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269" r:id="rId22"/>
    <p:sldId id="335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4FF5-8E3B-405D-84F2-1B548BE73BB3}" type="datetimeFigureOut">
              <a:rPr lang="en-US" smtClean="0"/>
              <a:t>1/2/2018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D678-E00B-4AFE-B3EE-56D038FB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D678-E00B-4AFE-B3EE-56D038FB863C}" type="slidenum">
              <a:rPr lang="en-IN" smtClean="0"/>
              <a:t>46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257B-AEBA-477C-9D3D-EE0990CF3D5F}" type="datetimeFigureOut">
              <a:rPr lang="en-US" smtClean="0"/>
              <a:pPr/>
              <a:t>1/2/2018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07B3-DC20-48FD-987E-D0789A34C9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Install%20R%20and%20RStudio%20on%20Windows%207%20(OpenIntro).mp4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Setting%20Your%20Working%20Directory%20and%20Editing%20R%20Code%20(Windows).mp4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Printing the R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When an R vector is printed, an index for the vector is printed in square brackets.</a:t>
            </a:r>
          </a:p>
          <a:p>
            <a:r>
              <a:rPr lang="en-IN" dirty="0" smtClean="0"/>
              <a:t>[] on the side. For example, see this integer sequence of length 20.</a:t>
            </a:r>
          </a:p>
          <a:p>
            <a:r>
              <a:rPr lang="en-IN" dirty="0" smtClean="0"/>
              <a:t>x &lt;- 10:30</a:t>
            </a:r>
          </a:p>
          <a:p>
            <a:r>
              <a:rPr lang="en-IN" dirty="0" smtClean="0"/>
              <a:t>&gt; x</a:t>
            </a:r>
          </a:p>
          <a:p>
            <a:r>
              <a:rPr lang="en-IN" dirty="0" smtClean="0"/>
              <a:t>[1] 10 11 12 13 14 15 16 17 18 19 20 21</a:t>
            </a:r>
          </a:p>
          <a:p>
            <a:r>
              <a:rPr lang="en-IN" dirty="0" smtClean="0"/>
              <a:t>[13] 22 23 24 25 26 27 28 29 30</a:t>
            </a:r>
          </a:p>
          <a:p>
            <a:r>
              <a:rPr lang="en-IN" dirty="0" smtClean="0"/>
              <a:t>The numbers in the square brackets are not part of the vector itself, they are merely part of the</a:t>
            </a:r>
          </a:p>
          <a:p>
            <a:r>
              <a:rPr lang="en-IN" i="1" dirty="0" smtClean="0"/>
              <a:t>printed output.</a:t>
            </a:r>
          </a:p>
          <a:p>
            <a:r>
              <a:rPr lang="en-IN" dirty="0" smtClean="0"/>
              <a:t>With R, it’s important that one understand that there is a difference between the actual R object</a:t>
            </a:r>
          </a:p>
          <a:p>
            <a:r>
              <a:rPr lang="en-IN" dirty="0" smtClean="0"/>
              <a:t>and the manner in which that R object is printed to the console.</a:t>
            </a:r>
          </a:p>
          <a:p>
            <a:r>
              <a:rPr lang="en-IN" dirty="0" smtClean="0"/>
              <a:t>: operator is used to create integer sequences.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R has five basic or “atomic” classes of objects:</a:t>
            </a:r>
          </a:p>
          <a:p>
            <a:r>
              <a:rPr lang="en-IN" dirty="0" smtClean="0"/>
              <a:t> character</a:t>
            </a:r>
          </a:p>
          <a:p>
            <a:r>
              <a:rPr lang="en-IN" dirty="0" smtClean="0"/>
              <a:t> numeric (real numbers)</a:t>
            </a:r>
          </a:p>
          <a:p>
            <a:r>
              <a:rPr lang="en-IN" dirty="0" smtClean="0"/>
              <a:t> integer</a:t>
            </a:r>
          </a:p>
          <a:p>
            <a:r>
              <a:rPr lang="en-IN" dirty="0" smtClean="0"/>
              <a:t> complex</a:t>
            </a:r>
          </a:p>
          <a:p>
            <a:r>
              <a:rPr lang="en-IN" dirty="0" smtClean="0"/>
              <a:t> logical (True/False)</a:t>
            </a:r>
          </a:p>
          <a:p>
            <a:pPr>
              <a:buNone/>
            </a:pPr>
            <a:r>
              <a:rPr lang="en-IN" dirty="0" smtClean="0"/>
              <a:t>The most basic type of R object is a vector. Empty vectors can be created with the vector() function.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A vector can only contain objects of the same class.</a:t>
            </a:r>
          </a:p>
          <a:p>
            <a:pPr>
              <a:buNone/>
            </a:pPr>
            <a:r>
              <a:rPr lang="en-IN" dirty="0" smtClean="0"/>
              <a:t>Exception:  A </a:t>
            </a:r>
            <a:r>
              <a:rPr lang="en-IN" i="1" dirty="0" smtClean="0"/>
              <a:t>list</a:t>
            </a:r>
          </a:p>
          <a:p>
            <a:pPr>
              <a:buNone/>
            </a:pPr>
            <a:r>
              <a:rPr lang="en-IN" dirty="0" smtClean="0"/>
              <a:t>A list is represented as a vector but can contain objects of different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Numbers in R are generally treated as numeric objects (i.e. double precision real numbers). </a:t>
            </a:r>
          </a:p>
          <a:p>
            <a:r>
              <a:rPr lang="en-IN" dirty="0" smtClean="0"/>
              <a:t>The value </a:t>
            </a:r>
            <a:r>
              <a:rPr lang="en-IN" dirty="0" err="1" smtClean="0"/>
              <a:t>NaN</a:t>
            </a:r>
            <a:r>
              <a:rPr lang="en-IN" dirty="0" smtClean="0"/>
              <a:t> represents an undefined value (“not a number”); e.g. 0 / 0; </a:t>
            </a:r>
            <a:r>
              <a:rPr lang="en-IN" dirty="0" err="1" smtClean="0"/>
              <a:t>NaN</a:t>
            </a:r>
            <a:r>
              <a:rPr lang="en-IN" dirty="0" smtClean="0"/>
              <a:t> can also be thought of as a missing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R objects can have attributes, which are like metadata for the object.</a:t>
            </a:r>
          </a:p>
          <a:p>
            <a:r>
              <a:rPr lang="en-IN" dirty="0" smtClean="0"/>
              <a:t>These metadata can be very useful in that they help to describe the object. </a:t>
            </a:r>
          </a:p>
          <a:p>
            <a:r>
              <a:rPr lang="en-IN" dirty="0" smtClean="0"/>
              <a:t>For example, column names on a data frame help to tell us what data are contained in each of the columns. </a:t>
            </a:r>
          </a:p>
          <a:p>
            <a:r>
              <a:rPr lang="en-IN" dirty="0" smtClean="0"/>
              <a:t>Some examples of R object attributes are</a:t>
            </a:r>
          </a:p>
          <a:p>
            <a:pPr>
              <a:buNone/>
            </a:pPr>
            <a:r>
              <a:rPr lang="en-IN" dirty="0" smtClean="0"/>
              <a:t>• names, </a:t>
            </a:r>
            <a:r>
              <a:rPr lang="en-IN" dirty="0" err="1" smtClean="0"/>
              <a:t>dimnames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• dimensions (e.g. matrices, arrays)</a:t>
            </a:r>
          </a:p>
          <a:p>
            <a:pPr>
              <a:buNone/>
            </a:pPr>
            <a:r>
              <a:rPr lang="en-IN" dirty="0" smtClean="0"/>
              <a:t>• class (e.g. integer, numeric)</a:t>
            </a:r>
          </a:p>
          <a:p>
            <a:pPr>
              <a:buNone/>
            </a:pPr>
            <a:r>
              <a:rPr lang="en-IN" dirty="0" smtClean="0"/>
              <a:t>• length</a:t>
            </a:r>
          </a:p>
          <a:p>
            <a:pPr>
              <a:buNone/>
            </a:pPr>
            <a:r>
              <a:rPr lang="en-IN" dirty="0" smtClean="0"/>
              <a:t>• other user-defined attributes/metadata</a:t>
            </a:r>
          </a:p>
          <a:p>
            <a:r>
              <a:rPr lang="en-IN" dirty="0" smtClean="0"/>
              <a:t>Attributes of an object can be accessed using the attributes() function.</a:t>
            </a:r>
          </a:p>
          <a:p>
            <a:r>
              <a:rPr lang="en-IN" dirty="0" smtClean="0"/>
              <a:t> Not all R objects contain attributes, in which case the attributes() function returns NULL.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704"/>
          </a:xfrm>
        </p:spPr>
        <p:txBody>
          <a:bodyPr/>
          <a:lstStyle/>
          <a:p>
            <a:r>
              <a:rPr lang="en-IN" b="1" dirty="0"/>
              <a:t>Creating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Vector is a basic data structure in R. It contains element of the same type. The data types can be logical, integer, double, character, complex or </a:t>
            </a:r>
            <a:r>
              <a:rPr lang="en-IN" dirty="0" smtClean="0"/>
              <a:t>raw</a:t>
            </a:r>
          </a:p>
          <a:p>
            <a:r>
              <a:rPr lang="en-IN" dirty="0"/>
              <a:t>The c() function can be used to create vectors of objects by concatenating things together.</a:t>
            </a:r>
          </a:p>
          <a:p>
            <a:pPr marL="0" indent="0">
              <a:buNone/>
            </a:pPr>
            <a:r>
              <a:rPr lang="en-IN" dirty="0"/>
              <a:t>&gt; x &lt;- c(0.5, 0.6) </a:t>
            </a:r>
            <a:r>
              <a:rPr lang="en-IN" i="1" dirty="0"/>
              <a:t>## numeric</a:t>
            </a:r>
          </a:p>
          <a:p>
            <a:pPr marL="0" indent="0">
              <a:buNone/>
            </a:pPr>
            <a:r>
              <a:rPr lang="en-IN" dirty="0"/>
              <a:t>&gt; x &lt;- c(</a:t>
            </a:r>
            <a:r>
              <a:rPr lang="en-IN" b="1" dirty="0"/>
              <a:t>TRUE</a:t>
            </a:r>
            <a:r>
              <a:rPr lang="en-IN" dirty="0"/>
              <a:t>, </a:t>
            </a:r>
            <a:r>
              <a:rPr lang="en-IN" b="1" dirty="0"/>
              <a:t>FALSE</a:t>
            </a:r>
            <a:r>
              <a:rPr lang="en-IN" dirty="0"/>
              <a:t>) </a:t>
            </a:r>
            <a:r>
              <a:rPr lang="en-IN" i="1" dirty="0"/>
              <a:t>## logical</a:t>
            </a:r>
          </a:p>
          <a:p>
            <a:pPr marL="0" indent="0">
              <a:buNone/>
            </a:pPr>
            <a:r>
              <a:rPr lang="en-IN" dirty="0"/>
              <a:t>&gt; x &lt;- c(</a:t>
            </a:r>
            <a:r>
              <a:rPr lang="en-IN" b="1" dirty="0"/>
              <a:t>T</a:t>
            </a:r>
            <a:r>
              <a:rPr lang="en-IN" dirty="0"/>
              <a:t>, </a:t>
            </a:r>
            <a:r>
              <a:rPr lang="en-IN" b="1" dirty="0"/>
              <a:t>F</a:t>
            </a:r>
            <a:r>
              <a:rPr lang="en-IN" dirty="0"/>
              <a:t>) </a:t>
            </a:r>
            <a:r>
              <a:rPr lang="en-IN" i="1" dirty="0"/>
              <a:t>## logical</a:t>
            </a:r>
          </a:p>
          <a:p>
            <a:pPr marL="0" indent="0">
              <a:buNone/>
            </a:pPr>
            <a:r>
              <a:rPr lang="en-IN" dirty="0"/>
              <a:t>&gt; x &lt;- c("a", "b", "c") </a:t>
            </a:r>
            <a:r>
              <a:rPr lang="en-IN" i="1" dirty="0"/>
              <a:t>## character</a:t>
            </a:r>
          </a:p>
          <a:p>
            <a:pPr marL="0" indent="0">
              <a:buNone/>
            </a:pPr>
            <a:r>
              <a:rPr lang="en-IN" dirty="0"/>
              <a:t>&gt; x &lt;- 9:29 </a:t>
            </a:r>
            <a:r>
              <a:rPr lang="en-IN" i="1" dirty="0"/>
              <a:t>## integer</a:t>
            </a:r>
          </a:p>
          <a:p>
            <a:pPr>
              <a:buFont typeface="Wingdings"/>
              <a:buChar char="Ø"/>
            </a:pPr>
            <a:r>
              <a:rPr lang="en-IN" dirty="0" smtClean="0"/>
              <a:t>x </a:t>
            </a:r>
            <a:r>
              <a:rPr lang="en-IN" dirty="0"/>
              <a:t>&lt;- c(1+0i, 2+4i) </a:t>
            </a:r>
            <a:r>
              <a:rPr lang="en-IN" i="1" dirty="0"/>
              <a:t>## complex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use the vector() function to initialize vectors.</a:t>
            </a:r>
          </a:p>
          <a:p>
            <a:pPr marL="0" indent="0">
              <a:buNone/>
            </a:pPr>
            <a:r>
              <a:rPr lang="en-IN" dirty="0"/>
              <a:t>&gt; x &lt;- vector("numeric", length = 10)</a:t>
            </a:r>
          </a:p>
          <a:p>
            <a:pPr marL="0" indent="0">
              <a:buNone/>
            </a:pPr>
            <a:r>
              <a:rPr lang="en-IN" dirty="0"/>
              <a:t>&gt; x</a:t>
            </a:r>
          </a:p>
          <a:p>
            <a:pPr marL="0" indent="0">
              <a:buNone/>
            </a:pPr>
            <a:r>
              <a:rPr lang="en-IN" dirty="0"/>
              <a:t>[1] 0 0 0 0 0 0 0 0 0 0</a:t>
            </a:r>
          </a:p>
        </p:txBody>
      </p:sp>
    </p:spTree>
    <p:extLst>
      <p:ext uri="{BB962C8B-B14F-4D97-AF65-F5344CB8AC3E}">
        <p14:creationId xmlns:p14="http://schemas.microsoft.com/office/powerpoint/2010/main" val="15601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&gt;x </a:t>
            </a:r>
            <a:r>
              <a:rPr lang="en-IN" dirty="0"/>
              <a:t>&lt;- c(1, 5, 4, 9, 0)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</a:t>
            </a:r>
            <a:r>
              <a:rPr lang="en-IN" dirty="0" err="1" smtClean="0"/>
              <a:t>typeof</a:t>
            </a:r>
            <a:r>
              <a:rPr lang="en-IN" dirty="0" smtClean="0"/>
              <a:t>(x</a:t>
            </a:r>
            <a:r>
              <a:rPr lang="en-IN" dirty="0"/>
              <a:t>) [1] "double"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&gt;length(x</a:t>
            </a:r>
            <a:r>
              <a:rPr lang="en-IN" dirty="0"/>
              <a:t>) [1] 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x </a:t>
            </a:r>
            <a:r>
              <a:rPr lang="en-IN" dirty="0"/>
              <a:t>&lt;- c(1, 5.4, TRUE, "hello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 x [1] "1" "5.4" "TRUE" "hello"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/>
              <a:t>typeof</a:t>
            </a:r>
            <a:r>
              <a:rPr lang="en-IN" dirty="0"/>
              <a:t>(x) [1] "character"</a:t>
            </a:r>
          </a:p>
        </p:txBody>
      </p:sp>
    </p:spTree>
    <p:extLst>
      <p:ext uri="{BB962C8B-B14F-4D97-AF65-F5344CB8AC3E}">
        <p14:creationId xmlns:p14="http://schemas.microsoft.com/office/powerpoint/2010/main" val="376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Creating a vector using : </a:t>
            </a:r>
            <a:r>
              <a:rPr lang="en-IN" b="1" dirty="0" smtClean="0"/>
              <a:t>operator</a:t>
            </a:r>
          </a:p>
          <a:p>
            <a:pPr>
              <a:buFont typeface="Wingdings"/>
              <a:buChar char="Ø"/>
            </a:pPr>
            <a:r>
              <a:rPr lang="en-IN" dirty="0" smtClean="0"/>
              <a:t>x </a:t>
            </a:r>
            <a:r>
              <a:rPr lang="en-IN" dirty="0"/>
              <a:t>&lt;- 1:7; </a:t>
            </a:r>
            <a:r>
              <a:rPr lang="en-IN" dirty="0" smtClean="0"/>
              <a:t>x</a:t>
            </a:r>
          </a:p>
          <a:p>
            <a:pPr marL="0" indent="0">
              <a:buNone/>
            </a:pPr>
            <a:r>
              <a:rPr lang="en-IN" dirty="0"/>
              <a:t>[1] 1 2 3 4 5 6 7</a:t>
            </a:r>
          </a:p>
          <a:p>
            <a:pPr>
              <a:buFont typeface="Wingdings"/>
              <a:buChar char="Ø"/>
            </a:pPr>
            <a:r>
              <a:rPr lang="es-ES" dirty="0" smtClean="0"/>
              <a:t>y </a:t>
            </a:r>
            <a:r>
              <a:rPr lang="es-ES" dirty="0"/>
              <a:t>&lt;- 2</a:t>
            </a:r>
            <a:r>
              <a:rPr lang="es-ES" dirty="0" smtClean="0"/>
              <a:t>:-2; </a:t>
            </a:r>
            <a:r>
              <a:rPr lang="es-ES" dirty="0"/>
              <a:t>y</a:t>
            </a:r>
          </a:p>
          <a:p>
            <a:pPr marL="0" indent="0">
              <a:buNone/>
            </a:pPr>
            <a:r>
              <a:rPr lang="es-ES" dirty="0"/>
              <a:t>[1]  2  1  0 -1 -</a:t>
            </a:r>
            <a:r>
              <a:rPr lang="es-ES" dirty="0" smtClean="0"/>
              <a:t>2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Creating a vector using </a:t>
            </a:r>
            <a:r>
              <a:rPr lang="en-IN" b="1" dirty="0" err="1"/>
              <a:t>seq</a:t>
            </a:r>
            <a:r>
              <a:rPr lang="en-IN" b="1" dirty="0"/>
              <a:t>() </a:t>
            </a:r>
            <a:r>
              <a:rPr lang="en-IN" b="1" dirty="0" smtClean="0"/>
              <a:t>function</a:t>
            </a:r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seq</a:t>
            </a:r>
            <a:r>
              <a:rPr lang="en-IN" dirty="0"/>
              <a:t>(1, 3, by=0.2)          # specify step size</a:t>
            </a:r>
          </a:p>
          <a:p>
            <a:pPr marL="0" indent="0">
              <a:buNone/>
            </a:pPr>
            <a:r>
              <a:rPr lang="en-IN" dirty="0"/>
              <a:t> [1] 1.0 1.2 1.4 1.6 1.8 2.0 2.2 2.4 2.6 2.8 3.0</a:t>
            </a:r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/>
              <a:t>seq</a:t>
            </a:r>
            <a:r>
              <a:rPr lang="en-IN" dirty="0"/>
              <a:t>(1, 5, </a:t>
            </a:r>
            <a:r>
              <a:rPr lang="en-IN" dirty="0" err="1"/>
              <a:t>length.out</a:t>
            </a:r>
            <a:r>
              <a:rPr lang="en-IN" dirty="0"/>
              <a:t>=4)  </a:t>
            </a:r>
            <a:r>
              <a:rPr lang="en-IN" sz="2600" dirty="0" smtClean="0"/>
              <a:t># </a:t>
            </a:r>
            <a:r>
              <a:rPr lang="en-IN" sz="2600" dirty="0"/>
              <a:t>specify length of the vector</a:t>
            </a:r>
          </a:p>
          <a:p>
            <a:pPr marL="0" indent="0">
              <a:buNone/>
            </a:pPr>
            <a:r>
              <a:rPr lang="en-IN" dirty="0"/>
              <a:t>[1] 1.000000 2.333333 3.666667 5.000000</a:t>
            </a:r>
          </a:p>
        </p:txBody>
      </p:sp>
    </p:spTree>
    <p:extLst>
      <p:ext uri="{BB962C8B-B14F-4D97-AF65-F5344CB8AC3E}">
        <p14:creationId xmlns:p14="http://schemas.microsoft.com/office/powerpoint/2010/main" val="41989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204"/>
            <a:ext cx="8291264" cy="6519796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Using integer vector as index</a:t>
            </a:r>
          </a:p>
          <a:p>
            <a:r>
              <a:rPr lang="en-IN" dirty="0"/>
              <a:t>Vector index in R starts from 1, unlike most programming languages where index start from 0.</a:t>
            </a:r>
          </a:p>
          <a:p>
            <a:r>
              <a:rPr lang="en-IN" dirty="0"/>
              <a:t>We can use a vector of integers as index to access specific elements.</a:t>
            </a:r>
          </a:p>
          <a:p>
            <a:r>
              <a:rPr lang="en-IN" dirty="0"/>
              <a:t>We can also use negative integers to return all elements except that those specified.</a:t>
            </a:r>
          </a:p>
          <a:p>
            <a:r>
              <a:rPr lang="en-IN" dirty="0"/>
              <a:t>But we cannot mix positive and negative integers while indexing and real numbers, if used, are truncated to integers.</a:t>
            </a:r>
          </a:p>
          <a:p>
            <a:pPr marL="0" indent="0">
              <a:buNone/>
            </a:pPr>
            <a:r>
              <a:rPr lang="en-IN" dirty="0" smtClean="0"/>
              <a:t>&gt;x 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0 2 4 6 8 10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&gt;x[3</a:t>
            </a:r>
            <a:r>
              <a:rPr lang="en-IN" dirty="0"/>
              <a:t>] 	</a:t>
            </a:r>
            <a:r>
              <a:rPr lang="en-IN" dirty="0" smtClean="0"/>
              <a:t>	# </a:t>
            </a:r>
            <a:r>
              <a:rPr lang="en-IN" dirty="0"/>
              <a:t>access 3rd element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] </a:t>
            </a:r>
            <a:r>
              <a:rPr lang="en-IN" dirty="0" smtClean="0"/>
              <a:t>4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 x[c(2, 4)] </a:t>
            </a:r>
            <a:r>
              <a:rPr lang="en-IN" dirty="0" smtClean="0"/>
              <a:t>	# </a:t>
            </a:r>
            <a:r>
              <a:rPr lang="en-IN" dirty="0"/>
              <a:t>access 2nd and 4th element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2 </a:t>
            </a:r>
            <a:r>
              <a:rPr lang="en-IN" dirty="0" smtClean="0"/>
              <a:t>6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 x[-1] </a:t>
            </a:r>
            <a:r>
              <a:rPr lang="en-IN" dirty="0" smtClean="0"/>
              <a:t>		# </a:t>
            </a:r>
            <a:r>
              <a:rPr lang="en-IN" dirty="0"/>
              <a:t>access all but 1st </a:t>
            </a:r>
            <a:r>
              <a:rPr lang="en-IN" dirty="0" smtClean="0"/>
              <a:t>element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2 4 6 8 </a:t>
            </a:r>
            <a:r>
              <a:rPr lang="en-IN" dirty="0" smtClean="0"/>
              <a:t>10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 x[c(2, -4)] </a:t>
            </a:r>
            <a:r>
              <a:rPr lang="en-IN" dirty="0" smtClean="0"/>
              <a:t>	# </a:t>
            </a:r>
            <a:r>
              <a:rPr lang="en-IN" dirty="0"/>
              <a:t>cannot mix positive and negative </a:t>
            </a:r>
            <a:r>
              <a:rPr lang="en-IN" dirty="0" smtClean="0"/>
              <a:t>integers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Error in x[c(2, -4)] : only 0's may be mixed with negative subscripts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x[c(2.4</a:t>
            </a:r>
            <a:r>
              <a:rPr lang="en-IN" dirty="0"/>
              <a:t>, 3.54)] </a:t>
            </a:r>
            <a:r>
              <a:rPr lang="en-IN" dirty="0" smtClean="0"/>
              <a:t>	# </a:t>
            </a:r>
            <a:r>
              <a:rPr lang="en-IN" dirty="0"/>
              <a:t>real numbers are truncated to integers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2 4</a:t>
            </a:r>
          </a:p>
        </p:txBody>
      </p:sp>
    </p:spTree>
    <p:extLst>
      <p:ext uri="{BB962C8B-B14F-4D97-AF65-F5344CB8AC3E}">
        <p14:creationId xmlns:p14="http://schemas.microsoft.com/office/powerpoint/2010/main" val="1941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1354"/>
            <a:ext cx="8229600" cy="547481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Using character vector as index</a:t>
            </a:r>
          </a:p>
          <a:p>
            <a:r>
              <a:rPr lang="en-IN" dirty="0"/>
              <a:t>This type of indexing is useful when dealing with named vectors. We can name each elements of a vector.</a:t>
            </a:r>
          </a:p>
          <a:p>
            <a:pPr marL="0" indent="0">
              <a:buNone/>
            </a:pPr>
            <a:r>
              <a:rPr lang="en-IN" dirty="0"/>
              <a:t>&gt; x &lt;- c("first"=3, "second"=0, "third"=9)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&gt;names(x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"first" "second" "third"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&gt;x</a:t>
            </a:r>
            <a:r>
              <a:rPr lang="en-IN" dirty="0"/>
              <a:t>["second</a:t>
            </a:r>
            <a:r>
              <a:rPr lang="en-IN" dirty="0" smtClean="0"/>
              <a:t>"]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second </a:t>
            </a:r>
            <a:r>
              <a:rPr lang="en-IN" dirty="0" smtClean="0"/>
              <a:t>0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 x[c("first", "third")]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first </a:t>
            </a:r>
            <a:r>
              <a:rPr lang="en-IN" dirty="0"/>
              <a:t>third 3 9</a:t>
            </a:r>
          </a:p>
        </p:txBody>
      </p:sp>
    </p:spTree>
    <p:extLst>
      <p:ext uri="{BB962C8B-B14F-4D97-AF65-F5344CB8AC3E}">
        <p14:creationId xmlns:p14="http://schemas.microsoft.com/office/powerpoint/2010/main" val="37931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How to modify a vector in R</a:t>
            </a:r>
            <a:r>
              <a:rPr lang="en-IN" b="1" dirty="0" smtClean="0"/>
              <a:t>?</a:t>
            </a:r>
          </a:p>
          <a:p>
            <a:r>
              <a:rPr lang="en-IN" dirty="0"/>
              <a:t>We can modify a vector using the assignment operator.</a:t>
            </a:r>
          </a:p>
          <a:p>
            <a:pPr marL="0" indent="0">
              <a:buNone/>
            </a:pPr>
            <a:r>
              <a:rPr lang="es-ES" dirty="0"/>
              <a:t>&gt; y&lt;-c(-3, -2, -1,  0,  1,  2)</a:t>
            </a:r>
          </a:p>
          <a:p>
            <a:pPr marL="0" indent="0">
              <a:buNone/>
            </a:pPr>
            <a:r>
              <a:rPr lang="es-ES" dirty="0"/>
              <a:t>&gt; y</a:t>
            </a:r>
          </a:p>
          <a:p>
            <a:pPr marL="0" indent="0">
              <a:buNone/>
            </a:pPr>
            <a:r>
              <a:rPr lang="es-ES" dirty="0"/>
              <a:t>[1] -3 -2 -1  0  1  2</a:t>
            </a:r>
            <a:r>
              <a:rPr lang="en-IN" dirty="0"/>
              <a:t/>
            </a:r>
            <a:br>
              <a:rPr lang="en-IN" dirty="0"/>
            </a:br>
            <a:r>
              <a:rPr lang="es-ES" b="1" dirty="0"/>
              <a:t>&gt; </a:t>
            </a:r>
            <a:r>
              <a:rPr lang="es-ES" dirty="0"/>
              <a:t>y[2] &lt;- 0; y        # </a:t>
            </a:r>
            <a:r>
              <a:rPr lang="es-ES" dirty="0" err="1"/>
              <a:t>modify</a:t>
            </a:r>
            <a:r>
              <a:rPr lang="es-ES" dirty="0"/>
              <a:t> 2nd </a:t>
            </a:r>
            <a:r>
              <a:rPr lang="es-ES" dirty="0" err="1"/>
              <a:t>element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[1] -3  0 -1  0  1  </a:t>
            </a:r>
            <a:r>
              <a:rPr lang="es-ES" dirty="0" smtClean="0"/>
              <a:t>2</a:t>
            </a:r>
          </a:p>
          <a:p>
            <a:pPr marL="0" indent="0">
              <a:buNone/>
            </a:pPr>
            <a:r>
              <a:rPr lang="es-ES" dirty="0"/>
              <a:t>&gt; y[y&lt;0] &lt;- 5; y   #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[1] 5 0 5 0 1 </a:t>
            </a:r>
            <a:r>
              <a:rPr lang="es-ES" dirty="0" smtClean="0"/>
              <a:t>2</a:t>
            </a:r>
          </a:p>
          <a:p>
            <a:pPr marL="0" indent="0">
              <a:buNone/>
            </a:pPr>
            <a:r>
              <a:rPr lang="es-ES" dirty="0"/>
              <a:t>&gt; y &lt;- y[1:4]; y      # </a:t>
            </a:r>
            <a:r>
              <a:rPr lang="es-ES" dirty="0" err="1"/>
              <a:t>truncate</a:t>
            </a:r>
            <a:r>
              <a:rPr lang="es-ES" dirty="0"/>
              <a:t> 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4 </a:t>
            </a:r>
            <a:r>
              <a:rPr lang="es-ES" dirty="0" err="1"/>
              <a:t>elements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[1] 5 0 5 0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4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History of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6302"/>
            <a:ext cx="8229600" cy="549986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How to delete a Vector?</a:t>
            </a:r>
          </a:p>
          <a:p>
            <a:r>
              <a:rPr lang="en-IN" dirty="0"/>
              <a:t>We can delete a vector by simply assigning a NULL to it.</a:t>
            </a:r>
          </a:p>
          <a:p>
            <a:pPr marL="0" indent="0">
              <a:buNone/>
            </a:pPr>
            <a:r>
              <a:rPr lang="en-IN" dirty="0" smtClean="0"/>
              <a:t>&gt;x 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[</a:t>
            </a:r>
            <a:r>
              <a:rPr lang="en-IN" dirty="0"/>
              <a:t>1] -3 -2 -1 0 1 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/>
              <a:t>x &lt;- NULL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/>
              <a:t>x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NULL</a:t>
            </a:r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/>
              <a:t>x[4] NULL</a:t>
            </a:r>
          </a:p>
        </p:txBody>
      </p:sp>
    </p:spTree>
    <p:extLst>
      <p:ext uri="{BB962C8B-B14F-4D97-AF65-F5344CB8AC3E}">
        <p14:creationId xmlns:p14="http://schemas.microsoft.com/office/powerpoint/2010/main" val="42341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Mixing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There are occasions when different classes of R objects get mixed together. </a:t>
            </a:r>
          </a:p>
          <a:p>
            <a:pPr>
              <a:buNone/>
            </a:pPr>
            <a:r>
              <a:rPr lang="en-IN" dirty="0" smtClean="0"/>
              <a:t> So what happens with the following code?</a:t>
            </a:r>
          </a:p>
          <a:p>
            <a:pPr marL="0" indent="0">
              <a:buNone/>
            </a:pPr>
            <a:r>
              <a:rPr lang="en-IN" dirty="0" smtClean="0"/>
              <a:t>&gt; y &lt;- c(1.7, "a") </a:t>
            </a:r>
            <a:r>
              <a:rPr lang="en-IN" i="1" dirty="0" smtClean="0"/>
              <a:t>## character</a:t>
            </a:r>
          </a:p>
          <a:p>
            <a:pPr marL="0" indent="0">
              <a:buNone/>
            </a:pPr>
            <a:r>
              <a:rPr lang="en-IN" dirty="0" smtClean="0"/>
              <a:t>&gt; y &lt;- c(</a:t>
            </a:r>
            <a:r>
              <a:rPr lang="en-IN" b="1" dirty="0" smtClean="0"/>
              <a:t>TRUE, 2) </a:t>
            </a:r>
            <a:r>
              <a:rPr lang="en-IN" b="1" i="1" dirty="0" smtClean="0"/>
              <a:t>## numeric</a:t>
            </a:r>
          </a:p>
          <a:p>
            <a:pPr marL="0" indent="0">
              <a:buNone/>
            </a:pPr>
            <a:r>
              <a:rPr lang="en-IN" dirty="0" smtClean="0"/>
              <a:t>&gt; y &lt;- c("a", </a:t>
            </a:r>
            <a:r>
              <a:rPr lang="en-IN" b="1" dirty="0" smtClean="0"/>
              <a:t>TRUE) </a:t>
            </a:r>
            <a:r>
              <a:rPr lang="en-IN" b="1" i="1" dirty="0" smtClean="0"/>
              <a:t>## character</a:t>
            </a:r>
          </a:p>
          <a:p>
            <a:r>
              <a:rPr lang="en-IN" dirty="0" smtClean="0"/>
              <a:t>When different objects are mixed in a vector, </a:t>
            </a:r>
            <a:r>
              <a:rPr lang="en-IN" i="1" dirty="0" smtClean="0"/>
              <a:t>coercion occurs so that every element in the vector is of the same class.</a:t>
            </a:r>
          </a:p>
          <a:p>
            <a:r>
              <a:rPr lang="en-IN" dirty="0" smtClean="0"/>
              <a:t>In the example above, we see the effect of </a:t>
            </a:r>
            <a:r>
              <a:rPr lang="en-IN" i="1" dirty="0" smtClean="0"/>
              <a:t>implicit coercion. What R tries to do is find a way to </a:t>
            </a:r>
            <a:r>
              <a:rPr lang="en-IN" dirty="0" smtClean="0"/>
              <a:t>represent all of the objects in the vector in a reasonable fashion. </a:t>
            </a:r>
          </a:p>
          <a:p>
            <a:r>
              <a:rPr lang="en-IN" dirty="0" smtClean="0"/>
              <a:t>For example, combining a numeric object with a character object will create a character vector, because numbers can usually be easily represented as strings.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When different objects are mixed in a vector, coercion occurs so that every element in the vector is of the same class: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/>
              <a:t>c(1,"a") ## character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1] "1" "a"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&gt;c(TRUE,2</a:t>
            </a:r>
            <a:r>
              <a:rPr lang="en-IN" dirty="0"/>
              <a:t>) ## </a:t>
            </a:r>
            <a:r>
              <a:rPr lang="en-IN" dirty="0" smtClean="0"/>
              <a:t>numeric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[1] 1 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&gt;c</a:t>
            </a:r>
            <a:r>
              <a:rPr lang="en-IN" dirty="0"/>
              <a:t>("</a:t>
            </a:r>
            <a:r>
              <a:rPr lang="en-IN" dirty="0" err="1"/>
              <a:t>a",TRUE</a:t>
            </a:r>
            <a:r>
              <a:rPr lang="en-IN" dirty="0"/>
              <a:t>) ## </a:t>
            </a:r>
            <a:r>
              <a:rPr lang="en-IN" dirty="0" smtClean="0"/>
              <a:t>character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[1] "a" "TRUE" </a:t>
            </a:r>
          </a:p>
        </p:txBody>
      </p:sp>
    </p:spTree>
    <p:extLst>
      <p:ext uri="{BB962C8B-B14F-4D97-AF65-F5344CB8AC3E}">
        <p14:creationId xmlns:p14="http://schemas.microsoft.com/office/powerpoint/2010/main" val="23771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Explicit Coercion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Objects can be explicitly coerced from one class to another using the as.* functions, if available.</a:t>
            </a:r>
          </a:p>
          <a:p>
            <a:r>
              <a:rPr lang="en-IN" dirty="0" smtClean="0"/>
              <a:t>&gt; x &lt;- 0:6</a:t>
            </a:r>
          </a:p>
          <a:p>
            <a:r>
              <a:rPr lang="en-IN" dirty="0" smtClean="0"/>
              <a:t>&gt; class(x)</a:t>
            </a:r>
          </a:p>
          <a:p>
            <a:r>
              <a:rPr lang="en-IN" dirty="0" smtClean="0"/>
              <a:t>[1] "integer"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as.numeric</a:t>
            </a:r>
            <a:r>
              <a:rPr lang="en-IN" dirty="0" smtClean="0"/>
              <a:t>(x)</a:t>
            </a:r>
          </a:p>
          <a:p>
            <a:r>
              <a:rPr lang="en-IN" dirty="0" smtClean="0"/>
              <a:t>[1] 0 1 2 3 4 5 6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as.logical</a:t>
            </a:r>
            <a:r>
              <a:rPr lang="en-IN" dirty="0" smtClean="0"/>
              <a:t>(x)</a:t>
            </a:r>
          </a:p>
          <a:p>
            <a:r>
              <a:rPr lang="en-IN" dirty="0" smtClean="0"/>
              <a:t>[1] </a:t>
            </a:r>
            <a:r>
              <a:rPr lang="en-IN" b="1" dirty="0" smtClean="0"/>
              <a:t>FALSE TRUE </a:t>
            </a:r>
            <a:r>
              <a:rPr lang="en-IN" b="1" dirty="0" err="1" smtClean="0"/>
              <a:t>TRUE</a:t>
            </a:r>
            <a:r>
              <a:rPr lang="en-IN" b="1" dirty="0" smtClean="0"/>
              <a:t> </a:t>
            </a:r>
            <a:r>
              <a:rPr lang="en-IN" b="1" dirty="0" err="1" smtClean="0"/>
              <a:t>TRUE</a:t>
            </a:r>
            <a:r>
              <a:rPr lang="en-IN" b="1" dirty="0" smtClean="0"/>
              <a:t> </a:t>
            </a:r>
            <a:r>
              <a:rPr lang="en-IN" b="1" dirty="0" err="1" smtClean="0"/>
              <a:t>TRUE</a:t>
            </a:r>
            <a:r>
              <a:rPr lang="en-IN" b="1" dirty="0" smtClean="0"/>
              <a:t> </a:t>
            </a:r>
            <a:r>
              <a:rPr lang="en-IN" b="1" dirty="0" err="1" smtClean="0"/>
              <a:t>TRUE</a:t>
            </a:r>
            <a:r>
              <a:rPr lang="en-IN" b="1" dirty="0" smtClean="0"/>
              <a:t> </a:t>
            </a:r>
            <a:r>
              <a:rPr lang="en-IN" b="1" dirty="0" err="1" smtClean="0"/>
              <a:t>TRUE</a:t>
            </a:r>
            <a:endParaRPr lang="en-IN" b="1" dirty="0" smtClean="0"/>
          </a:p>
          <a:p>
            <a:r>
              <a:rPr lang="en-IN" dirty="0" smtClean="0"/>
              <a:t>&gt; </a:t>
            </a:r>
            <a:r>
              <a:rPr lang="en-IN" dirty="0" err="1" smtClean="0"/>
              <a:t>as.character</a:t>
            </a:r>
            <a:r>
              <a:rPr lang="en-IN" dirty="0" smtClean="0"/>
              <a:t>(x)</a:t>
            </a:r>
          </a:p>
          <a:p>
            <a:r>
              <a:rPr lang="en-IN" dirty="0" smtClean="0"/>
              <a:t>[1] "0" "1" "2" "3" "4" "5" "6”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Explicit Coercion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Sometimes, R can’t figure out how to coerce an object and this can result in NAs being produced.</a:t>
            </a:r>
          </a:p>
          <a:p>
            <a:pPr marL="0" indent="0">
              <a:buNone/>
            </a:pPr>
            <a:r>
              <a:rPr lang="pt-BR" dirty="0" smtClean="0"/>
              <a:t>&gt; x &lt;- c("a", "b", "c")</a:t>
            </a:r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as.numeric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Warning: NAs introduced by coercion</a:t>
            </a:r>
          </a:p>
          <a:p>
            <a:pPr marL="0" indent="0">
              <a:buNone/>
            </a:pPr>
            <a:r>
              <a:rPr lang="en-IN" dirty="0" smtClean="0"/>
              <a:t>[1] </a:t>
            </a:r>
            <a:r>
              <a:rPr lang="en-IN" b="1" dirty="0" smtClean="0"/>
              <a:t>NA </a:t>
            </a:r>
            <a:r>
              <a:rPr lang="en-IN" b="1" dirty="0" err="1" smtClean="0"/>
              <a:t>NA</a:t>
            </a:r>
            <a:r>
              <a:rPr lang="en-IN" b="1" dirty="0" smtClean="0"/>
              <a:t> </a:t>
            </a:r>
            <a:r>
              <a:rPr lang="en-IN" b="1" dirty="0" err="1" smtClean="0"/>
              <a:t>NA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as.logical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[1] </a:t>
            </a:r>
            <a:r>
              <a:rPr lang="en-IN" b="1" dirty="0" smtClean="0"/>
              <a:t>NA </a:t>
            </a:r>
            <a:r>
              <a:rPr lang="en-IN" b="1" dirty="0" err="1" smtClean="0"/>
              <a:t>NA</a:t>
            </a:r>
            <a:r>
              <a:rPr lang="en-IN" b="1" dirty="0" smtClean="0"/>
              <a:t> </a:t>
            </a:r>
            <a:r>
              <a:rPr lang="en-IN" b="1" dirty="0" err="1" smtClean="0"/>
              <a:t>NA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as.complex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Warning: NAs introduced by coercion</a:t>
            </a:r>
          </a:p>
          <a:p>
            <a:pPr marL="0" indent="0">
              <a:buNone/>
            </a:pPr>
            <a:r>
              <a:rPr lang="en-IN" dirty="0" smtClean="0"/>
              <a:t>[1] </a:t>
            </a:r>
            <a:r>
              <a:rPr lang="en-IN" b="1" dirty="0" smtClean="0"/>
              <a:t>NA </a:t>
            </a:r>
            <a:r>
              <a:rPr lang="en-IN" b="1" dirty="0" err="1" smtClean="0"/>
              <a:t>NA</a:t>
            </a:r>
            <a:r>
              <a:rPr lang="en-IN" b="1" dirty="0" smtClean="0"/>
              <a:t> </a:t>
            </a:r>
            <a:r>
              <a:rPr lang="en-IN" b="1" dirty="0" err="1" smtClean="0"/>
              <a:t>NA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When nonsensical coercion takes place, you will usually get a warning from 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Matrices are vectors with a </a:t>
            </a:r>
            <a:r>
              <a:rPr lang="en-IN" i="1" dirty="0" smtClean="0"/>
              <a:t>dimension attribute. The dimension attribute is itself an integer vector</a:t>
            </a:r>
          </a:p>
          <a:p>
            <a:pPr>
              <a:buNone/>
            </a:pPr>
            <a:r>
              <a:rPr lang="en-IN" dirty="0" smtClean="0"/>
              <a:t>of length 2 (number of rows, number of columns)</a:t>
            </a:r>
          </a:p>
          <a:p>
            <a:pPr>
              <a:buNone/>
            </a:pPr>
            <a:r>
              <a:rPr lang="en-IN" dirty="0" smtClean="0"/>
              <a:t>&gt; m &lt;- matrix(</a:t>
            </a:r>
            <a:r>
              <a:rPr lang="en-IN" dirty="0" err="1" smtClean="0"/>
              <a:t>nrow</a:t>
            </a:r>
            <a:r>
              <a:rPr lang="en-IN" dirty="0" smtClean="0"/>
              <a:t> = 2, </a:t>
            </a:r>
            <a:r>
              <a:rPr lang="en-IN" dirty="0" err="1" smtClean="0"/>
              <a:t>ncol</a:t>
            </a:r>
            <a:r>
              <a:rPr lang="en-IN" dirty="0" smtClean="0"/>
              <a:t> = 3)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/>
              <a:t>       [,1] [,2] [,3]</a:t>
            </a:r>
          </a:p>
          <a:p>
            <a:pPr>
              <a:buNone/>
            </a:pPr>
            <a:r>
              <a:rPr lang="en-IN" dirty="0" smtClean="0"/>
              <a:t>[1,] </a:t>
            </a:r>
            <a:r>
              <a:rPr lang="en-IN" b="1" dirty="0" smtClean="0"/>
              <a:t>NA </a:t>
            </a:r>
            <a:r>
              <a:rPr lang="en-IN" b="1" dirty="0" err="1" smtClean="0"/>
              <a:t>NA</a:t>
            </a:r>
            <a:r>
              <a:rPr lang="en-IN" b="1" dirty="0" smtClean="0"/>
              <a:t> </a:t>
            </a:r>
            <a:r>
              <a:rPr lang="en-IN" b="1" dirty="0" err="1" smtClean="0"/>
              <a:t>NA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[2,] </a:t>
            </a:r>
            <a:r>
              <a:rPr lang="en-IN" b="1" dirty="0" smtClean="0"/>
              <a:t>NA </a:t>
            </a:r>
            <a:r>
              <a:rPr lang="en-IN" b="1" dirty="0" err="1" smtClean="0"/>
              <a:t>NA</a:t>
            </a:r>
            <a:r>
              <a:rPr lang="en-IN" b="1" dirty="0" smtClean="0"/>
              <a:t> </a:t>
            </a:r>
            <a:r>
              <a:rPr lang="en-IN" b="1" dirty="0" err="1" smtClean="0"/>
              <a:t>NA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&gt; dim(m)</a:t>
            </a:r>
          </a:p>
          <a:p>
            <a:pPr>
              <a:buNone/>
            </a:pPr>
            <a:r>
              <a:rPr lang="en-IN" dirty="0" smtClean="0"/>
              <a:t>[1] 2 3</a:t>
            </a:r>
          </a:p>
          <a:p>
            <a:pPr>
              <a:buNone/>
            </a:pPr>
            <a:r>
              <a:rPr lang="en-IN" dirty="0" smtClean="0"/>
              <a:t>&gt; attributes(m)</a:t>
            </a:r>
          </a:p>
          <a:p>
            <a:pPr>
              <a:buNone/>
            </a:pPr>
            <a:r>
              <a:rPr lang="en-IN" dirty="0" smtClean="0"/>
              <a:t>$dim</a:t>
            </a:r>
          </a:p>
          <a:p>
            <a:pPr>
              <a:buNone/>
            </a:pPr>
            <a:r>
              <a:rPr lang="en-IN" dirty="0" smtClean="0"/>
              <a:t>[1] 2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Matrices are constructed </a:t>
            </a:r>
            <a:r>
              <a:rPr lang="en-IN" i="1" dirty="0" smtClean="0"/>
              <a:t>column-wise, so entries can be thought of starting in the “upper left” corner</a:t>
            </a:r>
          </a:p>
          <a:p>
            <a:pPr>
              <a:buNone/>
            </a:pPr>
            <a:r>
              <a:rPr lang="en-IN" dirty="0" smtClean="0"/>
              <a:t>and running down the columns.</a:t>
            </a:r>
          </a:p>
          <a:p>
            <a:pPr>
              <a:buNone/>
            </a:pPr>
            <a:r>
              <a:rPr lang="en-IN" dirty="0" smtClean="0"/>
              <a:t>&gt; m &lt;- matrix(1:6, </a:t>
            </a:r>
            <a:r>
              <a:rPr lang="en-IN" dirty="0" err="1" smtClean="0"/>
              <a:t>nrow</a:t>
            </a:r>
            <a:r>
              <a:rPr lang="en-IN" dirty="0" smtClean="0"/>
              <a:t> = 2, </a:t>
            </a:r>
            <a:r>
              <a:rPr lang="en-IN" dirty="0" err="1" smtClean="0"/>
              <a:t>ncol</a:t>
            </a:r>
            <a:r>
              <a:rPr lang="en-IN" dirty="0" smtClean="0"/>
              <a:t> = 3)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/>
              <a:t>       [,1] [,2] [,3]</a:t>
            </a:r>
          </a:p>
          <a:p>
            <a:pPr>
              <a:buNone/>
            </a:pPr>
            <a:r>
              <a:rPr lang="en-IN" dirty="0" smtClean="0"/>
              <a:t>[1,] 1       3     5</a:t>
            </a:r>
          </a:p>
          <a:p>
            <a:pPr>
              <a:buNone/>
            </a:pPr>
            <a:r>
              <a:rPr lang="en-IN" dirty="0" smtClean="0"/>
              <a:t>[2,] 2      4      6</a:t>
            </a:r>
          </a:p>
          <a:p>
            <a:pPr>
              <a:buNone/>
            </a:pPr>
            <a:r>
              <a:rPr lang="en-IN" dirty="0" smtClean="0"/>
              <a:t>Matrices can also be created directly from vectors by adding a dimension attribute.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&gt; m &lt;- 1:10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/>
              <a:t>[1] 1 2 3 4 5 6 7 8 9 10</a:t>
            </a:r>
          </a:p>
          <a:p>
            <a:pPr>
              <a:buNone/>
            </a:pPr>
            <a:r>
              <a:rPr lang="en-IN" dirty="0" smtClean="0"/>
              <a:t>&gt; dim(m) &lt;- c(2, 5)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/>
              <a:t>       [,1]  [,2]  [,3] [,4]  [,5]</a:t>
            </a:r>
          </a:p>
          <a:p>
            <a:pPr>
              <a:buNone/>
            </a:pPr>
            <a:r>
              <a:rPr lang="en-IN" dirty="0" smtClean="0"/>
              <a:t>[1,]  1      3      5     7      9</a:t>
            </a:r>
          </a:p>
          <a:p>
            <a:pPr>
              <a:buNone/>
            </a:pPr>
            <a:r>
              <a:rPr lang="en-IN" dirty="0" smtClean="0"/>
              <a:t>[2,]  2      4      6     8    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Matrices can be created by </a:t>
            </a:r>
            <a:r>
              <a:rPr lang="en-IN" i="1" dirty="0" smtClean="0"/>
              <a:t>column-binding or row-binding with the </a:t>
            </a:r>
            <a:r>
              <a:rPr lang="en-IN" i="1" dirty="0" err="1" smtClean="0"/>
              <a:t>cbind</a:t>
            </a:r>
            <a:r>
              <a:rPr lang="en-IN" i="1" dirty="0" smtClean="0"/>
              <a:t>() and </a:t>
            </a:r>
            <a:r>
              <a:rPr lang="en-IN" i="1" dirty="0" err="1" smtClean="0"/>
              <a:t>rbind</a:t>
            </a:r>
            <a:r>
              <a:rPr lang="en-IN" i="1" dirty="0" smtClean="0"/>
              <a:t>() functions.</a:t>
            </a:r>
          </a:p>
          <a:p>
            <a:pPr>
              <a:buNone/>
            </a:pPr>
            <a:r>
              <a:rPr lang="en-IN" dirty="0" smtClean="0"/>
              <a:t>&gt; x &lt;- 1:3</a:t>
            </a:r>
          </a:p>
          <a:p>
            <a:pPr>
              <a:buNone/>
            </a:pPr>
            <a:r>
              <a:rPr lang="en-IN" dirty="0" smtClean="0"/>
              <a:t>&gt; y &lt;- 10:12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cbind</a:t>
            </a:r>
            <a:r>
              <a:rPr lang="en-IN" dirty="0" smtClean="0"/>
              <a:t>(x, y)</a:t>
            </a:r>
          </a:p>
          <a:p>
            <a:pPr>
              <a:buNone/>
            </a:pPr>
            <a:r>
              <a:rPr lang="en-IN" dirty="0" smtClean="0"/>
              <a:t>       x   y</a:t>
            </a:r>
          </a:p>
          <a:p>
            <a:pPr>
              <a:buNone/>
            </a:pPr>
            <a:r>
              <a:rPr lang="en-IN" dirty="0" smtClean="0"/>
              <a:t>[1,] 1 10</a:t>
            </a:r>
          </a:p>
          <a:p>
            <a:pPr>
              <a:buNone/>
            </a:pPr>
            <a:r>
              <a:rPr lang="en-IN" dirty="0" smtClean="0"/>
              <a:t>[2,] 2 11</a:t>
            </a:r>
          </a:p>
          <a:p>
            <a:pPr>
              <a:buNone/>
            </a:pPr>
            <a:r>
              <a:rPr lang="en-IN" dirty="0" smtClean="0"/>
              <a:t>[3,] 3 12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rbind</a:t>
            </a:r>
            <a:r>
              <a:rPr lang="en-IN" dirty="0" smtClean="0"/>
              <a:t>(x, y)</a:t>
            </a:r>
          </a:p>
          <a:p>
            <a:pPr>
              <a:buNone/>
            </a:pPr>
            <a:r>
              <a:rPr lang="en-IN" dirty="0" smtClean="0"/>
              <a:t>    [,1] [,2] [,3]</a:t>
            </a:r>
          </a:p>
          <a:p>
            <a:pPr>
              <a:buNone/>
            </a:pPr>
            <a:r>
              <a:rPr lang="en-IN" dirty="0" smtClean="0"/>
              <a:t>x    1     2     3</a:t>
            </a:r>
          </a:p>
          <a:p>
            <a:pPr>
              <a:buNone/>
            </a:pPr>
            <a:r>
              <a:rPr lang="en-IN" dirty="0" smtClean="0"/>
              <a:t>y    10   11 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b="1" dirty="0" smtClean="0"/>
          </a:p>
          <a:p>
            <a:pPr algn="just"/>
            <a:r>
              <a:rPr lang="en-IN" dirty="0" smtClean="0"/>
              <a:t>Lists are a special type of vectors that can contain elements of different classes. </a:t>
            </a:r>
          </a:p>
          <a:p>
            <a:pPr algn="just"/>
            <a:r>
              <a:rPr lang="en-IN" dirty="0" smtClean="0"/>
              <a:t>List is a very important data type in R.</a:t>
            </a:r>
          </a:p>
          <a:p>
            <a:pPr algn="just"/>
            <a:r>
              <a:rPr lang="en-IN" dirty="0" smtClean="0"/>
              <a:t> Lists, in combination with the various “apply” functions make a powerful combination.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Features of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Lists can be explicitly created using the list() function, which takes an arbitrary number of arguments.</a:t>
            </a:r>
          </a:p>
          <a:p>
            <a:pPr>
              <a:buNone/>
            </a:pPr>
            <a:r>
              <a:rPr lang="en-IN" dirty="0" smtClean="0"/>
              <a:t>&gt; x &lt;- list(1, "a", </a:t>
            </a:r>
            <a:r>
              <a:rPr lang="en-IN" b="1" dirty="0" smtClean="0"/>
              <a:t>TRUE, 1 + 4i)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[[1]]</a:t>
            </a:r>
          </a:p>
          <a:p>
            <a:pPr>
              <a:buNone/>
            </a:pPr>
            <a:r>
              <a:rPr lang="en-IN" dirty="0" smtClean="0"/>
              <a:t>[1] 1</a:t>
            </a:r>
          </a:p>
          <a:p>
            <a:pPr>
              <a:buNone/>
            </a:pPr>
            <a:r>
              <a:rPr lang="en-IN" dirty="0" smtClean="0"/>
              <a:t>[[2]]</a:t>
            </a:r>
          </a:p>
          <a:p>
            <a:pPr>
              <a:buNone/>
            </a:pPr>
            <a:r>
              <a:rPr lang="en-IN" dirty="0" smtClean="0"/>
              <a:t>[1] "a"</a:t>
            </a:r>
          </a:p>
          <a:p>
            <a:pPr>
              <a:buNone/>
            </a:pPr>
            <a:r>
              <a:rPr lang="en-IN" dirty="0" smtClean="0"/>
              <a:t>[[3]]</a:t>
            </a:r>
          </a:p>
          <a:p>
            <a:pPr>
              <a:buNone/>
            </a:pPr>
            <a:r>
              <a:rPr lang="en-IN" dirty="0" smtClean="0"/>
              <a:t>[1] </a:t>
            </a:r>
            <a:r>
              <a:rPr lang="en-IN" b="1" dirty="0" smtClean="0"/>
              <a:t>TRUE</a:t>
            </a:r>
          </a:p>
          <a:p>
            <a:pPr>
              <a:buNone/>
            </a:pPr>
            <a:r>
              <a:rPr lang="en-IN" dirty="0" smtClean="0"/>
              <a:t>[[4]]</a:t>
            </a:r>
          </a:p>
          <a:p>
            <a:pPr>
              <a:buNone/>
            </a:pPr>
            <a:r>
              <a:rPr lang="en-IN" dirty="0" smtClean="0"/>
              <a:t>[1] 1+4i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We can also create an empty list of a pre-specified length with the vector() function</a:t>
            </a:r>
          </a:p>
          <a:p>
            <a:pPr>
              <a:buNone/>
            </a:pPr>
            <a:r>
              <a:rPr lang="en-IN" dirty="0" smtClean="0"/>
              <a:t>&gt; x &lt;- vector("list", length = 5)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[[1]]</a:t>
            </a:r>
          </a:p>
          <a:p>
            <a:pPr>
              <a:buNone/>
            </a:pPr>
            <a:r>
              <a:rPr lang="en-IN" b="1" dirty="0" smtClean="0"/>
              <a:t>NULL</a:t>
            </a:r>
          </a:p>
          <a:p>
            <a:pPr>
              <a:buNone/>
            </a:pPr>
            <a:r>
              <a:rPr lang="en-IN" dirty="0" smtClean="0"/>
              <a:t>[[2]]</a:t>
            </a:r>
          </a:p>
          <a:p>
            <a:pPr>
              <a:buNone/>
            </a:pPr>
            <a:r>
              <a:rPr lang="en-IN" b="1" dirty="0" smtClean="0"/>
              <a:t>NULL</a:t>
            </a:r>
          </a:p>
          <a:p>
            <a:pPr>
              <a:buNone/>
            </a:pPr>
            <a:r>
              <a:rPr lang="en-IN" dirty="0" smtClean="0"/>
              <a:t>[[3]]</a:t>
            </a:r>
          </a:p>
          <a:p>
            <a:pPr>
              <a:buNone/>
            </a:pPr>
            <a:r>
              <a:rPr lang="en-IN" b="1" dirty="0" smtClean="0"/>
              <a:t>NULL</a:t>
            </a:r>
          </a:p>
          <a:p>
            <a:pPr>
              <a:buNone/>
            </a:pPr>
            <a:r>
              <a:rPr lang="en-IN" dirty="0" smtClean="0"/>
              <a:t>[[4]]</a:t>
            </a:r>
          </a:p>
          <a:p>
            <a:pPr>
              <a:buNone/>
            </a:pPr>
            <a:r>
              <a:rPr lang="en-IN" b="1" dirty="0" smtClean="0"/>
              <a:t>NULL</a:t>
            </a:r>
          </a:p>
          <a:p>
            <a:pPr>
              <a:buNone/>
            </a:pPr>
            <a:r>
              <a:rPr lang="en-IN" dirty="0" smtClean="0"/>
              <a:t>[[5]]</a:t>
            </a:r>
          </a:p>
          <a:p>
            <a:pPr>
              <a:buNone/>
            </a:pPr>
            <a:r>
              <a:rPr lang="en-IN" b="1" dirty="0" smtClean="0"/>
              <a:t>NULL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b="1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Factors are used to represent categorical data and can be unordered or ordered.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Factor can be thought of as an integer vector where each integer has a </a:t>
            </a:r>
            <a:r>
              <a:rPr lang="en-IN" i="1" dirty="0" smtClean="0"/>
              <a:t>label. </a:t>
            </a:r>
          </a:p>
          <a:p>
            <a:pPr algn="just">
              <a:buFont typeface="Wingdings" pitchFamily="2" charset="2"/>
              <a:buChar char="Ø"/>
            </a:pPr>
            <a:r>
              <a:rPr lang="en-IN" i="1" dirty="0" smtClean="0"/>
              <a:t>Factors are important in statistical </a:t>
            </a:r>
            <a:r>
              <a:rPr lang="en-IN" dirty="0" err="1" smtClean="0"/>
              <a:t>modeling</a:t>
            </a:r>
            <a:r>
              <a:rPr lang="en-IN" dirty="0" smtClean="0"/>
              <a:t> and are treated specially by modelling functions like lm() and </a:t>
            </a:r>
            <a:r>
              <a:rPr lang="en-IN" dirty="0" err="1" smtClean="0"/>
              <a:t>glm</a:t>
            </a:r>
            <a:r>
              <a:rPr lang="en-IN" dirty="0" smtClean="0"/>
              <a:t>().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Using factors with labels is </a:t>
            </a:r>
            <a:r>
              <a:rPr lang="en-IN" i="1" dirty="0" smtClean="0"/>
              <a:t>better than using integers because factors are self-describing.</a:t>
            </a:r>
          </a:p>
          <a:p>
            <a:pPr algn="just">
              <a:buFont typeface="Wingdings" pitchFamily="2" charset="2"/>
              <a:buChar char="Ø"/>
            </a:pPr>
            <a:r>
              <a:rPr lang="en-IN" i="1" dirty="0" smtClean="0"/>
              <a:t> Having a </a:t>
            </a:r>
            <a:r>
              <a:rPr lang="en-IN" dirty="0" smtClean="0"/>
              <a:t>variable that has values “Male” and “Female” is better than a variable that has values 1 and 2.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Factor objects can be created with the factor() function.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&gt; x &lt;- factor(c("yes", "yes", "no", "yes", "no"))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[1] yes </a:t>
            </a:r>
            <a:r>
              <a:rPr lang="en-IN" dirty="0" err="1" smtClean="0"/>
              <a:t>yes</a:t>
            </a:r>
            <a:r>
              <a:rPr lang="en-IN" dirty="0" smtClean="0"/>
              <a:t> no yes no</a:t>
            </a:r>
          </a:p>
          <a:p>
            <a:pPr>
              <a:buNone/>
            </a:pPr>
            <a:r>
              <a:rPr lang="en-IN" dirty="0" smtClean="0"/>
              <a:t>Levels: no yes</a:t>
            </a:r>
          </a:p>
          <a:p>
            <a:pPr>
              <a:buNone/>
            </a:pPr>
            <a:r>
              <a:rPr lang="en-IN" dirty="0" smtClean="0"/>
              <a:t>&gt; table(x)</a:t>
            </a:r>
          </a:p>
          <a:p>
            <a:pPr>
              <a:buNone/>
            </a:pPr>
            <a:r>
              <a:rPr lang="en-IN" dirty="0" smtClean="0"/>
              <a:t>x</a:t>
            </a:r>
          </a:p>
          <a:p>
            <a:pPr>
              <a:buNone/>
            </a:pPr>
            <a:r>
              <a:rPr lang="en-IN" dirty="0" smtClean="0"/>
              <a:t>   no   yes</a:t>
            </a:r>
          </a:p>
          <a:p>
            <a:pPr>
              <a:buNone/>
            </a:pPr>
            <a:r>
              <a:rPr lang="en-IN" dirty="0" smtClean="0"/>
              <a:t>     2     3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i="1" dirty="0" smtClean="0"/>
              <a:t>## See the underlying representation of factor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unclass</a:t>
            </a:r>
            <a:r>
              <a:rPr lang="en-IN" dirty="0" smtClean="0"/>
              <a:t>(x)</a:t>
            </a:r>
          </a:p>
          <a:p>
            <a:pPr>
              <a:buNone/>
            </a:pPr>
            <a:r>
              <a:rPr lang="en-IN" dirty="0" smtClean="0"/>
              <a:t>[1] 2 2 1 2 1</a:t>
            </a:r>
          </a:p>
          <a:p>
            <a:pPr>
              <a:buNone/>
            </a:pPr>
            <a:r>
              <a:rPr lang="en-IN" dirty="0" err="1" smtClean="0"/>
              <a:t>attr</a:t>
            </a:r>
            <a:r>
              <a:rPr lang="en-IN" dirty="0" smtClean="0"/>
              <a:t>(,"levels")</a:t>
            </a:r>
          </a:p>
          <a:p>
            <a:pPr>
              <a:buNone/>
            </a:pPr>
            <a:r>
              <a:rPr lang="en-IN" dirty="0" smtClean="0"/>
              <a:t>[1] "no" "yes"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Often factors will be automatically created for you when you read a dataset in using a function like</a:t>
            </a:r>
          </a:p>
          <a:p>
            <a:pPr algn="just">
              <a:buNone/>
            </a:pPr>
            <a:r>
              <a:rPr lang="en-IN" dirty="0" smtClean="0"/>
              <a:t>				</a:t>
            </a:r>
            <a:r>
              <a:rPr lang="en-IN" dirty="0" err="1" smtClean="0"/>
              <a:t>read.table</a:t>
            </a:r>
            <a:r>
              <a:rPr lang="en-IN" dirty="0" smtClean="0"/>
              <a:t>().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order of the levels of a factor can be set using the levels argument to factor().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This can be important in linear modelling because the first level is used as the baseline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&gt; x &lt;- factor(c("yes", "yes", "no", "yes", "no"))</a:t>
            </a:r>
          </a:p>
          <a:p>
            <a:pPr>
              <a:buNone/>
            </a:pPr>
            <a:r>
              <a:rPr lang="en-IN" dirty="0" smtClean="0"/>
              <a:t>&gt; x </a:t>
            </a:r>
            <a:r>
              <a:rPr lang="en-IN" i="1" dirty="0" smtClean="0"/>
              <a:t>## Levels are put in alphabetical order</a:t>
            </a:r>
          </a:p>
          <a:p>
            <a:pPr>
              <a:buNone/>
            </a:pPr>
            <a:r>
              <a:rPr lang="en-IN" dirty="0" smtClean="0"/>
              <a:t>[1] yes </a:t>
            </a:r>
            <a:r>
              <a:rPr lang="en-IN" dirty="0" err="1" smtClean="0"/>
              <a:t>yes</a:t>
            </a:r>
            <a:r>
              <a:rPr lang="en-IN" dirty="0" smtClean="0"/>
              <a:t> no yes no</a:t>
            </a:r>
          </a:p>
          <a:p>
            <a:pPr>
              <a:buNone/>
            </a:pPr>
            <a:r>
              <a:rPr lang="en-IN" dirty="0" smtClean="0"/>
              <a:t>Levels: no yes</a:t>
            </a:r>
          </a:p>
          <a:p>
            <a:pPr>
              <a:buNone/>
            </a:pPr>
            <a:r>
              <a:rPr lang="en-IN" dirty="0" smtClean="0"/>
              <a:t>&gt; x &lt;- factor(c("yes", "yes", "no", "yes", "no"),</a:t>
            </a:r>
          </a:p>
          <a:p>
            <a:pPr>
              <a:buNone/>
            </a:pPr>
            <a:r>
              <a:rPr lang="en-IN" dirty="0" smtClean="0"/>
              <a:t>+   levels = c("yes", "no"))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[1] yes </a:t>
            </a:r>
            <a:r>
              <a:rPr lang="en-IN" dirty="0" err="1" smtClean="0"/>
              <a:t>yes</a:t>
            </a:r>
            <a:r>
              <a:rPr lang="en-IN" dirty="0" smtClean="0"/>
              <a:t> no yes no</a:t>
            </a:r>
          </a:p>
          <a:p>
            <a:pPr>
              <a:buNone/>
            </a:pPr>
            <a:r>
              <a:rPr lang="en-IN" dirty="0" smtClean="0"/>
              <a:t>Levels: yes no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Missing Values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Missing values are denoted by NA or </a:t>
            </a:r>
            <a:r>
              <a:rPr lang="en-IN" dirty="0" err="1" smtClean="0"/>
              <a:t>NaN</a:t>
            </a:r>
            <a:r>
              <a:rPr lang="en-IN" dirty="0" smtClean="0"/>
              <a:t> for q undefined mathematical operations.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is.na() is used to test objects if they are NA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is.nan() is used to test for </a:t>
            </a:r>
            <a:r>
              <a:rPr lang="en-IN" dirty="0" err="1" smtClean="0"/>
              <a:t>NaN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• NA values have a class also, so there are integer NA, character NA, etc.</a:t>
            </a:r>
          </a:p>
          <a:p>
            <a:pPr algn="just">
              <a:buNone/>
            </a:pPr>
            <a:r>
              <a:rPr lang="en-IN" dirty="0" smtClean="0"/>
              <a:t>• A </a:t>
            </a:r>
            <a:r>
              <a:rPr lang="en-IN" dirty="0" err="1" smtClean="0"/>
              <a:t>NaN</a:t>
            </a:r>
            <a:r>
              <a:rPr lang="en-IN" dirty="0" smtClean="0"/>
              <a:t> value is also NA but the converse is not true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Missing Values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pl-PL" dirty="0" smtClean="0"/>
              <a:t>x &lt;- c(1, 2, </a:t>
            </a:r>
            <a:r>
              <a:rPr lang="pl-PL" b="1" dirty="0" smtClean="0"/>
              <a:t>NA, 10, 3)</a:t>
            </a:r>
            <a:r>
              <a:rPr lang="en-IN" i="1" dirty="0"/>
              <a:t> </a:t>
            </a:r>
            <a:r>
              <a:rPr lang="en-IN" i="1" dirty="0" smtClean="0"/>
              <a:t>       ## </a:t>
            </a:r>
            <a:r>
              <a:rPr lang="en-IN" i="1" dirty="0"/>
              <a:t>Create a vector with NAs in it</a:t>
            </a:r>
          </a:p>
          <a:p>
            <a:pPr marL="0" indent="0">
              <a:buNone/>
            </a:pPr>
            <a:r>
              <a:rPr lang="pl-PL" b="1" dirty="0" smtClean="0"/>
              <a:t>&gt; </a:t>
            </a:r>
            <a:r>
              <a:rPr lang="pl-PL" b="1" dirty="0"/>
              <a:t>x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3">
                    <a:lumMod val="75000"/>
                  </a:schemeClr>
                </a:solidFill>
              </a:rPr>
              <a:t>[1]  1  2 NA 10  </a:t>
            </a:r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/>
              <a:t>&gt;is.na(x) </a:t>
            </a:r>
            <a:r>
              <a:rPr lang="en-IN" i="1" dirty="0"/>
              <a:t>## Return a logical vector indicating which elements </a:t>
            </a:r>
            <a:r>
              <a:rPr lang="en-IN" i="1" dirty="0" smtClean="0"/>
              <a:t>   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                                                                                             are </a:t>
            </a:r>
            <a:r>
              <a:rPr lang="en-IN" i="1" dirty="0"/>
              <a:t>NA</a:t>
            </a:r>
            <a:endParaRPr lang="en-IN" dirty="0" smtClean="0"/>
          </a:p>
          <a:p>
            <a:pPr>
              <a:buNone/>
            </a:pPr>
            <a:r>
              <a:rPr lang="da-DK" dirty="0" smtClean="0">
                <a:solidFill>
                  <a:schemeClr val="accent3">
                    <a:lumMod val="75000"/>
                  </a:schemeClr>
                </a:solidFill>
              </a:rPr>
              <a:t>[1] </a:t>
            </a:r>
            <a:r>
              <a:rPr lang="da-DK" b="1" dirty="0" smtClean="0">
                <a:solidFill>
                  <a:schemeClr val="accent3">
                    <a:lumMod val="75000"/>
                  </a:schemeClr>
                </a:solidFill>
              </a:rPr>
              <a:t>FALSE FALSE TRUE FALSE FALSE</a:t>
            </a:r>
          </a:p>
          <a:p>
            <a:pPr>
              <a:buNone/>
            </a:pPr>
            <a:endParaRPr lang="da-DK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is.nan</a:t>
            </a:r>
            <a:r>
              <a:rPr lang="en-IN" dirty="0" smtClean="0"/>
              <a:t>(x</a:t>
            </a:r>
            <a:r>
              <a:rPr lang="en-IN" dirty="0"/>
              <a:t>) </a:t>
            </a:r>
            <a:r>
              <a:rPr lang="en-IN" dirty="0" smtClean="0"/>
              <a:t>            </a:t>
            </a:r>
            <a:r>
              <a:rPr lang="en-IN" i="1" dirty="0" smtClean="0"/>
              <a:t>## </a:t>
            </a:r>
            <a:r>
              <a:rPr lang="en-IN" i="1" dirty="0"/>
              <a:t>Return a logical vector indicating which </a:t>
            </a:r>
            <a:r>
              <a:rPr lang="en-IN" i="1" dirty="0" smtClean="0"/>
              <a:t>       </a:t>
            </a:r>
          </a:p>
          <a:p>
            <a:pPr>
              <a:buNone/>
            </a:pPr>
            <a:r>
              <a:rPr lang="en-IN" i="1" dirty="0"/>
              <a:t> </a:t>
            </a:r>
            <a:r>
              <a:rPr lang="en-IN" i="1" dirty="0" smtClean="0"/>
              <a:t>                                                                            elements </a:t>
            </a:r>
            <a:r>
              <a:rPr lang="en-IN" i="1" dirty="0"/>
              <a:t>are </a:t>
            </a:r>
            <a:r>
              <a:rPr lang="en-IN" i="1" dirty="0" err="1"/>
              <a:t>NaN</a:t>
            </a:r>
            <a:endParaRPr lang="en-IN" i="1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da-DK" dirty="0" smtClean="0">
                <a:solidFill>
                  <a:schemeClr val="accent3">
                    <a:lumMod val="75000"/>
                  </a:schemeClr>
                </a:solidFill>
              </a:rPr>
              <a:t>[1] </a:t>
            </a:r>
            <a:r>
              <a:rPr lang="da-DK" b="1" dirty="0" smtClean="0">
                <a:solidFill>
                  <a:schemeClr val="accent3">
                    <a:lumMod val="75000"/>
                  </a:schemeClr>
                </a:solidFill>
              </a:rPr>
              <a:t>FALSE FALSE FALSE FALSE FALSE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Missing Values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&gt; x &lt;- c(1, 2, </a:t>
            </a:r>
            <a:r>
              <a:rPr lang="pl-PL" b="1" dirty="0" smtClean="0"/>
              <a:t>NaN, NA, 4)</a:t>
            </a:r>
            <a:r>
              <a:rPr lang="en-US" b="1" dirty="0" smtClean="0"/>
              <a:t> </a:t>
            </a:r>
            <a:r>
              <a:rPr lang="en-IN" sz="2000" i="1" dirty="0"/>
              <a:t>## Now create a vector with both NA </a:t>
            </a:r>
            <a:r>
              <a:rPr lang="en-IN" sz="2000" i="1" dirty="0" smtClean="0"/>
              <a:t>							and </a:t>
            </a:r>
            <a:r>
              <a:rPr lang="en-IN" sz="2000" i="1" dirty="0" err="1"/>
              <a:t>NaN</a:t>
            </a:r>
            <a:r>
              <a:rPr lang="en-IN" sz="2000" i="1" dirty="0"/>
              <a:t> values</a:t>
            </a:r>
          </a:p>
          <a:p>
            <a:pPr>
              <a:buNone/>
            </a:pPr>
            <a:r>
              <a:rPr lang="pl-PL" dirty="0"/>
              <a:t>&gt; x</a:t>
            </a:r>
          </a:p>
          <a:p>
            <a:pPr>
              <a:buNone/>
            </a:pPr>
            <a:r>
              <a:rPr lang="pl-PL" b="1" dirty="0">
                <a:solidFill>
                  <a:schemeClr val="accent3">
                    <a:lumMod val="75000"/>
                  </a:schemeClr>
                </a:solidFill>
              </a:rPr>
              <a:t>[1]   1   2 NaN  NA   4</a:t>
            </a:r>
            <a:endParaRPr lang="pl-PL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/>
              <a:t>&gt; is.na(x)</a:t>
            </a:r>
          </a:p>
          <a:p>
            <a:pPr>
              <a:buNone/>
            </a:pPr>
            <a:r>
              <a:rPr lang="da-DK" dirty="0" smtClean="0">
                <a:solidFill>
                  <a:schemeClr val="accent3">
                    <a:lumMod val="75000"/>
                  </a:schemeClr>
                </a:solidFill>
              </a:rPr>
              <a:t>[1] </a:t>
            </a:r>
            <a:r>
              <a:rPr lang="da-DK" b="1" dirty="0" smtClean="0">
                <a:solidFill>
                  <a:schemeClr val="accent3">
                    <a:lumMod val="75000"/>
                  </a:schemeClr>
                </a:solidFill>
              </a:rPr>
              <a:t>FALSE FALSE TRUE TRUE FALSE</a:t>
            </a:r>
          </a:p>
          <a:p>
            <a:pPr>
              <a:buNone/>
            </a:pPr>
            <a:r>
              <a:rPr lang="en-IN" dirty="0" smtClean="0"/>
              <a:t>&gt; is.nan(x)</a:t>
            </a:r>
          </a:p>
          <a:p>
            <a:pPr>
              <a:buNone/>
            </a:pPr>
            <a:r>
              <a:rPr lang="da-DK" dirty="0" smtClean="0">
                <a:solidFill>
                  <a:schemeClr val="accent3">
                    <a:lumMod val="75000"/>
                  </a:schemeClr>
                </a:solidFill>
              </a:rPr>
              <a:t>[1] </a:t>
            </a:r>
            <a:r>
              <a:rPr lang="da-DK" b="1" dirty="0" smtClean="0">
                <a:solidFill>
                  <a:schemeClr val="accent3">
                    <a:lumMod val="75000"/>
                  </a:schemeClr>
                </a:solidFill>
              </a:rPr>
              <a:t>FALSE FALSE TRUE FALSE FALSE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 </a:t>
            </a:r>
            <a:r>
              <a:rPr lang="en-US" b="1"/>
              <a:t>Data Frames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Used to store tabular data in R. 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Important type of object in R and used in a variety of statistical modeling applications. 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Dplyr package has an optimized set of functions designed to work efficiently with data frames.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Data frames are represented as a special type of list where every element of the list has to have the same length.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 Each element of the list can be thought of as a column and the length of each element of the list is the number of rows.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Unlike matrices, data frames can store different classes of objects in each column. 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Noto Sans Symbols"/>
              <a:buChar char="➢"/>
            </a:pPr>
            <a:r>
              <a:rPr lang="en-US" sz="2240"/>
              <a:t>Matrices must have every element be the same class (e.g. all integers or all numeric).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Free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copyright for the primary source </a:t>
            </a:r>
            <a:r>
              <a:rPr lang="en-IN" dirty="0" smtClean="0"/>
              <a:t>code for </a:t>
            </a:r>
            <a:r>
              <a:rPr lang="en-IN" dirty="0"/>
              <a:t>R is held by the R </a:t>
            </a:r>
            <a:r>
              <a:rPr lang="en-IN" dirty="0" smtClean="0"/>
              <a:t>Foundation </a:t>
            </a:r>
            <a:r>
              <a:rPr lang="en-IN" dirty="0"/>
              <a:t>and is published under the GNU General Public License version</a:t>
            </a:r>
          </a:p>
          <a:p>
            <a:pPr>
              <a:buNone/>
            </a:pPr>
            <a:r>
              <a:rPr lang="en-IN" dirty="0" smtClean="0"/>
              <a:t>		http</a:t>
            </a:r>
            <a:r>
              <a:rPr lang="en-IN" dirty="0"/>
              <a:t>://www.r-project.org/foundation/</a:t>
            </a:r>
          </a:p>
          <a:p>
            <a:r>
              <a:rPr lang="en-IN" dirty="0" smtClean="0"/>
              <a:t>According </a:t>
            </a:r>
            <a:r>
              <a:rPr lang="en-IN" dirty="0"/>
              <a:t>to the Free Software Foundation, with </a:t>
            </a:r>
            <a:r>
              <a:rPr lang="en-IN" i="1" dirty="0"/>
              <a:t>free software, you are granted the following </a:t>
            </a:r>
            <a:r>
              <a:rPr lang="en-IN" i="1" dirty="0" smtClean="0"/>
              <a:t>four </a:t>
            </a:r>
            <a:r>
              <a:rPr lang="en-IN" dirty="0" smtClean="0"/>
              <a:t>Freedoms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freedom to run the program, for any purpose (freedom 0).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freedom to study how the program works, and adapt it to your needs (freedom 1). </a:t>
            </a:r>
            <a:r>
              <a:rPr lang="en-IN" dirty="0" smtClean="0"/>
              <a:t>Access to </a:t>
            </a:r>
            <a:r>
              <a:rPr lang="en-IN" dirty="0"/>
              <a:t>the source code is a precondition for this.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freedom to redistribute copies so you can help your </a:t>
            </a:r>
            <a:r>
              <a:rPr lang="en-IN" dirty="0" smtClean="0"/>
              <a:t>neighbour </a:t>
            </a:r>
            <a:r>
              <a:rPr lang="en-IN" dirty="0"/>
              <a:t>(freedom 2).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freedom to improve the program, and release your improvements to the public, so </a:t>
            </a:r>
            <a:r>
              <a:rPr lang="en-IN" dirty="0" smtClean="0"/>
              <a:t>that the </a:t>
            </a:r>
            <a:r>
              <a:rPr lang="en-IN" dirty="0"/>
              <a:t>whole community benefits (freedom 3). Access to the source code is a precondition </a:t>
            </a:r>
            <a:r>
              <a:rPr lang="en-IN" dirty="0" smtClean="0"/>
              <a:t>for this.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 </a:t>
            </a:r>
            <a:r>
              <a:rPr lang="en-IN" b="1" dirty="0" smtClean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Column names, indicating the names of the variables or predictors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special attribute called </a:t>
            </a:r>
            <a:r>
              <a:rPr lang="en-IN" dirty="0" err="1" smtClean="0"/>
              <a:t>row.names</a:t>
            </a:r>
            <a:r>
              <a:rPr lang="en-IN" dirty="0" smtClean="0"/>
              <a:t> which indicate information about each row of the data frame.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Data frames are usually created by reading in a dataset using the </a:t>
            </a:r>
            <a:r>
              <a:rPr lang="en-IN" dirty="0" err="1" smtClean="0"/>
              <a:t>read.table</a:t>
            </a:r>
            <a:r>
              <a:rPr lang="en-IN" dirty="0" smtClean="0"/>
              <a:t>() or read.csv().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However, data frames can also be created explicitly with the </a:t>
            </a:r>
            <a:r>
              <a:rPr lang="en-IN" dirty="0" err="1" smtClean="0"/>
              <a:t>data.frame</a:t>
            </a:r>
            <a:r>
              <a:rPr lang="en-IN" dirty="0" smtClean="0"/>
              <a:t>() function or they can be coerced from other types of objects like lists.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Data frames can be converted to a matrix by calling </a:t>
            </a:r>
            <a:r>
              <a:rPr lang="en-IN" dirty="0" err="1" smtClean="0"/>
              <a:t>data.matrix</a:t>
            </a:r>
            <a:r>
              <a:rPr lang="en-IN" dirty="0" smtClean="0"/>
              <a:t>(). 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as.matrix</a:t>
            </a:r>
            <a:r>
              <a:rPr lang="en-IN" dirty="0" smtClean="0"/>
              <a:t>() function should be used to coerce a data frame to a matrix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&gt; x &lt;- </a:t>
            </a:r>
            <a:r>
              <a:rPr lang="en-IN" dirty="0" err="1" smtClean="0"/>
              <a:t>data.frame</a:t>
            </a:r>
            <a:r>
              <a:rPr lang="en-IN" dirty="0" smtClean="0"/>
              <a:t>(</a:t>
            </a:r>
            <a:r>
              <a:rPr lang="en-IN" dirty="0" err="1" smtClean="0"/>
              <a:t>foo</a:t>
            </a:r>
            <a:r>
              <a:rPr lang="en-IN" dirty="0" smtClean="0"/>
              <a:t> = 1:4, bar = c(</a:t>
            </a:r>
            <a:r>
              <a:rPr lang="en-IN" b="1" dirty="0" smtClean="0"/>
              <a:t>T, T, F, F))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foo      bar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1    1      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2     2     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3     3     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4     4     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nrow</a:t>
            </a:r>
            <a:r>
              <a:rPr lang="en-IN" dirty="0" smtClean="0"/>
              <a:t>(x)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4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ncol</a:t>
            </a:r>
            <a:r>
              <a:rPr lang="en-IN" dirty="0" smtClean="0"/>
              <a:t>(x)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2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R objects can have names, which is very useful for writing readable code and self-describing objects.</a:t>
            </a:r>
          </a:p>
          <a:p>
            <a:pPr>
              <a:buNone/>
            </a:pPr>
            <a:r>
              <a:rPr lang="en-IN" dirty="0" smtClean="0"/>
              <a:t>Here is an example of assigning names to an integer vector.</a:t>
            </a:r>
          </a:p>
          <a:p>
            <a:pPr marL="0" indent="0">
              <a:buNone/>
            </a:pPr>
            <a:r>
              <a:rPr lang="en-IN" dirty="0" smtClean="0"/>
              <a:t>&gt;x &lt;- 1:3</a:t>
            </a:r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smtClean="0"/>
              <a:t>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1] 1 2 3</a:t>
            </a:r>
          </a:p>
          <a:p>
            <a:pPr marL="0" indent="0">
              <a:buNone/>
            </a:pPr>
            <a:r>
              <a:rPr lang="en-IN" dirty="0" smtClean="0"/>
              <a:t>&gt; names(x)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NULL</a:t>
            </a:r>
          </a:p>
          <a:p>
            <a:pPr>
              <a:buNone/>
            </a:pPr>
            <a:r>
              <a:rPr lang="en-IN" dirty="0" smtClean="0"/>
              <a:t>&gt; names(x) &lt;- c("New York", "Seattle", "Los Angeles")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New York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Seattle 	Los Angeles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1 			2	 3</a:t>
            </a:r>
          </a:p>
          <a:p>
            <a:pPr>
              <a:buNone/>
            </a:pPr>
            <a:r>
              <a:rPr lang="en-IN" dirty="0" smtClean="0"/>
              <a:t>&gt; names(x)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"New York" 	"Seattle" 		"Los Angeles"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Lists can also have names, which is often very useful.</a:t>
            </a:r>
          </a:p>
          <a:p>
            <a:pPr>
              <a:buNone/>
            </a:pPr>
            <a:r>
              <a:rPr lang="en-IN" dirty="0" smtClean="0"/>
              <a:t>&gt; x &lt;- list("Los Angeles" = 1, Boston = 2, London = 3)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$`Los Angeles`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   1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$Boston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   2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$London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[1]   3</a:t>
            </a:r>
          </a:p>
          <a:p>
            <a:pPr>
              <a:buNone/>
            </a:pPr>
            <a:r>
              <a:rPr lang="en-IN" dirty="0" smtClean="0"/>
              <a:t>&gt; names(x)</a:t>
            </a:r>
          </a:p>
          <a:p>
            <a:pPr>
              <a:buNone/>
            </a:pP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[1] "Los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Angeles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" 	"Boston" 	"London"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Matrices can have both column and row names.</a:t>
            </a:r>
          </a:p>
          <a:p>
            <a:pPr>
              <a:buNone/>
            </a:pPr>
            <a:r>
              <a:rPr lang="en-IN" dirty="0" smtClean="0"/>
              <a:t>&gt; m &lt;- matrix(1:4, </a:t>
            </a:r>
            <a:r>
              <a:rPr lang="en-IN" dirty="0" err="1" smtClean="0"/>
              <a:t>nrow</a:t>
            </a:r>
            <a:r>
              <a:rPr lang="en-IN" dirty="0" smtClean="0"/>
              <a:t> = 2, </a:t>
            </a:r>
            <a:r>
              <a:rPr lang="en-IN" dirty="0" err="1" smtClean="0"/>
              <a:t>ncol</a:t>
            </a:r>
            <a:r>
              <a:rPr lang="en-IN" dirty="0" smtClean="0"/>
              <a:t> = 2)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dimnames</a:t>
            </a:r>
            <a:r>
              <a:rPr lang="en-IN" dirty="0" smtClean="0"/>
              <a:t>(m) &lt;- list(c("a", "b"), c("c", "d"))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    c     d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a   1    3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b   2    4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Column names and row names can be set separately using the </a:t>
            </a:r>
            <a:r>
              <a:rPr lang="en-IN" dirty="0" err="1" smtClean="0"/>
              <a:t>colnames</a:t>
            </a:r>
            <a:r>
              <a:rPr lang="en-IN" dirty="0" smtClean="0"/>
              <a:t>() and </a:t>
            </a:r>
            <a:r>
              <a:rPr lang="en-IN" dirty="0" err="1" smtClean="0"/>
              <a:t>rownames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functions.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colnames</a:t>
            </a:r>
            <a:r>
              <a:rPr lang="en-IN" dirty="0" smtClean="0"/>
              <a:t>(m) &lt;- c("h", "f")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rownames</a:t>
            </a:r>
            <a:r>
              <a:rPr lang="en-IN" dirty="0" smtClean="0"/>
              <a:t>(m) &lt;- c("x", "z")</a:t>
            </a:r>
          </a:p>
          <a:p>
            <a:pPr>
              <a:buNone/>
            </a:pPr>
            <a:r>
              <a:rPr lang="en-IN" dirty="0" smtClean="0"/>
              <a:t>&gt; m</a:t>
            </a:r>
          </a:p>
          <a:p>
            <a:pPr>
              <a:buNone/>
            </a:pPr>
            <a:r>
              <a:rPr lang="en-IN" dirty="0" smtClean="0"/>
              <a:t>       h    f</a:t>
            </a:r>
          </a:p>
          <a:p>
            <a:pPr>
              <a:buNone/>
            </a:pPr>
            <a:r>
              <a:rPr lang="en-IN" dirty="0" smtClean="0"/>
              <a:t>x     1    3</a:t>
            </a:r>
          </a:p>
          <a:p>
            <a:pPr>
              <a:buNone/>
            </a:pPr>
            <a:r>
              <a:rPr lang="en-IN" dirty="0" smtClean="0"/>
              <a:t>z     2    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Note that for data frames, there is a separate function for setting the row names, the </a:t>
            </a:r>
            <a:r>
              <a:rPr lang="en-IN" dirty="0" err="1" smtClean="0"/>
              <a:t>row.names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function. Also, data frames do not have column names, they just have names (like lists). So to set</a:t>
            </a:r>
          </a:p>
          <a:p>
            <a:pPr>
              <a:buNone/>
            </a:pPr>
            <a:r>
              <a:rPr lang="en-IN" dirty="0" smtClean="0"/>
              <a:t>the column names of a data frame just use the names() function. Yes, I know its confusing. Here’s a</a:t>
            </a:r>
          </a:p>
          <a:p>
            <a:pPr>
              <a:buNone/>
            </a:pPr>
            <a:r>
              <a:rPr lang="en-IN" dirty="0" smtClean="0"/>
              <a:t>quick summary:</a:t>
            </a:r>
          </a:p>
          <a:p>
            <a:pPr>
              <a:buNone/>
            </a:pPr>
            <a:r>
              <a:rPr lang="en-IN" b="1" dirty="0" smtClean="0"/>
              <a:t>Object Set column names Set row names</a:t>
            </a:r>
          </a:p>
          <a:p>
            <a:pPr>
              <a:buNone/>
            </a:pPr>
            <a:r>
              <a:rPr lang="en-IN" dirty="0" smtClean="0"/>
              <a:t>data frame names() </a:t>
            </a:r>
            <a:r>
              <a:rPr lang="en-IN" dirty="0" err="1" smtClean="0"/>
              <a:t>row.names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matrix </a:t>
            </a:r>
            <a:r>
              <a:rPr lang="en-IN" dirty="0" err="1" smtClean="0"/>
              <a:t>colnames</a:t>
            </a:r>
            <a:r>
              <a:rPr lang="en-IN" dirty="0" smtClean="0"/>
              <a:t>() </a:t>
            </a:r>
            <a:r>
              <a:rPr lang="en-IN" dirty="0" err="1" smtClean="0"/>
              <a:t>rownames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Getting Data In and Out of R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Reading and Writing Data</a:t>
            </a:r>
          </a:p>
          <a:p>
            <a:pPr>
              <a:buNone/>
            </a:pPr>
            <a:r>
              <a:rPr lang="en-IN" dirty="0" smtClean="0"/>
              <a:t>There are a few principal functions reading data into R.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err="1" smtClean="0"/>
              <a:t>read.table</a:t>
            </a:r>
            <a:r>
              <a:rPr lang="en-IN" dirty="0" smtClean="0"/>
              <a:t>, read.csv, for reading tabular data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err="1" smtClean="0"/>
              <a:t>readLines</a:t>
            </a:r>
            <a:r>
              <a:rPr lang="en-IN" dirty="0" smtClean="0"/>
              <a:t>, for reading lines of a text file</a:t>
            </a:r>
          </a:p>
          <a:p>
            <a:pPr>
              <a:buNone/>
            </a:pPr>
            <a:r>
              <a:rPr lang="en-IN" dirty="0" smtClean="0"/>
              <a:t>• source, for reading in R code files (inverse of dump)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err="1" smtClean="0"/>
              <a:t>dget</a:t>
            </a:r>
            <a:r>
              <a:rPr lang="en-IN" dirty="0" smtClean="0"/>
              <a:t>, for reading in R code files (inverse of </a:t>
            </a:r>
            <a:r>
              <a:rPr lang="en-IN" dirty="0" err="1" smtClean="0"/>
              <a:t>dput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• load, for reading in saved workspaces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err="1" smtClean="0"/>
              <a:t>unserialize</a:t>
            </a:r>
            <a:r>
              <a:rPr lang="en-IN" dirty="0" smtClean="0"/>
              <a:t>, for reading single R objects in binary form</a:t>
            </a:r>
          </a:p>
          <a:p>
            <a:pPr>
              <a:buNone/>
            </a:pPr>
            <a:r>
              <a:rPr lang="en-IN" dirty="0" smtClean="0"/>
              <a:t>There are of course, many R packages that have been developed to read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>
            <a:normAutofit/>
          </a:bodyPr>
          <a:lstStyle/>
          <a:p>
            <a:r>
              <a:rPr lang="en-IN" dirty="0" smtClean="0"/>
              <a:t>var_name2.</a:t>
            </a:r>
          </a:p>
          <a:p>
            <a:r>
              <a:rPr lang="en-IN" dirty="0" err="1" smtClean="0"/>
              <a:t>var_name</a:t>
            </a:r>
            <a:r>
              <a:rPr lang="en-IN" dirty="0" smtClean="0"/>
              <a:t>%</a:t>
            </a:r>
          </a:p>
          <a:p>
            <a:r>
              <a:rPr lang="en-IN" dirty="0" smtClean="0"/>
              <a:t>2var_name</a:t>
            </a:r>
          </a:p>
          <a:p>
            <a:r>
              <a:rPr lang="en-IN" dirty="0" smtClean="0"/>
              <a:t>.</a:t>
            </a:r>
            <a:r>
              <a:rPr lang="en-IN" dirty="0" err="1" smtClean="0"/>
              <a:t>var_name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var.name</a:t>
            </a:r>
          </a:p>
          <a:p>
            <a:r>
              <a:rPr lang="en-IN" dirty="0" smtClean="0"/>
              <a:t>.2var_name</a:t>
            </a:r>
          </a:p>
          <a:p>
            <a:r>
              <a:rPr lang="en-IN" dirty="0" smtClean="0"/>
              <a:t>_</a:t>
            </a:r>
            <a:r>
              <a:rPr lang="en-IN" dirty="0" err="1" smtClean="0"/>
              <a:t>var_name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IN" dirty="0" smtClean="0"/>
              <a:t>Variable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variables can be assigned values using leftward, rightward and equal to operator. The values of the variables can be printed using </a:t>
            </a:r>
            <a:r>
              <a:rPr lang="en-IN" b="1" dirty="0" smtClean="0"/>
              <a:t>print()</a:t>
            </a:r>
            <a:r>
              <a:rPr lang="en-IN" dirty="0" smtClean="0"/>
              <a:t> or </a:t>
            </a:r>
            <a:r>
              <a:rPr lang="en-IN" b="1" dirty="0" smtClean="0"/>
              <a:t>cat()</a:t>
            </a:r>
            <a:r>
              <a:rPr lang="en-IN" dirty="0" smtClean="0"/>
              <a:t>function.</a:t>
            </a:r>
          </a:p>
          <a:p>
            <a:pPr lvl="0"/>
            <a:r>
              <a:rPr lang="en-IN" dirty="0" smtClean="0"/>
              <a:t> The </a:t>
            </a:r>
            <a:r>
              <a:rPr lang="en-IN" b="1" dirty="0" smtClean="0"/>
              <a:t>cat()</a:t>
            </a:r>
            <a:r>
              <a:rPr lang="en-IN" dirty="0" smtClean="0"/>
              <a:t> function combines multiple items into a continuous print output.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 of the 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The primary R system is available from the Comprehensive R Archive Network¹⁵, also known </a:t>
            </a:r>
            <a:r>
              <a:rPr lang="en-IN" dirty="0" smtClean="0"/>
              <a:t>as CRAN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CRAN </a:t>
            </a:r>
            <a:r>
              <a:rPr lang="en-IN" dirty="0"/>
              <a:t>also hosts many add-on packages that can be used to extend the functionality of 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R system is divided into 2 conceptual parts: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“base” R system that you download from CRAN: Linux¹⁶ Windows¹⁷ Mac¹⁸ Source Code¹⁹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Everything </a:t>
            </a:r>
            <a:r>
              <a:rPr lang="en-IN" dirty="0"/>
              <a:t>else.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There </a:t>
            </a:r>
            <a:r>
              <a:rPr lang="en-IN" dirty="0"/>
              <a:t>are a number of packages being developed on repositories like </a:t>
            </a:r>
            <a:r>
              <a:rPr lang="en-IN" dirty="0" err="1"/>
              <a:t>GitHub</a:t>
            </a:r>
            <a:r>
              <a:rPr lang="en-IN" dirty="0"/>
              <a:t> and </a:t>
            </a:r>
            <a:r>
              <a:rPr lang="en-IN" dirty="0" err="1"/>
              <a:t>BitBucket</a:t>
            </a: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# Assignment using equal operator.</a:t>
            </a:r>
          </a:p>
          <a:p>
            <a:pPr lvl="0">
              <a:buNone/>
            </a:pPr>
            <a:r>
              <a:rPr lang="en-IN" dirty="0" smtClean="0"/>
              <a:t>	var.1 = c(0,1,2,3)           </a:t>
            </a:r>
          </a:p>
          <a:p>
            <a:pPr lvl="0">
              <a:buNone/>
            </a:pPr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# Assignment using leftward operator.</a:t>
            </a:r>
          </a:p>
          <a:p>
            <a:pPr lvl="0">
              <a:buNone/>
            </a:pPr>
            <a:r>
              <a:rPr lang="en-IN" dirty="0" smtClean="0"/>
              <a:t>	var.2 &lt;- c("</a:t>
            </a:r>
            <a:r>
              <a:rPr lang="en-IN" dirty="0" err="1" smtClean="0"/>
              <a:t>learn","R</a:t>
            </a:r>
            <a:r>
              <a:rPr lang="en-IN" dirty="0" smtClean="0"/>
              <a:t>")   </a:t>
            </a:r>
          </a:p>
          <a:p>
            <a:pPr lvl="0">
              <a:buNone/>
            </a:pPr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# Assignment using rightward operator.   </a:t>
            </a:r>
          </a:p>
          <a:p>
            <a:pPr lvl="0">
              <a:buNone/>
            </a:pPr>
            <a:r>
              <a:rPr lang="en-IN" dirty="0" smtClean="0"/>
              <a:t>	c(TRUE,1) -&gt; var.3           </a:t>
            </a:r>
          </a:p>
          <a:p>
            <a:pPr lvl="0">
              <a:buNone/>
            </a:pPr>
            <a:r>
              <a:rPr lang="en-IN" dirty="0" smtClean="0"/>
              <a:t> </a:t>
            </a:r>
          </a:p>
          <a:p>
            <a:pPr lvl="0">
              <a:buNone/>
            </a:pPr>
            <a:r>
              <a:rPr lang="en-IN" dirty="0" smtClean="0"/>
              <a:t>print(var.1)</a:t>
            </a:r>
          </a:p>
          <a:p>
            <a:pPr lvl="0">
              <a:buNone/>
            </a:pPr>
            <a:r>
              <a:rPr lang="en-IN" dirty="0" smtClean="0"/>
              <a:t>cat ("var.1 is ", var.1 ,"\n")</a:t>
            </a:r>
          </a:p>
          <a:p>
            <a:pPr lvl="0">
              <a:buNone/>
            </a:pPr>
            <a:r>
              <a:rPr lang="en-IN" dirty="0" smtClean="0"/>
              <a:t>cat ("var.2 is ", var.2 ,"\n")</a:t>
            </a:r>
          </a:p>
          <a:p>
            <a:pPr lvl="0">
              <a:buNone/>
            </a:pPr>
            <a:r>
              <a:rPr lang="en-IN" dirty="0" smtClean="0"/>
              <a:t>cat ("var.3 is ", var.3 ,"\n")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IN" dirty="0" smtClean="0"/>
              <a:t>Data Type of a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 R, a variable itself is not declared of any data type, rather it gets the data type of the R - object assigned to it.</a:t>
            </a:r>
          </a:p>
          <a:p>
            <a:pPr lvl="0"/>
            <a:r>
              <a:rPr lang="en-IN" dirty="0" smtClean="0"/>
              <a:t>So R is called a dynamically typed language, which means that we can change a variable’s data type of the same variable again and again when using it in a program.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 of a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dirty="0" err="1" smtClean="0"/>
              <a:t>var_x</a:t>
            </a:r>
            <a:r>
              <a:rPr lang="en-IN" dirty="0" smtClean="0"/>
              <a:t> &lt;- "Hello"</a:t>
            </a:r>
          </a:p>
          <a:p>
            <a:pPr lvl="0">
              <a:buNone/>
            </a:pPr>
            <a:r>
              <a:rPr lang="en-IN" dirty="0" smtClean="0"/>
              <a:t>cat("The class of </a:t>
            </a:r>
            <a:r>
              <a:rPr lang="en-IN" dirty="0" err="1" smtClean="0"/>
              <a:t>var_x</a:t>
            </a:r>
            <a:r>
              <a:rPr lang="en-IN" dirty="0" smtClean="0"/>
              <a:t> is ",class(</a:t>
            </a:r>
            <a:r>
              <a:rPr lang="en-IN" dirty="0" err="1" smtClean="0"/>
              <a:t>var_x</a:t>
            </a:r>
            <a:r>
              <a:rPr lang="en-IN" dirty="0" smtClean="0"/>
              <a:t>),"\n")</a:t>
            </a:r>
          </a:p>
          <a:p>
            <a:pPr lvl="0">
              <a:buNone/>
            </a:pPr>
            <a:r>
              <a:rPr lang="en-IN" dirty="0" smtClean="0"/>
              <a:t> </a:t>
            </a:r>
            <a:r>
              <a:rPr lang="en-IN" dirty="0" err="1" smtClean="0"/>
              <a:t>var_x</a:t>
            </a:r>
            <a:r>
              <a:rPr lang="en-IN" dirty="0" smtClean="0"/>
              <a:t> &lt;- 34.5</a:t>
            </a:r>
          </a:p>
          <a:p>
            <a:pPr lvl="0">
              <a:buNone/>
            </a:pPr>
            <a:r>
              <a:rPr lang="en-IN" dirty="0" smtClean="0"/>
              <a:t>cat("  Now the class of </a:t>
            </a:r>
            <a:r>
              <a:rPr lang="en-IN" dirty="0" err="1" smtClean="0"/>
              <a:t>var_x</a:t>
            </a:r>
            <a:r>
              <a:rPr lang="en-IN" dirty="0" smtClean="0"/>
              <a:t> is ",class(</a:t>
            </a:r>
            <a:r>
              <a:rPr lang="en-IN" dirty="0" err="1" smtClean="0"/>
              <a:t>var_x</a:t>
            </a:r>
            <a:r>
              <a:rPr lang="en-IN" dirty="0" smtClean="0"/>
              <a:t>),"\n“)</a:t>
            </a:r>
          </a:p>
          <a:p>
            <a:pPr lvl="0">
              <a:buNone/>
            </a:pPr>
            <a:r>
              <a:rPr lang="en-IN" dirty="0" smtClean="0"/>
              <a:t> </a:t>
            </a:r>
            <a:r>
              <a:rPr lang="en-IN" dirty="0" err="1" smtClean="0"/>
              <a:t>var_x</a:t>
            </a:r>
            <a:r>
              <a:rPr lang="en-IN" dirty="0" smtClean="0"/>
              <a:t> &lt;- 27L</a:t>
            </a:r>
          </a:p>
          <a:p>
            <a:pPr lvl="0">
              <a:buNone/>
            </a:pPr>
            <a:r>
              <a:rPr lang="en-IN" dirty="0" smtClean="0"/>
              <a:t>cat("   Next the class of </a:t>
            </a:r>
            <a:r>
              <a:rPr lang="en-IN" dirty="0" err="1" smtClean="0"/>
              <a:t>var_x</a:t>
            </a:r>
            <a:r>
              <a:rPr lang="en-IN" dirty="0" smtClean="0"/>
              <a:t> becomes ",class(</a:t>
            </a:r>
            <a:r>
              <a:rPr lang="en-IN" dirty="0" err="1" smtClean="0"/>
              <a:t>var_x</a:t>
            </a:r>
            <a:r>
              <a:rPr lang="en-IN" dirty="0" smtClean="0"/>
              <a:t>),"\n")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IN" dirty="0" smtClean="0"/>
              <a:t>Finding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 smtClean="0"/>
              <a:t>To know all the variables currently available in the workspace we use the </a:t>
            </a:r>
            <a:r>
              <a:rPr lang="en-IN" b="1" dirty="0" err="1" smtClean="0"/>
              <a:t>ls</a:t>
            </a:r>
            <a:r>
              <a:rPr lang="en-IN" b="1" dirty="0" smtClean="0"/>
              <a:t>()</a:t>
            </a:r>
            <a:r>
              <a:rPr lang="en-IN" dirty="0" smtClean="0"/>
              <a:t> function. Also the </a:t>
            </a:r>
            <a:r>
              <a:rPr lang="en-IN" dirty="0" err="1" smtClean="0"/>
              <a:t>ls</a:t>
            </a:r>
            <a:r>
              <a:rPr lang="en-IN" dirty="0" smtClean="0"/>
              <a:t>() function can use patterns to match the variable names.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ls</a:t>
            </a:r>
            <a:r>
              <a:rPr lang="en-US" dirty="0" smtClean="0"/>
              <a:t>() or</a:t>
            </a:r>
          </a:p>
          <a:p>
            <a:pPr lvl="1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ls</a:t>
            </a:r>
            <a:r>
              <a:rPr lang="en-IN" dirty="0" smtClean="0"/>
              <a:t>() function can use patterns to match the variable names.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IN" dirty="0" smtClean="0"/>
              <a:t>print(</a:t>
            </a:r>
            <a:r>
              <a:rPr lang="en-IN" dirty="0" err="1" smtClean="0"/>
              <a:t>ls</a:t>
            </a:r>
            <a:r>
              <a:rPr lang="en-IN" dirty="0" smtClean="0"/>
              <a:t>(pattern = "</a:t>
            </a:r>
            <a:r>
              <a:rPr lang="en-IN" dirty="0" err="1" smtClean="0"/>
              <a:t>var</a:t>
            </a:r>
            <a:r>
              <a:rPr lang="en-IN" dirty="0" smtClean="0"/>
              <a:t>")) </a:t>
            </a:r>
          </a:p>
          <a:p>
            <a:pPr lvl="0"/>
            <a:r>
              <a:rPr lang="en-IN" dirty="0" smtClean="0"/>
              <a:t>The variables starting with </a:t>
            </a:r>
            <a:r>
              <a:rPr lang="en-IN" b="1" dirty="0" smtClean="0"/>
              <a:t>dot(.)</a:t>
            </a:r>
            <a:r>
              <a:rPr lang="en-IN" dirty="0" smtClean="0"/>
              <a:t> are hidden, they can be listed using "</a:t>
            </a:r>
            <a:r>
              <a:rPr lang="en-IN" dirty="0" err="1" smtClean="0"/>
              <a:t>all.names</a:t>
            </a:r>
            <a:r>
              <a:rPr lang="en-IN" dirty="0" smtClean="0"/>
              <a:t> = TRUE" argument to </a:t>
            </a:r>
            <a:r>
              <a:rPr lang="en-IN" dirty="0" err="1" smtClean="0"/>
              <a:t>ls</a:t>
            </a:r>
            <a:r>
              <a:rPr lang="en-IN" dirty="0" smtClean="0"/>
              <a:t>() function.</a:t>
            </a:r>
          </a:p>
          <a:p>
            <a:pPr lvl="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ls</a:t>
            </a:r>
            <a:r>
              <a:rPr lang="en-IN" dirty="0" smtClean="0"/>
              <a:t>(all.name = TRUE))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IN" dirty="0" smtClean="0"/>
              <a:t>Deleting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IN" dirty="0" smtClean="0"/>
              <a:t>Variables can be deleted by using the </a:t>
            </a:r>
            <a:r>
              <a:rPr lang="en-IN" b="1" dirty="0" err="1" smtClean="0"/>
              <a:t>rm</a:t>
            </a:r>
            <a:r>
              <a:rPr lang="en-IN" b="1" dirty="0" smtClean="0"/>
              <a:t>()</a:t>
            </a:r>
            <a:r>
              <a:rPr lang="en-IN" dirty="0" smtClean="0"/>
              <a:t> function. </a:t>
            </a:r>
          </a:p>
          <a:p>
            <a:pPr lvl="0" algn="just"/>
            <a:r>
              <a:rPr lang="en-IN" dirty="0" smtClean="0"/>
              <a:t>Below we delete the variable var.3. On printing the value of the variable error is thrown.</a:t>
            </a:r>
          </a:p>
          <a:p>
            <a:pPr lvl="0" algn="just">
              <a:buNone/>
            </a:pPr>
            <a:r>
              <a:rPr lang="en-IN" dirty="0" smtClean="0"/>
              <a:t>		</a:t>
            </a:r>
            <a:r>
              <a:rPr lang="en-IN" dirty="0" err="1" smtClean="0"/>
              <a:t>rm</a:t>
            </a:r>
            <a:r>
              <a:rPr lang="en-IN" dirty="0" smtClean="0"/>
              <a:t>(var.3)</a:t>
            </a:r>
          </a:p>
          <a:p>
            <a:pPr lvl="0" algn="just">
              <a:buNone/>
            </a:pPr>
            <a:r>
              <a:rPr lang="en-IN" dirty="0" smtClean="0"/>
              <a:t>		print(var.3)</a:t>
            </a:r>
          </a:p>
          <a:p>
            <a:pPr lvl="0" algn="just"/>
            <a:r>
              <a:rPr lang="en-IN" dirty="0" smtClean="0"/>
              <a:t>All the variables can be deleted by using the </a:t>
            </a:r>
            <a:r>
              <a:rPr lang="en-IN" b="1" dirty="0" err="1" smtClean="0"/>
              <a:t>rm</a:t>
            </a:r>
            <a:r>
              <a:rPr lang="en-IN" b="1" dirty="0" smtClean="0"/>
              <a:t>()</a:t>
            </a:r>
            <a:r>
              <a:rPr lang="en-IN" dirty="0" smtClean="0"/>
              <a:t> and </a:t>
            </a:r>
            <a:r>
              <a:rPr lang="en-IN" b="1" dirty="0" err="1" smtClean="0"/>
              <a:t>ls</a:t>
            </a:r>
            <a:r>
              <a:rPr lang="en-IN" b="1" dirty="0" smtClean="0"/>
              <a:t>()</a:t>
            </a:r>
            <a:r>
              <a:rPr lang="en-IN" dirty="0" smtClean="0"/>
              <a:t> function together.</a:t>
            </a:r>
          </a:p>
          <a:p>
            <a:pPr lvl="0" algn="just"/>
            <a:endParaRPr lang="en-IN" dirty="0" smtClean="0"/>
          </a:p>
          <a:p>
            <a:pPr lvl="0" algn="just">
              <a:buNone/>
            </a:pPr>
            <a:r>
              <a:rPr lang="en-IN" dirty="0" smtClean="0"/>
              <a:t>		</a:t>
            </a:r>
            <a:r>
              <a:rPr lang="en-IN" dirty="0" err="1" smtClean="0"/>
              <a:t>rm</a:t>
            </a:r>
            <a:r>
              <a:rPr lang="en-IN" dirty="0" smtClean="0"/>
              <a:t>(list = </a:t>
            </a:r>
            <a:r>
              <a:rPr lang="en-IN" dirty="0" err="1" smtClean="0"/>
              <a:t>ls</a:t>
            </a:r>
            <a:r>
              <a:rPr lang="en-IN" dirty="0" smtClean="0"/>
              <a:t>())</a:t>
            </a:r>
          </a:p>
          <a:p>
            <a:pPr lvl="0" algn="just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ls</a:t>
            </a:r>
            <a:r>
              <a:rPr lang="en-IN" dirty="0" smtClean="0"/>
              <a:t>())</a:t>
            </a:r>
          </a:p>
          <a:p>
            <a:pPr lvl="0"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There are analogous functions for writing data to files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write.table</a:t>
            </a:r>
            <a:r>
              <a:rPr lang="en-IN" dirty="0" smtClean="0"/>
              <a:t>, for writing tabular data to text files (i.e. CSV) or connections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writeLines</a:t>
            </a:r>
            <a:r>
              <a:rPr lang="en-IN" dirty="0" smtClean="0"/>
              <a:t>, for writing character data line-by-line to a file or connection</a:t>
            </a:r>
          </a:p>
          <a:p>
            <a:r>
              <a:rPr lang="en-IN" dirty="0" smtClean="0"/>
              <a:t>• dump, for dumping a textual representation of multiple R objects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dput</a:t>
            </a:r>
            <a:r>
              <a:rPr lang="en-IN" dirty="0" smtClean="0"/>
              <a:t>, for outputting a textual representation of an R object</a:t>
            </a:r>
          </a:p>
          <a:p>
            <a:r>
              <a:rPr lang="en-IN" dirty="0" smtClean="0"/>
              <a:t>• save, for saving an arbitrary number of R objects in binary format (possibly compressed) to</a:t>
            </a:r>
          </a:p>
          <a:p>
            <a:r>
              <a:rPr lang="en-IN" dirty="0" smtClean="0"/>
              <a:t>a file.</a:t>
            </a:r>
          </a:p>
          <a:p>
            <a:r>
              <a:rPr lang="en-IN" dirty="0" smtClean="0"/>
              <a:t>• serialize, for converting an R object into a binary format for outputting to a connection (or</a:t>
            </a:r>
          </a:p>
          <a:p>
            <a:r>
              <a:rPr lang="en-IN" dirty="0" smtClean="0"/>
              <a:t>file).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Reading Data Files with </a:t>
            </a:r>
            <a:r>
              <a:rPr lang="en-IN" b="1" dirty="0" err="1" smtClean="0"/>
              <a:t>read.table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read.table</a:t>
            </a:r>
            <a:r>
              <a:rPr lang="en-IN" dirty="0" smtClean="0"/>
              <a:t>() function is one of the most commonly used functions for reading data. The help</a:t>
            </a:r>
          </a:p>
          <a:p>
            <a:r>
              <a:rPr lang="en-IN" dirty="0" smtClean="0"/>
              <a:t>file for </a:t>
            </a:r>
            <a:r>
              <a:rPr lang="en-IN" dirty="0" err="1" smtClean="0"/>
              <a:t>read.table</a:t>
            </a:r>
            <a:r>
              <a:rPr lang="en-IN" dirty="0" smtClean="0"/>
              <a:t>() is worth reading in its entirety if only because the function gets used a lot</a:t>
            </a:r>
          </a:p>
          <a:p>
            <a:r>
              <a:rPr lang="en-IN" dirty="0" smtClean="0"/>
              <a:t>(run ?</a:t>
            </a:r>
            <a:r>
              <a:rPr lang="en-IN" dirty="0" err="1" smtClean="0"/>
              <a:t>read.table</a:t>
            </a:r>
            <a:r>
              <a:rPr lang="en-IN" dirty="0" smtClean="0"/>
              <a:t> in R). I know, I know, everyone always says to read the help file, but this one is</a:t>
            </a:r>
          </a:p>
          <a:p>
            <a:r>
              <a:rPr lang="en-IN" dirty="0" smtClean="0"/>
              <a:t>actually worth reading.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read.table</a:t>
            </a:r>
            <a:r>
              <a:rPr lang="en-IN" dirty="0" smtClean="0"/>
              <a:t>() function has a few important arguments: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file, the name of a file, or a connection</a:t>
            </a:r>
          </a:p>
          <a:p>
            <a:r>
              <a:rPr lang="en-IN" dirty="0" smtClean="0"/>
              <a:t>• header, logical indicating if the file has a header line</a:t>
            </a:r>
          </a:p>
          <a:p>
            <a:r>
              <a:rPr lang="en-IN" dirty="0" smtClean="0"/>
              <a:t>• sep, a string indicating how the columns are separated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colClasses</a:t>
            </a:r>
            <a:r>
              <a:rPr lang="en-IN" dirty="0" smtClean="0"/>
              <a:t>, a character vector indicating the class of each column in the dataset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nrows</a:t>
            </a:r>
            <a:r>
              <a:rPr lang="en-IN" dirty="0" smtClean="0"/>
              <a:t>, the number of rows in the dataset. By default </a:t>
            </a:r>
            <a:r>
              <a:rPr lang="en-IN" dirty="0" err="1" smtClean="0"/>
              <a:t>read.table</a:t>
            </a:r>
            <a:r>
              <a:rPr lang="en-IN" dirty="0" smtClean="0"/>
              <a:t>() reads an entire file.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comment.char</a:t>
            </a:r>
            <a:r>
              <a:rPr lang="en-IN" dirty="0" smtClean="0"/>
              <a:t>, a character string indicating the comment character. This </a:t>
            </a:r>
            <a:r>
              <a:rPr lang="en-IN" dirty="0" err="1" smtClean="0"/>
              <a:t>defalts</a:t>
            </a:r>
            <a:r>
              <a:rPr lang="en-IN" dirty="0" smtClean="0"/>
              <a:t> to "#". If there</a:t>
            </a:r>
          </a:p>
          <a:p>
            <a:r>
              <a:rPr lang="en-IN" dirty="0" smtClean="0"/>
              <a:t>are no commented lines in your file, it’s worth setting this to be the empty string "".</a:t>
            </a:r>
          </a:p>
          <a:p>
            <a:r>
              <a:rPr lang="en-IN" dirty="0" smtClean="0"/>
              <a:t>• skip, the number of lines to skip from the beginning</a:t>
            </a:r>
          </a:p>
          <a:p>
            <a:r>
              <a:rPr lang="en-IN" dirty="0" smtClean="0"/>
              <a:t>• </a:t>
            </a:r>
            <a:r>
              <a:rPr lang="en-IN" dirty="0" err="1" smtClean="0"/>
              <a:t>stringsAsFactors</a:t>
            </a:r>
            <a:r>
              <a:rPr lang="en-IN" dirty="0" smtClean="0"/>
              <a:t>, should character variables be coded as factors? This defaults to TRUE</a:t>
            </a:r>
          </a:p>
          <a:p>
            <a:r>
              <a:rPr lang="en-IN" dirty="0" smtClean="0"/>
              <a:t>because back in the old days, if you had data that were stored as strings, it was because</a:t>
            </a:r>
          </a:p>
          <a:p>
            <a:r>
              <a:rPr lang="en-IN" dirty="0" smtClean="0"/>
              <a:t>those strings represented levels of a categorical variable. Now we have lots of data that is text</a:t>
            </a:r>
          </a:p>
          <a:p>
            <a:r>
              <a:rPr lang="en-IN" dirty="0" smtClean="0"/>
              <a:t>data and they don’t always represent categorical variables. So you may want to set this to</a:t>
            </a:r>
          </a:p>
          <a:p>
            <a:r>
              <a:rPr lang="en-IN" dirty="0" smtClean="0"/>
              <a:t>be FALSE in those cases. If you </a:t>
            </a:r>
            <a:r>
              <a:rPr lang="en-IN" i="1" dirty="0" smtClean="0"/>
              <a:t>always want this to be FALSE, you can set a global option via</a:t>
            </a:r>
          </a:p>
          <a:p>
            <a:r>
              <a:rPr lang="en-IN" dirty="0" smtClean="0"/>
              <a:t>options(</a:t>
            </a:r>
            <a:r>
              <a:rPr lang="en-IN" dirty="0" err="1" smtClean="0"/>
              <a:t>stringsAsFactors</a:t>
            </a:r>
            <a:r>
              <a:rPr lang="en-IN" dirty="0" smtClean="0"/>
              <a:t> = FALSE). I’ve never seen so much heat generated on discussion</a:t>
            </a:r>
          </a:p>
          <a:p>
            <a:r>
              <a:rPr lang="en-IN" dirty="0" smtClean="0"/>
              <a:t>forums about an R function argument than the </a:t>
            </a:r>
            <a:r>
              <a:rPr lang="en-IN" dirty="0" err="1" smtClean="0"/>
              <a:t>stringsAsFactors</a:t>
            </a:r>
            <a:r>
              <a:rPr lang="en-IN" dirty="0" smtClean="0"/>
              <a:t> argument. Seriously.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For small to moderately sized datasets, you can usually call </a:t>
            </a:r>
            <a:r>
              <a:rPr lang="en-IN" dirty="0" err="1" smtClean="0"/>
              <a:t>read.table</a:t>
            </a:r>
            <a:r>
              <a:rPr lang="en-IN" dirty="0" smtClean="0"/>
              <a:t> without specifying any other</a:t>
            </a:r>
          </a:p>
          <a:p>
            <a:r>
              <a:rPr lang="en-IN" dirty="0" smtClean="0"/>
              <a:t>arguments</a:t>
            </a:r>
          </a:p>
          <a:p>
            <a:r>
              <a:rPr lang="en-IN" dirty="0" smtClean="0"/>
              <a:t>&gt; data &lt;- </a:t>
            </a:r>
            <a:r>
              <a:rPr lang="en-IN" dirty="0" err="1" smtClean="0"/>
              <a:t>read.table</a:t>
            </a:r>
            <a:r>
              <a:rPr lang="en-IN" dirty="0" smtClean="0"/>
              <a:t>("foo.txt")</a:t>
            </a:r>
          </a:p>
          <a:p>
            <a:r>
              <a:rPr lang="en-IN" dirty="0" smtClean="0"/>
              <a:t>In this case, R will automatically</a:t>
            </a:r>
          </a:p>
          <a:p>
            <a:r>
              <a:rPr lang="en-IN" dirty="0" smtClean="0"/>
              <a:t>• skip lines that begin with a #</a:t>
            </a:r>
          </a:p>
          <a:p>
            <a:r>
              <a:rPr lang="en-IN" dirty="0" smtClean="0"/>
              <a:t>• figure out how many rows there are (and how much memory needs to be allocated)</a:t>
            </a:r>
          </a:p>
          <a:p>
            <a:r>
              <a:rPr lang="en-IN" dirty="0" smtClean="0"/>
              <a:t>• figure what type of variable is in each column of the table.</a:t>
            </a:r>
          </a:p>
          <a:p>
            <a:r>
              <a:rPr lang="en-IN" dirty="0" smtClean="0"/>
              <a:t>Telling R all these things directly makes R run faster and more efficiently. The read.csv() function</a:t>
            </a:r>
          </a:p>
          <a:p>
            <a:r>
              <a:rPr lang="en-IN" dirty="0" smtClean="0"/>
              <a:t>is identical to </a:t>
            </a:r>
            <a:r>
              <a:rPr lang="en-IN" dirty="0" err="1" smtClean="0"/>
              <a:t>read.table</a:t>
            </a:r>
            <a:r>
              <a:rPr lang="en-IN" dirty="0" smtClean="0"/>
              <a:t> except that some of the defaults are set differently (like the sep argument).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Reading in Larger Datasets with </a:t>
            </a:r>
            <a:r>
              <a:rPr lang="en-IN" b="1" dirty="0" err="1" smtClean="0"/>
              <a:t>read.table</a:t>
            </a:r>
            <a:endParaRPr lang="en-IN" b="1" dirty="0" smtClean="0"/>
          </a:p>
          <a:p>
            <a:r>
              <a:rPr lang="en-IN" dirty="0" smtClean="0"/>
              <a:t>Watch a video of this section³⁷</a:t>
            </a:r>
          </a:p>
          <a:p>
            <a:r>
              <a:rPr lang="en-IN" dirty="0" smtClean="0"/>
              <a:t>With much larger datasets, there are a few things that you can do that will make your life easier and</a:t>
            </a:r>
          </a:p>
          <a:p>
            <a:r>
              <a:rPr lang="en-IN" dirty="0" smtClean="0"/>
              <a:t>will prevent R from choking.</a:t>
            </a:r>
          </a:p>
          <a:p>
            <a:r>
              <a:rPr lang="en-IN" dirty="0" smtClean="0"/>
              <a:t>• Read the help page for </a:t>
            </a:r>
            <a:r>
              <a:rPr lang="en-IN" dirty="0" err="1" smtClean="0"/>
              <a:t>read.table</a:t>
            </a:r>
            <a:r>
              <a:rPr lang="en-IN" dirty="0" smtClean="0"/>
              <a:t>, which contains many hints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IN" b="1" dirty="0"/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dirty="0">
                <a:hlinkClick r:id="rId2" action="ppaction://hlinkfile"/>
              </a:rPr>
              <a:t>Installing R </a:t>
            </a:r>
            <a:r>
              <a:rPr lang="en-IN" dirty="0" smtClean="0">
                <a:hlinkClick r:id="rId2" action="ppaction://hlinkfile"/>
              </a:rPr>
              <a:t>and </a:t>
            </a:r>
            <a:r>
              <a:rPr lang="en-IN" dirty="0" err="1" smtClean="0">
                <a:hlinkClick r:id="rId2" action="ppaction://hlinkfile"/>
              </a:rPr>
              <a:t>Rstudio</a:t>
            </a:r>
            <a:r>
              <a:rPr lang="en-IN" dirty="0" smtClean="0">
                <a:hlinkClick r:id="rId2" action="ppaction://hlinkfile"/>
              </a:rPr>
              <a:t> on Windows</a:t>
            </a:r>
            <a:endParaRPr lang="en-IN" dirty="0"/>
          </a:p>
          <a:p>
            <a:pPr algn="just">
              <a:buNone/>
            </a:pPr>
            <a:r>
              <a:rPr lang="en-IN" dirty="0"/>
              <a:t>• Installing R on </a:t>
            </a:r>
            <a:r>
              <a:rPr lang="en-IN" dirty="0" smtClean="0"/>
              <a:t>Windows</a:t>
            </a:r>
            <a:endParaRPr lang="en-IN" dirty="0"/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dirty="0"/>
              <a:t>Installing </a:t>
            </a:r>
            <a:r>
              <a:rPr lang="en-IN" dirty="0" err="1" smtClean="0"/>
              <a:t>Rstudio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	There is also an integrated development environment available for R that is built by </a:t>
            </a:r>
            <a:r>
              <a:rPr lang="en-IN" dirty="0" err="1" smtClean="0"/>
              <a:t>Rstudio</a:t>
            </a:r>
            <a:r>
              <a:rPr lang="en-IN" dirty="0" smtClean="0"/>
              <a:t>. It is a nice editor with syntax highlighting, there is an R object viewer, and there are a number of other nice features that are integrated.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Make a rough calculation of the memory required to store your dataset (see the next section</a:t>
            </a:r>
          </a:p>
          <a:p>
            <a:r>
              <a:rPr lang="en-IN" dirty="0" smtClean="0"/>
              <a:t>for an example of how to do this). If the dataset is larger than the amount of RAM on your</a:t>
            </a:r>
          </a:p>
          <a:p>
            <a:r>
              <a:rPr lang="en-IN" dirty="0" smtClean="0"/>
              <a:t>computer, you can probably stop right here.</a:t>
            </a:r>
          </a:p>
          <a:p>
            <a:r>
              <a:rPr lang="en-IN" dirty="0" smtClean="0"/>
              <a:t>• Set </a:t>
            </a:r>
            <a:r>
              <a:rPr lang="en-IN" dirty="0" err="1" smtClean="0"/>
              <a:t>comment.char</a:t>
            </a:r>
            <a:r>
              <a:rPr lang="en-IN" dirty="0" smtClean="0"/>
              <a:t> = "" if there are no commented lines in your file.</a:t>
            </a:r>
          </a:p>
          <a:p>
            <a:r>
              <a:rPr lang="en-IN" dirty="0" smtClean="0"/>
              <a:t>• Use the </a:t>
            </a:r>
            <a:r>
              <a:rPr lang="en-IN" dirty="0" err="1" smtClean="0"/>
              <a:t>colClasses</a:t>
            </a:r>
            <a:r>
              <a:rPr lang="en-IN" dirty="0" smtClean="0"/>
              <a:t> argument. Specifying this option instead of using the default can make</a:t>
            </a:r>
          </a:p>
          <a:p>
            <a:r>
              <a:rPr lang="en-IN" dirty="0" smtClean="0"/>
              <a:t>’</a:t>
            </a:r>
            <a:r>
              <a:rPr lang="en-IN" dirty="0" err="1" smtClean="0"/>
              <a:t>read.table</a:t>
            </a:r>
            <a:r>
              <a:rPr lang="en-IN" dirty="0" smtClean="0"/>
              <a:t>’ run MUCH faster, often twice as fast. In order to use this option, you have to know</a:t>
            </a:r>
          </a:p>
          <a:p>
            <a:r>
              <a:rPr lang="en-IN" dirty="0" smtClean="0"/>
              <a:t>the class of each column in your data frame. If all of the columns are “numeric”, for example,</a:t>
            </a:r>
          </a:p>
          <a:p>
            <a:r>
              <a:rPr lang="en-IN" dirty="0" smtClean="0"/>
              <a:t>then you can just set </a:t>
            </a:r>
            <a:r>
              <a:rPr lang="en-IN" dirty="0" err="1" smtClean="0"/>
              <a:t>colClasses</a:t>
            </a:r>
            <a:r>
              <a:rPr lang="en-IN" dirty="0" smtClean="0"/>
              <a:t> = "numeric". A quick an dirty way to figure out the classes</a:t>
            </a:r>
          </a:p>
          <a:p>
            <a:r>
              <a:rPr lang="en-IN" dirty="0" smtClean="0"/>
              <a:t>of each column is the following: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&gt; initial &lt;- </a:t>
            </a:r>
            <a:r>
              <a:rPr lang="en-IN" dirty="0" err="1" smtClean="0"/>
              <a:t>read.table</a:t>
            </a:r>
            <a:r>
              <a:rPr lang="en-IN" dirty="0" smtClean="0"/>
              <a:t>("datatable.txt", </a:t>
            </a:r>
            <a:r>
              <a:rPr lang="en-IN" dirty="0" err="1" smtClean="0"/>
              <a:t>nrows</a:t>
            </a:r>
            <a:r>
              <a:rPr lang="en-IN" dirty="0" smtClean="0"/>
              <a:t> = 100)</a:t>
            </a:r>
          </a:p>
          <a:p>
            <a:r>
              <a:rPr lang="en-IN" dirty="0" smtClean="0"/>
              <a:t>&gt; classes &lt;- </a:t>
            </a:r>
            <a:r>
              <a:rPr lang="en-IN" dirty="0" err="1" smtClean="0"/>
              <a:t>sapply</a:t>
            </a:r>
            <a:r>
              <a:rPr lang="en-IN" dirty="0" smtClean="0"/>
              <a:t>(initial, class)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tabAll</a:t>
            </a:r>
            <a:r>
              <a:rPr lang="en-IN" dirty="0" smtClean="0"/>
              <a:t> &lt;- </a:t>
            </a:r>
            <a:r>
              <a:rPr lang="en-IN" dirty="0" err="1" smtClean="0"/>
              <a:t>read.table</a:t>
            </a:r>
            <a:r>
              <a:rPr lang="en-IN" dirty="0" smtClean="0"/>
              <a:t>("datatable.txt", </a:t>
            </a:r>
            <a:r>
              <a:rPr lang="en-IN" dirty="0" err="1" smtClean="0"/>
              <a:t>colClasses</a:t>
            </a:r>
            <a:r>
              <a:rPr lang="en-IN" dirty="0" smtClean="0"/>
              <a:t> = classes)</a:t>
            </a:r>
          </a:p>
          <a:p>
            <a:r>
              <a:rPr lang="en-IN" dirty="0" smtClean="0"/>
              <a:t>• Set </a:t>
            </a:r>
            <a:r>
              <a:rPr lang="en-IN" dirty="0" err="1" smtClean="0"/>
              <a:t>nrows</a:t>
            </a:r>
            <a:r>
              <a:rPr lang="en-IN" dirty="0" smtClean="0"/>
              <a:t>. This doesn’t make R run faster but it helps with memory usage. A mild overestimate</a:t>
            </a:r>
          </a:p>
          <a:p>
            <a:r>
              <a:rPr lang="en-IN" dirty="0" smtClean="0"/>
              <a:t>is okay. You can use the Unix tool </a:t>
            </a:r>
            <a:r>
              <a:rPr lang="en-IN" dirty="0" err="1" smtClean="0"/>
              <a:t>wc</a:t>
            </a:r>
            <a:r>
              <a:rPr lang="en-IN" dirty="0" smtClean="0"/>
              <a:t> to calculate the number of lines in a file.</a:t>
            </a:r>
          </a:p>
          <a:p>
            <a:r>
              <a:rPr lang="en-IN" dirty="0" smtClean="0"/>
              <a:t>In general, when using R with larger datasets, it’s also useful to know a few things about your</a:t>
            </a:r>
          </a:p>
          <a:p>
            <a:r>
              <a:rPr lang="en-IN" dirty="0" smtClean="0"/>
              <a:t>system.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• How much memory is available on your system?</a:t>
            </a:r>
          </a:p>
          <a:p>
            <a:r>
              <a:rPr lang="en-IN" dirty="0" smtClean="0"/>
              <a:t>• What other applications are in use? Can you close any of them?</a:t>
            </a:r>
          </a:p>
          <a:p>
            <a:r>
              <a:rPr lang="en-IN" dirty="0" smtClean="0"/>
              <a:t>• Are there other users logged into the same system?</a:t>
            </a:r>
          </a:p>
          <a:p>
            <a:r>
              <a:rPr lang="en-IN" dirty="0" smtClean="0"/>
              <a:t>• What operating system </a:t>
            </a:r>
            <a:r>
              <a:rPr lang="en-IN" dirty="0" err="1" smtClean="0"/>
              <a:t>ar</a:t>
            </a:r>
            <a:r>
              <a:rPr lang="en-IN" dirty="0" smtClean="0"/>
              <a:t> you using? Some operating systems can limit the amount of memory</a:t>
            </a:r>
          </a:p>
          <a:p>
            <a:r>
              <a:rPr lang="en-IN" dirty="0" smtClean="0"/>
              <a:t>a single process can access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Calculating Memory Requirements for R Objects</a:t>
            </a:r>
          </a:p>
          <a:p>
            <a:r>
              <a:rPr lang="en-IN" dirty="0" smtClean="0"/>
              <a:t>Because R stores all of its objects physical memory, it is important to be cognizant of how much</a:t>
            </a:r>
          </a:p>
          <a:p>
            <a:r>
              <a:rPr lang="en-IN" dirty="0" smtClean="0"/>
              <a:t>memory is being used up by all of the data objects residing in your workspace. One situation where</a:t>
            </a:r>
          </a:p>
          <a:p>
            <a:r>
              <a:rPr lang="en-IN" dirty="0" smtClean="0"/>
              <a:t>it’s particularly important to understand memory requirements is when you are reading in a new</a:t>
            </a:r>
          </a:p>
          <a:p>
            <a:r>
              <a:rPr lang="en-IN" dirty="0" smtClean="0"/>
              <a:t>dataset into R. Fortunately, it’s easy to make a back of the envelope calculation of how much memory</a:t>
            </a:r>
          </a:p>
          <a:p>
            <a:r>
              <a:rPr lang="en-IN" dirty="0" smtClean="0"/>
              <a:t>will be required by a new dataset.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For example, suppose I have a data frame with 1,500,000 rows and 120 columns, all of which are</a:t>
            </a:r>
          </a:p>
          <a:p>
            <a:r>
              <a:rPr lang="en-IN" dirty="0" smtClean="0"/>
              <a:t>numeric data. Roughly, how much memory is required to store this data frame? Well, on most</a:t>
            </a:r>
          </a:p>
          <a:p>
            <a:r>
              <a:rPr lang="en-IN" dirty="0" smtClean="0"/>
              <a:t>modern computers double precision floating point numbers³⁸ are stored using 64 bits of memory, or</a:t>
            </a:r>
          </a:p>
          <a:p>
            <a:r>
              <a:rPr lang="en-IN" dirty="0" smtClean="0"/>
              <a:t>8 bytes. Given that information, you can do the following calculation</a:t>
            </a:r>
          </a:p>
          <a:p>
            <a:r>
              <a:rPr lang="en-IN" dirty="0" smtClean="0"/>
              <a:t>1,500,000 × 120 × 8 bytes/numeric = 1,440,000,000 bytes</a:t>
            </a:r>
          </a:p>
          <a:p>
            <a:r>
              <a:rPr lang="en-IN" dirty="0" smtClean="0"/>
              <a:t>= 1,440,000,000 / 220 bytes/MB</a:t>
            </a:r>
          </a:p>
          <a:p>
            <a:r>
              <a:rPr lang="en-IN" dirty="0" smtClean="0"/>
              <a:t>= 1,373.29 MB</a:t>
            </a:r>
          </a:p>
          <a:p>
            <a:r>
              <a:rPr lang="en-IN" dirty="0" smtClean="0"/>
              <a:t>= 1.34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So the dataset would require about 1.34 GB of RAM. Most computers these days have at least that</a:t>
            </a:r>
          </a:p>
          <a:p>
            <a:r>
              <a:rPr lang="en-IN" dirty="0" smtClean="0"/>
              <a:t>much RAM. However, you need to be aware of</a:t>
            </a:r>
          </a:p>
          <a:p>
            <a:r>
              <a:rPr lang="en-IN" dirty="0" smtClean="0"/>
              <a:t>• what other programs might be running on your computer, using up RAM</a:t>
            </a:r>
          </a:p>
          <a:p>
            <a:r>
              <a:rPr lang="en-IN" dirty="0" smtClean="0"/>
              <a:t>• what other R objects might already be taking up RAM in your workspace</a:t>
            </a:r>
          </a:p>
          <a:p>
            <a:r>
              <a:rPr lang="en-IN" dirty="0" smtClean="0"/>
              <a:t>Reading in a large dataset for which you do not have enough RAM is one easy way to freeze up your</a:t>
            </a:r>
          </a:p>
          <a:p>
            <a:r>
              <a:rPr lang="en-IN" dirty="0" smtClean="0"/>
              <a:t>computer (or at least your R session). This is usually an unpleasant experience that usually requires</a:t>
            </a:r>
          </a:p>
          <a:p>
            <a:r>
              <a:rPr lang="en-IN" dirty="0" smtClean="0"/>
              <a:t>you to kill the R process, in the best case scenario, or reboot your computer, in the worst case. So</a:t>
            </a:r>
          </a:p>
          <a:p>
            <a:r>
              <a:rPr lang="en-IN" dirty="0" smtClean="0"/>
              <a:t>make sure to do a rough calculation of </a:t>
            </a:r>
            <a:r>
              <a:rPr lang="en-IN" dirty="0" err="1" smtClean="0"/>
              <a:t>memeory</a:t>
            </a:r>
            <a:r>
              <a:rPr lang="en-IN" dirty="0" smtClean="0"/>
              <a:t> requirements before reading in a large dataset.</a:t>
            </a:r>
          </a:p>
          <a:p>
            <a:r>
              <a:rPr lang="en-IN" dirty="0" smtClean="0"/>
              <a:t>You’ll thank me later.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Using the </a:t>
            </a:r>
            <a:r>
              <a:rPr lang="en-IN" b="1" dirty="0" err="1" smtClean="0"/>
              <a:t>readr</a:t>
            </a:r>
            <a:r>
              <a:rPr lang="en-IN" b="1" dirty="0" smtClean="0"/>
              <a:t> Package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readr</a:t>
            </a:r>
            <a:r>
              <a:rPr lang="en-IN" dirty="0" smtClean="0"/>
              <a:t> package is recently developed by Hadley Wickham to deal with reading in large flat</a:t>
            </a:r>
          </a:p>
          <a:p>
            <a:r>
              <a:rPr lang="en-IN" dirty="0" smtClean="0"/>
              <a:t>files quickly. The package provides replacements for functions like </a:t>
            </a:r>
            <a:r>
              <a:rPr lang="en-IN" dirty="0" err="1" smtClean="0"/>
              <a:t>read.table</a:t>
            </a:r>
            <a:r>
              <a:rPr lang="en-IN" dirty="0" smtClean="0"/>
              <a:t>() and read.csv().</a:t>
            </a:r>
          </a:p>
          <a:p>
            <a:r>
              <a:rPr lang="en-IN" dirty="0" smtClean="0"/>
              <a:t>The analogous functions in </a:t>
            </a:r>
            <a:r>
              <a:rPr lang="en-IN" dirty="0" err="1" smtClean="0"/>
              <a:t>readr</a:t>
            </a:r>
            <a:r>
              <a:rPr lang="en-IN" dirty="0" smtClean="0"/>
              <a:t> are </a:t>
            </a:r>
            <a:r>
              <a:rPr lang="en-IN" dirty="0" err="1" smtClean="0"/>
              <a:t>read_table</a:t>
            </a:r>
            <a:r>
              <a:rPr lang="en-IN" dirty="0" smtClean="0"/>
              <a:t>() and </a:t>
            </a:r>
            <a:r>
              <a:rPr lang="en-IN" dirty="0" err="1" smtClean="0"/>
              <a:t>read_csv</a:t>
            </a:r>
            <a:r>
              <a:rPr lang="en-IN" dirty="0" smtClean="0"/>
              <a:t>(). This functions are oven </a:t>
            </a:r>
            <a:r>
              <a:rPr lang="en-IN" i="1" dirty="0" smtClean="0"/>
              <a:t>much</a:t>
            </a:r>
          </a:p>
          <a:p>
            <a:r>
              <a:rPr lang="en-IN" dirty="0" smtClean="0"/>
              <a:t>faster than their base R analogues and provide a few other nice features such as progress meters.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the most part, you can read use </a:t>
            </a:r>
            <a:r>
              <a:rPr lang="en-IN" dirty="0" err="1" smtClean="0"/>
              <a:t>read_table</a:t>
            </a:r>
            <a:r>
              <a:rPr lang="en-IN" dirty="0" smtClean="0"/>
              <a:t>() and </a:t>
            </a:r>
            <a:r>
              <a:rPr lang="en-IN" dirty="0" err="1" smtClean="0"/>
              <a:t>read_csv</a:t>
            </a:r>
            <a:r>
              <a:rPr lang="en-IN" dirty="0" smtClean="0"/>
              <a:t>() pretty much anywhere you might</a:t>
            </a:r>
          </a:p>
          <a:p>
            <a:r>
              <a:rPr lang="en-IN" dirty="0" smtClean="0"/>
              <a:t>use </a:t>
            </a:r>
            <a:r>
              <a:rPr lang="en-IN" dirty="0" err="1" smtClean="0"/>
              <a:t>read.table</a:t>
            </a:r>
            <a:r>
              <a:rPr lang="en-IN" dirty="0" smtClean="0"/>
              <a:t>() and read.csv(). In addition, if there are non-fatal problems that occur while</a:t>
            </a:r>
          </a:p>
          <a:p>
            <a:r>
              <a:rPr lang="en-IN" dirty="0" smtClean="0"/>
              <a:t>reading in the data, you will get a warning and the returned data frame will have some information</a:t>
            </a:r>
          </a:p>
          <a:p>
            <a:r>
              <a:rPr lang="en-IN" dirty="0" smtClean="0"/>
              <a:t>about which rows/observations triggered the warning. This can be very helpful for “debugging”</a:t>
            </a:r>
          </a:p>
          <a:p>
            <a:r>
              <a:rPr lang="en-IN" dirty="0" smtClean="0"/>
              <a:t>problems with your data before you get neck deep in data analysis.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Using Textual and Binary Formats for</a:t>
            </a:r>
          </a:p>
          <a:p>
            <a:r>
              <a:rPr lang="en-IN" b="1" dirty="0" smtClean="0"/>
              <a:t>Storing Data</a:t>
            </a:r>
          </a:p>
          <a:p>
            <a:r>
              <a:rPr lang="en-IN" dirty="0" smtClean="0"/>
              <a:t>Watch a video of this chapter³⁹</a:t>
            </a:r>
          </a:p>
          <a:p>
            <a:r>
              <a:rPr lang="en-IN" dirty="0" smtClean="0"/>
              <a:t>There are a variety of ways that data can be stored, including structured text files like CSV or </a:t>
            </a:r>
            <a:r>
              <a:rPr lang="en-IN" dirty="0" err="1" smtClean="0"/>
              <a:t>tabdelimited</a:t>
            </a:r>
            <a:r>
              <a:rPr lang="en-IN" dirty="0" smtClean="0"/>
              <a:t>,</a:t>
            </a:r>
          </a:p>
          <a:p>
            <a:r>
              <a:rPr lang="en-IN" dirty="0" smtClean="0"/>
              <a:t>or more complex binary formats. However, there is an intermediate format that is textual,</a:t>
            </a:r>
          </a:p>
          <a:p>
            <a:r>
              <a:rPr lang="en-IN" dirty="0" smtClean="0"/>
              <a:t>but not as simple as something like CSV. The format is native to R and is somewhat readable because</a:t>
            </a:r>
          </a:p>
          <a:p>
            <a:r>
              <a:rPr lang="en-IN" dirty="0" smtClean="0"/>
              <a:t>of its textual nature.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One can create a more descriptive representation of an R object by using the </a:t>
            </a:r>
            <a:r>
              <a:rPr lang="en-IN" dirty="0" err="1" smtClean="0"/>
              <a:t>dput</a:t>
            </a:r>
            <a:r>
              <a:rPr lang="en-IN" dirty="0" smtClean="0"/>
              <a:t>() or dump()</a:t>
            </a:r>
          </a:p>
          <a:p>
            <a:r>
              <a:rPr lang="en-IN" dirty="0" smtClean="0"/>
              <a:t>functions. The dump() and </a:t>
            </a:r>
            <a:r>
              <a:rPr lang="en-IN" dirty="0" err="1" smtClean="0"/>
              <a:t>dput</a:t>
            </a:r>
            <a:r>
              <a:rPr lang="en-IN" dirty="0" smtClean="0"/>
              <a:t>() functions are useful because the resulting textual format is editable,</a:t>
            </a:r>
          </a:p>
          <a:p>
            <a:r>
              <a:rPr lang="en-IN" dirty="0" smtClean="0"/>
              <a:t>and in the case of corruption, potentially recoverable. Unlike writing out a table or CSV file,</a:t>
            </a:r>
          </a:p>
          <a:p>
            <a:r>
              <a:rPr lang="en-IN" dirty="0" smtClean="0"/>
              <a:t>dump() and </a:t>
            </a:r>
            <a:r>
              <a:rPr lang="en-IN" dirty="0" err="1" smtClean="0"/>
              <a:t>dput</a:t>
            </a:r>
            <a:r>
              <a:rPr lang="en-IN" dirty="0" smtClean="0"/>
              <a:t>() preserve the </a:t>
            </a:r>
            <a:r>
              <a:rPr lang="en-IN" i="1" dirty="0" smtClean="0"/>
              <a:t>metadata (sacrificing some readability), so that another user doesn’t</a:t>
            </a:r>
          </a:p>
          <a:p>
            <a:r>
              <a:rPr lang="en-IN" dirty="0" smtClean="0"/>
              <a:t>have to specify it all over again. For example, we can preserve the class of each column of a table or</a:t>
            </a:r>
          </a:p>
          <a:p>
            <a:r>
              <a:rPr lang="en-IN" dirty="0" smtClean="0"/>
              <a:t>the levels of a factor variable.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started with 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Setting the working directory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Textual formats can work much better with version control programs like subversion or git which</a:t>
            </a:r>
          </a:p>
          <a:p>
            <a:r>
              <a:rPr lang="en-IN" dirty="0" smtClean="0"/>
              <a:t>can only track changes meaningfully in text files. In addition, textual formats can be longer-lived;</a:t>
            </a:r>
          </a:p>
          <a:p>
            <a:r>
              <a:rPr lang="en-IN" dirty="0" smtClean="0"/>
              <a:t>if there is corruption somewhere in the file, it can be easier to fix the problem because one can just</a:t>
            </a:r>
          </a:p>
          <a:p>
            <a:r>
              <a:rPr lang="en-IN" dirty="0" smtClean="0"/>
              <a:t>open the file in an editor and look at it (although this would probably only be done in a worst case</a:t>
            </a:r>
          </a:p>
          <a:p>
            <a:r>
              <a:rPr lang="en-IN" dirty="0" smtClean="0"/>
              <a:t>scenario!). Finally, textual formats adhere to the Unix philosophy⁴⁰, if that means anything to you.</a:t>
            </a:r>
          </a:p>
          <a:p>
            <a:r>
              <a:rPr lang="en-IN" dirty="0" smtClean="0"/>
              <a:t>There are a few downsides to using these intermediate textual formats. The format is not very </a:t>
            </a:r>
            <a:r>
              <a:rPr lang="en-IN" dirty="0" err="1" smtClean="0"/>
              <a:t>spaceefficient</a:t>
            </a:r>
            <a:r>
              <a:rPr lang="en-IN" dirty="0" smtClean="0"/>
              <a:t>,</a:t>
            </a:r>
          </a:p>
          <a:p>
            <a:r>
              <a:rPr lang="en-IN" dirty="0" smtClean="0"/>
              <a:t>because all of the metadata is specified. Also, it is really only partially readable. In some</a:t>
            </a:r>
          </a:p>
          <a:p>
            <a:r>
              <a:rPr lang="en-IN" dirty="0" smtClean="0"/>
              <a:t>instances it might be preferable to have data stored in a CSV file and then have a separate code file</a:t>
            </a:r>
          </a:p>
          <a:p>
            <a:r>
              <a:rPr lang="en-IN" dirty="0" smtClean="0"/>
              <a:t>that specifies the metadata.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Using </a:t>
            </a:r>
            <a:r>
              <a:rPr lang="en-IN" b="1" dirty="0" err="1" smtClean="0"/>
              <a:t>dput</a:t>
            </a:r>
            <a:r>
              <a:rPr lang="en-IN" b="1" dirty="0" smtClean="0"/>
              <a:t>() and dump()</a:t>
            </a:r>
          </a:p>
          <a:p>
            <a:r>
              <a:rPr lang="en-IN" dirty="0" smtClean="0"/>
              <a:t>One way to pass data around is by </a:t>
            </a:r>
            <a:r>
              <a:rPr lang="en-IN" dirty="0" err="1" smtClean="0"/>
              <a:t>deparsing</a:t>
            </a:r>
            <a:r>
              <a:rPr lang="en-IN" dirty="0" smtClean="0"/>
              <a:t> the R object with </a:t>
            </a:r>
            <a:r>
              <a:rPr lang="en-IN" dirty="0" err="1" smtClean="0"/>
              <a:t>dput</a:t>
            </a:r>
            <a:r>
              <a:rPr lang="en-IN" dirty="0" smtClean="0"/>
              <a:t>() and reading it back in (parsing</a:t>
            </a:r>
          </a:p>
          <a:p>
            <a:r>
              <a:rPr lang="en-IN" dirty="0" smtClean="0"/>
              <a:t>it) using </a:t>
            </a:r>
            <a:r>
              <a:rPr lang="en-IN" dirty="0" err="1" smtClean="0"/>
              <a:t>dget</a:t>
            </a:r>
            <a:r>
              <a:rPr lang="en-IN" dirty="0" smtClean="0"/>
              <a:t>().</a:t>
            </a:r>
            <a:endParaRPr lang="en-I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&gt; </a:t>
            </a:r>
            <a:r>
              <a:rPr lang="en-IN" i="1" dirty="0" smtClean="0"/>
              <a:t>## Create a data frame</a:t>
            </a:r>
          </a:p>
          <a:p>
            <a:r>
              <a:rPr lang="en-IN" dirty="0" smtClean="0"/>
              <a:t>&gt; y &lt;- </a:t>
            </a:r>
            <a:r>
              <a:rPr lang="en-IN" dirty="0" err="1" smtClean="0"/>
              <a:t>data.frame</a:t>
            </a:r>
            <a:r>
              <a:rPr lang="en-IN" dirty="0" smtClean="0"/>
              <a:t>(a = 1, b = "a")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Print '</a:t>
            </a:r>
            <a:r>
              <a:rPr lang="en-IN" i="1" dirty="0" err="1" smtClean="0"/>
              <a:t>dput</a:t>
            </a:r>
            <a:r>
              <a:rPr lang="en-IN" i="1" dirty="0" smtClean="0"/>
              <a:t>' output to console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dput</a:t>
            </a:r>
            <a:r>
              <a:rPr lang="en-IN" dirty="0" smtClean="0"/>
              <a:t>(y)</a:t>
            </a:r>
          </a:p>
          <a:p>
            <a:r>
              <a:rPr lang="en-IN" dirty="0" smtClean="0"/>
              <a:t>structure(list(a = 1, b = structure(1L, .Label = "a", class = "factor")), .Names\</a:t>
            </a:r>
          </a:p>
          <a:p>
            <a:r>
              <a:rPr lang="en-IN" dirty="0" smtClean="0"/>
              <a:t>= c("a",</a:t>
            </a:r>
          </a:p>
          <a:p>
            <a:r>
              <a:rPr lang="en-IN" dirty="0" smtClean="0"/>
              <a:t>"b"), </a:t>
            </a:r>
            <a:r>
              <a:rPr lang="en-IN" dirty="0" err="1" smtClean="0"/>
              <a:t>row.names</a:t>
            </a:r>
            <a:r>
              <a:rPr lang="en-IN" dirty="0" smtClean="0"/>
              <a:t> = c(</a:t>
            </a:r>
            <a:r>
              <a:rPr lang="en-IN" b="1" dirty="0" smtClean="0"/>
              <a:t>NA, -1L), class = "</a:t>
            </a:r>
            <a:r>
              <a:rPr lang="en-IN" b="1" dirty="0" err="1" smtClean="0"/>
              <a:t>data.frame</a:t>
            </a:r>
            <a:r>
              <a:rPr lang="en-IN" b="1" dirty="0" smtClean="0"/>
              <a:t>")</a:t>
            </a:r>
          </a:p>
          <a:p>
            <a:r>
              <a:rPr lang="en-IN" dirty="0" smtClean="0"/>
              <a:t>Notice that the </a:t>
            </a:r>
            <a:r>
              <a:rPr lang="en-IN" dirty="0" err="1" smtClean="0"/>
              <a:t>dput</a:t>
            </a:r>
            <a:r>
              <a:rPr lang="en-IN" dirty="0" smtClean="0"/>
              <a:t>() output is in the form of R code and that it preserves metadata like the class</a:t>
            </a:r>
          </a:p>
          <a:p>
            <a:r>
              <a:rPr lang="en-IN" dirty="0" smtClean="0"/>
              <a:t>of the object, the row names, and the column names.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output of </a:t>
            </a:r>
            <a:r>
              <a:rPr lang="en-IN" dirty="0" err="1" smtClean="0"/>
              <a:t>dput</a:t>
            </a:r>
            <a:r>
              <a:rPr lang="en-IN" dirty="0" smtClean="0"/>
              <a:t>() can also be saved directly to a file.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Send '</a:t>
            </a:r>
            <a:r>
              <a:rPr lang="en-IN" i="1" dirty="0" err="1" smtClean="0"/>
              <a:t>dput</a:t>
            </a:r>
            <a:r>
              <a:rPr lang="en-IN" i="1" dirty="0" smtClean="0"/>
              <a:t>' output to a file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dput</a:t>
            </a:r>
            <a:r>
              <a:rPr lang="en-IN" dirty="0" smtClean="0"/>
              <a:t>(y, file = "</a:t>
            </a:r>
            <a:r>
              <a:rPr lang="en-IN" dirty="0" err="1" smtClean="0"/>
              <a:t>y.R</a:t>
            </a:r>
            <a:r>
              <a:rPr lang="en-IN" dirty="0" smtClean="0"/>
              <a:t>")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Read in '</a:t>
            </a:r>
            <a:r>
              <a:rPr lang="en-IN" i="1" dirty="0" err="1" smtClean="0"/>
              <a:t>dput</a:t>
            </a:r>
            <a:r>
              <a:rPr lang="en-IN" i="1" dirty="0" smtClean="0"/>
              <a:t>' output from a file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new.y</a:t>
            </a:r>
            <a:r>
              <a:rPr lang="en-IN" dirty="0" smtClean="0"/>
              <a:t> &lt;- </a:t>
            </a:r>
            <a:r>
              <a:rPr lang="en-IN" dirty="0" err="1" smtClean="0"/>
              <a:t>dget</a:t>
            </a:r>
            <a:r>
              <a:rPr lang="en-IN" dirty="0" smtClean="0"/>
              <a:t>("</a:t>
            </a:r>
            <a:r>
              <a:rPr lang="en-IN" dirty="0" err="1" smtClean="0"/>
              <a:t>y.R</a:t>
            </a:r>
            <a:r>
              <a:rPr lang="en-IN" dirty="0" smtClean="0"/>
              <a:t>")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new.y</a:t>
            </a:r>
            <a:endParaRPr lang="en-IN" dirty="0" smtClean="0"/>
          </a:p>
          <a:p>
            <a:r>
              <a:rPr lang="en-IN" dirty="0" smtClean="0"/>
              <a:t>a b</a:t>
            </a:r>
          </a:p>
          <a:p>
            <a:r>
              <a:rPr lang="en-IN" dirty="0" smtClean="0"/>
              <a:t>1 1 a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Multiple objects can be </a:t>
            </a:r>
            <a:r>
              <a:rPr lang="en-IN" dirty="0" err="1" smtClean="0"/>
              <a:t>deparsed</a:t>
            </a:r>
            <a:r>
              <a:rPr lang="en-IN" dirty="0" smtClean="0"/>
              <a:t> at once using the dump function and read back in using source.</a:t>
            </a:r>
          </a:p>
          <a:p>
            <a:r>
              <a:rPr lang="en-IN" dirty="0" smtClean="0"/>
              <a:t>&gt; x &lt;- "</a:t>
            </a:r>
            <a:r>
              <a:rPr lang="en-IN" dirty="0" err="1" smtClean="0"/>
              <a:t>foo</a:t>
            </a:r>
            <a:r>
              <a:rPr lang="en-IN" dirty="0" smtClean="0"/>
              <a:t>"</a:t>
            </a:r>
          </a:p>
          <a:p>
            <a:r>
              <a:rPr lang="en-IN" dirty="0" smtClean="0"/>
              <a:t>&gt; y &lt;- </a:t>
            </a:r>
            <a:r>
              <a:rPr lang="en-IN" dirty="0" err="1" smtClean="0"/>
              <a:t>data.frame</a:t>
            </a:r>
            <a:r>
              <a:rPr lang="en-IN" dirty="0" smtClean="0"/>
              <a:t>(a = 1L, b = "a")</a:t>
            </a:r>
          </a:p>
          <a:p>
            <a:r>
              <a:rPr lang="en-IN" dirty="0" smtClean="0"/>
              <a:t>We can dump() R objects to a file by passing a character vector of their names.</a:t>
            </a:r>
          </a:p>
          <a:p>
            <a:r>
              <a:rPr lang="en-IN" dirty="0" smtClean="0"/>
              <a:t>&gt; dump(c("x", "y"), file = "</a:t>
            </a:r>
            <a:r>
              <a:rPr lang="en-IN" dirty="0" err="1" smtClean="0"/>
              <a:t>data.R</a:t>
            </a:r>
            <a:r>
              <a:rPr lang="en-IN" dirty="0" smtClean="0"/>
              <a:t>")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rm</a:t>
            </a:r>
            <a:r>
              <a:rPr lang="en-IN" dirty="0" smtClean="0"/>
              <a:t>(x, y)</a:t>
            </a:r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inverse of dump() is source().</a:t>
            </a:r>
          </a:p>
          <a:p>
            <a:r>
              <a:rPr lang="en-IN" dirty="0" smtClean="0"/>
              <a:t>&gt; source("</a:t>
            </a:r>
            <a:r>
              <a:rPr lang="en-IN" dirty="0" err="1" smtClean="0"/>
              <a:t>data.R</a:t>
            </a:r>
            <a:r>
              <a:rPr lang="en-IN" dirty="0" smtClean="0"/>
              <a:t>")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str</a:t>
            </a:r>
            <a:r>
              <a:rPr lang="en-IN" dirty="0" smtClean="0"/>
              <a:t>(y)</a:t>
            </a:r>
          </a:p>
          <a:p>
            <a:r>
              <a:rPr lang="en-IN" dirty="0" smtClean="0"/>
              <a:t>'</a:t>
            </a:r>
            <a:r>
              <a:rPr lang="en-IN" dirty="0" err="1" smtClean="0"/>
              <a:t>data.frame</a:t>
            </a:r>
            <a:r>
              <a:rPr lang="en-IN" dirty="0" smtClean="0"/>
              <a:t>': 1 obs. of 2 variables:</a:t>
            </a:r>
          </a:p>
          <a:p>
            <a:r>
              <a:rPr lang="en-IN" dirty="0" smtClean="0"/>
              <a:t>$ a: </a:t>
            </a:r>
            <a:r>
              <a:rPr lang="en-IN" dirty="0" err="1" smtClean="0"/>
              <a:t>int</a:t>
            </a:r>
            <a:r>
              <a:rPr lang="en-IN" dirty="0" smtClean="0"/>
              <a:t> 1</a:t>
            </a:r>
          </a:p>
          <a:p>
            <a:r>
              <a:rPr lang="en-IN" dirty="0" smtClean="0"/>
              <a:t>$ b: Factor w/ 1 level "a": 1</a:t>
            </a:r>
          </a:p>
          <a:p>
            <a:r>
              <a:rPr lang="en-IN" dirty="0" smtClean="0"/>
              <a:t>&gt; x</a:t>
            </a:r>
          </a:p>
          <a:p>
            <a:r>
              <a:rPr lang="en-IN" dirty="0" smtClean="0"/>
              <a:t>[1] "</a:t>
            </a:r>
            <a:r>
              <a:rPr lang="en-IN" dirty="0" err="1" smtClean="0"/>
              <a:t>foo</a:t>
            </a:r>
            <a:r>
              <a:rPr lang="en-IN" dirty="0" smtClean="0"/>
              <a:t>"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Binary Formats</a:t>
            </a:r>
          </a:p>
          <a:p>
            <a:r>
              <a:rPr lang="en-IN" dirty="0" smtClean="0"/>
              <a:t>The complement to the textual format is the binary format, which is sometimes necessary to use</a:t>
            </a:r>
          </a:p>
          <a:p>
            <a:r>
              <a:rPr lang="en-IN" dirty="0" smtClean="0"/>
              <a:t>for efficiency purposes, or because there’s just no useful way to represent data in a textual manner.</a:t>
            </a:r>
          </a:p>
          <a:p>
            <a:r>
              <a:rPr lang="en-IN" dirty="0" smtClean="0"/>
              <a:t>Also, with numeric data, one can often lose precision when converting to and from a textual format,</a:t>
            </a:r>
          </a:p>
          <a:p>
            <a:r>
              <a:rPr lang="en-IN" dirty="0" smtClean="0"/>
              <a:t>so it’s better to stick with a binary format.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key functions for converting R objects into a binary format are save(), </a:t>
            </a:r>
            <a:r>
              <a:rPr lang="en-IN" dirty="0" err="1" smtClean="0"/>
              <a:t>save.image</a:t>
            </a:r>
            <a:r>
              <a:rPr lang="en-IN" dirty="0" smtClean="0"/>
              <a:t>(), and</a:t>
            </a:r>
          </a:p>
          <a:p>
            <a:r>
              <a:rPr lang="en-IN" dirty="0" smtClean="0"/>
              <a:t>serialize(). Individual R objects can be saved to a file using the save() function.</a:t>
            </a:r>
          </a:p>
          <a:p>
            <a:r>
              <a:rPr lang="en-IN" dirty="0" smtClean="0"/>
              <a:t>&gt; a &lt;- </a:t>
            </a:r>
            <a:r>
              <a:rPr lang="en-IN" dirty="0" err="1" smtClean="0"/>
              <a:t>data.frame</a:t>
            </a:r>
            <a:r>
              <a:rPr lang="en-IN" dirty="0" smtClean="0"/>
              <a:t>(x = </a:t>
            </a:r>
            <a:r>
              <a:rPr lang="en-IN" dirty="0" err="1" smtClean="0"/>
              <a:t>rnorm</a:t>
            </a:r>
            <a:r>
              <a:rPr lang="en-IN" dirty="0" smtClean="0"/>
              <a:t>(100), y = </a:t>
            </a:r>
            <a:r>
              <a:rPr lang="en-IN" dirty="0" err="1" smtClean="0"/>
              <a:t>runif</a:t>
            </a:r>
            <a:r>
              <a:rPr lang="en-IN" dirty="0" smtClean="0"/>
              <a:t>(100))</a:t>
            </a:r>
          </a:p>
          <a:p>
            <a:r>
              <a:rPr lang="pl-PL" dirty="0" smtClean="0"/>
              <a:t>&gt; b &lt;- c(3, 4.4, 1 / 3)</a:t>
            </a:r>
          </a:p>
          <a:p>
            <a:r>
              <a:rPr lang="en-IN" dirty="0" smtClean="0"/>
              <a:t>&gt;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Save 'a' and 'b' to a file</a:t>
            </a:r>
          </a:p>
          <a:p>
            <a:r>
              <a:rPr lang="en-IN" dirty="0" smtClean="0"/>
              <a:t>&gt; save(a, b, file = "mydata.rda")</a:t>
            </a:r>
          </a:p>
          <a:p>
            <a:r>
              <a:rPr lang="en-IN" dirty="0" smtClean="0"/>
              <a:t>&gt;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Load 'a' and 'b' into your workspace</a:t>
            </a:r>
          </a:p>
          <a:p>
            <a:r>
              <a:rPr lang="en-IN" dirty="0" smtClean="0"/>
              <a:t>&gt; load("mydata.rda")</a:t>
            </a:r>
            <a:endParaRPr lang="en-I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If you have a lot of objects that you want to save to a file, you can save all objects in your workspace</a:t>
            </a:r>
          </a:p>
          <a:p>
            <a:r>
              <a:rPr lang="en-IN" dirty="0" smtClean="0"/>
              <a:t>using the </a:t>
            </a:r>
            <a:r>
              <a:rPr lang="en-IN" dirty="0" err="1" smtClean="0"/>
              <a:t>save.image</a:t>
            </a:r>
            <a:r>
              <a:rPr lang="en-IN" dirty="0" smtClean="0"/>
              <a:t>() function.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Save everything to a file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save.image</a:t>
            </a:r>
            <a:r>
              <a:rPr lang="en-IN" dirty="0" smtClean="0"/>
              <a:t>(file = "</a:t>
            </a:r>
            <a:r>
              <a:rPr lang="en-IN" dirty="0" err="1" smtClean="0"/>
              <a:t>mydata.RData</a:t>
            </a:r>
            <a:r>
              <a:rPr lang="en-IN" dirty="0" smtClean="0"/>
              <a:t>")</a:t>
            </a:r>
          </a:p>
          <a:p>
            <a:r>
              <a:rPr lang="en-IN" dirty="0" smtClean="0"/>
              <a:t>&gt;</a:t>
            </a:r>
          </a:p>
          <a:p>
            <a:r>
              <a:rPr lang="en-IN" dirty="0" smtClean="0"/>
              <a:t>&gt; </a:t>
            </a:r>
            <a:r>
              <a:rPr lang="en-IN" i="1" dirty="0" smtClean="0"/>
              <a:t>## load all objects in this file</a:t>
            </a:r>
          </a:p>
          <a:p>
            <a:r>
              <a:rPr lang="en-IN" dirty="0" smtClean="0"/>
              <a:t>&gt; load("</a:t>
            </a:r>
            <a:r>
              <a:rPr lang="en-IN" dirty="0" err="1" smtClean="0"/>
              <a:t>mydata.RData</a:t>
            </a:r>
            <a:r>
              <a:rPr lang="en-IN" dirty="0" smtClean="0"/>
              <a:t>")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Notice that I’ve used the .</a:t>
            </a:r>
            <a:r>
              <a:rPr lang="en-IN" dirty="0" err="1" smtClean="0"/>
              <a:t>rda</a:t>
            </a:r>
            <a:r>
              <a:rPr lang="en-IN" dirty="0" smtClean="0"/>
              <a:t> extension when using save() and the .</a:t>
            </a:r>
            <a:r>
              <a:rPr lang="en-IN" dirty="0" err="1" smtClean="0"/>
              <a:t>RData</a:t>
            </a:r>
            <a:r>
              <a:rPr lang="en-IN" dirty="0" smtClean="0"/>
              <a:t> extension when using</a:t>
            </a:r>
          </a:p>
          <a:p>
            <a:r>
              <a:rPr lang="en-IN" dirty="0" err="1" smtClean="0"/>
              <a:t>save.image</a:t>
            </a:r>
            <a:r>
              <a:rPr lang="en-IN" dirty="0" smtClean="0"/>
              <a:t>(). This is just my personal preference; you can use whatever file extension you want.</a:t>
            </a:r>
          </a:p>
          <a:p>
            <a:r>
              <a:rPr lang="en-IN" dirty="0" smtClean="0"/>
              <a:t>The save() and </a:t>
            </a:r>
            <a:r>
              <a:rPr lang="en-IN" dirty="0" err="1" smtClean="0"/>
              <a:t>save.image</a:t>
            </a:r>
            <a:r>
              <a:rPr lang="en-IN" dirty="0" smtClean="0"/>
              <a:t>() functions do not care. However, .</a:t>
            </a:r>
            <a:r>
              <a:rPr lang="en-IN" dirty="0" err="1" smtClean="0"/>
              <a:t>rda</a:t>
            </a:r>
            <a:r>
              <a:rPr lang="en-IN" dirty="0" smtClean="0"/>
              <a:t> and .</a:t>
            </a:r>
            <a:r>
              <a:rPr lang="en-IN" dirty="0" err="1" smtClean="0"/>
              <a:t>RData</a:t>
            </a:r>
            <a:r>
              <a:rPr lang="en-IN" dirty="0" smtClean="0"/>
              <a:t> are fairly common</a:t>
            </a:r>
          </a:p>
          <a:p>
            <a:r>
              <a:rPr lang="en-IN" dirty="0" smtClean="0"/>
              <a:t>extensions and you may want to use them because they are recognized by other software.</a:t>
            </a:r>
          </a:p>
          <a:p>
            <a:r>
              <a:rPr lang="en-IN" dirty="0" smtClean="0"/>
              <a:t>The serialize() function is used to convert individual R objects into a binary format that can be</a:t>
            </a:r>
          </a:p>
          <a:p>
            <a:r>
              <a:rPr lang="en-IN" dirty="0" smtClean="0"/>
              <a:t>communicated across an arbitrary connection. This may get sent to a file, but it could get sent over</a:t>
            </a:r>
          </a:p>
          <a:p>
            <a:r>
              <a:rPr lang="en-IN" dirty="0" smtClean="0"/>
              <a:t>a network or other connection.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Entering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At the R prompt we type expressions. The &lt;- symbol is the assignment operator.</a:t>
            </a:r>
          </a:p>
          <a:p>
            <a:pPr>
              <a:buNone/>
            </a:pPr>
            <a:r>
              <a:rPr lang="en-IN" dirty="0" smtClean="0"/>
              <a:t>&gt; x &lt;- 1</a:t>
            </a:r>
          </a:p>
          <a:p>
            <a:pPr>
              <a:buNone/>
            </a:pPr>
            <a:r>
              <a:rPr lang="en-IN" dirty="0" smtClean="0"/>
              <a:t>&gt; print(x)</a:t>
            </a:r>
          </a:p>
          <a:p>
            <a:pPr>
              <a:buNone/>
            </a:pPr>
            <a:r>
              <a:rPr lang="en-IN" dirty="0" smtClean="0"/>
              <a:t>[1] 1</a:t>
            </a:r>
          </a:p>
          <a:p>
            <a:pPr>
              <a:buNone/>
            </a:pPr>
            <a:r>
              <a:rPr lang="en-IN" dirty="0" smtClean="0"/>
              <a:t>&gt; x</a:t>
            </a:r>
          </a:p>
          <a:p>
            <a:pPr>
              <a:buNone/>
            </a:pPr>
            <a:r>
              <a:rPr lang="en-IN" dirty="0" smtClean="0"/>
              <a:t>[1] 1</a:t>
            </a:r>
          </a:p>
          <a:p>
            <a:pPr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msg</a:t>
            </a:r>
            <a:r>
              <a:rPr lang="en-IN" dirty="0" smtClean="0"/>
              <a:t> &lt;- "hello"</a:t>
            </a:r>
          </a:p>
          <a:p>
            <a:pPr>
              <a:buNone/>
            </a:pPr>
            <a:r>
              <a:rPr lang="en-IN" dirty="0" smtClean="0"/>
              <a:t>The grammar of the language determines whether an expression is complete or not.</a:t>
            </a:r>
          </a:p>
          <a:p>
            <a:pPr>
              <a:buNone/>
            </a:pPr>
            <a:r>
              <a:rPr lang="en-IN" dirty="0" smtClean="0"/>
              <a:t>x &lt;- </a:t>
            </a:r>
            <a:r>
              <a:rPr lang="en-IN" i="1" dirty="0" smtClean="0"/>
              <a:t>## Incomplete expression</a:t>
            </a:r>
          </a:p>
          <a:p>
            <a:pPr>
              <a:buNone/>
            </a:pPr>
            <a:r>
              <a:rPr lang="en-IN" dirty="0" smtClean="0"/>
              <a:t>The # character indicates a comment. Anything to the right of the # (including the # itself) is ignored.</a:t>
            </a:r>
          </a:p>
          <a:p>
            <a:pPr>
              <a:buNone/>
            </a:pPr>
            <a:r>
              <a:rPr lang="en-IN" dirty="0" smtClean="0"/>
              <a:t>This is the only comment character in R. Unlike some other languages, R does not support multi-line comments or comment blocks.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When you call serialize() on an R object, the output will be a raw vector coded in hexadecimal</a:t>
            </a:r>
          </a:p>
          <a:p>
            <a:r>
              <a:rPr lang="en-IN" dirty="0" smtClean="0"/>
              <a:t>format.</a:t>
            </a:r>
          </a:p>
          <a:p>
            <a:r>
              <a:rPr lang="en-IN" dirty="0" smtClean="0"/>
              <a:t>&gt; x &lt;- list(1, 2, 3)</a:t>
            </a:r>
          </a:p>
          <a:p>
            <a:r>
              <a:rPr lang="en-IN" dirty="0" smtClean="0"/>
              <a:t>&gt; serialize(x, </a:t>
            </a:r>
            <a:r>
              <a:rPr lang="en-IN" b="1" dirty="0" smtClean="0"/>
              <a:t>NULL)</a:t>
            </a:r>
          </a:p>
          <a:p>
            <a:r>
              <a:rPr lang="pt-BR" dirty="0" smtClean="0"/>
              <a:t>[1] 58 0a 00 00 00 02 00 03 02 01 00 02 03 00 00 00 00 13 00 00 00 03 00</a:t>
            </a:r>
          </a:p>
          <a:p>
            <a:r>
              <a:rPr lang="en-IN" dirty="0" smtClean="0"/>
              <a:t>[24] 00 00 0e 00 00 00 01 3f f0 00 00 00 00 00 00 00 00 00 0e 00 00 00 01</a:t>
            </a:r>
          </a:p>
          <a:p>
            <a:r>
              <a:rPr lang="en-IN" dirty="0" smtClean="0"/>
              <a:t>[47] 40 00 00 00 00 00 00 00 00 00 00 0e 00 00 00 01 40 08 00 00 00 00 00</a:t>
            </a:r>
          </a:p>
          <a:p>
            <a:r>
              <a:rPr lang="en-IN" dirty="0" smtClean="0"/>
              <a:t>[70] 00</a:t>
            </a:r>
          </a:p>
          <a:p>
            <a:r>
              <a:rPr lang="en-IN" dirty="0" smtClean="0"/>
              <a:t>If you want, this can be sent to a file, but in that case you are better off using something like save().</a:t>
            </a:r>
          </a:p>
          <a:p>
            <a:r>
              <a:rPr lang="en-IN" dirty="0" smtClean="0"/>
              <a:t>The benefit of the serialize() function is that it is the only way to perfectly represent an R object</a:t>
            </a:r>
          </a:p>
          <a:p>
            <a:r>
              <a:rPr lang="en-IN" dirty="0" smtClean="0"/>
              <a:t>in an exportable format, without losing precision or any metadata. If that is what you need, then</a:t>
            </a:r>
          </a:p>
          <a:p>
            <a:r>
              <a:rPr lang="en-IN" dirty="0" smtClean="0"/>
              <a:t>serialize() is the function for you.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When a complete expression is entered at the prompt, it is evaluated and the result of the evaluated  expression is returned. The result may be </a:t>
            </a:r>
            <a:r>
              <a:rPr lang="en-IN" i="1" dirty="0" smtClean="0"/>
              <a:t>auto-printed.</a:t>
            </a:r>
          </a:p>
          <a:p>
            <a:r>
              <a:rPr lang="en-IN" dirty="0" smtClean="0"/>
              <a:t>&gt; x &lt;- 5 </a:t>
            </a:r>
            <a:r>
              <a:rPr lang="en-IN" i="1" dirty="0" smtClean="0"/>
              <a:t>## nothing printed</a:t>
            </a:r>
          </a:p>
          <a:p>
            <a:r>
              <a:rPr lang="en-IN" dirty="0" smtClean="0"/>
              <a:t>&gt; x </a:t>
            </a:r>
            <a:r>
              <a:rPr lang="en-IN" i="1" dirty="0" smtClean="0"/>
              <a:t>## auto-printing occurs</a:t>
            </a:r>
          </a:p>
          <a:p>
            <a:r>
              <a:rPr lang="en-IN" dirty="0" smtClean="0"/>
              <a:t>[1] 5</a:t>
            </a:r>
          </a:p>
          <a:p>
            <a:r>
              <a:rPr lang="en-IN" dirty="0" smtClean="0"/>
              <a:t>&gt; print(x) </a:t>
            </a:r>
            <a:r>
              <a:rPr lang="en-IN" i="1" dirty="0" smtClean="0"/>
              <a:t>## explicit printing</a:t>
            </a:r>
          </a:p>
          <a:p>
            <a:r>
              <a:rPr lang="en-IN" dirty="0" smtClean="0"/>
              <a:t>[1] 5</a:t>
            </a:r>
          </a:p>
          <a:p>
            <a:r>
              <a:rPr lang="en-IN" dirty="0" smtClean="0"/>
              <a:t>The [1] shown in the output indicates that x is a vector and 5 is its first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5944</Words>
  <Application>Microsoft Office PowerPoint</Application>
  <PresentationFormat>On-screen Show (4:3)</PresentationFormat>
  <Paragraphs>679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R Programming</vt:lpstr>
      <vt:lpstr>History of R</vt:lpstr>
      <vt:lpstr>Basic Features of R</vt:lpstr>
      <vt:lpstr>Free Software</vt:lpstr>
      <vt:lpstr>Design of the R System</vt:lpstr>
      <vt:lpstr>Installation</vt:lpstr>
      <vt:lpstr>Getting started with R interface</vt:lpstr>
      <vt:lpstr>Entering Input</vt:lpstr>
      <vt:lpstr>Evaluation</vt:lpstr>
      <vt:lpstr>Printing the R Vector</vt:lpstr>
      <vt:lpstr>R Objects</vt:lpstr>
      <vt:lpstr>Numbers</vt:lpstr>
      <vt:lpstr>Attributes</vt:lpstr>
      <vt:lpstr>Creating Vectors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Mixing Objects</vt:lpstr>
      <vt:lpstr>PowerPoint Presentation</vt:lpstr>
      <vt:lpstr>Explicit Coercion </vt:lpstr>
      <vt:lpstr>Explicit Coercion </vt:lpstr>
      <vt:lpstr>Matrices</vt:lpstr>
      <vt:lpstr>Matrices</vt:lpstr>
      <vt:lpstr>Matrices</vt:lpstr>
      <vt:lpstr>Matrices</vt:lpstr>
      <vt:lpstr>Lists</vt:lpstr>
      <vt:lpstr>Lists</vt:lpstr>
      <vt:lpstr>Lists</vt:lpstr>
      <vt:lpstr>Factors</vt:lpstr>
      <vt:lpstr>Factors</vt:lpstr>
      <vt:lpstr>Factors</vt:lpstr>
      <vt:lpstr>Factors</vt:lpstr>
      <vt:lpstr>Missing Values </vt:lpstr>
      <vt:lpstr>Missing Values </vt:lpstr>
      <vt:lpstr>Missing Values </vt:lpstr>
      <vt:lpstr> Data Frames</vt:lpstr>
      <vt:lpstr> Data Frames</vt:lpstr>
      <vt:lpstr>Data Frames</vt:lpstr>
      <vt:lpstr>Names</vt:lpstr>
      <vt:lpstr>Names</vt:lpstr>
      <vt:lpstr>Names</vt:lpstr>
      <vt:lpstr>Names</vt:lpstr>
      <vt:lpstr>Names</vt:lpstr>
      <vt:lpstr>Getting Data In and Out of R </vt:lpstr>
      <vt:lpstr>Variable Names</vt:lpstr>
      <vt:lpstr>Variable Assignment</vt:lpstr>
      <vt:lpstr>PowerPoint Presentation</vt:lpstr>
      <vt:lpstr>Data Type of a Variable</vt:lpstr>
      <vt:lpstr>Data Type of a variable</vt:lpstr>
      <vt:lpstr>Finding Variables</vt:lpstr>
      <vt:lpstr>Deleting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Trupthi</dc:creator>
  <cp:lastModifiedBy>Trupthi</cp:lastModifiedBy>
  <cp:revision>18</cp:revision>
  <dcterms:modified xsi:type="dcterms:W3CDTF">2018-01-02T05:11:36Z</dcterms:modified>
</cp:coreProperties>
</file>