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6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104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import-and-export-data-using-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800"/>
            <a:ext cx="7162800" cy="5334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&gt;</a:t>
            </a:r>
            <a:r>
              <a:rPr lang="en-US" sz="2400" b="1" dirty="0" err="1" smtClean="0">
                <a:solidFill>
                  <a:schemeClr val="tx1"/>
                </a:solidFill>
              </a:rPr>
              <a:t>cbind</a:t>
            </a:r>
            <a:r>
              <a:rPr lang="en-US" sz="2400" b="1" dirty="0" smtClean="0">
                <a:solidFill>
                  <a:schemeClr val="tx1"/>
                </a:solidFill>
              </a:rPr>
              <a:t>(mow, </a:t>
            </a:r>
            <a:r>
              <a:rPr lang="en-US" sz="2400" b="1" dirty="0" err="1" smtClean="0">
                <a:solidFill>
                  <a:schemeClr val="tx1"/>
                </a:solidFill>
              </a:rPr>
              <a:t>unmow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mow </a:t>
            </a:r>
            <a:r>
              <a:rPr lang="en-US" sz="2400" dirty="0" err="1">
                <a:solidFill>
                  <a:schemeClr val="tx1"/>
                </a:solidFill>
              </a:rPr>
              <a:t>unmow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[1,] 12 8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[2,] 15 9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[3,] 17 7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[4,] 11 9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[5</a:t>
            </a:r>
            <a:r>
              <a:rPr lang="en-US" sz="2400" dirty="0" smtClean="0">
                <a:solidFill>
                  <a:schemeClr val="tx1"/>
                </a:solidFill>
              </a:rPr>
              <a:t>,] </a:t>
            </a:r>
            <a:r>
              <a:rPr lang="en-US" sz="2400" dirty="0">
                <a:solidFill>
                  <a:schemeClr val="tx1"/>
                </a:solidFill>
              </a:rPr>
              <a:t>15 </a:t>
            </a:r>
            <a:r>
              <a:rPr lang="en-US" sz="2400" dirty="0" smtClean="0">
                <a:solidFill>
                  <a:schemeClr val="tx1"/>
                </a:solidFill>
              </a:rPr>
              <a:t>NA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&gt; </a:t>
            </a:r>
            <a:r>
              <a:rPr lang="en-US" sz="2400" b="1" dirty="0" err="1">
                <a:solidFill>
                  <a:schemeClr val="tx1"/>
                </a:solidFill>
              </a:rPr>
              <a:t>rbind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 err="1">
                <a:solidFill>
                  <a:schemeClr val="tx1"/>
                </a:solidFill>
              </a:rPr>
              <a:t>mow,unmow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[,1] [,2] [,3] [,4] [,5]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mow 12 15 17 11 15</a:t>
            </a:r>
          </a:p>
          <a:p>
            <a:pPr algn="l"/>
            <a:r>
              <a:rPr lang="pl-PL" sz="2400" dirty="0">
                <a:solidFill>
                  <a:schemeClr val="tx1"/>
                </a:solidFill>
              </a:rPr>
              <a:t>unmow 8 9 7 9 </a:t>
            </a:r>
            <a:r>
              <a:rPr lang="pl-PL" sz="2400" dirty="0" smtClean="0">
                <a:solidFill>
                  <a:schemeClr val="tx1"/>
                </a:solidFill>
              </a:rPr>
              <a:t>NA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&gt; rich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[1] 12 15 17 11 15 8 9 7 9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&gt; </a:t>
            </a:r>
            <a:r>
              <a:rPr lang="en-US" sz="2400" b="1" dirty="0">
                <a:solidFill>
                  <a:schemeClr val="tx1"/>
                </a:solidFill>
              </a:rPr>
              <a:t>length(rich) = 10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&gt; rich</a:t>
            </a:r>
          </a:p>
          <a:p>
            <a:pPr algn="l"/>
            <a:r>
              <a:rPr lang="pl-PL" sz="2400" dirty="0">
                <a:solidFill>
                  <a:schemeClr val="tx1"/>
                </a:solidFill>
              </a:rPr>
              <a:t>[1] 12 15 17 11 15 8 9 7 9 NA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0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Reading </a:t>
            </a:r>
            <a:r>
              <a:rPr lang="en-US" dirty="0"/>
              <a:t>a File of Data from a Disk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287963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›"/>
            </a:pP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data6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scan(file = 'int.txt') </a:t>
            </a:r>
            <a:endParaRPr lang="en-US" sz="22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</a:p>
          <a:p>
            <a:pPr>
              <a:buFont typeface="Times New Roman" panose="02020603050405020304" pitchFamily="18" charset="0"/>
              <a:buChar char="›"/>
            </a:pP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data6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en-US" sz="22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23.0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17.0 12.5 11.0 17.0 12.0 14.5 9.0 11.0 9.0 12.5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12] 14.5 17.0 8.0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21.0</a:t>
            </a:r>
          </a:p>
          <a:p>
            <a:pPr>
              <a:buFont typeface="Times New Roman" panose="02020603050405020304" pitchFamily="18" charset="0"/>
              <a:buChar char="›"/>
            </a:pPr>
            <a:r>
              <a:rPr lang="en-US" sz="2400" dirty="0" err="1">
                <a:solidFill>
                  <a:srgbClr val="0070C0"/>
                </a:solidFill>
              </a:rPr>
              <a:t>getwd</a:t>
            </a:r>
            <a:r>
              <a:rPr lang="en-US" sz="2400" dirty="0">
                <a:solidFill>
                  <a:srgbClr val="0070C0"/>
                </a:solidFill>
              </a:rPr>
              <a:t>()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Font typeface="Times New Roman" panose="02020603050405020304" pitchFamily="18" charset="0"/>
              <a:buChar char="›"/>
            </a:pPr>
            <a:r>
              <a:rPr lang="en-US" sz="2400" dirty="0" err="1">
                <a:solidFill>
                  <a:srgbClr val="0070C0"/>
                </a:solidFill>
              </a:rPr>
              <a:t>setwd</a:t>
            </a:r>
            <a:r>
              <a:rPr lang="en-US" sz="2400" dirty="0">
                <a:solidFill>
                  <a:srgbClr val="0070C0"/>
                </a:solidFill>
              </a:rPr>
              <a:t>('pathname')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Font typeface="Times New Roman" panose="02020603050405020304" pitchFamily="18" charset="0"/>
              <a:buChar char="›"/>
            </a:pPr>
            <a:r>
              <a:rPr lang="en-US" sz="2400" dirty="0" err="1" smtClean="0">
                <a:solidFill>
                  <a:srgbClr val="0070C0"/>
                </a:solidFill>
              </a:rPr>
              <a:t>dir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</a:p>
          <a:p>
            <a:pPr>
              <a:buFont typeface="Times New Roman" panose="02020603050405020304" pitchFamily="18" charset="0"/>
              <a:buChar char="›"/>
            </a:pPr>
            <a:r>
              <a:rPr lang="en-US" sz="2400" dirty="0" err="1" smtClean="0">
                <a:solidFill>
                  <a:srgbClr val="0070C0"/>
                </a:solidFill>
              </a:rPr>
              <a:t>list.files</a:t>
            </a:r>
            <a:r>
              <a:rPr lang="en-US" sz="2400" dirty="0">
                <a:solidFill>
                  <a:srgbClr val="0070C0"/>
                </a:solidFill>
              </a:rPr>
              <a:t>()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›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9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0772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a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Times New Roman" panose="02020603050405020304" pitchFamily="18" charset="0"/>
              <a:buChar char="›"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data7 = scan(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file.choose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15 items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data7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23.0 17.0 12.5 11.0 17.0 12.0 14.5 9.0 11.0 9.0 12.5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14.5 17.0 8.0 21.0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data8 = scan(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file.choose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what = 'char',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',')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12 items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data8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"Jan" "Feb" "Mar" "Apr" "May" "Jun" "Jul" "Aug" "Sep" "Oct" "Nov" "Dec"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7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4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Reading </a:t>
            </a:r>
            <a:r>
              <a:rPr lang="en-US" b="1" dirty="0"/>
              <a:t>Bigger data Files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&gt; </a:t>
            </a:r>
            <a:r>
              <a:rPr lang="en-US" sz="2400" dirty="0" err="1" smtClean="0"/>
              <a:t>fw</a:t>
            </a:r>
            <a:r>
              <a:rPr lang="en-US" sz="2400" dirty="0" smtClean="0"/>
              <a:t> </a:t>
            </a:r>
            <a:r>
              <a:rPr lang="en-US" sz="2400" dirty="0"/>
              <a:t>= read.csv(</a:t>
            </a:r>
            <a:r>
              <a:rPr lang="en-US" sz="2400" dirty="0" err="1"/>
              <a:t>file.choose</a:t>
            </a:r>
            <a:r>
              <a:rPr lang="en-US" sz="2400" dirty="0" smtClean="0"/>
              <a:t>())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Fw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4" t="70475" r="70938" b="7382"/>
          <a:stretch/>
        </p:blipFill>
        <p:spPr bwMode="auto">
          <a:xfrm>
            <a:off x="381000" y="1981199"/>
            <a:ext cx="2514600" cy="307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4948322"/>
            <a:ext cx="6019800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my.ssv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file.choose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header = TRUE)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my.ssv</a:t>
            </a:r>
            <a:endParaRPr lang="en-US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7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Read tabular data into R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read.table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(file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header = FALSE,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"",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".") </a:t>
            </a: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Read "comma separated value" files (".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")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read.csv(file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header = TRUE,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",",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".",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Or use read.csv2: variant used in countries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 a comma as decimal point and a semicolon as field separator.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read.csv2(file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header = TRUE,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";",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",",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Read TAB delimited files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read.delim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(file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header = TRUE,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"\t",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".",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read.delim2(file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header = TRUE,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"\t",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",", 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b="1" dirty="0"/>
              <a:t>file</a:t>
            </a:r>
            <a:r>
              <a:rPr lang="en-US" sz="2400" dirty="0"/>
              <a:t>: the path to the file containing the data to be imported into R.</a:t>
            </a:r>
          </a:p>
          <a:p>
            <a:r>
              <a:rPr lang="en-US" sz="2400" b="1" dirty="0" err="1"/>
              <a:t>sep</a:t>
            </a:r>
            <a:r>
              <a:rPr lang="en-US" sz="2400" dirty="0"/>
              <a:t>: the field separator character. “\t” is used for tab-delimited file.</a:t>
            </a:r>
          </a:p>
          <a:p>
            <a:r>
              <a:rPr lang="en-US" sz="2400" b="1" dirty="0"/>
              <a:t>header</a:t>
            </a:r>
            <a:r>
              <a:rPr lang="en-US" sz="2400" dirty="0"/>
              <a:t>: logical value. If TRUE, </a:t>
            </a:r>
            <a:r>
              <a:rPr lang="en-US" sz="2400" b="1" dirty="0" err="1" smtClean="0"/>
              <a:t>read.table</a:t>
            </a:r>
            <a:r>
              <a:rPr lang="en-US" sz="2400" b="1" dirty="0"/>
              <a:t>()</a:t>
            </a:r>
            <a:r>
              <a:rPr lang="en-US" sz="2400" dirty="0"/>
              <a:t> assumes that your file has a header row, so row 1 is the name of each column. If that’s not the case, you can add the argument </a:t>
            </a:r>
            <a:r>
              <a:rPr lang="en-US" sz="2400" b="1" dirty="0"/>
              <a:t>header = FALSE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dec</a:t>
            </a:r>
            <a:r>
              <a:rPr lang="en-US" sz="2400" dirty="0"/>
              <a:t>: the character used in the file for decimal points.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64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48736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Reading a local file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local .txt or a 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file, the syntax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Read a txt file, named "mtcars.txt"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my_data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&lt;-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read.delim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("mtcars.txt") </a:t>
            </a: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Read 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file, named "mtcars.csv"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my_data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&lt;- read.csv("mtcars.csv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Read a txt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my_data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&lt;-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read.delim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file.choose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()) </a:t>
            </a: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Read 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file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my_data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&lt;- read.csv(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file.choose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buNone/>
            </a:pPr>
            <a:r>
              <a:rPr lang="en-US" sz="2400" b="1" dirty="0"/>
              <a:t>Reading a file from internet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my_data</a:t>
            </a:r>
            <a:r>
              <a:rPr lang="en-US" sz="2400">
                <a:solidFill>
                  <a:srgbClr val="0070C0"/>
                </a:solidFill>
              </a:rPr>
              <a:t> &lt;- </a:t>
            </a:r>
            <a:r>
              <a:rPr lang="en-US" sz="2400" smtClean="0">
                <a:solidFill>
                  <a:srgbClr val="0070C0"/>
                </a:solidFill>
              </a:rPr>
              <a:t>read.delim</a:t>
            </a:r>
            <a:r>
              <a:rPr lang="en-US" sz="2400" dirty="0">
                <a:solidFill>
                  <a:srgbClr val="0070C0"/>
                </a:solidFill>
              </a:rPr>
              <a:t>("http://www.sthda.com/upload/boxplot_format.txt") </a:t>
            </a:r>
            <a:r>
              <a:rPr lang="en-US" sz="2400" b="1" dirty="0">
                <a:solidFill>
                  <a:srgbClr val="0070C0"/>
                </a:solidFill>
              </a:rPr>
              <a:t>head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my_data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7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248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Reading lines from a file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read_lines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(file, skip = 0,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n_max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-1L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file path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skip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Number of lines to skip before reading data</a:t>
            </a:r>
          </a:p>
          <a:p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n_max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Numbers of lines to read. If n is -1, all lines in file will be read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my_file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system.file</a:t>
            </a:r>
            <a:r>
              <a:rPr lang="en-US" sz="2400" dirty="0">
                <a:solidFill>
                  <a:srgbClr val="0070C0"/>
                </a:solidFill>
              </a:rPr>
              <a:t>("</a:t>
            </a:r>
            <a:r>
              <a:rPr lang="en-US" sz="2400" dirty="0" err="1">
                <a:solidFill>
                  <a:srgbClr val="0070C0"/>
                </a:solidFill>
              </a:rPr>
              <a:t>extdata</a:t>
            </a:r>
            <a:r>
              <a:rPr lang="en-US" sz="2400" dirty="0">
                <a:solidFill>
                  <a:srgbClr val="0070C0"/>
                </a:solidFill>
              </a:rPr>
              <a:t>/mtcars.csv", package = "</a:t>
            </a:r>
            <a:r>
              <a:rPr lang="en-US" sz="2400" dirty="0" err="1">
                <a:solidFill>
                  <a:srgbClr val="0070C0"/>
                </a:solidFill>
              </a:rPr>
              <a:t>readr</a:t>
            </a:r>
            <a:r>
              <a:rPr lang="en-US" sz="2400" dirty="0">
                <a:solidFill>
                  <a:srgbClr val="0070C0"/>
                </a:solidFill>
              </a:rPr>
              <a:t>")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Read lines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my_data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&lt;- </a:t>
            </a:r>
            <a:r>
              <a:rPr lang="en-US" sz="2400" dirty="0" err="1">
                <a:solidFill>
                  <a:srgbClr val="0070C0"/>
                </a:solidFill>
              </a:rPr>
              <a:t>read_lines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my_file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head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my_data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/>
              <a:t># Read whole file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read_file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my_file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5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487362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 Exporting Data From 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Writing Data From R to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txt|csv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Files: R Base Functions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 base functions for writing data: 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write.table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(),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write.csv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(),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write.csv2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Writing data to a file</a:t>
            </a:r>
          </a:p>
          <a:p>
            <a:pPr marL="0" indent="0">
              <a:buNone/>
            </a:pPr>
            <a:r>
              <a:rPr lang="en-US" sz="2400" dirty="0"/>
              <a:t># Loading </a:t>
            </a:r>
            <a:r>
              <a:rPr lang="en-US" sz="2400" dirty="0" err="1"/>
              <a:t>mtcars</a:t>
            </a:r>
            <a:r>
              <a:rPr lang="en-US" sz="2400" dirty="0"/>
              <a:t> data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data("</a:t>
            </a:r>
            <a:r>
              <a:rPr lang="en-US" sz="2400" b="1" dirty="0" err="1" smtClean="0">
                <a:solidFill>
                  <a:schemeClr val="accent1"/>
                </a:solidFill>
              </a:rPr>
              <a:t>mtcars</a:t>
            </a:r>
            <a:r>
              <a:rPr lang="en-US" sz="2400" b="1" dirty="0" smtClean="0">
                <a:solidFill>
                  <a:schemeClr val="accent1"/>
                </a:solidFill>
              </a:rPr>
              <a:t>")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Write data to txt file: tab separated values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 err="1"/>
              <a:t>sep</a:t>
            </a:r>
            <a:r>
              <a:rPr lang="en-US" sz="2400" dirty="0"/>
              <a:t> = "\t"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1"/>
                </a:solidFill>
              </a:rPr>
              <a:t>write.table</a:t>
            </a:r>
            <a:r>
              <a:rPr lang="en-US" sz="2400" b="1" dirty="0" smtClean="0">
                <a:solidFill>
                  <a:schemeClr val="accent1"/>
                </a:solidFill>
              </a:rPr>
              <a:t>(</a:t>
            </a:r>
            <a:r>
              <a:rPr lang="en-US" sz="2400" b="1" dirty="0" err="1" smtClean="0">
                <a:solidFill>
                  <a:schemeClr val="accent1"/>
                </a:solidFill>
              </a:rPr>
              <a:t>mtcars</a:t>
            </a:r>
            <a:r>
              <a:rPr lang="en-US" sz="2400" b="1" dirty="0">
                <a:solidFill>
                  <a:schemeClr val="accent1"/>
                </a:solidFill>
              </a:rPr>
              <a:t>, file = "mtcars.txt", </a:t>
            </a:r>
            <a:r>
              <a:rPr lang="en-US" sz="2400" b="1" dirty="0" err="1">
                <a:solidFill>
                  <a:schemeClr val="accent1"/>
                </a:solidFill>
              </a:rPr>
              <a:t>sep</a:t>
            </a:r>
            <a:r>
              <a:rPr lang="en-US" sz="2400" b="1" dirty="0">
                <a:solidFill>
                  <a:schemeClr val="accent1"/>
                </a:solidFill>
              </a:rPr>
              <a:t> = "\t", </a:t>
            </a:r>
            <a:r>
              <a:rPr lang="en-US" sz="2400" b="1" dirty="0" err="1">
                <a:solidFill>
                  <a:schemeClr val="accent1"/>
                </a:solidFill>
              </a:rPr>
              <a:t>row.names</a:t>
            </a:r>
            <a:r>
              <a:rPr lang="en-US" sz="2400" b="1" dirty="0">
                <a:solidFill>
                  <a:schemeClr val="accent1"/>
                </a:solidFill>
              </a:rPr>
              <a:t> = TRUE, </a:t>
            </a:r>
            <a:r>
              <a:rPr lang="en-US" sz="2400" b="1" dirty="0" err="1">
                <a:solidFill>
                  <a:schemeClr val="accent1"/>
                </a:solidFill>
              </a:rPr>
              <a:t>col.names</a:t>
            </a:r>
            <a:r>
              <a:rPr lang="en-US" sz="2400" b="1" dirty="0">
                <a:solidFill>
                  <a:schemeClr val="accent1"/>
                </a:solidFill>
              </a:rPr>
              <a:t> = NA) 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Write data to </a:t>
            </a:r>
            <a:r>
              <a:rPr lang="en-US" sz="2400" dirty="0" err="1"/>
              <a:t>csv</a:t>
            </a:r>
            <a:r>
              <a:rPr lang="en-US" sz="2400" dirty="0"/>
              <a:t> files: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decimal point = "." and value separators = comma (",") </a:t>
            </a:r>
            <a:r>
              <a:rPr lang="en-US" sz="2400" b="1" dirty="0" smtClean="0">
                <a:solidFill>
                  <a:schemeClr val="accent1"/>
                </a:solidFill>
              </a:rPr>
              <a:t>write.csv(</a:t>
            </a:r>
            <a:r>
              <a:rPr lang="en-US" sz="2400" b="1" dirty="0" err="1" smtClean="0">
                <a:solidFill>
                  <a:schemeClr val="accent1"/>
                </a:solidFill>
              </a:rPr>
              <a:t>mtcars</a:t>
            </a:r>
            <a:r>
              <a:rPr lang="en-US" sz="2400" b="1" dirty="0">
                <a:solidFill>
                  <a:schemeClr val="accent1"/>
                </a:solidFill>
              </a:rPr>
              <a:t>, file = "mtcars.csv") 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Write data to </a:t>
            </a:r>
            <a:r>
              <a:rPr lang="en-US" sz="2400" dirty="0" err="1"/>
              <a:t>csv</a:t>
            </a:r>
            <a:r>
              <a:rPr lang="en-US" sz="2400" dirty="0"/>
              <a:t> files: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decimal point = comma (",") and value separators = semicolon (";") </a:t>
            </a:r>
            <a:r>
              <a:rPr lang="en-US" sz="2400" b="1" dirty="0">
                <a:solidFill>
                  <a:schemeClr val="accent1"/>
                </a:solidFill>
              </a:rPr>
              <a:t>write.csv2(</a:t>
            </a:r>
            <a:r>
              <a:rPr lang="en-US" sz="2400" b="1" dirty="0" err="1">
                <a:solidFill>
                  <a:schemeClr val="accent1"/>
                </a:solidFill>
              </a:rPr>
              <a:t>mtcars</a:t>
            </a:r>
            <a:r>
              <a:rPr lang="en-US" sz="2400" b="1" dirty="0">
                <a:solidFill>
                  <a:schemeClr val="accent1"/>
                </a:solidFill>
              </a:rPr>
              <a:t>, file = "mtcars.csv")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94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Fast Writing of Data From R to </a:t>
            </a:r>
            <a:r>
              <a:rPr lang="en-US" b="1" dirty="0" err="1"/>
              <a:t>txt|csv</a:t>
            </a:r>
            <a:r>
              <a:rPr lang="en-US" b="1" dirty="0"/>
              <a:t> Files: </a:t>
            </a:r>
            <a:r>
              <a:rPr lang="en-US" b="1" dirty="0" err="1"/>
              <a:t>readr</a:t>
            </a:r>
            <a:r>
              <a:rPr lang="en-US" b="1" dirty="0"/>
              <a:t> package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Installing and loading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readr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readr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readr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functions for writing data: 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write_tsv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(), 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write_csv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Writing data to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 marL="0" indent="0">
              <a:buNone/>
            </a:pPr>
            <a:r>
              <a:rPr lang="en-US" sz="2400" dirty="0"/>
              <a:t># Loading </a:t>
            </a:r>
            <a:r>
              <a:rPr lang="en-US" sz="2400" dirty="0" err="1"/>
              <a:t>mtcars</a:t>
            </a:r>
            <a:r>
              <a:rPr lang="en-US" sz="2400" dirty="0"/>
              <a:t> data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data</a:t>
            </a:r>
            <a:r>
              <a:rPr lang="en-US" sz="2400" dirty="0">
                <a:solidFill>
                  <a:schemeClr val="accent1"/>
                </a:solidFill>
              </a:rPr>
              <a:t>("</a:t>
            </a:r>
            <a:r>
              <a:rPr lang="en-US" sz="2400" dirty="0" err="1">
                <a:solidFill>
                  <a:schemeClr val="accent1"/>
                </a:solidFill>
              </a:rPr>
              <a:t>mtcars</a:t>
            </a:r>
            <a:r>
              <a:rPr lang="en-US" sz="2400" dirty="0">
                <a:solidFill>
                  <a:schemeClr val="accent1"/>
                </a:solidFill>
              </a:rPr>
              <a:t>") 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library</a:t>
            </a:r>
            <a:r>
              <a:rPr lang="en-US" sz="2400" dirty="0">
                <a:solidFill>
                  <a:schemeClr val="accent1"/>
                </a:solidFill>
              </a:rPr>
              <a:t>("</a:t>
            </a:r>
            <a:r>
              <a:rPr lang="en-US" sz="2400" dirty="0" err="1">
                <a:solidFill>
                  <a:schemeClr val="accent1"/>
                </a:solidFill>
              </a:rPr>
              <a:t>readr</a:t>
            </a:r>
            <a:r>
              <a:rPr lang="en-US" sz="2400" dirty="0">
                <a:solidFill>
                  <a:schemeClr val="accent1"/>
                </a:solidFill>
              </a:rPr>
              <a:t>") 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Writing </a:t>
            </a:r>
            <a:r>
              <a:rPr lang="en-US" sz="2400" dirty="0" err="1"/>
              <a:t>mtcars</a:t>
            </a:r>
            <a:r>
              <a:rPr lang="en-US" sz="2400" dirty="0"/>
              <a:t> data to a </a:t>
            </a:r>
            <a:r>
              <a:rPr lang="en-US" sz="2400" dirty="0" err="1"/>
              <a:t>tsv</a:t>
            </a:r>
            <a:r>
              <a:rPr lang="en-US" sz="2400" dirty="0"/>
              <a:t> file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</a:rPr>
              <a:t>write_tsv</a:t>
            </a:r>
            <a:r>
              <a:rPr lang="en-US" sz="2400" dirty="0" smtClean="0">
                <a:solidFill>
                  <a:schemeClr val="accent1"/>
                </a:solidFill>
              </a:rPr>
              <a:t>(</a:t>
            </a:r>
            <a:r>
              <a:rPr lang="en-US" sz="2400" dirty="0" err="1" smtClean="0">
                <a:solidFill>
                  <a:schemeClr val="accent1"/>
                </a:solidFill>
              </a:rPr>
              <a:t>mtcars</a:t>
            </a:r>
            <a:r>
              <a:rPr lang="en-US" sz="2400" dirty="0" smtClean="0">
                <a:solidFill>
                  <a:schemeClr val="accent1"/>
                </a:solidFill>
              </a:rPr>
              <a:t>, path = "mtcars.txt") 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Writing </a:t>
            </a:r>
            <a:r>
              <a:rPr lang="en-US" sz="2400" dirty="0" err="1"/>
              <a:t>mtcars</a:t>
            </a:r>
            <a:r>
              <a:rPr lang="en-US" sz="2400" dirty="0"/>
              <a:t> data to a </a:t>
            </a:r>
            <a:r>
              <a:rPr lang="en-US" sz="2400" dirty="0" err="1"/>
              <a:t>csv</a:t>
            </a:r>
            <a:r>
              <a:rPr lang="en-US" sz="2400" dirty="0"/>
              <a:t> file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</a:rPr>
              <a:t>write_csv</a:t>
            </a:r>
            <a:r>
              <a:rPr lang="en-US" sz="2400" dirty="0" smtClean="0">
                <a:solidFill>
                  <a:schemeClr val="accent1"/>
                </a:solidFill>
              </a:rPr>
              <a:t>(</a:t>
            </a:r>
            <a:r>
              <a:rPr lang="en-US" sz="2400" dirty="0" err="1" smtClean="0">
                <a:solidFill>
                  <a:schemeClr val="accent1"/>
                </a:solidFill>
              </a:rPr>
              <a:t>mtcars</a:t>
            </a:r>
            <a:r>
              <a:rPr lang="en-US" sz="2400" dirty="0">
                <a:solidFill>
                  <a:schemeClr val="accent1"/>
                </a:solidFill>
              </a:rPr>
              <a:t>, path = "mtcars.csv</a:t>
            </a:r>
            <a:r>
              <a:rPr lang="en-US" sz="2400" dirty="0" smtClean="0">
                <a:solidFill>
                  <a:schemeClr val="accent1"/>
                </a:solidFill>
              </a:rPr>
              <a:t>")</a:t>
            </a:r>
          </a:p>
          <a:p>
            <a:r>
              <a:rPr lang="en-US" sz="2400" dirty="0">
                <a:hlinkClick r:id="rId2"/>
              </a:rPr>
              <a:t>http://www.sthda.com/english/wiki/import-and-export-data-using-r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2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1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Decision Making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US" dirty="0"/>
              <a:t>Decision making structures require the programmer to specify one or more conditions </a:t>
            </a:r>
            <a:r>
              <a:rPr lang="en-US" dirty="0" smtClean="0"/>
              <a:t>to be </a:t>
            </a:r>
            <a:r>
              <a:rPr lang="en-US" dirty="0"/>
              <a:t>evaluated or tested by the program, along with a statement or statements to </a:t>
            </a:r>
            <a:r>
              <a:rPr lang="en-US" dirty="0" smtClean="0"/>
              <a:t>be executed </a:t>
            </a:r>
            <a:r>
              <a:rPr lang="en-US" dirty="0"/>
              <a:t>if the condition is determined to be </a:t>
            </a:r>
            <a:r>
              <a:rPr lang="en-US" b="1" dirty="0"/>
              <a:t>true</a:t>
            </a:r>
            <a:r>
              <a:rPr lang="en-US" dirty="0"/>
              <a:t>, and optionally, other statements to </a:t>
            </a:r>
            <a:r>
              <a:rPr lang="en-US" dirty="0" smtClean="0"/>
              <a:t>be executed </a:t>
            </a:r>
            <a:r>
              <a:rPr lang="en-US" dirty="0"/>
              <a:t>if the condition is determined to be </a:t>
            </a:r>
            <a:r>
              <a:rPr lang="en-US" b="1" dirty="0"/>
              <a:t>false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1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0" t="11979" r="16252" b="44010"/>
          <a:stretch/>
        </p:blipFill>
        <p:spPr bwMode="auto">
          <a:xfrm>
            <a:off x="7556" y="620688"/>
            <a:ext cx="917295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5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91833"/>
              </p:ext>
            </p:extLst>
          </p:nvPr>
        </p:nvGraphicFramePr>
        <p:xfrm>
          <a:off x="304800" y="10886"/>
          <a:ext cx="8839200" cy="7662100"/>
        </p:xfrm>
        <a:graphic>
          <a:graphicData uri="http://schemas.openxmlformats.org/drawingml/2006/table">
            <a:tbl>
              <a:tblPr/>
              <a:tblGrid>
                <a:gridCol w="8839200"/>
              </a:tblGrid>
              <a:tr h="5511272"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2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&gt;rich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&lt;-c(12,15,17,11,15,8,9,7,9) </a:t>
                      </a:r>
                      <a:endParaRPr lang="en-US" sz="2200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2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Rich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2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 12 15 17 11 15 8 9 7 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2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graze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&lt;-c(rep("mow",5),rep("unmow",4</a:t>
                      </a:r>
                      <a:r>
                        <a:rPr lang="en-US" sz="2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))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2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graze </a:t>
                      </a:r>
                      <a:endParaRPr lang="en-US" sz="2200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1] "mow" "mow" "mow" "mow" "mow" "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unmow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"</a:t>
                      </a:r>
                      <a:r>
                        <a:rPr lang="en-US" sz="2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unmow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8] "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unmow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"</a:t>
                      </a:r>
                      <a:r>
                        <a:rPr lang="en-US" sz="2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unmow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en-US" sz="22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grass.df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22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data.frame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(rich, graze</a:t>
                      </a:r>
                      <a:r>
                        <a:rPr lang="en-US" sz="2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2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en-US" sz="22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grass.df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200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rich    graze </a:t>
                      </a:r>
                    </a:p>
                    <a:p>
                      <a:pPr marL="457200" indent="-457200" algn="l" fontAlgn="t">
                        <a:buFont typeface="Wingdings" pitchFamily="2" charset="2"/>
                        <a:buAutoNum type="arabicPlain"/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      mow </a:t>
                      </a:r>
                    </a:p>
                    <a:p>
                      <a:pPr marL="457200" indent="-457200" algn="l" fontAlgn="t">
                        <a:buFont typeface="Wingdings" pitchFamily="2" charset="2"/>
                        <a:buAutoNum type="arabicPlain"/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     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mow </a:t>
                      </a:r>
                      <a:endParaRPr lang="en-US" sz="2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 algn="l" fontAlgn="t">
                        <a:buFont typeface="Wingdings" pitchFamily="2" charset="2"/>
                        <a:buAutoNum type="arabicPlain"/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      mow </a:t>
                      </a:r>
                    </a:p>
                    <a:p>
                      <a:pPr marL="457200" indent="-457200" algn="l" fontAlgn="t">
                        <a:buFont typeface="Wingdings" pitchFamily="2" charset="2"/>
                        <a:buAutoNum type="arabicPlain"/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       mow </a:t>
                      </a:r>
                    </a:p>
                    <a:p>
                      <a:pPr marL="457200" indent="-457200" algn="l" fontAlgn="t">
                        <a:buFont typeface="Wingdings" pitchFamily="2" charset="2"/>
                        <a:buAutoNum type="arabicPlain"/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       mow </a:t>
                      </a:r>
                    </a:p>
                    <a:p>
                      <a:pPr marL="457200" indent="-457200" algn="l" fontAlgn="t">
                        <a:buFont typeface="Wingdings" pitchFamily="2" charset="2"/>
                        <a:buAutoNum type="arabicPlain"/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         </a:t>
                      </a:r>
                      <a:r>
                        <a:rPr lang="en-US" sz="2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unmow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457200" indent="-457200" algn="l" fontAlgn="t">
                        <a:buFont typeface="Wingdings" pitchFamily="2" charset="2"/>
                        <a:buAutoNum type="arabicPlain"/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         </a:t>
                      </a:r>
                      <a:r>
                        <a:rPr lang="en-US" sz="2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unmow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457200" indent="-457200" algn="l" fontAlgn="t">
                        <a:buFont typeface="Wingdings" pitchFamily="2" charset="2"/>
                        <a:buAutoNum type="arabicPlain"/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         </a:t>
                      </a:r>
                      <a:r>
                        <a:rPr lang="en-US" sz="2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unmow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457200" indent="-457200" algn="l" fontAlgn="t">
                        <a:buFont typeface="Wingdings" pitchFamily="2" charset="2"/>
                        <a:buAutoNum type="arabicPlain"/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         </a:t>
                      </a:r>
                      <a:r>
                        <a:rPr lang="en-US" sz="2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unmow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1783"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8820"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38">
                <a:tc>
                  <a:txBody>
                    <a:bodyPr/>
                    <a:lstStyle/>
                    <a:p>
                      <a:pPr algn="l" fontAlgn="t"/>
                      <a:endParaRPr lang="en-US" sz="2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761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t="32031" r="21962" b="24740"/>
          <a:stretch/>
        </p:blipFill>
        <p:spPr bwMode="auto">
          <a:xfrm>
            <a:off x="0" y="548680"/>
            <a:ext cx="882047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6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30209" r="22547" b="34896"/>
          <a:stretch/>
        </p:blipFill>
        <p:spPr bwMode="auto">
          <a:xfrm>
            <a:off x="179511" y="620688"/>
            <a:ext cx="838785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85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6" t="13281" r="21376" b="36459"/>
          <a:stretch/>
        </p:blipFill>
        <p:spPr bwMode="auto">
          <a:xfrm>
            <a:off x="107504" y="548680"/>
            <a:ext cx="887601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325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t="13021" r="22840" b="54167"/>
          <a:stretch/>
        </p:blipFill>
        <p:spPr bwMode="auto">
          <a:xfrm>
            <a:off x="-1" y="620688"/>
            <a:ext cx="9179931" cy="32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3" t="73958" r="33198" b="14844"/>
          <a:stretch/>
        </p:blipFill>
        <p:spPr bwMode="auto">
          <a:xfrm>
            <a:off x="29716" y="4293096"/>
            <a:ext cx="856895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1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5" t="17708" r="23280" b="6250"/>
          <a:stretch/>
        </p:blipFill>
        <p:spPr bwMode="auto">
          <a:xfrm>
            <a:off x="0" y="116631"/>
            <a:ext cx="8244408" cy="666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4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8" t="25781" r="22694" b="26042"/>
          <a:stretch/>
        </p:blipFill>
        <p:spPr bwMode="auto">
          <a:xfrm>
            <a:off x="1" y="123824"/>
            <a:ext cx="8785066" cy="604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1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4" t="12239" r="21743" b="7032"/>
          <a:stretch/>
        </p:blipFill>
        <p:spPr bwMode="auto">
          <a:xfrm>
            <a:off x="-9526" y="0"/>
            <a:ext cx="8037910" cy="678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2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3" t="14844" r="10688" b="31055"/>
          <a:stretch/>
        </p:blipFill>
        <p:spPr bwMode="auto">
          <a:xfrm>
            <a:off x="179512" y="188640"/>
            <a:ext cx="8691366" cy="482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27984" y="451772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&gt; switch(3.4,"red","yellow","white")</a:t>
            </a:r>
          </a:p>
          <a:p>
            <a:r>
              <a:rPr lang="en-US" dirty="0" smtClean="0"/>
              <a:t>[1] "white"</a:t>
            </a:r>
          </a:p>
          <a:p>
            <a:r>
              <a:rPr lang="en-US" dirty="0" smtClean="0"/>
              <a:t>&gt; switch(2.1,"red","yellow","white")</a:t>
            </a:r>
          </a:p>
          <a:p>
            <a:r>
              <a:rPr lang="en-US" dirty="0" smtClean="0"/>
              <a:t>[1] "yellow"</a:t>
            </a:r>
          </a:p>
          <a:p>
            <a:r>
              <a:rPr lang="en-US" dirty="0" smtClean="0"/>
              <a:t>&gt; switch(2.3,"red","yellow","white")</a:t>
            </a:r>
          </a:p>
          <a:p>
            <a:r>
              <a:rPr lang="en-US" dirty="0" smtClean="0"/>
              <a:t>[1] "yellow"</a:t>
            </a:r>
          </a:p>
          <a:p>
            <a:r>
              <a:rPr lang="en-US" dirty="0" smtClean="0"/>
              <a:t>&gt; switch(2.9,"red","yellow","white")</a:t>
            </a:r>
          </a:p>
          <a:p>
            <a:r>
              <a:rPr lang="en-US" dirty="0" smtClean="0"/>
              <a:t>[1] "yellow"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8" t="9114" r="9224" b="30208"/>
          <a:stretch/>
        </p:blipFill>
        <p:spPr bwMode="auto">
          <a:xfrm>
            <a:off x="0" y="476672"/>
            <a:ext cx="8914009" cy="53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7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0" t="24132" r="20840" b="25173"/>
          <a:stretch/>
        </p:blipFill>
        <p:spPr bwMode="auto">
          <a:xfrm>
            <a:off x="179511" y="332656"/>
            <a:ext cx="870014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 fontAlgn="t">
              <a:buNone/>
            </a:pP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grass.df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9 obs. of 2 variables: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12 15 17 11 15 8 9 7 9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graze: Factor w/ 2 levels "mow","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1 1 1 1 1 2 2 2 2 </a:t>
            </a:r>
          </a:p>
          <a:p>
            <a:pPr marL="0" indent="0" fontAlgn="t">
              <a:buNone/>
            </a:pP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graze.f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factor(graze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fontAlgn="t">
              <a:buNone/>
            </a:pPr>
            <a:r>
              <a:rPr lang="en-US" dirty="0" smtClean="0"/>
              <a:t>&gt;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graze.f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[1] mow </a:t>
            </a:r>
            <a:r>
              <a:rPr lang="en-US" dirty="0" err="1"/>
              <a:t>mow</a:t>
            </a:r>
            <a:r>
              <a:rPr lang="en-US" dirty="0"/>
              <a:t> </a:t>
            </a:r>
            <a:r>
              <a:rPr lang="en-US" dirty="0" err="1"/>
              <a:t>mow</a:t>
            </a:r>
            <a:r>
              <a:rPr lang="en-US" dirty="0"/>
              <a:t> </a:t>
            </a:r>
            <a:r>
              <a:rPr lang="en-US" dirty="0" err="1"/>
              <a:t>mow</a:t>
            </a:r>
            <a:r>
              <a:rPr lang="en-US" dirty="0"/>
              <a:t> </a:t>
            </a:r>
            <a:r>
              <a:rPr lang="en-US" dirty="0" err="1"/>
              <a:t>mow</a:t>
            </a:r>
            <a:r>
              <a:rPr lang="en-US" dirty="0"/>
              <a:t> </a:t>
            </a:r>
            <a:r>
              <a:rPr lang="en-US" dirty="0" err="1"/>
              <a:t>unmow</a:t>
            </a:r>
            <a:r>
              <a:rPr lang="en-US" dirty="0"/>
              <a:t> </a:t>
            </a:r>
            <a:r>
              <a:rPr lang="en-US" dirty="0" err="1"/>
              <a:t>unmow</a:t>
            </a:r>
            <a:r>
              <a:rPr lang="en-US" dirty="0"/>
              <a:t> </a:t>
            </a:r>
            <a:r>
              <a:rPr lang="en-US" dirty="0" err="1"/>
              <a:t>unmow</a:t>
            </a:r>
            <a:r>
              <a:rPr lang="en-US" dirty="0"/>
              <a:t> </a:t>
            </a:r>
            <a:r>
              <a:rPr lang="en-US" dirty="0" err="1"/>
              <a:t>unmow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Levels: mow </a:t>
            </a:r>
            <a:r>
              <a:rPr lang="en-US" dirty="0" err="1"/>
              <a:t>unmow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08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703" b="6598"/>
          <a:stretch/>
        </p:blipFill>
        <p:spPr bwMode="auto">
          <a:xfrm>
            <a:off x="-396552" y="254831"/>
            <a:ext cx="9241879" cy="6603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2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may be a situation when you need to execute a block of code several number </a:t>
            </a:r>
            <a:r>
              <a:rPr lang="en-US" dirty="0" smtClean="0"/>
              <a:t>of times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general, statements are executed sequentially.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statement in a </a:t>
            </a:r>
            <a:r>
              <a:rPr lang="en-US" dirty="0" smtClean="0"/>
              <a:t>function is </a:t>
            </a:r>
            <a:r>
              <a:rPr lang="en-US" dirty="0"/>
              <a:t>executed first, followed by the second, and so on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Programming languages provide various control structures that allow for more </a:t>
            </a:r>
            <a:r>
              <a:rPr lang="en-US" dirty="0" smtClean="0"/>
              <a:t>complicated </a:t>
            </a:r>
            <a:r>
              <a:rPr lang="en-IN" dirty="0" smtClean="0"/>
              <a:t>execution </a:t>
            </a:r>
            <a:r>
              <a:rPr lang="en-IN" dirty="0"/>
              <a:t>paths.</a:t>
            </a:r>
          </a:p>
        </p:txBody>
      </p:sp>
    </p:spTree>
    <p:extLst>
      <p:ext uri="{BB962C8B-B14F-4D97-AF65-F5344CB8AC3E}">
        <p14:creationId xmlns:p14="http://schemas.microsoft.com/office/powerpoint/2010/main" val="20948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1" t="31597" r="22987" b="31771"/>
          <a:stretch/>
        </p:blipFill>
        <p:spPr bwMode="auto">
          <a:xfrm>
            <a:off x="251520" y="971550"/>
            <a:ext cx="8639268" cy="432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2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9" t="28125" r="16447" b="15972"/>
          <a:stretch/>
        </p:blipFill>
        <p:spPr bwMode="auto">
          <a:xfrm>
            <a:off x="0" y="188640"/>
            <a:ext cx="904416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5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9106" r="51000" b="38129"/>
          <a:stretch/>
        </p:blipFill>
        <p:spPr bwMode="auto">
          <a:xfrm>
            <a:off x="-1" y="0"/>
            <a:ext cx="519514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2" t="27540" r="22864" b="40972"/>
          <a:stretch/>
        </p:blipFill>
        <p:spPr bwMode="auto">
          <a:xfrm>
            <a:off x="-50801" y="4111848"/>
            <a:ext cx="7683501" cy="23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0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7" t="19965" r="19961" b="40017"/>
          <a:stretch/>
        </p:blipFill>
        <p:spPr bwMode="auto">
          <a:xfrm>
            <a:off x="0" y="476672"/>
            <a:ext cx="8979952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7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6" t="18056" r="22499" b="14584"/>
          <a:stretch/>
        </p:blipFill>
        <p:spPr bwMode="auto">
          <a:xfrm>
            <a:off x="0" y="11832"/>
            <a:ext cx="9018642" cy="579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51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0" t="20833" r="15862" b="34201"/>
          <a:stretch/>
        </p:blipFill>
        <p:spPr bwMode="auto">
          <a:xfrm>
            <a:off x="107504" y="1524000"/>
            <a:ext cx="8856984" cy="420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713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9" t="17187" r="17032" b="17708"/>
          <a:stretch/>
        </p:blipFill>
        <p:spPr bwMode="auto">
          <a:xfrm>
            <a:off x="179511" y="188640"/>
            <a:ext cx="8704903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176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Print a pattern</a:t>
            </a:r>
          </a:p>
          <a:p>
            <a:r>
              <a:rPr lang="en-IN" dirty="0" smtClean="0"/>
              <a:t>Find whether prime or not</a:t>
            </a:r>
          </a:p>
          <a:p>
            <a:r>
              <a:rPr lang="en-IN" smtClean="0"/>
              <a:t>Generate Fibonacci </a:t>
            </a:r>
            <a:r>
              <a:rPr lang="en-IN" dirty="0" smtClean="0"/>
              <a:t>series</a:t>
            </a:r>
          </a:p>
          <a:p>
            <a:r>
              <a:rPr lang="en-IN" dirty="0" smtClean="0"/>
              <a:t>Find factorial</a:t>
            </a:r>
          </a:p>
          <a:p>
            <a:r>
              <a:rPr lang="en-IN" dirty="0" smtClean="0"/>
              <a:t>…..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57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26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54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Factorial</a:t>
            </a:r>
            <a:endParaRPr lang="en-IN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6" t="20486" r="20253" b="39757"/>
          <a:stretch/>
        </p:blipFill>
        <p:spPr bwMode="auto">
          <a:xfrm>
            <a:off x="179512" y="1556792"/>
            <a:ext cx="8783026" cy="442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121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8" t="14931" r="26501" b="30035"/>
          <a:stretch/>
        </p:blipFill>
        <p:spPr bwMode="auto">
          <a:xfrm>
            <a:off x="323528" y="548680"/>
            <a:ext cx="7029772" cy="555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74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pw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read.csv(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file.choose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//plots.csv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&gt;Pw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boxplot(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pw$Count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pw$Speed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stripe shows the median, the box represents the upper and lower hinges, and the whiskers show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minimum values.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1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To add </a:t>
            </a:r>
            <a:r>
              <a:rPr lang="en-US" dirty="0"/>
              <a:t>a character vector to an existing data frame and require the new </a:t>
            </a:r>
            <a:r>
              <a:rPr lang="en-US" dirty="0" smtClean="0"/>
              <a:t>vector to </a:t>
            </a:r>
            <a:r>
              <a:rPr lang="en-US" dirty="0"/>
              <a:t>be a factor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&gt; grass.df$graze2 = graze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dirty="0" err="1" smtClean="0">
                <a:solidFill>
                  <a:srgbClr val="0070C0"/>
                </a:solidFill>
              </a:rPr>
              <a:t>grass.df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rich graze graze2</a:t>
            </a:r>
            <a:br>
              <a:rPr lang="en-US" dirty="0"/>
            </a:br>
            <a:r>
              <a:rPr lang="en-US" dirty="0"/>
              <a:t>1 12 mow </a:t>
            </a:r>
            <a:r>
              <a:rPr lang="en-US" dirty="0" err="1"/>
              <a:t>mow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 15 mow </a:t>
            </a:r>
            <a:r>
              <a:rPr lang="en-US" dirty="0" err="1"/>
              <a:t>mow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 17 mow </a:t>
            </a:r>
            <a:r>
              <a:rPr lang="en-US" dirty="0" err="1"/>
              <a:t>mow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 11 mow </a:t>
            </a:r>
            <a:r>
              <a:rPr lang="en-US" dirty="0" err="1"/>
              <a:t>mow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 15 mow </a:t>
            </a:r>
            <a:r>
              <a:rPr lang="en-US" dirty="0" err="1"/>
              <a:t>mow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6 8 </a:t>
            </a:r>
            <a:r>
              <a:rPr lang="en-US" dirty="0" err="1"/>
              <a:t>unmow</a:t>
            </a:r>
            <a:r>
              <a:rPr lang="en-US" dirty="0"/>
              <a:t> </a:t>
            </a:r>
            <a:r>
              <a:rPr lang="en-US" dirty="0" err="1"/>
              <a:t>unmow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7 9 </a:t>
            </a:r>
            <a:r>
              <a:rPr lang="en-US" dirty="0" err="1"/>
              <a:t>unmow</a:t>
            </a:r>
            <a:r>
              <a:rPr lang="en-US" dirty="0"/>
              <a:t> </a:t>
            </a:r>
            <a:r>
              <a:rPr lang="en-US" dirty="0" err="1"/>
              <a:t>unmow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8 7 </a:t>
            </a:r>
            <a:r>
              <a:rPr lang="en-US" dirty="0" err="1"/>
              <a:t>unmow</a:t>
            </a:r>
            <a:r>
              <a:rPr lang="en-US" dirty="0"/>
              <a:t> </a:t>
            </a:r>
            <a:r>
              <a:rPr lang="en-US" dirty="0" err="1"/>
              <a:t>unmow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9 9 </a:t>
            </a:r>
            <a:r>
              <a:rPr lang="en-US" dirty="0" err="1"/>
              <a:t>unmow</a:t>
            </a:r>
            <a:r>
              <a:rPr lang="en-US" dirty="0"/>
              <a:t> </a:t>
            </a:r>
            <a:r>
              <a:rPr lang="en-US" dirty="0" err="1"/>
              <a:t>unmow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grass.df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 err="1"/>
              <a:t>data.frame</a:t>
            </a:r>
            <a:r>
              <a:rPr lang="en-US" dirty="0"/>
              <a:t>': 9 obs. of 3 variables:</a:t>
            </a:r>
            <a:br>
              <a:rPr lang="en-US" dirty="0"/>
            </a:br>
            <a:r>
              <a:rPr lang="en-US" dirty="0"/>
              <a:t>$ rich : </a:t>
            </a:r>
            <a:r>
              <a:rPr lang="en-US" dirty="0" err="1"/>
              <a:t>int</a:t>
            </a:r>
            <a:r>
              <a:rPr lang="en-US" dirty="0"/>
              <a:t> 12 15 17 11 15 8 9 7 9</a:t>
            </a:r>
            <a:br>
              <a:rPr lang="en-US" dirty="0"/>
            </a:br>
            <a:r>
              <a:rPr lang="en-US" dirty="0"/>
              <a:t>$ graze : Factor w/ 2 levels "mow","</a:t>
            </a:r>
            <a:r>
              <a:rPr lang="en-US" dirty="0" err="1"/>
              <a:t>unmow</a:t>
            </a:r>
            <a:r>
              <a:rPr lang="en-US" dirty="0"/>
              <a:t>": 1 1 1 1 1 2 2 2 2</a:t>
            </a:r>
            <a:br>
              <a:rPr lang="en-US" dirty="0"/>
            </a:br>
            <a:r>
              <a:rPr lang="en-US" dirty="0"/>
              <a:t>$ graze2: </a:t>
            </a:r>
            <a:r>
              <a:rPr lang="en-US" dirty="0" err="1"/>
              <a:t>chr</a:t>
            </a:r>
            <a:r>
              <a:rPr lang="en-US" dirty="0"/>
              <a:t> "mow" "mow" "mow" "mow" ... </a:t>
            </a:r>
            <a:br>
              <a:rPr lang="en-US" dirty="0"/>
            </a:b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4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&gt;grass.df$graze2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>
                <a:solidFill>
                  <a:srgbClr val="0070C0"/>
                </a:solidFill>
              </a:rPr>
              <a:t>as.factor</a:t>
            </a:r>
            <a:r>
              <a:rPr lang="en-US" dirty="0">
                <a:solidFill>
                  <a:srgbClr val="0070C0"/>
                </a:solidFill>
              </a:rPr>
              <a:t>(graze)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str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grass.df</a:t>
            </a:r>
            <a:r>
              <a:rPr lang="en-US" dirty="0">
                <a:solidFill>
                  <a:srgbClr val="0070C0"/>
                </a:solidFill>
              </a:rPr>
              <a:t>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'</a:t>
            </a:r>
            <a:r>
              <a:rPr lang="en-US" dirty="0" err="1"/>
              <a:t>data.frame</a:t>
            </a:r>
            <a:r>
              <a:rPr lang="en-US" dirty="0"/>
              <a:t>': 9 obs. of 3 variables:</a:t>
            </a:r>
            <a:br>
              <a:rPr lang="en-US" dirty="0"/>
            </a:br>
            <a:r>
              <a:rPr lang="en-US" dirty="0" smtClean="0"/>
              <a:t>$ </a:t>
            </a:r>
            <a:r>
              <a:rPr lang="en-US" dirty="0"/>
              <a:t>rich : </a:t>
            </a:r>
            <a:r>
              <a:rPr lang="en-US" dirty="0" err="1"/>
              <a:t>int</a:t>
            </a:r>
            <a:r>
              <a:rPr lang="en-US" dirty="0"/>
              <a:t> 12 15 17 11 15 8 9 7 9</a:t>
            </a:r>
            <a:br>
              <a:rPr lang="en-US" dirty="0"/>
            </a:br>
            <a:r>
              <a:rPr lang="en-US" dirty="0"/>
              <a:t>$ graze : Factor w/ 2 levels "mow","</a:t>
            </a:r>
            <a:r>
              <a:rPr lang="en-US" dirty="0" err="1"/>
              <a:t>unmow</a:t>
            </a:r>
            <a:r>
              <a:rPr lang="en-US" dirty="0"/>
              <a:t>": 1 1 1 1 1 2 2 2 2</a:t>
            </a:r>
            <a:br>
              <a:rPr lang="en-US" dirty="0"/>
            </a:br>
            <a:r>
              <a:rPr lang="en-US" dirty="0"/>
              <a:t>$ graze2: Factor w/ 2 levels "mow","</a:t>
            </a:r>
            <a:r>
              <a:rPr lang="en-US" dirty="0" err="1"/>
              <a:t>unmow</a:t>
            </a:r>
            <a:r>
              <a:rPr lang="en-US" dirty="0"/>
              <a:t>": 1 1 1 1 1 2 2 2 2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8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&gt;search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".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GlobalEnv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tools:RGUI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package:stats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package:graphics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package:grDevices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package:utils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package:datasets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package:methods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Autoloads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package:base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&gt;</a:t>
            </a:r>
            <a:r>
              <a:rPr lang="en-US" sz="2400" dirty="0" err="1" smtClean="0">
                <a:solidFill>
                  <a:srgbClr val="0070C0"/>
                </a:solidFill>
              </a:rPr>
              <a:t>installed.packages</a:t>
            </a:r>
            <a:r>
              <a:rPr lang="en-US" sz="2400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</a:t>
            </a:r>
            <a:r>
              <a:rPr lang="en-US" sz="2400" dirty="0" err="1" smtClean="0">
                <a:solidFill>
                  <a:srgbClr val="0070C0"/>
                </a:solidFill>
              </a:rPr>
              <a:t>install.packages</a:t>
            </a:r>
            <a:r>
              <a:rPr lang="en-US" sz="2400" dirty="0" smtClean="0">
                <a:solidFill>
                  <a:srgbClr val="0070C0"/>
                </a:solidFill>
              </a:rPr>
              <a:t>(‘</a:t>
            </a:r>
            <a:r>
              <a:rPr lang="en-US" sz="2400" dirty="0" err="1" smtClean="0">
                <a:solidFill>
                  <a:srgbClr val="0070C0"/>
                </a:solidFill>
              </a:rPr>
              <a:t>gdata</a:t>
            </a:r>
            <a:r>
              <a:rPr lang="en-US" sz="2400" dirty="0" smtClean="0">
                <a:solidFill>
                  <a:srgbClr val="0070C0"/>
                </a:solidFill>
              </a:rPr>
              <a:t>’) </a:t>
            </a:r>
          </a:p>
          <a:p>
            <a:pPr marL="0" indent="0">
              <a:buNone/>
            </a:pPr>
            <a:r>
              <a:rPr lang="en-US" sz="2400" dirty="0"/>
              <a:t># Installing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install.packages</a:t>
            </a:r>
            <a:r>
              <a:rPr lang="en-US" sz="2400" dirty="0">
                <a:solidFill>
                  <a:srgbClr val="0070C0"/>
                </a:solidFill>
              </a:rPr>
              <a:t>("</a:t>
            </a:r>
            <a:r>
              <a:rPr lang="en-US" sz="2400" dirty="0" err="1">
                <a:solidFill>
                  <a:srgbClr val="0070C0"/>
                </a:solidFill>
              </a:rPr>
              <a:t>readr</a:t>
            </a:r>
            <a:r>
              <a:rPr lang="en-US" sz="2400" dirty="0">
                <a:solidFill>
                  <a:srgbClr val="0070C0"/>
                </a:solidFill>
              </a:rPr>
              <a:t>")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Loading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library</a:t>
            </a:r>
            <a:r>
              <a:rPr lang="en-US" sz="2400" dirty="0">
                <a:solidFill>
                  <a:srgbClr val="0070C0"/>
                </a:solidFill>
              </a:rPr>
              <a:t>("</a:t>
            </a:r>
            <a:r>
              <a:rPr lang="en-US" sz="2400" dirty="0" err="1">
                <a:solidFill>
                  <a:srgbClr val="0070C0"/>
                </a:solidFill>
              </a:rPr>
              <a:t>readr</a:t>
            </a:r>
            <a:r>
              <a:rPr lang="en-US" sz="2400" dirty="0">
                <a:solidFill>
                  <a:srgbClr val="0070C0"/>
                </a:solidFill>
              </a:rPr>
              <a:t>")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9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/>
              <a:t>Using the Clipboard to Make Data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our.data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scan() </a:t>
            </a:r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 </a:t>
            </a:r>
            <a:endParaRPr lang="en-US" sz="2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endParaRPr lang="en-US" sz="2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 </a:t>
            </a:r>
            <a:endParaRPr lang="en-US" sz="2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 </a:t>
            </a:r>
            <a:endParaRPr lang="en-US" sz="2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 </a:t>
            </a:r>
            <a:endParaRPr lang="en-US" sz="2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</a:p>
          <a:p>
            <a:pPr marL="0" indent="0">
              <a:buNone/>
            </a:pPr>
            <a:r>
              <a:rPr lang="it-IT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&gt;our.data </a:t>
            </a:r>
          </a:p>
          <a:p>
            <a:pPr marL="0" indent="0">
              <a:buNone/>
            </a:pP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1 2 3 4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 day2 = scan(what = 'character')</a:t>
            </a:r>
            <a:endParaRPr lang="it-IT" sz="22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/>
              <a:t>1</a:t>
            </a:r>
            <a:r>
              <a:rPr lang="en-US" sz="2400" dirty="0">
                <a:solidFill>
                  <a:srgbClr val="00B0F0"/>
                </a:solidFill>
              </a:rPr>
              <a:t>: hi 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2</a:t>
            </a:r>
            <a:r>
              <a:rPr lang="en-US" sz="2400" dirty="0">
                <a:solidFill>
                  <a:srgbClr val="00B0F0"/>
                </a:solidFill>
              </a:rPr>
              <a:t>: hello fry 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4</a:t>
            </a:r>
            <a:r>
              <a:rPr lang="en-US" sz="2400" dirty="0">
                <a:solidFill>
                  <a:srgbClr val="00B0F0"/>
                </a:solidFill>
              </a:rPr>
              <a:t>: </a:t>
            </a:r>
            <a:r>
              <a:rPr lang="en-US" sz="2400" dirty="0" err="1">
                <a:solidFill>
                  <a:srgbClr val="00B0F0"/>
                </a:solidFill>
              </a:rPr>
              <a:t>tryme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5</a:t>
            </a:r>
            <a:r>
              <a:rPr lang="en-US" sz="2400" dirty="0">
                <a:solidFill>
                  <a:srgbClr val="00B0F0"/>
                </a:solidFill>
              </a:rPr>
              <a:t>: 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Read </a:t>
            </a:r>
            <a:r>
              <a:rPr lang="en-US" sz="2400" dirty="0">
                <a:solidFill>
                  <a:srgbClr val="FF0000"/>
                </a:solidFill>
              </a:rPr>
              <a:t>4 </a:t>
            </a:r>
            <a:r>
              <a:rPr lang="en-US" sz="2400" dirty="0" smtClean="0">
                <a:solidFill>
                  <a:srgbClr val="FF000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&gt;day2 </a:t>
            </a:r>
          </a:p>
          <a:p>
            <a:pPr marL="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1] "hi" "hello" "fry" "</a:t>
            </a:r>
            <a:r>
              <a:rPr lang="en-US" sz="2400" dirty="0" err="1"/>
              <a:t>tryme</a:t>
            </a:r>
            <a:r>
              <a:rPr lang="en-US" sz="2400" dirty="0"/>
              <a:t>"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&gt;data4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scan(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',')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1: 23,17,12.5,11,17,12,14.5,9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9</a:t>
            </a:r>
            <a:r>
              <a:rPr lang="en-US" sz="2400" dirty="0">
                <a:solidFill>
                  <a:srgbClr val="0070C0"/>
                </a:solidFill>
              </a:rPr>
              <a:t>: 11,9,12.5,14.5,17,8,21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16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Read </a:t>
            </a:r>
            <a:r>
              <a:rPr lang="en-US" sz="2400" dirty="0">
                <a:solidFill>
                  <a:srgbClr val="FF0000"/>
                </a:solidFill>
              </a:rPr>
              <a:t>15 items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&gt;data4 </a:t>
            </a:r>
          </a:p>
          <a:p>
            <a:pPr marL="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1] 23.0 17.0 12.5 11.0 17.0 12.0 14.5 9.0 11.0 9.0 12.5 [12] 14.5 17.0 8.0 </a:t>
            </a:r>
            <a:r>
              <a:rPr lang="en-US" sz="2400" dirty="0" smtClean="0"/>
              <a:t>21.0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&gt;data5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scan(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sep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',', what = 'char') 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hi hello ram sir 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am learning R 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Read 2 items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&gt;data5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[1] 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[1]"hi </a:t>
            </a:r>
            <a:r>
              <a:rPr lang="en-US" sz="2400" dirty="0"/>
              <a:t>hello ram sir" "</a:t>
            </a:r>
            <a:r>
              <a:rPr lang="en-US" sz="2400" dirty="0" err="1"/>
              <a:t>i</a:t>
            </a:r>
            <a:r>
              <a:rPr lang="en-US" sz="2400" dirty="0"/>
              <a:t> am learning R"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2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1019</Words>
  <Application>Microsoft Office PowerPoint</Application>
  <PresentationFormat>On-screen Show (4:3)</PresentationFormat>
  <Paragraphs>201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Packages</vt:lpstr>
      <vt:lpstr>PowerPoint Presentation</vt:lpstr>
      <vt:lpstr>PowerPoint Presentation</vt:lpstr>
      <vt:lpstr> Reading a File of Data from a Disk  </vt:lpstr>
      <vt:lpstr>PowerPoint Presentation</vt:lpstr>
      <vt:lpstr> Reading Bigger data Files  </vt:lpstr>
      <vt:lpstr>PowerPoint Presentation</vt:lpstr>
      <vt:lpstr>Reading a local file </vt:lpstr>
      <vt:lpstr>Reading lines from a file </vt:lpstr>
      <vt:lpstr> Exporting Data From R</vt:lpstr>
      <vt:lpstr>Fast Writing of Data From R to txt|csv Files: readr package </vt:lpstr>
      <vt:lpstr>Decision Making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programs</vt:lpstr>
      <vt:lpstr>Factorial</vt:lpstr>
      <vt:lpstr>PowerPoint Presentation</vt:lpstr>
      <vt:lpstr>graphs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Trupthi</dc:creator>
  <cp:lastModifiedBy>Trupthi</cp:lastModifiedBy>
  <cp:revision>23</cp:revision>
  <dcterms:created xsi:type="dcterms:W3CDTF">2006-08-16T00:00:00Z</dcterms:created>
  <dcterms:modified xsi:type="dcterms:W3CDTF">2018-01-22T09:28:22Z</dcterms:modified>
</cp:coreProperties>
</file>