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50"/>
  </p:notesMasterIdLst>
  <p:sldIdLst>
    <p:sldId id="256" r:id="rId6"/>
    <p:sldId id="257" r:id="rId7"/>
    <p:sldId id="258" r:id="rId8"/>
    <p:sldId id="259" r:id="rId9"/>
    <p:sldId id="260" r:id="rId10"/>
    <p:sldId id="261" r:id="rId11"/>
    <p:sldId id="291" r:id="rId12"/>
    <p:sldId id="262" r:id="rId13"/>
    <p:sldId id="263" r:id="rId14"/>
    <p:sldId id="264" r:id="rId15"/>
    <p:sldId id="265" r:id="rId16"/>
    <p:sldId id="266" r:id="rId17"/>
    <p:sldId id="267" r:id="rId18"/>
    <p:sldId id="271" r:id="rId19"/>
    <p:sldId id="268" r:id="rId20"/>
    <p:sldId id="316" r:id="rId21"/>
    <p:sldId id="325" r:id="rId22"/>
    <p:sldId id="326" r:id="rId23"/>
    <p:sldId id="320" r:id="rId24"/>
    <p:sldId id="328" r:id="rId25"/>
    <p:sldId id="329" r:id="rId26"/>
    <p:sldId id="321" r:id="rId27"/>
    <p:sldId id="322" r:id="rId28"/>
    <p:sldId id="323" r:id="rId29"/>
    <p:sldId id="317" r:id="rId30"/>
    <p:sldId id="318" r:id="rId31"/>
    <p:sldId id="319" r:id="rId32"/>
    <p:sldId id="327" r:id="rId33"/>
    <p:sldId id="324" r:id="rId34"/>
    <p:sldId id="330" r:id="rId35"/>
    <p:sldId id="331" r:id="rId36"/>
    <p:sldId id="332" r:id="rId37"/>
    <p:sldId id="333" r:id="rId38"/>
    <p:sldId id="334" r:id="rId39"/>
    <p:sldId id="289" r:id="rId40"/>
    <p:sldId id="290" r:id="rId41"/>
    <p:sldId id="287" r:id="rId42"/>
    <p:sldId id="288" r:id="rId43"/>
    <p:sldId id="276" r:id="rId44"/>
    <p:sldId id="286" r:id="rId45"/>
    <p:sldId id="292" r:id="rId46"/>
    <p:sldId id="293" r:id="rId47"/>
    <p:sldId id="294" r:id="rId48"/>
    <p:sldId id="29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1" autoAdjust="0"/>
    <p:restoredTop sz="94524" autoAdjust="0"/>
  </p:normalViewPr>
  <p:slideViewPr>
    <p:cSldViewPr>
      <p:cViewPr varScale="1">
        <p:scale>
          <a:sx n="59" d="100"/>
          <a:sy n="59" d="100"/>
        </p:scale>
        <p:origin x="-13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CC03F-E810-4C10-A1E1-986ADCF6D0CA}" type="datetimeFigureOut">
              <a:rPr lang="en-US" smtClean="0"/>
              <a:t>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77870-B7B5-44C8-A75B-9E0246A78DC1}" type="slidenum">
              <a:rPr lang="en-US" smtClean="0"/>
              <a:t>‹#›</a:t>
            </a:fld>
            <a:endParaRPr lang="en-US"/>
          </a:p>
        </p:txBody>
      </p:sp>
    </p:spTree>
    <p:extLst>
      <p:ext uri="{BB962C8B-B14F-4D97-AF65-F5344CB8AC3E}">
        <p14:creationId xmlns:p14="http://schemas.microsoft.com/office/powerpoint/2010/main" val="102711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41367-019E-41F6-AE43-B47E88130BAC}" type="slidenum">
              <a:rPr lang="en-US" altLang="en-US">
                <a:solidFill>
                  <a:prstClr val="black"/>
                </a:solidFill>
              </a:rPr>
              <a:pPr/>
              <a:t>7</a:t>
            </a:fld>
            <a:endParaRPr lang="en-US" altLang="en-US">
              <a:solidFill>
                <a:prstClr val="black"/>
              </a:solidFill>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ltLang="en-US"/>
              <a:t>In general, when we work in an R session for doing statistical analysis, we first read the data, then use one or more packages, libraries, or sets of functions to work on the dataset. We can also write our own functions to accomplish specific tasks. We create outputs and create graphs and graphics. Save our work to a file or several files and terminate the R session. For terminate an R session, type “quit()” (note, even quit is a function), and the program asks you if it can save the R session. If you order “yes”, the session is saved as an .Rdata file and is available at a subsequent session.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4A783-EE95-43B2-A37D-533F83815612}" type="slidenum">
              <a:rPr lang="en-US" altLang="en-US">
                <a:solidFill>
                  <a:prstClr val="black"/>
                </a:solidFill>
              </a:rPr>
              <a:pPr/>
              <a:t>19</a:t>
            </a:fld>
            <a:endParaRPr lang="en-US" altLang="en-US">
              <a:solidFill>
                <a:prstClr val="black"/>
              </a:solidFill>
            </a:endParaRPr>
          </a:p>
        </p:txBody>
      </p:sp>
      <p:sp>
        <p:nvSpPr>
          <p:cNvPr id="1474562" name="Rectangle 2"/>
          <p:cNvSpPr>
            <a:spLocks noGrp="1" noRot="1" noChangeAspect="1" noChangeArrowheads="1" noTextEdit="1"/>
          </p:cNvSpPr>
          <p:nvPr>
            <p:ph type="sldImg"/>
          </p:nvPr>
        </p:nvSpPr>
        <p:spPr>
          <a:ln/>
        </p:spPr>
      </p:sp>
      <p:sp>
        <p:nvSpPr>
          <p:cNvPr id="1474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2433B-8FAA-4318-A042-70F512E36A2A}" type="slidenum">
              <a:rPr lang="en-US" altLang="en-US">
                <a:solidFill>
                  <a:prstClr val="black"/>
                </a:solidFill>
              </a:rPr>
              <a:pPr/>
              <a:t>22</a:t>
            </a:fld>
            <a:endParaRPr lang="en-US" altLang="en-US">
              <a:solidFill>
                <a:prstClr val="black"/>
              </a:solidFill>
            </a:endParaRPr>
          </a:p>
        </p:txBody>
      </p:sp>
      <p:sp>
        <p:nvSpPr>
          <p:cNvPr id="1476610" name="Rectangle 2"/>
          <p:cNvSpPr>
            <a:spLocks noGrp="1" noRot="1" noChangeAspect="1" noChangeArrowheads="1" noTextEdit="1"/>
          </p:cNvSpPr>
          <p:nvPr>
            <p:ph type="sldImg"/>
          </p:nvPr>
        </p:nvSpPr>
        <p:spPr>
          <a:ln/>
        </p:spPr>
      </p:sp>
      <p:sp>
        <p:nvSpPr>
          <p:cNvPr id="1476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368FE-E48F-45E8-A3F0-E732ACB2EA29}" type="slidenum">
              <a:rPr lang="en-US" altLang="en-US">
                <a:solidFill>
                  <a:prstClr val="black"/>
                </a:solidFill>
              </a:rPr>
              <a:pPr/>
              <a:t>23</a:t>
            </a:fld>
            <a:endParaRPr lang="en-US" altLang="en-US">
              <a:solidFill>
                <a:prstClr val="black"/>
              </a:solidFill>
            </a:endParaRPr>
          </a:p>
        </p:txBody>
      </p:sp>
      <p:sp>
        <p:nvSpPr>
          <p:cNvPr id="1478658" name="Rectangle 2"/>
          <p:cNvSpPr>
            <a:spLocks noGrp="1" noRot="1" noChangeAspect="1" noChangeArrowheads="1" noTextEdit="1"/>
          </p:cNvSpPr>
          <p:nvPr>
            <p:ph type="sldImg"/>
          </p:nvPr>
        </p:nvSpPr>
        <p:spPr>
          <a:ln/>
        </p:spPr>
      </p:sp>
      <p:sp>
        <p:nvSpPr>
          <p:cNvPr id="1478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E7F0-0340-4660-AEE5-F121C6A4C9AE}" type="slidenum">
              <a:rPr lang="en-US" altLang="en-US">
                <a:solidFill>
                  <a:prstClr val="black"/>
                </a:solidFill>
              </a:rPr>
              <a:pPr/>
              <a:t>24</a:t>
            </a:fld>
            <a:endParaRPr lang="en-US" altLang="en-US">
              <a:solidFill>
                <a:prstClr val="black"/>
              </a:solidFill>
            </a:endParaRPr>
          </a:p>
        </p:txBody>
      </p:sp>
      <p:sp>
        <p:nvSpPr>
          <p:cNvPr id="1480706" name="Rectangle 2"/>
          <p:cNvSpPr>
            <a:spLocks noGrp="1" noRot="1" noChangeAspect="1" noChangeArrowheads="1" noTextEdit="1"/>
          </p:cNvSpPr>
          <p:nvPr>
            <p:ph type="sldImg"/>
          </p:nvPr>
        </p:nvSpPr>
        <p:spPr>
          <a:ln/>
        </p:spPr>
      </p:sp>
      <p:sp>
        <p:nvSpPr>
          <p:cNvPr id="1480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B97039-7EBC-4C86-852C-11CA58C11760}" type="slidenum">
              <a:rPr lang="en-US" altLang="en-US">
                <a:solidFill>
                  <a:prstClr val="black"/>
                </a:solidFill>
              </a:rPr>
              <a:pPr/>
              <a:t>25</a:t>
            </a:fld>
            <a:endParaRPr lang="en-US" altLang="en-US">
              <a:solidFill>
                <a:prstClr val="black"/>
              </a:solidFill>
            </a:endParaRPr>
          </a:p>
        </p:txBody>
      </p:sp>
      <p:sp>
        <p:nvSpPr>
          <p:cNvPr id="1482754" name="Rectangle 2"/>
          <p:cNvSpPr>
            <a:spLocks noGrp="1" noRot="1" noChangeAspect="1" noChangeArrowheads="1" noTextEdit="1"/>
          </p:cNvSpPr>
          <p:nvPr>
            <p:ph type="sldImg"/>
          </p:nvPr>
        </p:nvSpPr>
        <p:spPr>
          <a:ln/>
        </p:spPr>
      </p:sp>
      <p:sp>
        <p:nvSpPr>
          <p:cNvPr id="1482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A6A93-E7B7-4081-8A3C-ED6169F4148F}" type="slidenum">
              <a:rPr lang="en-US" altLang="en-US">
                <a:solidFill>
                  <a:prstClr val="black"/>
                </a:solidFill>
              </a:rPr>
              <a:pPr/>
              <a:t>26</a:t>
            </a:fld>
            <a:endParaRPr lang="en-US" altLang="en-US">
              <a:solidFill>
                <a:prstClr val="black"/>
              </a:solidFill>
            </a:endParaRPr>
          </a:p>
        </p:txBody>
      </p:sp>
      <p:sp>
        <p:nvSpPr>
          <p:cNvPr id="1484802" name="Rectangle 2"/>
          <p:cNvSpPr>
            <a:spLocks noGrp="1" noRot="1" noChangeAspect="1" noChangeArrowheads="1" noTextEdit="1"/>
          </p:cNvSpPr>
          <p:nvPr>
            <p:ph type="sldImg"/>
          </p:nvPr>
        </p:nvSpPr>
        <p:spPr>
          <a:ln/>
        </p:spPr>
      </p:sp>
      <p:sp>
        <p:nvSpPr>
          <p:cNvPr id="1484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E313B-8599-49F4-9998-3D196E2F1355}" type="slidenum">
              <a:rPr lang="en-US" altLang="en-US">
                <a:solidFill>
                  <a:prstClr val="black"/>
                </a:solidFill>
              </a:rPr>
              <a:pPr/>
              <a:t>27</a:t>
            </a:fld>
            <a:endParaRPr lang="en-US" altLang="en-US">
              <a:solidFill>
                <a:prstClr val="black"/>
              </a:solidFill>
            </a:endParaRPr>
          </a:p>
        </p:txBody>
      </p:sp>
      <p:sp>
        <p:nvSpPr>
          <p:cNvPr id="1486850" name="Rectangle 2"/>
          <p:cNvSpPr>
            <a:spLocks noGrp="1" noRot="1" noChangeAspect="1" noChangeArrowheads="1" noTextEdit="1"/>
          </p:cNvSpPr>
          <p:nvPr>
            <p:ph type="sldImg"/>
          </p:nvPr>
        </p:nvSpPr>
        <p:spPr>
          <a:ln/>
        </p:spPr>
      </p:sp>
      <p:sp>
        <p:nvSpPr>
          <p:cNvPr id="1486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E53121-DE3E-483E-BB26-B32C1A7CC0FB}" type="slidenum">
              <a:rPr lang="en-US" altLang="en-US">
                <a:solidFill>
                  <a:prstClr val="black"/>
                </a:solidFill>
              </a:rPr>
              <a:pPr/>
              <a:t>29</a:t>
            </a:fld>
            <a:endParaRPr lang="en-US" altLang="en-US">
              <a:solidFill>
                <a:prstClr val="black"/>
              </a:solidFill>
            </a:endParaRPr>
          </a:p>
        </p:txBody>
      </p:sp>
      <p:sp>
        <p:nvSpPr>
          <p:cNvPr id="1488898" name="Rectangle 2"/>
          <p:cNvSpPr>
            <a:spLocks noGrp="1" noRot="1" noChangeAspect="1" noChangeArrowheads="1" noTextEdit="1"/>
          </p:cNvSpPr>
          <p:nvPr>
            <p:ph type="sldImg"/>
          </p:nvPr>
        </p:nvSpPr>
        <p:spPr>
          <a:ln/>
        </p:spPr>
      </p:sp>
      <p:sp>
        <p:nvSpPr>
          <p:cNvPr id="14888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AE903-1555-43DC-9F30-31172CE7D556}" type="slidenum">
              <a:rPr lang="en-US" altLang="en-US">
                <a:solidFill>
                  <a:prstClr val="black"/>
                </a:solidFill>
              </a:rPr>
              <a:pPr/>
              <a:t>35</a:t>
            </a:fld>
            <a:endParaRPr lang="en-US" altLang="en-US">
              <a:solidFill>
                <a:prstClr val="black"/>
              </a:solidFill>
            </a:endParaRPr>
          </a:p>
        </p:txBody>
      </p:sp>
      <p:sp>
        <p:nvSpPr>
          <p:cNvPr id="1503234" name="Rectangle 2"/>
          <p:cNvSpPr>
            <a:spLocks noGrp="1" noRot="1" noChangeAspect="1" noChangeArrowheads="1" noTextEdit="1"/>
          </p:cNvSpPr>
          <p:nvPr>
            <p:ph type="sldImg"/>
          </p:nvPr>
        </p:nvSpPr>
        <p:spPr>
          <a:ln/>
        </p:spPr>
      </p:sp>
      <p:sp>
        <p:nvSpPr>
          <p:cNvPr id="1503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F60FF7-06AA-4A35-BCDE-012CD8B4DE74}" type="slidenum">
              <a:rPr lang="en-US" altLang="en-US">
                <a:solidFill>
                  <a:prstClr val="black"/>
                </a:solidFill>
              </a:rPr>
              <a:pPr/>
              <a:t>36</a:t>
            </a:fld>
            <a:endParaRPr lang="en-US" altLang="en-US">
              <a:solidFill>
                <a:prstClr val="black"/>
              </a:solidFill>
            </a:endParaRPr>
          </a:p>
        </p:txBody>
      </p:sp>
      <p:sp>
        <p:nvSpPr>
          <p:cNvPr id="1505282" name="Rectangle 2"/>
          <p:cNvSpPr>
            <a:spLocks noGrp="1" noRot="1" noChangeAspect="1" noChangeArrowheads="1" noTextEdit="1"/>
          </p:cNvSpPr>
          <p:nvPr>
            <p:ph type="sldImg"/>
          </p:nvPr>
        </p:nvSpPr>
        <p:spPr>
          <a:ln/>
        </p:spPr>
      </p:sp>
      <p:sp>
        <p:nvSpPr>
          <p:cNvPr id="1505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fld id="{7BC6F1F2-8874-4A9F-A5C4-3EA603590BD2}" type="slidenum">
              <a:rPr lang="en-US" altLang="en-US"/>
              <a:pPr eaLnBrk="1" hangingPunct="1"/>
              <a:t>8</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4599B-8590-471C-86F5-3F1DAC2DF3B3}" type="slidenum">
              <a:rPr lang="en-US" altLang="en-US">
                <a:solidFill>
                  <a:prstClr val="black"/>
                </a:solidFill>
              </a:rPr>
              <a:pPr/>
              <a:t>37</a:t>
            </a:fld>
            <a:endParaRPr lang="en-US" altLang="en-US">
              <a:solidFill>
                <a:prstClr val="black"/>
              </a:solidFill>
            </a:endParaRPr>
          </a:p>
        </p:txBody>
      </p:sp>
      <p:sp>
        <p:nvSpPr>
          <p:cNvPr id="1511426" name="Rectangle 2"/>
          <p:cNvSpPr>
            <a:spLocks noGrp="1" noRot="1" noChangeAspect="1" noChangeArrowheads="1" noTextEdit="1"/>
          </p:cNvSpPr>
          <p:nvPr>
            <p:ph type="sldImg"/>
          </p:nvPr>
        </p:nvSpPr>
        <p:spPr>
          <a:ln/>
        </p:spPr>
      </p:sp>
      <p:sp>
        <p:nvSpPr>
          <p:cNvPr id="1511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D89B2-CEB9-4C82-85F0-43E0458AE5FC}" type="slidenum">
              <a:rPr lang="en-US" altLang="en-US">
                <a:solidFill>
                  <a:prstClr val="black"/>
                </a:solidFill>
              </a:rPr>
              <a:pPr/>
              <a:t>38</a:t>
            </a:fld>
            <a:endParaRPr lang="en-US" altLang="en-US">
              <a:solidFill>
                <a:prstClr val="black"/>
              </a:solidFill>
            </a:endParaRPr>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88B311-51BD-40A8-9530-3D76943AC8D0}" type="slidenum">
              <a:rPr lang="en-US" altLang="en-US"/>
              <a:pPr/>
              <a:t>39</a:t>
            </a:fld>
            <a:endParaRPr lang="en-US" altLang="en-US"/>
          </a:p>
        </p:txBody>
      </p:sp>
      <p:sp>
        <p:nvSpPr>
          <p:cNvPr id="1470466" name="Rectangle 2"/>
          <p:cNvSpPr>
            <a:spLocks noGrp="1" noRot="1" noChangeAspect="1" noChangeArrowheads="1" noTextEdit="1"/>
          </p:cNvSpPr>
          <p:nvPr>
            <p:ph type="sldImg"/>
          </p:nvPr>
        </p:nvSpPr>
        <p:spPr>
          <a:ln/>
        </p:spPr>
      </p:sp>
      <p:sp>
        <p:nvSpPr>
          <p:cNvPr id="1470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929140-AC0D-4039-8AA4-EC61B080EDC1}" type="slidenum">
              <a:rPr lang="en-US" altLang="en-US">
                <a:solidFill>
                  <a:prstClr val="black"/>
                </a:solidFill>
              </a:rPr>
              <a:pPr/>
              <a:t>40</a:t>
            </a:fld>
            <a:endParaRPr lang="en-US" altLang="en-US">
              <a:solidFill>
                <a:prstClr val="black"/>
              </a:solidFill>
            </a:endParaRPr>
          </a:p>
        </p:txBody>
      </p:sp>
      <p:sp>
        <p:nvSpPr>
          <p:cNvPr id="1490946" name="Rectangle 2"/>
          <p:cNvSpPr>
            <a:spLocks noGrp="1" noRot="1" noChangeAspect="1" noChangeArrowheads="1" noTextEdit="1"/>
          </p:cNvSpPr>
          <p:nvPr>
            <p:ph type="sldImg"/>
          </p:nvPr>
        </p:nvSpPr>
        <p:spPr>
          <a:ln/>
        </p:spPr>
      </p:sp>
      <p:sp>
        <p:nvSpPr>
          <p:cNvPr id="1490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464E89-A19D-4830-900D-A746DF81E4B6}" type="slidenum">
              <a:rPr lang="en-US" altLang="en-US"/>
              <a:pPr/>
              <a:t>41</a:t>
            </a:fld>
            <a:endParaRPr lang="en-US" altLang="en-US"/>
          </a:p>
        </p:txBody>
      </p:sp>
      <p:sp>
        <p:nvSpPr>
          <p:cNvPr id="1417218" name="Rectangle 2"/>
          <p:cNvSpPr>
            <a:spLocks noGrp="1" noRot="1" noChangeAspect="1" noChangeArrowheads="1" noTextEdit="1"/>
          </p:cNvSpPr>
          <p:nvPr>
            <p:ph type="sldImg"/>
          </p:nvPr>
        </p:nvSpPr>
        <p:spPr>
          <a:ln/>
        </p:spPr>
      </p:sp>
      <p:sp>
        <p:nvSpPr>
          <p:cNvPr id="1417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7BC538-E6C4-4002-B2FA-05A7F6B8A0A1}" type="slidenum">
              <a:rPr lang="en-US" altLang="en-US"/>
              <a:pPr/>
              <a:t>42</a:t>
            </a:fld>
            <a:endParaRPr lang="en-US" altLang="en-US"/>
          </a:p>
        </p:txBody>
      </p:sp>
      <p:sp>
        <p:nvSpPr>
          <p:cNvPr id="1349634" name="Rectangle 2"/>
          <p:cNvSpPr>
            <a:spLocks noGrp="1" noRot="1" noChangeAspect="1" noChangeArrowheads="1" noTextEdit="1"/>
          </p:cNvSpPr>
          <p:nvPr>
            <p:ph type="sldImg"/>
          </p:nvPr>
        </p:nvSpPr>
        <p:spPr>
          <a:ln/>
        </p:spPr>
      </p:sp>
      <p:sp>
        <p:nvSpPr>
          <p:cNvPr id="1349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5F833-0A14-4192-81BD-6B62CC08FD03}" type="slidenum">
              <a:rPr lang="en-US" altLang="en-US"/>
              <a:pPr/>
              <a:t>43</a:t>
            </a:fld>
            <a:endParaRPr lang="en-US" altLang="en-US"/>
          </a:p>
        </p:txBody>
      </p:sp>
      <p:sp>
        <p:nvSpPr>
          <p:cNvPr id="1351682" name="Rectangle 2"/>
          <p:cNvSpPr>
            <a:spLocks noGrp="1" noRot="1" noChangeAspect="1" noChangeArrowheads="1" noTextEdit="1"/>
          </p:cNvSpPr>
          <p:nvPr>
            <p:ph type="sldImg"/>
          </p:nvPr>
        </p:nvSpPr>
        <p:spPr>
          <a:ln/>
        </p:spPr>
      </p:sp>
      <p:sp>
        <p:nvSpPr>
          <p:cNvPr id="1351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25D87-A3A1-430F-BF2D-4708AFB212BA}" type="slidenum">
              <a:rPr lang="en-US" altLang="en-US"/>
              <a:pPr/>
              <a:t>44</a:t>
            </a:fld>
            <a:endParaRPr lang="en-US" altLang="en-US"/>
          </a:p>
        </p:txBody>
      </p:sp>
      <p:sp>
        <p:nvSpPr>
          <p:cNvPr id="1353730" name="Rectangle 2"/>
          <p:cNvSpPr>
            <a:spLocks noGrp="1" noRot="1" noChangeAspect="1" noChangeArrowheads="1" noTextEdit="1"/>
          </p:cNvSpPr>
          <p:nvPr>
            <p:ph type="sldImg"/>
          </p:nvPr>
        </p:nvSpPr>
        <p:spPr>
          <a:ln/>
        </p:spPr>
      </p:sp>
      <p:sp>
        <p:nvSpPr>
          <p:cNvPr id="1353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fld id="{A7914E02-EB24-42D8-B9A9-FF757F6812F9}" type="slidenum">
              <a:rPr lang="en-US" altLang="en-US"/>
              <a:pPr eaLnBrk="1" hangingPunct="1"/>
              <a:t>9</a:t>
            </a:fld>
            <a:endParaRPr lang="en-US" altLang="en-US"/>
          </a:p>
        </p:txBody>
      </p:sp>
      <p:sp>
        <p:nvSpPr>
          <p:cNvPr id="33795" name="Rectangle 2"/>
          <p:cNvSpPr>
            <a:spLocks noGrp="1" noRot="1" noChangeAspect="1" noChangeArrowheads="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fld id="{754DF323-AA2D-4FEC-B598-817D00C10845}" type="slidenum">
              <a:rPr lang="en-US" altLang="en-US"/>
              <a:pPr eaLnBrk="1" hangingPunct="1"/>
              <a:t>10</a:t>
            </a:fld>
            <a:endParaRPr lang="en-US" altLang="en-US"/>
          </a:p>
        </p:txBody>
      </p:sp>
      <p:sp>
        <p:nvSpPr>
          <p:cNvPr id="35843" name="Rectangle 2"/>
          <p:cNvSpPr>
            <a:spLocks noGrp="1" noRot="1" noChangeAspect="1" noChangeArrowheads="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fld id="{4820EA9B-417C-4D9F-9B4A-A1B6F11A9668}" type="slidenum">
              <a:rPr lang="en-US" altLang="en-US"/>
              <a:pPr eaLnBrk="1" hangingPunct="1"/>
              <a:t>11</a:t>
            </a:fld>
            <a:endParaRPr lang="en-US" altLang="en-US"/>
          </a:p>
        </p:txBody>
      </p:sp>
      <p:sp>
        <p:nvSpPr>
          <p:cNvPr id="37891" name="Rectangle 2"/>
          <p:cNvSpPr>
            <a:spLocks noGrp="1" noRot="1" noChangeAspect="1" noChangeArrowheads="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fld id="{DE499143-73DC-49B6-BC68-ABF1FF233601}" type="slidenum">
              <a:rPr lang="en-US" altLang="en-US"/>
              <a:pPr eaLnBrk="1" hangingPunct="1"/>
              <a:t>12</a:t>
            </a:fld>
            <a:endParaRPr lang="en-US" altLang="en-US"/>
          </a:p>
        </p:txBody>
      </p:sp>
      <p:sp>
        <p:nvSpPr>
          <p:cNvPr id="39939" name="Rectangle 2"/>
          <p:cNvSpPr>
            <a:spLocks noGrp="1" noRot="1" noChangeAspect="1" noChangeArrowheads="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fld id="{8313A8BF-44C4-4201-86AE-9BFE2D42E5FE}" type="slidenum">
              <a:rPr lang="en-US" altLang="en-US"/>
              <a:pPr eaLnBrk="1" hangingPunct="1"/>
              <a:t>13</a:t>
            </a:fld>
            <a:endParaRPr lang="en-US" altLang="en-US"/>
          </a:p>
        </p:txBody>
      </p:sp>
      <p:sp>
        <p:nvSpPr>
          <p:cNvPr id="41987" name="Rectangle 2"/>
          <p:cNvSpPr>
            <a:spLocks noGrp="1" noRot="1" noChangeAspect="1" noChangeArrowheads="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8F9BFF-BAF3-4091-8248-158576D04375}" type="slidenum">
              <a:rPr lang="en-US" altLang="en-US"/>
              <a:pPr/>
              <a:t>14</a:t>
            </a:fld>
            <a:endParaRPr lang="en-US" altLang="en-US"/>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384A7-1BEC-40B4-AF0E-74CAA8B0D718}" type="slidenum">
              <a:rPr lang="en-US" altLang="en-US">
                <a:solidFill>
                  <a:prstClr val="black"/>
                </a:solidFill>
              </a:rPr>
              <a:pPr/>
              <a:t>16</a:t>
            </a:fld>
            <a:endParaRPr lang="en-US" altLang="en-US">
              <a:solidFill>
                <a:prstClr val="black"/>
              </a:solidFill>
            </a:endParaRPr>
          </a:p>
        </p:txBody>
      </p:sp>
      <p:sp>
        <p:nvSpPr>
          <p:cNvPr id="1472514" name="Rectangle 2"/>
          <p:cNvSpPr>
            <a:spLocks noGrp="1" noRot="1" noChangeAspect="1" noChangeArrowheads="1" noTextEdit="1"/>
          </p:cNvSpPr>
          <p:nvPr>
            <p:ph type="sldImg"/>
          </p:nvPr>
        </p:nvSpPr>
        <p:spPr>
          <a:ln/>
        </p:spPr>
      </p:sp>
      <p:sp>
        <p:nvSpPr>
          <p:cNvPr id="147251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626" name="Group 2"/>
          <p:cNvGrpSpPr>
            <a:grpSpLocks/>
          </p:cNvGrpSpPr>
          <p:nvPr/>
        </p:nvGrpSpPr>
        <p:grpSpPr bwMode="auto">
          <a:xfrm>
            <a:off x="0" y="2438400"/>
            <a:ext cx="9009063" cy="1052513"/>
            <a:chOff x="0" y="1536"/>
            <a:chExt cx="5675" cy="663"/>
          </a:xfrm>
        </p:grpSpPr>
        <p:grpSp>
          <p:nvGrpSpPr>
            <p:cNvPr id="26627" name="Group 3"/>
            <p:cNvGrpSpPr>
              <a:grpSpLocks/>
            </p:cNvGrpSpPr>
            <p:nvPr/>
          </p:nvGrpSpPr>
          <p:grpSpPr bwMode="auto">
            <a:xfrm>
              <a:off x="183" y="1604"/>
              <a:ext cx="448" cy="299"/>
              <a:chOff x="720" y="336"/>
              <a:chExt cx="624" cy="432"/>
            </a:xfrm>
          </p:grpSpPr>
          <p:sp>
            <p:nvSpPr>
              <p:cNvPr id="2662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2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grpSp>
        <p:grpSp>
          <p:nvGrpSpPr>
            <p:cNvPr id="26630" name="Group 6"/>
            <p:cNvGrpSpPr>
              <a:grpSpLocks/>
            </p:cNvGrpSpPr>
            <p:nvPr/>
          </p:nvGrpSpPr>
          <p:grpSpPr bwMode="auto">
            <a:xfrm>
              <a:off x="261" y="1870"/>
              <a:ext cx="465" cy="299"/>
              <a:chOff x="912" y="2640"/>
              <a:chExt cx="672" cy="432"/>
            </a:xfrm>
          </p:grpSpPr>
          <p:sp>
            <p:nvSpPr>
              <p:cNvPr id="2663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3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grpSp>
        <p:sp>
          <p:nvSpPr>
            <p:cNvPr id="2663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3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3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grpSp>
      <p:sp>
        <p:nvSpPr>
          <p:cNvPr id="26636"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smtClean="0"/>
              <a:t>Click to edit Master title style</a:t>
            </a:r>
          </a:p>
        </p:txBody>
      </p:sp>
      <p:sp>
        <p:nvSpPr>
          <p:cNvPr id="266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sp>
        <p:nvSpPr>
          <p:cNvPr id="2663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solidFill>
                <a:srgbClr val="1C1C1C"/>
              </a:solidFill>
            </a:endParaRPr>
          </a:p>
        </p:txBody>
      </p:sp>
      <p:sp>
        <p:nvSpPr>
          <p:cNvPr id="2663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ltLang="en-US">
                <a:solidFill>
                  <a:srgbClr val="1C1C1C"/>
                </a:solidFill>
              </a:rPr>
              <a:t>Applied Statistical Computing and Graphics</a:t>
            </a:r>
          </a:p>
        </p:txBody>
      </p:sp>
      <p:sp>
        <p:nvSpPr>
          <p:cNvPr id="2664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2498F58-37F3-4C52-BB04-C63688D75905}" type="slidenum">
              <a:rPr lang="en-US" altLang="en-US">
                <a:solidFill>
                  <a:srgbClr val="1C1C1C"/>
                </a:solidFill>
              </a:rPr>
              <a:pPr/>
              <a:t>‹#›</a:t>
            </a:fld>
            <a:endParaRPr lang="en-US" altLang="en-US">
              <a:solidFill>
                <a:srgbClr val="1C1C1C"/>
              </a:solidFill>
            </a:endParaRPr>
          </a:p>
        </p:txBody>
      </p:sp>
    </p:spTree>
    <p:extLst>
      <p:ext uri="{BB962C8B-B14F-4D97-AF65-F5344CB8AC3E}">
        <p14:creationId xmlns:p14="http://schemas.microsoft.com/office/powerpoint/2010/main" val="64788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FED9EB5D-0318-463E-87DD-4932D1A4414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788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4DABD162-B4A6-45E0-974D-DEC1EEB2DB2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56785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7" name="Slide Number Placeholder 6"/>
          <p:cNvSpPr>
            <a:spLocks noGrp="1"/>
          </p:cNvSpPr>
          <p:nvPr>
            <p:ph type="sldNum" sz="quarter" idx="12"/>
          </p:nvPr>
        </p:nvSpPr>
        <p:spPr/>
        <p:txBody>
          <a:bodyPr/>
          <a:lstStyle>
            <a:lvl1pPr>
              <a:defRPr/>
            </a:lvl1pPr>
          </a:lstStyle>
          <a:p>
            <a:fld id="{04E9D2F4-F3E5-4409-B7F0-B4A78474019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67426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9" name="Slide Number Placeholder 8"/>
          <p:cNvSpPr>
            <a:spLocks noGrp="1"/>
          </p:cNvSpPr>
          <p:nvPr>
            <p:ph type="sldNum" sz="quarter" idx="12"/>
          </p:nvPr>
        </p:nvSpPr>
        <p:spPr/>
        <p:txBody>
          <a:bodyPr/>
          <a:lstStyle>
            <a:lvl1pPr>
              <a:defRPr/>
            </a:lvl1pPr>
          </a:lstStyle>
          <a:p>
            <a:fld id="{E27CFDF0-C552-4ACD-8F8A-19FFF02F256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72590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5" name="Slide Number Placeholder 4"/>
          <p:cNvSpPr>
            <a:spLocks noGrp="1"/>
          </p:cNvSpPr>
          <p:nvPr>
            <p:ph type="sldNum" sz="quarter" idx="12"/>
          </p:nvPr>
        </p:nvSpPr>
        <p:spPr/>
        <p:txBody>
          <a:bodyPr/>
          <a:lstStyle>
            <a:lvl1pPr>
              <a:defRPr/>
            </a:lvl1pPr>
          </a:lstStyle>
          <a:p>
            <a:fld id="{C154A344-1076-4499-8F30-70686CA0927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37746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4" name="Slide Number Placeholder 3"/>
          <p:cNvSpPr>
            <a:spLocks noGrp="1"/>
          </p:cNvSpPr>
          <p:nvPr>
            <p:ph type="sldNum" sz="quarter" idx="12"/>
          </p:nvPr>
        </p:nvSpPr>
        <p:spPr/>
        <p:txBody>
          <a:bodyPr/>
          <a:lstStyle>
            <a:lvl1pPr>
              <a:defRPr/>
            </a:lvl1pPr>
          </a:lstStyle>
          <a:p>
            <a:fld id="{D5904364-CEC9-44BF-A101-53F3C9279DE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57683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7" name="Slide Number Placeholder 6"/>
          <p:cNvSpPr>
            <a:spLocks noGrp="1"/>
          </p:cNvSpPr>
          <p:nvPr>
            <p:ph type="sldNum" sz="quarter" idx="12"/>
          </p:nvPr>
        </p:nvSpPr>
        <p:spPr/>
        <p:txBody>
          <a:bodyPr/>
          <a:lstStyle>
            <a:lvl1pPr>
              <a:defRPr/>
            </a:lvl1pPr>
          </a:lstStyle>
          <a:p>
            <a:fld id="{DE3C4C01-02BB-410B-B4D6-7D03DBCDDF1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6347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7" name="Slide Number Placeholder 6"/>
          <p:cNvSpPr>
            <a:spLocks noGrp="1"/>
          </p:cNvSpPr>
          <p:nvPr>
            <p:ph type="sldNum" sz="quarter" idx="12"/>
          </p:nvPr>
        </p:nvSpPr>
        <p:spPr/>
        <p:txBody>
          <a:bodyPr/>
          <a:lstStyle>
            <a:lvl1pPr>
              <a:defRPr/>
            </a:lvl1pPr>
          </a:lstStyle>
          <a:p>
            <a:fld id="{6DAB131C-19E2-45D1-AC50-2CFAA6A11BE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08200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5EBFE0C1-DB8F-424E-A959-C922C4AFEEB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5042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18321012-8FD0-4AC7-8B0B-8AE0FCE409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84851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626" name="Group 2"/>
          <p:cNvGrpSpPr>
            <a:grpSpLocks/>
          </p:cNvGrpSpPr>
          <p:nvPr/>
        </p:nvGrpSpPr>
        <p:grpSpPr bwMode="auto">
          <a:xfrm>
            <a:off x="0" y="2438400"/>
            <a:ext cx="9009063" cy="1052513"/>
            <a:chOff x="0" y="1536"/>
            <a:chExt cx="5675" cy="663"/>
          </a:xfrm>
        </p:grpSpPr>
        <p:grpSp>
          <p:nvGrpSpPr>
            <p:cNvPr id="26627" name="Group 3"/>
            <p:cNvGrpSpPr>
              <a:grpSpLocks/>
            </p:cNvGrpSpPr>
            <p:nvPr/>
          </p:nvGrpSpPr>
          <p:grpSpPr bwMode="auto">
            <a:xfrm>
              <a:off x="183" y="1604"/>
              <a:ext cx="448" cy="299"/>
              <a:chOff x="720" y="336"/>
              <a:chExt cx="624" cy="432"/>
            </a:xfrm>
          </p:grpSpPr>
          <p:sp>
            <p:nvSpPr>
              <p:cNvPr id="2662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2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grpSp>
        <p:grpSp>
          <p:nvGrpSpPr>
            <p:cNvPr id="26630" name="Group 6"/>
            <p:cNvGrpSpPr>
              <a:grpSpLocks/>
            </p:cNvGrpSpPr>
            <p:nvPr/>
          </p:nvGrpSpPr>
          <p:grpSpPr bwMode="auto">
            <a:xfrm>
              <a:off x="261" y="1870"/>
              <a:ext cx="465" cy="299"/>
              <a:chOff x="912" y="2640"/>
              <a:chExt cx="672" cy="432"/>
            </a:xfrm>
          </p:grpSpPr>
          <p:sp>
            <p:nvSpPr>
              <p:cNvPr id="2663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3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grpSp>
        <p:sp>
          <p:nvSpPr>
            <p:cNvPr id="2663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3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3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grpSp>
      <p:sp>
        <p:nvSpPr>
          <p:cNvPr id="26636"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smtClean="0"/>
              <a:t>Click to edit Master title style</a:t>
            </a:r>
          </a:p>
        </p:txBody>
      </p:sp>
      <p:sp>
        <p:nvSpPr>
          <p:cNvPr id="266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sp>
        <p:nvSpPr>
          <p:cNvPr id="2663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solidFill>
                <a:srgbClr val="1C1C1C"/>
              </a:solidFill>
            </a:endParaRPr>
          </a:p>
        </p:txBody>
      </p:sp>
      <p:sp>
        <p:nvSpPr>
          <p:cNvPr id="2663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ltLang="en-US">
                <a:solidFill>
                  <a:srgbClr val="1C1C1C"/>
                </a:solidFill>
              </a:rPr>
              <a:t>Applied Statistical Computing and Graphics</a:t>
            </a:r>
          </a:p>
        </p:txBody>
      </p:sp>
      <p:sp>
        <p:nvSpPr>
          <p:cNvPr id="2664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2498F58-37F3-4C52-BB04-C63688D75905}" type="slidenum">
              <a:rPr lang="en-US" altLang="en-US">
                <a:solidFill>
                  <a:srgbClr val="1C1C1C"/>
                </a:solidFill>
              </a:rPr>
              <a:pPr/>
              <a:t>‹#›</a:t>
            </a:fld>
            <a:endParaRPr lang="en-US" altLang="en-US">
              <a:solidFill>
                <a:srgbClr val="1C1C1C"/>
              </a:solidFill>
            </a:endParaRPr>
          </a:p>
        </p:txBody>
      </p:sp>
    </p:spTree>
    <p:extLst>
      <p:ext uri="{BB962C8B-B14F-4D97-AF65-F5344CB8AC3E}">
        <p14:creationId xmlns:p14="http://schemas.microsoft.com/office/powerpoint/2010/main" val="3127502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FED9EB5D-0318-463E-87DD-4932D1A4414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552069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4DABD162-B4A6-45E0-974D-DEC1EEB2DB2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67814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7" name="Slide Number Placeholder 6"/>
          <p:cNvSpPr>
            <a:spLocks noGrp="1"/>
          </p:cNvSpPr>
          <p:nvPr>
            <p:ph type="sldNum" sz="quarter" idx="12"/>
          </p:nvPr>
        </p:nvSpPr>
        <p:spPr/>
        <p:txBody>
          <a:bodyPr/>
          <a:lstStyle>
            <a:lvl1pPr>
              <a:defRPr/>
            </a:lvl1pPr>
          </a:lstStyle>
          <a:p>
            <a:fld id="{04E9D2F4-F3E5-4409-B7F0-B4A78474019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6136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9" name="Slide Number Placeholder 8"/>
          <p:cNvSpPr>
            <a:spLocks noGrp="1"/>
          </p:cNvSpPr>
          <p:nvPr>
            <p:ph type="sldNum" sz="quarter" idx="12"/>
          </p:nvPr>
        </p:nvSpPr>
        <p:spPr/>
        <p:txBody>
          <a:bodyPr/>
          <a:lstStyle>
            <a:lvl1pPr>
              <a:defRPr/>
            </a:lvl1pPr>
          </a:lstStyle>
          <a:p>
            <a:fld id="{E27CFDF0-C552-4ACD-8F8A-19FFF02F256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333762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5" name="Slide Number Placeholder 4"/>
          <p:cNvSpPr>
            <a:spLocks noGrp="1"/>
          </p:cNvSpPr>
          <p:nvPr>
            <p:ph type="sldNum" sz="quarter" idx="12"/>
          </p:nvPr>
        </p:nvSpPr>
        <p:spPr/>
        <p:txBody>
          <a:bodyPr/>
          <a:lstStyle>
            <a:lvl1pPr>
              <a:defRPr/>
            </a:lvl1pPr>
          </a:lstStyle>
          <a:p>
            <a:fld id="{C154A344-1076-4499-8F30-70686CA0927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74732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4" name="Slide Number Placeholder 3"/>
          <p:cNvSpPr>
            <a:spLocks noGrp="1"/>
          </p:cNvSpPr>
          <p:nvPr>
            <p:ph type="sldNum" sz="quarter" idx="12"/>
          </p:nvPr>
        </p:nvSpPr>
        <p:spPr/>
        <p:txBody>
          <a:bodyPr/>
          <a:lstStyle>
            <a:lvl1pPr>
              <a:defRPr/>
            </a:lvl1pPr>
          </a:lstStyle>
          <a:p>
            <a:fld id="{D5904364-CEC9-44BF-A101-53F3C9279DE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3690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7" name="Slide Number Placeholder 6"/>
          <p:cNvSpPr>
            <a:spLocks noGrp="1"/>
          </p:cNvSpPr>
          <p:nvPr>
            <p:ph type="sldNum" sz="quarter" idx="12"/>
          </p:nvPr>
        </p:nvSpPr>
        <p:spPr/>
        <p:txBody>
          <a:bodyPr/>
          <a:lstStyle>
            <a:lvl1pPr>
              <a:defRPr/>
            </a:lvl1pPr>
          </a:lstStyle>
          <a:p>
            <a:fld id="{DE3C4C01-02BB-410B-B4D6-7D03DBCDDF1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34597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7" name="Slide Number Placeholder 6"/>
          <p:cNvSpPr>
            <a:spLocks noGrp="1"/>
          </p:cNvSpPr>
          <p:nvPr>
            <p:ph type="sldNum" sz="quarter" idx="12"/>
          </p:nvPr>
        </p:nvSpPr>
        <p:spPr/>
        <p:txBody>
          <a:bodyPr/>
          <a:lstStyle>
            <a:lvl1pPr>
              <a:defRPr/>
            </a:lvl1pPr>
          </a:lstStyle>
          <a:p>
            <a:fld id="{6DAB131C-19E2-45D1-AC50-2CFAA6A11BE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06402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5EBFE0C1-DB8F-424E-A959-C922C4AFEEB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356506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18321012-8FD0-4AC7-8B0B-8AE0FCE409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786528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626" name="Group 2"/>
          <p:cNvGrpSpPr>
            <a:grpSpLocks/>
          </p:cNvGrpSpPr>
          <p:nvPr/>
        </p:nvGrpSpPr>
        <p:grpSpPr bwMode="auto">
          <a:xfrm>
            <a:off x="0" y="2438400"/>
            <a:ext cx="9009063" cy="1052513"/>
            <a:chOff x="0" y="1536"/>
            <a:chExt cx="5675" cy="663"/>
          </a:xfrm>
        </p:grpSpPr>
        <p:grpSp>
          <p:nvGrpSpPr>
            <p:cNvPr id="26627" name="Group 3"/>
            <p:cNvGrpSpPr>
              <a:grpSpLocks/>
            </p:cNvGrpSpPr>
            <p:nvPr/>
          </p:nvGrpSpPr>
          <p:grpSpPr bwMode="auto">
            <a:xfrm>
              <a:off x="183" y="1604"/>
              <a:ext cx="448" cy="299"/>
              <a:chOff x="720" y="336"/>
              <a:chExt cx="624" cy="432"/>
            </a:xfrm>
          </p:grpSpPr>
          <p:sp>
            <p:nvSpPr>
              <p:cNvPr id="2662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2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grpSp>
        <p:grpSp>
          <p:nvGrpSpPr>
            <p:cNvPr id="26630" name="Group 6"/>
            <p:cNvGrpSpPr>
              <a:grpSpLocks/>
            </p:cNvGrpSpPr>
            <p:nvPr/>
          </p:nvGrpSpPr>
          <p:grpSpPr bwMode="auto">
            <a:xfrm>
              <a:off x="261" y="1870"/>
              <a:ext cx="465" cy="299"/>
              <a:chOff x="912" y="2640"/>
              <a:chExt cx="672" cy="432"/>
            </a:xfrm>
          </p:grpSpPr>
          <p:sp>
            <p:nvSpPr>
              <p:cNvPr id="2663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3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grpSp>
        <p:sp>
          <p:nvSpPr>
            <p:cNvPr id="2663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3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663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000000"/>
                </a:solidFill>
              </a:endParaRPr>
            </a:p>
          </p:txBody>
        </p:sp>
      </p:grpSp>
      <p:sp>
        <p:nvSpPr>
          <p:cNvPr id="26636"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smtClean="0"/>
              <a:t>Click to edit Master title style</a:t>
            </a:r>
          </a:p>
        </p:txBody>
      </p:sp>
      <p:sp>
        <p:nvSpPr>
          <p:cNvPr id="266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sp>
        <p:nvSpPr>
          <p:cNvPr id="2663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solidFill>
                <a:srgbClr val="1C1C1C"/>
              </a:solidFill>
            </a:endParaRPr>
          </a:p>
        </p:txBody>
      </p:sp>
      <p:sp>
        <p:nvSpPr>
          <p:cNvPr id="2663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ltLang="en-US">
                <a:solidFill>
                  <a:srgbClr val="1C1C1C"/>
                </a:solidFill>
              </a:rPr>
              <a:t>Applied Statistical Computing and Graphics</a:t>
            </a:r>
          </a:p>
        </p:txBody>
      </p:sp>
      <p:sp>
        <p:nvSpPr>
          <p:cNvPr id="2664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2498F58-37F3-4C52-BB04-C63688D75905}" type="slidenum">
              <a:rPr lang="en-US" altLang="en-US">
                <a:solidFill>
                  <a:srgbClr val="1C1C1C"/>
                </a:solidFill>
              </a:rPr>
              <a:pPr/>
              <a:t>‹#›</a:t>
            </a:fld>
            <a:endParaRPr lang="en-US" altLang="en-US">
              <a:solidFill>
                <a:srgbClr val="1C1C1C"/>
              </a:solidFill>
            </a:endParaRPr>
          </a:p>
        </p:txBody>
      </p:sp>
    </p:spTree>
    <p:extLst>
      <p:ext uri="{BB962C8B-B14F-4D97-AF65-F5344CB8AC3E}">
        <p14:creationId xmlns:p14="http://schemas.microsoft.com/office/powerpoint/2010/main" val="21952153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FED9EB5D-0318-463E-87DD-4932D1A4414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551193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4DABD162-B4A6-45E0-974D-DEC1EEB2DB2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732263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7" name="Slide Number Placeholder 6"/>
          <p:cNvSpPr>
            <a:spLocks noGrp="1"/>
          </p:cNvSpPr>
          <p:nvPr>
            <p:ph type="sldNum" sz="quarter" idx="12"/>
          </p:nvPr>
        </p:nvSpPr>
        <p:spPr/>
        <p:txBody>
          <a:bodyPr/>
          <a:lstStyle>
            <a:lvl1pPr>
              <a:defRPr/>
            </a:lvl1pPr>
          </a:lstStyle>
          <a:p>
            <a:fld id="{04E9D2F4-F3E5-4409-B7F0-B4A78474019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397172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9" name="Slide Number Placeholder 8"/>
          <p:cNvSpPr>
            <a:spLocks noGrp="1"/>
          </p:cNvSpPr>
          <p:nvPr>
            <p:ph type="sldNum" sz="quarter" idx="12"/>
          </p:nvPr>
        </p:nvSpPr>
        <p:spPr/>
        <p:txBody>
          <a:bodyPr/>
          <a:lstStyle>
            <a:lvl1pPr>
              <a:defRPr/>
            </a:lvl1pPr>
          </a:lstStyle>
          <a:p>
            <a:fld id="{E27CFDF0-C552-4ACD-8F8A-19FFF02F256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069213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5" name="Slide Number Placeholder 4"/>
          <p:cNvSpPr>
            <a:spLocks noGrp="1"/>
          </p:cNvSpPr>
          <p:nvPr>
            <p:ph type="sldNum" sz="quarter" idx="12"/>
          </p:nvPr>
        </p:nvSpPr>
        <p:spPr/>
        <p:txBody>
          <a:bodyPr/>
          <a:lstStyle>
            <a:lvl1pPr>
              <a:defRPr/>
            </a:lvl1pPr>
          </a:lstStyle>
          <a:p>
            <a:fld id="{C154A344-1076-4499-8F30-70686CA0927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6523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4" name="Slide Number Placeholder 3"/>
          <p:cNvSpPr>
            <a:spLocks noGrp="1"/>
          </p:cNvSpPr>
          <p:nvPr>
            <p:ph type="sldNum" sz="quarter" idx="12"/>
          </p:nvPr>
        </p:nvSpPr>
        <p:spPr/>
        <p:txBody>
          <a:bodyPr/>
          <a:lstStyle>
            <a:lvl1pPr>
              <a:defRPr/>
            </a:lvl1pPr>
          </a:lstStyle>
          <a:p>
            <a:fld id="{D5904364-CEC9-44BF-A101-53F3C9279DE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538119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7" name="Slide Number Placeholder 6"/>
          <p:cNvSpPr>
            <a:spLocks noGrp="1"/>
          </p:cNvSpPr>
          <p:nvPr>
            <p:ph type="sldNum" sz="quarter" idx="12"/>
          </p:nvPr>
        </p:nvSpPr>
        <p:spPr/>
        <p:txBody>
          <a:bodyPr/>
          <a:lstStyle>
            <a:lvl1pPr>
              <a:defRPr/>
            </a:lvl1pPr>
          </a:lstStyle>
          <a:p>
            <a:fld id="{DE3C4C01-02BB-410B-B4D6-7D03DBCDDF1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2462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7" name="Slide Number Placeholder 6"/>
          <p:cNvSpPr>
            <a:spLocks noGrp="1"/>
          </p:cNvSpPr>
          <p:nvPr>
            <p:ph type="sldNum" sz="quarter" idx="12"/>
          </p:nvPr>
        </p:nvSpPr>
        <p:spPr/>
        <p:txBody>
          <a:bodyPr/>
          <a:lstStyle>
            <a:lvl1pPr>
              <a:defRPr/>
            </a:lvl1pPr>
          </a:lstStyle>
          <a:p>
            <a:fld id="{6DAB131C-19E2-45D1-AC50-2CFAA6A11BE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993150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5EBFE0C1-DB8F-424E-A959-C922C4AFEEB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887037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lvl1pPr>
              <a:defRPr/>
            </a:lvl1pPr>
          </a:lstStyle>
          <a:p>
            <a:fld id="{18321012-8FD0-4AC7-8B0B-8AE0FCE409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065325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solidFill>
                <a:srgbClr val="000066"/>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66"/>
              </a:solidFill>
            </a:endParaRPr>
          </a:p>
        </p:txBody>
      </p:sp>
      <p:sp>
        <p:nvSpPr>
          <p:cNvPr id="6" name="Slide Number Placeholder 5"/>
          <p:cNvSpPr>
            <a:spLocks noGrp="1"/>
          </p:cNvSpPr>
          <p:nvPr>
            <p:ph type="sldNum" sz="quarter" idx="12"/>
          </p:nvPr>
        </p:nvSpPr>
        <p:spPr/>
        <p:txBody>
          <a:bodyPr/>
          <a:lstStyle>
            <a:lvl1pPr>
              <a:defRPr/>
            </a:lvl1pPr>
          </a:lstStyle>
          <a:p>
            <a:fld id="{F58993CA-7761-4A4A-BA26-18F6BD06219C}"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4179398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66"/>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66"/>
              </a:solidFill>
            </a:endParaRPr>
          </a:p>
        </p:txBody>
      </p:sp>
      <p:sp>
        <p:nvSpPr>
          <p:cNvPr id="6" name="Slide Number Placeholder 5"/>
          <p:cNvSpPr>
            <a:spLocks noGrp="1"/>
          </p:cNvSpPr>
          <p:nvPr>
            <p:ph type="sldNum" sz="quarter" idx="12"/>
          </p:nvPr>
        </p:nvSpPr>
        <p:spPr/>
        <p:txBody>
          <a:bodyPr/>
          <a:lstStyle>
            <a:lvl1pPr>
              <a:defRPr/>
            </a:lvl1pPr>
          </a:lstStyle>
          <a:p>
            <a:fld id="{8418E0BF-5419-4120-A9A4-7BA0271FB3E4}"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18578727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66"/>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66"/>
              </a:solidFill>
            </a:endParaRPr>
          </a:p>
        </p:txBody>
      </p:sp>
      <p:sp>
        <p:nvSpPr>
          <p:cNvPr id="6" name="Slide Number Placeholder 5"/>
          <p:cNvSpPr>
            <a:spLocks noGrp="1"/>
          </p:cNvSpPr>
          <p:nvPr>
            <p:ph type="sldNum" sz="quarter" idx="12"/>
          </p:nvPr>
        </p:nvSpPr>
        <p:spPr/>
        <p:txBody>
          <a:bodyPr/>
          <a:lstStyle>
            <a:lvl1pPr>
              <a:defRPr/>
            </a:lvl1pPr>
          </a:lstStyle>
          <a:p>
            <a:fld id="{2BB9F955-1CFE-413D-ACCE-D9D7BB07258B}"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11297950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solidFill>
                <a:srgbClr val="000066"/>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66"/>
              </a:solidFill>
            </a:endParaRPr>
          </a:p>
        </p:txBody>
      </p:sp>
      <p:sp>
        <p:nvSpPr>
          <p:cNvPr id="7" name="Slide Number Placeholder 6"/>
          <p:cNvSpPr>
            <a:spLocks noGrp="1"/>
          </p:cNvSpPr>
          <p:nvPr>
            <p:ph type="sldNum" sz="quarter" idx="12"/>
          </p:nvPr>
        </p:nvSpPr>
        <p:spPr/>
        <p:txBody>
          <a:bodyPr/>
          <a:lstStyle>
            <a:lvl1pPr>
              <a:defRPr/>
            </a:lvl1pPr>
          </a:lstStyle>
          <a:p>
            <a:fld id="{DD92B582-8000-412B-9DD2-8165B4CC7969}"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28609335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solidFill>
                <a:srgbClr val="000066"/>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66"/>
              </a:solidFill>
            </a:endParaRPr>
          </a:p>
        </p:txBody>
      </p:sp>
      <p:sp>
        <p:nvSpPr>
          <p:cNvPr id="9" name="Slide Number Placeholder 8"/>
          <p:cNvSpPr>
            <a:spLocks noGrp="1"/>
          </p:cNvSpPr>
          <p:nvPr>
            <p:ph type="sldNum" sz="quarter" idx="12"/>
          </p:nvPr>
        </p:nvSpPr>
        <p:spPr/>
        <p:txBody>
          <a:bodyPr/>
          <a:lstStyle>
            <a:lvl1pPr>
              <a:defRPr/>
            </a:lvl1pPr>
          </a:lstStyle>
          <a:p>
            <a:fld id="{DB72FC44-C4F0-46A5-869B-487A7E9CFCF4}"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179911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solidFill>
                <a:srgbClr val="000066"/>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66"/>
              </a:solidFill>
            </a:endParaRPr>
          </a:p>
        </p:txBody>
      </p:sp>
      <p:sp>
        <p:nvSpPr>
          <p:cNvPr id="5" name="Slide Number Placeholder 4"/>
          <p:cNvSpPr>
            <a:spLocks noGrp="1"/>
          </p:cNvSpPr>
          <p:nvPr>
            <p:ph type="sldNum" sz="quarter" idx="12"/>
          </p:nvPr>
        </p:nvSpPr>
        <p:spPr/>
        <p:txBody>
          <a:bodyPr/>
          <a:lstStyle>
            <a:lvl1pPr>
              <a:defRPr/>
            </a:lvl1pPr>
          </a:lstStyle>
          <a:p>
            <a:fld id="{C070B943-E98E-4B68-9D0E-92B445C458B3}"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10019500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66"/>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66"/>
              </a:solidFill>
            </a:endParaRPr>
          </a:p>
        </p:txBody>
      </p:sp>
      <p:sp>
        <p:nvSpPr>
          <p:cNvPr id="4" name="Slide Number Placeholder 3"/>
          <p:cNvSpPr>
            <a:spLocks noGrp="1"/>
          </p:cNvSpPr>
          <p:nvPr>
            <p:ph type="sldNum" sz="quarter" idx="12"/>
          </p:nvPr>
        </p:nvSpPr>
        <p:spPr/>
        <p:txBody>
          <a:bodyPr/>
          <a:lstStyle>
            <a:lvl1pPr>
              <a:defRPr/>
            </a:lvl1pPr>
          </a:lstStyle>
          <a:p>
            <a:fld id="{41D0F7A0-EB76-4594-A191-F7789447E41B}"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7377438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66"/>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66"/>
              </a:solidFill>
            </a:endParaRPr>
          </a:p>
        </p:txBody>
      </p:sp>
      <p:sp>
        <p:nvSpPr>
          <p:cNvPr id="7" name="Slide Number Placeholder 6"/>
          <p:cNvSpPr>
            <a:spLocks noGrp="1"/>
          </p:cNvSpPr>
          <p:nvPr>
            <p:ph type="sldNum" sz="quarter" idx="12"/>
          </p:nvPr>
        </p:nvSpPr>
        <p:spPr/>
        <p:txBody>
          <a:bodyPr/>
          <a:lstStyle>
            <a:lvl1pPr>
              <a:defRPr/>
            </a:lvl1pPr>
          </a:lstStyle>
          <a:p>
            <a:fld id="{B278CF25-8B80-49A1-9940-E73301A50B84}"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36788421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66"/>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66"/>
              </a:solidFill>
            </a:endParaRPr>
          </a:p>
        </p:txBody>
      </p:sp>
      <p:sp>
        <p:nvSpPr>
          <p:cNvPr id="7" name="Slide Number Placeholder 6"/>
          <p:cNvSpPr>
            <a:spLocks noGrp="1"/>
          </p:cNvSpPr>
          <p:nvPr>
            <p:ph type="sldNum" sz="quarter" idx="12"/>
          </p:nvPr>
        </p:nvSpPr>
        <p:spPr/>
        <p:txBody>
          <a:bodyPr/>
          <a:lstStyle>
            <a:lvl1pPr>
              <a:defRPr/>
            </a:lvl1pPr>
          </a:lstStyle>
          <a:p>
            <a:fld id="{91C0751C-56D9-4A14-B41B-8DE0A917BFF6}"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31255368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66"/>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66"/>
              </a:solidFill>
            </a:endParaRPr>
          </a:p>
        </p:txBody>
      </p:sp>
      <p:sp>
        <p:nvSpPr>
          <p:cNvPr id="6" name="Slide Number Placeholder 5"/>
          <p:cNvSpPr>
            <a:spLocks noGrp="1"/>
          </p:cNvSpPr>
          <p:nvPr>
            <p:ph type="sldNum" sz="quarter" idx="12"/>
          </p:nvPr>
        </p:nvSpPr>
        <p:spPr/>
        <p:txBody>
          <a:bodyPr/>
          <a:lstStyle>
            <a:lvl1pPr>
              <a:defRPr/>
            </a:lvl1pPr>
          </a:lstStyle>
          <a:p>
            <a:fld id="{CDA5F77F-3725-4332-8C8B-EF59895E965E}"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20177554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66"/>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66"/>
              </a:solidFill>
            </a:endParaRPr>
          </a:p>
        </p:txBody>
      </p:sp>
      <p:sp>
        <p:nvSpPr>
          <p:cNvPr id="6" name="Slide Number Placeholder 5"/>
          <p:cNvSpPr>
            <a:spLocks noGrp="1"/>
          </p:cNvSpPr>
          <p:nvPr>
            <p:ph type="sldNum" sz="quarter" idx="12"/>
          </p:nvPr>
        </p:nvSpPr>
        <p:spPr/>
        <p:txBody>
          <a:bodyPr/>
          <a:lstStyle>
            <a:lvl1pPr>
              <a:defRPr/>
            </a:lvl1pPr>
          </a:lstStyle>
          <a:p>
            <a:fld id="{10F394A7-3077-4FA9-9407-CC45DFF97419}"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225829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ltLang="en-US">
              <a:solidFill>
                <a:srgbClr val="000066"/>
              </a:solidFill>
            </a:endParaRPr>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solidFill>
                <a:srgbClr val="000066"/>
              </a:solidFill>
            </a:endParaRPr>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48C1F9E2-97F3-4A99-AD6E-ECDF90D89964}" type="slidenum">
              <a:rPr lang="en-US" altLang="en-US">
                <a:solidFill>
                  <a:srgbClr val="000066"/>
                </a:solidFill>
              </a:rPr>
              <a:pPr/>
              <a:t>‹#›</a:t>
            </a:fld>
            <a:endParaRPr lang="en-US" altLang="en-US">
              <a:solidFill>
                <a:srgbClr val="000066"/>
              </a:solidFill>
            </a:endParaRPr>
          </a:p>
        </p:txBody>
      </p:sp>
    </p:spTree>
    <p:extLst>
      <p:ext uri="{BB962C8B-B14F-4D97-AF65-F5344CB8AC3E}">
        <p14:creationId xmlns:p14="http://schemas.microsoft.com/office/powerpoint/2010/main" val="4237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561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561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fontAlgn="base">
              <a:spcBef>
                <a:spcPct val="0"/>
              </a:spcBef>
              <a:spcAft>
                <a:spcPct val="0"/>
              </a:spcAft>
            </a:pPr>
            <a:endParaRPr lang="en-US" altLang="en-US" smtClean="0">
              <a:solidFill>
                <a:srgbClr val="000000"/>
              </a:solidFill>
            </a:endParaRPr>
          </a:p>
        </p:txBody>
      </p:sp>
      <p:sp>
        <p:nvSpPr>
          <p:cNvPr id="2561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r>
              <a:rPr lang="en-US" altLang="en-US" smtClean="0">
                <a:solidFill>
                  <a:srgbClr val="000000"/>
                </a:solidFill>
              </a:rPr>
              <a:t>Applied Statistical Computing and Graphics</a:t>
            </a:r>
          </a:p>
        </p:txBody>
      </p:sp>
      <p:sp>
        <p:nvSpPr>
          <p:cNvPr id="2561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fld id="{5344F556-B71D-4A9D-892C-A23088E09E03}"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983264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561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561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fontAlgn="base">
              <a:spcBef>
                <a:spcPct val="0"/>
              </a:spcBef>
              <a:spcAft>
                <a:spcPct val="0"/>
              </a:spcAft>
            </a:pPr>
            <a:endParaRPr lang="en-US" altLang="en-US" smtClean="0">
              <a:solidFill>
                <a:srgbClr val="000000"/>
              </a:solidFill>
            </a:endParaRPr>
          </a:p>
        </p:txBody>
      </p:sp>
      <p:sp>
        <p:nvSpPr>
          <p:cNvPr id="2561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r>
              <a:rPr lang="en-US" altLang="en-US" smtClean="0">
                <a:solidFill>
                  <a:srgbClr val="000000"/>
                </a:solidFill>
              </a:rPr>
              <a:t>Applied Statistical Computing and Graphics</a:t>
            </a:r>
          </a:p>
        </p:txBody>
      </p:sp>
      <p:sp>
        <p:nvSpPr>
          <p:cNvPr id="2561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fld id="{5344F556-B71D-4A9D-892C-A23088E09E03}"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28450446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560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561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561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fontAlgn="base">
              <a:spcBef>
                <a:spcPct val="0"/>
              </a:spcBef>
              <a:spcAft>
                <a:spcPct val="0"/>
              </a:spcAft>
            </a:pPr>
            <a:endParaRPr lang="en-US" altLang="en-US" smtClean="0">
              <a:solidFill>
                <a:srgbClr val="000000"/>
              </a:solidFill>
            </a:endParaRPr>
          </a:p>
        </p:txBody>
      </p:sp>
      <p:sp>
        <p:nvSpPr>
          <p:cNvPr id="2561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r>
              <a:rPr lang="en-US" altLang="en-US" smtClean="0">
                <a:solidFill>
                  <a:srgbClr val="000000"/>
                </a:solidFill>
              </a:rPr>
              <a:t>Applied Statistical Computing and Graphics</a:t>
            </a:r>
          </a:p>
        </p:txBody>
      </p:sp>
      <p:sp>
        <p:nvSpPr>
          <p:cNvPr id="2561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fld id="{5344F556-B71D-4A9D-892C-A23088E09E03}"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37892141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a:solidFill>
                <a:srgbClr val="000066"/>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a:solidFill>
                <a:srgbClr val="000066"/>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5DBB0E11-6DB1-4632-932C-9C623A4CA4A4}" type="slidenum">
              <a:rPr lang="en-US" altLang="en-US">
                <a:solidFill>
                  <a:srgbClr val="000066"/>
                </a:solidFill>
              </a:rPr>
              <a:pPr fontAlgn="base">
                <a:spcBef>
                  <a:spcPct val="0"/>
                </a:spcBef>
                <a:spcAft>
                  <a:spcPct val="0"/>
                </a:spcAft>
              </a:pPr>
              <a:t>‹#›</a:t>
            </a:fld>
            <a:endParaRPr lang="en-US" altLang="en-US">
              <a:solidFill>
                <a:srgbClr val="000066"/>
              </a:solidFill>
            </a:endParaRPr>
          </a:p>
        </p:txBody>
      </p:sp>
    </p:spTree>
    <p:extLst>
      <p:ext uri="{BB962C8B-B14F-4D97-AF65-F5344CB8AC3E}">
        <p14:creationId xmlns:p14="http://schemas.microsoft.com/office/powerpoint/2010/main" val="15434763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Narrow" pitchFamily="34" charset="0"/>
        </a:defRPr>
      </a:lvl2pPr>
      <a:lvl3pPr algn="ctr" rtl="0" fontAlgn="base">
        <a:spcBef>
          <a:spcPct val="0"/>
        </a:spcBef>
        <a:spcAft>
          <a:spcPct val="0"/>
        </a:spcAft>
        <a:defRPr sz="4400">
          <a:solidFill>
            <a:schemeClr val="tx2"/>
          </a:solidFill>
          <a:latin typeface="Arial Narrow" pitchFamily="34" charset="0"/>
        </a:defRPr>
      </a:lvl3pPr>
      <a:lvl4pPr algn="ctr" rtl="0" fontAlgn="base">
        <a:spcBef>
          <a:spcPct val="0"/>
        </a:spcBef>
        <a:spcAft>
          <a:spcPct val="0"/>
        </a:spcAft>
        <a:defRPr sz="4400">
          <a:solidFill>
            <a:schemeClr val="tx2"/>
          </a:solidFill>
          <a:latin typeface="Arial Narrow" pitchFamily="34" charset="0"/>
        </a:defRPr>
      </a:lvl4pPr>
      <a:lvl5pPr algn="ctr" rtl="0" fontAlgn="base">
        <a:spcBef>
          <a:spcPct val="0"/>
        </a:spcBef>
        <a:spcAft>
          <a:spcPct val="0"/>
        </a:spcAft>
        <a:defRPr sz="4400">
          <a:solidFill>
            <a:schemeClr val="tx2"/>
          </a:solidFill>
          <a:latin typeface="Arial Narrow" pitchFamily="34" charset="0"/>
        </a:defRPr>
      </a:lvl5pPr>
      <a:lvl6pPr marL="457200" algn="ctr" rtl="0" fontAlgn="base">
        <a:spcBef>
          <a:spcPct val="0"/>
        </a:spcBef>
        <a:spcAft>
          <a:spcPct val="0"/>
        </a:spcAft>
        <a:defRPr sz="4400">
          <a:solidFill>
            <a:schemeClr val="tx2"/>
          </a:solidFill>
          <a:latin typeface="Arial Narrow" pitchFamily="34" charset="0"/>
        </a:defRPr>
      </a:lvl6pPr>
      <a:lvl7pPr marL="914400" algn="ctr" rtl="0" fontAlgn="base">
        <a:spcBef>
          <a:spcPct val="0"/>
        </a:spcBef>
        <a:spcAft>
          <a:spcPct val="0"/>
        </a:spcAft>
        <a:defRPr sz="4400">
          <a:solidFill>
            <a:schemeClr val="tx2"/>
          </a:solidFill>
          <a:latin typeface="Arial Narrow" pitchFamily="34" charset="0"/>
        </a:defRPr>
      </a:lvl7pPr>
      <a:lvl8pPr marL="1371600" algn="ctr" rtl="0" fontAlgn="base">
        <a:spcBef>
          <a:spcPct val="0"/>
        </a:spcBef>
        <a:spcAft>
          <a:spcPct val="0"/>
        </a:spcAft>
        <a:defRPr sz="4400">
          <a:solidFill>
            <a:schemeClr val="tx2"/>
          </a:solidFill>
          <a:latin typeface="Arial Narrow" pitchFamily="34" charset="0"/>
        </a:defRPr>
      </a:lvl8pPr>
      <a:lvl9pPr marL="1828800" algn="ctr" rtl="0" fontAlgn="base">
        <a:spcBef>
          <a:spcPct val="0"/>
        </a:spcBef>
        <a:spcAft>
          <a:spcPct val="0"/>
        </a:spcAft>
        <a:defRPr sz="4400">
          <a:solidFill>
            <a:schemeClr val="tx2"/>
          </a:solidFill>
          <a:latin typeface="Arial Narrow"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studio.com/products/rstudio/downloa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www.statmethods.net/interface/packages.html"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cran.r-project.org/bin/macos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studio.com/products/rstudio/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8001000" cy="5791200"/>
          </a:xfrm>
        </p:spPr>
        <p:txBody>
          <a:bodyPr>
            <a:noAutofit/>
          </a:bodyPr>
          <a:lstStyle/>
          <a:p>
            <a:pPr algn="l"/>
            <a:r>
              <a:rPr lang="en-US" sz="2400" b="1" dirty="0" smtClean="0">
                <a:latin typeface="Times New Roman" panose="02020603050405020304" pitchFamily="18" charset="0"/>
                <a:cs typeface="Times New Roman" panose="02020603050405020304" pitchFamily="18" charset="0"/>
              </a:rPr>
              <a:t>Why learning R?</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is </a:t>
            </a:r>
            <a:r>
              <a:rPr lang="en-US" sz="2400" b="1" dirty="0">
                <a:latin typeface="Times New Roman" panose="02020603050405020304" pitchFamily="18" charset="0"/>
                <a:cs typeface="Times New Roman" panose="02020603050405020304" pitchFamily="18" charset="0"/>
              </a:rPr>
              <a:t>open source</a:t>
            </a:r>
            <a:r>
              <a:rPr lang="en-US" sz="2400" dirty="0">
                <a:latin typeface="Times New Roman" panose="02020603050405020304" pitchFamily="18" charset="0"/>
                <a:cs typeface="Times New Roman" panose="02020603050405020304" pitchFamily="18" charset="0"/>
              </a:rPr>
              <a:t>, so it’s free.</a:t>
            </a:r>
            <a:br>
              <a:rPr lang="en-US" sz="2400"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is </a:t>
            </a:r>
            <a:r>
              <a:rPr lang="en-US" sz="2400" b="1" dirty="0" smtClean="0">
                <a:latin typeface="Times New Roman" panose="02020603050405020304" pitchFamily="18" charset="0"/>
                <a:cs typeface="Times New Roman" panose="02020603050405020304" pitchFamily="18" charset="0"/>
              </a:rPr>
              <a:t>cross-platform</a:t>
            </a:r>
            <a:r>
              <a:rPr lang="en-US" sz="2400" dirty="0">
                <a:latin typeface="Times New Roman" panose="02020603050405020304" pitchFamily="18" charset="0"/>
                <a:cs typeface="Times New Roman" panose="02020603050405020304" pitchFamily="18" charset="0"/>
              </a:rPr>
              <a:t> compatible, so it can be installed on </a:t>
            </a:r>
            <a:r>
              <a:rPr lang="en-US" sz="2400" dirty="0" smtClean="0">
                <a:latin typeface="Times New Roman" panose="02020603050405020304" pitchFamily="18" charset="0"/>
                <a:cs typeface="Times New Roman" panose="02020603050405020304" pitchFamily="18" charset="0"/>
              </a:rPr>
              <a:t> Windows</a:t>
            </a:r>
            <a:r>
              <a:rPr lang="en-US" sz="2400" dirty="0">
                <a:latin typeface="Times New Roman" panose="02020603050405020304" pitchFamily="18" charset="0"/>
                <a:cs typeface="Times New Roman" panose="02020603050405020304" pitchFamily="18" charset="0"/>
              </a:rPr>
              <a:t>, MAC OSX and Linux</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provides a wide variety </a:t>
            </a:r>
            <a:r>
              <a:rPr lang="en-US" sz="2400" dirty="0" smtClean="0">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statistical  techniques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graphical capabilities</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provides the possibility to make a </a:t>
            </a:r>
            <a:r>
              <a:rPr lang="en-US" sz="2400" b="1" dirty="0">
                <a:latin typeface="Times New Roman" panose="02020603050405020304" pitchFamily="18" charset="0"/>
                <a:cs typeface="Times New Roman" panose="02020603050405020304" pitchFamily="18" charset="0"/>
              </a:rPr>
              <a:t>reproducible research</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by embedding </a:t>
            </a:r>
            <a:r>
              <a:rPr lang="en-US" sz="2400" dirty="0">
                <a:latin typeface="Times New Roman" panose="02020603050405020304" pitchFamily="18" charset="0"/>
                <a:cs typeface="Times New Roman" panose="02020603050405020304" pitchFamily="18" charset="0"/>
              </a:rPr>
              <a:t>script and results in a single file.</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vast community</a:t>
            </a:r>
            <a:r>
              <a:rPr lang="en-US" sz="2400" dirty="0">
                <a:latin typeface="Times New Roman" panose="02020603050405020304" pitchFamily="18" charset="0"/>
                <a:cs typeface="Times New Roman" panose="02020603050405020304" pitchFamily="18" charset="0"/>
              </a:rPr>
              <a:t> both in academia and in business</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is </a:t>
            </a:r>
            <a:r>
              <a:rPr lang="en-US" sz="2400" b="1" dirty="0">
                <a:latin typeface="Times New Roman" panose="02020603050405020304" pitchFamily="18" charset="0"/>
                <a:cs typeface="Times New Roman" panose="02020603050405020304" pitchFamily="18" charset="0"/>
              </a:rPr>
              <a:t>highly extensible</a:t>
            </a:r>
            <a:r>
              <a:rPr lang="en-US" sz="2400" dirty="0">
                <a:latin typeface="Times New Roman" panose="02020603050405020304" pitchFamily="18" charset="0"/>
                <a:cs typeface="Times New Roman" panose="02020603050405020304" pitchFamily="18" charset="0"/>
              </a:rPr>
              <a:t> and it has thousands of well-documented extensions (named R packages) for a very broad range of applications in the financial sector, health care,…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It’s </a:t>
            </a:r>
            <a:r>
              <a:rPr lang="en-US" sz="2400" b="1" dirty="0">
                <a:latin typeface="Times New Roman" panose="02020603050405020304" pitchFamily="18" charset="0"/>
                <a:cs typeface="Times New Roman" panose="02020603050405020304" pitchFamily="18" charset="0"/>
              </a:rPr>
              <a:t>easy to create R packages</a:t>
            </a:r>
            <a:r>
              <a:rPr lang="en-US" sz="2400" dirty="0">
                <a:latin typeface="Times New Roman" panose="02020603050405020304" pitchFamily="18" charset="0"/>
                <a:cs typeface="Times New Roman" panose="02020603050405020304" pitchFamily="18" charset="0"/>
              </a:rPr>
              <a:t> for solving particular problems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4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90488"/>
            <a:ext cx="8229600" cy="1104900"/>
          </a:xfrm>
        </p:spPr>
        <p:txBody>
          <a:bodyPr rIns="81279"/>
          <a:lstStyle/>
          <a:p>
            <a:pPr indent="0" eaLnBrk="1" hangingPunct="1"/>
            <a:r>
              <a:rPr lang="en-US" altLang="en-US" smtClean="0"/>
              <a:t>Typical R session</a:t>
            </a:r>
          </a:p>
        </p:txBody>
      </p:sp>
      <p:sp>
        <p:nvSpPr>
          <p:cNvPr id="34819" name="Rectangle 3"/>
          <p:cNvSpPr>
            <a:spLocks noGrp="1" noChangeArrowheads="1"/>
          </p:cNvSpPr>
          <p:nvPr>
            <p:ph type="body" idx="1"/>
          </p:nvPr>
        </p:nvSpPr>
        <p:spPr>
          <a:xfrm>
            <a:off x="0" y="1206500"/>
            <a:ext cx="9144000" cy="1003300"/>
          </a:xfrm>
        </p:spPr>
        <p:txBody>
          <a:bodyPr rIns="81279"/>
          <a:lstStyle/>
          <a:p>
            <a:pPr eaLnBrk="1" hangingPunct="1"/>
            <a:r>
              <a:rPr lang="en-US" altLang="en-US" smtClean="0"/>
              <a:t>R sessions are </a:t>
            </a:r>
            <a:r>
              <a:rPr lang="en-US" altLang="en-US" i="1" smtClean="0"/>
              <a:t>interactive</a:t>
            </a:r>
            <a:endParaRPr lang="en-US" altLang="en-US" smtClean="0"/>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891540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AutoShape 7"/>
          <p:cNvSpPr>
            <a:spLocks/>
          </p:cNvSpPr>
          <p:nvPr/>
        </p:nvSpPr>
        <p:spPr bwMode="auto">
          <a:xfrm flipH="1">
            <a:off x="3657600" y="3810000"/>
            <a:ext cx="20574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w="12700">
            <a:solidFill>
              <a:srgbClr val="FF0000"/>
            </a:solidFill>
            <a:miter lim="800000"/>
            <a:headEnd/>
            <a:tailEnd/>
          </a:ln>
        </p:spPr>
        <p:txBody>
          <a:bodyPr wrap="none" anchor="ctr"/>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endParaRPr lang="en-US" altLang="en-US"/>
          </a:p>
        </p:txBody>
      </p:sp>
      <p:sp>
        <p:nvSpPr>
          <p:cNvPr id="34822" name="Rectangle 8"/>
          <p:cNvSpPr>
            <a:spLocks noChangeArrowheads="1"/>
          </p:cNvSpPr>
          <p:nvPr/>
        </p:nvSpPr>
        <p:spPr bwMode="auto">
          <a:xfrm>
            <a:off x="685800" y="4724400"/>
            <a:ext cx="3352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81279" bIns="50800"/>
          <a:lstStyle>
            <a:lvl1pPr marL="39688" indent="-39688"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spcBef>
                <a:spcPts val="700"/>
              </a:spcBef>
              <a:buClr>
                <a:srgbClr val="000000"/>
              </a:buClr>
              <a:buSzPct val="100000"/>
              <a:buFont typeface="Lucida Grande" charset="0"/>
              <a:buNone/>
            </a:pPr>
            <a:r>
              <a:rPr lang="en-US" altLang="en-US" sz="2400">
                <a:solidFill>
                  <a:schemeClr val="tx1"/>
                </a:solidFill>
              </a:rPr>
              <a:t>Output appears here. Did you get what you wanted?</a:t>
            </a:r>
          </a:p>
        </p:txBody>
      </p:sp>
      <p:sp>
        <p:nvSpPr>
          <p:cNvPr id="34823" name="Rectangle 9"/>
          <p:cNvSpPr>
            <a:spLocks noChangeArrowheads="1"/>
          </p:cNvSpPr>
          <p:nvPr/>
        </p:nvSpPr>
        <p:spPr bwMode="auto">
          <a:xfrm>
            <a:off x="5334000" y="4572000"/>
            <a:ext cx="327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81279" bIns="50800"/>
          <a:lstStyle>
            <a:lvl1pPr marL="65088" indent="-39688"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spcBef>
                <a:spcPts val="700"/>
              </a:spcBef>
              <a:buClr>
                <a:srgbClr val="000000"/>
              </a:buClr>
              <a:buSzPct val="100000"/>
              <a:buFont typeface="Lucida Grande" charset="0"/>
              <a:buNone/>
            </a:pPr>
            <a:r>
              <a:rPr lang="en-US" altLang="en-US" sz="2400">
                <a:solidFill>
                  <a:schemeClr val="tx1"/>
                </a:solidFill>
              </a:rPr>
              <a:t>Write small bits of code here and run it</a:t>
            </a:r>
          </a:p>
        </p:txBody>
      </p:sp>
    </p:spTree>
    <p:extLst>
      <p:ext uri="{BB962C8B-B14F-4D97-AF65-F5344CB8AC3E}">
        <p14:creationId xmlns:p14="http://schemas.microsoft.com/office/powerpoint/2010/main" val="3573945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90488"/>
            <a:ext cx="8229600" cy="1104900"/>
          </a:xfrm>
        </p:spPr>
        <p:txBody>
          <a:bodyPr rIns="81279"/>
          <a:lstStyle/>
          <a:p>
            <a:pPr indent="0" eaLnBrk="1" hangingPunct="1"/>
            <a:r>
              <a:rPr lang="en-US" altLang="en-US" smtClean="0"/>
              <a:t>Typical R session</a:t>
            </a:r>
          </a:p>
        </p:txBody>
      </p:sp>
      <p:sp>
        <p:nvSpPr>
          <p:cNvPr id="36867" name="Rectangle 3"/>
          <p:cNvSpPr>
            <a:spLocks noGrp="1" noChangeArrowheads="1"/>
          </p:cNvSpPr>
          <p:nvPr>
            <p:ph type="body" idx="1"/>
          </p:nvPr>
        </p:nvSpPr>
        <p:spPr>
          <a:xfrm>
            <a:off x="0" y="1206500"/>
            <a:ext cx="9144000" cy="1003300"/>
          </a:xfrm>
        </p:spPr>
        <p:txBody>
          <a:bodyPr rIns="81279"/>
          <a:lstStyle/>
          <a:p>
            <a:pPr eaLnBrk="1" hangingPunct="1"/>
            <a:r>
              <a:rPr lang="en-US" altLang="en-US" smtClean="0"/>
              <a:t>R sessions are </a:t>
            </a:r>
            <a:r>
              <a:rPr lang="en-US" altLang="en-US" i="1" smtClean="0"/>
              <a:t>interactive</a:t>
            </a:r>
            <a:endParaRPr lang="en-US" altLang="en-US" smtClean="0"/>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891540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5"/>
          <p:cNvSpPr>
            <a:spLocks noChangeArrowheads="1"/>
          </p:cNvSpPr>
          <p:nvPr/>
        </p:nvSpPr>
        <p:spPr bwMode="auto">
          <a:xfrm>
            <a:off x="5562600" y="4876800"/>
            <a:ext cx="3352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81279" bIns="50800"/>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spcBef>
                <a:spcPts val="700"/>
              </a:spcBef>
              <a:buClr>
                <a:srgbClr val="000000"/>
              </a:buClr>
              <a:buSzPct val="100000"/>
              <a:buFont typeface="Lucida Grande" charset="0"/>
              <a:buNone/>
            </a:pPr>
            <a:r>
              <a:rPr lang="en-US" altLang="en-US" sz="2400">
                <a:solidFill>
                  <a:schemeClr val="tx1"/>
                </a:solidFill>
              </a:rPr>
              <a:t>Adjust your syntax here depending on this answer.</a:t>
            </a:r>
          </a:p>
        </p:txBody>
      </p:sp>
      <p:sp>
        <p:nvSpPr>
          <p:cNvPr id="36870" name="AutoShape 6"/>
          <p:cNvSpPr>
            <a:spLocks/>
          </p:cNvSpPr>
          <p:nvPr/>
        </p:nvSpPr>
        <p:spPr bwMode="auto">
          <a:xfrm flipV="1">
            <a:off x="3810000" y="5410200"/>
            <a:ext cx="1828800" cy="8382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w="12700">
            <a:solidFill>
              <a:srgbClr val="FF0000"/>
            </a:solidFill>
            <a:miter lim="800000"/>
            <a:headEnd/>
            <a:tailEnd/>
          </a:ln>
        </p:spPr>
        <p:txBody>
          <a:bodyPr wrap="none" anchor="ctr"/>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endParaRPr lang="en-US" altLang="en-US"/>
          </a:p>
        </p:txBody>
      </p:sp>
      <p:sp>
        <p:nvSpPr>
          <p:cNvPr id="36871" name="Rectangle 8"/>
          <p:cNvSpPr>
            <a:spLocks noChangeArrowheads="1"/>
          </p:cNvSpPr>
          <p:nvPr/>
        </p:nvSpPr>
        <p:spPr bwMode="auto">
          <a:xfrm>
            <a:off x="685800" y="4724400"/>
            <a:ext cx="3352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81279" bIns="50800"/>
          <a:lstStyle>
            <a:lvl1pPr marL="39688" indent="-39688"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spcBef>
                <a:spcPts val="700"/>
              </a:spcBef>
              <a:buClr>
                <a:srgbClr val="000000"/>
              </a:buClr>
              <a:buSzPct val="100000"/>
              <a:buFont typeface="Lucida Grande" charset="0"/>
              <a:buNone/>
            </a:pPr>
            <a:r>
              <a:rPr lang="en-US" altLang="en-US" sz="2400">
                <a:solidFill>
                  <a:schemeClr val="tx1"/>
                </a:solidFill>
              </a:rPr>
              <a:t>Output appears here. Did you get what you wanted?</a:t>
            </a:r>
          </a:p>
        </p:txBody>
      </p:sp>
    </p:spTree>
    <p:extLst>
      <p:ext uri="{BB962C8B-B14F-4D97-AF65-F5344CB8AC3E}">
        <p14:creationId xmlns:p14="http://schemas.microsoft.com/office/powerpoint/2010/main" val="2535678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90488"/>
            <a:ext cx="8229600" cy="1104900"/>
          </a:xfrm>
        </p:spPr>
        <p:txBody>
          <a:bodyPr rIns="81279"/>
          <a:lstStyle/>
          <a:p>
            <a:pPr indent="0" eaLnBrk="1" hangingPunct="1"/>
            <a:r>
              <a:rPr lang="en-US" altLang="en-US" smtClean="0"/>
              <a:t>Typical R session</a:t>
            </a:r>
          </a:p>
        </p:txBody>
      </p:sp>
      <p:sp>
        <p:nvSpPr>
          <p:cNvPr id="38915" name="Rectangle 3"/>
          <p:cNvSpPr>
            <a:spLocks noGrp="1" noChangeArrowheads="1"/>
          </p:cNvSpPr>
          <p:nvPr>
            <p:ph type="body" idx="1"/>
          </p:nvPr>
        </p:nvSpPr>
        <p:spPr>
          <a:xfrm>
            <a:off x="0" y="1206500"/>
            <a:ext cx="9144000" cy="1003300"/>
          </a:xfrm>
        </p:spPr>
        <p:txBody>
          <a:bodyPr rIns="81279"/>
          <a:lstStyle/>
          <a:p>
            <a:pPr eaLnBrk="1" hangingPunct="1"/>
            <a:r>
              <a:rPr lang="en-US" altLang="en-US" smtClean="0"/>
              <a:t>R sessions are </a:t>
            </a:r>
            <a:r>
              <a:rPr lang="en-US" altLang="en-US" i="1" smtClean="0"/>
              <a:t>interactive</a:t>
            </a:r>
            <a:endParaRPr lang="en-US" altLang="en-US" smtClean="0"/>
          </a:p>
        </p:txBody>
      </p:sp>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891540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AutoShape 6"/>
          <p:cNvSpPr>
            <a:spLocks/>
          </p:cNvSpPr>
          <p:nvPr/>
        </p:nvSpPr>
        <p:spPr bwMode="auto">
          <a:xfrm flipV="1">
            <a:off x="3733800" y="5257800"/>
            <a:ext cx="1828800" cy="8382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w="12700">
            <a:solidFill>
              <a:srgbClr val="FF0000"/>
            </a:solidFill>
            <a:miter lim="800000"/>
            <a:headEnd/>
            <a:tailEnd/>
          </a:ln>
        </p:spPr>
        <p:txBody>
          <a:bodyPr wrap="none" anchor="ctr"/>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endParaRPr lang="en-US" altLang="en-US"/>
          </a:p>
        </p:txBody>
      </p:sp>
      <p:sp>
        <p:nvSpPr>
          <p:cNvPr id="38918" name="AutoShape 8"/>
          <p:cNvSpPr>
            <a:spLocks/>
          </p:cNvSpPr>
          <p:nvPr/>
        </p:nvSpPr>
        <p:spPr bwMode="auto">
          <a:xfrm flipH="1">
            <a:off x="3962400" y="3505200"/>
            <a:ext cx="1752600" cy="8382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w="12700">
            <a:solidFill>
              <a:srgbClr val="FF0000"/>
            </a:solidFill>
            <a:miter lim="800000"/>
            <a:headEnd/>
            <a:tailEnd/>
          </a:ln>
        </p:spPr>
        <p:txBody>
          <a:bodyPr wrap="none" anchor="ctr"/>
          <a:lstStyle>
            <a:lvl1pPr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endParaRPr lang="en-US" altLang="en-US"/>
          </a:p>
        </p:txBody>
      </p:sp>
    </p:spTree>
    <p:extLst>
      <p:ext uri="{BB962C8B-B14F-4D97-AF65-F5344CB8AC3E}">
        <p14:creationId xmlns:p14="http://schemas.microsoft.com/office/powerpoint/2010/main" val="2046019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90488"/>
            <a:ext cx="8229600" cy="1104900"/>
          </a:xfrm>
        </p:spPr>
        <p:txBody>
          <a:bodyPr rIns="81279"/>
          <a:lstStyle/>
          <a:p>
            <a:pPr indent="0" eaLnBrk="1" hangingPunct="1"/>
            <a:r>
              <a:rPr lang="en-US" altLang="en-US" smtClean="0"/>
              <a:t>Typical R session</a:t>
            </a:r>
          </a:p>
        </p:txBody>
      </p:sp>
      <p:sp>
        <p:nvSpPr>
          <p:cNvPr id="40963" name="Rectangle 3"/>
          <p:cNvSpPr>
            <a:spLocks noGrp="1" noChangeArrowheads="1"/>
          </p:cNvSpPr>
          <p:nvPr>
            <p:ph type="body" idx="1"/>
          </p:nvPr>
        </p:nvSpPr>
        <p:spPr>
          <a:xfrm>
            <a:off x="0" y="1206500"/>
            <a:ext cx="9144000" cy="1003300"/>
          </a:xfrm>
        </p:spPr>
        <p:txBody>
          <a:bodyPr rIns="81279"/>
          <a:lstStyle/>
          <a:p>
            <a:pPr eaLnBrk="1" hangingPunct="1"/>
            <a:r>
              <a:rPr lang="en-US" altLang="en-US" smtClean="0"/>
              <a:t>R sessions are </a:t>
            </a:r>
            <a:r>
              <a:rPr lang="en-US" altLang="en-US" i="1" smtClean="0"/>
              <a:t>interactive</a:t>
            </a:r>
            <a:endParaRPr lang="en-US" altLang="en-US" smtClean="0"/>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891540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4876800" y="3048000"/>
            <a:ext cx="3657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81279" bIns="50800"/>
          <a:lstStyle>
            <a:lvl1pPr marL="65088" indent="-39688"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spcBef>
                <a:spcPts val="700"/>
              </a:spcBef>
              <a:buClr>
                <a:srgbClr val="000000"/>
              </a:buClr>
              <a:buSzPct val="100000"/>
              <a:buFont typeface="Lucida Grande" charset="0"/>
              <a:buNone/>
            </a:pPr>
            <a:r>
              <a:rPr lang="en-US" altLang="en-US" sz="3200">
                <a:solidFill>
                  <a:schemeClr val="tx1"/>
                </a:solidFill>
              </a:rPr>
              <a:t>At end, all you need to do is save your script file(s) - which can easily be rerun later.</a:t>
            </a:r>
          </a:p>
        </p:txBody>
      </p:sp>
    </p:spTree>
    <p:extLst>
      <p:ext uri="{BB962C8B-B14F-4D97-AF65-F5344CB8AC3E}">
        <p14:creationId xmlns:p14="http://schemas.microsoft.com/office/powerpoint/2010/main" val="2928996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Applied Statistical Computing and Graphics</a:t>
            </a:r>
          </a:p>
        </p:txBody>
      </p:sp>
      <p:sp>
        <p:nvSpPr>
          <p:cNvPr id="6" name="Slide Number Placeholder 5"/>
          <p:cNvSpPr>
            <a:spLocks noGrp="1"/>
          </p:cNvSpPr>
          <p:nvPr>
            <p:ph type="sldNum" sz="quarter" idx="12"/>
          </p:nvPr>
        </p:nvSpPr>
        <p:spPr/>
        <p:txBody>
          <a:bodyPr/>
          <a:lstStyle/>
          <a:p>
            <a:fld id="{201E3F50-5502-4ED3-9FD4-A38EE6C89E10}" type="slidenum">
              <a:rPr lang="en-US" altLang="en-US"/>
              <a:pPr/>
              <a:t>14</a:t>
            </a:fld>
            <a:endParaRPr lang="en-US" altLang="en-US"/>
          </a:p>
        </p:txBody>
      </p:sp>
      <p:sp>
        <p:nvSpPr>
          <p:cNvPr id="1381378" name="Rectangle 2"/>
          <p:cNvSpPr>
            <a:spLocks noGrp="1" noChangeArrowheads="1"/>
          </p:cNvSpPr>
          <p:nvPr>
            <p:ph type="title"/>
          </p:nvPr>
        </p:nvSpPr>
        <p:spPr/>
        <p:txBody>
          <a:bodyPr/>
          <a:lstStyle/>
          <a:p>
            <a:r>
              <a:rPr lang="en-US" altLang="en-US" sz="5400" b="1"/>
              <a:t>R Warning !</a:t>
            </a:r>
          </a:p>
        </p:txBody>
      </p:sp>
      <p:sp>
        <p:nvSpPr>
          <p:cNvPr id="1381379" name="Rectangle 3"/>
          <p:cNvSpPr>
            <a:spLocks noGrp="1" noChangeArrowheads="1"/>
          </p:cNvSpPr>
          <p:nvPr>
            <p:ph type="body" idx="1"/>
          </p:nvPr>
        </p:nvSpPr>
        <p:spPr>
          <a:xfrm>
            <a:off x="990600" y="2209800"/>
            <a:ext cx="7772400" cy="838200"/>
          </a:xfrm>
        </p:spPr>
        <p:txBody>
          <a:bodyPr>
            <a:normAutofit fontScale="62500" lnSpcReduction="20000"/>
          </a:bodyPr>
          <a:lstStyle/>
          <a:p>
            <a:pPr marL="1219200" lvl="2" indent="-304800">
              <a:lnSpc>
                <a:spcPct val="90000"/>
              </a:lnSpc>
              <a:buFont typeface="Wingdings" pitchFamily="2" charset="2"/>
              <a:buNone/>
            </a:pPr>
            <a:r>
              <a:rPr lang="en-US" altLang="en-US" sz="4400">
                <a:solidFill>
                  <a:schemeClr val="hlink"/>
                </a:solidFill>
              </a:rPr>
              <a:t>R is a case sensitive language. </a:t>
            </a:r>
          </a:p>
          <a:p>
            <a:pPr marL="1219200" lvl="2" indent="-304800">
              <a:lnSpc>
                <a:spcPct val="90000"/>
              </a:lnSpc>
              <a:buFont typeface="Wingdings" pitchFamily="2" charset="2"/>
              <a:buNone/>
            </a:pPr>
            <a:r>
              <a:rPr lang="en-US" altLang="en-US" sz="4400">
                <a:solidFill>
                  <a:schemeClr val="hlink"/>
                </a:solidFill>
              </a:rPr>
              <a:t>FOO, Foo, and foo are three different objects </a:t>
            </a:r>
          </a:p>
        </p:txBody>
      </p:sp>
    </p:spTree>
    <p:extLst>
      <p:ext uri="{BB962C8B-B14F-4D97-AF65-F5344CB8AC3E}">
        <p14:creationId xmlns:p14="http://schemas.microsoft.com/office/powerpoint/2010/main" val="831253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R code</a:t>
            </a:r>
          </a:p>
        </p:txBody>
      </p:sp>
      <p:sp>
        <p:nvSpPr>
          <p:cNvPr id="19459" name="Content Placeholder 2"/>
          <p:cNvSpPr>
            <a:spLocks noGrp="1"/>
          </p:cNvSpPr>
          <p:nvPr>
            <p:ph idx="1"/>
          </p:nvPr>
        </p:nvSpPr>
        <p:spPr>
          <a:xfrm>
            <a:off x="1295400" y="1676400"/>
            <a:ext cx="2133600" cy="4525963"/>
          </a:xfrm>
        </p:spPr>
        <p:txBody>
          <a:bodyPr>
            <a:normAutofit fontScale="92500" lnSpcReduction="10000"/>
          </a:bodyPr>
          <a:lstStyle/>
          <a:p>
            <a:pPr eaLnBrk="1" hangingPunct="1">
              <a:buFont typeface="Arial" pitchFamily="34" charset="0"/>
              <a:buNone/>
            </a:pPr>
            <a:r>
              <a:rPr lang="en-US" altLang="en-US" dirty="0" smtClean="0"/>
              <a:t>&gt; 2+2</a:t>
            </a:r>
          </a:p>
          <a:p>
            <a:pPr eaLnBrk="1" hangingPunct="1">
              <a:buFont typeface="Arial" pitchFamily="34" charset="0"/>
              <a:buNone/>
            </a:pPr>
            <a:r>
              <a:rPr lang="en-US" altLang="en-US" dirty="0" smtClean="0"/>
              <a:t>[1] 4</a:t>
            </a:r>
          </a:p>
          <a:p>
            <a:pPr eaLnBrk="1" hangingPunct="1">
              <a:buFont typeface="Arial" pitchFamily="34" charset="0"/>
              <a:buNone/>
            </a:pPr>
            <a:r>
              <a:rPr lang="en-US" altLang="en-US" dirty="0" smtClean="0"/>
              <a:t>&gt; 2+2^2</a:t>
            </a:r>
          </a:p>
          <a:p>
            <a:pPr eaLnBrk="1" hangingPunct="1">
              <a:buFont typeface="Arial" pitchFamily="34" charset="0"/>
              <a:buNone/>
            </a:pPr>
            <a:r>
              <a:rPr lang="en-US" altLang="en-US" dirty="0" smtClean="0"/>
              <a:t>[1] 6</a:t>
            </a:r>
          </a:p>
          <a:p>
            <a:pPr eaLnBrk="1" hangingPunct="1">
              <a:buFont typeface="Arial" pitchFamily="34" charset="0"/>
              <a:buNone/>
            </a:pPr>
            <a:r>
              <a:rPr lang="en-US" altLang="en-US" dirty="0" smtClean="0"/>
              <a:t>&gt; (2+2)^2</a:t>
            </a:r>
          </a:p>
          <a:p>
            <a:pPr eaLnBrk="1" hangingPunct="1">
              <a:buFont typeface="Arial" pitchFamily="34" charset="0"/>
              <a:buNone/>
            </a:pPr>
            <a:r>
              <a:rPr lang="en-US" altLang="en-US" dirty="0" smtClean="0"/>
              <a:t>[1] 16</a:t>
            </a:r>
          </a:p>
          <a:p>
            <a:pPr marL="0" indent="0">
              <a:buNone/>
            </a:pPr>
            <a:r>
              <a:rPr lang="pl-PL" altLang="en-US" dirty="0">
                <a:latin typeface="Calibri" pitchFamily="34" charset="0"/>
              </a:rPr>
              <a:t>&gt; </a:t>
            </a:r>
            <a:r>
              <a:rPr lang="pl-PL" altLang="en-US" dirty="0">
                <a:solidFill>
                  <a:srgbClr val="FF0000"/>
                </a:solidFill>
                <a:latin typeface="Calibri" pitchFamily="34" charset="0"/>
              </a:rPr>
              <a:t>sqrt</a:t>
            </a:r>
            <a:r>
              <a:rPr lang="pl-PL" altLang="en-US" dirty="0">
                <a:latin typeface="Calibri" pitchFamily="34" charset="0"/>
              </a:rPr>
              <a:t>(2)</a:t>
            </a:r>
          </a:p>
          <a:p>
            <a:pPr marL="0" indent="0">
              <a:buNone/>
            </a:pPr>
            <a:r>
              <a:rPr lang="pl-PL" altLang="en-US" dirty="0">
                <a:latin typeface="Calibri" pitchFamily="34" charset="0"/>
              </a:rPr>
              <a:t>[1] 1.414214</a:t>
            </a:r>
          </a:p>
          <a:p>
            <a:pPr eaLnBrk="1" hangingPunct="1">
              <a:buFont typeface="Arial" pitchFamily="34" charset="0"/>
              <a:buNone/>
            </a:pPr>
            <a:endParaRPr lang="en-US" altLang="en-US" dirty="0" smtClean="0"/>
          </a:p>
        </p:txBody>
      </p:sp>
      <p:sp>
        <p:nvSpPr>
          <p:cNvPr id="19460" name="Rectangle 3"/>
          <p:cNvSpPr>
            <a:spLocks noChangeArrowheads="1"/>
          </p:cNvSpPr>
          <p:nvPr/>
        </p:nvSpPr>
        <p:spPr bwMode="auto">
          <a:xfrm>
            <a:off x="3962400" y="1348800"/>
            <a:ext cx="49530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pl-PL" altLang="en-US" sz="3200" dirty="0" smtClean="0">
                <a:latin typeface="Calibri" pitchFamily="34" charset="0"/>
              </a:rPr>
              <a:t>&gt; </a:t>
            </a:r>
            <a:r>
              <a:rPr lang="pl-PL" altLang="en-US" sz="3200" dirty="0">
                <a:solidFill>
                  <a:srgbClr val="FF0000"/>
                </a:solidFill>
                <a:latin typeface="Calibri" pitchFamily="34" charset="0"/>
              </a:rPr>
              <a:t>log</a:t>
            </a:r>
            <a:r>
              <a:rPr lang="pl-PL" altLang="en-US" sz="3200" dirty="0">
                <a:latin typeface="Calibri" pitchFamily="34" charset="0"/>
              </a:rPr>
              <a:t>(2)</a:t>
            </a:r>
          </a:p>
          <a:p>
            <a:pPr eaLnBrk="1" hangingPunct="1"/>
            <a:r>
              <a:rPr lang="pl-PL" altLang="en-US" sz="3200" dirty="0">
                <a:latin typeface="Calibri" pitchFamily="34" charset="0"/>
              </a:rPr>
              <a:t>[1] 0.6931472</a:t>
            </a:r>
          </a:p>
          <a:p>
            <a:pPr eaLnBrk="1" hangingPunct="1"/>
            <a:r>
              <a:rPr lang="pl-PL" altLang="en-US" sz="3200" dirty="0">
                <a:latin typeface="Calibri" pitchFamily="34" charset="0"/>
              </a:rPr>
              <a:t>&gt; x = 5</a:t>
            </a:r>
          </a:p>
          <a:p>
            <a:pPr eaLnBrk="1" hangingPunct="1"/>
            <a:r>
              <a:rPr lang="pl-PL" altLang="en-US" sz="3200" dirty="0">
                <a:latin typeface="Calibri" pitchFamily="34" charset="0"/>
              </a:rPr>
              <a:t>&gt; y = 10</a:t>
            </a:r>
          </a:p>
          <a:p>
            <a:pPr eaLnBrk="1" hangingPunct="1"/>
            <a:r>
              <a:rPr lang="pl-PL" altLang="en-US" sz="3200" dirty="0">
                <a:latin typeface="Calibri" pitchFamily="34" charset="0"/>
              </a:rPr>
              <a:t>&gt; z &lt;- x+y</a:t>
            </a:r>
          </a:p>
          <a:p>
            <a:pPr eaLnBrk="1" hangingPunct="1"/>
            <a:r>
              <a:rPr lang="pl-PL" altLang="en-US" sz="3200" dirty="0">
                <a:latin typeface="Calibri" pitchFamily="34" charset="0"/>
              </a:rPr>
              <a:t>&gt; z</a:t>
            </a:r>
          </a:p>
          <a:p>
            <a:pPr eaLnBrk="1" hangingPunct="1"/>
            <a:r>
              <a:rPr lang="pl-PL" altLang="en-US" sz="3200" dirty="0">
                <a:latin typeface="Calibri" pitchFamily="34" charset="0"/>
              </a:rPr>
              <a:t>[1] </a:t>
            </a:r>
            <a:r>
              <a:rPr lang="pl-PL" altLang="en-US" sz="3200" dirty="0" smtClean="0">
                <a:latin typeface="Calibri" pitchFamily="34" charset="0"/>
              </a:rPr>
              <a:t>15</a:t>
            </a:r>
            <a:endParaRPr lang="en-US" altLang="en-US" sz="3200" dirty="0" smtClean="0">
              <a:latin typeface="Calibri" pitchFamily="34" charset="0"/>
            </a:endParaRPr>
          </a:p>
          <a:p>
            <a:pPr eaLnBrk="1" fontAlgn="auto" hangingPunct="1">
              <a:spcAft>
                <a:spcPts val="0"/>
              </a:spcAft>
              <a:buFont typeface="Arial" pitchFamily="34" charset="0"/>
              <a:buNone/>
              <a:defRPr/>
            </a:pPr>
            <a:r>
              <a:rPr lang="en-US" dirty="0"/>
              <a:t>&gt; </a:t>
            </a:r>
            <a:r>
              <a:rPr lang="en-US" dirty="0" err="1">
                <a:solidFill>
                  <a:srgbClr val="FF0000"/>
                </a:solidFill>
              </a:rPr>
              <a:t>seq</a:t>
            </a:r>
            <a:r>
              <a:rPr lang="en-US" dirty="0"/>
              <a:t>(1,5, by=.5)</a:t>
            </a:r>
          </a:p>
          <a:p>
            <a:pPr eaLnBrk="1" fontAlgn="auto" hangingPunct="1">
              <a:spcAft>
                <a:spcPts val="0"/>
              </a:spcAft>
              <a:buFont typeface="Arial" pitchFamily="34" charset="0"/>
              <a:buNone/>
              <a:defRPr/>
            </a:pPr>
            <a:r>
              <a:rPr lang="en-US" dirty="0"/>
              <a:t>[1] 1.0 1.5 2.0 2.5 3.0 3.5 4.0 4.5 5.0</a:t>
            </a:r>
          </a:p>
          <a:p>
            <a:pPr eaLnBrk="1" hangingPunct="1"/>
            <a:endParaRPr lang="pl-PL" altLang="en-US" sz="3200" dirty="0">
              <a:latin typeface="Calibri" pitchFamily="34" charset="0"/>
            </a:endParaRPr>
          </a:p>
        </p:txBody>
      </p:sp>
    </p:spTree>
    <p:extLst>
      <p:ext uri="{BB962C8B-B14F-4D97-AF65-F5344CB8AC3E}">
        <p14:creationId xmlns:p14="http://schemas.microsoft.com/office/powerpoint/2010/main" val="315534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75E55FAB-C9DA-4CD2-A1D8-C8D9DCDFD845}" type="slidenum">
              <a:rPr lang="en-US" altLang="en-US">
                <a:solidFill>
                  <a:srgbClr val="000000"/>
                </a:solidFill>
              </a:rPr>
              <a:pPr/>
              <a:t>16</a:t>
            </a:fld>
            <a:endParaRPr lang="en-US" altLang="en-US">
              <a:solidFill>
                <a:srgbClr val="000000"/>
              </a:solidFill>
            </a:endParaRPr>
          </a:p>
        </p:txBody>
      </p:sp>
      <p:sp>
        <p:nvSpPr>
          <p:cNvPr id="1471490" name="Rectangle 2"/>
          <p:cNvSpPr>
            <a:spLocks noGrp="1" noChangeArrowheads="1"/>
          </p:cNvSpPr>
          <p:nvPr>
            <p:ph type="title"/>
          </p:nvPr>
        </p:nvSpPr>
        <p:spPr>
          <a:xfrm>
            <a:off x="1143000" y="457200"/>
            <a:ext cx="7793038" cy="1462088"/>
          </a:xfrm>
        </p:spPr>
        <p:txBody>
          <a:bodyPr/>
          <a:lstStyle/>
          <a:p>
            <a:r>
              <a:rPr lang="en-US" altLang="en-US" sz="4000" b="1" dirty="0"/>
              <a:t>Data Types</a:t>
            </a:r>
            <a:r>
              <a:rPr lang="en-US" altLang="en-US" sz="5400" b="1" dirty="0"/>
              <a:t> </a:t>
            </a:r>
          </a:p>
        </p:txBody>
      </p:sp>
      <p:sp>
        <p:nvSpPr>
          <p:cNvPr id="1471491" name="Rectangle 3"/>
          <p:cNvSpPr>
            <a:spLocks noGrp="1" noChangeArrowheads="1"/>
          </p:cNvSpPr>
          <p:nvPr>
            <p:ph type="body" idx="1"/>
          </p:nvPr>
        </p:nvSpPr>
        <p:spPr>
          <a:xfrm>
            <a:off x="762000" y="2057400"/>
            <a:ext cx="7772400" cy="1600200"/>
          </a:xfrm>
        </p:spPr>
        <p:txBody>
          <a:bodyPr/>
          <a:lstStyle/>
          <a:p>
            <a:pPr marL="1219200" lvl="2" indent="-304800">
              <a:buFont typeface="Wingdings" pitchFamily="2" charset="2"/>
              <a:buNone/>
            </a:pPr>
            <a:r>
              <a:rPr lang="en-US" altLang="en-US" sz="3200" b="1" dirty="0"/>
              <a:t>R</a:t>
            </a:r>
            <a:r>
              <a:rPr lang="en-US" altLang="en-US" sz="3200" dirty="0"/>
              <a:t> has a wide variety of data types including scalars, vectors (numerical, character, logical), matrices, </a:t>
            </a:r>
            <a:r>
              <a:rPr lang="en-US" altLang="en-US" sz="3200" dirty="0" err="1"/>
              <a:t>dataframes</a:t>
            </a:r>
            <a:r>
              <a:rPr lang="en-US" altLang="en-US" sz="3200" dirty="0"/>
              <a:t>, and lists.</a:t>
            </a:r>
            <a:endParaRPr lang="en-US" altLang="en-US" sz="3200" b="1" dirty="0"/>
          </a:p>
        </p:txBody>
      </p:sp>
    </p:spTree>
    <p:extLst>
      <p:ext uri="{BB962C8B-B14F-4D97-AF65-F5344CB8AC3E}">
        <p14:creationId xmlns:p14="http://schemas.microsoft.com/office/powerpoint/2010/main" val="355884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ED9EB5D-0318-463E-87DD-4932D1A4414F}" type="slidenum">
              <a:rPr lang="en-US" altLang="en-US" smtClean="0">
                <a:solidFill>
                  <a:srgbClr val="000000"/>
                </a:solidFill>
              </a:rPr>
              <a:pPr/>
              <a:t>17</a:t>
            </a:fld>
            <a:endParaRPr lang="en-US" altLang="en-US">
              <a:solidFill>
                <a:srgbClr val="000000"/>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330" t="15713" r="32634" b="22144"/>
          <a:stretch/>
        </p:blipFill>
        <p:spPr bwMode="auto">
          <a:xfrm>
            <a:off x="990601" y="152399"/>
            <a:ext cx="7239000" cy="6652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568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ED9EB5D-0318-463E-87DD-4932D1A4414F}" type="slidenum">
              <a:rPr lang="en-US" altLang="en-US" smtClean="0">
                <a:solidFill>
                  <a:srgbClr val="000000"/>
                </a:solidFill>
              </a:rPr>
              <a:pPr/>
              <a:t>18</a:t>
            </a:fld>
            <a:endParaRPr lang="en-US" altLang="en-US">
              <a:solidFill>
                <a:srgbClr val="000000"/>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08" t="21238" r="32500" b="14761"/>
          <a:stretch/>
        </p:blipFill>
        <p:spPr bwMode="auto">
          <a:xfrm>
            <a:off x="144798" y="304801"/>
            <a:ext cx="8389602" cy="6627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2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EE12779-7F61-4E40-8086-1F28BCA5A001}" type="slidenum">
              <a:rPr lang="en-US" altLang="en-US">
                <a:solidFill>
                  <a:srgbClr val="000000"/>
                </a:solidFill>
              </a:rPr>
              <a:pPr/>
              <a:t>19</a:t>
            </a:fld>
            <a:endParaRPr lang="en-US" altLang="en-US">
              <a:solidFill>
                <a:srgbClr val="000000"/>
              </a:solidFill>
            </a:endParaRPr>
          </a:p>
        </p:txBody>
      </p:sp>
      <p:sp>
        <p:nvSpPr>
          <p:cNvPr id="1473538" name="Rectangle 2"/>
          <p:cNvSpPr>
            <a:spLocks noGrp="1" noChangeArrowheads="1"/>
          </p:cNvSpPr>
          <p:nvPr>
            <p:ph type="title"/>
          </p:nvPr>
        </p:nvSpPr>
        <p:spPr>
          <a:xfrm>
            <a:off x="685800" y="152400"/>
            <a:ext cx="7793038" cy="1462088"/>
          </a:xfrm>
        </p:spPr>
        <p:txBody>
          <a:bodyPr/>
          <a:lstStyle/>
          <a:p>
            <a:r>
              <a:rPr lang="en-US" altLang="en-US" sz="2800" b="1" dirty="0" smtClean="0"/>
              <a:t>Vectors- T</a:t>
            </a:r>
            <a:r>
              <a:rPr lang="en-US" sz="2800" dirty="0" smtClean="0"/>
              <a:t>o </a:t>
            </a:r>
            <a:r>
              <a:rPr lang="en-US" sz="2800" dirty="0"/>
              <a:t>create vector with more than one element,  </a:t>
            </a:r>
            <a:r>
              <a:rPr lang="en-US" sz="2800" b="1" dirty="0"/>
              <a:t>c()</a:t>
            </a:r>
            <a:r>
              <a:rPr lang="en-US" sz="2800" dirty="0"/>
              <a:t> function which means to combine the elements into a vector.</a:t>
            </a:r>
            <a:r>
              <a:rPr lang="en-US" altLang="en-US" sz="2800" b="1" dirty="0" smtClean="0"/>
              <a:t> </a:t>
            </a:r>
            <a:endParaRPr lang="en-US" altLang="en-US" sz="2800" b="1" dirty="0"/>
          </a:p>
        </p:txBody>
      </p:sp>
      <p:sp>
        <p:nvSpPr>
          <p:cNvPr id="1473539" name="Rectangle 3"/>
          <p:cNvSpPr>
            <a:spLocks noGrp="1" noChangeArrowheads="1"/>
          </p:cNvSpPr>
          <p:nvPr>
            <p:ph type="body" idx="1"/>
          </p:nvPr>
        </p:nvSpPr>
        <p:spPr>
          <a:xfrm>
            <a:off x="685800" y="1747157"/>
            <a:ext cx="7620000" cy="5105400"/>
          </a:xfrm>
        </p:spPr>
        <p:txBody>
          <a:bodyPr/>
          <a:lstStyle/>
          <a:p>
            <a:pPr marL="1219200" lvl="2" indent="-304800">
              <a:buNone/>
            </a:pPr>
            <a:r>
              <a:rPr lang="en-US" dirty="0"/>
              <a:t># Create a </a:t>
            </a:r>
            <a:r>
              <a:rPr lang="en-US" dirty="0" smtClean="0"/>
              <a:t>vector</a:t>
            </a:r>
          </a:p>
          <a:p>
            <a:pPr marL="1219200" lvl="2" indent="-304800">
              <a:buNone/>
            </a:pPr>
            <a:r>
              <a:rPr lang="en-US" dirty="0" smtClean="0"/>
              <a:t>	 </a:t>
            </a:r>
            <a:r>
              <a:rPr lang="en-US" dirty="0"/>
              <a:t>apple &lt;- </a:t>
            </a:r>
            <a:r>
              <a:rPr lang="en-US" dirty="0" smtClean="0"/>
              <a:t>c(“</a:t>
            </a:r>
            <a:r>
              <a:rPr lang="en-US" dirty="0" err="1" smtClean="0"/>
              <a:t>red”,”green”,"</a:t>
            </a:r>
            <a:r>
              <a:rPr lang="en-US" dirty="0" err="1"/>
              <a:t>yellow</a:t>
            </a:r>
            <a:r>
              <a:rPr lang="en-US" dirty="0" smtClean="0"/>
              <a:t>")</a:t>
            </a:r>
          </a:p>
          <a:p>
            <a:pPr marL="1219200" lvl="2" indent="-304800">
              <a:buNone/>
            </a:pPr>
            <a:r>
              <a:rPr lang="en-US" dirty="0"/>
              <a:t> </a:t>
            </a:r>
            <a:r>
              <a:rPr lang="en-US" dirty="0" smtClean="0"/>
              <a:t>   </a:t>
            </a:r>
            <a:r>
              <a:rPr lang="en-US" dirty="0"/>
              <a:t>print(apple) </a:t>
            </a:r>
            <a:r>
              <a:rPr lang="en-US" dirty="0" smtClean="0"/>
              <a:t>          [</a:t>
            </a:r>
            <a:r>
              <a:rPr lang="en-US" dirty="0"/>
              <a:t>1] "red" "green" "yellow"</a:t>
            </a:r>
            <a:endParaRPr lang="en-US" dirty="0" smtClean="0"/>
          </a:p>
          <a:p>
            <a:pPr marL="1219200" lvl="2" indent="-304800">
              <a:buNone/>
            </a:pPr>
            <a:r>
              <a:rPr lang="en-US" dirty="0" smtClean="0"/>
              <a:t> </a:t>
            </a:r>
            <a:r>
              <a:rPr lang="en-US" dirty="0"/>
              <a:t># Get the class of the vector. </a:t>
            </a:r>
            <a:endParaRPr lang="en-US" dirty="0" smtClean="0"/>
          </a:p>
          <a:p>
            <a:pPr marL="1219200" lvl="2" indent="-304800">
              <a:buNone/>
            </a:pPr>
            <a:r>
              <a:rPr lang="en-US" dirty="0" smtClean="0"/>
              <a:t>    </a:t>
            </a:r>
            <a:r>
              <a:rPr lang="en-US" dirty="0"/>
              <a:t>print(class(apple)) </a:t>
            </a:r>
            <a:r>
              <a:rPr lang="en-US" dirty="0" smtClean="0"/>
              <a:t> [</a:t>
            </a:r>
            <a:r>
              <a:rPr lang="en-US" dirty="0"/>
              <a:t>1] "character" </a:t>
            </a:r>
            <a:endParaRPr lang="en-US" altLang="en-US" dirty="0"/>
          </a:p>
          <a:p>
            <a:pPr marL="1219200" lvl="2" indent="-304800">
              <a:buFont typeface="Wingdings" pitchFamily="2" charset="2"/>
              <a:buNone/>
            </a:pPr>
            <a:r>
              <a:rPr lang="en-US" altLang="en-US" dirty="0" smtClean="0"/>
              <a:t>a </a:t>
            </a:r>
            <a:r>
              <a:rPr lang="en-US" altLang="en-US" dirty="0"/>
              <a:t>&lt;- c(1,2,5.3,6,-2,4) # numeric vector</a:t>
            </a:r>
          </a:p>
          <a:p>
            <a:pPr marL="1219200" lvl="2" indent="-304800">
              <a:buFont typeface="Wingdings" pitchFamily="2" charset="2"/>
              <a:buNone/>
            </a:pPr>
            <a:r>
              <a:rPr lang="en-US" altLang="en-US" dirty="0"/>
              <a:t>b &lt;- c("</a:t>
            </a:r>
            <a:r>
              <a:rPr lang="en-US" altLang="en-US" dirty="0" err="1"/>
              <a:t>one","two","three</a:t>
            </a:r>
            <a:r>
              <a:rPr lang="en-US" altLang="en-US" dirty="0"/>
              <a:t>") # character vector</a:t>
            </a:r>
          </a:p>
          <a:p>
            <a:pPr marL="1219200" lvl="2" indent="-304800">
              <a:buFont typeface="Wingdings" pitchFamily="2" charset="2"/>
              <a:buNone/>
            </a:pPr>
            <a:r>
              <a:rPr lang="en-US" altLang="en-US" dirty="0"/>
              <a:t>c &lt;- c(TRUE,TRUE,TRUE,FALSE,TRUE,FALSE)</a:t>
            </a:r>
          </a:p>
          <a:p>
            <a:pPr marL="1219200" lvl="2" indent="-304800">
              <a:buFont typeface="Wingdings" pitchFamily="2" charset="2"/>
              <a:buNone/>
            </a:pPr>
            <a:r>
              <a:rPr lang="en-US" altLang="en-US" dirty="0"/>
              <a:t>#logical vector</a:t>
            </a:r>
          </a:p>
          <a:p>
            <a:pPr marL="1219200" lvl="2" indent="-304800">
              <a:buFont typeface="Wingdings" pitchFamily="2" charset="2"/>
              <a:buNone/>
            </a:pPr>
            <a:r>
              <a:rPr lang="en-US" altLang="en-US" dirty="0"/>
              <a:t>Refer to elements of a vector using subscripts. </a:t>
            </a:r>
          </a:p>
          <a:p>
            <a:pPr marL="1219200" lvl="2" indent="-304800">
              <a:buFont typeface="Wingdings" pitchFamily="2" charset="2"/>
              <a:buNone/>
            </a:pPr>
            <a:r>
              <a:rPr lang="en-US" altLang="en-US" dirty="0"/>
              <a:t>a[c(2,4)] # 2nd and 4th elements of </a:t>
            </a:r>
            <a:r>
              <a:rPr lang="en-US" altLang="en-US" dirty="0" smtClean="0"/>
              <a:t>vector</a:t>
            </a:r>
            <a:endParaRPr lang="en-US" altLang="en-US" b="1" dirty="0"/>
          </a:p>
        </p:txBody>
      </p:sp>
    </p:spTree>
    <p:extLst>
      <p:ext uri="{BB962C8B-B14F-4D97-AF65-F5344CB8AC3E}">
        <p14:creationId xmlns:p14="http://schemas.microsoft.com/office/powerpoint/2010/main" val="149276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u="sng" dirty="0" smtClean="0"/>
              <a:t>Install </a:t>
            </a:r>
            <a:r>
              <a:rPr lang="en-US" u="sng" dirty="0"/>
              <a:t>R and </a:t>
            </a:r>
            <a:r>
              <a:rPr lang="en-US" u="sng" dirty="0" err="1"/>
              <a:t>RStudio</a:t>
            </a:r>
            <a:r>
              <a:rPr lang="en-US" u="sng" dirty="0"/>
              <a:t> on windows</a:t>
            </a:r>
            <a:endParaRPr lang="en-US" dirty="0"/>
          </a:p>
          <a:p>
            <a:pPr lvl="1"/>
            <a:r>
              <a:rPr lang="en-US" dirty="0"/>
              <a:t>Install R for windows</a:t>
            </a:r>
          </a:p>
          <a:p>
            <a:pPr lvl="1"/>
            <a:r>
              <a:rPr lang="en-US" dirty="0"/>
              <a:t>Install </a:t>
            </a:r>
            <a:r>
              <a:rPr lang="en-US" dirty="0" err="1"/>
              <a:t>Rtools</a:t>
            </a:r>
            <a:r>
              <a:rPr lang="en-US" dirty="0"/>
              <a:t> for Windows</a:t>
            </a:r>
          </a:p>
          <a:p>
            <a:pPr lvl="1"/>
            <a:r>
              <a:rPr lang="en-US" dirty="0"/>
              <a:t>Install </a:t>
            </a:r>
            <a:r>
              <a:rPr lang="en-US" dirty="0" err="1"/>
              <a:t>RStudio</a:t>
            </a:r>
            <a:r>
              <a:rPr lang="en-US" dirty="0"/>
              <a:t> on Windows</a:t>
            </a:r>
          </a:p>
          <a:p>
            <a:r>
              <a:rPr lang="en-US" dirty="0"/>
              <a:t>Install R and </a:t>
            </a:r>
            <a:r>
              <a:rPr lang="en-US" dirty="0" err="1"/>
              <a:t>RStudio</a:t>
            </a:r>
            <a:r>
              <a:rPr lang="en-US" dirty="0"/>
              <a:t> for MAC OSX</a:t>
            </a:r>
          </a:p>
          <a:p>
            <a:r>
              <a:rPr lang="en-US" dirty="0"/>
              <a:t>Install R and </a:t>
            </a:r>
            <a:r>
              <a:rPr lang="en-US" dirty="0" err="1"/>
              <a:t>RStudio</a:t>
            </a:r>
            <a:r>
              <a:rPr lang="en-US" dirty="0"/>
              <a:t> on Linux</a:t>
            </a:r>
          </a:p>
          <a:p>
            <a:pPr marL="0" indent="0">
              <a:buNone/>
            </a:pPr>
            <a:endParaRPr lang="en-US" dirty="0"/>
          </a:p>
        </p:txBody>
      </p:sp>
    </p:spTree>
    <p:extLst>
      <p:ext uri="{BB962C8B-B14F-4D97-AF65-F5344CB8AC3E}">
        <p14:creationId xmlns:p14="http://schemas.microsoft.com/office/powerpoint/2010/main" val="1935922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R Code</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None/>
              <a:defRPr/>
            </a:pPr>
            <a:r>
              <a:rPr lang="en-US" dirty="0" smtClean="0">
                <a:ea typeface="+mn-ea"/>
              </a:rPr>
              <a:t>&gt; v1 = </a:t>
            </a:r>
            <a:r>
              <a:rPr lang="en-US" dirty="0" smtClean="0">
                <a:solidFill>
                  <a:srgbClr val="FF0000"/>
                </a:solidFill>
                <a:ea typeface="+mn-ea"/>
              </a:rPr>
              <a:t>c</a:t>
            </a:r>
            <a:r>
              <a:rPr lang="en-US" dirty="0" smtClean="0">
                <a:ea typeface="+mn-ea"/>
              </a:rPr>
              <a:t>(6,5,4,3,2,1)</a:t>
            </a:r>
          </a:p>
          <a:p>
            <a:pPr eaLnBrk="1" fontAlgn="auto" hangingPunct="1">
              <a:spcAft>
                <a:spcPts val="0"/>
              </a:spcAft>
              <a:buFont typeface="Arial" pitchFamily="34" charset="0"/>
              <a:buNone/>
              <a:defRPr/>
            </a:pPr>
            <a:r>
              <a:rPr lang="en-US" dirty="0" smtClean="0">
                <a:ea typeface="+mn-ea"/>
              </a:rPr>
              <a:t>&gt; v1</a:t>
            </a:r>
          </a:p>
          <a:p>
            <a:pPr eaLnBrk="1" fontAlgn="auto" hangingPunct="1">
              <a:spcAft>
                <a:spcPts val="0"/>
              </a:spcAft>
              <a:buFont typeface="Arial" pitchFamily="34" charset="0"/>
              <a:buNone/>
              <a:defRPr/>
            </a:pPr>
            <a:r>
              <a:rPr lang="en-US" dirty="0" smtClean="0">
                <a:ea typeface="+mn-ea"/>
              </a:rPr>
              <a:t>[1] 6 5 4 3 2 1</a:t>
            </a:r>
          </a:p>
          <a:p>
            <a:pPr eaLnBrk="1" fontAlgn="auto" hangingPunct="1">
              <a:spcAft>
                <a:spcPts val="0"/>
              </a:spcAft>
              <a:buFont typeface="Arial" pitchFamily="34" charset="0"/>
              <a:buNone/>
              <a:defRPr/>
            </a:pPr>
            <a:r>
              <a:rPr lang="en-US" dirty="0" smtClean="0">
                <a:ea typeface="+mn-ea"/>
              </a:rPr>
              <a:t>&gt; v2 = c(10,9,8,7,6,5)</a:t>
            </a:r>
          </a:p>
          <a:p>
            <a:pPr eaLnBrk="1" fontAlgn="auto" hangingPunct="1">
              <a:spcAft>
                <a:spcPts val="0"/>
              </a:spcAft>
              <a:buFont typeface="Arial" pitchFamily="34" charset="0"/>
              <a:buNone/>
              <a:defRPr/>
            </a:pPr>
            <a:r>
              <a:rPr lang="en-US" dirty="0" smtClean="0">
                <a:ea typeface="+mn-ea"/>
              </a:rPr>
              <a:t>&gt; V2</a:t>
            </a:r>
          </a:p>
          <a:p>
            <a:pPr eaLnBrk="1" fontAlgn="auto" hangingPunct="1">
              <a:spcAft>
                <a:spcPts val="0"/>
              </a:spcAft>
              <a:buFont typeface="Arial" pitchFamily="34" charset="0"/>
              <a:buNone/>
              <a:defRPr/>
            </a:pPr>
            <a:r>
              <a:rPr lang="en-US" dirty="0" smtClean="0">
                <a:ea typeface="+mn-ea"/>
              </a:rPr>
              <a:t>&gt; v3 = v1 + v2</a:t>
            </a:r>
          </a:p>
          <a:p>
            <a:pPr eaLnBrk="1" fontAlgn="auto" hangingPunct="1">
              <a:spcAft>
                <a:spcPts val="0"/>
              </a:spcAft>
              <a:buFont typeface="Arial" pitchFamily="34" charset="0"/>
              <a:buNone/>
              <a:defRPr/>
            </a:pPr>
            <a:r>
              <a:rPr lang="en-US" dirty="0" smtClean="0">
                <a:ea typeface="+mn-ea"/>
              </a:rPr>
              <a:t>&gt; v3</a:t>
            </a:r>
          </a:p>
          <a:p>
            <a:pPr eaLnBrk="1" fontAlgn="auto" hangingPunct="1">
              <a:spcAft>
                <a:spcPts val="0"/>
              </a:spcAft>
              <a:buFont typeface="Arial" pitchFamily="34" charset="0"/>
              <a:buNone/>
              <a:defRPr/>
            </a:pPr>
            <a:r>
              <a:rPr lang="en-US" dirty="0" smtClean="0">
                <a:ea typeface="+mn-ea"/>
              </a:rPr>
              <a:t>[1] 16 14 12 10  8  6</a:t>
            </a:r>
          </a:p>
        </p:txBody>
      </p:sp>
    </p:spTree>
    <p:extLst>
      <p:ext uri="{BB962C8B-B14F-4D97-AF65-F5344CB8AC3E}">
        <p14:creationId xmlns:p14="http://schemas.microsoft.com/office/powerpoint/2010/main" val="1780196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R code</a:t>
            </a:r>
          </a:p>
        </p:txBody>
      </p:sp>
      <p:sp>
        <p:nvSpPr>
          <p:cNvPr id="21507" name="Content Placeholder 2"/>
          <p:cNvSpPr>
            <a:spLocks noGrp="1"/>
          </p:cNvSpPr>
          <p:nvPr>
            <p:ph idx="1"/>
          </p:nvPr>
        </p:nvSpPr>
        <p:spPr/>
        <p:txBody>
          <a:bodyPr/>
          <a:lstStyle/>
          <a:p>
            <a:pPr eaLnBrk="1" hangingPunct="1">
              <a:lnSpc>
                <a:spcPct val="80000"/>
              </a:lnSpc>
              <a:buFont typeface="Arial" pitchFamily="34" charset="0"/>
              <a:buNone/>
            </a:pPr>
            <a:r>
              <a:rPr lang="en-US" altLang="en-US" sz="3000" smtClean="0"/>
              <a:t>&gt; </a:t>
            </a:r>
            <a:r>
              <a:rPr lang="en-US" altLang="en-US" sz="3000" smtClean="0">
                <a:solidFill>
                  <a:srgbClr val="FF0000"/>
                </a:solidFill>
              </a:rPr>
              <a:t>max</a:t>
            </a:r>
            <a:r>
              <a:rPr lang="en-US" altLang="en-US" sz="3000" smtClean="0"/>
              <a:t>(v3);min(v3)</a:t>
            </a:r>
          </a:p>
          <a:p>
            <a:pPr eaLnBrk="1" hangingPunct="1">
              <a:lnSpc>
                <a:spcPct val="80000"/>
              </a:lnSpc>
              <a:buFont typeface="Arial" pitchFamily="34" charset="0"/>
              <a:buNone/>
            </a:pPr>
            <a:r>
              <a:rPr lang="en-US" altLang="en-US" sz="3000" smtClean="0"/>
              <a:t>[1] 16</a:t>
            </a:r>
          </a:p>
          <a:p>
            <a:pPr eaLnBrk="1" hangingPunct="1">
              <a:lnSpc>
                <a:spcPct val="80000"/>
              </a:lnSpc>
              <a:buFont typeface="Arial" pitchFamily="34" charset="0"/>
              <a:buNone/>
            </a:pPr>
            <a:r>
              <a:rPr lang="en-US" altLang="en-US" sz="3000" smtClean="0"/>
              <a:t>[1] 6</a:t>
            </a:r>
          </a:p>
          <a:p>
            <a:pPr eaLnBrk="1" hangingPunct="1">
              <a:lnSpc>
                <a:spcPct val="80000"/>
              </a:lnSpc>
              <a:buFont typeface="Arial" pitchFamily="34" charset="0"/>
              <a:buNone/>
            </a:pPr>
            <a:r>
              <a:rPr lang="en-US" altLang="en-US" sz="3000" smtClean="0"/>
              <a:t>&gt; </a:t>
            </a:r>
            <a:r>
              <a:rPr lang="en-US" altLang="en-US" sz="3000" smtClean="0">
                <a:solidFill>
                  <a:srgbClr val="FF0000"/>
                </a:solidFill>
              </a:rPr>
              <a:t>length</a:t>
            </a:r>
            <a:r>
              <a:rPr lang="en-US" altLang="en-US" sz="3000" smtClean="0"/>
              <a:t>(v3)</a:t>
            </a:r>
          </a:p>
          <a:p>
            <a:pPr eaLnBrk="1" hangingPunct="1">
              <a:lnSpc>
                <a:spcPct val="80000"/>
              </a:lnSpc>
              <a:buFont typeface="Arial" pitchFamily="34" charset="0"/>
              <a:buNone/>
            </a:pPr>
            <a:r>
              <a:rPr lang="en-US" altLang="en-US" sz="3000" smtClean="0"/>
              <a:t>[1] 6</a:t>
            </a:r>
          </a:p>
          <a:p>
            <a:pPr eaLnBrk="1" hangingPunct="1">
              <a:lnSpc>
                <a:spcPct val="80000"/>
              </a:lnSpc>
              <a:buFont typeface="Arial" pitchFamily="34" charset="0"/>
              <a:buNone/>
            </a:pPr>
            <a:r>
              <a:rPr lang="en-US" altLang="en-US" sz="3000" smtClean="0"/>
              <a:t>&gt; </a:t>
            </a:r>
            <a:r>
              <a:rPr lang="en-US" altLang="en-US" sz="3000" smtClean="0">
                <a:solidFill>
                  <a:srgbClr val="FF0000"/>
                </a:solidFill>
              </a:rPr>
              <a:t>mean</a:t>
            </a:r>
            <a:r>
              <a:rPr lang="en-US" altLang="en-US" sz="3000" smtClean="0"/>
              <a:t>(v3)</a:t>
            </a:r>
          </a:p>
          <a:p>
            <a:pPr eaLnBrk="1" hangingPunct="1">
              <a:lnSpc>
                <a:spcPct val="80000"/>
              </a:lnSpc>
              <a:buFont typeface="Arial" pitchFamily="34" charset="0"/>
              <a:buNone/>
            </a:pPr>
            <a:r>
              <a:rPr lang="en-US" altLang="en-US" sz="3000" smtClean="0"/>
              <a:t>[1] 11</a:t>
            </a:r>
          </a:p>
          <a:p>
            <a:pPr eaLnBrk="1" hangingPunct="1">
              <a:lnSpc>
                <a:spcPct val="80000"/>
              </a:lnSpc>
              <a:buFont typeface="Arial" pitchFamily="34" charset="0"/>
              <a:buNone/>
            </a:pPr>
            <a:r>
              <a:rPr lang="en-US" altLang="en-US" sz="3000" smtClean="0"/>
              <a:t>&gt; </a:t>
            </a:r>
            <a:r>
              <a:rPr lang="en-US" altLang="en-US" sz="3000" smtClean="0">
                <a:solidFill>
                  <a:srgbClr val="FF0000"/>
                </a:solidFill>
              </a:rPr>
              <a:t>sd</a:t>
            </a:r>
            <a:r>
              <a:rPr lang="en-US" altLang="en-US" sz="3000" smtClean="0"/>
              <a:t>(v3)</a:t>
            </a:r>
          </a:p>
          <a:p>
            <a:pPr eaLnBrk="1" hangingPunct="1">
              <a:lnSpc>
                <a:spcPct val="80000"/>
              </a:lnSpc>
              <a:buFont typeface="Arial" pitchFamily="34" charset="0"/>
              <a:buNone/>
            </a:pPr>
            <a:r>
              <a:rPr lang="en-US" altLang="en-US" sz="3000" smtClean="0"/>
              <a:t>[1] 3.741657</a:t>
            </a:r>
          </a:p>
          <a:p>
            <a:pPr eaLnBrk="1" hangingPunct="1">
              <a:lnSpc>
                <a:spcPct val="80000"/>
              </a:lnSpc>
              <a:buFont typeface="Arial" pitchFamily="34" charset="0"/>
              <a:buNone/>
            </a:pPr>
            <a:endParaRPr lang="en-US" altLang="en-US" sz="3000" smtClean="0"/>
          </a:p>
        </p:txBody>
      </p:sp>
    </p:spTree>
    <p:extLst>
      <p:ext uri="{BB962C8B-B14F-4D97-AF65-F5344CB8AC3E}">
        <p14:creationId xmlns:p14="http://schemas.microsoft.com/office/powerpoint/2010/main" val="3642291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0ADD4A-A349-454F-8D5E-16EE32E68F6B}" type="slidenum">
              <a:rPr lang="en-US" altLang="en-US">
                <a:solidFill>
                  <a:srgbClr val="000000"/>
                </a:solidFill>
              </a:rPr>
              <a:pPr/>
              <a:t>22</a:t>
            </a:fld>
            <a:endParaRPr lang="en-US" altLang="en-US">
              <a:solidFill>
                <a:srgbClr val="000000"/>
              </a:solidFill>
            </a:endParaRPr>
          </a:p>
        </p:txBody>
      </p:sp>
      <p:sp>
        <p:nvSpPr>
          <p:cNvPr id="1475586" name="Rectangle 2"/>
          <p:cNvSpPr>
            <a:spLocks noGrp="1" noChangeArrowheads="1"/>
          </p:cNvSpPr>
          <p:nvPr>
            <p:ph type="title"/>
          </p:nvPr>
        </p:nvSpPr>
        <p:spPr>
          <a:xfrm>
            <a:off x="1350962" y="0"/>
            <a:ext cx="7793038" cy="1462088"/>
          </a:xfrm>
        </p:spPr>
        <p:txBody>
          <a:bodyPr/>
          <a:lstStyle/>
          <a:p>
            <a:r>
              <a:rPr lang="en-US" altLang="en-US" sz="4000" b="1" dirty="0"/>
              <a:t>Matrices</a:t>
            </a:r>
            <a:r>
              <a:rPr lang="en-US" altLang="en-US" sz="5400" b="1" dirty="0"/>
              <a:t> </a:t>
            </a:r>
          </a:p>
        </p:txBody>
      </p:sp>
      <p:sp>
        <p:nvSpPr>
          <p:cNvPr id="1475587" name="Rectangle 3"/>
          <p:cNvSpPr>
            <a:spLocks noGrp="1" noChangeArrowheads="1"/>
          </p:cNvSpPr>
          <p:nvPr>
            <p:ph type="body" idx="1"/>
          </p:nvPr>
        </p:nvSpPr>
        <p:spPr>
          <a:xfrm>
            <a:off x="685800" y="1752600"/>
            <a:ext cx="8077200" cy="4114800"/>
          </a:xfrm>
        </p:spPr>
        <p:txBody>
          <a:bodyPr/>
          <a:lstStyle/>
          <a:p>
            <a:pPr marL="990600" lvl="2" indent="-990600">
              <a:buFont typeface="Wingdings" pitchFamily="2" charset="2"/>
              <a:buNone/>
            </a:pPr>
            <a:r>
              <a:rPr lang="en-US" altLang="en-US" sz="2000" dirty="0"/>
              <a:t>All columns in a matrix must have the same mode(numeric, character, etc.) and the same length. </a:t>
            </a:r>
            <a:endParaRPr lang="en-US" altLang="en-US" sz="2000" dirty="0" smtClean="0"/>
          </a:p>
          <a:p>
            <a:pPr marL="990600" lvl="2" indent="-990600">
              <a:buFont typeface="Wingdings" pitchFamily="2" charset="2"/>
              <a:buNone/>
            </a:pPr>
            <a:r>
              <a:rPr lang="en-US" sz="2000" dirty="0" smtClean="0"/>
              <a:t># </a:t>
            </a:r>
            <a:r>
              <a:rPr lang="en-US" sz="2000" dirty="0"/>
              <a:t>Create a matrix. </a:t>
            </a:r>
            <a:endParaRPr lang="en-US" sz="2000" dirty="0" smtClean="0"/>
          </a:p>
          <a:p>
            <a:pPr marL="407988" lvl="2" indent="-407988">
              <a:buNone/>
            </a:pPr>
            <a:r>
              <a:rPr lang="en-US" sz="2000" dirty="0" smtClean="0"/>
              <a:t>M </a:t>
            </a:r>
            <a:r>
              <a:rPr lang="en-US" sz="2000" dirty="0"/>
              <a:t>= matrix( c('</a:t>
            </a:r>
            <a:r>
              <a:rPr lang="en-US" sz="2000" dirty="0" err="1"/>
              <a:t>a','a','b','c','b','a</a:t>
            </a:r>
            <a:r>
              <a:rPr lang="en-US" sz="2000" dirty="0"/>
              <a:t>'), </a:t>
            </a:r>
            <a:r>
              <a:rPr lang="en-US" sz="2000" dirty="0" err="1"/>
              <a:t>nrow</a:t>
            </a:r>
            <a:r>
              <a:rPr lang="en-US" sz="2000" dirty="0"/>
              <a:t> = 2, </a:t>
            </a:r>
            <a:r>
              <a:rPr lang="en-US" sz="2000" dirty="0" err="1"/>
              <a:t>ncol</a:t>
            </a:r>
            <a:r>
              <a:rPr lang="en-US" sz="2000" dirty="0"/>
              <a:t> = 3, </a:t>
            </a:r>
            <a:r>
              <a:rPr lang="en-US" sz="2000" dirty="0" err="1"/>
              <a:t>byrow</a:t>
            </a:r>
            <a:r>
              <a:rPr lang="en-US" sz="2000" dirty="0"/>
              <a:t> = TRUE) </a:t>
            </a:r>
            <a:r>
              <a:rPr lang="en-US" sz="2000" dirty="0" smtClean="0"/>
              <a:t>print(M</a:t>
            </a:r>
            <a:r>
              <a:rPr lang="en-US" sz="2000" dirty="0"/>
              <a:t>)</a:t>
            </a:r>
            <a:r>
              <a:rPr lang="en-US" altLang="en-US" sz="2000" dirty="0"/>
              <a:t> </a:t>
            </a:r>
          </a:p>
          <a:p>
            <a:pPr marL="304800" lvl="2" indent="-304800">
              <a:buFont typeface="Wingdings" pitchFamily="2" charset="2"/>
              <a:buNone/>
            </a:pPr>
            <a:r>
              <a:rPr lang="en-US" altLang="en-US" sz="2000" dirty="0" err="1" smtClean="0"/>
              <a:t>mymatrix</a:t>
            </a:r>
            <a:r>
              <a:rPr lang="en-US" altLang="en-US" sz="2000" dirty="0" smtClean="0"/>
              <a:t> </a:t>
            </a:r>
            <a:r>
              <a:rPr lang="en-US" altLang="en-US" sz="2000" dirty="0"/>
              <a:t>&lt;- </a:t>
            </a:r>
            <a:r>
              <a:rPr lang="en-US" altLang="en-US" sz="2000" b="1" dirty="0"/>
              <a:t>matrix(</a:t>
            </a:r>
            <a:r>
              <a:rPr lang="en-US" altLang="en-US" sz="2000" i="1" dirty="0"/>
              <a:t>vector</a:t>
            </a:r>
            <a:r>
              <a:rPr lang="en-US" altLang="en-US" sz="2000" dirty="0"/>
              <a:t>, </a:t>
            </a:r>
            <a:r>
              <a:rPr lang="en-US" altLang="en-US" sz="2000" b="1" dirty="0" err="1"/>
              <a:t>nrow</a:t>
            </a:r>
            <a:r>
              <a:rPr lang="en-US" altLang="en-US" sz="2000" b="1" dirty="0"/>
              <a:t>=</a:t>
            </a:r>
            <a:r>
              <a:rPr lang="en-US" altLang="en-US" sz="2000" i="1" dirty="0"/>
              <a:t>r</a:t>
            </a:r>
            <a:r>
              <a:rPr lang="en-US" altLang="en-US" sz="2000" dirty="0"/>
              <a:t>, </a:t>
            </a:r>
            <a:r>
              <a:rPr lang="en-US" altLang="en-US" sz="2000" b="1" dirty="0" err="1"/>
              <a:t>ncol</a:t>
            </a:r>
            <a:r>
              <a:rPr lang="en-US" altLang="en-US" sz="2000" b="1" dirty="0"/>
              <a:t>=</a:t>
            </a:r>
            <a:r>
              <a:rPr lang="en-US" altLang="en-US" sz="2000" i="1" dirty="0"/>
              <a:t>c</a:t>
            </a:r>
            <a:r>
              <a:rPr lang="en-US" altLang="en-US" sz="2000" dirty="0"/>
              <a:t>, </a:t>
            </a:r>
            <a:r>
              <a:rPr lang="en-US" altLang="en-US" sz="2000" b="1" dirty="0" err="1" smtClean="0"/>
              <a:t>byrow</a:t>
            </a:r>
            <a:r>
              <a:rPr lang="en-US" altLang="en-US" sz="2000" b="1" dirty="0" smtClean="0"/>
              <a:t>=</a:t>
            </a:r>
            <a:r>
              <a:rPr lang="en-US" altLang="en-US" sz="2000" i="1" dirty="0" err="1" smtClean="0"/>
              <a:t>FALSE</a:t>
            </a:r>
            <a:r>
              <a:rPr lang="en-US" altLang="en-US" sz="2000" dirty="0" err="1" smtClean="0"/>
              <a:t>,</a:t>
            </a:r>
            <a:r>
              <a:rPr lang="en-US" altLang="en-US" sz="2000" b="1" dirty="0" err="1" smtClean="0"/>
              <a:t>dimnames</a:t>
            </a:r>
            <a:r>
              <a:rPr lang="en-US" altLang="en-US" sz="2000" b="1" dirty="0" smtClean="0"/>
              <a:t>=list(</a:t>
            </a:r>
            <a:r>
              <a:rPr lang="en-US" altLang="en-US" sz="2000" i="1" dirty="0" err="1" smtClean="0"/>
              <a:t>char_vector_rownames</a:t>
            </a:r>
            <a:r>
              <a:rPr lang="en-US" altLang="en-US" sz="2000" dirty="0"/>
              <a:t>, </a:t>
            </a:r>
            <a:r>
              <a:rPr lang="en-US" altLang="en-US" sz="2000" i="1" dirty="0" err="1"/>
              <a:t>char_vector_colnames</a:t>
            </a:r>
            <a:r>
              <a:rPr lang="en-US" altLang="en-US" sz="2000" b="1" dirty="0"/>
              <a:t>)) </a:t>
            </a:r>
          </a:p>
          <a:p>
            <a:pPr marL="1219200" lvl="2" indent="-304800">
              <a:buFont typeface="Wingdings" pitchFamily="2" charset="2"/>
              <a:buNone/>
            </a:pPr>
            <a:r>
              <a:rPr lang="en-US" altLang="en-US" sz="2000" b="1" dirty="0" err="1"/>
              <a:t>byrow</a:t>
            </a:r>
            <a:r>
              <a:rPr lang="en-US" altLang="en-US" sz="2000" b="1" dirty="0"/>
              <a:t>=TRUE</a:t>
            </a:r>
            <a:r>
              <a:rPr lang="en-US" altLang="en-US" sz="2000" dirty="0"/>
              <a:t> indicates that the matrix should be filled by rows. </a:t>
            </a:r>
            <a:r>
              <a:rPr lang="en-US" altLang="en-US" sz="2000" b="1" dirty="0" err="1"/>
              <a:t>byrow</a:t>
            </a:r>
            <a:r>
              <a:rPr lang="en-US" altLang="en-US" sz="2000" b="1" dirty="0"/>
              <a:t>=FALSE</a:t>
            </a:r>
            <a:r>
              <a:rPr lang="en-US" altLang="en-US" sz="2000" dirty="0"/>
              <a:t> indicates that the matrix should be filled by columns (the default). </a:t>
            </a:r>
            <a:r>
              <a:rPr lang="en-US" altLang="en-US" sz="2000" b="1" dirty="0" err="1"/>
              <a:t>dimnames</a:t>
            </a:r>
            <a:r>
              <a:rPr lang="en-US" altLang="en-US" sz="2000" dirty="0"/>
              <a:t> provides optional labels for the columns and rows</a:t>
            </a:r>
            <a:r>
              <a:rPr lang="en-US" altLang="en-US" sz="2000" dirty="0" smtClean="0"/>
              <a:t>.</a:t>
            </a:r>
          </a:p>
        </p:txBody>
      </p:sp>
    </p:spTree>
    <p:extLst>
      <p:ext uri="{BB962C8B-B14F-4D97-AF65-F5344CB8AC3E}">
        <p14:creationId xmlns:p14="http://schemas.microsoft.com/office/powerpoint/2010/main" val="232444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857A9388-AE44-48EF-8F8E-45A8D2FABA49}" type="slidenum">
              <a:rPr lang="en-US" altLang="en-US">
                <a:solidFill>
                  <a:srgbClr val="000000"/>
                </a:solidFill>
              </a:rPr>
              <a:pPr/>
              <a:t>23</a:t>
            </a:fld>
            <a:endParaRPr lang="en-US" altLang="en-US">
              <a:solidFill>
                <a:srgbClr val="000000"/>
              </a:solidFill>
            </a:endParaRPr>
          </a:p>
        </p:txBody>
      </p:sp>
      <p:sp>
        <p:nvSpPr>
          <p:cNvPr id="1477634" name="Rectangle 2"/>
          <p:cNvSpPr>
            <a:spLocks noGrp="1" noChangeArrowheads="1"/>
          </p:cNvSpPr>
          <p:nvPr>
            <p:ph type="title"/>
          </p:nvPr>
        </p:nvSpPr>
        <p:spPr>
          <a:xfrm>
            <a:off x="1143000" y="457200"/>
            <a:ext cx="7793038" cy="1462088"/>
          </a:xfrm>
        </p:spPr>
        <p:txBody>
          <a:bodyPr/>
          <a:lstStyle/>
          <a:p>
            <a:r>
              <a:rPr lang="en-US" altLang="en-US" sz="4000" b="1"/>
              <a:t>Matrices</a:t>
            </a:r>
            <a:r>
              <a:rPr lang="en-US" altLang="en-US" sz="5400" b="1"/>
              <a:t> </a:t>
            </a:r>
          </a:p>
        </p:txBody>
      </p:sp>
      <p:sp>
        <p:nvSpPr>
          <p:cNvPr id="1477635" name="Rectangle 3"/>
          <p:cNvSpPr>
            <a:spLocks noGrp="1" noChangeArrowheads="1"/>
          </p:cNvSpPr>
          <p:nvPr>
            <p:ph type="body" idx="1"/>
          </p:nvPr>
        </p:nvSpPr>
        <p:spPr>
          <a:xfrm>
            <a:off x="762000" y="2057400"/>
            <a:ext cx="7620000" cy="4038600"/>
          </a:xfrm>
        </p:spPr>
        <p:txBody>
          <a:bodyPr/>
          <a:lstStyle/>
          <a:p>
            <a:pPr marL="1219200" lvl="2" indent="-1042988">
              <a:buFont typeface="Wingdings" pitchFamily="2" charset="2"/>
              <a:buNone/>
            </a:pPr>
            <a:r>
              <a:rPr lang="en-US" altLang="en-US" sz="2000" dirty="0"/>
              <a:t># generates 5 x 4 numeric matrix </a:t>
            </a:r>
            <a:br>
              <a:rPr lang="en-US" altLang="en-US" sz="2000" dirty="0"/>
            </a:br>
            <a:r>
              <a:rPr lang="en-US" altLang="en-US" sz="2000" dirty="0"/>
              <a:t>y&lt;-matrix(1:20, </a:t>
            </a:r>
            <a:r>
              <a:rPr lang="en-US" altLang="en-US" sz="2000" dirty="0" err="1"/>
              <a:t>nrow</a:t>
            </a:r>
            <a:r>
              <a:rPr lang="en-US" altLang="en-US" sz="2000" dirty="0"/>
              <a:t>=5,ncol=4)</a:t>
            </a:r>
          </a:p>
          <a:p>
            <a:pPr marL="1219200" lvl="2" indent="-1106488">
              <a:buFont typeface="Wingdings" pitchFamily="2" charset="2"/>
              <a:buNone/>
            </a:pPr>
            <a:r>
              <a:rPr lang="en-US" altLang="en-US" sz="2000" dirty="0"/>
              <a:t># another example</a:t>
            </a:r>
            <a:br>
              <a:rPr lang="en-US" altLang="en-US" sz="2000" dirty="0"/>
            </a:br>
            <a:r>
              <a:rPr lang="en-US" altLang="en-US" sz="2000" dirty="0"/>
              <a:t>cells &lt;- c(1,26,24,68)</a:t>
            </a:r>
            <a:br>
              <a:rPr lang="en-US" altLang="en-US" sz="2000" dirty="0"/>
            </a:br>
            <a:r>
              <a:rPr lang="en-US" altLang="en-US" sz="2000" dirty="0" err="1"/>
              <a:t>rnames</a:t>
            </a:r>
            <a:r>
              <a:rPr lang="en-US" altLang="en-US" sz="2000" dirty="0"/>
              <a:t> &lt;- c("R1", "R2")</a:t>
            </a:r>
            <a:br>
              <a:rPr lang="en-US" altLang="en-US" sz="2000" dirty="0"/>
            </a:br>
            <a:r>
              <a:rPr lang="en-US" altLang="en-US" sz="2000" dirty="0" err="1"/>
              <a:t>cnames</a:t>
            </a:r>
            <a:r>
              <a:rPr lang="en-US" altLang="en-US" sz="2000" dirty="0"/>
              <a:t> &lt;- c("C1", "C2") </a:t>
            </a:r>
            <a:br>
              <a:rPr lang="en-US" altLang="en-US" sz="2000" dirty="0"/>
            </a:br>
            <a:r>
              <a:rPr lang="en-US" altLang="en-US" sz="2000" dirty="0" err="1"/>
              <a:t>mymatrix</a:t>
            </a:r>
            <a:r>
              <a:rPr lang="en-US" altLang="en-US" sz="2000" dirty="0"/>
              <a:t> &lt;- </a:t>
            </a:r>
            <a:r>
              <a:rPr lang="en-US" altLang="en-US" sz="2000" b="1" dirty="0"/>
              <a:t>matrix</a:t>
            </a:r>
            <a:r>
              <a:rPr lang="en-US" altLang="en-US" sz="2000" dirty="0"/>
              <a:t>(cells, </a:t>
            </a:r>
            <a:r>
              <a:rPr lang="en-US" altLang="en-US" sz="2000" dirty="0" err="1"/>
              <a:t>nrow</a:t>
            </a:r>
            <a:r>
              <a:rPr lang="en-US" altLang="en-US" sz="2000" dirty="0"/>
              <a:t>=2, </a:t>
            </a:r>
            <a:r>
              <a:rPr lang="en-US" altLang="en-US" sz="2000" dirty="0" err="1"/>
              <a:t>ncol</a:t>
            </a:r>
            <a:r>
              <a:rPr lang="en-US" altLang="en-US" sz="2000" dirty="0"/>
              <a:t>=2, </a:t>
            </a:r>
            <a:r>
              <a:rPr lang="en-US" altLang="en-US" sz="2000" dirty="0" err="1"/>
              <a:t>byrow</a:t>
            </a:r>
            <a:r>
              <a:rPr lang="en-US" altLang="en-US" sz="2000" dirty="0"/>
              <a:t>=TRUE, </a:t>
            </a:r>
            <a:r>
              <a:rPr lang="en-US" altLang="en-US" sz="2000" dirty="0" err="1"/>
              <a:t>dimnames</a:t>
            </a:r>
            <a:r>
              <a:rPr lang="en-US" altLang="en-US" sz="2000" dirty="0"/>
              <a:t>=list(</a:t>
            </a:r>
            <a:r>
              <a:rPr lang="en-US" altLang="en-US" sz="2000" dirty="0" err="1"/>
              <a:t>rnames</a:t>
            </a:r>
            <a:r>
              <a:rPr lang="en-US" altLang="en-US" sz="2000" dirty="0"/>
              <a:t>, </a:t>
            </a:r>
            <a:r>
              <a:rPr lang="en-US" altLang="en-US" sz="2000" dirty="0" err="1"/>
              <a:t>cnames</a:t>
            </a:r>
            <a:r>
              <a:rPr lang="en-US" altLang="en-US" sz="2000" dirty="0"/>
              <a:t>)) </a:t>
            </a:r>
          </a:p>
          <a:p>
            <a:pPr marL="1219200" lvl="2" indent="-1155700">
              <a:buFont typeface="Wingdings" pitchFamily="2" charset="2"/>
              <a:buNone/>
            </a:pPr>
            <a:r>
              <a:rPr lang="en-US" altLang="en-US" sz="2000" dirty="0"/>
              <a:t>#Identify rows, columns or elements using subscripts. </a:t>
            </a:r>
          </a:p>
          <a:p>
            <a:pPr marL="1219200" lvl="2" indent="-304800">
              <a:buFont typeface="Wingdings" pitchFamily="2" charset="2"/>
              <a:buNone/>
            </a:pPr>
            <a:r>
              <a:rPr lang="en-US" altLang="en-US" sz="2000" dirty="0" smtClean="0"/>
              <a:t>    x</a:t>
            </a:r>
            <a:r>
              <a:rPr lang="en-US" altLang="en-US" sz="2000" dirty="0"/>
              <a:t>[,4] # 4th column of matrix</a:t>
            </a:r>
            <a:br>
              <a:rPr lang="en-US" altLang="en-US" sz="2000" dirty="0"/>
            </a:br>
            <a:r>
              <a:rPr lang="en-US" altLang="en-US" sz="2000" dirty="0"/>
              <a:t>x[3,] # 3rd row of matrix </a:t>
            </a:r>
            <a:br>
              <a:rPr lang="en-US" altLang="en-US" sz="2000" dirty="0"/>
            </a:br>
            <a:r>
              <a:rPr lang="en-US" altLang="en-US" sz="2000" dirty="0"/>
              <a:t>x[2:4,1:3] # rows 2,3,4 of columns 1,2,3 </a:t>
            </a:r>
            <a:endParaRPr lang="en-US" altLang="en-US" sz="2000" b="1" dirty="0"/>
          </a:p>
        </p:txBody>
      </p:sp>
    </p:spTree>
    <p:extLst>
      <p:ext uri="{BB962C8B-B14F-4D97-AF65-F5344CB8AC3E}">
        <p14:creationId xmlns:p14="http://schemas.microsoft.com/office/powerpoint/2010/main" val="2134508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13BF3C70-7021-419E-AA92-FB312834219C}" type="slidenum">
              <a:rPr lang="en-US" altLang="en-US">
                <a:solidFill>
                  <a:srgbClr val="000000"/>
                </a:solidFill>
              </a:rPr>
              <a:pPr/>
              <a:t>24</a:t>
            </a:fld>
            <a:endParaRPr lang="en-US" altLang="en-US">
              <a:solidFill>
                <a:srgbClr val="000000"/>
              </a:solidFill>
            </a:endParaRPr>
          </a:p>
        </p:txBody>
      </p:sp>
      <p:sp>
        <p:nvSpPr>
          <p:cNvPr id="1479682" name="Rectangle 2"/>
          <p:cNvSpPr>
            <a:spLocks noGrp="1" noChangeArrowheads="1"/>
          </p:cNvSpPr>
          <p:nvPr>
            <p:ph type="title"/>
          </p:nvPr>
        </p:nvSpPr>
        <p:spPr>
          <a:xfrm>
            <a:off x="1143000" y="457200"/>
            <a:ext cx="7793038" cy="1462088"/>
          </a:xfrm>
        </p:spPr>
        <p:txBody>
          <a:bodyPr/>
          <a:lstStyle/>
          <a:p>
            <a:r>
              <a:rPr lang="en-US" altLang="en-US" sz="5400" b="1"/>
              <a:t>Arrays</a:t>
            </a:r>
          </a:p>
        </p:txBody>
      </p:sp>
      <p:sp>
        <p:nvSpPr>
          <p:cNvPr id="1479683" name="Rectangle 3"/>
          <p:cNvSpPr>
            <a:spLocks noGrp="1" noChangeArrowheads="1"/>
          </p:cNvSpPr>
          <p:nvPr>
            <p:ph type="body" idx="1"/>
          </p:nvPr>
        </p:nvSpPr>
        <p:spPr>
          <a:xfrm>
            <a:off x="762000" y="2057400"/>
            <a:ext cx="7772400" cy="3276600"/>
          </a:xfrm>
        </p:spPr>
        <p:txBody>
          <a:bodyPr/>
          <a:lstStyle/>
          <a:p>
            <a:pPr marL="1219200" lvl="2" indent="-304800">
              <a:buNone/>
            </a:pPr>
            <a:r>
              <a:rPr lang="en-US" altLang="en-US" dirty="0"/>
              <a:t>Arrays are similar to matrices but can have more than two dimensions. See </a:t>
            </a:r>
            <a:r>
              <a:rPr lang="en-US" altLang="en-US" b="1" dirty="0"/>
              <a:t>help(array)</a:t>
            </a:r>
            <a:r>
              <a:rPr lang="en-US" altLang="en-US" dirty="0"/>
              <a:t> for details. </a:t>
            </a:r>
            <a:endParaRPr lang="en-US" altLang="en-US" dirty="0" smtClean="0"/>
          </a:p>
          <a:p>
            <a:pPr marL="1219200" lvl="2" indent="-304800">
              <a:buNone/>
            </a:pPr>
            <a:r>
              <a:rPr lang="en-US" dirty="0" smtClean="0"/>
              <a:t># </a:t>
            </a:r>
            <a:r>
              <a:rPr lang="en-US" dirty="0"/>
              <a:t>Create an array. </a:t>
            </a:r>
            <a:endParaRPr lang="en-US" dirty="0" smtClean="0"/>
          </a:p>
          <a:p>
            <a:pPr marL="1219200" lvl="2" indent="-304800">
              <a:buNone/>
            </a:pPr>
            <a:r>
              <a:rPr lang="en-US" dirty="0" smtClean="0"/>
              <a:t>a </a:t>
            </a:r>
            <a:r>
              <a:rPr lang="en-US" dirty="0"/>
              <a:t>&lt;- array(c('</a:t>
            </a:r>
            <a:r>
              <a:rPr lang="en-US" dirty="0" err="1"/>
              <a:t>green','yellow</a:t>
            </a:r>
            <a:r>
              <a:rPr lang="en-US" dirty="0"/>
              <a:t>'),dim = c(3,3,2)) print(a)</a:t>
            </a:r>
            <a:endParaRPr lang="en-US" altLang="en-US" b="1" dirty="0"/>
          </a:p>
        </p:txBody>
      </p:sp>
    </p:spTree>
    <p:extLst>
      <p:ext uri="{BB962C8B-B14F-4D97-AF65-F5344CB8AC3E}">
        <p14:creationId xmlns:p14="http://schemas.microsoft.com/office/powerpoint/2010/main" val="58943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B8F33932-BDDF-4C28-B463-BE1A4FEE528A}" type="slidenum">
              <a:rPr lang="en-US" altLang="en-US">
                <a:solidFill>
                  <a:srgbClr val="000000"/>
                </a:solidFill>
              </a:rPr>
              <a:pPr/>
              <a:t>25</a:t>
            </a:fld>
            <a:endParaRPr lang="en-US" altLang="en-US">
              <a:solidFill>
                <a:srgbClr val="000000"/>
              </a:solidFill>
            </a:endParaRPr>
          </a:p>
        </p:txBody>
      </p:sp>
      <p:sp>
        <p:nvSpPr>
          <p:cNvPr id="1481730" name="Rectangle 2"/>
          <p:cNvSpPr>
            <a:spLocks noGrp="1" noChangeArrowheads="1"/>
          </p:cNvSpPr>
          <p:nvPr>
            <p:ph type="title"/>
          </p:nvPr>
        </p:nvSpPr>
        <p:spPr>
          <a:xfrm>
            <a:off x="1143000" y="457200"/>
            <a:ext cx="7793038" cy="1462088"/>
          </a:xfrm>
        </p:spPr>
        <p:txBody>
          <a:bodyPr/>
          <a:lstStyle/>
          <a:p>
            <a:r>
              <a:rPr lang="en-US" altLang="en-US" sz="5400" b="1"/>
              <a:t>Data frames</a:t>
            </a:r>
          </a:p>
        </p:txBody>
      </p:sp>
      <p:sp>
        <p:nvSpPr>
          <p:cNvPr id="1481731" name="Rectangle 3"/>
          <p:cNvSpPr>
            <a:spLocks noGrp="1" noChangeArrowheads="1"/>
          </p:cNvSpPr>
          <p:nvPr>
            <p:ph type="body" idx="1"/>
          </p:nvPr>
        </p:nvSpPr>
        <p:spPr>
          <a:xfrm>
            <a:off x="762000" y="2057400"/>
            <a:ext cx="7772400" cy="2133600"/>
          </a:xfrm>
        </p:spPr>
        <p:txBody>
          <a:bodyPr/>
          <a:lstStyle/>
          <a:p>
            <a:pPr marL="1219200" lvl="2" indent="-304800">
              <a:buFont typeface="Wingdings" pitchFamily="2" charset="2"/>
              <a:buNone/>
            </a:pPr>
            <a:r>
              <a:rPr lang="en-US" altLang="en-US" dirty="0"/>
              <a:t>A data frame is more general than a matrix, in that different columns can have different modes (numeric, character, factor, etc.). </a:t>
            </a:r>
          </a:p>
          <a:p>
            <a:pPr marL="1219200" lvl="2" indent="-304800">
              <a:buFont typeface="Wingdings" pitchFamily="2" charset="2"/>
              <a:buNone/>
            </a:pPr>
            <a:r>
              <a:rPr lang="en-US" altLang="en-US" dirty="0"/>
              <a:t>d &lt;- </a:t>
            </a:r>
            <a:r>
              <a:rPr lang="en-US" altLang="en-US" b="1" dirty="0"/>
              <a:t>c</a:t>
            </a:r>
            <a:r>
              <a:rPr lang="en-US" altLang="en-US" dirty="0"/>
              <a:t>(1,2,3,4)</a:t>
            </a:r>
          </a:p>
          <a:p>
            <a:pPr marL="1219200" lvl="2" indent="-304800">
              <a:buFont typeface="Wingdings" pitchFamily="2" charset="2"/>
              <a:buNone/>
            </a:pPr>
            <a:r>
              <a:rPr lang="en-US" altLang="en-US" dirty="0"/>
              <a:t>e &lt;- </a:t>
            </a:r>
            <a:r>
              <a:rPr lang="en-US" altLang="en-US" b="1" dirty="0"/>
              <a:t>c</a:t>
            </a:r>
            <a:r>
              <a:rPr lang="en-US" altLang="en-US" dirty="0"/>
              <a:t>("red", "white", "red", NA)</a:t>
            </a:r>
          </a:p>
          <a:p>
            <a:pPr marL="1219200" lvl="2" indent="-304800">
              <a:buFont typeface="Wingdings" pitchFamily="2" charset="2"/>
              <a:buNone/>
            </a:pPr>
            <a:r>
              <a:rPr lang="en-US" altLang="en-US" dirty="0"/>
              <a:t>f &lt;- </a:t>
            </a:r>
            <a:r>
              <a:rPr lang="en-US" altLang="en-US" b="1" dirty="0"/>
              <a:t>c</a:t>
            </a:r>
            <a:r>
              <a:rPr lang="en-US" altLang="en-US" dirty="0"/>
              <a:t>(TRUE,TRUE,TRUE,FALSE)</a:t>
            </a:r>
          </a:p>
          <a:p>
            <a:pPr marL="1219200" lvl="2" indent="-304800">
              <a:buFont typeface="Wingdings" pitchFamily="2" charset="2"/>
              <a:buNone/>
            </a:pPr>
            <a:r>
              <a:rPr lang="en-US" altLang="en-US" dirty="0" err="1" smtClean="0"/>
              <a:t>mydata</a:t>
            </a:r>
            <a:r>
              <a:rPr lang="en-US" altLang="en-US" dirty="0" smtClean="0"/>
              <a:t> &lt;- </a:t>
            </a:r>
            <a:r>
              <a:rPr lang="en-US" altLang="en-US" b="1" dirty="0" err="1" smtClean="0"/>
              <a:t>data.frame</a:t>
            </a:r>
            <a:r>
              <a:rPr lang="en-US" altLang="en-US" dirty="0" smtClean="0"/>
              <a:t>(</a:t>
            </a:r>
            <a:r>
              <a:rPr lang="en-US" altLang="en-US" dirty="0" err="1" smtClean="0"/>
              <a:t>d,e,f</a:t>
            </a:r>
            <a:r>
              <a:rPr lang="en-US" altLang="en-US" dirty="0" smtClean="0"/>
              <a:t>)</a:t>
            </a:r>
          </a:p>
          <a:p>
            <a:pPr marL="1219200" lvl="2" indent="-304800">
              <a:buFont typeface="Wingdings" pitchFamily="2" charset="2"/>
              <a:buNone/>
            </a:pPr>
            <a:r>
              <a:rPr lang="en-US" altLang="en-US" b="1" dirty="0" smtClean="0"/>
              <a:t>names</a:t>
            </a:r>
            <a:r>
              <a:rPr lang="en-US" altLang="en-US" dirty="0" smtClean="0"/>
              <a:t>(</a:t>
            </a:r>
            <a:r>
              <a:rPr lang="en-US" altLang="en-US" dirty="0" err="1" smtClean="0"/>
              <a:t>mydata</a:t>
            </a:r>
            <a:r>
              <a:rPr lang="en-US" altLang="en-US" dirty="0" smtClean="0"/>
              <a:t>) &lt;- c("</a:t>
            </a:r>
            <a:r>
              <a:rPr lang="en-US" altLang="en-US" dirty="0" err="1" smtClean="0"/>
              <a:t>ID","Color","Passed</a:t>
            </a:r>
            <a:r>
              <a:rPr lang="en-US" altLang="en-US" dirty="0" smtClean="0"/>
              <a:t>") #variable names </a:t>
            </a:r>
            <a:endParaRPr lang="en-US" altLang="en-US" b="1" dirty="0"/>
          </a:p>
        </p:txBody>
      </p:sp>
    </p:spTree>
    <p:extLst>
      <p:ext uri="{BB962C8B-B14F-4D97-AF65-F5344CB8AC3E}">
        <p14:creationId xmlns:p14="http://schemas.microsoft.com/office/powerpoint/2010/main" val="2178137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43183C71-F151-482D-8522-3E9FC4C60F85}" type="slidenum">
              <a:rPr lang="en-US" altLang="en-US">
                <a:solidFill>
                  <a:srgbClr val="000000"/>
                </a:solidFill>
              </a:rPr>
              <a:pPr/>
              <a:t>26</a:t>
            </a:fld>
            <a:endParaRPr lang="en-US" altLang="en-US">
              <a:solidFill>
                <a:srgbClr val="000000"/>
              </a:solidFill>
            </a:endParaRPr>
          </a:p>
        </p:txBody>
      </p:sp>
      <p:sp>
        <p:nvSpPr>
          <p:cNvPr id="1483778" name="Rectangle 2"/>
          <p:cNvSpPr>
            <a:spLocks noGrp="1" noChangeArrowheads="1"/>
          </p:cNvSpPr>
          <p:nvPr>
            <p:ph type="title"/>
          </p:nvPr>
        </p:nvSpPr>
        <p:spPr>
          <a:xfrm>
            <a:off x="1143000" y="457200"/>
            <a:ext cx="7793038" cy="1462088"/>
          </a:xfrm>
        </p:spPr>
        <p:txBody>
          <a:bodyPr/>
          <a:lstStyle/>
          <a:p>
            <a:r>
              <a:rPr lang="en-US" altLang="en-US" sz="5400" b="1"/>
              <a:t>Data frames</a:t>
            </a:r>
          </a:p>
        </p:txBody>
      </p:sp>
      <p:sp>
        <p:nvSpPr>
          <p:cNvPr id="1483779" name="Rectangle 3"/>
          <p:cNvSpPr>
            <a:spLocks noGrp="1" noChangeArrowheads="1"/>
          </p:cNvSpPr>
          <p:nvPr>
            <p:ph type="body" idx="1"/>
          </p:nvPr>
        </p:nvSpPr>
        <p:spPr>
          <a:xfrm>
            <a:off x="533400" y="2057400"/>
            <a:ext cx="8458200" cy="2895600"/>
          </a:xfrm>
        </p:spPr>
        <p:txBody>
          <a:bodyPr/>
          <a:lstStyle/>
          <a:p>
            <a:pPr marL="1219200" lvl="2" indent="-304800">
              <a:buFont typeface="Wingdings" pitchFamily="2" charset="2"/>
              <a:buNone/>
            </a:pPr>
            <a:r>
              <a:rPr lang="en-US" altLang="en-US" sz="2000" dirty="0"/>
              <a:t>There are a variety of ways to identify the elements of a </a:t>
            </a:r>
            <a:r>
              <a:rPr lang="en-US" altLang="en-US" sz="2000" dirty="0" err="1"/>
              <a:t>dataframe</a:t>
            </a:r>
            <a:r>
              <a:rPr lang="en-US" altLang="en-US" sz="2000" dirty="0"/>
              <a:t> .</a:t>
            </a:r>
          </a:p>
          <a:p>
            <a:pPr marL="176213" lvl="1" indent="0">
              <a:buNone/>
            </a:pPr>
            <a:r>
              <a:rPr lang="en-US" altLang="en-US" sz="2400" dirty="0" err="1"/>
              <a:t>mydata</a:t>
            </a:r>
            <a:r>
              <a:rPr lang="en-US" altLang="en-US" sz="2400" dirty="0"/>
              <a:t>[1:2] </a:t>
            </a:r>
            <a:r>
              <a:rPr lang="en-US" altLang="en-US" sz="2400" dirty="0" smtClean="0"/>
              <a:t>	          # </a:t>
            </a:r>
            <a:r>
              <a:rPr lang="en-US" altLang="en-US" sz="2400" dirty="0"/>
              <a:t>columns </a:t>
            </a:r>
            <a:r>
              <a:rPr lang="en-US" altLang="en-US" sz="2400" dirty="0" smtClean="0"/>
              <a:t>1,2 </a:t>
            </a:r>
            <a:r>
              <a:rPr lang="en-US" altLang="en-US" sz="2400" dirty="0"/>
              <a:t>of </a:t>
            </a:r>
            <a:r>
              <a:rPr lang="en-US" altLang="en-US" sz="2400" dirty="0" err="1"/>
              <a:t>dataframe</a:t>
            </a:r>
            <a:endParaRPr lang="en-US" altLang="en-US" sz="2400" dirty="0"/>
          </a:p>
          <a:p>
            <a:pPr marL="800100" lvl="1" indent="-687388">
              <a:buNone/>
            </a:pPr>
            <a:r>
              <a:rPr lang="en-US" altLang="en-US" sz="2400" dirty="0" err="1"/>
              <a:t>mydata</a:t>
            </a:r>
            <a:r>
              <a:rPr lang="en-US" altLang="en-US" sz="2400" dirty="0"/>
              <a:t>[c("</a:t>
            </a:r>
            <a:r>
              <a:rPr lang="en-US" altLang="en-US" sz="2400" dirty="0" err="1"/>
              <a:t>ID","Color</a:t>
            </a:r>
            <a:r>
              <a:rPr lang="en-US" altLang="en-US" sz="2400" dirty="0"/>
              <a:t>")] </a:t>
            </a:r>
            <a:r>
              <a:rPr lang="en-US" altLang="en-US" sz="2400" dirty="0" smtClean="0"/>
              <a:t>	</a:t>
            </a:r>
            <a:r>
              <a:rPr lang="en-US" altLang="en-US" sz="2000" dirty="0" smtClean="0"/>
              <a:t># </a:t>
            </a:r>
            <a:r>
              <a:rPr lang="en-US" altLang="en-US" sz="2000" dirty="0"/>
              <a:t>columns ID and Age from </a:t>
            </a:r>
            <a:r>
              <a:rPr lang="en-US" altLang="en-US" sz="2000" dirty="0" err="1"/>
              <a:t>dataframe</a:t>
            </a:r>
            <a:endParaRPr lang="en-US" altLang="en-US" sz="2000" dirty="0"/>
          </a:p>
          <a:p>
            <a:pPr marL="800100" lvl="1" indent="-687388">
              <a:buNone/>
            </a:pPr>
            <a:r>
              <a:rPr lang="en-US" altLang="en-US" sz="2400" dirty="0" err="1"/>
              <a:t>mydata$ID</a:t>
            </a:r>
            <a:r>
              <a:rPr lang="en-US" altLang="en-US" sz="2400" dirty="0"/>
              <a:t> </a:t>
            </a:r>
            <a:r>
              <a:rPr lang="en-US" altLang="en-US" sz="2400" dirty="0" smtClean="0"/>
              <a:t>			# </a:t>
            </a:r>
            <a:r>
              <a:rPr lang="en-US" altLang="en-US" sz="2400" dirty="0"/>
              <a:t>variable x1 in the </a:t>
            </a:r>
            <a:r>
              <a:rPr lang="en-US" altLang="en-US" sz="2400" dirty="0" err="1"/>
              <a:t>dataframe</a:t>
            </a:r>
            <a:r>
              <a:rPr lang="en-US" altLang="en-US" sz="2400" dirty="0"/>
              <a:t> </a:t>
            </a:r>
          </a:p>
        </p:txBody>
      </p:sp>
    </p:spTree>
    <p:extLst>
      <p:ext uri="{BB962C8B-B14F-4D97-AF65-F5344CB8AC3E}">
        <p14:creationId xmlns:p14="http://schemas.microsoft.com/office/powerpoint/2010/main" val="3664565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C59E8C3D-0D5A-40D7-8F14-AD021B306F50}" type="slidenum">
              <a:rPr lang="en-US" altLang="en-US">
                <a:solidFill>
                  <a:srgbClr val="000000"/>
                </a:solidFill>
              </a:rPr>
              <a:pPr/>
              <a:t>27</a:t>
            </a:fld>
            <a:endParaRPr lang="en-US" altLang="en-US">
              <a:solidFill>
                <a:srgbClr val="000000"/>
              </a:solidFill>
            </a:endParaRPr>
          </a:p>
        </p:txBody>
      </p:sp>
      <p:sp>
        <p:nvSpPr>
          <p:cNvPr id="1485826" name="Rectangle 2"/>
          <p:cNvSpPr>
            <a:spLocks noGrp="1" noChangeArrowheads="1"/>
          </p:cNvSpPr>
          <p:nvPr>
            <p:ph type="title"/>
          </p:nvPr>
        </p:nvSpPr>
        <p:spPr>
          <a:xfrm>
            <a:off x="1143000" y="152400"/>
            <a:ext cx="7793038" cy="1462088"/>
          </a:xfrm>
        </p:spPr>
        <p:txBody>
          <a:bodyPr/>
          <a:lstStyle/>
          <a:p>
            <a:r>
              <a:rPr lang="en-US" altLang="en-US" sz="5400" b="1" dirty="0"/>
              <a:t>Lists</a:t>
            </a:r>
          </a:p>
        </p:txBody>
      </p:sp>
      <p:sp>
        <p:nvSpPr>
          <p:cNvPr id="1485827" name="Rectangle 3"/>
          <p:cNvSpPr>
            <a:spLocks noGrp="1" noChangeArrowheads="1"/>
          </p:cNvSpPr>
          <p:nvPr>
            <p:ph type="body" idx="1"/>
          </p:nvPr>
        </p:nvSpPr>
        <p:spPr>
          <a:xfrm>
            <a:off x="533400" y="2057400"/>
            <a:ext cx="8458200" cy="3886200"/>
          </a:xfrm>
        </p:spPr>
        <p:txBody>
          <a:bodyPr/>
          <a:lstStyle/>
          <a:p>
            <a:pPr marL="223838" lvl="2" indent="-47625">
              <a:buNone/>
            </a:pPr>
            <a:r>
              <a:rPr lang="en-US" dirty="0"/>
              <a:t>A list is an R-object which can contain many different types of elements inside it like vectors, functions and even another list inside it</a:t>
            </a:r>
            <a:r>
              <a:rPr lang="en-US" dirty="0" smtClean="0"/>
              <a:t>.</a:t>
            </a:r>
          </a:p>
          <a:p>
            <a:pPr marL="1219200" lvl="2" indent="-995363">
              <a:buNone/>
            </a:pPr>
            <a:r>
              <a:rPr lang="en-US" dirty="0" smtClean="0"/>
              <a:t># </a:t>
            </a:r>
            <a:r>
              <a:rPr lang="en-US" dirty="0"/>
              <a:t>Create a list</a:t>
            </a:r>
            <a:r>
              <a:rPr lang="en-US" dirty="0" smtClean="0"/>
              <a:t>.</a:t>
            </a:r>
          </a:p>
          <a:p>
            <a:pPr marL="1219200" lvl="2" indent="-304800">
              <a:buNone/>
            </a:pPr>
            <a:r>
              <a:rPr lang="en-US" dirty="0" smtClean="0"/>
              <a:t> 		list1 </a:t>
            </a:r>
            <a:r>
              <a:rPr lang="en-US" dirty="0"/>
              <a:t>&lt;- list(c(2,5,3),21.3,sin) </a:t>
            </a:r>
            <a:endParaRPr lang="en-US" dirty="0" smtClean="0"/>
          </a:p>
          <a:p>
            <a:pPr marL="1219200" lvl="2" indent="-995363">
              <a:buNone/>
            </a:pPr>
            <a:r>
              <a:rPr lang="en-US" dirty="0" smtClean="0"/>
              <a:t># </a:t>
            </a:r>
            <a:r>
              <a:rPr lang="en-US" dirty="0"/>
              <a:t>Print the </a:t>
            </a:r>
            <a:r>
              <a:rPr lang="en-US" dirty="0" smtClean="0"/>
              <a:t>list. print(list1)</a:t>
            </a:r>
          </a:p>
          <a:p>
            <a:pPr marL="1219200" lvl="2" indent="-304800">
              <a:buNone/>
            </a:pPr>
            <a:r>
              <a:rPr lang="en-US" dirty="0"/>
              <a:t>[[1]] [1] 2 5 3 </a:t>
            </a:r>
            <a:endParaRPr lang="en-US" dirty="0" smtClean="0"/>
          </a:p>
          <a:p>
            <a:pPr marL="1219200" lvl="2" indent="-304800">
              <a:buNone/>
            </a:pPr>
            <a:r>
              <a:rPr lang="en-US" dirty="0" smtClean="0"/>
              <a:t>[[</a:t>
            </a:r>
            <a:r>
              <a:rPr lang="en-US" dirty="0"/>
              <a:t>2]] [1] 21.3 </a:t>
            </a:r>
            <a:endParaRPr lang="en-US" dirty="0" smtClean="0"/>
          </a:p>
          <a:p>
            <a:pPr marL="1219200" lvl="2" indent="-304800">
              <a:buNone/>
            </a:pPr>
            <a:r>
              <a:rPr lang="en-US" dirty="0" smtClean="0"/>
              <a:t>[[</a:t>
            </a:r>
            <a:r>
              <a:rPr lang="en-US" dirty="0"/>
              <a:t>3]] function (x) .Primitive("sin")</a:t>
            </a:r>
            <a:endParaRPr lang="en-US" dirty="0" smtClean="0"/>
          </a:p>
          <a:p>
            <a:pPr marL="1219200" lvl="2" indent="-304800">
              <a:buNone/>
            </a:pPr>
            <a:r>
              <a:rPr lang="en-US" altLang="en-US" dirty="0"/>
              <a:t/>
            </a:r>
            <a:br>
              <a:rPr lang="en-US" altLang="en-US" dirty="0"/>
            </a:br>
            <a:r>
              <a:rPr lang="en-US" altLang="en-US" dirty="0"/>
              <a:t/>
            </a:r>
            <a:br>
              <a:rPr lang="en-US" altLang="en-US" dirty="0"/>
            </a:br>
            <a:endParaRPr lang="en-US" altLang="en-US" dirty="0"/>
          </a:p>
        </p:txBody>
      </p:sp>
    </p:spTree>
    <p:extLst>
      <p:ext uri="{BB962C8B-B14F-4D97-AF65-F5344CB8AC3E}">
        <p14:creationId xmlns:p14="http://schemas.microsoft.com/office/powerpoint/2010/main" val="2680890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2" indent="0">
              <a:buNone/>
              <a:tabLst>
                <a:tab pos="176213" algn="l"/>
              </a:tabLst>
            </a:pPr>
            <a:r>
              <a:rPr lang="en-US" altLang="en-US" dirty="0"/>
              <a:t>An ordered collection of objects (components). A list allows you to gather a variety of (possibly unrelated) objects under one name. </a:t>
            </a:r>
          </a:p>
          <a:p>
            <a:pPr marL="63500" lvl="2" indent="-63500">
              <a:buNone/>
            </a:pPr>
            <a:r>
              <a:rPr lang="en-US" altLang="en-US" dirty="0"/>
              <a:t># example of a list with 4 components - </a:t>
            </a:r>
            <a:br>
              <a:rPr lang="en-US" altLang="en-US" dirty="0"/>
            </a:br>
            <a:r>
              <a:rPr lang="en-US" altLang="en-US" dirty="0"/>
              <a:t># a string, a numeric vector, a matrix, and a </a:t>
            </a:r>
            <a:r>
              <a:rPr lang="en-US" altLang="en-US" dirty="0" smtClean="0"/>
              <a:t>scalar </a:t>
            </a:r>
            <a:r>
              <a:rPr lang="en-US" altLang="en-US" dirty="0"/>
              <a:t/>
            </a:r>
            <a:br>
              <a:rPr lang="en-US" altLang="en-US" dirty="0"/>
            </a:br>
            <a:endParaRPr lang="en-US" altLang="en-US" dirty="0" smtClean="0"/>
          </a:p>
          <a:p>
            <a:pPr marL="63500" lvl="2" indent="-63500">
              <a:buNone/>
            </a:pPr>
            <a:r>
              <a:rPr lang="en-US" altLang="en-US" dirty="0" smtClean="0"/>
              <a:t>w </a:t>
            </a:r>
            <a:r>
              <a:rPr lang="en-US" altLang="en-US" dirty="0"/>
              <a:t>&lt;- list(name="Fred", </a:t>
            </a:r>
            <a:r>
              <a:rPr lang="en-US" altLang="en-US" dirty="0" err="1"/>
              <a:t>mynumbers</a:t>
            </a:r>
            <a:r>
              <a:rPr lang="en-US" altLang="en-US" dirty="0"/>
              <a:t>=a, </a:t>
            </a:r>
            <a:r>
              <a:rPr lang="en-US" altLang="en-US" dirty="0" err="1"/>
              <a:t>mymatrix</a:t>
            </a:r>
            <a:r>
              <a:rPr lang="en-US" altLang="en-US" dirty="0"/>
              <a:t>=y, age=5.3)</a:t>
            </a:r>
            <a:endParaRPr lang="en-US" dirty="0"/>
          </a:p>
        </p:txBody>
      </p:sp>
      <p:sp>
        <p:nvSpPr>
          <p:cNvPr id="4" name="Footer Placeholder 3"/>
          <p:cNvSpPr>
            <a:spLocks noGrp="1"/>
          </p:cNvSpPr>
          <p:nvPr>
            <p:ph type="ftr" sz="quarter" idx="11"/>
          </p:nvPr>
        </p:nvSpPr>
        <p:spPr/>
        <p:txBody>
          <a:bodyPr/>
          <a:lstStyle/>
          <a:p>
            <a:r>
              <a:rPr lang="en-US" altLang="en-US" smtClean="0">
                <a:solidFill>
                  <a:srgbClr val="000000"/>
                </a:solidFill>
              </a:rPr>
              <a:t>Applied Statistical Computing and Graphics</a:t>
            </a:r>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FED9EB5D-0318-463E-87DD-4932D1A4414F}" type="slidenum">
              <a:rPr lang="en-US" altLang="en-US" smtClean="0">
                <a:solidFill>
                  <a:srgbClr val="000000"/>
                </a:solidFill>
              </a:rPr>
              <a:pPr/>
              <a:t>28</a:t>
            </a:fld>
            <a:endParaRPr lang="en-US" altLang="en-US">
              <a:solidFill>
                <a:srgbClr val="000000"/>
              </a:solidFill>
            </a:endParaRPr>
          </a:p>
        </p:txBody>
      </p:sp>
    </p:spTree>
    <p:extLst>
      <p:ext uri="{BB962C8B-B14F-4D97-AF65-F5344CB8AC3E}">
        <p14:creationId xmlns:p14="http://schemas.microsoft.com/office/powerpoint/2010/main" val="1590644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672EB11F-A07D-423D-9829-6ECC6A55AAC6}" type="slidenum">
              <a:rPr lang="en-US" altLang="en-US">
                <a:solidFill>
                  <a:srgbClr val="000000"/>
                </a:solidFill>
              </a:rPr>
              <a:pPr/>
              <a:t>29</a:t>
            </a:fld>
            <a:endParaRPr lang="en-US" altLang="en-US">
              <a:solidFill>
                <a:srgbClr val="000000"/>
              </a:solidFill>
            </a:endParaRPr>
          </a:p>
        </p:txBody>
      </p:sp>
      <p:sp>
        <p:nvSpPr>
          <p:cNvPr id="1487874" name="Rectangle 2"/>
          <p:cNvSpPr>
            <a:spLocks noGrp="1" noChangeArrowheads="1"/>
          </p:cNvSpPr>
          <p:nvPr>
            <p:ph type="title"/>
          </p:nvPr>
        </p:nvSpPr>
        <p:spPr>
          <a:xfrm>
            <a:off x="1143000" y="457200"/>
            <a:ext cx="7793038" cy="1462088"/>
          </a:xfrm>
        </p:spPr>
        <p:txBody>
          <a:bodyPr/>
          <a:lstStyle/>
          <a:p>
            <a:r>
              <a:rPr lang="en-US" altLang="en-US" sz="5400" b="1"/>
              <a:t>Lists</a:t>
            </a:r>
          </a:p>
        </p:txBody>
      </p:sp>
      <p:sp>
        <p:nvSpPr>
          <p:cNvPr id="1487875" name="Rectangle 3"/>
          <p:cNvSpPr>
            <a:spLocks noGrp="1" noChangeArrowheads="1"/>
          </p:cNvSpPr>
          <p:nvPr>
            <p:ph type="body" idx="1"/>
          </p:nvPr>
        </p:nvSpPr>
        <p:spPr>
          <a:xfrm>
            <a:off x="533400" y="2057400"/>
            <a:ext cx="8458200" cy="2895600"/>
          </a:xfrm>
        </p:spPr>
        <p:txBody>
          <a:bodyPr/>
          <a:lstStyle/>
          <a:p>
            <a:pPr marL="1219200" lvl="2" indent="-304800">
              <a:buNone/>
            </a:pPr>
            <a:r>
              <a:rPr lang="en-US" altLang="en-US" dirty="0"/>
              <a:t># example of a list containing two lists </a:t>
            </a:r>
            <a:br>
              <a:rPr lang="en-US" altLang="en-US" dirty="0"/>
            </a:br>
            <a:r>
              <a:rPr lang="en-US" altLang="en-US" dirty="0"/>
              <a:t>v &lt;- c(list1,list2) </a:t>
            </a:r>
            <a:endParaRPr lang="en-US" altLang="en-US" dirty="0" smtClean="0"/>
          </a:p>
          <a:p>
            <a:pPr marL="1219200" lvl="2" indent="-304800">
              <a:buNone/>
            </a:pPr>
            <a:r>
              <a:rPr lang="en-US" altLang="en-US" dirty="0" smtClean="0"/>
              <a:t>Identify </a:t>
            </a:r>
            <a:r>
              <a:rPr lang="en-US" altLang="en-US" dirty="0"/>
              <a:t>elements of a list using the [[]] convention. </a:t>
            </a:r>
          </a:p>
          <a:p>
            <a:pPr marL="1219200" lvl="2" indent="-304800">
              <a:buFont typeface="Wingdings" pitchFamily="2" charset="2"/>
              <a:buNone/>
            </a:pPr>
            <a:r>
              <a:rPr lang="en-US" altLang="en-US" dirty="0" err="1"/>
              <a:t>mylist</a:t>
            </a:r>
            <a:r>
              <a:rPr lang="en-US" altLang="en-US" dirty="0"/>
              <a:t>[[2]] # 2nd component of the list</a:t>
            </a:r>
          </a:p>
        </p:txBody>
      </p:sp>
    </p:spTree>
    <p:extLst>
      <p:ext uri="{BB962C8B-B14F-4D97-AF65-F5344CB8AC3E}">
        <p14:creationId xmlns:p14="http://schemas.microsoft.com/office/powerpoint/2010/main" val="306905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Install R and </a:t>
            </a:r>
            <a:r>
              <a:rPr lang="en-US" sz="2800" b="1" dirty="0" err="1">
                <a:latin typeface="Times New Roman" panose="02020603050405020304" pitchFamily="18" charset="0"/>
                <a:cs typeface="Times New Roman" panose="02020603050405020304" pitchFamily="18" charset="0"/>
              </a:rPr>
              <a:t>RStudio</a:t>
            </a:r>
            <a:r>
              <a:rPr lang="en-US" sz="2800" b="1" dirty="0">
                <a:latin typeface="Times New Roman" panose="02020603050405020304" pitchFamily="18" charset="0"/>
                <a:cs typeface="Times New Roman" panose="02020603050405020304" pitchFamily="18" charset="0"/>
              </a:rPr>
              <a:t> on windows</a:t>
            </a:r>
          </a:p>
          <a:p>
            <a:r>
              <a:rPr lang="en-US" sz="2800" b="1" dirty="0">
                <a:latin typeface="Times New Roman" panose="02020603050405020304" pitchFamily="18" charset="0"/>
                <a:cs typeface="Times New Roman" panose="02020603050405020304" pitchFamily="18" charset="0"/>
              </a:rPr>
              <a:t>Install R for windows</a:t>
            </a:r>
          </a:p>
          <a:p>
            <a:r>
              <a:rPr lang="en-US" sz="2800" dirty="0">
                <a:latin typeface="Times New Roman" panose="02020603050405020304" pitchFamily="18" charset="0"/>
                <a:cs typeface="Times New Roman" panose="02020603050405020304" pitchFamily="18" charset="0"/>
              </a:rPr>
              <a:t>Download the latest version of R, for Windows, from CRAN at : </a:t>
            </a:r>
            <a:r>
              <a:rPr lang="en-US" sz="2800" dirty="0">
                <a:latin typeface="Times New Roman" panose="02020603050405020304" pitchFamily="18" charset="0"/>
                <a:cs typeface="Times New Roman" panose="02020603050405020304" pitchFamily="18" charset="0"/>
                <a:hlinkClick r:id="rId2"/>
              </a:rPr>
              <a:t>https://</a:t>
            </a:r>
            <a:r>
              <a:rPr lang="en-US" sz="2800" dirty="0" smtClean="0">
                <a:latin typeface="Times New Roman" panose="02020603050405020304" pitchFamily="18" charset="0"/>
                <a:cs typeface="Times New Roman" panose="02020603050405020304" pitchFamily="18" charset="0"/>
                <a:hlinkClick r:id="rId2"/>
              </a:rPr>
              <a:t>cran.r-roject.org/bin/windows/base</a:t>
            </a:r>
            <a:r>
              <a:rPr lang="en-US" sz="2800" dirty="0">
                <a:latin typeface="Times New Roman" panose="02020603050405020304" pitchFamily="18" charset="0"/>
                <a:cs typeface="Times New Roman" panose="02020603050405020304" pitchFamily="18" charset="0"/>
                <a:hlinkClick r:id="rId2"/>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Double-click on the file you just downloaded to install R</a:t>
            </a:r>
          </a:p>
          <a:p>
            <a:r>
              <a:rPr lang="en-US" sz="2800" dirty="0" err="1">
                <a:latin typeface="Times New Roman" panose="02020603050405020304" pitchFamily="18" charset="0"/>
                <a:cs typeface="Times New Roman" panose="02020603050405020304" pitchFamily="18" charset="0"/>
              </a:rPr>
              <a:t>Cick</a:t>
            </a:r>
            <a:r>
              <a:rPr lang="en-US" sz="2800" dirty="0">
                <a:latin typeface="Times New Roman" panose="02020603050405020304" pitchFamily="18" charset="0"/>
                <a:cs typeface="Times New Roman" panose="02020603050405020304" pitchFamily="18" charset="0"/>
              </a:rPr>
              <a:t> ok –&gt; Next –&gt; Next –&gt; Next …. (no need to change default installation parameters)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069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688" y="1752600"/>
            <a:ext cx="7772400" cy="4379913"/>
          </a:xfrm>
        </p:spPr>
        <p:txBody>
          <a:bodyPr/>
          <a:lstStyle/>
          <a:p>
            <a:r>
              <a:rPr lang="en-US" dirty="0"/>
              <a:t>n = c(2, 3, 5) </a:t>
            </a:r>
          </a:p>
          <a:p>
            <a:r>
              <a:rPr lang="en-US" dirty="0"/>
              <a:t>s = c("aa", "bb", "cc", "</a:t>
            </a:r>
            <a:r>
              <a:rPr lang="en-US" dirty="0" err="1"/>
              <a:t>dd</a:t>
            </a:r>
            <a:r>
              <a:rPr lang="en-US" dirty="0"/>
              <a:t>", "</a:t>
            </a:r>
            <a:r>
              <a:rPr lang="en-US" dirty="0" err="1"/>
              <a:t>ee</a:t>
            </a:r>
            <a:r>
              <a:rPr lang="en-US" dirty="0"/>
              <a:t>") </a:t>
            </a:r>
          </a:p>
          <a:p>
            <a:r>
              <a:rPr lang="en-US" dirty="0"/>
              <a:t>b = c(TRUE, FALSE, TRUE, FALSE, FALSE) </a:t>
            </a:r>
          </a:p>
          <a:p>
            <a:r>
              <a:rPr lang="en-US" dirty="0"/>
              <a:t>x = list(n, s, b, 3)   # x contains copies of n, s, b</a:t>
            </a:r>
          </a:p>
          <a:p>
            <a:r>
              <a:rPr lang="en-US" dirty="0"/>
              <a:t>x</a:t>
            </a:r>
          </a:p>
        </p:txBody>
      </p:sp>
      <p:sp>
        <p:nvSpPr>
          <p:cNvPr id="4" name="Footer Placeholder 3"/>
          <p:cNvSpPr>
            <a:spLocks noGrp="1"/>
          </p:cNvSpPr>
          <p:nvPr>
            <p:ph type="ftr" sz="quarter" idx="11"/>
          </p:nvPr>
        </p:nvSpPr>
        <p:spPr/>
        <p:txBody>
          <a:bodyPr/>
          <a:lstStyle/>
          <a:p>
            <a:r>
              <a:rPr lang="en-US" altLang="en-US" smtClean="0">
                <a:solidFill>
                  <a:srgbClr val="000000"/>
                </a:solidFill>
              </a:rPr>
              <a:t>Applied Statistical Computing and Graphics</a:t>
            </a:r>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FED9EB5D-0318-463E-87DD-4932D1A4414F}" type="slidenum">
              <a:rPr lang="en-US" altLang="en-US" smtClean="0">
                <a:solidFill>
                  <a:srgbClr val="000000"/>
                </a:solidFill>
              </a:rPr>
              <a:pPr/>
              <a:t>30</a:t>
            </a:fld>
            <a:endParaRPr lang="en-US" altLang="en-US">
              <a:solidFill>
                <a:srgbClr val="000000"/>
              </a:solidFill>
            </a:endParaRPr>
          </a:p>
        </p:txBody>
      </p:sp>
    </p:spTree>
    <p:extLst>
      <p:ext uri="{BB962C8B-B14F-4D97-AF65-F5344CB8AC3E}">
        <p14:creationId xmlns:p14="http://schemas.microsoft.com/office/powerpoint/2010/main" val="72949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688" y="609600"/>
            <a:ext cx="7772400" cy="5522913"/>
          </a:xfrm>
        </p:spPr>
        <p:txBody>
          <a:bodyPr/>
          <a:lstStyle/>
          <a:p>
            <a:r>
              <a:rPr lang="en-US" b="1" dirty="0"/>
              <a:t>List Slicing</a:t>
            </a:r>
          </a:p>
          <a:p>
            <a:r>
              <a:rPr lang="en-US" dirty="0"/>
              <a:t>We retrieve a list slice with the </a:t>
            </a:r>
            <a:r>
              <a:rPr lang="en-US" i="1" dirty="0"/>
              <a:t>single square bracket </a:t>
            </a:r>
            <a:r>
              <a:rPr lang="en-US" dirty="0"/>
              <a:t>"[]" operator. The following is a slice containing the second member of x, which is a copy of s.</a:t>
            </a:r>
          </a:p>
          <a:p>
            <a:r>
              <a:rPr lang="en-US" dirty="0"/>
              <a:t>&gt; x[2] </a:t>
            </a:r>
            <a:br>
              <a:rPr lang="en-US" dirty="0"/>
            </a:br>
            <a:r>
              <a:rPr lang="en-US" dirty="0"/>
              <a:t>[[1]] </a:t>
            </a:r>
            <a:br>
              <a:rPr lang="en-US" dirty="0"/>
            </a:br>
            <a:r>
              <a:rPr lang="en-US" dirty="0"/>
              <a:t>[1] "aa" "bb" "cc" "</a:t>
            </a:r>
            <a:r>
              <a:rPr lang="en-US" dirty="0" err="1"/>
              <a:t>dd</a:t>
            </a:r>
            <a:r>
              <a:rPr lang="en-US" dirty="0"/>
              <a:t>" "</a:t>
            </a:r>
            <a:r>
              <a:rPr lang="en-US" dirty="0" err="1"/>
              <a:t>ee</a:t>
            </a:r>
            <a:r>
              <a:rPr lang="en-US" dirty="0"/>
              <a:t>"</a:t>
            </a:r>
          </a:p>
          <a:p>
            <a:endParaRPr lang="en-US" dirty="0"/>
          </a:p>
        </p:txBody>
      </p:sp>
      <p:sp>
        <p:nvSpPr>
          <p:cNvPr id="4" name="Footer Placeholder 3"/>
          <p:cNvSpPr>
            <a:spLocks noGrp="1"/>
          </p:cNvSpPr>
          <p:nvPr>
            <p:ph type="ftr" sz="quarter" idx="11"/>
          </p:nvPr>
        </p:nvSpPr>
        <p:spPr/>
        <p:txBody>
          <a:bodyPr/>
          <a:lstStyle/>
          <a:p>
            <a:r>
              <a:rPr lang="en-US" altLang="en-US" smtClean="0">
                <a:solidFill>
                  <a:srgbClr val="000000"/>
                </a:solidFill>
              </a:rPr>
              <a:t>Applied Statistical Computing and Graphics</a:t>
            </a:r>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FED9EB5D-0318-463E-87DD-4932D1A4414F}" type="slidenum">
              <a:rPr lang="en-US" altLang="en-US" smtClean="0">
                <a:solidFill>
                  <a:srgbClr val="000000"/>
                </a:solidFill>
              </a:rPr>
              <a:pPr/>
              <a:t>31</a:t>
            </a:fld>
            <a:endParaRPr lang="en-US" altLang="en-US">
              <a:solidFill>
                <a:srgbClr val="000000"/>
              </a:solidFill>
            </a:endParaRPr>
          </a:p>
        </p:txBody>
      </p:sp>
    </p:spTree>
    <p:extLst>
      <p:ext uri="{BB962C8B-B14F-4D97-AF65-F5344CB8AC3E}">
        <p14:creationId xmlns:p14="http://schemas.microsoft.com/office/powerpoint/2010/main" val="4124971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688" y="685800"/>
            <a:ext cx="7772400" cy="5446713"/>
          </a:xfrm>
        </p:spPr>
        <p:txBody>
          <a:bodyPr/>
          <a:lstStyle/>
          <a:p>
            <a:r>
              <a:rPr lang="en-US" dirty="0"/>
              <a:t>With an index vector, we can retrieve a slice with multiple members. Here a slice containing the second and fourth members of x.</a:t>
            </a:r>
          </a:p>
          <a:p>
            <a:r>
              <a:rPr lang="en-US" dirty="0"/>
              <a:t>&gt; x[c(2, 4)] </a:t>
            </a:r>
            <a:br>
              <a:rPr lang="en-US" dirty="0"/>
            </a:br>
            <a:r>
              <a:rPr lang="en-US" dirty="0"/>
              <a:t>[[1]] </a:t>
            </a:r>
            <a:br>
              <a:rPr lang="en-US" dirty="0"/>
            </a:br>
            <a:r>
              <a:rPr lang="en-US" dirty="0"/>
              <a:t>[1] "aa" "bb" "cc" "</a:t>
            </a:r>
            <a:r>
              <a:rPr lang="en-US" dirty="0" err="1"/>
              <a:t>dd</a:t>
            </a:r>
            <a:r>
              <a:rPr lang="en-US" dirty="0"/>
              <a:t>" "</a:t>
            </a:r>
            <a:r>
              <a:rPr lang="en-US" dirty="0" err="1"/>
              <a:t>ee</a:t>
            </a:r>
            <a:r>
              <a:rPr lang="en-US" dirty="0"/>
              <a:t>" </a:t>
            </a:r>
            <a:br>
              <a:rPr lang="en-US" dirty="0"/>
            </a:br>
            <a:r>
              <a:rPr lang="en-US" dirty="0"/>
              <a:t> </a:t>
            </a:r>
            <a:br>
              <a:rPr lang="en-US" dirty="0"/>
            </a:br>
            <a:r>
              <a:rPr lang="en-US" dirty="0"/>
              <a:t>[[2]] </a:t>
            </a:r>
            <a:br>
              <a:rPr lang="en-US" dirty="0"/>
            </a:br>
            <a:r>
              <a:rPr lang="en-US" dirty="0"/>
              <a:t>[1] 3</a:t>
            </a:r>
          </a:p>
          <a:p>
            <a:endParaRPr lang="en-US" dirty="0"/>
          </a:p>
        </p:txBody>
      </p:sp>
      <p:sp>
        <p:nvSpPr>
          <p:cNvPr id="4" name="Footer Placeholder 3"/>
          <p:cNvSpPr>
            <a:spLocks noGrp="1"/>
          </p:cNvSpPr>
          <p:nvPr>
            <p:ph type="ftr" sz="quarter" idx="11"/>
          </p:nvPr>
        </p:nvSpPr>
        <p:spPr/>
        <p:txBody>
          <a:bodyPr/>
          <a:lstStyle/>
          <a:p>
            <a:r>
              <a:rPr lang="en-US" altLang="en-US" smtClean="0">
                <a:solidFill>
                  <a:srgbClr val="000000"/>
                </a:solidFill>
              </a:rPr>
              <a:t>Applied Statistical Computing and Graphics</a:t>
            </a:r>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FED9EB5D-0318-463E-87DD-4932D1A4414F}" type="slidenum">
              <a:rPr lang="en-US" altLang="en-US" smtClean="0">
                <a:solidFill>
                  <a:srgbClr val="000000"/>
                </a:solidFill>
              </a:rPr>
              <a:pPr/>
              <a:t>32</a:t>
            </a:fld>
            <a:endParaRPr lang="en-US" altLang="en-US">
              <a:solidFill>
                <a:srgbClr val="000000"/>
              </a:solidFill>
            </a:endParaRPr>
          </a:p>
        </p:txBody>
      </p:sp>
    </p:spTree>
    <p:extLst>
      <p:ext uri="{BB962C8B-B14F-4D97-AF65-F5344CB8AC3E}">
        <p14:creationId xmlns:p14="http://schemas.microsoft.com/office/powerpoint/2010/main" val="2521975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688" y="685800"/>
            <a:ext cx="7772400" cy="5446713"/>
          </a:xfrm>
        </p:spPr>
        <p:txBody>
          <a:bodyPr/>
          <a:lstStyle/>
          <a:p>
            <a:r>
              <a:rPr lang="en-US" b="1" dirty="0"/>
              <a:t>Member Reference</a:t>
            </a:r>
          </a:p>
          <a:p>
            <a:r>
              <a:rPr lang="en-US" dirty="0"/>
              <a:t>In order to reference a list member directly, we have to use the </a:t>
            </a:r>
            <a:r>
              <a:rPr lang="en-US" i="1" dirty="0"/>
              <a:t>double square bracket</a:t>
            </a:r>
            <a:r>
              <a:rPr lang="en-US" dirty="0"/>
              <a:t> "[[]]"operator. The following object x[[2]] is the second member of x. In other words, x[[2]] is a copy of s, but is </a:t>
            </a:r>
            <a:r>
              <a:rPr lang="en-US" i="1" dirty="0"/>
              <a:t>not </a:t>
            </a:r>
            <a:r>
              <a:rPr lang="en-US" dirty="0"/>
              <a:t>a slice containing s or its copy.</a:t>
            </a:r>
          </a:p>
          <a:p>
            <a:r>
              <a:rPr lang="en-US" dirty="0"/>
              <a:t>&gt; x[[2]] </a:t>
            </a:r>
            <a:br>
              <a:rPr lang="en-US" dirty="0"/>
            </a:br>
            <a:r>
              <a:rPr lang="en-US" dirty="0"/>
              <a:t>[1] "aa" "bb" "cc" "</a:t>
            </a:r>
            <a:r>
              <a:rPr lang="en-US" dirty="0" err="1"/>
              <a:t>dd</a:t>
            </a:r>
            <a:r>
              <a:rPr lang="en-US" dirty="0"/>
              <a:t>" "</a:t>
            </a:r>
            <a:r>
              <a:rPr lang="en-US" dirty="0" err="1"/>
              <a:t>ee</a:t>
            </a:r>
            <a:r>
              <a:rPr lang="en-US" dirty="0"/>
              <a:t>"</a:t>
            </a:r>
          </a:p>
          <a:p>
            <a:endParaRPr lang="en-US" dirty="0"/>
          </a:p>
        </p:txBody>
      </p:sp>
      <p:sp>
        <p:nvSpPr>
          <p:cNvPr id="4" name="Footer Placeholder 3"/>
          <p:cNvSpPr>
            <a:spLocks noGrp="1"/>
          </p:cNvSpPr>
          <p:nvPr>
            <p:ph type="ftr" sz="quarter" idx="11"/>
          </p:nvPr>
        </p:nvSpPr>
        <p:spPr/>
        <p:txBody>
          <a:bodyPr/>
          <a:lstStyle/>
          <a:p>
            <a:r>
              <a:rPr lang="en-US" altLang="en-US" smtClean="0">
                <a:solidFill>
                  <a:srgbClr val="000000"/>
                </a:solidFill>
              </a:rPr>
              <a:t>Applied Statistical Computing and Graphics</a:t>
            </a:r>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FED9EB5D-0318-463E-87DD-4932D1A4414F}" type="slidenum">
              <a:rPr lang="en-US" altLang="en-US" smtClean="0">
                <a:solidFill>
                  <a:srgbClr val="000000"/>
                </a:solidFill>
              </a:rPr>
              <a:pPr/>
              <a:t>33</a:t>
            </a:fld>
            <a:endParaRPr lang="en-US" altLang="en-US">
              <a:solidFill>
                <a:srgbClr val="000000"/>
              </a:solidFill>
            </a:endParaRPr>
          </a:p>
        </p:txBody>
      </p:sp>
    </p:spTree>
    <p:extLst>
      <p:ext uri="{BB962C8B-B14F-4D97-AF65-F5344CB8AC3E}">
        <p14:creationId xmlns:p14="http://schemas.microsoft.com/office/powerpoint/2010/main" val="1349237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688" y="1828800"/>
            <a:ext cx="7772400" cy="4303713"/>
          </a:xfrm>
        </p:spPr>
        <p:txBody>
          <a:bodyPr/>
          <a:lstStyle/>
          <a:p>
            <a:r>
              <a:rPr lang="en-US" dirty="0"/>
              <a:t>We can modify its content directly.</a:t>
            </a:r>
          </a:p>
          <a:p>
            <a:r>
              <a:rPr lang="en-US" dirty="0"/>
              <a:t>&gt; x[[2]][1] = "ta" </a:t>
            </a:r>
            <a:br>
              <a:rPr lang="en-US" dirty="0"/>
            </a:br>
            <a:r>
              <a:rPr lang="en-US" dirty="0"/>
              <a:t>&gt; x[[2]] </a:t>
            </a:r>
            <a:br>
              <a:rPr lang="en-US" dirty="0"/>
            </a:br>
            <a:r>
              <a:rPr lang="en-US" dirty="0"/>
              <a:t>[1] "ta" "bb" "cc" "</a:t>
            </a:r>
            <a:r>
              <a:rPr lang="en-US" dirty="0" err="1"/>
              <a:t>dd</a:t>
            </a:r>
            <a:r>
              <a:rPr lang="en-US" dirty="0"/>
              <a:t>" "</a:t>
            </a:r>
            <a:r>
              <a:rPr lang="en-US" dirty="0" err="1"/>
              <a:t>ee</a:t>
            </a:r>
            <a:r>
              <a:rPr lang="en-US" dirty="0"/>
              <a:t>" </a:t>
            </a:r>
            <a:br>
              <a:rPr lang="en-US" dirty="0"/>
            </a:br>
            <a:r>
              <a:rPr lang="en-US" dirty="0"/>
              <a:t>&gt; s </a:t>
            </a:r>
            <a:br>
              <a:rPr lang="en-US" dirty="0"/>
            </a:br>
            <a:r>
              <a:rPr lang="en-US" dirty="0"/>
              <a:t>[1] "aa" "bb" "cc" "</a:t>
            </a:r>
            <a:r>
              <a:rPr lang="en-US" dirty="0" err="1"/>
              <a:t>dd</a:t>
            </a:r>
            <a:r>
              <a:rPr lang="en-US" dirty="0"/>
              <a:t>" "</a:t>
            </a:r>
            <a:r>
              <a:rPr lang="en-US" dirty="0" err="1"/>
              <a:t>ee</a:t>
            </a:r>
            <a:r>
              <a:rPr lang="en-US" dirty="0"/>
              <a:t>"   # s is unaffected</a:t>
            </a:r>
          </a:p>
          <a:p>
            <a:endParaRPr lang="en-US" dirty="0"/>
          </a:p>
        </p:txBody>
      </p:sp>
      <p:sp>
        <p:nvSpPr>
          <p:cNvPr id="4" name="Footer Placeholder 3"/>
          <p:cNvSpPr>
            <a:spLocks noGrp="1"/>
          </p:cNvSpPr>
          <p:nvPr>
            <p:ph type="ftr" sz="quarter" idx="11"/>
          </p:nvPr>
        </p:nvSpPr>
        <p:spPr/>
        <p:txBody>
          <a:bodyPr/>
          <a:lstStyle/>
          <a:p>
            <a:r>
              <a:rPr lang="en-US" altLang="en-US" smtClean="0">
                <a:solidFill>
                  <a:srgbClr val="000000"/>
                </a:solidFill>
              </a:rPr>
              <a:t>Applied Statistical Computing and Graphics</a:t>
            </a:r>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FED9EB5D-0318-463E-87DD-4932D1A4414F}" type="slidenum">
              <a:rPr lang="en-US" altLang="en-US" smtClean="0">
                <a:solidFill>
                  <a:srgbClr val="000000"/>
                </a:solidFill>
              </a:rPr>
              <a:pPr/>
              <a:t>34</a:t>
            </a:fld>
            <a:endParaRPr lang="en-US" altLang="en-US">
              <a:solidFill>
                <a:srgbClr val="000000"/>
              </a:solidFill>
            </a:endParaRPr>
          </a:p>
        </p:txBody>
      </p:sp>
    </p:spTree>
    <p:extLst>
      <p:ext uri="{BB962C8B-B14F-4D97-AF65-F5344CB8AC3E}">
        <p14:creationId xmlns:p14="http://schemas.microsoft.com/office/powerpoint/2010/main" val="4235822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EAA000FB-D01E-41FA-B3CF-60AF67898D86}" type="slidenum">
              <a:rPr lang="en-US" altLang="en-US">
                <a:solidFill>
                  <a:srgbClr val="000000"/>
                </a:solidFill>
              </a:rPr>
              <a:pPr/>
              <a:t>35</a:t>
            </a:fld>
            <a:endParaRPr lang="en-US" altLang="en-US">
              <a:solidFill>
                <a:srgbClr val="000000"/>
              </a:solidFill>
            </a:endParaRPr>
          </a:p>
        </p:txBody>
      </p:sp>
      <p:sp>
        <p:nvSpPr>
          <p:cNvPr id="1502210" name="Rectangle 2"/>
          <p:cNvSpPr>
            <a:spLocks noGrp="1" noChangeArrowheads="1"/>
          </p:cNvSpPr>
          <p:nvPr>
            <p:ph type="title"/>
          </p:nvPr>
        </p:nvSpPr>
        <p:spPr>
          <a:xfrm>
            <a:off x="1143000" y="457200"/>
            <a:ext cx="7793038" cy="1462088"/>
          </a:xfrm>
        </p:spPr>
        <p:txBody>
          <a:bodyPr/>
          <a:lstStyle/>
          <a:p>
            <a:r>
              <a:rPr lang="en-US" altLang="en-US" b="1"/>
              <a:t>Keyboard Input </a:t>
            </a:r>
          </a:p>
        </p:txBody>
      </p:sp>
      <p:sp>
        <p:nvSpPr>
          <p:cNvPr id="1502211" name="Rectangle 3"/>
          <p:cNvSpPr>
            <a:spLocks noGrp="1" noChangeArrowheads="1"/>
          </p:cNvSpPr>
          <p:nvPr>
            <p:ph type="body" idx="1"/>
          </p:nvPr>
        </p:nvSpPr>
        <p:spPr>
          <a:xfrm>
            <a:off x="685800" y="2133600"/>
            <a:ext cx="8458200" cy="2895600"/>
          </a:xfrm>
        </p:spPr>
        <p:txBody>
          <a:bodyPr/>
          <a:lstStyle/>
          <a:p>
            <a:pPr marL="1219200" lvl="2" indent="-304800">
              <a:buFont typeface="Wingdings" pitchFamily="2" charset="2"/>
              <a:buNone/>
            </a:pPr>
            <a:r>
              <a:rPr lang="en-US" altLang="en-US" dirty="0" smtClean="0"/>
              <a:t># </a:t>
            </a:r>
            <a:r>
              <a:rPr lang="en-US" altLang="en-US" dirty="0"/>
              <a:t>create a </a:t>
            </a:r>
            <a:r>
              <a:rPr lang="en-US" altLang="en-US" dirty="0" err="1"/>
              <a:t>dataframe</a:t>
            </a:r>
            <a:r>
              <a:rPr lang="en-US" altLang="en-US" dirty="0"/>
              <a:t> from scratch </a:t>
            </a:r>
            <a:br>
              <a:rPr lang="en-US" altLang="en-US" dirty="0"/>
            </a:br>
            <a:r>
              <a:rPr lang="en-US" altLang="en-US" dirty="0"/>
              <a:t>age &lt;- c(25, 30, 56)</a:t>
            </a:r>
            <a:br>
              <a:rPr lang="en-US" altLang="en-US" dirty="0"/>
            </a:br>
            <a:r>
              <a:rPr lang="en-US" altLang="en-US" dirty="0"/>
              <a:t>gender &lt;- c("male", "female", "male")</a:t>
            </a:r>
            <a:br>
              <a:rPr lang="en-US" altLang="en-US" dirty="0"/>
            </a:br>
            <a:r>
              <a:rPr lang="en-US" altLang="en-US" dirty="0"/>
              <a:t>weight &lt;- c(160, 110, 220) </a:t>
            </a:r>
            <a:br>
              <a:rPr lang="en-US" altLang="en-US" dirty="0"/>
            </a:br>
            <a:r>
              <a:rPr lang="en-US" altLang="en-US" dirty="0" err="1"/>
              <a:t>mydata</a:t>
            </a:r>
            <a:r>
              <a:rPr lang="en-US" altLang="en-US" dirty="0"/>
              <a:t> &lt;- </a:t>
            </a:r>
            <a:r>
              <a:rPr lang="en-US" altLang="en-US" dirty="0" err="1"/>
              <a:t>data.frame</a:t>
            </a:r>
            <a:r>
              <a:rPr lang="en-US" altLang="en-US" dirty="0"/>
              <a:t>(</a:t>
            </a:r>
            <a:r>
              <a:rPr lang="en-US" altLang="en-US" dirty="0" err="1"/>
              <a:t>age,gender,weight</a:t>
            </a:r>
            <a:r>
              <a:rPr lang="en-US" altLang="en-US" dirty="0"/>
              <a:t>) </a:t>
            </a:r>
          </a:p>
        </p:txBody>
      </p:sp>
    </p:spTree>
    <p:extLst>
      <p:ext uri="{BB962C8B-B14F-4D97-AF65-F5344CB8AC3E}">
        <p14:creationId xmlns:p14="http://schemas.microsoft.com/office/powerpoint/2010/main" val="1825187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21DD4A20-7BD0-4A54-BC38-9E69AA29B916}" type="slidenum">
              <a:rPr lang="en-US" altLang="en-US">
                <a:solidFill>
                  <a:srgbClr val="000000"/>
                </a:solidFill>
              </a:rPr>
              <a:pPr/>
              <a:t>36</a:t>
            </a:fld>
            <a:endParaRPr lang="en-US" altLang="en-US">
              <a:solidFill>
                <a:srgbClr val="000000"/>
              </a:solidFill>
            </a:endParaRPr>
          </a:p>
        </p:txBody>
      </p:sp>
      <p:sp>
        <p:nvSpPr>
          <p:cNvPr id="1504258" name="Rectangle 2"/>
          <p:cNvSpPr>
            <a:spLocks noGrp="1" noChangeArrowheads="1"/>
          </p:cNvSpPr>
          <p:nvPr>
            <p:ph type="title"/>
          </p:nvPr>
        </p:nvSpPr>
        <p:spPr>
          <a:xfrm>
            <a:off x="1143000" y="457200"/>
            <a:ext cx="7793038" cy="1462088"/>
          </a:xfrm>
        </p:spPr>
        <p:txBody>
          <a:bodyPr/>
          <a:lstStyle/>
          <a:p>
            <a:r>
              <a:rPr lang="en-US" altLang="en-US" b="1"/>
              <a:t>Keyboard Input </a:t>
            </a:r>
          </a:p>
        </p:txBody>
      </p:sp>
      <p:sp>
        <p:nvSpPr>
          <p:cNvPr id="1504259" name="Rectangle 3"/>
          <p:cNvSpPr>
            <a:spLocks noGrp="1" noChangeArrowheads="1"/>
          </p:cNvSpPr>
          <p:nvPr>
            <p:ph type="body" idx="1"/>
          </p:nvPr>
        </p:nvSpPr>
        <p:spPr>
          <a:xfrm>
            <a:off x="685800" y="2133600"/>
            <a:ext cx="8458200" cy="2895600"/>
          </a:xfrm>
        </p:spPr>
        <p:txBody>
          <a:bodyPr/>
          <a:lstStyle/>
          <a:p>
            <a:pPr marL="1219200" lvl="2" indent="-304800">
              <a:buFont typeface="Wingdings" pitchFamily="2" charset="2"/>
              <a:buNone/>
            </a:pPr>
            <a:r>
              <a:rPr lang="en-US" altLang="en-US" dirty="0"/>
              <a:t>You can also use </a:t>
            </a:r>
            <a:r>
              <a:rPr lang="en-US" altLang="en-US" b="1" dirty="0"/>
              <a:t>R</a:t>
            </a:r>
            <a:r>
              <a:rPr lang="en-US" altLang="en-US" dirty="0"/>
              <a:t>'s built in spreadsheet to enter the data interactively, as in the following example. </a:t>
            </a:r>
          </a:p>
          <a:p>
            <a:pPr marL="1219200" lvl="2" indent="-304800">
              <a:buFont typeface="Wingdings" pitchFamily="2" charset="2"/>
              <a:buNone/>
            </a:pPr>
            <a:r>
              <a:rPr lang="en-US" altLang="en-US" dirty="0"/>
              <a:t># enter data using editor </a:t>
            </a:r>
            <a:br>
              <a:rPr lang="en-US" altLang="en-US" dirty="0"/>
            </a:br>
            <a:r>
              <a:rPr lang="en-US" altLang="en-US" dirty="0" err="1"/>
              <a:t>mydata</a:t>
            </a:r>
            <a:r>
              <a:rPr lang="en-US" altLang="en-US" dirty="0"/>
              <a:t> &lt;- </a:t>
            </a:r>
            <a:r>
              <a:rPr lang="en-US" altLang="en-US" dirty="0" err="1"/>
              <a:t>data.frame</a:t>
            </a:r>
            <a:r>
              <a:rPr lang="en-US" altLang="en-US" dirty="0"/>
              <a:t>(age=numeric(0), gender=character(0), weight=numeric(0))</a:t>
            </a:r>
            <a:br>
              <a:rPr lang="en-US" altLang="en-US" dirty="0"/>
            </a:br>
            <a:r>
              <a:rPr lang="en-US" altLang="en-US" dirty="0" err="1"/>
              <a:t>mydata</a:t>
            </a:r>
            <a:r>
              <a:rPr lang="en-US" altLang="en-US" dirty="0"/>
              <a:t> &lt;- edit(</a:t>
            </a:r>
            <a:r>
              <a:rPr lang="en-US" altLang="en-US" dirty="0" err="1"/>
              <a:t>mydata</a:t>
            </a:r>
            <a:r>
              <a:rPr lang="en-US" altLang="en-US" dirty="0"/>
              <a:t>)</a:t>
            </a:r>
            <a:br>
              <a:rPr lang="en-US" altLang="en-US" dirty="0"/>
            </a:br>
            <a:r>
              <a:rPr lang="en-US" altLang="en-US" dirty="0"/>
              <a:t># note that without the assignment in the line above, </a:t>
            </a:r>
            <a:br>
              <a:rPr lang="en-US" altLang="en-US" dirty="0"/>
            </a:br>
            <a:r>
              <a:rPr lang="en-US" altLang="en-US" dirty="0"/>
              <a:t># the edits are not saved! </a:t>
            </a:r>
            <a:br>
              <a:rPr lang="en-US" altLang="en-US" dirty="0"/>
            </a:br>
            <a:endParaRPr lang="en-US" altLang="en-US" dirty="0"/>
          </a:p>
          <a:p>
            <a:pPr marL="1219200" lvl="2" indent="-304800">
              <a:buFont typeface="Wingdings" pitchFamily="2" charset="2"/>
              <a:buNone/>
            </a:pPr>
            <a:r>
              <a:rPr lang="en-US" altLang="en-US" dirty="0"/>
              <a:t> </a:t>
            </a:r>
          </a:p>
        </p:txBody>
      </p:sp>
    </p:spTree>
    <p:extLst>
      <p:ext uri="{BB962C8B-B14F-4D97-AF65-F5344CB8AC3E}">
        <p14:creationId xmlns:p14="http://schemas.microsoft.com/office/powerpoint/2010/main" val="3338236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07A29544-0547-41E9-A36D-F86015FFBACE}" type="slidenum">
              <a:rPr lang="en-US" altLang="en-US">
                <a:solidFill>
                  <a:srgbClr val="000000"/>
                </a:solidFill>
              </a:rPr>
              <a:pPr/>
              <a:t>37</a:t>
            </a:fld>
            <a:endParaRPr lang="en-US" altLang="en-US">
              <a:solidFill>
                <a:srgbClr val="000000"/>
              </a:solidFill>
            </a:endParaRPr>
          </a:p>
        </p:txBody>
      </p:sp>
      <p:sp>
        <p:nvSpPr>
          <p:cNvPr id="1510402" name="Rectangle 2"/>
          <p:cNvSpPr>
            <a:spLocks noGrp="1" noChangeArrowheads="1"/>
          </p:cNvSpPr>
          <p:nvPr>
            <p:ph type="title"/>
          </p:nvPr>
        </p:nvSpPr>
        <p:spPr>
          <a:xfrm>
            <a:off x="1143000" y="457200"/>
            <a:ext cx="7793038" cy="1462088"/>
          </a:xfrm>
        </p:spPr>
        <p:txBody>
          <a:bodyPr/>
          <a:lstStyle/>
          <a:p>
            <a:r>
              <a:rPr lang="en-US" altLang="en-US" b="1"/>
              <a:t>Viewing Data </a:t>
            </a:r>
          </a:p>
        </p:txBody>
      </p:sp>
      <p:sp>
        <p:nvSpPr>
          <p:cNvPr id="1510403" name="Rectangle 3"/>
          <p:cNvSpPr>
            <a:spLocks noGrp="1" noChangeArrowheads="1"/>
          </p:cNvSpPr>
          <p:nvPr>
            <p:ph type="body" idx="1"/>
          </p:nvPr>
        </p:nvSpPr>
        <p:spPr>
          <a:xfrm>
            <a:off x="685800" y="1905000"/>
            <a:ext cx="8458200" cy="2895600"/>
          </a:xfrm>
        </p:spPr>
        <p:txBody>
          <a:bodyPr/>
          <a:lstStyle/>
          <a:p>
            <a:pPr marL="1219200" lvl="2" indent="-304800">
              <a:buFont typeface="Wingdings" pitchFamily="2" charset="2"/>
              <a:buNone/>
            </a:pPr>
            <a:r>
              <a:rPr lang="en-US" altLang="en-US" b="1"/>
              <a:t>There are a number of functions for listing the contents of an object or dataset. </a:t>
            </a:r>
            <a:endParaRPr lang="en-US" altLang="en-US"/>
          </a:p>
          <a:p>
            <a:pPr marL="1219200" lvl="2" indent="-304800">
              <a:buFont typeface="Wingdings" pitchFamily="2" charset="2"/>
              <a:buNone/>
            </a:pPr>
            <a:r>
              <a:rPr lang="en-US" altLang="en-US"/>
              <a:t># list objects in the working environment</a:t>
            </a:r>
            <a:br>
              <a:rPr lang="en-US" altLang="en-US"/>
            </a:br>
            <a:r>
              <a:rPr lang="en-US" altLang="en-US"/>
              <a:t>ls() </a:t>
            </a:r>
          </a:p>
          <a:p>
            <a:pPr marL="1219200" lvl="2" indent="-304800">
              <a:buFont typeface="Wingdings" pitchFamily="2" charset="2"/>
              <a:buNone/>
            </a:pPr>
            <a:r>
              <a:rPr lang="en-US" altLang="en-US"/>
              <a:t># list the variables in mydata</a:t>
            </a:r>
            <a:br>
              <a:rPr lang="en-US" altLang="en-US"/>
            </a:br>
            <a:r>
              <a:rPr lang="en-US" altLang="en-US"/>
              <a:t>names(mydata)</a:t>
            </a:r>
          </a:p>
          <a:p>
            <a:pPr marL="1219200" lvl="2" indent="-304800">
              <a:buFont typeface="Wingdings" pitchFamily="2" charset="2"/>
              <a:buNone/>
            </a:pPr>
            <a:r>
              <a:rPr lang="en-US" altLang="en-US"/>
              <a:t># list the structure of mydata</a:t>
            </a:r>
            <a:br>
              <a:rPr lang="en-US" altLang="en-US"/>
            </a:br>
            <a:r>
              <a:rPr lang="en-US" altLang="en-US"/>
              <a:t>str(mydata) </a:t>
            </a:r>
          </a:p>
          <a:p>
            <a:pPr marL="1219200" lvl="2" indent="-304800">
              <a:buFont typeface="Wingdings" pitchFamily="2" charset="2"/>
              <a:buNone/>
            </a:pPr>
            <a:r>
              <a:rPr lang="en-US" altLang="en-US"/>
              <a:t># list levels of factor v1 in mydata</a:t>
            </a:r>
            <a:br>
              <a:rPr lang="en-US" altLang="en-US"/>
            </a:br>
            <a:r>
              <a:rPr lang="en-US" altLang="en-US"/>
              <a:t>levels(mydata$v1)</a:t>
            </a:r>
          </a:p>
          <a:p>
            <a:pPr marL="1219200" lvl="2" indent="-304800">
              <a:buFont typeface="Wingdings" pitchFamily="2" charset="2"/>
              <a:buNone/>
            </a:pPr>
            <a:r>
              <a:rPr lang="en-US" altLang="en-US"/>
              <a:t># dimensions of an object</a:t>
            </a:r>
            <a:br>
              <a:rPr lang="en-US" altLang="en-US"/>
            </a:br>
            <a:r>
              <a:rPr lang="en-US" altLang="en-US"/>
              <a:t>dim(object) </a:t>
            </a:r>
          </a:p>
        </p:txBody>
      </p:sp>
    </p:spTree>
    <p:extLst>
      <p:ext uri="{BB962C8B-B14F-4D97-AF65-F5344CB8AC3E}">
        <p14:creationId xmlns:p14="http://schemas.microsoft.com/office/powerpoint/2010/main" val="206238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CCE5B20F-B2D4-4D8C-BEA5-D8862E4B33D1}" type="slidenum">
              <a:rPr lang="en-US" altLang="en-US">
                <a:solidFill>
                  <a:srgbClr val="000000"/>
                </a:solidFill>
              </a:rPr>
              <a:pPr/>
              <a:t>38</a:t>
            </a:fld>
            <a:endParaRPr lang="en-US" altLang="en-US">
              <a:solidFill>
                <a:srgbClr val="000000"/>
              </a:solidFill>
            </a:endParaRPr>
          </a:p>
        </p:txBody>
      </p:sp>
      <p:sp>
        <p:nvSpPr>
          <p:cNvPr id="1512450" name="Rectangle 2"/>
          <p:cNvSpPr>
            <a:spLocks noGrp="1" noChangeArrowheads="1"/>
          </p:cNvSpPr>
          <p:nvPr>
            <p:ph type="title"/>
          </p:nvPr>
        </p:nvSpPr>
        <p:spPr>
          <a:xfrm>
            <a:off x="1143000" y="457200"/>
            <a:ext cx="7793038" cy="1462088"/>
          </a:xfrm>
        </p:spPr>
        <p:txBody>
          <a:bodyPr/>
          <a:lstStyle/>
          <a:p>
            <a:r>
              <a:rPr lang="en-US" altLang="en-US" b="1"/>
              <a:t>Viewing Data </a:t>
            </a:r>
          </a:p>
        </p:txBody>
      </p:sp>
      <p:sp>
        <p:nvSpPr>
          <p:cNvPr id="1512451" name="Rectangle 3"/>
          <p:cNvSpPr>
            <a:spLocks noGrp="1" noChangeArrowheads="1"/>
          </p:cNvSpPr>
          <p:nvPr>
            <p:ph type="body" idx="1"/>
          </p:nvPr>
        </p:nvSpPr>
        <p:spPr>
          <a:xfrm>
            <a:off x="685800" y="1905000"/>
            <a:ext cx="8458200" cy="2895600"/>
          </a:xfrm>
        </p:spPr>
        <p:txBody>
          <a:bodyPr/>
          <a:lstStyle/>
          <a:p>
            <a:pPr marL="1219200" lvl="2" indent="-304800">
              <a:buFont typeface="Wingdings" pitchFamily="2" charset="2"/>
              <a:buNone/>
            </a:pPr>
            <a:r>
              <a:rPr lang="en-US" altLang="en-US" b="1"/>
              <a:t>There are a number of functions for listing the contents of an object or dataset. </a:t>
            </a:r>
            <a:endParaRPr lang="en-US" altLang="en-US"/>
          </a:p>
          <a:p>
            <a:pPr marL="1219200" lvl="2" indent="-304800">
              <a:buFont typeface="Wingdings" pitchFamily="2" charset="2"/>
              <a:buNone/>
            </a:pPr>
            <a:r>
              <a:rPr lang="en-US" altLang="en-US"/>
              <a:t># class of an object (numeric, matrix, dataframe, etc)</a:t>
            </a:r>
            <a:br>
              <a:rPr lang="en-US" altLang="en-US"/>
            </a:br>
            <a:r>
              <a:rPr lang="en-US" altLang="en-US"/>
              <a:t>class(object)</a:t>
            </a:r>
          </a:p>
          <a:p>
            <a:pPr marL="1219200" lvl="2" indent="-304800">
              <a:buFont typeface="Wingdings" pitchFamily="2" charset="2"/>
              <a:buNone/>
            </a:pPr>
            <a:r>
              <a:rPr lang="en-US" altLang="en-US"/>
              <a:t># print mydata </a:t>
            </a:r>
            <a:br>
              <a:rPr lang="en-US" altLang="en-US"/>
            </a:br>
            <a:r>
              <a:rPr lang="en-US" altLang="en-US"/>
              <a:t>mydata</a:t>
            </a:r>
          </a:p>
          <a:p>
            <a:pPr marL="1219200" lvl="2" indent="-304800">
              <a:buFont typeface="Wingdings" pitchFamily="2" charset="2"/>
              <a:buNone/>
            </a:pPr>
            <a:r>
              <a:rPr lang="en-US" altLang="en-US"/>
              <a:t># print first 10 rows of mydata</a:t>
            </a:r>
            <a:br>
              <a:rPr lang="en-US" altLang="en-US"/>
            </a:br>
            <a:r>
              <a:rPr lang="en-US" altLang="en-US"/>
              <a:t>head(mydata, n=10)</a:t>
            </a:r>
          </a:p>
          <a:p>
            <a:pPr marL="1219200" lvl="2" indent="-304800">
              <a:buFont typeface="Wingdings" pitchFamily="2" charset="2"/>
              <a:buNone/>
            </a:pPr>
            <a:r>
              <a:rPr lang="en-US" altLang="en-US"/>
              <a:t># print last 5 rows of mydata</a:t>
            </a:r>
            <a:br>
              <a:rPr lang="en-US" altLang="en-US"/>
            </a:br>
            <a:r>
              <a:rPr lang="en-US" altLang="en-US"/>
              <a:t>tail(mydata, n=5) </a:t>
            </a:r>
          </a:p>
        </p:txBody>
      </p:sp>
    </p:spTree>
    <p:extLst>
      <p:ext uri="{BB962C8B-B14F-4D97-AF65-F5344CB8AC3E}">
        <p14:creationId xmlns:p14="http://schemas.microsoft.com/office/powerpoint/2010/main" val="2914626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Applied Statistical Computing and Graphics</a:t>
            </a:r>
          </a:p>
        </p:txBody>
      </p:sp>
      <p:sp>
        <p:nvSpPr>
          <p:cNvPr id="6" name="Slide Number Placeholder 5"/>
          <p:cNvSpPr>
            <a:spLocks noGrp="1"/>
          </p:cNvSpPr>
          <p:nvPr>
            <p:ph type="sldNum" sz="quarter" idx="12"/>
          </p:nvPr>
        </p:nvSpPr>
        <p:spPr/>
        <p:txBody>
          <a:bodyPr/>
          <a:lstStyle/>
          <a:p>
            <a:fld id="{9CCA2821-39D4-41F8-8282-46900C537D72}" type="slidenum">
              <a:rPr lang="en-US" altLang="en-US"/>
              <a:pPr/>
              <a:t>39</a:t>
            </a:fld>
            <a:endParaRPr lang="en-US" altLang="en-US"/>
          </a:p>
        </p:txBody>
      </p:sp>
      <p:sp>
        <p:nvSpPr>
          <p:cNvPr id="1469442" name="Rectangle 2"/>
          <p:cNvSpPr>
            <a:spLocks noGrp="1" noChangeArrowheads="1"/>
          </p:cNvSpPr>
          <p:nvPr>
            <p:ph type="title"/>
          </p:nvPr>
        </p:nvSpPr>
        <p:spPr>
          <a:xfrm>
            <a:off x="1143000" y="533400"/>
            <a:ext cx="7793038" cy="990600"/>
          </a:xfrm>
        </p:spPr>
        <p:txBody>
          <a:bodyPr/>
          <a:lstStyle/>
          <a:p>
            <a:r>
              <a:rPr lang="en-US" altLang="en-US" sz="4800" dirty="0"/>
              <a:t>Data Input</a:t>
            </a:r>
            <a:endParaRPr lang="en-US" altLang="en-US" sz="4800" b="1" dirty="0"/>
          </a:p>
        </p:txBody>
      </p:sp>
      <p:sp>
        <p:nvSpPr>
          <p:cNvPr id="1469443" name="Rectangle 3"/>
          <p:cNvSpPr>
            <a:spLocks noGrp="1" noChangeArrowheads="1"/>
          </p:cNvSpPr>
          <p:nvPr>
            <p:ph type="body" idx="1"/>
          </p:nvPr>
        </p:nvSpPr>
        <p:spPr>
          <a:xfrm>
            <a:off x="609600" y="1905000"/>
            <a:ext cx="7772400" cy="4267200"/>
          </a:xfrm>
        </p:spPr>
        <p:txBody>
          <a:bodyPr/>
          <a:lstStyle/>
          <a:p>
            <a:pPr marL="1219200" lvl="2" indent="-304800">
              <a:lnSpc>
                <a:spcPct val="90000"/>
              </a:lnSpc>
            </a:pPr>
            <a:r>
              <a:rPr lang="en-US" altLang="en-US" dirty="0"/>
              <a:t>Data Types</a:t>
            </a:r>
          </a:p>
          <a:p>
            <a:pPr marL="1219200" lvl="2" indent="-304800">
              <a:lnSpc>
                <a:spcPct val="90000"/>
              </a:lnSpc>
            </a:pPr>
            <a:r>
              <a:rPr lang="en-US" altLang="en-US" dirty="0"/>
              <a:t>Importing Data</a:t>
            </a:r>
          </a:p>
          <a:p>
            <a:pPr marL="1219200" lvl="2" indent="-304800">
              <a:lnSpc>
                <a:spcPct val="90000"/>
              </a:lnSpc>
            </a:pPr>
            <a:r>
              <a:rPr lang="en-US" altLang="en-US" dirty="0"/>
              <a:t>Keyboard Input</a:t>
            </a:r>
          </a:p>
          <a:p>
            <a:pPr marL="1219200" lvl="2" indent="-304800">
              <a:lnSpc>
                <a:spcPct val="90000"/>
              </a:lnSpc>
            </a:pPr>
            <a:r>
              <a:rPr lang="en-US" altLang="en-US" dirty="0"/>
              <a:t>Database Input</a:t>
            </a:r>
          </a:p>
          <a:p>
            <a:pPr marL="1219200" lvl="2" indent="-304800">
              <a:lnSpc>
                <a:spcPct val="90000"/>
              </a:lnSpc>
            </a:pPr>
            <a:r>
              <a:rPr lang="en-US" altLang="en-US" dirty="0"/>
              <a:t>Exporting Data</a:t>
            </a:r>
          </a:p>
          <a:p>
            <a:pPr marL="1219200" lvl="2" indent="-304800">
              <a:lnSpc>
                <a:spcPct val="90000"/>
              </a:lnSpc>
            </a:pPr>
            <a:r>
              <a:rPr lang="en-US" altLang="en-US" dirty="0"/>
              <a:t>Viewing Data</a:t>
            </a:r>
          </a:p>
          <a:p>
            <a:pPr marL="1219200" lvl="2" indent="-304800">
              <a:lnSpc>
                <a:spcPct val="90000"/>
              </a:lnSpc>
            </a:pPr>
            <a:r>
              <a:rPr lang="en-US" altLang="en-US" dirty="0"/>
              <a:t>Variable Labels</a:t>
            </a:r>
          </a:p>
          <a:p>
            <a:pPr marL="1219200" lvl="2" indent="-304800">
              <a:lnSpc>
                <a:spcPct val="90000"/>
              </a:lnSpc>
            </a:pPr>
            <a:r>
              <a:rPr lang="en-US" altLang="en-US" dirty="0"/>
              <a:t>Value Labels</a:t>
            </a:r>
          </a:p>
          <a:p>
            <a:pPr marL="1219200" lvl="2" indent="-304800">
              <a:lnSpc>
                <a:spcPct val="90000"/>
              </a:lnSpc>
            </a:pPr>
            <a:r>
              <a:rPr lang="en-US" altLang="en-US" dirty="0"/>
              <a:t>Missing Data</a:t>
            </a:r>
          </a:p>
          <a:p>
            <a:pPr marL="1219200" lvl="2" indent="-304800">
              <a:lnSpc>
                <a:spcPct val="90000"/>
              </a:lnSpc>
            </a:pPr>
            <a:r>
              <a:rPr lang="en-US" altLang="en-US" dirty="0"/>
              <a:t>Date Values</a:t>
            </a:r>
          </a:p>
          <a:p>
            <a:pPr marL="1219200" lvl="2" indent="-304800">
              <a:lnSpc>
                <a:spcPct val="90000"/>
              </a:lnSpc>
              <a:buFont typeface="Wingdings" pitchFamily="2" charset="2"/>
              <a:buNone/>
            </a:pPr>
            <a:endParaRPr lang="en-US" altLang="en-US" dirty="0"/>
          </a:p>
        </p:txBody>
      </p:sp>
    </p:spTree>
    <p:extLst>
      <p:ext uri="{BB962C8B-B14F-4D97-AF65-F5344CB8AC3E}">
        <p14:creationId xmlns:p14="http://schemas.microsoft.com/office/powerpoint/2010/main" val="243963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Install </a:t>
            </a:r>
            <a:r>
              <a:rPr lang="en-US" b="1" dirty="0" err="1"/>
              <a:t>RStudio</a:t>
            </a:r>
            <a:r>
              <a:rPr lang="en-US" b="1" dirty="0"/>
              <a:t> on Windows</a:t>
            </a:r>
          </a:p>
          <a:p>
            <a:r>
              <a:rPr lang="en-US" dirty="0"/>
              <a:t>Download </a:t>
            </a:r>
            <a:r>
              <a:rPr lang="en-US" dirty="0" err="1"/>
              <a:t>RStudio</a:t>
            </a:r>
            <a:r>
              <a:rPr lang="en-US" dirty="0"/>
              <a:t> at : </a:t>
            </a:r>
            <a:r>
              <a:rPr lang="en-US" dirty="0">
                <a:hlinkClick r:id="rId2"/>
              </a:rPr>
              <a:t>https://www.rstudio.com/products/rstudio/download/</a:t>
            </a:r>
            <a:endParaRPr lang="en-US" dirty="0"/>
          </a:p>
          <a:p>
            <a:endParaRPr lang="en-US" dirty="0"/>
          </a:p>
        </p:txBody>
      </p:sp>
    </p:spTree>
    <p:extLst>
      <p:ext uri="{BB962C8B-B14F-4D97-AF65-F5344CB8AC3E}">
        <p14:creationId xmlns:p14="http://schemas.microsoft.com/office/powerpoint/2010/main" val="1113936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solidFill>
                  <a:srgbClr val="000000"/>
                </a:solidFill>
              </a:rPr>
              <a:t>Applied Statistical Computing and Graphics</a:t>
            </a:r>
          </a:p>
        </p:txBody>
      </p:sp>
      <p:sp>
        <p:nvSpPr>
          <p:cNvPr id="6" name="Slide Number Placeholder 5"/>
          <p:cNvSpPr>
            <a:spLocks noGrp="1"/>
          </p:cNvSpPr>
          <p:nvPr>
            <p:ph type="sldNum" sz="quarter" idx="12"/>
          </p:nvPr>
        </p:nvSpPr>
        <p:spPr/>
        <p:txBody>
          <a:bodyPr/>
          <a:lstStyle/>
          <a:p>
            <a:fld id="{41F808FD-D9F5-47A5-A3A3-F0C27491AE8F}" type="slidenum">
              <a:rPr lang="en-US" altLang="en-US">
                <a:solidFill>
                  <a:srgbClr val="000000"/>
                </a:solidFill>
              </a:rPr>
              <a:pPr/>
              <a:t>40</a:t>
            </a:fld>
            <a:endParaRPr lang="en-US" altLang="en-US">
              <a:solidFill>
                <a:srgbClr val="000000"/>
              </a:solidFill>
            </a:endParaRPr>
          </a:p>
        </p:txBody>
      </p:sp>
      <p:sp>
        <p:nvSpPr>
          <p:cNvPr id="1489922" name="Rectangle 2"/>
          <p:cNvSpPr>
            <a:spLocks noGrp="1" noChangeArrowheads="1"/>
          </p:cNvSpPr>
          <p:nvPr>
            <p:ph type="title"/>
          </p:nvPr>
        </p:nvSpPr>
        <p:spPr>
          <a:xfrm>
            <a:off x="1143000" y="457200"/>
            <a:ext cx="7793038" cy="1462088"/>
          </a:xfrm>
        </p:spPr>
        <p:txBody>
          <a:bodyPr/>
          <a:lstStyle/>
          <a:p>
            <a:r>
              <a:rPr lang="en-US" altLang="en-US" sz="5400" b="1"/>
              <a:t>Factors</a:t>
            </a:r>
          </a:p>
        </p:txBody>
      </p:sp>
      <p:sp>
        <p:nvSpPr>
          <p:cNvPr id="1489923" name="Rectangle 3"/>
          <p:cNvSpPr>
            <a:spLocks noGrp="1" noChangeArrowheads="1"/>
          </p:cNvSpPr>
          <p:nvPr>
            <p:ph type="body" idx="1"/>
          </p:nvPr>
        </p:nvSpPr>
        <p:spPr>
          <a:xfrm>
            <a:off x="533400" y="2057400"/>
            <a:ext cx="8458200" cy="2895600"/>
          </a:xfrm>
        </p:spPr>
        <p:txBody>
          <a:bodyPr/>
          <a:lstStyle/>
          <a:p>
            <a:pPr marL="1219200" lvl="2" indent="-304800">
              <a:buFont typeface="Wingdings" pitchFamily="2" charset="2"/>
              <a:buNone/>
            </a:pPr>
            <a:r>
              <a:rPr lang="en-US" altLang="en-US" sz="2000" dirty="0"/>
              <a:t>Tell </a:t>
            </a:r>
            <a:r>
              <a:rPr lang="en-US" altLang="en-US" sz="2000" b="1" dirty="0"/>
              <a:t>R</a:t>
            </a:r>
            <a:r>
              <a:rPr lang="en-US" altLang="en-US" sz="2000" dirty="0"/>
              <a:t> that a variable is </a:t>
            </a:r>
            <a:r>
              <a:rPr lang="en-US" altLang="en-US" sz="2000" b="1" dirty="0"/>
              <a:t>nominal </a:t>
            </a:r>
            <a:r>
              <a:rPr lang="en-US" altLang="en-US" sz="2000" dirty="0"/>
              <a:t>by making it a factor. The factor stores the nominal values as a vector of integers in the range [ 1... k ] (where k is the number of unique values in the nominal variable), and an internal vector of character strings (the original values) mapped to these integers. </a:t>
            </a:r>
          </a:p>
          <a:p>
            <a:pPr marL="1219200" lvl="2" indent="-304800">
              <a:buFont typeface="Wingdings" pitchFamily="2" charset="2"/>
              <a:buNone/>
            </a:pPr>
            <a:r>
              <a:rPr lang="en-US" altLang="en-US" sz="2000" dirty="0"/>
              <a:t># variable gender with 20 "male" entries and </a:t>
            </a:r>
          </a:p>
          <a:p>
            <a:pPr marL="1219200" lvl="2" indent="-304800">
              <a:buFont typeface="Wingdings" pitchFamily="2" charset="2"/>
              <a:buNone/>
            </a:pPr>
            <a:r>
              <a:rPr lang="en-US" altLang="en-US" sz="2000" dirty="0"/>
              <a:t># 30 "female" entries </a:t>
            </a:r>
            <a:br>
              <a:rPr lang="en-US" altLang="en-US" sz="2000" dirty="0"/>
            </a:br>
            <a:r>
              <a:rPr lang="en-US" altLang="en-US" sz="2000" dirty="0"/>
              <a:t>gender &lt;- c(rep("male",20), rep("female", 30)) </a:t>
            </a:r>
            <a:br>
              <a:rPr lang="en-US" altLang="en-US" sz="2000" dirty="0"/>
            </a:br>
            <a:r>
              <a:rPr lang="en-US" altLang="en-US" sz="2000" dirty="0"/>
              <a:t>gender &lt;- factor(gender) </a:t>
            </a:r>
          </a:p>
          <a:p>
            <a:pPr marL="1219200" lvl="2" indent="-304800">
              <a:buFont typeface="Wingdings" pitchFamily="2" charset="2"/>
              <a:buNone/>
            </a:pPr>
            <a:r>
              <a:rPr lang="en-US" altLang="en-US" sz="2000" dirty="0"/>
              <a:t># stores gender as 20 1s and 30 2s and associates</a:t>
            </a:r>
          </a:p>
          <a:p>
            <a:pPr marL="1219200" lvl="2" indent="-304800">
              <a:buFont typeface="Wingdings" pitchFamily="2" charset="2"/>
              <a:buNone/>
            </a:pPr>
            <a:r>
              <a:rPr lang="en-US" altLang="en-US" sz="2000" dirty="0"/>
              <a:t># 1=female, 2=male internally (alphabetically)</a:t>
            </a:r>
          </a:p>
          <a:p>
            <a:pPr marL="1219200" lvl="2" indent="-304800">
              <a:buFont typeface="Wingdings" pitchFamily="2" charset="2"/>
              <a:buNone/>
            </a:pPr>
            <a:r>
              <a:rPr lang="en-US" altLang="en-US" sz="2000" dirty="0"/>
              <a:t># R now treats gender as a nominal variable </a:t>
            </a:r>
            <a:br>
              <a:rPr lang="en-US" altLang="en-US" sz="2000" dirty="0"/>
            </a:br>
            <a:r>
              <a:rPr lang="en-US" altLang="en-US" sz="2000" dirty="0"/>
              <a:t>summary(gender) </a:t>
            </a:r>
          </a:p>
        </p:txBody>
      </p:sp>
    </p:spTree>
    <p:extLst>
      <p:ext uri="{BB962C8B-B14F-4D97-AF65-F5344CB8AC3E}">
        <p14:creationId xmlns:p14="http://schemas.microsoft.com/office/powerpoint/2010/main" val="644402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Applied Statistical Computing and Graphics</a:t>
            </a:r>
          </a:p>
        </p:txBody>
      </p:sp>
      <p:sp>
        <p:nvSpPr>
          <p:cNvPr id="6" name="Slide Number Placeholder 5"/>
          <p:cNvSpPr>
            <a:spLocks noGrp="1"/>
          </p:cNvSpPr>
          <p:nvPr>
            <p:ph type="sldNum" sz="quarter" idx="12"/>
          </p:nvPr>
        </p:nvSpPr>
        <p:spPr/>
        <p:txBody>
          <a:bodyPr/>
          <a:lstStyle/>
          <a:p>
            <a:fld id="{CFFD0A2E-0F5E-4A85-884B-49D742B536FC}" type="slidenum">
              <a:rPr lang="en-US" altLang="en-US"/>
              <a:pPr/>
              <a:t>41</a:t>
            </a:fld>
            <a:endParaRPr lang="en-US" altLang="en-US"/>
          </a:p>
        </p:txBody>
      </p:sp>
      <p:sp>
        <p:nvSpPr>
          <p:cNvPr id="1416194" name="Rectangle 2"/>
          <p:cNvSpPr>
            <a:spLocks noGrp="1" noChangeArrowheads="1"/>
          </p:cNvSpPr>
          <p:nvPr>
            <p:ph type="title"/>
          </p:nvPr>
        </p:nvSpPr>
        <p:spPr/>
        <p:txBody>
          <a:bodyPr/>
          <a:lstStyle/>
          <a:p>
            <a:r>
              <a:rPr lang="en-US" altLang="en-US" sz="5400" b="1"/>
              <a:t>R Datasets</a:t>
            </a:r>
          </a:p>
        </p:txBody>
      </p:sp>
      <p:sp>
        <p:nvSpPr>
          <p:cNvPr id="1416195" name="Rectangle 3"/>
          <p:cNvSpPr>
            <a:spLocks noGrp="1" noChangeArrowheads="1"/>
          </p:cNvSpPr>
          <p:nvPr>
            <p:ph type="body" idx="1"/>
          </p:nvPr>
        </p:nvSpPr>
        <p:spPr>
          <a:xfrm>
            <a:off x="1066800" y="1828800"/>
            <a:ext cx="7772400" cy="3886200"/>
          </a:xfrm>
        </p:spPr>
        <p:txBody>
          <a:bodyPr/>
          <a:lstStyle/>
          <a:p>
            <a:pPr marL="800100" lvl="1" indent="-342900">
              <a:buFont typeface="Wingdings" pitchFamily="2" charset="2"/>
              <a:buNone/>
            </a:pPr>
            <a:r>
              <a:rPr lang="en-US" altLang="en-US" b="1" dirty="0"/>
              <a:t>R</a:t>
            </a:r>
            <a:r>
              <a:rPr lang="en-US" altLang="en-US" dirty="0"/>
              <a:t> comes with a number of sample datasets that you can experiment with. Type </a:t>
            </a:r>
          </a:p>
          <a:p>
            <a:pPr marL="800100" lvl="1" indent="-342900">
              <a:buFont typeface="Wingdings" pitchFamily="2" charset="2"/>
              <a:buNone/>
            </a:pPr>
            <a:r>
              <a:rPr lang="en-US" altLang="en-US" b="1" dirty="0"/>
              <a:t>&gt; data( )</a:t>
            </a:r>
          </a:p>
          <a:p>
            <a:pPr marL="800100" lvl="1" indent="-342900">
              <a:buFont typeface="Wingdings" pitchFamily="2" charset="2"/>
              <a:buNone/>
            </a:pPr>
            <a:r>
              <a:rPr lang="en-US" altLang="en-US" dirty="0"/>
              <a:t> to see the available datasets. The results will depend on which </a:t>
            </a:r>
            <a:r>
              <a:rPr lang="en-US" altLang="en-US" dirty="0">
                <a:hlinkClick r:id="rId3"/>
              </a:rPr>
              <a:t>packages</a:t>
            </a:r>
            <a:r>
              <a:rPr lang="en-US" altLang="en-US" dirty="0"/>
              <a:t> you have loaded. Type </a:t>
            </a:r>
          </a:p>
          <a:p>
            <a:pPr marL="800100" lvl="1" indent="-342900">
              <a:buFont typeface="Wingdings" pitchFamily="2" charset="2"/>
              <a:buNone/>
            </a:pPr>
            <a:r>
              <a:rPr lang="en-US" altLang="en-US" b="1" dirty="0"/>
              <a:t>help(</a:t>
            </a:r>
            <a:r>
              <a:rPr lang="en-US" altLang="en-US" i="1" dirty="0" err="1"/>
              <a:t>datasetname</a:t>
            </a:r>
            <a:r>
              <a:rPr lang="en-US" altLang="en-US" b="1" dirty="0"/>
              <a:t>)</a:t>
            </a:r>
            <a:r>
              <a:rPr lang="en-US" altLang="en-US" dirty="0"/>
              <a:t> </a:t>
            </a:r>
          </a:p>
          <a:p>
            <a:pPr marL="800100" lvl="1" indent="-342900">
              <a:buFont typeface="Wingdings" pitchFamily="2" charset="2"/>
              <a:buNone/>
            </a:pPr>
            <a:r>
              <a:rPr lang="en-US" altLang="en-US" dirty="0"/>
              <a:t>for details on a sample dataset. </a:t>
            </a:r>
          </a:p>
        </p:txBody>
      </p:sp>
    </p:spTree>
    <p:extLst>
      <p:ext uri="{BB962C8B-B14F-4D97-AF65-F5344CB8AC3E}">
        <p14:creationId xmlns:p14="http://schemas.microsoft.com/office/powerpoint/2010/main" val="298375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Applied Statistical Computing and Graphics</a:t>
            </a:r>
          </a:p>
        </p:txBody>
      </p:sp>
      <p:sp>
        <p:nvSpPr>
          <p:cNvPr id="6" name="Slide Number Placeholder 5"/>
          <p:cNvSpPr>
            <a:spLocks noGrp="1"/>
          </p:cNvSpPr>
          <p:nvPr>
            <p:ph type="sldNum" sz="quarter" idx="12"/>
          </p:nvPr>
        </p:nvSpPr>
        <p:spPr/>
        <p:txBody>
          <a:bodyPr/>
          <a:lstStyle/>
          <a:p>
            <a:fld id="{98EDD5BC-D3C3-420A-A694-7CF4F05B2E2B}" type="slidenum">
              <a:rPr lang="en-US" altLang="en-US"/>
              <a:pPr/>
              <a:t>42</a:t>
            </a:fld>
            <a:endParaRPr lang="en-US" altLang="en-US"/>
          </a:p>
        </p:txBody>
      </p:sp>
      <p:sp>
        <p:nvSpPr>
          <p:cNvPr id="1348610" name="Rectangle 2"/>
          <p:cNvSpPr>
            <a:spLocks noGrp="1" noChangeArrowheads="1"/>
          </p:cNvSpPr>
          <p:nvPr>
            <p:ph type="title"/>
          </p:nvPr>
        </p:nvSpPr>
        <p:spPr/>
        <p:txBody>
          <a:bodyPr/>
          <a:lstStyle/>
          <a:p>
            <a:r>
              <a:rPr lang="en-US" altLang="en-US" sz="5400" b="1"/>
              <a:t>R Packages</a:t>
            </a:r>
          </a:p>
        </p:txBody>
      </p:sp>
      <p:sp>
        <p:nvSpPr>
          <p:cNvPr id="1348611" name="Rectangle 3"/>
          <p:cNvSpPr>
            <a:spLocks noGrp="1" noChangeArrowheads="1"/>
          </p:cNvSpPr>
          <p:nvPr>
            <p:ph type="body" idx="1"/>
          </p:nvPr>
        </p:nvSpPr>
        <p:spPr>
          <a:xfrm>
            <a:off x="762000" y="2133600"/>
            <a:ext cx="7772400" cy="3886200"/>
          </a:xfrm>
        </p:spPr>
        <p:txBody>
          <a:bodyPr/>
          <a:lstStyle/>
          <a:p>
            <a:pPr marL="800100" lvl="1" indent="-342900">
              <a:lnSpc>
                <a:spcPct val="80000"/>
              </a:lnSpc>
            </a:pPr>
            <a:r>
              <a:rPr lang="en-US" altLang="en-US" sz="2400"/>
              <a:t>One of the strengths of R is that the system can easily be extended. The system allows you to write new functions and package those functions in a so called `R package' (or `R library'). The R package may also contain other R objects, for example data sets or documentation. There is a lively R user community and many R packages have been written and made available on CRAN for other users. Just a few examples, there are packages for portfolio optimization, drawing maps, exporting objects to html, time series analysis, spatial statistics and the list goes on and on. </a:t>
            </a:r>
          </a:p>
        </p:txBody>
      </p:sp>
    </p:spTree>
    <p:extLst>
      <p:ext uri="{BB962C8B-B14F-4D97-AF65-F5344CB8AC3E}">
        <p14:creationId xmlns:p14="http://schemas.microsoft.com/office/powerpoint/2010/main" val="3293701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Applied Statistical Computing and Graphics</a:t>
            </a:r>
          </a:p>
        </p:txBody>
      </p:sp>
      <p:sp>
        <p:nvSpPr>
          <p:cNvPr id="6" name="Slide Number Placeholder 5"/>
          <p:cNvSpPr>
            <a:spLocks noGrp="1"/>
          </p:cNvSpPr>
          <p:nvPr>
            <p:ph type="sldNum" sz="quarter" idx="12"/>
          </p:nvPr>
        </p:nvSpPr>
        <p:spPr/>
        <p:txBody>
          <a:bodyPr/>
          <a:lstStyle/>
          <a:p>
            <a:fld id="{A296445D-0A03-44BD-BDA4-77BAF7DD2D4D}" type="slidenum">
              <a:rPr lang="en-US" altLang="en-US"/>
              <a:pPr/>
              <a:t>43</a:t>
            </a:fld>
            <a:endParaRPr lang="en-US" altLang="en-US"/>
          </a:p>
        </p:txBody>
      </p:sp>
      <p:sp>
        <p:nvSpPr>
          <p:cNvPr id="1350658" name="Rectangle 2"/>
          <p:cNvSpPr>
            <a:spLocks noGrp="1" noChangeArrowheads="1"/>
          </p:cNvSpPr>
          <p:nvPr>
            <p:ph type="title"/>
          </p:nvPr>
        </p:nvSpPr>
        <p:spPr/>
        <p:txBody>
          <a:bodyPr/>
          <a:lstStyle/>
          <a:p>
            <a:r>
              <a:rPr lang="en-US" altLang="en-US" sz="5400" b="1"/>
              <a:t>R Packages</a:t>
            </a:r>
          </a:p>
        </p:txBody>
      </p:sp>
      <p:sp>
        <p:nvSpPr>
          <p:cNvPr id="1350659" name="Rectangle 3"/>
          <p:cNvSpPr>
            <a:spLocks noGrp="1" noChangeArrowheads="1"/>
          </p:cNvSpPr>
          <p:nvPr>
            <p:ph type="body" idx="1"/>
          </p:nvPr>
        </p:nvSpPr>
        <p:spPr>
          <a:xfrm>
            <a:off x="762000" y="2133600"/>
            <a:ext cx="7772400" cy="3886200"/>
          </a:xfrm>
        </p:spPr>
        <p:txBody>
          <a:bodyPr/>
          <a:lstStyle/>
          <a:p>
            <a:pPr marL="800100" lvl="1" indent="-342900">
              <a:lnSpc>
                <a:spcPct val="80000"/>
              </a:lnSpc>
            </a:pPr>
            <a:r>
              <a:rPr lang="en-US" altLang="en-US" sz="2400"/>
              <a:t>When you download R, already a number (around 30) of packages are downloaded as well. To use a function in an R package, that package has to be attached to the system. When you start R not all of the downloaded packages are attached, only seven packages are attached to the system by default. You can use the function search to see a list of packages that are currently attached to the system, this list is also called the search path.</a:t>
            </a:r>
          </a:p>
          <a:p>
            <a:pPr marL="1638300" lvl="3" indent="-266700">
              <a:lnSpc>
                <a:spcPct val="80000"/>
              </a:lnSpc>
              <a:buFont typeface="Wingdings" pitchFamily="2" charset="2"/>
              <a:buNone/>
            </a:pPr>
            <a:r>
              <a:rPr lang="en-US" altLang="en-US" sz="1800"/>
              <a:t>&gt; search()</a:t>
            </a:r>
          </a:p>
          <a:p>
            <a:pPr marL="1638300" lvl="3" indent="-266700">
              <a:lnSpc>
                <a:spcPct val="80000"/>
              </a:lnSpc>
              <a:buFont typeface="Wingdings" pitchFamily="2" charset="2"/>
              <a:buNone/>
            </a:pPr>
            <a:r>
              <a:rPr lang="en-US" altLang="en-US" sz="1800"/>
              <a:t>[1] ".GlobalEnv" "package:stats" "package:graphics"</a:t>
            </a:r>
          </a:p>
          <a:p>
            <a:pPr marL="1638300" lvl="3" indent="-266700">
              <a:lnSpc>
                <a:spcPct val="80000"/>
              </a:lnSpc>
              <a:buFont typeface="Wingdings" pitchFamily="2" charset="2"/>
              <a:buNone/>
            </a:pPr>
            <a:r>
              <a:rPr lang="en-US" altLang="en-US" sz="1800"/>
              <a:t>[4] "package:grDevices" "package:datasets" "package:utils"</a:t>
            </a:r>
          </a:p>
          <a:p>
            <a:pPr marL="1638300" lvl="3" indent="-266700">
              <a:lnSpc>
                <a:spcPct val="80000"/>
              </a:lnSpc>
              <a:buFont typeface="Wingdings" pitchFamily="2" charset="2"/>
              <a:buNone/>
            </a:pPr>
            <a:r>
              <a:rPr lang="en-US" altLang="en-US" sz="1800"/>
              <a:t>[7] "package:methods" "Autoloads" "package:base"</a:t>
            </a:r>
          </a:p>
          <a:p>
            <a:pPr marL="1638300" lvl="3" indent="-266700">
              <a:lnSpc>
                <a:spcPct val="80000"/>
              </a:lnSpc>
              <a:buFont typeface="Wingdings" pitchFamily="2" charset="2"/>
              <a:buNone/>
            </a:pPr>
            <a:endParaRPr lang="en-US" altLang="en-US" sz="1800"/>
          </a:p>
        </p:txBody>
      </p:sp>
    </p:spTree>
    <p:extLst>
      <p:ext uri="{BB962C8B-B14F-4D97-AF65-F5344CB8AC3E}">
        <p14:creationId xmlns:p14="http://schemas.microsoft.com/office/powerpoint/2010/main" val="4227791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Applied Statistical Computing and Graphics</a:t>
            </a:r>
          </a:p>
        </p:txBody>
      </p:sp>
      <p:sp>
        <p:nvSpPr>
          <p:cNvPr id="6" name="Slide Number Placeholder 5"/>
          <p:cNvSpPr>
            <a:spLocks noGrp="1"/>
          </p:cNvSpPr>
          <p:nvPr>
            <p:ph type="sldNum" sz="quarter" idx="12"/>
          </p:nvPr>
        </p:nvSpPr>
        <p:spPr/>
        <p:txBody>
          <a:bodyPr/>
          <a:lstStyle/>
          <a:p>
            <a:fld id="{4A6D88A7-B991-4DAC-AA92-3DFEBEFB7972}" type="slidenum">
              <a:rPr lang="en-US" altLang="en-US"/>
              <a:pPr/>
              <a:t>44</a:t>
            </a:fld>
            <a:endParaRPr lang="en-US" altLang="en-US"/>
          </a:p>
        </p:txBody>
      </p:sp>
      <p:sp>
        <p:nvSpPr>
          <p:cNvPr id="1352706" name="Rectangle 2"/>
          <p:cNvSpPr>
            <a:spLocks noGrp="1" noChangeArrowheads="1"/>
          </p:cNvSpPr>
          <p:nvPr>
            <p:ph type="title"/>
          </p:nvPr>
        </p:nvSpPr>
        <p:spPr/>
        <p:txBody>
          <a:bodyPr/>
          <a:lstStyle/>
          <a:p>
            <a:r>
              <a:rPr lang="en-US" altLang="en-US" sz="5400" b="1"/>
              <a:t>R Packages</a:t>
            </a:r>
          </a:p>
        </p:txBody>
      </p:sp>
      <p:sp>
        <p:nvSpPr>
          <p:cNvPr id="1352707" name="Rectangle 3"/>
          <p:cNvSpPr>
            <a:spLocks noGrp="1" noChangeArrowheads="1"/>
          </p:cNvSpPr>
          <p:nvPr>
            <p:ph type="body" idx="1"/>
          </p:nvPr>
        </p:nvSpPr>
        <p:spPr>
          <a:xfrm>
            <a:off x="762000" y="2133600"/>
            <a:ext cx="7772400" cy="3886200"/>
          </a:xfrm>
        </p:spPr>
        <p:txBody>
          <a:bodyPr/>
          <a:lstStyle/>
          <a:p>
            <a:pPr marL="800100" lvl="1" indent="-342900">
              <a:lnSpc>
                <a:spcPct val="90000"/>
              </a:lnSpc>
              <a:buFont typeface="Wingdings" pitchFamily="2" charset="2"/>
              <a:buNone/>
            </a:pPr>
            <a:r>
              <a:rPr lang="en-US" altLang="en-US" sz="2000"/>
              <a:t>To attach another package to the system you can use the menu or the library function. Via the menu: </a:t>
            </a:r>
          </a:p>
          <a:p>
            <a:pPr marL="1219200" lvl="2" indent="-304800">
              <a:lnSpc>
                <a:spcPct val="90000"/>
              </a:lnSpc>
              <a:buFont typeface="Wingdings" pitchFamily="2" charset="2"/>
              <a:buNone/>
            </a:pPr>
            <a:endParaRPr lang="en-US" altLang="en-US" sz="1800"/>
          </a:p>
          <a:p>
            <a:pPr marL="1219200" lvl="2" indent="-304800">
              <a:lnSpc>
                <a:spcPct val="90000"/>
              </a:lnSpc>
              <a:buFont typeface="Wingdings" pitchFamily="2" charset="2"/>
              <a:buNone/>
            </a:pPr>
            <a:r>
              <a:rPr lang="en-US" altLang="en-US" sz="1800"/>
              <a:t>Select the `Packages' menu and select `Load package...', a list of available packages on your system will be displayed. Select one and click `OK', the package is now attached to your current R session. Via the library function:</a:t>
            </a:r>
          </a:p>
          <a:p>
            <a:pPr marL="1638300" lvl="3" indent="-266700">
              <a:lnSpc>
                <a:spcPct val="90000"/>
              </a:lnSpc>
              <a:buFont typeface="Wingdings" pitchFamily="2" charset="2"/>
              <a:buNone/>
            </a:pPr>
            <a:r>
              <a:rPr lang="en-US" altLang="en-US" sz="1600"/>
              <a:t>&gt; library(MASS)</a:t>
            </a:r>
          </a:p>
          <a:p>
            <a:pPr marL="1638300" lvl="3" indent="-266700">
              <a:lnSpc>
                <a:spcPct val="90000"/>
              </a:lnSpc>
              <a:buFont typeface="Wingdings" pitchFamily="2" charset="2"/>
              <a:buNone/>
            </a:pPr>
            <a:r>
              <a:rPr lang="en-US" altLang="en-US" sz="1600"/>
              <a:t>&gt; shoes</a:t>
            </a:r>
          </a:p>
          <a:p>
            <a:pPr marL="1638300" lvl="3" indent="-266700">
              <a:lnSpc>
                <a:spcPct val="90000"/>
              </a:lnSpc>
              <a:buFont typeface="Wingdings" pitchFamily="2" charset="2"/>
              <a:buNone/>
            </a:pPr>
            <a:r>
              <a:rPr lang="en-US" altLang="en-US" sz="1600"/>
              <a:t>$A</a:t>
            </a:r>
          </a:p>
          <a:p>
            <a:pPr marL="1638300" lvl="3" indent="-266700">
              <a:lnSpc>
                <a:spcPct val="90000"/>
              </a:lnSpc>
              <a:buFont typeface="Wingdings" pitchFamily="2" charset="2"/>
              <a:buNone/>
            </a:pPr>
            <a:r>
              <a:rPr lang="en-US" altLang="en-US" sz="1600"/>
              <a:t>[1] 13.2 8.2 10.9 14.3 10.7 6.6 9.5 10.8 8.8 13.3</a:t>
            </a:r>
          </a:p>
          <a:p>
            <a:pPr marL="1638300" lvl="3" indent="-266700">
              <a:lnSpc>
                <a:spcPct val="90000"/>
              </a:lnSpc>
              <a:buFont typeface="Wingdings" pitchFamily="2" charset="2"/>
              <a:buNone/>
            </a:pPr>
            <a:r>
              <a:rPr lang="en-US" altLang="en-US" sz="1600"/>
              <a:t>$B</a:t>
            </a:r>
          </a:p>
          <a:p>
            <a:pPr marL="1638300" lvl="3" indent="-266700">
              <a:lnSpc>
                <a:spcPct val="90000"/>
              </a:lnSpc>
              <a:buFont typeface="Wingdings" pitchFamily="2" charset="2"/>
              <a:buNone/>
            </a:pPr>
            <a:r>
              <a:rPr lang="en-US" altLang="en-US" sz="1600"/>
              <a:t>[1] 14.0 8.8 11.2 14.2 11.8 6.4 9.8 11.3 9.3 13.6</a:t>
            </a:r>
          </a:p>
        </p:txBody>
      </p:sp>
    </p:spTree>
    <p:extLst>
      <p:ext uri="{BB962C8B-B14F-4D97-AF65-F5344CB8AC3E}">
        <p14:creationId xmlns:p14="http://schemas.microsoft.com/office/powerpoint/2010/main" val="90394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686800" cy="5791200"/>
          </a:xfrm>
        </p:spPr>
        <p:txBody>
          <a:bodyPr>
            <a:normAutofit/>
          </a:bodyPr>
          <a:lstStyle/>
          <a:p>
            <a:r>
              <a:rPr lang="en-US" sz="2800" b="1" dirty="0">
                <a:latin typeface="Times New Roman" panose="02020603050405020304" pitchFamily="18" charset="0"/>
                <a:cs typeface="Times New Roman" panose="02020603050405020304" pitchFamily="18" charset="0"/>
              </a:rPr>
              <a:t>Install R and </a:t>
            </a:r>
            <a:r>
              <a:rPr lang="en-US" sz="2800" b="1" dirty="0" err="1">
                <a:latin typeface="Times New Roman" panose="02020603050405020304" pitchFamily="18" charset="0"/>
                <a:cs typeface="Times New Roman" panose="02020603050405020304" pitchFamily="18" charset="0"/>
              </a:rPr>
              <a:t>RStudio</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for MAC OSX</a:t>
            </a:r>
          </a:p>
          <a:p>
            <a:r>
              <a:rPr lang="en-US" sz="2800" dirty="0" smtClean="0">
                <a:latin typeface="Times New Roman" panose="02020603050405020304" pitchFamily="18" charset="0"/>
                <a:cs typeface="Times New Roman" panose="02020603050405020304" pitchFamily="18" charset="0"/>
              </a:rPr>
              <a:t>Download the latest version of R, for MAC OSX, from CRAN at : </a:t>
            </a:r>
            <a:r>
              <a:rPr lang="en-US" sz="2800" dirty="0" smtClean="0">
                <a:latin typeface="Times New Roman" panose="02020603050405020304" pitchFamily="18" charset="0"/>
                <a:cs typeface="Times New Roman" panose="02020603050405020304" pitchFamily="18" charset="0"/>
                <a:hlinkClick r:id="rId2"/>
              </a:rPr>
              <a:t>https://cran.r-project.org/bin/macosx/</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Double-click </a:t>
            </a:r>
            <a:r>
              <a:rPr lang="en-US" sz="2800" dirty="0">
                <a:latin typeface="Times New Roman" panose="02020603050405020304" pitchFamily="18" charset="0"/>
                <a:cs typeface="Times New Roman" panose="02020603050405020304" pitchFamily="18" charset="0"/>
              </a:rPr>
              <a:t>on the file you just downloaded to install R</a:t>
            </a:r>
          </a:p>
          <a:p>
            <a:r>
              <a:rPr lang="en-US" sz="2800" dirty="0" err="1">
                <a:latin typeface="Times New Roman" panose="02020603050405020304" pitchFamily="18" charset="0"/>
                <a:cs typeface="Times New Roman" panose="02020603050405020304" pitchFamily="18" charset="0"/>
              </a:rPr>
              <a:t>Cick</a:t>
            </a:r>
            <a:r>
              <a:rPr lang="en-US" sz="2800" dirty="0">
                <a:latin typeface="Times New Roman" panose="02020603050405020304" pitchFamily="18" charset="0"/>
                <a:cs typeface="Times New Roman" panose="02020603050405020304" pitchFamily="18" charset="0"/>
              </a:rPr>
              <a:t> ok –&gt; Next –&gt; Next –&gt; Next …. (no need to change default installation parameters)</a:t>
            </a:r>
          </a:p>
          <a:p>
            <a:r>
              <a:rPr lang="en-US" sz="2800" dirty="0">
                <a:latin typeface="Times New Roman" panose="02020603050405020304" pitchFamily="18" charset="0"/>
                <a:cs typeface="Times New Roman" panose="02020603050405020304" pitchFamily="18" charset="0"/>
              </a:rPr>
              <a:t>Download and install the latest version of </a:t>
            </a:r>
            <a:r>
              <a:rPr lang="en-US" sz="2800" dirty="0" err="1">
                <a:latin typeface="Times New Roman" panose="02020603050405020304" pitchFamily="18" charset="0"/>
                <a:cs typeface="Times New Roman" panose="02020603050405020304" pitchFamily="18" charset="0"/>
              </a:rPr>
              <a:t>RStudio</a:t>
            </a:r>
            <a:r>
              <a:rPr lang="en-US" sz="2800" dirty="0">
                <a:latin typeface="Times New Roman" panose="02020603050405020304" pitchFamily="18" charset="0"/>
                <a:cs typeface="Times New Roman" panose="02020603050405020304" pitchFamily="18" charset="0"/>
              </a:rPr>
              <a:t> for MAC at: </a:t>
            </a:r>
            <a:r>
              <a:rPr lang="en-US" sz="2800" dirty="0">
                <a:latin typeface="Times New Roman" panose="02020603050405020304" pitchFamily="18" charset="0"/>
                <a:cs typeface="Times New Roman" panose="02020603050405020304" pitchFamily="18" charset="0"/>
                <a:hlinkClick r:id="rId3"/>
              </a:rPr>
              <a:t>https://www.rstudio.com/products/rstudio/download/</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5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Install R and </a:t>
            </a:r>
            <a:r>
              <a:rPr lang="en-US" sz="2800" b="1" dirty="0" err="1">
                <a:latin typeface="Times New Roman" panose="02020603050405020304" pitchFamily="18" charset="0"/>
                <a:cs typeface="Times New Roman" panose="02020603050405020304" pitchFamily="18" charset="0"/>
              </a:rPr>
              <a:t>RStudio</a:t>
            </a:r>
            <a:r>
              <a:rPr lang="en-US" sz="2800" b="1" dirty="0">
                <a:latin typeface="Times New Roman" panose="02020603050405020304" pitchFamily="18" charset="0"/>
                <a:cs typeface="Times New Roman" panose="02020603050405020304" pitchFamily="18" charset="0"/>
              </a:rPr>
              <a:t> on Linux</a:t>
            </a:r>
          </a:p>
          <a:p>
            <a:r>
              <a:rPr lang="en-US" sz="2800" dirty="0">
                <a:latin typeface="Times New Roman" panose="02020603050405020304" pitchFamily="18" charset="0"/>
                <a:cs typeface="Times New Roman" panose="02020603050405020304" pitchFamily="18" charset="0"/>
              </a:rPr>
              <a:t>R can be installed on Ubuntu, using the following Bash script:</a:t>
            </a: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sudo</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apt-get install r-base </a:t>
            </a:r>
          </a:p>
          <a:p>
            <a:r>
              <a:rPr lang="en-US" sz="2800" dirty="0" err="1">
                <a:latin typeface="Times New Roman" panose="02020603050405020304" pitchFamily="18" charset="0"/>
                <a:cs typeface="Times New Roman" panose="02020603050405020304" pitchFamily="18" charset="0"/>
              </a:rPr>
              <a:t>RStudio</a:t>
            </a:r>
            <a:r>
              <a:rPr lang="en-US" sz="2800" dirty="0">
                <a:latin typeface="Times New Roman" panose="02020603050405020304" pitchFamily="18" charset="0"/>
                <a:cs typeface="Times New Roman" panose="02020603050405020304" pitchFamily="18" charset="0"/>
              </a:rPr>
              <a:t> for Linux is available </a:t>
            </a:r>
            <a:r>
              <a:rPr lang="en-US" sz="2800" dirty="0" smtClean="0">
                <a:latin typeface="Times New Roman" panose="02020603050405020304" pitchFamily="18" charset="0"/>
                <a:cs typeface="Times New Roman" panose="02020603050405020304" pitchFamily="18" charset="0"/>
              </a:rPr>
              <a:t>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hlinkClick r:id="rId2"/>
              </a:rPr>
              <a:t> </a:t>
            </a:r>
            <a:r>
              <a:rPr lang="en-US" sz="2800" dirty="0" smtClean="0">
                <a:latin typeface="Times New Roman" panose="02020603050405020304" pitchFamily="18" charset="0"/>
                <a:cs typeface="Times New Roman" panose="02020603050405020304" pitchFamily="18" charset="0"/>
                <a:hlinkClick r:id="rId2"/>
              </a:rPr>
              <a:t>https</a:t>
            </a:r>
            <a:r>
              <a:rPr lang="en-US" sz="2800" dirty="0">
                <a:latin typeface="Times New Roman" panose="02020603050405020304" pitchFamily="18" charset="0"/>
                <a:cs typeface="Times New Roman" panose="02020603050405020304" pitchFamily="18" charset="0"/>
                <a:hlinkClick r:id="rId2"/>
              </a:rPr>
              <a:t>://www.rstudio.com/products/rstudio/download/</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7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b="1"/>
              <a:t>In an R Session…</a:t>
            </a:r>
            <a:endParaRPr lang="en-US" altLang="en-US"/>
          </a:p>
        </p:txBody>
      </p:sp>
      <p:sp>
        <p:nvSpPr>
          <p:cNvPr id="15363" name="Rectangle 3"/>
          <p:cNvSpPr>
            <a:spLocks noGrp="1" noChangeArrowheads="1"/>
          </p:cNvSpPr>
          <p:nvPr>
            <p:ph type="body" idx="1"/>
          </p:nvPr>
        </p:nvSpPr>
        <p:spPr>
          <a:xfrm>
            <a:off x="685800" y="1981200"/>
            <a:ext cx="8001000" cy="4114800"/>
          </a:xfrm>
        </p:spPr>
        <p:txBody>
          <a:bodyPr/>
          <a:lstStyle/>
          <a:p>
            <a:r>
              <a:rPr lang="en-US" altLang="en-US" b="1"/>
              <a:t>First, read data from other sources</a:t>
            </a:r>
          </a:p>
          <a:p>
            <a:r>
              <a:rPr lang="en-US" altLang="en-US" b="1"/>
              <a:t>Use packages, libraries, and functions</a:t>
            </a:r>
          </a:p>
          <a:p>
            <a:r>
              <a:rPr lang="en-US" altLang="en-US" b="1"/>
              <a:t>Write functions wherever necessary</a:t>
            </a:r>
          </a:p>
          <a:p>
            <a:r>
              <a:rPr lang="en-US" altLang="en-US" b="1"/>
              <a:t>Conduct Statistical Data Analysis</a:t>
            </a:r>
          </a:p>
          <a:p>
            <a:r>
              <a:rPr lang="en-US" altLang="en-US" b="1"/>
              <a:t>Save outputs to files, write tables</a:t>
            </a:r>
          </a:p>
          <a:p>
            <a:r>
              <a:rPr lang="en-US" altLang="en-US" b="1"/>
              <a:t>Save R workspace if necessary (exit prompt)</a:t>
            </a:r>
          </a:p>
          <a:p>
            <a:pPr>
              <a:buFontTx/>
              <a:buNone/>
            </a:pPr>
            <a:endParaRPr lang="en-US" altLang="en-US" b="1"/>
          </a:p>
          <a:p>
            <a:pPr>
              <a:buFontTx/>
              <a:buNone/>
            </a:pPr>
            <a:endParaRPr lang="en-US" altLang="en-US" b="1"/>
          </a:p>
        </p:txBody>
      </p:sp>
    </p:spTree>
    <p:extLst>
      <p:ext uri="{BB962C8B-B14F-4D97-AF65-F5344CB8AC3E}">
        <p14:creationId xmlns:p14="http://schemas.microsoft.com/office/powerpoint/2010/main" val="128509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90488"/>
            <a:ext cx="8229600" cy="1104900"/>
          </a:xfrm>
        </p:spPr>
        <p:txBody>
          <a:bodyPr rIns="81279"/>
          <a:lstStyle/>
          <a:p>
            <a:pPr indent="0" eaLnBrk="1" hangingPunct="1"/>
            <a:r>
              <a:rPr lang="en-US" altLang="en-US" dirty="0" smtClean="0"/>
              <a:t> session</a:t>
            </a:r>
          </a:p>
        </p:txBody>
      </p:sp>
      <p:sp>
        <p:nvSpPr>
          <p:cNvPr id="30723" name="Rectangle 2"/>
          <p:cNvSpPr>
            <a:spLocks noGrp="1" noChangeArrowheads="1"/>
          </p:cNvSpPr>
          <p:nvPr>
            <p:ph type="body" idx="1"/>
          </p:nvPr>
        </p:nvSpPr>
        <p:spPr>
          <a:xfrm>
            <a:off x="0" y="1219200"/>
            <a:ext cx="9144000" cy="5257800"/>
          </a:xfrm>
        </p:spPr>
        <p:txBody>
          <a:bodyPr rIns="81279"/>
          <a:lstStyle/>
          <a:p>
            <a:pPr eaLnBrk="1" hangingPunct="1"/>
            <a:r>
              <a:rPr lang="en-US" altLang="en-US" sz="2800" smtClean="0"/>
              <a:t>Start up R via the GUI or favorite text editor</a:t>
            </a:r>
          </a:p>
          <a:p>
            <a:pPr eaLnBrk="1" hangingPunct="1"/>
            <a:r>
              <a:rPr lang="en-US" altLang="en-US" sz="2800" smtClean="0"/>
              <a:t>Two windows:</a:t>
            </a:r>
          </a:p>
          <a:p>
            <a:pPr marL="782638" lvl="1" eaLnBrk="1" hangingPunct="1"/>
            <a:r>
              <a:rPr lang="en-US" altLang="en-US" sz="2400" smtClean="0"/>
              <a:t>1+ new or existing scripts (text files) - these will be saved </a:t>
            </a:r>
          </a:p>
          <a:p>
            <a:pPr marL="782638" lvl="1" eaLnBrk="1" hangingPunct="1"/>
            <a:r>
              <a:rPr lang="en-US" altLang="en-US" sz="2400" smtClean="0"/>
              <a:t>Terminal – output &amp; temporary input - usually unsaved</a:t>
            </a:r>
          </a:p>
        </p:txBody>
      </p:sp>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046413"/>
            <a:ext cx="71501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Line 4"/>
          <p:cNvSpPr>
            <a:spLocks noChangeShapeType="1"/>
          </p:cNvSpPr>
          <p:nvPr/>
        </p:nvSpPr>
        <p:spPr bwMode="auto">
          <a:xfrm rot="10800000">
            <a:off x="1524000" y="3060700"/>
            <a:ext cx="762000" cy="189230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30726" name="Line 6"/>
          <p:cNvSpPr>
            <a:spLocks noChangeShapeType="1"/>
          </p:cNvSpPr>
          <p:nvPr/>
        </p:nvSpPr>
        <p:spPr bwMode="auto">
          <a:xfrm flipH="1">
            <a:off x="7467600" y="2667000"/>
            <a:ext cx="914400" cy="19050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62314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90488"/>
            <a:ext cx="8229600" cy="1104900"/>
          </a:xfrm>
        </p:spPr>
        <p:txBody>
          <a:bodyPr rIns="81279"/>
          <a:lstStyle/>
          <a:p>
            <a:pPr indent="0" eaLnBrk="1" hangingPunct="1"/>
            <a:r>
              <a:rPr lang="en-US" altLang="en-US" smtClean="0"/>
              <a:t>Typical R session</a:t>
            </a:r>
          </a:p>
        </p:txBody>
      </p:sp>
      <p:sp>
        <p:nvSpPr>
          <p:cNvPr id="32771" name="Rectangle 3"/>
          <p:cNvSpPr>
            <a:spLocks noGrp="1" noChangeArrowheads="1"/>
          </p:cNvSpPr>
          <p:nvPr>
            <p:ph type="body" idx="1"/>
          </p:nvPr>
        </p:nvSpPr>
        <p:spPr>
          <a:xfrm>
            <a:off x="0" y="1206500"/>
            <a:ext cx="9144000" cy="1003300"/>
          </a:xfrm>
        </p:spPr>
        <p:txBody>
          <a:bodyPr rIns="81279"/>
          <a:lstStyle/>
          <a:p>
            <a:pPr eaLnBrk="1" hangingPunct="1"/>
            <a:r>
              <a:rPr lang="en-US" altLang="en-US" smtClean="0"/>
              <a:t>R sessions are </a:t>
            </a:r>
            <a:r>
              <a:rPr lang="en-US" altLang="en-US" i="1" smtClean="0"/>
              <a:t>interactive</a:t>
            </a:r>
            <a:endParaRPr lang="en-US" altLang="en-US" smtClean="0"/>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891540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8"/>
          <p:cNvSpPr>
            <a:spLocks noChangeArrowheads="1"/>
          </p:cNvSpPr>
          <p:nvPr/>
        </p:nvSpPr>
        <p:spPr bwMode="auto">
          <a:xfrm>
            <a:off x="5334000" y="4572000"/>
            <a:ext cx="327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81279" bIns="50800"/>
          <a:lstStyle>
            <a:lvl1pPr marL="65088" indent="-39688" eaLnBrk="0" hangingPunct="0">
              <a:defRPr sz="1200">
                <a:solidFill>
                  <a:srgbClr val="000000"/>
                </a:solidFill>
                <a:latin typeface="Arial" pitchFamily="34" charset="0"/>
                <a:ea typeface="ヒラギノ角ゴ Pro W3" charset="-128"/>
                <a:sym typeface="Arial" pitchFamily="34" charset="0"/>
              </a:defRPr>
            </a:lvl1pPr>
            <a:lvl2pPr marL="37931725" indent="-37474525" eaLnBrk="0" hangingPunct="0">
              <a:defRPr sz="1200">
                <a:solidFill>
                  <a:srgbClr val="000000"/>
                </a:solidFill>
                <a:latin typeface="Arial" pitchFamily="34" charset="0"/>
                <a:ea typeface="ヒラギノ角ゴ Pro W3" charset="-128"/>
                <a:sym typeface="Arial" pitchFamily="34" charset="0"/>
              </a:defRPr>
            </a:lvl2pPr>
            <a:lvl3pPr eaLnBrk="0" hangingPunct="0">
              <a:defRPr sz="1200">
                <a:solidFill>
                  <a:srgbClr val="000000"/>
                </a:solidFill>
                <a:latin typeface="Arial" pitchFamily="34" charset="0"/>
                <a:ea typeface="ヒラギノ角ゴ Pro W3" charset="-128"/>
                <a:sym typeface="Arial" pitchFamily="34" charset="0"/>
              </a:defRPr>
            </a:lvl3pPr>
            <a:lvl4pPr eaLnBrk="0" hangingPunct="0">
              <a:defRPr sz="1200">
                <a:solidFill>
                  <a:srgbClr val="000000"/>
                </a:solidFill>
                <a:latin typeface="Arial" pitchFamily="34" charset="0"/>
                <a:ea typeface="ヒラギノ角ゴ Pro W3" charset="-128"/>
                <a:sym typeface="Arial" pitchFamily="34" charset="0"/>
              </a:defRPr>
            </a:lvl4pPr>
            <a:lvl5pPr eaLnBrk="0" hangingPunct="0">
              <a:defRPr sz="1200">
                <a:solidFill>
                  <a:srgbClr val="000000"/>
                </a:solidFill>
                <a:latin typeface="Arial" pitchFamily="34" charset="0"/>
                <a:ea typeface="ヒラギノ角ゴ Pro W3" charset="-128"/>
                <a:sym typeface="Arial" pitchFamily="34" charset="0"/>
              </a:defRPr>
            </a:lvl5pPr>
            <a:lvl6pPr marL="4572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6pPr>
            <a:lvl7pPr marL="9144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7pPr>
            <a:lvl8pPr marL="13716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8pPr>
            <a:lvl9pPr marL="1828800" eaLnBrk="0" fontAlgn="base" hangingPunct="0">
              <a:spcBef>
                <a:spcPct val="0"/>
              </a:spcBef>
              <a:spcAft>
                <a:spcPct val="0"/>
              </a:spcAft>
              <a:defRPr sz="1200">
                <a:solidFill>
                  <a:srgbClr val="000000"/>
                </a:solidFill>
                <a:latin typeface="Arial" pitchFamily="34" charset="0"/>
                <a:ea typeface="ヒラギノ角ゴ Pro W3" charset="-128"/>
                <a:sym typeface="Arial" pitchFamily="34" charset="0"/>
              </a:defRPr>
            </a:lvl9pPr>
          </a:lstStyle>
          <a:p>
            <a:pPr eaLnBrk="1" hangingPunct="1">
              <a:spcBef>
                <a:spcPts val="700"/>
              </a:spcBef>
              <a:buClr>
                <a:srgbClr val="000000"/>
              </a:buClr>
              <a:buSzPct val="100000"/>
              <a:buFont typeface="Lucida Grande" charset="0"/>
              <a:buNone/>
            </a:pPr>
            <a:r>
              <a:rPr lang="en-US" altLang="en-US" sz="2400">
                <a:solidFill>
                  <a:schemeClr val="tx1"/>
                </a:solidFill>
              </a:rPr>
              <a:t>Write small bits of code here and run it</a:t>
            </a:r>
          </a:p>
        </p:txBody>
      </p:sp>
    </p:spTree>
    <p:extLst>
      <p:ext uri="{BB962C8B-B14F-4D97-AF65-F5344CB8AC3E}">
        <p14:creationId xmlns:p14="http://schemas.microsoft.com/office/powerpoint/2010/main" val="227714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Design">
  <a:themeElements>
    <a:clrScheme name="">
      <a:dk1>
        <a:srgbClr val="000066"/>
      </a:dk1>
      <a:lt1>
        <a:srgbClr val="FFFFCC"/>
      </a:lt1>
      <a:dk2>
        <a:srgbClr val="FF0000"/>
      </a:dk2>
      <a:lt2>
        <a:srgbClr val="808080"/>
      </a:lt2>
      <a:accent1>
        <a:srgbClr val="00CC99"/>
      </a:accent1>
      <a:accent2>
        <a:srgbClr val="3333CC"/>
      </a:accent2>
      <a:accent3>
        <a:srgbClr val="FFFFE2"/>
      </a:accent3>
      <a:accent4>
        <a:srgbClr val="000056"/>
      </a:accent4>
      <a:accent5>
        <a:srgbClr val="AAE2CA"/>
      </a:accent5>
      <a:accent6>
        <a:srgbClr val="2D2DB9"/>
      </a:accent6>
      <a:hlink>
        <a:srgbClr val="000099"/>
      </a:hlink>
      <a:folHlink>
        <a:srgbClr val="B2B2B2"/>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1845</Words>
  <Application>Microsoft Office PowerPoint</Application>
  <PresentationFormat>On-screen Show (4:3)</PresentationFormat>
  <Paragraphs>305</Paragraphs>
  <Slides>44</Slides>
  <Notes>27</Notes>
  <HiddenSlides>0</HiddenSlides>
  <MMClips>0</MMClips>
  <ScaleCrop>false</ScaleCrop>
  <HeadingPairs>
    <vt:vector size="4" baseType="variant">
      <vt:variant>
        <vt:lpstr>Theme</vt:lpstr>
      </vt:variant>
      <vt:variant>
        <vt:i4>5</vt:i4>
      </vt:variant>
      <vt:variant>
        <vt:lpstr>Slide Titles</vt:lpstr>
      </vt:variant>
      <vt:variant>
        <vt:i4>44</vt:i4>
      </vt:variant>
    </vt:vector>
  </HeadingPairs>
  <TitlesOfParts>
    <vt:vector size="49" baseType="lpstr">
      <vt:lpstr>Office Theme</vt:lpstr>
      <vt:lpstr>Blends</vt:lpstr>
      <vt:lpstr>1_Blends</vt:lpstr>
      <vt:lpstr>2_Blends</vt:lpstr>
      <vt:lpstr>Default Design</vt:lpstr>
      <vt:lpstr>Why learning R? R is open source, so it’s free. R is cross-platform compatible, so it can be installed on  Windows, MAC OSX and Linux  R provides a wide variety of statistical  techniques and graphical capabilities.  R provides the possibility to make a reproducible research by embedding script and results in a single file.  R has a vast community both in academia and in business  R is highly extensible and it has thousands of well-documented extensions (named R packages) for a very broad range of applications in the financial sector, health care,… It’s easy to create R packages for solving particular problems </vt:lpstr>
      <vt:lpstr>PowerPoint Presentation</vt:lpstr>
      <vt:lpstr>PowerPoint Presentation</vt:lpstr>
      <vt:lpstr>PowerPoint Presentation</vt:lpstr>
      <vt:lpstr>PowerPoint Presentation</vt:lpstr>
      <vt:lpstr>PowerPoint Presentation</vt:lpstr>
      <vt:lpstr>In an R Session…</vt:lpstr>
      <vt:lpstr> session</vt:lpstr>
      <vt:lpstr>Typical R session</vt:lpstr>
      <vt:lpstr>Typical R session</vt:lpstr>
      <vt:lpstr>Typical R session</vt:lpstr>
      <vt:lpstr>Typical R session</vt:lpstr>
      <vt:lpstr>Typical R session</vt:lpstr>
      <vt:lpstr>R Warning !</vt:lpstr>
      <vt:lpstr>R code</vt:lpstr>
      <vt:lpstr>Data Types </vt:lpstr>
      <vt:lpstr>PowerPoint Presentation</vt:lpstr>
      <vt:lpstr>PowerPoint Presentation</vt:lpstr>
      <vt:lpstr>Vectors- To create vector with more than one element,  c() function which means to combine the elements into a vector. </vt:lpstr>
      <vt:lpstr>R Code</vt:lpstr>
      <vt:lpstr>R code</vt:lpstr>
      <vt:lpstr>Matrices </vt:lpstr>
      <vt:lpstr>Matrices </vt:lpstr>
      <vt:lpstr>Arrays</vt:lpstr>
      <vt:lpstr>Data frames</vt:lpstr>
      <vt:lpstr>Data frames</vt:lpstr>
      <vt:lpstr>Lists</vt:lpstr>
      <vt:lpstr>PowerPoint Presentation</vt:lpstr>
      <vt:lpstr>Lists</vt:lpstr>
      <vt:lpstr>PowerPoint Presentation</vt:lpstr>
      <vt:lpstr>PowerPoint Presentation</vt:lpstr>
      <vt:lpstr>PowerPoint Presentation</vt:lpstr>
      <vt:lpstr>PowerPoint Presentation</vt:lpstr>
      <vt:lpstr>PowerPoint Presentation</vt:lpstr>
      <vt:lpstr>Keyboard Input </vt:lpstr>
      <vt:lpstr>Keyboard Input </vt:lpstr>
      <vt:lpstr>Viewing Data </vt:lpstr>
      <vt:lpstr>Viewing Data </vt:lpstr>
      <vt:lpstr>Data Input</vt:lpstr>
      <vt:lpstr>Factors</vt:lpstr>
      <vt:lpstr>R Datasets</vt:lpstr>
      <vt:lpstr>R Packages</vt:lpstr>
      <vt:lpstr>R Packages</vt:lpstr>
      <vt:lpstr>R Packages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learning R? R is open source, so it’s free.  R is cross-platform compatible, so it can be installed on  Windows, MAC OSX and Linux  R provides a wide variety of statistical  techniques and graphical capabilities.  R provides the possibility to make a reproducible research by embedding script and results in a single file.  R has a vast community both in academia and in business  R is highly extensible and it has thousands of well-documented extensions (named R packages) for a very broad range of applications in the financial sector, health care,… It’s easy to create R packages for solving particular problems </dc:title>
  <dc:creator>Trupthi</dc:creator>
  <cp:lastModifiedBy>Trupthi</cp:lastModifiedBy>
  <cp:revision>18</cp:revision>
  <dcterms:created xsi:type="dcterms:W3CDTF">2006-08-16T00:00:00Z</dcterms:created>
  <dcterms:modified xsi:type="dcterms:W3CDTF">2018-01-02T05:06:50Z</dcterms:modified>
</cp:coreProperties>
</file>