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1" r:id="rId5"/>
    <p:sldId id="262" r:id="rId6"/>
    <p:sldId id="264" r:id="rId7"/>
    <p:sldId id="265" r:id="rId8"/>
    <p:sldId id="266" r:id="rId9"/>
    <p:sldId id="267" r:id="rId10"/>
    <p:sldId id="268" r:id="rId11"/>
    <p:sldId id="269" r:id="rId12"/>
    <p:sldId id="273" r:id="rId13"/>
    <p:sldId id="270" r:id="rId14"/>
    <p:sldId id="275" r:id="rId15"/>
    <p:sldId id="271" r:id="rId16"/>
    <p:sldId id="272" r:id="rId17"/>
    <p:sldId id="276" r:id="rId18"/>
    <p:sldId id="277" r:id="rId19"/>
    <p:sldId id="278" r:id="rId20"/>
    <p:sldId id="279" r:id="rId21"/>
    <p:sldId id="280" r:id="rId22"/>
    <p:sldId id="281" r:id="rId23"/>
    <p:sldId id="282" r:id="rId24"/>
    <p:sldId id="283"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2" d="100"/>
          <a:sy n="82" d="100"/>
        </p:scale>
        <p:origin x="-1014" y="21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9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9AD99-A52D-4746-8772-417B8140D7ED}" type="datetimeFigureOut">
              <a:rPr lang="en-US" smtClean="0"/>
              <a:pPr/>
              <a:t>4/9/2015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5FF6F-DBBC-4FF5-90F3-802BEE4FC0A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33401"/>
            <a:ext cx="8839200" cy="6863417"/>
          </a:xfrm>
          <a:prstGeom prst="rect">
            <a:avLst/>
          </a:prstGeom>
          <a:noFill/>
        </p:spPr>
        <p:txBody>
          <a:bodyPr wrap="square" rtlCol="0">
            <a:spAutoFit/>
          </a:bodyPr>
          <a:lstStyle/>
          <a:p>
            <a:r>
              <a:rPr lang="en-IN" sz="2000" dirty="0" smtClean="0">
                <a:latin typeface="Times New Roman" pitchFamily="18" charset="0"/>
                <a:cs typeface="Times New Roman" pitchFamily="18" charset="0"/>
              </a:rPr>
              <a:t>Journalise the following transactions in the books of  </a:t>
            </a:r>
            <a:r>
              <a:rPr lang="en-IN" sz="2000" dirty="0" err="1" smtClean="0">
                <a:latin typeface="Times New Roman" pitchFamily="18" charset="0"/>
                <a:cs typeface="Times New Roman" pitchFamily="18" charset="0"/>
              </a:rPr>
              <a:t>Madhu</a:t>
            </a:r>
            <a:r>
              <a:rPr lang="en-IN" sz="2000" dirty="0" smtClean="0">
                <a:latin typeface="Times New Roman" pitchFamily="18" charset="0"/>
                <a:cs typeface="Times New Roman" pitchFamily="18" charset="0"/>
              </a:rPr>
              <a:t> and prepare necessary ledger accounts</a:t>
            </a:r>
          </a:p>
          <a:p>
            <a:r>
              <a:rPr lang="en-IN" sz="2000" dirty="0" smtClean="0">
                <a:latin typeface="Times New Roman" pitchFamily="18" charset="0"/>
                <a:cs typeface="Times New Roman" pitchFamily="18" charset="0"/>
              </a:rPr>
              <a:t>2003 January 1.   </a:t>
            </a:r>
            <a:r>
              <a:rPr lang="en-IN" sz="2000" dirty="0" err="1" smtClean="0">
                <a:latin typeface="Times New Roman" pitchFamily="18" charset="0"/>
                <a:cs typeface="Times New Roman" pitchFamily="18" charset="0"/>
              </a:rPr>
              <a:t>Madhu</a:t>
            </a:r>
            <a:r>
              <a:rPr lang="en-IN" sz="2000" dirty="0" smtClean="0">
                <a:latin typeface="Times New Roman" pitchFamily="18" charset="0"/>
                <a:cs typeface="Times New Roman" pitchFamily="18" charset="0"/>
              </a:rPr>
              <a:t> </a:t>
            </a:r>
            <a:r>
              <a:rPr lang="en-IN" sz="2000" smtClean="0">
                <a:latin typeface="Times New Roman" pitchFamily="18" charset="0"/>
                <a:cs typeface="Times New Roman" pitchFamily="18" charset="0"/>
              </a:rPr>
              <a:t>commenced business </a:t>
            </a:r>
            <a:r>
              <a:rPr lang="en-IN" sz="2000" dirty="0" smtClean="0">
                <a:latin typeface="Times New Roman" pitchFamily="18" charset="0"/>
                <a:cs typeface="Times New Roman" pitchFamily="18" charset="0"/>
              </a:rPr>
              <a:t>with Rs.15,000/-</a:t>
            </a:r>
          </a:p>
          <a:p>
            <a:r>
              <a:rPr lang="en-IN" sz="2000" dirty="0" smtClean="0">
                <a:latin typeface="Times New Roman" pitchFamily="18" charset="0"/>
                <a:cs typeface="Times New Roman" pitchFamily="18" charset="0"/>
              </a:rPr>
              <a:t>                       2.  Paid in to bank Rs.10,000/-</a:t>
            </a:r>
          </a:p>
          <a:p>
            <a:r>
              <a:rPr lang="en-IN" sz="2000" dirty="0" smtClean="0">
                <a:latin typeface="Times New Roman" pitchFamily="18" charset="0"/>
                <a:cs typeface="Times New Roman" pitchFamily="18" charset="0"/>
              </a:rPr>
              <a:t>                       3.  Purchased goods from ‘B’ for Rs.2,000/-</a:t>
            </a:r>
          </a:p>
          <a:p>
            <a:r>
              <a:rPr lang="en-IN" sz="2000" dirty="0" smtClean="0">
                <a:latin typeface="Times New Roman" pitchFamily="18" charset="0"/>
                <a:cs typeface="Times New Roman" pitchFamily="18" charset="0"/>
              </a:rPr>
              <a:t>                       4.  Returned goods to ‘ B’ for Rs.200/-</a:t>
            </a:r>
          </a:p>
          <a:p>
            <a:r>
              <a:rPr lang="en-IN" sz="2000" dirty="0" smtClean="0">
                <a:latin typeface="Times New Roman" pitchFamily="18" charset="0"/>
                <a:cs typeface="Times New Roman" pitchFamily="18" charset="0"/>
              </a:rPr>
              <a:t>                       5.  Paid to ‘B’ in full settlement of A/C Rs.1,700/-</a:t>
            </a:r>
          </a:p>
          <a:p>
            <a:r>
              <a:rPr lang="en-IN" sz="2000" dirty="0" smtClean="0">
                <a:latin typeface="Times New Roman" pitchFamily="18" charset="0"/>
                <a:cs typeface="Times New Roman" pitchFamily="18" charset="0"/>
              </a:rPr>
              <a:t>                       7.  Received interest from the bank Rs.750/-</a:t>
            </a:r>
          </a:p>
          <a:p>
            <a:r>
              <a:rPr lang="en-IN" sz="2000" dirty="0" smtClean="0">
                <a:latin typeface="Times New Roman" pitchFamily="18" charset="0"/>
                <a:cs typeface="Times New Roman" pitchFamily="18" charset="0"/>
              </a:rPr>
              <a:t>                       9.  Sold goods for cash Rs.7000/-</a:t>
            </a:r>
          </a:p>
          <a:p>
            <a:r>
              <a:rPr lang="en-IN" sz="2000" dirty="0" smtClean="0">
                <a:latin typeface="Times New Roman" pitchFamily="18" charset="0"/>
                <a:cs typeface="Times New Roman" pitchFamily="18" charset="0"/>
              </a:rPr>
              <a:t>                      12. Sold goods to Don for Rs.4000/-</a:t>
            </a:r>
          </a:p>
          <a:p>
            <a:r>
              <a:rPr lang="en-IN" sz="2000" dirty="0" smtClean="0">
                <a:latin typeface="Times New Roman" pitchFamily="18" charset="0"/>
                <a:cs typeface="Times New Roman" pitchFamily="18" charset="0"/>
              </a:rPr>
              <a:t>                      15. Received goods worth Rs.100/- from Don with a complaint about</a:t>
            </a:r>
          </a:p>
          <a:p>
            <a:r>
              <a:rPr lang="en-IN" sz="2000" dirty="0" smtClean="0">
                <a:latin typeface="Times New Roman" pitchFamily="18" charset="0"/>
                <a:cs typeface="Times New Roman" pitchFamily="18" charset="0"/>
              </a:rPr>
              <a:t>                            damage</a:t>
            </a:r>
          </a:p>
          <a:p>
            <a:r>
              <a:rPr lang="en-IN" sz="2000" dirty="0" smtClean="0">
                <a:latin typeface="Times New Roman" pitchFamily="18" charset="0"/>
                <a:cs typeface="Times New Roman" pitchFamily="18" charset="0"/>
              </a:rPr>
              <a:t>                      16. Paid salaries Rs.400/-</a:t>
            </a:r>
          </a:p>
          <a:p>
            <a:r>
              <a:rPr lang="en-IN" sz="2000" dirty="0" smtClean="0">
                <a:latin typeface="Times New Roman" pitchFamily="18" charset="0"/>
                <a:cs typeface="Times New Roman" pitchFamily="18" charset="0"/>
              </a:rPr>
              <a:t>                      17. Entertainment Rs.50/-</a:t>
            </a:r>
          </a:p>
          <a:p>
            <a:r>
              <a:rPr lang="en-IN" sz="2000" dirty="0" smtClean="0">
                <a:latin typeface="Times New Roman" pitchFamily="18" charset="0"/>
                <a:cs typeface="Times New Roman" pitchFamily="18" charset="0"/>
              </a:rPr>
              <a:t>                      20. Received a cheque from Don Rs.500/-</a:t>
            </a:r>
          </a:p>
          <a:p>
            <a:r>
              <a:rPr lang="en-IN" sz="2000" dirty="0" smtClean="0">
                <a:latin typeface="Times New Roman" pitchFamily="18" charset="0"/>
                <a:cs typeface="Times New Roman" pitchFamily="18" charset="0"/>
              </a:rPr>
              <a:t>                      25. Issued a cheque for Rs.1000/- towards rent to landlord      </a:t>
            </a:r>
          </a:p>
          <a:p>
            <a:endParaRPr lang="en-IN" sz="2000" dirty="0" smtClean="0">
              <a:latin typeface="Times New Roman" pitchFamily="18" charset="0"/>
              <a:cs typeface="Times New Roman" pitchFamily="18" charset="0"/>
            </a:endParaRPr>
          </a:p>
          <a:p>
            <a:pPr algn="ctr"/>
            <a:r>
              <a:rPr lang="en-IN" sz="2000" dirty="0" smtClean="0">
                <a:latin typeface="Times New Roman" pitchFamily="18" charset="0"/>
                <a:cs typeface="Times New Roman" pitchFamily="18" charset="0"/>
              </a:rPr>
              <a:t>Sol: In the books of </a:t>
            </a:r>
            <a:r>
              <a:rPr lang="en-IN" sz="2000" dirty="0" err="1" smtClean="0">
                <a:latin typeface="Times New Roman" pitchFamily="18" charset="0"/>
                <a:cs typeface="Times New Roman" pitchFamily="18" charset="0"/>
              </a:rPr>
              <a:t>Madhu</a:t>
            </a:r>
            <a:endParaRPr lang="en-IN" sz="2000" dirty="0" smtClean="0">
              <a:latin typeface="Times New Roman" pitchFamily="18" charset="0"/>
              <a:cs typeface="Times New Roman" pitchFamily="18" charset="0"/>
            </a:endParaRPr>
          </a:p>
          <a:p>
            <a:pPr algn="ctr"/>
            <a:endParaRPr lang="en-IN" sz="2000" dirty="0" smtClean="0">
              <a:latin typeface="Times New Roman" pitchFamily="18" charset="0"/>
              <a:cs typeface="Times New Roman" pitchFamily="18" charset="0"/>
            </a:endParaRPr>
          </a:p>
          <a:p>
            <a:pPr algn="ctr"/>
            <a:r>
              <a:rPr lang="en-IN" sz="2000" b="1" dirty="0" smtClean="0">
                <a:latin typeface="Times New Roman" pitchFamily="18" charset="0"/>
                <a:cs typeface="Times New Roman" pitchFamily="18" charset="0"/>
              </a:rPr>
              <a:t>JOURNALISATION</a:t>
            </a: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8153400" cy="1200329"/>
          </a:xfrm>
          <a:prstGeom prst="rect">
            <a:avLst/>
          </a:prstGeom>
          <a:noFill/>
        </p:spPr>
        <p:txBody>
          <a:bodyPr wrap="square" rtlCol="0">
            <a:spAutoFit/>
          </a:bodyPr>
          <a:lstStyle/>
          <a:p>
            <a:r>
              <a:rPr lang="en-IN" dirty="0" smtClean="0"/>
              <a:t>Example:</a:t>
            </a:r>
          </a:p>
          <a:p>
            <a:r>
              <a:rPr lang="en-IN" dirty="0" smtClean="0"/>
              <a:t>Make a trial balance as on 31.12.2002 from the following information.</a:t>
            </a:r>
          </a:p>
          <a:p>
            <a:endParaRPr lang="en-IN" dirty="0" smtClean="0"/>
          </a:p>
          <a:p>
            <a:endParaRPr lang="en-IN" dirty="0"/>
          </a:p>
        </p:txBody>
      </p:sp>
      <p:graphicFrame>
        <p:nvGraphicFramePr>
          <p:cNvPr id="3" name="Table 2"/>
          <p:cNvGraphicFramePr>
            <a:graphicFrameLocks noGrp="1"/>
          </p:cNvGraphicFramePr>
          <p:nvPr/>
        </p:nvGraphicFramePr>
        <p:xfrm>
          <a:off x="1295400" y="1676400"/>
          <a:ext cx="6096000" cy="48514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smtClean="0"/>
                        <a:t>Particulars</a:t>
                      </a:r>
                      <a:endParaRPr lang="en-IN" dirty="0"/>
                    </a:p>
                  </a:txBody>
                  <a:tcPr/>
                </a:tc>
                <a:tc>
                  <a:txBody>
                    <a:bodyPr/>
                    <a:lstStyle/>
                    <a:p>
                      <a:r>
                        <a:rPr lang="en-IN" dirty="0" smtClean="0"/>
                        <a:t>Rs</a:t>
                      </a:r>
                      <a:endParaRPr lang="en-IN" dirty="0"/>
                    </a:p>
                  </a:txBody>
                  <a:tcPr/>
                </a:tc>
              </a:tr>
              <a:tr h="370840">
                <a:tc>
                  <a:txBody>
                    <a:bodyPr/>
                    <a:lstStyle/>
                    <a:p>
                      <a:r>
                        <a:rPr lang="en-IN" dirty="0" smtClean="0"/>
                        <a:t>Sundry Debtors</a:t>
                      </a:r>
                    </a:p>
                    <a:p>
                      <a:r>
                        <a:rPr lang="en-IN" dirty="0" smtClean="0"/>
                        <a:t>Stock</a:t>
                      </a:r>
                    </a:p>
                    <a:p>
                      <a:r>
                        <a:rPr lang="en-IN" dirty="0" smtClean="0"/>
                        <a:t>Cash in hand</a:t>
                      </a:r>
                    </a:p>
                    <a:p>
                      <a:r>
                        <a:rPr lang="en-IN" dirty="0" smtClean="0"/>
                        <a:t>Cash at bank</a:t>
                      </a:r>
                    </a:p>
                    <a:p>
                      <a:r>
                        <a:rPr lang="en-IN" dirty="0" smtClean="0"/>
                        <a:t>Plant and machinery</a:t>
                      </a:r>
                    </a:p>
                    <a:p>
                      <a:r>
                        <a:rPr lang="en-IN" dirty="0" smtClean="0"/>
                        <a:t>Sundry Creditors</a:t>
                      </a:r>
                    </a:p>
                    <a:p>
                      <a:r>
                        <a:rPr lang="en-IN" dirty="0" smtClean="0"/>
                        <a:t>Trade expenses</a:t>
                      </a:r>
                    </a:p>
                    <a:p>
                      <a:r>
                        <a:rPr lang="en-IN" dirty="0" smtClean="0"/>
                        <a:t>Sales</a:t>
                      </a:r>
                    </a:p>
                    <a:p>
                      <a:r>
                        <a:rPr lang="en-IN" dirty="0" smtClean="0"/>
                        <a:t>Salaries</a:t>
                      </a:r>
                    </a:p>
                    <a:p>
                      <a:r>
                        <a:rPr lang="en-IN" dirty="0" smtClean="0"/>
                        <a:t>Carriage Outwards</a:t>
                      </a:r>
                    </a:p>
                    <a:p>
                      <a:r>
                        <a:rPr lang="en-IN" dirty="0" smtClean="0"/>
                        <a:t>Rent</a:t>
                      </a:r>
                    </a:p>
                    <a:p>
                      <a:r>
                        <a:rPr lang="en-IN" dirty="0" smtClean="0"/>
                        <a:t>Bills payable</a:t>
                      </a:r>
                    </a:p>
                    <a:p>
                      <a:r>
                        <a:rPr lang="en-IN" dirty="0" smtClean="0"/>
                        <a:t>Purchases</a:t>
                      </a:r>
                    </a:p>
                    <a:p>
                      <a:r>
                        <a:rPr lang="en-IN" dirty="0" smtClean="0"/>
                        <a:t>Discount(Dr)</a:t>
                      </a:r>
                    </a:p>
                    <a:p>
                      <a:r>
                        <a:rPr lang="en-IN" dirty="0" smtClean="0"/>
                        <a:t>Capital</a:t>
                      </a:r>
                    </a:p>
                    <a:p>
                      <a:r>
                        <a:rPr lang="en-IN" dirty="0" smtClean="0"/>
                        <a:t>Business Premises</a:t>
                      </a:r>
                      <a:endParaRPr lang="en-IN" dirty="0"/>
                    </a:p>
                  </a:txBody>
                  <a:tcPr/>
                </a:tc>
                <a:tc>
                  <a:txBody>
                    <a:bodyPr/>
                    <a:lstStyle/>
                    <a:p>
                      <a:r>
                        <a:rPr lang="en-IN" dirty="0" smtClean="0"/>
                        <a:t> 32,000</a:t>
                      </a:r>
                    </a:p>
                    <a:p>
                      <a:r>
                        <a:rPr lang="en-IN" dirty="0" smtClean="0"/>
                        <a:t> 22,000</a:t>
                      </a:r>
                    </a:p>
                    <a:p>
                      <a:r>
                        <a:rPr lang="en-IN" dirty="0" smtClean="0"/>
                        <a:t>         35</a:t>
                      </a:r>
                    </a:p>
                    <a:p>
                      <a:r>
                        <a:rPr lang="en-IN" dirty="0" smtClean="0"/>
                        <a:t>    1,545</a:t>
                      </a:r>
                    </a:p>
                    <a:p>
                      <a:r>
                        <a:rPr lang="en-IN" dirty="0" smtClean="0"/>
                        <a:t>  17,500</a:t>
                      </a:r>
                    </a:p>
                    <a:p>
                      <a:r>
                        <a:rPr lang="en-IN" dirty="0" smtClean="0"/>
                        <a:t>  10,650</a:t>
                      </a:r>
                    </a:p>
                    <a:p>
                      <a:r>
                        <a:rPr lang="en-IN" dirty="0" smtClean="0"/>
                        <a:t>     1,075</a:t>
                      </a:r>
                    </a:p>
                    <a:p>
                      <a:r>
                        <a:rPr lang="en-IN" dirty="0" smtClean="0"/>
                        <a:t>2,34,500</a:t>
                      </a:r>
                    </a:p>
                    <a:p>
                      <a:r>
                        <a:rPr lang="en-IN" dirty="0" smtClean="0"/>
                        <a:t>     2,225</a:t>
                      </a:r>
                    </a:p>
                    <a:p>
                      <a:r>
                        <a:rPr lang="en-IN" dirty="0" smtClean="0"/>
                        <a:t>        400</a:t>
                      </a:r>
                    </a:p>
                    <a:p>
                      <a:r>
                        <a:rPr lang="en-IN" dirty="0" smtClean="0"/>
                        <a:t>        900</a:t>
                      </a:r>
                    </a:p>
                    <a:p>
                      <a:r>
                        <a:rPr lang="en-IN" dirty="0" smtClean="0"/>
                        <a:t>     7,500</a:t>
                      </a:r>
                    </a:p>
                    <a:p>
                      <a:r>
                        <a:rPr lang="en-IN" dirty="0" smtClean="0"/>
                        <a:t>2,18,870</a:t>
                      </a:r>
                    </a:p>
                    <a:p>
                      <a:r>
                        <a:rPr lang="en-IN" dirty="0" smtClean="0"/>
                        <a:t>     1,100</a:t>
                      </a:r>
                    </a:p>
                    <a:p>
                      <a:r>
                        <a:rPr lang="en-IN" dirty="0" smtClean="0"/>
                        <a:t>   79,500</a:t>
                      </a:r>
                    </a:p>
                    <a:p>
                      <a:r>
                        <a:rPr lang="en-IN" dirty="0" smtClean="0"/>
                        <a:t>   34,500</a:t>
                      </a:r>
                      <a:endParaRPr lang="en-IN"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762000"/>
          <a:ext cx="6096000" cy="5674360"/>
        </p:xfrm>
        <a:graphic>
          <a:graphicData uri="http://schemas.openxmlformats.org/drawingml/2006/table">
            <a:tbl>
              <a:tblPr firstRow="1" bandRow="1">
                <a:tableStyleId>{5C22544A-7EE6-4342-B048-85BDC9FD1C3A}</a:tableStyleId>
              </a:tblPr>
              <a:tblGrid>
                <a:gridCol w="2667000"/>
                <a:gridCol w="1397000"/>
                <a:gridCol w="2032000"/>
              </a:tblGrid>
              <a:tr h="370840">
                <a:tc>
                  <a:txBody>
                    <a:bodyPr/>
                    <a:lstStyle/>
                    <a:p>
                      <a:r>
                        <a:rPr lang="en-IN" dirty="0" smtClean="0"/>
                        <a:t>Particulars</a:t>
                      </a:r>
                      <a:endParaRPr lang="en-IN" dirty="0"/>
                    </a:p>
                  </a:txBody>
                  <a:tcPr/>
                </a:tc>
                <a:tc>
                  <a:txBody>
                    <a:bodyPr/>
                    <a:lstStyle/>
                    <a:p>
                      <a:r>
                        <a:rPr lang="en-IN" dirty="0" smtClean="0"/>
                        <a:t>Dr. (Rs.)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Cr. (Rs.)</a:t>
                      </a:r>
                    </a:p>
                  </a:txBody>
                  <a:tcPr/>
                </a:tc>
              </a:tr>
              <a:tr h="370840">
                <a:tc>
                  <a:txBody>
                    <a:bodyPr/>
                    <a:lstStyle/>
                    <a:p>
                      <a:r>
                        <a:rPr lang="en-IN" dirty="0" smtClean="0"/>
                        <a:t>Sundry Debtors</a:t>
                      </a:r>
                    </a:p>
                    <a:p>
                      <a:r>
                        <a:rPr lang="en-IN" dirty="0" smtClean="0"/>
                        <a:t>Stock</a:t>
                      </a:r>
                    </a:p>
                    <a:p>
                      <a:r>
                        <a:rPr lang="en-IN" dirty="0" smtClean="0"/>
                        <a:t>Cash in hand</a:t>
                      </a:r>
                    </a:p>
                    <a:p>
                      <a:r>
                        <a:rPr lang="en-IN" dirty="0" smtClean="0"/>
                        <a:t>Cash at bank</a:t>
                      </a:r>
                    </a:p>
                    <a:p>
                      <a:r>
                        <a:rPr lang="en-IN" dirty="0" smtClean="0"/>
                        <a:t>Plant and machinery</a:t>
                      </a:r>
                    </a:p>
                    <a:p>
                      <a:r>
                        <a:rPr lang="en-IN" dirty="0" smtClean="0"/>
                        <a:t>Sundry Creditors</a:t>
                      </a:r>
                    </a:p>
                    <a:p>
                      <a:r>
                        <a:rPr lang="en-IN" dirty="0" smtClean="0"/>
                        <a:t>Trade expenses</a:t>
                      </a:r>
                    </a:p>
                    <a:p>
                      <a:r>
                        <a:rPr lang="en-IN" dirty="0" smtClean="0"/>
                        <a:t>Sales</a:t>
                      </a:r>
                    </a:p>
                    <a:p>
                      <a:r>
                        <a:rPr lang="en-IN" dirty="0" smtClean="0"/>
                        <a:t>Salaries</a:t>
                      </a:r>
                    </a:p>
                    <a:p>
                      <a:r>
                        <a:rPr lang="en-IN" dirty="0" smtClean="0"/>
                        <a:t>Carriage Outwards</a:t>
                      </a:r>
                    </a:p>
                    <a:p>
                      <a:r>
                        <a:rPr lang="en-IN" dirty="0" smtClean="0"/>
                        <a:t>Rent</a:t>
                      </a:r>
                    </a:p>
                    <a:p>
                      <a:r>
                        <a:rPr lang="en-IN" dirty="0" smtClean="0"/>
                        <a:t>Bills payable</a:t>
                      </a:r>
                    </a:p>
                    <a:p>
                      <a:r>
                        <a:rPr lang="en-IN" dirty="0" smtClean="0"/>
                        <a:t>Purchases</a:t>
                      </a:r>
                    </a:p>
                    <a:p>
                      <a:r>
                        <a:rPr lang="en-IN" dirty="0" smtClean="0"/>
                        <a:t>Discount(Dr)</a:t>
                      </a:r>
                    </a:p>
                    <a:p>
                      <a:r>
                        <a:rPr lang="en-IN" dirty="0" smtClean="0"/>
                        <a:t>Capital</a:t>
                      </a:r>
                    </a:p>
                    <a:p>
                      <a:r>
                        <a:rPr lang="en-IN" dirty="0" smtClean="0"/>
                        <a:t>Business Premises</a:t>
                      </a:r>
                    </a:p>
                    <a:p>
                      <a:endParaRPr lang="en-IN" dirty="0" smtClean="0"/>
                    </a:p>
                    <a:p>
                      <a:r>
                        <a:rPr lang="en-IN" dirty="0" smtClean="0"/>
                        <a:t>Total</a:t>
                      </a:r>
                      <a:endParaRPr lang="en-IN" dirty="0"/>
                    </a:p>
                  </a:txBody>
                  <a:tcPr/>
                </a:tc>
                <a:tc>
                  <a:txBody>
                    <a:bodyPr/>
                    <a:lstStyle/>
                    <a:p>
                      <a:r>
                        <a:rPr lang="en-IN" dirty="0" smtClean="0"/>
                        <a:t> 32,000</a:t>
                      </a:r>
                    </a:p>
                    <a:p>
                      <a:r>
                        <a:rPr lang="en-IN" dirty="0" smtClean="0"/>
                        <a:t> 22,000</a:t>
                      </a:r>
                    </a:p>
                    <a:p>
                      <a:r>
                        <a:rPr lang="en-IN" dirty="0" smtClean="0"/>
                        <a:t>         35</a:t>
                      </a:r>
                    </a:p>
                    <a:p>
                      <a:r>
                        <a:rPr lang="en-IN" dirty="0" smtClean="0"/>
                        <a:t>    1,545</a:t>
                      </a:r>
                    </a:p>
                    <a:p>
                      <a:r>
                        <a:rPr lang="en-IN" dirty="0" smtClean="0"/>
                        <a:t>  17,500</a:t>
                      </a:r>
                    </a:p>
                    <a:p>
                      <a:r>
                        <a:rPr lang="en-IN" dirty="0" smtClean="0"/>
                        <a:t>  </a:t>
                      </a:r>
                    </a:p>
                    <a:p>
                      <a:r>
                        <a:rPr lang="en-IN" dirty="0" smtClean="0"/>
                        <a:t>     1,075</a:t>
                      </a:r>
                    </a:p>
                    <a:p>
                      <a:endParaRPr lang="en-IN" dirty="0" smtClean="0"/>
                    </a:p>
                    <a:p>
                      <a:r>
                        <a:rPr lang="en-IN" dirty="0" smtClean="0"/>
                        <a:t>     2,225</a:t>
                      </a:r>
                    </a:p>
                    <a:p>
                      <a:r>
                        <a:rPr lang="en-IN" dirty="0" smtClean="0"/>
                        <a:t>        400</a:t>
                      </a:r>
                    </a:p>
                    <a:p>
                      <a:r>
                        <a:rPr lang="en-IN" dirty="0" smtClean="0"/>
                        <a:t>        900</a:t>
                      </a:r>
                    </a:p>
                    <a:p>
                      <a:endParaRPr lang="en-IN" dirty="0" smtClean="0"/>
                    </a:p>
                    <a:p>
                      <a:r>
                        <a:rPr lang="en-IN" dirty="0" smtClean="0"/>
                        <a:t>2,18,870</a:t>
                      </a:r>
                    </a:p>
                    <a:p>
                      <a:r>
                        <a:rPr lang="en-IN" dirty="0" smtClean="0"/>
                        <a:t>     1,100</a:t>
                      </a:r>
                    </a:p>
                    <a:p>
                      <a:r>
                        <a:rPr lang="en-IN" dirty="0" smtClean="0"/>
                        <a:t>   </a:t>
                      </a:r>
                    </a:p>
                    <a:p>
                      <a:r>
                        <a:rPr lang="en-IN" dirty="0" smtClean="0"/>
                        <a:t>   34,500</a:t>
                      </a:r>
                    </a:p>
                    <a:p>
                      <a:endParaRPr lang="en-IN" dirty="0" smtClean="0"/>
                    </a:p>
                    <a:p>
                      <a:r>
                        <a:rPr lang="en-IN" b="1" dirty="0" smtClean="0"/>
                        <a:t>3,32,150</a:t>
                      </a:r>
                      <a:endParaRPr lang="en-IN" b="1" dirty="0"/>
                    </a:p>
                  </a:txBody>
                  <a:tcPr/>
                </a:tc>
                <a:tc>
                  <a:txBody>
                    <a:bodyPr/>
                    <a:lstStyle/>
                    <a:p>
                      <a:endParaRPr lang="en-IN" dirty="0" smtClean="0"/>
                    </a:p>
                    <a:p>
                      <a:endParaRPr lang="en-IN" dirty="0" smtClean="0"/>
                    </a:p>
                    <a:p>
                      <a:endParaRPr lang="en-IN" dirty="0" smtClean="0"/>
                    </a:p>
                    <a:p>
                      <a:endParaRPr lang="en-IN" dirty="0" smtClean="0"/>
                    </a:p>
                    <a:p>
                      <a:endParaRPr lang="en-IN" dirty="0" smtClean="0"/>
                    </a:p>
                    <a:p>
                      <a:r>
                        <a:rPr lang="en-IN" dirty="0" smtClean="0"/>
                        <a:t>   10,650</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2,34,500</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7,500</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79,500</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3,32,150</a:t>
                      </a:r>
                    </a:p>
                    <a:p>
                      <a:endParaRPr lang="en-IN" dirty="0"/>
                    </a:p>
                  </a:txBody>
                  <a:tcPr/>
                </a:tc>
              </a:tr>
            </a:tbl>
          </a:graphicData>
        </a:graphic>
      </p:graphicFrame>
      <p:sp>
        <p:nvSpPr>
          <p:cNvPr id="4" name="Rectangle 3"/>
          <p:cNvSpPr/>
          <p:nvPr/>
        </p:nvSpPr>
        <p:spPr>
          <a:xfrm>
            <a:off x="2514600" y="228600"/>
            <a:ext cx="3122330" cy="369332"/>
          </a:xfrm>
          <a:prstGeom prst="rect">
            <a:avLst/>
          </a:prstGeom>
        </p:spPr>
        <p:txBody>
          <a:bodyPr wrap="none">
            <a:spAutoFit/>
          </a:bodyPr>
          <a:lstStyle/>
          <a:p>
            <a:r>
              <a:rPr lang="en-IN" b="1" dirty="0" smtClean="0"/>
              <a:t>Trial Balance As On 31.12.2002</a:t>
            </a:r>
            <a:endParaRPr lang="en-IN"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85800"/>
            <a:ext cx="9144000" cy="6463308"/>
          </a:xfrm>
          <a:prstGeom prst="rect">
            <a:avLst/>
          </a:prstGeom>
          <a:noFill/>
        </p:spPr>
        <p:txBody>
          <a:bodyPr wrap="square" rtlCol="0">
            <a:spAutoFit/>
          </a:bodyPr>
          <a:lstStyle/>
          <a:p>
            <a:r>
              <a:rPr lang="en-GB" dirty="0" smtClean="0"/>
              <a:t>Capital and revenue items:</a:t>
            </a:r>
          </a:p>
          <a:p>
            <a:endParaRPr lang="en-GB" dirty="0" smtClean="0"/>
          </a:p>
          <a:p>
            <a:r>
              <a:rPr lang="en-GB" b="1" dirty="0" smtClean="0">
                <a:solidFill>
                  <a:srgbClr val="FF0000"/>
                </a:solidFill>
              </a:rPr>
              <a:t>Capital  expenditure:</a:t>
            </a:r>
            <a:r>
              <a:rPr lang="en-GB" dirty="0" smtClean="0"/>
              <a:t> capital expenditure refers to that expenditure incurred to acquire a fixed asset used continuously in the business for the purpose of earning </a:t>
            </a:r>
            <a:r>
              <a:rPr lang="en-GB" dirty="0" err="1" smtClean="0"/>
              <a:t>revenue.any</a:t>
            </a:r>
            <a:r>
              <a:rPr lang="en-GB" dirty="0" smtClean="0"/>
              <a:t> amount spent to increase the earning capacity of the asset is also called capital expenditure. Ex:</a:t>
            </a:r>
          </a:p>
          <a:p>
            <a:pPr>
              <a:buFont typeface="Wingdings" pitchFamily="2" charset="2"/>
              <a:buChar char="Ø"/>
            </a:pPr>
            <a:r>
              <a:rPr lang="en-GB" dirty="0" smtClean="0"/>
              <a:t>Cost of plant and </a:t>
            </a:r>
            <a:r>
              <a:rPr lang="en-GB" dirty="0" err="1" smtClean="0"/>
              <a:t>machinery,buildings</a:t>
            </a:r>
            <a:r>
              <a:rPr lang="en-GB" dirty="0" smtClean="0"/>
              <a:t> and other fixed assets</a:t>
            </a:r>
          </a:p>
          <a:p>
            <a:pPr>
              <a:buFont typeface="Wingdings" pitchFamily="2" charset="2"/>
              <a:buChar char="Ø"/>
            </a:pPr>
            <a:r>
              <a:rPr lang="en-GB" dirty="0" smtClean="0"/>
              <a:t>Cost of installation of such assets</a:t>
            </a:r>
          </a:p>
          <a:p>
            <a:pPr>
              <a:buFont typeface="Wingdings" pitchFamily="2" charset="2"/>
              <a:buChar char="Ø"/>
            </a:pPr>
            <a:r>
              <a:rPr lang="en-GB" dirty="0" err="1" smtClean="0"/>
              <a:t>Modifying,extending</a:t>
            </a:r>
            <a:r>
              <a:rPr lang="en-GB" dirty="0" smtClean="0"/>
              <a:t> or improving an existing fixed asset such as upgrading a production line or a computer .</a:t>
            </a:r>
          </a:p>
          <a:p>
            <a:pPr>
              <a:buFont typeface="Wingdings" pitchFamily="2" charset="2"/>
              <a:buChar char="Ø"/>
            </a:pPr>
            <a:endParaRPr lang="en-GB" dirty="0" smtClean="0"/>
          </a:p>
          <a:p>
            <a:pPr>
              <a:buFont typeface="Wingdings" pitchFamily="2" charset="2"/>
              <a:buChar char="Ø"/>
            </a:pPr>
            <a:r>
              <a:rPr lang="en-GB" dirty="0" smtClean="0"/>
              <a:t>Capital expenditure is recorded on the assets side of </a:t>
            </a:r>
            <a:r>
              <a:rPr lang="en-GB" b="1" dirty="0" smtClean="0">
                <a:solidFill>
                  <a:srgbClr val="FF0000"/>
                </a:solidFill>
              </a:rPr>
              <a:t>balance sheet.</a:t>
            </a:r>
          </a:p>
          <a:p>
            <a:pPr>
              <a:buFont typeface="Wingdings" pitchFamily="2" charset="2"/>
              <a:buChar char="Ø"/>
            </a:pPr>
            <a:endParaRPr lang="en-GB" dirty="0" smtClean="0"/>
          </a:p>
          <a:p>
            <a:r>
              <a:rPr lang="en-GB" b="1" dirty="0" smtClean="0">
                <a:solidFill>
                  <a:srgbClr val="FF0000"/>
                </a:solidFill>
              </a:rPr>
              <a:t>Revenue expenditure: </a:t>
            </a:r>
            <a:r>
              <a:rPr lang="en-GB" b="1" dirty="0" smtClean="0"/>
              <a:t>It </a:t>
            </a:r>
            <a:r>
              <a:rPr lang="en-GB" dirty="0" smtClean="0"/>
              <a:t>refers to that expenditure which is incurred to maintain the earning capacity of the business in the normal course during the current </a:t>
            </a:r>
            <a:r>
              <a:rPr lang="en-GB" dirty="0" err="1" smtClean="0"/>
              <a:t>period.It</a:t>
            </a:r>
            <a:r>
              <a:rPr lang="en-GB" dirty="0" smtClean="0"/>
              <a:t>  means the benefit of revenue expenditure is utilised in that period </a:t>
            </a:r>
            <a:r>
              <a:rPr lang="en-GB" dirty="0" err="1" smtClean="0"/>
              <a:t>itself.Ex</a:t>
            </a:r>
            <a:r>
              <a:rPr lang="en-GB" dirty="0" smtClean="0"/>
              <a:t>:</a:t>
            </a:r>
          </a:p>
          <a:p>
            <a:pPr>
              <a:buFont typeface="Wingdings" pitchFamily="2" charset="2"/>
              <a:buChar char="Ø"/>
            </a:pPr>
            <a:r>
              <a:rPr lang="en-GB" dirty="0" smtClean="0"/>
              <a:t>Expenditure on rent ,wages ,salaries, carriage etc</a:t>
            </a:r>
          </a:p>
          <a:p>
            <a:pPr>
              <a:buFont typeface="Wingdings" pitchFamily="2" charset="2"/>
              <a:buChar char="Ø"/>
            </a:pPr>
            <a:r>
              <a:rPr lang="en-GB" dirty="0" smtClean="0"/>
              <a:t>Interest on loan borrowed to carryout business</a:t>
            </a:r>
          </a:p>
          <a:p>
            <a:pPr>
              <a:buFont typeface="Wingdings" pitchFamily="2" charset="2"/>
              <a:buChar char="Ø"/>
            </a:pPr>
            <a:r>
              <a:rPr lang="en-GB" dirty="0" smtClean="0"/>
              <a:t>Cost of goods bought for resale</a:t>
            </a:r>
          </a:p>
          <a:p>
            <a:pPr>
              <a:buFont typeface="Wingdings" pitchFamily="2" charset="2"/>
              <a:buChar char="Ø"/>
            </a:pPr>
            <a:r>
              <a:rPr lang="en-GB" dirty="0" smtClean="0"/>
              <a:t>Depreciation of fixed assets</a:t>
            </a:r>
          </a:p>
          <a:p>
            <a:pPr>
              <a:buFont typeface="Wingdings" pitchFamily="2" charset="2"/>
              <a:buChar char="Ø"/>
            </a:pPr>
            <a:r>
              <a:rPr lang="en-GB" dirty="0" smtClean="0"/>
              <a:t>All expenses incurred in </a:t>
            </a:r>
            <a:r>
              <a:rPr lang="en-GB" dirty="0" err="1" smtClean="0"/>
              <a:t>manufacturing,office,selling</a:t>
            </a:r>
            <a:r>
              <a:rPr lang="en-GB" dirty="0" smtClean="0"/>
              <a:t> and </a:t>
            </a:r>
            <a:r>
              <a:rPr lang="en-GB" dirty="0" err="1" smtClean="0"/>
              <a:t>distrbution</a:t>
            </a:r>
            <a:endParaRPr lang="en-GB" dirty="0" smtClean="0"/>
          </a:p>
          <a:p>
            <a:pPr>
              <a:buFont typeface="Wingdings" pitchFamily="2" charset="2"/>
              <a:buChar char="Ø"/>
            </a:pPr>
            <a:r>
              <a:rPr lang="en-GB" dirty="0" smtClean="0"/>
              <a:t>Loss of stock due to fire or any other reason</a:t>
            </a:r>
          </a:p>
          <a:p>
            <a:pPr>
              <a:buFont typeface="Wingdings" pitchFamily="2" charset="2"/>
              <a:buChar char="Ø"/>
            </a:pPr>
            <a:r>
              <a:rPr lang="en-GB" dirty="0" smtClean="0"/>
              <a:t>Discounts and allowances </a:t>
            </a:r>
            <a:r>
              <a:rPr lang="en-GB" b="1" dirty="0" smtClean="0">
                <a:solidFill>
                  <a:srgbClr val="FF0000"/>
                </a:solidFill>
              </a:rPr>
              <a:t>(recorded on trading  and profit &amp; loss account)</a:t>
            </a:r>
          </a:p>
          <a:p>
            <a:endParaRPr lang="en-GB"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2359"/>
            <a:ext cx="8839200" cy="6555641"/>
          </a:xfrm>
          <a:prstGeom prst="rect">
            <a:avLst/>
          </a:prstGeom>
          <a:noFill/>
        </p:spPr>
        <p:txBody>
          <a:bodyPr wrap="square" rtlCol="0">
            <a:spAutoFit/>
          </a:bodyPr>
          <a:lstStyle/>
          <a:p>
            <a:r>
              <a:rPr lang="en-IN" sz="2000" dirty="0" smtClean="0"/>
              <a:t>Final Accounts:</a:t>
            </a:r>
          </a:p>
          <a:p>
            <a:endParaRPr lang="en-IN" sz="2000" dirty="0" smtClean="0"/>
          </a:p>
          <a:p>
            <a:r>
              <a:rPr lang="en-IN" sz="2000" dirty="0" smtClean="0"/>
              <a:t>Two Parts a) Trading Account</a:t>
            </a:r>
          </a:p>
          <a:p>
            <a:r>
              <a:rPr lang="en-IN" sz="2000" dirty="0" smtClean="0"/>
              <a:t>                   b) Profit &amp; loss Account</a:t>
            </a:r>
          </a:p>
          <a:p>
            <a:r>
              <a:rPr lang="en-IN" sz="2000" dirty="0" smtClean="0"/>
              <a:t>Trading Account shows gross profit or gross loss for the end of a given accounting period.</a:t>
            </a:r>
          </a:p>
          <a:p>
            <a:r>
              <a:rPr lang="en-IN" sz="2000" dirty="0" smtClean="0"/>
              <a:t>Gross profit or gross loss is the excess of sales revenue over the cost of goods sold.</a:t>
            </a:r>
          </a:p>
          <a:p>
            <a:endParaRPr lang="en-IN" sz="2000" dirty="0" smtClean="0"/>
          </a:p>
          <a:p>
            <a:r>
              <a:rPr lang="en-IN" sz="2000" dirty="0" smtClean="0"/>
              <a:t>Gross profit=net sales-cost of goods sold.</a:t>
            </a:r>
          </a:p>
          <a:p>
            <a:endParaRPr lang="en-IN" sz="2000" dirty="0" smtClean="0"/>
          </a:p>
          <a:p>
            <a:r>
              <a:rPr lang="en-IN" sz="2000" dirty="0" smtClean="0"/>
              <a:t>If the cost of goods sold is more than the sales revenue, it results in gross loss.</a:t>
            </a:r>
          </a:p>
          <a:p>
            <a:endParaRPr lang="en-IN" sz="2000" dirty="0" smtClean="0"/>
          </a:p>
          <a:p>
            <a:r>
              <a:rPr lang="en-IN" sz="2000" dirty="0" smtClean="0"/>
              <a:t>Items to be considered in trading account are:</a:t>
            </a:r>
          </a:p>
          <a:p>
            <a:pPr marL="342900" indent="-342900">
              <a:buAutoNum type="arabicParenR"/>
            </a:pPr>
            <a:r>
              <a:rPr lang="en-IN" sz="2000" dirty="0" smtClean="0"/>
              <a:t>Opening stock</a:t>
            </a:r>
          </a:p>
          <a:p>
            <a:pPr marL="342900" indent="-342900">
              <a:buAutoNum type="arabicParenR"/>
            </a:pPr>
            <a:r>
              <a:rPr lang="en-IN" sz="2000" dirty="0" smtClean="0"/>
              <a:t>Purchases less purchase returns</a:t>
            </a:r>
          </a:p>
          <a:p>
            <a:pPr marL="342900" indent="-342900">
              <a:buAutoNum type="arabicParenR"/>
            </a:pPr>
            <a:r>
              <a:rPr lang="en-IN" sz="2000" dirty="0" smtClean="0"/>
              <a:t>Wages</a:t>
            </a:r>
          </a:p>
          <a:p>
            <a:pPr marL="342900" indent="-342900">
              <a:buAutoNum type="arabicParenR"/>
            </a:pPr>
            <a:r>
              <a:rPr lang="en-IN" sz="2000" dirty="0" smtClean="0"/>
              <a:t>Carriage inwards</a:t>
            </a:r>
          </a:p>
          <a:p>
            <a:pPr marL="342900" indent="-342900">
              <a:buAutoNum type="arabicParenR"/>
            </a:pPr>
            <a:r>
              <a:rPr lang="en-IN" sz="2000" dirty="0" smtClean="0"/>
              <a:t>Fuel and power</a:t>
            </a:r>
          </a:p>
          <a:p>
            <a:pPr marL="342900" indent="-342900">
              <a:buAutoNum type="arabicParenR"/>
            </a:pPr>
            <a:r>
              <a:rPr lang="en-IN" sz="2000" dirty="0" smtClean="0"/>
              <a:t>Sales less sales returns</a:t>
            </a:r>
          </a:p>
          <a:p>
            <a:pPr marL="342900" indent="-342900">
              <a:buAutoNum type="arabicParenR"/>
            </a:pPr>
            <a:r>
              <a:rPr lang="en-IN" sz="2000" dirty="0" smtClean="0"/>
              <a:t>Any other direct expenses such as freight, spent on raw materials</a:t>
            </a:r>
          </a:p>
          <a:p>
            <a:pPr marL="342900" indent="-342900">
              <a:buAutoNum type="arabicParenR"/>
            </a:pPr>
            <a:r>
              <a:rPr lang="en-IN" sz="2000" dirty="0" smtClean="0"/>
              <a:t>Closing stock given as additional information( adjustments)</a:t>
            </a:r>
            <a:endParaRPr lang="en-I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0"/>
            <a:ext cx="9144000" cy="2308324"/>
          </a:xfrm>
          <a:prstGeom prst="rect">
            <a:avLst/>
          </a:prstGeom>
          <a:noFill/>
        </p:spPr>
        <p:txBody>
          <a:bodyPr wrap="square" rtlCol="0">
            <a:spAutoFit/>
          </a:bodyPr>
          <a:lstStyle/>
          <a:p>
            <a:r>
              <a:rPr lang="en-GB" dirty="0" smtClean="0"/>
              <a:t>While preparing trading account for a manufacturing concern consider only such factory expenses that increase the cost of  goods manufactured, such as fuel and </a:t>
            </a:r>
            <a:r>
              <a:rPr lang="en-GB" dirty="0" err="1" smtClean="0"/>
              <a:t>power,heating</a:t>
            </a:r>
            <a:r>
              <a:rPr lang="en-GB" dirty="0" smtClean="0"/>
              <a:t> and lighting etc. Gross profit is arrived at after considering all factory expenses.</a:t>
            </a:r>
          </a:p>
          <a:p>
            <a:r>
              <a:rPr lang="en-GB" dirty="0" err="1" smtClean="0"/>
              <a:t>Proforma</a:t>
            </a:r>
            <a:r>
              <a:rPr lang="en-GB" dirty="0" smtClean="0"/>
              <a:t>:</a:t>
            </a:r>
          </a:p>
          <a:p>
            <a:endParaRPr lang="en-GB" dirty="0" smtClean="0"/>
          </a:p>
          <a:p>
            <a:pPr algn="ctr"/>
            <a:r>
              <a:rPr lang="en-GB" b="1" dirty="0" smtClean="0">
                <a:solidFill>
                  <a:srgbClr val="FF0000"/>
                </a:solidFill>
              </a:rPr>
              <a:t> Trading account for the year ending.............................</a:t>
            </a:r>
          </a:p>
          <a:p>
            <a:r>
              <a:rPr lang="en-GB" dirty="0" smtClean="0">
                <a:solidFill>
                  <a:srgbClr val="FF0000"/>
                </a:solidFill>
              </a:rPr>
              <a:t>Dr.                                                                                                                                                               Cr.</a:t>
            </a:r>
          </a:p>
          <a:p>
            <a:endParaRPr lang="en-GB" dirty="0"/>
          </a:p>
        </p:txBody>
      </p:sp>
      <p:graphicFrame>
        <p:nvGraphicFramePr>
          <p:cNvPr id="3" name="Table 2"/>
          <p:cNvGraphicFramePr>
            <a:graphicFrameLocks noGrp="1"/>
          </p:cNvGraphicFramePr>
          <p:nvPr/>
        </p:nvGraphicFramePr>
        <p:xfrm>
          <a:off x="304800" y="2895600"/>
          <a:ext cx="8610600" cy="3108960"/>
        </p:xfrm>
        <a:graphic>
          <a:graphicData uri="http://schemas.openxmlformats.org/drawingml/2006/table">
            <a:tbl>
              <a:tblPr firstRow="1" bandRow="1">
                <a:tableStyleId>{5C22544A-7EE6-4342-B048-85BDC9FD1C3A}</a:tableStyleId>
              </a:tblPr>
              <a:tblGrid>
                <a:gridCol w="3587750"/>
                <a:gridCol w="717550"/>
                <a:gridCol w="3444240"/>
                <a:gridCol w="861060"/>
              </a:tblGrid>
              <a:tr h="370840">
                <a:tc>
                  <a:txBody>
                    <a:bodyPr/>
                    <a:lstStyle/>
                    <a:p>
                      <a:r>
                        <a:rPr lang="en-GB" dirty="0" smtClean="0"/>
                        <a:t>To opening stock</a:t>
                      </a:r>
                    </a:p>
                    <a:p>
                      <a:endParaRPr lang="en-GB" dirty="0" smtClean="0"/>
                    </a:p>
                    <a:p>
                      <a:r>
                        <a:rPr lang="en-GB" dirty="0" smtClean="0"/>
                        <a:t>To purchases                            xxx</a:t>
                      </a:r>
                    </a:p>
                    <a:p>
                      <a:r>
                        <a:rPr lang="en-GB" dirty="0" smtClean="0"/>
                        <a:t>     less purchase returns        xxx</a:t>
                      </a:r>
                    </a:p>
                    <a:p>
                      <a:r>
                        <a:rPr lang="en-GB" dirty="0" smtClean="0"/>
                        <a:t>To wages</a:t>
                      </a:r>
                    </a:p>
                    <a:p>
                      <a:r>
                        <a:rPr lang="en-GB" dirty="0" smtClean="0"/>
                        <a:t>To carriage inwards</a:t>
                      </a:r>
                    </a:p>
                    <a:p>
                      <a:r>
                        <a:rPr lang="en-GB" dirty="0" smtClean="0"/>
                        <a:t>To fuel and power</a:t>
                      </a:r>
                    </a:p>
                    <a:p>
                      <a:r>
                        <a:rPr lang="en-GB" dirty="0" smtClean="0"/>
                        <a:t>To direct expenses</a:t>
                      </a:r>
                    </a:p>
                    <a:p>
                      <a:r>
                        <a:rPr lang="en-GB" dirty="0" smtClean="0"/>
                        <a:t>To gross profit transferred to profit &amp;</a:t>
                      </a:r>
                      <a:r>
                        <a:rPr lang="en-GB" baseline="0" dirty="0" smtClean="0"/>
                        <a:t> loss account</a:t>
                      </a:r>
                    </a:p>
                    <a:p>
                      <a:endParaRPr lang="en-GB" dirty="0"/>
                    </a:p>
                  </a:txBody>
                  <a:tcPr/>
                </a:tc>
                <a:tc>
                  <a:txBody>
                    <a:bodyPr/>
                    <a:lstStyle/>
                    <a:p>
                      <a:r>
                        <a:rPr lang="en-GB" dirty="0" smtClean="0"/>
                        <a:t>xxx</a:t>
                      </a:r>
                    </a:p>
                    <a:p>
                      <a:endParaRPr lang="en-GB" dirty="0" smtClean="0"/>
                    </a:p>
                    <a:p>
                      <a:endParaRPr lang="en-GB" dirty="0" smtClean="0"/>
                    </a:p>
                    <a:p>
                      <a:r>
                        <a:rPr lang="en-GB" dirty="0" smtClean="0"/>
                        <a:t>xxx</a:t>
                      </a:r>
                    </a:p>
                    <a:p>
                      <a:r>
                        <a:rPr lang="en-GB" dirty="0" smtClean="0"/>
                        <a:t>Xxx</a:t>
                      </a:r>
                    </a:p>
                    <a:p>
                      <a:r>
                        <a:rPr lang="en-GB" dirty="0" smtClean="0"/>
                        <a:t>Xxx</a:t>
                      </a:r>
                    </a:p>
                    <a:p>
                      <a:r>
                        <a:rPr lang="en-GB" dirty="0" smtClean="0"/>
                        <a:t>Xxx</a:t>
                      </a:r>
                    </a:p>
                    <a:p>
                      <a:r>
                        <a:rPr lang="en-GB" dirty="0" smtClean="0"/>
                        <a:t>Xxx</a:t>
                      </a:r>
                    </a:p>
                    <a:p>
                      <a:r>
                        <a:rPr lang="en-GB" dirty="0" smtClean="0"/>
                        <a:t>Xxx</a:t>
                      </a:r>
                    </a:p>
                    <a:p>
                      <a:endParaRPr lang="en-GB" dirty="0" smtClean="0"/>
                    </a:p>
                    <a:p>
                      <a:r>
                        <a:rPr lang="en-GB" dirty="0" smtClean="0"/>
                        <a:t>xxx</a:t>
                      </a:r>
                      <a:endParaRPr lang="en-GB" dirty="0"/>
                    </a:p>
                  </a:txBody>
                  <a:tcPr/>
                </a:tc>
                <a:tc>
                  <a:txBody>
                    <a:bodyPr/>
                    <a:lstStyle/>
                    <a:p>
                      <a:r>
                        <a:rPr lang="en-GB" dirty="0" smtClean="0"/>
                        <a:t>By sales                                       xxx</a:t>
                      </a:r>
                    </a:p>
                    <a:p>
                      <a:r>
                        <a:rPr lang="en-GB" dirty="0" smtClean="0"/>
                        <a:t>     less; sales returns                 xxx</a:t>
                      </a:r>
                    </a:p>
                    <a:p>
                      <a:endParaRPr lang="en-GB" dirty="0" smtClean="0"/>
                    </a:p>
                    <a:p>
                      <a:r>
                        <a:rPr lang="en-GB" dirty="0" smtClean="0"/>
                        <a:t>By closing stock</a:t>
                      </a:r>
                      <a:endParaRPr lang="en-GB" dirty="0"/>
                    </a:p>
                  </a:txBody>
                  <a:tcPr/>
                </a:tc>
                <a:tc>
                  <a:txBody>
                    <a:bodyPr/>
                    <a:lstStyle/>
                    <a:p>
                      <a:endParaRPr lang="en-GB" dirty="0" smtClean="0"/>
                    </a:p>
                    <a:p>
                      <a:r>
                        <a:rPr lang="en-GB" dirty="0" smtClean="0"/>
                        <a:t>Xxx</a:t>
                      </a:r>
                    </a:p>
                    <a:p>
                      <a:endParaRPr lang="en-GB" dirty="0" smtClean="0"/>
                    </a:p>
                    <a:p>
                      <a:r>
                        <a:rPr lang="en-GB" dirty="0" smtClean="0"/>
                        <a:t>Xxx</a:t>
                      </a:r>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xxx</a:t>
                      </a:r>
                      <a:endParaRPr lang="en-GB"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8763000" cy="1200329"/>
          </a:xfrm>
          <a:prstGeom prst="rect">
            <a:avLst/>
          </a:prstGeom>
          <a:noFill/>
        </p:spPr>
        <p:txBody>
          <a:bodyPr wrap="square" rtlCol="0">
            <a:spAutoFit/>
          </a:bodyPr>
          <a:lstStyle/>
          <a:p>
            <a:r>
              <a:rPr lang="en-IN" dirty="0" smtClean="0"/>
              <a:t>From the following extract of trial balance, from the books of </a:t>
            </a:r>
            <a:r>
              <a:rPr lang="en-IN" dirty="0" err="1" smtClean="0"/>
              <a:t>kamal</a:t>
            </a:r>
            <a:r>
              <a:rPr lang="en-IN" dirty="0" smtClean="0"/>
              <a:t>, for the year ending </a:t>
            </a:r>
            <a:r>
              <a:rPr lang="en-IN" dirty="0" err="1" smtClean="0"/>
              <a:t>dec</a:t>
            </a:r>
            <a:r>
              <a:rPr lang="en-IN" dirty="0" smtClean="0"/>
              <a:t> 31, 2002, prepare a trading account.</a:t>
            </a:r>
          </a:p>
          <a:p>
            <a:endParaRPr lang="en-IN" dirty="0" smtClean="0"/>
          </a:p>
          <a:p>
            <a:endParaRPr lang="en-IN" dirty="0"/>
          </a:p>
        </p:txBody>
      </p:sp>
      <p:graphicFrame>
        <p:nvGraphicFramePr>
          <p:cNvPr id="3" name="Table 2"/>
          <p:cNvGraphicFramePr>
            <a:graphicFrameLocks noGrp="1"/>
          </p:cNvGraphicFramePr>
          <p:nvPr/>
        </p:nvGraphicFramePr>
        <p:xfrm>
          <a:off x="1447800" y="1676400"/>
          <a:ext cx="6096000" cy="37084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Particulars</a:t>
                      </a:r>
                      <a:endParaRPr lang="en-IN" dirty="0"/>
                    </a:p>
                  </a:txBody>
                  <a:tcPr/>
                </a:tc>
                <a:tc>
                  <a:txBody>
                    <a:bodyPr/>
                    <a:lstStyle/>
                    <a:p>
                      <a:r>
                        <a:rPr lang="en-IN" dirty="0" smtClean="0"/>
                        <a:t>Dr.(Rs)</a:t>
                      </a:r>
                      <a:endParaRPr lang="en-IN" dirty="0"/>
                    </a:p>
                  </a:txBody>
                  <a:tcPr/>
                </a:tc>
                <a:tc>
                  <a:txBody>
                    <a:bodyPr/>
                    <a:lstStyle/>
                    <a:p>
                      <a:r>
                        <a:rPr lang="en-IN" dirty="0" smtClean="0"/>
                        <a:t>Cr(Rs)</a:t>
                      </a:r>
                      <a:endParaRPr lang="en-IN" dirty="0"/>
                    </a:p>
                  </a:txBody>
                  <a:tcPr/>
                </a:tc>
              </a:tr>
              <a:tr h="370840">
                <a:tc>
                  <a:txBody>
                    <a:bodyPr/>
                    <a:lstStyle/>
                    <a:p>
                      <a:r>
                        <a:rPr lang="en-IN" dirty="0" smtClean="0"/>
                        <a:t>Sales</a:t>
                      </a:r>
                      <a:endParaRPr lang="en-IN" dirty="0"/>
                    </a:p>
                  </a:txBody>
                  <a:tcPr/>
                </a:tc>
                <a:tc>
                  <a:txBody>
                    <a:bodyPr/>
                    <a:lstStyle/>
                    <a:p>
                      <a:endParaRPr lang="en-IN" dirty="0"/>
                    </a:p>
                  </a:txBody>
                  <a:tcPr/>
                </a:tc>
                <a:tc>
                  <a:txBody>
                    <a:bodyPr/>
                    <a:lstStyle/>
                    <a:p>
                      <a:r>
                        <a:rPr lang="en-IN" dirty="0" smtClean="0"/>
                        <a:t>325000</a:t>
                      </a:r>
                      <a:endParaRPr lang="en-IN" dirty="0"/>
                    </a:p>
                  </a:txBody>
                  <a:tcPr/>
                </a:tc>
              </a:tr>
              <a:tr h="370840">
                <a:tc>
                  <a:txBody>
                    <a:bodyPr/>
                    <a:lstStyle/>
                    <a:p>
                      <a:r>
                        <a:rPr lang="en-IN" dirty="0" smtClean="0"/>
                        <a:t>Purchases</a:t>
                      </a:r>
                      <a:endParaRPr lang="en-IN" dirty="0"/>
                    </a:p>
                  </a:txBody>
                  <a:tcPr/>
                </a:tc>
                <a:tc>
                  <a:txBody>
                    <a:bodyPr/>
                    <a:lstStyle/>
                    <a:p>
                      <a:r>
                        <a:rPr lang="en-IN" dirty="0" smtClean="0"/>
                        <a:t>240000</a:t>
                      </a:r>
                      <a:endParaRPr lang="en-IN" dirty="0"/>
                    </a:p>
                  </a:txBody>
                  <a:tcPr/>
                </a:tc>
                <a:tc>
                  <a:txBody>
                    <a:bodyPr/>
                    <a:lstStyle/>
                    <a:p>
                      <a:endParaRPr lang="en-IN" dirty="0"/>
                    </a:p>
                  </a:txBody>
                  <a:tcPr/>
                </a:tc>
              </a:tr>
              <a:tr h="370840">
                <a:tc>
                  <a:txBody>
                    <a:bodyPr/>
                    <a:lstStyle/>
                    <a:p>
                      <a:r>
                        <a:rPr lang="en-IN" dirty="0" smtClean="0"/>
                        <a:t>Freight</a:t>
                      </a:r>
                      <a:endParaRPr lang="en-IN" dirty="0"/>
                    </a:p>
                  </a:txBody>
                  <a:tcPr/>
                </a:tc>
                <a:tc>
                  <a:txBody>
                    <a:bodyPr/>
                    <a:lstStyle/>
                    <a:p>
                      <a:r>
                        <a:rPr lang="en-IN" dirty="0" smtClean="0"/>
                        <a:t>     5000</a:t>
                      </a:r>
                      <a:endParaRPr lang="en-IN" dirty="0"/>
                    </a:p>
                  </a:txBody>
                  <a:tcPr/>
                </a:tc>
                <a:tc>
                  <a:txBody>
                    <a:bodyPr/>
                    <a:lstStyle/>
                    <a:p>
                      <a:endParaRPr lang="en-IN" dirty="0"/>
                    </a:p>
                  </a:txBody>
                  <a:tcPr/>
                </a:tc>
              </a:tr>
              <a:tr h="370840">
                <a:tc>
                  <a:txBody>
                    <a:bodyPr/>
                    <a:lstStyle/>
                    <a:p>
                      <a:r>
                        <a:rPr lang="en-IN" dirty="0" smtClean="0"/>
                        <a:t>Sales</a:t>
                      </a:r>
                      <a:r>
                        <a:rPr lang="en-IN" baseline="0" dirty="0" smtClean="0"/>
                        <a:t> returns</a:t>
                      </a:r>
                      <a:endParaRPr lang="en-IN" dirty="0"/>
                    </a:p>
                  </a:txBody>
                  <a:tcPr/>
                </a:tc>
                <a:tc>
                  <a:txBody>
                    <a:bodyPr/>
                    <a:lstStyle/>
                    <a:p>
                      <a:r>
                        <a:rPr lang="en-IN" dirty="0" smtClean="0"/>
                        <a:t>5000</a:t>
                      </a:r>
                      <a:endParaRPr lang="en-IN" dirty="0"/>
                    </a:p>
                  </a:txBody>
                  <a:tcPr/>
                </a:tc>
                <a:tc>
                  <a:txBody>
                    <a:bodyPr/>
                    <a:lstStyle/>
                    <a:p>
                      <a:endParaRPr lang="en-IN" dirty="0"/>
                    </a:p>
                  </a:txBody>
                  <a:tcPr/>
                </a:tc>
              </a:tr>
              <a:tr h="370840">
                <a:tc>
                  <a:txBody>
                    <a:bodyPr/>
                    <a:lstStyle/>
                    <a:p>
                      <a:r>
                        <a:rPr lang="en-IN" dirty="0" smtClean="0"/>
                        <a:t>Purchase returns</a:t>
                      </a:r>
                      <a:endParaRPr lang="en-IN" dirty="0"/>
                    </a:p>
                  </a:txBody>
                  <a:tcPr/>
                </a:tc>
                <a:tc>
                  <a:txBody>
                    <a:bodyPr/>
                    <a:lstStyle/>
                    <a:p>
                      <a:endParaRPr lang="en-IN" dirty="0"/>
                    </a:p>
                  </a:txBody>
                  <a:tcPr/>
                </a:tc>
                <a:tc>
                  <a:txBody>
                    <a:bodyPr/>
                    <a:lstStyle/>
                    <a:p>
                      <a:r>
                        <a:rPr lang="en-IN" dirty="0" smtClean="0"/>
                        <a:t>5600</a:t>
                      </a:r>
                      <a:endParaRPr lang="en-IN" dirty="0"/>
                    </a:p>
                  </a:txBody>
                  <a:tcPr/>
                </a:tc>
              </a:tr>
              <a:tr h="370840">
                <a:tc>
                  <a:txBody>
                    <a:bodyPr/>
                    <a:lstStyle/>
                    <a:p>
                      <a:r>
                        <a:rPr lang="en-IN" dirty="0" smtClean="0"/>
                        <a:t>Wages</a:t>
                      </a:r>
                      <a:endParaRPr lang="en-IN" dirty="0"/>
                    </a:p>
                  </a:txBody>
                  <a:tcPr/>
                </a:tc>
                <a:tc>
                  <a:txBody>
                    <a:bodyPr/>
                    <a:lstStyle/>
                    <a:p>
                      <a:r>
                        <a:rPr lang="en-IN" dirty="0" smtClean="0"/>
                        <a:t>40000</a:t>
                      </a:r>
                      <a:endParaRPr lang="en-IN" dirty="0"/>
                    </a:p>
                  </a:txBody>
                  <a:tcPr/>
                </a:tc>
                <a:tc>
                  <a:txBody>
                    <a:bodyPr/>
                    <a:lstStyle/>
                    <a:p>
                      <a:endParaRPr lang="en-IN" dirty="0"/>
                    </a:p>
                  </a:txBody>
                  <a:tcPr/>
                </a:tc>
              </a:tr>
              <a:tr h="370840">
                <a:tc>
                  <a:txBody>
                    <a:bodyPr/>
                    <a:lstStyle/>
                    <a:p>
                      <a:r>
                        <a:rPr lang="en-IN" dirty="0" smtClean="0"/>
                        <a:t>Salaries</a:t>
                      </a:r>
                      <a:endParaRPr lang="en-IN" dirty="0"/>
                    </a:p>
                  </a:txBody>
                  <a:tcPr/>
                </a:tc>
                <a:tc>
                  <a:txBody>
                    <a:bodyPr/>
                    <a:lstStyle/>
                    <a:p>
                      <a:r>
                        <a:rPr lang="en-IN" dirty="0" smtClean="0"/>
                        <a:t>20000</a:t>
                      </a:r>
                      <a:endParaRPr lang="en-IN" dirty="0"/>
                    </a:p>
                  </a:txBody>
                  <a:tcPr/>
                </a:tc>
                <a:tc>
                  <a:txBody>
                    <a:bodyPr/>
                    <a:lstStyle/>
                    <a:p>
                      <a:endParaRPr lang="en-IN" dirty="0"/>
                    </a:p>
                  </a:txBody>
                  <a:tcPr/>
                </a:tc>
              </a:tr>
              <a:tr h="370840">
                <a:tc>
                  <a:txBody>
                    <a:bodyPr/>
                    <a:lstStyle/>
                    <a:p>
                      <a:r>
                        <a:rPr lang="en-IN" dirty="0" smtClean="0"/>
                        <a:t>Carriage inwards</a:t>
                      </a:r>
                      <a:endParaRPr lang="en-IN" dirty="0"/>
                    </a:p>
                  </a:txBody>
                  <a:tcPr/>
                </a:tc>
                <a:tc>
                  <a:txBody>
                    <a:bodyPr/>
                    <a:lstStyle/>
                    <a:p>
                      <a:r>
                        <a:rPr lang="en-IN" dirty="0" smtClean="0"/>
                        <a:t>10000</a:t>
                      </a:r>
                      <a:endParaRPr lang="en-IN" dirty="0"/>
                    </a:p>
                  </a:txBody>
                  <a:tcPr/>
                </a:tc>
                <a:tc>
                  <a:txBody>
                    <a:bodyPr/>
                    <a:lstStyle/>
                    <a:p>
                      <a:endParaRPr lang="en-IN" dirty="0"/>
                    </a:p>
                  </a:txBody>
                  <a:tcPr/>
                </a:tc>
              </a:tr>
              <a:tr h="370840">
                <a:tc>
                  <a:txBody>
                    <a:bodyPr/>
                    <a:lstStyle/>
                    <a:p>
                      <a:r>
                        <a:rPr lang="en-IN" dirty="0" smtClean="0"/>
                        <a:t>Opening stock</a:t>
                      </a:r>
                      <a:endParaRPr lang="en-IN" dirty="0"/>
                    </a:p>
                  </a:txBody>
                  <a:tcPr/>
                </a:tc>
                <a:tc>
                  <a:txBody>
                    <a:bodyPr/>
                    <a:lstStyle/>
                    <a:p>
                      <a:r>
                        <a:rPr lang="en-IN" dirty="0" smtClean="0"/>
                        <a:t>25000</a:t>
                      </a:r>
                      <a:endParaRPr lang="en-IN" dirty="0"/>
                    </a:p>
                  </a:txBody>
                  <a:tcPr/>
                </a:tc>
                <a:tc>
                  <a:txBody>
                    <a:bodyPr/>
                    <a:lstStyle/>
                    <a:p>
                      <a:endParaRPr lang="en-IN" dirty="0"/>
                    </a:p>
                  </a:txBody>
                  <a:tcPr/>
                </a:tc>
              </a:tr>
            </a:tbl>
          </a:graphicData>
        </a:graphic>
      </p:graphicFrame>
      <p:sp>
        <p:nvSpPr>
          <p:cNvPr id="4" name="TextBox 3"/>
          <p:cNvSpPr txBox="1"/>
          <p:nvPr/>
        </p:nvSpPr>
        <p:spPr>
          <a:xfrm>
            <a:off x="381000" y="5638800"/>
            <a:ext cx="7772400" cy="369332"/>
          </a:xfrm>
          <a:prstGeom prst="rect">
            <a:avLst/>
          </a:prstGeom>
          <a:noFill/>
        </p:spPr>
        <p:txBody>
          <a:bodyPr wrap="square" rtlCol="0">
            <a:spAutoFit/>
          </a:bodyPr>
          <a:lstStyle/>
          <a:p>
            <a:r>
              <a:rPr lang="en-IN" dirty="0" smtClean="0"/>
              <a:t>Adjustments : stock as on 31.12.2002 was rs.40,000</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458200" cy="1200329"/>
          </a:xfrm>
          <a:prstGeom prst="rect">
            <a:avLst/>
          </a:prstGeom>
          <a:noFill/>
        </p:spPr>
        <p:txBody>
          <a:bodyPr wrap="square" rtlCol="0">
            <a:spAutoFit/>
          </a:bodyPr>
          <a:lstStyle/>
          <a:p>
            <a:r>
              <a:rPr lang="en-IN" dirty="0" smtClean="0"/>
              <a:t>Solution:</a:t>
            </a:r>
          </a:p>
          <a:p>
            <a:endParaRPr lang="en-IN" dirty="0" smtClean="0"/>
          </a:p>
          <a:p>
            <a:r>
              <a:rPr lang="en-IN" dirty="0" smtClean="0"/>
              <a:t>Dr.								             Cr.</a:t>
            </a:r>
          </a:p>
          <a:p>
            <a:endParaRPr lang="en-IN" dirty="0"/>
          </a:p>
        </p:txBody>
      </p:sp>
      <p:graphicFrame>
        <p:nvGraphicFramePr>
          <p:cNvPr id="3" name="Table 2"/>
          <p:cNvGraphicFramePr>
            <a:graphicFrameLocks noGrp="1"/>
          </p:cNvGraphicFramePr>
          <p:nvPr/>
        </p:nvGraphicFramePr>
        <p:xfrm>
          <a:off x="152400" y="1828800"/>
          <a:ext cx="8763000" cy="3754120"/>
        </p:xfrm>
        <a:graphic>
          <a:graphicData uri="http://schemas.openxmlformats.org/drawingml/2006/table">
            <a:tbl>
              <a:tblPr firstRow="1" bandRow="1">
                <a:tableStyleId>{5C22544A-7EE6-4342-B048-85BDC9FD1C3A}</a:tableStyleId>
              </a:tblPr>
              <a:tblGrid>
                <a:gridCol w="3505200"/>
                <a:gridCol w="1066800"/>
                <a:gridCol w="3287598"/>
                <a:gridCol w="903402"/>
              </a:tblGrid>
              <a:tr h="370840">
                <a:tc>
                  <a:txBody>
                    <a:bodyPr/>
                    <a:lstStyle/>
                    <a:p>
                      <a:r>
                        <a:rPr lang="en-IN" dirty="0" smtClean="0"/>
                        <a:t>Particulars</a:t>
                      </a:r>
                      <a:endParaRPr lang="en-IN" dirty="0"/>
                    </a:p>
                  </a:txBody>
                  <a:tcPr/>
                </a:tc>
                <a:tc>
                  <a:txBody>
                    <a:bodyPr/>
                    <a:lstStyle/>
                    <a:p>
                      <a:r>
                        <a:rPr lang="en-IN" dirty="0" smtClean="0"/>
                        <a:t>Rs.</a:t>
                      </a:r>
                      <a:endParaRPr lang="en-IN" dirty="0"/>
                    </a:p>
                  </a:txBody>
                  <a:tcPr/>
                </a:tc>
                <a:tc>
                  <a:txBody>
                    <a:bodyPr/>
                    <a:lstStyle/>
                    <a:p>
                      <a:r>
                        <a:rPr lang="en-IN" dirty="0" smtClean="0"/>
                        <a:t>Particulars</a:t>
                      </a:r>
                      <a:endParaRPr lang="en-IN" dirty="0"/>
                    </a:p>
                  </a:txBody>
                  <a:tcPr/>
                </a:tc>
                <a:tc>
                  <a:txBody>
                    <a:bodyPr/>
                    <a:lstStyle/>
                    <a:p>
                      <a:r>
                        <a:rPr lang="en-IN" dirty="0" smtClean="0"/>
                        <a:t>Rs.</a:t>
                      </a:r>
                      <a:endParaRPr lang="en-IN" dirty="0"/>
                    </a:p>
                  </a:txBody>
                  <a:tcPr/>
                </a:tc>
              </a:tr>
              <a:tr h="370840">
                <a:tc>
                  <a:txBody>
                    <a:bodyPr/>
                    <a:lstStyle/>
                    <a:p>
                      <a:r>
                        <a:rPr lang="en-IN" dirty="0" smtClean="0"/>
                        <a:t>To opening stock</a:t>
                      </a:r>
                    </a:p>
                    <a:p>
                      <a:endParaRPr lang="en-IN" dirty="0" smtClean="0"/>
                    </a:p>
                    <a:p>
                      <a:r>
                        <a:rPr lang="en-IN" dirty="0" smtClean="0"/>
                        <a:t>To purchases                      240000</a:t>
                      </a:r>
                    </a:p>
                    <a:p>
                      <a:r>
                        <a:rPr lang="en-IN" dirty="0" smtClean="0"/>
                        <a:t>     less: purchase returns      5600</a:t>
                      </a:r>
                    </a:p>
                    <a:p>
                      <a:endParaRPr lang="en-IN" dirty="0" smtClean="0"/>
                    </a:p>
                    <a:p>
                      <a:r>
                        <a:rPr lang="en-IN" dirty="0" smtClean="0"/>
                        <a:t>To wages</a:t>
                      </a:r>
                    </a:p>
                    <a:p>
                      <a:r>
                        <a:rPr lang="en-IN" dirty="0" smtClean="0"/>
                        <a:t>To carriage inwards</a:t>
                      </a:r>
                    </a:p>
                    <a:p>
                      <a:r>
                        <a:rPr lang="en-IN" dirty="0" smtClean="0"/>
                        <a:t>To freight</a:t>
                      </a:r>
                    </a:p>
                    <a:p>
                      <a:r>
                        <a:rPr lang="en-IN" dirty="0" smtClean="0"/>
                        <a:t>To gross profit</a:t>
                      </a:r>
                      <a:r>
                        <a:rPr lang="en-IN" baseline="0" dirty="0" smtClean="0"/>
                        <a:t> transferred to profit</a:t>
                      </a:r>
                    </a:p>
                    <a:p>
                      <a:r>
                        <a:rPr lang="en-IN" baseline="0" dirty="0" smtClean="0"/>
                        <a:t>And loss account</a:t>
                      </a:r>
                    </a:p>
                    <a:p>
                      <a:endParaRPr lang="en-IN" baseline="0" dirty="0" smtClean="0"/>
                    </a:p>
                    <a:p>
                      <a:endParaRPr lang="en-IN" dirty="0"/>
                    </a:p>
                  </a:txBody>
                  <a:tcPr/>
                </a:tc>
                <a:tc>
                  <a:txBody>
                    <a:bodyPr/>
                    <a:lstStyle/>
                    <a:p>
                      <a:r>
                        <a:rPr lang="en-IN" dirty="0" smtClean="0"/>
                        <a:t>25000</a:t>
                      </a:r>
                    </a:p>
                    <a:p>
                      <a:endParaRPr lang="en-IN" dirty="0" smtClean="0"/>
                    </a:p>
                    <a:p>
                      <a:endParaRPr lang="en-IN" dirty="0" smtClean="0"/>
                    </a:p>
                    <a:p>
                      <a:r>
                        <a:rPr lang="en-IN" smtClean="0"/>
                        <a:t>234400</a:t>
                      </a:r>
                      <a:endParaRPr lang="en-IN" dirty="0" smtClean="0"/>
                    </a:p>
                    <a:p>
                      <a:endParaRPr lang="en-IN" dirty="0" smtClean="0"/>
                    </a:p>
                    <a:p>
                      <a:r>
                        <a:rPr lang="en-IN" dirty="0" smtClean="0"/>
                        <a:t>40000</a:t>
                      </a:r>
                    </a:p>
                    <a:p>
                      <a:r>
                        <a:rPr lang="en-IN" dirty="0" smtClean="0"/>
                        <a:t>10000</a:t>
                      </a:r>
                    </a:p>
                    <a:p>
                      <a:r>
                        <a:rPr lang="en-IN" dirty="0" smtClean="0"/>
                        <a:t>5000</a:t>
                      </a:r>
                    </a:p>
                    <a:p>
                      <a:r>
                        <a:rPr lang="en-IN" dirty="0" smtClean="0"/>
                        <a:t>45600</a:t>
                      </a:r>
                    </a:p>
                    <a:p>
                      <a:endParaRPr lang="en-IN" dirty="0" smtClean="0"/>
                    </a:p>
                    <a:p>
                      <a:endParaRPr lang="en-IN" dirty="0" smtClean="0"/>
                    </a:p>
                    <a:p>
                      <a:r>
                        <a:rPr lang="en-IN" dirty="0" smtClean="0"/>
                        <a:t>360000</a:t>
                      </a:r>
                      <a:endParaRPr lang="en-IN" dirty="0"/>
                    </a:p>
                  </a:txBody>
                  <a:tcPr/>
                </a:tc>
                <a:tc>
                  <a:txBody>
                    <a:bodyPr/>
                    <a:lstStyle/>
                    <a:p>
                      <a:r>
                        <a:rPr lang="en-IN" dirty="0" smtClean="0"/>
                        <a:t>By sales                      3,25000</a:t>
                      </a:r>
                    </a:p>
                    <a:p>
                      <a:r>
                        <a:rPr lang="en-IN" dirty="0" smtClean="0"/>
                        <a:t>   less sales returns         5000</a:t>
                      </a:r>
                    </a:p>
                    <a:p>
                      <a:endParaRPr lang="en-IN" dirty="0" smtClean="0"/>
                    </a:p>
                    <a:p>
                      <a:endParaRPr lang="en-IN" dirty="0" smtClean="0"/>
                    </a:p>
                    <a:p>
                      <a:r>
                        <a:rPr lang="en-IN" dirty="0" smtClean="0"/>
                        <a:t>By closing stock</a:t>
                      </a:r>
                      <a:endParaRPr lang="en-IN" dirty="0"/>
                    </a:p>
                  </a:txBody>
                  <a:tcPr/>
                </a:tc>
                <a:tc>
                  <a:txBody>
                    <a:bodyPr/>
                    <a:lstStyle/>
                    <a:p>
                      <a:endParaRPr lang="en-IN" dirty="0" smtClean="0"/>
                    </a:p>
                    <a:p>
                      <a:endParaRPr lang="en-IN" dirty="0" smtClean="0"/>
                    </a:p>
                    <a:p>
                      <a:r>
                        <a:rPr lang="en-IN" dirty="0" smtClean="0"/>
                        <a:t>320000</a:t>
                      </a:r>
                    </a:p>
                    <a:p>
                      <a:endParaRPr lang="en-IN" dirty="0" smtClean="0"/>
                    </a:p>
                    <a:p>
                      <a:r>
                        <a:rPr lang="en-IN" dirty="0" smtClean="0"/>
                        <a:t>40000</a:t>
                      </a:r>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360000</a:t>
                      </a:r>
                    </a:p>
                  </a:txBody>
                  <a:tcPr/>
                </a:tc>
              </a:tr>
            </a:tbl>
          </a:graphicData>
        </a:graphic>
      </p:graphicFrame>
      <p:sp>
        <p:nvSpPr>
          <p:cNvPr id="4" name="TextBox 3"/>
          <p:cNvSpPr txBox="1"/>
          <p:nvPr/>
        </p:nvSpPr>
        <p:spPr>
          <a:xfrm>
            <a:off x="304800" y="5867400"/>
            <a:ext cx="8153400" cy="923330"/>
          </a:xfrm>
          <a:prstGeom prst="rect">
            <a:avLst/>
          </a:prstGeom>
          <a:noFill/>
        </p:spPr>
        <p:txBody>
          <a:bodyPr wrap="square" rtlCol="0">
            <a:spAutoFit/>
          </a:bodyPr>
          <a:lstStyle/>
          <a:p>
            <a:r>
              <a:rPr lang="en-GB" dirty="0" smtClean="0"/>
              <a:t>Note: salaries given in trial balance is not considered </a:t>
            </a:r>
            <a:r>
              <a:rPr lang="en-GB" dirty="0" err="1" smtClean="0"/>
              <a:t>here.salaries</a:t>
            </a:r>
            <a:r>
              <a:rPr lang="en-GB" dirty="0" smtClean="0"/>
              <a:t> is office expense and hence it is transferred to profit and loss </a:t>
            </a:r>
            <a:r>
              <a:rPr lang="en-GB" dirty="0" err="1" smtClean="0"/>
              <a:t>account.trading</a:t>
            </a:r>
            <a:r>
              <a:rPr lang="en-GB" dirty="0" smtClean="0"/>
              <a:t> acc considers only expenses and receipts at the factory.</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9600"/>
            <a:ext cx="8458200" cy="3416320"/>
          </a:xfrm>
          <a:prstGeom prst="rect">
            <a:avLst/>
          </a:prstGeom>
          <a:noFill/>
        </p:spPr>
        <p:txBody>
          <a:bodyPr wrap="square" rtlCol="0">
            <a:spAutoFit/>
          </a:bodyPr>
          <a:lstStyle/>
          <a:p>
            <a:r>
              <a:rPr lang="en-GB" dirty="0" smtClean="0"/>
              <a:t>Profit and loss account</a:t>
            </a:r>
            <a:r>
              <a:rPr lang="en-GB" dirty="0" smtClean="0"/>
              <a:t>:</a:t>
            </a:r>
          </a:p>
          <a:p>
            <a:endParaRPr lang="en-GB" dirty="0" smtClean="0"/>
          </a:p>
          <a:p>
            <a:pPr>
              <a:buFont typeface="Wingdings" pitchFamily="2" charset="2"/>
              <a:buChar char="Ø"/>
            </a:pPr>
            <a:r>
              <a:rPr lang="en-GB" dirty="0" err="1" smtClean="0"/>
              <a:t>p&amp;l</a:t>
            </a:r>
            <a:r>
              <a:rPr lang="en-GB" dirty="0" smtClean="0"/>
              <a:t> acc shows net profit or net loss for the end of a given period.</a:t>
            </a:r>
          </a:p>
          <a:p>
            <a:pPr>
              <a:buFont typeface="Wingdings" pitchFamily="2" charset="2"/>
              <a:buChar char="Ø"/>
            </a:pPr>
            <a:r>
              <a:rPr lang="en-GB" dirty="0" smtClean="0"/>
              <a:t>From the gross profit (or gross loss) transferred from trading acc, deduct all expenses relating to </a:t>
            </a:r>
            <a:r>
              <a:rPr lang="en-GB" b="1" dirty="0" err="1" smtClean="0">
                <a:solidFill>
                  <a:srgbClr val="FF0000"/>
                </a:solidFill>
              </a:rPr>
              <a:t>office,</a:t>
            </a:r>
            <a:r>
              <a:rPr lang="en-GB" dirty="0" err="1" smtClean="0"/>
              <a:t>selling</a:t>
            </a:r>
            <a:r>
              <a:rPr lang="en-GB" dirty="0" smtClean="0"/>
              <a:t> and distribution depts.</a:t>
            </a:r>
          </a:p>
          <a:p>
            <a:pPr>
              <a:buFont typeface="Wingdings" pitchFamily="2" charset="2"/>
              <a:buChar char="Ø"/>
            </a:pPr>
            <a:r>
              <a:rPr lang="en-GB" dirty="0" smtClean="0"/>
              <a:t>Add all non operating income such as commission or rent received, interest received etc</a:t>
            </a:r>
            <a:r>
              <a:rPr lang="en-GB" dirty="0" smtClean="0"/>
              <a:t>.</a:t>
            </a:r>
          </a:p>
          <a:p>
            <a:endParaRPr lang="en-GB" dirty="0" smtClean="0"/>
          </a:p>
          <a:p>
            <a:pPr>
              <a:buFont typeface="Wingdings" pitchFamily="2" charset="2"/>
              <a:buChar char="Ø"/>
            </a:pPr>
            <a:r>
              <a:rPr lang="en-GB" dirty="0" smtClean="0"/>
              <a:t>Profit &amp; loss acc considers only revenue expenditure such as those incurred in:</a:t>
            </a:r>
          </a:p>
          <a:p>
            <a:pPr marL="342900" indent="-342900">
              <a:buFont typeface="+mj-lt"/>
              <a:buAutoNum type="arabicPeriod"/>
            </a:pPr>
            <a:r>
              <a:rPr lang="en-GB" dirty="0" smtClean="0"/>
              <a:t>Maintaining the capital assets</a:t>
            </a:r>
          </a:p>
          <a:p>
            <a:pPr marL="342900" indent="-342900">
              <a:buFont typeface="+mj-lt"/>
              <a:buAutoNum type="arabicPeriod"/>
            </a:pPr>
            <a:r>
              <a:rPr lang="en-GB" dirty="0" smtClean="0"/>
              <a:t>Running business from time to time</a:t>
            </a:r>
          </a:p>
          <a:p>
            <a:pPr marL="342900" indent="-342900">
              <a:buFont typeface="+mj-lt"/>
              <a:buAutoNum type="arabicPeriod"/>
            </a:pPr>
            <a:r>
              <a:rPr lang="en-GB" dirty="0" smtClean="0"/>
              <a:t>Selling and distributing the goods of the business they deal in</a:t>
            </a:r>
            <a:endParaRPr lang="en-GB"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754326"/>
          </a:xfrm>
          <a:prstGeom prst="rect">
            <a:avLst/>
          </a:prstGeom>
        </p:spPr>
        <p:txBody>
          <a:bodyPr wrap="square">
            <a:spAutoFit/>
          </a:bodyPr>
          <a:lstStyle/>
          <a:p>
            <a:pPr>
              <a:buFont typeface="Wingdings" pitchFamily="2" charset="2"/>
              <a:buChar char="Ø"/>
            </a:pPr>
            <a:r>
              <a:rPr lang="en-GB" dirty="0" err="1" smtClean="0"/>
              <a:t>Proforma</a:t>
            </a:r>
            <a:r>
              <a:rPr lang="en-GB" dirty="0" smtClean="0"/>
              <a:t>:</a:t>
            </a:r>
          </a:p>
          <a:p>
            <a:pPr>
              <a:buFont typeface="Wingdings" pitchFamily="2" charset="2"/>
              <a:buChar char="Ø"/>
            </a:pPr>
            <a:r>
              <a:rPr lang="en-GB" dirty="0" smtClean="0"/>
              <a:t>Profit and loss account for the year ending............................</a:t>
            </a:r>
          </a:p>
          <a:p>
            <a:endParaRPr lang="en-GB" dirty="0" smtClean="0"/>
          </a:p>
          <a:p>
            <a:r>
              <a:rPr lang="en-GB" dirty="0" smtClean="0"/>
              <a:t>Dr                                                                                                                                                </a:t>
            </a:r>
            <a:r>
              <a:rPr lang="en-GB" dirty="0" err="1" smtClean="0"/>
              <a:t>cr</a:t>
            </a:r>
            <a:endParaRPr lang="en-GB" dirty="0" smtClean="0"/>
          </a:p>
          <a:p>
            <a:endParaRPr lang="en-GB" dirty="0" smtClean="0"/>
          </a:p>
          <a:p>
            <a:endParaRPr lang="en-GB" dirty="0"/>
          </a:p>
        </p:txBody>
      </p:sp>
      <p:graphicFrame>
        <p:nvGraphicFramePr>
          <p:cNvPr id="3" name="Table 2"/>
          <p:cNvGraphicFramePr>
            <a:graphicFrameLocks noGrp="1"/>
          </p:cNvGraphicFramePr>
          <p:nvPr/>
        </p:nvGraphicFramePr>
        <p:xfrm>
          <a:off x="152400" y="1219200"/>
          <a:ext cx="8610600" cy="4480560"/>
        </p:xfrm>
        <a:graphic>
          <a:graphicData uri="http://schemas.openxmlformats.org/drawingml/2006/table">
            <a:tbl>
              <a:tblPr firstRow="1" bandRow="1">
                <a:tableStyleId>{5C22544A-7EE6-4342-B048-85BDC9FD1C3A}</a:tableStyleId>
              </a:tblPr>
              <a:tblGrid>
                <a:gridCol w="3444240"/>
                <a:gridCol w="594360"/>
                <a:gridCol w="3886200"/>
                <a:gridCol w="685800"/>
              </a:tblGrid>
              <a:tr h="370840">
                <a:tc>
                  <a:txBody>
                    <a:bodyPr/>
                    <a:lstStyle/>
                    <a:p>
                      <a:r>
                        <a:rPr lang="en-GB" dirty="0" smtClean="0"/>
                        <a:t>To salaries</a:t>
                      </a:r>
                    </a:p>
                    <a:p>
                      <a:r>
                        <a:rPr lang="en-GB" dirty="0" smtClean="0"/>
                        <a:t>To rent</a:t>
                      </a:r>
                    </a:p>
                    <a:p>
                      <a:r>
                        <a:rPr lang="en-GB" dirty="0" smtClean="0"/>
                        <a:t>To insurance</a:t>
                      </a:r>
                    </a:p>
                    <a:p>
                      <a:r>
                        <a:rPr lang="en-GB" dirty="0" smtClean="0"/>
                        <a:t>To carriage outwards</a:t>
                      </a:r>
                    </a:p>
                    <a:p>
                      <a:r>
                        <a:rPr lang="en-GB" dirty="0" smtClean="0"/>
                        <a:t>To telephones</a:t>
                      </a:r>
                    </a:p>
                    <a:p>
                      <a:r>
                        <a:rPr lang="en-GB" dirty="0" smtClean="0"/>
                        <a:t>To provision for depreciation</a:t>
                      </a:r>
                    </a:p>
                    <a:p>
                      <a:r>
                        <a:rPr lang="en-GB" dirty="0" smtClean="0"/>
                        <a:t>To</a:t>
                      </a:r>
                      <a:r>
                        <a:rPr lang="en-GB" baseline="0" dirty="0" smtClean="0"/>
                        <a:t> </a:t>
                      </a:r>
                      <a:r>
                        <a:rPr lang="en-GB" baseline="0" dirty="0" smtClean="0"/>
                        <a:t>bad debts written off           xxx</a:t>
                      </a:r>
                    </a:p>
                    <a:p>
                      <a:r>
                        <a:rPr lang="en-GB" baseline="0" dirty="0" smtClean="0"/>
                        <a:t>   add: increase in bad debts    xxx</a:t>
                      </a:r>
                    </a:p>
                    <a:p>
                      <a:r>
                        <a:rPr lang="en-GB" baseline="0" dirty="0" smtClean="0"/>
                        <a:t>To cost of samples</a:t>
                      </a:r>
                    </a:p>
                    <a:p>
                      <a:r>
                        <a:rPr lang="en-GB" baseline="0" dirty="0" smtClean="0"/>
                        <a:t>To advertising</a:t>
                      </a:r>
                    </a:p>
                    <a:p>
                      <a:r>
                        <a:rPr lang="en-GB" baseline="0" dirty="0" smtClean="0"/>
                        <a:t>To interest on loan</a:t>
                      </a:r>
                    </a:p>
                    <a:p>
                      <a:r>
                        <a:rPr lang="en-GB" baseline="0" dirty="0" smtClean="0"/>
                        <a:t>To discount allowed</a:t>
                      </a:r>
                    </a:p>
                    <a:p>
                      <a:r>
                        <a:rPr lang="en-GB" baseline="0" dirty="0" smtClean="0"/>
                        <a:t>To net profit transferred to capital account</a:t>
                      </a:r>
                      <a:endParaRPr lang="en-GB" dirty="0" smtClean="0"/>
                    </a:p>
                  </a:txBody>
                  <a:tcPr/>
                </a:tc>
                <a:tc>
                  <a:txBody>
                    <a:bodyPr/>
                    <a:lstStyle/>
                    <a:p>
                      <a:r>
                        <a:rPr lang="en-GB" dirty="0" smtClean="0"/>
                        <a:t>Xxx</a:t>
                      </a:r>
                    </a:p>
                    <a:p>
                      <a:r>
                        <a:rPr lang="en-GB" dirty="0" smtClean="0"/>
                        <a:t>Xxx</a:t>
                      </a:r>
                    </a:p>
                    <a:p>
                      <a:r>
                        <a:rPr lang="en-GB" dirty="0" smtClean="0"/>
                        <a:t>Xxx</a:t>
                      </a:r>
                    </a:p>
                    <a:p>
                      <a:r>
                        <a:rPr lang="en-GB" dirty="0" smtClean="0"/>
                        <a:t>Xxx</a:t>
                      </a:r>
                    </a:p>
                    <a:p>
                      <a:r>
                        <a:rPr lang="en-GB" dirty="0" smtClean="0"/>
                        <a:t>Xxx</a:t>
                      </a:r>
                    </a:p>
                    <a:p>
                      <a:r>
                        <a:rPr lang="en-GB" dirty="0" smtClean="0"/>
                        <a:t>Xxx</a:t>
                      </a:r>
                    </a:p>
                    <a:p>
                      <a:endParaRPr lang="en-GB" dirty="0" smtClean="0"/>
                    </a:p>
                    <a:p>
                      <a:r>
                        <a:rPr lang="en-GB" dirty="0" smtClean="0"/>
                        <a:t>Xxx</a:t>
                      </a:r>
                    </a:p>
                    <a:p>
                      <a:r>
                        <a:rPr lang="en-GB" dirty="0" smtClean="0"/>
                        <a:t>Xxx</a:t>
                      </a:r>
                    </a:p>
                    <a:p>
                      <a:r>
                        <a:rPr lang="en-GB" dirty="0" smtClean="0"/>
                        <a:t>Xxx</a:t>
                      </a:r>
                    </a:p>
                    <a:p>
                      <a:r>
                        <a:rPr lang="en-GB" dirty="0" smtClean="0"/>
                        <a:t>Xxx</a:t>
                      </a:r>
                    </a:p>
                    <a:p>
                      <a:r>
                        <a:rPr lang="en-GB" dirty="0" smtClean="0"/>
                        <a:t>Xxx</a:t>
                      </a:r>
                    </a:p>
                    <a:p>
                      <a:endParaRPr lang="en-GB" dirty="0" smtClean="0"/>
                    </a:p>
                    <a:p>
                      <a:r>
                        <a:rPr lang="en-GB" dirty="0" smtClean="0"/>
                        <a:t>Xxx</a:t>
                      </a:r>
                    </a:p>
                    <a:p>
                      <a:endParaRPr lang="en-GB" dirty="0" smtClean="0"/>
                    </a:p>
                    <a:p>
                      <a:r>
                        <a:rPr lang="en-GB" dirty="0" smtClean="0"/>
                        <a:t>xxx</a:t>
                      </a:r>
                      <a:endParaRPr lang="en-GB" dirty="0"/>
                    </a:p>
                  </a:txBody>
                  <a:tcPr/>
                </a:tc>
                <a:tc>
                  <a:txBody>
                    <a:bodyPr/>
                    <a:lstStyle/>
                    <a:p>
                      <a:r>
                        <a:rPr lang="en-GB" dirty="0" smtClean="0"/>
                        <a:t>By gross </a:t>
                      </a:r>
                      <a:r>
                        <a:rPr lang="en-GB" dirty="0" smtClean="0"/>
                        <a:t>profit</a:t>
                      </a:r>
                    </a:p>
                    <a:p>
                      <a:r>
                        <a:rPr lang="en-GB" dirty="0" smtClean="0"/>
                        <a:t>By discount received</a:t>
                      </a:r>
                    </a:p>
                    <a:p>
                      <a:r>
                        <a:rPr lang="en-GB" dirty="0" smtClean="0"/>
                        <a:t>By </a:t>
                      </a:r>
                      <a:r>
                        <a:rPr lang="en-GB" dirty="0" err="1" smtClean="0"/>
                        <a:t>comission</a:t>
                      </a:r>
                      <a:r>
                        <a:rPr lang="en-GB" dirty="0" smtClean="0"/>
                        <a:t> received</a:t>
                      </a:r>
                    </a:p>
                    <a:p>
                      <a:r>
                        <a:rPr lang="en-GB" dirty="0" smtClean="0"/>
                        <a:t>By reduction in provision for bad debts</a:t>
                      </a:r>
                    </a:p>
                    <a:p>
                      <a:r>
                        <a:rPr lang="en-GB" dirty="0" smtClean="0"/>
                        <a:t>By profit on sale of fixed asset</a:t>
                      </a:r>
                      <a:endParaRPr lang="en-GB" dirty="0"/>
                    </a:p>
                  </a:txBody>
                  <a:tcPr/>
                </a:tc>
                <a:tc>
                  <a:txBody>
                    <a:bodyPr/>
                    <a:lstStyle/>
                    <a:p>
                      <a:r>
                        <a:rPr lang="en-GB" dirty="0" smtClean="0"/>
                        <a:t>Xxx</a:t>
                      </a:r>
                    </a:p>
                    <a:p>
                      <a:r>
                        <a:rPr lang="en-GB" dirty="0" smtClean="0"/>
                        <a:t>Xxx</a:t>
                      </a:r>
                    </a:p>
                    <a:p>
                      <a:r>
                        <a:rPr lang="en-GB" dirty="0" smtClean="0"/>
                        <a:t>Xxx</a:t>
                      </a:r>
                    </a:p>
                    <a:p>
                      <a:r>
                        <a:rPr lang="en-GB" dirty="0" smtClean="0"/>
                        <a:t>Xxx</a:t>
                      </a:r>
                    </a:p>
                    <a:p>
                      <a:r>
                        <a:rPr lang="en-GB" dirty="0" smtClean="0"/>
                        <a:t>Xxx</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xxx</a:t>
                      </a:r>
                      <a:endParaRPr lang="en-GB" dirty="0" smtClean="0"/>
                    </a:p>
                  </a:txBody>
                  <a:tcPr/>
                </a:tc>
              </a:tr>
            </a:tbl>
          </a:graphicData>
        </a:graphic>
      </p:graphicFrame>
      <p:sp>
        <p:nvSpPr>
          <p:cNvPr id="4" name="TextBox 3"/>
          <p:cNvSpPr txBox="1"/>
          <p:nvPr/>
        </p:nvSpPr>
        <p:spPr>
          <a:xfrm>
            <a:off x="0" y="6019800"/>
            <a:ext cx="9144000" cy="646331"/>
          </a:xfrm>
          <a:prstGeom prst="rect">
            <a:avLst/>
          </a:prstGeom>
          <a:noFill/>
        </p:spPr>
        <p:txBody>
          <a:bodyPr wrap="square" rtlCol="0">
            <a:spAutoFit/>
          </a:bodyPr>
          <a:lstStyle/>
          <a:p>
            <a:r>
              <a:rPr lang="en-GB" dirty="0" smtClean="0"/>
              <a:t>In brief Net profit=gross </a:t>
            </a:r>
            <a:r>
              <a:rPr lang="en-GB" dirty="0" err="1" smtClean="0"/>
              <a:t>profit+other</a:t>
            </a:r>
            <a:r>
              <a:rPr lang="en-GB" dirty="0" smtClean="0"/>
              <a:t> incomes-expenses.</a:t>
            </a:r>
          </a:p>
          <a:p>
            <a:r>
              <a:rPr lang="en-GB" dirty="0" smtClean="0"/>
              <a:t>Here all expenses relating to </a:t>
            </a:r>
            <a:r>
              <a:rPr lang="en-GB" dirty="0" err="1" smtClean="0"/>
              <a:t>office,selling</a:t>
            </a:r>
            <a:r>
              <a:rPr lang="en-GB" dirty="0" smtClean="0"/>
              <a:t> and distribution are considered</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85800"/>
            <a:ext cx="9144000" cy="1200329"/>
          </a:xfrm>
          <a:prstGeom prst="rect">
            <a:avLst/>
          </a:prstGeom>
          <a:noFill/>
        </p:spPr>
        <p:txBody>
          <a:bodyPr wrap="square" rtlCol="0">
            <a:spAutoFit/>
          </a:bodyPr>
          <a:lstStyle/>
          <a:p>
            <a:r>
              <a:rPr lang="en-GB" dirty="0" smtClean="0"/>
              <a:t>Ex: prepare (a) trading account and  (b) profit and loss account from the following </a:t>
            </a:r>
            <a:r>
              <a:rPr lang="en-GB" dirty="0" err="1" smtClean="0"/>
              <a:t>Bharath’s</a:t>
            </a:r>
            <a:r>
              <a:rPr lang="en-GB" dirty="0" smtClean="0"/>
              <a:t> trial balance for the year ending 31/3/2014.</a:t>
            </a:r>
          </a:p>
          <a:p>
            <a:pPr algn="ctr"/>
            <a:r>
              <a:rPr lang="en-GB" b="1" dirty="0" smtClean="0"/>
              <a:t>(In the books of </a:t>
            </a:r>
            <a:r>
              <a:rPr lang="en-GB" b="1" dirty="0" err="1" smtClean="0"/>
              <a:t>bharath</a:t>
            </a:r>
            <a:r>
              <a:rPr lang="en-GB" b="1" dirty="0" smtClean="0"/>
              <a:t>)</a:t>
            </a:r>
          </a:p>
          <a:p>
            <a:pPr algn="ctr"/>
            <a:r>
              <a:rPr lang="en-GB" b="1" dirty="0" smtClean="0"/>
              <a:t>Trial balance for the year ending 31.3.2014</a:t>
            </a:r>
            <a:endParaRPr lang="en-GB" b="1" dirty="0"/>
          </a:p>
        </p:txBody>
      </p:sp>
      <p:graphicFrame>
        <p:nvGraphicFramePr>
          <p:cNvPr id="3" name="Table 2"/>
          <p:cNvGraphicFramePr>
            <a:graphicFrameLocks noGrp="1"/>
          </p:cNvGraphicFramePr>
          <p:nvPr/>
        </p:nvGraphicFramePr>
        <p:xfrm>
          <a:off x="1447800" y="1981200"/>
          <a:ext cx="5867400" cy="4577080"/>
        </p:xfrm>
        <a:graphic>
          <a:graphicData uri="http://schemas.openxmlformats.org/drawingml/2006/table">
            <a:tbl>
              <a:tblPr firstRow="1" bandRow="1">
                <a:tableStyleId>{5C22544A-7EE6-4342-B048-85BDC9FD1C3A}</a:tableStyleId>
              </a:tblPr>
              <a:tblGrid>
                <a:gridCol w="2813957"/>
                <a:gridCol w="1681843"/>
                <a:gridCol w="1371600"/>
              </a:tblGrid>
              <a:tr h="370840">
                <a:tc>
                  <a:txBody>
                    <a:bodyPr/>
                    <a:lstStyle/>
                    <a:p>
                      <a:endParaRPr lang="en-GB" dirty="0"/>
                    </a:p>
                  </a:txBody>
                  <a:tcPr/>
                </a:tc>
                <a:tc>
                  <a:txBody>
                    <a:bodyPr/>
                    <a:lstStyle/>
                    <a:p>
                      <a:pPr algn="ctr"/>
                      <a:r>
                        <a:rPr lang="en-GB" dirty="0" smtClean="0"/>
                        <a:t>Rs</a:t>
                      </a:r>
                      <a:endParaRPr lang="en-GB" dirty="0"/>
                    </a:p>
                  </a:txBody>
                  <a:tcPr/>
                </a:tc>
                <a:tc>
                  <a:txBody>
                    <a:bodyPr/>
                    <a:lstStyle/>
                    <a:p>
                      <a:pPr algn="ctr"/>
                      <a:r>
                        <a:rPr lang="en-GB" dirty="0" smtClean="0"/>
                        <a:t>Rs</a:t>
                      </a:r>
                      <a:endParaRPr lang="en-GB" dirty="0"/>
                    </a:p>
                  </a:txBody>
                  <a:tcPr/>
                </a:tc>
              </a:tr>
              <a:tr h="370840">
                <a:tc>
                  <a:txBody>
                    <a:bodyPr/>
                    <a:lstStyle/>
                    <a:p>
                      <a:r>
                        <a:rPr lang="en-GB" dirty="0" smtClean="0"/>
                        <a:t>Drawings</a:t>
                      </a:r>
                    </a:p>
                    <a:p>
                      <a:r>
                        <a:rPr lang="en-GB" dirty="0" smtClean="0"/>
                        <a:t>Discounts allowed</a:t>
                      </a:r>
                    </a:p>
                    <a:p>
                      <a:r>
                        <a:rPr lang="en-GB" dirty="0" smtClean="0"/>
                        <a:t>Discounts received</a:t>
                      </a:r>
                    </a:p>
                    <a:p>
                      <a:r>
                        <a:rPr lang="en-GB" dirty="0" smtClean="0"/>
                        <a:t>Office expenses</a:t>
                      </a:r>
                    </a:p>
                    <a:p>
                      <a:r>
                        <a:rPr lang="en-GB" dirty="0" smtClean="0"/>
                        <a:t>Manufacturing expenses</a:t>
                      </a:r>
                    </a:p>
                    <a:p>
                      <a:r>
                        <a:rPr lang="en-GB" dirty="0" smtClean="0"/>
                        <a:t>Bills payable</a:t>
                      </a:r>
                    </a:p>
                    <a:p>
                      <a:r>
                        <a:rPr lang="en-GB" dirty="0" smtClean="0"/>
                        <a:t>Bills receivable</a:t>
                      </a:r>
                    </a:p>
                    <a:p>
                      <a:r>
                        <a:rPr lang="en-GB" dirty="0" smtClean="0"/>
                        <a:t>Cash</a:t>
                      </a:r>
                      <a:r>
                        <a:rPr lang="en-GB" baseline="0" dirty="0" smtClean="0"/>
                        <a:t> in hand</a:t>
                      </a:r>
                    </a:p>
                    <a:p>
                      <a:r>
                        <a:rPr lang="en-GB" baseline="0" dirty="0" smtClean="0"/>
                        <a:t>Cash at bank</a:t>
                      </a:r>
                    </a:p>
                    <a:p>
                      <a:r>
                        <a:rPr lang="en-GB" baseline="0" dirty="0" smtClean="0"/>
                        <a:t>Office rent</a:t>
                      </a:r>
                    </a:p>
                    <a:p>
                      <a:r>
                        <a:rPr lang="en-GB" baseline="0" dirty="0" err="1" smtClean="0"/>
                        <a:t>Bharath’s</a:t>
                      </a:r>
                      <a:r>
                        <a:rPr lang="en-GB" baseline="0" dirty="0" smtClean="0"/>
                        <a:t> capital</a:t>
                      </a:r>
                    </a:p>
                    <a:p>
                      <a:r>
                        <a:rPr lang="en-GB" baseline="0" dirty="0" smtClean="0"/>
                        <a:t>Machinery</a:t>
                      </a:r>
                    </a:p>
                    <a:p>
                      <a:r>
                        <a:rPr lang="en-GB" baseline="0" dirty="0" smtClean="0"/>
                        <a:t>Stock (01.04.2014)</a:t>
                      </a:r>
                    </a:p>
                    <a:p>
                      <a:r>
                        <a:rPr lang="en-GB" baseline="0" dirty="0" smtClean="0"/>
                        <a:t>Wages</a:t>
                      </a:r>
                    </a:p>
                    <a:p>
                      <a:r>
                        <a:rPr lang="en-GB" baseline="0" dirty="0" smtClean="0"/>
                        <a:t>Carriage inwards</a:t>
                      </a:r>
                      <a:endParaRPr lang="en-GB" dirty="0"/>
                    </a:p>
                  </a:txBody>
                  <a:tcPr/>
                </a:tc>
                <a:tc>
                  <a:txBody>
                    <a:bodyPr/>
                    <a:lstStyle/>
                    <a:p>
                      <a:pPr algn="ctr"/>
                      <a:r>
                        <a:rPr lang="en-GB" dirty="0" smtClean="0"/>
                        <a:t>4,000</a:t>
                      </a:r>
                    </a:p>
                    <a:p>
                      <a:pPr algn="ctr"/>
                      <a:r>
                        <a:rPr lang="en-GB" dirty="0" smtClean="0"/>
                        <a:t>1,500</a:t>
                      </a:r>
                    </a:p>
                    <a:p>
                      <a:pPr algn="ctr"/>
                      <a:endParaRPr lang="en-GB" dirty="0" smtClean="0"/>
                    </a:p>
                    <a:p>
                      <a:pPr algn="ctr"/>
                      <a:r>
                        <a:rPr lang="en-GB" dirty="0" smtClean="0"/>
                        <a:t>2,000</a:t>
                      </a:r>
                    </a:p>
                    <a:p>
                      <a:pPr algn="ctr"/>
                      <a:r>
                        <a:rPr lang="en-GB" dirty="0" smtClean="0"/>
                        <a:t>1,200</a:t>
                      </a:r>
                    </a:p>
                    <a:p>
                      <a:pPr algn="ctr"/>
                      <a:r>
                        <a:rPr lang="en-GB" dirty="0" smtClean="0"/>
                        <a:t>17,000</a:t>
                      </a:r>
                    </a:p>
                    <a:p>
                      <a:pPr algn="ctr"/>
                      <a:r>
                        <a:rPr lang="en-GB" dirty="0" smtClean="0"/>
                        <a:t>10,000</a:t>
                      </a:r>
                    </a:p>
                    <a:p>
                      <a:pPr algn="ctr"/>
                      <a:r>
                        <a:rPr lang="en-GB" dirty="0" smtClean="0"/>
                        <a:t>4,800</a:t>
                      </a:r>
                    </a:p>
                    <a:p>
                      <a:pPr algn="ctr"/>
                      <a:r>
                        <a:rPr lang="en-GB" dirty="0" smtClean="0"/>
                        <a:t>30,800</a:t>
                      </a:r>
                    </a:p>
                    <a:p>
                      <a:pPr algn="ctr"/>
                      <a:r>
                        <a:rPr lang="en-GB" dirty="0" smtClean="0"/>
                        <a:t>3,600</a:t>
                      </a:r>
                    </a:p>
                    <a:p>
                      <a:pPr algn="ctr"/>
                      <a:endParaRPr lang="en-GB" dirty="0" smtClean="0"/>
                    </a:p>
                    <a:p>
                      <a:pPr algn="ctr"/>
                      <a:r>
                        <a:rPr lang="en-GB" dirty="0" smtClean="0"/>
                        <a:t>60,000</a:t>
                      </a:r>
                    </a:p>
                    <a:p>
                      <a:pPr algn="ctr"/>
                      <a:r>
                        <a:rPr lang="en-GB" dirty="0" smtClean="0"/>
                        <a:t>32,000</a:t>
                      </a:r>
                    </a:p>
                    <a:p>
                      <a:pPr algn="ctr"/>
                      <a:r>
                        <a:rPr lang="en-GB" dirty="0" smtClean="0"/>
                        <a:t>1,00,000</a:t>
                      </a:r>
                    </a:p>
                    <a:p>
                      <a:pPr algn="ctr"/>
                      <a:r>
                        <a:rPr lang="en-GB" dirty="0" smtClean="0"/>
                        <a:t>1,000</a:t>
                      </a:r>
                      <a:endParaRPr lang="en-GB" dirty="0"/>
                    </a:p>
                  </a:txBody>
                  <a:tcPr/>
                </a:tc>
                <a:tc>
                  <a:txBody>
                    <a:bodyPr/>
                    <a:lstStyle/>
                    <a:p>
                      <a:pPr algn="ctr"/>
                      <a:endParaRPr lang="en-GB" dirty="0" smtClean="0"/>
                    </a:p>
                    <a:p>
                      <a:pPr algn="ctr"/>
                      <a:endParaRPr lang="en-GB" dirty="0" smtClean="0"/>
                    </a:p>
                    <a:p>
                      <a:pPr algn="ctr"/>
                      <a:r>
                        <a:rPr lang="en-GB" dirty="0" smtClean="0"/>
                        <a:t>500</a:t>
                      </a:r>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r>
                        <a:rPr lang="en-GB" dirty="0" smtClean="0"/>
                        <a:t>2,00,000</a:t>
                      </a:r>
                      <a:endParaRPr lang="en-GB" dirty="0"/>
                    </a:p>
                  </a:txBody>
                  <a:tcPr/>
                </a:tc>
              </a:tr>
            </a:tbl>
          </a:graphicData>
        </a:graphic>
      </p:graphicFrame>
      <p:sp>
        <p:nvSpPr>
          <p:cNvPr id="4" name="TextBox 3"/>
          <p:cNvSpPr txBox="1"/>
          <p:nvPr/>
        </p:nvSpPr>
        <p:spPr>
          <a:xfrm>
            <a:off x="7543800" y="6553200"/>
            <a:ext cx="1371600" cy="369332"/>
          </a:xfrm>
          <a:prstGeom prst="rect">
            <a:avLst/>
          </a:prstGeom>
          <a:noFill/>
        </p:spPr>
        <p:txBody>
          <a:bodyPr wrap="square" rtlCol="0">
            <a:spAutoFit/>
          </a:bodyPr>
          <a:lstStyle/>
          <a:p>
            <a:r>
              <a:rPr lang="en-GB" dirty="0" smtClean="0"/>
              <a:t>Cont....</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0"/>
          <a:ext cx="9143998" cy="6949440"/>
        </p:xfrm>
        <a:graphic>
          <a:graphicData uri="http://schemas.openxmlformats.org/drawingml/2006/table">
            <a:tbl>
              <a:tblPr firstRow="1" bandRow="1">
                <a:tableStyleId>{5C22544A-7EE6-4342-B048-85BDC9FD1C3A}</a:tableStyleId>
              </a:tblPr>
              <a:tblGrid>
                <a:gridCol w="1371599"/>
                <a:gridCol w="3601750"/>
                <a:gridCol w="589839"/>
                <a:gridCol w="1790405"/>
                <a:gridCol w="1790405"/>
              </a:tblGrid>
              <a:tr h="609600">
                <a:tc>
                  <a:txBody>
                    <a:bodyPr/>
                    <a:lstStyle/>
                    <a:p>
                      <a:r>
                        <a:rPr lang="en-IN" dirty="0" smtClean="0"/>
                        <a:t>Date</a:t>
                      </a:r>
                    </a:p>
                  </a:txBody>
                  <a:tcPr/>
                </a:tc>
                <a:tc>
                  <a:txBody>
                    <a:bodyPr/>
                    <a:lstStyle/>
                    <a:p>
                      <a:r>
                        <a:rPr lang="en-IN" dirty="0" smtClean="0"/>
                        <a:t>PARTICULARS</a:t>
                      </a:r>
                      <a:endParaRPr lang="en-IN" dirty="0"/>
                    </a:p>
                  </a:txBody>
                  <a:tcPr/>
                </a:tc>
                <a:tc>
                  <a:txBody>
                    <a:bodyPr/>
                    <a:lstStyle/>
                    <a:p>
                      <a:r>
                        <a:rPr lang="en-IN" dirty="0" smtClean="0"/>
                        <a:t>LF</a:t>
                      </a:r>
                      <a:endParaRPr lang="en-IN" dirty="0"/>
                    </a:p>
                  </a:txBody>
                  <a:tcPr/>
                </a:tc>
                <a:tc>
                  <a:txBody>
                    <a:bodyPr/>
                    <a:lstStyle/>
                    <a:p>
                      <a:r>
                        <a:rPr lang="en-IN" dirty="0" smtClean="0"/>
                        <a:t>AMOUNT</a:t>
                      </a:r>
                    </a:p>
                    <a:p>
                      <a:r>
                        <a:rPr lang="en-IN" dirty="0" smtClean="0"/>
                        <a:t>      Dr.</a:t>
                      </a:r>
                      <a:endParaRPr lang="en-IN" dirty="0"/>
                    </a:p>
                  </a:txBody>
                  <a:tcPr/>
                </a:tc>
                <a:tc>
                  <a:txBody>
                    <a:bodyPr/>
                    <a:lstStyle/>
                    <a:p>
                      <a:r>
                        <a:rPr lang="en-IN" dirty="0" smtClean="0"/>
                        <a:t> AMO NT</a:t>
                      </a:r>
                    </a:p>
                    <a:p>
                      <a:r>
                        <a:rPr lang="en-IN" dirty="0" smtClean="0"/>
                        <a:t>     Cr.     </a:t>
                      </a:r>
                    </a:p>
                  </a:txBody>
                  <a:tcPr/>
                </a:tc>
              </a:tr>
              <a:tr h="960120">
                <a:tc>
                  <a:txBody>
                    <a:bodyPr/>
                    <a:lstStyle/>
                    <a:p>
                      <a:r>
                        <a:rPr lang="en-IN" dirty="0" smtClean="0"/>
                        <a:t>2003 Jan    1 </a:t>
                      </a:r>
                      <a:endParaRPr lang="en-IN" dirty="0"/>
                    </a:p>
                  </a:txBody>
                  <a:tcPr/>
                </a:tc>
                <a:tc>
                  <a:txBody>
                    <a:bodyPr/>
                    <a:lstStyle/>
                    <a:p>
                      <a:r>
                        <a:rPr lang="en-IN" dirty="0" smtClean="0"/>
                        <a:t>Cash A/c</a:t>
                      </a:r>
                      <a:r>
                        <a:rPr lang="en-IN" baseline="0" dirty="0" smtClean="0"/>
                        <a:t>                                            Dr</a:t>
                      </a:r>
                    </a:p>
                    <a:p>
                      <a:r>
                        <a:rPr lang="en-IN" baseline="0" dirty="0" smtClean="0"/>
                        <a:t>To </a:t>
                      </a:r>
                      <a:r>
                        <a:rPr lang="en-IN" baseline="0" dirty="0" err="1" smtClean="0"/>
                        <a:t>Madhu’s</a:t>
                      </a:r>
                      <a:r>
                        <a:rPr lang="en-IN" baseline="0" dirty="0" smtClean="0"/>
                        <a:t> capital A/c</a:t>
                      </a:r>
                    </a:p>
                    <a:p>
                      <a:r>
                        <a:rPr lang="en-IN" baseline="0" dirty="0" smtClean="0"/>
                        <a:t>(Being the business commenced)</a:t>
                      </a:r>
                    </a:p>
                  </a:txBody>
                  <a:tcPr/>
                </a:tc>
                <a:tc>
                  <a:txBody>
                    <a:bodyPr/>
                    <a:lstStyle/>
                    <a:p>
                      <a:endParaRPr lang="en-IN" dirty="0"/>
                    </a:p>
                  </a:txBody>
                  <a:tcPr/>
                </a:tc>
                <a:tc>
                  <a:txBody>
                    <a:bodyPr/>
                    <a:lstStyle/>
                    <a:p>
                      <a:pPr algn="ctr"/>
                      <a:r>
                        <a:rPr lang="en-IN" dirty="0" smtClean="0"/>
                        <a:t>    15,000</a:t>
                      </a:r>
                    </a:p>
                    <a:p>
                      <a:pPr algn="ctr"/>
                      <a:endParaRPr lang="en-IN" dirty="0"/>
                    </a:p>
                  </a:txBody>
                  <a:tcPr/>
                </a:tc>
                <a:tc>
                  <a:txBody>
                    <a:bodyPr/>
                    <a:lstStyle/>
                    <a:p>
                      <a:pPr algn="ctr"/>
                      <a:endParaRPr lang="en-IN" dirty="0" smtClean="0"/>
                    </a:p>
                    <a:p>
                      <a:pPr algn="ctr"/>
                      <a:r>
                        <a:rPr lang="en-IN" dirty="0" smtClean="0"/>
                        <a:t>  1,5000</a:t>
                      </a:r>
                    </a:p>
                  </a:txBody>
                  <a:tcPr/>
                </a:tc>
              </a:tr>
              <a:tr h="1219200">
                <a:tc>
                  <a:txBody>
                    <a:bodyPr/>
                    <a:lstStyle/>
                    <a:p>
                      <a:r>
                        <a:rPr lang="en-IN" dirty="0" smtClean="0"/>
                        <a:t>                    2</a:t>
                      </a:r>
                      <a:endParaRPr lang="en-IN" dirty="0"/>
                    </a:p>
                  </a:txBody>
                  <a:tcPr/>
                </a:tc>
                <a:tc>
                  <a:txBody>
                    <a:bodyPr/>
                    <a:lstStyle/>
                    <a:p>
                      <a:r>
                        <a:rPr lang="en-IN" baseline="0" dirty="0" smtClean="0"/>
                        <a:t>Bank  A/c                                           Dr</a:t>
                      </a:r>
                    </a:p>
                    <a:p>
                      <a:r>
                        <a:rPr lang="en-IN" baseline="0" dirty="0" smtClean="0"/>
                        <a:t>To cash A/c</a:t>
                      </a:r>
                    </a:p>
                    <a:p>
                      <a:r>
                        <a:rPr lang="en-IN" baseline="0" dirty="0" smtClean="0"/>
                        <a:t>(Being  the  cash deposited into bank)</a:t>
                      </a:r>
                    </a:p>
                  </a:txBody>
                  <a:tcPr/>
                </a:tc>
                <a:tc>
                  <a:txBody>
                    <a:bodyPr/>
                    <a:lstStyle/>
                    <a:p>
                      <a:endParaRPr lang="en-IN" dirty="0"/>
                    </a:p>
                  </a:txBody>
                  <a:tcPr/>
                </a:tc>
                <a:tc>
                  <a:txBody>
                    <a:bodyPr/>
                    <a:lstStyle/>
                    <a:p>
                      <a:pPr algn="ctr"/>
                      <a:r>
                        <a:rPr lang="en-IN" dirty="0" smtClean="0"/>
                        <a:t>     10,000</a:t>
                      </a:r>
                      <a:endParaRPr lang="en-IN" dirty="0"/>
                    </a:p>
                  </a:txBody>
                  <a:tcPr/>
                </a:tc>
                <a:tc>
                  <a:txBody>
                    <a:bodyPr/>
                    <a:lstStyle/>
                    <a:p>
                      <a:pPr algn="ctr"/>
                      <a:endParaRPr lang="en-IN" dirty="0" smtClean="0"/>
                    </a:p>
                    <a:p>
                      <a:pPr algn="ctr"/>
                      <a:r>
                        <a:rPr lang="en-IN" dirty="0" smtClean="0"/>
                        <a:t>   10,000 </a:t>
                      </a:r>
                      <a:endParaRPr lang="en-IN" dirty="0"/>
                    </a:p>
                  </a:txBody>
                  <a:tcPr/>
                </a:tc>
              </a:tr>
              <a:tr h="1219200">
                <a:tc>
                  <a:txBody>
                    <a:bodyPr/>
                    <a:lstStyle/>
                    <a:p>
                      <a:r>
                        <a:rPr lang="en-IN" dirty="0" smtClean="0"/>
                        <a:t>                   3</a:t>
                      </a:r>
                      <a:endParaRPr lang="en-IN" dirty="0"/>
                    </a:p>
                  </a:txBody>
                  <a:tcPr/>
                </a:tc>
                <a:tc>
                  <a:txBody>
                    <a:bodyPr/>
                    <a:lstStyle/>
                    <a:p>
                      <a:r>
                        <a:rPr lang="en-IN" baseline="0" dirty="0" smtClean="0"/>
                        <a:t>Purchases   A/c                               Dr</a:t>
                      </a:r>
                    </a:p>
                    <a:p>
                      <a:r>
                        <a:rPr lang="en-IN" baseline="0" dirty="0" smtClean="0"/>
                        <a:t>To ‘B’ A/c</a:t>
                      </a:r>
                    </a:p>
                    <a:p>
                      <a:r>
                        <a:rPr lang="en-IN" baseline="0" dirty="0" smtClean="0"/>
                        <a:t>(Being goods purchased from ‘B’ on credit)</a:t>
                      </a:r>
                    </a:p>
                  </a:txBody>
                  <a:tcPr/>
                </a:tc>
                <a:tc>
                  <a:txBody>
                    <a:bodyPr/>
                    <a:lstStyle/>
                    <a:p>
                      <a:endParaRPr lang="en-IN"/>
                    </a:p>
                  </a:txBody>
                  <a:tcPr/>
                </a:tc>
                <a:tc>
                  <a:txBody>
                    <a:bodyPr/>
                    <a:lstStyle/>
                    <a:p>
                      <a:pPr algn="ctr"/>
                      <a:r>
                        <a:rPr lang="en-IN" dirty="0" smtClean="0"/>
                        <a:t>      2,000 </a:t>
                      </a:r>
                    </a:p>
                    <a:p>
                      <a:pPr algn="ctr"/>
                      <a:r>
                        <a:rPr lang="en-IN" dirty="0" smtClean="0"/>
                        <a:t>      </a:t>
                      </a:r>
                    </a:p>
                    <a:p>
                      <a:pPr algn="ctr"/>
                      <a:r>
                        <a:rPr lang="en-IN" dirty="0" smtClean="0"/>
                        <a:t>      </a:t>
                      </a:r>
                    </a:p>
                    <a:p>
                      <a:pPr algn="ctr"/>
                      <a:endParaRPr lang="en-IN" dirty="0" smtClean="0"/>
                    </a:p>
                    <a:p>
                      <a:pPr algn="ctr"/>
                      <a:r>
                        <a:rPr lang="en-IN" dirty="0" smtClean="0"/>
                        <a:t>     </a:t>
                      </a:r>
                      <a:endParaRPr lang="en-IN" dirty="0"/>
                    </a:p>
                  </a:txBody>
                  <a:tcPr/>
                </a:tc>
                <a:tc>
                  <a:txBody>
                    <a:bodyPr/>
                    <a:lstStyle/>
                    <a:p>
                      <a:pPr algn="ctr"/>
                      <a:endParaRPr lang="en-IN" dirty="0" smtClean="0"/>
                    </a:p>
                    <a:p>
                      <a:pPr algn="ctr"/>
                      <a:r>
                        <a:rPr lang="en-IN" dirty="0" smtClean="0"/>
                        <a:t>2,000</a:t>
                      </a:r>
                    </a:p>
                  </a:txBody>
                  <a:tcPr/>
                </a:tc>
              </a:tr>
              <a:tr h="1203960">
                <a:tc>
                  <a:txBody>
                    <a:bodyPr/>
                    <a:lstStyle/>
                    <a:p>
                      <a:r>
                        <a:rPr lang="en-IN" baseline="0" dirty="0" smtClean="0"/>
                        <a:t>                  </a:t>
                      </a:r>
                      <a:r>
                        <a:rPr lang="en-IN" dirty="0" smtClean="0"/>
                        <a:t> 4   </a:t>
                      </a:r>
                      <a:endParaRPr lang="en-IN" dirty="0"/>
                    </a:p>
                  </a:txBody>
                  <a:tcPr/>
                </a:tc>
                <a:tc>
                  <a:txBody>
                    <a:bodyPr/>
                    <a:lstStyle/>
                    <a:p>
                      <a:r>
                        <a:rPr lang="en-IN" baseline="0" dirty="0" smtClean="0"/>
                        <a:t>B’s  A/c                                              Dr</a:t>
                      </a:r>
                    </a:p>
                    <a:p>
                      <a:r>
                        <a:rPr lang="en-IN" baseline="0" dirty="0" smtClean="0"/>
                        <a:t>To purchase returns A/c     </a:t>
                      </a:r>
                      <a:endParaRPr lang="en-IN" dirty="0" smtClean="0"/>
                    </a:p>
                    <a:p>
                      <a:r>
                        <a:rPr lang="en-IN" dirty="0" smtClean="0"/>
                        <a:t>(Being the goods</a:t>
                      </a:r>
                      <a:r>
                        <a:rPr lang="en-IN" baseline="0" dirty="0" smtClean="0"/>
                        <a:t> returned to B on account of damage)</a:t>
                      </a:r>
                      <a:endParaRPr lang="en-IN" dirty="0"/>
                    </a:p>
                  </a:txBody>
                  <a:tcPr/>
                </a:tc>
                <a:tc>
                  <a:txBody>
                    <a:bodyPr/>
                    <a:lstStyle/>
                    <a:p>
                      <a:endParaRPr lang="en-IN"/>
                    </a:p>
                  </a:txBody>
                  <a:tcPr/>
                </a:tc>
                <a:tc>
                  <a:txBody>
                    <a:bodyPr/>
                    <a:lstStyle/>
                    <a:p>
                      <a:pPr algn="ctr"/>
                      <a:r>
                        <a:rPr lang="en-IN" dirty="0" smtClean="0"/>
                        <a:t>       200</a:t>
                      </a:r>
                      <a:endParaRPr lang="en-IN" dirty="0"/>
                    </a:p>
                  </a:txBody>
                  <a:tcPr/>
                </a:tc>
                <a:tc>
                  <a:txBody>
                    <a:bodyPr/>
                    <a:lstStyle/>
                    <a:p>
                      <a:pPr algn="ctr"/>
                      <a:endParaRPr lang="en-IN" dirty="0" smtClean="0"/>
                    </a:p>
                    <a:p>
                      <a:pPr algn="ctr"/>
                      <a:r>
                        <a:rPr lang="en-IN" dirty="0" smtClean="0"/>
                        <a:t>      200</a:t>
                      </a:r>
                      <a:endParaRPr lang="en-IN" dirty="0"/>
                    </a:p>
                  </a:txBody>
                  <a:tcPr/>
                </a:tc>
              </a:tr>
              <a:tr h="1437967">
                <a:tc>
                  <a:txBody>
                    <a:bodyPr/>
                    <a:lstStyle/>
                    <a:p>
                      <a:r>
                        <a:rPr lang="en-IN" dirty="0" smtClean="0"/>
                        <a:t>                   5</a:t>
                      </a:r>
                      <a:endParaRPr lang="en-IN" dirty="0"/>
                    </a:p>
                  </a:txBody>
                  <a:tcPr/>
                </a:tc>
                <a:tc>
                  <a:txBody>
                    <a:bodyPr/>
                    <a:lstStyle/>
                    <a:p>
                      <a:r>
                        <a:rPr lang="en-IN" dirty="0" smtClean="0"/>
                        <a:t>B’s account                                      Dr</a:t>
                      </a:r>
                    </a:p>
                    <a:p>
                      <a:r>
                        <a:rPr lang="en-IN" dirty="0" smtClean="0"/>
                        <a:t>To Cash account</a:t>
                      </a:r>
                    </a:p>
                    <a:p>
                      <a:r>
                        <a:rPr lang="en-IN" dirty="0" smtClean="0"/>
                        <a:t>To discount A/c</a:t>
                      </a:r>
                    </a:p>
                    <a:p>
                      <a:r>
                        <a:rPr lang="en-IN" dirty="0" smtClean="0"/>
                        <a:t>(Being the payment made in full settlement)</a:t>
                      </a:r>
                      <a:endParaRPr lang="en-IN" dirty="0"/>
                    </a:p>
                  </a:txBody>
                  <a:tcPr/>
                </a:tc>
                <a:tc>
                  <a:txBody>
                    <a:bodyPr/>
                    <a:lstStyle/>
                    <a:p>
                      <a:endParaRPr lang="en-IN" dirty="0"/>
                    </a:p>
                  </a:txBody>
                  <a:tcPr/>
                </a:tc>
                <a:tc>
                  <a:txBody>
                    <a:bodyPr/>
                    <a:lstStyle/>
                    <a:p>
                      <a:pPr algn="ctr"/>
                      <a:r>
                        <a:rPr lang="en-IN" dirty="0" smtClean="0"/>
                        <a:t>1800</a:t>
                      </a:r>
                      <a:endParaRPr lang="en-IN" dirty="0"/>
                    </a:p>
                  </a:txBody>
                  <a:tcPr/>
                </a:tc>
                <a:tc>
                  <a:txBody>
                    <a:bodyPr/>
                    <a:lstStyle/>
                    <a:p>
                      <a:pPr algn="ctr"/>
                      <a:endParaRPr lang="en-IN" dirty="0" smtClean="0"/>
                    </a:p>
                    <a:p>
                      <a:pPr algn="ctr"/>
                      <a:r>
                        <a:rPr lang="en-IN" dirty="0" smtClean="0"/>
                        <a:t>1700</a:t>
                      </a:r>
                    </a:p>
                    <a:p>
                      <a:pPr algn="ctr"/>
                      <a:r>
                        <a:rPr lang="en-IN" dirty="0" smtClean="0"/>
                        <a:t>100</a:t>
                      </a:r>
                      <a:endParaRPr lang="en-IN"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43027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GB" dirty="0"/>
                    </a:p>
                  </a:txBody>
                  <a:tcPr/>
                </a:tc>
                <a:tc>
                  <a:txBody>
                    <a:bodyPr/>
                    <a:lstStyle/>
                    <a:p>
                      <a:pPr algn="ctr"/>
                      <a:r>
                        <a:rPr lang="en-GB" dirty="0" smtClean="0"/>
                        <a:t>Rs</a:t>
                      </a:r>
                      <a:endParaRPr lang="en-GB" dirty="0"/>
                    </a:p>
                  </a:txBody>
                  <a:tcPr/>
                </a:tc>
                <a:tc>
                  <a:txBody>
                    <a:bodyPr/>
                    <a:lstStyle/>
                    <a:p>
                      <a:pPr algn="ctr"/>
                      <a:r>
                        <a:rPr lang="en-GB" dirty="0" err="1" smtClean="0"/>
                        <a:t>rs</a:t>
                      </a:r>
                      <a:endParaRPr lang="en-GB" dirty="0"/>
                    </a:p>
                  </a:txBody>
                  <a:tcPr/>
                </a:tc>
              </a:tr>
              <a:tr h="370840">
                <a:tc>
                  <a:txBody>
                    <a:bodyPr/>
                    <a:lstStyle/>
                    <a:p>
                      <a:r>
                        <a:rPr lang="en-GB" dirty="0" smtClean="0"/>
                        <a:t>Salaries</a:t>
                      </a:r>
                    </a:p>
                    <a:p>
                      <a:r>
                        <a:rPr lang="en-GB" dirty="0" smtClean="0"/>
                        <a:t>Factory rent</a:t>
                      </a:r>
                    </a:p>
                    <a:p>
                      <a:r>
                        <a:rPr lang="en-GB" dirty="0" smtClean="0"/>
                        <a:t>Repairs</a:t>
                      </a:r>
                    </a:p>
                    <a:p>
                      <a:r>
                        <a:rPr lang="en-GB" dirty="0" smtClean="0"/>
                        <a:t>Fuel and power</a:t>
                      </a:r>
                    </a:p>
                    <a:p>
                      <a:r>
                        <a:rPr lang="en-GB" dirty="0" smtClean="0"/>
                        <a:t>Furniture</a:t>
                      </a:r>
                    </a:p>
                    <a:p>
                      <a:r>
                        <a:rPr lang="en-GB" dirty="0" smtClean="0"/>
                        <a:t>Buildings</a:t>
                      </a:r>
                    </a:p>
                    <a:p>
                      <a:r>
                        <a:rPr lang="en-GB" dirty="0" smtClean="0"/>
                        <a:t>Sundry debtors</a:t>
                      </a:r>
                    </a:p>
                    <a:p>
                      <a:r>
                        <a:rPr lang="en-GB" dirty="0" smtClean="0"/>
                        <a:t>Sales</a:t>
                      </a:r>
                    </a:p>
                    <a:p>
                      <a:r>
                        <a:rPr lang="en-GB" dirty="0" smtClean="0"/>
                        <a:t>Purchases</a:t>
                      </a:r>
                    </a:p>
                    <a:p>
                      <a:r>
                        <a:rPr lang="en-GB" dirty="0" smtClean="0"/>
                        <a:t>Creditors</a:t>
                      </a:r>
                    </a:p>
                    <a:p>
                      <a:r>
                        <a:rPr lang="en-GB" dirty="0" smtClean="0"/>
                        <a:t>Returns inwards</a:t>
                      </a:r>
                    </a:p>
                    <a:p>
                      <a:r>
                        <a:rPr lang="en-GB" dirty="0" smtClean="0"/>
                        <a:t>Returns outwards</a:t>
                      </a:r>
                    </a:p>
                    <a:p>
                      <a:endParaRPr lang="en-GB" dirty="0"/>
                    </a:p>
                  </a:txBody>
                  <a:tcPr/>
                </a:tc>
                <a:tc>
                  <a:txBody>
                    <a:bodyPr/>
                    <a:lstStyle/>
                    <a:p>
                      <a:pPr algn="ctr"/>
                      <a:r>
                        <a:rPr lang="en-GB" dirty="0" smtClean="0"/>
                        <a:t>10,000</a:t>
                      </a:r>
                    </a:p>
                    <a:p>
                      <a:pPr algn="ctr"/>
                      <a:r>
                        <a:rPr lang="en-GB" dirty="0" smtClean="0"/>
                        <a:t>4,800</a:t>
                      </a:r>
                    </a:p>
                    <a:p>
                      <a:pPr algn="ctr"/>
                      <a:r>
                        <a:rPr lang="en-GB" dirty="0" smtClean="0"/>
                        <a:t>800</a:t>
                      </a:r>
                    </a:p>
                    <a:p>
                      <a:pPr algn="ctr"/>
                      <a:r>
                        <a:rPr lang="en-GB" dirty="0" smtClean="0"/>
                        <a:t>5,000</a:t>
                      </a:r>
                    </a:p>
                    <a:p>
                      <a:pPr algn="ctr"/>
                      <a:r>
                        <a:rPr lang="en-GB" dirty="0" smtClean="0"/>
                        <a:t>11,000</a:t>
                      </a:r>
                    </a:p>
                    <a:p>
                      <a:pPr algn="ctr"/>
                      <a:r>
                        <a:rPr lang="en-GB" dirty="0" smtClean="0"/>
                        <a:t>80,000</a:t>
                      </a:r>
                    </a:p>
                    <a:p>
                      <a:pPr algn="ctr"/>
                      <a:r>
                        <a:rPr lang="en-GB" dirty="0" smtClean="0"/>
                        <a:t>40,000</a:t>
                      </a:r>
                    </a:p>
                    <a:p>
                      <a:pPr algn="ctr"/>
                      <a:endParaRPr lang="en-GB" dirty="0" smtClean="0"/>
                    </a:p>
                    <a:p>
                      <a:pPr algn="ctr"/>
                      <a:r>
                        <a:rPr lang="en-GB" dirty="0" smtClean="0"/>
                        <a:t>2,44,000</a:t>
                      </a:r>
                    </a:p>
                    <a:p>
                      <a:pPr algn="ctr"/>
                      <a:endParaRPr lang="en-GB" dirty="0" smtClean="0"/>
                    </a:p>
                    <a:p>
                      <a:pPr algn="ctr"/>
                      <a:r>
                        <a:rPr lang="en-GB" dirty="0" smtClean="0"/>
                        <a:t>7,200</a:t>
                      </a:r>
                    </a:p>
                    <a:p>
                      <a:pPr algn="ctr"/>
                      <a:endParaRPr lang="en-GB" dirty="0" smtClean="0"/>
                    </a:p>
                    <a:p>
                      <a:pPr algn="ctr"/>
                      <a:endParaRPr lang="en-GB" dirty="0" smtClean="0"/>
                    </a:p>
                    <a:p>
                      <a:pPr algn="ctr"/>
                      <a:r>
                        <a:rPr lang="en-GB" dirty="0" smtClean="0"/>
                        <a:t>6,53,700</a:t>
                      </a:r>
                      <a:endParaRPr lang="en-GB" dirty="0"/>
                    </a:p>
                  </a:txBody>
                  <a:tcPr/>
                </a:tc>
                <a:tc>
                  <a:txBody>
                    <a:bodyPr/>
                    <a:lstStyle/>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endParaRPr lang="en-GB" dirty="0" smtClean="0"/>
                    </a:p>
                    <a:p>
                      <a:pPr algn="ctr"/>
                      <a:r>
                        <a:rPr lang="en-GB" dirty="0" smtClean="0"/>
                        <a:t>4,07,200</a:t>
                      </a:r>
                    </a:p>
                    <a:p>
                      <a:pPr algn="ctr"/>
                      <a:endParaRPr lang="en-GB" dirty="0" smtClean="0"/>
                    </a:p>
                    <a:p>
                      <a:pPr algn="ctr"/>
                      <a:r>
                        <a:rPr lang="en-GB" dirty="0" smtClean="0"/>
                        <a:t>25,000</a:t>
                      </a:r>
                    </a:p>
                    <a:p>
                      <a:pPr algn="ctr"/>
                      <a:endParaRPr lang="en-GB" dirty="0" smtClean="0"/>
                    </a:p>
                    <a:p>
                      <a:pPr algn="ctr"/>
                      <a:r>
                        <a:rPr lang="en-GB" dirty="0" smtClean="0"/>
                        <a:t>4,000</a:t>
                      </a:r>
                    </a:p>
                    <a:p>
                      <a:pPr algn="ctr"/>
                      <a:endParaRPr lang="en-GB" dirty="0" smtClean="0"/>
                    </a:p>
                    <a:p>
                      <a:pPr algn="ctr"/>
                      <a:r>
                        <a:rPr lang="en-GB" dirty="0" smtClean="0"/>
                        <a:t>6,53,700</a:t>
                      </a:r>
                      <a:endParaRPr lang="en-GB" dirty="0"/>
                    </a:p>
                  </a:txBody>
                  <a:tcPr/>
                </a:tc>
              </a:tr>
            </a:tbl>
          </a:graphicData>
        </a:graphic>
      </p:graphicFrame>
      <p:sp>
        <p:nvSpPr>
          <p:cNvPr id="3" name="TextBox 2"/>
          <p:cNvSpPr txBox="1"/>
          <p:nvPr/>
        </p:nvSpPr>
        <p:spPr>
          <a:xfrm>
            <a:off x="1143000" y="6248400"/>
            <a:ext cx="3657600" cy="381000"/>
          </a:xfrm>
          <a:prstGeom prst="rect">
            <a:avLst/>
          </a:prstGeom>
          <a:noFill/>
        </p:spPr>
        <p:txBody>
          <a:bodyPr wrap="square" rtlCol="0">
            <a:spAutoFit/>
          </a:bodyPr>
          <a:lstStyle/>
          <a:p>
            <a:r>
              <a:rPr lang="en-GB" dirty="0" smtClean="0"/>
              <a:t>Adjustments: closing stock </a:t>
            </a:r>
            <a:r>
              <a:rPr lang="en-GB" dirty="0" err="1" smtClean="0"/>
              <a:t>rs</a:t>
            </a:r>
            <a:r>
              <a:rPr lang="en-GB" dirty="0" smtClean="0"/>
              <a:t>. 40,000</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610600" cy="1200329"/>
          </a:xfrm>
          <a:prstGeom prst="rect">
            <a:avLst/>
          </a:prstGeom>
          <a:noFill/>
        </p:spPr>
        <p:txBody>
          <a:bodyPr wrap="square" rtlCol="0">
            <a:spAutoFit/>
          </a:bodyPr>
          <a:lstStyle/>
          <a:p>
            <a:pPr algn="ctr"/>
            <a:r>
              <a:rPr lang="en-GB" dirty="0" smtClean="0"/>
              <a:t>(In the books of  </a:t>
            </a:r>
            <a:r>
              <a:rPr lang="en-GB" dirty="0" err="1" smtClean="0"/>
              <a:t>Bharath</a:t>
            </a:r>
            <a:r>
              <a:rPr lang="en-GB" dirty="0" smtClean="0"/>
              <a:t>)</a:t>
            </a:r>
          </a:p>
          <a:p>
            <a:pPr algn="ctr"/>
            <a:r>
              <a:rPr lang="en-GB" dirty="0" smtClean="0"/>
              <a:t>Trading account for the year ending 31.03.2014</a:t>
            </a:r>
          </a:p>
          <a:p>
            <a:r>
              <a:rPr lang="en-GB" dirty="0" smtClean="0"/>
              <a:t>Dr.                                                                                                                                                     Cr.</a:t>
            </a:r>
          </a:p>
          <a:p>
            <a:endParaRPr lang="en-GB" dirty="0"/>
          </a:p>
        </p:txBody>
      </p:sp>
      <p:graphicFrame>
        <p:nvGraphicFramePr>
          <p:cNvPr id="3" name="Table 2"/>
          <p:cNvGraphicFramePr>
            <a:graphicFrameLocks noGrp="1"/>
          </p:cNvGraphicFramePr>
          <p:nvPr/>
        </p:nvGraphicFramePr>
        <p:xfrm>
          <a:off x="0" y="1600200"/>
          <a:ext cx="9144000" cy="4028440"/>
        </p:xfrm>
        <a:graphic>
          <a:graphicData uri="http://schemas.openxmlformats.org/drawingml/2006/table">
            <a:tbl>
              <a:tblPr firstRow="1" bandRow="1">
                <a:tableStyleId>{5C22544A-7EE6-4342-B048-85BDC9FD1C3A}</a:tableStyleId>
              </a:tblPr>
              <a:tblGrid>
                <a:gridCol w="3810000"/>
                <a:gridCol w="1143000"/>
                <a:gridCol w="3124200"/>
                <a:gridCol w="1066800"/>
              </a:tblGrid>
              <a:tr h="370840">
                <a:tc>
                  <a:txBody>
                    <a:bodyPr/>
                    <a:lstStyle/>
                    <a:p>
                      <a:endParaRPr lang="en-GB" dirty="0" smtClean="0"/>
                    </a:p>
                  </a:txBody>
                  <a:tcPr/>
                </a:tc>
                <a:tc>
                  <a:txBody>
                    <a:bodyPr/>
                    <a:lstStyle/>
                    <a:p>
                      <a:endParaRPr lang="en-GB"/>
                    </a:p>
                  </a:txBody>
                  <a:tcPr/>
                </a:tc>
                <a:tc>
                  <a:txBody>
                    <a:bodyPr/>
                    <a:lstStyle/>
                    <a:p>
                      <a:endParaRPr lang="en-GB"/>
                    </a:p>
                  </a:txBody>
                  <a:tcPr/>
                </a:tc>
                <a:tc>
                  <a:txBody>
                    <a:bodyPr/>
                    <a:lstStyle/>
                    <a:p>
                      <a:endParaRPr lang="en-GB"/>
                    </a:p>
                  </a:txBody>
                  <a:tcPr/>
                </a:tc>
              </a:tr>
              <a:tr h="370840">
                <a:tc>
                  <a:txBody>
                    <a:bodyPr/>
                    <a:lstStyle/>
                    <a:p>
                      <a:r>
                        <a:rPr lang="en-GB" dirty="0" smtClean="0"/>
                        <a:t>To opening stock</a:t>
                      </a:r>
                    </a:p>
                    <a:p>
                      <a:endParaRPr lang="en-GB" dirty="0" smtClean="0"/>
                    </a:p>
                    <a:p>
                      <a:r>
                        <a:rPr lang="en-GB" dirty="0" smtClean="0"/>
                        <a:t>To purchases                             2,44,000</a:t>
                      </a:r>
                    </a:p>
                    <a:p>
                      <a:r>
                        <a:rPr lang="en-GB" baseline="0" dirty="0" smtClean="0"/>
                        <a:t> less: purchase returns                  4,000</a:t>
                      </a:r>
                    </a:p>
                    <a:p>
                      <a:r>
                        <a:rPr lang="en-GB" baseline="0" dirty="0" smtClean="0"/>
                        <a:t>To wages</a:t>
                      </a:r>
                    </a:p>
                    <a:p>
                      <a:r>
                        <a:rPr lang="en-GB" baseline="0" dirty="0" smtClean="0"/>
                        <a:t>To carriage inwards</a:t>
                      </a:r>
                    </a:p>
                    <a:p>
                      <a:r>
                        <a:rPr lang="en-GB" baseline="0" dirty="0" smtClean="0"/>
                        <a:t>To manufacturing expenses</a:t>
                      </a:r>
                    </a:p>
                    <a:p>
                      <a:r>
                        <a:rPr lang="en-GB" baseline="0" dirty="0" smtClean="0"/>
                        <a:t>To fuel and power</a:t>
                      </a:r>
                    </a:p>
                    <a:p>
                      <a:r>
                        <a:rPr lang="en-GB" baseline="0" dirty="0" smtClean="0"/>
                        <a:t>To factory rent</a:t>
                      </a:r>
                    </a:p>
                    <a:p>
                      <a:r>
                        <a:rPr lang="en-GB" baseline="0" dirty="0" smtClean="0"/>
                        <a:t>To gross profit </a:t>
                      </a:r>
                      <a:r>
                        <a:rPr lang="en-GB" baseline="0" dirty="0" err="1" smtClean="0"/>
                        <a:t>transferrd</a:t>
                      </a:r>
                      <a:r>
                        <a:rPr lang="en-GB" baseline="0" dirty="0" smtClean="0"/>
                        <a:t> to </a:t>
                      </a:r>
                    </a:p>
                    <a:p>
                      <a:r>
                        <a:rPr lang="en-GB" baseline="0" dirty="0" smtClean="0"/>
                        <a:t>Profit &amp; loss account</a:t>
                      </a:r>
                      <a:endParaRPr lang="en-GB" dirty="0"/>
                    </a:p>
                  </a:txBody>
                  <a:tcPr/>
                </a:tc>
                <a:tc>
                  <a:txBody>
                    <a:bodyPr/>
                    <a:lstStyle/>
                    <a:p>
                      <a:r>
                        <a:rPr lang="en-GB" dirty="0" smtClean="0"/>
                        <a:t>32,000</a:t>
                      </a:r>
                    </a:p>
                    <a:p>
                      <a:endParaRPr lang="en-GB" dirty="0" smtClean="0"/>
                    </a:p>
                    <a:p>
                      <a:endParaRPr lang="en-GB" dirty="0" smtClean="0"/>
                    </a:p>
                    <a:p>
                      <a:r>
                        <a:rPr lang="en-GB" dirty="0" smtClean="0"/>
                        <a:t>2,40,000</a:t>
                      </a:r>
                    </a:p>
                    <a:p>
                      <a:r>
                        <a:rPr lang="en-GB" dirty="0" smtClean="0"/>
                        <a:t>1,00,000</a:t>
                      </a:r>
                    </a:p>
                    <a:p>
                      <a:r>
                        <a:rPr lang="en-GB" dirty="0" smtClean="0"/>
                        <a:t>1,000</a:t>
                      </a:r>
                    </a:p>
                    <a:p>
                      <a:r>
                        <a:rPr lang="en-GB" dirty="0" smtClean="0"/>
                        <a:t>1,200</a:t>
                      </a:r>
                    </a:p>
                    <a:p>
                      <a:r>
                        <a:rPr lang="en-GB" dirty="0" smtClean="0"/>
                        <a:t>5,000</a:t>
                      </a:r>
                    </a:p>
                    <a:p>
                      <a:r>
                        <a:rPr lang="en-GB" dirty="0" smtClean="0"/>
                        <a:t>4,800</a:t>
                      </a:r>
                    </a:p>
                    <a:p>
                      <a:endParaRPr lang="en-GB" dirty="0" smtClean="0"/>
                    </a:p>
                    <a:p>
                      <a:r>
                        <a:rPr lang="en-GB" b="1" dirty="0" smtClean="0"/>
                        <a:t>56,000</a:t>
                      </a:r>
                    </a:p>
                    <a:p>
                      <a:endParaRPr lang="en-GB" dirty="0" smtClean="0"/>
                    </a:p>
                    <a:p>
                      <a:r>
                        <a:rPr lang="en-GB" dirty="0" smtClean="0"/>
                        <a:t>4,40,000</a:t>
                      </a:r>
                      <a:endParaRPr lang="en-GB" dirty="0"/>
                    </a:p>
                  </a:txBody>
                  <a:tcPr/>
                </a:tc>
                <a:tc>
                  <a:txBody>
                    <a:bodyPr/>
                    <a:lstStyle/>
                    <a:p>
                      <a:r>
                        <a:rPr lang="en-GB" dirty="0" smtClean="0"/>
                        <a:t>By sales                     4,07,200</a:t>
                      </a:r>
                    </a:p>
                    <a:p>
                      <a:r>
                        <a:rPr lang="en-GB" baseline="0" dirty="0" smtClean="0"/>
                        <a:t> less: sales returns        7,200</a:t>
                      </a:r>
                    </a:p>
                    <a:p>
                      <a:endParaRPr lang="en-GB" baseline="0" dirty="0" smtClean="0"/>
                    </a:p>
                    <a:p>
                      <a:r>
                        <a:rPr lang="en-GB" baseline="0" dirty="0" smtClean="0"/>
                        <a:t>By closing stock</a:t>
                      </a:r>
                      <a:endParaRPr lang="en-GB" dirty="0"/>
                    </a:p>
                  </a:txBody>
                  <a:tcPr/>
                </a:tc>
                <a:tc>
                  <a:txBody>
                    <a:bodyPr/>
                    <a:lstStyle/>
                    <a:p>
                      <a:endParaRPr lang="en-GB" dirty="0" smtClean="0"/>
                    </a:p>
                    <a:p>
                      <a:r>
                        <a:rPr lang="en-GB" dirty="0" smtClean="0"/>
                        <a:t>4,00,000</a:t>
                      </a:r>
                    </a:p>
                    <a:p>
                      <a:endParaRPr lang="en-GB" dirty="0" smtClean="0"/>
                    </a:p>
                    <a:p>
                      <a:r>
                        <a:rPr lang="en-GB" dirty="0" smtClean="0"/>
                        <a:t>40,000</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4,40,000</a:t>
                      </a:r>
                      <a:endParaRPr lang="en-GB"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534400" cy="646331"/>
          </a:xfrm>
          <a:prstGeom prst="rect">
            <a:avLst/>
          </a:prstGeom>
          <a:noFill/>
        </p:spPr>
        <p:txBody>
          <a:bodyPr wrap="square" rtlCol="0">
            <a:spAutoFit/>
          </a:bodyPr>
          <a:lstStyle/>
          <a:p>
            <a:pPr algn="ctr"/>
            <a:r>
              <a:rPr lang="en-GB" dirty="0" smtClean="0"/>
              <a:t>Profit and loss account for the year ending 31.03.2014</a:t>
            </a:r>
          </a:p>
          <a:p>
            <a:r>
              <a:rPr lang="en-GB" dirty="0" smtClean="0"/>
              <a:t>Dr.                                                                                                                                                     cr.</a:t>
            </a:r>
            <a:endParaRPr lang="en-GB" dirty="0"/>
          </a:p>
        </p:txBody>
      </p:sp>
      <p:graphicFrame>
        <p:nvGraphicFramePr>
          <p:cNvPr id="3" name="Table 2"/>
          <p:cNvGraphicFramePr>
            <a:graphicFrameLocks noGrp="1"/>
          </p:cNvGraphicFramePr>
          <p:nvPr/>
        </p:nvGraphicFramePr>
        <p:xfrm>
          <a:off x="0" y="1397000"/>
          <a:ext cx="9144000" cy="2931160"/>
        </p:xfrm>
        <a:graphic>
          <a:graphicData uri="http://schemas.openxmlformats.org/drawingml/2006/table">
            <a:tbl>
              <a:tblPr firstRow="1" bandRow="1">
                <a:tableStyleId>{5C22544A-7EE6-4342-B048-85BDC9FD1C3A}</a:tableStyleId>
              </a:tblPr>
              <a:tblGrid>
                <a:gridCol w="3505200"/>
                <a:gridCol w="1066800"/>
                <a:gridCol w="2286000"/>
                <a:gridCol w="2286000"/>
              </a:tblGrid>
              <a:tr h="370840">
                <a:tc>
                  <a:txBody>
                    <a:bodyPr/>
                    <a:lstStyle/>
                    <a:p>
                      <a:endParaRPr lang="en-GB" dirty="0"/>
                    </a:p>
                  </a:txBody>
                  <a:tcPr/>
                </a:tc>
                <a:tc>
                  <a:txBody>
                    <a:bodyPr/>
                    <a:lstStyle/>
                    <a:p>
                      <a:r>
                        <a:rPr lang="en-GB" dirty="0" smtClean="0"/>
                        <a:t>Rs.</a:t>
                      </a:r>
                      <a:endParaRPr lang="en-GB" dirty="0"/>
                    </a:p>
                  </a:txBody>
                  <a:tcPr/>
                </a:tc>
                <a:tc>
                  <a:txBody>
                    <a:bodyPr/>
                    <a:lstStyle/>
                    <a:p>
                      <a:endParaRPr lang="en-GB" dirty="0"/>
                    </a:p>
                  </a:txBody>
                  <a:tcPr/>
                </a:tc>
                <a:tc>
                  <a:txBody>
                    <a:bodyPr/>
                    <a:lstStyle/>
                    <a:p>
                      <a:r>
                        <a:rPr lang="en-GB" dirty="0" smtClean="0"/>
                        <a:t>Rs.</a:t>
                      </a:r>
                      <a:endParaRPr lang="en-GB" dirty="0"/>
                    </a:p>
                  </a:txBody>
                  <a:tcPr/>
                </a:tc>
              </a:tr>
              <a:tr h="370840">
                <a:tc>
                  <a:txBody>
                    <a:bodyPr/>
                    <a:lstStyle/>
                    <a:p>
                      <a:r>
                        <a:rPr lang="en-GB" dirty="0" smtClean="0"/>
                        <a:t>To salaries</a:t>
                      </a:r>
                    </a:p>
                    <a:p>
                      <a:r>
                        <a:rPr lang="en-GB" dirty="0" smtClean="0"/>
                        <a:t>To repairs</a:t>
                      </a:r>
                    </a:p>
                    <a:p>
                      <a:r>
                        <a:rPr lang="en-GB" dirty="0" smtClean="0"/>
                        <a:t>To discounts allowed</a:t>
                      </a:r>
                    </a:p>
                    <a:p>
                      <a:r>
                        <a:rPr lang="en-GB" dirty="0" smtClean="0"/>
                        <a:t>To office expenses</a:t>
                      </a:r>
                    </a:p>
                    <a:p>
                      <a:r>
                        <a:rPr lang="en-GB" dirty="0" smtClean="0"/>
                        <a:t>To office rent</a:t>
                      </a:r>
                    </a:p>
                    <a:p>
                      <a:r>
                        <a:rPr lang="en-GB" dirty="0" smtClean="0"/>
                        <a:t>To net profit transferred to capital account</a:t>
                      </a:r>
                      <a:endParaRPr lang="en-GB" dirty="0"/>
                    </a:p>
                  </a:txBody>
                  <a:tcPr/>
                </a:tc>
                <a:tc>
                  <a:txBody>
                    <a:bodyPr/>
                    <a:lstStyle/>
                    <a:p>
                      <a:r>
                        <a:rPr lang="en-GB" dirty="0" smtClean="0"/>
                        <a:t>10,000</a:t>
                      </a:r>
                    </a:p>
                    <a:p>
                      <a:r>
                        <a:rPr lang="en-GB" dirty="0" smtClean="0"/>
                        <a:t>800</a:t>
                      </a:r>
                    </a:p>
                    <a:p>
                      <a:r>
                        <a:rPr lang="en-GB" dirty="0" smtClean="0"/>
                        <a:t>1,500</a:t>
                      </a:r>
                    </a:p>
                    <a:p>
                      <a:r>
                        <a:rPr lang="en-GB" dirty="0" smtClean="0"/>
                        <a:t>2,000</a:t>
                      </a:r>
                    </a:p>
                    <a:p>
                      <a:r>
                        <a:rPr lang="en-GB" dirty="0" smtClean="0"/>
                        <a:t>3,600</a:t>
                      </a:r>
                    </a:p>
                    <a:p>
                      <a:endParaRPr lang="en-GB" dirty="0" smtClean="0"/>
                    </a:p>
                    <a:p>
                      <a:r>
                        <a:rPr lang="en-GB" b="1" dirty="0" smtClean="0"/>
                        <a:t>38,600</a:t>
                      </a:r>
                    </a:p>
                    <a:p>
                      <a:endParaRPr lang="en-GB" dirty="0" smtClean="0"/>
                    </a:p>
                    <a:p>
                      <a:r>
                        <a:rPr lang="en-GB" dirty="0" smtClean="0"/>
                        <a:t>56,500</a:t>
                      </a:r>
                      <a:endParaRPr lang="en-GB" dirty="0"/>
                    </a:p>
                  </a:txBody>
                  <a:tcPr/>
                </a:tc>
                <a:tc>
                  <a:txBody>
                    <a:bodyPr/>
                    <a:lstStyle/>
                    <a:p>
                      <a:r>
                        <a:rPr lang="en-GB" dirty="0" smtClean="0"/>
                        <a:t>By gross profit</a:t>
                      </a:r>
                    </a:p>
                    <a:p>
                      <a:r>
                        <a:rPr lang="en-GB" dirty="0" smtClean="0"/>
                        <a:t>By discount received</a:t>
                      </a:r>
                      <a:endParaRPr lang="en-GB" dirty="0"/>
                    </a:p>
                  </a:txBody>
                  <a:tcPr/>
                </a:tc>
                <a:tc>
                  <a:txBody>
                    <a:bodyPr/>
                    <a:lstStyle/>
                    <a:p>
                      <a:r>
                        <a:rPr lang="en-GB" dirty="0" smtClean="0"/>
                        <a:t>56,000</a:t>
                      </a:r>
                    </a:p>
                    <a:p>
                      <a:r>
                        <a:rPr lang="en-GB" dirty="0" smtClean="0"/>
                        <a:t>500</a:t>
                      </a:r>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56,500</a:t>
                      </a:r>
                      <a:endParaRPr lang="en-GB"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686800" cy="2308324"/>
          </a:xfrm>
          <a:prstGeom prst="rect">
            <a:avLst/>
          </a:prstGeom>
          <a:noFill/>
        </p:spPr>
        <p:txBody>
          <a:bodyPr wrap="square" rtlCol="0">
            <a:spAutoFit/>
          </a:bodyPr>
          <a:lstStyle/>
          <a:p>
            <a:r>
              <a:rPr lang="en-GB" dirty="0" smtClean="0"/>
              <a:t>Balance sheet</a:t>
            </a:r>
          </a:p>
          <a:p>
            <a:r>
              <a:rPr lang="en-GB" dirty="0" smtClean="0"/>
              <a:t>Balance sheet is a statement of assets and liabilities of a business as on a given date. It shows a true and fair view of financial position of a business as on a  given date.</a:t>
            </a:r>
          </a:p>
          <a:p>
            <a:endParaRPr lang="en-GB" dirty="0" smtClean="0"/>
          </a:p>
          <a:p>
            <a:r>
              <a:rPr lang="en-GB" dirty="0" smtClean="0"/>
              <a:t>Balance sheet is a statement.(not an account) so it </a:t>
            </a:r>
            <a:r>
              <a:rPr lang="en-GB" dirty="0" err="1" smtClean="0"/>
              <a:t>doesnt</a:t>
            </a:r>
            <a:r>
              <a:rPr lang="en-GB" dirty="0" smtClean="0"/>
              <a:t> have debit or credit side. It has 2 sides: liabilities side and assets side</a:t>
            </a:r>
          </a:p>
          <a:p>
            <a:endParaRPr lang="en-GB" dirty="0" smtClean="0"/>
          </a:p>
          <a:p>
            <a:r>
              <a:rPr lang="en-GB" dirty="0" smtClean="0"/>
              <a:t>Under double entry system assets must always be equal to capital and liabilities</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305800" cy="646331"/>
          </a:xfrm>
          <a:prstGeom prst="rect">
            <a:avLst/>
          </a:prstGeom>
          <a:noFill/>
        </p:spPr>
        <p:txBody>
          <a:bodyPr wrap="square" rtlCol="0">
            <a:spAutoFit/>
          </a:bodyPr>
          <a:lstStyle/>
          <a:p>
            <a:r>
              <a:rPr lang="en-GB" dirty="0" err="1" smtClean="0"/>
              <a:t>Proforma</a:t>
            </a:r>
            <a:r>
              <a:rPr lang="en-GB" dirty="0" smtClean="0"/>
              <a:t> of balance sheet:</a:t>
            </a:r>
          </a:p>
          <a:p>
            <a:pPr algn="ctr"/>
            <a:r>
              <a:rPr lang="en-GB" dirty="0" smtClean="0"/>
              <a:t>Balance sheet as on .......................</a:t>
            </a:r>
            <a:endParaRPr lang="en-GB" dirty="0"/>
          </a:p>
        </p:txBody>
      </p:sp>
      <p:graphicFrame>
        <p:nvGraphicFramePr>
          <p:cNvPr id="3" name="Table 2"/>
          <p:cNvGraphicFramePr>
            <a:graphicFrameLocks noGrp="1"/>
          </p:cNvGraphicFramePr>
          <p:nvPr/>
        </p:nvGraphicFramePr>
        <p:xfrm>
          <a:off x="0" y="838200"/>
          <a:ext cx="9144000" cy="5674360"/>
        </p:xfrm>
        <a:graphic>
          <a:graphicData uri="http://schemas.openxmlformats.org/drawingml/2006/table">
            <a:tbl>
              <a:tblPr firstRow="1" bandRow="1">
                <a:tableStyleId>{5C22544A-7EE6-4342-B048-85BDC9FD1C3A}</a:tableStyleId>
              </a:tblPr>
              <a:tblGrid>
                <a:gridCol w="3581400"/>
                <a:gridCol w="990600"/>
                <a:gridCol w="3505200"/>
                <a:gridCol w="1066800"/>
              </a:tblGrid>
              <a:tr h="370840">
                <a:tc>
                  <a:txBody>
                    <a:bodyPr/>
                    <a:lstStyle/>
                    <a:p>
                      <a:r>
                        <a:rPr lang="en-GB" dirty="0" smtClean="0"/>
                        <a:t>Liabilities</a:t>
                      </a:r>
                      <a:endParaRPr lang="en-GB" dirty="0"/>
                    </a:p>
                  </a:txBody>
                  <a:tcPr/>
                </a:tc>
                <a:tc>
                  <a:txBody>
                    <a:bodyPr/>
                    <a:lstStyle/>
                    <a:p>
                      <a:r>
                        <a:rPr lang="en-GB" dirty="0" smtClean="0"/>
                        <a:t>Rs</a:t>
                      </a:r>
                      <a:endParaRPr lang="en-GB" dirty="0"/>
                    </a:p>
                  </a:txBody>
                  <a:tcPr/>
                </a:tc>
                <a:tc>
                  <a:txBody>
                    <a:bodyPr/>
                    <a:lstStyle/>
                    <a:p>
                      <a:r>
                        <a:rPr lang="en-GB" dirty="0" smtClean="0"/>
                        <a:t>Assets</a:t>
                      </a:r>
                      <a:endParaRPr lang="en-GB" dirty="0"/>
                    </a:p>
                  </a:txBody>
                  <a:tcPr/>
                </a:tc>
                <a:tc>
                  <a:txBody>
                    <a:bodyPr/>
                    <a:lstStyle/>
                    <a:p>
                      <a:r>
                        <a:rPr lang="en-GB" dirty="0" smtClean="0"/>
                        <a:t>Rs</a:t>
                      </a:r>
                      <a:endParaRPr lang="en-GB" dirty="0"/>
                    </a:p>
                  </a:txBody>
                  <a:tcPr/>
                </a:tc>
              </a:tr>
              <a:tr h="370840">
                <a:tc>
                  <a:txBody>
                    <a:bodyPr/>
                    <a:lstStyle/>
                    <a:p>
                      <a:r>
                        <a:rPr lang="en-GB" b="1" dirty="0" smtClean="0"/>
                        <a:t>Long term liabilities:</a:t>
                      </a:r>
                    </a:p>
                    <a:p>
                      <a:r>
                        <a:rPr lang="en-GB" b="0" dirty="0" smtClean="0"/>
                        <a:t>Owner’s capital                    xxx</a:t>
                      </a:r>
                    </a:p>
                    <a:p>
                      <a:r>
                        <a:rPr lang="en-GB" b="0" dirty="0" smtClean="0"/>
                        <a:t> add: net profit from</a:t>
                      </a:r>
                    </a:p>
                    <a:p>
                      <a:r>
                        <a:rPr lang="en-GB" b="0" dirty="0" smtClean="0"/>
                        <a:t>             </a:t>
                      </a:r>
                      <a:r>
                        <a:rPr lang="en-GB" b="0" dirty="0" err="1" smtClean="0"/>
                        <a:t>P&amp;l</a:t>
                      </a:r>
                      <a:r>
                        <a:rPr lang="en-GB" b="0" dirty="0" smtClean="0"/>
                        <a:t> account             xxx</a:t>
                      </a:r>
                    </a:p>
                    <a:p>
                      <a:r>
                        <a:rPr lang="en-GB" b="0" dirty="0" smtClean="0"/>
                        <a:t> less: drawings bank</a:t>
                      </a:r>
                    </a:p>
                    <a:p>
                      <a:r>
                        <a:rPr lang="en-GB" b="0" dirty="0" smtClean="0"/>
                        <a:t>      overdraft                         xxx</a:t>
                      </a:r>
                    </a:p>
                    <a:p>
                      <a:endParaRPr lang="en-GB" b="0" dirty="0" smtClean="0"/>
                    </a:p>
                    <a:p>
                      <a:endParaRPr lang="en-GB" b="0" dirty="0" smtClean="0"/>
                    </a:p>
                    <a:p>
                      <a:r>
                        <a:rPr lang="en-GB" b="1" dirty="0" smtClean="0"/>
                        <a:t>Current liabilities:</a:t>
                      </a:r>
                    </a:p>
                    <a:p>
                      <a:r>
                        <a:rPr lang="en-GB" b="0" dirty="0" smtClean="0"/>
                        <a:t>Sundry creditors</a:t>
                      </a:r>
                    </a:p>
                    <a:p>
                      <a:r>
                        <a:rPr lang="en-GB" b="0" dirty="0" smtClean="0"/>
                        <a:t>Bills payable</a:t>
                      </a:r>
                    </a:p>
                    <a:p>
                      <a:r>
                        <a:rPr lang="en-GB" b="0" dirty="0" smtClean="0"/>
                        <a:t>Outstanding expenses</a:t>
                      </a:r>
                    </a:p>
                    <a:p>
                      <a:endParaRPr lang="en-GB" b="0" dirty="0" smtClean="0"/>
                    </a:p>
                    <a:p>
                      <a:endParaRPr lang="en-GB" b="0" dirty="0" smtClean="0"/>
                    </a:p>
                    <a:p>
                      <a:endParaRPr lang="en-GB" b="0" dirty="0" smtClean="0"/>
                    </a:p>
                    <a:p>
                      <a:endParaRPr lang="en-GB" b="0" dirty="0" smtClean="0"/>
                    </a:p>
                    <a:p>
                      <a:endParaRPr lang="en-GB" b="0" dirty="0" smtClean="0"/>
                    </a:p>
                    <a:p>
                      <a:endParaRPr lang="en-GB" b="0" dirty="0" smtClean="0"/>
                    </a:p>
                    <a:p>
                      <a:r>
                        <a:rPr lang="en-GB" b="0" dirty="0" smtClean="0"/>
                        <a:t>Total </a:t>
                      </a:r>
                      <a:endParaRPr lang="en-GB" b="0" dirty="0"/>
                    </a:p>
                  </a:txBody>
                  <a:tcPr/>
                </a:tc>
                <a:tc>
                  <a:txBody>
                    <a:bodyPr/>
                    <a:lstStyle/>
                    <a:p>
                      <a:endParaRPr lang="en-GB" dirty="0" smtClean="0"/>
                    </a:p>
                    <a:p>
                      <a:endParaRPr lang="en-GB" dirty="0" smtClean="0"/>
                    </a:p>
                    <a:p>
                      <a:endParaRPr lang="en-GB" dirty="0" smtClean="0"/>
                    </a:p>
                    <a:p>
                      <a:r>
                        <a:rPr lang="en-GB" dirty="0" smtClean="0"/>
                        <a:t>Xxx</a:t>
                      </a:r>
                    </a:p>
                    <a:p>
                      <a:endParaRPr lang="en-GB" dirty="0" smtClean="0"/>
                    </a:p>
                    <a:p>
                      <a:r>
                        <a:rPr lang="en-GB" dirty="0" smtClean="0"/>
                        <a:t>Xxx</a:t>
                      </a:r>
                    </a:p>
                    <a:p>
                      <a:endParaRPr lang="en-GB" dirty="0" smtClean="0"/>
                    </a:p>
                    <a:p>
                      <a:endParaRPr lang="en-GB" dirty="0" smtClean="0"/>
                    </a:p>
                    <a:p>
                      <a:endParaRPr lang="en-GB" dirty="0" smtClean="0"/>
                    </a:p>
                    <a:p>
                      <a:r>
                        <a:rPr lang="en-GB" dirty="0" smtClean="0"/>
                        <a:t>Xxx</a:t>
                      </a:r>
                    </a:p>
                    <a:p>
                      <a:r>
                        <a:rPr lang="en-GB" dirty="0" smtClean="0"/>
                        <a:t>Xxx</a:t>
                      </a:r>
                    </a:p>
                    <a:p>
                      <a:r>
                        <a:rPr lang="en-GB" dirty="0" smtClean="0"/>
                        <a:t>Xxx</a:t>
                      </a:r>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xxx</a:t>
                      </a:r>
                    </a:p>
                  </a:txBody>
                  <a:tcPr/>
                </a:tc>
                <a:tc>
                  <a:txBody>
                    <a:bodyPr/>
                    <a:lstStyle/>
                    <a:p>
                      <a:r>
                        <a:rPr lang="en-GB" b="1" dirty="0" smtClean="0"/>
                        <a:t>Fixed assets:</a:t>
                      </a:r>
                    </a:p>
                    <a:p>
                      <a:r>
                        <a:rPr lang="en-GB" b="0" dirty="0" smtClean="0"/>
                        <a:t>Plant &amp; machinery                         xxx</a:t>
                      </a:r>
                    </a:p>
                    <a:p>
                      <a:r>
                        <a:rPr lang="en-GB" b="0" dirty="0" smtClean="0"/>
                        <a:t> less : provision for depreciation xxx</a:t>
                      </a:r>
                    </a:p>
                    <a:p>
                      <a:endParaRPr lang="en-GB" b="0" dirty="0" smtClean="0"/>
                    </a:p>
                    <a:p>
                      <a:r>
                        <a:rPr lang="en-GB" b="0" dirty="0" smtClean="0"/>
                        <a:t>Furniture and fixtures                   xxx</a:t>
                      </a:r>
                    </a:p>
                    <a:p>
                      <a:r>
                        <a:rPr lang="en-GB" b="0" dirty="0" smtClean="0"/>
                        <a:t> less: provision for depreciation  xxx</a:t>
                      </a:r>
                    </a:p>
                    <a:p>
                      <a:endParaRPr lang="en-GB" b="0" dirty="0" smtClean="0"/>
                    </a:p>
                    <a:p>
                      <a:endParaRPr lang="en-GB" b="0" dirty="0" smtClean="0"/>
                    </a:p>
                    <a:p>
                      <a:r>
                        <a:rPr lang="en-GB" b="1" dirty="0" smtClean="0"/>
                        <a:t>Current assets:</a:t>
                      </a:r>
                    </a:p>
                    <a:p>
                      <a:r>
                        <a:rPr lang="en-GB" b="0" dirty="0" smtClean="0"/>
                        <a:t>Stock</a:t>
                      </a:r>
                    </a:p>
                    <a:p>
                      <a:r>
                        <a:rPr lang="en-GB" b="0" dirty="0" smtClean="0"/>
                        <a:t>Sundry debtors                           xxx</a:t>
                      </a:r>
                    </a:p>
                    <a:p>
                      <a:r>
                        <a:rPr lang="en-GB" b="0" dirty="0" smtClean="0"/>
                        <a:t> less: provision for bad and       </a:t>
                      </a:r>
                    </a:p>
                    <a:p>
                      <a:r>
                        <a:rPr lang="en-GB" b="0" dirty="0" smtClean="0"/>
                        <a:t>Doubtful debts                            xxx</a:t>
                      </a:r>
                    </a:p>
                    <a:p>
                      <a:r>
                        <a:rPr lang="en-GB" b="0" dirty="0" smtClean="0"/>
                        <a:t>Bills receivables</a:t>
                      </a:r>
                    </a:p>
                    <a:p>
                      <a:r>
                        <a:rPr lang="en-GB" b="0" dirty="0" smtClean="0"/>
                        <a:t>Cash at bank</a:t>
                      </a:r>
                    </a:p>
                    <a:p>
                      <a:r>
                        <a:rPr lang="en-GB" b="0" dirty="0" smtClean="0"/>
                        <a:t>Cash in hand</a:t>
                      </a:r>
                    </a:p>
                    <a:p>
                      <a:r>
                        <a:rPr lang="en-GB" b="0" dirty="0" smtClean="0"/>
                        <a:t>Prepaid expenses</a:t>
                      </a:r>
                    </a:p>
                    <a:p>
                      <a:endParaRPr lang="en-GB" b="0" dirty="0" smtClean="0"/>
                    </a:p>
                    <a:p>
                      <a:r>
                        <a:rPr lang="en-GB" b="0" dirty="0" smtClean="0"/>
                        <a:t>Total </a:t>
                      </a:r>
                      <a:endParaRPr lang="en-GB" b="0" dirty="0"/>
                    </a:p>
                  </a:txBody>
                  <a:tcPr/>
                </a:tc>
                <a:tc>
                  <a:txBody>
                    <a:bodyPr/>
                    <a:lstStyle/>
                    <a:p>
                      <a:endParaRPr lang="en-GB" dirty="0" smtClean="0"/>
                    </a:p>
                    <a:p>
                      <a:endParaRPr lang="en-GB" dirty="0" smtClean="0"/>
                    </a:p>
                    <a:p>
                      <a:r>
                        <a:rPr lang="en-GB" dirty="0" smtClean="0"/>
                        <a:t>Xxx</a:t>
                      </a:r>
                    </a:p>
                    <a:p>
                      <a:endParaRPr lang="en-GB" dirty="0" smtClean="0"/>
                    </a:p>
                    <a:p>
                      <a:endParaRPr lang="en-GB" dirty="0" smtClean="0"/>
                    </a:p>
                    <a:p>
                      <a:r>
                        <a:rPr lang="en-GB" dirty="0" smtClean="0"/>
                        <a:t>Xxx</a:t>
                      </a:r>
                    </a:p>
                    <a:p>
                      <a:endParaRPr lang="en-GB" dirty="0" smtClean="0"/>
                    </a:p>
                    <a:p>
                      <a:endParaRPr lang="en-GB" dirty="0" smtClean="0"/>
                    </a:p>
                    <a:p>
                      <a:endParaRPr lang="en-GB" dirty="0" smtClean="0"/>
                    </a:p>
                    <a:p>
                      <a:r>
                        <a:rPr lang="en-GB" dirty="0" smtClean="0"/>
                        <a:t>Xxx</a:t>
                      </a:r>
                    </a:p>
                    <a:p>
                      <a:endParaRPr lang="en-GB" dirty="0" smtClean="0"/>
                    </a:p>
                    <a:p>
                      <a:endParaRPr lang="en-GB" dirty="0" smtClean="0"/>
                    </a:p>
                    <a:p>
                      <a:r>
                        <a:rPr lang="en-GB" dirty="0" smtClean="0"/>
                        <a:t>Xxx</a:t>
                      </a:r>
                    </a:p>
                    <a:p>
                      <a:r>
                        <a:rPr lang="en-GB" dirty="0" smtClean="0"/>
                        <a:t>Xxx</a:t>
                      </a:r>
                    </a:p>
                    <a:p>
                      <a:r>
                        <a:rPr lang="en-GB" dirty="0" smtClean="0"/>
                        <a:t>Xxx</a:t>
                      </a:r>
                    </a:p>
                    <a:p>
                      <a:r>
                        <a:rPr lang="en-GB" dirty="0" smtClean="0"/>
                        <a:t>Xxx</a:t>
                      </a:r>
                    </a:p>
                    <a:p>
                      <a:r>
                        <a:rPr lang="en-GB" dirty="0" smtClean="0"/>
                        <a:t>Xxx</a:t>
                      </a:r>
                    </a:p>
                    <a:p>
                      <a:endParaRPr lang="en-GB" dirty="0" smtClean="0"/>
                    </a:p>
                    <a:p>
                      <a:r>
                        <a:rPr lang="en-GB" dirty="0" smtClean="0"/>
                        <a:t>xxx</a:t>
                      </a: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7543800" cy="923330"/>
          </a:xfrm>
          <a:prstGeom prst="rect">
            <a:avLst/>
          </a:prstGeom>
          <a:noFill/>
        </p:spPr>
        <p:txBody>
          <a:bodyPr wrap="square" rtlCol="0">
            <a:spAutoFit/>
          </a:bodyPr>
          <a:lstStyle/>
          <a:p>
            <a:r>
              <a:rPr lang="en-GB" dirty="0" smtClean="0"/>
              <a:t>Prepare balance sheet for the information given in previous example.</a:t>
            </a:r>
          </a:p>
          <a:p>
            <a:pPr algn="ctr"/>
            <a:r>
              <a:rPr lang="en-GB" dirty="0" smtClean="0"/>
              <a:t>Sol: (in the books of </a:t>
            </a:r>
            <a:r>
              <a:rPr lang="en-GB" dirty="0" err="1" smtClean="0"/>
              <a:t>bharath</a:t>
            </a:r>
            <a:r>
              <a:rPr lang="en-GB" dirty="0" smtClean="0"/>
              <a:t>)</a:t>
            </a:r>
          </a:p>
          <a:p>
            <a:pPr algn="ctr"/>
            <a:r>
              <a:rPr lang="en-GB" dirty="0" smtClean="0"/>
              <a:t>Balance sheet as on 31.03.2014</a:t>
            </a:r>
            <a:endParaRPr lang="en-GB" dirty="0"/>
          </a:p>
        </p:txBody>
      </p:sp>
      <p:graphicFrame>
        <p:nvGraphicFramePr>
          <p:cNvPr id="4" name="Table 3"/>
          <p:cNvGraphicFramePr>
            <a:graphicFrameLocks noGrp="1"/>
          </p:cNvGraphicFramePr>
          <p:nvPr/>
        </p:nvGraphicFramePr>
        <p:xfrm>
          <a:off x="0" y="1600200"/>
          <a:ext cx="9144000" cy="5069594"/>
        </p:xfrm>
        <a:graphic>
          <a:graphicData uri="http://schemas.openxmlformats.org/drawingml/2006/table">
            <a:tbl>
              <a:tblPr firstRow="1" bandRow="1">
                <a:tableStyleId>{5C22544A-7EE6-4342-B048-85BDC9FD1C3A}</a:tableStyleId>
              </a:tblPr>
              <a:tblGrid>
                <a:gridCol w="3505200"/>
                <a:gridCol w="1066800"/>
                <a:gridCol w="3505200"/>
                <a:gridCol w="1066800"/>
              </a:tblGrid>
              <a:tr h="284726">
                <a:tc>
                  <a:txBody>
                    <a:bodyPr/>
                    <a:lstStyle/>
                    <a:p>
                      <a:r>
                        <a:rPr lang="en-GB" dirty="0" smtClean="0"/>
                        <a:t>Liabilities</a:t>
                      </a:r>
                      <a:endParaRPr lang="en-GB" dirty="0"/>
                    </a:p>
                  </a:txBody>
                  <a:tcPr/>
                </a:tc>
                <a:tc>
                  <a:txBody>
                    <a:bodyPr/>
                    <a:lstStyle/>
                    <a:p>
                      <a:r>
                        <a:rPr lang="en-GB" dirty="0" smtClean="0"/>
                        <a:t>Rs</a:t>
                      </a:r>
                      <a:endParaRPr lang="en-GB" dirty="0"/>
                    </a:p>
                  </a:txBody>
                  <a:tcPr/>
                </a:tc>
                <a:tc>
                  <a:txBody>
                    <a:bodyPr/>
                    <a:lstStyle/>
                    <a:p>
                      <a:r>
                        <a:rPr lang="en-GB" dirty="0" smtClean="0"/>
                        <a:t>Assets</a:t>
                      </a:r>
                      <a:endParaRPr lang="en-GB" dirty="0"/>
                    </a:p>
                  </a:txBody>
                  <a:tcPr/>
                </a:tc>
                <a:tc>
                  <a:txBody>
                    <a:bodyPr/>
                    <a:lstStyle/>
                    <a:p>
                      <a:r>
                        <a:rPr lang="en-GB" dirty="0" smtClean="0"/>
                        <a:t>Rs</a:t>
                      </a:r>
                      <a:endParaRPr lang="en-GB" dirty="0"/>
                    </a:p>
                  </a:txBody>
                  <a:tcPr/>
                </a:tc>
              </a:tr>
              <a:tr h="4703834">
                <a:tc>
                  <a:txBody>
                    <a:bodyPr/>
                    <a:lstStyle/>
                    <a:p>
                      <a:r>
                        <a:rPr lang="en-GB" b="1" dirty="0" smtClean="0"/>
                        <a:t>Long term liabilities:</a:t>
                      </a:r>
                    </a:p>
                    <a:p>
                      <a:r>
                        <a:rPr lang="en-GB" b="0" dirty="0" err="1" smtClean="0"/>
                        <a:t>Bharath’s</a:t>
                      </a:r>
                      <a:r>
                        <a:rPr lang="en-GB" b="0" dirty="0" smtClean="0"/>
                        <a:t> capital                  2,00,000</a:t>
                      </a:r>
                    </a:p>
                    <a:p>
                      <a:r>
                        <a:rPr lang="en-GB" b="0" dirty="0" smtClean="0"/>
                        <a:t> add: net profit from</a:t>
                      </a:r>
                    </a:p>
                    <a:p>
                      <a:r>
                        <a:rPr lang="en-GB" b="0" dirty="0" smtClean="0"/>
                        <a:t>             </a:t>
                      </a:r>
                      <a:r>
                        <a:rPr lang="en-GB" b="0" dirty="0" err="1" smtClean="0"/>
                        <a:t>P&amp;l</a:t>
                      </a:r>
                      <a:r>
                        <a:rPr lang="en-GB" b="0" dirty="0" smtClean="0"/>
                        <a:t> account             </a:t>
                      </a:r>
                      <a:r>
                        <a:rPr lang="en-GB" b="0" baseline="0" dirty="0" smtClean="0"/>
                        <a:t>   38,600</a:t>
                      </a:r>
                      <a:endParaRPr lang="en-GB" b="0" dirty="0" smtClean="0"/>
                    </a:p>
                    <a:p>
                      <a:r>
                        <a:rPr lang="en-GB" b="0" dirty="0" smtClean="0"/>
                        <a:t> less: drawings                           4,000</a:t>
                      </a:r>
                    </a:p>
                    <a:p>
                      <a:endParaRPr lang="en-GB" b="1" dirty="0" smtClean="0"/>
                    </a:p>
                    <a:p>
                      <a:r>
                        <a:rPr lang="en-GB" b="1" dirty="0" smtClean="0"/>
                        <a:t>Current liabilities:</a:t>
                      </a:r>
                    </a:p>
                    <a:p>
                      <a:r>
                        <a:rPr lang="en-GB" b="0" dirty="0" smtClean="0"/>
                        <a:t>Sundry creditors</a:t>
                      </a:r>
                    </a:p>
                    <a:p>
                      <a:r>
                        <a:rPr lang="en-GB" b="0" dirty="0" smtClean="0"/>
                        <a:t>Bills payable</a:t>
                      </a:r>
                    </a:p>
                    <a:p>
                      <a:endParaRPr lang="en-GB" b="0" dirty="0" smtClean="0"/>
                    </a:p>
                    <a:p>
                      <a:endParaRPr lang="en-GB" b="0" dirty="0" smtClean="0"/>
                    </a:p>
                    <a:p>
                      <a:endParaRPr lang="en-GB" b="0" dirty="0" smtClean="0"/>
                    </a:p>
                    <a:p>
                      <a:endParaRPr lang="en-GB" b="0" dirty="0" smtClean="0"/>
                    </a:p>
                    <a:p>
                      <a:endParaRPr lang="en-GB" b="0" dirty="0" smtClean="0"/>
                    </a:p>
                    <a:p>
                      <a:r>
                        <a:rPr lang="en-GB" b="0" dirty="0" smtClean="0"/>
                        <a:t>Total </a:t>
                      </a:r>
                    </a:p>
                  </a:txBody>
                  <a:tcPr/>
                </a:tc>
                <a:tc>
                  <a:txBody>
                    <a:bodyPr/>
                    <a:lstStyle/>
                    <a:p>
                      <a:endParaRPr lang="en-GB" dirty="0" smtClean="0"/>
                    </a:p>
                    <a:p>
                      <a:endParaRPr lang="en-GB" dirty="0" smtClean="0"/>
                    </a:p>
                    <a:p>
                      <a:endParaRPr lang="en-GB" dirty="0" smtClean="0"/>
                    </a:p>
                    <a:p>
                      <a:r>
                        <a:rPr lang="en-GB" dirty="0" smtClean="0"/>
                        <a:t>2,38,600</a:t>
                      </a:r>
                    </a:p>
                    <a:p>
                      <a:endParaRPr lang="en-GB" dirty="0" smtClean="0"/>
                    </a:p>
                    <a:p>
                      <a:r>
                        <a:rPr lang="en-GB" dirty="0" smtClean="0"/>
                        <a:t>2,34,600</a:t>
                      </a:r>
                    </a:p>
                    <a:p>
                      <a:endParaRPr lang="en-GB" dirty="0" smtClean="0"/>
                    </a:p>
                    <a:p>
                      <a:r>
                        <a:rPr lang="en-GB" dirty="0" smtClean="0"/>
                        <a:t>    25,000</a:t>
                      </a:r>
                    </a:p>
                    <a:p>
                      <a:r>
                        <a:rPr lang="en-GB" dirty="0" smtClean="0"/>
                        <a:t>    17,000</a:t>
                      </a:r>
                    </a:p>
                    <a:p>
                      <a:endParaRPr lang="en-GB" dirty="0" smtClean="0"/>
                    </a:p>
                    <a:p>
                      <a:endParaRPr lang="en-GB" dirty="0" smtClean="0"/>
                    </a:p>
                    <a:p>
                      <a:endParaRPr lang="en-GB" dirty="0" smtClean="0"/>
                    </a:p>
                    <a:p>
                      <a:endParaRPr lang="en-GB" dirty="0" smtClean="0"/>
                    </a:p>
                    <a:p>
                      <a:endParaRPr lang="en-GB" dirty="0" smtClean="0"/>
                    </a:p>
                    <a:p>
                      <a:r>
                        <a:rPr lang="en-GB" dirty="0" smtClean="0"/>
                        <a:t>2,76,600</a:t>
                      </a:r>
                    </a:p>
                  </a:txBody>
                  <a:tcPr/>
                </a:tc>
                <a:tc>
                  <a:txBody>
                    <a:bodyPr/>
                    <a:lstStyle/>
                    <a:p>
                      <a:r>
                        <a:rPr lang="en-GB" b="1" dirty="0" smtClean="0"/>
                        <a:t>Fixed assets:</a:t>
                      </a:r>
                    </a:p>
                    <a:p>
                      <a:r>
                        <a:rPr lang="en-GB" b="0" dirty="0" smtClean="0"/>
                        <a:t>Buildings </a:t>
                      </a:r>
                    </a:p>
                    <a:p>
                      <a:r>
                        <a:rPr lang="en-GB" b="0" dirty="0" smtClean="0"/>
                        <a:t>Plant &amp; machinery                         </a:t>
                      </a:r>
                    </a:p>
                    <a:p>
                      <a:r>
                        <a:rPr lang="en-GB" b="0" dirty="0" smtClean="0"/>
                        <a:t>Furniture and fixtures                   </a:t>
                      </a:r>
                    </a:p>
                    <a:p>
                      <a:endParaRPr lang="en-GB" b="0" dirty="0" smtClean="0"/>
                    </a:p>
                    <a:p>
                      <a:endParaRPr lang="en-GB" b="0" dirty="0" smtClean="0"/>
                    </a:p>
                    <a:p>
                      <a:r>
                        <a:rPr lang="en-GB" b="1" dirty="0" smtClean="0"/>
                        <a:t>Current assets:</a:t>
                      </a:r>
                    </a:p>
                    <a:p>
                      <a:r>
                        <a:rPr lang="en-GB" b="0" dirty="0" smtClean="0"/>
                        <a:t>Stock</a:t>
                      </a:r>
                    </a:p>
                    <a:p>
                      <a:r>
                        <a:rPr lang="en-GB" b="0" dirty="0" smtClean="0"/>
                        <a:t>Sundry debtors                                                </a:t>
                      </a:r>
                    </a:p>
                    <a:p>
                      <a:r>
                        <a:rPr lang="en-GB" b="0" dirty="0" smtClean="0"/>
                        <a:t>Bills receivables</a:t>
                      </a:r>
                    </a:p>
                    <a:p>
                      <a:r>
                        <a:rPr lang="en-GB" b="0" dirty="0" smtClean="0"/>
                        <a:t>Cash at bank</a:t>
                      </a:r>
                    </a:p>
                    <a:p>
                      <a:r>
                        <a:rPr lang="en-GB" b="0" dirty="0" smtClean="0"/>
                        <a:t>Cash in hand</a:t>
                      </a:r>
                    </a:p>
                    <a:p>
                      <a:endParaRPr lang="en-GB" b="0" dirty="0" smtClean="0"/>
                    </a:p>
                    <a:p>
                      <a:endParaRPr lang="en-GB" b="0" dirty="0" smtClean="0"/>
                    </a:p>
                    <a:p>
                      <a:r>
                        <a:rPr lang="en-GB" b="0" dirty="0" smtClean="0"/>
                        <a:t>Total </a:t>
                      </a:r>
                      <a:endParaRPr lang="en-GB" b="0" dirty="0"/>
                    </a:p>
                  </a:txBody>
                  <a:tcPr/>
                </a:tc>
                <a:tc>
                  <a:txBody>
                    <a:bodyPr/>
                    <a:lstStyle/>
                    <a:p>
                      <a:endParaRPr lang="en-GB" dirty="0" smtClean="0"/>
                    </a:p>
                    <a:p>
                      <a:r>
                        <a:rPr lang="en-GB" dirty="0" smtClean="0"/>
                        <a:t>80,000</a:t>
                      </a:r>
                    </a:p>
                    <a:p>
                      <a:r>
                        <a:rPr lang="en-GB" dirty="0" smtClean="0"/>
                        <a:t>60,000</a:t>
                      </a:r>
                    </a:p>
                    <a:p>
                      <a:r>
                        <a:rPr lang="en-GB" dirty="0" smtClean="0"/>
                        <a:t>11,000</a:t>
                      </a:r>
                    </a:p>
                    <a:p>
                      <a:endParaRPr lang="en-GB" dirty="0" smtClean="0"/>
                    </a:p>
                    <a:p>
                      <a:endParaRPr lang="en-GB" dirty="0" smtClean="0"/>
                    </a:p>
                    <a:p>
                      <a:endParaRPr lang="en-GB" dirty="0" smtClean="0"/>
                    </a:p>
                    <a:p>
                      <a:r>
                        <a:rPr lang="en-GB" dirty="0" smtClean="0"/>
                        <a:t>40,000</a:t>
                      </a:r>
                    </a:p>
                    <a:p>
                      <a:r>
                        <a:rPr lang="en-GB" dirty="0" smtClean="0"/>
                        <a:t>40,000</a:t>
                      </a:r>
                    </a:p>
                    <a:p>
                      <a:r>
                        <a:rPr lang="en-GB" dirty="0" smtClean="0"/>
                        <a:t>10,000</a:t>
                      </a:r>
                    </a:p>
                    <a:p>
                      <a:r>
                        <a:rPr lang="en-GB" dirty="0" smtClean="0"/>
                        <a:t>30,800</a:t>
                      </a:r>
                    </a:p>
                    <a:p>
                      <a:r>
                        <a:rPr lang="en-GB" dirty="0" smtClean="0"/>
                        <a:t>   4,800</a:t>
                      </a:r>
                    </a:p>
                    <a:p>
                      <a:endParaRPr lang="en-GB" dirty="0" smtClean="0"/>
                    </a:p>
                    <a:p>
                      <a:endParaRPr lang="en-GB" dirty="0" smtClean="0"/>
                    </a:p>
                    <a:p>
                      <a:r>
                        <a:rPr lang="en-GB" dirty="0" smtClean="0"/>
                        <a:t>2,76,600</a:t>
                      </a: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0"/>
          <a:ext cx="9143998" cy="6924367"/>
        </p:xfrm>
        <a:graphic>
          <a:graphicData uri="http://schemas.openxmlformats.org/drawingml/2006/table">
            <a:tbl>
              <a:tblPr firstRow="1" bandRow="1">
                <a:tableStyleId>{5C22544A-7EE6-4342-B048-85BDC9FD1C3A}</a:tableStyleId>
              </a:tblPr>
              <a:tblGrid>
                <a:gridCol w="1371599"/>
                <a:gridCol w="3601750"/>
                <a:gridCol w="589839"/>
                <a:gridCol w="1790405"/>
                <a:gridCol w="1790405"/>
              </a:tblGrid>
              <a:tr h="609600">
                <a:tc>
                  <a:txBody>
                    <a:bodyPr/>
                    <a:lstStyle/>
                    <a:p>
                      <a:r>
                        <a:rPr lang="en-IN" dirty="0" smtClean="0"/>
                        <a:t>Date</a:t>
                      </a:r>
                    </a:p>
                  </a:txBody>
                  <a:tcPr/>
                </a:tc>
                <a:tc>
                  <a:txBody>
                    <a:bodyPr/>
                    <a:lstStyle/>
                    <a:p>
                      <a:r>
                        <a:rPr lang="en-IN" dirty="0" smtClean="0"/>
                        <a:t>PARTICULARS</a:t>
                      </a:r>
                      <a:endParaRPr lang="en-IN" dirty="0"/>
                    </a:p>
                  </a:txBody>
                  <a:tcPr/>
                </a:tc>
                <a:tc>
                  <a:txBody>
                    <a:bodyPr/>
                    <a:lstStyle/>
                    <a:p>
                      <a:r>
                        <a:rPr lang="en-IN" dirty="0" smtClean="0"/>
                        <a:t>LF</a:t>
                      </a:r>
                      <a:endParaRPr lang="en-IN" dirty="0"/>
                    </a:p>
                  </a:txBody>
                  <a:tcPr/>
                </a:tc>
                <a:tc>
                  <a:txBody>
                    <a:bodyPr/>
                    <a:lstStyle/>
                    <a:p>
                      <a:r>
                        <a:rPr lang="en-IN" dirty="0" smtClean="0"/>
                        <a:t>AMOUNT</a:t>
                      </a:r>
                    </a:p>
                    <a:p>
                      <a:r>
                        <a:rPr lang="en-IN" dirty="0" smtClean="0"/>
                        <a:t>      Dr.</a:t>
                      </a:r>
                      <a:endParaRPr lang="en-IN" dirty="0"/>
                    </a:p>
                  </a:txBody>
                  <a:tcPr/>
                </a:tc>
                <a:tc>
                  <a:txBody>
                    <a:bodyPr/>
                    <a:lstStyle/>
                    <a:p>
                      <a:r>
                        <a:rPr lang="en-IN" dirty="0" smtClean="0"/>
                        <a:t> AMO NT</a:t>
                      </a:r>
                    </a:p>
                    <a:p>
                      <a:r>
                        <a:rPr lang="en-IN" dirty="0" smtClean="0"/>
                        <a:t>     Cr.     </a:t>
                      </a:r>
                    </a:p>
                  </a:txBody>
                  <a:tcPr/>
                </a:tc>
              </a:tr>
              <a:tr h="960120">
                <a:tc>
                  <a:txBody>
                    <a:bodyPr/>
                    <a:lstStyle/>
                    <a:p>
                      <a:r>
                        <a:rPr lang="en-IN" dirty="0" smtClean="0"/>
                        <a:t>2003 Jan    7 </a:t>
                      </a:r>
                      <a:endParaRPr lang="en-IN" dirty="0"/>
                    </a:p>
                  </a:txBody>
                  <a:tcPr/>
                </a:tc>
                <a:tc>
                  <a:txBody>
                    <a:bodyPr/>
                    <a:lstStyle/>
                    <a:p>
                      <a:r>
                        <a:rPr lang="en-IN" dirty="0" smtClean="0"/>
                        <a:t>Cash </a:t>
                      </a:r>
                      <a:r>
                        <a:rPr lang="en-IN" baseline="0" dirty="0" smtClean="0"/>
                        <a:t>  A/c                                          Dr</a:t>
                      </a:r>
                    </a:p>
                    <a:p>
                      <a:r>
                        <a:rPr lang="en-IN" baseline="0" dirty="0" smtClean="0"/>
                        <a:t>To interest from bank A/c</a:t>
                      </a:r>
                    </a:p>
                    <a:p>
                      <a:r>
                        <a:rPr lang="en-IN" baseline="0" dirty="0" smtClean="0"/>
                        <a:t>(Being the business commenced)</a:t>
                      </a:r>
                    </a:p>
                  </a:txBody>
                  <a:tcPr/>
                </a:tc>
                <a:tc>
                  <a:txBody>
                    <a:bodyPr/>
                    <a:lstStyle/>
                    <a:p>
                      <a:endParaRPr lang="en-IN" dirty="0"/>
                    </a:p>
                  </a:txBody>
                  <a:tcPr/>
                </a:tc>
                <a:tc>
                  <a:txBody>
                    <a:bodyPr/>
                    <a:lstStyle/>
                    <a:p>
                      <a:pPr algn="ctr"/>
                      <a:r>
                        <a:rPr lang="en-IN" dirty="0" smtClean="0"/>
                        <a:t>    750</a:t>
                      </a:r>
                    </a:p>
                    <a:p>
                      <a:pPr algn="ctr"/>
                      <a:endParaRPr lang="en-IN" dirty="0"/>
                    </a:p>
                  </a:txBody>
                  <a:tcPr/>
                </a:tc>
                <a:tc>
                  <a:txBody>
                    <a:bodyPr/>
                    <a:lstStyle/>
                    <a:p>
                      <a:pPr algn="ctr"/>
                      <a:endParaRPr lang="en-IN" dirty="0" smtClean="0"/>
                    </a:p>
                    <a:p>
                      <a:pPr algn="ctr"/>
                      <a:r>
                        <a:rPr lang="en-IN" dirty="0" smtClean="0"/>
                        <a:t>  750</a:t>
                      </a:r>
                    </a:p>
                  </a:txBody>
                  <a:tcPr/>
                </a:tc>
              </a:tr>
              <a:tr h="1219200">
                <a:tc>
                  <a:txBody>
                    <a:bodyPr/>
                    <a:lstStyle/>
                    <a:p>
                      <a:r>
                        <a:rPr lang="en-IN" dirty="0" smtClean="0"/>
                        <a:t>                    9</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Cash A/c                                             Dr</a:t>
                      </a:r>
                    </a:p>
                    <a:p>
                      <a:r>
                        <a:rPr lang="en-IN" baseline="0" dirty="0" smtClean="0"/>
                        <a:t>To Sales  A/c</a:t>
                      </a:r>
                    </a:p>
                    <a:p>
                      <a:r>
                        <a:rPr lang="en-IN" baseline="0" dirty="0" smtClean="0"/>
                        <a:t>(Being  goods sold for cash)</a:t>
                      </a:r>
                    </a:p>
                  </a:txBody>
                  <a:tcPr/>
                </a:tc>
                <a:tc>
                  <a:txBody>
                    <a:bodyPr/>
                    <a:lstStyle/>
                    <a:p>
                      <a:endParaRPr lang="en-IN" dirty="0"/>
                    </a:p>
                  </a:txBody>
                  <a:tcPr/>
                </a:tc>
                <a:tc>
                  <a:txBody>
                    <a:bodyPr/>
                    <a:lstStyle/>
                    <a:p>
                      <a:pPr algn="ctr"/>
                      <a:r>
                        <a:rPr lang="en-IN" dirty="0" smtClean="0"/>
                        <a:t>  7000   </a:t>
                      </a:r>
                      <a:endParaRPr lang="en-IN" dirty="0"/>
                    </a:p>
                  </a:txBody>
                  <a:tcPr/>
                </a:tc>
                <a:tc>
                  <a:txBody>
                    <a:bodyPr/>
                    <a:lstStyle/>
                    <a:p>
                      <a:pPr algn="ctr"/>
                      <a:endParaRPr lang="en-IN" dirty="0" smtClean="0"/>
                    </a:p>
                    <a:p>
                      <a:pPr algn="ctr"/>
                      <a:r>
                        <a:rPr lang="en-IN" dirty="0" smtClean="0"/>
                        <a:t>   7000</a:t>
                      </a:r>
                      <a:endParaRPr lang="en-IN" dirty="0"/>
                    </a:p>
                  </a:txBody>
                  <a:tcPr/>
                </a:tc>
              </a:tr>
              <a:tr h="1219200">
                <a:tc>
                  <a:txBody>
                    <a:bodyPr/>
                    <a:lstStyle/>
                    <a:p>
                      <a:r>
                        <a:rPr lang="en-IN" dirty="0" smtClean="0"/>
                        <a:t>                  12              </a:t>
                      </a:r>
                      <a:endParaRPr lang="en-IN" dirty="0"/>
                    </a:p>
                  </a:txBody>
                  <a:tcPr/>
                </a:tc>
                <a:tc>
                  <a:txBody>
                    <a:bodyPr/>
                    <a:lstStyle/>
                    <a:p>
                      <a:r>
                        <a:rPr lang="en-IN" baseline="0" dirty="0" smtClean="0"/>
                        <a:t>Don’s  A/c                                          Dr</a:t>
                      </a:r>
                    </a:p>
                    <a:p>
                      <a:r>
                        <a:rPr lang="en-IN" baseline="0" dirty="0" smtClean="0"/>
                        <a:t>To Sales A/c</a:t>
                      </a:r>
                    </a:p>
                    <a:p>
                      <a:r>
                        <a:rPr lang="en-IN" baseline="0" dirty="0" smtClean="0"/>
                        <a:t>(Being goods sold to Don on credit)</a:t>
                      </a:r>
                    </a:p>
                  </a:txBody>
                  <a:tcPr/>
                </a:tc>
                <a:tc>
                  <a:txBody>
                    <a:bodyPr/>
                    <a:lstStyle/>
                    <a:p>
                      <a:endParaRPr lang="en-IN" dirty="0"/>
                    </a:p>
                  </a:txBody>
                  <a:tcPr/>
                </a:tc>
                <a:tc>
                  <a:txBody>
                    <a:bodyPr/>
                    <a:lstStyle/>
                    <a:p>
                      <a:pPr algn="ctr"/>
                      <a:r>
                        <a:rPr lang="en-IN" dirty="0" smtClean="0"/>
                        <a:t>      4,000 </a:t>
                      </a:r>
                    </a:p>
                    <a:p>
                      <a:pPr algn="ctr"/>
                      <a:r>
                        <a:rPr lang="en-IN" dirty="0" smtClean="0"/>
                        <a:t>      </a:t>
                      </a:r>
                    </a:p>
                    <a:p>
                      <a:pPr algn="ctr"/>
                      <a:r>
                        <a:rPr lang="en-IN" dirty="0" smtClean="0"/>
                        <a:t>      </a:t>
                      </a:r>
                    </a:p>
                    <a:p>
                      <a:pPr algn="ctr"/>
                      <a:endParaRPr lang="en-IN" dirty="0" smtClean="0"/>
                    </a:p>
                    <a:p>
                      <a:pPr algn="ctr"/>
                      <a:r>
                        <a:rPr lang="en-IN" dirty="0" smtClean="0"/>
                        <a:t>     </a:t>
                      </a:r>
                      <a:endParaRPr lang="en-IN" dirty="0"/>
                    </a:p>
                  </a:txBody>
                  <a:tcPr/>
                </a:tc>
                <a:tc>
                  <a:txBody>
                    <a:bodyPr/>
                    <a:lstStyle/>
                    <a:p>
                      <a:pPr algn="ctr"/>
                      <a:endParaRPr lang="en-IN" dirty="0" smtClean="0"/>
                    </a:p>
                    <a:p>
                      <a:pPr algn="ctr"/>
                      <a:r>
                        <a:rPr lang="en-IN" dirty="0" smtClean="0"/>
                        <a:t>4,000</a:t>
                      </a:r>
                    </a:p>
                  </a:txBody>
                  <a:tcPr/>
                </a:tc>
              </a:tr>
              <a:tr h="1203960">
                <a:tc>
                  <a:txBody>
                    <a:bodyPr/>
                    <a:lstStyle/>
                    <a:p>
                      <a:r>
                        <a:rPr lang="en-IN" baseline="0" dirty="0" smtClean="0"/>
                        <a:t>                  </a:t>
                      </a:r>
                      <a:r>
                        <a:rPr lang="en-IN" dirty="0" smtClean="0"/>
                        <a:t>15   </a:t>
                      </a:r>
                      <a:endParaRPr lang="en-IN" dirty="0"/>
                    </a:p>
                  </a:txBody>
                  <a:tcPr/>
                </a:tc>
                <a:tc>
                  <a:txBody>
                    <a:bodyPr/>
                    <a:lstStyle/>
                    <a:p>
                      <a:r>
                        <a:rPr lang="en-IN" baseline="0" dirty="0" smtClean="0"/>
                        <a:t>Sales returns A/c                              Dr</a:t>
                      </a:r>
                    </a:p>
                    <a:p>
                      <a:r>
                        <a:rPr lang="en-IN" baseline="0" dirty="0" smtClean="0"/>
                        <a:t>To Don’s A/c       </a:t>
                      </a:r>
                      <a:endParaRPr lang="en-IN" dirty="0" smtClean="0"/>
                    </a:p>
                    <a:p>
                      <a:r>
                        <a:rPr lang="en-IN" dirty="0" smtClean="0"/>
                        <a:t>(Being the goods</a:t>
                      </a:r>
                      <a:r>
                        <a:rPr lang="en-IN" baseline="0" dirty="0" smtClean="0"/>
                        <a:t> returned from Don on account of damage)</a:t>
                      </a:r>
                      <a:endParaRPr lang="en-IN" dirty="0"/>
                    </a:p>
                  </a:txBody>
                  <a:tcPr/>
                </a:tc>
                <a:tc>
                  <a:txBody>
                    <a:bodyPr/>
                    <a:lstStyle/>
                    <a:p>
                      <a:endParaRPr lang="en-IN"/>
                    </a:p>
                  </a:txBody>
                  <a:tcPr/>
                </a:tc>
                <a:tc>
                  <a:txBody>
                    <a:bodyPr/>
                    <a:lstStyle/>
                    <a:p>
                      <a:pPr algn="ctr"/>
                      <a:r>
                        <a:rPr lang="en-IN" dirty="0" smtClean="0"/>
                        <a:t>       100</a:t>
                      </a:r>
                      <a:endParaRPr lang="en-IN" dirty="0"/>
                    </a:p>
                  </a:txBody>
                  <a:tcPr/>
                </a:tc>
                <a:tc>
                  <a:txBody>
                    <a:bodyPr/>
                    <a:lstStyle/>
                    <a:p>
                      <a:pPr algn="ctr"/>
                      <a:endParaRPr lang="en-IN" dirty="0" smtClean="0"/>
                    </a:p>
                    <a:p>
                      <a:pPr algn="ctr"/>
                      <a:r>
                        <a:rPr lang="en-IN" dirty="0" smtClean="0"/>
                        <a:t>      100</a:t>
                      </a:r>
                      <a:endParaRPr lang="en-IN" dirty="0"/>
                    </a:p>
                  </a:txBody>
                  <a:tcPr/>
                </a:tc>
              </a:tr>
              <a:tr h="1437967">
                <a:tc>
                  <a:txBody>
                    <a:bodyPr/>
                    <a:lstStyle/>
                    <a:p>
                      <a:r>
                        <a:rPr lang="en-IN" dirty="0" smtClean="0"/>
                        <a:t>                  16</a:t>
                      </a:r>
                      <a:endParaRPr lang="en-IN" dirty="0"/>
                    </a:p>
                  </a:txBody>
                  <a:tcPr/>
                </a:tc>
                <a:tc>
                  <a:txBody>
                    <a:bodyPr/>
                    <a:lstStyle/>
                    <a:p>
                      <a:r>
                        <a:rPr lang="en-IN" dirty="0" smtClean="0"/>
                        <a:t>Salaries</a:t>
                      </a:r>
                      <a:r>
                        <a:rPr lang="en-IN" baseline="0" dirty="0" smtClean="0"/>
                        <a:t> A/c</a:t>
                      </a:r>
                      <a:r>
                        <a:rPr lang="en-IN" dirty="0" smtClean="0"/>
                        <a:t>                                      Dr</a:t>
                      </a:r>
                    </a:p>
                    <a:p>
                      <a:r>
                        <a:rPr lang="en-IN" dirty="0" smtClean="0"/>
                        <a:t>To Cash A/c</a:t>
                      </a:r>
                    </a:p>
                    <a:p>
                      <a:endParaRPr lang="en-IN" dirty="0" smtClean="0"/>
                    </a:p>
                    <a:p>
                      <a:r>
                        <a:rPr lang="en-IN" dirty="0" smtClean="0"/>
                        <a:t>(Being salaries</a:t>
                      </a:r>
                      <a:r>
                        <a:rPr lang="en-IN" baseline="0" dirty="0" smtClean="0"/>
                        <a:t> paid</a:t>
                      </a:r>
                      <a:r>
                        <a:rPr lang="en-IN" dirty="0" smtClean="0"/>
                        <a:t>)</a:t>
                      </a:r>
                      <a:endParaRPr lang="en-IN" dirty="0"/>
                    </a:p>
                  </a:txBody>
                  <a:tcPr/>
                </a:tc>
                <a:tc>
                  <a:txBody>
                    <a:bodyPr/>
                    <a:lstStyle/>
                    <a:p>
                      <a:endParaRPr lang="en-IN" dirty="0"/>
                    </a:p>
                  </a:txBody>
                  <a:tcPr/>
                </a:tc>
                <a:tc>
                  <a:txBody>
                    <a:bodyPr/>
                    <a:lstStyle/>
                    <a:p>
                      <a:pPr algn="ctr"/>
                      <a:r>
                        <a:rPr lang="en-IN" dirty="0" smtClean="0"/>
                        <a:t>400</a:t>
                      </a:r>
                      <a:endParaRPr lang="en-IN" dirty="0"/>
                    </a:p>
                  </a:txBody>
                  <a:tcPr/>
                </a:tc>
                <a:tc>
                  <a:txBody>
                    <a:bodyPr/>
                    <a:lstStyle/>
                    <a:p>
                      <a:pPr algn="ctr"/>
                      <a:endParaRPr lang="en-IN" dirty="0" smtClean="0"/>
                    </a:p>
                    <a:p>
                      <a:pPr algn="ctr"/>
                      <a:r>
                        <a:rPr lang="en-IN" dirty="0" smtClean="0"/>
                        <a:t>400</a:t>
                      </a:r>
                    </a:p>
                    <a:p>
                      <a:pPr algn="ctr"/>
                      <a:endParaRPr lang="en-IN"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0"/>
          <a:ext cx="9143998" cy="5488838"/>
        </p:xfrm>
        <a:graphic>
          <a:graphicData uri="http://schemas.openxmlformats.org/drawingml/2006/table">
            <a:tbl>
              <a:tblPr firstRow="1" bandRow="1">
                <a:tableStyleId>{5C22544A-7EE6-4342-B048-85BDC9FD1C3A}</a:tableStyleId>
              </a:tblPr>
              <a:tblGrid>
                <a:gridCol w="1371599"/>
                <a:gridCol w="3601750"/>
                <a:gridCol w="589839"/>
                <a:gridCol w="1790405"/>
                <a:gridCol w="1790405"/>
              </a:tblGrid>
              <a:tr h="580339">
                <a:tc>
                  <a:txBody>
                    <a:bodyPr/>
                    <a:lstStyle/>
                    <a:p>
                      <a:r>
                        <a:rPr lang="en-IN" dirty="0" smtClean="0"/>
                        <a:t>Date</a:t>
                      </a:r>
                    </a:p>
                  </a:txBody>
                  <a:tcPr/>
                </a:tc>
                <a:tc>
                  <a:txBody>
                    <a:bodyPr/>
                    <a:lstStyle/>
                    <a:p>
                      <a:r>
                        <a:rPr lang="en-IN" dirty="0" smtClean="0"/>
                        <a:t>PARTICULARS</a:t>
                      </a:r>
                      <a:endParaRPr lang="en-IN" dirty="0"/>
                    </a:p>
                  </a:txBody>
                  <a:tcPr/>
                </a:tc>
                <a:tc>
                  <a:txBody>
                    <a:bodyPr/>
                    <a:lstStyle/>
                    <a:p>
                      <a:r>
                        <a:rPr lang="en-IN" dirty="0" smtClean="0"/>
                        <a:t>LF</a:t>
                      </a:r>
                      <a:endParaRPr lang="en-IN" dirty="0"/>
                    </a:p>
                  </a:txBody>
                  <a:tcPr/>
                </a:tc>
                <a:tc>
                  <a:txBody>
                    <a:bodyPr/>
                    <a:lstStyle/>
                    <a:p>
                      <a:r>
                        <a:rPr lang="en-IN" dirty="0" smtClean="0"/>
                        <a:t>AMOUNT</a:t>
                      </a:r>
                    </a:p>
                    <a:p>
                      <a:r>
                        <a:rPr lang="en-IN" dirty="0" smtClean="0"/>
                        <a:t>      Dr.</a:t>
                      </a:r>
                      <a:endParaRPr lang="en-IN" dirty="0"/>
                    </a:p>
                  </a:txBody>
                  <a:tcPr/>
                </a:tc>
                <a:tc>
                  <a:txBody>
                    <a:bodyPr/>
                    <a:lstStyle/>
                    <a:p>
                      <a:r>
                        <a:rPr lang="en-IN" dirty="0" smtClean="0"/>
                        <a:t> AMO NT</a:t>
                      </a:r>
                    </a:p>
                    <a:p>
                      <a:r>
                        <a:rPr lang="en-IN" dirty="0" smtClean="0"/>
                        <a:t>     Cr.     </a:t>
                      </a:r>
                    </a:p>
                  </a:txBody>
                  <a:tcPr/>
                </a:tc>
              </a:tr>
              <a:tr h="1077773">
                <a:tc>
                  <a:txBody>
                    <a:bodyPr/>
                    <a:lstStyle/>
                    <a:p>
                      <a:r>
                        <a:rPr lang="en-IN" dirty="0" smtClean="0"/>
                        <a:t>2003 Jan  17 </a:t>
                      </a:r>
                      <a:endParaRPr lang="en-IN" dirty="0"/>
                    </a:p>
                  </a:txBody>
                  <a:tcPr/>
                </a:tc>
                <a:tc>
                  <a:txBody>
                    <a:bodyPr/>
                    <a:lstStyle/>
                    <a:p>
                      <a:r>
                        <a:rPr lang="en-IN" baseline="0" dirty="0" smtClean="0"/>
                        <a:t>Entertainment A/c                           Dr</a:t>
                      </a:r>
                    </a:p>
                    <a:p>
                      <a:r>
                        <a:rPr lang="en-IN" baseline="0" dirty="0" smtClean="0"/>
                        <a:t>To cash A/c</a:t>
                      </a:r>
                    </a:p>
                    <a:p>
                      <a:r>
                        <a:rPr lang="en-IN" baseline="0" dirty="0" smtClean="0"/>
                        <a:t>(Being the entertainment expenses incurred)</a:t>
                      </a:r>
                    </a:p>
                  </a:txBody>
                  <a:tcPr/>
                </a:tc>
                <a:tc>
                  <a:txBody>
                    <a:bodyPr/>
                    <a:lstStyle/>
                    <a:p>
                      <a:endParaRPr lang="en-IN" dirty="0"/>
                    </a:p>
                  </a:txBody>
                  <a:tcPr/>
                </a:tc>
                <a:tc>
                  <a:txBody>
                    <a:bodyPr/>
                    <a:lstStyle/>
                    <a:p>
                      <a:pPr algn="ctr"/>
                      <a:r>
                        <a:rPr lang="en-IN" dirty="0" smtClean="0"/>
                        <a:t>    50</a:t>
                      </a:r>
                    </a:p>
                    <a:p>
                      <a:pPr algn="ctr"/>
                      <a:endParaRPr lang="en-IN" dirty="0"/>
                    </a:p>
                  </a:txBody>
                  <a:tcPr/>
                </a:tc>
                <a:tc>
                  <a:txBody>
                    <a:bodyPr/>
                    <a:lstStyle/>
                    <a:p>
                      <a:pPr algn="ctr"/>
                      <a:endParaRPr lang="en-IN" dirty="0" smtClean="0"/>
                    </a:p>
                    <a:p>
                      <a:pPr algn="ctr"/>
                      <a:r>
                        <a:rPr lang="en-IN" dirty="0" smtClean="0"/>
                        <a:t>  50</a:t>
                      </a:r>
                    </a:p>
                  </a:txBody>
                  <a:tcPr/>
                </a:tc>
              </a:tr>
              <a:tr h="1105408">
                <a:tc>
                  <a:txBody>
                    <a:bodyPr/>
                    <a:lstStyle/>
                    <a:p>
                      <a:r>
                        <a:rPr lang="en-IN" dirty="0" smtClean="0"/>
                        <a:t>                  20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smtClean="0"/>
                        <a:t>Bank A/c                                          Dr</a:t>
                      </a:r>
                      <a:endParaRPr lang="en-IN" baseline="0" dirty="0" smtClean="0"/>
                    </a:p>
                    <a:p>
                      <a:r>
                        <a:rPr lang="en-IN" baseline="0" dirty="0" smtClean="0"/>
                        <a:t>To Don’s  A/c</a:t>
                      </a:r>
                    </a:p>
                    <a:p>
                      <a:r>
                        <a:rPr lang="en-IN" baseline="0" dirty="0" smtClean="0"/>
                        <a:t>(Being  cheque received from Don)</a:t>
                      </a:r>
                    </a:p>
                  </a:txBody>
                  <a:tcPr/>
                </a:tc>
                <a:tc>
                  <a:txBody>
                    <a:bodyPr/>
                    <a:lstStyle/>
                    <a:p>
                      <a:endParaRPr lang="en-IN" dirty="0"/>
                    </a:p>
                  </a:txBody>
                  <a:tcPr/>
                </a:tc>
                <a:tc>
                  <a:txBody>
                    <a:bodyPr/>
                    <a:lstStyle/>
                    <a:p>
                      <a:pPr algn="ctr"/>
                      <a:r>
                        <a:rPr lang="en-IN" dirty="0" smtClean="0"/>
                        <a:t>  500   </a:t>
                      </a:r>
                      <a:endParaRPr lang="en-IN" dirty="0"/>
                    </a:p>
                  </a:txBody>
                  <a:tcPr/>
                </a:tc>
                <a:tc>
                  <a:txBody>
                    <a:bodyPr/>
                    <a:lstStyle/>
                    <a:p>
                      <a:pPr algn="ctr"/>
                      <a:endParaRPr lang="en-IN" dirty="0" smtClean="0"/>
                    </a:p>
                    <a:p>
                      <a:pPr algn="ctr"/>
                      <a:r>
                        <a:rPr lang="en-IN" dirty="0" smtClean="0"/>
                        <a:t>   500</a:t>
                      </a:r>
                      <a:endParaRPr lang="en-IN" dirty="0"/>
                    </a:p>
                  </a:txBody>
                  <a:tcPr/>
                </a:tc>
              </a:tr>
              <a:tr h="1104392">
                <a:tc>
                  <a:txBody>
                    <a:bodyPr/>
                    <a:lstStyle/>
                    <a:p>
                      <a:r>
                        <a:rPr lang="en-IN" dirty="0" smtClean="0"/>
                        <a:t>                  25              </a:t>
                      </a:r>
                      <a:endParaRPr lang="en-IN" dirty="0"/>
                    </a:p>
                  </a:txBody>
                  <a:tcPr/>
                </a:tc>
                <a:tc>
                  <a:txBody>
                    <a:bodyPr/>
                    <a:lstStyle/>
                    <a:p>
                      <a:r>
                        <a:rPr lang="en-IN" baseline="0" dirty="0" smtClean="0"/>
                        <a:t>Rent  A/c                                          Dr</a:t>
                      </a:r>
                    </a:p>
                    <a:p>
                      <a:r>
                        <a:rPr lang="en-IN" baseline="0" dirty="0" smtClean="0"/>
                        <a:t>To Bank  A/c</a:t>
                      </a:r>
                    </a:p>
                    <a:p>
                      <a:r>
                        <a:rPr lang="en-IN" baseline="0" dirty="0" smtClean="0"/>
                        <a:t>(Being the rent paid by cheque)</a:t>
                      </a:r>
                    </a:p>
                  </a:txBody>
                  <a:tcPr/>
                </a:tc>
                <a:tc>
                  <a:txBody>
                    <a:bodyPr/>
                    <a:lstStyle/>
                    <a:p>
                      <a:endParaRPr lang="en-IN" dirty="0"/>
                    </a:p>
                  </a:txBody>
                  <a:tcPr/>
                </a:tc>
                <a:tc>
                  <a:txBody>
                    <a:bodyPr/>
                    <a:lstStyle/>
                    <a:p>
                      <a:pPr algn="ctr"/>
                      <a:r>
                        <a:rPr lang="en-IN" dirty="0" smtClean="0"/>
                        <a:t>      1,000 </a:t>
                      </a:r>
                    </a:p>
                    <a:p>
                      <a:pPr algn="ctr"/>
                      <a:r>
                        <a:rPr lang="en-IN" dirty="0" smtClean="0"/>
                        <a:t>      </a:t>
                      </a:r>
                    </a:p>
                    <a:p>
                      <a:pPr algn="ctr"/>
                      <a:r>
                        <a:rPr lang="en-IN" dirty="0" smtClean="0"/>
                        <a:t>      </a:t>
                      </a:r>
                    </a:p>
                    <a:p>
                      <a:pPr algn="ctr"/>
                      <a:endParaRPr lang="en-IN" dirty="0" smtClean="0"/>
                    </a:p>
                    <a:p>
                      <a:pPr algn="ctr"/>
                      <a:r>
                        <a:rPr lang="en-IN" dirty="0" smtClean="0"/>
                        <a:t>     </a:t>
                      </a:r>
                      <a:endParaRPr lang="en-IN" dirty="0"/>
                    </a:p>
                  </a:txBody>
                  <a:tcPr/>
                </a:tc>
                <a:tc>
                  <a:txBody>
                    <a:bodyPr/>
                    <a:lstStyle/>
                    <a:p>
                      <a:pPr algn="ctr"/>
                      <a:endParaRPr lang="en-IN" dirty="0" smtClean="0"/>
                    </a:p>
                    <a:p>
                      <a:pPr algn="ctr"/>
                      <a:r>
                        <a:rPr lang="en-IN" dirty="0" smtClean="0"/>
                        <a:t>1,000</a:t>
                      </a:r>
                    </a:p>
                  </a:txBody>
                  <a:tcPr/>
                </a:tc>
              </a:tr>
              <a:tr h="1091590">
                <a:tc>
                  <a:txBody>
                    <a:bodyPr/>
                    <a:lstStyle/>
                    <a:p>
                      <a:r>
                        <a:rPr lang="en-IN" baseline="0" dirty="0" smtClean="0"/>
                        <a:t>                  </a:t>
                      </a:r>
                      <a:r>
                        <a:rPr lang="en-IN" dirty="0" smtClean="0"/>
                        <a:t>   </a:t>
                      </a:r>
                      <a:endParaRPr lang="en-IN" dirty="0"/>
                    </a:p>
                  </a:txBody>
                  <a:tcPr/>
                </a:tc>
                <a:tc>
                  <a:txBody>
                    <a:bodyPr/>
                    <a:lstStyle/>
                    <a:p>
                      <a:r>
                        <a:rPr lang="en-IN" baseline="0" dirty="0" smtClean="0"/>
                        <a:t>Total</a:t>
                      </a:r>
                    </a:p>
                  </a:txBody>
                  <a:tcPr/>
                </a:tc>
                <a:tc>
                  <a:txBody>
                    <a:bodyPr/>
                    <a:lstStyle/>
                    <a:p>
                      <a:endParaRPr lang="en-IN" dirty="0"/>
                    </a:p>
                  </a:txBody>
                  <a:tcPr/>
                </a:tc>
                <a:tc>
                  <a:txBody>
                    <a:bodyPr/>
                    <a:lstStyle/>
                    <a:p>
                      <a:pPr algn="ctr"/>
                      <a:r>
                        <a:rPr lang="en-IN" dirty="0" smtClean="0"/>
                        <a:t>       42,850</a:t>
                      </a:r>
                      <a:endParaRPr lang="en-IN" dirty="0"/>
                    </a:p>
                  </a:txBody>
                  <a:tcPr/>
                </a:tc>
                <a:tc>
                  <a:txBody>
                    <a:bodyPr/>
                    <a:lstStyle/>
                    <a:p>
                      <a:pPr algn="ctr"/>
                      <a:r>
                        <a:rPr lang="en-IN" dirty="0" smtClean="0"/>
                        <a:t>42,850</a:t>
                      </a:r>
                      <a:endParaRPr lang="en-IN"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8763000" cy="646331"/>
          </a:xfrm>
          <a:prstGeom prst="rect">
            <a:avLst/>
          </a:prstGeom>
          <a:noFill/>
        </p:spPr>
        <p:txBody>
          <a:bodyPr wrap="square" rtlCol="0">
            <a:spAutoFit/>
          </a:bodyPr>
          <a:lstStyle/>
          <a:p>
            <a:endParaRPr lang="en-IN" dirty="0" smtClean="0"/>
          </a:p>
          <a:p>
            <a:r>
              <a:rPr lang="en-IN" dirty="0" smtClean="0"/>
              <a:t>Dr.                                                          </a:t>
            </a:r>
            <a:r>
              <a:rPr lang="en-IN" dirty="0" err="1" smtClean="0"/>
              <a:t>Madhu</a:t>
            </a:r>
            <a:r>
              <a:rPr lang="en-IN" dirty="0" smtClean="0"/>
              <a:t> Account                                                                    Cr.</a:t>
            </a:r>
            <a:endParaRPr lang="en-IN" dirty="0"/>
          </a:p>
        </p:txBody>
      </p:sp>
      <p:graphicFrame>
        <p:nvGraphicFramePr>
          <p:cNvPr id="3" name="Table 2"/>
          <p:cNvGraphicFramePr>
            <a:graphicFrameLocks noGrp="1"/>
          </p:cNvGraphicFramePr>
          <p:nvPr/>
        </p:nvGraphicFramePr>
        <p:xfrm>
          <a:off x="1" y="1676401"/>
          <a:ext cx="8991599" cy="2498293"/>
        </p:xfrm>
        <a:graphic>
          <a:graphicData uri="http://schemas.openxmlformats.org/drawingml/2006/table">
            <a:tbl>
              <a:tblPr firstRow="1" bandRow="1">
                <a:tableStyleId>{5C22544A-7EE6-4342-B048-85BDC9FD1C3A}</a:tableStyleId>
              </a:tblPr>
              <a:tblGrid>
                <a:gridCol w="1251005"/>
                <a:gridCol w="1641944"/>
                <a:gridCol w="478900"/>
                <a:gridCol w="1123950"/>
                <a:gridCol w="1368287"/>
                <a:gridCol w="1720132"/>
                <a:gridCol w="390939"/>
                <a:gridCol w="1016442"/>
              </a:tblGrid>
              <a:tr h="427787">
                <a:tc>
                  <a:txBody>
                    <a:bodyPr/>
                    <a:lstStyle/>
                    <a:p>
                      <a:r>
                        <a:rPr lang="en-IN" dirty="0" smtClean="0"/>
                        <a:t>Date</a:t>
                      </a:r>
                      <a:endParaRPr lang="en-IN" dirty="0"/>
                    </a:p>
                  </a:txBody>
                  <a:tcPr/>
                </a:tc>
                <a:tc>
                  <a:txBody>
                    <a:bodyPr/>
                    <a:lstStyle/>
                    <a:p>
                      <a:r>
                        <a:rPr lang="en-IN" dirty="0" smtClean="0"/>
                        <a:t>Particulars</a:t>
                      </a:r>
                      <a:endParaRPr lang="en-IN" dirty="0"/>
                    </a:p>
                  </a:txBody>
                  <a:tcPr/>
                </a:tc>
                <a:tc>
                  <a:txBody>
                    <a:bodyPr/>
                    <a:lstStyle/>
                    <a:p>
                      <a:r>
                        <a:rPr lang="en-IN" dirty="0" smtClean="0"/>
                        <a:t>F</a:t>
                      </a:r>
                      <a:endParaRPr lang="en-IN" dirty="0"/>
                    </a:p>
                  </a:txBody>
                  <a:tcPr/>
                </a:tc>
                <a:tc>
                  <a:txBody>
                    <a:bodyPr/>
                    <a:lstStyle/>
                    <a:p>
                      <a:r>
                        <a:rPr lang="en-IN" dirty="0" smtClean="0"/>
                        <a:t>Amount Rs</a:t>
                      </a:r>
                      <a:endParaRPr lang="en-IN" dirty="0"/>
                    </a:p>
                  </a:txBody>
                  <a:tcPr/>
                </a:tc>
                <a:tc>
                  <a:txBody>
                    <a:bodyPr/>
                    <a:lstStyle/>
                    <a:p>
                      <a:r>
                        <a:rPr lang="en-IN" dirty="0" smtClean="0"/>
                        <a:t>Date</a:t>
                      </a:r>
                      <a:endParaRPr lang="en-IN" dirty="0"/>
                    </a:p>
                  </a:txBody>
                  <a:tcPr/>
                </a:tc>
                <a:tc>
                  <a:txBody>
                    <a:bodyPr/>
                    <a:lstStyle/>
                    <a:p>
                      <a:r>
                        <a:rPr lang="en-IN" dirty="0" smtClean="0"/>
                        <a:t>Particulars</a:t>
                      </a:r>
                      <a:endParaRPr lang="en-IN" dirty="0"/>
                    </a:p>
                  </a:txBody>
                  <a:tcPr/>
                </a:tc>
                <a:tc>
                  <a:txBody>
                    <a:bodyPr/>
                    <a:lstStyle/>
                    <a:p>
                      <a:r>
                        <a:rPr lang="en-IN" dirty="0" smtClean="0"/>
                        <a:t>F</a:t>
                      </a:r>
                      <a:endParaRPr lang="en-IN" dirty="0"/>
                    </a:p>
                  </a:txBody>
                  <a:tcPr/>
                </a:tc>
                <a:tc>
                  <a:txBody>
                    <a:bodyPr/>
                    <a:lstStyle/>
                    <a:p>
                      <a:r>
                        <a:rPr lang="en-IN" dirty="0" smtClean="0"/>
                        <a:t>Amount Rs</a:t>
                      </a:r>
                      <a:endParaRPr lang="en-IN" dirty="0"/>
                    </a:p>
                  </a:txBody>
                  <a:tcPr/>
                </a:tc>
              </a:tr>
              <a:tr h="1858213">
                <a:tc>
                  <a:txBody>
                    <a:bodyPr/>
                    <a:lstStyle/>
                    <a:p>
                      <a:r>
                        <a:rPr lang="en-IN" dirty="0" smtClean="0"/>
                        <a:t>2003 Jan31</a:t>
                      </a:r>
                    </a:p>
                    <a:p>
                      <a:r>
                        <a:rPr lang="en-IN" dirty="0" smtClean="0"/>
                        <a:t>                </a:t>
                      </a:r>
                    </a:p>
                  </a:txBody>
                  <a:tcPr/>
                </a:tc>
                <a:tc>
                  <a:txBody>
                    <a:bodyPr/>
                    <a:lstStyle/>
                    <a:p>
                      <a:r>
                        <a:rPr lang="en-IN" dirty="0" smtClean="0"/>
                        <a:t>To bal</a:t>
                      </a:r>
                      <a:r>
                        <a:rPr lang="en-IN" baseline="0" dirty="0" smtClean="0"/>
                        <a:t> c/d</a:t>
                      </a:r>
                      <a:endParaRPr lang="en-IN" dirty="0" smtClean="0"/>
                    </a:p>
                    <a:p>
                      <a:endParaRPr lang="en-IN" dirty="0" smtClean="0"/>
                    </a:p>
                  </a:txBody>
                  <a:tcPr/>
                </a:tc>
                <a:tc>
                  <a:txBody>
                    <a:bodyPr/>
                    <a:lstStyle/>
                    <a:p>
                      <a:endParaRPr lang="en-IN" dirty="0"/>
                    </a:p>
                  </a:txBody>
                  <a:tcPr/>
                </a:tc>
                <a:tc>
                  <a:txBody>
                    <a:bodyPr/>
                    <a:lstStyle/>
                    <a:p>
                      <a:r>
                        <a:rPr lang="en-IN" dirty="0" smtClean="0"/>
                        <a:t>15,000</a:t>
                      </a:r>
                    </a:p>
                    <a:p>
                      <a:r>
                        <a:rPr lang="en-IN" dirty="0" smtClean="0"/>
                        <a:t>15,000</a:t>
                      </a:r>
                    </a:p>
                    <a:p>
                      <a:r>
                        <a:rPr lang="en-IN" dirty="0" smtClean="0"/>
                        <a:t>      </a:t>
                      </a:r>
                    </a:p>
                  </a:txBody>
                  <a:tcPr/>
                </a:tc>
                <a:tc>
                  <a:txBody>
                    <a:bodyPr/>
                    <a:lstStyle/>
                    <a:p>
                      <a:r>
                        <a:rPr lang="en-IN" dirty="0" smtClean="0"/>
                        <a:t>2003 Jan 1</a:t>
                      </a:r>
                    </a:p>
                    <a:p>
                      <a:endParaRPr lang="en-IN" dirty="0" smtClean="0"/>
                    </a:p>
                    <a:p>
                      <a:endParaRPr lang="en-IN" dirty="0" smtClean="0"/>
                    </a:p>
                    <a:p>
                      <a:r>
                        <a:rPr lang="en-IN" dirty="0" smtClean="0"/>
                        <a:t>          Feb 1</a:t>
                      </a:r>
                    </a:p>
                    <a:p>
                      <a:r>
                        <a:rPr lang="en-IN" dirty="0" smtClean="0"/>
                        <a:t>                 </a:t>
                      </a:r>
                    </a:p>
                    <a:p>
                      <a:r>
                        <a:rPr lang="en-IN" dirty="0" smtClean="0"/>
                        <a:t>                </a:t>
                      </a:r>
                    </a:p>
                  </a:txBody>
                  <a:tcPr/>
                </a:tc>
                <a:tc>
                  <a:txBody>
                    <a:bodyPr/>
                    <a:lstStyle/>
                    <a:p>
                      <a:r>
                        <a:rPr lang="en-IN" dirty="0" smtClean="0"/>
                        <a:t>By </a:t>
                      </a:r>
                      <a:r>
                        <a:rPr lang="en-IN" baseline="0" dirty="0" smtClean="0"/>
                        <a:t> cash </a:t>
                      </a:r>
                      <a:r>
                        <a:rPr lang="en-IN" dirty="0" smtClean="0"/>
                        <a:t> A/c</a:t>
                      </a:r>
                    </a:p>
                    <a:p>
                      <a:endParaRPr lang="en-IN" dirty="0" smtClean="0"/>
                    </a:p>
                    <a:p>
                      <a:endParaRPr lang="en-IN" dirty="0" smtClean="0"/>
                    </a:p>
                    <a:p>
                      <a:r>
                        <a:rPr lang="en-IN" dirty="0" smtClean="0"/>
                        <a:t>By    </a:t>
                      </a:r>
                      <a:r>
                        <a:rPr lang="en-IN" dirty="0" err="1" smtClean="0"/>
                        <a:t>blc</a:t>
                      </a:r>
                      <a:r>
                        <a:rPr lang="en-IN" dirty="0" smtClean="0"/>
                        <a:t> b/d</a:t>
                      </a:r>
                    </a:p>
                  </a:txBody>
                  <a:tcPr/>
                </a:tc>
                <a:tc>
                  <a:txBody>
                    <a:bodyPr/>
                    <a:lstStyle/>
                    <a:p>
                      <a:endParaRPr lang="en-IN"/>
                    </a:p>
                  </a:txBody>
                  <a:tcPr/>
                </a:tc>
                <a:tc>
                  <a:txBody>
                    <a:bodyPr/>
                    <a:lstStyle/>
                    <a:p>
                      <a:r>
                        <a:rPr lang="en-IN" dirty="0" smtClean="0"/>
                        <a:t>15,000</a:t>
                      </a:r>
                    </a:p>
                    <a:p>
                      <a:r>
                        <a:rPr lang="en-IN" dirty="0" smtClean="0"/>
                        <a:t>15,000</a:t>
                      </a:r>
                    </a:p>
                    <a:p>
                      <a:endParaRPr lang="en-IN" dirty="0" smtClean="0"/>
                    </a:p>
                    <a:p>
                      <a:r>
                        <a:rPr lang="en-IN" dirty="0" smtClean="0"/>
                        <a:t>15,000</a:t>
                      </a: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8763000" cy="646331"/>
          </a:xfrm>
          <a:prstGeom prst="rect">
            <a:avLst/>
          </a:prstGeom>
          <a:noFill/>
        </p:spPr>
        <p:txBody>
          <a:bodyPr wrap="square" rtlCol="0">
            <a:spAutoFit/>
          </a:bodyPr>
          <a:lstStyle/>
          <a:p>
            <a:r>
              <a:rPr lang="en-IN" dirty="0" smtClean="0"/>
              <a:t>Preparation of Ledger Accounts:</a:t>
            </a:r>
          </a:p>
          <a:p>
            <a:r>
              <a:rPr lang="en-IN" dirty="0" smtClean="0"/>
              <a:t>Dr.                                                            Cash Account                                                                    Cr.</a:t>
            </a:r>
            <a:endParaRPr lang="en-IN" dirty="0"/>
          </a:p>
        </p:txBody>
      </p:sp>
      <p:graphicFrame>
        <p:nvGraphicFramePr>
          <p:cNvPr id="3" name="Table 2"/>
          <p:cNvGraphicFramePr>
            <a:graphicFrameLocks noGrp="1"/>
          </p:cNvGraphicFramePr>
          <p:nvPr/>
        </p:nvGraphicFramePr>
        <p:xfrm>
          <a:off x="228600" y="1676400"/>
          <a:ext cx="8763000" cy="3420451"/>
        </p:xfrm>
        <a:graphic>
          <a:graphicData uri="http://schemas.openxmlformats.org/drawingml/2006/table">
            <a:tbl>
              <a:tblPr firstRow="1" bandRow="1">
                <a:tableStyleId>{5C22544A-7EE6-4342-B048-85BDC9FD1C3A}</a:tableStyleId>
              </a:tblPr>
              <a:tblGrid>
                <a:gridCol w="1219200"/>
                <a:gridCol w="1600200"/>
                <a:gridCol w="466725"/>
                <a:gridCol w="1095375"/>
                <a:gridCol w="1333500"/>
                <a:gridCol w="1676400"/>
                <a:gridCol w="381000"/>
                <a:gridCol w="990600"/>
              </a:tblGrid>
              <a:tr h="572429">
                <a:tc>
                  <a:txBody>
                    <a:bodyPr/>
                    <a:lstStyle/>
                    <a:p>
                      <a:r>
                        <a:rPr lang="en-IN" dirty="0" smtClean="0"/>
                        <a:t>Date</a:t>
                      </a:r>
                      <a:endParaRPr lang="en-IN" dirty="0"/>
                    </a:p>
                  </a:txBody>
                  <a:tcPr/>
                </a:tc>
                <a:tc>
                  <a:txBody>
                    <a:bodyPr/>
                    <a:lstStyle/>
                    <a:p>
                      <a:r>
                        <a:rPr lang="en-IN" dirty="0" smtClean="0"/>
                        <a:t>Particulars</a:t>
                      </a:r>
                      <a:endParaRPr lang="en-IN" dirty="0"/>
                    </a:p>
                  </a:txBody>
                  <a:tcPr/>
                </a:tc>
                <a:tc>
                  <a:txBody>
                    <a:bodyPr/>
                    <a:lstStyle/>
                    <a:p>
                      <a:r>
                        <a:rPr lang="en-IN" dirty="0" smtClean="0"/>
                        <a:t>F</a:t>
                      </a:r>
                      <a:endParaRPr lang="en-IN" dirty="0"/>
                    </a:p>
                  </a:txBody>
                  <a:tcPr/>
                </a:tc>
                <a:tc>
                  <a:txBody>
                    <a:bodyPr/>
                    <a:lstStyle/>
                    <a:p>
                      <a:r>
                        <a:rPr lang="en-IN" dirty="0" smtClean="0"/>
                        <a:t>Amount Rs</a:t>
                      </a:r>
                      <a:endParaRPr lang="en-IN" dirty="0"/>
                    </a:p>
                  </a:txBody>
                  <a:tcPr/>
                </a:tc>
                <a:tc>
                  <a:txBody>
                    <a:bodyPr/>
                    <a:lstStyle/>
                    <a:p>
                      <a:r>
                        <a:rPr lang="en-IN" dirty="0" smtClean="0"/>
                        <a:t>Date</a:t>
                      </a:r>
                      <a:endParaRPr lang="en-IN" dirty="0"/>
                    </a:p>
                  </a:txBody>
                  <a:tcPr/>
                </a:tc>
                <a:tc>
                  <a:txBody>
                    <a:bodyPr/>
                    <a:lstStyle/>
                    <a:p>
                      <a:r>
                        <a:rPr lang="en-IN" dirty="0" smtClean="0"/>
                        <a:t>Particulars</a:t>
                      </a:r>
                      <a:endParaRPr lang="en-IN" dirty="0"/>
                    </a:p>
                  </a:txBody>
                  <a:tcPr/>
                </a:tc>
                <a:tc>
                  <a:txBody>
                    <a:bodyPr/>
                    <a:lstStyle/>
                    <a:p>
                      <a:r>
                        <a:rPr lang="en-IN" dirty="0" smtClean="0"/>
                        <a:t>F</a:t>
                      </a:r>
                      <a:endParaRPr lang="en-IN" dirty="0"/>
                    </a:p>
                  </a:txBody>
                  <a:tcPr/>
                </a:tc>
                <a:tc>
                  <a:txBody>
                    <a:bodyPr/>
                    <a:lstStyle/>
                    <a:p>
                      <a:r>
                        <a:rPr lang="en-IN" dirty="0" smtClean="0"/>
                        <a:t>Amount Rs</a:t>
                      </a:r>
                      <a:endParaRPr lang="en-IN" dirty="0"/>
                    </a:p>
                  </a:txBody>
                  <a:tcPr/>
                </a:tc>
              </a:tr>
              <a:tr h="2780371">
                <a:tc>
                  <a:txBody>
                    <a:bodyPr/>
                    <a:lstStyle/>
                    <a:p>
                      <a:r>
                        <a:rPr lang="en-IN" dirty="0" smtClean="0"/>
                        <a:t>2003 Jan 1</a:t>
                      </a:r>
                    </a:p>
                    <a:p>
                      <a:r>
                        <a:rPr lang="en-IN" dirty="0" smtClean="0"/>
                        <a:t>                7</a:t>
                      </a:r>
                    </a:p>
                    <a:p>
                      <a:r>
                        <a:rPr lang="en-IN" dirty="0" smtClean="0"/>
                        <a:t>                9</a:t>
                      </a:r>
                    </a:p>
                    <a:p>
                      <a:endParaRPr lang="en-IN" dirty="0" smtClean="0"/>
                    </a:p>
                    <a:p>
                      <a:endParaRPr lang="en-IN" dirty="0" smtClean="0"/>
                    </a:p>
                    <a:p>
                      <a:endParaRPr lang="en-IN" dirty="0" smtClean="0"/>
                    </a:p>
                    <a:p>
                      <a:endParaRPr lang="en-IN" dirty="0" smtClean="0"/>
                    </a:p>
                    <a:p>
                      <a:endParaRPr lang="en-IN" dirty="0" smtClean="0"/>
                    </a:p>
                    <a:p>
                      <a:r>
                        <a:rPr lang="en-IN" dirty="0" smtClean="0"/>
                        <a:t>       Feb 1</a:t>
                      </a:r>
                      <a:endParaRPr lang="en-IN" dirty="0"/>
                    </a:p>
                  </a:txBody>
                  <a:tcPr/>
                </a:tc>
                <a:tc>
                  <a:txBody>
                    <a:bodyPr/>
                    <a:lstStyle/>
                    <a:p>
                      <a:r>
                        <a:rPr lang="en-IN" dirty="0" smtClean="0"/>
                        <a:t>To </a:t>
                      </a:r>
                      <a:r>
                        <a:rPr lang="en-IN" dirty="0" err="1" smtClean="0"/>
                        <a:t>Madhu</a:t>
                      </a:r>
                      <a:r>
                        <a:rPr lang="en-IN" dirty="0" smtClean="0"/>
                        <a:t> A/c</a:t>
                      </a:r>
                    </a:p>
                    <a:p>
                      <a:r>
                        <a:rPr lang="en-IN" dirty="0" smtClean="0"/>
                        <a:t>To Interest A/c</a:t>
                      </a:r>
                    </a:p>
                    <a:p>
                      <a:r>
                        <a:rPr lang="en-IN" dirty="0" smtClean="0"/>
                        <a:t>To Sales A/c</a:t>
                      </a:r>
                    </a:p>
                    <a:p>
                      <a:endParaRPr lang="en-IN" dirty="0" smtClean="0"/>
                    </a:p>
                    <a:p>
                      <a:endParaRPr lang="en-IN" dirty="0" smtClean="0"/>
                    </a:p>
                    <a:p>
                      <a:endParaRPr lang="en-IN" dirty="0" smtClean="0"/>
                    </a:p>
                    <a:p>
                      <a:endParaRPr lang="en-IN" dirty="0" smtClean="0"/>
                    </a:p>
                    <a:p>
                      <a:endParaRPr lang="en-IN" dirty="0" smtClean="0"/>
                    </a:p>
                    <a:p>
                      <a:r>
                        <a:rPr lang="en-IN" dirty="0" smtClean="0"/>
                        <a:t>To bal</a:t>
                      </a:r>
                      <a:r>
                        <a:rPr lang="en-IN" baseline="0" dirty="0" smtClean="0"/>
                        <a:t> b/d</a:t>
                      </a:r>
                      <a:endParaRPr lang="en-IN" dirty="0"/>
                    </a:p>
                  </a:txBody>
                  <a:tcPr/>
                </a:tc>
                <a:tc>
                  <a:txBody>
                    <a:bodyPr/>
                    <a:lstStyle/>
                    <a:p>
                      <a:endParaRPr lang="en-IN" dirty="0"/>
                    </a:p>
                  </a:txBody>
                  <a:tcPr/>
                </a:tc>
                <a:tc>
                  <a:txBody>
                    <a:bodyPr/>
                    <a:lstStyle/>
                    <a:p>
                      <a:r>
                        <a:rPr lang="en-IN" dirty="0" smtClean="0"/>
                        <a:t>15,000</a:t>
                      </a:r>
                    </a:p>
                    <a:p>
                      <a:r>
                        <a:rPr lang="en-IN" dirty="0" smtClean="0"/>
                        <a:t>      750</a:t>
                      </a:r>
                    </a:p>
                    <a:p>
                      <a:r>
                        <a:rPr lang="en-IN" dirty="0" smtClean="0"/>
                        <a:t>   7,000</a:t>
                      </a:r>
                    </a:p>
                    <a:p>
                      <a:endParaRPr lang="en-IN" dirty="0" smtClean="0"/>
                    </a:p>
                    <a:p>
                      <a:endParaRPr lang="en-IN" dirty="0" smtClean="0"/>
                    </a:p>
                    <a:p>
                      <a:endParaRPr lang="en-IN" dirty="0" smtClean="0"/>
                    </a:p>
                    <a:p>
                      <a:endParaRPr lang="en-IN" dirty="0" smtClean="0"/>
                    </a:p>
                    <a:p>
                      <a:r>
                        <a:rPr lang="en-IN" dirty="0" smtClean="0"/>
                        <a:t>22,750</a:t>
                      </a:r>
                    </a:p>
                    <a:p>
                      <a:r>
                        <a:rPr lang="en-IN" dirty="0" smtClean="0"/>
                        <a:t>10,600</a:t>
                      </a:r>
                    </a:p>
                  </a:txBody>
                  <a:tcPr/>
                </a:tc>
                <a:tc>
                  <a:txBody>
                    <a:bodyPr/>
                    <a:lstStyle/>
                    <a:p>
                      <a:r>
                        <a:rPr lang="en-IN" dirty="0" smtClean="0"/>
                        <a:t>2003 Jan 2</a:t>
                      </a:r>
                    </a:p>
                    <a:p>
                      <a:r>
                        <a:rPr lang="en-IN" dirty="0" smtClean="0"/>
                        <a:t>                 5</a:t>
                      </a:r>
                    </a:p>
                    <a:p>
                      <a:r>
                        <a:rPr lang="en-IN" dirty="0" smtClean="0"/>
                        <a:t>                 6</a:t>
                      </a:r>
                    </a:p>
                    <a:p>
                      <a:r>
                        <a:rPr lang="en-IN" dirty="0" smtClean="0"/>
                        <a:t>                 7</a:t>
                      </a:r>
                    </a:p>
                    <a:p>
                      <a:endParaRPr lang="en-IN" dirty="0" smtClean="0"/>
                    </a:p>
                    <a:p>
                      <a:endParaRPr lang="en-IN" dirty="0" smtClean="0"/>
                    </a:p>
                    <a:p>
                      <a:r>
                        <a:rPr lang="en-IN" dirty="0" smtClean="0"/>
                        <a:t>               31</a:t>
                      </a:r>
                      <a:endParaRPr lang="en-IN" dirty="0"/>
                    </a:p>
                  </a:txBody>
                  <a:tcPr/>
                </a:tc>
                <a:tc>
                  <a:txBody>
                    <a:bodyPr/>
                    <a:lstStyle/>
                    <a:p>
                      <a:r>
                        <a:rPr lang="en-IN" dirty="0" smtClean="0"/>
                        <a:t>By bank A/c</a:t>
                      </a:r>
                    </a:p>
                    <a:p>
                      <a:r>
                        <a:rPr lang="en-IN" dirty="0" smtClean="0"/>
                        <a:t>By B’s A/c</a:t>
                      </a:r>
                    </a:p>
                    <a:p>
                      <a:r>
                        <a:rPr lang="en-IN" dirty="0" smtClean="0"/>
                        <a:t>By Salary A/c</a:t>
                      </a:r>
                    </a:p>
                    <a:p>
                      <a:r>
                        <a:rPr lang="en-IN" dirty="0" smtClean="0"/>
                        <a:t>By entertainment  A/c</a:t>
                      </a:r>
                    </a:p>
                    <a:p>
                      <a:r>
                        <a:rPr lang="en-IN" dirty="0" smtClean="0"/>
                        <a:t>By bal c/d</a:t>
                      </a:r>
                      <a:endParaRPr lang="en-IN" dirty="0"/>
                    </a:p>
                  </a:txBody>
                  <a:tcPr/>
                </a:tc>
                <a:tc>
                  <a:txBody>
                    <a:bodyPr/>
                    <a:lstStyle/>
                    <a:p>
                      <a:endParaRPr lang="en-IN"/>
                    </a:p>
                  </a:txBody>
                  <a:tcPr/>
                </a:tc>
                <a:tc>
                  <a:txBody>
                    <a:bodyPr/>
                    <a:lstStyle/>
                    <a:p>
                      <a:r>
                        <a:rPr lang="en-IN" dirty="0" smtClean="0"/>
                        <a:t>10,000</a:t>
                      </a:r>
                    </a:p>
                    <a:p>
                      <a:r>
                        <a:rPr lang="en-IN" dirty="0" smtClean="0"/>
                        <a:t>   1,700</a:t>
                      </a:r>
                    </a:p>
                    <a:p>
                      <a:r>
                        <a:rPr lang="en-IN" dirty="0" smtClean="0"/>
                        <a:t>      400</a:t>
                      </a:r>
                    </a:p>
                    <a:p>
                      <a:r>
                        <a:rPr lang="en-IN" dirty="0" smtClean="0"/>
                        <a:t>        50</a:t>
                      </a:r>
                    </a:p>
                    <a:p>
                      <a:endParaRPr lang="en-IN" dirty="0" smtClean="0"/>
                    </a:p>
                    <a:p>
                      <a:endParaRPr lang="en-IN" dirty="0" smtClean="0"/>
                    </a:p>
                    <a:p>
                      <a:r>
                        <a:rPr lang="en-IN" dirty="0" smtClean="0"/>
                        <a:t> 10,600</a:t>
                      </a:r>
                    </a:p>
                    <a:p>
                      <a:r>
                        <a:rPr lang="en-IN" dirty="0" smtClean="0"/>
                        <a:t> 22,750</a:t>
                      </a:r>
                      <a:endParaRPr lang="en-IN"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924800" cy="369332"/>
          </a:xfrm>
          <a:prstGeom prst="rect">
            <a:avLst/>
          </a:prstGeom>
          <a:noFill/>
        </p:spPr>
        <p:txBody>
          <a:bodyPr wrap="square" rtlCol="0">
            <a:spAutoFit/>
          </a:bodyPr>
          <a:lstStyle/>
          <a:p>
            <a:pPr algn="ctr"/>
            <a:r>
              <a:rPr lang="en-IN" b="1" dirty="0" smtClean="0"/>
              <a:t>Trial Balance ending January 31, 2003</a:t>
            </a:r>
            <a:endParaRPr lang="en-IN" b="1" dirty="0"/>
          </a:p>
        </p:txBody>
      </p:sp>
      <p:graphicFrame>
        <p:nvGraphicFramePr>
          <p:cNvPr id="3" name="Table 2"/>
          <p:cNvGraphicFramePr>
            <a:graphicFrameLocks noGrp="1"/>
          </p:cNvGraphicFramePr>
          <p:nvPr/>
        </p:nvGraphicFramePr>
        <p:xfrm>
          <a:off x="685800" y="1397000"/>
          <a:ext cx="7010400" cy="4846320"/>
        </p:xfrm>
        <a:graphic>
          <a:graphicData uri="http://schemas.openxmlformats.org/drawingml/2006/table">
            <a:tbl>
              <a:tblPr firstRow="1" bandRow="1">
                <a:tableStyleId>{21E4AEA4-8DFA-4A89-87EB-49C32662AFE0}</a:tableStyleId>
              </a:tblPr>
              <a:tblGrid>
                <a:gridCol w="3004457"/>
                <a:gridCol w="2316690"/>
                <a:gridCol w="1689253"/>
              </a:tblGrid>
              <a:tr h="370840">
                <a:tc>
                  <a:txBody>
                    <a:bodyPr/>
                    <a:lstStyle/>
                    <a:p>
                      <a:endParaRPr lang="en-IN" dirty="0"/>
                    </a:p>
                  </a:txBody>
                  <a:tcPr/>
                </a:tc>
                <a:tc>
                  <a:txBody>
                    <a:bodyPr/>
                    <a:lstStyle/>
                    <a:p>
                      <a:r>
                        <a:rPr lang="en-IN" dirty="0" smtClean="0"/>
                        <a:t>Debit Balances</a:t>
                      </a:r>
                    </a:p>
                    <a:p>
                      <a:r>
                        <a:rPr lang="en-IN" dirty="0" smtClean="0"/>
                        <a:t>                          Rs.</a:t>
                      </a:r>
                      <a:endParaRPr lang="en-IN" dirty="0"/>
                    </a:p>
                  </a:txBody>
                  <a:tcPr/>
                </a:tc>
                <a:tc>
                  <a:txBody>
                    <a:bodyPr/>
                    <a:lstStyle/>
                    <a:p>
                      <a:r>
                        <a:rPr lang="en-IN" dirty="0" smtClean="0"/>
                        <a:t>Credit Balances</a:t>
                      </a:r>
                    </a:p>
                    <a:p>
                      <a:r>
                        <a:rPr lang="en-IN" dirty="0" smtClean="0"/>
                        <a:t>                      </a:t>
                      </a:r>
                      <a:r>
                        <a:rPr lang="en-IN" baseline="0" dirty="0" smtClean="0"/>
                        <a:t> </a:t>
                      </a:r>
                      <a:r>
                        <a:rPr lang="en-IN" dirty="0" smtClean="0"/>
                        <a:t>Rs.</a:t>
                      </a:r>
                      <a:endParaRPr lang="en-IN" dirty="0"/>
                    </a:p>
                  </a:txBody>
                  <a:tcPr/>
                </a:tc>
              </a:tr>
              <a:tr h="370840">
                <a:tc>
                  <a:txBody>
                    <a:bodyPr/>
                    <a:lstStyle/>
                    <a:p>
                      <a:r>
                        <a:rPr lang="en-IN" dirty="0" smtClean="0"/>
                        <a:t>Cash Account</a:t>
                      </a:r>
                    </a:p>
                    <a:p>
                      <a:r>
                        <a:rPr lang="en-IN" dirty="0" err="1" smtClean="0"/>
                        <a:t>Madhu</a:t>
                      </a:r>
                      <a:r>
                        <a:rPr lang="en-IN" dirty="0" smtClean="0"/>
                        <a:t> Capital Account</a:t>
                      </a:r>
                    </a:p>
                    <a:p>
                      <a:r>
                        <a:rPr lang="en-IN" dirty="0" smtClean="0"/>
                        <a:t>Interest From Bank Account</a:t>
                      </a:r>
                    </a:p>
                    <a:p>
                      <a:r>
                        <a:rPr lang="en-IN" dirty="0" smtClean="0"/>
                        <a:t>Discount Account</a:t>
                      </a:r>
                    </a:p>
                    <a:p>
                      <a:r>
                        <a:rPr lang="en-IN" dirty="0" smtClean="0"/>
                        <a:t>Sales</a:t>
                      </a:r>
                      <a:r>
                        <a:rPr lang="en-IN" baseline="0" dirty="0" smtClean="0"/>
                        <a:t> Account</a:t>
                      </a:r>
                    </a:p>
                    <a:p>
                      <a:r>
                        <a:rPr lang="en-IN" baseline="0" dirty="0" smtClean="0"/>
                        <a:t>Ravi Account</a:t>
                      </a:r>
                    </a:p>
                    <a:p>
                      <a:r>
                        <a:rPr lang="en-IN" baseline="0" dirty="0" smtClean="0"/>
                        <a:t>Purchase Returns Account</a:t>
                      </a:r>
                    </a:p>
                    <a:p>
                      <a:r>
                        <a:rPr lang="en-IN" baseline="0" dirty="0" smtClean="0"/>
                        <a:t>Bank Account</a:t>
                      </a:r>
                    </a:p>
                    <a:p>
                      <a:r>
                        <a:rPr lang="en-IN" baseline="0" dirty="0" smtClean="0"/>
                        <a:t>Rent Account</a:t>
                      </a:r>
                    </a:p>
                    <a:p>
                      <a:r>
                        <a:rPr lang="en-IN" baseline="0" dirty="0" smtClean="0"/>
                        <a:t>Salaries Account</a:t>
                      </a:r>
                    </a:p>
                    <a:p>
                      <a:r>
                        <a:rPr lang="en-IN" baseline="0" dirty="0" smtClean="0"/>
                        <a:t>Entertainment Account</a:t>
                      </a:r>
                    </a:p>
                    <a:p>
                      <a:r>
                        <a:rPr lang="en-IN" baseline="0" dirty="0" smtClean="0"/>
                        <a:t>Purchases Account</a:t>
                      </a:r>
                    </a:p>
                    <a:p>
                      <a:r>
                        <a:rPr lang="en-IN" baseline="0" dirty="0" smtClean="0"/>
                        <a:t>Sales Returns Account</a:t>
                      </a:r>
                      <a:endParaRPr lang="en-IN" dirty="0"/>
                    </a:p>
                  </a:txBody>
                  <a:tcPr/>
                </a:tc>
                <a:tc>
                  <a:txBody>
                    <a:bodyPr/>
                    <a:lstStyle/>
                    <a:p>
                      <a:r>
                        <a:rPr lang="en-IN" dirty="0" smtClean="0"/>
                        <a:t>10,600</a:t>
                      </a:r>
                    </a:p>
                    <a:p>
                      <a:endParaRPr lang="en-IN" dirty="0" smtClean="0"/>
                    </a:p>
                    <a:p>
                      <a:endParaRPr lang="en-IN" dirty="0" smtClean="0"/>
                    </a:p>
                    <a:p>
                      <a:endParaRPr lang="en-IN" dirty="0" smtClean="0"/>
                    </a:p>
                    <a:p>
                      <a:endParaRPr lang="en-IN" dirty="0" smtClean="0"/>
                    </a:p>
                    <a:p>
                      <a:r>
                        <a:rPr lang="en-IN" dirty="0" smtClean="0"/>
                        <a:t>  3,400</a:t>
                      </a:r>
                    </a:p>
                    <a:p>
                      <a:endParaRPr lang="en-IN" dirty="0" smtClean="0"/>
                    </a:p>
                    <a:p>
                      <a:r>
                        <a:rPr lang="en-IN" dirty="0" smtClean="0"/>
                        <a:t>  9,500</a:t>
                      </a:r>
                    </a:p>
                    <a:p>
                      <a:r>
                        <a:rPr lang="en-IN" dirty="0" smtClean="0"/>
                        <a:t>  1,000</a:t>
                      </a:r>
                    </a:p>
                    <a:p>
                      <a:r>
                        <a:rPr lang="en-IN" dirty="0" smtClean="0"/>
                        <a:t>     400</a:t>
                      </a:r>
                    </a:p>
                    <a:p>
                      <a:r>
                        <a:rPr lang="en-IN" dirty="0" smtClean="0"/>
                        <a:t>       50</a:t>
                      </a:r>
                    </a:p>
                    <a:p>
                      <a:r>
                        <a:rPr lang="en-IN" dirty="0" smtClean="0"/>
                        <a:t>  2,000</a:t>
                      </a:r>
                    </a:p>
                    <a:p>
                      <a:r>
                        <a:rPr lang="en-IN" dirty="0" smtClean="0"/>
                        <a:t>      100</a:t>
                      </a:r>
                    </a:p>
                    <a:p>
                      <a:endParaRPr lang="en-IN" dirty="0" smtClean="0"/>
                    </a:p>
                    <a:p>
                      <a:r>
                        <a:rPr lang="en-IN" dirty="0" smtClean="0"/>
                        <a:t>27,050</a:t>
                      </a:r>
                      <a:endParaRPr lang="en-IN" dirty="0"/>
                    </a:p>
                  </a:txBody>
                  <a:tcPr/>
                </a:tc>
                <a:tc>
                  <a:txBody>
                    <a:bodyPr/>
                    <a:lstStyle/>
                    <a:p>
                      <a:endParaRPr lang="en-IN" dirty="0" smtClean="0"/>
                    </a:p>
                    <a:p>
                      <a:r>
                        <a:rPr lang="en-IN" dirty="0" smtClean="0"/>
                        <a:t>15,000</a:t>
                      </a:r>
                    </a:p>
                    <a:p>
                      <a:r>
                        <a:rPr lang="en-IN" dirty="0" smtClean="0"/>
                        <a:t>750</a:t>
                      </a:r>
                    </a:p>
                    <a:p>
                      <a:r>
                        <a:rPr lang="en-IN" dirty="0" smtClean="0"/>
                        <a:t>100</a:t>
                      </a:r>
                    </a:p>
                    <a:p>
                      <a:r>
                        <a:rPr lang="en-IN" dirty="0" smtClean="0"/>
                        <a:t>11,000</a:t>
                      </a:r>
                    </a:p>
                    <a:p>
                      <a:endParaRPr lang="en-IN" dirty="0" smtClean="0"/>
                    </a:p>
                    <a:p>
                      <a:r>
                        <a:rPr lang="en-IN" dirty="0" smtClean="0"/>
                        <a:t>200</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27,050</a:t>
                      </a:r>
                      <a:endParaRPr lang="en-IN"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990600"/>
            <a:ext cx="8382000" cy="3970318"/>
          </a:xfrm>
          <a:prstGeom prst="rect">
            <a:avLst/>
          </a:prstGeom>
          <a:noFill/>
        </p:spPr>
        <p:txBody>
          <a:bodyPr wrap="square" rtlCol="0">
            <a:spAutoFit/>
          </a:bodyPr>
          <a:lstStyle/>
          <a:p>
            <a:pPr algn="ctr"/>
            <a:r>
              <a:rPr lang="en-IN" b="1" dirty="0" smtClean="0"/>
              <a:t>Trial Balance</a:t>
            </a:r>
          </a:p>
          <a:p>
            <a:endParaRPr lang="en-IN" dirty="0" smtClean="0"/>
          </a:p>
          <a:p>
            <a:pPr>
              <a:buFont typeface="Wingdings" pitchFamily="2" charset="2"/>
              <a:buChar char="Ø"/>
            </a:pPr>
            <a:r>
              <a:rPr lang="en-IN" dirty="0" smtClean="0"/>
              <a:t>Trial balance is a statement containing debit and credit balances of various accounts taken out from ledger books as on a particular date.</a:t>
            </a:r>
          </a:p>
          <a:p>
            <a:pPr>
              <a:buFont typeface="Wingdings" pitchFamily="2" charset="2"/>
              <a:buChar char="Ø"/>
            </a:pPr>
            <a:endParaRPr lang="en-IN" dirty="0" smtClean="0"/>
          </a:p>
          <a:p>
            <a:pPr>
              <a:buFont typeface="Wingdings" pitchFamily="2" charset="2"/>
              <a:buChar char="Ø"/>
            </a:pPr>
            <a:r>
              <a:rPr lang="en-IN" dirty="0" smtClean="0"/>
              <a:t>The trial balance must agree , as on a given date.</a:t>
            </a:r>
          </a:p>
          <a:p>
            <a:pPr>
              <a:buFont typeface="Wingdings" pitchFamily="2" charset="2"/>
              <a:buChar char="Ø"/>
            </a:pPr>
            <a:endParaRPr lang="en-IN" dirty="0" smtClean="0"/>
          </a:p>
          <a:p>
            <a:pPr>
              <a:buFont typeface="Wingdings" pitchFamily="2" charset="2"/>
              <a:buChar char="Ø"/>
            </a:pPr>
            <a:r>
              <a:rPr lang="en-IN" dirty="0" smtClean="0"/>
              <a:t>If it does not agree, that means there are certain arithmetical errors in the books of accounts.</a:t>
            </a:r>
          </a:p>
          <a:p>
            <a:pPr>
              <a:buFont typeface="Wingdings" pitchFamily="2" charset="2"/>
              <a:buChar char="Ø"/>
            </a:pPr>
            <a:endParaRPr lang="en-IN" dirty="0" smtClean="0"/>
          </a:p>
          <a:p>
            <a:pPr>
              <a:buFont typeface="Wingdings" pitchFamily="2" charset="2"/>
              <a:buChar char="Ø"/>
            </a:pPr>
            <a:r>
              <a:rPr lang="en-IN" dirty="0" smtClean="0"/>
              <a:t>In case the firm is unable to locate and rectify the errors by the date of preparation of final accounts, the difference in the trial balance will be placed in final accounts as </a:t>
            </a:r>
            <a:r>
              <a:rPr lang="en-IN" b="1" i="1" dirty="0" smtClean="0"/>
              <a:t>suspense account </a:t>
            </a:r>
            <a:r>
              <a:rPr lang="en-IN" dirty="0" smtClean="0"/>
              <a:t>and it will be carried to the balance sheet</a:t>
            </a:r>
          </a:p>
          <a:p>
            <a:pPr>
              <a:buFont typeface="Wingdings" pitchFamily="2" charset="2"/>
              <a:buChar char="Ø"/>
            </a:pPr>
            <a:endParaRPr lang="en-I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17693"/>
            <a:ext cx="7696200" cy="7571303"/>
          </a:xfrm>
          <a:prstGeom prst="rect">
            <a:avLst/>
          </a:prstGeom>
          <a:noFill/>
        </p:spPr>
        <p:txBody>
          <a:bodyPr wrap="square" rtlCol="0">
            <a:spAutoFit/>
          </a:bodyPr>
          <a:lstStyle/>
          <a:p>
            <a:pPr algn="ctr"/>
            <a:r>
              <a:rPr lang="en-IN" b="1" dirty="0" smtClean="0"/>
              <a:t>Preparation of Trial Balance</a:t>
            </a:r>
          </a:p>
          <a:p>
            <a:r>
              <a:rPr lang="en-IN" dirty="0" smtClean="0"/>
              <a:t>For preparing Trial Balance, first of all it should be understood which are the accounts that go under debit and credit balances.</a:t>
            </a:r>
          </a:p>
          <a:p>
            <a:endParaRPr lang="en-IN" dirty="0" smtClean="0"/>
          </a:p>
          <a:p>
            <a:r>
              <a:rPr lang="en-IN" b="1" dirty="0" smtClean="0"/>
              <a:t>Accounts showing debit balances:</a:t>
            </a:r>
          </a:p>
          <a:p>
            <a:pPr>
              <a:buFont typeface="Wingdings" pitchFamily="2" charset="2"/>
              <a:buChar char="Ø"/>
            </a:pPr>
            <a:r>
              <a:rPr lang="en-IN" dirty="0" smtClean="0"/>
              <a:t>Debtors Accounts</a:t>
            </a:r>
          </a:p>
          <a:p>
            <a:pPr>
              <a:buFont typeface="Wingdings" pitchFamily="2" charset="2"/>
              <a:buChar char="Ø"/>
            </a:pPr>
            <a:r>
              <a:rPr lang="en-IN" dirty="0" smtClean="0"/>
              <a:t>Asset Accounts like Plant, furniture etc.</a:t>
            </a:r>
          </a:p>
          <a:p>
            <a:pPr>
              <a:buFont typeface="Wingdings" pitchFamily="2" charset="2"/>
              <a:buChar char="Ø"/>
            </a:pPr>
            <a:r>
              <a:rPr lang="en-IN" dirty="0" smtClean="0"/>
              <a:t>Expense accounts like rent etc.</a:t>
            </a:r>
          </a:p>
          <a:p>
            <a:pPr>
              <a:buFont typeface="Wingdings" pitchFamily="2" charset="2"/>
              <a:buChar char="Ø"/>
            </a:pPr>
            <a:r>
              <a:rPr lang="en-IN" dirty="0" smtClean="0"/>
              <a:t>Losses accounts like goods destroyed in fire.</a:t>
            </a:r>
          </a:p>
          <a:p>
            <a:pPr>
              <a:buFont typeface="Wingdings" pitchFamily="2" charset="2"/>
              <a:buChar char="Ø"/>
            </a:pPr>
            <a:r>
              <a:rPr lang="en-IN" dirty="0" smtClean="0"/>
              <a:t>Purchases Accounts</a:t>
            </a:r>
          </a:p>
          <a:p>
            <a:pPr>
              <a:buFont typeface="Wingdings" pitchFamily="2" charset="2"/>
              <a:buChar char="Ø"/>
            </a:pPr>
            <a:r>
              <a:rPr lang="en-IN" dirty="0" smtClean="0"/>
              <a:t>Sales returns accounts</a:t>
            </a:r>
          </a:p>
          <a:p>
            <a:pPr>
              <a:buFont typeface="Wingdings" pitchFamily="2" charset="2"/>
              <a:buChar char="Ø"/>
            </a:pPr>
            <a:r>
              <a:rPr lang="en-IN" dirty="0" smtClean="0"/>
              <a:t>Drawings account</a:t>
            </a:r>
          </a:p>
          <a:p>
            <a:r>
              <a:rPr lang="en-IN" b="1" dirty="0" smtClean="0"/>
              <a:t>Accounts showing credit balances</a:t>
            </a:r>
            <a:r>
              <a:rPr lang="en-IN" dirty="0" smtClean="0"/>
              <a:t>:</a:t>
            </a:r>
          </a:p>
          <a:p>
            <a:pPr>
              <a:buFont typeface="Wingdings" pitchFamily="2" charset="2"/>
              <a:buChar char="Ø"/>
            </a:pPr>
            <a:r>
              <a:rPr lang="en-IN" dirty="0" smtClean="0"/>
              <a:t>Creditors accounts</a:t>
            </a:r>
          </a:p>
          <a:p>
            <a:pPr>
              <a:buFont typeface="Wingdings" pitchFamily="2" charset="2"/>
              <a:buChar char="Ø"/>
            </a:pPr>
            <a:r>
              <a:rPr lang="en-IN" dirty="0" smtClean="0"/>
              <a:t>Liabilities Account</a:t>
            </a:r>
          </a:p>
          <a:p>
            <a:pPr>
              <a:buFont typeface="Wingdings" pitchFamily="2" charset="2"/>
              <a:buChar char="Ø"/>
            </a:pPr>
            <a:r>
              <a:rPr lang="en-IN" dirty="0" smtClean="0"/>
              <a:t>Incomes account</a:t>
            </a:r>
          </a:p>
          <a:p>
            <a:pPr>
              <a:buFont typeface="Wingdings" pitchFamily="2" charset="2"/>
              <a:buChar char="Ø"/>
            </a:pPr>
            <a:r>
              <a:rPr lang="en-IN" dirty="0" smtClean="0"/>
              <a:t>Gains Account</a:t>
            </a:r>
          </a:p>
          <a:p>
            <a:pPr>
              <a:buFont typeface="Wingdings" pitchFamily="2" charset="2"/>
              <a:buChar char="Ø"/>
            </a:pPr>
            <a:r>
              <a:rPr lang="en-IN" dirty="0" smtClean="0"/>
              <a:t>Profits Account</a:t>
            </a:r>
          </a:p>
          <a:p>
            <a:pPr>
              <a:buFont typeface="Wingdings" pitchFamily="2" charset="2"/>
              <a:buChar char="Ø"/>
            </a:pPr>
            <a:r>
              <a:rPr lang="en-IN" dirty="0" smtClean="0"/>
              <a:t>Loan Account</a:t>
            </a:r>
          </a:p>
          <a:p>
            <a:pPr>
              <a:buFont typeface="Wingdings" pitchFamily="2" charset="2"/>
              <a:buChar char="Ø"/>
            </a:pPr>
            <a:r>
              <a:rPr lang="en-IN" dirty="0" smtClean="0"/>
              <a:t>Bank Overdraft Account</a:t>
            </a:r>
          </a:p>
          <a:p>
            <a:pPr>
              <a:buFont typeface="Wingdings" pitchFamily="2" charset="2"/>
              <a:buChar char="Ø"/>
            </a:pPr>
            <a:r>
              <a:rPr lang="en-IN" dirty="0" smtClean="0"/>
              <a:t>Sales Account</a:t>
            </a:r>
          </a:p>
          <a:p>
            <a:pPr>
              <a:buFont typeface="Wingdings" pitchFamily="2" charset="2"/>
              <a:buChar char="Ø"/>
            </a:pPr>
            <a:r>
              <a:rPr lang="en-IN" dirty="0" smtClean="0"/>
              <a:t>Purchase returns Account</a:t>
            </a:r>
          </a:p>
          <a:p>
            <a:pPr>
              <a:buFont typeface="Wingdings" pitchFamily="2" charset="2"/>
              <a:buChar char="Ø"/>
            </a:pPr>
            <a:r>
              <a:rPr lang="en-IN" dirty="0" smtClean="0"/>
              <a:t>Reserves and funds (capital)</a:t>
            </a:r>
          </a:p>
          <a:p>
            <a:pPr>
              <a:buFont typeface="Wingdings" pitchFamily="2" charset="2"/>
              <a:buChar char="Ø"/>
            </a:pPr>
            <a:endParaRPr lang="en-IN" dirty="0" smtClean="0"/>
          </a:p>
          <a:p>
            <a:endParaRPr lang="en-IN" dirty="0" smtClean="0"/>
          </a:p>
          <a:p>
            <a:pPr>
              <a:buFont typeface="Wingdings" pitchFamily="2" charset="2"/>
              <a:buChar char="Ø"/>
            </a:pPr>
            <a:endParaRPr lang="en-IN" dirty="0" smtClean="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2397</Words>
  <Application>Microsoft Office PowerPoint</Application>
  <PresentationFormat>On-screen Show (4:3)</PresentationFormat>
  <Paragraphs>944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ammulu</dc:creator>
  <cp:lastModifiedBy>prabhas</cp:lastModifiedBy>
  <cp:revision>68</cp:revision>
  <dcterms:created xsi:type="dcterms:W3CDTF">2006-08-16T00:00:00Z</dcterms:created>
  <dcterms:modified xsi:type="dcterms:W3CDTF">2015-04-09T05:49:47Z</dcterms:modified>
</cp:coreProperties>
</file>