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13" r:id="rId21"/>
    <p:sldId id="314"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5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AAD17D-6F72-4BBD-8560-BD8640FAA9D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7D38A77-09DA-45D0-B5AD-266BE797F211}">
      <dgm:prSet/>
      <dgm:spPr/>
      <dgm:t>
        <a:bodyPr/>
        <a:lstStyle/>
        <a:p>
          <a:pPr rtl="0"/>
          <a:r>
            <a:rPr lang="en-US" dirty="0" smtClean="0"/>
            <a:t>A </a:t>
          </a:r>
          <a:r>
            <a:rPr lang="en-US" b="1" i="1" dirty="0" smtClean="0">
              <a:solidFill>
                <a:srgbClr val="FF0000"/>
              </a:solidFill>
            </a:rPr>
            <a:t>Trial Balance </a:t>
          </a:r>
          <a:r>
            <a:rPr lang="en-US" dirty="0" smtClean="0"/>
            <a:t>may be simply defined as a statement prepared by putting all DEBITS on one side and all CREDITS on the other side to check the </a:t>
          </a:r>
          <a:r>
            <a:rPr lang="en-US" b="1" i="1" dirty="0" smtClean="0">
              <a:solidFill>
                <a:srgbClr val="FF0000"/>
              </a:solidFill>
            </a:rPr>
            <a:t>Arithmetical accuracy</a:t>
          </a:r>
          <a:r>
            <a:rPr lang="en-US" b="1" i="1" dirty="0" smtClean="0"/>
            <a:t> </a:t>
          </a:r>
          <a:r>
            <a:rPr lang="en-US" dirty="0" smtClean="0"/>
            <a:t>of the </a:t>
          </a:r>
          <a:r>
            <a:rPr lang="en-US" b="1" i="1" dirty="0" smtClean="0">
              <a:solidFill>
                <a:srgbClr val="FF0000"/>
              </a:solidFill>
            </a:rPr>
            <a:t>ledger balances</a:t>
          </a:r>
          <a:endParaRPr lang="en-IN" b="1" i="1" dirty="0">
            <a:solidFill>
              <a:srgbClr val="FF0000"/>
            </a:solidFill>
          </a:endParaRPr>
        </a:p>
      </dgm:t>
    </dgm:pt>
    <dgm:pt modelId="{5F317755-325B-4AC6-AB34-E61107EF451D}" type="parTrans" cxnId="{03EC6B85-D56E-478F-A2D5-C942735EA309}">
      <dgm:prSet/>
      <dgm:spPr/>
      <dgm:t>
        <a:bodyPr/>
        <a:lstStyle/>
        <a:p>
          <a:endParaRPr lang="en-IN"/>
        </a:p>
      </dgm:t>
    </dgm:pt>
    <dgm:pt modelId="{1BEB5187-7BA8-4041-922E-777FEFE46AE8}" type="sibTrans" cxnId="{03EC6B85-D56E-478F-A2D5-C942735EA309}">
      <dgm:prSet/>
      <dgm:spPr/>
      <dgm:t>
        <a:bodyPr/>
        <a:lstStyle/>
        <a:p>
          <a:endParaRPr lang="en-IN"/>
        </a:p>
      </dgm:t>
    </dgm:pt>
    <dgm:pt modelId="{D801662F-C73A-44C9-AFC1-BE025521D08D}" type="pres">
      <dgm:prSet presAssocID="{BCAAD17D-6F72-4BBD-8560-BD8640FAA9D1}" presName="linear" presStyleCnt="0">
        <dgm:presLayoutVars>
          <dgm:animLvl val="lvl"/>
          <dgm:resizeHandles val="exact"/>
        </dgm:presLayoutVars>
      </dgm:prSet>
      <dgm:spPr/>
      <dgm:t>
        <a:bodyPr/>
        <a:lstStyle/>
        <a:p>
          <a:endParaRPr lang="en-IN"/>
        </a:p>
      </dgm:t>
    </dgm:pt>
    <dgm:pt modelId="{DE502425-18F9-4F9F-92EC-982AB673B56A}" type="pres">
      <dgm:prSet presAssocID="{B7D38A77-09DA-45D0-B5AD-266BE797F211}" presName="parentText" presStyleLbl="node1" presStyleIdx="0" presStyleCnt="1">
        <dgm:presLayoutVars>
          <dgm:chMax val="0"/>
          <dgm:bulletEnabled val="1"/>
        </dgm:presLayoutVars>
      </dgm:prSet>
      <dgm:spPr/>
      <dgm:t>
        <a:bodyPr/>
        <a:lstStyle/>
        <a:p>
          <a:endParaRPr lang="en-IN"/>
        </a:p>
      </dgm:t>
    </dgm:pt>
  </dgm:ptLst>
  <dgm:cxnLst>
    <dgm:cxn modelId="{03EC6B85-D56E-478F-A2D5-C942735EA309}" srcId="{BCAAD17D-6F72-4BBD-8560-BD8640FAA9D1}" destId="{B7D38A77-09DA-45D0-B5AD-266BE797F211}" srcOrd="0" destOrd="0" parTransId="{5F317755-325B-4AC6-AB34-E61107EF451D}" sibTransId="{1BEB5187-7BA8-4041-922E-777FEFE46AE8}"/>
    <dgm:cxn modelId="{4649A531-E00E-4F85-BE19-895951CE546B}" type="presOf" srcId="{BCAAD17D-6F72-4BBD-8560-BD8640FAA9D1}" destId="{D801662F-C73A-44C9-AFC1-BE025521D08D}" srcOrd="0" destOrd="0" presId="urn:microsoft.com/office/officeart/2005/8/layout/vList2"/>
    <dgm:cxn modelId="{65B24BC1-ABCE-4566-9E1E-947FE8310BF8}" type="presOf" srcId="{B7D38A77-09DA-45D0-B5AD-266BE797F211}" destId="{DE502425-18F9-4F9F-92EC-982AB673B56A}" srcOrd="0" destOrd="0" presId="urn:microsoft.com/office/officeart/2005/8/layout/vList2"/>
    <dgm:cxn modelId="{CB689962-06C3-4B9B-BAC7-6BD06100079F}" type="presParOf" srcId="{D801662F-C73A-44C9-AFC1-BE025521D08D}" destId="{DE502425-18F9-4F9F-92EC-982AB673B56A}"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4EC39016-5E91-448E-BD6B-CF9C257C85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CC191E2-8036-4869-97CE-2E5E8B479B11}">
      <dgm:prSet/>
      <dgm:spPr/>
      <dgm:t>
        <a:bodyPr/>
        <a:lstStyle/>
        <a:p>
          <a:pPr rtl="0"/>
          <a:r>
            <a:rPr lang="en-US" b="1" dirty="0" smtClean="0"/>
            <a:t>The following accounts will appear on </a:t>
          </a:r>
          <a:r>
            <a:rPr lang="en-US" b="1" u="sng" dirty="0" smtClean="0">
              <a:solidFill>
                <a:srgbClr val="FFFF00"/>
              </a:solidFill>
            </a:rPr>
            <a:t>DEBIT side </a:t>
          </a:r>
          <a:r>
            <a:rPr lang="en-US" b="1" dirty="0" smtClean="0"/>
            <a:t>of </a:t>
          </a:r>
          <a:r>
            <a:rPr lang="en-US" b="1" i="1" dirty="0" smtClean="0">
              <a:solidFill>
                <a:srgbClr val="FF0000"/>
              </a:solidFill>
            </a:rPr>
            <a:t>Trial Balance</a:t>
          </a:r>
          <a:r>
            <a:rPr lang="en-US" b="1" dirty="0" smtClean="0"/>
            <a:t>, </a:t>
          </a:r>
          <a:r>
            <a:rPr lang="en-US" b="1" i="1" dirty="0" smtClean="0">
              <a:solidFill>
                <a:schemeClr val="tx1"/>
              </a:solidFill>
            </a:rPr>
            <a:t>Asset accounts &amp;  accounts relating to expenses &amp; losses</a:t>
          </a:r>
          <a:endParaRPr lang="en-IN" b="1" i="1" dirty="0">
            <a:solidFill>
              <a:schemeClr val="tx1"/>
            </a:solidFill>
          </a:endParaRPr>
        </a:p>
      </dgm:t>
    </dgm:pt>
    <dgm:pt modelId="{E2D60F83-2643-41D8-9BCB-C8D55C41FECC}" type="parTrans" cxnId="{33E1EADD-64AC-487B-9E96-538B07163FF6}">
      <dgm:prSet/>
      <dgm:spPr/>
      <dgm:t>
        <a:bodyPr/>
        <a:lstStyle/>
        <a:p>
          <a:endParaRPr lang="en-IN"/>
        </a:p>
      </dgm:t>
    </dgm:pt>
    <dgm:pt modelId="{3B6696D4-1F27-4A63-88C3-9673EFBDF401}" type="sibTrans" cxnId="{33E1EADD-64AC-487B-9E96-538B07163FF6}">
      <dgm:prSet/>
      <dgm:spPr/>
      <dgm:t>
        <a:bodyPr/>
        <a:lstStyle/>
        <a:p>
          <a:endParaRPr lang="en-IN"/>
        </a:p>
      </dgm:t>
    </dgm:pt>
    <dgm:pt modelId="{BE8E6A4B-D8B2-4F3A-81D4-1E1AE03B3138}">
      <dgm:prSet/>
      <dgm:spPr/>
      <dgm:t>
        <a:bodyPr/>
        <a:lstStyle/>
        <a:p>
          <a:pPr rtl="0"/>
          <a:r>
            <a:rPr lang="en-US" dirty="0" smtClean="0"/>
            <a:t>The following accounts will appear on </a:t>
          </a:r>
          <a:r>
            <a:rPr lang="en-US" b="1" u="sng" dirty="0" smtClean="0">
              <a:solidFill>
                <a:srgbClr val="FFFF00"/>
              </a:solidFill>
            </a:rPr>
            <a:t>CREDIT side </a:t>
          </a:r>
          <a:r>
            <a:rPr lang="en-US" dirty="0" smtClean="0"/>
            <a:t>of </a:t>
          </a:r>
          <a:r>
            <a:rPr lang="en-US" b="1" dirty="0" smtClean="0">
              <a:solidFill>
                <a:srgbClr val="FF0000"/>
              </a:solidFill>
            </a:rPr>
            <a:t>Trial Balance</a:t>
          </a:r>
          <a:r>
            <a:rPr lang="en-US" dirty="0" smtClean="0"/>
            <a:t>, </a:t>
          </a:r>
          <a:r>
            <a:rPr lang="en-US" b="1" i="1" dirty="0" smtClean="0">
              <a:solidFill>
                <a:schemeClr val="tx1"/>
              </a:solidFill>
            </a:rPr>
            <a:t>Liabilities accounts &amp;  accounts relating to incomes &amp; gains</a:t>
          </a:r>
          <a:endParaRPr lang="en-IN" b="1" i="1" dirty="0">
            <a:solidFill>
              <a:schemeClr val="tx1"/>
            </a:solidFill>
          </a:endParaRPr>
        </a:p>
      </dgm:t>
    </dgm:pt>
    <dgm:pt modelId="{D08935E8-BD62-499B-9B64-CBF1953680EC}" type="parTrans" cxnId="{E900899C-8E78-41FE-81A4-795E46FEE336}">
      <dgm:prSet/>
      <dgm:spPr/>
      <dgm:t>
        <a:bodyPr/>
        <a:lstStyle/>
        <a:p>
          <a:endParaRPr lang="en-IN"/>
        </a:p>
      </dgm:t>
    </dgm:pt>
    <dgm:pt modelId="{4EAE727D-5442-4233-8C7E-842D347C8BBB}" type="sibTrans" cxnId="{E900899C-8E78-41FE-81A4-795E46FEE336}">
      <dgm:prSet/>
      <dgm:spPr/>
      <dgm:t>
        <a:bodyPr/>
        <a:lstStyle/>
        <a:p>
          <a:endParaRPr lang="en-IN"/>
        </a:p>
      </dgm:t>
    </dgm:pt>
    <dgm:pt modelId="{0DB5314F-96A9-467C-B106-37BFC958E2F2}" type="pres">
      <dgm:prSet presAssocID="{4EC39016-5E91-448E-BD6B-CF9C257C854F}" presName="linear" presStyleCnt="0">
        <dgm:presLayoutVars>
          <dgm:animLvl val="lvl"/>
          <dgm:resizeHandles val="exact"/>
        </dgm:presLayoutVars>
      </dgm:prSet>
      <dgm:spPr/>
      <dgm:t>
        <a:bodyPr/>
        <a:lstStyle/>
        <a:p>
          <a:endParaRPr lang="en-IN"/>
        </a:p>
      </dgm:t>
    </dgm:pt>
    <dgm:pt modelId="{0E4D965F-4C66-4902-A3FF-A77A762924F5}" type="pres">
      <dgm:prSet presAssocID="{FCC191E2-8036-4869-97CE-2E5E8B479B11}" presName="parentText" presStyleLbl="node1" presStyleIdx="0" presStyleCnt="2">
        <dgm:presLayoutVars>
          <dgm:chMax val="0"/>
          <dgm:bulletEnabled val="1"/>
        </dgm:presLayoutVars>
      </dgm:prSet>
      <dgm:spPr/>
      <dgm:t>
        <a:bodyPr/>
        <a:lstStyle/>
        <a:p>
          <a:endParaRPr lang="en-IN"/>
        </a:p>
      </dgm:t>
    </dgm:pt>
    <dgm:pt modelId="{639CE2CF-8B6B-4088-BD64-18782C934288}" type="pres">
      <dgm:prSet presAssocID="{3B6696D4-1F27-4A63-88C3-9673EFBDF401}" presName="spacer" presStyleCnt="0"/>
      <dgm:spPr/>
    </dgm:pt>
    <dgm:pt modelId="{1E214370-C8D3-4372-A1F3-54F07AA3C773}" type="pres">
      <dgm:prSet presAssocID="{BE8E6A4B-D8B2-4F3A-81D4-1E1AE03B3138}" presName="parentText" presStyleLbl="node1" presStyleIdx="1" presStyleCnt="2">
        <dgm:presLayoutVars>
          <dgm:chMax val="0"/>
          <dgm:bulletEnabled val="1"/>
        </dgm:presLayoutVars>
      </dgm:prSet>
      <dgm:spPr/>
      <dgm:t>
        <a:bodyPr/>
        <a:lstStyle/>
        <a:p>
          <a:endParaRPr lang="en-IN"/>
        </a:p>
      </dgm:t>
    </dgm:pt>
  </dgm:ptLst>
  <dgm:cxnLst>
    <dgm:cxn modelId="{6B272072-0990-4FAF-AC7D-E507F83CCA4E}" type="presOf" srcId="{FCC191E2-8036-4869-97CE-2E5E8B479B11}" destId="{0E4D965F-4C66-4902-A3FF-A77A762924F5}" srcOrd="0" destOrd="0" presId="urn:microsoft.com/office/officeart/2005/8/layout/vList2"/>
    <dgm:cxn modelId="{33E1EADD-64AC-487B-9E96-538B07163FF6}" srcId="{4EC39016-5E91-448E-BD6B-CF9C257C854F}" destId="{FCC191E2-8036-4869-97CE-2E5E8B479B11}" srcOrd="0" destOrd="0" parTransId="{E2D60F83-2643-41D8-9BCB-C8D55C41FECC}" sibTransId="{3B6696D4-1F27-4A63-88C3-9673EFBDF401}"/>
    <dgm:cxn modelId="{E900899C-8E78-41FE-81A4-795E46FEE336}" srcId="{4EC39016-5E91-448E-BD6B-CF9C257C854F}" destId="{BE8E6A4B-D8B2-4F3A-81D4-1E1AE03B3138}" srcOrd="1" destOrd="0" parTransId="{D08935E8-BD62-499B-9B64-CBF1953680EC}" sibTransId="{4EAE727D-5442-4233-8C7E-842D347C8BBB}"/>
    <dgm:cxn modelId="{DF94A86C-4C6B-4AE6-8550-079DD62C6D89}" type="presOf" srcId="{BE8E6A4B-D8B2-4F3A-81D4-1E1AE03B3138}" destId="{1E214370-C8D3-4372-A1F3-54F07AA3C773}" srcOrd="0" destOrd="0" presId="urn:microsoft.com/office/officeart/2005/8/layout/vList2"/>
    <dgm:cxn modelId="{08343E81-19E0-4ED0-B3D5-BFF2651A489E}" type="presOf" srcId="{4EC39016-5E91-448E-BD6B-CF9C257C854F}" destId="{0DB5314F-96A9-467C-B106-37BFC958E2F2}" srcOrd="0" destOrd="0" presId="urn:microsoft.com/office/officeart/2005/8/layout/vList2"/>
    <dgm:cxn modelId="{5324002E-8508-45FB-89DB-C8B704D4DDB0}" type="presParOf" srcId="{0DB5314F-96A9-467C-B106-37BFC958E2F2}" destId="{0E4D965F-4C66-4902-A3FF-A77A762924F5}" srcOrd="0" destOrd="0" presId="urn:microsoft.com/office/officeart/2005/8/layout/vList2"/>
    <dgm:cxn modelId="{AF70A39F-3A1B-4EB2-88D0-4D7AF8B33C33}" type="presParOf" srcId="{0DB5314F-96A9-467C-B106-37BFC958E2F2}" destId="{639CE2CF-8B6B-4088-BD64-18782C934288}" srcOrd="1" destOrd="0" presId="urn:microsoft.com/office/officeart/2005/8/layout/vList2"/>
    <dgm:cxn modelId="{A4351DC3-C759-48E5-BF6A-93D0AF3CB5DE}" type="presParOf" srcId="{0DB5314F-96A9-467C-B106-37BFC958E2F2}" destId="{1E214370-C8D3-4372-A1F3-54F07AA3C773}" srcOrd="2"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D183E0FF-D105-4855-B364-C7203EEB493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FB1245E-8A42-4625-B14C-B8D4D292A47C}">
      <dgm:prSet/>
      <dgm:spPr/>
      <dgm:t>
        <a:bodyPr/>
        <a:lstStyle/>
        <a:p>
          <a:pPr rtl="0"/>
          <a:r>
            <a:rPr lang="en-US" b="1" i="1" u="sng" dirty="0" smtClean="0">
              <a:solidFill>
                <a:schemeClr val="tx1"/>
              </a:solidFill>
            </a:rPr>
            <a:t>Asset accounts</a:t>
          </a:r>
          <a:r>
            <a:rPr lang="en-US" b="1" dirty="0" smtClean="0"/>
            <a:t>: land, buildings, plant &amp; machinery, debtors, stock, cash, bills receivables (B/R) prepaid expenses, etc .</a:t>
          </a:r>
          <a:endParaRPr lang="en-IN" dirty="0"/>
        </a:p>
      </dgm:t>
    </dgm:pt>
    <dgm:pt modelId="{3C06C001-8263-435D-BAE0-E9E55BCB0D83}" type="parTrans" cxnId="{7256F6E6-7C9F-4B06-B954-839E70A0980F}">
      <dgm:prSet/>
      <dgm:spPr/>
      <dgm:t>
        <a:bodyPr/>
        <a:lstStyle/>
        <a:p>
          <a:endParaRPr lang="en-IN"/>
        </a:p>
      </dgm:t>
    </dgm:pt>
    <dgm:pt modelId="{F8AC72E0-1834-4C77-B6DC-FC7E0FA87F5B}" type="sibTrans" cxnId="{7256F6E6-7C9F-4B06-B954-839E70A0980F}">
      <dgm:prSet/>
      <dgm:spPr/>
      <dgm:t>
        <a:bodyPr/>
        <a:lstStyle/>
        <a:p>
          <a:endParaRPr lang="en-IN"/>
        </a:p>
      </dgm:t>
    </dgm:pt>
    <dgm:pt modelId="{0D8DE540-6D62-4B37-AFB5-CE67C1246E94}">
      <dgm:prSet/>
      <dgm:spPr/>
      <dgm:t>
        <a:bodyPr/>
        <a:lstStyle/>
        <a:p>
          <a:pPr rtl="0"/>
          <a:r>
            <a:rPr lang="en-US" b="1" i="1" u="sng" dirty="0" smtClean="0">
              <a:solidFill>
                <a:schemeClr val="tx1"/>
              </a:solidFill>
            </a:rPr>
            <a:t>Liabilities accounts</a:t>
          </a:r>
          <a:r>
            <a:rPr lang="en-US" b="1" dirty="0" smtClean="0"/>
            <a:t>: creditors, bills payable, bank over draft, loans taken, mortgage, all types of reserves and funds etc.</a:t>
          </a:r>
          <a:endParaRPr lang="en-IN" dirty="0"/>
        </a:p>
      </dgm:t>
    </dgm:pt>
    <dgm:pt modelId="{3C5973D9-76FF-4353-95CC-F5F595F46A32}" type="parTrans" cxnId="{300EE3F8-2393-46AC-B40E-49A8AF27883A}">
      <dgm:prSet/>
      <dgm:spPr/>
      <dgm:t>
        <a:bodyPr/>
        <a:lstStyle/>
        <a:p>
          <a:endParaRPr lang="en-IN"/>
        </a:p>
      </dgm:t>
    </dgm:pt>
    <dgm:pt modelId="{1A8CE38D-728D-45CF-81FB-911DF290CB35}" type="sibTrans" cxnId="{300EE3F8-2393-46AC-B40E-49A8AF27883A}">
      <dgm:prSet/>
      <dgm:spPr/>
      <dgm:t>
        <a:bodyPr/>
        <a:lstStyle/>
        <a:p>
          <a:endParaRPr lang="en-IN"/>
        </a:p>
      </dgm:t>
    </dgm:pt>
    <dgm:pt modelId="{2A8700A5-C398-4C6D-B9BD-44172EEE5C3B}">
      <dgm:prSet/>
      <dgm:spPr/>
      <dgm:t>
        <a:bodyPr/>
        <a:lstStyle/>
        <a:p>
          <a:pPr rtl="0"/>
          <a:r>
            <a:rPr lang="en-US" b="1" i="1" dirty="0" smtClean="0">
              <a:solidFill>
                <a:schemeClr val="tx1"/>
              </a:solidFill>
            </a:rPr>
            <a:t>Accounts relating to expenses and losses</a:t>
          </a:r>
          <a:r>
            <a:rPr lang="en-US" b="1" dirty="0" smtClean="0"/>
            <a:t>: wages, salaries, rent, discount allowed (discount), bad debts, depreciation, purchases, sales return (return inwards)</a:t>
          </a:r>
          <a:endParaRPr lang="en-IN" dirty="0"/>
        </a:p>
      </dgm:t>
    </dgm:pt>
    <dgm:pt modelId="{C1AC08EE-3BAD-4CC1-885C-BA7EB862BAC6}" type="parTrans" cxnId="{1EF9DF00-29EE-41BD-8602-395F3F060AD1}">
      <dgm:prSet/>
      <dgm:spPr/>
      <dgm:t>
        <a:bodyPr/>
        <a:lstStyle/>
        <a:p>
          <a:endParaRPr lang="en-IN"/>
        </a:p>
      </dgm:t>
    </dgm:pt>
    <dgm:pt modelId="{EE3EA35A-F20F-4F89-BB37-59C43B53EE0F}" type="sibTrans" cxnId="{1EF9DF00-29EE-41BD-8602-395F3F060AD1}">
      <dgm:prSet/>
      <dgm:spPr/>
      <dgm:t>
        <a:bodyPr/>
        <a:lstStyle/>
        <a:p>
          <a:endParaRPr lang="en-IN"/>
        </a:p>
      </dgm:t>
    </dgm:pt>
    <dgm:pt modelId="{DB022B21-7765-4798-A649-C49D2428A6C3}">
      <dgm:prSet/>
      <dgm:spPr/>
      <dgm:t>
        <a:bodyPr/>
        <a:lstStyle/>
        <a:p>
          <a:pPr rtl="0"/>
          <a:r>
            <a:rPr lang="en-US" b="1" i="1" u="sng" dirty="0" smtClean="0">
              <a:solidFill>
                <a:schemeClr val="tx1"/>
              </a:solidFill>
            </a:rPr>
            <a:t>Accounts relating to incomes and gains</a:t>
          </a:r>
          <a:r>
            <a:rPr lang="en-US" b="1" dirty="0" smtClean="0"/>
            <a:t>: interest received, rent amount collected, discount received (discount), sales, purchase returns ( return inwards)</a:t>
          </a:r>
          <a:endParaRPr lang="en-IN" dirty="0"/>
        </a:p>
      </dgm:t>
    </dgm:pt>
    <dgm:pt modelId="{E5816C11-6F33-401A-AD24-A3F59DF6BB7F}" type="parTrans" cxnId="{F43C6B04-6E00-410F-BC15-D3FDF61D1503}">
      <dgm:prSet/>
      <dgm:spPr/>
      <dgm:t>
        <a:bodyPr/>
        <a:lstStyle/>
        <a:p>
          <a:endParaRPr lang="en-IN"/>
        </a:p>
      </dgm:t>
    </dgm:pt>
    <dgm:pt modelId="{F94392BB-2778-471C-A933-09A1EA045385}" type="sibTrans" cxnId="{F43C6B04-6E00-410F-BC15-D3FDF61D1503}">
      <dgm:prSet/>
      <dgm:spPr/>
      <dgm:t>
        <a:bodyPr/>
        <a:lstStyle/>
        <a:p>
          <a:endParaRPr lang="en-IN"/>
        </a:p>
      </dgm:t>
    </dgm:pt>
    <dgm:pt modelId="{DF970A16-C8DD-44D3-8E22-CD79980A7A45}" type="pres">
      <dgm:prSet presAssocID="{D183E0FF-D105-4855-B364-C7203EEB493E}" presName="linear" presStyleCnt="0">
        <dgm:presLayoutVars>
          <dgm:animLvl val="lvl"/>
          <dgm:resizeHandles val="exact"/>
        </dgm:presLayoutVars>
      </dgm:prSet>
      <dgm:spPr/>
      <dgm:t>
        <a:bodyPr/>
        <a:lstStyle/>
        <a:p>
          <a:endParaRPr lang="en-IN"/>
        </a:p>
      </dgm:t>
    </dgm:pt>
    <dgm:pt modelId="{52F0E065-5597-4933-B85B-428593501660}" type="pres">
      <dgm:prSet presAssocID="{EFB1245E-8A42-4625-B14C-B8D4D292A47C}" presName="parentText" presStyleLbl="node1" presStyleIdx="0" presStyleCnt="4">
        <dgm:presLayoutVars>
          <dgm:chMax val="0"/>
          <dgm:bulletEnabled val="1"/>
        </dgm:presLayoutVars>
      </dgm:prSet>
      <dgm:spPr/>
      <dgm:t>
        <a:bodyPr/>
        <a:lstStyle/>
        <a:p>
          <a:endParaRPr lang="en-IN"/>
        </a:p>
      </dgm:t>
    </dgm:pt>
    <dgm:pt modelId="{0DD4AB73-482D-4750-9A5B-AFFDE6AA178B}" type="pres">
      <dgm:prSet presAssocID="{F8AC72E0-1834-4C77-B6DC-FC7E0FA87F5B}" presName="spacer" presStyleCnt="0"/>
      <dgm:spPr/>
    </dgm:pt>
    <dgm:pt modelId="{91AD92FE-D158-42E0-B92C-6ADE880BB587}" type="pres">
      <dgm:prSet presAssocID="{0D8DE540-6D62-4B37-AFB5-CE67C1246E94}" presName="parentText" presStyleLbl="node1" presStyleIdx="1" presStyleCnt="4">
        <dgm:presLayoutVars>
          <dgm:chMax val="0"/>
          <dgm:bulletEnabled val="1"/>
        </dgm:presLayoutVars>
      </dgm:prSet>
      <dgm:spPr/>
      <dgm:t>
        <a:bodyPr/>
        <a:lstStyle/>
        <a:p>
          <a:endParaRPr lang="en-IN"/>
        </a:p>
      </dgm:t>
    </dgm:pt>
    <dgm:pt modelId="{224681F5-53FA-4EE1-B970-310E699DC534}" type="pres">
      <dgm:prSet presAssocID="{1A8CE38D-728D-45CF-81FB-911DF290CB35}" presName="spacer" presStyleCnt="0"/>
      <dgm:spPr/>
    </dgm:pt>
    <dgm:pt modelId="{7C6F7C4D-13F1-4505-AEC6-40222434B6EE}" type="pres">
      <dgm:prSet presAssocID="{2A8700A5-C398-4C6D-B9BD-44172EEE5C3B}" presName="parentText" presStyleLbl="node1" presStyleIdx="2" presStyleCnt="4">
        <dgm:presLayoutVars>
          <dgm:chMax val="0"/>
          <dgm:bulletEnabled val="1"/>
        </dgm:presLayoutVars>
      </dgm:prSet>
      <dgm:spPr/>
      <dgm:t>
        <a:bodyPr/>
        <a:lstStyle/>
        <a:p>
          <a:endParaRPr lang="en-IN"/>
        </a:p>
      </dgm:t>
    </dgm:pt>
    <dgm:pt modelId="{A730BFBE-4C13-4E50-9F6F-EA59DA70175A}" type="pres">
      <dgm:prSet presAssocID="{EE3EA35A-F20F-4F89-BB37-59C43B53EE0F}" presName="spacer" presStyleCnt="0"/>
      <dgm:spPr/>
    </dgm:pt>
    <dgm:pt modelId="{D03135B2-45A2-47C1-90B4-9CE9974FE361}" type="pres">
      <dgm:prSet presAssocID="{DB022B21-7765-4798-A649-C49D2428A6C3}" presName="parentText" presStyleLbl="node1" presStyleIdx="3" presStyleCnt="4">
        <dgm:presLayoutVars>
          <dgm:chMax val="0"/>
          <dgm:bulletEnabled val="1"/>
        </dgm:presLayoutVars>
      </dgm:prSet>
      <dgm:spPr/>
      <dgm:t>
        <a:bodyPr/>
        <a:lstStyle/>
        <a:p>
          <a:endParaRPr lang="en-IN"/>
        </a:p>
      </dgm:t>
    </dgm:pt>
  </dgm:ptLst>
  <dgm:cxnLst>
    <dgm:cxn modelId="{F43C6B04-6E00-410F-BC15-D3FDF61D1503}" srcId="{D183E0FF-D105-4855-B364-C7203EEB493E}" destId="{DB022B21-7765-4798-A649-C49D2428A6C3}" srcOrd="3" destOrd="0" parTransId="{E5816C11-6F33-401A-AD24-A3F59DF6BB7F}" sibTransId="{F94392BB-2778-471C-A933-09A1EA045385}"/>
    <dgm:cxn modelId="{07FC96F5-1952-41E3-8F30-C36C998B72F1}" type="presOf" srcId="{DB022B21-7765-4798-A649-C49D2428A6C3}" destId="{D03135B2-45A2-47C1-90B4-9CE9974FE361}" srcOrd="0" destOrd="0" presId="urn:microsoft.com/office/officeart/2005/8/layout/vList2"/>
    <dgm:cxn modelId="{51D357BA-0178-4B44-8792-C33EF712CA23}" type="presOf" srcId="{2A8700A5-C398-4C6D-B9BD-44172EEE5C3B}" destId="{7C6F7C4D-13F1-4505-AEC6-40222434B6EE}" srcOrd="0" destOrd="0" presId="urn:microsoft.com/office/officeart/2005/8/layout/vList2"/>
    <dgm:cxn modelId="{300EE3F8-2393-46AC-B40E-49A8AF27883A}" srcId="{D183E0FF-D105-4855-B364-C7203EEB493E}" destId="{0D8DE540-6D62-4B37-AFB5-CE67C1246E94}" srcOrd="1" destOrd="0" parTransId="{3C5973D9-76FF-4353-95CC-F5F595F46A32}" sibTransId="{1A8CE38D-728D-45CF-81FB-911DF290CB35}"/>
    <dgm:cxn modelId="{FB9411F6-05F4-44BD-A21D-CF1A4A989B7C}" type="presOf" srcId="{EFB1245E-8A42-4625-B14C-B8D4D292A47C}" destId="{52F0E065-5597-4933-B85B-428593501660}" srcOrd="0" destOrd="0" presId="urn:microsoft.com/office/officeart/2005/8/layout/vList2"/>
    <dgm:cxn modelId="{7256F6E6-7C9F-4B06-B954-839E70A0980F}" srcId="{D183E0FF-D105-4855-B364-C7203EEB493E}" destId="{EFB1245E-8A42-4625-B14C-B8D4D292A47C}" srcOrd="0" destOrd="0" parTransId="{3C06C001-8263-435D-BAE0-E9E55BCB0D83}" sibTransId="{F8AC72E0-1834-4C77-B6DC-FC7E0FA87F5B}"/>
    <dgm:cxn modelId="{B98659F2-8801-4562-9F36-36C019FDCC83}" type="presOf" srcId="{0D8DE540-6D62-4B37-AFB5-CE67C1246E94}" destId="{91AD92FE-D158-42E0-B92C-6ADE880BB587}" srcOrd="0" destOrd="0" presId="urn:microsoft.com/office/officeart/2005/8/layout/vList2"/>
    <dgm:cxn modelId="{1EF9DF00-29EE-41BD-8602-395F3F060AD1}" srcId="{D183E0FF-D105-4855-B364-C7203EEB493E}" destId="{2A8700A5-C398-4C6D-B9BD-44172EEE5C3B}" srcOrd="2" destOrd="0" parTransId="{C1AC08EE-3BAD-4CC1-885C-BA7EB862BAC6}" sibTransId="{EE3EA35A-F20F-4F89-BB37-59C43B53EE0F}"/>
    <dgm:cxn modelId="{B78F3463-6BA8-4536-9FAE-BAF7D8E2C56B}" type="presOf" srcId="{D183E0FF-D105-4855-B364-C7203EEB493E}" destId="{DF970A16-C8DD-44D3-8E22-CD79980A7A45}" srcOrd="0" destOrd="0" presId="urn:microsoft.com/office/officeart/2005/8/layout/vList2"/>
    <dgm:cxn modelId="{F00140A7-B7CD-4CDD-9095-34954A8012F6}" type="presParOf" srcId="{DF970A16-C8DD-44D3-8E22-CD79980A7A45}" destId="{52F0E065-5597-4933-B85B-428593501660}" srcOrd="0" destOrd="0" presId="urn:microsoft.com/office/officeart/2005/8/layout/vList2"/>
    <dgm:cxn modelId="{EF43C4CD-1CE2-49DC-92E4-2BF275CE08AB}" type="presParOf" srcId="{DF970A16-C8DD-44D3-8E22-CD79980A7A45}" destId="{0DD4AB73-482D-4750-9A5B-AFFDE6AA178B}" srcOrd="1" destOrd="0" presId="urn:microsoft.com/office/officeart/2005/8/layout/vList2"/>
    <dgm:cxn modelId="{ED7C52D1-4229-4F3C-AFDF-9732A63B49AF}" type="presParOf" srcId="{DF970A16-C8DD-44D3-8E22-CD79980A7A45}" destId="{91AD92FE-D158-42E0-B92C-6ADE880BB587}" srcOrd="2" destOrd="0" presId="urn:microsoft.com/office/officeart/2005/8/layout/vList2"/>
    <dgm:cxn modelId="{77F1F20E-D838-4D7C-9DEC-84449CCB6D6F}" type="presParOf" srcId="{DF970A16-C8DD-44D3-8E22-CD79980A7A45}" destId="{224681F5-53FA-4EE1-B970-310E699DC534}" srcOrd="3" destOrd="0" presId="urn:microsoft.com/office/officeart/2005/8/layout/vList2"/>
    <dgm:cxn modelId="{19524A5A-0E37-42A4-B0A8-D651CEE95135}" type="presParOf" srcId="{DF970A16-C8DD-44D3-8E22-CD79980A7A45}" destId="{7C6F7C4D-13F1-4505-AEC6-40222434B6EE}" srcOrd="4" destOrd="0" presId="urn:microsoft.com/office/officeart/2005/8/layout/vList2"/>
    <dgm:cxn modelId="{C13ED809-B0CE-484E-A801-321A7DA6BD8F}" type="presParOf" srcId="{DF970A16-C8DD-44D3-8E22-CD79980A7A45}" destId="{A730BFBE-4C13-4E50-9F6F-EA59DA70175A}" srcOrd="5" destOrd="0" presId="urn:microsoft.com/office/officeart/2005/8/layout/vList2"/>
    <dgm:cxn modelId="{CC95A5E3-23D6-424A-A44F-DF3FCE2B0922}" type="presParOf" srcId="{DF970A16-C8DD-44D3-8E22-CD79980A7A45}" destId="{D03135B2-45A2-47C1-90B4-9CE9974FE361}" srcOrd="6"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2C498D-9F83-49F8-A7D9-A1209D8CDF86}" type="datetimeFigureOut">
              <a:rPr lang="en-US" smtClean="0"/>
              <a:pPr/>
              <a:t>9/6/2017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911AD-AD30-4C0F-A07E-327060473C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CAC99CCB-B19E-433C-8A97-453591D8ECAC}" type="datetimeFigureOut">
              <a:rPr lang="en-US"/>
              <a:pPr>
                <a:defRPr/>
              </a:pPr>
              <a:t>9/6/2017</a:t>
            </a:fld>
            <a:endParaRPr lang="en-IN" dirty="0"/>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5D2B122F-C219-44A9-B94C-8C0E7B5B07EC}" type="slidenum">
              <a:rPr lang="en-IN"/>
              <a:pPr>
                <a:defRPr/>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Copyrights" TargetMode="External"/><Relationship Id="rId2" Type="http://schemas.openxmlformats.org/officeDocument/2006/relationships/hyperlink" Target="http://en.wikipedia.org/wiki/Goodwill_%28accounting%29" TargetMode="External"/><Relationship Id="rId1" Type="http://schemas.openxmlformats.org/officeDocument/2006/relationships/slideLayout" Target="../slideLayouts/slideLayout2.xml"/><Relationship Id="rId6" Type="http://schemas.openxmlformats.org/officeDocument/2006/relationships/hyperlink" Target="http://en.wikipedia.org/wiki/Computer_program" TargetMode="External"/><Relationship Id="rId5" Type="http://schemas.openxmlformats.org/officeDocument/2006/relationships/hyperlink" Target="http://en.wikipedia.org/wiki/Patents" TargetMode="External"/><Relationship Id="rId4" Type="http://schemas.openxmlformats.org/officeDocument/2006/relationships/hyperlink" Target="http://en.wikipedia.org/wiki/Trademark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n.wikipedia.org/wiki/Expen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Financial_accountanc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838200"/>
            <a:ext cx="7772400" cy="1470025"/>
          </a:xfrm>
        </p:spPr>
        <p:txBody>
          <a:bodyPr/>
          <a:lstStyle/>
          <a:p>
            <a:pPr eaLnBrk="1" hangingPunct="1"/>
            <a:r>
              <a:rPr lang="en-US" dirty="0" smtClean="0"/>
              <a:t>Unit </a:t>
            </a:r>
            <a:r>
              <a:rPr lang="en-US" dirty="0" smtClean="0"/>
              <a:t>5</a:t>
            </a:r>
            <a:endParaRPr lang="en-US" dirty="0" smtClean="0"/>
          </a:p>
        </p:txBody>
      </p:sp>
      <p:sp>
        <p:nvSpPr>
          <p:cNvPr id="2051" name="Rectangle 3"/>
          <p:cNvSpPr>
            <a:spLocks noGrp="1" noChangeArrowheads="1"/>
          </p:cNvSpPr>
          <p:nvPr>
            <p:ph type="subTitle" idx="1"/>
          </p:nvPr>
        </p:nvSpPr>
        <p:spPr>
          <a:xfrm>
            <a:off x="533400" y="2209800"/>
            <a:ext cx="7239000" cy="3352800"/>
          </a:xfrm>
        </p:spPr>
        <p:txBody>
          <a:bodyPr rtlCol="0">
            <a:normAutofit/>
          </a:bodyPr>
          <a:lstStyle/>
          <a:p>
            <a:pPr algn="l" eaLnBrk="1" fontAlgn="auto" hangingPunct="1">
              <a:lnSpc>
                <a:spcPct val="80000"/>
              </a:lnSpc>
              <a:spcAft>
                <a:spcPts val="0"/>
              </a:spcAft>
              <a:buFont typeface="Arial" pitchFamily="34" charset="0"/>
              <a:buNone/>
              <a:defRPr/>
            </a:pPr>
            <a:r>
              <a:rPr lang="en-US" sz="4400" b="1" dirty="0" smtClean="0">
                <a:solidFill>
                  <a:schemeClr val="tx1"/>
                </a:solidFill>
              </a:rPr>
              <a:t>Depreciation </a:t>
            </a:r>
            <a:r>
              <a:rPr lang="en-US" sz="4400" b="1" dirty="0" smtClean="0">
                <a:solidFill>
                  <a:schemeClr val="tx1"/>
                </a:solidFill>
              </a:rPr>
              <a:t>of Fixed assets </a:t>
            </a:r>
            <a:r>
              <a:rPr lang="en-US" sz="4400" b="1" dirty="0" smtClean="0">
                <a:solidFill>
                  <a:schemeClr val="tx1"/>
                </a:solidFill>
              </a:rPr>
              <a:t>&amp; Final Accounts</a:t>
            </a:r>
            <a:endParaRPr lang="en-US" sz="4400" b="1"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990600"/>
            <a:ext cx="8229600" cy="4525963"/>
          </a:xfrm>
        </p:spPr>
        <p:txBody>
          <a:bodyPr/>
          <a:lstStyle/>
          <a:p>
            <a:pPr eaLnBrk="1" hangingPunct="1"/>
            <a:r>
              <a:rPr lang="en-US" b="1" i="1" u="sng" smtClean="0"/>
              <a:t>Intangible assets</a:t>
            </a:r>
            <a:r>
              <a:rPr lang="en-US" smtClean="0"/>
              <a:t> are nonphysical resources and rights that have a value to the firm because they give the firm some kind of advantage in the market place. Examples of intangible assets are </a:t>
            </a:r>
            <a:r>
              <a:rPr lang="en-US" smtClean="0">
                <a:hlinkClick r:id="rId2" tooltip="Goodwill (accounting)"/>
              </a:rPr>
              <a:t>goodwill</a:t>
            </a:r>
            <a:r>
              <a:rPr lang="en-US" smtClean="0"/>
              <a:t>, </a:t>
            </a:r>
            <a:r>
              <a:rPr lang="en-US" smtClean="0">
                <a:hlinkClick r:id="rId3" tooltip="Copyrights"/>
              </a:rPr>
              <a:t>copyrights</a:t>
            </a:r>
            <a:r>
              <a:rPr lang="en-US" smtClean="0"/>
              <a:t>, </a:t>
            </a:r>
            <a:r>
              <a:rPr lang="en-US" smtClean="0">
                <a:hlinkClick r:id="rId4" tooltip="Trademarks"/>
              </a:rPr>
              <a:t>trademarks</a:t>
            </a:r>
            <a:r>
              <a:rPr lang="en-US" smtClean="0"/>
              <a:t>, </a:t>
            </a:r>
            <a:r>
              <a:rPr lang="en-US" smtClean="0">
                <a:hlinkClick r:id="rId5" tooltip="Patents"/>
              </a:rPr>
              <a:t>patents</a:t>
            </a:r>
            <a:r>
              <a:rPr lang="en-US" smtClean="0"/>
              <a:t> and </a:t>
            </a:r>
            <a:r>
              <a:rPr lang="en-US" smtClean="0">
                <a:hlinkClick r:id="rId6" tooltip="Computer program"/>
              </a:rPr>
              <a:t>computer programs</a:t>
            </a:r>
            <a:r>
              <a:rPr lang="en-US"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200" y="457200"/>
            <a:ext cx="8229600" cy="5668963"/>
          </a:xfrm>
        </p:spPr>
        <p:txBody>
          <a:bodyPr/>
          <a:lstStyle/>
          <a:p>
            <a:pPr eaLnBrk="1" hangingPunct="1">
              <a:buFontTx/>
              <a:buNone/>
            </a:pPr>
            <a:r>
              <a:rPr lang="en-US" b="1" i="1" u="sng" smtClean="0"/>
              <a:t>Intangible assets include things like</a:t>
            </a:r>
          </a:p>
          <a:p>
            <a:pPr eaLnBrk="1" hangingPunct="1"/>
            <a:r>
              <a:rPr lang="en-US" smtClean="0"/>
              <a:t>Good will</a:t>
            </a:r>
          </a:p>
          <a:p>
            <a:pPr eaLnBrk="1" hangingPunct="1">
              <a:buFontTx/>
              <a:buNone/>
            </a:pPr>
            <a:r>
              <a:rPr lang="en-US" smtClean="0"/>
              <a:t> </a:t>
            </a:r>
            <a:r>
              <a:rPr lang="en-US" b="1" i="1" smtClean="0"/>
              <a:t>Intellectual property such as</a:t>
            </a:r>
          </a:p>
          <a:p>
            <a:pPr eaLnBrk="1" hangingPunct="1"/>
            <a:r>
              <a:rPr lang="en-US" smtClean="0"/>
              <a:t>Copyrights</a:t>
            </a:r>
          </a:p>
          <a:p>
            <a:pPr eaLnBrk="1" hangingPunct="1"/>
            <a:r>
              <a:rPr lang="en-US" smtClean="0"/>
              <a:t>Trademarks </a:t>
            </a:r>
          </a:p>
          <a:p>
            <a:pPr eaLnBrk="1" hangingPunct="1"/>
            <a:r>
              <a:rPr lang="en-US" smtClean="0"/>
              <a:t>Patents</a:t>
            </a:r>
          </a:p>
          <a:p>
            <a:pPr eaLnBrk="1" hangingPunct="1"/>
            <a:r>
              <a:rPr lang="en-US" smtClean="0"/>
              <a:t>Leases</a:t>
            </a:r>
          </a:p>
          <a:p>
            <a:pPr eaLnBrk="1" hangingPunct="1"/>
            <a:r>
              <a:rPr lang="en-US" smtClean="0"/>
              <a:t>Franchises</a:t>
            </a:r>
          </a:p>
          <a:p>
            <a:pPr eaLnBrk="1" hangingPunct="1"/>
            <a:r>
              <a:rPr lang="en-US" smtClean="0"/>
              <a:t>Permits and so 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body" idx="1"/>
          </p:nvPr>
        </p:nvSpPr>
        <p:spPr>
          <a:xfrm>
            <a:off x="457200" y="228600"/>
            <a:ext cx="8229600" cy="6400800"/>
          </a:xfrm>
          <a:noFill/>
        </p:spPr>
        <p:txBody>
          <a:bodyPr/>
          <a:lstStyle/>
          <a:p>
            <a:pPr marL="533400" indent="-533400" eaLnBrk="1" hangingPunct="1">
              <a:lnSpc>
                <a:spcPct val="80000"/>
              </a:lnSpc>
              <a:buFontTx/>
              <a:buNone/>
            </a:pPr>
            <a:r>
              <a:rPr lang="en-US" sz="2800" b="1" u="sng" smtClean="0"/>
              <a:t>Introduction to Depreciation</a:t>
            </a:r>
          </a:p>
          <a:p>
            <a:pPr marL="533400" indent="-533400" eaLnBrk="1" hangingPunct="1">
              <a:lnSpc>
                <a:spcPct val="80000"/>
              </a:lnSpc>
            </a:pPr>
            <a:r>
              <a:rPr lang="en-US" sz="2800" b="1" smtClean="0"/>
              <a:t>Depreciation</a:t>
            </a:r>
            <a:r>
              <a:rPr lang="en-US" sz="2800" smtClean="0"/>
              <a:t> refers to two very different but related concepts:</a:t>
            </a:r>
          </a:p>
          <a:p>
            <a:pPr marL="533400" indent="-533400" eaLnBrk="1" hangingPunct="1">
              <a:lnSpc>
                <a:spcPct val="80000"/>
              </a:lnSpc>
              <a:buFontTx/>
              <a:buAutoNum type="arabicPeriod"/>
            </a:pPr>
            <a:r>
              <a:rPr lang="en-US" sz="2800" smtClean="0"/>
              <a:t>Decline in value of assets, and </a:t>
            </a:r>
          </a:p>
          <a:p>
            <a:pPr marL="533400" indent="-533400" eaLnBrk="1" hangingPunct="1">
              <a:lnSpc>
                <a:spcPct val="80000"/>
              </a:lnSpc>
              <a:buFontTx/>
              <a:buAutoNum type="arabicPeriod"/>
            </a:pPr>
            <a:r>
              <a:rPr lang="en-US" sz="2800" smtClean="0"/>
              <a:t>Allocation of the cost of tangible assets to periods in which the assets are used. </a:t>
            </a:r>
          </a:p>
          <a:p>
            <a:pPr marL="533400" indent="-533400" eaLnBrk="1" hangingPunct="1">
              <a:lnSpc>
                <a:spcPct val="80000"/>
              </a:lnSpc>
            </a:pPr>
            <a:r>
              <a:rPr lang="en-US" sz="2800" smtClean="0"/>
              <a:t>The former affects values of businesses and entities. The latter affects net income. </a:t>
            </a:r>
          </a:p>
          <a:p>
            <a:pPr marL="533400" indent="-533400" eaLnBrk="1" hangingPunct="1">
              <a:lnSpc>
                <a:spcPct val="80000"/>
              </a:lnSpc>
            </a:pPr>
            <a:r>
              <a:rPr lang="en-US" sz="2800" smtClean="0"/>
              <a:t>Generally the cost is allocated, as depreciation expense, among the periods in which the asset is expected to be used. </a:t>
            </a:r>
          </a:p>
          <a:p>
            <a:pPr marL="533400" indent="-533400" eaLnBrk="1" hangingPunct="1">
              <a:lnSpc>
                <a:spcPct val="80000"/>
              </a:lnSpc>
            </a:pPr>
            <a:r>
              <a:rPr lang="en-US" sz="2800" smtClean="0"/>
              <a:t>Such </a:t>
            </a:r>
            <a:r>
              <a:rPr lang="en-US" sz="2800" smtClean="0">
                <a:hlinkClick r:id="rId2" tooltip="Expense"/>
              </a:rPr>
              <a:t>expense</a:t>
            </a:r>
            <a:r>
              <a:rPr lang="en-US" sz="2800" smtClean="0"/>
              <a:t> is recognized by businesses for financial reporting and tax purposes.</a:t>
            </a:r>
          </a:p>
          <a:p>
            <a:pPr marL="533400" indent="-533400" eaLnBrk="1" hangingPunct="1">
              <a:lnSpc>
                <a:spcPct val="80000"/>
              </a:lnSpc>
            </a:pPr>
            <a:r>
              <a:rPr lang="en-US" sz="2800" smtClean="0"/>
              <a:t> Methods of computing depreciation may vary by asset for the same business.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685800" y="304800"/>
            <a:ext cx="8001000" cy="990600"/>
          </a:xfrm>
          <a:prstGeom prst="rect">
            <a:avLst/>
          </a:prstGeom>
          <a:solidFill>
            <a:srgbClr val="FFFF00"/>
          </a:solidFill>
          <a:ln w="9525">
            <a:solidFill>
              <a:schemeClr val="tx1"/>
            </a:solidFill>
            <a:miter lim="800000"/>
            <a:headEnd/>
            <a:tailEnd/>
          </a:ln>
        </p:spPr>
        <p:txBody>
          <a:bodyPr wrap="none" anchor="ctr"/>
          <a:lstStyle/>
          <a:p>
            <a:pPr algn="ctr"/>
            <a:r>
              <a:rPr lang="en-US" sz="4000" b="1">
                <a:latin typeface="Calibri" pitchFamily="34" charset="0"/>
              </a:rPr>
              <a:t>What is Depreciation ?</a:t>
            </a:r>
          </a:p>
        </p:txBody>
      </p:sp>
      <p:sp>
        <p:nvSpPr>
          <p:cNvPr id="14339" name="Rectangle 7"/>
          <p:cNvSpPr>
            <a:spLocks noChangeArrowheads="1"/>
          </p:cNvSpPr>
          <p:nvPr/>
        </p:nvSpPr>
        <p:spPr bwMode="auto">
          <a:xfrm>
            <a:off x="685800" y="1828800"/>
            <a:ext cx="8001000" cy="990600"/>
          </a:xfrm>
          <a:prstGeom prst="rect">
            <a:avLst/>
          </a:prstGeom>
          <a:solidFill>
            <a:srgbClr val="FF9900"/>
          </a:solidFill>
          <a:ln w="9525">
            <a:solidFill>
              <a:schemeClr val="tx1"/>
            </a:solidFill>
            <a:miter lim="800000"/>
            <a:headEnd/>
            <a:tailEnd/>
          </a:ln>
        </p:spPr>
        <p:txBody>
          <a:bodyPr wrap="none" anchor="ctr"/>
          <a:lstStyle/>
          <a:p>
            <a:pPr algn="ctr"/>
            <a:r>
              <a:rPr lang="en-US" sz="2800">
                <a:latin typeface="Calibri" pitchFamily="34" charset="0"/>
              </a:rPr>
              <a:t>Depreciation means fall in the value of an asset.</a:t>
            </a:r>
          </a:p>
          <a:p>
            <a:pPr algn="ctr"/>
            <a:endParaRPr lang="en-US" sz="2800" b="1">
              <a:latin typeface="Calibri" pitchFamily="34" charset="0"/>
            </a:endParaRPr>
          </a:p>
        </p:txBody>
      </p:sp>
      <p:sp>
        <p:nvSpPr>
          <p:cNvPr id="14340" name="Rectangle 8"/>
          <p:cNvSpPr>
            <a:spLocks noChangeArrowheads="1"/>
          </p:cNvSpPr>
          <p:nvPr/>
        </p:nvSpPr>
        <p:spPr bwMode="auto">
          <a:xfrm>
            <a:off x="152400" y="3200400"/>
            <a:ext cx="8839200" cy="1219200"/>
          </a:xfrm>
          <a:prstGeom prst="rect">
            <a:avLst/>
          </a:prstGeom>
          <a:solidFill>
            <a:srgbClr val="FFFF00"/>
          </a:solidFill>
          <a:ln w="9525">
            <a:solidFill>
              <a:schemeClr val="tx1"/>
            </a:solidFill>
            <a:miter lim="800000"/>
            <a:headEnd/>
            <a:tailEnd/>
          </a:ln>
        </p:spPr>
        <p:txBody>
          <a:bodyPr wrap="none" anchor="ctr"/>
          <a:lstStyle/>
          <a:p>
            <a:r>
              <a:rPr lang="en-US" sz="2000" b="1">
                <a:latin typeface="Calibri" pitchFamily="34" charset="0"/>
              </a:rPr>
              <a:t>According to Pickles “Depreciation may be defined as the permanent</a:t>
            </a:r>
          </a:p>
          <a:p>
            <a:r>
              <a:rPr lang="en-US" sz="2000" b="1">
                <a:latin typeface="Calibri" pitchFamily="34" charset="0"/>
              </a:rPr>
              <a:t> and continuous diminution in the quality, quantity or value of the asset.</a:t>
            </a:r>
          </a:p>
        </p:txBody>
      </p:sp>
      <p:sp>
        <p:nvSpPr>
          <p:cNvPr id="14341" name="Rectangle 10"/>
          <p:cNvSpPr>
            <a:spLocks noChangeArrowheads="1"/>
          </p:cNvSpPr>
          <p:nvPr/>
        </p:nvSpPr>
        <p:spPr bwMode="auto">
          <a:xfrm>
            <a:off x="228600" y="4876800"/>
            <a:ext cx="8686800" cy="1600200"/>
          </a:xfrm>
          <a:prstGeom prst="rect">
            <a:avLst/>
          </a:prstGeom>
          <a:solidFill>
            <a:srgbClr val="FF6600"/>
          </a:solidFill>
          <a:ln w="9525">
            <a:solidFill>
              <a:schemeClr val="tx1"/>
            </a:solidFill>
            <a:miter lim="800000"/>
            <a:headEnd/>
            <a:tailEnd/>
          </a:ln>
        </p:spPr>
        <p:txBody>
          <a:bodyPr wrap="none" anchor="ctr"/>
          <a:lstStyle/>
          <a:p>
            <a:r>
              <a:rPr lang="en-US" sz="2400" b="1">
                <a:latin typeface="Calibri" pitchFamily="34" charset="0"/>
              </a:rPr>
              <a:t>Carter defined Depreciation as “gradual &amp; permanent</a:t>
            </a:r>
          </a:p>
          <a:p>
            <a:r>
              <a:rPr lang="en-US" sz="2400" b="1">
                <a:latin typeface="Calibri" pitchFamily="34" charset="0"/>
              </a:rPr>
              <a:t>decrease in the value of an asset from any cause”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ChangeArrowheads="1"/>
          </p:cNvSpPr>
          <p:nvPr/>
        </p:nvSpPr>
        <p:spPr bwMode="auto">
          <a:xfrm>
            <a:off x="228600" y="1371600"/>
            <a:ext cx="8686800" cy="1219200"/>
          </a:xfrm>
          <a:prstGeom prst="rect">
            <a:avLst/>
          </a:prstGeom>
          <a:solidFill>
            <a:srgbClr val="FFFF00"/>
          </a:solidFill>
          <a:ln w="9525">
            <a:solidFill>
              <a:schemeClr val="tx1"/>
            </a:solidFill>
            <a:miter lim="800000"/>
            <a:headEnd/>
            <a:tailEnd/>
          </a:ln>
        </p:spPr>
        <p:txBody>
          <a:bodyPr wrap="none" anchor="ctr"/>
          <a:lstStyle/>
          <a:p>
            <a:r>
              <a:rPr lang="en-US" sz="2000" b="1" i="1" u="sng">
                <a:latin typeface="Calibri" pitchFamily="34" charset="0"/>
              </a:rPr>
              <a:t>Depletion</a:t>
            </a:r>
            <a:r>
              <a:rPr lang="en-US" sz="2000" b="1">
                <a:latin typeface="Calibri" pitchFamily="34" charset="0"/>
              </a:rPr>
              <a:t> refers to fall in the  value of tangible wasting assets</a:t>
            </a:r>
          </a:p>
          <a:p>
            <a:r>
              <a:rPr lang="en-US" sz="2000" b="1">
                <a:latin typeface="Calibri" pitchFamily="34" charset="0"/>
              </a:rPr>
              <a:t> like Coal mines, timber reserves, oil reserves. </a:t>
            </a:r>
          </a:p>
        </p:txBody>
      </p:sp>
      <p:sp>
        <p:nvSpPr>
          <p:cNvPr id="15363" name="Rectangle 9"/>
          <p:cNvSpPr>
            <a:spLocks noChangeArrowheads="1"/>
          </p:cNvSpPr>
          <p:nvPr/>
        </p:nvSpPr>
        <p:spPr bwMode="auto">
          <a:xfrm>
            <a:off x="228600" y="2743200"/>
            <a:ext cx="8686800" cy="1371600"/>
          </a:xfrm>
          <a:prstGeom prst="rect">
            <a:avLst/>
          </a:prstGeom>
          <a:solidFill>
            <a:srgbClr val="FF6600"/>
          </a:solidFill>
          <a:ln w="9525">
            <a:solidFill>
              <a:schemeClr val="tx1"/>
            </a:solidFill>
            <a:miter lim="800000"/>
            <a:headEnd/>
            <a:tailEnd/>
          </a:ln>
        </p:spPr>
        <p:txBody>
          <a:bodyPr wrap="none" anchor="ctr"/>
          <a:lstStyle/>
          <a:p>
            <a:r>
              <a:rPr lang="en-US" sz="2000" b="1" i="1" u="sng">
                <a:latin typeface="Calibri" pitchFamily="34" charset="0"/>
              </a:rPr>
              <a:t>Amortization</a:t>
            </a:r>
            <a:r>
              <a:rPr lang="en-US" sz="2000" b="1">
                <a:latin typeface="Calibri" pitchFamily="34" charset="0"/>
              </a:rPr>
              <a:t> refers to fall in the value of intangible assets like </a:t>
            </a:r>
          </a:p>
          <a:p>
            <a:r>
              <a:rPr lang="en-US" sz="2000" b="1">
                <a:latin typeface="Calibri" pitchFamily="34" charset="0"/>
              </a:rPr>
              <a:t>GOOD WILL.</a:t>
            </a:r>
          </a:p>
        </p:txBody>
      </p:sp>
      <p:sp>
        <p:nvSpPr>
          <p:cNvPr id="15364" name="Rectangle 10"/>
          <p:cNvSpPr>
            <a:spLocks noChangeArrowheads="1"/>
          </p:cNvSpPr>
          <p:nvPr/>
        </p:nvSpPr>
        <p:spPr bwMode="auto">
          <a:xfrm>
            <a:off x="152400" y="4267200"/>
            <a:ext cx="8763000" cy="2362200"/>
          </a:xfrm>
          <a:prstGeom prst="rect">
            <a:avLst/>
          </a:prstGeom>
          <a:solidFill>
            <a:srgbClr val="FF99CC"/>
          </a:solidFill>
          <a:ln w="9525">
            <a:solidFill>
              <a:schemeClr val="tx1"/>
            </a:solidFill>
            <a:miter lim="800000"/>
            <a:headEnd/>
            <a:tailEnd/>
          </a:ln>
        </p:spPr>
        <p:txBody>
          <a:bodyPr wrap="none" anchor="ctr"/>
          <a:lstStyle/>
          <a:p>
            <a:r>
              <a:rPr lang="en-US" b="1" i="1" u="sng">
                <a:latin typeface="Calibri" pitchFamily="34" charset="0"/>
              </a:rPr>
              <a:t>Obsolescence</a:t>
            </a:r>
            <a:r>
              <a:rPr lang="en-US" b="1">
                <a:latin typeface="Calibri" pitchFamily="34" charset="0"/>
              </a:rPr>
              <a:t> occurs when an asset becomes out of date or it goes out of </a:t>
            </a:r>
          </a:p>
          <a:p>
            <a:r>
              <a:rPr lang="en-US" b="1">
                <a:latin typeface="Calibri" pitchFamily="34" charset="0"/>
              </a:rPr>
              <a:t>Use due to new or improved technology or invention.</a:t>
            </a:r>
          </a:p>
          <a:p>
            <a:endParaRPr lang="en-US" b="1">
              <a:latin typeface="Calibri" pitchFamily="34" charset="0"/>
            </a:endParaRPr>
          </a:p>
          <a:p>
            <a:r>
              <a:rPr lang="en-US" b="1">
                <a:latin typeface="Calibri" pitchFamily="34" charset="0"/>
              </a:rPr>
              <a:t>Due to technological change the use of asset may not remain commercially</a:t>
            </a:r>
          </a:p>
          <a:p>
            <a:r>
              <a:rPr lang="en-US" b="1">
                <a:latin typeface="Calibri" pitchFamily="34" charset="0"/>
              </a:rPr>
              <a:t> viable.</a:t>
            </a:r>
          </a:p>
          <a:p>
            <a:endParaRPr lang="en-US" b="1">
              <a:latin typeface="Calibri" pitchFamily="34" charset="0"/>
            </a:endParaRPr>
          </a:p>
          <a:p>
            <a:r>
              <a:rPr lang="en-US" b="1">
                <a:latin typeface="Calibri" pitchFamily="34" charset="0"/>
              </a:rPr>
              <a:t>In this case, decline in the value of asset is not due to </a:t>
            </a:r>
            <a:r>
              <a:rPr lang="en-US" b="1" u="sng">
                <a:latin typeface="Calibri" pitchFamily="34" charset="0"/>
              </a:rPr>
              <a:t>physical deterioration</a:t>
            </a:r>
            <a:r>
              <a:rPr lang="en-US" b="1">
                <a:latin typeface="Calibri" pitchFamily="34" charset="0"/>
              </a:rPr>
              <a:t> </a:t>
            </a:r>
          </a:p>
          <a:p>
            <a:r>
              <a:rPr lang="en-US" b="1">
                <a:latin typeface="Calibri" pitchFamily="34" charset="0"/>
              </a:rPr>
              <a:t>But due to new invention.</a:t>
            </a:r>
          </a:p>
        </p:txBody>
      </p:sp>
      <p:sp>
        <p:nvSpPr>
          <p:cNvPr id="15365" name="Rectangle 13"/>
          <p:cNvSpPr>
            <a:spLocks noChangeArrowheads="1"/>
          </p:cNvSpPr>
          <p:nvPr/>
        </p:nvSpPr>
        <p:spPr bwMode="auto">
          <a:xfrm>
            <a:off x="228600" y="152400"/>
            <a:ext cx="8763000" cy="838200"/>
          </a:xfrm>
          <a:prstGeom prst="rect">
            <a:avLst/>
          </a:prstGeom>
          <a:solidFill>
            <a:srgbClr val="0000FF"/>
          </a:solidFill>
          <a:ln w="9525">
            <a:solidFill>
              <a:schemeClr val="tx1"/>
            </a:solidFill>
            <a:miter lim="800000"/>
            <a:headEnd/>
            <a:tailEnd/>
          </a:ln>
        </p:spPr>
        <p:txBody>
          <a:bodyPr wrap="none" anchor="ctr"/>
          <a:lstStyle/>
          <a:p>
            <a:pPr algn="ctr"/>
            <a:r>
              <a:rPr lang="en-US" b="1" i="1" u="sng">
                <a:solidFill>
                  <a:srgbClr val="FFFF00"/>
                </a:solidFill>
                <a:latin typeface="Calibri" pitchFamily="34" charset="0"/>
              </a:rPr>
              <a:t>DISTINCTION BETWEEN DEPLETION AMORTIZATION &amp; OBSOLESCENSE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228600" y="304800"/>
            <a:ext cx="8382000" cy="6172200"/>
          </a:xfrm>
        </p:spPr>
        <p:txBody>
          <a:bodyPr/>
          <a:lstStyle/>
          <a:p>
            <a:pPr marL="457200" indent="-457200" algn="ctr" eaLnBrk="1" hangingPunct="1">
              <a:lnSpc>
                <a:spcPct val="80000"/>
              </a:lnSpc>
              <a:buFontTx/>
              <a:buNone/>
            </a:pPr>
            <a:endParaRPr lang="en-US" sz="2000" b="1" i="1" u="sng" smtClean="0"/>
          </a:p>
          <a:p>
            <a:pPr marL="457200" indent="-457200" algn="ctr" eaLnBrk="1" hangingPunct="1">
              <a:lnSpc>
                <a:spcPct val="80000"/>
              </a:lnSpc>
              <a:buFontTx/>
              <a:buNone/>
            </a:pPr>
            <a:r>
              <a:rPr lang="en-US" sz="2800" b="1" i="1" u="sng" smtClean="0"/>
              <a:t>Accounting treatment</a:t>
            </a:r>
          </a:p>
          <a:p>
            <a:pPr marL="457200" indent="-457200" algn="ctr" eaLnBrk="1" hangingPunct="1">
              <a:lnSpc>
                <a:spcPct val="80000"/>
              </a:lnSpc>
              <a:buFontTx/>
              <a:buNone/>
            </a:pPr>
            <a:endParaRPr lang="en-US" sz="2800" b="1" i="1" u="sng" smtClean="0"/>
          </a:p>
          <a:p>
            <a:pPr marL="457200" indent="-457200" algn="ctr" eaLnBrk="1" hangingPunct="1">
              <a:lnSpc>
                <a:spcPct val="80000"/>
              </a:lnSpc>
              <a:buFontTx/>
              <a:buNone/>
            </a:pPr>
            <a:endParaRPr lang="en-US" sz="2000" b="1" i="1" u="sng" smtClean="0"/>
          </a:p>
          <a:p>
            <a:pPr marL="457200" indent="-457200" eaLnBrk="1" hangingPunct="1">
              <a:lnSpc>
                <a:spcPct val="80000"/>
              </a:lnSpc>
            </a:pPr>
            <a:r>
              <a:rPr lang="en-US" sz="2400" b="1" smtClean="0"/>
              <a:t>When asset is purchased</a:t>
            </a:r>
          </a:p>
          <a:p>
            <a:pPr marL="457200" indent="-457200" eaLnBrk="1" hangingPunct="1">
              <a:lnSpc>
                <a:spcPct val="80000"/>
              </a:lnSpc>
              <a:buFontTx/>
              <a:buNone/>
            </a:pPr>
            <a:r>
              <a:rPr lang="en-US" sz="2400" smtClean="0"/>
              <a:t>                       Asset A/c………….Dr</a:t>
            </a:r>
          </a:p>
          <a:p>
            <a:pPr marL="457200" indent="-457200" eaLnBrk="1" hangingPunct="1">
              <a:lnSpc>
                <a:spcPct val="80000"/>
              </a:lnSpc>
              <a:buFontTx/>
              <a:buNone/>
            </a:pPr>
            <a:r>
              <a:rPr lang="en-US" sz="2400" smtClean="0"/>
              <a:t>                               To Bank A/c</a:t>
            </a:r>
          </a:p>
          <a:p>
            <a:pPr marL="457200" indent="-457200" eaLnBrk="1" hangingPunct="1">
              <a:lnSpc>
                <a:spcPct val="80000"/>
              </a:lnSpc>
              <a:buFontTx/>
              <a:buNone/>
            </a:pPr>
            <a:endParaRPr lang="en-US" sz="2400" smtClean="0"/>
          </a:p>
          <a:p>
            <a:pPr marL="457200" indent="-457200" eaLnBrk="1" hangingPunct="1">
              <a:lnSpc>
                <a:spcPct val="80000"/>
              </a:lnSpc>
            </a:pPr>
            <a:r>
              <a:rPr lang="en-US" sz="2400" b="1" smtClean="0"/>
              <a:t>When expenses incurred on asset</a:t>
            </a:r>
          </a:p>
          <a:p>
            <a:pPr marL="457200" indent="-457200" eaLnBrk="1" hangingPunct="1">
              <a:lnSpc>
                <a:spcPct val="80000"/>
              </a:lnSpc>
              <a:buFontTx/>
              <a:buNone/>
            </a:pPr>
            <a:r>
              <a:rPr lang="en-US" sz="2400" smtClean="0"/>
              <a:t>                       Asset A/c………….Dr</a:t>
            </a:r>
          </a:p>
          <a:p>
            <a:pPr marL="457200" indent="-457200" eaLnBrk="1" hangingPunct="1">
              <a:lnSpc>
                <a:spcPct val="80000"/>
              </a:lnSpc>
              <a:buFontTx/>
              <a:buNone/>
            </a:pPr>
            <a:r>
              <a:rPr lang="en-US" sz="2400" smtClean="0"/>
              <a:t>                                To Bank A/c</a:t>
            </a:r>
          </a:p>
          <a:p>
            <a:pPr marL="457200" indent="-457200" eaLnBrk="1" hangingPunct="1">
              <a:lnSpc>
                <a:spcPct val="80000"/>
              </a:lnSpc>
              <a:buFontTx/>
              <a:buNone/>
            </a:pPr>
            <a:endParaRPr lang="en-US" sz="2400" smtClean="0"/>
          </a:p>
          <a:p>
            <a:pPr marL="457200" indent="-457200" eaLnBrk="1" hangingPunct="1">
              <a:lnSpc>
                <a:spcPct val="80000"/>
              </a:lnSpc>
            </a:pPr>
            <a:r>
              <a:rPr lang="en-US" sz="2400" b="1" smtClean="0"/>
              <a:t>For providing depreciation on the asset</a:t>
            </a:r>
          </a:p>
          <a:p>
            <a:pPr marL="457200" indent="-457200" eaLnBrk="1" hangingPunct="1">
              <a:lnSpc>
                <a:spcPct val="80000"/>
              </a:lnSpc>
              <a:buFontTx/>
              <a:buNone/>
            </a:pPr>
            <a:r>
              <a:rPr lang="en-US" sz="2400" smtClean="0"/>
              <a:t>                       Depreciation A/c………….Dr</a:t>
            </a:r>
          </a:p>
          <a:p>
            <a:pPr marL="457200" indent="-457200" eaLnBrk="1" hangingPunct="1">
              <a:lnSpc>
                <a:spcPct val="80000"/>
              </a:lnSpc>
              <a:buFontTx/>
              <a:buNone/>
            </a:pPr>
            <a:r>
              <a:rPr lang="en-US" sz="2400" smtClean="0"/>
              <a:t>                                To Asset A/c</a:t>
            </a:r>
          </a:p>
          <a:p>
            <a:pPr marL="457200" indent="-457200" eaLnBrk="1" hangingPunct="1">
              <a:lnSpc>
                <a:spcPct val="80000"/>
              </a:lnSpc>
              <a:buFontTx/>
              <a:buNone/>
            </a:pPr>
            <a:endParaRPr lang="en-US" sz="2400" smtClean="0"/>
          </a:p>
          <a:p>
            <a:pPr marL="457200" indent="-457200" eaLnBrk="1" hangingPunct="1">
              <a:lnSpc>
                <a:spcPct val="80000"/>
              </a:lnSpc>
              <a:buFontTx/>
              <a:buNone/>
            </a:pPr>
            <a:endParaRPr lang="en-US"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381000"/>
            <a:ext cx="8229600" cy="6248400"/>
          </a:xfrm>
        </p:spPr>
        <p:txBody>
          <a:bodyPr/>
          <a:lstStyle/>
          <a:p>
            <a:pPr eaLnBrk="1" hangingPunct="1"/>
            <a:r>
              <a:rPr lang="en-US" sz="2000" b="1" smtClean="0"/>
              <a:t>For transfer of depreciation to profit &amp; loss account</a:t>
            </a:r>
          </a:p>
          <a:p>
            <a:pPr eaLnBrk="1" hangingPunct="1">
              <a:buFontTx/>
              <a:buNone/>
            </a:pPr>
            <a:r>
              <a:rPr lang="en-US" sz="2000" smtClean="0"/>
              <a:t>                      Profit &amp; Loss A/c………….Dr</a:t>
            </a:r>
          </a:p>
          <a:p>
            <a:pPr eaLnBrk="1" hangingPunct="1">
              <a:buFontTx/>
              <a:buNone/>
            </a:pPr>
            <a:r>
              <a:rPr lang="en-US" sz="2000" smtClean="0"/>
              <a:t>                                To Depreciation A/c</a:t>
            </a:r>
          </a:p>
          <a:p>
            <a:pPr eaLnBrk="1" hangingPunct="1">
              <a:buFontTx/>
              <a:buNone/>
            </a:pPr>
            <a:endParaRPr lang="en-US" sz="2000" smtClean="0"/>
          </a:p>
          <a:p>
            <a:pPr eaLnBrk="1" hangingPunct="1"/>
            <a:r>
              <a:rPr lang="en-US" sz="2000" b="1" smtClean="0"/>
              <a:t>For the amount realized on the sale of the asset</a:t>
            </a:r>
          </a:p>
          <a:p>
            <a:pPr eaLnBrk="1" hangingPunct="1">
              <a:buFontTx/>
              <a:buNone/>
            </a:pPr>
            <a:r>
              <a:rPr lang="en-US" sz="2000" smtClean="0"/>
              <a:t>                     Bank A/c………….Dr</a:t>
            </a:r>
          </a:p>
          <a:p>
            <a:pPr eaLnBrk="1" hangingPunct="1">
              <a:buFontTx/>
              <a:buNone/>
            </a:pPr>
            <a:r>
              <a:rPr lang="en-US" sz="2000" smtClean="0"/>
              <a:t>                              To  Asset A/c</a:t>
            </a:r>
          </a:p>
          <a:p>
            <a:pPr eaLnBrk="1" hangingPunct="1">
              <a:buFontTx/>
              <a:buNone/>
            </a:pPr>
            <a:endParaRPr lang="en-US" sz="2000" smtClean="0"/>
          </a:p>
          <a:p>
            <a:pPr eaLnBrk="1" hangingPunct="1"/>
            <a:r>
              <a:rPr lang="en-US" sz="2000" b="1" smtClean="0"/>
              <a:t>For the loss on sale of asset</a:t>
            </a:r>
          </a:p>
          <a:p>
            <a:pPr eaLnBrk="1" hangingPunct="1">
              <a:buFontTx/>
              <a:buNone/>
            </a:pPr>
            <a:r>
              <a:rPr lang="en-US" sz="2000" smtClean="0"/>
              <a:t>                       Profit &amp; Loss A/c………….Dr</a:t>
            </a:r>
          </a:p>
          <a:p>
            <a:pPr eaLnBrk="1" hangingPunct="1">
              <a:buFontTx/>
              <a:buNone/>
            </a:pPr>
            <a:r>
              <a:rPr lang="en-US" sz="2000" smtClean="0"/>
              <a:t>                              To Asset A/c</a:t>
            </a:r>
          </a:p>
          <a:p>
            <a:pPr eaLnBrk="1" hangingPunct="1">
              <a:buFontTx/>
              <a:buNone/>
            </a:pPr>
            <a:r>
              <a:rPr lang="en-US" sz="2000" smtClean="0"/>
              <a:t>Notes: 1. the above entry will be reversed in case of profit</a:t>
            </a:r>
          </a:p>
          <a:p>
            <a:pPr eaLnBrk="1" hangingPunct="1">
              <a:buFontTx/>
              <a:buNone/>
            </a:pPr>
            <a:r>
              <a:rPr lang="en-US" sz="2000" smtClean="0"/>
              <a:t>            2. Loss or profit on sale of asset is ascertained by finding the difference between the Book value of the  asset &amp; the amount realised from the Sale of the Asset. </a:t>
            </a:r>
            <a:endParaRPr 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8229600" cy="609600"/>
          </a:xfrm>
        </p:spPr>
        <p:txBody>
          <a:bodyPr rtlCol="0">
            <a:normAutofit fontScale="90000"/>
          </a:bodyPr>
          <a:lstStyle/>
          <a:p>
            <a:pPr eaLnBrk="1" fontAlgn="auto" hangingPunct="1">
              <a:spcAft>
                <a:spcPts val="0"/>
              </a:spcAft>
              <a:defRPr/>
            </a:pPr>
            <a:r>
              <a:rPr lang="en-US" sz="4000" b="1" i="1" u="sng" smtClean="0">
                <a:solidFill>
                  <a:srgbClr val="800000"/>
                </a:solidFill>
              </a:rPr>
              <a:t>Methods of Depreciation</a:t>
            </a:r>
          </a:p>
        </p:txBody>
      </p:sp>
      <p:sp>
        <p:nvSpPr>
          <p:cNvPr id="18435" name="Rectangle 3"/>
          <p:cNvSpPr>
            <a:spLocks noGrp="1" noChangeArrowheads="1"/>
          </p:cNvSpPr>
          <p:nvPr>
            <p:ph type="body" idx="1"/>
          </p:nvPr>
        </p:nvSpPr>
        <p:spPr>
          <a:xfrm>
            <a:off x="457200" y="1371600"/>
            <a:ext cx="8229600" cy="4495800"/>
          </a:xfrm>
        </p:spPr>
        <p:txBody>
          <a:bodyPr>
            <a:normAutofit/>
          </a:bodyPr>
          <a:lstStyle/>
          <a:p>
            <a:pPr eaLnBrk="1" hangingPunct="1"/>
            <a:r>
              <a:rPr lang="en-US" sz="4800" dirty="0" smtClean="0">
                <a:solidFill>
                  <a:srgbClr val="0000CC"/>
                </a:solidFill>
              </a:rPr>
              <a:t>Straight Line Method</a:t>
            </a:r>
          </a:p>
          <a:p>
            <a:pPr eaLnBrk="1" hangingPunct="1"/>
            <a:r>
              <a:rPr lang="en-US" sz="4800" dirty="0" smtClean="0">
                <a:solidFill>
                  <a:srgbClr val="0000CC"/>
                </a:solidFill>
              </a:rPr>
              <a:t>Diminishing Balance Method</a:t>
            </a:r>
          </a:p>
          <a:p>
            <a:pPr eaLnBrk="1" hangingPunct="1">
              <a:buFont typeface="Arial" charset="0"/>
              <a:buNone/>
            </a:pPr>
            <a:endParaRPr lang="en-US" sz="4800" dirty="0" smtClean="0">
              <a:solidFill>
                <a:srgbClr val="0000CC"/>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381000"/>
            <a:ext cx="8229600" cy="6248400"/>
          </a:xfrm>
        </p:spPr>
        <p:txBody>
          <a:bodyPr/>
          <a:lstStyle/>
          <a:p>
            <a:pPr eaLnBrk="1" hangingPunct="1">
              <a:lnSpc>
                <a:spcPct val="90000"/>
              </a:lnSpc>
            </a:pPr>
            <a:r>
              <a:rPr lang="en-US" sz="2400" b="1" u="sng" smtClean="0"/>
              <a:t>Straight Line Method :</a:t>
            </a:r>
            <a:r>
              <a:rPr lang="en-US" sz="2400" smtClean="0"/>
              <a:t> It is also called as </a:t>
            </a:r>
            <a:r>
              <a:rPr lang="en-US" sz="2400" b="1" smtClean="0"/>
              <a:t>Fixed Installment Method</a:t>
            </a:r>
            <a:r>
              <a:rPr lang="en-US" sz="2400" smtClean="0"/>
              <a:t> or </a:t>
            </a:r>
            <a:r>
              <a:rPr lang="en-US" sz="2400" b="1" smtClean="0"/>
              <a:t>Equal Installments Method</a:t>
            </a:r>
            <a:r>
              <a:rPr lang="en-US" sz="2400" smtClean="0"/>
              <a:t> or </a:t>
            </a:r>
            <a:r>
              <a:rPr lang="en-US" sz="2400" b="1" smtClean="0"/>
              <a:t>Fixed Percentage On Original Cost.</a:t>
            </a:r>
          </a:p>
          <a:p>
            <a:pPr eaLnBrk="1" hangingPunct="1">
              <a:lnSpc>
                <a:spcPct val="90000"/>
              </a:lnSpc>
            </a:pPr>
            <a:r>
              <a:rPr lang="en-US" sz="2400" smtClean="0"/>
              <a:t>Under this Method a Fixed Percentage on original cost of the asset is written off every year so as to reduce the Asset account to nil.</a:t>
            </a:r>
          </a:p>
          <a:p>
            <a:pPr eaLnBrk="1" hangingPunct="1">
              <a:lnSpc>
                <a:spcPct val="90000"/>
              </a:lnSpc>
            </a:pPr>
            <a:r>
              <a:rPr lang="en-US" sz="2400" b="1" smtClean="0"/>
              <a:t>Depreciation is calculated by the following Formula In Case of Straight Line Method</a:t>
            </a:r>
            <a:r>
              <a:rPr lang="en-US" sz="2400" b="1" u="sng" smtClean="0"/>
              <a:t> </a:t>
            </a:r>
          </a:p>
          <a:p>
            <a:pPr eaLnBrk="1" hangingPunct="1">
              <a:lnSpc>
                <a:spcPct val="90000"/>
              </a:lnSpc>
              <a:buFontTx/>
              <a:buNone/>
            </a:pPr>
            <a:endParaRPr lang="en-US" sz="2400" b="1" smtClean="0"/>
          </a:p>
          <a:p>
            <a:pPr eaLnBrk="1" hangingPunct="1">
              <a:lnSpc>
                <a:spcPct val="90000"/>
              </a:lnSpc>
              <a:buFontTx/>
              <a:buNone/>
            </a:pPr>
            <a:r>
              <a:rPr lang="en-US" sz="2400" smtClean="0"/>
              <a:t>   Cost of the Asset + Installation Expenses – Scrap Value</a:t>
            </a:r>
          </a:p>
          <a:p>
            <a:pPr eaLnBrk="1" hangingPunct="1">
              <a:lnSpc>
                <a:spcPct val="90000"/>
              </a:lnSpc>
              <a:buFontTx/>
              <a:buNone/>
            </a:pPr>
            <a:r>
              <a:rPr lang="en-US" sz="2400" smtClean="0"/>
              <a:t>                 Estimated Life Of the Asset In Years</a:t>
            </a:r>
          </a:p>
          <a:p>
            <a:pPr eaLnBrk="1" hangingPunct="1">
              <a:lnSpc>
                <a:spcPct val="90000"/>
              </a:lnSpc>
              <a:buFontTx/>
              <a:buNone/>
            </a:pPr>
            <a:endParaRPr lang="en-US" sz="2400" smtClean="0"/>
          </a:p>
          <a:p>
            <a:pPr eaLnBrk="1" hangingPunct="1">
              <a:lnSpc>
                <a:spcPct val="90000"/>
              </a:lnSpc>
            </a:pPr>
            <a:r>
              <a:rPr lang="en-US" sz="2400" smtClean="0"/>
              <a:t>While Calculating Depreciation for a particular year the period for which the asset is used in the year concerned should also be taken into the account.</a:t>
            </a:r>
          </a:p>
        </p:txBody>
      </p:sp>
      <p:sp>
        <p:nvSpPr>
          <p:cNvPr id="19459" name="Line 7"/>
          <p:cNvSpPr>
            <a:spLocks noChangeShapeType="1"/>
          </p:cNvSpPr>
          <p:nvPr/>
        </p:nvSpPr>
        <p:spPr bwMode="auto">
          <a:xfrm>
            <a:off x="762000" y="4038600"/>
            <a:ext cx="7772400" cy="0"/>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7200" y="381000"/>
            <a:ext cx="8229600" cy="5745163"/>
          </a:xfrm>
        </p:spPr>
        <p:txBody>
          <a:bodyPr/>
          <a:lstStyle/>
          <a:p>
            <a:pPr eaLnBrk="1" hangingPunct="1"/>
            <a:r>
              <a:rPr lang="en-US" b="1" u="sng" smtClean="0"/>
              <a:t>Diminishing Balance Method</a:t>
            </a:r>
            <a:r>
              <a:rPr lang="en-US" smtClean="0"/>
              <a:t> is also called as </a:t>
            </a:r>
            <a:r>
              <a:rPr lang="en-US" b="1" smtClean="0"/>
              <a:t>Written Down Value Method</a:t>
            </a:r>
            <a:r>
              <a:rPr lang="en-US" smtClean="0"/>
              <a:t> or </a:t>
            </a:r>
            <a:r>
              <a:rPr lang="en-US" b="1" smtClean="0"/>
              <a:t>Reducing Installment Method.</a:t>
            </a:r>
          </a:p>
          <a:p>
            <a:pPr eaLnBrk="1" hangingPunct="1"/>
            <a:r>
              <a:rPr lang="en-US" smtClean="0"/>
              <a:t>Under this Method Depreciation is charged at a Fixed Rate of the Reducing Balance of the Asset every Year.</a:t>
            </a:r>
          </a:p>
          <a:p>
            <a:pPr eaLnBrk="1" hangingPunct="1"/>
            <a:r>
              <a:rPr lang="en-US" smtClean="0"/>
              <a:t>Under this Method the Percentage at which Depreciation is charged remains Fixed, but the Amount of Depreciation goes on decreasing every year.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What is Asset ?</a:t>
            </a:r>
          </a:p>
        </p:txBody>
      </p:sp>
      <p:sp>
        <p:nvSpPr>
          <p:cNvPr id="3075" name="Rectangle 3"/>
          <p:cNvSpPr>
            <a:spLocks noGrp="1" noChangeArrowheads="1"/>
          </p:cNvSpPr>
          <p:nvPr>
            <p:ph type="body" idx="1"/>
          </p:nvPr>
        </p:nvSpPr>
        <p:spPr/>
        <p:txBody>
          <a:bodyPr/>
          <a:lstStyle/>
          <a:p>
            <a:pPr eaLnBrk="1" hangingPunct="1"/>
            <a:r>
              <a:rPr lang="en-US" sz="2800" smtClean="0"/>
              <a:t>In </a:t>
            </a:r>
            <a:r>
              <a:rPr lang="en-US" sz="2800" smtClean="0">
                <a:hlinkClick r:id="rId2" tooltip="Financial accountancy"/>
              </a:rPr>
              <a:t>financial accounting</a:t>
            </a:r>
            <a:r>
              <a:rPr lang="en-US" sz="2800" smtClean="0"/>
              <a:t>, </a:t>
            </a:r>
            <a:r>
              <a:rPr lang="en-US" sz="2800" b="1" smtClean="0"/>
              <a:t>assets</a:t>
            </a:r>
            <a:r>
              <a:rPr lang="en-US" sz="2800" smtClean="0"/>
              <a:t> are economic resources.</a:t>
            </a:r>
          </a:p>
          <a:p>
            <a:pPr eaLnBrk="1" hangingPunct="1"/>
            <a:r>
              <a:rPr lang="en-US" sz="2800" smtClean="0"/>
              <a:t> Anything tangible or intangible that is capable of being owned or controlled to produce value and that is held to have positive economic value is considered an asset.</a:t>
            </a:r>
          </a:p>
          <a:p>
            <a:pPr eaLnBrk="1" hangingPunct="1"/>
            <a:r>
              <a:rPr lang="en-US" sz="2800" smtClean="0"/>
              <a:t> Simply stated, assets represent ownership of value that can be converted into cash (although cash itself is also considered an asset).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1"/>
          </p:nvPr>
        </p:nvSpPr>
        <p:spPr>
          <a:xfrm>
            <a:off x="457200" y="333375"/>
            <a:ext cx="8229600" cy="6264275"/>
          </a:xfrm>
        </p:spPr>
        <p:txBody>
          <a:bodyPr/>
          <a:lstStyle/>
          <a:p>
            <a:pPr marL="609600" indent="-609600" algn="ctr">
              <a:buFont typeface="Arial" charset="0"/>
              <a:buNone/>
            </a:pPr>
            <a:r>
              <a:rPr lang="en-US" b="1" u="sng" smtClean="0"/>
              <a:t>Problems on Depreciation</a:t>
            </a:r>
          </a:p>
          <a:p>
            <a:pPr marL="609600" indent="-609600">
              <a:buFont typeface="Arial" charset="0"/>
              <a:buNone/>
            </a:pPr>
            <a:endParaRPr lang="en-US" sz="2400" smtClean="0"/>
          </a:p>
          <a:p>
            <a:pPr marL="609600" indent="-609600">
              <a:buFont typeface="Arial" charset="0"/>
              <a:buAutoNum type="arabicPeriod"/>
            </a:pPr>
            <a:r>
              <a:rPr lang="en-US" smtClean="0"/>
              <a:t>A Firm purchases a plant for a sum of Rs 10,000 on 1</a:t>
            </a:r>
            <a:r>
              <a:rPr lang="en-US" baseline="30000" smtClean="0"/>
              <a:t>st</a:t>
            </a:r>
            <a:r>
              <a:rPr lang="en-US" smtClean="0"/>
              <a:t> January, 1990. Installation charges are Rs 2,000. plant is estimated to have a scrap value of Rs 1,000 at the end of its useful life of five years. Your are required to prepare Plant Account for Five years charging Depreciation according to Straight Line Method.                    (Answer 1,000 value of asset at the end of 5 years)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type="body" idx="1"/>
          </p:nvPr>
        </p:nvSpPr>
        <p:spPr>
          <a:xfrm>
            <a:off x="457200" y="476250"/>
            <a:ext cx="8229600" cy="5649913"/>
          </a:xfrm>
        </p:spPr>
        <p:txBody>
          <a:bodyPr/>
          <a:lstStyle/>
          <a:p>
            <a:pPr marL="609600" indent="-609600">
              <a:buFont typeface="Arial" charset="0"/>
              <a:buNone/>
            </a:pPr>
            <a:r>
              <a:rPr lang="en-US" smtClean="0"/>
              <a:t>2.A firm purchases plant &amp; machinery on 1</a:t>
            </a:r>
            <a:r>
              <a:rPr lang="en-US" baseline="30000" smtClean="0"/>
              <a:t>st</a:t>
            </a:r>
            <a:r>
              <a:rPr lang="en-US" smtClean="0"/>
              <a:t> Jan, 1980 for Rs 10,000. prepare Plant &amp; Machinery Account for 3 years charging Depreciation @ 10 % p.a. according to Diminishing Balance Method.</a:t>
            </a:r>
          </a:p>
          <a:p>
            <a:pPr marL="609600" indent="-609600">
              <a:buFont typeface="Arial" charset="0"/>
              <a:buNone/>
            </a:pPr>
            <a:r>
              <a:rPr lang="en-US" smtClean="0"/>
              <a:t>(Answer 7,290 value of asset at the end of 3 years)</a:t>
            </a:r>
          </a:p>
          <a:p>
            <a:pPr marL="609600" indent="-609600">
              <a:buFont typeface="Arial" charset="0"/>
              <a:buNone/>
            </a:pPr>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147050" cy="1282700"/>
          </a:xfrm>
        </p:spPr>
        <p:txBody>
          <a:bodyPr>
            <a:normAutofit fontScale="90000"/>
          </a:bodyPr>
          <a:lstStyle/>
          <a:p>
            <a:r>
              <a:rPr lang="en-US" sz="4000" b="1" i="1" u="sng" smtClean="0"/>
              <a:t>Capital &amp; Revenue items in Final Accounts</a:t>
            </a:r>
          </a:p>
        </p:txBody>
      </p:sp>
      <p:sp>
        <p:nvSpPr>
          <p:cNvPr id="2051" name="Rectangle 3"/>
          <p:cNvSpPr>
            <a:spLocks noGrp="1"/>
          </p:cNvSpPr>
          <p:nvPr>
            <p:ph type="body" idx="1"/>
          </p:nvPr>
        </p:nvSpPr>
        <p:spPr>
          <a:xfrm>
            <a:off x="457200" y="1773238"/>
            <a:ext cx="8229600" cy="4352925"/>
          </a:xfrm>
        </p:spPr>
        <p:txBody>
          <a:bodyPr/>
          <a:lstStyle/>
          <a:p>
            <a:r>
              <a:rPr lang="en-US" smtClean="0"/>
              <a:t>The </a:t>
            </a:r>
            <a:r>
              <a:rPr lang="en-US" b="1" i="1" smtClean="0"/>
              <a:t>expenditure</a:t>
            </a:r>
            <a:r>
              <a:rPr lang="en-US" smtClean="0"/>
              <a:t> of the firm has been divided into </a:t>
            </a:r>
            <a:r>
              <a:rPr lang="en-US" b="1" smtClean="0"/>
              <a:t>Capital expenditure</a:t>
            </a:r>
            <a:r>
              <a:rPr lang="en-US" smtClean="0"/>
              <a:t> &amp; </a:t>
            </a:r>
            <a:r>
              <a:rPr lang="en-US" b="1" smtClean="0"/>
              <a:t>Revenue expenditure</a:t>
            </a:r>
            <a:r>
              <a:rPr lang="en-US" smtClean="0"/>
              <a:t>.</a:t>
            </a:r>
          </a:p>
          <a:p>
            <a:r>
              <a:rPr lang="en-US" smtClean="0"/>
              <a:t>Items of Revenue expenditure are taken in trading account &amp; Profit &amp; Loss account.</a:t>
            </a:r>
          </a:p>
          <a:p>
            <a:r>
              <a:rPr lang="en-US" smtClean="0"/>
              <a:t> Items of Capital expenditure are considered in Balance Sheet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p:cNvSpPr>
          <p:nvPr>
            <p:ph type="body" idx="1"/>
          </p:nvPr>
        </p:nvSpPr>
        <p:spPr>
          <a:xfrm>
            <a:off x="457200" y="404813"/>
            <a:ext cx="8229600" cy="6119812"/>
          </a:xfrm>
        </p:spPr>
        <p:txBody>
          <a:bodyPr/>
          <a:lstStyle/>
          <a:p>
            <a:r>
              <a:rPr lang="en-US" b="1" i="1" u="sng" smtClean="0"/>
              <a:t>Capital Expenditure</a:t>
            </a:r>
            <a:r>
              <a:rPr lang="en-US" smtClean="0"/>
              <a:t> is an </a:t>
            </a:r>
            <a:r>
              <a:rPr lang="en-US" i="1" smtClean="0"/>
              <a:t>“Expenditure intended to benefit future periods in contrast to the Revenue expenditure, which benefits the current period”</a:t>
            </a:r>
          </a:p>
          <a:p>
            <a:r>
              <a:rPr lang="en-US" i="1" smtClean="0"/>
              <a:t>The transactions of Capital expenditure give benefits for more than one accounting period such as acquisition and improvements of assets.</a:t>
            </a:r>
          </a:p>
          <a:p>
            <a:r>
              <a:rPr lang="en-US" i="1" smtClean="0"/>
              <a:t>Capital expenditure is non recurring in nature.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74638"/>
            <a:ext cx="8229600" cy="850900"/>
          </a:xfrm>
        </p:spPr>
        <p:txBody>
          <a:bodyPr/>
          <a:lstStyle/>
          <a:p>
            <a:r>
              <a:rPr lang="en-US" b="1" i="1" u="sng" smtClean="0"/>
              <a:t>Revenue expenditure</a:t>
            </a:r>
          </a:p>
        </p:txBody>
      </p:sp>
      <p:sp>
        <p:nvSpPr>
          <p:cNvPr id="4099" name="Rectangle 3"/>
          <p:cNvSpPr>
            <a:spLocks noGrp="1"/>
          </p:cNvSpPr>
          <p:nvPr>
            <p:ph type="body" idx="1"/>
          </p:nvPr>
        </p:nvSpPr>
        <p:spPr>
          <a:xfrm>
            <a:off x="611188" y="1196975"/>
            <a:ext cx="8075612" cy="4752975"/>
          </a:xfrm>
        </p:spPr>
        <p:txBody>
          <a:bodyPr/>
          <a:lstStyle/>
          <a:p>
            <a:r>
              <a:rPr lang="en-US" sz="2800" smtClean="0"/>
              <a:t>“In Accounting revenue expenditure is synonymous with expenses”.</a:t>
            </a:r>
          </a:p>
          <a:p>
            <a:r>
              <a:rPr lang="en-US" sz="2800" smtClean="0"/>
              <a:t>It is incurred for generating revenue in the current accounting period &amp; its benefits expires within such period.</a:t>
            </a:r>
          </a:p>
          <a:p>
            <a:r>
              <a:rPr lang="en-US" sz="2800" i="1" smtClean="0"/>
              <a:t>Revenue expenditure is recurring in nature.</a:t>
            </a:r>
          </a:p>
          <a:p>
            <a:r>
              <a:rPr lang="en-US" sz="2800" i="1" smtClean="0"/>
              <a:t>Examples of Revenue expenditure:</a:t>
            </a:r>
          </a:p>
          <a:p>
            <a:pPr>
              <a:buFont typeface="Arial" charset="0"/>
              <a:buNone/>
            </a:pPr>
            <a:r>
              <a:rPr lang="en-US" sz="2800" i="1" smtClean="0"/>
              <a:t>Production expenses, selling expenses, financial expenses etc.. </a:t>
            </a:r>
          </a:p>
          <a:p>
            <a:endParaRPr lang="en-US" sz="2800" smtClean="0"/>
          </a:p>
          <a:p>
            <a:endParaRPr lang="en-US" sz="2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74638"/>
            <a:ext cx="8229600" cy="777875"/>
          </a:xfrm>
        </p:spPr>
        <p:txBody>
          <a:bodyPr/>
          <a:lstStyle/>
          <a:p>
            <a:r>
              <a:rPr lang="en-US" sz="4000" b="1" i="1" u="sng" smtClean="0"/>
              <a:t>Deferred Revenue Expenditure</a:t>
            </a:r>
          </a:p>
        </p:txBody>
      </p:sp>
      <p:sp>
        <p:nvSpPr>
          <p:cNvPr id="5123" name="Rectangle 3"/>
          <p:cNvSpPr>
            <a:spLocks noGrp="1"/>
          </p:cNvSpPr>
          <p:nvPr>
            <p:ph type="body" idx="1"/>
          </p:nvPr>
        </p:nvSpPr>
        <p:spPr>
          <a:xfrm>
            <a:off x="457200" y="1196975"/>
            <a:ext cx="8229600" cy="4929188"/>
          </a:xfrm>
        </p:spPr>
        <p:txBody>
          <a:bodyPr/>
          <a:lstStyle/>
          <a:p>
            <a:r>
              <a:rPr lang="en-US" smtClean="0"/>
              <a:t>It is a peculiar type of Revenue Expenditure that spreads more than one accounting periods.</a:t>
            </a:r>
          </a:p>
          <a:p>
            <a:r>
              <a:rPr lang="en-US" smtClean="0"/>
              <a:t>Example of deferred Revenue expenditure: advertisement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28625" y="0"/>
            <a:ext cx="8229600" cy="642938"/>
          </a:xfrm>
        </p:spPr>
        <p:txBody>
          <a:bodyPr>
            <a:normAutofit fontScale="90000"/>
          </a:bodyPr>
          <a:lstStyle/>
          <a:p>
            <a:pPr eaLnBrk="1" hangingPunct="1"/>
            <a:r>
              <a:rPr lang="en-US" b="1" i="1" smtClean="0"/>
              <a:t>Trial Balance</a:t>
            </a:r>
            <a:endParaRPr lang="en-IN" b="1" i="1" smtClean="0"/>
          </a:p>
        </p:txBody>
      </p:sp>
      <p:sp>
        <p:nvSpPr>
          <p:cNvPr id="6147" name="Content Placeholder 2"/>
          <p:cNvSpPr>
            <a:spLocks noGrp="1"/>
          </p:cNvSpPr>
          <p:nvPr>
            <p:ph idx="1"/>
          </p:nvPr>
        </p:nvSpPr>
        <p:spPr>
          <a:xfrm>
            <a:off x="500063" y="785813"/>
            <a:ext cx="8229600" cy="5857875"/>
          </a:xfrm>
        </p:spPr>
        <p:txBody>
          <a:bodyPr/>
          <a:lstStyle/>
          <a:p>
            <a:pPr eaLnBrk="1" hangingPunct="1">
              <a:buFont typeface="Arial" charset="0"/>
              <a:buNone/>
            </a:pPr>
            <a:r>
              <a:rPr lang="en-US" b="1" i="1" u="sng" smtClean="0"/>
              <a:t>INTRODUCTION</a:t>
            </a:r>
          </a:p>
          <a:p>
            <a:pPr eaLnBrk="1" hangingPunct="1">
              <a:buFont typeface="Wingdings" pitchFamily="2" charset="2"/>
              <a:buChar char="§"/>
            </a:pPr>
            <a:r>
              <a:rPr lang="en-US" sz="2800" smtClean="0"/>
              <a:t>The Trial Balance contains the debit and credit balances of all LEDGER accounts, it is very much useful in preparation of FINAL ACCOUNTS.</a:t>
            </a:r>
          </a:p>
          <a:p>
            <a:pPr eaLnBrk="1" hangingPunct="1">
              <a:buFont typeface="Wingdings" pitchFamily="2" charset="2"/>
              <a:buChar char="§"/>
            </a:pPr>
            <a:r>
              <a:rPr lang="en-US" sz="2800" smtClean="0"/>
              <a:t>It is a connecting link between the LEDGER &amp; FINAL ACCOUNTS.</a:t>
            </a:r>
          </a:p>
          <a:p>
            <a:pPr eaLnBrk="1" hangingPunct="1">
              <a:buFont typeface="Wingdings" pitchFamily="2" charset="2"/>
              <a:buChar char="§"/>
            </a:pPr>
            <a:r>
              <a:rPr lang="en-US" sz="2800" smtClean="0"/>
              <a:t>Trial Balance can be prepared at any time &amp; not necessarily at the end of a calendar or accounting year.</a:t>
            </a:r>
          </a:p>
          <a:p>
            <a:pPr eaLnBrk="1" hangingPunct="1">
              <a:buFont typeface="Wingdings" pitchFamily="2" charset="2"/>
              <a:buChar char="§"/>
            </a:pPr>
            <a:r>
              <a:rPr lang="en-US" sz="2800" smtClean="0"/>
              <a:t>It is the only base for preparation of FINAL ACCOUNTS</a:t>
            </a:r>
          </a:p>
          <a:p>
            <a:pPr eaLnBrk="1" hangingPunct="1">
              <a:buFont typeface="Wingdings" pitchFamily="2" charset="2"/>
              <a:buChar char="§"/>
            </a:pPr>
            <a:endParaRPr lang="en-US" smtClean="0"/>
          </a:p>
          <a:p>
            <a:pPr eaLnBrk="1" hangingPunct="1">
              <a:buFont typeface="Wingdings" pitchFamily="2" charset="2"/>
              <a:buChar char="§"/>
            </a:pPr>
            <a:endParaRPr lang="en-I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71472" y="1142984"/>
          <a:ext cx="8229600" cy="469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1011237"/>
          </a:xfrm>
        </p:spPr>
        <p:txBody>
          <a:bodyPr/>
          <a:lstStyle/>
          <a:p>
            <a:pPr eaLnBrk="1" hangingPunct="1"/>
            <a:r>
              <a:rPr lang="en-US" b="1" i="1" u="sng" smtClean="0"/>
              <a:t>Preparation of Trial Balance</a:t>
            </a:r>
            <a:endParaRPr lang="en-IN" b="1" i="1" u="sng" smtClean="0"/>
          </a:p>
        </p:txBody>
      </p:sp>
      <p:graphicFrame>
        <p:nvGraphicFramePr>
          <p:cNvPr id="7" name="Content Placeholder 6"/>
          <p:cNvGraphicFramePr>
            <a:graphicFrameLocks noGrp="1"/>
          </p:cNvGraphicFramePr>
          <p:nvPr>
            <p:ph idx="1"/>
          </p:nvPr>
        </p:nvGraphicFramePr>
        <p:xfrm>
          <a:off x="457200" y="1214422"/>
          <a:ext cx="8229600" cy="4911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647252" y="198232"/>
          <a:ext cx="8128682" cy="6375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Classification of Assets</a:t>
            </a:r>
          </a:p>
        </p:txBody>
      </p:sp>
      <p:sp>
        <p:nvSpPr>
          <p:cNvPr id="4099" name="Rectangle 3"/>
          <p:cNvSpPr>
            <a:spLocks noGrp="1" noChangeArrowheads="1"/>
          </p:cNvSpPr>
          <p:nvPr>
            <p:ph type="body" idx="1"/>
          </p:nvPr>
        </p:nvSpPr>
        <p:spPr/>
        <p:txBody>
          <a:bodyPr/>
          <a:lstStyle/>
          <a:p>
            <a:pPr eaLnBrk="1" hangingPunct="1"/>
            <a:r>
              <a:rPr lang="en-US" smtClean="0"/>
              <a:t>Two major asset classes are tangible assets and intangible assets.</a:t>
            </a:r>
          </a:p>
        </p:txBody>
      </p:sp>
      <p:sp>
        <p:nvSpPr>
          <p:cNvPr id="4100" name="Rectangle 7"/>
          <p:cNvSpPr>
            <a:spLocks noChangeArrowheads="1"/>
          </p:cNvSpPr>
          <p:nvPr/>
        </p:nvSpPr>
        <p:spPr bwMode="auto">
          <a:xfrm>
            <a:off x="3048000" y="2895600"/>
            <a:ext cx="2743200" cy="609600"/>
          </a:xfrm>
          <a:prstGeom prst="rect">
            <a:avLst/>
          </a:prstGeom>
          <a:solidFill>
            <a:srgbClr val="FFFF00"/>
          </a:solidFill>
          <a:ln w="9525">
            <a:solidFill>
              <a:schemeClr val="tx1"/>
            </a:solidFill>
            <a:miter lim="800000"/>
            <a:headEnd/>
            <a:tailEnd/>
          </a:ln>
        </p:spPr>
        <p:txBody>
          <a:bodyPr wrap="none" anchor="ctr"/>
          <a:lstStyle/>
          <a:p>
            <a:pPr algn="ctr"/>
            <a:r>
              <a:rPr lang="en-US" sz="3600" b="1">
                <a:latin typeface="Calibri" pitchFamily="34" charset="0"/>
              </a:rPr>
              <a:t>ASSET</a:t>
            </a:r>
          </a:p>
        </p:txBody>
      </p:sp>
      <p:sp>
        <p:nvSpPr>
          <p:cNvPr id="4101" name="Line 8"/>
          <p:cNvSpPr>
            <a:spLocks noChangeShapeType="1"/>
          </p:cNvSpPr>
          <p:nvPr/>
        </p:nvSpPr>
        <p:spPr bwMode="auto">
          <a:xfrm>
            <a:off x="4419600" y="3505200"/>
            <a:ext cx="0" cy="381000"/>
          </a:xfrm>
          <a:prstGeom prst="line">
            <a:avLst/>
          </a:prstGeom>
          <a:noFill/>
          <a:ln w="9525">
            <a:solidFill>
              <a:schemeClr val="tx1"/>
            </a:solidFill>
            <a:round/>
            <a:headEnd/>
            <a:tailEnd/>
          </a:ln>
        </p:spPr>
        <p:txBody>
          <a:bodyPr/>
          <a:lstStyle/>
          <a:p>
            <a:endParaRPr lang="en-US"/>
          </a:p>
        </p:txBody>
      </p:sp>
      <p:sp>
        <p:nvSpPr>
          <p:cNvPr id="4102" name="Line 10"/>
          <p:cNvSpPr>
            <a:spLocks noChangeShapeType="1"/>
          </p:cNvSpPr>
          <p:nvPr/>
        </p:nvSpPr>
        <p:spPr bwMode="auto">
          <a:xfrm>
            <a:off x="1752600" y="3886200"/>
            <a:ext cx="5562600" cy="0"/>
          </a:xfrm>
          <a:prstGeom prst="line">
            <a:avLst/>
          </a:prstGeom>
          <a:noFill/>
          <a:ln w="9525">
            <a:solidFill>
              <a:schemeClr val="tx1"/>
            </a:solidFill>
            <a:round/>
            <a:headEnd/>
            <a:tailEnd/>
          </a:ln>
        </p:spPr>
        <p:txBody>
          <a:bodyPr/>
          <a:lstStyle/>
          <a:p>
            <a:endParaRPr lang="en-US"/>
          </a:p>
        </p:txBody>
      </p:sp>
      <p:sp>
        <p:nvSpPr>
          <p:cNvPr id="4103" name="Line 11"/>
          <p:cNvSpPr>
            <a:spLocks noChangeShapeType="1"/>
          </p:cNvSpPr>
          <p:nvPr/>
        </p:nvSpPr>
        <p:spPr bwMode="auto">
          <a:xfrm>
            <a:off x="1752600" y="3886200"/>
            <a:ext cx="0" cy="457200"/>
          </a:xfrm>
          <a:prstGeom prst="line">
            <a:avLst/>
          </a:prstGeom>
          <a:noFill/>
          <a:ln w="9525">
            <a:solidFill>
              <a:schemeClr val="tx1"/>
            </a:solidFill>
            <a:round/>
            <a:headEnd/>
            <a:tailEnd/>
          </a:ln>
        </p:spPr>
        <p:txBody>
          <a:bodyPr/>
          <a:lstStyle/>
          <a:p>
            <a:endParaRPr lang="en-US"/>
          </a:p>
        </p:txBody>
      </p:sp>
      <p:sp>
        <p:nvSpPr>
          <p:cNvPr id="4104" name="Line 12"/>
          <p:cNvSpPr>
            <a:spLocks noChangeShapeType="1"/>
          </p:cNvSpPr>
          <p:nvPr/>
        </p:nvSpPr>
        <p:spPr bwMode="auto">
          <a:xfrm>
            <a:off x="7315200" y="3886200"/>
            <a:ext cx="0" cy="457200"/>
          </a:xfrm>
          <a:prstGeom prst="line">
            <a:avLst/>
          </a:prstGeom>
          <a:noFill/>
          <a:ln w="9525">
            <a:solidFill>
              <a:schemeClr val="tx1"/>
            </a:solidFill>
            <a:round/>
            <a:headEnd/>
            <a:tailEnd/>
          </a:ln>
        </p:spPr>
        <p:txBody>
          <a:bodyPr/>
          <a:lstStyle/>
          <a:p>
            <a:endParaRPr lang="en-US"/>
          </a:p>
        </p:txBody>
      </p:sp>
      <p:sp>
        <p:nvSpPr>
          <p:cNvPr id="4105" name="Rectangle 14"/>
          <p:cNvSpPr>
            <a:spLocks noChangeArrowheads="1"/>
          </p:cNvSpPr>
          <p:nvPr/>
        </p:nvSpPr>
        <p:spPr bwMode="auto">
          <a:xfrm>
            <a:off x="381000" y="4343400"/>
            <a:ext cx="2743200" cy="609600"/>
          </a:xfrm>
          <a:prstGeom prst="rect">
            <a:avLst/>
          </a:prstGeom>
          <a:solidFill>
            <a:srgbClr val="FFFF00"/>
          </a:solidFill>
          <a:ln w="9525">
            <a:solidFill>
              <a:schemeClr val="tx1"/>
            </a:solidFill>
            <a:miter lim="800000"/>
            <a:headEnd/>
            <a:tailEnd/>
          </a:ln>
        </p:spPr>
        <p:txBody>
          <a:bodyPr wrap="none" anchor="ctr"/>
          <a:lstStyle/>
          <a:p>
            <a:pPr algn="ctr"/>
            <a:r>
              <a:rPr lang="en-US" sz="2000" b="1">
                <a:latin typeface="Calibri" pitchFamily="34" charset="0"/>
              </a:rPr>
              <a:t>TANGIBLE ASSETS</a:t>
            </a:r>
          </a:p>
        </p:txBody>
      </p:sp>
      <p:sp>
        <p:nvSpPr>
          <p:cNvPr id="4106" name="Rectangle 15"/>
          <p:cNvSpPr>
            <a:spLocks noChangeArrowheads="1"/>
          </p:cNvSpPr>
          <p:nvPr/>
        </p:nvSpPr>
        <p:spPr bwMode="auto">
          <a:xfrm>
            <a:off x="5943600" y="4343400"/>
            <a:ext cx="2819400" cy="685800"/>
          </a:xfrm>
          <a:prstGeom prst="rect">
            <a:avLst/>
          </a:prstGeom>
          <a:solidFill>
            <a:srgbClr val="FFFF00"/>
          </a:solidFill>
          <a:ln w="9525">
            <a:solidFill>
              <a:schemeClr val="tx1"/>
            </a:solidFill>
            <a:miter lim="800000"/>
            <a:headEnd/>
            <a:tailEnd/>
          </a:ln>
        </p:spPr>
        <p:txBody>
          <a:bodyPr wrap="none" anchor="ctr"/>
          <a:lstStyle/>
          <a:p>
            <a:r>
              <a:rPr lang="en-US" sz="2000" b="1">
                <a:latin typeface="Calibri" pitchFamily="34" charset="0"/>
              </a:rPr>
              <a:t>INTANGIBLE ASSETS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11188" y="476250"/>
            <a:ext cx="8075612" cy="5545138"/>
          </a:xfrm>
        </p:spPr>
        <p:txBody>
          <a:bodyPr/>
          <a:lstStyle/>
          <a:p>
            <a:pPr eaLnBrk="1" hangingPunct="1"/>
            <a:r>
              <a:rPr lang="en-US" b="1" i="1" smtClean="0"/>
              <a:t>Your are requested to prepare the Trial Balance from the Ledger account balances.</a:t>
            </a:r>
          </a:p>
          <a:p>
            <a:pPr eaLnBrk="1" hangingPunct="1">
              <a:buFont typeface="Arial" charset="0"/>
              <a:buNone/>
            </a:pPr>
            <a:r>
              <a:rPr lang="en-US" sz="2000" b="1" smtClean="0"/>
              <a:t>capital 65,500                      bills payable 4,500                       </a:t>
            </a:r>
          </a:p>
          <a:p>
            <a:pPr eaLnBrk="1" hangingPunct="1">
              <a:buFont typeface="Arial" charset="0"/>
              <a:buNone/>
            </a:pPr>
            <a:r>
              <a:rPr lang="en-US" sz="2000" b="1" smtClean="0"/>
              <a:t>Creditors 18,200                 reserve for bad debts 3,250</a:t>
            </a:r>
          </a:p>
          <a:p>
            <a:pPr eaLnBrk="1" hangingPunct="1">
              <a:buFont typeface="Arial" charset="0"/>
              <a:buNone/>
            </a:pPr>
            <a:r>
              <a:rPr lang="en-US" sz="2000" b="1" smtClean="0"/>
              <a:t>Debtors 21,350                    tax outstanding  1,110</a:t>
            </a:r>
          </a:p>
          <a:p>
            <a:pPr eaLnBrk="1" hangingPunct="1">
              <a:buFont typeface="Arial" charset="0"/>
              <a:buNone/>
            </a:pPr>
            <a:r>
              <a:rPr lang="en-US" sz="2000" b="1" smtClean="0"/>
              <a:t>Cash 6,750                           interest on investment 2,150</a:t>
            </a:r>
          </a:p>
          <a:p>
            <a:pPr eaLnBrk="1" hangingPunct="1">
              <a:buFont typeface="Arial" charset="0"/>
              <a:buNone/>
            </a:pPr>
            <a:r>
              <a:rPr lang="en-US" sz="2000" b="1" smtClean="0"/>
              <a:t>Sales 1,20,000                      drawings 1510</a:t>
            </a:r>
          </a:p>
          <a:p>
            <a:pPr eaLnBrk="1" hangingPunct="1">
              <a:buFont typeface="Arial" charset="0"/>
              <a:buNone/>
            </a:pPr>
            <a:r>
              <a:rPr lang="en-US" sz="2000" b="1" smtClean="0"/>
              <a:t>Purchases 69,100                fixed deposits 45,000</a:t>
            </a:r>
          </a:p>
          <a:p>
            <a:pPr eaLnBrk="1" hangingPunct="1">
              <a:buFont typeface="Arial" charset="0"/>
              <a:buNone/>
            </a:pPr>
            <a:r>
              <a:rPr lang="en-US" sz="2000" b="1" smtClean="0"/>
              <a:t>Cash at bank 7,800               Rent 9,50</a:t>
            </a:r>
          </a:p>
          <a:p>
            <a:pPr eaLnBrk="1" hangingPunct="1">
              <a:buFont typeface="Arial" charset="0"/>
              <a:buNone/>
            </a:pPr>
            <a:r>
              <a:rPr lang="en-US" sz="2000" b="1" smtClean="0"/>
              <a:t>Machinery  35,000                Insurance  prepaid 4,200</a:t>
            </a:r>
          </a:p>
          <a:p>
            <a:pPr eaLnBrk="1" hangingPunct="1">
              <a:buFont typeface="Arial" charset="0"/>
              <a:buNone/>
            </a:pPr>
            <a:r>
              <a:rPr lang="en-US" sz="2000" b="1" smtClean="0"/>
              <a:t>Discount allowed 5,000        Wages 3,150</a:t>
            </a:r>
          </a:p>
          <a:p>
            <a:pPr eaLnBrk="1" hangingPunct="1">
              <a:buFont typeface="Arial" charset="0"/>
              <a:buNone/>
            </a:pPr>
            <a:r>
              <a:rPr lang="en-US" sz="2000" b="1" smtClean="0"/>
              <a:t>Discount received  3,200    Salaries outstanding 7,200</a:t>
            </a:r>
          </a:p>
          <a:p>
            <a:pPr eaLnBrk="1" hangingPunct="1">
              <a:buFont typeface="Arial" charset="0"/>
              <a:buNone/>
            </a:pPr>
            <a:r>
              <a:rPr lang="en-US" sz="2000" b="1" smtClean="0"/>
              <a:t>Furniture 4,000                        bills receivables 21,300.</a:t>
            </a:r>
            <a:endParaRPr lang="en-IN"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582612"/>
          </a:xfrm>
        </p:spPr>
        <p:txBody>
          <a:bodyPr/>
          <a:lstStyle/>
          <a:p>
            <a:pPr eaLnBrk="1" hangingPunct="1"/>
            <a:r>
              <a:rPr lang="en-US" b="1" i="1" u="sng" smtClean="0"/>
              <a:t>Trading Account</a:t>
            </a:r>
            <a:endParaRPr lang="en-IN" b="1" i="1" u="sng" smtClean="0"/>
          </a:p>
        </p:txBody>
      </p:sp>
      <p:sp>
        <p:nvSpPr>
          <p:cNvPr id="11267" name="Content Placeholder 2"/>
          <p:cNvSpPr>
            <a:spLocks noGrp="1"/>
          </p:cNvSpPr>
          <p:nvPr>
            <p:ph idx="1"/>
          </p:nvPr>
        </p:nvSpPr>
        <p:spPr>
          <a:xfrm>
            <a:off x="457200" y="1071563"/>
            <a:ext cx="8229600" cy="5054600"/>
          </a:xfrm>
        </p:spPr>
        <p:txBody>
          <a:bodyPr/>
          <a:lstStyle/>
          <a:p>
            <a:pPr eaLnBrk="1" hangingPunct="1"/>
            <a:r>
              <a:rPr lang="en-US" smtClean="0"/>
              <a:t>Trading account is prepared at the end of each accounting period to assess the GROSS PROFIT/LOSS.</a:t>
            </a:r>
          </a:p>
          <a:p>
            <a:pPr eaLnBrk="1" hangingPunct="1"/>
            <a:r>
              <a:rPr lang="en-US" b="1" i="1" smtClean="0">
                <a:solidFill>
                  <a:srgbClr val="C00000"/>
                </a:solidFill>
              </a:rPr>
              <a:t>GROSS PROFIT = Net sales – COGS</a:t>
            </a:r>
          </a:p>
          <a:p>
            <a:pPr eaLnBrk="1" hangingPunct="1"/>
            <a:r>
              <a:rPr lang="en-US" smtClean="0"/>
              <a:t>GROSS LOSS = COGS – Net sales</a:t>
            </a:r>
          </a:p>
          <a:p>
            <a:pPr eaLnBrk="1" hangingPunct="1"/>
            <a:r>
              <a:rPr lang="en-US" b="1" smtClean="0">
                <a:solidFill>
                  <a:srgbClr val="FF0000"/>
                </a:solidFill>
              </a:rPr>
              <a:t>Net sales = sales – sales returns</a:t>
            </a:r>
          </a:p>
          <a:p>
            <a:pPr eaLnBrk="1" hangingPunct="1"/>
            <a:r>
              <a:rPr lang="en-US" b="1" smtClean="0">
                <a:solidFill>
                  <a:srgbClr val="0070C0"/>
                </a:solidFill>
              </a:rPr>
              <a:t>COGS or cost of production or cost of goods sold = opening stock + purchases + direct expenses – closing stock</a:t>
            </a:r>
            <a:endParaRPr lang="en-IN" b="1" smtClean="0">
              <a:solidFill>
                <a:srgbClr val="0070C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428625"/>
            <a:ext cx="8229600" cy="5697538"/>
          </a:xfrm>
        </p:spPr>
        <p:txBody>
          <a:bodyPr/>
          <a:lstStyle/>
          <a:p>
            <a:pPr eaLnBrk="1" hangingPunct="1"/>
            <a:r>
              <a:rPr lang="en-US" smtClean="0"/>
              <a:t>Direct expense: the following are direct expenses</a:t>
            </a:r>
          </a:p>
          <a:p>
            <a:pPr eaLnBrk="1" hangingPunct="1">
              <a:buFont typeface="Arial" charset="0"/>
              <a:buNone/>
            </a:pPr>
            <a:r>
              <a:rPr lang="en-US" smtClean="0"/>
              <a:t>carriage inward</a:t>
            </a:r>
          </a:p>
          <a:p>
            <a:pPr eaLnBrk="1" hangingPunct="1">
              <a:buFont typeface="Arial" charset="0"/>
              <a:buNone/>
            </a:pPr>
            <a:r>
              <a:rPr lang="en-US" smtClean="0"/>
              <a:t>wages </a:t>
            </a:r>
          </a:p>
          <a:p>
            <a:pPr eaLnBrk="1" hangingPunct="1">
              <a:buFont typeface="Arial" charset="0"/>
              <a:buNone/>
            </a:pPr>
            <a:r>
              <a:rPr lang="en-US" smtClean="0"/>
              <a:t>cartage or freight</a:t>
            </a:r>
          </a:p>
          <a:p>
            <a:pPr eaLnBrk="1" hangingPunct="1">
              <a:buFont typeface="Arial" charset="0"/>
              <a:buNone/>
            </a:pPr>
            <a:r>
              <a:rPr lang="en-US" smtClean="0"/>
              <a:t>import duty </a:t>
            </a:r>
          </a:p>
          <a:p>
            <a:pPr eaLnBrk="1" hangingPunct="1">
              <a:buFont typeface="Arial" charset="0"/>
              <a:buNone/>
            </a:pPr>
            <a:r>
              <a:rPr lang="en-US" smtClean="0"/>
              <a:t>excise duty</a:t>
            </a:r>
          </a:p>
          <a:p>
            <a:pPr eaLnBrk="1" hangingPunct="1">
              <a:buFont typeface="Arial" charset="0"/>
              <a:buNone/>
            </a:pPr>
            <a:r>
              <a:rPr lang="en-US" smtClean="0"/>
              <a:t> coal, fuel, power</a:t>
            </a:r>
          </a:p>
          <a:p>
            <a:pPr eaLnBrk="1" hangingPunct="1">
              <a:buFont typeface="Arial" charset="0"/>
              <a:buNone/>
            </a:pPr>
            <a:r>
              <a:rPr lang="en-US" smtClean="0"/>
              <a:t> factory expense,</a:t>
            </a:r>
          </a:p>
          <a:p>
            <a:pPr eaLnBrk="1" hangingPunct="1">
              <a:buFont typeface="Arial" charset="0"/>
              <a:buNone/>
            </a:pPr>
            <a:r>
              <a:rPr lang="en-US" smtClean="0"/>
              <a:t> manufacturing expenses.</a:t>
            </a:r>
            <a:endParaRPr lang="en-IN"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66" name="Group 34"/>
          <p:cNvGraphicFramePr>
            <a:graphicFrameLocks noGrp="1"/>
          </p:cNvGraphicFramePr>
          <p:nvPr>
            <p:ph idx="1"/>
          </p:nvPr>
        </p:nvGraphicFramePr>
        <p:xfrm>
          <a:off x="395288" y="1125538"/>
          <a:ext cx="8291512" cy="5428298"/>
        </p:xfrm>
        <a:graphic>
          <a:graphicData uri="http://schemas.openxmlformats.org/drawingml/2006/table">
            <a:tbl>
              <a:tblPr/>
              <a:tblGrid>
                <a:gridCol w="2849562"/>
                <a:gridCol w="1296988"/>
                <a:gridCol w="2755900"/>
                <a:gridCol w="1389062"/>
              </a:tblGrid>
              <a:tr h="793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sng" strike="noStrike" cap="none" normalizeH="0" baseline="0" smtClean="0">
                          <a:ln>
                            <a:noFill/>
                          </a:ln>
                          <a:solidFill>
                            <a:schemeClr val="tx1"/>
                          </a:solidFill>
                          <a:effectLst/>
                          <a:latin typeface="Calibri" pitchFamily="34" charset="0"/>
                          <a:cs typeface="Arial" charset="0"/>
                        </a:rPr>
                        <a:t>Particulars </a:t>
                      </a:r>
                      <a:endParaRPr kumimoji="0" lang="en-IN" sz="2400" b="1" i="1" u="sng"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964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sng" strike="noStrike" cap="none" normalizeH="0" baseline="0" smtClean="0">
                          <a:ln>
                            <a:noFill/>
                          </a:ln>
                          <a:solidFill>
                            <a:schemeClr val="tx1"/>
                          </a:solidFill>
                          <a:effectLst/>
                          <a:latin typeface="Calibri" pitchFamily="34" charset="0"/>
                          <a:cs typeface="Arial" charset="0"/>
                        </a:rPr>
                        <a:t>amount</a:t>
                      </a:r>
                      <a:endParaRPr kumimoji="0" lang="en-IN" sz="2400" b="1" i="1" u="sng"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964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sng" strike="noStrike" cap="none" normalizeH="0" baseline="0" smtClean="0">
                          <a:ln>
                            <a:noFill/>
                          </a:ln>
                          <a:solidFill>
                            <a:schemeClr val="tx1"/>
                          </a:solidFill>
                          <a:effectLst/>
                          <a:latin typeface="Calibri" pitchFamily="34" charset="0"/>
                          <a:cs typeface="Arial" charset="0"/>
                        </a:rPr>
                        <a:t>Particulars </a:t>
                      </a:r>
                      <a:endParaRPr kumimoji="0" lang="en-IN" sz="2400" b="1" i="1" u="sng"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2400" b="1" i="1" u="sng"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964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sng" strike="noStrike" cap="none" normalizeH="0" baseline="0" smtClean="0">
                          <a:ln>
                            <a:noFill/>
                          </a:ln>
                          <a:solidFill>
                            <a:schemeClr val="tx1"/>
                          </a:solidFill>
                          <a:effectLst/>
                          <a:latin typeface="Calibri" pitchFamily="34" charset="0"/>
                          <a:cs typeface="Arial" charset="0"/>
                        </a:rPr>
                        <a:t>amount</a:t>
                      </a:r>
                      <a:endParaRPr kumimoji="0" lang="en-IN" sz="2400" b="1" i="1" u="sng"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2400" b="1" i="1" u="sng"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9646"/>
                    </a:solidFill>
                  </a:tcPr>
                </a:tc>
              </a:tr>
              <a:tr h="4605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opening stock</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purchases   xxxx</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Less: returns    </a:t>
                      </a:r>
                      <a:r>
                        <a:rPr kumimoji="0" lang="en-US" sz="1800" b="0" i="0" u="sng" strike="noStrike" cap="none" normalizeH="0" baseline="0" smtClean="0">
                          <a:ln>
                            <a:noFill/>
                          </a:ln>
                          <a:solidFill>
                            <a:schemeClr val="tx1"/>
                          </a:solidFill>
                          <a:effectLst/>
                          <a:latin typeface="Calibri" pitchFamily="34" charset="0"/>
                          <a:cs typeface="Arial" charset="0"/>
                        </a:rPr>
                        <a:t>xx</a:t>
                      </a:r>
                      <a:endParaRPr kumimoji="0" lang="en-IN" sz="1800" b="0" i="0" u="sng"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carriage inwards</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wages</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freight/cartage</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customs duty</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gas, fuel, coal</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factory expenses</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other man. Expenses</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productive expenses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To gross profit c/d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(Transferred to P&amp;L account)</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Xxxx</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Xxxx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xxxx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Xxxx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Xxxx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Xxxx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Xxxx</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By sales      xxxx</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Less: returns  xxx</a:t>
                      </a: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By closing stock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By goods destroyed by fire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By gross loss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cs typeface="Arial" charset="0"/>
                        </a:rPr>
                        <a:t>(Transferred to P&amp;L account)</a:t>
                      </a:r>
                      <a:endParaRPr kumimoji="0" lang="en-IN" sz="1800" b="0"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Calibri" pitchFamily="34" charset="0"/>
                          <a:cs typeface="Arial" charset="0"/>
                        </a:rPr>
                        <a:t>xxxx</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Calibri" pitchFamily="34" charset="0"/>
                          <a:cs typeface="Arial" charset="0"/>
                        </a:rPr>
                        <a:t>Xxxx</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smtClean="0">
                          <a:ln>
                            <a:noFill/>
                          </a:ln>
                          <a:solidFill>
                            <a:schemeClr val="tx1"/>
                          </a:solidFill>
                          <a:effectLst/>
                          <a:latin typeface="Calibri" pitchFamily="34" charset="0"/>
                          <a:cs typeface="Arial" charset="0"/>
                        </a:rPr>
                        <a:t>xxxx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31" name="Rectangle 23"/>
          <p:cNvSpPr>
            <a:spLocks noChangeArrowheads="1"/>
          </p:cNvSpPr>
          <p:nvPr/>
        </p:nvSpPr>
        <p:spPr bwMode="auto">
          <a:xfrm>
            <a:off x="1763713" y="115888"/>
            <a:ext cx="6264275" cy="909637"/>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32" name="WordArt 24"/>
          <p:cNvSpPr>
            <a:spLocks noChangeArrowheads="1" noChangeShapeType="1" noTextEdit="1"/>
          </p:cNvSpPr>
          <p:nvPr/>
        </p:nvSpPr>
        <p:spPr bwMode="auto">
          <a:xfrm>
            <a:off x="3132138" y="260350"/>
            <a:ext cx="3590925" cy="814388"/>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solidFill>
                  <a:srgbClr val="000000"/>
                </a:solidFill>
                <a:latin typeface="Arial Black"/>
              </a:rPr>
              <a:t>Trading account proforma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457200" y="274638"/>
            <a:ext cx="8229600" cy="561975"/>
          </a:xfrm>
        </p:spPr>
        <p:txBody>
          <a:bodyPr/>
          <a:lstStyle/>
          <a:p>
            <a:r>
              <a:rPr lang="en-US" sz="4000" b="1" i="1" u="sng" smtClean="0"/>
              <a:t>Profit &amp; Loss account</a:t>
            </a:r>
            <a:r>
              <a:rPr lang="en-US" sz="4000" smtClean="0"/>
              <a:t> </a:t>
            </a:r>
          </a:p>
        </p:txBody>
      </p:sp>
      <p:sp>
        <p:nvSpPr>
          <p:cNvPr id="14339" name="Rectangle 3"/>
          <p:cNvSpPr>
            <a:spLocks noGrp="1"/>
          </p:cNvSpPr>
          <p:nvPr>
            <p:ph type="body" idx="1"/>
          </p:nvPr>
        </p:nvSpPr>
        <p:spPr>
          <a:xfrm>
            <a:off x="457200" y="1125538"/>
            <a:ext cx="8229600" cy="5000625"/>
          </a:xfrm>
        </p:spPr>
        <p:txBody>
          <a:bodyPr/>
          <a:lstStyle/>
          <a:p>
            <a:r>
              <a:rPr lang="en-US" smtClean="0"/>
              <a:t>It is prepared to ascertain the </a:t>
            </a:r>
            <a:r>
              <a:rPr lang="en-US" b="1" smtClean="0"/>
              <a:t>Net profit/loss</a:t>
            </a:r>
            <a:r>
              <a:rPr lang="en-US" smtClean="0"/>
              <a:t> of the firm for the accounting period.</a:t>
            </a:r>
          </a:p>
          <a:p>
            <a:r>
              <a:rPr lang="en-US" b="1" smtClean="0"/>
              <a:t>Net profit</a:t>
            </a:r>
            <a:r>
              <a:rPr lang="en-US" smtClean="0"/>
              <a:t> can be arrived by deducting the </a:t>
            </a:r>
            <a:r>
              <a:rPr lang="en-US" b="1" smtClean="0"/>
              <a:t>administrative expenses</a:t>
            </a:r>
            <a:r>
              <a:rPr lang="en-US" smtClean="0"/>
              <a:t> from the </a:t>
            </a:r>
            <a:r>
              <a:rPr lang="en-US" b="1" smtClean="0"/>
              <a:t>Gross profit.</a:t>
            </a:r>
          </a:p>
          <a:p>
            <a:r>
              <a:rPr lang="en-US" smtClean="0"/>
              <a:t>By </a:t>
            </a:r>
            <a:r>
              <a:rPr lang="en-US" b="1" i="1" u="sng" smtClean="0"/>
              <a:t>nature </a:t>
            </a:r>
            <a:r>
              <a:rPr lang="en-US" b="1" smtClean="0"/>
              <a:t>Profit &amp; Loss account</a:t>
            </a:r>
            <a:r>
              <a:rPr lang="en-US" smtClean="0"/>
              <a:t> is a </a:t>
            </a:r>
            <a:r>
              <a:rPr lang="en-US" b="1" smtClean="0"/>
              <a:t>Nominal account</a:t>
            </a:r>
            <a:r>
              <a:rPr lang="en-US" smtClean="0"/>
              <a:t> and should not have opening &amp; closing balances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p:cNvSpPr>
          <p:nvPr>
            <p:ph type="body" idx="1"/>
          </p:nvPr>
        </p:nvSpPr>
        <p:spPr>
          <a:xfrm>
            <a:off x="468313" y="260350"/>
            <a:ext cx="8229600" cy="6264275"/>
          </a:xfrm>
        </p:spPr>
        <p:txBody>
          <a:bodyPr/>
          <a:lstStyle/>
          <a:p>
            <a:r>
              <a:rPr lang="en-US" smtClean="0"/>
              <a:t>If the total of </a:t>
            </a:r>
            <a:r>
              <a:rPr lang="en-US" b="1" smtClean="0"/>
              <a:t>credit column</a:t>
            </a:r>
            <a:r>
              <a:rPr lang="en-US" smtClean="0"/>
              <a:t> exceeds the total of </a:t>
            </a:r>
            <a:r>
              <a:rPr lang="en-US" b="1" smtClean="0"/>
              <a:t>debit column</a:t>
            </a:r>
            <a:r>
              <a:rPr lang="en-US" smtClean="0"/>
              <a:t> the difference is called </a:t>
            </a:r>
            <a:r>
              <a:rPr lang="en-US" b="1" smtClean="0"/>
              <a:t>net profit</a:t>
            </a:r>
            <a:r>
              <a:rPr lang="en-US" smtClean="0"/>
              <a:t>, which is transferred to the </a:t>
            </a:r>
            <a:r>
              <a:rPr lang="en-US" b="1" smtClean="0"/>
              <a:t>capital account</a:t>
            </a:r>
            <a:r>
              <a:rPr lang="en-US" smtClean="0"/>
              <a:t> or added to the existing share capital while preparing the balance sheet.</a:t>
            </a:r>
          </a:p>
          <a:p>
            <a:r>
              <a:rPr lang="en-US" smtClean="0"/>
              <a:t>Net profit will increase the capital and net loss will decrease the capital.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91" name="Group 51"/>
          <p:cNvGraphicFramePr>
            <a:graphicFrameLocks noGrp="1"/>
          </p:cNvGraphicFramePr>
          <p:nvPr>
            <p:ph idx="1"/>
          </p:nvPr>
        </p:nvGraphicFramePr>
        <p:xfrm>
          <a:off x="468313" y="620713"/>
          <a:ext cx="8218487" cy="6104255"/>
        </p:xfrm>
        <a:graphic>
          <a:graphicData uri="http://schemas.openxmlformats.org/drawingml/2006/table">
            <a:tbl>
              <a:tblPr/>
              <a:tblGrid>
                <a:gridCol w="3167062"/>
                <a:gridCol w="1008063"/>
                <a:gridCol w="3168650"/>
                <a:gridCol w="874712"/>
              </a:tblGrid>
              <a:tr h="2794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Particulars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amt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Particulars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amt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89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office salaries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rent, rates, taxes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Printing and stationery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Legal charges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Audit fee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Insurance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General expenses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Advertisements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Bad debts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Carriage outwards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Repairs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Depreciation</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interest paid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Interest on capital</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Interest on loans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Discount allowed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TO Commission</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1" u="sng" strike="noStrike" cap="none" normalizeH="0" baseline="0" smtClean="0">
                          <a:ln>
                            <a:noFill/>
                          </a:ln>
                          <a:solidFill>
                            <a:schemeClr val="tx1"/>
                          </a:solidFill>
                          <a:effectLst/>
                          <a:latin typeface="Calibri" pitchFamily="34" charset="0"/>
                        </a:rPr>
                        <a:t>TO Net profit-------</a:t>
                      </a:r>
                      <a:r>
                        <a:rPr kumimoji="0" lang="en-US" sz="1600" b="1" i="1" u="sng" strike="noStrike" cap="none" normalizeH="0" baseline="0" smtClean="0">
                          <a:ln>
                            <a:noFill/>
                          </a:ln>
                          <a:solidFill>
                            <a:schemeClr val="tx1"/>
                          </a:solidFill>
                          <a:effectLst/>
                          <a:latin typeface="Calibri" pitchFamily="34" charset="0"/>
                          <a:sym typeface="Wingdings" pitchFamily="2" charset="2"/>
                        </a:rPr>
                        <a:t></a:t>
                      </a:r>
                      <a:endParaRPr kumimoji="0" lang="en-US" sz="1600" b="1" i="1" u="sng"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(transferred to capital a/c)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XxxxxxXxxxxXxxxxXxxxXxxxXxxxXxxxxXxxxXxxxXxxxXxxxxXxxxxXxxxxXxxxXxxxxXxxxxXxxxxxxxxxxxxxx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By gross profit b/d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By Interest received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By Discount received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By Commission received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By Income from investments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By Dividend on shares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By Rent received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i="0" u="none" strike="noStrike" cap="none" normalizeH="0" baseline="0" smtClean="0">
                          <a:ln>
                            <a:noFill/>
                          </a:ln>
                          <a:solidFill>
                            <a:schemeClr val="tx1"/>
                          </a:solidFill>
                          <a:effectLst/>
                          <a:latin typeface="Calibri" pitchFamily="34" charset="0"/>
                        </a:rPr>
                        <a:t>xxxxxx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3" name="Rectangle 41"/>
          <p:cNvSpPr>
            <a:spLocks noChangeArrowheads="1"/>
          </p:cNvSpPr>
          <p:nvPr/>
        </p:nvSpPr>
        <p:spPr bwMode="auto">
          <a:xfrm>
            <a:off x="0" y="188913"/>
            <a:ext cx="8540750" cy="366712"/>
          </a:xfrm>
          <a:prstGeom prst="rect">
            <a:avLst/>
          </a:prstGeom>
          <a:noFill/>
          <a:ln w="9525">
            <a:noFill/>
            <a:miter lim="800000"/>
            <a:headEnd/>
            <a:tailEnd/>
          </a:ln>
        </p:spPr>
        <p:txBody>
          <a:bodyPr wrap="none" anchor="ctr">
            <a:spAutoFit/>
          </a:bodyPr>
          <a:lstStyle/>
          <a:p>
            <a:pPr algn="just" eaLnBrk="0" hangingPunct="0"/>
            <a:r>
              <a:rPr lang="en-US" b="1"/>
              <a:t>PROFIT AND LOSS A/C OF …………………….FOR THE YEAR ENDED…………</a:t>
            </a:r>
          </a:p>
        </p:txBody>
      </p:sp>
      <p:sp>
        <p:nvSpPr>
          <p:cNvPr id="16404" name="Line 53"/>
          <p:cNvSpPr>
            <a:spLocks noChangeShapeType="1"/>
          </p:cNvSpPr>
          <p:nvPr/>
        </p:nvSpPr>
        <p:spPr bwMode="auto">
          <a:xfrm>
            <a:off x="3635375" y="6381750"/>
            <a:ext cx="1008063" cy="0"/>
          </a:xfrm>
          <a:prstGeom prst="line">
            <a:avLst/>
          </a:prstGeom>
          <a:noFill/>
          <a:ln w="38100">
            <a:solidFill>
              <a:schemeClr val="tx1"/>
            </a:solidFill>
            <a:round/>
            <a:headEnd/>
            <a:tailEnd/>
          </a:ln>
        </p:spPr>
        <p:txBody>
          <a:bodyPr/>
          <a:lstStyle/>
          <a:p>
            <a:endParaRPr lang="en-US"/>
          </a:p>
        </p:txBody>
      </p:sp>
      <p:sp>
        <p:nvSpPr>
          <p:cNvPr id="16405" name="Line 56"/>
          <p:cNvSpPr>
            <a:spLocks noChangeShapeType="1"/>
          </p:cNvSpPr>
          <p:nvPr/>
        </p:nvSpPr>
        <p:spPr bwMode="auto">
          <a:xfrm>
            <a:off x="7812088" y="6308725"/>
            <a:ext cx="936625" cy="0"/>
          </a:xfrm>
          <a:prstGeom prst="line">
            <a:avLst/>
          </a:prstGeom>
          <a:noFill/>
          <a:ln w="38100">
            <a:solidFill>
              <a:schemeClr val="tx1"/>
            </a:solidFill>
            <a:round/>
            <a:headEnd/>
            <a:tailEnd/>
          </a:ln>
        </p:spPr>
        <p:txBody>
          <a:bodyPr/>
          <a:lstStyle/>
          <a:p>
            <a:endParaRPr lang="en-US"/>
          </a:p>
        </p:txBody>
      </p:sp>
      <p:sp>
        <p:nvSpPr>
          <p:cNvPr id="16406" name="Line 57"/>
          <p:cNvSpPr>
            <a:spLocks noChangeShapeType="1"/>
          </p:cNvSpPr>
          <p:nvPr/>
        </p:nvSpPr>
        <p:spPr bwMode="auto">
          <a:xfrm>
            <a:off x="4643438" y="620713"/>
            <a:ext cx="0" cy="6237287"/>
          </a:xfrm>
          <a:prstGeom prst="line">
            <a:avLst/>
          </a:prstGeom>
          <a:noFill/>
          <a:ln w="38100">
            <a:solidFill>
              <a:schemeClr val="tx1"/>
            </a:solidFill>
            <a:round/>
            <a:headEnd/>
            <a:tailEnd/>
          </a:ln>
        </p:spPr>
        <p:txBody>
          <a:bodyPr/>
          <a:lstStyle/>
          <a:p>
            <a:endParaRPr lang="en-US"/>
          </a:p>
        </p:txBody>
      </p:sp>
      <p:sp>
        <p:nvSpPr>
          <p:cNvPr id="16407" name="Line 58"/>
          <p:cNvSpPr>
            <a:spLocks noChangeShapeType="1"/>
          </p:cNvSpPr>
          <p:nvPr/>
        </p:nvSpPr>
        <p:spPr bwMode="auto">
          <a:xfrm>
            <a:off x="468313" y="908050"/>
            <a:ext cx="8207375"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68313" y="188913"/>
            <a:ext cx="8229600" cy="647700"/>
          </a:xfrm>
        </p:spPr>
        <p:txBody>
          <a:bodyPr/>
          <a:lstStyle/>
          <a:p>
            <a:r>
              <a:rPr lang="en-US" sz="4000" b="1" i="1" u="sng" smtClean="0"/>
              <a:t>Balance sheet</a:t>
            </a:r>
          </a:p>
        </p:txBody>
      </p:sp>
      <p:sp>
        <p:nvSpPr>
          <p:cNvPr id="17411" name="Rectangle 3"/>
          <p:cNvSpPr>
            <a:spLocks noGrp="1"/>
          </p:cNvSpPr>
          <p:nvPr>
            <p:ph type="body" idx="1"/>
          </p:nvPr>
        </p:nvSpPr>
        <p:spPr>
          <a:xfrm>
            <a:off x="457200" y="908050"/>
            <a:ext cx="8229600" cy="5473700"/>
          </a:xfrm>
        </p:spPr>
        <p:txBody>
          <a:bodyPr/>
          <a:lstStyle/>
          <a:p>
            <a:r>
              <a:rPr lang="en-US" b="1" smtClean="0"/>
              <a:t>The preparation of Balance sheet is the last and third stage of Final accounts.</a:t>
            </a:r>
          </a:p>
          <a:p>
            <a:r>
              <a:rPr lang="en-US" b="1" smtClean="0"/>
              <a:t>The balance sheet has to be prepared only after the preparation of Trading &amp; Profit &amp; Loss account.</a:t>
            </a:r>
          </a:p>
          <a:p>
            <a:r>
              <a:rPr lang="en-US" b="1" smtClean="0"/>
              <a:t>Trading &amp; Profit &amp; Loss account are prepared for a period of time  where as the Balance sheet is prepared on a particular point of time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p:cNvSpPr>
          <p:nvPr>
            <p:ph type="body" idx="1"/>
          </p:nvPr>
        </p:nvSpPr>
        <p:spPr>
          <a:xfrm>
            <a:off x="457200" y="404813"/>
            <a:ext cx="8229600" cy="5721350"/>
          </a:xfrm>
        </p:spPr>
        <p:txBody>
          <a:bodyPr/>
          <a:lstStyle/>
          <a:p>
            <a:r>
              <a:rPr lang="en-US" smtClean="0"/>
              <a:t>“Balance sheet is a Statement prepared on particular date to reflect the financial position of the firm with all the assets and liabilities of the firm”</a:t>
            </a:r>
          </a:p>
          <a:p>
            <a:r>
              <a:rPr lang="en-US" smtClean="0"/>
              <a:t>Balance sheet is not an account but it is a final statement of the financial position of a business on a closing date.</a:t>
            </a:r>
          </a:p>
          <a:p>
            <a:r>
              <a:rPr lang="en-US" smtClean="0"/>
              <a:t>Assets are shown on the right side, liabilities including Capital is shown on the left side of the Balance sheet.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531" name="Group 43"/>
          <p:cNvGraphicFramePr>
            <a:graphicFrameLocks noGrp="1"/>
          </p:cNvGraphicFramePr>
          <p:nvPr>
            <p:ph idx="1"/>
          </p:nvPr>
        </p:nvGraphicFramePr>
        <p:xfrm>
          <a:off x="457200" y="692150"/>
          <a:ext cx="7405688" cy="5832476"/>
        </p:xfrm>
        <a:graphic>
          <a:graphicData uri="http://schemas.openxmlformats.org/drawingml/2006/table">
            <a:tbl>
              <a:tblPr/>
              <a:tblGrid>
                <a:gridCol w="3106738"/>
                <a:gridCol w="936625"/>
                <a:gridCol w="2487612"/>
                <a:gridCol w="874713"/>
              </a:tblGrid>
              <a:tr h="6492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Liabilities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amt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Assets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amt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Creditors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Bills payable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Bank overdraft</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Loans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Mortgage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Reserve fund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Capital                         xxxx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 + Additional capital       xx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 Interest on capital         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 Net profit                   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sng" strike="noStrike" cap="none" normalizeH="0" baseline="0" smtClean="0">
                          <a:ln>
                            <a:noFill/>
                          </a:ln>
                          <a:solidFill>
                            <a:schemeClr val="tx1"/>
                          </a:solidFill>
                          <a:effectLst/>
                          <a:latin typeface="Calibri" pitchFamily="34" charset="0"/>
                        </a:rPr>
                        <a:t>Less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Drawings                       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Interest on drawings    xx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Net loss                          xxx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800" b="1"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Cash in hand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Cash at bank</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Bills receivable</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Debtors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Closing stock</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Investments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Furniture and fittings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Plats&amp;machinery</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Land &amp; buildings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Goodwill</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Prepaid expenses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Outstanding incomes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1" i="0" u="none" strike="noStrike" cap="none" normalizeH="0" baseline="0" smtClean="0">
                          <a:ln>
                            <a:noFill/>
                          </a:ln>
                          <a:solidFill>
                            <a:schemeClr val="tx1"/>
                          </a:solidFill>
                          <a:effectLst/>
                          <a:latin typeface="Calibri" pitchFamily="34" charset="0"/>
                        </a:rPr>
                        <a:t>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75" name="Line 32"/>
          <p:cNvSpPr>
            <a:spLocks noChangeShapeType="1"/>
          </p:cNvSpPr>
          <p:nvPr/>
        </p:nvSpPr>
        <p:spPr bwMode="auto">
          <a:xfrm>
            <a:off x="4500563" y="692150"/>
            <a:ext cx="0" cy="5761038"/>
          </a:xfrm>
          <a:prstGeom prst="line">
            <a:avLst/>
          </a:prstGeom>
          <a:noFill/>
          <a:ln w="38100">
            <a:solidFill>
              <a:schemeClr val="tx1"/>
            </a:solidFill>
            <a:round/>
            <a:headEnd/>
            <a:tailEnd/>
          </a:ln>
        </p:spPr>
        <p:txBody>
          <a:bodyPr/>
          <a:lstStyle/>
          <a:p>
            <a:endParaRPr lang="en-US"/>
          </a:p>
        </p:txBody>
      </p:sp>
      <p:sp>
        <p:nvSpPr>
          <p:cNvPr id="19476" name="Line 35"/>
          <p:cNvSpPr>
            <a:spLocks noChangeShapeType="1"/>
          </p:cNvSpPr>
          <p:nvPr/>
        </p:nvSpPr>
        <p:spPr bwMode="auto">
          <a:xfrm>
            <a:off x="468313" y="1341438"/>
            <a:ext cx="7416800" cy="0"/>
          </a:xfrm>
          <a:prstGeom prst="line">
            <a:avLst/>
          </a:prstGeom>
          <a:noFill/>
          <a:ln w="28575">
            <a:solidFill>
              <a:schemeClr val="tx1"/>
            </a:solidFill>
            <a:round/>
            <a:headEnd/>
            <a:tailEnd/>
          </a:ln>
        </p:spPr>
        <p:txBody>
          <a:bodyPr/>
          <a:lstStyle/>
          <a:p>
            <a:endParaRPr lang="en-US"/>
          </a:p>
        </p:txBody>
      </p:sp>
      <p:sp>
        <p:nvSpPr>
          <p:cNvPr id="19477" name="Rectangle 37"/>
          <p:cNvSpPr>
            <a:spLocks noChangeArrowheads="1"/>
          </p:cNvSpPr>
          <p:nvPr/>
        </p:nvSpPr>
        <p:spPr bwMode="auto">
          <a:xfrm>
            <a:off x="171450" y="260350"/>
            <a:ext cx="9036050" cy="366713"/>
          </a:xfrm>
          <a:prstGeom prst="rect">
            <a:avLst/>
          </a:prstGeom>
          <a:noFill/>
          <a:ln w="9525">
            <a:noFill/>
            <a:miter lim="800000"/>
            <a:headEnd/>
            <a:tailEnd/>
          </a:ln>
        </p:spPr>
        <p:txBody>
          <a:bodyPr wrap="none" anchor="ctr">
            <a:spAutoFit/>
          </a:bodyPr>
          <a:lstStyle/>
          <a:p>
            <a:pPr eaLnBrk="0" hangingPunct="0"/>
            <a:r>
              <a:rPr lang="en-US" b="1" i="1"/>
              <a:t>BALANCE SHEET OF ………………………… AS ON …………………………………….</a:t>
            </a:r>
            <a:r>
              <a:rPr lang="en-US"/>
              <a:t> </a:t>
            </a:r>
          </a:p>
        </p:txBody>
      </p:sp>
      <p:sp>
        <p:nvSpPr>
          <p:cNvPr id="19478" name="Line 45"/>
          <p:cNvSpPr>
            <a:spLocks noChangeShapeType="1"/>
          </p:cNvSpPr>
          <p:nvPr/>
        </p:nvSpPr>
        <p:spPr bwMode="auto">
          <a:xfrm>
            <a:off x="2843213" y="4652963"/>
            <a:ext cx="1657350" cy="0"/>
          </a:xfrm>
          <a:prstGeom prst="line">
            <a:avLst/>
          </a:prstGeom>
          <a:noFill/>
          <a:ln w="38100">
            <a:solidFill>
              <a:schemeClr val="tx1"/>
            </a:solidFill>
            <a:round/>
            <a:headEnd/>
            <a:tailEnd/>
          </a:ln>
        </p:spPr>
        <p:txBody>
          <a:bodyPr/>
          <a:lstStyle/>
          <a:p>
            <a:endParaRPr lang="en-US"/>
          </a:p>
        </p:txBody>
      </p:sp>
      <p:sp>
        <p:nvSpPr>
          <p:cNvPr id="19479" name="Line 46"/>
          <p:cNvSpPr>
            <a:spLocks noChangeShapeType="1"/>
          </p:cNvSpPr>
          <p:nvPr/>
        </p:nvSpPr>
        <p:spPr bwMode="auto">
          <a:xfrm>
            <a:off x="2916238" y="6021388"/>
            <a:ext cx="1584325" cy="0"/>
          </a:xfrm>
          <a:prstGeom prst="line">
            <a:avLst/>
          </a:prstGeom>
          <a:noFill/>
          <a:ln w="38100">
            <a:solidFill>
              <a:schemeClr val="tx1"/>
            </a:solidFill>
            <a:round/>
            <a:headEnd/>
            <a:tailEnd/>
          </a:ln>
        </p:spPr>
        <p:txBody>
          <a:bodyPr/>
          <a:lstStyle/>
          <a:p>
            <a:endParaRPr lang="en-US"/>
          </a:p>
        </p:txBody>
      </p:sp>
      <p:sp>
        <p:nvSpPr>
          <p:cNvPr id="19480" name="Line 48"/>
          <p:cNvSpPr>
            <a:spLocks noChangeShapeType="1"/>
          </p:cNvSpPr>
          <p:nvPr/>
        </p:nvSpPr>
        <p:spPr bwMode="auto">
          <a:xfrm>
            <a:off x="6948488" y="6021388"/>
            <a:ext cx="936625" cy="0"/>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p:txBody>
          <a:bodyPr/>
          <a:lstStyle/>
          <a:p>
            <a:pPr eaLnBrk="1" hangingPunct="1"/>
            <a:r>
              <a:rPr lang="en-US" smtClean="0"/>
              <a:t>Tangible assets have physical form &amp; can be seen with our eyes.</a:t>
            </a:r>
          </a:p>
          <a:p>
            <a:pPr eaLnBrk="1" hangingPunct="1">
              <a:buFontTx/>
              <a:buNone/>
            </a:pPr>
            <a:endParaRPr lang="en-US" smtClean="0"/>
          </a:p>
          <a:p>
            <a:pPr eaLnBrk="1" hangingPunct="1"/>
            <a:r>
              <a:rPr lang="en-US" smtClean="0"/>
              <a:t>Intangible assets don't have physical form &amp; cannot seen with our eyes.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839" name="Group 87"/>
          <p:cNvGraphicFramePr>
            <a:graphicFrameLocks noGrp="1"/>
          </p:cNvGraphicFramePr>
          <p:nvPr>
            <p:ph idx="1"/>
          </p:nvPr>
        </p:nvGraphicFramePr>
        <p:xfrm>
          <a:off x="457200" y="260350"/>
          <a:ext cx="8229600" cy="6644640"/>
        </p:xfrm>
        <a:graphic>
          <a:graphicData uri="http://schemas.openxmlformats.org/drawingml/2006/table">
            <a:tbl>
              <a:tblPr/>
              <a:tblGrid>
                <a:gridCol w="5051425"/>
                <a:gridCol w="1584325"/>
                <a:gridCol w="1593850"/>
              </a:tblGrid>
              <a:tr h="10080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smtClean="0">
                          <a:ln>
                            <a:noFill/>
                          </a:ln>
                          <a:solidFill>
                            <a:schemeClr val="tx1"/>
                          </a:solidFill>
                          <a:effectLst/>
                          <a:latin typeface="Calibri" pitchFamily="34" charset="0"/>
                        </a:rPr>
                        <a:t>Particulars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smtClean="0">
                          <a:ln>
                            <a:noFill/>
                          </a:ln>
                          <a:solidFill>
                            <a:schemeClr val="tx1"/>
                          </a:solidFill>
                          <a:effectLst/>
                          <a:latin typeface="Calibri" pitchFamily="34" charset="0"/>
                        </a:rPr>
                        <a:t>Debit</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smtClean="0">
                          <a:ln>
                            <a:noFill/>
                          </a:ln>
                          <a:solidFill>
                            <a:schemeClr val="tx1"/>
                          </a:solidFill>
                          <a:effectLst/>
                          <a:latin typeface="Calibri" pitchFamily="34" charset="0"/>
                        </a:rPr>
                        <a:t>Amount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smtClean="0">
                          <a:ln>
                            <a:noFill/>
                          </a:ln>
                          <a:solidFill>
                            <a:schemeClr val="tx1"/>
                          </a:solidFill>
                          <a:effectLst/>
                          <a:latin typeface="Calibri" pitchFamily="34" charset="0"/>
                        </a:rPr>
                        <a:t>Credit</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smtClean="0">
                          <a:ln>
                            <a:noFill/>
                          </a:ln>
                          <a:solidFill>
                            <a:schemeClr val="tx1"/>
                          </a:solidFill>
                          <a:effectLst/>
                          <a:latin typeface="Calibri" pitchFamily="34" charset="0"/>
                        </a:rPr>
                        <a:t>Amount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959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Capital</a:t>
                      </a:r>
                      <a:r>
                        <a:rPr kumimoji="0" lang="en-US" sz="1200" b="0" i="0" u="none" strike="noStrike" cap="none" normalizeH="0" baseline="0" smtClean="0">
                          <a:ln>
                            <a:noFill/>
                          </a:ln>
                          <a:solidFill>
                            <a:schemeClr val="tx1"/>
                          </a:solidFill>
                          <a:effectLst/>
                          <a:latin typeface="Calibri" pitchFamily="34" charset="0"/>
                        </a:rPr>
                        <a:t>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Opening Stock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Discount</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 Wages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Advertising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Plant and machinery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Sales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Electricity charges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Return outwards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Office rent</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 Purchases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Bills Receivables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Cash at bank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Furniture and fittings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Sundry creditors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Cash in hand</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Rates and taxes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Printing and stationery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Sundry debtors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Drawings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General expenses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0" i="0" u="none" strike="noStrike" cap="none" normalizeH="0" baseline="0" smtClean="0">
                          <a:ln>
                            <a:noFill/>
                          </a:ln>
                          <a:solidFill>
                            <a:schemeClr val="tx1"/>
                          </a:solidFill>
                          <a:effectLst/>
                          <a:latin typeface="Calibri" pitchFamily="34" charset="0"/>
                        </a:rPr>
                        <a:t>Insurance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85,600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30,000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4,700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20,000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700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1,500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2,62,700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2,000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6,660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11,780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150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300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500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18,000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12,500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1,230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320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smtClean="0">
                          <a:ln>
                            <a:noFill/>
                          </a:ln>
                          <a:solidFill>
                            <a:schemeClr val="tx1"/>
                          </a:solidFill>
                          <a:effectLst/>
                          <a:latin typeface="Calibri" pitchFamily="34" charset="0"/>
                        </a:rPr>
                        <a:t>4,58,640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87,940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350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3,60,000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1,900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200" b="1" i="0" u="none" strike="noStrike" cap="none" normalizeH="0" baseline="0" smtClean="0">
                          <a:ln>
                            <a:noFill/>
                          </a:ln>
                          <a:solidFill>
                            <a:schemeClr val="tx1"/>
                          </a:solidFill>
                          <a:effectLst/>
                          <a:latin typeface="Calibri" pitchFamily="34" charset="0"/>
                        </a:rPr>
                        <a:t>8,450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2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400" b="1" i="0" u="none" strike="noStrike" cap="none" normalizeH="0" baseline="0" smtClean="0">
                          <a:ln>
                            <a:noFill/>
                          </a:ln>
                          <a:solidFill>
                            <a:schemeClr val="tx1"/>
                          </a:solidFill>
                          <a:effectLst/>
                          <a:latin typeface="Calibri" pitchFamily="34" charset="0"/>
                        </a:rPr>
                        <a:t>4,58,640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1400" b="1"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496" name="Line 57"/>
          <p:cNvSpPr>
            <a:spLocks noChangeShapeType="1"/>
          </p:cNvSpPr>
          <p:nvPr/>
        </p:nvSpPr>
        <p:spPr bwMode="auto">
          <a:xfrm>
            <a:off x="611188" y="1989138"/>
            <a:ext cx="8064500" cy="0"/>
          </a:xfrm>
          <a:prstGeom prst="line">
            <a:avLst/>
          </a:prstGeom>
          <a:noFill/>
          <a:ln w="9525">
            <a:solidFill>
              <a:schemeClr val="tx1"/>
            </a:solidFill>
            <a:round/>
            <a:headEnd/>
            <a:tailEnd/>
          </a:ln>
        </p:spPr>
        <p:txBody>
          <a:bodyPr/>
          <a:lstStyle/>
          <a:p>
            <a:endParaRPr lang="en-US"/>
          </a:p>
        </p:txBody>
      </p:sp>
      <p:sp>
        <p:nvSpPr>
          <p:cNvPr id="20497" name="Line 58"/>
          <p:cNvSpPr>
            <a:spLocks noChangeShapeType="1"/>
          </p:cNvSpPr>
          <p:nvPr/>
        </p:nvSpPr>
        <p:spPr bwMode="auto">
          <a:xfrm>
            <a:off x="611188" y="1557338"/>
            <a:ext cx="8064500" cy="0"/>
          </a:xfrm>
          <a:prstGeom prst="line">
            <a:avLst/>
          </a:prstGeom>
          <a:noFill/>
          <a:ln w="9525">
            <a:solidFill>
              <a:schemeClr val="tx1"/>
            </a:solidFill>
            <a:round/>
            <a:headEnd/>
            <a:tailEnd/>
          </a:ln>
        </p:spPr>
        <p:txBody>
          <a:bodyPr/>
          <a:lstStyle/>
          <a:p>
            <a:endParaRPr lang="en-US"/>
          </a:p>
        </p:txBody>
      </p:sp>
      <p:sp>
        <p:nvSpPr>
          <p:cNvPr id="20498" name="Line 59"/>
          <p:cNvSpPr>
            <a:spLocks noChangeShapeType="1"/>
          </p:cNvSpPr>
          <p:nvPr/>
        </p:nvSpPr>
        <p:spPr bwMode="auto">
          <a:xfrm>
            <a:off x="539750" y="2852738"/>
            <a:ext cx="8135938" cy="0"/>
          </a:xfrm>
          <a:prstGeom prst="line">
            <a:avLst/>
          </a:prstGeom>
          <a:noFill/>
          <a:ln w="9525">
            <a:solidFill>
              <a:schemeClr val="tx1"/>
            </a:solidFill>
            <a:round/>
            <a:headEnd/>
            <a:tailEnd/>
          </a:ln>
        </p:spPr>
        <p:txBody>
          <a:bodyPr/>
          <a:lstStyle/>
          <a:p>
            <a:endParaRPr lang="en-US"/>
          </a:p>
        </p:txBody>
      </p:sp>
      <p:sp>
        <p:nvSpPr>
          <p:cNvPr id="20499" name="Line 60"/>
          <p:cNvSpPr>
            <a:spLocks noChangeShapeType="1"/>
          </p:cNvSpPr>
          <p:nvPr/>
        </p:nvSpPr>
        <p:spPr bwMode="auto">
          <a:xfrm>
            <a:off x="539750" y="3284538"/>
            <a:ext cx="8135938" cy="0"/>
          </a:xfrm>
          <a:prstGeom prst="line">
            <a:avLst/>
          </a:prstGeom>
          <a:noFill/>
          <a:ln w="9525">
            <a:solidFill>
              <a:schemeClr val="tx1"/>
            </a:solidFill>
            <a:round/>
            <a:headEnd/>
            <a:tailEnd/>
          </a:ln>
        </p:spPr>
        <p:txBody>
          <a:bodyPr/>
          <a:lstStyle/>
          <a:p>
            <a:endParaRPr lang="en-US"/>
          </a:p>
        </p:txBody>
      </p:sp>
      <p:sp>
        <p:nvSpPr>
          <p:cNvPr id="20500" name="Line 61"/>
          <p:cNvSpPr>
            <a:spLocks noChangeShapeType="1"/>
          </p:cNvSpPr>
          <p:nvPr/>
        </p:nvSpPr>
        <p:spPr bwMode="auto">
          <a:xfrm>
            <a:off x="468313" y="4365625"/>
            <a:ext cx="8207375" cy="0"/>
          </a:xfrm>
          <a:prstGeom prst="line">
            <a:avLst/>
          </a:prstGeom>
          <a:noFill/>
          <a:ln w="9525">
            <a:solidFill>
              <a:schemeClr val="tx1"/>
            </a:solidFill>
            <a:round/>
            <a:headEnd/>
            <a:tailEnd/>
          </a:ln>
        </p:spPr>
        <p:txBody>
          <a:bodyPr/>
          <a:lstStyle/>
          <a:p>
            <a:endParaRPr lang="en-US"/>
          </a:p>
        </p:txBody>
      </p:sp>
      <p:sp>
        <p:nvSpPr>
          <p:cNvPr id="20501" name="Line 71"/>
          <p:cNvSpPr>
            <a:spLocks noChangeShapeType="1"/>
          </p:cNvSpPr>
          <p:nvPr/>
        </p:nvSpPr>
        <p:spPr bwMode="auto">
          <a:xfrm>
            <a:off x="468313" y="5229225"/>
            <a:ext cx="8207375" cy="0"/>
          </a:xfrm>
          <a:prstGeom prst="line">
            <a:avLst/>
          </a:prstGeom>
          <a:noFill/>
          <a:ln w="9525">
            <a:solidFill>
              <a:schemeClr val="tx1"/>
            </a:solidFill>
            <a:round/>
            <a:headEnd/>
            <a:tailEnd/>
          </a:ln>
        </p:spPr>
        <p:txBody>
          <a:bodyPr/>
          <a:lstStyle/>
          <a:p>
            <a:endParaRPr lang="en-US"/>
          </a:p>
        </p:txBody>
      </p:sp>
      <p:sp>
        <p:nvSpPr>
          <p:cNvPr id="20502" name="Line 85"/>
          <p:cNvSpPr>
            <a:spLocks noChangeShapeType="1"/>
          </p:cNvSpPr>
          <p:nvPr/>
        </p:nvSpPr>
        <p:spPr bwMode="auto">
          <a:xfrm>
            <a:off x="5508625" y="6237288"/>
            <a:ext cx="3167063" cy="0"/>
          </a:xfrm>
          <a:prstGeom prst="line">
            <a:avLst/>
          </a:prstGeom>
          <a:noFill/>
          <a:ln w="38100">
            <a:solidFill>
              <a:schemeClr val="tx1"/>
            </a:solidFill>
            <a:round/>
            <a:headEnd/>
            <a:tailEnd/>
          </a:ln>
        </p:spPr>
        <p:txBody>
          <a:bodyPr/>
          <a:lstStyle/>
          <a:p>
            <a:endParaRPr lang="en-US"/>
          </a:p>
        </p:txBody>
      </p:sp>
      <p:sp>
        <p:nvSpPr>
          <p:cNvPr id="20503" name="Line 86"/>
          <p:cNvSpPr>
            <a:spLocks noChangeShapeType="1"/>
          </p:cNvSpPr>
          <p:nvPr/>
        </p:nvSpPr>
        <p:spPr bwMode="auto">
          <a:xfrm>
            <a:off x="5508625" y="6597650"/>
            <a:ext cx="3167063" cy="0"/>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p:cNvSpPr>
          <p:nvPr>
            <p:ph type="body" idx="1"/>
          </p:nvPr>
        </p:nvSpPr>
        <p:spPr>
          <a:xfrm>
            <a:off x="457200" y="476250"/>
            <a:ext cx="8229600" cy="5649913"/>
          </a:xfrm>
        </p:spPr>
        <p:txBody>
          <a:bodyPr/>
          <a:lstStyle/>
          <a:p>
            <a:pPr algn="ctr">
              <a:buFont typeface="Arial" charset="0"/>
              <a:buNone/>
            </a:pPr>
            <a:r>
              <a:rPr lang="en-US" b="1" i="1" u="sng" smtClean="0"/>
              <a:t>Adjustments </a:t>
            </a:r>
          </a:p>
          <a:p>
            <a:pPr>
              <a:buFont typeface="Arial" charset="0"/>
              <a:buNone/>
            </a:pPr>
            <a:r>
              <a:rPr lang="en-US" smtClean="0"/>
              <a:t>(a) Closing Stock Rs. 30,000</a:t>
            </a:r>
          </a:p>
          <a:p>
            <a:pPr>
              <a:buFont typeface="Arial" charset="0"/>
              <a:buNone/>
            </a:pPr>
            <a:r>
              <a:rPr lang="en-US" smtClean="0"/>
              <a:t>(b) Rates and taxes paid in advance Rs. 30.</a:t>
            </a:r>
          </a:p>
          <a:p>
            <a:pPr>
              <a:buFont typeface="Arial" charset="0"/>
              <a:buNone/>
            </a:pPr>
            <a:r>
              <a:rPr lang="en-US" smtClean="0"/>
              <a:t>(c) Rent paid in advance Rs.200</a:t>
            </a:r>
          </a:p>
          <a:p>
            <a:pPr>
              <a:buFont typeface="Arial" charset="0"/>
              <a:buNone/>
            </a:pPr>
            <a:r>
              <a:rPr lang="en-US" smtClean="0"/>
              <a:t>(d) Provide for bad debts Rs.200.</a:t>
            </a:r>
          </a:p>
          <a:p>
            <a:pPr>
              <a:buFont typeface="Arial" charset="0"/>
              <a:buNone/>
            </a:pPr>
            <a:endParaRPr lang="en-US" smtClean="0"/>
          </a:p>
          <a:p>
            <a:pPr>
              <a:buFont typeface="Arial" charset="0"/>
              <a:buNone/>
            </a:pPr>
            <a:r>
              <a:rPr lang="en-US" smtClean="0"/>
              <a:t>The above are the balance taken on 31st December, 2002 from the books of</a:t>
            </a:r>
          </a:p>
          <a:p>
            <a:pPr>
              <a:buFont typeface="Arial" charset="0"/>
              <a:buNone/>
            </a:pPr>
            <a:r>
              <a:rPr lang="en-US" smtClean="0"/>
              <a:t> Mr.R.Sivaji, prepare </a:t>
            </a:r>
            <a:r>
              <a:rPr lang="en-US" b="1" smtClean="0"/>
              <a:t>Trading &amp; Profit &amp; Loss account &amp; Balance sheet.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body" idx="1"/>
          </p:nvPr>
        </p:nvSpPr>
        <p:spPr>
          <a:xfrm>
            <a:off x="457200" y="533400"/>
            <a:ext cx="8229600" cy="5592763"/>
          </a:xfrm>
        </p:spPr>
        <p:txBody>
          <a:bodyPr/>
          <a:lstStyle/>
          <a:p>
            <a:pPr>
              <a:buFont typeface="Arial" charset="0"/>
              <a:buNone/>
            </a:pPr>
            <a:r>
              <a:rPr lang="en-US" smtClean="0"/>
              <a:t>2.The following trial balance of Abhiram was prepared on 31st March 2006. </a:t>
            </a:r>
          </a:p>
          <a:p>
            <a:pPr>
              <a:buFont typeface="Arial" charset="0"/>
              <a:buNone/>
            </a:pPr>
            <a:endParaRPr lang="en-US" smtClean="0"/>
          </a:p>
          <a:p>
            <a:pPr>
              <a:buFont typeface="Arial" charset="0"/>
              <a:buNone/>
            </a:pPr>
            <a:r>
              <a:rPr lang="en-US" smtClean="0"/>
              <a:t>Prepare, Trading and Profit and Loss A/c and Balance Sheet.</a:t>
            </a:r>
          </a:p>
          <a:p>
            <a:pPr>
              <a:buFont typeface="Arial" charset="0"/>
              <a:buNone/>
            </a:pPr>
            <a:r>
              <a:rPr lang="en-US" b="1" i="1" u="sng" smtClean="0"/>
              <a:t>Adjustments</a:t>
            </a:r>
          </a:p>
          <a:p>
            <a:pPr>
              <a:buFont typeface="Arial" charset="0"/>
              <a:buNone/>
            </a:pPr>
            <a:r>
              <a:rPr lang="en-US" smtClean="0"/>
              <a:t>Closing stock was valued at Rs.60,000</a:t>
            </a:r>
          </a:p>
          <a:p>
            <a:pPr>
              <a:buFont typeface="Arial" charset="0"/>
              <a:buNone/>
            </a:pPr>
            <a:endParaRPr lang="en-US" smtClean="0"/>
          </a:p>
          <a:p>
            <a:pPr>
              <a:buFont typeface="Arial" charset="0"/>
              <a:buNone/>
            </a:pPr>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2" name="Group 2"/>
          <p:cNvGraphicFramePr>
            <a:graphicFrameLocks noGrp="1"/>
          </p:cNvGraphicFramePr>
          <p:nvPr>
            <p:ph idx="1"/>
          </p:nvPr>
        </p:nvGraphicFramePr>
        <p:xfrm>
          <a:off x="533400" y="685800"/>
          <a:ext cx="8229600" cy="6766560"/>
        </p:xfrm>
        <a:graphic>
          <a:graphicData uri="http://schemas.openxmlformats.org/drawingml/2006/table">
            <a:tbl>
              <a:tblPr/>
              <a:tblGrid>
                <a:gridCol w="5562600"/>
                <a:gridCol w="1295400"/>
                <a:gridCol w="1371600"/>
              </a:tblGrid>
              <a:tr h="4873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smtClean="0">
                          <a:ln>
                            <a:noFill/>
                          </a:ln>
                          <a:solidFill>
                            <a:schemeClr val="tx1"/>
                          </a:solidFill>
                          <a:effectLst/>
                          <a:latin typeface="Calibri" pitchFamily="34" charset="0"/>
                        </a:rPr>
                        <a:t>Particulars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smtClean="0">
                          <a:ln>
                            <a:noFill/>
                          </a:ln>
                          <a:solidFill>
                            <a:schemeClr val="tx1"/>
                          </a:solidFill>
                          <a:effectLst/>
                          <a:latin typeface="Calibri" pitchFamily="34" charset="0"/>
                        </a:rPr>
                        <a:t>Dr.Rs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2800" b="1" i="0" u="none" strike="noStrike" cap="none" normalizeH="0" baseline="0" smtClean="0">
                          <a:ln>
                            <a:noFill/>
                          </a:ln>
                          <a:solidFill>
                            <a:schemeClr val="tx1"/>
                          </a:solidFill>
                          <a:effectLst/>
                          <a:latin typeface="Calibri" pitchFamily="34" charset="0"/>
                        </a:rPr>
                        <a:t>Cr.Rs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623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Capital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Opening stock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Debtors and creditors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 Machinery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Cash at bank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Bank overdraft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Sales returns and purchase returns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Trade expenses</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 Purchases and Sales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Wages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Salaries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Bills payable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Bank deposits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10,000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 8,000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20,000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2,000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4,000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12,000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26,000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10,000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12,000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6,600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1,10,600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22,000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12,000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14,000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8,000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44,000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10,600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1,10,600</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68" name="Line 16"/>
          <p:cNvSpPr>
            <a:spLocks noChangeShapeType="1"/>
          </p:cNvSpPr>
          <p:nvPr/>
        </p:nvSpPr>
        <p:spPr bwMode="auto">
          <a:xfrm>
            <a:off x="533400" y="1524000"/>
            <a:ext cx="8229600" cy="0"/>
          </a:xfrm>
          <a:prstGeom prst="line">
            <a:avLst/>
          </a:prstGeom>
          <a:noFill/>
          <a:ln w="9525">
            <a:solidFill>
              <a:schemeClr val="tx1"/>
            </a:solidFill>
            <a:round/>
            <a:headEnd/>
            <a:tailEnd/>
          </a:ln>
        </p:spPr>
        <p:txBody>
          <a:bodyPr/>
          <a:lstStyle/>
          <a:p>
            <a:endParaRPr lang="en-US"/>
          </a:p>
        </p:txBody>
      </p:sp>
      <p:sp>
        <p:nvSpPr>
          <p:cNvPr id="23569" name="Line 17"/>
          <p:cNvSpPr>
            <a:spLocks noChangeShapeType="1"/>
          </p:cNvSpPr>
          <p:nvPr/>
        </p:nvSpPr>
        <p:spPr bwMode="auto">
          <a:xfrm>
            <a:off x="457200" y="2286000"/>
            <a:ext cx="8305800" cy="0"/>
          </a:xfrm>
          <a:prstGeom prst="line">
            <a:avLst/>
          </a:prstGeom>
          <a:noFill/>
          <a:ln w="9525">
            <a:solidFill>
              <a:schemeClr val="tx1"/>
            </a:solidFill>
            <a:round/>
            <a:headEnd/>
            <a:tailEnd/>
          </a:ln>
        </p:spPr>
        <p:txBody>
          <a:bodyPr/>
          <a:lstStyle/>
          <a:p>
            <a:endParaRPr lang="en-US"/>
          </a:p>
        </p:txBody>
      </p:sp>
      <p:sp>
        <p:nvSpPr>
          <p:cNvPr id="23570" name="Line 18"/>
          <p:cNvSpPr>
            <a:spLocks noChangeShapeType="1"/>
          </p:cNvSpPr>
          <p:nvPr/>
        </p:nvSpPr>
        <p:spPr bwMode="auto">
          <a:xfrm>
            <a:off x="457200" y="3352800"/>
            <a:ext cx="8305800" cy="0"/>
          </a:xfrm>
          <a:prstGeom prst="line">
            <a:avLst/>
          </a:prstGeom>
          <a:noFill/>
          <a:ln w="9525">
            <a:solidFill>
              <a:schemeClr val="tx1"/>
            </a:solidFill>
            <a:round/>
            <a:headEnd/>
            <a:tailEnd/>
          </a:ln>
        </p:spPr>
        <p:txBody>
          <a:bodyPr/>
          <a:lstStyle/>
          <a:p>
            <a:endParaRPr lang="en-US"/>
          </a:p>
        </p:txBody>
      </p:sp>
      <p:sp>
        <p:nvSpPr>
          <p:cNvPr id="23571" name="Line 19"/>
          <p:cNvSpPr>
            <a:spLocks noChangeShapeType="1"/>
          </p:cNvSpPr>
          <p:nvPr/>
        </p:nvSpPr>
        <p:spPr bwMode="auto">
          <a:xfrm>
            <a:off x="457200" y="4495800"/>
            <a:ext cx="8305800" cy="0"/>
          </a:xfrm>
          <a:prstGeom prst="line">
            <a:avLst/>
          </a:prstGeom>
          <a:noFill/>
          <a:ln w="9525">
            <a:solidFill>
              <a:schemeClr val="tx1"/>
            </a:solidFill>
            <a:round/>
            <a:headEnd/>
            <a:tailEnd/>
          </a:ln>
        </p:spPr>
        <p:txBody>
          <a:bodyPr/>
          <a:lstStyle/>
          <a:p>
            <a:endParaRPr lang="en-US"/>
          </a:p>
        </p:txBody>
      </p:sp>
      <p:sp>
        <p:nvSpPr>
          <p:cNvPr id="23572" name="Line 20"/>
          <p:cNvSpPr>
            <a:spLocks noChangeShapeType="1"/>
          </p:cNvSpPr>
          <p:nvPr/>
        </p:nvSpPr>
        <p:spPr bwMode="auto">
          <a:xfrm>
            <a:off x="457200" y="5562600"/>
            <a:ext cx="8305800" cy="0"/>
          </a:xfrm>
          <a:prstGeom prst="line">
            <a:avLst/>
          </a:prstGeom>
          <a:noFill/>
          <a:ln w="9525">
            <a:solidFill>
              <a:schemeClr val="tx1"/>
            </a:solidFill>
            <a:round/>
            <a:headEnd/>
            <a:tailEnd/>
          </a:ln>
        </p:spPr>
        <p:txBody>
          <a:bodyPr/>
          <a:lstStyle/>
          <a:p>
            <a:endParaRPr lang="en-US"/>
          </a:p>
        </p:txBody>
      </p:sp>
      <p:sp>
        <p:nvSpPr>
          <p:cNvPr id="23573" name="Line 21"/>
          <p:cNvSpPr>
            <a:spLocks noChangeShapeType="1"/>
          </p:cNvSpPr>
          <p:nvPr/>
        </p:nvSpPr>
        <p:spPr bwMode="auto">
          <a:xfrm>
            <a:off x="6096000" y="6477000"/>
            <a:ext cx="2667000" cy="0"/>
          </a:xfrm>
          <a:prstGeom prst="line">
            <a:avLst/>
          </a:prstGeom>
          <a:noFill/>
          <a:ln w="57150">
            <a:solidFill>
              <a:schemeClr val="tx1"/>
            </a:solidFill>
            <a:round/>
            <a:headEnd/>
            <a:tailEnd/>
          </a:ln>
        </p:spPr>
        <p:txBody>
          <a:bodyPr/>
          <a:lstStyle/>
          <a:p>
            <a:endParaRPr lang="en-US"/>
          </a:p>
        </p:txBody>
      </p:sp>
      <p:sp>
        <p:nvSpPr>
          <p:cNvPr id="23574" name="Line 22"/>
          <p:cNvSpPr>
            <a:spLocks noChangeShapeType="1"/>
          </p:cNvSpPr>
          <p:nvPr/>
        </p:nvSpPr>
        <p:spPr bwMode="auto">
          <a:xfrm>
            <a:off x="6096000" y="5943600"/>
            <a:ext cx="2667000" cy="0"/>
          </a:xfrm>
          <a:prstGeom prst="line">
            <a:avLst/>
          </a:prstGeom>
          <a:noFill/>
          <a:ln w="5715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p:cNvSpPr>
          <p:nvPr>
            <p:ph type="body" idx="1"/>
          </p:nvPr>
        </p:nvSpPr>
        <p:spPr>
          <a:xfrm>
            <a:off x="457200" y="260350"/>
            <a:ext cx="8229600" cy="5865813"/>
          </a:xfrm>
          <a:noFill/>
        </p:spPr>
        <p:txBody>
          <a:bodyPr/>
          <a:lstStyle/>
          <a:p>
            <a:pPr>
              <a:lnSpc>
                <a:spcPct val="80000"/>
              </a:lnSpc>
              <a:buFont typeface="Arial" charset="0"/>
              <a:buNone/>
            </a:pPr>
            <a:r>
              <a:rPr lang="en-US" sz="2000" smtClean="0"/>
              <a:t>3.The following are the balances extracted from the books of Z Ltd. </a:t>
            </a:r>
          </a:p>
          <a:p>
            <a:pPr>
              <a:lnSpc>
                <a:spcPct val="80000"/>
              </a:lnSpc>
              <a:buFont typeface="Arial" charset="0"/>
              <a:buNone/>
            </a:pPr>
            <a:r>
              <a:rPr lang="en-US" sz="2000" smtClean="0"/>
              <a:t>On 31st December2006:</a:t>
            </a:r>
          </a:p>
          <a:p>
            <a:pPr>
              <a:lnSpc>
                <a:spcPct val="80000"/>
              </a:lnSpc>
              <a:buFont typeface="Arial" charset="0"/>
              <a:buNone/>
            </a:pPr>
            <a:r>
              <a:rPr lang="en-US" sz="2000" smtClean="0"/>
              <a:t>Rs.</a:t>
            </a:r>
          </a:p>
          <a:p>
            <a:pPr>
              <a:lnSpc>
                <a:spcPct val="80000"/>
              </a:lnSpc>
              <a:buFont typeface="Arial" charset="0"/>
              <a:buNone/>
            </a:pPr>
            <a:endParaRPr lang="en-US" sz="2000" smtClean="0"/>
          </a:p>
          <a:p>
            <a:pPr>
              <a:lnSpc>
                <a:spcPct val="80000"/>
              </a:lnSpc>
              <a:buFont typeface="Arial" charset="0"/>
              <a:buNone/>
            </a:pPr>
            <a:endParaRPr lang="en-US" sz="2000" smtClean="0"/>
          </a:p>
          <a:p>
            <a:pPr>
              <a:lnSpc>
                <a:spcPct val="80000"/>
              </a:lnSpc>
              <a:buFont typeface="Arial" charset="0"/>
              <a:buNone/>
            </a:pPr>
            <a:r>
              <a:rPr lang="en-US" sz="2000" smtClean="0"/>
              <a:t>Z’s Capital 30,000                                   Discount (Dr.) 1,600</a:t>
            </a:r>
          </a:p>
          <a:p>
            <a:pPr>
              <a:lnSpc>
                <a:spcPct val="80000"/>
              </a:lnSpc>
              <a:buFont typeface="Arial" charset="0"/>
              <a:buNone/>
            </a:pPr>
            <a:r>
              <a:rPr lang="en-US" sz="2000" smtClean="0"/>
              <a:t>Z’s drawings 5,000                                  Discount (Cr.) 2,000</a:t>
            </a:r>
          </a:p>
          <a:p>
            <a:pPr>
              <a:lnSpc>
                <a:spcPct val="80000"/>
              </a:lnSpc>
              <a:buFont typeface="Arial" charset="0"/>
              <a:buNone/>
            </a:pPr>
            <a:r>
              <a:rPr lang="en-US" sz="2000" smtClean="0"/>
              <a:t>Furniture &amp; Fittings 2,600                        Taxes and Insurance 2,000</a:t>
            </a:r>
          </a:p>
          <a:p>
            <a:pPr>
              <a:lnSpc>
                <a:spcPct val="80000"/>
              </a:lnSpc>
              <a:buFont typeface="Arial" charset="0"/>
              <a:buNone/>
            </a:pPr>
            <a:r>
              <a:rPr lang="en-US" sz="2000" smtClean="0"/>
              <a:t>Bank Overdraft 4,200                              General expenses 4,000</a:t>
            </a:r>
          </a:p>
          <a:p>
            <a:pPr>
              <a:lnSpc>
                <a:spcPct val="80000"/>
              </a:lnSpc>
              <a:buFont typeface="Arial" charset="0"/>
              <a:buNone/>
            </a:pPr>
            <a:r>
              <a:rPr lang="en-US" sz="2000" smtClean="0"/>
              <a:t>Creditors 13,800                                      Salaries 9,000</a:t>
            </a:r>
          </a:p>
          <a:p>
            <a:pPr>
              <a:lnSpc>
                <a:spcPct val="80000"/>
              </a:lnSpc>
              <a:buFont typeface="Arial" charset="0"/>
              <a:buNone/>
            </a:pPr>
            <a:r>
              <a:rPr lang="en-US" sz="2000" smtClean="0"/>
              <a:t>Business Premises 20,000                      Commission (Dr.) 2,200</a:t>
            </a:r>
          </a:p>
          <a:p>
            <a:pPr>
              <a:lnSpc>
                <a:spcPct val="80000"/>
              </a:lnSpc>
              <a:buFont typeface="Arial" charset="0"/>
              <a:buNone/>
            </a:pPr>
            <a:r>
              <a:rPr lang="en-US" sz="2000" smtClean="0"/>
              <a:t>Opening stock 22,000                              Carriage inward 1,800</a:t>
            </a:r>
          </a:p>
          <a:p>
            <a:pPr>
              <a:lnSpc>
                <a:spcPct val="80000"/>
              </a:lnSpc>
              <a:buFont typeface="Arial" charset="0"/>
              <a:buNone/>
            </a:pPr>
            <a:r>
              <a:rPr lang="en-US" sz="2000" smtClean="0"/>
              <a:t>Debtors 18,000                                        Bad debts 800</a:t>
            </a:r>
          </a:p>
          <a:p>
            <a:pPr>
              <a:lnSpc>
                <a:spcPct val="80000"/>
              </a:lnSpc>
              <a:buFont typeface="Arial" charset="0"/>
              <a:buNone/>
            </a:pPr>
            <a:r>
              <a:rPr lang="en-US" sz="2000" smtClean="0"/>
              <a:t>Rent from tenants 1,000                          Sales 1, 50,000</a:t>
            </a:r>
          </a:p>
          <a:p>
            <a:pPr>
              <a:lnSpc>
                <a:spcPct val="80000"/>
              </a:lnSpc>
              <a:buFont typeface="Arial" charset="0"/>
              <a:buNone/>
            </a:pPr>
            <a:r>
              <a:rPr lang="en-US" sz="2000" smtClean="0"/>
              <a:t>Purchases 1, 10,000                                Sales Returns 2,000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body" idx="1"/>
          </p:nvPr>
        </p:nvSpPr>
        <p:spPr>
          <a:xfrm>
            <a:off x="457200" y="620713"/>
            <a:ext cx="8229600" cy="5505450"/>
          </a:xfrm>
        </p:spPr>
        <p:txBody>
          <a:bodyPr/>
          <a:lstStyle/>
          <a:p>
            <a:pPr>
              <a:lnSpc>
                <a:spcPct val="90000"/>
              </a:lnSpc>
              <a:buFont typeface="Arial" charset="0"/>
              <a:buNone/>
            </a:pPr>
            <a:r>
              <a:rPr lang="en-US" b="1" i="1" u="sng" smtClean="0"/>
              <a:t>Adjustments:</a:t>
            </a:r>
          </a:p>
          <a:p>
            <a:pPr>
              <a:lnSpc>
                <a:spcPct val="90000"/>
              </a:lnSpc>
              <a:buFont typeface="Arial" charset="0"/>
              <a:buNone/>
            </a:pPr>
            <a:r>
              <a:rPr lang="en-US" smtClean="0"/>
              <a:t>(a) Closing stock was Rs. 20,060.</a:t>
            </a:r>
          </a:p>
          <a:p>
            <a:pPr>
              <a:lnSpc>
                <a:spcPct val="90000"/>
              </a:lnSpc>
              <a:buFont typeface="Arial" charset="0"/>
              <a:buNone/>
            </a:pPr>
            <a:r>
              <a:rPr lang="en-US" smtClean="0"/>
              <a:t>(b) Write off depreciation on Business Premises Rs. 300 Furniture &amp; Fittings Rs.</a:t>
            </a:r>
          </a:p>
          <a:p>
            <a:pPr>
              <a:lnSpc>
                <a:spcPct val="90000"/>
              </a:lnSpc>
              <a:buFont typeface="Arial" charset="0"/>
              <a:buNone/>
            </a:pPr>
            <a:r>
              <a:rPr lang="en-US" smtClean="0"/>
              <a:t>250</a:t>
            </a:r>
          </a:p>
          <a:p>
            <a:pPr>
              <a:lnSpc>
                <a:spcPct val="90000"/>
              </a:lnSpc>
              <a:buFont typeface="Arial" charset="0"/>
              <a:buNone/>
            </a:pPr>
            <a:r>
              <a:rPr lang="en-US" smtClean="0"/>
              <a:t>(c) Make a reserve of 5% on Debtors for doubtful debts.</a:t>
            </a:r>
          </a:p>
          <a:p>
            <a:pPr>
              <a:lnSpc>
                <a:spcPct val="90000"/>
              </a:lnSpc>
              <a:buFont typeface="Arial" charset="0"/>
              <a:buNone/>
            </a:pPr>
            <a:r>
              <a:rPr lang="en-US" smtClean="0"/>
              <a:t>(d) Allow interest on capital at 5% </a:t>
            </a:r>
          </a:p>
          <a:p>
            <a:pPr>
              <a:lnSpc>
                <a:spcPct val="90000"/>
              </a:lnSpc>
              <a:buFont typeface="Arial" charset="0"/>
              <a:buNone/>
            </a:pPr>
            <a:r>
              <a:rPr lang="en-US" b="1" smtClean="0"/>
              <a:t>From the above information prepare profit and loss account and balance sheet.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type="body" idx="1"/>
          </p:nvPr>
        </p:nvSpPr>
        <p:spPr>
          <a:xfrm>
            <a:off x="457200" y="333375"/>
            <a:ext cx="8229600" cy="6119813"/>
          </a:xfrm>
        </p:spPr>
        <p:txBody>
          <a:bodyPr/>
          <a:lstStyle/>
          <a:p>
            <a:pPr>
              <a:buFont typeface="Arial" charset="0"/>
              <a:buNone/>
            </a:pPr>
            <a:r>
              <a:rPr lang="en-US" b="1" smtClean="0"/>
              <a:t>4.</a:t>
            </a:r>
          </a:p>
          <a:p>
            <a:pPr>
              <a:buFont typeface="Arial" charset="0"/>
              <a:buNone/>
            </a:pPr>
            <a:endParaRPr lang="en-US" b="1" smtClean="0"/>
          </a:p>
        </p:txBody>
      </p:sp>
      <p:pic>
        <p:nvPicPr>
          <p:cNvPr id="26627" name="Picture 6"/>
          <p:cNvPicPr>
            <a:picLocks noChangeAspect="1" noChangeArrowheads="1"/>
          </p:cNvPicPr>
          <p:nvPr/>
        </p:nvPicPr>
        <p:blipFill>
          <a:blip r:embed="rId2"/>
          <a:srcRect/>
          <a:stretch>
            <a:fillRect/>
          </a:stretch>
        </p:blipFill>
        <p:spPr bwMode="auto">
          <a:xfrm>
            <a:off x="684213" y="836613"/>
            <a:ext cx="7773987" cy="542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Grp="1" noChangeAspect="1" noChangeArrowheads="1"/>
          </p:cNvPicPr>
          <p:nvPr>
            <p:ph type="body" idx="1"/>
          </p:nvPr>
        </p:nvPicPr>
        <p:blipFill>
          <a:blip r:embed="rId2"/>
          <a:srcRect/>
          <a:stretch>
            <a:fillRect/>
          </a:stretch>
        </p:blipFill>
        <p:spPr>
          <a:xfrm>
            <a:off x="468313" y="1412875"/>
            <a:ext cx="8291512" cy="3887788"/>
          </a:xfr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Grp="1" noChangeAspect="1" noChangeArrowheads="1"/>
          </p:cNvPicPr>
          <p:nvPr>
            <p:ph type="body" idx="1"/>
          </p:nvPr>
        </p:nvPicPr>
        <p:blipFill>
          <a:blip r:embed="rId2"/>
          <a:srcRect/>
          <a:stretch>
            <a:fillRect/>
          </a:stretch>
        </p:blipFill>
        <p:spPr>
          <a:xfrm>
            <a:off x="1403350" y="260350"/>
            <a:ext cx="6121400" cy="6192838"/>
          </a:xfr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Grp="1" noChangeAspect="1" noChangeArrowheads="1"/>
          </p:cNvPicPr>
          <p:nvPr>
            <p:ph type="body" idx="1"/>
          </p:nvPr>
        </p:nvPicPr>
        <p:blipFill>
          <a:blip r:embed="rId2"/>
          <a:srcRect/>
          <a:stretch>
            <a:fillRect/>
          </a:stretch>
        </p:blipFill>
        <p:spPr>
          <a:xfrm>
            <a:off x="617538" y="1052513"/>
            <a:ext cx="7908925" cy="3889375"/>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Types of Assets</a:t>
            </a:r>
          </a:p>
        </p:txBody>
      </p:sp>
      <p:sp>
        <p:nvSpPr>
          <p:cNvPr id="6147" name="Rectangle 3"/>
          <p:cNvSpPr>
            <a:spLocks noGrp="1" noChangeArrowheads="1"/>
          </p:cNvSpPr>
          <p:nvPr>
            <p:ph type="body" idx="1"/>
          </p:nvPr>
        </p:nvSpPr>
        <p:spPr/>
        <p:txBody>
          <a:bodyPr/>
          <a:lstStyle/>
          <a:p>
            <a:pPr eaLnBrk="1" hangingPunct="1"/>
            <a:r>
              <a:rPr lang="en-US" smtClean="0"/>
              <a:t>Current assets</a:t>
            </a:r>
          </a:p>
          <a:p>
            <a:pPr eaLnBrk="1" hangingPunct="1"/>
            <a:r>
              <a:rPr lang="en-US" smtClean="0"/>
              <a:t>Fixed assets</a:t>
            </a:r>
          </a:p>
          <a:p>
            <a:pPr eaLnBrk="1" hangingPunct="1"/>
            <a:endParaRPr lang="en-US" smtClean="0"/>
          </a:p>
        </p:txBody>
      </p:sp>
      <p:sp>
        <p:nvSpPr>
          <p:cNvPr id="6148" name="Rectangle 4"/>
          <p:cNvSpPr>
            <a:spLocks noChangeArrowheads="1"/>
          </p:cNvSpPr>
          <p:nvPr/>
        </p:nvSpPr>
        <p:spPr bwMode="auto">
          <a:xfrm>
            <a:off x="3048000" y="2895600"/>
            <a:ext cx="2743200" cy="609600"/>
          </a:xfrm>
          <a:prstGeom prst="rect">
            <a:avLst/>
          </a:prstGeom>
          <a:solidFill>
            <a:srgbClr val="FFFF00"/>
          </a:solidFill>
          <a:ln w="9525">
            <a:solidFill>
              <a:schemeClr val="tx1"/>
            </a:solidFill>
            <a:miter lim="800000"/>
            <a:headEnd/>
            <a:tailEnd/>
          </a:ln>
        </p:spPr>
        <p:txBody>
          <a:bodyPr wrap="none" anchor="ctr"/>
          <a:lstStyle/>
          <a:p>
            <a:pPr algn="ctr"/>
            <a:r>
              <a:rPr lang="en-US" sz="3600" b="1">
                <a:latin typeface="Calibri" pitchFamily="34" charset="0"/>
              </a:rPr>
              <a:t>ASSET</a:t>
            </a:r>
          </a:p>
        </p:txBody>
      </p:sp>
      <p:sp>
        <p:nvSpPr>
          <p:cNvPr id="6149" name="Line 5"/>
          <p:cNvSpPr>
            <a:spLocks noChangeShapeType="1"/>
          </p:cNvSpPr>
          <p:nvPr/>
        </p:nvSpPr>
        <p:spPr bwMode="auto">
          <a:xfrm>
            <a:off x="4419600" y="3505200"/>
            <a:ext cx="0" cy="381000"/>
          </a:xfrm>
          <a:prstGeom prst="line">
            <a:avLst/>
          </a:prstGeom>
          <a:noFill/>
          <a:ln w="9525">
            <a:solidFill>
              <a:schemeClr val="tx1"/>
            </a:solidFill>
            <a:round/>
            <a:headEnd/>
            <a:tailEnd/>
          </a:ln>
        </p:spPr>
        <p:txBody>
          <a:bodyPr/>
          <a:lstStyle/>
          <a:p>
            <a:endParaRPr lang="en-US"/>
          </a:p>
        </p:txBody>
      </p:sp>
      <p:sp>
        <p:nvSpPr>
          <p:cNvPr id="6150" name="Line 6"/>
          <p:cNvSpPr>
            <a:spLocks noChangeShapeType="1"/>
          </p:cNvSpPr>
          <p:nvPr/>
        </p:nvSpPr>
        <p:spPr bwMode="auto">
          <a:xfrm>
            <a:off x="1752600" y="3886200"/>
            <a:ext cx="5562600" cy="0"/>
          </a:xfrm>
          <a:prstGeom prst="line">
            <a:avLst/>
          </a:prstGeom>
          <a:noFill/>
          <a:ln w="9525">
            <a:solidFill>
              <a:schemeClr val="tx1"/>
            </a:solidFill>
            <a:round/>
            <a:headEnd/>
            <a:tailEnd/>
          </a:ln>
        </p:spPr>
        <p:txBody>
          <a:bodyPr/>
          <a:lstStyle/>
          <a:p>
            <a:endParaRPr lang="en-US"/>
          </a:p>
        </p:txBody>
      </p:sp>
      <p:sp>
        <p:nvSpPr>
          <p:cNvPr id="6151" name="Line 7"/>
          <p:cNvSpPr>
            <a:spLocks noChangeShapeType="1"/>
          </p:cNvSpPr>
          <p:nvPr/>
        </p:nvSpPr>
        <p:spPr bwMode="auto">
          <a:xfrm>
            <a:off x="1752600" y="3886200"/>
            <a:ext cx="0" cy="457200"/>
          </a:xfrm>
          <a:prstGeom prst="line">
            <a:avLst/>
          </a:prstGeom>
          <a:noFill/>
          <a:ln w="9525">
            <a:solidFill>
              <a:schemeClr val="tx1"/>
            </a:solidFill>
            <a:round/>
            <a:headEnd/>
            <a:tailEnd/>
          </a:ln>
        </p:spPr>
        <p:txBody>
          <a:bodyPr/>
          <a:lstStyle/>
          <a:p>
            <a:endParaRPr lang="en-US"/>
          </a:p>
        </p:txBody>
      </p:sp>
      <p:sp>
        <p:nvSpPr>
          <p:cNvPr id="6152" name="Line 8"/>
          <p:cNvSpPr>
            <a:spLocks noChangeShapeType="1"/>
          </p:cNvSpPr>
          <p:nvPr/>
        </p:nvSpPr>
        <p:spPr bwMode="auto">
          <a:xfrm>
            <a:off x="7315200" y="3886200"/>
            <a:ext cx="0" cy="457200"/>
          </a:xfrm>
          <a:prstGeom prst="line">
            <a:avLst/>
          </a:prstGeom>
          <a:noFill/>
          <a:ln w="9525">
            <a:solidFill>
              <a:schemeClr val="tx1"/>
            </a:solidFill>
            <a:round/>
            <a:headEnd/>
            <a:tailEnd/>
          </a:ln>
        </p:spPr>
        <p:txBody>
          <a:bodyPr/>
          <a:lstStyle/>
          <a:p>
            <a:endParaRPr lang="en-US"/>
          </a:p>
        </p:txBody>
      </p:sp>
      <p:sp>
        <p:nvSpPr>
          <p:cNvPr id="6153" name="Rectangle 9"/>
          <p:cNvSpPr>
            <a:spLocks noChangeArrowheads="1"/>
          </p:cNvSpPr>
          <p:nvPr/>
        </p:nvSpPr>
        <p:spPr bwMode="auto">
          <a:xfrm>
            <a:off x="381000" y="4343400"/>
            <a:ext cx="2743200" cy="609600"/>
          </a:xfrm>
          <a:prstGeom prst="rect">
            <a:avLst/>
          </a:prstGeom>
          <a:solidFill>
            <a:srgbClr val="FFFF00"/>
          </a:solidFill>
          <a:ln w="9525">
            <a:solidFill>
              <a:schemeClr val="tx1"/>
            </a:solidFill>
            <a:miter lim="800000"/>
            <a:headEnd/>
            <a:tailEnd/>
          </a:ln>
        </p:spPr>
        <p:txBody>
          <a:bodyPr wrap="none" anchor="ctr"/>
          <a:lstStyle/>
          <a:p>
            <a:pPr algn="ctr"/>
            <a:r>
              <a:rPr lang="en-US" sz="2000" b="1">
                <a:latin typeface="Calibri" pitchFamily="34" charset="0"/>
              </a:rPr>
              <a:t>CURRENT ASSETS</a:t>
            </a:r>
          </a:p>
        </p:txBody>
      </p:sp>
      <p:sp>
        <p:nvSpPr>
          <p:cNvPr id="6154" name="Rectangle 10"/>
          <p:cNvSpPr>
            <a:spLocks noChangeArrowheads="1"/>
          </p:cNvSpPr>
          <p:nvPr/>
        </p:nvSpPr>
        <p:spPr bwMode="auto">
          <a:xfrm>
            <a:off x="5943600" y="4343400"/>
            <a:ext cx="2819400" cy="685800"/>
          </a:xfrm>
          <a:prstGeom prst="rect">
            <a:avLst/>
          </a:prstGeom>
          <a:solidFill>
            <a:srgbClr val="FFFF00"/>
          </a:solidFill>
          <a:ln w="9525">
            <a:solidFill>
              <a:schemeClr val="tx1"/>
            </a:solidFill>
            <a:miter lim="800000"/>
            <a:headEnd/>
            <a:tailEnd/>
          </a:ln>
        </p:spPr>
        <p:txBody>
          <a:bodyPr wrap="none" anchor="ctr"/>
          <a:lstStyle/>
          <a:p>
            <a:pPr algn="ctr"/>
            <a:r>
              <a:rPr lang="en-US" sz="2000" b="1">
                <a:latin typeface="Calibri" pitchFamily="34" charset="0"/>
              </a:rPr>
              <a:t>FIXED ASSETS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533400" y="1447800"/>
            <a:ext cx="8229600" cy="3352800"/>
          </a:xfrm>
        </p:spPr>
        <p:txBody>
          <a:bodyPr/>
          <a:lstStyle/>
          <a:p>
            <a:pPr eaLnBrk="1" hangingPunct="1"/>
            <a:r>
              <a:rPr lang="en-US" b="1" i="1" u="sng" smtClean="0"/>
              <a:t>Current assets</a:t>
            </a:r>
            <a:r>
              <a:rPr lang="en-US" smtClean="0"/>
              <a:t> are those assets, which in the ordinary course of business, can be converted into cash within a short period, normally one accounting year. </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381000" y="381000"/>
            <a:ext cx="8229600" cy="6172200"/>
          </a:xfrm>
        </p:spPr>
        <p:txBody>
          <a:bodyPr/>
          <a:lstStyle/>
          <a:p>
            <a:pPr eaLnBrk="1" hangingPunct="1">
              <a:lnSpc>
                <a:spcPct val="90000"/>
              </a:lnSpc>
              <a:buFontTx/>
              <a:buNone/>
            </a:pPr>
            <a:r>
              <a:rPr lang="en-US" sz="2800" b="1" i="1" u="sng" smtClean="0"/>
              <a:t>Examples of current assets:</a:t>
            </a:r>
          </a:p>
          <a:p>
            <a:pPr eaLnBrk="1" hangingPunct="1">
              <a:lnSpc>
                <a:spcPct val="90000"/>
              </a:lnSpc>
            </a:pPr>
            <a:r>
              <a:rPr lang="en-US" sz="2800" smtClean="0"/>
              <a:t>Cash in hand and bank balance</a:t>
            </a:r>
          </a:p>
          <a:p>
            <a:pPr eaLnBrk="1" hangingPunct="1">
              <a:lnSpc>
                <a:spcPct val="90000"/>
              </a:lnSpc>
            </a:pPr>
            <a:r>
              <a:rPr lang="en-US" sz="2800" smtClean="0"/>
              <a:t>Bills receivables or Accounts Receivables</a:t>
            </a:r>
          </a:p>
          <a:p>
            <a:pPr eaLnBrk="1" hangingPunct="1">
              <a:lnSpc>
                <a:spcPct val="90000"/>
              </a:lnSpc>
            </a:pPr>
            <a:r>
              <a:rPr lang="en-US" sz="2800" smtClean="0"/>
              <a:t>Sundry Debtors (less provision for bad debts)</a:t>
            </a:r>
          </a:p>
          <a:p>
            <a:pPr eaLnBrk="1" hangingPunct="1">
              <a:lnSpc>
                <a:spcPct val="90000"/>
              </a:lnSpc>
            </a:pPr>
            <a:r>
              <a:rPr lang="en-US" sz="2800" smtClean="0"/>
              <a:t>Short-term loans and advances.</a:t>
            </a:r>
          </a:p>
          <a:p>
            <a:pPr eaLnBrk="1" hangingPunct="1">
              <a:lnSpc>
                <a:spcPct val="90000"/>
              </a:lnSpc>
            </a:pPr>
            <a:r>
              <a:rPr lang="en-US" sz="2800" smtClean="0"/>
              <a:t>Inventories of stocks, such as:</a:t>
            </a:r>
          </a:p>
          <a:p>
            <a:pPr lvl="1" eaLnBrk="1" hangingPunct="1">
              <a:lnSpc>
                <a:spcPct val="90000"/>
              </a:lnSpc>
            </a:pPr>
            <a:r>
              <a:rPr lang="en-US" sz="2400" smtClean="0"/>
              <a:t>Raw materials</a:t>
            </a:r>
          </a:p>
          <a:p>
            <a:pPr lvl="1" eaLnBrk="1" hangingPunct="1">
              <a:lnSpc>
                <a:spcPct val="90000"/>
              </a:lnSpc>
            </a:pPr>
            <a:r>
              <a:rPr lang="en-US" sz="2400" smtClean="0"/>
              <a:t>Work – in process</a:t>
            </a:r>
          </a:p>
          <a:p>
            <a:pPr lvl="1" eaLnBrk="1" hangingPunct="1">
              <a:lnSpc>
                <a:spcPct val="90000"/>
              </a:lnSpc>
            </a:pPr>
            <a:r>
              <a:rPr lang="en-US" sz="2400" smtClean="0"/>
              <a:t>Stores and spares</a:t>
            </a:r>
          </a:p>
          <a:p>
            <a:pPr lvl="1" eaLnBrk="1" hangingPunct="1">
              <a:lnSpc>
                <a:spcPct val="90000"/>
              </a:lnSpc>
            </a:pPr>
            <a:r>
              <a:rPr lang="en-US" sz="2400" smtClean="0"/>
              <a:t>Finished goods</a:t>
            </a:r>
          </a:p>
          <a:p>
            <a:pPr eaLnBrk="1" hangingPunct="1">
              <a:lnSpc>
                <a:spcPct val="90000"/>
              </a:lnSpc>
            </a:pPr>
            <a:r>
              <a:rPr lang="en-US" sz="2800" smtClean="0"/>
              <a:t>Temporary Investments of surplus funds.</a:t>
            </a:r>
          </a:p>
          <a:p>
            <a:pPr eaLnBrk="1" hangingPunct="1">
              <a:lnSpc>
                <a:spcPct val="90000"/>
              </a:lnSpc>
            </a:pPr>
            <a:r>
              <a:rPr lang="en-US" sz="2800" smtClean="0"/>
              <a:t>Prepaid Expenses</a:t>
            </a:r>
          </a:p>
          <a:p>
            <a:pPr eaLnBrk="1" hangingPunct="1">
              <a:lnSpc>
                <a:spcPct val="90000"/>
              </a:lnSpc>
            </a:pPr>
            <a:r>
              <a:rPr lang="en-US" sz="2800" smtClean="0"/>
              <a:t>Accrued Incomes etc.</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457200" y="1066800"/>
            <a:ext cx="8229600" cy="4525963"/>
          </a:xfrm>
        </p:spPr>
        <p:txBody>
          <a:bodyPr/>
          <a:lstStyle/>
          <a:p>
            <a:pPr eaLnBrk="1" hangingPunct="1"/>
            <a:r>
              <a:rPr lang="en-US" b="1" u="sng" smtClean="0"/>
              <a:t>Fixed assets</a:t>
            </a:r>
            <a:r>
              <a:rPr lang="en-US" smtClean="0"/>
              <a:t> have commercial value but are not expected to be consumed or converted into cash in the normal course of business. They are long-term, more permanent or "fixed" items, such as land, building, equipment, fixtures, furniture, and leasehold improvements.</a:t>
            </a:r>
          </a:p>
          <a:p>
            <a:pPr eaLnBrk="1" hangingPunct="1"/>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body" idx="1"/>
          </p:nvPr>
        </p:nvSpPr>
        <p:spPr>
          <a:xfrm>
            <a:off x="457200" y="228600"/>
            <a:ext cx="8229600" cy="6096000"/>
          </a:xfrm>
          <a:noFill/>
        </p:spPr>
        <p:txBody>
          <a:bodyPr/>
          <a:lstStyle/>
          <a:p>
            <a:pPr eaLnBrk="1" hangingPunct="1">
              <a:buFontTx/>
              <a:buNone/>
            </a:pPr>
            <a:r>
              <a:rPr lang="en-US" b="1" i="1" u="sng" smtClean="0"/>
              <a:t>Examples of Fixed assets:</a:t>
            </a:r>
          </a:p>
          <a:p>
            <a:pPr eaLnBrk="1" hangingPunct="1">
              <a:buFontTx/>
              <a:buNone/>
            </a:pPr>
            <a:r>
              <a:rPr lang="en-US" smtClean="0"/>
              <a:t>land</a:t>
            </a:r>
          </a:p>
          <a:p>
            <a:pPr eaLnBrk="1" hangingPunct="1">
              <a:buFontTx/>
              <a:buNone/>
            </a:pPr>
            <a:r>
              <a:rPr lang="en-US" smtClean="0"/>
              <a:t>Buildings</a:t>
            </a:r>
          </a:p>
          <a:p>
            <a:pPr eaLnBrk="1" hangingPunct="1">
              <a:buFontTx/>
              <a:buNone/>
            </a:pPr>
            <a:r>
              <a:rPr lang="en-US" smtClean="0"/>
              <a:t>Plant &amp; machinery</a:t>
            </a:r>
          </a:p>
          <a:p>
            <a:pPr eaLnBrk="1" hangingPunct="1">
              <a:buFontTx/>
              <a:buNone/>
            </a:pPr>
            <a:r>
              <a:rPr lang="en-US" smtClean="0"/>
              <a:t>Leasehold property</a:t>
            </a:r>
          </a:p>
          <a:p>
            <a:pPr eaLnBrk="1" hangingPunct="1">
              <a:buFontTx/>
              <a:buNone/>
            </a:pPr>
            <a:r>
              <a:rPr lang="en-US" smtClean="0"/>
              <a:t>Motor van</a:t>
            </a:r>
          </a:p>
          <a:p>
            <a:pPr eaLnBrk="1" hangingPunct="1">
              <a:buFontTx/>
              <a:buNone/>
            </a:pPr>
            <a:r>
              <a:rPr lang="en-US" smtClean="0"/>
              <a:t>Furniture, fixtures &amp; fittings</a:t>
            </a:r>
          </a:p>
          <a:p>
            <a:pPr eaLnBrk="1" hangingPunct="1">
              <a:buFontTx/>
              <a:buNone/>
            </a:pPr>
            <a:r>
              <a:rPr lang="en-US" smtClean="0"/>
              <a:t>Tools &amp; equipment</a:t>
            </a:r>
          </a:p>
          <a:p>
            <a:pPr eaLnBrk="1" hangingPunct="1">
              <a:buFontTx/>
              <a:buNone/>
            </a:pP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2602</Words>
  <Application>Microsoft Office PowerPoint</Application>
  <PresentationFormat>On-screen Show (4:3)</PresentationFormat>
  <Paragraphs>483</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Unit 5</vt:lpstr>
      <vt:lpstr>What is Asset ?</vt:lpstr>
      <vt:lpstr>Classification of Assets</vt:lpstr>
      <vt:lpstr>Slide 4</vt:lpstr>
      <vt:lpstr>Types of Assets</vt:lpstr>
      <vt:lpstr>Slide 6</vt:lpstr>
      <vt:lpstr>Slide 7</vt:lpstr>
      <vt:lpstr>Slide 8</vt:lpstr>
      <vt:lpstr>Slide 9</vt:lpstr>
      <vt:lpstr>Slide 10</vt:lpstr>
      <vt:lpstr>Slide 11</vt:lpstr>
      <vt:lpstr>Slide 12</vt:lpstr>
      <vt:lpstr>Slide 13</vt:lpstr>
      <vt:lpstr>Slide 14</vt:lpstr>
      <vt:lpstr>Slide 15</vt:lpstr>
      <vt:lpstr>Slide 16</vt:lpstr>
      <vt:lpstr>Methods of Depreciation</vt:lpstr>
      <vt:lpstr>Slide 18</vt:lpstr>
      <vt:lpstr>Slide 19</vt:lpstr>
      <vt:lpstr>Slide 20</vt:lpstr>
      <vt:lpstr>Slide 21</vt:lpstr>
      <vt:lpstr>Capital &amp; Revenue items in Final Accounts</vt:lpstr>
      <vt:lpstr>Slide 23</vt:lpstr>
      <vt:lpstr>Revenue expenditure</vt:lpstr>
      <vt:lpstr>Deferred Revenue Expenditure</vt:lpstr>
      <vt:lpstr>Trial Balance</vt:lpstr>
      <vt:lpstr>Slide 27</vt:lpstr>
      <vt:lpstr>Preparation of Trial Balance</vt:lpstr>
      <vt:lpstr>Slide 29</vt:lpstr>
      <vt:lpstr>Slide 30</vt:lpstr>
      <vt:lpstr>Trading Account</vt:lpstr>
      <vt:lpstr>Slide 32</vt:lpstr>
      <vt:lpstr>Slide 33</vt:lpstr>
      <vt:lpstr>Profit &amp; Loss account </vt:lpstr>
      <vt:lpstr>Slide 35</vt:lpstr>
      <vt:lpstr>Slide 36</vt:lpstr>
      <vt:lpstr>Balance sheet</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&amp; Revenue items in Final Accounts</dc:title>
  <dc:creator>Student</dc:creator>
  <cp:lastModifiedBy>Student</cp:lastModifiedBy>
  <cp:revision>2</cp:revision>
  <dcterms:created xsi:type="dcterms:W3CDTF">2006-08-16T00:00:00Z</dcterms:created>
  <dcterms:modified xsi:type="dcterms:W3CDTF">2017-09-06T06:50:38Z</dcterms:modified>
</cp:coreProperties>
</file>