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11" r:id="rId34"/>
    <p:sldId id="312" r:id="rId35"/>
    <p:sldId id="313" r:id="rId36"/>
    <p:sldId id="314" r:id="rId37"/>
    <p:sldId id="315" r:id="rId38"/>
    <p:sldId id="316" r:id="rId39"/>
    <p:sldId id="347" r:id="rId40"/>
    <p:sldId id="348" r:id="rId41"/>
    <p:sldId id="349" r:id="rId42"/>
    <p:sldId id="350" r:id="rId43"/>
    <p:sldId id="351"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9" r:id="rId68"/>
    <p:sldId id="320"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6" r:id="rId82"/>
    <p:sldId id="337" r:id="rId83"/>
    <p:sldId id="338" r:id="rId84"/>
    <p:sldId id="339" r:id="rId85"/>
    <p:sldId id="340" r:id="rId86"/>
    <p:sldId id="341" r:id="rId87"/>
    <p:sldId id="342" r:id="rId88"/>
    <p:sldId id="343" r:id="rId89"/>
    <p:sldId id="344" r:id="rId90"/>
    <p:sldId id="345" r:id="rId91"/>
    <p:sldId id="346"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4" d="100"/>
          <a:sy n="84" d="100"/>
        </p:scale>
        <p:origin x="912" y="-6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3428F93-56EA-4C57-BE2B-31A1F14931BA}" type="datetimeFigureOut">
              <a:rPr lang="en-US" smtClean="0"/>
              <a:t>14-Nov-18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FA5E8A9-4B74-4369-A27F-8B53BF24424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28F93-56EA-4C57-BE2B-31A1F14931BA}"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5E8A9-4B74-4369-A27F-8B53BF2442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28F93-56EA-4C57-BE2B-31A1F14931BA}"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5E8A9-4B74-4369-A27F-8B53BF24424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3428F93-56EA-4C57-BE2B-31A1F14931BA}" type="datetimeFigureOut">
              <a:rPr lang="en-US" smtClean="0"/>
              <a:t>14-Nov-18</a:t>
            </a:fld>
            <a:endParaRPr lang="en-US"/>
          </a:p>
        </p:txBody>
      </p:sp>
      <p:sp>
        <p:nvSpPr>
          <p:cNvPr id="9" name="Slide Number Placeholder 8"/>
          <p:cNvSpPr>
            <a:spLocks noGrp="1"/>
          </p:cNvSpPr>
          <p:nvPr>
            <p:ph type="sldNum" sz="quarter" idx="15"/>
          </p:nvPr>
        </p:nvSpPr>
        <p:spPr/>
        <p:txBody>
          <a:bodyPr rtlCol="0"/>
          <a:lstStyle/>
          <a:p>
            <a:fld id="{AFA5E8A9-4B74-4369-A27F-8B53BF24424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3428F93-56EA-4C57-BE2B-31A1F14931BA}" type="datetimeFigureOut">
              <a:rPr lang="en-US" smtClean="0"/>
              <a:t>14-Nov-18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FA5E8A9-4B74-4369-A27F-8B53BF24424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3428F93-56EA-4C57-BE2B-31A1F14931BA}" type="datetimeFigureOut">
              <a:rPr lang="en-US" smtClean="0"/>
              <a:t>14-Nov-18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5E8A9-4B74-4369-A27F-8B53BF244247}"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3428F93-56EA-4C57-BE2B-31A1F14931BA}" type="datetimeFigureOut">
              <a:rPr lang="en-US" smtClean="0"/>
              <a:t>14-Nov-18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A5E8A9-4B74-4369-A27F-8B53BF244247}"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3428F93-56EA-4C57-BE2B-31A1F14931BA}" type="datetimeFigureOut">
              <a:rPr lang="en-US" smtClean="0"/>
              <a:t>14-Nov-18</a:t>
            </a:fld>
            <a:endParaRPr lang="en-US"/>
          </a:p>
        </p:txBody>
      </p:sp>
      <p:sp>
        <p:nvSpPr>
          <p:cNvPr id="7" name="Slide Number Placeholder 6"/>
          <p:cNvSpPr>
            <a:spLocks noGrp="1"/>
          </p:cNvSpPr>
          <p:nvPr>
            <p:ph type="sldNum" sz="quarter" idx="11"/>
          </p:nvPr>
        </p:nvSpPr>
        <p:spPr/>
        <p:txBody>
          <a:bodyPr rtlCol="0"/>
          <a:lstStyle/>
          <a:p>
            <a:fld id="{AFA5E8A9-4B74-4369-A27F-8B53BF244247}"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28F93-56EA-4C57-BE2B-31A1F14931BA}" type="datetimeFigureOut">
              <a:rPr lang="en-US" smtClean="0"/>
              <a:t>14-Nov-18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A5E8A9-4B74-4369-A27F-8B53BF2442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3428F93-56EA-4C57-BE2B-31A1F14931BA}" type="datetimeFigureOut">
              <a:rPr lang="en-US" smtClean="0"/>
              <a:t>14-Nov-18</a:t>
            </a:fld>
            <a:endParaRPr lang="en-US"/>
          </a:p>
        </p:txBody>
      </p:sp>
      <p:sp>
        <p:nvSpPr>
          <p:cNvPr id="22" name="Slide Number Placeholder 21"/>
          <p:cNvSpPr>
            <a:spLocks noGrp="1"/>
          </p:cNvSpPr>
          <p:nvPr>
            <p:ph type="sldNum" sz="quarter" idx="15"/>
          </p:nvPr>
        </p:nvSpPr>
        <p:spPr/>
        <p:txBody>
          <a:bodyPr rtlCol="0"/>
          <a:lstStyle/>
          <a:p>
            <a:fld id="{AFA5E8A9-4B74-4369-A27F-8B53BF24424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3428F93-56EA-4C57-BE2B-31A1F14931BA}" type="datetimeFigureOut">
              <a:rPr lang="en-US" smtClean="0"/>
              <a:t>14-Nov-18</a:t>
            </a:fld>
            <a:endParaRPr lang="en-US"/>
          </a:p>
        </p:txBody>
      </p:sp>
      <p:sp>
        <p:nvSpPr>
          <p:cNvPr id="18" name="Slide Number Placeholder 17"/>
          <p:cNvSpPr>
            <a:spLocks noGrp="1"/>
          </p:cNvSpPr>
          <p:nvPr>
            <p:ph type="sldNum" sz="quarter" idx="11"/>
          </p:nvPr>
        </p:nvSpPr>
        <p:spPr/>
        <p:txBody>
          <a:bodyPr rtlCol="0"/>
          <a:lstStyle/>
          <a:p>
            <a:fld id="{AFA5E8A9-4B74-4369-A27F-8B53BF24424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3428F93-56EA-4C57-BE2B-31A1F14931BA}" type="datetimeFigureOut">
              <a:rPr lang="en-US" smtClean="0"/>
              <a:t>14-Nov-18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FA5E8A9-4B74-4369-A27F-8B53BF24424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republic.com/html-reference/html-br-tag.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republic.com/html-reference/html-headings-tag.php" TargetMode="External"/><Relationship Id="rId2" Type="http://schemas.openxmlformats.org/officeDocument/2006/relationships/hyperlink" Target="https://www.tutorialrepublic.com/html-reference/html-p-tag.php" TargetMode="External"/><Relationship Id="rId1" Type="http://schemas.openxmlformats.org/officeDocument/2006/relationships/slideLayout" Target="../slideLayouts/slideLayout2.xml"/><Relationship Id="rId4" Type="http://schemas.openxmlformats.org/officeDocument/2006/relationships/hyperlink" Target="https://www.tutorialrepublic.com/html-reference/html-div-tag.ph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republic.com/html-reference/html-span-tag.php" TargetMode="External"/><Relationship Id="rId2" Type="http://schemas.openxmlformats.org/officeDocument/2006/relationships/hyperlink" Target="https://www.tutorialrepublic.com/html-reference/html-em-tag.php" TargetMode="External"/><Relationship Id="rId1" Type="http://schemas.openxmlformats.org/officeDocument/2006/relationships/slideLayout" Target="../slideLayouts/slideLayout2.xml"/><Relationship Id="rId4" Type="http://schemas.openxmlformats.org/officeDocument/2006/relationships/hyperlink" Target="https://www.tutorialrepublic.com/html-reference/html-strong-tag.ph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tutorialrepublic.com/html-reference/html-small-tag.php" TargetMode="External"/><Relationship Id="rId3" Type="http://schemas.openxmlformats.org/officeDocument/2006/relationships/hyperlink" Target="https://www.tutorialrepublic.com/html-reference/html-b-tag.php" TargetMode="External"/><Relationship Id="rId7" Type="http://schemas.openxmlformats.org/officeDocument/2006/relationships/hyperlink" Target="https://www.tutorialrepublic.com/html-reference/html-ins-tag.php" TargetMode="External"/><Relationship Id="rId2" Type="http://schemas.openxmlformats.org/officeDocument/2006/relationships/hyperlink" Target="inlinetags.html" TargetMode="External"/><Relationship Id="rId1" Type="http://schemas.openxmlformats.org/officeDocument/2006/relationships/slideLayout" Target="../slideLayouts/slideLayout2.xml"/><Relationship Id="rId6" Type="http://schemas.openxmlformats.org/officeDocument/2006/relationships/hyperlink" Target="https://www.tutorialrepublic.com/html-reference/html-i-tag.php" TargetMode="External"/><Relationship Id="rId11" Type="http://schemas.openxmlformats.org/officeDocument/2006/relationships/hyperlink" Target="https://www.tutorialrepublic.com/html-reference/html-sup-tag.php" TargetMode="External"/><Relationship Id="rId5" Type="http://schemas.openxmlformats.org/officeDocument/2006/relationships/hyperlink" Target="https://www.tutorialrepublic.com/html-reference/html-em-tag.php" TargetMode="External"/><Relationship Id="rId10" Type="http://schemas.openxmlformats.org/officeDocument/2006/relationships/hyperlink" Target="https://www.tutorialrepublic.com/html-reference/html-sub-tag.php" TargetMode="External"/><Relationship Id="rId4" Type="http://schemas.openxmlformats.org/officeDocument/2006/relationships/hyperlink" Target="https://www.tutorialrepublic.com/html-reference/html-del-tag.php" TargetMode="External"/><Relationship Id="rId9" Type="http://schemas.openxmlformats.org/officeDocument/2006/relationships/hyperlink" Target="https://www.tutorialrepublic.com/html-reference/html-strong-tag.php"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TextForma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first.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Links.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links2.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imag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table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forms.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radiobtn.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hyperlink" Target="http://www.w3schools.com/tags/tag_select.asp" TargetMode="External"/><Relationship Id="rId13" Type="http://schemas.openxmlformats.org/officeDocument/2006/relationships/hyperlink" Target="http://www.w3schools.com/tags/tag_keygen.asp" TargetMode="External"/><Relationship Id="rId3" Type="http://schemas.openxmlformats.org/officeDocument/2006/relationships/hyperlink" Target="http://www.w3schools.com/tags/tag_input.asp" TargetMode="External"/><Relationship Id="rId7" Type="http://schemas.openxmlformats.org/officeDocument/2006/relationships/hyperlink" Target="http://www.w3schools.com/tags/tag_legend.asp" TargetMode="External"/><Relationship Id="rId12" Type="http://schemas.openxmlformats.org/officeDocument/2006/relationships/hyperlink" Target="http://www.w3schools.com/tags/tag_datalist.asp" TargetMode="External"/><Relationship Id="rId2" Type="http://schemas.openxmlformats.org/officeDocument/2006/relationships/hyperlink" Target="http://www.w3schools.com/tags/tag_form.asp" TargetMode="External"/><Relationship Id="rId1" Type="http://schemas.openxmlformats.org/officeDocument/2006/relationships/slideLayout" Target="../slideLayouts/slideLayout2.xml"/><Relationship Id="rId6" Type="http://schemas.openxmlformats.org/officeDocument/2006/relationships/hyperlink" Target="http://www.w3schools.com/tags/tag_fieldset.asp" TargetMode="External"/><Relationship Id="rId11" Type="http://schemas.openxmlformats.org/officeDocument/2006/relationships/hyperlink" Target="http://www.w3schools.com/tags/tag_button.asp" TargetMode="External"/><Relationship Id="rId5" Type="http://schemas.openxmlformats.org/officeDocument/2006/relationships/hyperlink" Target="http://www.w3schools.com/tags/tag_label.asp" TargetMode="External"/><Relationship Id="rId10" Type="http://schemas.openxmlformats.org/officeDocument/2006/relationships/hyperlink" Target="http://www.w3schools.com/tags/tag_option.asp" TargetMode="External"/><Relationship Id="rId4" Type="http://schemas.openxmlformats.org/officeDocument/2006/relationships/hyperlink" Target="http://www.w3schools.com/tags/tag_textarea.asp" TargetMode="External"/><Relationship Id="rId9" Type="http://schemas.openxmlformats.org/officeDocument/2006/relationships/hyperlink" Target="http://www.w3schools.com/tags/tag_optgroup.asp" TargetMode="External"/><Relationship Id="rId14" Type="http://schemas.openxmlformats.org/officeDocument/2006/relationships/hyperlink" Target="http://www.w3schools.com/tags/tag_output.asp"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6172200" cy="1524000"/>
          </a:xfrm>
        </p:spPr>
        <p:txBody>
          <a:bodyPr/>
          <a:lstStyle/>
          <a:p>
            <a:pPr algn="ctr"/>
            <a:r>
              <a:rPr lang="en-US" sz="5400" dirty="0" smtClean="0"/>
              <a:t>HTML5</a:t>
            </a:r>
            <a:endParaRPr lang="en-US" sz="5400" dirty="0"/>
          </a:p>
        </p:txBody>
      </p:sp>
    </p:spTree>
    <p:extLst>
      <p:ext uri="{BB962C8B-B14F-4D97-AF65-F5344CB8AC3E}">
        <p14:creationId xmlns:p14="http://schemas.microsoft.com/office/powerpoint/2010/main" val="3953822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Empty HTML Elements</a:t>
            </a:r>
            <a:br>
              <a:rPr lang="en-US" b="1" dirty="0" smtClean="0"/>
            </a:br>
            <a:endParaRPr lang="en-US" dirty="0"/>
          </a:p>
        </p:txBody>
      </p:sp>
      <p:sp>
        <p:nvSpPr>
          <p:cNvPr id="3" name="Content Placeholder 2"/>
          <p:cNvSpPr>
            <a:spLocks noGrp="1"/>
          </p:cNvSpPr>
          <p:nvPr>
            <p:ph sz="quarter" idx="1"/>
          </p:nvPr>
        </p:nvSpPr>
        <p:spPr/>
        <p:txBody>
          <a:bodyPr/>
          <a:lstStyle/>
          <a:p>
            <a:pPr marL="0" indent="0" fontAlgn="base">
              <a:buNone/>
            </a:pPr>
            <a:r>
              <a:rPr lang="en-US" dirty="0" smtClean="0"/>
              <a:t>Empty </a:t>
            </a:r>
            <a:r>
              <a:rPr lang="en-US" dirty="0"/>
              <a:t>elements (also called self-closing or void elements) are not container tags — that means, you can not write </a:t>
            </a:r>
            <a:endParaRPr lang="en-US" dirty="0" smtClean="0"/>
          </a:p>
          <a:p>
            <a:pPr marL="0" indent="0" fontAlgn="base">
              <a:buNone/>
            </a:pPr>
            <a:r>
              <a:rPr lang="en-US" dirty="0" smtClean="0"/>
              <a:t>&lt;</a:t>
            </a:r>
            <a:r>
              <a:rPr lang="en-US" dirty="0" err="1"/>
              <a:t>hr</a:t>
            </a:r>
            <a:r>
              <a:rPr lang="en-US" dirty="0"/>
              <a:t>&gt;</a:t>
            </a:r>
            <a:r>
              <a:rPr lang="en-US" i="1" dirty="0"/>
              <a:t>some content</a:t>
            </a:r>
            <a:r>
              <a:rPr lang="en-US" dirty="0"/>
              <a:t>&lt;/</a:t>
            </a:r>
            <a:r>
              <a:rPr lang="en-US" dirty="0" err="1"/>
              <a:t>hr</a:t>
            </a:r>
            <a:r>
              <a:rPr lang="en-US" dirty="0"/>
              <a:t>&gt; </a:t>
            </a:r>
            <a:r>
              <a:rPr lang="en-US" dirty="0" smtClean="0"/>
              <a:t>or</a:t>
            </a:r>
          </a:p>
          <a:p>
            <a:pPr marL="0" indent="0" fontAlgn="base">
              <a:buNone/>
            </a:pPr>
            <a:r>
              <a:rPr lang="en-US" dirty="0"/>
              <a:t> &lt;</a:t>
            </a:r>
            <a:r>
              <a:rPr lang="en-US" dirty="0" err="1"/>
              <a:t>br</a:t>
            </a:r>
            <a:r>
              <a:rPr lang="en-US" dirty="0"/>
              <a:t>&gt;</a:t>
            </a:r>
            <a:r>
              <a:rPr lang="en-US" i="1" dirty="0"/>
              <a:t>some content</a:t>
            </a:r>
            <a:r>
              <a:rPr lang="en-US" dirty="0"/>
              <a:t>&lt;/</a:t>
            </a:r>
            <a:r>
              <a:rPr lang="en-US" dirty="0" err="1"/>
              <a:t>br</a:t>
            </a:r>
            <a:r>
              <a:rPr lang="en-US" dirty="0"/>
              <a:t>&gt;.</a:t>
            </a:r>
          </a:p>
          <a:p>
            <a:pPr fontAlgn="base"/>
            <a:r>
              <a:rPr lang="en-US" dirty="0"/>
              <a:t>A typical example of an empty element, is the </a:t>
            </a:r>
            <a:r>
              <a:rPr lang="en-US" dirty="0">
                <a:hlinkClick r:id="rId2"/>
              </a:rPr>
              <a:t>&lt;</a:t>
            </a:r>
            <a:r>
              <a:rPr lang="en-US" dirty="0" err="1">
                <a:hlinkClick r:id="rId2"/>
              </a:rPr>
              <a:t>br</a:t>
            </a:r>
            <a:r>
              <a:rPr lang="en-US" dirty="0">
                <a:hlinkClick r:id="rId2"/>
              </a:rPr>
              <a:t>&gt;</a:t>
            </a:r>
            <a:r>
              <a:rPr lang="en-US" dirty="0"/>
              <a:t> element, which represents a line break.</a:t>
            </a:r>
          </a:p>
          <a:p>
            <a:endParaRPr lang="en-US" dirty="0"/>
          </a:p>
        </p:txBody>
      </p:sp>
    </p:spTree>
    <p:extLst>
      <p:ext uri="{BB962C8B-B14F-4D97-AF65-F5344CB8AC3E}">
        <p14:creationId xmlns:p14="http://schemas.microsoft.com/office/powerpoint/2010/main" val="209832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04800"/>
            <a:ext cx="7467600" cy="4873752"/>
          </a:xfrm>
        </p:spPr>
        <p:txBody>
          <a:bodyPr/>
          <a:lstStyle/>
          <a:p>
            <a:r>
              <a:rPr lang="en-US" dirty="0"/>
              <a:t>&lt;p&gt;This paragraph contains &lt;</a:t>
            </a:r>
            <a:r>
              <a:rPr lang="en-US" dirty="0" err="1"/>
              <a:t>br</a:t>
            </a:r>
            <a:r>
              <a:rPr lang="en-US" dirty="0"/>
              <a:t>&gt; a line break.&lt;/p&gt;</a:t>
            </a:r>
          </a:p>
        </p:txBody>
      </p:sp>
    </p:spTree>
    <p:extLst>
      <p:ext uri="{BB962C8B-B14F-4D97-AF65-F5344CB8AC3E}">
        <p14:creationId xmlns:p14="http://schemas.microsoft.com/office/powerpoint/2010/main" val="4141558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Block-level Elements</a:t>
            </a:r>
            <a:endParaRPr lang="en-US" dirty="0"/>
          </a:p>
        </p:txBody>
      </p:sp>
      <p:sp>
        <p:nvSpPr>
          <p:cNvPr id="3" name="Content Placeholder 2"/>
          <p:cNvSpPr>
            <a:spLocks noGrp="1"/>
          </p:cNvSpPr>
          <p:nvPr>
            <p:ph sz="quarter" idx="1"/>
          </p:nvPr>
        </p:nvSpPr>
        <p:spPr/>
        <p:txBody>
          <a:bodyPr>
            <a:normAutofit/>
          </a:bodyPr>
          <a:lstStyle/>
          <a:p>
            <a:pPr fontAlgn="base"/>
            <a:r>
              <a:rPr lang="en-US" dirty="0" smtClean="0"/>
              <a:t>Block-level </a:t>
            </a:r>
            <a:r>
              <a:rPr lang="en-US" dirty="0"/>
              <a:t>elements are those elements that are formatted visually as blocks (i.e. takes up the full width available), with a line break before and after the element. For example, paragraph element (</a:t>
            </a:r>
            <a:r>
              <a:rPr lang="en-US" dirty="0">
                <a:hlinkClick r:id="rId2"/>
              </a:rPr>
              <a:t>&lt;p&gt;</a:t>
            </a:r>
            <a:r>
              <a:rPr lang="en-US" dirty="0"/>
              <a:t>), headings (</a:t>
            </a:r>
            <a:r>
              <a:rPr lang="en-US" dirty="0">
                <a:hlinkClick r:id="rId3"/>
              </a:rPr>
              <a:t>&lt;h1&gt; to &lt;h6&gt;</a:t>
            </a:r>
            <a:r>
              <a:rPr lang="en-US" dirty="0"/>
              <a:t>), divisions (</a:t>
            </a:r>
            <a:r>
              <a:rPr lang="en-US" dirty="0">
                <a:hlinkClick r:id="rId4"/>
              </a:rPr>
              <a:t>&lt;div&gt;</a:t>
            </a:r>
            <a:r>
              <a:rPr lang="en-US" dirty="0"/>
              <a:t>) etc</a:t>
            </a:r>
            <a:r>
              <a:rPr lang="en-US" dirty="0" smtClean="0"/>
              <a:t>.</a:t>
            </a:r>
            <a:endParaRPr lang="en-US" dirty="0"/>
          </a:p>
        </p:txBody>
      </p:sp>
    </p:spTree>
    <p:extLst>
      <p:ext uri="{BB962C8B-B14F-4D97-AF65-F5344CB8AC3E}">
        <p14:creationId xmlns:p14="http://schemas.microsoft.com/office/powerpoint/2010/main" val="2801674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Inline-level Elements</a:t>
            </a:r>
            <a:endParaRPr lang="en-US" dirty="0"/>
          </a:p>
        </p:txBody>
      </p:sp>
      <p:sp>
        <p:nvSpPr>
          <p:cNvPr id="3" name="Content Placeholder 2"/>
          <p:cNvSpPr>
            <a:spLocks noGrp="1"/>
          </p:cNvSpPr>
          <p:nvPr>
            <p:ph sz="quarter" idx="1"/>
          </p:nvPr>
        </p:nvSpPr>
        <p:spPr/>
        <p:txBody>
          <a:bodyPr>
            <a:normAutofit/>
          </a:bodyPr>
          <a:lstStyle/>
          <a:p>
            <a:pPr fontAlgn="base"/>
            <a:r>
              <a:rPr lang="en-US" dirty="0" smtClean="0"/>
              <a:t>Inline-level </a:t>
            </a:r>
            <a:r>
              <a:rPr lang="en-US" dirty="0"/>
              <a:t>elements are those elements of the source document that do not form new blocks of content; the content is distributed in lines. For example, emphasized pieces of text within a paragraph (</a:t>
            </a:r>
            <a:r>
              <a:rPr lang="en-US" dirty="0">
                <a:hlinkClick r:id="rId2"/>
              </a:rPr>
              <a:t>&lt;</a:t>
            </a:r>
            <a:r>
              <a:rPr lang="en-US" dirty="0" err="1">
                <a:hlinkClick r:id="rId2"/>
              </a:rPr>
              <a:t>em</a:t>
            </a:r>
            <a:r>
              <a:rPr lang="en-US" dirty="0">
                <a:hlinkClick r:id="rId2"/>
              </a:rPr>
              <a:t>&gt;</a:t>
            </a:r>
            <a:r>
              <a:rPr lang="en-US" dirty="0"/>
              <a:t>), spans (</a:t>
            </a:r>
            <a:r>
              <a:rPr lang="en-US" dirty="0">
                <a:hlinkClick r:id="rId3"/>
              </a:rPr>
              <a:t>&lt;span&gt;</a:t>
            </a:r>
            <a:r>
              <a:rPr lang="en-US" dirty="0"/>
              <a:t>), strong element (</a:t>
            </a:r>
            <a:r>
              <a:rPr lang="en-US" dirty="0">
                <a:hlinkClick r:id="rId4"/>
              </a:rPr>
              <a:t>&lt;strong&gt;</a:t>
            </a:r>
            <a:r>
              <a:rPr lang="en-US" dirty="0"/>
              <a:t>) etc</a:t>
            </a:r>
            <a:r>
              <a:rPr lang="en-US" dirty="0" smtClean="0"/>
              <a:t>.</a:t>
            </a:r>
            <a:endParaRPr lang="en-US" dirty="0"/>
          </a:p>
        </p:txBody>
      </p:sp>
    </p:spTree>
    <p:extLst>
      <p:ext uri="{BB962C8B-B14F-4D97-AF65-F5344CB8AC3E}">
        <p14:creationId xmlns:p14="http://schemas.microsoft.com/office/powerpoint/2010/main" val="2013917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Headings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HTML </a:t>
            </a:r>
            <a:r>
              <a:rPr lang="en-US" dirty="0"/>
              <a:t>headings are defined with the </a:t>
            </a:r>
            <a:r>
              <a:rPr lang="en-US" b="1" dirty="0"/>
              <a:t>&lt;h1&gt;</a:t>
            </a:r>
            <a:r>
              <a:rPr lang="en-US" dirty="0"/>
              <a:t> to </a:t>
            </a:r>
            <a:r>
              <a:rPr lang="en-US" b="1" dirty="0"/>
              <a:t>&lt;h6&gt;</a:t>
            </a:r>
            <a:r>
              <a:rPr lang="en-US" dirty="0"/>
              <a:t> tags.</a:t>
            </a:r>
          </a:p>
          <a:p>
            <a:r>
              <a:rPr lang="en-US" dirty="0"/>
              <a:t>&lt;h1&gt; defines the most important heading. &lt;h6&gt; defines the least important heading: </a:t>
            </a:r>
          </a:p>
          <a:p>
            <a:endParaRPr lang="en-US" dirty="0"/>
          </a:p>
        </p:txBody>
      </p:sp>
    </p:spTree>
    <p:extLst>
      <p:ext uri="{BB962C8B-B14F-4D97-AF65-F5344CB8AC3E}">
        <p14:creationId xmlns:p14="http://schemas.microsoft.com/office/powerpoint/2010/main" val="2178588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059363"/>
          </a:xfrm>
        </p:spPr>
        <p:txBody>
          <a:bodyPr>
            <a:normAutofit fontScale="92500" lnSpcReduction="1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&lt;h1&gt;This is heading 1&lt;/h1&gt;</a:t>
            </a:r>
          </a:p>
          <a:p>
            <a:r>
              <a:rPr lang="en-US" dirty="0" smtClean="0"/>
              <a:t>&lt;h2&gt;This is heading 2&lt;/h2&gt;</a:t>
            </a:r>
          </a:p>
          <a:p>
            <a:r>
              <a:rPr lang="en-US" dirty="0" smtClean="0"/>
              <a:t>&lt;h3&gt;This is heading 3&lt;/h3&gt;</a:t>
            </a:r>
          </a:p>
          <a:p>
            <a:r>
              <a:rPr lang="en-US" dirty="0" smtClean="0"/>
              <a:t>&lt;h4&gt;This is heading 4&lt;/h4&gt;</a:t>
            </a:r>
          </a:p>
          <a:p>
            <a:r>
              <a:rPr lang="en-US" dirty="0" smtClean="0"/>
              <a:t>&lt;h5&gt;This is heading 5&lt;/h5&gt;</a:t>
            </a:r>
          </a:p>
          <a:p>
            <a:r>
              <a:rPr lang="en-US" dirty="0" smtClean="0"/>
              <a:t>&lt;h6&gt;This is heading 6&lt;/h6&gt;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2787098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Links</a:t>
            </a:r>
            <a:br>
              <a:rPr lang="en-US" dirty="0" smtClean="0"/>
            </a:br>
            <a:endParaRPr lang="en-US" dirty="0"/>
          </a:p>
        </p:txBody>
      </p:sp>
      <p:sp>
        <p:nvSpPr>
          <p:cNvPr id="3" name="Content Placeholder 2"/>
          <p:cNvSpPr>
            <a:spLocks noGrp="1"/>
          </p:cNvSpPr>
          <p:nvPr>
            <p:ph sz="quarter" idx="1"/>
          </p:nvPr>
        </p:nvSpPr>
        <p:spPr/>
        <p:txBody>
          <a:bodyPr/>
          <a:lstStyle/>
          <a:p>
            <a:r>
              <a:rPr lang="en-US" dirty="0"/>
              <a:t>HTML links are defined with the </a:t>
            </a:r>
            <a:r>
              <a:rPr lang="en-US" b="1" dirty="0"/>
              <a:t>&lt;a&gt;</a:t>
            </a:r>
            <a:r>
              <a:rPr lang="en-US" dirty="0"/>
              <a:t> tag</a:t>
            </a:r>
            <a:r>
              <a:rPr lang="en-US" dirty="0" smtClean="0"/>
              <a:t>:</a:t>
            </a:r>
          </a:p>
          <a:p>
            <a:r>
              <a:rPr lang="en-US" dirty="0"/>
              <a:t>The link's destination is specified in the </a:t>
            </a:r>
            <a:r>
              <a:rPr lang="en-US" b="1" dirty="0" err="1"/>
              <a:t>href</a:t>
            </a:r>
            <a:r>
              <a:rPr lang="en-US" b="1" dirty="0"/>
              <a:t> attribute</a:t>
            </a:r>
            <a:r>
              <a:rPr lang="en-US" dirty="0"/>
              <a:t>. </a:t>
            </a:r>
          </a:p>
          <a:p>
            <a:r>
              <a:rPr lang="en-US" dirty="0"/>
              <a:t>Attributes are used to provide additional information about HTML elements.</a:t>
            </a:r>
          </a:p>
          <a:p>
            <a:endParaRPr lang="en-US" dirty="0"/>
          </a:p>
        </p:txBody>
      </p:sp>
    </p:spTree>
    <p:extLst>
      <p:ext uri="{BB962C8B-B14F-4D97-AF65-F5344CB8AC3E}">
        <p14:creationId xmlns:p14="http://schemas.microsoft.com/office/powerpoint/2010/main" val="2557032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457200"/>
            <a:ext cx="7467600" cy="4873752"/>
          </a:xfrm>
        </p:spPr>
        <p:txBody>
          <a:bodyPr>
            <a:normAutofit/>
          </a:bodyPr>
          <a:lstStyle/>
          <a:p>
            <a:r>
              <a:rPr lang="en-US" dirty="0" smtClean="0"/>
              <a:t>&lt;html&gt;</a:t>
            </a:r>
          </a:p>
          <a:p>
            <a:r>
              <a:rPr lang="en-US" dirty="0" smtClean="0"/>
              <a:t>&lt;body&gt;</a:t>
            </a:r>
          </a:p>
          <a:p>
            <a:endParaRPr lang="en-US" dirty="0" smtClean="0"/>
          </a:p>
          <a:p>
            <a:r>
              <a:rPr lang="en-US" dirty="0" smtClean="0"/>
              <a:t>&lt;a </a:t>
            </a:r>
            <a:r>
              <a:rPr lang="en-US" dirty="0" err="1" smtClean="0"/>
              <a:t>href</a:t>
            </a:r>
            <a:r>
              <a:rPr lang="en-US" dirty="0" smtClean="0"/>
              <a:t>="https://www.w3schools.com"&gt;This is a link&lt;/a&gt;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2580780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Images</a:t>
            </a:r>
            <a:br>
              <a:rPr lang="en-US" dirty="0"/>
            </a:br>
            <a:endParaRPr lang="en-US" dirty="0"/>
          </a:p>
        </p:txBody>
      </p:sp>
      <p:sp>
        <p:nvSpPr>
          <p:cNvPr id="3" name="Content Placeholder 2"/>
          <p:cNvSpPr>
            <a:spLocks noGrp="1"/>
          </p:cNvSpPr>
          <p:nvPr>
            <p:ph sz="quarter" idx="1"/>
          </p:nvPr>
        </p:nvSpPr>
        <p:spPr>
          <a:xfrm>
            <a:off x="457200" y="1219200"/>
            <a:ext cx="8229600" cy="4906963"/>
          </a:xfrm>
        </p:spPr>
        <p:txBody>
          <a:bodyPr>
            <a:normAutofit fontScale="92500" lnSpcReduction="10000"/>
          </a:bodyPr>
          <a:lstStyle/>
          <a:p>
            <a:r>
              <a:rPr lang="en-US" dirty="0"/>
              <a:t>HTML images are defined with the </a:t>
            </a:r>
            <a:r>
              <a:rPr lang="en-US" b="1" dirty="0"/>
              <a:t>&lt;</a:t>
            </a:r>
            <a:r>
              <a:rPr lang="en-US" b="1" dirty="0" err="1"/>
              <a:t>img</a:t>
            </a:r>
            <a:r>
              <a:rPr lang="en-US" b="1" dirty="0"/>
              <a:t>&gt;</a:t>
            </a:r>
            <a:r>
              <a:rPr lang="en-US" dirty="0"/>
              <a:t> tag.</a:t>
            </a:r>
          </a:p>
          <a:p>
            <a:r>
              <a:rPr lang="en-US" dirty="0"/>
              <a:t>The source file (</a:t>
            </a:r>
            <a:r>
              <a:rPr lang="en-US" dirty="0" err="1"/>
              <a:t>src</a:t>
            </a:r>
            <a:r>
              <a:rPr lang="en-US" dirty="0"/>
              <a:t>), alternative text (alt), width, and height are provided as attributes</a:t>
            </a:r>
            <a:r>
              <a:rPr lang="en-US" dirty="0" smtClean="0"/>
              <a:t>:</a:t>
            </a:r>
          </a:p>
          <a:p>
            <a:endParaRPr lang="en-US" dirty="0"/>
          </a:p>
          <a:p>
            <a:r>
              <a:rPr lang="en-US" dirty="0" smtClean="0"/>
              <a:t>&lt;!DOCTYPE html&gt;</a:t>
            </a:r>
          </a:p>
          <a:p>
            <a:r>
              <a:rPr lang="en-US" dirty="0" smtClean="0"/>
              <a:t>&lt;html&gt;</a:t>
            </a:r>
          </a:p>
          <a:p>
            <a:r>
              <a:rPr lang="en-US" dirty="0" smtClean="0"/>
              <a:t>&lt;body&gt;</a:t>
            </a:r>
          </a:p>
          <a:p>
            <a:endParaRPr lang="en-US" dirty="0" smtClean="0"/>
          </a:p>
          <a:p>
            <a:r>
              <a:rPr lang="en-US" dirty="0" smtClean="0"/>
              <a:t>&lt;</a:t>
            </a:r>
            <a:r>
              <a:rPr lang="en-US" dirty="0" err="1" smtClean="0"/>
              <a:t>img</a:t>
            </a:r>
            <a:r>
              <a:rPr lang="en-US" dirty="0" smtClean="0"/>
              <a:t> </a:t>
            </a:r>
            <a:r>
              <a:rPr lang="en-US" dirty="0" err="1" smtClean="0"/>
              <a:t>src</a:t>
            </a:r>
            <a:r>
              <a:rPr lang="en-US" dirty="0" smtClean="0"/>
              <a:t>="w3schools.jpg" alt="W3Schools.com" width="104" height="142"&gt;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240714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364163"/>
          </a:xfrm>
        </p:spPr>
        <p:txBody>
          <a:bodyPr>
            <a:normAutofit/>
          </a:bodyPr>
          <a:lstStyle/>
          <a:p>
            <a:r>
              <a:rPr lang="en-US" dirty="0" smtClean="0"/>
              <a:t>HTML5 </a:t>
            </a:r>
            <a:r>
              <a:rPr lang="en-US" dirty="0"/>
              <a:t>tags are not case sensitive: &lt;P&gt; means the </a:t>
            </a:r>
            <a:r>
              <a:rPr lang="en-US" dirty="0" smtClean="0"/>
              <a:t>same </a:t>
            </a:r>
            <a:r>
              <a:rPr lang="en-US" dirty="0"/>
              <a:t>as &lt;p</a:t>
            </a:r>
            <a:r>
              <a:rPr lang="en-US" dirty="0" smtClean="0"/>
              <a:t>&gt;.</a:t>
            </a:r>
          </a:p>
          <a:p>
            <a:r>
              <a:rPr lang="en-US" dirty="0" smtClean="0"/>
              <a:t>&lt;doctype html&gt;</a:t>
            </a:r>
          </a:p>
          <a:p>
            <a:r>
              <a:rPr lang="en-US" dirty="0" smtClean="0"/>
              <a:t>&lt;head&gt;</a:t>
            </a:r>
          </a:p>
          <a:p>
            <a:r>
              <a:rPr lang="en-US" dirty="0" smtClean="0"/>
              <a:t>&lt;title&gt;welcome&lt;/title&gt;</a:t>
            </a:r>
          </a:p>
          <a:p>
            <a:r>
              <a:rPr lang="en-US" dirty="0" smtClean="0"/>
              <a:t>&lt;/head&gt;</a:t>
            </a:r>
          </a:p>
          <a:p>
            <a:r>
              <a:rPr lang="en-US" dirty="0" smtClean="0"/>
              <a:t>&lt;body&gt;</a:t>
            </a:r>
          </a:p>
          <a:p>
            <a:r>
              <a:rPr lang="en-US" dirty="0" smtClean="0"/>
              <a:t>&lt;p&gt;welcome&lt;/P&gt;</a:t>
            </a:r>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2281873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HTML?</a:t>
            </a:r>
            <a:br>
              <a:rPr lang="en-US" dirty="0" smtClean="0"/>
            </a:br>
            <a:endParaRPr lang="en-US" dirty="0"/>
          </a:p>
        </p:txBody>
      </p:sp>
      <p:sp>
        <p:nvSpPr>
          <p:cNvPr id="3" name="Content Placeholder 2"/>
          <p:cNvSpPr>
            <a:spLocks noGrp="1"/>
          </p:cNvSpPr>
          <p:nvPr>
            <p:ph sz="quarter" idx="1"/>
          </p:nvPr>
        </p:nvSpPr>
        <p:spPr>
          <a:xfrm>
            <a:off x="457200" y="1066800"/>
            <a:ext cx="8534400" cy="5334000"/>
          </a:xfrm>
        </p:spPr>
        <p:txBody>
          <a:bodyPr>
            <a:normAutofit/>
          </a:bodyPr>
          <a:lstStyle/>
          <a:p>
            <a:r>
              <a:rPr lang="en-US" dirty="0" smtClean="0"/>
              <a:t>HTML </a:t>
            </a:r>
            <a:r>
              <a:rPr lang="en-US" dirty="0"/>
              <a:t>is the standard markup language for creating Web pages.</a:t>
            </a:r>
          </a:p>
          <a:p>
            <a:r>
              <a:rPr lang="en-US" dirty="0"/>
              <a:t>HTML stands for Hyper Text Markup Language</a:t>
            </a:r>
          </a:p>
          <a:p>
            <a:r>
              <a:rPr lang="en-US" dirty="0"/>
              <a:t>HTML describes the structure of Web pages using markup</a:t>
            </a:r>
          </a:p>
          <a:p>
            <a:r>
              <a:rPr lang="en-US" dirty="0"/>
              <a:t>HTML elements are the building blocks of HTML pages</a:t>
            </a:r>
          </a:p>
          <a:p>
            <a:r>
              <a:rPr lang="en-US" dirty="0"/>
              <a:t>HTML elements are represented by tags</a:t>
            </a:r>
          </a:p>
          <a:p>
            <a:r>
              <a:rPr lang="en-US" dirty="0"/>
              <a:t>HTML tags label pieces of content such as "heading", "paragraph", "table", and so on</a:t>
            </a:r>
          </a:p>
          <a:p>
            <a:r>
              <a:rPr lang="en-US" dirty="0"/>
              <a:t>Browsers do not display the HTML tags, but use them to render the content of the page</a:t>
            </a:r>
          </a:p>
          <a:p>
            <a:endParaRPr lang="en-US" dirty="0"/>
          </a:p>
        </p:txBody>
      </p:sp>
    </p:spTree>
    <p:extLst>
      <p:ext uri="{BB962C8B-B14F-4D97-AF65-F5344CB8AC3E}">
        <p14:creationId xmlns:p14="http://schemas.microsoft.com/office/powerpoint/2010/main" val="2885677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Attributes</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All </a:t>
            </a:r>
            <a:r>
              <a:rPr lang="en-US" dirty="0"/>
              <a:t>HTML elements can have </a:t>
            </a:r>
            <a:r>
              <a:rPr lang="en-US" b="1" dirty="0"/>
              <a:t>attributes</a:t>
            </a:r>
            <a:endParaRPr lang="en-US" dirty="0"/>
          </a:p>
          <a:p>
            <a:r>
              <a:rPr lang="en-US" dirty="0"/>
              <a:t>Attributes provide </a:t>
            </a:r>
            <a:r>
              <a:rPr lang="en-US" b="1" dirty="0"/>
              <a:t>additional information</a:t>
            </a:r>
            <a:r>
              <a:rPr lang="en-US" dirty="0"/>
              <a:t> about an element</a:t>
            </a:r>
          </a:p>
          <a:p>
            <a:r>
              <a:rPr lang="en-US" dirty="0"/>
              <a:t>Attributes are always specified in </a:t>
            </a:r>
            <a:r>
              <a:rPr lang="en-US" b="1" dirty="0"/>
              <a:t>the start tag</a:t>
            </a:r>
            <a:endParaRPr lang="en-US" dirty="0"/>
          </a:p>
          <a:p>
            <a:r>
              <a:rPr lang="en-US" dirty="0"/>
              <a:t>Attributes usually come in name/value pairs like: </a:t>
            </a:r>
            <a:r>
              <a:rPr lang="en-US" b="1" dirty="0"/>
              <a:t>name="value"</a:t>
            </a:r>
            <a:endParaRPr lang="en-US" dirty="0"/>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721306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77200" cy="533400"/>
          </a:xfrm>
        </p:spPr>
        <p:txBody>
          <a:bodyPr>
            <a:normAutofit fontScale="90000"/>
          </a:bodyPr>
          <a:lstStyle/>
          <a:p>
            <a:r>
              <a:rPr lang="en-US" b="1" dirty="0">
                <a:hlinkClick r:id="rId2" action="ppaction://hlinkfile"/>
              </a:rPr>
              <a:t>HTML Text Formatting </a:t>
            </a:r>
            <a:r>
              <a:rPr lang="en-US" b="1" dirty="0" smtClean="0">
                <a:hlinkClick r:id="rId2" action="ppaction://hlinkfile"/>
              </a:rPr>
              <a:t>Tags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215695897"/>
              </p:ext>
            </p:extLst>
          </p:nvPr>
        </p:nvGraphicFramePr>
        <p:xfrm>
          <a:off x="1471612" y="1270476"/>
          <a:ext cx="6200775" cy="4103370"/>
        </p:xfrm>
        <a:graphic>
          <a:graphicData uri="http://schemas.openxmlformats.org/drawingml/2006/table">
            <a:tbl>
              <a:tblPr/>
              <a:tblGrid>
                <a:gridCol w="1195388"/>
                <a:gridCol w="5005387"/>
              </a:tblGrid>
              <a:tr h="0">
                <a:tc>
                  <a:txBody>
                    <a:bodyPr/>
                    <a:lstStyle/>
                    <a:p>
                      <a:pPr algn="l" fontAlgn="t"/>
                      <a:r>
                        <a:rPr lang="en-US" b="1" dirty="0">
                          <a:solidFill>
                            <a:srgbClr val="000000"/>
                          </a:solidFill>
                          <a:effectLst/>
                          <a:latin typeface="Trebuchet MS"/>
                        </a:rPr>
                        <a:t>Tag</a:t>
                      </a:r>
                    </a:p>
                  </a:txBody>
                  <a:tcPr marL="66675" marR="66675" marT="66675" marB="6667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b="1">
                          <a:solidFill>
                            <a:srgbClr val="000000"/>
                          </a:solidFill>
                          <a:effectLst/>
                          <a:latin typeface="Trebuchet MS"/>
                        </a:rPr>
                        <a:t>Description</a:t>
                      </a:r>
                    </a:p>
                  </a:txBody>
                  <a:tcPr marL="66675" marR="66675" marT="66675" marB="6667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D85A4"/>
                          </a:solidFill>
                          <a:effectLst/>
                          <a:latin typeface="inherit"/>
                          <a:hlinkClick r:id="rId3"/>
                        </a:rPr>
                        <a:t>&lt;b&gt;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bold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4"/>
                        </a:rPr>
                        <a:t>&lt;del&gt;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deleted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5"/>
                        </a:rPr>
                        <a:t>&lt;em&gt;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emphasized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6"/>
                        </a:rPr>
                        <a:t>&lt;i&gt;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italic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7"/>
                        </a:rPr>
                        <a:t>&lt;ins&gt;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inserted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&lt;mark&gt;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marked/highlighted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8"/>
                        </a:rPr>
                        <a:t>&lt;small&gt;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small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9"/>
                        </a:rPr>
                        <a:t>&lt;strong&gt;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strong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10"/>
                        </a:rPr>
                        <a:t>&lt;sub&gt;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subscripted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11"/>
                        </a:rPr>
                        <a:t>&lt;sup&gt;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Defines superscripted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208085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364163"/>
          </a:xfrm>
        </p:spPr>
        <p:txBody>
          <a:bodyPr>
            <a:normAutofit fontScale="62500" lnSpcReduction="20000"/>
          </a:bodyPr>
          <a:lstStyle/>
          <a:p>
            <a:pPr marL="0" indent="0">
              <a:buNone/>
            </a:pPr>
            <a:r>
              <a:rPr lang="en-US" dirty="0" smtClean="0"/>
              <a:t>&lt;!DOCTYPE html&gt;</a:t>
            </a:r>
          </a:p>
          <a:p>
            <a:pPr marL="0" indent="0">
              <a:buNone/>
            </a:pPr>
            <a:r>
              <a:rPr lang="en-US" dirty="0" smtClean="0"/>
              <a:t>&lt;html </a:t>
            </a:r>
            <a:r>
              <a:rPr lang="en-US" dirty="0" err="1" smtClean="0"/>
              <a:t>lang</a:t>
            </a:r>
            <a:r>
              <a:rPr lang="en-US" dirty="0" smtClean="0"/>
              <a:t>="</a:t>
            </a:r>
            <a:r>
              <a:rPr lang="en-US" dirty="0" err="1" smtClean="0"/>
              <a:t>en</a:t>
            </a:r>
            <a:r>
              <a:rPr lang="en-US" dirty="0" smtClean="0"/>
              <a:t>"&gt;</a:t>
            </a:r>
          </a:p>
          <a:p>
            <a:pPr marL="0" indent="0">
              <a:buNone/>
            </a:pPr>
            <a:r>
              <a:rPr lang="en-US" dirty="0" smtClean="0"/>
              <a:t>&lt;head&gt;</a:t>
            </a:r>
          </a:p>
          <a:p>
            <a:pPr marL="0" indent="0">
              <a:buNone/>
            </a:pPr>
            <a:r>
              <a:rPr lang="en-US" dirty="0" smtClean="0"/>
              <a:t>    &lt;meta charset="UTF-8"&gt;</a:t>
            </a:r>
          </a:p>
          <a:p>
            <a:pPr marL="0" indent="0">
              <a:buNone/>
            </a:pPr>
            <a:r>
              <a:rPr lang="en-US" dirty="0" smtClean="0"/>
              <a:t>    &lt;title&gt;Example of HTML Paragraphs&lt;/title&gt;</a:t>
            </a:r>
          </a:p>
          <a:p>
            <a:pPr marL="0" indent="0">
              <a:buNone/>
            </a:pPr>
            <a:r>
              <a:rPr lang="en-US" dirty="0" smtClean="0"/>
              <a:t>&lt;/head&gt;</a:t>
            </a:r>
          </a:p>
          <a:p>
            <a:pPr marL="0" indent="0">
              <a:buNone/>
            </a:pPr>
            <a:r>
              <a:rPr lang="en-US" dirty="0" smtClean="0"/>
              <a:t>&lt;body&gt;</a:t>
            </a:r>
          </a:p>
          <a:p>
            <a:pPr marL="0" indent="0">
              <a:buNone/>
            </a:pPr>
            <a:r>
              <a:rPr lang="en-US" dirty="0" smtClean="0"/>
              <a:t>	&lt;p&gt;&lt;b&gt;This text is bold&lt;/b&gt;&lt;/p&gt;</a:t>
            </a:r>
          </a:p>
          <a:p>
            <a:pPr marL="0" indent="0">
              <a:buNone/>
            </a:pPr>
            <a:r>
              <a:rPr lang="en-US" dirty="0" smtClean="0"/>
              <a:t>    &lt;p&gt;&lt;code&gt;This is computer code&lt;/code&gt;&lt;/p&gt;</a:t>
            </a:r>
          </a:p>
          <a:p>
            <a:pPr marL="0" indent="0">
              <a:buNone/>
            </a:pPr>
            <a:r>
              <a:rPr lang="en-US" dirty="0" smtClean="0"/>
              <a:t>    &lt;p&gt;&lt;</a:t>
            </a:r>
            <a:r>
              <a:rPr lang="en-US" dirty="0" err="1" smtClean="0"/>
              <a:t>em</a:t>
            </a:r>
            <a:r>
              <a:rPr lang="en-US" dirty="0" smtClean="0"/>
              <a:t>&gt;This text is emphasized&lt;/</a:t>
            </a:r>
            <a:r>
              <a:rPr lang="en-US" dirty="0" err="1" smtClean="0"/>
              <a:t>em</a:t>
            </a:r>
            <a:r>
              <a:rPr lang="en-US" dirty="0" smtClean="0"/>
              <a:t>&gt;&lt;/p&gt;</a:t>
            </a:r>
          </a:p>
          <a:p>
            <a:pPr marL="0" indent="0">
              <a:buNone/>
            </a:pPr>
            <a:r>
              <a:rPr lang="en-US" dirty="0" smtClean="0"/>
              <a:t>    &lt;p&gt;&lt;</a:t>
            </a:r>
            <a:r>
              <a:rPr lang="en-US" dirty="0" err="1" smtClean="0"/>
              <a:t>i</a:t>
            </a:r>
            <a:r>
              <a:rPr lang="en-US" dirty="0" smtClean="0"/>
              <a:t>&gt;This text is italic&lt;/</a:t>
            </a:r>
            <a:r>
              <a:rPr lang="en-US" dirty="0" err="1" smtClean="0"/>
              <a:t>i</a:t>
            </a:r>
            <a:r>
              <a:rPr lang="en-US" dirty="0" smtClean="0"/>
              <a:t>&gt;&lt;/p&gt;</a:t>
            </a:r>
          </a:p>
          <a:p>
            <a:pPr marL="0" indent="0">
              <a:buNone/>
            </a:pPr>
            <a:r>
              <a:rPr lang="en-US" dirty="0" smtClean="0"/>
              <a:t>    &lt;p&gt;&lt;small&gt;This text is small&lt;/small&gt;&lt;/p&gt;</a:t>
            </a:r>
          </a:p>
          <a:p>
            <a:pPr marL="0" indent="0">
              <a:buNone/>
            </a:pPr>
            <a:r>
              <a:rPr lang="en-US" dirty="0" smtClean="0"/>
              <a:t>    &lt;p&gt;&lt;mark&gt;This text is marked&lt;/mark&gt;&lt;/p&gt;</a:t>
            </a:r>
          </a:p>
          <a:p>
            <a:pPr marL="0" indent="0">
              <a:buNone/>
            </a:pPr>
            <a:r>
              <a:rPr lang="en-US" dirty="0" smtClean="0"/>
              <a:t>    &lt;p&gt;&lt;strong&gt;This text is strongly emphasized&lt;/strong&gt;&lt;/p&gt;</a:t>
            </a:r>
          </a:p>
          <a:p>
            <a:pPr marL="0" indent="0">
              <a:buNone/>
            </a:pPr>
            <a:r>
              <a:rPr lang="en-US" dirty="0" smtClean="0"/>
              <a:t>    &lt;p&gt;This is &lt;sub&gt;subscript&lt;/sub&gt; and &lt;sup&gt;superscript&lt;/sup&gt;&lt;/p&gt;</a:t>
            </a:r>
          </a:p>
          <a:p>
            <a:pPr marL="0" indent="0">
              <a:buNone/>
            </a:pPr>
            <a:r>
              <a:rPr lang="en-US" dirty="0" smtClean="0"/>
              <a:t>    &lt;p&gt;&lt;ins&gt;This text is inserted to the document&lt;/ins&gt;&lt;/p&gt;</a:t>
            </a:r>
          </a:p>
          <a:p>
            <a:pPr marL="0" indent="0">
              <a:buNone/>
            </a:pPr>
            <a:r>
              <a:rPr lang="en-US" dirty="0" smtClean="0"/>
              <a:t>    &lt;p&gt;&lt;del&gt;This text is deleted from the document&lt;/del&gt;&lt;/p&gt;</a:t>
            </a:r>
          </a:p>
          <a:p>
            <a:pPr marL="0" indent="0">
              <a:buNone/>
            </a:pPr>
            <a:r>
              <a:rPr lang="en-US" dirty="0" smtClean="0"/>
              <a:t>&lt;/body&gt;</a:t>
            </a:r>
          </a:p>
          <a:p>
            <a:pPr marL="0" indent="0">
              <a:buNone/>
            </a:pPr>
            <a:r>
              <a:rPr lang="en-US" dirty="0" smtClean="0"/>
              <a:t>&lt;/html&gt; </a:t>
            </a:r>
            <a:endParaRPr lang="en-US" dirty="0"/>
          </a:p>
        </p:txBody>
      </p:sp>
      <p:sp>
        <p:nvSpPr>
          <p:cNvPr id="4" name="Title 1"/>
          <p:cNvSpPr>
            <a:spLocks noGrp="1"/>
          </p:cNvSpPr>
          <p:nvPr>
            <p:ph type="title"/>
          </p:nvPr>
        </p:nvSpPr>
        <p:spPr>
          <a:xfrm>
            <a:off x="457200" y="152400"/>
            <a:ext cx="7772400" cy="457200"/>
          </a:xfrm>
        </p:spPr>
        <p:txBody>
          <a:bodyPr>
            <a:normAutofit fontScale="90000"/>
          </a:bodyPr>
          <a:lstStyle/>
          <a:p>
            <a:r>
              <a:rPr lang="en-US" dirty="0" smtClean="0">
                <a:hlinkClick r:id="rId2" action="ppaction://hlinkfile"/>
              </a:rPr>
              <a:t>HTML Text Formatting Example</a:t>
            </a:r>
            <a:endParaRPr lang="en-US" dirty="0"/>
          </a:p>
        </p:txBody>
      </p:sp>
    </p:spTree>
    <p:extLst>
      <p:ext uri="{BB962C8B-B14F-4D97-AF65-F5344CB8AC3E}">
        <p14:creationId xmlns:p14="http://schemas.microsoft.com/office/powerpoint/2010/main" val="1389472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The style Attribute</a:t>
            </a:r>
            <a:br>
              <a:rPr lang="en-US" dirty="0" smtClean="0"/>
            </a:br>
            <a:endParaRPr lang="en-US" dirty="0"/>
          </a:p>
        </p:txBody>
      </p:sp>
      <p:sp>
        <p:nvSpPr>
          <p:cNvPr id="3" name="Content Placeholder 2"/>
          <p:cNvSpPr>
            <a:spLocks noGrp="1"/>
          </p:cNvSpPr>
          <p:nvPr>
            <p:ph sz="quarter" idx="1"/>
          </p:nvPr>
        </p:nvSpPr>
        <p:spPr>
          <a:xfrm>
            <a:off x="457200" y="914400"/>
            <a:ext cx="8229600" cy="5211763"/>
          </a:xfrm>
        </p:spPr>
        <p:txBody>
          <a:bodyPr>
            <a:normAutofit fontScale="92500" lnSpcReduction="10000"/>
          </a:bodyPr>
          <a:lstStyle/>
          <a:p>
            <a:r>
              <a:rPr lang="en-US" dirty="0" smtClean="0"/>
              <a:t>The </a:t>
            </a:r>
            <a:r>
              <a:rPr lang="en-US" dirty="0"/>
              <a:t>style attribute is used to specify the styling of an element, like color, font, size etc</a:t>
            </a:r>
            <a:r>
              <a:rPr lang="en-US" dirty="0" smtClean="0"/>
              <a:t>.</a:t>
            </a:r>
          </a:p>
          <a:p>
            <a:r>
              <a:rPr lang="en-US" dirty="0" smtClean="0"/>
              <a:t>&lt;!DOCTYPE html&gt;</a:t>
            </a:r>
          </a:p>
          <a:p>
            <a:r>
              <a:rPr lang="en-US" dirty="0" smtClean="0"/>
              <a:t>&lt;html&gt;</a:t>
            </a:r>
          </a:p>
          <a:p>
            <a:r>
              <a:rPr lang="en-US" dirty="0" smtClean="0"/>
              <a:t>&lt;body&gt;</a:t>
            </a:r>
          </a:p>
          <a:p>
            <a:endParaRPr lang="en-US" dirty="0" smtClean="0"/>
          </a:p>
          <a:p>
            <a:r>
              <a:rPr lang="en-US" dirty="0" smtClean="0"/>
              <a:t>&lt;p style="</a:t>
            </a:r>
            <a:r>
              <a:rPr lang="en-US" dirty="0" err="1" smtClean="0"/>
              <a:t>color:red</a:t>
            </a:r>
            <a:r>
              <a:rPr lang="en-US" dirty="0" smtClean="0"/>
              <a:t>"&gt;I am a paragraph.&lt;/p&gt;</a:t>
            </a:r>
          </a:p>
          <a:p>
            <a:endParaRPr lang="en-US" dirty="0" smtClean="0"/>
          </a:p>
          <a:p>
            <a:r>
              <a:rPr lang="en-US" dirty="0" smtClean="0"/>
              <a:t>&lt;p&gt;Use the style attribute to control an element's layout.&lt;/p&gt;</a:t>
            </a:r>
          </a:p>
          <a:p>
            <a:endParaRPr lang="en-US" dirty="0" smtClean="0"/>
          </a:p>
          <a:p>
            <a:r>
              <a:rPr lang="en-US" dirty="0" smtClean="0"/>
              <a:t>&lt;/body&gt;</a:t>
            </a:r>
          </a:p>
          <a:p>
            <a:r>
              <a:rPr lang="en-US" dirty="0" smtClean="0"/>
              <a:t>&lt;/html&gt;</a:t>
            </a:r>
            <a:endParaRPr lang="en-US" dirty="0"/>
          </a:p>
          <a:p>
            <a:endParaRPr lang="en-US" dirty="0"/>
          </a:p>
        </p:txBody>
      </p:sp>
    </p:spTree>
    <p:extLst>
      <p:ext uri="{BB962C8B-B14F-4D97-AF65-F5344CB8AC3E}">
        <p14:creationId xmlns:p14="http://schemas.microsoft.com/office/powerpoint/2010/main" val="2763919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838200"/>
            <a:ext cx="7467600" cy="4873752"/>
          </a:xfrm>
        </p:spPr>
        <p:txBody>
          <a:bodyPr/>
          <a:lstStyle/>
          <a:p>
            <a:r>
              <a:rPr lang="en-US" dirty="0">
                <a:solidFill>
                  <a:srgbClr val="FF0000"/>
                </a:solidFill>
              </a:rPr>
              <a:t>I am a paragraph</a:t>
            </a:r>
            <a:r>
              <a:rPr lang="en-US" dirty="0"/>
              <a:t>.</a:t>
            </a:r>
          </a:p>
          <a:p>
            <a:r>
              <a:rPr lang="en-US" dirty="0"/>
              <a:t>Use the style attribute to control an element's layout.</a:t>
            </a:r>
          </a:p>
          <a:p>
            <a:endParaRPr lang="en-US" dirty="0"/>
          </a:p>
        </p:txBody>
      </p:sp>
    </p:spTree>
    <p:extLst>
      <p:ext uri="{BB962C8B-B14F-4D97-AF65-F5344CB8AC3E}">
        <p14:creationId xmlns:p14="http://schemas.microsoft.com/office/powerpoint/2010/main" val="3846204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Horizontal Rules</a:t>
            </a:r>
            <a:br>
              <a:rPr lang="en-US" dirty="0"/>
            </a:br>
            <a:endParaRPr lang="en-US" dirty="0"/>
          </a:p>
        </p:txBody>
      </p:sp>
      <p:sp>
        <p:nvSpPr>
          <p:cNvPr id="3" name="Content Placeholder 2"/>
          <p:cNvSpPr>
            <a:spLocks noGrp="1"/>
          </p:cNvSpPr>
          <p:nvPr>
            <p:ph sz="quarter" idx="1"/>
          </p:nvPr>
        </p:nvSpPr>
        <p:spPr/>
        <p:txBody>
          <a:bodyPr/>
          <a:lstStyle/>
          <a:p>
            <a:r>
              <a:rPr lang="en-US" dirty="0"/>
              <a:t>The &lt;</a:t>
            </a:r>
            <a:r>
              <a:rPr lang="en-US" dirty="0" err="1"/>
              <a:t>hr</a:t>
            </a:r>
            <a:r>
              <a:rPr lang="en-US" dirty="0"/>
              <a:t>&gt; tag defines a thematic break in an HTML page, and is most often displayed as a horizontal rule.</a:t>
            </a:r>
          </a:p>
          <a:p>
            <a:r>
              <a:rPr lang="en-US" dirty="0"/>
              <a:t>The &lt;</a:t>
            </a:r>
            <a:r>
              <a:rPr lang="en-US" dirty="0" err="1"/>
              <a:t>hr</a:t>
            </a:r>
            <a:r>
              <a:rPr lang="en-US" dirty="0"/>
              <a:t>&gt; element is used to separate content (or define a change) in an HTML page:</a:t>
            </a:r>
          </a:p>
          <a:p>
            <a:endParaRPr lang="en-US" dirty="0"/>
          </a:p>
        </p:txBody>
      </p:sp>
    </p:spTree>
    <p:extLst>
      <p:ext uri="{BB962C8B-B14F-4D97-AF65-F5344CB8AC3E}">
        <p14:creationId xmlns:p14="http://schemas.microsoft.com/office/powerpoint/2010/main" val="37283106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745163"/>
          </a:xfrm>
        </p:spPr>
        <p:txBody>
          <a:bodyPr>
            <a:normAutofit fontScale="85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&lt;h1&gt;This is heading 1&lt;/h1&gt;</a:t>
            </a:r>
          </a:p>
          <a:p>
            <a:r>
              <a:rPr lang="en-US" dirty="0" smtClean="0"/>
              <a:t>&lt;p&gt;This is some text.&lt;/p&gt;</a:t>
            </a:r>
          </a:p>
          <a:p>
            <a:r>
              <a:rPr lang="en-US" dirty="0" smtClean="0"/>
              <a:t>&lt;</a:t>
            </a:r>
            <a:r>
              <a:rPr lang="en-US" dirty="0" err="1" smtClean="0"/>
              <a:t>hr</a:t>
            </a:r>
            <a:r>
              <a:rPr lang="en-US" dirty="0" smtClean="0"/>
              <a:t>&gt;</a:t>
            </a:r>
          </a:p>
          <a:p>
            <a:endParaRPr lang="en-US" dirty="0" smtClean="0"/>
          </a:p>
          <a:p>
            <a:r>
              <a:rPr lang="en-US" dirty="0" smtClean="0"/>
              <a:t>&lt;h2&gt;This is heading 2&lt;/h2&gt;</a:t>
            </a:r>
          </a:p>
          <a:p>
            <a:r>
              <a:rPr lang="en-US" dirty="0" smtClean="0"/>
              <a:t>&lt;p&gt;This is some other text.&lt;/p&gt;</a:t>
            </a:r>
          </a:p>
          <a:p>
            <a:r>
              <a:rPr lang="en-US" dirty="0" smtClean="0"/>
              <a:t>&lt;</a:t>
            </a:r>
            <a:r>
              <a:rPr lang="en-US" dirty="0" err="1" smtClean="0"/>
              <a:t>hr</a:t>
            </a:r>
            <a:r>
              <a:rPr lang="en-US" dirty="0" smtClean="0"/>
              <a:t>&gt;</a:t>
            </a:r>
          </a:p>
          <a:p>
            <a:endParaRPr lang="en-US" dirty="0" smtClean="0"/>
          </a:p>
          <a:p>
            <a:r>
              <a:rPr lang="en-US" dirty="0" smtClean="0"/>
              <a:t>&lt;h2&gt;This is heading 2&lt;/h2&gt;</a:t>
            </a:r>
          </a:p>
          <a:p>
            <a:r>
              <a:rPr lang="en-US" dirty="0" smtClean="0"/>
              <a:t>&lt;p&gt;This is some other text.&lt;/p&gt;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2910410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a:bodyPr>
          <a:lstStyle/>
          <a:p>
            <a:pPr marL="0" indent="0">
              <a:buNone/>
            </a:pPr>
            <a:r>
              <a:rPr lang="en-US" dirty="0" smtClean="0">
                <a:solidFill>
                  <a:srgbClr val="FF0000"/>
                </a:solidFill>
              </a:rPr>
              <a:t>USAGE OF </a:t>
            </a:r>
            <a:r>
              <a:rPr lang="en-US" dirty="0" err="1" smtClean="0">
                <a:solidFill>
                  <a:srgbClr val="FF0000"/>
                </a:solidFill>
              </a:rPr>
              <a:t>br</a:t>
            </a:r>
            <a:r>
              <a:rPr lang="en-US" dirty="0" smtClean="0">
                <a:solidFill>
                  <a:srgbClr val="FF0000"/>
                </a:solidFill>
              </a:rPr>
              <a:t> TAG</a:t>
            </a:r>
          </a:p>
          <a:p>
            <a:r>
              <a:rPr lang="en-US" dirty="0" smtClean="0"/>
              <a:t>&lt;!DOCTYPE html&gt;</a:t>
            </a:r>
          </a:p>
          <a:p>
            <a:r>
              <a:rPr lang="en-US" dirty="0" smtClean="0"/>
              <a:t>&lt;html&gt;</a:t>
            </a:r>
          </a:p>
          <a:p>
            <a:r>
              <a:rPr lang="en-US" dirty="0" smtClean="0"/>
              <a:t>&lt;body&gt;</a:t>
            </a:r>
          </a:p>
          <a:p>
            <a:endParaRPr lang="en-US" dirty="0" smtClean="0"/>
          </a:p>
          <a:p>
            <a:r>
              <a:rPr lang="en-US" dirty="0" smtClean="0"/>
              <a:t>&lt;p&gt;This is&lt;</a:t>
            </a:r>
            <a:r>
              <a:rPr lang="en-US" dirty="0" err="1" smtClean="0"/>
              <a:t>br</a:t>
            </a:r>
            <a:r>
              <a:rPr lang="en-US" dirty="0" smtClean="0"/>
              <a:t>&gt;a paragraph&lt;</a:t>
            </a:r>
            <a:r>
              <a:rPr lang="en-US" dirty="0" err="1" smtClean="0"/>
              <a:t>br</a:t>
            </a:r>
            <a:r>
              <a:rPr lang="en-US" dirty="0" smtClean="0"/>
              <a:t>&gt;with line breaks&lt;/p&gt;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1776979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4873752"/>
          </a:xfrm>
        </p:spPr>
        <p:txBody>
          <a:bodyPr/>
          <a:lstStyle/>
          <a:p>
            <a:r>
              <a:rPr lang="en-US" dirty="0"/>
              <a:t>This is</a:t>
            </a:r>
            <a:r>
              <a:rPr lang="en-US" dirty="0" smtClean="0"/>
              <a:t/>
            </a:r>
            <a:br>
              <a:rPr lang="en-US" dirty="0" smtClean="0"/>
            </a:br>
            <a:r>
              <a:rPr lang="en-US" dirty="0"/>
              <a:t>a paragraph</a:t>
            </a:r>
            <a:r>
              <a:rPr lang="en-US" dirty="0" smtClean="0"/>
              <a:t/>
            </a:r>
            <a:br>
              <a:rPr lang="en-US" dirty="0" smtClean="0"/>
            </a:br>
            <a:r>
              <a:rPr lang="en-US" dirty="0"/>
              <a:t>with line breaks</a:t>
            </a:r>
          </a:p>
        </p:txBody>
      </p:sp>
    </p:spTree>
    <p:extLst>
      <p:ext uri="{BB962C8B-B14F-4D97-AF65-F5344CB8AC3E}">
        <p14:creationId xmlns:p14="http://schemas.microsoft.com/office/powerpoint/2010/main" val="274463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Styles</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&lt;p&gt;I am normal&lt;/p&gt;</a:t>
            </a:r>
          </a:p>
          <a:p>
            <a:r>
              <a:rPr lang="en-US" dirty="0" smtClean="0"/>
              <a:t>&lt;p style="</a:t>
            </a:r>
            <a:r>
              <a:rPr lang="en-US" dirty="0" err="1" smtClean="0"/>
              <a:t>color:red</a:t>
            </a:r>
            <a:r>
              <a:rPr lang="en-US" dirty="0" smtClean="0"/>
              <a:t>;"&gt;I am red&lt;/p&gt;</a:t>
            </a:r>
          </a:p>
          <a:p>
            <a:r>
              <a:rPr lang="en-US" dirty="0" smtClean="0"/>
              <a:t>&lt;p style="</a:t>
            </a:r>
            <a:r>
              <a:rPr lang="en-US" dirty="0" err="1" smtClean="0"/>
              <a:t>color:blue</a:t>
            </a:r>
            <a:r>
              <a:rPr lang="en-US" dirty="0" smtClean="0"/>
              <a:t>;"&gt;I am blue&lt;/p&gt;</a:t>
            </a:r>
          </a:p>
          <a:p>
            <a:r>
              <a:rPr lang="en-US" dirty="0" smtClean="0"/>
              <a:t>&lt;p style="font-size:36px;"&gt;I am big&lt;/p&gt;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1342893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p:spPr>
        <p:txBody>
          <a:bodyPr/>
          <a:lstStyle/>
          <a:p>
            <a:r>
              <a:rPr lang="en-US" dirty="0" smtClean="0"/>
              <a:t>A SIMPLE html document</a:t>
            </a:r>
            <a:endParaRPr lang="en-US" dirty="0"/>
          </a:p>
        </p:txBody>
      </p:sp>
      <p:sp>
        <p:nvSpPr>
          <p:cNvPr id="3" name="Content Placeholder 2"/>
          <p:cNvSpPr>
            <a:spLocks noGrp="1"/>
          </p:cNvSpPr>
          <p:nvPr>
            <p:ph sz="quarter" idx="1"/>
          </p:nvPr>
        </p:nvSpPr>
        <p:spPr>
          <a:xfrm>
            <a:off x="457200" y="1143000"/>
            <a:ext cx="8458200" cy="5211763"/>
          </a:xfrm>
        </p:spPr>
        <p:txBody>
          <a:bodyPr>
            <a:normAutofit lnSpcReduction="10000"/>
          </a:bodyPr>
          <a:lstStyle/>
          <a:p>
            <a:pPr marL="0" indent="0">
              <a:buNone/>
            </a:pPr>
            <a:r>
              <a:rPr lang="en-US" dirty="0"/>
              <a:t>&lt;!DOCTYPE html&gt;</a:t>
            </a:r>
            <a:r>
              <a:rPr lang="en-US" dirty="0" smtClean="0"/>
              <a:t/>
            </a:r>
            <a:br>
              <a:rPr lang="en-US" dirty="0" smtClean="0"/>
            </a:br>
            <a:r>
              <a:rPr lang="en-US" dirty="0"/>
              <a:t>&lt;html&gt;</a:t>
            </a:r>
            <a:r>
              <a:rPr lang="en-US" dirty="0" smtClean="0"/>
              <a:t/>
            </a:r>
            <a:br>
              <a:rPr lang="en-US" dirty="0" smtClean="0"/>
            </a:br>
            <a:r>
              <a:rPr lang="en-US" dirty="0"/>
              <a:t>&lt;head&gt;</a:t>
            </a:r>
            <a:r>
              <a:rPr lang="en-US" dirty="0" smtClean="0"/>
              <a:t/>
            </a:r>
            <a:br>
              <a:rPr lang="en-US" dirty="0" smtClean="0"/>
            </a:br>
            <a:r>
              <a:rPr lang="en-US" dirty="0"/>
              <a:t>&lt;title&gt;Page Title&lt;/title&gt;</a:t>
            </a:r>
            <a:r>
              <a:rPr lang="en-US" dirty="0" smtClean="0"/>
              <a:t/>
            </a:r>
            <a:br>
              <a:rPr lang="en-US" dirty="0" smtClean="0"/>
            </a:br>
            <a:r>
              <a:rPr lang="en-US" dirty="0"/>
              <a:t>&lt;/head&gt;</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&lt;h1&gt;My First Heading&lt;/h1&gt;</a:t>
            </a:r>
            <a:r>
              <a:rPr lang="en-US" dirty="0" smtClean="0"/>
              <a:t/>
            </a:r>
            <a:br>
              <a:rPr lang="en-US" dirty="0" smtClean="0"/>
            </a:br>
            <a:r>
              <a:rPr lang="en-US" dirty="0"/>
              <a:t>&lt;p&gt;My first paragraph.&lt;/p&gt;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dirty="0"/>
              <a:t>&lt;/html</a:t>
            </a:r>
            <a:r>
              <a:rPr lang="en-US" dirty="0" smtClean="0"/>
              <a:t>&gt;</a:t>
            </a:r>
          </a:p>
          <a:p>
            <a:pPr marL="0" indent="0">
              <a:buNone/>
            </a:pPr>
            <a:endParaRPr lang="en-US" dirty="0"/>
          </a:p>
          <a:p>
            <a:pPr marL="0" indent="0">
              <a:buNone/>
            </a:pPr>
            <a:r>
              <a:rPr lang="en-US" dirty="0" smtClean="0"/>
              <a:t>Save it as </a:t>
            </a:r>
            <a:r>
              <a:rPr lang="en-US" dirty="0" smtClean="0">
                <a:hlinkClick r:id="rId2" action="ppaction://hlinkfile"/>
              </a:rPr>
              <a:t>first.html</a:t>
            </a:r>
            <a:endParaRPr lang="en-US" dirty="0"/>
          </a:p>
        </p:txBody>
      </p:sp>
    </p:spTree>
    <p:extLst>
      <p:ext uri="{BB962C8B-B14F-4D97-AF65-F5344CB8AC3E}">
        <p14:creationId xmlns:p14="http://schemas.microsoft.com/office/powerpoint/2010/main" val="16040843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Background Color</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smtClean="0"/>
              <a:t>&lt;!DOCTYPE html&gt;</a:t>
            </a:r>
          </a:p>
          <a:p>
            <a:r>
              <a:rPr lang="en-US" dirty="0" smtClean="0"/>
              <a:t>&lt;html&gt;</a:t>
            </a:r>
          </a:p>
          <a:p>
            <a:r>
              <a:rPr lang="en-US" dirty="0" smtClean="0"/>
              <a:t>&lt;body style="</a:t>
            </a:r>
            <a:r>
              <a:rPr lang="en-US" dirty="0" err="1" smtClean="0"/>
              <a:t>background-color:powderblue</a:t>
            </a:r>
            <a:r>
              <a:rPr lang="en-US" dirty="0" smtClean="0"/>
              <a:t>;"&gt;</a:t>
            </a:r>
          </a:p>
          <a:p>
            <a:endParaRPr lang="en-US" dirty="0" smtClean="0"/>
          </a:p>
          <a:p>
            <a:r>
              <a:rPr lang="en-US" dirty="0" smtClean="0"/>
              <a:t>&lt;h1&gt;This is a heading&lt;/h1&gt;</a:t>
            </a:r>
          </a:p>
          <a:p>
            <a:r>
              <a:rPr lang="en-US" dirty="0" smtClean="0"/>
              <a:t>&lt;p&gt;This is a paragraph.&lt;/p&gt;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1980061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Fonts</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&lt;h1 style="</a:t>
            </a:r>
            <a:r>
              <a:rPr lang="en-US" dirty="0" err="1" smtClean="0"/>
              <a:t>font-family:verdana</a:t>
            </a:r>
            <a:r>
              <a:rPr lang="en-US" dirty="0" smtClean="0"/>
              <a:t>;"&gt;This is a heading&lt;/h1&gt;</a:t>
            </a:r>
          </a:p>
          <a:p>
            <a:r>
              <a:rPr lang="en-US" dirty="0" smtClean="0"/>
              <a:t>&lt;p style="</a:t>
            </a:r>
            <a:r>
              <a:rPr lang="en-US" dirty="0" err="1" smtClean="0"/>
              <a:t>font-family:courier</a:t>
            </a:r>
            <a:r>
              <a:rPr lang="en-US" dirty="0" smtClean="0"/>
              <a:t>;"&gt;This is a paragraph.&lt;/p&gt;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2988426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Comment Tags</a:t>
            </a:r>
            <a:br>
              <a:rPr lang="en-US" dirty="0"/>
            </a:br>
            <a:endParaRPr lang="en-US" dirty="0"/>
          </a:p>
        </p:txBody>
      </p:sp>
      <p:sp>
        <p:nvSpPr>
          <p:cNvPr id="3" name="Content Placeholder 2"/>
          <p:cNvSpPr>
            <a:spLocks noGrp="1"/>
          </p:cNvSpPr>
          <p:nvPr>
            <p:ph sz="quarter" idx="1"/>
          </p:nvPr>
        </p:nvSpPr>
        <p:spPr/>
        <p:txBody>
          <a:bodyPr/>
          <a:lstStyle/>
          <a:p>
            <a:r>
              <a:rPr lang="en-US" dirty="0"/>
              <a:t>You can add comments to your HTML source by </a:t>
            </a:r>
            <a:r>
              <a:rPr lang="en-US" dirty="0" smtClean="0"/>
              <a:t>using </a:t>
            </a:r>
            <a:r>
              <a:rPr lang="en-US" dirty="0"/>
              <a:t>the following syntax</a:t>
            </a:r>
            <a:r>
              <a:rPr lang="en-US" dirty="0" smtClean="0"/>
              <a:t>:</a:t>
            </a:r>
          </a:p>
          <a:p>
            <a:r>
              <a:rPr lang="en-US" dirty="0" smtClean="0"/>
              <a:t>&lt;!– Write </a:t>
            </a:r>
            <a:r>
              <a:rPr lang="en-US" dirty="0"/>
              <a:t>your comments here </a:t>
            </a:r>
            <a:r>
              <a:rPr lang="en-US" dirty="0" smtClean="0"/>
              <a:t>--&gt;</a:t>
            </a:r>
          </a:p>
          <a:p>
            <a:r>
              <a:rPr lang="en-US" dirty="0"/>
              <a:t>With comments you can place notifications and reminders in your HTML:</a:t>
            </a:r>
          </a:p>
        </p:txBody>
      </p:sp>
    </p:spTree>
    <p:extLst>
      <p:ext uri="{BB962C8B-B14F-4D97-AF65-F5344CB8AC3E}">
        <p14:creationId xmlns:p14="http://schemas.microsoft.com/office/powerpoint/2010/main" val="827174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lstStyle/>
          <a:p>
            <a:r>
              <a:rPr lang="en-IN" dirty="0" smtClean="0"/>
              <a:t>Html Links</a:t>
            </a:r>
            <a:endParaRPr lang="en-IN" dirty="0"/>
          </a:p>
        </p:txBody>
      </p:sp>
      <p:sp>
        <p:nvSpPr>
          <p:cNvPr id="3" name="Content Placeholder 2"/>
          <p:cNvSpPr>
            <a:spLocks noGrp="1"/>
          </p:cNvSpPr>
          <p:nvPr>
            <p:ph sz="quarter" idx="1"/>
          </p:nvPr>
        </p:nvSpPr>
        <p:spPr>
          <a:xfrm>
            <a:off x="457200" y="914400"/>
            <a:ext cx="8077200" cy="5715000"/>
          </a:xfrm>
        </p:spPr>
        <p:txBody>
          <a:bodyPr>
            <a:normAutofit fontScale="85000" lnSpcReduction="20000"/>
          </a:bodyPr>
          <a:lstStyle/>
          <a:p>
            <a:r>
              <a:rPr lang="en-US" dirty="0"/>
              <a:t>HTML links are hyperlinks.</a:t>
            </a:r>
          </a:p>
          <a:p>
            <a:r>
              <a:rPr lang="en-US" dirty="0"/>
              <a:t>You can click on a link and jump to another document.</a:t>
            </a:r>
          </a:p>
          <a:p>
            <a:r>
              <a:rPr lang="en-US" dirty="0"/>
              <a:t>When you move the mouse over a link, the mouse arrow will turn into a little hand.</a:t>
            </a:r>
          </a:p>
          <a:p>
            <a:r>
              <a:rPr lang="en-IN" dirty="0" smtClean="0"/>
              <a:t>Syntax:</a:t>
            </a:r>
          </a:p>
          <a:p>
            <a:pPr marL="0" indent="0">
              <a:buNone/>
            </a:pPr>
            <a:r>
              <a:rPr lang="en-IN" dirty="0"/>
              <a:t>	</a:t>
            </a:r>
            <a:r>
              <a:rPr lang="en-US" dirty="0"/>
              <a:t>&lt;a </a:t>
            </a:r>
            <a:r>
              <a:rPr lang="en-US" dirty="0" err="1"/>
              <a:t>href</a:t>
            </a:r>
            <a:r>
              <a:rPr lang="en-US" dirty="0"/>
              <a:t>="</a:t>
            </a:r>
            <a:r>
              <a:rPr lang="en-US" i="1" dirty="0" err="1"/>
              <a:t>url</a:t>
            </a:r>
            <a:r>
              <a:rPr lang="en-US" dirty="0"/>
              <a:t>"&gt;</a:t>
            </a:r>
            <a:r>
              <a:rPr lang="en-US" i="1" dirty="0"/>
              <a:t>link text</a:t>
            </a:r>
            <a:r>
              <a:rPr lang="en-US" dirty="0"/>
              <a:t>&lt;/a</a:t>
            </a:r>
            <a:r>
              <a:rPr lang="en-US" dirty="0" smtClean="0"/>
              <a:t>&gt;</a:t>
            </a:r>
          </a:p>
          <a:p>
            <a:pPr marL="0" indent="0">
              <a:buNone/>
            </a:pPr>
            <a:r>
              <a:rPr lang="en-IN" dirty="0" smtClean="0">
                <a:hlinkClick r:id="rId2" action="ppaction://hlinkfile"/>
              </a:rPr>
              <a:t>Example:</a:t>
            </a:r>
            <a:endParaRPr lang="en-IN" dirty="0" smtClean="0"/>
          </a:p>
          <a:p>
            <a:pPr marL="0" indent="0">
              <a:buNone/>
            </a:pPr>
            <a:r>
              <a:rPr lang="en-IN" dirty="0" smtClean="0"/>
              <a:t>&lt;!</a:t>
            </a:r>
            <a:r>
              <a:rPr lang="en-IN" dirty="0"/>
              <a:t>DOCTYPE html&gt;</a:t>
            </a:r>
          </a:p>
          <a:p>
            <a:pPr marL="0" indent="0">
              <a:buNone/>
            </a:pPr>
            <a:r>
              <a:rPr lang="en-IN" dirty="0"/>
              <a:t>&lt;html&gt;</a:t>
            </a:r>
          </a:p>
          <a:p>
            <a:pPr marL="0" indent="0">
              <a:buNone/>
            </a:pPr>
            <a:r>
              <a:rPr lang="en-IN" dirty="0"/>
              <a:t>&lt;body&gt;</a:t>
            </a:r>
          </a:p>
          <a:p>
            <a:pPr marL="0" indent="0">
              <a:buNone/>
            </a:pPr>
            <a:endParaRPr lang="en-IN" dirty="0"/>
          </a:p>
          <a:p>
            <a:pPr marL="0" indent="0">
              <a:buNone/>
            </a:pPr>
            <a:r>
              <a:rPr lang="en-IN" dirty="0"/>
              <a:t>&lt;h2&gt;HTML Links&lt;/h2&gt;</a:t>
            </a:r>
          </a:p>
          <a:p>
            <a:pPr marL="0" indent="0">
              <a:buNone/>
            </a:pPr>
            <a:r>
              <a:rPr lang="en-IN" dirty="0"/>
              <a:t>&lt;p&gt;&lt;a </a:t>
            </a:r>
            <a:r>
              <a:rPr lang="en-IN" dirty="0" err="1"/>
              <a:t>href</a:t>
            </a:r>
            <a:r>
              <a:rPr lang="en-IN" dirty="0"/>
              <a:t>="https://www.google.com</a:t>
            </a:r>
            <a:r>
              <a:rPr lang="en-IN" dirty="0" smtClean="0"/>
              <a:t>/"&gt;Click here to visit Google &lt;/a&gt; &lt;/p&gt;</a:t>
            </a:r>
            <a:endParaRPr lang="en-IN" dirty="0"/>
          </a:p>
          <a:p>
            <a:pPr marL="0" indent="0">
              <a:buNone/>
            </a:pPr>
            <a:endParaRPr lang="en-IN" dirty="0"/>
          </a:p>
          <a:p>
            <a:pPr marL="0" indent="0">
              <a:buNone/>
            </a:pPr>
            <a:r>
              <a:rPr lang="en-IN" dirty="0"/>
              <a:t>&lt;/body&gt;</a:t>
            </a:r>
          </a:p>
          <a:p>
            <a:pPr marL="0" indent="0">
              <a:buNone/>
            </a:pPr>
            <a:r>
              <a:rPr lang="en-IN" dirty="0"/>
              <a:t>&lt;/html&gt;</a:t>
            </a:r>
          </a:p>
          <a:p>
            <a:pPr marL="0" indent="0">
              <a:buNone/>
            </a:pPr>
            <a:endParaRPr lang="en-IN" dirty="0"/>
          </a:p>
        </p:txBody>
      </p:sp>
    </p:spTree>
    <p:extLst>
      <p:ext uri="{BB962C8B-B14F-4D97-AF65-F5344CB8AC3E}">
        <p14:creationId xmlns:p14="http://schemas.microsoft.com/office/powerpoint/2010/main" val="537653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077200" cy="5749290"/>
          </a:xfrm>
        </p:spPr>
        <p:txBody>
          <a:bodyPr/>
          <a:lstStyle/>
          <a:p>
            <a:pPr marL="0" indent="0">
              <a:buNone/>
            </a:pPr>
            <a:r>
              <a:rPr lang="en-IN" dirty="0"/>
              <a:t>&lt;!DOCTYPE html&gt;</a:t>
            </a:r>
          </a:p>
          <a:p>
            <a:pPr marL="0" indent="0">
              <a:buNone/>
            </a:pPr>
            <a:r>
              <a:rPr lang="en-IN" dirty="0"/>
              <a:t>&lt;html&gt;</a:t>
            </a:r>
          </a:p>
          <a:p>
            <a:pPr marL="0" indent="0">
              <a:buNone/>
            </a:pPr>
            <a:r>
              <a:rPr lang="en-IN" dirty="0"/>
              <a:t>&lt;body&gt;</a:t>
            </a:r>
          </a:p>
          <a:p>
            <a:pPr marL="0" indent="0">
              <a:buNone/>
            </a:pPr>
            <a:endParaRPr lang="en-IN" dirty="0"/>
          </a:p>
          <a:p>
            <a:pPr marL="0" indent="0">
              <a:buNone/>
            </a:pPr>
            <a:r>
              <a:rPr lang="en-IN" dirty="0"/>
              <a:t>&lt;h2&gt;HTML Links&lt;/h2&gt;</a:t>
            </a:r>
          </a:p>
          <a:p>
            <a:pPr marL="0" indent="0">
              <a:buNone/>
            </a:pPr>
            <a:r>
              <a:rPr lang="en-IN" dirty="0"/>
              <a:t>&lt;p&gt;&lt;a </a:t>
            </a:r>
            <a:r>
              <a:rPr lang="en-IN" dirty="0" err="1"/>
              <a:t>href</a:t>
            </a:r>
            <a:r>
              <a:rPr lang="en-IN" dirty="0" smtClean="0"/>
              <a:t>=“</a:t>
            </a:r>
            <a:r>
              <a:rPr lang="en-IN" dirty="0" smtClean="0">
                <a:hlinkClick r:id="rId2" action="ppaction://hlinkfile"/>
              </a:rPr>
              <a:t>first.html</a:t>
            </a:r>
            <a:r>
              <a:rPr lang="en-IN" dirty="0" smtClean="0"/>
              <a:t>”&gt;Click </a:t>
            </a:r>
            <a:r>
              <a:rPr lang="en-IN" dirty="0"/>
              <a:t>here to visit Google &lt;/a&gt; &lt;/p&gt;</a:t>
            </a:r>
          </a:p>
          <a:p>
            <a:pPr marL="0" indent="0">
              <a:buNone/>
            </a:pPr>
            <a:endParaRPr lang="en-IN" dirty="0"/>
          </a:p>
          <a:p>
            <a:pPr marL="0" indent="0">
              <a:buNone/>
            </a:pPr>
            <a:r>
              <a:rPr lang="en-IN" dirty="0"/>
              <a:t>&lt;/body&gt;</a:t>
            </a:r>
          </a:p>
          <a:p>
            <a:pPr marL="0" indent="0">
              <a:buNone/>
            </a:pPr>
            <a:r>
              <a:rPr lang="en-IN" dirty="0"/>
              <a:t>&lt;/html&gt;</a:t>
            </a:r>
          </a:p>
          <a:p>
            <a:pPr marL="0" indent="0">
              <a:buNone/>
            </a:pPr>
            <a:endParaRPr lang="en-IN" dirty="0"/>
          </a:p>
          <a:p>
            <a:endParaRPr lang="en-IN" dirty="0"/>
          </a:p>
        </p:txBody>
      </p:sp>
    </p:spTree>
    <p:extLst>
      <p:ext uri="{BB962C8B-B14F-4D97-AF65-F5344CB8AC3E}">
        <p14:creationId xmlns:p14="http://schemas.microsoft.com/office/powerpoint/2010/main" val="17861498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077200" cy="6629400"/>
          </a:xfrm>
        </p:spPr>
        <p:txBody>
          <a:bodyPr>
            <a:noAutofit/>
          </a:bodyPr>
          <a:lstStyle/>
          <a:p>
            <a:pPr marL="0" indent="0">
              <a:buNone/>
            </a:pPr>
            <a:r>
              <a:rPr lang="en-IN" sz="1200" dirty="0"/>
              <a:t>&lt;!DOCTYPE html&gt;</a:t>
            </a:r>
          </a:p>
          <a:p>
            <a:pPr marL="0" indent="0">
              <a:buNone/>
            </a:pPr>
            <a:r>
              <a:rPr lang="en-IN" sz="1200" dirty="0"/>
              <a:t>&lt;html&gt;</a:t>
            </a:r>
          </a:p>
          <a:p>
            <a:pPr marL="0" indent="0">
              <a:buNone/>
            </a:pPr>
            <a:r>
              <a:rPr lang="en-IN" sz="1200" dirty="0"/>
              <a:t>&lt;head&gt;</a:t>
            </a:r>
          </a:p>
          <a:p>
            <a:pPr marL="0" indent="0">
              <a:buNone/>
            </a:pPr>
            <a:r>
              <a:rPr lang="en-IN" sz="1200" dirty="0"/>
              <a:t>&lt;style&gt;</a:t>
            </a:r>
          </a:p>
          <a:p>
            <a:pPr marL="0" indent="0">
              <a:buNone/>
            </a:pPr>
            <a:r>
              <a:rPr lang="en-IN" sz="1200" dirty="0"/>
              <a:t>a:link {</a:t>
            </a:r>
          </a:p>
          <a:p>
            <a:pPr marL="0" indent="0">
              <a:buNone/>
            </a:pPr>
            <a:r>
              <a:rPr lang="en-IN" sz="1200" dirty="0"/>
              <a:t>    </a:t>
            </a:r>
            <a:r>
              <a:rPr lang="en-IN" sz="1200" dirty="0" err="1"/>
              <a:t>color</a:t>
            </a:r>
            <a:r>
              <a:rPr lang="en-IN" sz="1200" dirty="0"/>
              <a:t>: green;</a:t>
            </a:r>
          </a:p>
          <a:p>
            <a:pPr marL="0" indent="0">
              <a:buNone/>
            </a:pPr>
            <a:r>
              <a:rPr lang="en-IN" sz="1200" dirty="0"/>
              <a:t>    background-</a:t>
            </a:r>
            <a:r>
              <a:rPr lang="en-IN" sz="1200" dirty="0" err="1"/>
              <a:t>color</a:t>
            </a:r>
            <a:r>
              <a:rPr lang="en-IN" sz="1200" dirty="0"/>
              <a:t>: transparent;</a:t>
            </a:r>
          </a:p>
          <a:p>
            <a:pPr marL="0" indent="0">
              <a:buNone/>
            </a:pPr>
            <a:r>
              <a:rPr lang="en-IN" sz="1200" dirty="0"/>
              <a:t>    text-decoration: none;</a:t>
            </a:r>
          </a:p>
          <a:p>
            <a:pPr marL="0" indent="0">
              <a:buNone/>
            </a:pPr>
            <a:r>
              <a:rPr lang="en-IN" sz="1200" dirty="0"/>
              <a:t>}</a:t>
            </a:r>
          </a:p>
          <a:p>
            <a:pPr marL="0" indent="0">
              <a:buNone/>
            </a:pPr>
            <a:r>
              <a:rPr lang="en-IN" sz="1200" dirty="0"/>
              <a:t>a:visited {</a:t>
            </a:r>
          </a:p>
          <a:p>
            <a:pPr marL="0" indent="0">
              <a:buNone/>
            </a:pPr>
            <a:r>
              <a:rPr lang="en-IN" sz="1200" dirty="0"/>
              <a:t>    </a:t>
            </a:r>
            <a:r>
              <a:rPr lang="en-IN" sz="1200" dirty="0" err="1"/>
              <a:t>color</a:t>
            </a:r>
            <a:r>
              <a:rPr lang="en-IN" sz="1200" dirty="0"/>
              <a:t>: pink;</a:t>
            </a:r>
          </a:p>
          <a:p>
            <a:pPr marL="0" indent="0">
              <a:buNone/>
            </a:pPr>
            <a:r>
              <a:rPr lang="en-IN" sz="1200" dirty="0"/>
              <a:t>    background-</a:t>
            </a:r>
            <a:r>
              <a:rPr lang="en-IN" sz="1200" dirty="0" err="1"/>
              <a:t>color</a:t>
            </a:r>
            <a:r>
              <a:rPr lang="en-IN" sz="1200" dirty="0"/>
              <a:t>: transparent;</a:t>
            </a:r>
          </a:p>
          <a:p>
            <a:pPr marL="0" indent="0">
              <a:buNone/>
            </a:pPr>
            <a:r>
              <a:rPr lang="en-IN" sz="1200" dirty="0"/>
              <a:t>    text-decoration: none;</a:t>
            </a:r>
          </a:p>
          <a:p>
            <a:pPr marL="0" indent="0">
              <a:buNone/>
            </a:pPr>
            <a:r>
              <a:rPr lang="en-IN" sz="1200" dirty="0"/>
              <a:t>}</a:t>
            </a:r>
          </a:p>
          <a:p>
            <a:pPr marL="0" indent="0">
              <a:buNone/>
            </a:pPr>
            <a:r>
              <a:rPr lang="en-IN" sz="1200" dirty="0"/>
              <a:t>a:hover {</a:t>
            </a:r>
          </a:p>
          <a:p>
            <a:pPr marL="0" indent="0">
              <a:buNone/>
            </a:pPr>
            <a:r>
              <a:rPr lang="en-IN" sz="1200" dirty="0"/>
              <a:t>    </a:t>
            </a:r>
            <a:r>
              <a:rPr lang="en-IN" sz="1200" dirty="0" err="1"/>
              <a:t>color</a:t>
            </a:r>
            <a:r>
              <a:rPr lang="en-IN" sz="1200" dirty="0"/>
              <a:t>: red;</a:t>
            </a:r>
          </a:p>
          <a:p>
            <a:pPr marL="0" indent="0">
              <a:buNone/>
            </a:pPr>
            <a:r>
              <a:rPr lang="en-IN" sz="1200" dirty="0"/>
              <a:t>    background-</a:t>
            </a:r>
            <a:r>
              <a:rPr lang="en-IN" sz="1200" dirty="0" err="1"/>
              <a:t>color</a:t>
            </a:r>
            <a:r>
              <a:rPr lang="en-IN" sz="1200" dirty="0"/>
              <a:t>: transparent;</a:t>
            </a:r>
          </a:p>
          <a:p>
            <a:pPr marL="0" indent="0">
              <a:buNone/>
            </a:pPr>
            <a:r>
              <a:rPr lang="en-IN" sz="1200" dirty="0"/>
              <a:t>    text-decoration: underline;</a:t>
            </a:r>
          </a:p>
          <a:p>
            <a:pPr marL="0" indent="0">
              <a:buNone/>
            </a:pPr>
            <a:r>
              <a:rPr lang="en-IN" sz="1200" dirty="0"/>
              <a:t>}</a:t>
            </a:r>
          </a:p>
          <a:p>
            <a:pPr marL="0" indent="0">
              <a:buNone/>
            </a:pPr>
            <a:r>
              <a:rPr lang="en-IN" sz="1200" dirty="0"/>
              <a:t>a:active {</a:t>
            </a:r>
          </a:p>
          <a:p>
            <a:pPr marL="0" indent="0">
              <a:buNone/>
            </a:pPr>
            <a:r>
              <a:rPr lang="en-IN" sz="1200" dirty="0"/>
              <a:t>    </a:t>
            </a:r>
            <a:r>
              <a:rPr lang="en-IN" sz="1200" dirty="0" err="1"/>
              <a:t>color</a:t>
            </a:r>
            <a:r>
              <a:rPr lang="en-IN" sz="1200" dirty="0"/>
              <a:t>: yellow;</a:t>
            </a:r>
          </a:p>
          <a:p>
            <a:pPr marL="0" indent="0">
              <a:buNone/>
            </a:pPr>
            <a:r>
              <a:rPr lang="en-IN" sz="1200" dirty="0"/>
              <a:t>    background-</a:t>
            </a:r>
            <a:r>
              <a:rPr lang="en-IN" sz="1200" dirty="0" err="1"/>
              <a:t>color</a:t>
            </a:r>
            <a:r>
              <a:rPr lang="en-IN" sz="1200" dirty="0"/>
              <a:t>: transparent;</a:t>
            </a:r>
          </a:p>
          <a:p>
            <a:pPr marL="0" indent="0">
              <a:buNone/>
            </a:pPr>
            <a:r>
              <a:rPr lang="en-IN" sz="1200" dirty="0"/>
              <a:t>    text-decoration: underline;</a:t>
            </a:r>
          </a:p>
          <a:p>
            <a:pPr marL="0" indent="0">
              <a:buNone/>
            </a:pPr>
            <a:r>
              <a:rPr lang="en-IN" sz="1200" dirty="0"/>
              <a:t>}</a:t>
            </a:r>
          </a:p>
          <a:p>
            <a:pPr marL="0" indent="0">
              <a:buNone/>
            </a:pPr>
            <a:r>
              <a:rPr lang="en-IN" sz="1200" dirty="0"/>
              <a:t>&lt;/style</a:t>
            </a:r>
            <a:r>
              <a:rPr lang="en-IN" sz="1200" dirty="0" smtClean="0"/>
              <a:t>&gt;    &lt;/</a:t>
            </a:r>
            <a:r>
              <a:rPr lang="en-IN" sz="1200" dirty="0"/>
              <a:t>head</a:t>
            </a:r>
            <a:r>
              <a:rPr lang="en-IN" sz="1200" dirty="0" smtClean="0"/>
              <a:t>&gt;</a:t>
            </a:r>
            <a:endParaRPr lang="en-IN" sz="1200" dirty="0"/>
          </a:p>
        </p:txBody>
      </p:sp>
    </p:spTree>
    <p:extLst>
      <p:ext uri="{BB962C8B-B14F-4D97-AF65-F5344CB8AC3E}">
        <p14:creationId xmlns:p14="http://schemas.microsoft.com/office/powerpoint/2010/main" val="1786149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8077200" cy="5715000"/>
          </a:xfrm>
        </p:spPr>
        <p:txBody>
          <a:bodyPr/>
          <a:lstStyle/>
          <a:p>
            <a:r>
              <a:rPr lang="en-IN" dirty="0"/>
              <a:t>&lt;body&gt;</a:t>
            </a:r>
          </a:p>
          <a:p>
            <a:r>
              <a:rPr lang="en-IN" dirty="0"/>
              <a:t>&lt;h2&gt;Link </a:t>
            </a:r>
            <a:r>
              <a:rPr lang="en-IN" dirty="0" err="1"/>
              <a:t>Colors</a:t>
            </a:r>
            <a:r>
              <a:rPr lang="en-IN" dirty="0"/>
              <a:t>&lt;/h2&gt;</a:t>
            </a:r>
          </a:p>
          <a:p>
            <a:endParaRPr lang="en-IN" dirty="0"/>
          </a:p>
          <a:p>
            <a:r>
              <a:rPr lang="en-IN" dirty="0"/>
              <a:t>&lt;p&gt;You can change the default </a:t>
            </a:r>
            <a:r>
              <a:rPr lang="en-IN" dirty="0" err="1"/>
              <a:t>colors</a:t>
            </a:r>
            <a:r>
              <a:rPr lang="en-IN" dirty="0"/>
              <a:t> of links&lt;/p&gt;</a:t>
            </a:r>
          </a:p>
          <a:p>
            <a:endParaRPr lang="en-IN" dirty="0"/>
          </a:p>
          <a:p>
            <a:r>
              <a:rPr lang="en-IN" dirty="0"/>
              <a:t>&lt;a </a:t>
            </a:r>
            <a:r>
              <a:rPr lang="en-IN" dirty="0" err="1"/>
              <a:t>href</a:t>
            </a:r>
            <a:r>
              <a:rPr lang="en-IN" dirty="0" smtClean="0"/>
              <a:t>=“links.html" </a:t>
            </a:r>
            <a:r>
              <a:rPr lang="en-IN" dirty="0"/>
              <a:t>target="_blank"&gt;HTML Images&lt;/a&gt; </a:t>
            </a:r>
          </a:p>
          <a:p>
            <a:r>
              <a:rPr lang="en-IN" dirty="0"/>
              <a:t>&lt;/body&gt;</a:t>
            </a:r>
          </a:p>
          <a:p>
            <a:r>
              <a:rPr lang="en-IN" dirty="0"/>
              <a:t>&lt;/html&gt;</a:t>
            </a:r>
          </a:p>
          <a:p>
            <a:pPr marL="0" indent="0">
              <a:buNone/>
            </a:pPr>
            <a:endParaRPr lang="en-IN" dirty="0"/>
          </a:p>
        </p:txBody>
      </p:sp>
    </p:spTree>
    <p:extLst>
      <p:ext uri="{BB962C8B-B14F-4D97-AF65-F5344CB8AC3E}">
        <p14:creationId xmlns:p14="http://schemas.microsoft.com/office/powerpoint/2010/main" val="17861498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lstStyle/>
          <a:p>
            <a:r>
              <a:rPr lang="en-IN" dirty="0" smtClean="0">
                <a:hlinkClick r:id="rId2" action="ppaction://hlinkfile"/>
              </a:rPr>
              <a:t>Html Images</a:t>
            </a:r>
            <a:endParaRPr lang="en-IN" dirty="0"/>
          </a:p>
        </p:txBody>
      </p:sp>
      <p:sp>
        <p:nvSpPr>
          <p:cNvPr id="3" name="Content Placeholder 2"/>
          <p:cNvSpPr>
            <a:spLocks noGrp="1"/>
          </p:cNvSpPr>
          <p:nvPr>
            <p:ph sz="quarter" idx="1"/>
          </p:nvPr>
        </p:nvSpPr>
        <p:spPr>
          <a:xfrm>
            <a:off x="457200" y="914400"/>
            <a:ext cx="8077200" cy="5715000"/>
          </a:xfrm>
        </p:spPr>
        <p:txBody>
          <a:bodyPr/>
          <a:lstStyle/>
          <a:p>
            <a:r>
              <a:rPr lang="en-IN" dirty="0"/>
              <a:t>&lt;!DOCTYPE html&gt;</a:t>
            </a:r>
          </a:p>
          <a:p>
            <a:r>
              <a:rPr lang="en-IN" dirty="0"/>
              <a:t>&lt;html&gt;</a:t>
            </a:r>
          </a:p>
          <a:p>
            <a:r>
              <a:rPr lang="en-IN" dirty="0"/>
              <a:t>&lt;body&gt;</a:t>
            </a:r>
          </a:p>
          <a:p>
            <a:endParaRPr lang="en-IN" dirty="0"/>
          </a:p>
          <a:p>
            <a:r>
              <a:rPr lang="en-IN" dirty="0"/>
              <a:t>&lt;h2&gt;HTML Image&lt;/h2&gt;</a:t>
            </a:r>
          </a:p>
          <a:p>
            <a:r>
              <a:rPr lang="en-IN" dirty="0"/>
              <a:t>&lt;</a:t>
            </a:r>
            <a:r>
              <a:rPr lang="en-IN" dirty="0" err="1"/>
              <a:t>img</a:t>
            </a:r>
            <a:r>
              <a:rPr lang="en-IN" dirty="0"/>
              <a:t> </a:t>
            </a:r>
            <a:r>
              <a:rPr lang="en-IN" dirty="0" err="1"/>
              <a:t>src</a:t>
            </a:r>
            <a:r>
              <a:rPr lang="en-IN" dirty="0"/>
              <a:t>="pic_trulli.jpg" alt="</a:t>
            </a:r>
            <a:r>
              <a:rPr lang="en-IN" dirty="0" err="1"/>
              <a:t>Trulli</a:t>
            </a:r>
            <a:r>
              <a:rPr lang="en-IN" dirty="0"/>
              <a:t>" width="500" height="333"&gt;</a:t>
            </a:r>
          </a:p>
          <a:p>
            <a:endParaRPr lang="en-IN" dirty="0"/>
          </a:p>
          <a:p>
            <a:r>
              <a:rPr lang="en-IN" dirty="0"/>
              <a:t>&lt;/body&gt;</a:t>
            </a:r>
          </a:p>
          <a:p>
            <a:r>
              <a:rPr lang="en-IN" dirty="0"/>
              <a:t>&lt;/html&gt;</a:t>
            </a:r>
          </a:p>
          <a:p>
            <a:endParaRPr lang="en-IN" dirty="0"/>
          </a:p>
        </p:txBody>
      </p:sp>
    </p:spTree>
    <p:extLst>
      <p:ext uri="{BB962C8B-B14F-4D97-AF65-F5344CB8AC3E}">
        <p14:creationId xmlns:p14="http://schemas.microsoft.com/office/powerpoint/2010/main" val="1786149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71"/>
            <a:ext cx="8077200" cy="411162"/>
          </a:xfrm>
        </p:spPr>
        <p:txBody>
          <a:bodyPr>
            <a:normAutofit fontScale="90000"/>
          </a:bodyPr>
          <a:lstStyle/>
          <a:p>
            <a:r>
              <a:rPr lang="en-IN" dirty="0" smtClean="0">
                <a:hlinkClick r:id="rId2" action="ppaction://hlinkfile"/>
              </a:rPr>
              <a:t>HTML Tables</a:t>
            </a:r>
            <a:endParaRPr lang="en-IN" dirty="0"/>
          </a:p>
        </p:txBody>
      </p:sp>
      <p:sp>
        <p:nvSpPr>
          <p:cNvPr id="3" name="Content Placeholder 2"/>
          <p:cNvSpPr>
            <a:spLocks noGrp="1"/>
          </p:cNvSpPr>
          <p:nvPr>
            <p:ph sz="quarter" idx="1"/>
          </p:nvPr>
        </p:nvSpPr>
        <p:spPr>
          <a:xfrm>
            <a:off x="457200" y="457200"/>
            <a:ext cx="8077200" cy="6400800"/>
          </a:xfrm>
        </p:spPr>
        <p:txBody>
          <a:bodyPr>
            <a:noAutofit/>
          </a:bodyPr>
          <a:lstStyle/>
          <a:p>
            <a:pPr marL="0" indent="0">
              <a:buNone/>
            </a:pPr>
            <a:r>
              <a:rPr lang="en-IN" sz="1200" dirty="0"/>
              <a:t>&lt;!DOCTYPE html&gt;</a:t>
            </a:r>
          </a:p>
          <a:p>
            <a:pPr marL="0" indent="0">
              <a:buNone/>
            </a:pPr>
            <a:r>
              <a:rPr lang="en-IN" sz="1200" dirty="0"/>
              <a:t>&lt;html&gt;</a:t>
            </a:r>
          </a:p>
          <a:p>
            <a:pPr marL="0" indent="0">
              <a:buNone/>
            </a:pPr>
            <a:r>
              <a:rPr lang="en-IN" sz="1200" dirty="0"/>
              <a:t>&lt;body&gt;</a:t>
            </a:r>
          </a:p>
          <a:p>
            <a:pPr marL="0" indent="0">
              <a:buNone/>
            </a:pPr>
            <a:r>
              <a:rPr lang="en-IN" sz="1200" dirty="0" smtClean="0"/>
              <a:t>&lt;</a:t>
            </a:r>
            <a:r>
              <a:rPr lang="en-IN" sz="1200" dirty="0"/>
              <a:t>h2&gt;Basic HTML Table&lt;/h2&gt;</a:t>
            </a:r>
          </a:p>
          <a:p>
            <a:pPr marL="0" indent="0">
              <a:buNone/>
            </a:pPr>
            <a:r>
              <a:rPr lang="en-IN" sz="1200" dirty="0" smtClean="0"/>
              <a:t>&lt;table&gt;</a:t>
            </a:r>
            <a:endParaRPr lang="en-IN" sz="1200" dirty="0"/>
          </a:p>
          <a:p>
            <a:pPr marL="0" indent="0">
              <a:buNone/>
            </a:pPr>
            <a:r>
              <a:rPr lang="en-IN" sz="1200" dirty="0"/>
              <a:t>  &lt;</a:t>
            </a:r>
            <a:r>
              <a:rPr lang="en-IN" sz="1200" dirty="0" err="1"/>
              <a:t>tr</a:t>
            </a:r>
            <a:r>
              <a:rPr lang="en-IN" sz="1200" dirty="0"/>
              <a:t>&gt;</a:t>
            </a:r>
          </a:p>
          <a:p>
            <a:pPr marL="0" indent="0">
              <a:buNone/>
            </a:pPr>
            <a:r>
              <a:rPr lang="en-IN" sz="1200" dirty="0"/>
              <a:t>    &lt;</a:t>
            </a:r>
            <a:r>
              <a:rPr lang="en-IN" sz="1200" dirty="0" err="1"/>
              <a:t>th</a:t>
            </a:r>
            <a:r>
              <a:rPr lang="en-IN" sz="1200" dirty="0"/>
              <a:t>&gt;</a:t>
            </a:r>
            <a:r>
              <a:rPr lang="en-IN" sz="1200" dirty="0" err="1"/>
              <a:t>Firstname</a:t>
            </a:r>
            <a:r>
              <a:rPr lang="en-IN" sz="1200" dirty="0"/>
              <a:t>&lt;/</a:t>
            </a:r>
            <a:r>
              <a:rPr lang="en-IN" sz="1200" dirty="0" err="1"/>
              <a:t>th</a:t>
            </a:r>
            <a:r>
              <a:rPr lang="en-IN" sz="1200" dirty="0"/>
              <a:t>&gt;</a:t>
            </a:r>
          </a:p>
          <a:p>
            <a:pPr marL="0" indent="0">
              <a:buNone/>
            </a:pPr>
            <a:r>
              <a:rPr lang="en-IN" sz="1200" dirty="0"/>
              <a:t>    &lt;</a:t>
            </a:r>
            <a:r>
              <a:rPr lang="en-IN" sz="1200" dirty="0" err="1"/>
              <a:t>th</a:t>
            </a:r>
            <a:r>
              <a:rPr lang="en-IN" sz="1200" dirty="0"/>
              <a:t>&gt;</a:t>
            </a:r>
            <a:r>
              <a:rPr lang="en-IN" sz="1200" dirty="0" err="1"/>
              <a:t>Lastname</a:t>
            </a:r>
            <a:r>
              <a:rPr lang="en-IN" sz="1200" dirty="0"/>
              <a:t>&lt;/</a:t>
            </a:r>
            <a:r>
              <a:rPr lang="en-IN" sz="1200" dirty="0" err="1"/>
              <a:t>th</a:t>
            </a:r>
            <a:r>
              <a:rPr lang="en-IN" sz="1200" dirty="0"/>
              <a:t>&gt; </a:t>
            </a:r>
          </a:p>
          <a:p>
            <a:pPr marL="0" indent="0">
              <a:buNone/>
            </a:pPr>
            <a:r>
              <a:rPr lang="en-IN" sz="1200" dirty="0"/>
              <a:t>    &lt;</a:t>
            </a:r>
            <a:r>
              <a:rPr lang="en-IN" sz="1200" dirty="0" err="1"/>
              <a:t>th</a:t>
            </a:r>
            <a:r>
              <a:rPr lang="en-IN" sz="1200" dirty="0"/>
              <a:t>&gt;Age&lt;/</a:t>
            </a:r>
            <a:r>
              <a:rPr lang="en-IN" sz="1200" dirty="0" err="1"/>
              <a:t>th</a:t>
            </a:r>
            <a:r>
              <a:rPr lang="en-IN" sz="1200" dirty="0"/>
              <a:t>&gt;</a:t>
            </a:r>
          </a:p>
          <a:p>
            <a:pPr marL="0" indent="0">
              <a:buNone/>
            </a:pPr>
            <a:r>
              <a:rPr lang="en-IN" sz="1200" dirty="0"/>
              <a:t>  &lt;/</a:t>
            </a:r>
            <a:r>
              <a:rPr lang="en-IN" sz="1200" dirty="0" err="1"/>
              <a:t>tr</a:t>
            </a:r>
            <a:r>
              <a:rPr lang="en-IN" sz="1200" dirty="0"/>
              <a:t>&gt;</a:t>
            </a:r>
          </a:p>
          <a:p>
            <a:pPr marL="0" indent="0">
              <a:buNone/>
            </a:pPr>
            <a:r>
              <a:rPr lang="en-IN" sz="1200" dirty="0"/>
              <a:t>  &lt;</a:t>
            </a:r>
            <a:r>
              <a:rPr lang="en-IN" sz="1200" dirty="0" err="1"/>
              <a:t>tr</a:t>
            </a:r>
            <a:r>
              <a:rPr lang="en-IN" sz="1200" dirty="0"/>
              <a:t>&gt;</a:t>
            </a:r>
          </a:p>
          <a:p>
            <a:pPr marL="0" indent="0">
              <a:buNone/>
            </a:pPr>
            <a:r>
              <a:rPr lang="en-IN" sz="1200" dirty="0"/>
              <a:t>    &lt;td&gt;Jill&lt;/td&gt;</a:t>
            </a:r>
          </a:p>
          <a:p>
            <a:pPr marL="0" indent="0">
              <a:buNone/>
            </a:pPr>
            <a:r>
              <a:rPr lang="en-IN" sz="1200" dirty="0"/>
              <a:t>    &lt;td&gt;Smith&lt;/td&gt;</a:t>
            </a:r>
          </a:p>
          <a:p>
            <a:pPr marL="0" indent="0">
              <a:buNone/>
            </a:pPr>
            <a:r>
              <a:rPr lang="en-IN" sz="1200" dirty="0"/>
              <a:t>    &lt;td&gt;50&lt;/td&gt;</a:t>
            </a:r>
          </a:p>
          <a:p>
            <a:pPr marL="0" indent="0">
              <a:buNone/>
            </a:pPr>
            <a:r>
              <a:rPr lang="en-IN" sz="1200" dirty="0"/>
              <a:t>  &lt;/</a:t>
            </a:r>
            <a:r>
              <a:rPr lang="en-IN" sz="1200" dirty="0" err="1"/>
              <a:t>tr</a:t>
            </a:r>
            <a:r>
              <a:rPr lang="en-IN" sz="1200" dirty="0"/>
              <a:t>&gt;</a:t>
            </a:r>
          </a:p>
          <a:p>
            <a:pPr marL="0" indent="0">
              <a:buNone/>
            </a:pPr>
            <a:r>
              <a:rPr lang="en-IN" sz="1200" dirty="0"/>
              <a:t>  &lt;</a:t>
            </a:r>
            <a:r>
              <a:rPr lang="en-IN" sz="1200" dirty="0" err="1"/>
              <a:t>tr</a:t>
            </a:r>
            <a:r>
              <a:rPr lang="en-IN" sz="1200" dirty="0"/>
              <a:t>&gt;</a:t>
            </a:r>
          </a:p>
          <a:p>
            <a:pPr marL="0" indent="0">
              <a:buNone/>
            </a:pPr>
            <a:r>
              <a:rPr lang="en-IN" sz="1200" dirty="0"/>
              <a:t>    &lt;td&gt;Eve&lt;/td&gt;</a:t>
            </a:r>
          </a:p>
          <a:p>
            <a:pPr marL="0" indent="0">
              <a:buNone/>
            </a:pPr>
            <a:r>
              <a:rPr lang="en-IN" sz="1200" dirty="0"/>
              <a:t>    &lt;td&gt;Jackson&lt;/td&gt;</a:t>
            </a:r>
          </a:p>
          <a:p>
            <a:pPr marL="0" indent="0">
              <a:buNone/>
            </a:pPr>
            <a:r>
              <a:rPr lang="en-IN" sz="1200" dirty="0"/>
              <a:t>    &lt;td&gt;94&lt;/td&gt;</a:t>
            </a:r>
          </a:p>
          <a:p>
            <a:pPr marL="0" indent="0">
              <a:buNone/>
            </a:pPr>
            <a:r>
              <a:rPr lang="en-IN" sz="1200" dirty="0"/>
              <a:t>  &lt;/</a:t>
            </a:r>
            <a:r>
              <a:rPr lang="en-IN" sz="1200" dirty="0" err="1"/>
              <a:t>tr</a:t>
            </a:r>
            <a:r>
              <a:rPr lang="en-IN" sz="1200" dirty="0"/>
              <a:t>&gt;</a:t>
            </a:r>
          </a:p>
          <a:p>
            <a:pPr marL="0" indent="0">
              <a:buNone/>
            </a:pPr>
            <a:r>
              <a:rPr lang="en-IN" sz="1200" dirty="0"/>
              <a:t>  &lt;</a:t>
            </a:r>
            <a:r>
              <a:rPr lang="en-IN" sz="1200" dirty="0" err="1"/>
              <a:t>tr</a:t>
            </a:r>
            <a:r>
              <a:rPr lang="en-IN" sz="1200" dirty="0"/>
              <a:t>&gt;</a:t>
            </a:r>
          </a:p>
          <a:p>
            <a:pPr marL="0" indent="0">
              <a:buNone/>
            </a:pPr>
            <a:r>
              <a:rPr lang="en-IN" sz="1200" dirty="0"/>
              <a:t>    &lt;td&gt;John&lt;/td&gt;</a:t>
            </a:r>
          </a:p>
          <a:p>
            <a:pPr marL="0" indent="0">
              <a:buNone/>
            </a:pPr>
            <a:r>
              <a:rPr lang="en-IN" sz="1200" dirty="0"/>
              <a:t>    &lt;td&gt;Doe&lt;/td</a:t>
            </a:r>
            <a:r>
              <a:rPr lang="en-IN" sz="1200" dirty="0" smtClean="0"/>
              <a:t>&gt;    </a:t>
            </a:r>
            <a:r>
              <a:rPr lang="en-IN" sz="1200" dirty="0"/>
              <a:t>&lt;td&gt;80&lt;/td</a:t>
            </a:r>
            <a:r>
              <a:rPr lang="en-IN" sz="1200" dirty="0" smtClean="0"/>
              <a:t>&gt;  </a:t>
            </a:r>
            <a:r>
              <a:rPr lang="en-IN" sz="1200" dirty="0"/>
              <a:t>&lt;/</a:t>
            </a:r>
            <a:r>
              <a:rPr lang="en-IN" sz="1200" dirty="0" err="1"/>
              <a:t>tr</a:t>
            </a:r>
            <a:r>
              <a:rPr lang="en-IN" sz="1200" dirty="0" smtClean="0"/>
              <a:t>&gt; &lt;/</a:t>
            </a:r>
            <a:r>
              <a:rPr lang="en-IN" sz="1200" dirty="0"/>
              <a:t>table</a:t>
            </a:r>
            <a:r>
              <a:rPr lang="en-IN" sz="1200" dirty="0" smtClean="0"/>
              <a:t>&gt;&lt;/</a:t>
            </a:r>
            <a:r>
              <a:rPr lang="en-IN" sz="1200" dirty="0"/>
              <a:t>body&gt;</a:t>
            </a:r>
          </a:p>
          <a:p>
            <a:pPr marL="0" indent="0">
              <a:buNone/>
            </a:pPr>
            <a:r>
              <a:rPr lang="en-IN" sz="1200" dirty="0"/>
              <a:t>&lt;/html&gt;</a:t>
            </a:r>
          </a:p>
          <a:p>
            <a:pPr marL="0" indent="0">
              <a:buNone/>
            </a:pPr>
            <a:endParaRPr lang="en-IN" sz="1200" dirty="0"/>
          </a:p>
        </p:txBody>
      </p:sp>
    </p:spTree>
    <p:extLst>
      <p:ext uri="{BB962C8B-B14F-4D97-AF65-F5344CB8AC3E}">
        <p14:creationId xmlns:p14="http://schemas.microsoft.com/office/powerpoint/2010/main" val="17861498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Lists</a:t>
            </a:r>
            <a:endParaRPr lang="en-US" dirty="0"/>
          </a:p>
        </p:txBody>
      </p:sp>
      <p:sp>
        <p:nvSpPr>
          <p:cNvPr id="3" name="Content Placeholder 2"/>
          <p:cNvSpPr>
            <a:spLocks noGrp="1"/>
          </p:cNvSpPr>
          <p:nvPr>
            <p:ph sz="quarter" idx="1"/>
          </p:nvPr>
        </p:nvSpPr>
        <p:spPr/>
        <p:txBody>
          <a:bodyPr/>
          <a:lstStyle/>
          <a:p>
            <a:r>
              <a:rPr lang="en-US" dirty="0">
                <a:solidFill>
                  <a:srgbClr val="FF0000"/>
                </a:solidFill>
              </a:rPr>
              <a:t>Unordered HTML List</a:t>
            </a:r>
          </a:p>
          <a:p>
            <a:r>
              <a:rPr lang="en-US" dirty="0"/>
              <a:t>An unordered list starts with the &lt;</a:t>
            </a:r>
            <a:r>
              <a:rPr lang="en-US" dirty="0" err="1"/>
              <a:t>ul</a:t>
            </a:r>
            <a:r>
              <a:rPr lang="en-US" dirty="0"/>
              <a:t>&gt; tag. Each list item starts with the &lt;li&gt; tag.</a:t>
            </a:r>
          </a:p>
          <a:p>
            <a:r>
              <a:rPr lang="en-US" dirty="0"/>
              <a:t>The list items will be marked with bullets (small black circles) by </a:t>
            </a:r>
            <a:r>
              <a:rPr lang="en-US" dirty="0" smtClean="0"/>
              <a:t>default</a:t>
            </a:r>
          </a:p>
          <a:p>
            <a:r>
              <a:rPr lang="en-US" dirty="0">
                <a:solidFill>
                  <a:srgbClr val="FF0000"/>
                </a:solidFill>
              </a:rPr>
              <a:t>Ordered HTML List</a:t>
            </a:r>
          </a:p>
          <a:p>
            <a:r>
              <a:rPr lang="en-US" dirty="0"/>
              <a:t>An ordered list starts with the &lt;</a:t>
            </a:r>
            <a:r>
              <a:rPr lang="en-US" dirty="0" err="1"/>
              <a:t>ol</a:t>
            </a:r>
            <a:r>
              <a:rPr lang="en-US" dirty="0"/>
              <a:t>&gt; tag. Each list item starts with the &lt;li&gt; tag.</a:t>
            </a:r>
          </a:p>
          <a:p>
            <a:r>
              <a:rPr lang="en-US" dirty="0"/>
              <a:t>The list items will be marked with numbers by default</a:t>
            </a:r>
          </a:p>
          <a:p>
            <a:endParaRPr lang="en-US" dirty="0"/>
          </a:p>
          <a:p>
            <a:endParaRPr lang="en-US" dirty="0"/>
          </a:p>
        </p:txBody>
      </p:sp>
    </p:spTree>
    <p:extLst>
      <p:ext uri="{BB962C8B-B14F-4D97-AF65-F5344CB8AC3E}">
        <p14:creationId xmlns:p14="http://schemas.microsoft.com/office/powerpoint/2010/main" val="3042494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a:bodyPr>
          <a:lstStyle/>
          <a:p>
            <a:r>
              <a:rPr lang="en-US" dirty="0"/>
              <a:t>The &lt;!DOCTYPE html&gt; declaration defines this document to be HTML5</a:t>
            </a:r>
          </a:p>
          <a:p>
            <a:r>
              <a:rPr lang="en-US" dirty="0"/>
              <a:t>The &lt;html&gt; element is the root element of an HTML page</a:t>
            </a:r>
          </a:p>
          <a:p>
            <a:r>
              <a:rPr lang="en-US" dirty="0"/>
              <a:t>The &lt;head&gt; element contains meta information about the document</a:t>
            </a:r>
          </a:p>
          <a:p>
            <a:r>
              <a:rPr lang="en-US" dirty="0"/>
              <a:t>The &lt;title&gt; element specifies a title for the document</a:t>
            </a:r>
          </a:p>
          <a:p>
            <a:r>
              <a:rPr lang="en-US" dirty="0"/>
              <a:t>The &lt;body&gt; element contains the visible page content</a:t>
            </a:r>
          </a:p>
          <a:p>
            <a:r>
              <a:rPr lang="en-US" dirty="0"/>
              <a:t>The &lt;h1&gt; element defines a large heading</a:t>
            </a:r>
          </a:p>
          <a:p>
            <a:r>
              <a:rPr lang="en-US" dirty="0"/>
              <a:t>The &lt;p&gt; element defines a paragraph</a:t>
            </a:r>
          </a:p>
          <a:p>
            <a:endParaRPr lang="en-US" dirty="0"/>
          </a:p>
        </p:txBody>
      </p:sp>
    </p:spTree>
    <p:extLst>
      <p:ext uri="{BB962C8B-B14F-4D97-AF65-F5344CB8AC3E}">
        <p14:creationId xmlns:p14="http://schemas.microsoft.com/office/powerpoint/2010/main" val="33530233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Unordered list program</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&lt;!DOCTYPE html&gt;</a:t>
            </a:r>
          </a:p>
          <a:p>
            <a:r>
              <a:rPr lang="en-US" dirty="0"/>
              <a:t>&lt;html&gt;</a:t>
            </a:r>
          </a:p>
          <a:p>
            <a:r>
              <a:rPr lang="en-US" dirty="0"/>
              <a:t>&lt;body&gt;</a:t>
            </a:r>
          </a:p>
          <a:p>
            <a:endParaRPr lang="en-US" dirty="0"/>
          </a:p>
          <a:p>
            <a:r>
              <a:rPr lang="en-US" dirty="0"/>
              <a:t>&lt;h2&gt;An unordered HTML list&lt;/h2&gt;</a:t>
            </a:r>
          </a:p>
          <a:p>
            <a:endParaRPr lang="en-US" dirty="0"/>
          </a:p>
          <a:p>
            <a:r>
              <a:rPr lang="en-US" dirty="0"/>
              <a:t>&lt;</a:t>
            </a:r>
            <a:r>
              <a:rPr lang="en-US" dirty="0" err="1"/>
              <a:t>ul</a:t>
            </a:r>
            <a:r>
              <a:rPr lang="en-US" dirty="0"/>
              <a:t>&gt;</a:t>
            </a:r>
          </a:p>
          <a:p>
            <a:r>
              <a:rPr lang="en-US" dirty="0"/>
              <a:t>  &lt;li&gt;Coffee&lt;/li&gt;</a:t>
            </a:r>
          </a:p>
          <a:p>
            <a:r>
              <a:rPr lang="en-US" dirty="0"/>
              <a:t>  &lt;li&gt;Tea&lt;/li&gt;</a:t>
            </a:r>
          </a:p>
          <a:p>
            <a:r>
              <a:rPr lang="en-US" dirty="0"/>
              <a:t>  &lt;li&gt;Milk&lt;/li&gt;</a:t>
            </a:r>
          </a:p>
          <a:p>
            <a:r>
              <a:rPr lang="en-US" dirty="0"/>
              <a:t>&lt;/</a:t>
            </a:r>
            <a:r>
              <a:rPr lang="en-US" dirty="0" err="1"/>
              <a:t>ul</a:t>
            </a:r>
            <a:r>
              <a:rPr lang="en-US" dirty="0"/>
              <a:t>&gt;  </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val="1098961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LIST PROGRAM</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&lt;!DOCTYPE html&gt;</a:t>
            </a:r>
          </a:p>
          <a:p>
            <a:r>
              <a:rPr lang="en-US" dirty="0"/>
              <a:t>&lt;html&gt;</a:t>
            </a:r>
          </a:p>
          <a:p>
            <a:r>
              <a:rPr lang="en-US" dirty="0"/>
              <a:t>&lt;body&gt;</a:t>
            </a:r>
          </a:p>
          <a:p>
            <a:endParaRPr lang="en-US" dirty="0"/>
          </a:p>
          <a:p>
            <a:r>
              <a:rPr lang="en-US" dirty="0"/>
              <a:t>&lt;h2&gt;An ordered HTML list&lt;/h2&gt;</a:t>
            </a:r>
          </a:p>
          <a:p>
            <a:endParaRPr lang="en-US" dirty="0"/>
          </a:p>
          <a:p>
            <a:r>
              <a:rPr lang="en-US" dirty="0"/>
              <a:t>&lt;</a:t>
            </a:r>
            <a:r>
              <a:rPr lang="en-US" dirty="0" err="1"/>
              <a:t>ol</a:t>
            </a:r>
            <a:r>
              <a:rPr lang="en-US" dirty="0"/>
              <a:t>&gt;</a:t>
            </a:r>
          </a:p>
          <a:p>
            <a:r>
              <a:rPr lang="en-US" dirty="0"/>
              <a:t>  &lt;li&gt;Coffee&lt;/li&gt;</a:t>
            </a:r>
          </a:p>
          <a:p>
            <a:r>
              <a:rPr lang="en-US" dirty="0"/>
              <a:t>  &lt;li&gt;Tea&lt;/li&gt;</a:t>
            </a:r>
          </a:p>
          <a:p>
            <a:r>
              <a:rPr lang="en-US" dirty="0"/>
              <a:t>  &lt;li&gt;Milk&lt;/li&gt;</a:t>
            </a:r>
          </a:p>
          <a:p>
            <a:r>
              <a:rPr lang="en-US" dirty="0"/>
              <a:t>&lt;/</a:t>
            </a:r>
            <a:r>
              <a:rPr lang="en-US" dirty="0" err="1"/>
              <a:t>ol</a:t>
            </a:r>
            <a:r>
              <a:rPr lang="en-US" dirty="0"/>
              <a:t>&gt;  </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val="18594524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IFRAME</a:t>
            </a:r>
            <a:endParaRPr lang="en-US" dirty="0"/>
          </a:p>
        </p:txBody>
      </p:sp>
      <p:sp>
        <p:nvSpPr>
          <p:cNvPr id="3" name="Content Placeholder 2"/>
          <p:cNvSpPr>
            <a:spLocks noGrp="1"/>
          </p:cNvSpPr>
          <p:nvPr>
            <p:ph sz="quarter" idx="1"/>
          </p:nvPr>
        </p:nvSpPr>
        <p:spPr/>
        <p:txBody>
          <a:bodyPr/>
          <a:lstStyle/>
          <a:p>
            <a:r>
              <a:rPr lang="en-US" dirty="0"/>
              <a:t>An iframe is used to display a web page within a web page.</a:t>
            </a:r>
          </a:p>
          <a:p>
            <a:r>
              <a:rPr lang="en-US" dirty="0">
                <a:solidFill>
                  <a:srgbClr val="FF0000"/>
                </a:solidFill>
              </a:rPr>
              <a:t>Iframe Syntax</a:t>
            </a:r>
          </a:p>
          <a:p>
            <a:r>
              <a:rPr lang="en-US" dirty="0"/>
              <a:t>An HTML iframe is defined </a:t>
            </a:r>
            <a:r>
              <a:rPr lang="en-US" dirty="0" smtClean="0"/>
              <a:t>with the</a:t>
            </a:r>
            <a:r>
              <a:rPr lang="en-US" dirty="0"/>
              <a:t> &lt;iframe&gt; tag:</a:t>
            </a:r>
          </a:p>
          <a:p>
            <a:r>
              <a:rPr lang="en-US" dirty="0"/>
              <a:t>&lt;iframe </a:t>
            </a:r>
            <a:r>
              <a:rPr lang="en-US" dirty="0" err="1"/>
              <a:t>src</a:t>
            </a:r>
            <a:r>
              <a:rPr lang="en-US" dirty="0"/>
              <a:t>="</a:t>
            </a:r>
            <a:r>
              <a:rPr lang="en-US" i="1" dirty="0"/>
              <a:t>URL</a:t>
            </a:r>
            <a:r>
              <a:rPr lang="en-US" dirty="0"/>
              <a:t>"&gt;&lt;/iframe&gt;</a:t>
            </a:r>
          </a:p>
          <a:p>
            <a:r>
              <a:rPr lang="en-US" dirty="0"/>
              <a:t>Use the height and width attributes to specify the size of the iframe</a:t>
            </a:r>
          </a:p>
        </p:txBody>
      </p:sp>
    </p:spTree>
    <p:extLst>
      <p:ext uri="{BB962C8B-B14F-4D97-AF65-F5344CB8AC3E}">
        <p14:creationId xmlns:p14="http://schemas.microsoft.com/office/powerpoint/2010/main" val="12453970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smtClean="0"/>
              <a:t>Iframe program</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&lt;!DOCTYPE html&gt;</a:t>
            </a:r>
          </a:p>
          <a:p>
            <a:r>
              <a:rPr lang="en-US" dirty="0"/>
              <a:t>&lt;html&gt;</a:t>
            </a:r>
          </a:p>
          <a:p>
            <a:r>
              <a:rPr lang="en-US" dirty="0"/>
              <a:t>&lt;body&gt;</a:t>
            </a:r>
          </a:p>
          <a:p>
            <a:endParaRPr lang="en-US" dirty="0"/>
          </a:p>
          <a:p>
            <a:r>
              <a:rPr lang="en-US" dirty="0"/>
              <a:t>&lt;h2&gt;HTML Iframes&lt;/h2&gt;</a:t>
            </a:r>
          </a:p>
          <a:p>
            <a:r>
              <a:rPr lang="en-US" dirty="0"/>
              <a:t>&lt;p&gt;You can use the height and width attributes to specify the size of the iframe:&lt;/p&gt;</a:t>
            </a:r>
          </a:p>
          <a:p>
            <a:endParaRPr lang="en-US" dirty="0"/>
          </a:p>
          <a:p>
            <a:r>
              <a:rPr lang="en-US" dirty="0"/>
              <a:t>&lt;iframe </a:t>
            </a:r>
            <a:r>
              <a:rPr lang="en-US" dirty="0" err="1"/>
              <a:t>src</a:t>
            </a:r>
            <a:r>
              <a:rPr lang="en-US" dirty="0"/>
              <a:t>="demo_iframe.htm" height="200" width="300"&gt;&lt;/iframe&gt;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val="32237689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New in HTML5?</a:t>
            </a:r>
            <a:br>
              <a:rPr lang="en-US" dirty="0"/>
            </a:br>
            <a:endParaRPr lang="en-US" dirty="0"/>
          </a:p>
        </p:txBody>
      </p:sp>
      <p:sp>
        <p:nvSpPr>
          <p:cNvPr id="3" name="Content Placeholder 2"/>
          <p:cNvSpPr>
            <a:spLocks noGrp="1"/>
          </p:cNvSpPr>
          <p:nvPr>
            <p:ph sz="quarter" idx="1"/>
          </p:nvPr>
        </p:nvSpPr>
        <p:spPr/>
        <p:txBody>
          <a:bodyPr/>
          <a:lstStyle/>
          <a:p>
            <a:r>
              <a:rPr lang="en-US" dirty="0"/>
              <a:t>The DOCTYPE declaration for HTML5 is very simple</a:t>
            </a:r>
            <a:r>
              <a:rPr lang="en-US" dirty="0" smtClean="0"/>
              <a:t>:</a:t>
            </a:r>
          </a:p>
          <a:p>
            <a:r>
              <a:rPr lang="en-US" dirty="0"/>
              <a:t>&lt;!DOCTYPE html</a:t>
            </a:r>
            <a:r>
              <a:rPr lang="en-US" dirty="0" smtClean="0"/>
              <a:t>&gt;</a:t>
            </a:r>
          </a:p>
          <a:p>
            <a:r>
              <a:rPr lang="en-US" dirty="0"/>
              <a:t>The character encoding (charset) declaration is also very simple:</a:t>
            </a:r>
          </a:p>
          <a:p>
            <a:r>
              <a:rPr lang="en-US" dirty="0"/>
              <a:t>&lt;meta charset="UTF-8"&gt;</a:t>
            </a:r>
          </a:p>
          <a:p>
            <a:endParaRPr lang="en-US" dirty="0"/>
          </a:p>
        </p:txBody>
      </p:sp>
    </p:spTree>
    <p:extLst>
      <p:ext uri="{BB962C8B-B14F-4D97-AF65-F5344CB8AC3E}">
        <p14:creationId xmlns:p14="http://schemas.microsoft.com/office/powerpoint/2010/main" val="20406983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0"/>
            <a:ext cx="8229600" cy="4983163"/>
          </a:xfrm>
        </p:spPr>
        <p:txBody>
          <a:bodyPr>
            <a:normAutofit/>
          </a:bodyPr>
          <a:lstStyle/>
          <a:p>
            <a:endParaRPr lang="en-US" dirty="0" smtClean="0"/>
          </a:p>
          <a:p>
            <a:r>
              <a:rPr lang="en-US" dirty="0" smtClean="0"/>
              <a:t>&lt;!</a:t>
            </a:r>
            <a:r>
              <a:rPr lang="en-US" dirty="0"/>
              <a:t>DOCTYPE html&gt;</a:t>
            </a:r>
            <a:r>
              <a:rPr lang="en-US" dirty="0" smtClean="0"/>
              <a:t/>
            </a:r>
            <a:br>
              <a:rPr lang="en-US" dirty="0" smtClean="0"/>
            </a:br>
            <a:r>
              <a:rPr lang="en-US" dirty="0"/>
              <a:t>&lt;html&gt;</a:t>
            </a:r>
            <a:r>
              <a:rPr lang="en-US" dirty="0" smtClean="0"/>
              <a:t/>
            </a:r>
            <a:br>
              <a:rPr lang="en-US" dirty="0" smtClean="0"/>
            </a:br>
            <a:r>
              <a:rPr lang="en-US" dirty="0"/>
              <a:t>&lt;head&gt;</a:t>
            </a:r>
            <a:r>
              <a:rPr lang="en-US" dirty="0" smtClean="0"/>
              <a:t/>
            </a:r>
            <a:br>
              <a:rPr lang="en-US" dirty="0" smtClean="0"/>
            </a:br>
            <a:r>
              <a:rPr lang="en-US" dirty="0"/>
              <a:t>&lt;meta charset="UTF-8"&gt;</a:t>
            </a:r>
            <a:r>
              <a:rPr lang="en-US" dirty="0" smtClean="0"/>
              <a:t/>
            </a:r>
            <a:br>
              <a:rPr lang="en-US" dirty="0" smtClean="0"/>
            </a:br>
            <a:r>
              <a:rPr lang="en-US" dirty="0"/>
              <a:t>&lt;title&gt;</a:t>
            </a:r>
            <a:r>
              <a:rPr lang="en-US" i="1" dirty="0"/>
              <a:t>Title of the document</a:t>
            </a:r>
            <a:r>
              <a:rPr lang="en-US" dirty="0"/>
              <a:t>&lt;/title&gt;</a:t>
            </a:r>
            <a:r>
              <a:rPr lang="en-US" dirty="0" smtClean="0"/>
              <a:t/>
            </a:r>
            <a:br>
              <a:rPr lang="en-US" dirty="0" smtClean="0"/>
            </a:br>
            <a:r>
              <a:rPr lang="en-US" dirty="0"/>
              <a:t>&lt;/head&gt;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i="1" dirty="0"/>
              <a:t>Content of the document......</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&lt;/html&gt;</a:t>
            </a:r>
          </a:p>
        </p:txBody>
      </p:sp>
    </p:spTree>
    <p:extLst>
      <p:ext uri="{BB962C8B-B14F-4D97-AF65-F5344CB8AC3E}">
        <p14:creationId xmlns:p14="http://schemas.microsoft.com/office/powerpoint/2010/main" val="32071251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
            </a:r>
            <a:br>
              <a:rPr lang="en-US" dirty="0" smtClean="0"/>
            </a:br>
            <a:r>
              <a:rPr lang="en-US" dirty="0" smtClean="0"/>
              <a:t>New </a:t>
            </a:r>
            <a:r>
              <a:rPr lang="en-US" dirty="0"/>
              <a:t>HTML5 </a:t>
            </a:r>
            <a:r>
              <a:rPr lang="en-US" dirty="0" smtClean="0"/>
              <a:t>Elements</a:t>
            </a:r>
            <a:endParaRPr lang="en-US" dirty="0"/>
          </a:p>
        </p:txBody>
      </p:sp>
      <p:sp>
        <p:nvSpPr>
          <p:cNvPr id="3" name="Content Placeholder 2"/>
          <p:cNvSpPr>
            <a:spLocks noGrp="1"/>
          </p:cNvSpPr>
          <p:nvPr>
            <p:ph sz="quarter" idx="1"/>
          </p:nvPr>
        </p:nvSpPr>
        <p:spPr>
          <a:xfrm>
            <a:off x="487680" y="1066800"/>
            <a:ext cx="7467600" cy="4873752"/>
          </a:xfrm>
        </p:spPr>
        <p:txBody>
          <a:bodyPr>
            <a:normAutofit/>
          </a:bodyPr>
          <a:lstStyle/>
          <a:p>
            <a:r>
              <a:rPr lang="en-US" dirty="0"/>
              <a:t>The most interesting new HTML5 elements are: </a:t>
            </a:r>
          </a:p>
          <a:p>
            <a:r>
              <a:rPr lang="en-US" dirty="0"/>
              <a:t>New </a:t>
            </a:r>
            <a:r>
              <a:rPr lang="en-US" b="1" dirty="0"/>
              <a:t>semantic elements</a:t>
            </a:r>
            <a:r>
              <a:rPr lang="en-US" dirty="0"/>
              <a:t> like &lt;header&gt;, &lt;footer&gt;, &lt;article&gt;, and &lt;section&gt;.</a:t>
            </a:r>
          </a:p>
          <a:p>
            <a:r>
              <a:rPr lang="en-US" dirty="0"/>
              <a:t>New </a:t>
            </a:r>
            <a:r>
              <a:rPr lang="en-US" b="1" dirty="0"/>
              <a:t>attributes of form elements</a:t>
            </a:r>
            <a:r>
              <a:rPr lang="en-US" dirty="0"/>
              <a:t> like number, date, time, calendar, and range.</a:t>
            </a:r>
          </a:p>
          <a:p>
            <a:r>
              <a:rPr lang="en-US" dirty="0"/>
              <a:t>New </a:t>
            </a:r>
            <a:r>
              <a:rPr lang="en-US" b="1" dirty="0"/>
              <a:t>graphic elements</a:t>
            </a:r>
            <a:r>
              <a:rPr lang="en-US" dirty="0"/>
              <a:t>: &lt;</a:t>
            </a:r>
            <a:r>
              <a:rPr lang="en-US" dirty="0" err="1"/>
              <a:t>svg</a:t>
            </a:r>
            <a:r>
              <a:rPr lang="en-US" dirty="0"/>
              <a:t>&gt; and &lt;canvas&gt;.</a:t>
            </a:r>
          </a:p>
          <a:p>
            <a:r>
              <a:rPr lang="en-US" dirty="0"/>
              <a:t>New </a:t>
            </a:r>
            <a:r>
              <a:rPr lang="en-US" b="1" dirty="0"/>
              <a:t>multimedia elements</a:t>
            </a:r>
            <a:r>
              <a:rPr lang="en-US" dirty="0"/>
              <a:t>: &lt;audio&gt; and &lt;video&gt;.</a:t>
            </a:r>
          </a:p>
          <a:p>
            <a:endParaRPr lang="en-US" dirty="0"/>
          </a:p>
        </p:txBody>
      </p:sp>
    </p:spTree>
    <p:extLst>
      <p:ext uri="{BB962C8B-B14F-4D97-AF65-F5344CB8AC3E}">
        <p14:creationId xmlns:p14="http://schemas.microsoft.com/office/powerpoint/2010/main" val="41021258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Goals of HTML5</a:t>
            </a:r>
            <a:endParaRPr lang="en-US" dirty="0"/>
          </a:p>
        </p:txBody>
      </p:sp>
      <p:sp>
        <p:nvSpPr>
          <p:cNvPr id="3" name="Content Placeholder 2"/>
          <p:cNvSpPr>
            <a:spLocks noGrp="1"/>
          </p:cNvSpPr>
          <p:nvPr>
            <p:ph sz="quarter" idx="1"/>
          </p:nvPr>
        </p:nvSpPr>
        <p:spPr/>
        <p:txBody>
          <a:bodyPr>
            <a:normAutofit/>
          </a:bodyPr>
          <a:lstStyle/>
          <a:p>
            <a:pPr>
              <a:lnSpc>
                <a:spcPts val="3000"/>
              </a:lnSpc>
            </a:pPr>
            <a:r>
              <a:rPr lang="en-US" altLang="en-US" dirty="0" smtClean="0"/>
              <a:t>Support all existing web pages.  With HTML5, there is no requirement to go back and revise older websites.</a:t>
            </a:r>
          </a:p>
          <a:p>
            <a:pPr>
              <a:lnSpc>
                <a:spcPts val="3000"/>
              </a:lnSpc>
            </a:pPr>
            <a:r>
              <a:rPr lang="en-US" altLang="en-US" dirty="0" smtClean="0"/>
              <a:t>Reduce the need for external plugins and scripts to show website content.</a:t>
            </a:r>
          </a:p>
          <a:p>
            <a:pPr>
              <a:lnSpc>
                <a:spcPts val="3000"/>
              </a:lnSpc>
            </a:pPr>
            <a:r>
              <a:rPr lang="en-US" altLang="en-US" dirty="0" smtClean="0"/>
              <a:t>Improve the semantic definition (i.e. meaning and purpose) of page elements.</a:t>
            </a:r>
          </a:p>
          <a:p>
            <a:pPr>
              <a:lnSpc>
                <a:spcPts val="3000"/>
              </a:lnSpc>
            </a:pPr>
            <a:r>
              <a:rPr lang="en-US" altLang="en-US" dirty="0" smtClean="0"/>
              <a:t>Make the rendering of web content universal and independent of the device being used.</a:t>
            </a:r>
          </a:p>
          <a:p>
            <a:pPr>
              <a:lnSpc>
                <a:spcPts val="3000"/>
              </a:lnSpc>
            </a:pPr>
            <a:r>
              <a:rPr lang="en-US" altLang="en-US" dirty="0" smtClean="0"/>
              <a:t>Handle web documents errors in a better and more consistent fashion.</a:t>
            </a:r>
          </a:p>
          <a:p>
            <a:endParaRPr lang="en-US" dirty="0"/>
          </a:p>
        </p:txBody>
      </p:sp>
    </p:spTree>
    <p:extLst>
      <p:ext uri="{BB962C8B-B14F-4D97-AF65-F5344CB8AC3E}">
        <p14:creationId xmlns:p14="http://schemas.microsoft.com/office/powerpoint/2010/main" val="19712556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457200"/>
            <a:ext cx="8229600" cy="609600"/>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000" dirty="0" smtClean="0"/>
              <a:t>New Elements in HTML5</a:t>
            </a:r>
            <a:endParaRPr lang="en-US" altLang="en-US" sz="4000"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6" name="Text Box 5"/>
          <p:cNvSpPr txBox="1">
            <a:spLocks noChangeArrowheads="1"/>
          </p:cNvSpPr>
          <p:nvPr/>
        </p:nvSpPr>
        <p:spPr bwMode="auto">
          <a:xfrm>
            <a:off x="3581400" y="1985963"/>
            <a:ext cx="1981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2400"/>
              <a:t>&lt;figcaption&gt;</a:t>
            </a:r>
          </a:p>
          <a:p>
            <a:pPr>
              <a:spcBef>
                <a:spcPct val="0"/>
              </a:spcBef>
              <a:buClrTx/>
              <a:buSzTx/>
              <a:buFontTx/>
              <a:buNone/>
            </a:pPr>
            <a:r>
              <a:rPr lang="en-US" altLang="en-US" sz="2400"/>
              <a:t>&lt;footer&gt;</a:t>
            </a:r>
          </a:p>
          <a:p>
            <a:pPr>
              <a:spcBef>
                <a:spcPct val="0"/>
              </a:spcBef>
              <a:buClrTx/>
              <a:buSzTx/>
              <a:buFontTx/>
              <a:buNone/>
            </a:pPr>
            <a:r>
              <a:rPr lang="en-US" altLang="en-US" sz="2400"/>
              <a:t>&lt;header&gt;</a:t>
            </a:r>
          </a:p>
          <a:p>
            <a:pPr>
              <a:spcBef>
                <a:spcPct val="0"/>
              </a:spcBef>
              <a:buClrTx/>
              <a:buSzTx/>
              <a:buFontTx/>
              <a:buNone/>
            </a:pPr>
            <a:r>
              <a:rPr lang="en-US" altLang="en-US" sz="2400"/>
              <a:t>&lt;hgroup&gt;</a:t>
            </a:r>
          </a:p>
          <a:p>
            <a:pPr>
              <a:spcBef>
                <a:spcPct val="0"/>
              </a:spcBef>
              <a:buClrTx/>
              <a:buSzTx/>
              <a:buFontTx/>
              <a:buNone/>
            </a:pPr>
            <a:r>
              <a:rPr lang="en-US" altLang="en-US" sz="2400"/>
              <a:t>&lt;mark&gt;</a:t>
            </a:r>
            <a:endParaRPr lang="en-US" altLang="en-US" sz="2400">
              <a:solidFill>
                <a:srgbClr val="FF3300"/>
              </a:solidFill>
            </a:endParaRPr>
          </a:p>
          <a:p>
            <a:pPr>
              <a:spcBef>
                <a:spcPct val="0"/>
              </a:spcBef>
              <a:buClrTx/>
              <a:buSzTx/>
              <a:buFontTx/>
              <a:buNone/>
            </a:pPr>
            <a:r>
              <a:rPr lang="en-US" altLang="en-US" sz="2400"/>
              <a:t>&lt;nav&gt;</a:t>
            </a:r>
          </a:p>
        </p:txBody>
      </p:sp>
      <p:sp>
        <p:nvSpPr>
          <p:cNvPr id="7" name="Text Box 6"/>
          <p:cNvSpPr txBox="1">
            <a:spLocks noChangeArrowheads="1"/>
          </p:cNvSpPr>
          <p:nvPr/>
        </p:nvSpPr>
        <p:spPr bwMode="auto">
          <a:xfrm>
            <a:off x="5791200" y="1985963"/>
            <a:ext cx="1981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2400" dirty="0"/>
              <a:t>&lt;progress&gt;</a:t>
            </a:r>
          </a:p>
          <a:p>
            <a:pPr>
              <a:spcBef>
                <a:spcPct val="0"/>
              </a:spcBef>
              <a:buClrTx/>
              <a:buSzTx/>
              <a:buFontTx/>
              <a:buNone/>
            </a:pPr>
            <a:r>
              <a:rPr lang="en-US" altLang="en-US" sz="2400" dirty="0"/>
              <a:t>&lt;section&gt;</a:t>
            </a:r>
          </a:p>
          <a:p>
            <a:pPr>
              <a:spcBef>
                <a:spcPct val="0"/>
              </a:spcBef>
              <a:buClrTx/>
              <a:buSzTx/>
              <a:buFontTx/>
              <a:buNone/>
            </a:pPr>
            <a:r>
              <a:rPr lang="en-US" altLang="en-US" sz="2400" dirty="0"/>
              <a:t>&lt;source&gt;</a:t>
            </a:r>
          </a:p>
          <a:p>
            <a:pPr>
              <a:spcBef>
                <a:spcPct val="0"/>
              </a:spcBef>
              <a:buClrTx/>
              <a:buSzTx/>
              <a:buFontTx/>
              <a:buNone/>
            </a:pPr>
            <a:r>
              <a:rPr lang="en-US" altLang="en-US" sz="2400" dirty="0"/>
              <a:t>&lt;</a:t>
            </a:r>
            <a:r>
              <a:rPr lang="en-US" altLang="en-US" sz="2400" dirty="0" err="1"/>
              <a:t>svg</a:t>
            </a:r>
            <a:r>
              <a:rPr lang="en-US" altLang="en-US" sz="2400" dirty="0"/>
              <a:t>&gt;</a:t>
            </a:r>
          </a:p>
          <a:p>
            <a:pPr>
              <a:spcBef>
                <a:spcPct val="0"/>
              </a:spcBef>
              <a:buClrTx/>
              <a:buSzTx/>
              <a:buFontTx/>
              <a:buNone/>
            </a:pPr>
            <a:r>
              <a:rPr lang="en-US" altLang="en-US" sz="2400" dirty="0"/>
              <a:t>&lt;time&gt;</a:t>
            </a:r>
          </a:p>
          <a:p>
            <a:pPr>
              <a:spcBef>
                <a:spcPct val="0"/>
              </a:spcBef>
              <a:buClrTx/>
              <a:buSzTx/>
              <a:buFontTx/>
              <a:buNone/>
            </a:pPr>
            <a:r>
              <a:rPr lang="en-US" altLang="en-US" sz="2400" dirty="0"/>
              <a:t>&lt;video&gt;</a:t>
            </a:r>
          </a:p>
        </p:txBody>
      </p:sp>
      <p:sp>
        <p:nvSpPr>
          <p:cNvPr id="8" name="Text Box 7"/>
          <p:cNvSpPr txBox="1">
            <a:spLocks noChangeArrowheads="1"/>
          </p:cNvSpPr>
          <p:nvPr/>
        </p:nvSpPr>
        <p:spPr bwMode="auto">
          <a:xfrm>
            <a:off x="1066800" y="5276850"/>
            <a:ext cx="71628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ts val="600"/>
              </a:spcBef>
              <a:spcAft>
                <a:spcPts val="600"/>
              </a:spcAft>
              <a:buClrTx/>
              <a:buSzTx/>
              <a:buFontTx/>
              <a:buNone/>
            </a:pPr>
            <a:r>
              <a:rPr lang="en-US" altLang="en-US" sz="1800"/>
              <a:t>These are just some of the new elements introduced in HTML5.  We will be exploring each of these during this course.</a:t>
            </a:r>
            <a:endParaRPr lang="en-IN" altLang="en-US" sz="1800"/>
          </a:p>
        </p:txBody>
      </p:sp>
      <p:sp>
        <p:nvSpPr>
          <p:cNvPr id="9" name="Text Box 8"/>
          <p:cNvSpPr txBox="1">
            <a:spLocks noChangeArrowheads="1"/>
          </p:cNvSpPr>
          <p:nvPr/>
        </p:nvSpPr>
        <p:spPr bwMode="auto">
          <a:xfrm>
            <a:off x="1447800" y="1985963"/>
            <a:ext cx="1981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2400" dirty="0"/>
              <a:t>&lt;article&gt;</a:t>
            </a:r>
          </a:p>
          <a:p>
            <a:pPr>
              <a:spcBef>
                <a:spcPct val="0"/>
              </a:spcBef>
              <a:buClrTx/>
              <a:buSzTx/>
              <a:buFontTx/>
              <a:buNone/>
            </a:pPr>
            <a:r>
              <a:rPr lang="en-US" altLang="en-US" sz="2400" dirty="0"/>
              <a:t>&lt;aside&gt;</a:t>
            </a:r>
          </a:p>
          <a:p>
            <a:pPr>
              <a:spcBef>
                <a:spcPct val="0"/>
              </a:spcBef>
              <a:buClrTx/>
              <a:buSzTx/>
              <a:buFontTx/>
              <a:buNone/>
            </a:pPr>
            <a:r>
              <a:rPr lang="en-US" altLang="en-US" sz="2400" dirty="0"/>
              <a:t>&lt;audio&gt;</a:t>
            </a:r>
          </a:p>
          <a:p>
            <a:pPr>
              <a:spcBef>
                <a:spcPct val="0"/>
              </a:spcBef>
              <a:buClrTx/>
              <a:buSzTx/>
              <a:buFontTx/>
              <a:buNone/>
            </a:pPr>
            <a:r>
              <a:rPr lang="en-US" altLang="en-US" sz="2400" dirty="0"/>
              <a:t>&lt;canvas&gt;</a:t>
            </a:r>
          </a:p>
          <a:p>
            <a:pPr>
              <a:spcBef>
                <a:spcPct val="0"/>
              </a:spcBef>
              <a:buClrTx/>
              <a:buSzTx/>
              <a:buFontTx/>
              <a:buNone/>
            </a:pPr>
            <a:r>
              <a:rPr lang="en-US" altLang="en-US" sz="2400" dirty="0"/>
              <a:t>&lt;</a:t>
            </a:r>
            <a:r>
              <a:rPr lang="en-US" altLang="en-US" sz="2400" dirty="0" err="1"/>
              <a:t>datalist</a:t>
            </a:r>
            <a:r>
              <a:rPr lang="en-US" altLang="en-US" sz="2400" dirty="0"/>
              <a:t>&gt;</a:t>
            </a:r>
          </a:p>
          <a:p>
            <a:pPr>
              <a:spcBef>
                <a:spcPct val="0"/>
              </a:spcBef>
              <a:buClrTx/>
              <a:buSzTx/>
              <a:buFontTx/>
              <a:buNone/>
            </a:pPr>
            <a:r>
              <a:rPr lang="en-US" altLang="en-US" sz="2400" dirty="0"/>
              <a:t>&lt;figure&gt;</a:t>
            </a:r>
          </a:p>
        </p:txBody>
      </p:sp>
    </p:spTree>
    <p:extLst>
      <p:ext uri="{BB962C8B-B14F-4D97-AF65-F5344CB8AC3E}">
        <p14:creationId xmlns:p14="http://schemas.microsoft.com/office/powerpoint/2010/main" val="26410957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altLang="en-US" dirty="0" smtClean="0"/>
              <a:t>Other New Features in HTML5</a:t>
            </a:r>
            <a:endParaRPr lang="en-US" dirty="0"/>
          </a:p>
        </p:txBody>
      </p:sp>
      <p:sp>
        <p:nvSpPr>
          <p:cNvPr id="3" name="Content Placeholder 2"/>
          <p:cNvSpPr>
            <a:spLocks noGrp="1"/>
          </p:cNvSpPr>
          <p:nvPr>
            <p:ph sz="quarter" idx="1"/>
          </p:nvPr>
        </p:nvSpPr>
        <p:spPr>
          <a:xfrm>
            <a:off x="457200" y="1295400"/>
            <a:ext cx="8229600" cy="4830763"/>
          </a:xfrm>
        </p:spPr>
        <p:txBody>
          <a:bodyPr/>
          <a:lstStyle/>
          <a:p>
            <a:pPr>
              <a:lnSpc>
                <a:spcPts val="3000"/>
              </a:lnSpc>
            </a:pPr>
            <a:r>
              <a:rPr lang="en-US" altLang="en-US" dirty="0" smtClean="0"/>
              <a:t>Built-in audio and video support (without plugins)</a:t>
            </a:r>
          </a:p>
          <a:p>
            <a:pPr>
              <a:lnSpc>
                <a:spcPts val="3000"/>
              </a:lnSpc>
            </a:pPr>
            <a:r>
              <a:rPr lang="en-US" altLang="en-US" dirty="0" smtClean="0"/>
              <a:t>Enhanced form controls and attributes</a:t>
            </a:r>
          </a:p>
          <a:p>
            <a:pPr>
              <a:lnSpc>
                <a:spcPts val="3000"/>
              </a:lnSpc>
            </a:pPr>
            <a:r>
              <a:rPr lang="en-US" altLang="en-US" dirty="0" smtClean="0"/>
              <a:t>The Canvas (a way to draw directly on a web page)</a:t>
            </a:r>
          </a:p>
          <a:p>
            <a:pPr>
              <a:lnSpc>
                <a:spcPts val="3000"/>
              </a:lnSpc>
            </a:pPr>
            <a:r>
              <a:rPr lang="en-US" altLang="en-US" dirty="0" smtClean="0"/>
              <a:t>Drag and Drop functionality</a:t>
            </a:r>
          </a:p>
          <a:p>
            <a:pPr>
              <a:lnSpc>
                <a:spcPts val="3000"/>
              </a:lnSpc>
            </a:pPr>
            <a:r>
              <a:rPr lang="en-US" altLang="en-US" dirty="0" smtClean="0"/>
              <a:t>Support for CSS3 (the newer and more powerful version of CSS)</a:t>
            </a:r>
          </a:p>
          <a:p>
            <a:pPr>
              <a:lnSpc>
                <a:spcPts val="3000"/>
              </a:lnSpc>
            </a:pPr>
            <a:r>
              <a:rPr lang="en-US" altLang="en-US" dirty="0" smtClean="0"/>
              <a:t>More advanced features for web developers, such as data storage and offline applications.</a:t>
            </a:r>
          </a:p>
          <a:p>
            <a:endParaRPr lang="en-US" dirty="0"/>
          </a:p>
        </p:txBody>
      </p:sp>
    </p:spTree>
    <p:extLst>
      <p:ext uri="{BB962C8B-B14F-4D97-AF65-F5344CB8AC3E}">
        <p14:creationId xmlns:p14="http://schemas.microsoft.com/office/powerpoint/2010/main" val="1062145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Tags</a:t>
            </a:r>
            <a:br>
              <a:rPr lang="en-US" dirty="0" smtClean="0"/>
            </a:br>
            <a:endParaRPr lang="en-US" dirty="0"/>
          </a:p>
        </p:txBody>
      </p:sp>
      <p:sp>
        <p:nvSpPr>
          <p:cNvPr id="3" name="Content Placeholder 2"/>
          <p:cNvSpPr>
            <a:spLocks noGrp="1"/>
          </p:cNvSpPr>
          <p:nvPr>
            <p:ph sz="quarter" idx="1"/>
          </p:nvPr>
        </p:nvSpPr>
        <p:spPr>
          <a:xfrm>
            <a:off x="457200" y="990600"/>
            <a:ext cx="8458200" cy="5410200"/>
          </a:xfrm>
        </p:spPr>
        <p:txBody>
          <a:bodyPr>
            <a:normAutofit/>
          </a:bodyPr>
          <a:lstStyle/>
          <a:p>
            <a:r>
              <a:rPr lang="en-US" dirty="0" smtClean="0"/>
              <a:t>HTML </a:t>
            </a:r>
            <a:r>
              <a:rPr lang="en-US" dirty="0"/>
              <a:t>tags are element names surrounded by angle brackets</a:t>
            </a:r>
            <a:r>
              <a:rPr lang="en-US" dirty="0" smtClean="0"/>
              <a:t>:</a:t>
            </a:r>
          </a:p>
          <a:p>
            <a:r>
              <a:rPr lang="en-US" dirty="0"/>
              <a:t>&lt;</a:t>
            </a:r>
            <a:r>
              <a:rPr lang="en-US" dirty="0" err="1"/>
              <a:t>tagname</a:t>
            </a:r>
            <a:r>
              <a:rPr lang="en-US" dirty="0"/>
              <a:t>&gt;content goes here...&lt;/</a:t>
            </a:r>
            <a:r>
              <a:rPr lang="en-US" dirty="0" err="1"/>
              <a:t>tagname</a:t>
            </a:r>
            <a:r>
              <a:rPr lang="en-US" dirty="0" smtClean="0"/>
              <a:t>&gt;</a:t>
            </a:r>
          </a:p>
          <a:p>
            <a:r>
              <a:rPr lang="en-US" dirty="0"/>
              <a:t>HTML tags normally come </a:t>
            </a:r>
            <a:r>
              <a:rPr lang="en-US" b="1" dirty="0"/>
              <a:t>in pairs</a:t>
            </a:r>
            <a:r>
              <a:rPr lang="en-US" dirty="0"/>
              <a:t> like &lt;p&gt; and &lt;/p&gt;</a:t>
            </a:r>
          </a:p>
          <a:p>
            <a:r>
              <a:rPr lang="en-US" dirty="0"/>
              <a:t>The first tag in a pair is the </a:t>
            </a:r>
            <a:r>
              <a:rPr lang="en-US" b="1" dirty="0"/>
              <a:t>start tag,</a:t>
            </a:r>
            <a:r>
              <a:rPr lang="en-US" dirty="0"/>
              <a:t> the second tag is the </a:t>
            </a:r>
            <a:r>
              <a:rPr lang="en-US" b="1" dirty="0"/>
              <a:t>end tag</a:t>
            </a:r>
            <a:endParaRPr lang="en-US" dirty="0"/>
          </a:p>
          <a:p>
            <a:r>
              <a:rPr lang="en-US" dirty="0"/>
              <a:t>The end tag is written like the start tag, but with a </a:t>
            </a:r>
            <a:r>
              <a:rPr lang="en-US" b="1" dirty="0"/>
              <a:t>forward slash</a:t>
            </a:r>
            <a:r>
              <a:rPr lang="en-US" dirty="0"/>
              <a:t> inserted before the tag name</a:t>
            </a:r>
          </a:p>
          <a:p>
            <a:endParaRPr lang="en-US" dirty="0"/>
          </a:p>
          <a:p>
            <a:endParaRPr lang="en-US" dirty="0"/>
          </a:p>
        </p:txBody>
      </p:sp>
    </p:spTree>
    <p:extLst>
      <p:ext uri="{BB962C8B-B14F-4D97-AF65-F5344CB8AC3E}">
        <p14:creationId xmlns:p14="http://schemas.microsoft.com/office/powerpoint/2010/main" val="9270352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45720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000" dirty="0" smtClean="0"/>
              <a:t>First Look at HTML5</a:t>
            </a:r>
            <a:endParaRPr lang="en-US" altLang="en-US" sz="4000"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6" name="Text Box 5"/>
          <p:cNvSpPr txBox="1">
            <a:spLocks noChangeArrowheads="1"/>
          </p:cNvSpPr>
          <p:nvPr/>
        </p:nvSpPr>
        <p:spPr bwMode="auto">
          <a:xfrm>
            <a:off x="1981200" y="1935956"/>
            <a:ext cx="553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1800" dirty="0"/>
              <a:t>Remember the DOCTYPE declaration from XHTML?</a:t>
            </a:r>
          </a:p>
        </p:txBody>
      </p:sp>
      <p:sp>
        <p:nvSpPr>
          <p:cNvPr id="7" name="Rectangle 3"/>
          <p:cNvSpPr>
            <a:spLocks noChangeArrowheads="1"/>
          </p:cNvSpPr>
          <p:nvPr/>
        </p:nvSpPr>
        <p:spPr bwMode="auto">
          <a:xfrm>
            <a:off x="457200" y="2362200"/>
            <a:ext cx="8077200" cy="6858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en-US" altLang="en-US" sz="1600" b="1">
                <a:latin typeface="Courier New" pitchFamily="49" charset="0"/>
              </a:rPr>
              <a:t>&lt;!DOCTYPE html PUBLIC "-//W3C//DTD XHTML 1.0 Transitional//EN"</a:t>
            </a:r>
          </a:p>
          <a:p>
            <a:pPr eaLnBrk="1" hangingPunct="1">
              <a:buFont typeface="Wingdings" pitchFamily="2" charset="2"/>
              <a:buNone/>
            </a:pPr>
            <a:r>
              <a:rPr lang="en-US" altLang="en-US" sz="1600" b="1">
                <a:latin typeface="Courier New" pitchFamily="49" charset="0"/>
              </a:rPr>
              <a:t>   "http://www.w3.org/TR/xhtml1/DTD/xhtml1-transitional.dtd"&gt;</a:t>
            </a:r>
          </a:p>
        </p:txBody>
      </p:sp>
      <p:sp>
        <p:nvSpPr>
          <p:cNvPr id="8" name="Text Box 7"/>
          <p:cNvSpPr txBox="1">
            <a:spLocks noChangeArrowheads="1"/>
          </p:cNvSpPr>
          <p:nvPr/>
        </p:nvSpPr>
        <p:spPr bwMode="auto">
          <a:xfrm>
            <a:off x="381000" y="3352800"/>
            <a:ext cx="789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1800"/>
              <a:t>In HTML5, there is just one possible DOCTYPE declaration and it is simpler:</a:t>
            </a:r>
          </a:p>
        </p:txBody>
      </p:sp>
      <p:sp>
        <p:nvSpPr>
          <p:cNvPr id="9" name="Rectangle 3"/>
          <p:cNvSpPr>
            <a:spLocks noChangeArrowheads="1"/>
          </p:cNvSpPr>
          <p:nvPr/>
        </p:nvSpPr>
        <p:spPr bwMode="auto">
          <a:xfrm>
            <a:off x="457200" y="3962400"/>
            <a:ext cx="8077200" cy="3810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en-US" altLang="en-US" sz="1600" b="1">
                <a:latin typeface="Courier New" pitchFamily="49" charset="0"/>
              </a:rPr>
              <a:t>&lt;!DOCTYPE html&gt;</a:t>
            </a:r>
          </a:p>
        </p:txBody>
      </p:sp>
      <p:sp>
        <p:nvSpPr>
          <p:cNvPr id="10" name="Text Box 9"/>
          <p:cNvSpPr txBox="1">
            <a:spLocks noChangeArrowheads="1"/>
          </p:cNvSpPr>
          <p:nvPr/>
        </p:nvSpPr>
        <p:spPr bwMode="auto">
          <a:xfrm>
            <a:off x="457200" y="4876800"/>
            <a:ext cx="2438400" cy="361950"/>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lgn="ctr">
              <a:spcBef>
                <a:spcPts val="600"/>
              </a:spcBef>
              <a:spcAft>
                <a:spcPts val="600"/>
              </a:spcAft>
              <a:buClrTx/>
              <a:buSzTx/>
              <a:buFontTx/>
              <a:buNone/>
            </a:pPr>
            <a:r>
              <a:rPr lang="en-US" altLang="en-US" sz="1600"/>
              <a:t>Just 15 characters!</a:t>
            </a:r>
            <a:endParaRPr lang="en-IN" altLang="en-US" sz="1600"/>
          </a:p>
        </p:txBody>
      </p:sp>
      <p:sp>
        <p:nvSpPr>
          <p:cNvPr id="11" name="Line 10"/>
          <p:cNvSpPr>
            <a:spLocks noChangeShapeType="1"/>
          </p:cNvSpPr>
          <p:nvPr/>
        </p:nvSpPr>
        <p:spPr bwMode="auto">
          <a:xfrm flipH="1" flipV="1">
            <a:off x="1524000" y="4343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1"/>
          <p:cNvSpPr txBox="1">
            <a:spLocks noChangeArrowheads="1"/>
          </p:cNvSpPr>
          <p:nvPr/>
        </p:nvSpPr>
        <p:spPr bwMode="auto">
          <a:xfrm>
            <a:off x="457200" y="5410200"/>
            <a:ext cx="8001000" cy="941388"/>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ts val="600"/>
              </a:spcBef>
              <a:spcAft>
                <a:spcPts val="600"/>
              </a:spcAft>
              <a:buClrTx/>
              <a:buSzTx/>
              <a:buFontTx/>
              <a:buNone/>
            </a:pPr>
            <a:r>
              <a:rPr lang="en-US" altLang="en-US" sz="1800"/>
              <a:t>The DOCTYPE tells the browser which type and version of document to expect.  This should be the last time the DOCTYPE is ever changed.  From now on, all future versions of HTML will use this same simplified declaration.</a:t>
            </a:r>
            <a:endParaRPr lang="en-IN" altLang="en-US" sz="1800"/>
          </a:p>
        </p:txBody>
      </p:sp>
    </p:spTree>
    <p:extLst>
      <p:ext uri="{BB962C8B-B14F-4D97-AF65-F5344CB8AC3E}">
        <p14:creationId xmlns:p14="http://schemas.microsoft.com/office/powerpoint/2010/main" val="35911065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000" dirty="0" smtClean="0"/>
              <a:t>The &lt;head&gt; Section</a:t>
            </a:r>
            <a:endParaRPr lang="en-US" altLang="en-US" sz="4000"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6" name="Text Box 4"/>
          <p:cNvSpPr txBox="1">
            <a:spLocks noChangeArrowheads="1"/>
          </p:cNvSpPr>
          <p:nvPr/>
        </p:nvSpPr>
        <p:spPr bwMode="auto">
          <a:xfrm>
            <a:off x="381000" y="1524000"/>
            <a:ext cx="433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1800"/>
              <a:t>Here is a typical XHTML &lt;head&gt; section:</a:t>
            </a:r>
          </a:p>
        </p:txBody>
      </p:sp>
      <p:sp>
        <p:nvSpPr>
          <p:cNvPr id="7" name="Rectangle 3"/>
          <p:cNvSpPr>
            <a:spLocks noChangeArrowheads="1"/>
          </p:cNvSpPr>
          <p:nvPr/>
        </p:nvSpPr>
        <p:spPr bwMode="auto">
          <a:xfrm>
            <a:off x="457200" y="1981200"/>
            <a:ext cx="8077200" cy="45719"/>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buFont typeface="Wingdings" pitchFamily="2" charset="2"/>
              <a:buNone/>
            </a:pPr>
            <a:r>
              <a:rPr lang="en-US" altLang="en-US" sz="1400" b="1" dirty="0">
                <a:latin typeface="Courier New" pitchFamily="49" charset="0"/>
              </a:rPr>
              <a:t>&lt;head&gt;</a:t>
            </a:r>
          </a:p>
          <a:p>
            <a:pPr>
              <a:buFont typeface="Wingdings" pitchFamily="2" charset="2"/>
              <a:buNone/>
            </a:pPr>
            <a:r>
              <a:rPr lang="en-US" altLang="en-US" sz="1400" b="1" dirty="0">
                <a:latin typeface="Courier New" pitchFamily="49" charset="0"/>
              </a:rPr>
              <a:t>  &lt;meta http-</a:t>
            </a:r>
            <a:r>
              <a:rPr lang="en-US" altLang="en-US" sz="1400" b="1" dirty="0" err="1">
                <a:latin typeface="Courier New" pitchFamily="49" charset="0"/>
              </a:rPr>
              <a:t>equiv</a:t>
            </a:r>
            <a:r>
              <a:rPr lang="en-US" altLang="en-US" sz="1400" b="1" dirty="0">
                <a:latin typeface="Courier New" pitchFamily="49" charset="0"/>
              </a:rPr>
              <a:t>="Content-type" content="text/html; charset=UTF-8" /&gt;</a:t>
            </a:r>
          </a:p>
          <a:p>
            <a:pPr>
              <a:buFont typeface="Wingdings" pitchFamily="2" charset="2"/>
              <a:buNone/>
            </a:pPr>
            <a:r>
              <a:rPr lang="en-US" altLang="en-US" sz="1400" b="1" dirty="0">
                <a:latin typeface="Courier New" pitchFamily="49" charset="0"/>
              </a:rPr>
              <a:t>  &lt;title&gt;My First XHTML Page&lt;/title&gt;</a:t>
            </a:r>
          </a:p>
          <a:p>
            <a:pPr>
              <a:buFont typeface="Wingdings" pitchFamily="2" charset="2"/>
              <a:buNone/>
            </a:pPr>
            <a:r>
              <a:rPr lang="en-US" altLang="en-US" sz="1400" b="1" dirty="0">
                <a:latin typeface="Courier New" pitchFamily="49" charset="0"/>
              </a:rPr>
              <a:t>  &lt;link </a:t>
            </a:r>
            <a:r>
              <a:rPr lang="en-US" altLang="en-US" sz="1400" b="1" dirty="0" err="1">
                <a:latin typeface="Courier New" pitchFamily="49" charset="0"/>
              </a:rPr>
              <a:t>rel</a:t>
            </a:r>
            <a:r>
              <a:rPr lang="en-US" altLang="en-US" sz="1400" b="1" dirty="0">
                <a:latin typeface="Courier New" pitchFamily="49" charset="0"/>
              </a:rPr>
              <a:t>="stylesheet" type="text/</a:t>
            </a:r>
            <a:r>
              <a:rPr lang="en-US" altLang="en-US" sz="1400" b="1" dirty="0" err="1">
                <a:latin typeface="Courier New" pitchFamily="49" charset="0"/>
              </a:rPr>
              <a:t>css</a:t>
            </a:r>
            <a:r>
              <a:rPr lang="en-US" altLang="en-US" sz="1400" b="1" dirty="0">
                <a:latin typeface="Courier New" pitchFamily="49" charset="0"/>
              </a:rPr>
              <a:t>" </a:t>
            </a:r>
            <a:r>
              <a:rPr lang="en-US" altLang="en-US" sz="1400" b="1" dirty="0" err="1">
                <a:latin typeface="Courier New" pitchFamily="49" charset="0"/>
              </a:rPr>
              <a:t>href</a:t>
            </a:r>
            <a:r>
              <a:rPr lang="en-US" altLang="en-US" sz="1400" b="1" dirty="0">
                <a:latin typeface="Courier New" pitchFamily="49" charset="0"/>
              </a:rPr>
              <a:t>="style.css" /&gt;</a:t>
            </a:r>
          </a:p>
          <a:p>
            <a:pPr>
              <a:buFont typeface="Wingdings" pitchFamily="2" charset="2"/>
              <a:buNone/>
            </a:pPr>
            <a:r>
              <a:rPr lang="en-US" altLang="en-US" sz="1400" b="1" dirty="0">
                <a:latin typeface="Courier New" pitchFamily="49" charset="0"/>
              </a:rPr>
              <a:t>&lt;/head&gt;</a:t>
            </a:r>
          </a:p>
        </p:txBody>
      </p:sp>
      <p:sp>
        <p:nvSpPr>
          <p:cNvPr id="8" name="Text Box 6"/>
          <p:cNvSpPr txBox="1">
            <a:spLocks noChangeArrowheads="1"/>
          </p:cNvSpPr>
          <p:nvPr/>
        </p:nvSpPr>
        <p:spPr bwMode="auto">
          <a:xfrm>
            <a:off x="457200" y="3505200"/>
            <a:ext cx="264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1800"/>
              <a:t>And the HTML5 version:</a:t>
            </a:r>
          </a:p>
        </p:txBody>
      </p:sp>
      <p:sp>
        <p:nvSpPr>
          <p:cNvPr id="9" name="Text Box 9"/>
          <p:cNvSpPr txBox="1">
            <a:spLocks noChangeArrowheads="1"/>
          </p:cNvSpPr>
          <p:nvPr/>
        </p:nvSpPr>
        <p:spPr bwMode="auto">
          <a:xfrm>
            <a:off x="457200" y="5791200"/>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ts val="600"/>
              </a:spcBef>
              <a:spcAft>
                <a:spcPts val="600"/>
              </a:spcAft>
              <a:buClrTx/>
              <a:buSzTx/>
              <a:buFontTx/>
              <a:buNone/>
            </a:pPr>
            <a:r>
              <a:rPr lang="en-US" altLang="en-US" sz="1800"/>
              <a:t>Notice the simplified character set declaration, the shorter CSS stylesheet link text, and the removal of the trailing slashes for these two lines.</a:t>
            </a:r>
            <a:endParaRPr lang="en-IN" altLang="en-US" sz="1800"/>
          </a:p>
        </p:txBody>
      </p:sp>
      <p:sp>
        <p:nvSpPr>
          <p:cNvPr id="10" name="Rectangle 3"/>
          <p:cNvSpPr>
            <a:spLocks noChangeArrowheads="1"/>
          </p:cNvSpPr>
          <p:nvPr/>
        </p:nvSpPr>
        <p:spPr bwMode="auto">
          <a:xfrm>
            <a:off x="457200" y="4038600"/>
            <a:ext cx="8077200" cy="45719"/>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buFont typeface="Wingdings" pitchFamily="2" charset="2"/>
              <a:buNone/>
            </a:pPr>
            <a:r>
              <a:rPr lang="en-US" altLang="en-US" sz="1400" b="1">
                <a:latin typeface="Courier New" pitchFamily="49" charset="0"/>
              </a:rPr>
              <a:t>&lt;head&gt;</a:t>
            </a:r>
          </a:p>
          <a:p>
            <a:pPr>
              <a:buFont typeface="Wingdings" pitchFamily="2" charset="2"/>
              <a:buNone/>
            </a:pPr>
            <a:r>
              <a:rPr lang="en-US" altLang="en-US" sz="1400" b="1">
                <a:latin typeface="Courier New" pitchFamily="49" charset="0"/>
              </a:rPr>
              <a:t>  &lt;meta charset="utf-8"&gt;</a:t>
            </a:r>
          </a:p>
          <a:p>
            <a:pPr>
              <a:buFont typeface="Wingdings" pitchFamily="2" charset="2"/>
              <a:buNone/>
            </a:pPr>
            <a:r>
              <a:rPr lang="en-US" altLang="en-US" sz="1400" b="1">
                <a:latin typeface="Courier New" pitchFamily="49" charset="0"/>
              </a:rPr>
              <a:t>  &lt;title&gt;My First HTML5 Page&lt;/title&gt;</a:t>
            </a:r>
          </a:p>
          <a:p>
            <a:pPr>
              <a:buFont typeface="Wingdings" pitchFamily="2" charset="2"/>
              <a:buNone/>
            </a:pPr>
            <a:r>
              <a:rPr lang="en-US" altLang="en-US" sz="1400" b="1">
                <a:latin typeface="Courier New" pitchFamily="49" charset="0"/>
              </a:rPr>
              <a:t>  &lt;link rel="stylesheet" href="style.css"&gt;</a:t>
            </a:r>
          </a:p>
          <a:p>
            <a:pPr>
              <a:buFont typeface="Wingdings" pitchFamily="2" charset="2"/>
              <a:buNone/>
            </a:pPr>
            <a:r>
              <a:rPr lang="en-US" altLang="en-US" sz="1400" b="1">
                <a:latin typeface="Courier New" pitchFamily="49" charset="0"/>
              </a:rPr>
              <a:t>&lt;/head&gt;</a:t>
            </a:r>
          </a:p>
        </p:txBody>
      </p:sp>
    </p:spTree>
    <p:extLst>
      <p:ext uri="{BB962C8B-B14F-4D97-AF65-F5344CB8AC3E}">
        <p14:creationId xmlns:p14="http://schemas.microsoft.com/office/powerpoint/2010/main" val="18183815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2810873093"/>
              </p:ext>
            </p:extLst>
          </p:nvPr>
        </p:nvGraphicFramePr>
        <p:xfrm>
          <a:off x="1143001" y="304802"/>
          <a:ext cx="6705600" cy="6324595"/>
        </p:xfrm>
        <a:graphic>
          <a:graphicData uri="http://schemas.openxmlformats.org/drawingml/2006/table">
            <a:tbl>
              <a:tblPr/>
              <a:tblGrid>
                <a:gridCol w="817888"/>
                <a:gridCol w="5887712"/>
              </a:tblGrid>
              <a:tr h="241265">
                <a:tc>
                  <a:txBody>
                    <a:bodyPr/>
                    <a:lstStyle/>
                    <a:p>
                      <a:pPr algn="l" fontAlgn="t"/>
                      <a:r>
                        <a:rPr lang="en-US" sz="900">
                          <a:effectLst/>
                        </a:rPr>
                        <a:t>Tag</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Description</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&lt;article&gt;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an article in a document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&lt;aside&gt;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content aside from the page content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96365">
                <a:tc>
                  <a:txBody>
                    <a:bodyPr/>
                    <a:lstStyle/>
                    <a:p>
                      <a:pPr algn="l" fontAlgn="t"/>
                      <a:r>
                        <a:rPr lang="en-US" sz="900">
                          <a:effectLst/>
                        </a:rPr>
                        <a:t>&lt;bdi&gt;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Isolates a part of text that might be formatted in a different direction from other text outside it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&lt;details&gt;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additional details that the user can view or hide</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&lt;dialog&gt;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 dialog box or window</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96365">
                <a:tc>
                  <a:txBody>
                    <a:bodyPr/>
                    <a:lstStyle/>
                    <a:p>
                      <a:pPr algn="l" fontAlgn="t"/>
                      <a:r>
                        <a:rPr lang="en-US" sz="900">
                          <a:effectLst/>
                        </a:rPr>
                        <a:t>&lt;figcaption&gt;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a caption for a &lt;figure&gt; element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&lt;figure&gt;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self-contained content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&lt;footer&gt;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a footer for a document or section</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&lt;header&gt;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 header for a document or section</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&lt;main&gt;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the main content of a document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&lt;mark&gt;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marked/highlighted text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96365">
                <a:tc>
                  <a:txBody>
                    <a:bodyPr/>
                    <a:lstStyle/>
                    <a:p>
                      <a:pPr algn="l" fontAlgn="t"/>
                      <a:r>
                        <a:rPr lang="en-US" sz="900">
                          <a:effectLst/>
                        </a:rPr>
                        <a:t>&lt;menuitem&gt; </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a command/menu item that the user can invoke from a popup menu</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&lt;meter&gt;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 scalar measurement within a known range (a gauge)</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&lt;nav&gt;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navigation links</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&lt;progress&gt;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Represents the progress of a task</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&lt;rp&gt;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what to show in browsers that do not support ruby annotations</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96365">
                <a:tc>
                  <a:txBody>
                    <a:bodyPr/>
                    <a:lstStyle/>
                    <a:p>
                      <a:pPr algn="l" fontAlgn="t"/>
                      <a:r>
                        <a:rPr lang="en-US" sz="900">
                          <a:effectLst/>
                        </a:rPr>
                        <a:t>&lt;rt&gt;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an explanation/pronunciation of characters (for East Asian typography)</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&lt;ruby&gt;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a ruby annotation (for East Asian typography)</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&lt;section&gt;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 section in a document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96365">
                <a:tc>
                  <a:txBody>
                    <a:bodyPr/>
                    <a:lstStyle/>
                    <a:p>
                      <a:pPr algn="l" fontAlgn="t"/>
                      <a:r>
                        <a:rPr lang="en-US" sz="900">
                          <a:effectLst/>
                        </a:rPr>
                        <a:t>&lt;summary&gt;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a visible heading for a &lt;details&gt; element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&lt;time&gt;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 date/time</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&lt;wbr&gt;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900" dirty="0">
                          <a:effectLst/>
                        </a:rPr>
                        <a:t>Defines a possible line-break</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451839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639762"/>
          </a:xfrm>
        </p:spPr>
        <p:txBody>
          <a:bodyPr>
            <a:normAutofit fontScale="90000"/>
          </a:bodyPr>
          <a:lstStyle/>
          <a:p>
            <a:r>
              <a:rPr lang="en-US" dirty="0"/>
              <a:t>HTML5 Semantic Elements</a:t>
            </a:r>
            <a:br>
              <a:rPr lang="en-US" dirty="0"/>
            </a:br>
            <a:endParaRPr lang="en-US" dirty="0"/>
          </a:p>
        </p:txBody>
      </p:sp>
      <p:sp>
        <p:nvSpPr>
          <p:cNvPr id="3" name="Content Placeholder 2"/>
          <p:cNvSpPr>
            <a:spLocks noGrp="1"/>
          </p:cNvSpPr>
          <p:nvPr>
            <p:ph sz="quarter" idx="1"/>
          </p:nvPr>
        </p:nvSpPr>
        <p:spPr>
          <a:xfrm>
            <a:off x="457200" y="1143000"/>
            <a:ext cx="8229600" cy="4983163"/>
          </a:xfrm>
        </p:spPr>
        <p:txBody>
          <a:bodyPr>
            <a:normAutofit/>
          </a:bodyPr>
          <a:lstStyle/>
          <a:p>
            <a:r>
              <a:rPr lang="en-US" dirty="0"/>
              <a:t>Semantics is the study of the meanings of words and phrases in a language.</a:t>
            </a:r>
          </a:p>
          <a:p>
            <a:r>
              <a:rPr lang="en-US" dirty="0"/>
              <a:t>Semantic elements = elements with a meaning.</a:t>
            </a:r>
          </a:p>
          <a:p>
            <a:pPr marL="0" indent="0">
              <a:buNone/>
            </a:pPr>
            <a:r>
              <a:rPr lang="en-US" dirty="0"/>
              <a:t>What are Semantic Elements?</a:t>
            </a:r>
          </a:p>
          <a:p>
            <a:r>
              <a:rPr lang="en-US" dirty="0"/>
              <a:t>A semantic element clearly describes its meaning to both the browser and the developer.</a:t>
            </a:r>
          </a:p>
          <a:p>
            <a:r>
              <a:rPr lang="en-US" dirty="0"/>
              <a:t>Examples of </a:t>
            </a:r>
            <a:r>
              <a:rPr lang="en-US" b="1" dirty="0"/>
              <a:t>non-semantic</a:t>
            </a:r>
            <a:r>
              <a:rPr lang="en-US" dirty="0"/>
              <a:t> elements: &lt;div&gt; and &lt;span&gt; - Tells nothing about its content.</a:t>
            </a:r>
          </a:p>
          <a:p>
            <a:r>
              <a:rPr lang="en-US" dirty="0"/>
              <a:t>Examples of </a:t>
            </a:r>
            <a:r>
              <a:rPr lang="en-US" b="1" dirty="0"/>
              <a:t>semantic</a:t>
            </a:r>
            <a:r>
              <a:rPr lang="en-US" dirty="0"/>
              <a:t> elements: &lt;form&gt;, &lt;table&gt;, and &lt;article&gt; - Clearly defines its content.</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0579680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&lt;form&gt; Element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 </a:t>
            </a:r>
            <a:r>
              <a:rPr lang="en-US" dirty="0"/>
              <a:t>HTML </a:t>
            </a:r>
            <a:r>
              <a:rPr lang="en-US" b="1" dirty="0"/>
              <a:t>&lt;form&gt;</a:t>
            </a:r>
            <a:r>
              <a:rPr lang="en-US" dirty="0"/>
              <a:t> element defines a form that is used to collect user input</a:t>
            </a:r>
            <a:r>
              <a:rPr lang="en-US" dirty="0" smtClean="0"/>
              <a:t>:</a:t>
            </a:r>
          </a:p>
          <a:p>
            <a:endParaRPr lang="en-US" dirty="0"/>
          </a:p>
          <a:p>
            <a:r>
              <a:rPr lang="en-US" dirty="0"/>
              <a:t>&lt;form&gt;</a:t>
            </a:r>
            <a:r>
              <a:rPr lang="en-US" dirty="0" smtClean="0"/>
              <a:t/>
            </a:r>
            <a:br>
              <a:rPr lang="en-US" dirty="0" smtClean="0"/>
            </a:br>
            <a:r>
              <a:rPr lang="en-US" dirty="0"/>
              <a:t>.</a:t>
            </a:r>
            <a:r>
              <a:rPr lang="en-US" dirty="0" smtClean="0"/>
              <a:t/>
            </a:r>
            <a:br>
              <a:rPr lang="en-US" dirty="0" smtClean="0"/>
            </a:br>
            <a:r>
              <a:rPr lang="en-US" i="1" dirty="0"/>
              <a:t>form elements</a:t>
            </a:r>
            <a:r>
              <a:rPr lang="en-US" dirty="0" smtClean="0"/>
              <a:t/>
            </a:r>
            <a:br>
              <a:rPr lang="en-US" dirty="0" smtClean="0"/>
            </a:br>
            <a:r>
              <a:rPr lang="en-US" dirty="0"/>
              <a:t>.</a:t>
            </a:r>
            <a:r>
              <a:rPr lang="en-US" dirty="0" smtClean="0"/>
              <a:t/>
            </a:r>
            <a:br>
              <a:rPr lang="en-US" dirty="0" smtClean="0"/>
            </a:br>
            <a:r>
              <a:rPr lang="en-US" dirty="0"/>
              <a:t>&lt;/form&gt;</a:t>
            </a:r>
          </a:p>
        </p:txBody>
      </p:sp>
    </p:spTree>
    <p:extLst>
      <p:ext uri="{BB962C8B-B14F-4D97-AF65-F5344CB8AC3E}">
        <p14:creationId xmlns:p14="http://schemas.microsoft.com/office/powerpoint/2010/main" val="9856622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An HTML form contains </a:t>
            </a:r>
            <a:r>
              <a:rPr lang="en-US" b="1" dirty="0"/>
              <a:t>form elements</a:t>
            </a:r>
            <a:r>
              <a:rPr lang="en-US" dirty="0"/>
              <a:t>.</a:t>
            </a:r>
          </a:p>
          <a:p>
            <a:r>
              <a:rPr lang="en-US" dirty="0"/>
              <a:t>Form elements are different types of input elements, like text fields, checkboxes, radio buttons, submit buttons, and more.</a:t>
            </a:r>
          </a:p>
          <a:p>
            <a:endParaRPr lang="en-US" dirty="0"/>
          </a:p>
        </p:txBody>
      </p:sp>
    </p:spTree>
    <p:extLst>
      <p:ext uri="{BB962C8B-B14F-4D97-AF65-F5344CB8AC3E}">
        <p14:creationId xmlns:p14="http://schemas.microsoft.com/office/powerpoint/2010/main" val="2864810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&lt;input&gt; Element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a:t>
            </a:r>
            <a:r>
              <a:rPr lang="en-US" dirty="0"/>
              <a:t> </a:t>
            </a:r>
            <a:r>
              <a:rPr lang="en-US" b="1" dirty="0"/>
              <a:t>&lt;input&gt;</a:t>
            </a:r>
            <a:r>
              <a:rPr lang="en-US" dirty="0"/>
              <a:t> element is the most important form element.</a:t>
            </a:r>
          </a:p>
          <a:p>
            <a:r>
              <a:rPr lang="en-US" dirty="0"/>
              <a:t>The &lt;input&gt; element can be displayed in several ways, depending on the </a:t>
            </a:r>
            <a:r>
              <a:rPr lang="en-US" b="1" dirty="0"/>
              <a:t>type</a:t>
            </a:r>
            <a:r>
              <a:rPr lang="en-US" dirty="0"/>
              <a:t> attribute.</a:t>
            </a:r>
          </a:p>
          <a:p>
            <a:endParaRPr lang="en-US" dirty="0"/>
          </a:p>
          <a:p>
            <a:endParaRPr lang="en-US" dirty="0"/>
          </a:p>
        </p:txBody>
      </p:sp>
    </p:spTree>
    <p:extLst>
      <p:ext uri="{BB962C8B-B14F-4D97-AF65-F5344CB8AC3E}">
        <p14:creationId xmlns:p14="http://schemas.microsoft.com/office/powerpoint/2010/main" val="40983082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 are some examples:</a:t>
            </a:r>
            <a:br>
              <a:rPr lang="en-US" dirty="0"/>
            </a:br>
            <a:r>
              <a:rPr lang="en-US" dirty="0" smtClean="0"/>
              <a:t/>
            </a:r>
            <a:br>
              <a:rPr lang="en-US" dirty="0" smtClean="0"/>
            </a:b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11731435"/>
              </p:ext>
            </p:extLst>
          </p:nvPr>
        </p:nvGraphicFramePr>
        <p:xfrm>
          <a:off x="457200" y="1981200"/>
          <a:ext cx="8229600" cy="2955092"/>
        </p:xfrm>
        <a:graphic>
          <a:graphicData uri="http://schemas.openxmlformats.org/drawingml/2006/table">
            <a:tbl>
              <a:tblPr/>
              <a:tblGrid>
                <a:gridCol w="4038600"/>
                <a:gridCol w="4191000"/>
              </a:tblGrid>
              <a:tr h="559071">
                <a:tc>
                  <a:txBody>
                    <a:bodyPr/>
                    <a:lstStyle/>
                    <a:p>
                      <a:pPr algn="l" fontAlgn="t"/>
                      <a:r>
                        <a:rPr lang="en-US" sz="1700" dirty="0">
                          <a:effectLst/>
                        </a:rPr>
                        <a:t>Type</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Description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59071">
                <a:tc>
                  <a:txBody>
                    <a:bodyPr/>
                    <a:lstStyle/>
                    <a:p>
                      <a:pPr algn="l" fontAlgn="t"/>
                      <a:r>
                        <a:rPr lang="en-US" sz="1700">
                          <a:effectLst/>
                        </a:rPr>
                        <a:t>&lt;input type="text"&gt;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Defines a one-line text input field</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918475">
                <a:tc>
                  <a:txBody>
                    <a:bodyPr/>
                    <a:lstStyle/>
                    <a:p>
                      <a:pPr algn="l" fontAlgn="t"/>
                      <a:r>
                        <a:rPr lang="en-US" sz="1700">
                          <a:effectLst/>
                        </a:rPr>
                        <a:t>&lt;input type="radio"&gt;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Defines a radio button (for selecting one of many choices)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918475">
                <a:tc>
                  <a:txBody>
                    <a:bodyPr/>
                    <a:lstStyle/>
                    <a:p>
                      <a:pPr algn="l" fontAlgn="t"/>
                      <a:r>
                        <a:rPr lang="en-US" sz="1700">
                          <a:effectLst/>
                        </a:rPr>
                        <a:t>&lt;input type="submit"&gt;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Defines a submit button (for submitting the form)</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15350160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dirty="0" smtClean="0">
                <a:hlinkClick r:id="rId2" action="ppaction://hlinkfile"/>
              </a:rPr>
              <a:t>Form example</a:t>
            </a:r>
            <a:endParaRPr lang="en-US" dirty="0"/>
          </a:p>
        </p:txBody>
      </p:sp>
      <p:sp>
        <p:nvSpPr>
          <p:cNvPr id="3" name="Content Placeholder 2"/>
          <p:cNvSpPr>
            <a:spLocks noGrp="1"/>
          </p:cNvSpPr>
          <p:nvPr>
            <p:ph sz="quarter" idx="1"/>
          </p:nvPr>
        </p:nvSpPr>
        <p:spPr>
          <a:xfrm>
            <a:off x="457200" y="1143000"/>
            <a:ext cx="8229600" cy="4983163"/>
          </a:xfrm>
        </p:spPr>
        <p:txBody>
          <a:bodyPr>
            <a:normAutofit fontScale="62500" lnSpcReduction="20000"/>
          </a:bodyPr>
          <a:lstStyle/>
          <a:p>
            <a:pPr marL="0" indent="0">
              <a:buNone/>
            </a:pPr>
            <a:r>
              <a:rPr lang="en-US" dirty="0" smtClean="0"/>
              <a:t>&lt;!DOCTYPE html&gt;</a:t>
            </a:r>
          </a:p>
          <a:p>
            <a:pPr marL="0" indent="0">
              <a:buNone/>
            </a:pPr>
            <a:r>
              <a:rPr lang="en-US" dirty="0" smtClean="0"/>
              <a:t>&lt;html&gt;</a:t>
            </a:r>
          </a:p>
          <a:p>
            <a:pPr marL="0" indent="0">
              <a:buNone/>
            </a:pPr>
            <a:r>
              <a:rPr lang="en-US" dirty="0" smtClean="0"/>
              <a:t>&lt;body&gt;</a:t>
            </a:r>
          </a:p>
          <a:p>
            <a:pPr marL="0" indent="0">
              <a:buNone/>
            </a:pPr>
            <a:endParaRPr lang="en-US" dirty="0" smtClean="0"/>
          </a:p>
          <a:p>
            <a:pPr marL="0" indent="0">
              <a:buNone/>
            </a:pPr>
            <a:r>
              <a:rPr lang="en-US" dirty="0" smtClean="0"/>
              <a:t>&lt;form&gt;</a:t>
            </a:r>
          </a:p>
          <a:p>
            <a:pPr marL="0" indent="0">
              <a:buNone/>
            </a:pPr>
            <a:r>
              <a:rPr lang="en-US" dirty="0" smtClean="0"/>
              <a:t>  First name:&lt;</a:t>
            </a:r>
            <a:r>
              <a:rPr lang="en-US" dirty="0" err="1" smtClean="0"/>
              <a:t>br</a:t>
            </a:r>
            <a:r>
              <a:rPr lang="en-US" dirty="0" smtClean="0"/>
              <a:t>&gt;</a:t>
            </a:r>
          </a:p>
          <a:p>
            <a:pPr marL="0" indent="0">
              <a:buNone/>
            </a:pPr>
            <a:r>
              <a:rPr lang="en-US" dirty="0" smtClean="0"/>
              <a:t>  &lt;input type="text" name="</a:t>
            </a:r>
            <a:r>
              <a:rPr lang="en-US" dirty="0" err="1" smtClean="0"/>
              <a:t>firstname</a:t>
            </a:r>
            <a:r>
              <a:rPr lang="en-US" dirty="0" smtClean="0"/>
              <a:t>"&gt;</a:t>
            </a:r>
          </a:p>
          <a:p>
            <a:pPr marL="0" indent="0">
              <a:buNone/>
            </a:pPr>
            <a:r>
              <a:rPr lang="en-US" dirty="0" smtClean="0"/>
              <a:t>  &lt;</a:t>
            </a:r>
            <a:r>
              <a:rPr lang="en-US" dirty="0" err="1" smtClean="0"/>
              <a:t>br</a:t>
            </a:r>
            <a:r>
              <a:rPr lang="en-US" dirty="0" smtClean="0"/>
              <a:t>&gt;</a:t>
            </a:r>
          </a:p>
          <a:p>
            <a:pPr marL="0" indent="0">
              <a:buNone/>
            </a:pPr>
            <a:r>
              <a:rPr lang="en-US" dirty="0" smtClean="0"/>
              <a:t>  Last name:&lt;</a:t>
            </a:r>
            <a:r>
              <a:rPr lang="en-US" dirty="0" err="1" smtClean="0"/>
              <a:t>br</a:t>
            </a:r>
            <a:r>
              <a:rPr lang="en-US" dirty="0" smtClean="0"/>
              <a:t>&gt;</a:t>
            </a:r>
          </a:p>
          <a:p>
            <a:pPr marL="0" indent="0">
              <a:buNone/>
            </a:pPr>
            <a:r>
              <a:rPr lang="en-US" dirty="0" smtClean="0"/>
              <a:t>  &lt;input type="text" name="</a:t>
            </a:r>
            <a:r>
              <a:rPr lang="en-US" dirty="0" err="1" smtClean="0"/>
              <a:t>lastname</a:t>
            </a:r>
            <a:r>
              <a:rPr lang="en-US" dirty="0" smtClean="0"/>
              <a:t>"&gt;</a:t>
            </a:r>
          </a:p>
          <a:p>
            <a:pPr marL="0" indent="0">
              <a:buNone/>
            </a:pPr>
            <a:r>
              <a:rPr lang="en-US" dirty="0" smtClean="0"/>
              <a:t>&lt;/form&gt;</a:t>
            </a:r>
          </a:p>
          <a:p>
            <a:pPr marL="0" indent="0">
              <a:buNone/>
            </a:pPr>
            <a:endParaRPr lang="en-US" dirty="0" smtClean="0"/>
          </a:p>
          <a:p>
            <a:pPr marL="0" indent="0">
              <a:buNone/>
            </a:pPr>
            <a:r>
              <a:rPr lang="en-US" dirty="0" smtClean="0"/>
              <a:t>&lt;p&gt;Note that the form itself is not visible.&lt;/p&gt;</a:t>
            </a:r>
          </a:p>
          <a:p>
            <a:pPr marL="0" indent="0">
              <a:buNone/>
            </a:pPr>
            <a:endParaRPr lang="en-US" dirty="0" smtClean="0"/>
          </a:p>
          <a:p>
            <a:pPr marL="0" indent="0">
              <a:buNone/>
            </a:pPr>
            <a:r>
              <a:rPr lang="en-US" dirty="0" smtClean="0"/>
              <a:t>&lt;p&gt;Also note that the default width of a text input field is 20 characters.&lt;/p&gt;</a:t>
            </a:r>
          </a:p>
          <a:p>
            <a:pPr marL="0" indent="0">
              <a:buNone/>
            </a:pPr>
            <a:endParaRPr lang="en-US" dirty="0" smtClean="0"/>
          </a:p>
          <a:p>
            <a:pPr marL="0" indent="0">
              <a:buNone/>
            </a:pPr>
            <a:r>
              <a:rPr lang="en-US" dirty="0" smtClean="0"/>
              <a:t>&lt;/body&gt;</a:t>
            </a:r>
          </a:p>
          <a:p>
            <a:pPr marL="0" indent="0">
              <a:buNone/>
            </a:pPr>
            <a:r>
              <a:rPr lang="en-US" dirty="0" smtClean="0"/>
              <a:t>&lt;/html&gt;						</a:t>
            </a:r>
          </a:p>
          <a:p>
            <a:endParaRPr lang="en-US" dirty="0"/>
          </a:p>
        </p:txBody>
      </p:sp>
    </p:spTree>
    <p:extLst>
      <p:ext uri="{BB962C8B-B14F-4D97-AF65-F5344CB8AC3E}">
        <p14:creationId xmlns:p14="http://schemas.microsoft.com/office/powerpoint/2010/main" val="23010780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hlinkClick r:id="rId2" action="ppaction://hlinkfile"/>
              </a:rPr>
              <a:t>Radio button</a:t>
            </a:r>
            <a:endParaRPr lang="en-US" dirty="0"/>
          </a:p>
        </p:txBody>
      </p:sp>
      <p:sp>
        <p:nvSpPr>
          <p:cNvPr id="3" name="Content Placeholder 2"/>
          <p:cNvSpPr>
            <a:spLocks noGrp="1"/>
          </p:cNvSpPr>
          <p:nvPr>
            <p:ph sz="quarter" idx="1"/>
          </p:nvPr>
        </p:nvSpPr>
        <p:spPr>
          <a:xfrm>
            <a:off x="457200" y="1295400"/>
            <a:ext cx="8229600" cy="5135563"/>
          </a:xfrm>
        </p:spPr>
        <p:txBody>
          <a:bodyPr>
            <a:normAutofit fontScale="92500" lnSpcReduction="20000"/>
          </a:bodyPr>
          <a:lstStyle/>
          <a:p>
            <a:pPr marL="0" indent="0">
              <a:buNone/>
            </a:pPr>
            <a:r>
              <a:rPr lang="en-US" dirty="0" smtClean="0"/>
              <a:t>&lt;!DOCTYPE html&gt;</a:t>
            </a:r>
          </a:p>
          <a:p>
            <a:pPr marL="0" indent="0">
              <a:buNone/>
            </a:pPr>
            <a:r>
              <a:rPr lang="en-US" dirty="0" smtClean="0"/>
              <a:t>&lt;html&gt;</a:t>
            </a:r>
          </a:p>
          <a:p>
            <a:pPr marL="0" indent="0">
              <a:buNone/>
            </a:pPr>
            <a:r>
              <a:rPr lang="en-US" dirty="0" smtClean="0"/>
              <a:t>&lt;body&gt;</a:t>
            </a:r>
          </a:p>
          <a:p>
            <a:pPr marL="0" indent="0">
              <a:buNone/>
            </a:pPr>
            <a:endParaRPr lang="en-US" dirty="0" smtClean="0"/>
          </a:p>
          <a:p>
            <a:pPr marL="0" indent="0">
              <a:buNone/>
            </a:pPr>
            <a:r>
              <a:rPr lang="en-US" dirty="0" smtClean="0"/>
              <a:t>&lt;form&gt;</a:t>
            </a:r>
          </a:p>
          <a:p>
            <a:pPr marL="0" indent="0">
              <a:buNone/>
            </a:pPr>
            <a:r>
              <a:rPr lang="en-US" dirty="0" smtClean="0"/>
              <a:t>  &lt;input type="radio" name="gender" value="male" checked&gt; Male&lt;</a:t>
            </a:r>
            <a:r>
              <a:rPr lang="en-US" dirty="0" err="1" smtClean="0"/>
              <a:t>br</a:t>
            </a:r>
            <a:r>
              <a:rPr lang="en-US" dirty="0" smtClean="0"/>
              <a:t>&gt;</a:t>
            </a:r>
          </a:p>
          <a:p>
            <a:pPr marL="0" indent="0">
              <a:buNone/>
            </a:pPr>
            <a:r>
              <a:rPr lang="en-US" dirty="0" smtClean="0"/>
              <a:t>  &lt;input type="radio" name="gender" value="female"&gt; Female&lt;</a:t>
            </a:r>
            <a:r>
              <a:rPr lang="en-US" dirty="0" err="1" smtClean="0"/>
              <a:t>br</a:t>
            </a:r>
            <a:r>
              <a:rPr lang="en-US" dirty="0" smtClean="0"/>
              <a:t>&gt;</a:t>
            </a:r>
          </a:p>
          <a:p>
            <a:pPr marL="0" indent="0">
              <a:buNone/>
            </a:pPr>
            <a:r>
              <a:rPr lang="en-US" dirty="0" smtClean="0"/>
              <a:t>  &lt;input type="radio" name="gender" value="other"&gt; Other  </a:t>
            </a:r>
          </a:p>
          <a:p>
            <a:pPr marL="0" indent="0">
              <a:buNone/>
            </a:pPr>
            <a:r>
              <a:rPr lang="en-US" dirty="0" smtClean="0"/>
              <a:t>&lt;/form&gt; </a:t>
            </a:r>
          </a:p>
          <a:p>
            <a:pPr marL="0" indent="0">
              <a:buNone/>
            </a:pPr>
            <a:endParaRPr lang="en-US" dirty="0" smtClean="0"/>
          </a:p>
          <a:p>
            <a:pPr marL="0" indent="0">
              <a:buNone/>
            </a:pPr>
            <a:r>
              <a:rPr lang="en-US" dirty="0" smtClean="0"/>
              <a:t>&lt;/body&gt;</a:t>
            </a:r>
          </a:p>
          <a:p>
            <a:pPr marL="0" indent="0">
              <a:buNone/>
            </a:pPr>
            <a:r>
              <a:rPr lang="en-US" dirty="0" smtClean="0"/>
              <a:t>&lt;/html&gt;</a:t>
            </a:r>
          </a:p>
          <a:p>
            <a:endParaRPr lang="en-US" dirty="0"/>
          </a:p>
        </p:txBody>
      </p:sp>
    </p:spTree>
    <p:extLst>
      <p:ext uri="{BB962C8B-B14F-4D97-AF65-F5344CB8AC3E}">
        <p14:creationId xmlns:p14="http://schemas.microsoft.com/office/powerpoint/2010/main" val="2643448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dirty="0"/>
              <a:t>HTML Page Structure</a:t>
            </a:r>
            <a:br>
              <a:rPr lang="en-US" dirty="0"/>
            </a:br>
            <a:endParaRPr lang="en-US" dirty="0"/>
          </a:p>
        </p:txBody>
      </p:sp>
      <p:sp>
        <p:nvSpPr>
          <p:cNvPr id="3" name="Content Placeholder 2"/>
          <p:cNvSpPr>
            <a:spLocks noGrp="1"/>
          </p:cNvSpPr>
          <p:nvPr>
            <p:ph sz="quarter" idx="1"/>
          </p:nvPr>
        </p:nvSpPr>
        <p:spPr>
          <a:xfrm>
            <a:off x="457200" y="1066800"/>
            <a:ext cx="8229600" cy="5059363"/>
          </a:xfrm>
        </p:spPr>
        <p:txBody>
          <a:bodyPr>
            <a:normAutofit fontScale="55000" lnSpcReduction="20000"/>
          </a:bodyPr>
          <a:lstStyle/>
          <a:p>
            <a:pPr marL="0" indent="0">
              <a:buNone/>
            </a:pPr>
            <a:r>
              <a:rPr lang="en-US" sz="3800" dirty="0"/>
              <a:t>&lt;html</a:t>
            </a:r>
            <a:r>
              <a:rPr lang="en-US" sz="3800" dirty="0" smtClean="0"/>
              <a:t>&gt;</a:t>
            </a:r>
          </a:p>
          <a:p>
            <a:pPr marL="0" indent="0">
              <a:buNone/>
            </a:pPr>
            <a:r>
              <a:rPr lang="en-US" sz="3800" dirty="0" smtClean="0"/>
              <a:t>&lt;</a:t>
            </a:r>
            <a:r>
              <a:rPr lang="en-US" sz="3800" dirty="0"/>
              <a:t>head</a:t>
            </a:r>
            <a:r>
              <a:rPr lang="en-US" sz="3800" dirty="0" smtClean="0"/>
              <a:t>&gt;</a:t>
            </a:r>
          </a:p>
          <a:p>
            <a:pPr marL="0" indent="0">
              <a:buNone/>
            </a:pPr>
            <a:r>
              <a:rPr lang="en-US" sz="3800" dirty="0" smtClean="0"/>
              <a:t>&lt;</a:t>
            </a:r>
            <a:r>
              <a:rPr lang="en-US" sz="3800" dirty="0"/>
              <a:t>title&gt;Page title&lt;/title&gt;</a:t>
            </a:r>
          </a:p>
          <a:p>
            <a:pPr marL="0" indent="0">
              <a:buNone/>
            </a:pPr>
            <a:r>
              <a:rPr lang="en-US" sz="3800" dirty="0"/>
              <a:t>&lt;/head&gt;</a:t>
            </a:r>
          </a:p>
          <a:p>
            <a:pPr marL="0" indent="0">
              <a:buNone/>
            </a:pPr>
            <a:r>
              <a:rPr lang="en-US" sz="3800" dirty="0"/>
              <a:t>&lt;body</a:t>
            </a:r>
            <a:r>
              <a:rPr lang="en-US" sz="3800" dirty="0" smtClean="0"/>
              <a:t>&gt;</a:t>
            </a:r>
          </a:p>
          <a:p>
            <a:pPr marL="0" indent="0">
              <a:buNone/>
            </a:pPr>
            <a:r>
              <a:rPr lang="en-US" sz="3800" dirty="0" smtClean="0"/>
              <a:t>&lt;</a:t>
            </a:r>
            <a:r>
              <a:rPr lang="en-US" sz="3800" dirty="0"/>
              <a:t>h1&gt;This is a heading&lt;/h1&gt;</a:t>
            </a:r>
          </a:p>
          <a:p>
            <a:pPr marL="0" indent="0">
              <a:buNone/>
            </a:pPr>
            <a:r>
              <a:rPr lang="en-US" sz="3800" dirty="0"/>
              <a:t>&lt;p&gt;This is a paragraph.&lt;/p&gt;</a:t>
            </a:r>
          </a:p>
          <a:p>
            <a:pPr marL="0" indent="0">
              <a:buNone/>
            </a:pPr>
            <a:r>
              <a:rPr lang="en-US" sz="3800" dirty="0"/>
              <a:t>&lt;p&gt;This is another paragraph.&lt;/p&gt;</a:t>
            </a:r>
          </a:p>
          <a:p>
            <a:pPr marL="0" indent="0">
              <a:buNone/>
            </a:pPr>
            <a:r>
              <a:rPr lang="en-US" sz="3800" dirty="0"/>
              <a:t>&lt;/body&gt;</a:t>
            </a:r>
          </a:p>
          <a:p>
            <a:pPr marL="0" indent="0">
              <a:buNone/>
            </a:pPr>
            <a:r>
              <a:rPr lang="en-US" sz="3800" dirty="0"/>
              <a:t>&lt;/html&gt;</a:t>
            </a:r>
          </a:p>
          <a:p>
            <a:endParaRPr lang="en-US" b="1" dirty="0" smtClean="0"/>
          </a:p>
          <a:p>
            <a:r>
              <a:rPr lang="en-US" sz="4500" b="1" dirty="0" smtClean="0"/>
              <a:t>Note</a:t>
            </a:r>
            <a:r>
              <a:rPr lang="en-US" sz="4500" b="1" dirty="0"/>
              <a:t>:</a:t>
            </a:r>
            <a:r>
              <a:rPr lang="en-US" sz="4500" dirty="0"/>
              <a:t> Only the content inside the &lt;body&gt; section (the white area above) is displayed in a browser.</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42178500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63562"/>
          </a:xfrm>
        </p:spPr>
        <p:txBody>
          <a:bodyPr/>
          <a:lstStyle/>
          <a:p>
            <a:r>
              <a:rPr lang="en-US" dirty="0" smtClean="0"/>
              <a:t>Submit button</a:t>
            </a:r>
            <a:endParaRPr lang="en-US" dirty="0"/>
          </a:p>
        </p:txBody>
      </p:sp>
      <p:sp>
        <p:nvSpPr>
          <p:cNvPr id="3" name="Content Placeholder 2"/>
          <p:cNvSpPr>
            <a:spLocks noGrp="1"/>
          </p:cNvSpPr>
          <p:nvPr>
            <p:ph sz="quarter" idx="1"/>
          </p:nvPr>
        </p:nvSpPr>
        <p:spPr>
          <a:xfrm>
            <a:off x="457200" y="990600"/>
            <a:ext cx="8229600" cy="5257800"/>
          </a:xfrm>
        </p:spPr>
        <p:txBody>
          <a:bodyPr>
            <a:normAutofit fontScale="62500" lnSpcReduction="20000"/>
          </a:bodyPr>
          <a:lstStyle/>
          <a:p>
            <a:pPr marL="0" indent="0">
              <a:buNone/>
            </a:pPr>
            <a:r>
              <a:rPr lang="en-US" dirty="0" smtClean="0"/>
              <a:t>&lt;!DOCTYPE html&gt;</a:t>
            </a:r>
          </a:p>
          <a:p>
            <a:pPr marL="0" indent="0">
              <a:buNone/>
            </a:pPr>
            <a:r>
              <a:rPr lang="en-US" dirty="0" smtClean="0"/>
              <a:t>&lt;html&gt;</a:t>
            </a:r>
          </a:p>
          <a:p>
            <a:pPr marL="0" indent="0">
              <a:buNone/>
            </a:pPr>
            <a:r>
              <a:rPr lang="en-US" dirty="0" smtClean="0"/>
              <a:t>&lt;body&gt;</a:t>
            </a:r>
          </a:p>
          <a:p>
            <a:pPr marL="0" indent="0">
              <a:buNone/>
            </a:pPr>
            <a:endParaRPr lang="en-US" dirty="0" smtClean="0"/>
          </a:p>
          <a:p>
            <a:pPr marL="0" indent="0">
              <a:buNone/>
            </a:pPr>
            <a:r>
              <a:rPr lang="en-US" dirty="0" smtClean="0"/>
              <a:t>&lt;form action="/</a:t>
            </a:r>
            <a:r>
              <a:rPr lang="en-US" dirty="0" err="1" smtClean="0"/>
              <a:t>action_page.php</a:t>
            </a:r>
            <a:r>
              <a:rPr lang="en-US" dirty="0" smtClean="0"/>
              <a:t>"&gt;</a:t>
            </a:r>
          </a:p>
          <a:p>
            <a:pPr marL="0" indent="0">
              <a:buNone/>
            </a:pPr>
            <a:r>
              <a:rPr lang="en-US" dirty="0" smtClean="0"/>
              <a:t>  First name:&lt;</a:t>
            </a:r>
            <a:r>
              <a:rPr lang="en-US" dirty="0" err="1" smtClean="0"/>
              <a:t>br</a:t>
            </a:r>
            <a:r>
              <a:rPr lang="en-US" dirty="0" smtClean="0"/>
              <a:t>&gt;</a:t>
            </a:r>
          </a:p>
          <a:p>
            <a:pPr marL="0" indent="0">
              <a:buNone/>
            </a:pPr>
            <a:r>
              <a:rPr lang="en-US" dirty="0" smtClean="0"/>
              <a:t>  &lt;input type="text" name="</a:t>
            </a:r>
            <a:r>
              <a:rPr lang="en-US" dirty="0" err="1" smtClean="0"/>
              <a:t>firstname</a:t>
            </a:r>
            <a:r>
              <a:rPr lang="en-US" dirty="0" smtClean="0"/>
              <a:t>" value="Mickey"&gt;</a:t>
            </a:r>
          </a:p>
          <a:p>
            <a:pPr marL="0" indent="0">
              <a:buNone/>
            </a:pPr>
            <a:r>
              <a:rPr lang="en-US" dirty="0" smtClean="0"/>
              <a:t>  &lt;</a:t>
            </a:r>
            <a:r>
              <a:rPr lang="en-US" dirty="0" err="1" smtClean="0"/>
              <a:t>br</a:t>
            </a:r>
            <a:r>
              <a:rPr lang="en-US" dirty="0" smtClean="0"/>
              <a:t>&gt;</a:t>
            </a:r>
          </a:p>
          <a:p>
            <a:pPr marL="0" indent="0">
              <a:buNone/>
            </a:pPr>
            <a:r>
              <a:rPr lang="en-US" dirty="0" smtClean="0"/>
              <a:t>  Last name:&lt;</a:t>
            </a:r>
            <a:r>
              <a:rPr lang="en-US" dirty="0" err="1" smtClean="0"/>
              <a:t>br</a:t>
            </a:r>
            <a:r>
              <a:rPr lang="en-US" dirty="0" smtClean="0"/>
              <a:t>&gt;</a:t>
            </a:r>
          </a:p>
          <a:p>
            <a:pPr marL="0" indent="0">
              <a:buNone/>
            </a:pPr>
            <a:r>
              <a:rPr lang="en-US" dirty="0" smtClean="0"/>
              <a:t>  &lt;input type="text" name="</a:t>
            </a:r>
            <a:r>
              <a:rPr lang="en-US" dirty="0" err="1" smtClean="0"/>
              <a:t>lastname</a:t>
            </a:r>
            <a:r>
              <a:rPr lang="en-US" dirty="0" smtClean="0"/>
              <a:t>" value="Mouse"&gt;</a:t>
            </a:r>
          </a:p>
          <a:p>
            <a:pPr marL="0" indent="0">
              <a:buNone/>
            </a:pPr>
            <a:r>
              <a:rPr lang="en-US" dirty="0" smtClean="0"/>
              <a:t>  &lt;</a:t>
            </a:r>
            <a:r>
              <a:rPr lang="en-US" dirty="0" err="1" smtClean="0"/>
              <a:t>br</a:t>
            </a:r>
            <a:r>
              <a:rPr lang="en-US" dirty="0" smtClean="0"/>
              <a:t>&gt;&lt;</a:t>
            </a:r>
            <a:r>
              <a:rPr lang="en-US" dirty="0" err="1" smtClean="0"/>
              <a:t>br</a:t>
            </a:r>
            <a:r>
              <a:rPr lang="en-US" dirty="0" smtClean="0"/>
              <a:t>&gt;</a:t>
            </a:r>
          </a:p>
          <a:p>
            <a:pPr marL="0" indent="0">
              <a:buNone/>
            </a:pPr>
            <a:r>
              <a:rPr lang="en-US" dirty="0" smtClean="0"/>
              <a:t>  &lt;input type="submit" value="Submit"&gt;</a:t>
            </a:r>
          </a:p>
          <a:p>
            <a:pPr marL="0" indent="0">
              <a:buNone/>
            </a:pPr>
            <a:r>
              <a:rPr lang="en-US" dirty="0" smtClean="0"/>
              <a:t>&lt;/form&gt; </a:t>
            </a:r>
          </a:p>
          <a:p>
            <a:pPr marL="0" indent="0">
              <a:buNone/>
            </a:pPr>
            <a:endParaRPr lang="en-US" dirty="0" smtClean="0"/>
          </a:p>
          <a:p>
            <a:pPr marL="0" indent="0">
              <a:buNone/>
            </a:pPr>
            <a:r>
              <a:rPr lang="en-US" dirty="0" smtClean="0"/>
              <a:t>&lt;p&gt;If you click the "Submit" button, the form-data will be sent to a page called "/</a:t>
            </a:r>
            <a:r>
              <a:rPr lang="en-US" dirty="0" err="1" smtClean="0"/>
              <a:t>action_page.php</a:t>
            </a:r>
            <a:r>
              <a:rPr lang="en-US" dirty="0" smtClean="0"/>
              <a:t>".&lt;/p&gt;</a:t>
            </a:r>
          </a:p>
          <a:p>
            <a:pPr marL="0" indent="0">
              <a:buNone/>
            </a:pPr>
            <a:endParaRPr lang="en-US" dirty="0" smtClean="0"/>
          </a:p>
          <a:p>
            <a:pPr marL="0" indent="0">
              <a:buNone/>
            </a:pPr>
            <a:r>
              <a:rPr lang="en-US" dirty="0" smtClean="0"/>
              <a:t>&lt;/body&gt;</a:t>
            </a:r>
          </a:p>
          <a:p>
            <a:pPr marL="0" indent="0">
              <a:buNone/>
            </a:pPr>
            <a:r>
              <a:rPr lang="en-US" dirty="0" smtClean="0"/>
              <a:t>&lt;/html&gt;</a:t>
            </a:r>
          </a:p>
          <a:p>
            <a:pPr marL="0" indent="0">
              <a:buNone/>
            </a:pPr>
            <a:endParaRPr lang="en-US" dirty="0"/>
          </a:p>
        </p:txBody>
      </p:sp>
    </p:spTree>
    <p:extLst>
      <p:ext uri="{BB962C8B-B14F-4D97-AF65-F5344CB8AC3E}">
        <p14:creationId xmlns:p14="http://schemas.microsoft.com/office/powerpoint/2010/main" val="33482890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Action Attribute</a:t>
            </a:r>
            <a:br>
              <a:rPr lang="en-US" dirty="0" smtClean="0"/>
            </a:br>
            <a:endParaRPr lang="en-US" dirty="0"/>
          </a:p>
        </p:txBody>
      </p:sp>
      <p:sp>
        <p:nvSpPr>
          <p:cNvPr id="3" name="Content Placeholder 2"/>
          <p:cNvSpPr>
            <a:spLocks noGrp="1"/>
          </p:cNvSpPr>
          <p:nvPr>
            <p:ph sz="quarter" idx="1"/>
          </p:nvPr>
        </p:nvSpPr>
        <p:spPr>
          <a:xfrm>
            <a:off x="457200" y="1066800"/>
            <a:ext cx="8229600" cy="5059363"/>
          </a:xfrm>
        </p:spPr>
        <p:txBody>
          <a:bodyPr>
            <a:normAutofit/>
          </a:bodyPr>
          <a:lstStyle/>
          <a:p>
            <a:r>
              <a:rPr lang="en-US" dirty="0" smtClean="0"/>
              <a:t>The</a:t>
            </a:r>
            <a:r>
              <a:rPr lang="en-US" dirty="0"/>
              <a:t> </a:t>
            </a:r>
            <a:r>
              <a:rPr lang="en-US" b="1" dirty="0"/>
              <a:t>action</a:t>
            </a:r>
            <a:r>
              <a:rPr lang="en-US" dirty="0"/>
              <a:t> attribute defines the action to be performed when the form is submitted.</a:t>
            </a:r>
          </a:p>
          <a:p>
            <a:r>
              <a:rPr lang="en-US" dirty="0"/>
              <a:t>Normally, the form data is sent to a web page on the server when the user clicks on the submit button.</a:t>
            </a:r>
          </a:p>
          <a:p>
            <a:r>
              <a:rPr lang="en-US" dirty="0"/>
              <a:t>In the example above, the form data is sent to a page on the server called "/</a:t>
            </a:r>
            <a:r>
              <a:rPr lang="en-US" dirty="0" err="1"/>
              <a:t>action_page.php</a:t>
            </a:r>
            <a:r>
              <a:rPr lang="en-US" dirty="0"/>
              <a:t>". This page contains a server-side script that handles the form data:</a:t>
            </a:r>
          </a:p>
          <a:p>
            <a:r>
              <a:rPr lang="en-US" dirty="0"/>
              <a:t>&lt;form </a:t>
            </a:r>
            <a:r>
              <a:rPr lang="en-US" b="1" dirty="0"/>
              <a:t>action="/</a:t>
            </a:r>
            <a:r>
              <a:rPr lang="en-US" b="1" dirty="0" err="1"/>
              <a:t>action_page.php</a:t>
            </a:r>
            <a:r>
              <a:rPr lang="en-US" dirty="0"/>
              <a:t>"&gt;</a:t>
            </a:r>
          </a:p>
          <a:p>
            <a:endParaRPr lang="en-US" dirty="0"/>
          </a:p>
        </p:txBody>
      </p:sp>
    </p:spTree>
    <p:extLst>
      <p:ext uri="{BB962C8B-B14F-4D97-AF65-F5344CB8AC3E}">
        <p14:creationId xmlns:p14="http://schemas.microsoft.com/office/powerpoint/2010/main" val="35464137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Method Attribute</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a:t>
            </a:r>
            <a:r>
              <a:rPr lang="en-US" dirty="0"/>
              <a:t> </a:t>
            </a:r>
            <a:r>
              <a:rPr lang="en-US" b="1" dirty="0"/>
              <a:t>method</a:t>
            </a:r>
            <a:r>
              <a:rPr lang="en-US" dirty="0"/>
              <a:t> attribute specifies the HTTP method (</a:t>
            </a:r>
            <a:r>
              <a:rPr lang="en-US" b="1" dirty="0"/>
              <a:t>GET </a:t>
            </a:r>
            <a:r>
              <a:rPr lang="en-US" dirty="0"/>
              <a:t>or </a:t>
            </a:r>
            <a:r>
              <a:rPr lang="en-US" b="1" dirty="0"/>
              <a:t>POST</a:t>
            </a:r>
            <a:r>
              <a:rPr lang="en-US" dirty="0"/>
              <a:t>) to be used when submitting the form data:</a:t>
            </a:r>
          </a:p>
          <a:p>
            <a:endParaRPr lang="en-US" dirty="0"/>
          </a:p>
        </p:txBody>
      </p:sp>
    </p:spTree>
    <p:extLst>
      <p:ext uri="{BB962C8B-B14F-4D97-AF65-F5344CB8AC3E}">
        <p14:creationId xmlns:p14="http://schemas.microsoft.com/office/powerpoint/2010/main" val="11405312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fontScale="625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&lt;p&gt;This form will be submitted using the GET method:&lt;/p&gt;</a:t>
            </a:r>
          </a:p>
          <a:p>
            <a:endParaRPr lang="en-US" dirty="0" smtClean="0"/>
          </a:p>
          <a:p>
            <a:r>
              <a:rPr lang="en-US" dirty="0" smtClean="0"/>
              <a:t>&lt;form action="/</a:t>
            </a:r>
            <a:r>
              <a:rPr lang="en-US" dirty="0" err="1" smtClean="0"/>
              <a:t>action_page.php</a:t>
            </a:r>
            <a:r>
              <a:rPr lang="en-US" dirty="0" smtClean="0"/>
              <a:t>" target="_blank" method="GET"&gt;</a:t>
            </a:r>
          </a:p>
          <a:p>
            <a:r>
              <a:rPr lang="en-US" dirty="0" smtClean="0"/>
              <a:t>  First name:&lt;</a:t>
            </a:r>
            <a:r>
              <a:rPr lang="en-US" dirty="0" err="1" smtClean="0"/>
              <a:t>br</a:t>
            </a:r>
            <a:r>
              <a:rPr lang="en-US" dirty="0" smtClean="0"/>
              <a:t>&gt;</a:t>
            </a:r>
          </a:p>
          <a:p>
            <a:r>
              <a:rPr lang="en-US" dirty="0" smtClean="0"/>
              <a:t>  &lt;input type="text" name="</a:t>
            </a:r>
            <a:r>
              <a:rPr lang="en-US" dirty="0" err="1" smtClean="0"/>
              <a:t>firstname</a:t>
            </a:r>
            <a:r>
              <a:rPr lang="en-US" dirty="0" smtClean="0"/>
              <a:t>" value="Mickey"&gt;</a:t>
            </a:r>
          </a:p>
          <a:p>
            <a:r>
              <a:rPr lang="en-US" dirty="0" smtClean="0"/>
              <a:t>  &lt;</a:t>
            </a:r>
            <a:r>
              <a:rPr lang="en-US" dirty="0" err="1" smtClean="0"/>
              <a:t>br</a:t>
            </a:r>
            <a:r>
              <a:rPr lang="en-US" dirty="0" smtClean="0"/>
              <a:t>&gt;</a:t>
            </a:r>
          </a:p>
          <a:p>
            <a:r>
              <a:rPr lang="en-US" dirty="0" smtClean="0"/>
              <a:t>  Last name:&lt;</a:t>
            </a:r>
            <a:r>
              <a:rPr lang="en-US" dirty="0" err="1" smtClean="0"/>
              <a:t>br</a:t>
            </a:r>
            <a:r>
              <a:rPr lang="en-US" dirty="0" smtClean="0"/>
              <a:t>&gt;</a:t>
            </a:r>
          </a:p>
          <a:p>
            <a:r>
              <a:rPr lang="en-US" dirty="0" smtClean="0"/>
              <a:t>  &lt;input type="text" name="</a:t>
            </a:r>
            <a:r>
              <a:rPr lang="en-US" dirty="0" err="1" smtClean="0"/>
              <a:t>lastname</a:t>
            </a:r>
            <a:r>
              <a:rPr lang="en-US" dirty="0" smtClean="0"/>
              <a:t>" value="Mouse"&gt;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&lt;input type="submit" value="Submit"&gt;</a:t>
            </a:r>
          </a:p>
          <a:p>
            <a:r>
              <a:rPr lang="en-US" dirty="0" smtClean="0"/>
              <a:t>&lt;/form&gt;</a:t>
            </a:r>
          </a:p>
          <a:p>
            <a:endParaRPr lang="en-US" dirty="0" smtClean="0"/>
          </a:p>
          <a:p>
            <a:r>
              <a:rPr lang="en-US" dirty="0" smtClean="0"/>
              <a:t>&lt;p&gt;After you submit, notice that the form values is visible in the address bar of the new browser tab.&lt;/p&gt;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37241473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GET</a:t>
            </a:r>
            <a:endParaRPr lang="en-US" dirty="0"/>
          </a:p>
        </p:txBody>
      </p:sp>
      <p:sp>
        <p:nvSpPr>
          <p:cNvPr id="3" name="Content Placeholder 2"/>
          <p:cNvSpPr>
            <a:spLocks noGrp="1"/>
          </p:cNvSpPr>
          <p:nvPr>
            <p:ph sz="quarter" idx="1"/>
          </p:nvPr>
        </p:nvSpPr>
        <p:spPr/>
        <p:txBody>
          <a:bodyPr/>
          <a:lstStyle/>
          <a:p>
            <a:r>
              <a:rPr lang="en-US" dirty="0" smtClean="0"/>
              <a:t>The </a:t>
            </a:r>
            <a:r>
              <a:rPr lang="en-US" dirty="0"/>
              <a:t>default method when submitting form data is GET.</a:t>
            </a:r>
          </a:p>
          <a:p>
            <a:r>
              <a:rPr lang="en-US" dirty="0"/>
              <a:t>However, when GET is used, the submitted form data will be </a:t>
            </a:r>
            <a:r>
              <a:rPr lang="en-US" b="1" dirty="0"/>
              <a:t>visible in the page address field</a:t>
            </a:r>
            <a:r>
              <a:rPr lang="en-US" dirty="0"/>
              <a:t>:</a:t>
            </a:r>
          </a:p>
          <a:p>
            <a:r>
              <a:rPr lang="en-US" dirty="0"/>
              <a:t>/</a:t>
            </a:r>
            <a:r>
              <a:rPr lang="en-US" dirty="0" err="1"/>
              <a:t>action_page.php?firstname</a:t>
            </a:r>
            <a:r>
              <a:rPr lang="en-US" dirty="0"/>
              <a:t>=</a:t>
            </a:r>
            <a:r>
              <a:rPr lang="en-US" dirty="0" err="1"/>
              <a:t>Mickey&amp;lastname</a:t>
            </a:r>
            <a:r>
              <a:rPr lang="en-US" dirty="0"/>
              <a:t>=Mouse</a:t>
            </a:r>
          </a:p>
        </p:txBody>
      </p:sp>
    </p:spTree>
    <p:extLst>
      <p:ext uri="{BB962C8B-B14F-4D97-AF65-F5344CB8AC3E}">
        <p14:creationId xmlns:p14="http://schemas.microsoft.com/office/powerpoint/2010/main" val="38927893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Notes on GET: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Appends </a:t>
            </a:r>
            <a:r>
              <a:rPr lang="en-US" dirty="0"/>
              <a:t>form-data into the URL in name/value pairs</a:t>
            </a:r>
          </a:p>
          <a:p>
            <a:r>
              <a:rPr lang="en-US" dirty="0"/>
              <a:t>The length of a URL is limited (about 3000 characters)</a:t>
            </a:r>
          </a:p>
          <a:p>
            <a:r>
              <a:rPr lang="en-US" dirty="0"/>
              <a:t>Never use GET to send sensitive data! (will be visible in the URL)</a:t>
            </a:r>
          </a:p>
          <a:p>
            <a:r>
              <a:rPr lang="en-US" dirty="0"/>
              <a:t>Useful for form submissions where a user want to bookmark the result</a:t>
            </a:r>
          </a:p>
          <a:p>
            <a:r>
              <a:rPr lang="en-US" dirty="0"/>
              <a:t>GET is better for non-secure data, like query strings in Google</a:t>
            </a:r>
          </a:p>
          <a:p>
            <a:endParaRPr lang="en-US" dirty="0"/>
          </a:p>
        </p:txBody>
      </p:sp>
    </p:spTree>
    <p:extLst>
      <p:ext uri="{BB962C8B-B14F-4D97-AF65-F5344CB8AC3E}">
        <p14:creationId xmlns:p14="http://schemas.microsoft.com/office/powerpoint/2010/main" val="4804365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to Use POST?</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Always use POST if the form data contains sensitive or personal information. The POST method does not display the submitted form data in the page address field.</a:t>
            </a:r>
          </a:p>
          <a:p>
            <a:r>
              <a:rPr lang="en-US" b="1" dirty="0"/>
              <a:t>Notes on POST:</a:t>
            </a:r>
            <a:endParaRPr lang="en-US" dirty="0"/>
          </a:p>
          <a:p>
            <a:r>
              <a:rPr lang="en-US" dirty="0"/>
              <a:t>POST has no size limitations, and can be used to send large amounts of data.</a:t>
            </a:r>
          </a:p>
          <a:p>
            <a:r>
              <a:rPr lang="en-US" dirty="0"/>
              <a:t>Form submissions with POST cannot be bookmarked</a:t>
            </a:r>
          </a:p>
          <a:p>
            <a:endParaRPr lang="en-US" dirty="0"/>
          </a:p>
        </p:txBody>
      </p:sp>
    </p:spTree>
    <p:extLst>
      <p:ext uri="{BB962C8B-B14F-4D97-AF65-F5344CB8AC3E}">
        <p14:creationId xmlns:p14="http://schemas.microsoft.com/office/powerpoint/2010/main" val="17449120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4873752"/>
          </a:xfrm>
        </p:spPr>
        <p:txBody>
          <a:bodyPr/>
          <a:lstStyle/>
          <a:p>
            <a:pPr marL="0" indent="0">
              <a:buNone/>
            </a:pPr>
            <a:r>
              <a:rPr lang="en-US" dirty="0">
                <a:solidFill>
                  <a:srgbClr val="FF0000"/>
                </a:solidFill>
              </a:rPr>
              <a:t>Submit Button</a:t>
            </a:r>
          </a:p>
          <a:p>
            <a:r>
              <a:rPr lang="en-US" b="1" dirty="0"/>
              <a:t>&lt;input type="submit"&gt;</a:t>
            </a:r>
            <a:r>
              <a:rPr lang="en-US" dirty="0"/>
              <a:t> defines a button for </a:t>
            </a:r>
            <a:r>
              <a:rPr lang="en-US" b="1" dirty="0"/>
              <a:t>submitting</a:t>
            </a:r>
            <a:r>
              <a:rPr lang="en-US" dirty="0"/>
              <a:t> the form data to a </a:t>
            </a:r>
            <a:r>
              <a:rPr lang="en-US" b="1" dirty="0"/>
              <a:t>form-handler</a:t>
            </a:r>
            <a:r>
              <a:rPr lang="en-US" dirty="0"/>
              <a:t>.</a:t>
            </a:r>
          </a:p>
          <a:p>
            <a:r>
              <a:rPr lang="en-US" dirty="0"/>
              <a:t>The form-handler is typically a server page with a script for processing input data.</a:t>
            </a:r>
          </a:p>
          <a:p>
            <a:r>
              <a:rPr lang="en-US" dirty="0"/>
              <a:t>The form-handler is specified in the form's </a:t>
            </a:r>
            <a:r>
              <a:rPr lang="en-US" b="1" dirty="0"/>
              <a:t>action</a:t>
            </a:r>
            <a:r>
              <a:rPr lang="en-US" dirty="0"/>
              <a:t> attribute</a:t>
            </a:r>
          </a:p>
          <a:p>
            <a:endParaRPr lang="en-US" dirty="0"/>
          </a:p>
        </p:txBody>
      </p:sp>
    </p:spTree>
    <p:extLst>
      <p:ext uri="{BB962C8B-B14F-4D97-AF65-F5344CB8AC3E}">
        <p14:creationId xmlns:p14="http://schemas.microsoft.com/office/powerpoint/2010/main" val="1078371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85800"/>
            <a:ext cx="8229600" cy="5440363"/>
          </a:xfrm>
        </p:spPr>
        <p:txBody>
          <a:bodyPr/>
          <a:lstStyle/>
          <a:p>
            <a:pPr marL="0" indent="0">
              <a:buNone/>
            </a:pPr>
            <a:r>
              <a:rPr lang="en-US" dirty="0">
                <a:solidFill>
                  <a:srgbClr val="FF0000"/>
                </a:solidFill>
              </a:rPr>
              <a:t>The Method Attribute</a:t>
            </a:r>
          </a:p>
          <a:p>
            <a:r>
              <a:rPr lang="en-US" dirty="0"/>
              <a:t>The </a:t>
            </a:r>
            <a:r>
              <a:rPr lang="en-US" b="1" dirty="0"/>
              <a:t>method</a:t>
            </a:r>
            <a:r>
              <a:rPr lang="en-US" dirty="0"/>
              <a:t> attribute specifies the HTTP method (</a:t>
            </a:r>
            <a:r>
              <a:rPr lang="en-US" b="1" dirty="0"/>
              <a:t>GET </a:t>
            </a:r>
            <a:r>
              <a:rPr lang="en-US" dirty="0"/>
              <a:t>or </a:t>
            </a:r>
            <a:r>
              <a:rPr lang="en-US" b="1" dirty="0"/>
              <a:t>POST</a:t>
            </a:r>
            <a:r>
              <a:rPr lang="en-US" dirty="0"/>
              <a:t>) to be used when submitting the form data:</a:t>
            </a:r>
          </a:p>
          <a:p>
            <a:r>
              <a:rPr lang="en-US" dirty="0"/>
              <a:t>&lt;form action="</a:t>
            </a:r>
            <a:r>
              <a:rPr lang="en-US" dirty="0" err="1"/>
              <a:t>action_page.php</a:t>
            </a:r>
            <a:r>
              <a:rPr lang="en-US" dirty="0"/>
              <a:t>" </a:t>
            </a:r>
            <a:r>
              <a:rPr lang="en-US" b="1" dirty="0"/>
              <a:t>method="get"</a:t>
            </a:r>
            <a:r>
              <a:rPr lang="en-US" dirty="0"/>
              <a:t>&gt;</a:t>
            </a:r>
          </a:p>
          <a:p>
            <a:r>
              <a:rPr lang="en-US" dirty="0"/>
              <a:t>or:</a:t>
            </a:r>
          </a:p>
          <a:p>
            <a:r>
              <a:rPr lang="en-US" dirty="0"/>
              <a:t>&lt;form action="</a:t>
            </a:r>
            <a:r>
              <a:rPr lang="en-US" dirty="0" err="1"/>
              <a:t>action_page.php</a:t>
            </a:r>
            <a:r>
              <a:rPr lang="en-US" dirty="0"/>
              <a:t>" </a:t>
            </a:r>
            <a:r>
              <a:rPr lang="en-US" b="1" dirty="0"/>
              <a:t>method="post"</a:t>
            </a:r>
            <a:r>
              <a:rPr lang="en-US" dirty="0"/>
              <a:t>&gt;</a:t>
            </a:r>
          </a:p>
          <a:p>
            <a:endParaRPr lang="en-US" dirty="0"/>
          </a:p>
        </p:txBody>
      </p:sp>
    </p:spTree>
    <p:extLst>
      <p:ext uri="{BB962C8B-B14F-4D97-AF65-F5344CB8AC3E}">
        <p14:creationId xmlns:p14="http://schemas.microsoft.com/office/powerpoint/2010/main" val="12778890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7467600" cy="4873752"/>
          </a:xfrm>
        </p:spPr>
        <p:txBody>
          <a:bodyPr/>
          <a:lstStyle/>
          <a:p>
            <a:pPr marL="0" indent="0">
              <a:buNone/>
            </a:pPr>
            <a:r>
              <a:rPr lang="en-US" dirty="0"/>
              <a:t>The Name Attribute</a:t>
            </a:r>
          </a:p>
          <a:p>
            <a:r>
              <a:rPr lang="en-US" dirty="0"/>
              <a:t>Each input field must have a </a:t>
            </a:r>
            <a:r>
              <a:rPr lang="en-US" b="1" dirty="0"/>
              <a:t>name</a:t>
            </a:r>
            <a:r>
              <a:rPr lang="en-US" dirty="0"/>
              <a:t> attribute to be submitted.</a:t>
            </a:r>
          </a:p>
          <a:p>
            <a:r>
              <a:rPr lang="en-US" dirty="0"/>
              <a:t>If the name attribute is omitted, the data of that input field will not be sent at all.</a:t>
            </a:r>
          </a:p>
          <a:p>
            <a:r>
              <a:rPr lang="en-US" dirty="0"/>
              <a:t>This example will only submit the "Last name" input field:</a:t>
            </a:r>
          </a:p>
          <a:p>
            <a:endParaRPr lang="en-US" dirty="0"/>
          </a:p>
        </p:txBody>
      </p:sp>
    </p:spTree>
    <p:extLst>
      <p:ext uri="{BB962C8B-B14F-4D97-AF65-F5344CB8AC3E}">
        <p14:creationId xmlns:p14="http://schemas.microsoft.com/office/powerpoint/2010/main" val="1763940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364163"/>
          </a:xfrm>
        </p:spPr>
        <p:txBody>
          <a:bodyPr/>
          <a:lstStyle/>
          <a:p>
            <a:r>
              <a:rPr lang="en-US" dirty="0"/>
              <a:t>The &lt;!DOCTYPE&gt; declaration represents the document type, and helps browsers to display web pages correctly.</a:t>
            </a:r>
          </a:p>
          <a:p>
            <a:r>
              <a:rPr lang="en-US" dirty="0"/>
              <a:t>It must only appear once, at the top of the page (before any HTML tags).</a:t>
            </a:r>
          </a:p>
          <a:p>
            <a:r>
              <a:rPr lang="en-US" dirty="0"/>
              <a:t>The &lt;!DOCTYPE&gt; declaration is not case sensitive.</a:t>
            </a:r>
          </a:p>
          <a:p>
            <a:r>
              <a:rPr lang="en-US" dirty="0"/>
              <a:t>The &lt;!DOCTYPE&gt; declaration for HTML5 is</a:t>
            </a:r>
            <a:r>
              <a:rPr lang="en-US" dirty="0" smtClean="0"/>
              <a:t>:</a:t>
            </a:r>
          </a:p>
          <a:p>
            <a:endParaRPr lang="en-US" dirty="0"/>
          </a:p>
          <a:p>
            <a:pPr marL="0" indent="0">
              <a:buNone/>
            </a:pPr>
            <a:r>
              <a:rPr lang="en-IN" dirty="0" smtClean="0"/>
              <a:t>	&lt;!</a:t>
            </a:r>
            <a:r>
              <a:rPr lang="en-IN" dirty="0"/>
              <a:t>DOCTYPE html&gt;</a:t>
            </a:r>
            <a:endParaRPr lang="en-US" dirty="0"/>
          </a:p>
          <a:p>
            <a:endParaRPr lang="en-US" dirty="0"/>
          </a:p>
        </p:txBody>
      </p:sp>
    </p:spTree>
    <p:extLst>
      <p:ext uri="{BB962C8B-B14F-4D97-AF65-F5344CB8AC3E}">
        <p14:creationId xmlns:p14="http://schemas.microsoft.com/office/powerpoint/2010/main" val="13196377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92162"/>
          </a:xfrm>
        </p:spPr>
        <p:txBody>
          <a:bodyPr/>
          <a:lstStyle/>
          <a:p>
            <a:r>
              <a:rPr lang="en-US" dirty="0"/>
              <a:t>list of &lt;form&gt; attributes:</a:t>
            </a:r>
          </a:p>
        </p:txBody>
      </p:sp>
      <p:graphicFrame>
        <p:nvGraphicFramePr>
          <p:cNvPr id="4" name="Content Placeholder 3"/>
          <p:cNvGraphicFramePr>
            <a:graphicFrameLocks noGrp="1"/>
          </p:cNvGraphicFramePr>
          <p:nvPr>
            <p:ph idx="1"/>
          </p:nvPr>
        </p:nvGraphicFramePr>
        <p:xfrm>
          <a:off x="837561" y="855397"/>
          <a:ext cx="7468878" cy="6548970"/>
        </p:xfrm>
        <a:graphic>
          <a:graphicData uri="http://schemas.openxmlformats.org/drawingml/2006/table">
            <a:tbl>
              <a:tblPr/>
              <a:tblGrid>
                <a:gridCol w="3734439"/>
                <a:gridCol w="3734439"/>
              </a:tblGrid>
              <a:tr h="368508">
                <a:tc>
                  <a:txBody>
                    <a:bodyPr/>
                    <a:lstStyle/>
                    <a:p>
                      <a:pPr algn="l" fontAlgn="t"/>
                      <a:r>
                        <a:rPr lang="en-US" sz="1600">
                          <a:effectLst/>
                        </a:rPr>
                        <a:t>Attribute</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Description</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5407">
                <a:tc>
                  <a:txBody>
                    <a:bodyPr/>
                    <a:lstStyle/>
                    <a:p>
                      <a:pPr algn="l" fontAlgn="t"/>
                      <a:r>
                        <a:rPr lang="en-US" sz="1600">
                          <a:effectLst/>
                        </a:rPr>
                        <a:t>accept-charset</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the charset used in the submitted form (default: the page charset).</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5407">
                <a:tc>
                  <a:txBody>
                    <a:bodyPr/>
                    <a:lstStyle/>
                    <a:p>
                      <a:pPr algn="l" fontAlgn="t"/>
                      <a:r>
                        <a:rPr lang="en-US" sz="1600">
                          <a:effectLst/>
                        </a:rPr>
                        <a:t>action</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an address (url) where to submit the form (default: the submitting page).</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5407">
                <a:tc>
                  <a:txBody>
                    <a:bodyPr/>
                    <a:lstStyle/>
                    <a:p>
                      <a:pPr algn="l" fontAlgn="t"/>
                      <a:r>
                        <a:rPr lang="en-US" sz="1600">
                          <a:effectLst/>
                        </a:rPr>
                        <a:t>autocomplete</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if the browser should autocomplete the form (default: on).</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5407">
                <a:tc>
                  <a:txBody>
                    <a:bodyPr/>
                    <a:lstStyle/>
                    <a:p>
                      <a:pPr algn="l" fontAlgn="t"/>
                      <a:r>
                        <a:rPr lang="en-US" sz="1600">
                          <a:effectLst/>
                        </a:rPr>
                        <a:t>enctype</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the encoding of the submitted data (default: is url-encoded).</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5407">
                <a:tc>
                  <a:txBody>
                    <a:bodyPr/>
                    <a:lstStyle/>
                    <a:p>
                      <a:pPr algn="l" fontAlgn="t"/>
                      <a:r>
                        <a:rPr lang="en-US" sz="1600">
                          <a:effectLst/>
                        </a:rPr>
                        <a:t>method</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the HTTP method used when submitting the form (default: GET).</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5407">
                <a:tc>
                  <a:txBody>
                    <a:bodyPr/>
                    <a:lstStyle/>
                    <a:p>
                      <a:pPr algn="l" fontAlgn="t"/>
                      <a:r>
                        <a:rPr lang="en-US" sz="1600">
                          <a:effectLst/>
                        </a:rPr>
                        <a:t>name</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a name used to identify the form (for DOM usage: document.forms.name).</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5407">
                <a:tc>
                  <a:txBody>
                    <a:bodyPr/>
                    <a:lstStyle/>
                    <a:p>
                      <a:pPr algn="l" fontAlgn="t"/>
                      <a:r>
                        <a:rPr lang="en-US" sz="1600">
                          <a:effectLst/>
                        </a:rPr>
                        <a:t>novalidate</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that the browser should not validate the form.</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5407">
                <a:tc>
                  <a:txBody>
                    <a:bodyPr/>
                    <a:lstStyle/>
                    <a:p>
                      <a:pPr algn="l" fontAlgn="t"/>
                      <a:r>
                        <a:rPr lang="en-US" sz="1600">
                          <a:effectLst/>
                        </a:rPr>
                        <a:t>target</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Specifies the target of the address in the action attribute (default: _self).</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588280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2257"/>
            <a:ext cx="8229600" cy="715962"/>
          </a:xfrm>
        </p:spPr>
        <p:txBody>
          <a:bodyPr>
            <a:normAutofit fontScale="90000"/>
          </a:bodyPr>
          <a:lstStyle/>
          <a:p>
            <a:r>
              <a:rPr lang="en-US" dirty="0" smtClean="0"/>
              <a:t/>
            </a:r>
            <a:br>
              <a:rPr lang="en-US" dirty="0" smtClean="0"/>
            </a:br>
            <a:r>
              <a:rPr lang="en-US" dirty="0"/>
              <a:t/>
            </a:r>
            <a:br>
              <a:rPr lang="en-US" dirty="0"/>
            </a:br>
            <a:r>
              <a:rPr lang="en-US" dirty="0" smtClean="0"/>
              <a:t>The </a:t>
            </a:r>
            <a:r>
              <a:rPr lang="en-US" dirty="0"/>
              <a:t>&lt;select&gt; Element</a:t>
            </a:r>
            <a:br>
              <a:rPr lang="en-US" dirty="0"/>
            </a:br>
            <a:r>
              <a:rPr lang="en-US" dirty="0"/>
              <a:t/>
            </a:r>
            <a:br>
              <a:rPr lang="en-US" dirty="0"/>
            </a:br>
            <a:endParaRPr lang="en-US" dirty="0"/>
          </a:p>
        </p:txBody>
      </p:sp>
      <p:sp>
        <p:nvSpPr>
          <p:cNvPr id="3" name="Content Placeholder 2"/>
          <p:cNvSpPr>
            <a:spLocks noGrp="1"/>
          </p:cNvSpPr>
          <p:nvPr>
            <p:ph idx="1"/>
          </p:nvPr>
        </p:nvSpPr>
        <p:spPr>
          <a:xfrm>
            <a:off x="457200" y="990600"/>
            <a:ext cx="8458200" cy="5486400"/>
          </a:xfrm>
        </p:spPr>
        <p:txBody>
          <a:bodyPr/>
          <a:lstStyle/>
          <a:p>
            <a:r>
              <a:rPr lang="en-US" dirty="0" smtClean="0"/>
              <a:t>The </a:t>
            </a:r>
            <a:r>
              <a:rPr lang="en-US" b="1" dirty="0" smtClean="0"/>
              <a:t>&lt;select&gt;</a:t>
            </a:r>
            <a:r>
              <a:rPr lang="en-US" dirty="0" smtClean="0"/>
              <a:t> element defines a </a:t>
            </a:r>
            <a:r>
              <a:rPr lang="en-US" b="1" dirty="0" smtClean="0"/>
              <a:t>drop-down list</a:t>
            </a:r>
            <a:endParaRPr lang="en-US" dirty="0"/>
          </a:p>
        </p:txBody>
      </p:sp>
      <p:sp>
        <p:nvSpPr>
          <p:cNvPr id="4" name="Rectangle 3"/>
          <p:cNvSpPr/>
          <p:nvPr/>
        </p:nvSpPr>
        <p:spPr>
          <a:xfrm>
            <a:off x="990600" y="1752599"/>
            <a:ext cx="7696200" cy="4801314"/>
          </a:xfrm>
          <a:prstGeom prst="rect">
            <a:avLst/>
          </a:prstGeom>
        </p:spPr>
        <p:txBody>
          <a:bodyPr wrap="square">
            <a:spAutoFit/>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"&gt;</a:t>
            </a:r>
          </a:p>
          <a:p>
            <a:r>
              <a:rPr lang="en-US" dirty="0" smtClean="0"/>
              <a:t>  &lt;select name="cars"&gt;</a:t>
            </a:r>
          </a:p>
          <a:p>
            <a:r>
              <a:rPr lang="en-US" dirty="0" smtClean="0"/>
              <a:t>    &lt;option value="</a:t>
            </a:r>
            <a:r>
              <a:rPr lang="en-US" dirty="0" err="1" smtClean="0"/>
              <a:t>volvo</a:t>
            </a:r>
            <a:r>
              <a:rPr lang="en-US" dirty="0" smtClean="0"/>
              <a:t>"&gt;Volvo&lt;/option&gt;</a:t>
            </a:r>
          </a:p>
          <a:p>
            <a:r>
              <a:rPr lang="en-US" dirty="0" smtClean="0"/>
              <a:t>    &lt;option value="</a:t>
            </a:r>
            <a:r>
              <a:rPr lang="en-US" dirty="0" err="1" smtClean="0"/>
              <a:t>saab</a:t>
            </a:r>
            <a:r>
              <a:rPr lang="en-US" dirty="0" smtClean="0"/>
              <a:t>"&gt;Saab&lt;/option&gt;</a:t>
            </a:r>
          </a:p>
          <a:p>
            <a:r>
              <a:rPr lang="en-US" dirty="0" smtClean="0"/>
              <a:t>    &lt;option value="fiat"&gt;Fiat&lt;/option&gt;</a:t>
            </a:r>
          </a:p>
          <a:p>
            <a:r>
              <a:rPr lang="en-US" dirty="0" smtClean="0"/>
              <a:t>    &lt;option value="</a:t>
            </a:r>
            <a:r>
              <a:rPr lang="en-US" dirty="0" err="1" smtClean="0"/>
              <a:t>audi</a:t>
            </a:r>
            <a:r>
              <a:rPr lang="en-US" dirty="0" smtClean="0"/>
              <a:t>"&gt;Audi&lt;/option&gt;</a:t>
            </a:r>
          </a:p>
          <a:p>
            <a:r>
              <a:rPr lang="en-US" dirty="0" smtClean="0"/>
              <a:t>  &lt;/select&gt;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&lt;input type="submit"&gt;</a:t>
            </a:r>
          </a:p>
          <a:p>
            <a:r>
              <a:rPr lang="en-US" dirty="0" smtClean="0"/>
              <a:t>&lt;/form&gt;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31368034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b="1" dirty="0"/>
              <a:t>&lt;option&gt;</a:t>
            </a:r>
            <a:r>
              <a:rPr lang="en-US" dirty="0"/>
              <a:t> elements defines an option that can be selected.</a:t>
            </a:r>
          </a:p>
          <a:p>
            <a:r>
              <a:rPr lang="en-US" dirty="0"/>
              <a:t>By default, the first item in the drop-down list is selected.</a:t>
            </a:r>
          </a:p>
          <a:p>
            <a:endParaRPr lang="en-US" dirty="0"/>
          </a:p>
        </p:txBody>
      </p:sp>
    </p:spTree>
    <p:extLst>
      <p:ext uri="{BB962C8B-B14F-4D97-AF65-F5344CB8AC3E}">
        <p14:creationId xmlns:p14="http://schemas.microsoft.com/office/powerpoint/2010/main" val="39340794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endParaRPr lang="en-US" dirty="0" smtClean="0"/>
          </a:p>
          <a:p>
            <a:r>
              <a:rPr lang="en-US" dirty="0" smtClean="0"/>
              <a:t>The </a:t>
            </a:r>
            <a:r>
              <a:rPr lang="en-US" dirty="0"/>
              <a:t>&lt;</a:t>
            </a:r>
            <a:r>
              <a:rPr lang="en-US" dirty="0" err="1"/>
              <a:t>textarea</a:t>
            </a:r>
            <a:r>
              <a:rPr lang="en-US" dirty="0"/>
              <a:t>&gt; Element</a:t>
            </a:r>
          </a:p>
          <a:p>
            <a:r>
              <a:rPr lang="en-US" dirty="0"/>
              <a:t>The </a:t>
            </a:r>
            <a:r>
              <a:rPr lang="en-US" b="1" dirty="0"/>
              <a:t>&lt;</a:t>
            </a:r>
            <a:r>
              <a:rPr lang="en-US" b="1" dirty="0" err="1"/>
              <a:t>textarea</a:t>
            </a:r>
            <a:r>
              <a:rPr lang="en-US" b="1" dirty="0"/>
              <a:t>&gt;</a:t>
            </a:r>
            <a:r>
              <a:rPr lang="en-US" dirty="0"/>
              <a:t> element defines a multi-line input field (</a:t>
            </a:r>
            <a:r>
              <a:rPr lang="en-US" b="1" dirty="0"/>
              <a:t>a text area</a:t>
            </a:r>
            <a:r>
              <a:rPr lang="en-US" dirty="0"/>
              <a:t>):</a:t>
            </a:r>
          </a:p>
          <a:p>
            <a:endParaRPr lang="en-US" dirty="0" smtClean="0"/>
          </a:p>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"&gt;</a:t>
            </a:r>
          </a:p>
          <a:p>
            <a:r>
              <a:rPr lang="en-US" dirty="0" smtClean="0"/>
              <a:t>  &lt;</a:t>
            </a:r>
            <a:r>
              <a:rPr lang="en-US" dirty="0" err="1" smtClean="0"/>
              <a:t>textarea</a:t>
            </a:r>
            <a:r>
              <a:rPr lang="en-US" dirty="0" smtClean="0"/>
              <a:t> name="message" rows="10" cols="30"&gt;The cat was playing in the garden.&lt;/</a:t>
            </a:r>
            <a:r>
              <a:rPr lang="en-US" dirty="0" err="1" smtClean="0"/>
              <a:t>textarea</a:t>
            </a:r>
            <a:r>
              <a:rPr lang="en-US" dirty="0" smtClean="0"/>
              <a:t>&gt;</a:t>
            </a:r>
          </a:p>
          <a:p>
            <a:r>
              <a:rPr lang="en-US" dirty="0" smtClean="0"/>
              <a:t>  &lt;</a:t>
            </a:r>
            <a:r>
              <a:rPr lang="en-US" dirty="0" err="1" smtClean="0"/>
              <a:t>br</a:t>
            </a:r>
            <a:r>
              <a:rPr lang="en-US" dirty="0" smtClean="0"/>
              <a:t>&gt;</a:t>
            </a:r>
          </a:p>
          <a:p>
            <a:r>
              <a:rPr lang="en-US" dirty="0" smtClean="0"/>
              <a:t>  &lt;input type="submit"&gt;</a:t>
            </a:r>
          </a:p>
          <a:p>
            <a:r>
              <a:rPr lang="en-US" dirty="0" smtClean="0"/>
              <a:t>&lt;/form&gt;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40058466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a:t>The </a:t>
            </a:r>
            <a:r>
              <a:rPr lang="en-US" b="1" dirty="0"/>
              <a:t>rows</a:t>
            </a:r>
            <a:r>
              <a:rPr lang="en-US" dirty="0"/>
              <a:t> attribute specifies the visible number of lines in a text area.</a:t>
            </a:r>
          </a:p>
          <a:p>
            <a:r>
              <a:rPr lang="en-US" dirty="0"/>
              <a:t>The </a:t>
            </a:r>
            <a:r>
              <a:rPr lang="en-US" b="1" dirty="0"/>
              <a:t>cols</a:t>
            </a:r>
            <a:r>
              <a:rPr lang="en-US" dirty="0"/>
              <a:t> attribute specifies the visible width of a text </a:t>
            </a:r>
            <a:r>
              <a:rPr lang="en-US" dirty="0" smtClean="0"/>
              <a:t>area.</a:t>
            </a:r>
          </a:p>
          <a:p>
            <a:endParaRPr lang="en-US" dirty="0"/>
          </a:p>
          <a:p>
            <a:endParaRPr lang="en-US" dirty="0"/>
          </a:p>
        </p:txBody>
      </p:sp>
    </p:spTree>
    <p:extLst>
      <p:ext uri="{BB962C8B-B14F-4D97-AF65-F5344CB8AC3E}">
        <p14:creationId xmlns:p14="http://schemas.microsoft.com/office/powerpoint/2010/main" val="15742839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a:solidFill>
                  <a:srgbClr val="FF0000"/>
                </a:solidFill>
              </a:rPr>
              <a:t>The &lt;button&gt; Element</a:t>
            </a:r>
          </a:p>
          <a:p>
            <a:r>
              <a:rPr lang="en-US" dirty="0"/>
              <a:t>The </a:t>
            </a:r>
            <a:r>
              <a:rPr lang="en-US" b="1" dirty="0"/>
              <a:t>&lt;button&gt;</a:t>
            </a:r>
            <a:r>
              <a:rPr lang="en-US" dirty="0"/>
              <a:t> element defines a clickable </a:t>
            </a:r>
            <a:r>
              <a:rPr lang="en-US" b="1" dirty="0"/>
              <a:t>button</a:t>
            </a:r>
            <a:r>
              <a:rPr lang="en-US" dirty="0"/>
              <a:t>:</a:t>
            </a:r>
          </a:p>
          <a:p>
            <a:r>
              <a:rPr lang="en-US" dirty="0" smtClean="0"/>
              <a:t>&lt;!</a:t>
            </a:r>
            <a:r>
              <a:rPr lang="en-US" dirty="0" smtClean="0"/>
              <a:t>DOCTYPE html&gt;</a:t>
            </a:r>
          </a:p>
          <a:p>
            <a:r>
              <a:rPr lang="en-US" dirty="0" smtClean="0"/>
              <a:t>&lt;html&gt;</a:t>
            </a:r>
          </a:p>
          <a:p>
            <a:r>
              <a:rPr lang="en-US" dirty="0" smtClean="0"/>
              <a:t>&lt;body&gt;</a:t>
            </a:r>
          </a:p>
          <a:p>
            <a:endParaRPr lang="en-US" dirty="0" smtClean="0"/>
          </a:p>
          <a:p>
            <a:r>
              <a:rPr lang="en-US" dirty="0" smtClean="0"/>
              <a:t>&lt;button type="button" </a:t>
            </a:r>
            <a:r>
              <a:rPr lang="en-US" dirty="0" err="1" smtClean="0"/>
              <a:t>onclick</a:t>
            </a:r>
            <a:r>
              <a:rPr lang="en-US" dirty="0" smtClean="0"/>
              <a:t>="alert('Hello World!')"&gt;Click Me!&lt;/button&gt;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35556919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467600" cy="4873752"/>
          </a:xfrm>
        </p:spPr>
        <p:txBody>
          <a:bodyPr/>
          <a:lstStyle/>
          <a:p>
            <a:pPr marL="0" indent="0">
              <a:buNone/>
            </a:pPr>
            <a:r>
              <a:rPr lang="en-US" dirty="0">
                <a:solidFill>
                  <a:srgbClr val="FF0000"/>
                </a:solidFill>
              </a:rPr>
              <a:t>HTML5 Form Elements</a:t>
            </a:r>
          </a:p>
          <a:p>
            <a:r>
              <a:rPr lang="en-US" dirty="0"/>
              <a:t>HTML5 added the following form elements:</a:t>
            </a:r>
          </a:p>
          <a:p>
            <a:r>
              <a:rPr lang="en-US" dirty="0"/>
              <a:t>&lt;</a:t>
            </a:r>
            <a:r>
              <a:rPr lang="en-US" dirty="0" err="1"/>
              <a:t>datalist</a:t>
            </a:r>
            <a:r>
              <a:rPr lang="en-US" dirty="0"/>
              <a:t>&gt;</a:t>
            </a:r>
          </a:p>
          <a:p>
            <a:r>
              <a:rPr lang="en-US" dirty="0"/>
              <a:t>&lt;</a:t>
            </a:r>
            <a:r>
              <a:rPr lang="en-US" dirty="0" err="1"/>
              <a:t>keygen</a:t>
            </a:r>
            <a:r>
              <a:rPr lang="en-US" dirty="0"/>
              <a:t>&gt;</a:t>
            </a:r>
          </a:p>
          <a:p>
            <a:r>
              <a:rPr lang="en-US" dirty="0"/>
              <a:t>&lt;output&gt;</a:t>
            </a:r>
          </a:p>
          <a:p>
            <a:endParaRPr lang="en-US" dirty="0"/>
          </a:p>
        </p:txBody>
      </p:sp>
    </p:spTree>
    <p:extLst>
      <p:ext uri="{BB962C8B-B14F-4D97-AF65-F5344CB8AC3E}">
        <p14:creationId xmlns:p14="http://schemas.microsoft.com/office/powerpoint/2010/main" val="1398022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HTML5 &lt;</a:t>
            </a:r>
            <a:r>
              <a:rPr lang="en-US" dirty="0" err="1"/>
              <a:t>datalist</a:t>
            </a:r>
            <a:r>
              <a:rPr lang="en-US" dirty="0"/>
              <a:t>&gt; Element</a:t>
            </a:r>
          </a:p>
          <a:p>
            <a:r>
              <a:rPr lang="en-US" dirty="0"/>
              <a:t>The </a:t>
            </a:r>
            <a:r>
              <a:rPr lang="en-US" b="1" dirty="0"/>
              <a:t>&lt;</a:t>
            </a:r>
            <a:r>
              <a:rPr lang="en-US" b="1" dirty="0" err="1"/>
              <a:t>datalist</a:t>
            </a:r>
            <a:r>
              <a:rPr lang="en-US" b="1" dirty="0"/>
              <a:t>&gt;</a:t>
            </a:r>
            <a:r>
              <a:rPr lang="en-US" dirty="0"/>
              <a:t> element specifies a list of pre-defined options for an &lt;input&gt; element.</a:t>
            </a:r>
          </a:p>
          <a:p>
            <a:r>
              <a:rPr lang="en-US" dirty="0"/>
              <a:t>Users will see a drop-down list of the pre-defined options as they input data.</a:t>
            </a:r>
          </a:p>
          <a:p>
            <a:r>
              <a:rPr lang="en-US" dirty="0"/>
              <a:t>The </a:t>
            </a:r>
            <a:r>
              <a:rPr lang="en-US" b="1" dirty="0"/>
              <a:t>list</a:t>
            </a:r>
            <a:r>
              <a:rPr lang="en-US" dirty="0"/>
              <a:t> attribute of the &lt;input&gt; element, must refer to the </a:t>
            </a:r>
            <a:r>
              <a:rPr lang="en-US" b="1" dirty="0"/>
              <a:t>id</a:t>
            </a:r>
            <a:r>
              <a:rPr lang="en-US" dirty="0"/>
              <a:t> attribute of the &lt;</a:t>
            </a:r>
            <a:r>
              <a:rPr lang="en-US" dirty="0" err="1"/>
              <a:t>datalist</a:t>
            </a:r>
            <a:r>
              <a:rPr lang="en-US" dirty="0"/>
              <a:t>&gt; element.</a:t>
            </a:r>
          </a:p>
          <a:p>
            <a:endParaRPr lang="en-US" dirty="0"/>
          </a:p>
        </p:txBody>
      </p:sp>
    </p:spTree>
    <p:extLst>
      <p:ext uri="{BB962C8B-B14F-4D97-AF65-F5344CB8AC3E}">
        <p14:creationId xmlns:p14="http://schemas.microsoft.com/office/powerpoint/2010/main" val="35157057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382000" cy="5973763"/>
          </a:xfrm>
        </p:spPr>
        <p:txBody>
          <a:bodyPr>
            <a:normAutofit fontScale="70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"&gt;</a:t>
            </a:r>
          </a:p>
          <a:p>
            <a:r>
              <a:rPr lang="en-US" dirty="0" smtClean="0"/>
              <a:t>  &lt;input list="browsers" name="browser"&gt;</a:t>
            </a:r>
          </a:p>
          <a:p>
            <a:r>
              <a:rPr lang="en-US" dirty="0" smtClean="0"/>
              <a:t>  &lt;</a:t>
            </a:r>
            <a:r>
              <a:rPr lang="en-US" dirty="0" err="1" smtClean="0"/>
              <a:t>datalist</a:t>
            </a:r>
            <a:r>
              <a:rPr lang="en-US" dirty="0" smtClean="0"/>
              <a:t> id="browsers"&gt;</a:t>
            </a:r>
          </a:p>
          <a:p>
            <a:r>
              <a:rPr lang="en-US" dirty="0" smtClean="0"/>
              <a:t>    &lt;option value="Internet Explorer"&gt;</a:t>
            </a:r>
          </a:p>
          <a:p>
            <a:r>
              <a:rPr lang="en-US" dirty="0" smtClean="0"/>
              <a:t>    &lt;option value="Firefox"&gt;</a:t>
            </a:r>
          </a:p>
          <a:p>
            <a:r>
              <a:rPr lang="en-US" dirty="0" smtClean="0"/>
              <a:t>    &lt;option value="Chrome"&gt;</a:t>
            </a:r>
          </a:p>
          <a:p>
            <a:r>
              <a:rPr lang="en-US" dirty="0" smtClean="0"/>
              <a:t>    &lt;option value="Opera"&gt;</a:t>
            </a:r>
          </a:p>
          <a:p>
            <a:r>
              <a:rPr lang="en-US" dirty="0" smtClean="0"/>
              <a:t>    &lt;option value="Safari"&gt;</a:t>
            </a:r>
          </a:p>
          <a:p>
            <a:r>
              <a:rPr lang="en-US" dirty="0" smtClean="0"/>
              <a:t>  &lt;/</a:t>
            </a:r>
            <a:r>
              <a:rPr lang="en-US" dirty="0" err="1" smtClean="0"/>
              <a:t>datalist</a:t>
            </a:r>
            <a:r>
              <a:rPr lang="en-US" dirty="0" smtClean="0"/>
              <a:t>&gt;</a:t>
            </a:r>
          </a:p>
          <a:p>
            <a:r>
              <a:rPr lang="en-US" dirty="0" smtClean="0"/>
              <a:t>  &lt;input type="submit"&gt;</a:t>
            </a:r>
          </a:p>
          <a:p>
            <a:r>
              <a:rPr lang="en-US" dirty="0" smtClean="0"/>
              <a:t>&lt;/form&gt;</a:t>
            </a:r>
          </a:p>
          <a:p>
            <a:endParaRPr lang="en-US" dirty="0" smtClean="0"/>
          </a:p>
          <a:p>
            <a:r>
              <a:rPr lang="en-US" dirty="0" smtClean="0"/>
              <a:t>&lt;p&gt;&lt;b&gt;Note:&lt;/b&gt; The </a:t>
            </a:r>
            <a:r>
              <a:rPr lang="en-US" dirty="0" err="1" smtClean="0"/>
              <a:t>datalist</a:t>
            </a:r>
            <a:r>
              <a:rPr lang="en-US" dirty="0" smtClean="0"/>
              <a:t> tag is not supported in Safari or IE9 (and earlier).&lt;/p&gt;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17054759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7467600" cy="4873752"/>
          </a:xfrm>
        </p:spPr>
        <p:txBody>
          <a:bodyPr>
            <a:normAutofit/>
          </a:bodyPr>
          <a:lstStyle/>
          <a:p>
            <a:pPr marL="0" indent="0">
              <a:buNone/>
            </a:pPr>
            <a:r>
              <a:rPr lang="en-US" dirty="0"/>
              <a:t>HTML5 &lt;</a:t>
            </a:r>
            <a:r>
              <a:rPr lang="en-US" dirty="0" err="1"/>
              <a:t>keygen</a:t>
            </a:r>
            <a:r>
              <a:rPr lang="en-US" dirty="0"/>
              <a:t>&gt; Element</a:t>
            </a:r>
          </a:p>
          <a:p>
            <a:r>
              <a:rPr lang="en-US" dirty="0"/>
              <a:t>The purpose of the </a:t>
            </a:r>
            <a:r>
              <a:rPr lang="en-US" b="1" dirty="0"/>
              <a:t>&lt;</a:t>
            </a:r>
            <a:r>
              <a:rPr lang="en-US" b="1" dirty="0" err="1"/>
              <a:t>keygen</a:t>
            </a:r>
            <a:r>
              <a:rPr lang="en-US" b="1" dirty="0"/>
              <a:t>&gt;</a:t>
            </a:r>
            <a:r>
              <a:rPr lang="en-US" dirty="0"/>
              <a:t> element is to provide a secure way to authenticate users.</a:t>
            </a:r>
          </a:p>
          <a:p>
            <a:r>
              <a:rPr lang="en-US" dirty="0"/>
              <a:t>The &lt;</a:t>
            </a:r>
            <a:r>
              <a:rPr lang="en-US" dirty="0" err="1"/>
              <a:t>keygen</a:t>
            </a:r>
            <a:r>
              <a:rPr lang="en-US" dirty="0"/>
              <a:t>&gt; element specifies a key-pair generator field in a form.</a:t>
            </a:r>
          </a:p>
          <a:p>
            <a:r>
              <a:rPr lang="en-US" dirty="0"/>
              <a:t>When the form is submitted, two keys are generated, one private and one public.</a:t>
            </a:r>
          </a:p>
          <a:p>
            <a:r>
              <a:rPr lang="en-US" dirty="0"/>
              <a:t>The private key is stored locally, and the public key is sent to the server.</a:t>
            </a:r>
          </a:p>
          <a:p>
            <a:r>
              <a:rPr lang="en-US" dirty="0"/>
              <a:t>The public key could be used to generate a client certificate to authenticate the user in the future.</a:t>
            </a:r>
          </a:p>
        </p:txBody>
      </p:sp>
    </p:spTree>
    <p:extLst>
      <p:ext uri="{BB962C8B-B14F-4D97-AF65-F5344CB8AC3E}">
        <p14:creationId xmlns:p14="http://schemas.microsoft.com/office/powerpoint/2010/main" val="2588573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versions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187767427"/>
              </p:ext>
            </p:extLst>
          </p:nvPr>
        </p:nvGraphicFramePr>
        <p:xfrm>
          <a:off x="457200" y="1752597"/>
          <a:ext cx="8229600" cy="4267200"/>
        </p:xfrm>
        <a:graphic>
          <a:graphicData uri="http://schemas.openxmlformats.org/drawingml/2006/table">
            <a:tbl>
              <a:tblPr/>
              <a:tblGrid>
                <a:gridCol w="4114800"/>
                <a:gridCol w="4114800"/>
              </a:tblGrid>
              <a:tr h="609600">
                <a:tc>
                  <a:txBody>
                    <a:bodyPr/>
                    <a:lstStyle/>
                    <a:p>
                      <a:pPr algn="l" fontAlgn="t"/>
                      <a:r>
                        <a:rPr lang="en-US" sz="1700" dirty="0">
                          <a:effectLst/>
                        </a:rPr>
                        <a:t>Version</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Year</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9600">
                <a:tc>
                  <a:txBody>
                    <a:bodyPr/>
                    <a:lstStyle/>
                    <a:p>
                      <a:pPr algn="l" fontAlgn="t"/>
                      <a:r>
                        <a:rPr lang="en-US" sz="1700">
                          <a:effectLst/>
                        </a:rPr>
                        <a:t>HTML</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1991</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9600">
                <a:tc>
                  <a:txBody>
                    <a:bodyPr/>
                    <a:lstStyle/>
                    <a:p>
                      <a:pPr algn="l" fontAlgn="t"/>
                      <a:r>
                        <a:rPr lang="en-US" sz="1700">
                          <a:effectLst/>
                        </a:rPr>
                        <a:t>HTML 2.0</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1995</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9600">
                <a:tc>
                  <a:txBody>
                    <a:bodyPr/>
                    <a:lstStyle/>
                    <a:p>
                      <a:pPr algn="l" fontAlgn="t"/>
                      <a:r>
                        <a:rPr lang="en-US" sz="1700">
                          <a:effectLst/>
                        </a:rPr>
                        <a:t>HTML 3.2</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1997</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9600">
                <a:tc>
                  <a:txBody>
                    <a:bodyPr/>
                    <a:lstStyle/>
                    <a:p>
                      <a:pPr algn="l" fontAlgn="t"/>
                      <a:r>
                        <a:rPr lang="en-US" sz="1700">
                          <a:effectLst/>
                        </a:rPr>
                        <a:t>HTML 4.01</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1999</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9600">
                <a:tc>
                  <a:txBody>
                    <a:bodyPr/>
                    <a:lstStyle/>
                    <a:p>
                      <a:pPr algn="l" fontAlgn="t"/>
                      <a:r>
                        <a:rPr lang="en-US" sz="1700">
                          <a:effectLst/>
                        </a:rPr>
                        <a:t>XHTML</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effectLst/>
                        </a:rPr>
                        <a:t>2000</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9600">
                <a:tc>
                  <a:txBody>
                    <a:bodyPr/>
                    <a:lstStyle/>
                    <a:p>
                      <a:pPr algn="l" fontAlgn="t"/>
                      <a:r>
                        <a:rPr lang="en-US" sz="1700">
                          <a:effectLst/>
                        </a:rPr>
                        <a:t>HTML5</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2014</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350176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"&gt;</a:t>
            </a:r>
          </a:p>
          <a:p>
            <a:r>
              <a:rPr lang="en-US" dirty="0" smtClean="0"/>
              <a:t>  Username: &lt;input type="text" name="user"&gt;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Encryption: &lt;</a:t>
            </a:r>
            <a:r>
              <a:rPr lang="en-US" dirty="0" err="1" smtClean="0"/>
              <a:t>keygen</a:t>
            </a:r>
            <a:r>
              <a:rPr lang="en-US" dirty="0" smtClean="0"/>
              <a:t> name="security"&gt;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&lt;input type="submit"&gt;</a:t>
            </a:r>
          </a:p>
          <a:p>
            <a:r>
              <a:rPr lang="en-US" dirty="0" smtClean="0"/>
              <a:t>&lt;/form&gt;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30628293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HTML5 &lt;output&gt; Element</a:t>
            </a:r>
          </a:p>
          <a:p>
            <a:r>
              <a:rPr lang="en-US" dirty="0"/>
              <a:t>The &lt;output&gt; element represents the result of a calculation (like one performed by a script).</a:t>
            </a:r>
          </a:p>
          <a:p>
            <a:endParaRPr lang="en-US" dirty="0"/>
          </a:p>
        </p:txBody>
      </p:sp>
    </p:spTree>
    <p:extLst>
      <p:ext uri="{BB962C8B-B14F-4D97-AF65-F5344CB8AC3E}">
        <p14:creationId xmlns:p14="http://schemas.microsoft.com/office/powerpoint/2010/main" val="33309168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0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a:t>
            </a:r>
          </a:p>
          <a:p>
            <a:r>
              <a:rPr lang="en-US" dirty="0" err="1" smtClean="0"/>
              <a:t>oninput</a:t>
            </a:r>
            <a:r>
              <a:rPr lang="en-US" dirty="0" smtClean="0"/>
              <a:t>="</a:t>
            </a:r>
            <a:r>
              <a:rPr lang="en-US" dirty="0" err="1" smtClean="0"/>
              <a:t>x.value</a:t>
            </a:r>
            <a:r>
              <a:rPr lang="en-US" dirty="0" smtClean="0"/>
              <a:t>=</a:t>
            </a:r>
            <a:r>
              <a:rPr lang="en-US" dirty="0" err="1" smtClean="0"/>
              <a:t>parseInt</a:t>
            </a:r>
            <a:r>
              <a:rPr lang="en-US" dirty="0" smtClean="0"/>
              <a:t>(</a:t>
            </a:r>
            <a:r>
              <a:rPr lang="en-US" dirty="0" err="1" smtClean="0"/>
              <a:t>a.value</a:t>
            </a:r>
            <a:r>
              <a:rPr lang="en-US" dirty="0" smtClean="0"/>
              <a:t>)+</a:t>
            </a:r>
            <a:r>
              <a:rPr lang="en-US" dirty="0" err="1" smtClean="0"/>
              <a:t>parseInt</a:t>
            </a:r>
            <a:r>
              <a:rPr lang="en-US" dirty="0" smtClean="0"/>
              <a:t>(</a:t>
            </a:r>
            <a:r>
              <a:rPr lang="en-US" dirty="0" err="1" smtClean="0"/>
              <a:t>b.value</a:t>
            </a:r>
            <a:r>
              <a:rPr lang="en-US" dirty="0" smtClean="0"/>
              <a:t>)"&gt;</a:t>
            </a:r>
          </a:p>
          <a:p>
            <a:r>
              <a:rPr lang="en-US" dirty="0" smtClean="0"/>
              <a:t>  0</a:t>
            </a:r>
          </a:p>
          <a:p>
            <a:r>
              <a:rPr lang="en-US" dirty="0" smtClean="0"/>
              <a:t>  &lt;input type="range" id="a" name="a" value="50"&gt;</a:t>
            </a:r>
          </a:p>
          <a:p>
            <a:r>
              <a:rPr lang="en-US" dirty="0" smtClean="0"/>
              <a:t>  100 +</a:t>
            </a:r>
          </a:p>
          <a:p>
            <a:r>
              <a:rPr lang="en-US" dirty="0" smtClean="0"/>
              <a:t>  &lt;input type="number" id="b" name="b" value="50"&gt;</a:t>
            </a:r>
          </a:p>
          <a:p>
            <a:r>
              <a:rPr lang="en-US" dirty="0" smtClean="0"/>
              <a:t>  =</a:t>
            </a:r>
          </a:p>
          <a:p>
            <a:r>
              <a:rPr lang="en-US" dirty="0" smtClean="0"/>
              <a:t>  &lt;output name="x" for="a b"&gt;&lt;/output&gt;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&lt;input type="submit"&gt;</a:t>
            </a:r>
          </a:p>
          <a:p>
            <a:r>
              <a:rPr lang="en-US" dirty="0" smtClean="0"/>
              <a:t>&lt;/form&gt;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13134937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699" y="609598"/>
          <a:ext cx="7314602" cy="6192153"/>
        </p:xfrm>
        <a:graphic>
          <a:graphicData uri="http://schemas.openxmlformats.org/drawingml/2006/table">
            <a:tbl>
              <a:tblPr/>
              <a:tblGrid>
                <a:gridCol w="3657301"/>
                <a:gridCol w="3657301"/>
              </a:tblGrid>
              <a:tr h="360897">
                <a:tc>
                  <a:txBody>
                    <a:bodyPr/>
                    <a:lstStyle/>
                    <a:p>
                      <a:pPr algn="l" fontAlgn="t"/>
                      <a:r>
                        <a:rPr lang="en-US" sz="1500">
                          <a:effectLst/>
                        </a:rPr>
                        <a:t>Tag</a:t>
                      </a: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Description</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897">
                <a:tc>
                  <a:txBody>
                    <a:bodyPr/>
                    <a:lstStyle/>
                    <a:p>
                      <a:pPr algn="l" fontAlgn="t"/>
                      <a:r>
                        <a:rPr lang="en-US" sz="1500">
                          <a:effectLst/>
                          <a:hlinkClick r:id="rId2"/>
                        </a:rPr>
                        <a:t>&lt;form&gt;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Defines an HTML form for user input</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0897">
                <a:tc>
                  <a:txBody>
                    <a:bodyPr/>
                    <a:lstStyle/>
                    <a:p>
                      <a:pPr algn="l" fontAlgn="t"/>
                      <a:r>
                        <a:rPr lang="en-US" sz="1500">
                          <a:effectLst/>
                          <a:hlinkClick r:id="rId3"/>
                        </a:rPr>
                        <a:t>&lt;input&gt;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Defines an input control</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897">
                <a:tc>
                  <a:txBody>
                    <a:bodyPr/>
                    <a:lstStyle/>
                    <a:p>
                      <a:pPr algn="l" fontAlgn="t"/>
                      <a:r>
                        <a:rPr lang="en-US" sz="1500">
                          <a:effectLst/>
                          <a:hlinkClick r:id="rId4"/>
                        </a:rPr>
                        <a:t>&lt;textarea&gt;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Defines a multiline input control (text area)</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0897">
                <a:tc>
                  <a:txBody>
                    <a:bodyPr/>
                    <a:lstStyle/>
                    <a:p>
                      <a:pPr algn="l" fontAlgn="t"/>
                      <a:r>
                        <a:rPr lang="en-US" sz="1500">
                          <a:effectLst/>
                          <a:hlinkClick r:id="rId5"/>
                        </a:rPr>
                        <a:t>&lt;label&gt;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Defines a label for an &lt;input&gt; element</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897">
                <a:tc>
                  <a:txBody>
                    <a:bodyPr/>
                    <a:lstStyle/>
                    <a:p>
                      <a:pPr algn="l" fontAlgn="t"/>
                      <a:r>
                        <a:rPr lang="en-US" sz="1500">
                          <a:effectLst/>
                          <a:hlinkClick r:id="rId6"/>
                        </a:rPr>
                        <a:t>&lt;fieldset&gt;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Groups related elements in a form</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0897">
                <a:tc>
                  <a:txBody>
                    <a:bodyPr/>
                    <a:lstStyle/>
                    <a:p>
                      <a:pPr algn="l" fontAlgn="t"/>
                      <a:r>
                        <a:rPr lang="en-US" sz="1500">
                          <a:effectLst/>
                          <a:hlinkClick r:id="rId7"/>
                        </a:rPr>
                        <a:t>&lt;legend&gt;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Defines a caption for a &lt;fieldset&gt; element</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897">
                <a:tc>
                  <a:txBody>
                    <a:bodyPr/>
                    <a:lstStyle/>
                    <a:p>
                      <a:pPr algn="l" fontAlgn="t"/>
                      <a:r>
                        <a:rPr lang="en-US" sz="1500">
                          <a:effectLst/>
                          <a:hlinkClick r:id="rId8"/>
                        </a:rPr>
                        <a:t>&lt;select&gt;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Defines a drop-down list</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92902">
                <a:tc>
                  <a:txBody>
                    <a:bodyPr/>
                    <a:lstStyle/>
                    <a:p>
                      <a:pPr algn="l" fontAlgn="t"/>
                      <a:r>
                        <a:rPr lang="en-US" sz="1500">
                          <a:effectLst/>
                          <a:hlinkClick r:id="rId9"/>
                        </a:rPr>
                        <a:t>&lt;optgroup&gt;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Defines a group of related options in a drop-down list</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897">
                <a:tc>
                  <a:txBody>
                    <a:bodyPr/>
                    <a:lstStyle/>
                    <a:p>
                      <a:pPr algn="l" fontAlgn="t"/>
                      <a:r>
                        <a:rPr lang="en-US" sz="1500">
                          <a:effectLst/>
                          <a:hlinkClick r:id="rId10"/>
                        </a:rPr>
                        <a:t>&lt;option&gt;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Defines an option in a drop-down list</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0897">
                <a:tc>
                  <a:txBody>
                    <a:bodyPr/>
                    <a:lstStyle/>
                    <a:p>
                      <a:pPr algn="l" fontAlgn="t"/>
                      <a:r>
                        <a:rPr lang="en-US" sz="1500">
                          <a:effectLst/>
                          <a:hlinkClick r:id="rId11"/>
                        </a:rPr>
                        <a:t>&lt;button&gt;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Defines a clickable button</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92902">
                <a:tc>
                  <a:txBody>
                    <a:bodyPr/>
                    <a:lstStyle/>
                    <a:p>
                      <a:pPr algn="l" fontAlgn="t"/>
                      <a:r>
                        <a:rPr lang="en-US" sz="1500">
                          <a:effectLst/>
                          <a:hlinkClick r:id="rId12"/>
                        </a:rPr>
                        <a:t>&lt;datalist&gt;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Specifies a list of pre-defined options for input controls</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0897">
                <a:tc>
                  <a:txBody>
                    <a:bodyPr/>
                    <a:lstStyle/>
                    <a:p>
                      <a:pPr algn="l" fontAlgn="t"/>
                      <a:r>
                        <a:rPr lang="en-US" sz="1500">
                          <a:effectLst/>
                          <a:hlinkClick r:id="rId13"/>
                        </a:rPr>
                        <a:t>&lt;keygen&gt;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Defines a key-pair generator field (for forms)</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897">
                <a:tc>
                  <a:txBody>
                    <a:bodyPr/>
                    <a:lstStyle/>
                    <a:p>
                      <a:pPr algn="l" fontAlgn="t"/>
                      <a:r>
                        <a:rPr lang="en-US" sz="1500">
                          <a:effectLst/>
                          <a:hlinkClick r:id="rId14"/>
                        </a:rPr>
                        <a:t>&lt;output&gt;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dirty="0">
                          <a:effectLst/>
                        </a:rPr>
                        <a:t>Defines the result of a calculation</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5" name="Rectangle 1"/>
          <p:cNvSpPr>
            <a:spLocks noChangeArrowheads="1"/>
          </p:cNvSpPr>
          <p:nvPr/>
        </p:nvSpPr>
        <p:spPr bwMode="auto">
          <a:xfrm>
            <a:off x="914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036962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467600" cy="4873752"/>
          </a:xfrm>
        </p:spPr>
        <p:txBody>
          <a:bodyPr>
            <a:normAutofit fontScale="70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action=""&gt;</a:t>
            </a:r>
          </a:p>
          <a:p>
            <a:r>
              <a:rPr lang="en-US" dirty="0" smtClean="0"/>
              <a:t>User name:&lt;</a:t>
            </a:r>
            <a:r>
              <a:rPr lang="en-US" dirty="0" err="1" smtClean="0"/>
              <a:t>br</a:t>
            </a:r>
            <a:r>
              <a:rPr lang="en-US" dirty="0" smtClean="0"/>
              <a:t>&gt;</a:t>
            </a:r>
          </a:p>
          <a:p>
            <a:r>
              <a:rPr lang="en-US" dirty="0" smtClean="0"/>
              <a:t>&lt;input type="text" name="</a:t>
            </a:r>
            <a:r>
              <a:rPr lang="en-US" dirty="0" err="1" smtClean="0"/>
              <a:t>userid</a:t>
            </a:r>
            <a:r>
              <a:rPr lang="en-US" dirty="0" smtClean="0"/>
              <a:t>"&gt;</a:t>
            </a:r>
          </a:p>
          <a:p>
            <a:r>
              <a:rPr lang="en-US" dirty="0" smtClean="0"/>
              <a:t>&lt;</a:t>
            </a:r>
            <a:r>
              <a:rPr lang="en-US" dirty="0" err="1" smtClean="0"/>
              <a:t>br</a:t>
            </a:r>
            <a:r>
              <a:rPr lang="en-US" dirty="0" smtClean="0"/>
              <a:t>&gt;</a:t>
            </a:r>
          </a:p>
          <a:p>
            <a:r>
              <a:rPr lang="en-US" dirty="0" smtClean="0"/>
              <a:t>User password:&lt;</a:t>
            </a:r>
            <a:r>
              <a:rPr lang="en-US" dirty="0" err="1" smtClean="0"/>
              <a:t>br</a:t>
            </a:r>
            <a:r>
              <a:rPr lang="en-US" dirty="0" smtClean="0"/>
              <a:t>&gt;</a:t>
            </a:r>
          </a:p>
          <a:p>
            <a:r>
              <a:rPr lang="en-US" dirty="0" smtClean="0"/>
              <a:t>&lt;input type="password" name="</a:t>
            </a:r>
            <a:r>
              <a:rPr lang="en-US" dirty="0" err="1" smtClean="0"/>
              <a:t>psw</a:t>
            </a:r>
            <a:r>
              <a:rPr lang="en-US" dirty="0" smtClean="0"/>
              <a:t>"&gt;</a:t>
            </a:r>
          </a:p>
          <a:p>
            <a:r>
              <a:rPr lang="en-US" dirty="0" smtClean="0"/>
              <a:t>&lt;/form&gt;</a:t>
            </a:r>
          </a:p>
          <a:p>
            <a:endParaRPr lang="en-US" dirty="0" smtClean="0"/>
          </a:p>
          <a:p>
            <a:r>
              <a:rPr lang="en-US" dirty="0" smtClean="0"/>
              <a:t>&lt;p&gt;The characters in a password field are masked (shown as asterisks or circles).&lt;/p&gt;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14088480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625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"&gt;</a:t>
            </a:r>
          </a:p>
          <a:p>
            <a:r>
              <a:rPr lang="en-US" dirty="0" smtClean="0"/>
              <a:t>First name:&lt;</a:t>
            </a:r>
            <a:r>
              <a:rPr lang="en-US" dirty="0" err="1" smtClean="0"/>
              <a:t>br</a:t>
            </a:r>
            <a:r>
              <a:rPr lang="en-US" dirty="0" smtClean="0"/>
              <a:t>&gt;</a:t>
            </a:r>
          </a:p>
          <a:p>
            <a:r>
              <a:rPr lang="en-US" dirty="0" smtClean="0"/>
              <a:t>&lt;input type="text" name="</a:t>
            </a:r>
            <a:r>
              <a:rPr lang="en-US" dirty="0" err="1" smtClean="0"/>
              <a:t>firstname</a:t>
            </a:r>
            <a:r>
              <a:rPr lang="en-US" dirty="0" smtClean="0"/>
              <a:t>" value="Mickey"&gt;</a:t>
            </a:r>
          </a:p>
          <a:p>
            <a:r>
              <a:rPr lang="en-US" dirty="0" smtClean="0"/>
              <a:t>&lt;</a:t>
            </a:r>
            <a:r>
              <a:rPr lang="en-US" dirty="0" err="1" smtClean="0"/>
              <a:t>br</a:t>
            </a:r>
            <a:r>
              <a:rPr lang="en-US" dirty="0" smtClean="0"/>
              <a:t>&gt;</a:t>
            </a:r>
          </a:p>
          <a:p>
            <a:r>
              <a:rPr lang="en-US" dirty="0" smtClean="0"/>
              <a:t>Last name:&lt;</a:t>
            </a:r>
            <a:r>
              <a:rPr lang="en-US" dirty="0" err="1" smtClean="0"/>
              <a:t>br</a:t>
            </a:r>
            <a:r>
              <a:rPr lang="en-US" dirty="0" smtClean="0"/>
              <a:t>&gt;</a:t>
            </a:r>
          </a:p>
          <a:p>
            <a:r>
              <a:rPr lang="en-US" dirty="0" smtClean="0"/>
              <a:t>&lt;input type="text" name="</a:t>
            </a:r>
            <a:r>
              <a:rPr lang="en-US" dirty="0" err="1" smtClean="0"/>
              <a:t>lastname</a:t>
            </a:r>
            <a:r>
              <a:rPr lang="en-US" dirty="0" smtClean="0"/>
              <a:t>" value="Mouse"&gt;</a:t>
            </a:r>
          </a:p>
          <a:p>
            <a:r>
              <a:rPr lang="en-US" dirty="0" smtClean="0"/>
              <a:t>&lt;</a:t>
            </a:r>
            <a:r>
              <a:rPr lang="en-US" dirty="0" err="1" smtClean="0"/>
              <a:t>br</a:t>
            </a:r>
            <a:r>
              <a:rPr lang="en-US" dirty="0" smtClean="0"/>
              <a:t>&gt;&lt;</a:t>
            </a:r>
            <a:r>
              <a:rPr lang="en-US" dirty="0" err="1" smtClean="0"/>
              <a:t>br</a:t>
            </a:r>
            <a:r>
              <a:rPr lang="en-US" dirty="0" smtClean="0"/>
              <a:t>&gt;</a:t>
            </a:r>
          </a:p>
          <a:p>
            <a:r>
              <a:rPr lang="en-US" dirty="0" smtClean="0"/>
              <a:t>&lt;input type="submit" value="Submit"&gt;</a:t>
            </a:r>
          </a:p>
          <a:p>
            <a:r>
              <a:rPr lang="en-US" dirty="0" smtClean="0"/>
              <a:t>&lt;input type="reset"&gt;</a:t>
            </a:r>
          </a:p>
          <a:p>
            <a:r>
              <a:rPr lang="en-US" dirty="0" smtClean="0"/>
              <a:t>&lt;/form&gt; </a:t>
            </a:r>
          </a:p>
          <a:p>
            <a:endParaRPr lang="en-US" dirty="0" smtClean="0"/>
          </a:p>
          <a:p>
            <a:r>
              <a:rPr lang="en-US" dirty="0" smtClean="0"/>
              <a:t>&lt;p&gt;If you change the input values and then click the "Reset" button, the form-data will be reset to the default values.&lt;/p&gt;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7156219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95400"/>
          </a:xfrm>
        </p:spPr>
        <p:txBody>
          <a:bodyPr>
            <a:normAutofit fontScale="90000"/>
          </a:bodyPr>
          <a:lstStyle/>
          <a:p>
            <a:r>
              <a:rPr lang="en-US" dirty="0" smtClean="0"/>
              <a:t>Checkboxes </a:t>
            </a:r>
            <a:r>
              <a:rPr lang="en-US" dirty="0"/>
              <a:t>let a user select ZERO or MORE options of a limited number of choices.</a:t>
            </a:r>
            <a:br>
              <a:rPr lang="en-US" dirty="0"/>
            </a:br>
            <a:endParaRPr lang="en-US" dirty="0"/>
          </a:p>
        </p:txBody>
      </p:sp>
      <p:sp>
        <p:nvSpPr>
          <p:cNvPr id="3" name="Content Placeholder 2"/>
          <p:cNvSpPr>
            <a:spLocks noGrp="1"/>
          </p:cNvSpPr>
          <p:nvPr>
            <p:ph idx="1"/>
          </p:nvPr>
        </p:nvSpPr>
        <p:spPr>
          <a:xfrm>
            <a:off x="457200" y="1981200"/>
            <a:ext cx="8229600" cy="4144963"/>
          </a:xfrm>
        </p:spPr>
        <p:txBody>
          <a:bodyPr>
            <a:normAutofit fontScale="70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"&gt;</a:t>
            </a:r>
          </a:p>
          <a:p>
            <a:r>
              <a:rPr lang="en-US" dirty="0" smtClean="0"/>
              <a:t>&lt;input type="checkbox" name="vehicle1" value="Bike"&gt;I have a bike</a:t>
            </a:r>
          </a:p>
          <a:p>
            <a:r>
              <a:rPr lang="en-US" dirty="0" smtClean="0"/>
              <a:t>&lt;</a:t>
            </a:r>
            <a:r>
              <a:rPr lang="en-US" dirty="0" err="1" smtClean="0"/>
              <a:t>br</a:t>
            </a:r>
            <a:r>
              <a:rPr lang="en-US" dirty="0" smtClean="0"/>
              <a:t>&gt;</a:t>
            </a:r>
          </a:p>
          <a:p>
            <a:r>
              <a:rPr lang="en-US" dirty="0" smtClean="0"/>
              <a:t>&lt;input type="checkbox" name="vehicle2" value="Car"&gt;I have a car </a:t>
            </a:r>
          </a:p>
          <a:p>
            <a:r>
              <a:rPr lang="en-US" dirty="0" smtClean="0"/>
              <a:t>&lt;</a:t>
            </a:r>
            <a:r>
              <a:rPr lang="en-US" dirty="0" err="1" smtClean="0"/>
              <a:t>br</a:t>
            </a:r>
            <a:r>
              <a:rPr lang="en-US" dirty="0" smtClean="0"/>
              <a:t>&gt;&lt;</a:t>
            </a:r>
            <a:r>
              <a:rPr lang="en-US" dirty="0" err="1" smtClean="0"/>
              <a:t>br</a:t>
            </a:r>
            <a:r>
              <a:rPr lang="en-US" dirty="0" smtClean="0"/>
              <a:t>&gt;</a:t>
            </a:r>
          </a:p>
          <a:p>
            <a:r>
              <a:rPr lang="en-US" dirty="0" smtClean="0"/>
              <a:t>&lt;input type="submit"&gt;</a:t>
            </a:r>
          </a:p>
          <a:p>
            <a:r>
              <a:rPr lang="en-US" dirty="0" smtClean="0"/>
              <a:t>&lt;/form&gt; </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5383523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7467600" cy="4873752"/>
          </a:xfrm>
        </p:spPr>
        <p:txBody>
          <a:bodyPr>
            <a:normAutofit fontScale="85000" lnSpcReduction="20000"/>
          </a:bodyPr>
          <a:lstStyle/>
          <a:p>
            <a:r>
              <a:rPr lang="en-US" dirty="0">
                <a:solidFill>
                  <a:srgbClr val="FF0000"/>
                </a:solidFill>
              </a:rPr>
              <a:t>HTML5 Input Types</a:t>
            </a:r>
          </a:p>
          <a:p>
            <a:r>
              <a:rPr lang="en-US" dirty="0">
                <a:solidFill>
                  <a:srgbClr val="FF0000"/>
                </a:solidFill>
              </a:rPr>
              <a:t>HTML5 added several new input types</a:t>
            </a:r>
            <a:r>
              <a:rPr lang="en-US" dirty="0"/>
              <a:t>:</a:t>
            </a:r>
          </a:p>
          <a:p>
            <a:r>
              <a:rPr lang="en-US" dirty="0"/>
              <a:t>color</a:t>
            </a:r>
          </a:p>
          <a:p>
            <a:r>
              <a:rPr lang="en-US" dirty="0"/>
              <a:t>date</a:t>
            </a:r>
          </a:p>
          <a:p>
            <a:r>
              <a:rPr lang="en-US" dirty="0" err="1"/>
              <a:t>datetime</a:t>
            </a:r>
            <a:r>
              <a:rPr lang="en-US" dirty="0"/>
              <a:t>-local</a:t>
            </a:r>
          </a:p>
          <a:p>
            <a:r>
              <a:rPr lang="en-US" dirty="0"/>
              <a:t>email</a:t>
            </a:r>
          </a:p>
          <a:p>
            <a:r>
              <a:rPr lang="en-US" dirty="0"/>
              <a:t>month</a:t>
            </a:r>
          </a:p>
          <a:p>
            <a:r>
              <a:rPr lang="en-US" dirty="0"/>
              <a:t>number</a:t>
            </a:r>
          </a:p>
          <a:p>
            <a:r>
              <a:rPr lang="en-US" dirty="0"/>
              <a:t>range</a:t>
            </a:r>
          </a:p>
          <a:p>
            <a:r>
              <a:rPr lang="en-US" dirty="0"/>
              <a:t>search</a:t>
            </a:r>
          </a:p>
          <a:p>
            <a:r>
              <a:rPr lang="en-US" dirty="0" err="1"/>
              <a:t>tel</a:t>
            </a:r>
            <a:endParaRPr lang="en-US" dirty="0"/>
          </a:p>
          <a:p>
            <a:r>
              <a:rPr lang="en-US" dirty="0"/>
              <a:t>time</a:t>
            </a:r>
          </a:p>
          <a:p>
            <a:r>
              <a:rPr lang="en-US" dirty="0" err="1"/>
              <a:t>url</a:t>
            </a:r>
            <a:endParaRPr lang="en-US" dirty="0"/>
          </a:p>
          <a:p>
            <a:r>
              <a:rPr lang="en-US" dirty="0"/>
              <a:t>week</a:t>
            </a:r>
          </a:p>
        </p:txBody>
      </p:sp>
    </p:spTree>
    <p:extLst>
      <p:ext uri="{BB962C8B-B14F-4D97-AF65-F5344CB8AC3E}">
        <p14:creationId xmlns:p14="http://schemas.microsoft.com/office/powerpoint/2010/main" val="86205647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Input Attributes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Value attribute</a:t>
            </a:r>
          </a:p>
          <a:p>
            <a:r>
              <a:rPr lang="en-US" dirty="0" smtClean="0"/>
              <a:t>Read only attribute</a:t>
            </a:r>
          </a:p>
          <a:p>
            <a:r>
              <a:rPr lang="en-US" dirty="0" smtClean="0"/>
              <a:t>Disabled attribute</a:t>
            </a:r>
          </a:p>
          <a:p>
            <a:r>
              <a:rPr lang="en-US" dirty="0"/>
              <a:t>The size Attribute</a:t>
            </a:r>
          </a:p>
          <a:p>
            <a:r>
              <a:rPr lang="en-US" dirty="0"/>
              <a:t>The </a:t>
            </a:r>
            <a:r>
              <a:rPr lang="en-US" b="1" dirty="0"/>
              <a:t>size</a:t>
            </a:r>
            <a:r>
              <a:rPr lang="en-US" dirty="0"/>
              <a:t> attribute specifies the size (in characters) for the input field:</a:t>
            </a:r>
          </a:p>
          <a:p>
            <a:r>
              <a:rPr lang="en-US" dirty="0"/>
              <a:t>The </a:t>
            </a:r>
            <a:r>
              <a:rPr lang="en-US" dirty="0" err="1"/>
              <a:t>maxlength</a:t>
            </a:r>
            <a:r>
              <a:rPr lang="en-US" dirty="0"/>
              <a:t> Attribute</a:t>
            </a:r>
          </a:p>
          <a:p>
            <a:r>
              <a:rPr lang="en-US" dirty="0"/>
              <a:t>The </a:t>
            </a:r>
            <a:r>
              <a:rPr lang="en-US" b="1" dirty="0" err="1"/>
              <a:t>maxlength</a:t>
            </a:r>
            <a:r>
              <a:rPr lang="en-US" dirty="0"/>
              <a:t> attribute specifies the maximum allowed length for the input field:</a:t>
            </a:r>
          </a:p>
          <a:p>
            <a:endParaRPr lang="en-US" dirty="0" smtClean="0"/>
          </a:p>
          <a:p>
            <a:endParaRPr lang="en-US" dirty="0"/>
          </a:p>
        </p:txBody>
      </p:sp>
    </p:spTree>
    <p:extLst>
      <p:ext uri="{BB962C8B-B14F-4D97-AF65-F5344CB8AC3E}">
        <p14:creationId xmlns:p14="http://schemas.microsoft.com/office/powerpoint/2010/main" val="42875073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467600" cy="4873752"/>
          </a:xfrm>
        </p:spPr>
        <p:txBody>
          <a:bodyPr>
            <a:normAutofit fontScale="85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action=""&gt;</a:t>
            </a:r>
          </a:p>
          <a:p>
            <a:r>
              <a:rPr lang="en-US" dirty="0" smtClean="0"/>
              <a:t>First name:&lt;</a:t>
            </a:r>
            <a:r>
              <a:rPr lang="en-US" dirty="0" err="1" smtClean="0"/>
              <a:t>br</a:t>
            </a:r>
            <a:r>
              <a:rPr lang="en-US" dirty="0" smtClean="0"/>
              <a:t>&gt;</a:t>
            </a:r>
          </a:p>
          <a:p>
            <a:r>
              <a:rPr lang="en-US" dirty="0" smtClean="0"/>
              <a:t>&lt;input type="text" name="</a:t>
            </a:r>
            <a:r>
              <a:rPr lang="en-US" dirty="0" err="1" smtClean="0"/>
              <a:t>firstname</a:t>
            </a:r>
            <a:r>
              <a:rPr lang="en-US" dirty="0" smtClean="0"/>
              <a:t>" value ="John" </a:t>
            </a:r>
            <a:r>
              <a:rPr lang="en-US" dirty="0" err="1" smtClean="0"/>
              <a:t>readonly</a:t>
            </a:r>
            <a:r>
              <a:rPr lang="en-US" dirty="0" smtClean="0"/>
              <a:t>&gt;</a:t>
            </a:r>
          </a:p>
          <a:p>
            <a:r>
              <a:rPr lang="en-US" dirty="0" smtClean="0"/>
              <a:t>&lt;</a:t>
            </a:r>
            <a:r>
              <a:rPr lang="en-US" dirty="0" err="1" smtClean="0"/>
              <a:t>br</a:t>
            </a:r>
            <a:r>
              <a:rPr lang="en-US" dirty="0" smtClean="0"/>
              <a:t>&gt;</a:t>
            </a:r>
          </a:p>
          <a:p>
            <a:r>
              <a:rPr lang="en-US" dirty="0" smtClean="0"/>
              <a:t>Last name:&lt;</a:t>
            </a:r>
            <a:r>
              <a:rPr lang="en-US" dirty="0" err="1" smtClean="0"/>
              <a:t>br</a:t>
            </a:r>
            <a:r>
              <a:rPr lang="en-US" dirty="0" smtClean="0"/>
              <a:t>&gt;</a:t>
            </a:r>
          </a:p>
          <a:p>
            <a:r>
              <a:rPr lang="en-US" dirty="0" smtClean="0"/>
              <a:t>&lt;input type="text" name="</a:t>
            </a:r>
            <a:r>
              <a:rPr lang="en-US" dirty="0" err="1" smtClean="0"/>
              <a:t>lastname</a:t>
            </a:r>
            <a:r>
              <a:rPr lang="en-US" dirty="0" smtClean="0"/>
              <a:t>"&gt;</a:t>
            </a:r>
          </a:p>
          <a:p>
            <a:r>
              <a:rPr lang="en-US" dirty="0" smtClean="0"/>
              <a:t>&lt;/form&gt;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2563632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Element Syntax</a:t>
            </a:r>
            <a:br>
              <a:rPr lang="en-US" b="1" dirty="0"/>
            </a:br>
            <a:endParaRPr lang="en-US" dirty="0"/>
          </a:p>
        </p:txBody>
      </p:sp>
      <p:sp>
        <p:nvSpPr>
          <p:cNvPr id="3" name="Content Placeholder 2"/>
          <p:cNvSpPr>
            <a:spLocks noGrp="1"/>
          </p:cNvSpPr>
          <p:nvPr>
            <p:ph sz="quarter" idx="1"/>
          </p:nvPr>
        </p:nvSpPr>
        <p:spPr>
          <a:xfrm>
            <a:off x="457200" y="838200"/>
            <a:ext cx="8458200" cy="5287963"/>
          </a:xfrm>
        </p:spPr>
        <p:txBody>
          <a:bodyPr>
            <a:normAutofit/>
          </a:bodyPr>
          <a:lstStyle/>
          <a:p>
            <a:pPr algn="just" fontAlgn="base"/>
            <a:r>
              <a:rPr lang="en-US" dirty="0"/>
              <a:t>HTML Elements represent semantics, or meaning. For example, The title element represents the title of the document. Most HTML elements are written with a </a:t>
            </a:r>
            <a:r>
              <a:rPr lang="en-US" i="1" dirty="0"/>
              <a:t>start tag</a:t>
            </a:r>
            <a:r>
              <a:rPr lang="en-US" dirty="0"/>
              <a:t> (or opening tag) and an </a:t>
            </a:r>
            <a:r>
              <a:rPr lang="en-US" i="1" dirty="0"/>
              <a:t>end tag</a:t>
            </a:r>
            <a:r>
              <a:rPr lang="en-US" dirty="0"/>
              <a:t> (or closing tag), with the content in between</a:t>
            </a:r>
            <a:r>
              <a:rPr lang="en-US" dirty="0" smtClean="0"/>
              <a:t>.</a:t>
            </a:r>
          </a:p>
          <a:p>
            <a:pPr marL="0" indent="0" algn="just" fontAlgn="base">
              <a:buNone/>
            </a:pPr>
            <a:r>
              <a:rPr lang="en-US" dirty="0" smtClean="0"/>
              <a:t>	</a:t>
            </a:r>
            <a:r>
              <a:rPr lang="en-IN" dirty="0"/>
              <a:t>&lt;</a:t>
            </a:r>
            <a:r>
              <a:rPr lang="en-IN" dirty="0" err="1"/>
              <a:t>tagname</a:t>
            </a:r>
            <a:r>
              <a:rPr lang="en-IN" dirty="0"/>
              <a:t>&gt;Content goes here...&lt;/</a:t>
            </a:r>
            <a:r>
              <a:rPr lang="en-IN" dirty="0" err="1"/>
              <a:t>tagname</a:t>
            </a:r>
            <a:r>
              <a:rPr lang="en-IN" dirty="0"/>
              <a:t>&gt;</a:t>
            </a:r>
            <a:endParaRPr lang="en-US" dirty="0"/>
          </a:p>
          <a:p>
            <a:pPr marL="0" indent="0" algn="just" fontAlgn="base">
              <a:buNone/>
            </a:pPr>
            <a:endParaRPr lang="en-US" dirty="0"/>
          </a:p>
          <a:p>
            <a:pPr algn="just" fontAlgn="base"/>
            <a:r>
              <a:rPr lang="en-US" dirty="0"/>
              <a:t>Elements can also contain attributes that define additional properties of an </a:t>
            </a:r>
            <a:r>
              <a:rPr lang="en-US" dirty="0" smtClean="0"/>
              <a:t>element.</a:t>
            </a:r>
          </a:p>
          <a:p>
            <a:pPr algn="just" fontAlgn="base"/>
            <a:endParaRPr lang="en-US" dirty="0"/>
          </a:p>
        </p:txBody>
      </p:sp>
    </p:spTree>
    <p:extLst>
      <p:ext uri="{BB962C8B-B14F-4D97-AF65-F5344CB8AC3E}">
        <p14:creationId xmlns:p14="http://schemas.microsoft.com/office/powerpoint/2010/main" val="200603744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action=""&gt;</a:t>
            </a:r>
          </a:p>
          <a:p>
            <a:r>
              <a:rPr lang="en-US" dirty="0" smtClean="0"/>
              <a:t>First name:&lt;</a:t>
            </a:r>
            <a:r>
              <a:rPr lang="en-US" dirty="0" err="1" smtClean="0"/>
              <a:t>br</a:t>
            </a:r>
            <a:r>
              <a:rPr lang="en-US" dirty="0" smtClean="0"/>
              <a:t>&gt;</a:t>
            </a:r>
          </a:p>
          <a:p>
            <a:r>
              <a:rPr lang="en-US" dirty="0" smtClean="0"/>
              <a:t>&lt;input type="text" name="</a:t>
            </a:r>
            <a:r>
              <a:rPr lang="en-US" dirty="0" err="1" smtClean="0"/>
              <a:t>firstname</a:t>
            </a:r>
            <a:r>
              <a:rPr lang="en-US" dirty="0" smtClean="0"/>
              <a:t>" value ="John" disabled&gt;</a:t>
            </a:r>
          </a:p>
          <a:p>
            <a:r>
              <a:rPr lang="en-US" dirty="0" smtClean="0"/>
              <a:t>&lt;</a:t>
            </a:r>
            <a:r>
              <a:rPr lang="en-US" dirty="0" err="1" smtClean="0"/>
              <a:t>br</a:t>
            </a:r>
            <a:r>
              <a:rPr lang="en-US" dirty="0" smtClean="0"/>
              <a:t>&gt;</a:t>
            </a:r>
          </a:p>
          <a:p>
            <a:r>
              <a:rPr lang="en-US" dirty="0" smtClean="0"/>
              <a:t>Last name:&lt;</a:t>
            </a:r>
            <a:r>
              <a:rPr lang="en-US" dirty="0" err="1" smtClean="0"/>
              <a:t>br</a:t>
            </a:r>
            <a:r>
              <a:rPr lang="en-US" dirty="0" smtClean="0"/>
              <a:t>&gt;</a:t>
            </a:r>
          </a:p>
          <a:p>
            <a:r>
              <a:rPr lang="en-US" dirty="0" smtClean="0"/>
              <a:t>&lt;input type="text" name="</a:t>
            </a:r>
            <a:r>
              <a:rPr lang="en-US" dirty="0" err="1" smtClean="0"/>
              <a:t>lastname</a:t>
            </a:r>
            <a:r>
              <a:rPr lang="en-US" dirty="0" smtClean="0"/>
              <a:t>"&gt;</a:t>
            </a:r>
          </a:p>
          <a:p>
            <a:r>
              <a:rPr lang="en-US" dirty="0" smtClean="0"/>
              <a:t>&lt;/form&gt;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24226735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dirty="0"/>
              <a:t>HTML5 added the following attributes for &lt;input&gt;:</a:t>
            </a:r>
          </a:p>
          <a:p>
            <a:r>
              <a:rPr lang="en-US" dirty="0"/>
              <a:t>autocomplete</a:t>
            </a:r>
          </a:p>
          <a:p>
            <a:r>
              <a:rPr lang="en-US" dirty="0"/>
              <a:t>autofocus</a:t>
            </a:r>
          </a:p>
          <a:p>
            <a:r>
              <a:rPr lang="en-US" dirty="0"/>
              <a:t>form</a:t>
            </a:r>
          </a:p>
          <a:p>
            <a:r>
              <a:rPr lang="en-US" dirty="0" err="1"/>
              <a:t>formaction</a:t>
            </a:r>
            <a:endParaRPr lang="en-US" dirty="0"/>
          </a:p>
          <a:p>
            <a:r>
              <a:rPr lang="en-US" dirty="0" err="1"/>
              <a:t>formenctype</a:t>
            </a:r>
            <a:endParaRPr lang="en-US" dirty="0"/>
          </a:p>
          <a:p>
            <a:r>
              <a:rPr lang="en-US" dirty="0" err="1"/>
              <a:t>formmethod</a:t>
            </a:r>
            <a:endParaRPr lang="en-US" dirty="0"/>
          </a:p>
          <a:p>
            <a:r>
              <a:rPr lang="en-US" dirty="0" err="1"/>
              <a:t>formnovalidate</a:t>
            </a:r>
            <a:endParaRPr lang="en-US" dirty="0"/>
          </a:p>
          <a:p>
            <a:r>
              <a:rPr lang="en-US" dirty="0" err="1"/>
              <a:t>formtarget</a:t>
            </a:r>
            <a:endParaRPr lang="en-US" dirty="0"/>
          </a:p>
          <a:p>
            <a:r>
              <a:rPr lang="en-US" dirty="0"/>
              <a:t>height and width</a:t>
            </a:r>
          </a:p>
          <a:p>
            <a:r>
              <a:rPr lang="en-US" dirty="0"/>
              <a:t>list</a:t>
            </a:r>
          </a:p>
          <a:p>
            <a:r>
              <a:rPr lang="en-US" dirty="0"/>
              <a:t>min and max</a:t>
            </a:r>
          </a:p>
          <a:p>
            <a:r>
              <a:rPr lang="en-US" dirty="0"/>
              <a:t>multiple</a:t>
            </a:r>
          </a:p>
          <a:p>
            <a:r>
              <a:rPr lang="en-US" dirty="0"/>
              <a:t>pattern (</a:t>
            </a:r>
            <a:r>
              <a:rPr lang="en-US" dirty="0" err="1"/>
              <a:t>regexp</a:t>
            </a:r>
            <a:r>
              <a:rPr lang="en-US" dirty="0"/>
              <a:t>)</a:t>
            </a:r>
          </a:p>
          <a:p>
            <a:r>
              <a:rPr lang="en-US" dirty="0"/>
              <a:t>placeholder</a:t>
            </a:r>
          </a:p>
          <a:p>
            <a:r>
              <a:rPr lang="en-US" dirty="0"/>
              <a:t>required</a:t>
            </a:r>
          </a:p>
          <a:p>
            <a:r>
              <a:rPr lang="en-US" dirty="0"/>
              <a:t>step</a:t>
            </a:r>
          </a:p>
          <a:p>
            <a:r>
              <a:rPr lang="en-US" dirty="0"/>
              <a:t>and the following attributes for &lt;form&gt;:</a:t>
            </a:r>
          </a:p>
          <a:p>
            <a:r>
              <a:rPr lang="en-US" dirty="0"/>
              <a:t>autocomplete</a:t>
            </a:r>
          </a:p>
          <a:p>
            <a:r>
              <a:rPr lang="en-US" dirty="0" err="1"/>
              <a:t>novalidate</a:t>
            </a:r>
            <a:endParaRPr lang="en-US" dirty="0"/>
          </a:p>
          <a:p>
            <a:endParaRPr lang="en-US" dirty="0"/>
          </a:p>
        </p:txBody>
      </p:sp>
    </p:spTree>
    <p:extLst>
      <p:ext uri="{BB962C8B-B14F-4D97-AF65-F5344CB8AC3E}">
        <p14:creationId xmlns:p14="http://schemas.microsoft.com/office/powerpoint/2010/main" val="38716782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494</TotalTime>
  <Words>4299</Words>
  <Application>Microsoft Office PowerPoint</Application>
  <PresentationFormat>On-screen Show (4:3)</PresentationFormat>
  <Paragraphs>933</Paragraphs>
  <Slides>91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91</vt:i4>
      </vt:variant>
    </vt:vector>
  </HeadingPairs>
  <TitlesOfParts>
    <vt:vector size="99" baseType="lpstr">
      <vt:lpstr>Arial</vt:lpstr>
      <vt:lpstr>Century Schoolbook</vt:lpstr>
      <vt:lpstr>Courier New</vt:lpstr>
      <vt:lpstr>inherit</vt:lpstr>
      <vt:lpstr>Trebuchet MS</vt:lpstr>
      <vt:lpstr>Wingdings</vt:lpstr>
      <vt:lpstr>Wingdings 2</vt:lpstr>
      <vt:lpstr>Oriel</vt:lpstr>
      <vt:lpstr>HTML5</vt:lpstr>
      <vt:lpstr>What is HTML? </vt:lpstr>
      <vt:lpstr>A SIMPLE html document</vt:lpstr>
      <vt:lpstr>PowerPoint Presentation</vt:lpstr>
      <vt:lpstr>HTML Tags </vt:lpstr>
      <vt:lpstr>HTML Page Structure </vt:lpstr>
      <vt:lpstr>PowerPoint Presentation</vt:lpstr>
      <vt:lpstr>HTML versions</vt:lpstr>
      <vt:lpstr>HTML Element Syntax </vt:lpstr>
      <vt:lpstr>Empty HTML Elements </vt:lpstr>
      <vt:lpstr>PowerPoint Presentation</vt:lpstr>
      <vt:lpstr>Block-level Elements</vt:lpstr>
      <vt:lpstr>Inline-level Elements</vt:lpstr>
      <vt:lpstr>HTML Headings </vt:lpstr>
      <vt:lpstr>PowerPoint Presentation</vt:lpstr>
      <vt:lpstr>HTML Links </vt:lpstr>
      <vt:lpstr>PowerPoint Presentation</vt:lpstr>
      <vt:lpstr>HTML Images </vt:lpstr>
      <vt:lpstr>PowerPoint Presentation</vt:lpstr>
      <vt:lpstr>HTML Attributes </vt:lpstr>
      <vt:lpstr>HTML Text Formatting Tags</vt:lpstr>
      <vt:lpstr>HTML Text Formatting Example</vt:lpstr>
      <vt:lpstr>The style Attribute </vt:lpstr>
      <vt:lpstr>PowerPoint Presentation</vt:lpstr>
      <vt:lpstr>HTML Horizontal Rules </vt:lpstr>
      <vt:lpstr>PowerPoint Presentation</vt:lpstr>
      <vt:lpstr>PowerPoint Presentation</vt:lpstr>
      <vt:lpstr>PowerPoint Presentation</vt:lpstr>
      <vt:lpstr>HTML Styles </vt:lpstr>
      <vt:lpstr>HTML Background Color </vt:lpstr>
      <vt:lpstr>HTML Fonts </vt:lpstr>
      <vt:lpstr>HTML Comment Tags </vt:lpstr>
      <vt:lpstr>Html Links</vt:lpstr>
      <vt:lpstr>PowerPoint Presentation</vt:lpstr>
      <vt:lpstr>PowerPoint Presentation</vt:lpstr>
      <vt:lpstr>PowerPoint Presentation</vt:lpstr>
      <vt:lpstr>Html Images</vt:lpstr>
      <vt:lpstr>HTML Tables</vt:lpstr>
      <vt:lpstr>HTML Lists</vt:lpstr>
      <vt:lpstr>Unordered list program</vt:lpstr>
      <vt:lpstr>ORDERED LIST PROGRAM</vt:lpstr>
      <vt:lpstr>Html IFRAME</vt:lpstr>
      <vt:lpstr>Iframe program</vt:lpstr>
      <vt:lpstr>What is New in HTML5? </vt:lpstr>
      <vt:lpstr>PowerPoint Presentation</vt:lpstr>
      <vt:lpstr> New HTML5 Elements</vt:lpstr>
      <vt:lpstr>Goals of HTML5</vt:lpstr>
      <vt:lpstr>PowerPoint Presentation</vt:lpstr>
      <vt:lpstr>Other New Features in HTML5</vt:lpstr>
      <vt:lpstr>PowerPoint Presentation</vt:lpstr>
      <vt:lpstr>PowerPoint Presentation</vt:lpstr>
      <vt:lpstr>PowerPoint Presentation</vt:lpstr>
      <vt:lpstr>HTML5 Semantic Elements </vt:lpstr>
      <vt:lpstr>The &lt;form&gt; Element </vt:lpstr>
      <vt:lpstr>PowerPoint Presentation</vt:lpstr>
      <vt:lpstr>The &lt;input&gt; Element </vt:lpstr>
      <vt:lpstr>Here are some examples:  </vt:lpstr>
      <vt:lpstr>Form example</vt:lpstr>
      <vt:lpstr>Radio button</vt:lpstr>
      <vt:lpstr>Submit button</vt:lpstr>
      <vt:lpstr>The Action Attribute </vt:lpstr>
      <vt:lpstr>The Method Attribute </vt:lpstr>
      <vt:lpstr>PowerPoint Presentation</vt:lpstr>
      <vt:lpstr>When to Use GET</vt:lpstr>
      <vt:lpstr>Notes on GET: </vt:lpstr>
      <vt:lpstr>When to Use POST? </vt:lpstr>
      <vt:lpstr>PowerPoint Presentation</vt:lpstr>
      <vt:lpstr>PowerPoint Presentation</vt:lpstr>
      <vt:lpstr>PowerPoint Presentation</vt:lpstr>
      <vt:lpstr>list of &lt;form&gt; attributes:</vt:lpstr>
      <vt:lpstr>  The &lt;select&gt; Element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Checkboxes let a user select ZERO or MORE options of a limited number of choices. </vt:lpstr>
      <vt:lpstr>PowerPoint Presentation</vt:lpstr>
      <vt:lpstr>HTML Input Attributes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student</dc:creator>
  <cp:lastModifiedBy>DELL</cp:lastModifiedBy>
  <cp:revision>70</cp:revision>
  <dcterms:created xsi:type="dcterms:W3CDTF">2017-12-06T06:10:26Z</dcterms:created>
  <dcterms:modified xsi:type="dcterms:W3CDTF">2018-11-14T05:26:00Z</dcterms:modified>
</cp:coreProperties>
</file>