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1" autoAdjust="0"/>
    <p:restoredTop sz="94660"/>
  </p:normalViewPr>
  <p:slideViewPr>
    <p:cSldViewPr>
      <p:cViewPr>
        <p:scale>
          <a:sx n="73" d="100"/>
          <a:sy n="73" d="100"/>
        </p:scale>
        <p:origin x="8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67792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0818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9296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3A4488-BB20-4063-B678-06942E438F78}"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2958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A4488-BB20-4063-B678-06942E438F78}"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5285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3A4488-BB20-4063-B678-06942E438F78}"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55293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3A4488-BB20-4063-B678-06942E438F78}" type="datetimeFigureOut">
              <a:rPr lang="en-IN" smtClean="0"/>
              <a:t>14-11-2018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23840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3A4488-BB20-4063-B678-06942E438F78}" type="datetimeFigureOut">
              <a:rPr lang="en-IN" smtClean="0"/>
              <a:t>14-11-2018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78516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A4488-BB20-4063-B678-06942E438F78}" type="datetimeFigureOut">
              <a:rPr lang="en-IN" smtClean="0"/>
              <a:t>14-11-2018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427038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A4488-BB20-4063-B678-06942E438F78}"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7194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A4488-BB20-4063-B678-06942E438F78}"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062F1-D13A-4DAB-BBFE-F75D4CD1F82C}" type="slidenum">
              <a:rPr lang="en-IN" smtClean="0"/>
              <a:t>‹#›</a:t>
            </a:fld>
            <a:endParaRPr lang="en-IN"/>
          </a:p>
        </p:txBody>
      </p:sp>
    </p:spTree>
    <p:extLst>
      <p:ext uri="{BB962C8B-B14F-4D97-AF65-F5344CB8AC3E}">
        <p14:creationId xmlns:p14="http://schemas.microsoft.com/office/powerpoint/2010/main" val="160538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A4488-BB20-4063-B678-06942E438F78}" type="datetimeFigureOut">
              <a:rPr lang="en-IN" smtClean="0"/>
              <a:t>14-11-2018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062F1-D13A-4DAB-BBFE-F75D4CD1F82C}" type="slidenum">
              <a:rPr lang="en-IN" smtClean="0"/>
              <a:t>‹#›</a:t>
            </a:fld>
            <a:endParaRPr lang="en-IN"/>
          </a:p>
        </p:txBody>
      </p:sp>
    </p:spTree>
    <p:extLst>
      <p:ext uri="{BB962C8B-B14F-4D97-AF65-F5344CB8AC3E}">
        <p14:creationId xmlns:p14="http://schemas.microsoft.com/office/powerpoint/2010/main" val="307747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tags/att_global_title.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css/css_float.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HTML LAYOUT ELEMENTS</a:t>
            </a:r>
            <a:endParaRPr lang="en-IN" dirty="0"/>
          </a:p>
        </p:txBody>
      </p:sp>
      <p:sp>
        <p:nvSpPr>
          <p:cNvPr id="3" name="Content Placeholder 2"/>
          <p:cNvSpPr>
            <a:spLocks noGrp="1"/>
          </p:cNvSpPr>
          <p:nvPr>
            <p:ph idx="1"/>
          </p:nvPr>
        </p:nvSpPr>
        <p:spPr>
          <a:xfrm>
            <a:off x="457200" y="980728"/>
            <a:ext cx="8229600" cy="5544616"/>
          </a:xfrm>
        </p:spPr>
        <p:txBody>
          <a:bodyPr>
            <a:normAutofit fontScale="77500" lnSpcReduction="20000"/>
          </a:bodyPr>
          <a:lstStyle/>
          <a:p>
            <a:r>
              <a:rPr lang="en-US" dirty="0"/>
              <a:t>Websites often display content in multiple columns (like a magazine or newspaper).</a:t>
            </a:r>
          </a:p>
          <a:p>
            <a:r>
              <a:rPr lang="en-US" dirty="0"/>
              <a:t>HTML5 offers new semantic elements that define the different parts of a web page:</a:t>
            </a:r>
          </a:p>
          <a:p>
            <a:endParaRPr lang="en-US" dirty="0" smtClean="0"/>
          </a:p>
          <a:p>
            <a:r>
              <a:rPr lang="en-US" dirty="0" smtClean="0"/>
              <a:t>&lt;</a:t>
            </a:r>
            <a:r>
              <a:rPr lang="en-US" dirty="0"/>
              <a:t>header&gt; - Defines a header for a document or a section</a:t>
            </a:r>
          </a:p>
          <a:p>
            <a:r>
              <a:rPr lang="en-US" dirty="0"/>
              <a:t>&lt;</a:t>
            </a:r>
            <a:r>
              <a:rPr lang="en-US" dirty="0" err="1"/>
              <a:t>nav</a:t>
            </a:r>
            <a:r>
              <a:rPr lang="en-US" dirty="0"/>
              <a:t>&gt; - Defines a container for navigation links</a:t>
            </a:r>
          </a:p>
          <a:p>
            <a:r>
              <a:rPr lang="en-US" dirty="0"/>
              <a:t>&lt;section&gt; - Defines a section in a document</a:t>
            </a:r>
          </a:p>
          <a:p>
            <a:r>
              <a:rPr lang="en-US" dirty="0"/>
              <a:t>&lt;article&gt; - Defines an independent self-contained article</a:t>
            </a:r>
          </a:p>
          <a:p>
            <a:r>
              <a:rPr lang="en-US" dirty="0"/>
              <a:t>&lt;aside&gt; - Defines content aside from the content (like a sidebar)</a:t>
            </a:r>
          </a:p>
          <a:p>
            <a:r>
              <a:rPr lang="en-US" dirty="0"/>
              <a:t>&lt;footer&gt; - Defines a footer for a document or a section</a:t>
            </a:r>
          </a:p>
          <a:p>
            <a:r>
              <a:rPr lang="en-US" dirty="0"/>
              <a:t>&lt;details&gt; - Defines additional details</a:t>
            </a:r>
          </a:p>
          <a:p>
            <a:r>
              <a:rPr lang="en-US" dirty="0"/>
              <a:t>&lt;summary&gt; - Defines a heading for the &lt;details&gt; element</a:t>
            </a:r>
          </a:p>
          <a:p>
            <a:endParaRPr lang="en-IN" dirty="0"/>
          </a:p>
        </p:txBody>
      </p:sp>
    </p:spTree>
    <p:extLst>
      <p:ext uri="{BB962C8B-B14F-4D97-AF65-F5344CB8AC3E}">
        <p14:creationId xmlns:p14="http://schemas.microsoft.com/office/powerpoint/2010/main" val="21709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r>
              <a:rPr lang="en-US" dirty="0">
                <a:solidFill>
                  <a:srgbClr val="FF0000"/>
                </a:solidFill>
              </a:rPr>
              <a:t>What is SVG?</a:t>
            </a:r>
          </a:p>
          <a:p>
            <a:r>
              <a:rPr lang="en-US" dirty="0"/>
              <a:t>SVG stands for Scalable Vector Graphics</a:t>
            </a:r>
          </a:p>
          <a:p>
            <a:r>
              <a:rPr lang="en-US" dirty="0"/>
              <a:t>SVG is used to define graphics for the Web</a:t>
            </a:r>
          </a:p>
          <a:p>
            <a:r>
              <a:rPr lang="en-US" dirty="0"/>
              <a:t>SVG is a W3C recommendation</a:t>
            </a:r>
          </a:p>
          <a:p>
            <a:r>
              <a:rPr lang="en-US" dirty="0"/>
              <a:t>The HTML &lt;</a:t>
            </a:r>
            <a:r>
              <a:rPr lang="en-US" dirty="0" err="1"/>
              <a:t>svg</a:t>
            </a:r>
            <a:r>
              <a:rPr lang="en-US" dirty="0"/>
              <a:t>&gt; Element</a:t>
            </a:r>
          </a:p>
          <a:p>
            <a:r>
              <a:rPr lang="en-US" dirty="0"/>
              <a:t>The HTML &lt;</a:t>
            </a:r>
            <a:r>
              <a:rPr lang="en-US" dirty="0" err="1"/>
              <a:t>svg</a:t>
            </a:r>
            <a:r>
              <a:rPr lang="en-US" dirty="0"/>
              <a:t>&gt; element is a container for SVG graphics.</a:t>
            </a:r>
          </a:p>
          <a:p>
            <a:r>
              <a:rPr lang="en-US" dirty="0"/>
              <a:t>SVG has several methods for drawing paths, boxes, circles, text, and graphic images.</a:t>
            </a:r>
          </a:p>
          <a:p>
            <a:pPr marL="0" indent="0">
              <a:buNone/>
            </a:pPr>
            <a:r>
              <a:rPr lang="en-US" dirty="0" smtClean="0"/>
              <a:t/>
            </a:r>
            <a:br>
              <a:rPr lang="en-US" dirty="0" smtClean="0"/>
            </a:br>
            <a:r>
              <a:rPr lang="en-US" dirty="0" smtClean="0"/>
              <a:t/>
            </a:r>
            <a:br>
              <a:rPr lang="en-US" dirty="0" smtClean="0"/>
            </a:br>
            <a:endParaRPr lang="en-IN" dirty="0"/>
          </a:p>
        </p:txBody>
      </p:sp>
    </p:spTree>
    <p:extLst>
      <p:ext uri="{BB962C8B-B14F-4D97-AF65-F5344CB8AC3E}">
        <p14:creationId xmlns:p14="http://schemas.microsoft.com/office/powerpoint/2010/main" val="316314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r>
              <a:rPr lang="en-US" dirty="0">
                <a:solidFill>
                  <a:srgbClr val="FF0000"/>
                </a:solidFill>
              </a:rPr>
              <a:t>HTML Google </a:t>
            </a:r>
            <a:r>
              <a:rPr lang="en-US" dirty="0" smtClean="0">
                <a:solidFill>
                  <a:srgbClr val="FF0000"/>
                </a:solidFill>
              </a:rPr>
              <a:t>Maps</a:t>
            </a:r>
            <a:endParaRPr lang="en-US" dirty="0">
              <a:solidFill>
                <a:srgbClr val="FF0000"/>
              </a:solidFill>
            </a:endParaRPr>
          </a:p>
          <a:p>
            <a:r>
              <a:rPr lang="en-US" dirty="0"/>
              <a:t>Google Maps allows you to display maps on your web page:</a:t>
            </a:r>
          </a:p>
          <a:p>
            <a:r>
              <a:rPr lang="en-US" dirty="0"/>
              <a:t>The </a:t>
            </a:r>
            <a:r>
              <a:rPr lang="en-US" b="1" dirty="0" err="1"/>
              <a:t>mapOptions</a:t>
            </a:r>
            <a:r>
              <a:rPr lang="en-US" dirty="0"/>
              <a:t> variable defines the properties for the map.</a:t>
            </a:r>
          </a:p>
          <a:p>
            <a:r>
              <a:rPr lang="en-US" dirty="0"/>
              <a:t>The </a:t>
            </a:r>
            <a:r>
              <a:rPr lang="en-US" b="1" dirty="0"/>
              <a:t>center</a:t>
            </a:r>
            <a:r>
              <a:rPr lang="en-US" dirty="0"/>
              <a:t> property specifies where to center the map (using latitude and longitude coordinates).</a:t>
            </a:r>
          </a:p>
          <a:p>
            <a:r>
              <a:rPr lang="en-US" dirty="0"/>
              <a:t>The </a:t>
            </a:r>
            <a:r>
              <a:rPr lang="en-US" b="1" dirty="0"/>
              <a:t>zoom</a:t>
            </a:r>
            <a:r>
              <a:rPr lang="en-US" dirty="0"/>
              <a:t> property specifies the zoom level for the map (try to experiment with the zoom level).</a:t>
            </a:r>
          </a:p>
          <a:p>
            <a:r>
              <a:rPr lang="en-US" dirty="0"/>
              <a:t>The </a:t>
            </a:r>
            <a:r>
              <a:rPr lang="en-US" b="1" dirty="0" err="1"/>
              <a:t>mapTypeId</a:t>
            </a:r>
            <a:r>
              <a:rPr lang="en-US" dirty="0"/>
              <a:t> property specifies the map type to display. The following map types are supported: ROADMAP, SATELLITE, HYBRID, and TERRAIN.</a:t>
            </a:r>
          </a:p>
          <a:p>
            <a:r>
              <a:rPr lang="en-US" dirty="0"/>
              <a:t>The line: </a:t>
            </a:r>
            <a:r>
              <a:rPr lang="en-US" b="1" dirty="0" err="1"/>
              <a:t>var</a:t>
            </a:r>
            <a:r>
              <a:rPr lang="en-US" b="1" dirty="0"/>
              <a:t> map=new </a:t>
            </a:r>
            <a:r>
              <a:rPr lang="en-US" b="1" dirty="0" err="1"/>
              <a:t>google.maps.Map</a:t>
            </a:r>
            <a:r>
              <a:rPr lang="en-US" b="1" dirty="0"/>
              <a:t>(</a:t>
            </a:r>
            <a:r>
              <a:rPr lang="en-US" b="1" dirty="0" err="1"/>
              <a:t>document.getElementById</a:t>
            </a:r>
            <a:r>
              <a:rPr lang="en-US" b="1" dirty="0"/>
              <a:t>("map"), </a:t>
            </a:r>
            <a:r>
              <a:rPr lang="en-US" b="1" dirty="0" err="1"/>
              <a:t>mapOptions</a:t>
            </a:r>
            <a:r>
              <a:rPr lang="en-US" b="1" dirty="0"/>
              <a:t>); </a:t>
            </a:r>
            <a:r>
              <a:rPr lang="en-US" dirty="0"/>
              <a:t>creates a new map inside the &lt;div&gt; element with id="map", using the parameters that are passed (</a:t>
            </a:r>
            <a:r>
              <a:rPr lang="en-US" dirty="0" err="1"/>
              <a:t>mapOptions</a:t>
            </a:r>
            <a:r>
              <a:rPr lang="en-US" dirty="0"/>
              <a:t>).</a:t>
            </a:r>
          </a:p>
          <a:p>
            <a:pPr marL="0" indent="0">
              <a:buNone/>
            </a:pPr>
            <a:r>
              <a:rPr lang="en-US" dirty="0"/>
              <a:t/>
            </a:r>
            <a:br>
              <a:rPr lang="en-US" dirty="0"/>
            </a:br>
            <a:endParaRPr lang="en-IN" dirty="0"/>
          </a:p>
        </p:txBody>
      </p:sp>
    </p:spTree>
    <p:extLst>
      <p:ext uri="{BB962C8B-B14F-4D97-AF65-F5344CB8AC3E}">
        <p14:creationId xmlns:p14="http://schemas.microsoft.com/office/powerpoint/2010/main" val="150475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525963"/>
          </a:xfrm>
        </p:spPr>
        <p:txBody>
          <a:bodyPr/>
          <a:lstStyle/>
          <a:p>
            <a:r>
              <a:rPr lang="en-US" dirty="0"/>
              <a:t>Add the Google Maps API</a:t>
            </a:r>
          </a:p>
          <a:p>
            <a:r>
              <a:rPr lang="en-US" dirty="0"/>
              <a:t>Finally, show the map on the page!</a:t>
            </a:r>
          </a:p>
          <a:p>
            <a:r>
              <a:rPr lang="en-US" dirty="0"/>
              <a:t>The functionality of the map is provided by a JavaScript library located at Google. Add a script to refer to the Google Maps API with a callback to the </a:t>
            </a:r>
            <a:r>
              <a:rPr lang="en-US" dirty="0" err="1"/>
              <a:t>myMap</a:t>
            </a:r>
            <a:r>
              <a:rPr lang="en-US" dirty="0"/>
              <a:t> </a:t>
            </a:r>
            <a:r>
              <a:rPr lang="en-US" dirty="0" smtClean="0"/>
              <a:t>function.</a:t>
            </a:r>
            <a:endParaRPr lang="en-US" dirty="0"/>
          </a:p>
          <a:p>
            <a:pPr marL="0" indent="0">
              <a:buNone/>
            </a:pPr>
            <a:endParaRPr lang="en-IN" dirty="0"/>
          </a:p>
        </p:txBody>
      </p:sp>
    </p:spTree>
    <p:extLst>
      <p:ext uri="{BB962C8B-B14F-4D97-AF65-F5344CB8AC3E}">
        <p14:creationId xmlns:p14="http://schemas.microsoft.com/office/powerpoint/2010/main" val="223246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r>
              <a:rPr lang="en-US" dirty="0">
                <a:solidFill>
                  <a:srgbClr val="FF0000"/>
                </a:solidFill>
              </a:rPr>
              <a:t>HTML Multimedia</a:t>
            </a:r>
          </a:p>
          <a:p>
            <a:pPr marL="0" indent="0">
              <a:buNone/>
            </a:pPr>
            <a:r>
              <a:rPr lang="en-US" dirty="0" smtClean="0"/>
              <a:t>Multimedia </a:t>
            </a:r>
            <a:r>
              <a:rPr lang="en-US" dirty="0"/>
              <a:t>on the web is sound, music, videos, movies, and animations.</a:t>
            </a:r>
          </a:p>
          <a:p>
            <a:r>
              <a:rPr lang="en-US" dirty="0">
                <a:solidFill>
                  <a:srgbClr val="FF0000"/>
                </a:solidFill>
              </a:rPr>
              <a:t>What is Multimedia?</a:t>
            </a:r>
          </a:p>
          <a:p>
            <a:r>
              <a:rPr lang="en-US" dirty="0"/>
              <a:t>Multimedia comes in many different formats. It can be almost anything you can hear or see.</a:t>
            </a:r>
          </a:p>
          <a:p>
            <a:r>
              <a:rPr lang="en-US" dirty="0"/>
              <a:t>Examples: Images, music, sound, videos, records, films, animations, and more.</a:t>
            </a:r>
          </a:p>
          <a:p>
            <a:r>
              <a:rPr lang="en-US" dirty="0"/>
              <a:t>Web pages often contain multimedia elements of different types and formats.</a:t>
            </a:r>
          </a:p>
          <a:p>
            <a:r>
              <a:rPr lang="en-US" dirty="0"/>
              <a:t>In this chapter you will learn about the different multimedia formats.</a:t>
            </a:r>
          </a:p>
          <a:p>
            <a:endParaRPr lang="en-IN" dirty="0"/>
          </a:p>
        </p:txBody>
      </p:sp>
    </p:spTree>
    <p:extLst>
      <p:ext uri="{BB962C8B-B14F-4D97-AF65-F5344CB8AC3E}">
        <p14:creationId xmlns:p14="http://schemas.microsoft.com/office/powerpoint/2010/main" val="22860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dirty="0">
                <a:solidFill>
                  <a:srgbClr val="FF0000"/>
                </a:solidFill>
              </a:rPr>
              <a:t>Multimedia Formats</a:t>
            </a:r>
          </a:p>
          <a:p>
            <a:r>
              <a:rPr lang="en-US" dirty="0"/>
              <a:t>Multimedia elements (like audio or video) are stored in media files.</a:t>
            </a:r>
          </a:p>
          <a:p>
            <a:r>
              <a:rPr lang="en-US" dirty="0"/>
              <a:t>The most common way to discover the type of a file, is to look at the file extension.</a:t>
            </a:r>
          </a:p>
          <a:p>
            <a:r>
              <a:rPr lang="en-US" dirty="0"/>
              <a:t>Multimedia files have formats and different extensions like: .</a:t>
            </a:r>
            <a:r>
              <a:rPr lang="en-US" dirty="0" err="1"/>
              <a:t>swf</a:t>
            </a:r>
            <a:r>
              <a:rPr lang="en-US" dirty="0"/>
              <a:t>, .wav, .mp3, .mp4, .mpg, .</a:t>
            </a:r>
            <a:r>
              <a:rPr lang="en-US" dirty="0" err="1"/>
              <a:t>wmv</a:t>
            </a:r>
            <a:r>
              <a:rPr lang="en-US" dirty="0"/>
              <a:t>, and .</a:t>
            </a:r>
            <a:r>
              <a:rPr lang="en-US" dirty="0" err="1"/>
              <a:t>avi</a:t>
            </a:r>
            <a:r>
              <a:rPr lang="en-US" dirty="0"/>
              <a:t>.</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15689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904656"/>
          </a:xfrm>
        </p:spPr>
        <p:txBody>
          <a:bodyPr>
            <a:normAutofit fontScale="92500" lnSpcReduction="20000"/>
          </a:bodyPr>
          <a:lstStyle/>
          <a:p>
            <a:r>
              <a:rPr lang="en-US" dirty="0">
                <a:solidFill>
                  <a:srgbClr val="FF0000"/>
                </a:solidFill>
              </a:rPr>
              <a:t>How it </a:t>
            </a:r>
            <a:r>
              <a:rPr lang="en-US" dirty="0" smtClean="0">
                <a:solidFill>
                  <a:srgbClr val="FF0000"/>
                </a:solidFill>
              </a:rPr>
              <a:t>Works(video tag)</a:t>
            </a:r>
            <a:endParaRPr lang="en-US" dirty="0">
              <a:solidFill>
                <a:srgbClr val="FF0000"/>
              </a:solidFill>
            </a:endParaRPr>
          </a:p>
          <a:p>
            <a:r>
              <a:rPr lang="en-US" dirty="0"/>
              <a:t>The controls attribute adds video controls, like play, pause, and volume.</a:t>
            </a:r>
          </a:p>
          <a:p>
            <a:r>
              <a:rPr lang="en-US" dirty="0" smtClean="0"/>
              <a:t>It is </a:t>
            </a:r>
            <a:r>
              <a:rPr lang="en-US" dirty="0"/>
              <a:t>a good idea to </a:t>
            </a:r>
            <a:r>
              <a:rPr lang="en-US" dirty="0" smtClean="0"/>
              <a:t>always include</a:t>
            </a:r>
            <a:r>
              <a:rPr lang="en-US" dirty="0"/>
              <a:t> width and height attributes. If height and width are not set, the page might flicker while the video loads.</a:t>
            </a:r>
          </a:p>
          <a:p>
            <a:r>
              <a:rPr lang="en-US" dirty="0"/>
              <a:t>The &lt;source&gt; element allows you to specify alternative video files which the browser may choose from. The browser will use the first recognized format.</a:t>
            </a:r>
          </a:p>
          <a:p>
            <a:r>
              <a:rPr lang="en-US" dirty="0"/>
              <a:t>The text between the &lt;video&gt; and &lt;/video&gt; tags will only be displayed in browsers that do not support the &lt;video&gt; element.</a:t>
            </a:r>
          </a:p>
          <a:p>
            <a:endParaRPr lang="en-IN" dirty="0"/>
          </a:p>
        </p:txBody>
      </p:sp>
    </p:spTree>
    <p:extLst>
      <p:ext uri="{BB962C8B-B14F-4D97-AF65-F5344CB8AC3E}">
        <p14:creationId xmlns:p14="http://schemas.microsoft.com/office/powerpoint/2010/main" val="2944634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US" dirty="0">
                <a:solidFill>
                  <a:srgbClr val="FF0000"/>
                </a:solidFill>
              </a:rPr>
              <a:t>Audio on the Web</a:t>
            </a:r>
          </a:p>
          <a:p>
            <a:r>
              <a:rPr lang="en-US" dirty="0"/>
              <a:t>Before HTML5, audio files could only be played in a browser with a plug-in (like flash).</a:t>
            </a:r>
          </a:p>
          <a:p>
            <a:r>
              <a:rPr lang="en-US" dirty="0"/>
              <a:t>The HTML5 &lt;audio&gt; element specifies a standard way to embed audio in a web page.</a:t>
            </a:r>
          </a:p>
          <a:p>
            <a:r>
              <a:rPr lang="en-US" dirty="0">
                <a:solidFill>
                  <a:srgbClr val="FF0000"/>
                </a:solidFill>
              </a:rPr>
              <a:t>HTML Audio - How It Works</a:t>
            </a:r>
          </a:p>
          <a:p>
            <a:r>
              <a:rPr lang="en-US" dirty="0"/>
              <a:t>The controls attribute adds audio controls, like play, pause, and volume.</a:t>
            </a:r>
          </a:p>
          <a:p>
            <a:r>
              <a:rPr lang="en-US" dirty="0"/>
              <a:t>The &lt;source&gt; element allows you to specify alternative audio files which the browser may choose from. The browser will use the first recognized format.</a:t>
            </a:r>
          </a:p>
          <a:p>
            <a:r>
              <a:rPr lang="en-US" dirty="0"/>
              <a:t>The text between the &lt;audio&gt; and &lt;/audio&gt; tags will only be displayed in browsers that do not support the &lt;audio&gt; element.</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242203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r>
              <a:rPr lang="en-US" dirty="0">
                <a:solidFill>
                  <a:srgbClr val="FF0000"/>
                </a:solidFill>
              </a:rPr>
              <a:t>HTML Plug-ins</a:t>
            </a:r>
          </a:p>
          <a:p>
            <a:r>
              <a:rPr lang="en-US" sz="4000" dirty="0" smtClean="0"/>
              <a:t>The </a:t>
            </a:r>
            <a:r>
              <a:rPr lang="en-US" sz="4000" dirty="0"/>
              <a:t>purpose of a plug-in is to extend the functionality of a web browser</a:t>
            </a:r>
            <a:r>
              <a:rPr lang="en-US" sz="4000" dirty="0" smtClean="0"/>
              <a:t>.</a:t>
            </a:r>
          </a:p>
          <a:p>
            <a:r>
              <a:rPr lang="en-US" sz="4000" dirty="0"/>
              <a:t>HTML Helpers (Plug-ins)</a:t>
            </a:r>
          </a:p>
          <a:p>
            <a:r>
              <a:rPr lang="en-US" sz="4000" dirty="0"/>
              <a:t>Helper applications (plug-ins) are computer programs that extend the standard functionality of a web browser.</a:t>
            </a:r>
          </a:p>
          <a:p>
            <a:r>
              <a:rPr lang="en-US" sz="4000" dirty="0"/>
              <a:t>Examples of well-known plug-ins are Java applets.</a:t>
            </a:r>
          </a:p>
          <a:p>
            <a:r>
              <a:rPr lang="en-US" sz="4000" dirty="0"/>
              <a:t>Plug-ins can be added to web pages with the &lt;object&gt; tag or the &lt;embed&gt; tag. </a:t>
            </a:r>
          </a:p>
          <a:p>
            <a:r>
              <a:rPr lang="en-US" sz="4000" dirty="0"/>
              <a:t>Plug-ins can be used for many purposes: display maps, scan for viruses, verify your bank id, etc.</a:t>
            </a:r>
          </a:p>
          <a:p>
            <a:r>
              <a:rPr lang="en-US" sz="4000" dirty="0"/>
              <a:t>To display video and audio: </a:t>
            </a:r>
            <a:r>
              <a:rPr lang="en-US" sz="4000" dirty="0" smtClean="0"/>
              <a:t>Use the</a:t>
            </a:r>
            <a:r>
              <a:rPr lang="en-US" sz="4000" dirty="0"/>
              <a:t> &lt;video&gt; and &lt;audio&gt; tags.</a:t>
            </a:r>
          </a:p>
          <a:p>
            <a:endParaRPr lang="en-US" dirty="0"/>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71984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a:solidFill>
                  <a:srgbClr val="FF0000"/>
                </a:solidFill>
              </a:rPr>
              <a:t>The &lt;object&gt; Element</a:t>
            </a:r>
          </a:p>
          <a:p>
            <a:r>
              <a:rPr lang="en-US" dirty="0"/>
              <a:t>The &lt;object&gt; element is supported by all browsers.</a:t>
            </a:r>
          </a:p>
          <a:p>
            <a:r>
              <a:rPr lang="en-US" dirty="0"/>
              <a:t>The &lt;object&gt; element defines an embedded object within an HTML document.</a:t>
            </a:r>
          </a:p>
          <a:p>
            <a:r>
              <a:rPr lang="en-US" dirty="0"/>
              <a:t>It is used to embed plug-ins (like Java applets, PDF readers, Flash Players) in web pages.</a:t>
            </a:r>
          </a:p>
          <a:p>
            <a:endParaRPr lang="en-IN" dirty="0"/>
          </a:p>
        </p:txBody>
      </p:sp>
    </p:spTree>
    <p:extLst>
      <p:ext uri="{BB962C8B-B14F-4D97-AF65-F5344CB8AC3E}">
        <p14:creationId xmlns:p14="http://schemas.microsoft.com/office/powerpoint/2010/main" val="50609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US" dirty="0">
                <a:solidFill>
                  <a:srgbClr val="FF0000"/>
                </a:solidFill>
              </a:rPr>
              <a:t>The &lt;embed&gt; Element</a:t>
            </a:r>
          </a:p>
          <a:p>
            <a:r>
              <a:rPr lang="en-US" dirty="0"/>
              <a:t>The &lt;embed&gt; element is supported in all major browsers.</a:t>
            </a:r>
          </a:p>
          <a:p>
            <a:r>
              <a:rPr lang="en-US" dirty="0"/>
              <a:t>The &lt;embed&gt; element also defines an embedded object within an HTML document.</a:t>
            </a:r>
          </a:p>
          <a:p>
            <a:r>
              <a:rPr lang="en-US" dirty="0"/>
              <a:t>Web browsers have supported the &lt;embed&gt; element for a long time. However, it has not been a part of the HTML specification before HTML5.</a:t>
            </a:r>
          </a:p>
        </p:txBody>
      </p:sp>
    </p:spTree>
    <p:extLst>
      <p:ext uri="{BB962C8B-B14F-4D97-AF65-F5344CB8AC3E}">
        <p14:creationId xmlns:p14="http://schemas.microsoft.com/office/powerpoint/2010/main" val="56577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556792"/>
            <a:ext cx="525658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27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r>
              <a:rPr lang="en-US" dirty="0">
                <a:solidFill>
                  <a:srgbClr val="FF0000"/>
                </a:solidFill>
              </a:rPr>
              <a:t>HTML YouTube Videos</a:t>
            </a:r>
          </a:p>
          <a:p>
            <a:r>
              <a:rPr lang="en-US" dirty="0" smtClean="0"/>
              <a:t>The </a:t>
            </a:r>
            <a:r>
              <a:rPr lang="en-US" dirty="0"/>
              <a:t>easiest way to play videos in HTML, is to use YouTube.</a:t>
            </a:r>
          </a:p>
          <a:p>
            <a:r>
              <a:rPr lang="en-US" dirty="0"/>
              <a:t>Struggling with Video Formats?</a:t>
            </a:r>
          </a:p>
          <a:p>
            <a:r>
              <a:rPr lang="en-US" dirty="0"/>
              <a:t>Earlier in this tutorial, you have seen that you might have to convert your videos to different formats to make them play in all browsers.</a:t>
            </a:r>
          </a:p>
          <a:p>
            <a:r>
              <a:rPr lang="en-US" dirty="0"/>
              <a:t>Converting videos to different formats can be difficult and time-consuming.</a:t>
            </a:r>
          </a:p>
          <a:p>
            <a:r>
              <a:rPr lang="en-US" dirty="0"/>
              <a:t>An easier solution is to let YouTube play the videos in your web page.</a:t>
            </a:r>
          </a:p>
          <a:p>
            <a:endParaRPr lang="en-IN" dirty="0"/>
          </a:p>
        </p:txBody>
      </p:sp>
    </p:spTree>
    <p:extLst>
      <p:ext uri="{BB962C8B-B14F-4D97-AF65-F5344CB8AC3E}">
        <p14:creationId xmlns:p14="http://schemas.microsoft.com/office/powerpoint/2010/main" val="239577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5976664"/>
          </a:xfrm>
        </p:spPr>
        <p:txBody>
          <a:bodyPr>
            <a:normAutofit fontScale="85000" lnSpcReduction="10000"/>
          </a:bodyPr>
          <a:lstStyle/>
          <a:p>
            <a:r>
              <a:rPr lang="en-US" dirty="0">
                <a:solidFill>
                  <a:srgbClr val="FF0000"/>
                </a:solidFill>
              </a:rPr>
              <a:t>YouTube Video Id</a:t>
            </a:r>
          </a:p>
          <a:p>
            <a:r>
              <a:rPr lang="en-US" dirty="0"/>
              <a:t>YouTube will display an id (like tgbNymZ7vqY), when you save (or play) a video.</a:t>
            </a:r>
          </a:p>
          <a:p>
            <a:r>
              <a:rPr lang="en-US" dirty="0"/>
              <a:t>You can use this id, and refer to your video in the HTML code.</a:t>
            </a:r>
          </a:p>
          <a:p>
            <a:r>
              <a:rPr lang="en-US" dirty="0"/>
              <a:t>Playing a YouTube Video in HTML</a:t>
            </a:r>
          </a:p>
          <a:p>
            <a:r>
              <a:rPr lang="en-US" dirty="0"/>
              <a:t>To play your video on a web page, do the following:</a:t>
            </a:r>
          </a:p>
          <a:p>
            <a:r>
              <a:rPr lang="en-US" dirty="0"/>
              <a:t>Upload the video to YouTube</a:t>
            </a:r>
          </a:p>
          <a:p>
            <a:r>
              <a:rPr lang="en-US" dirty="0"/>
              <a:t>Take a note of the video id</a:t>
            </a:r>
          </a:p>
          <a:p>
            <a:r>
              <a:rPr lang="en-US" dirty="0"/>
              <a:t>Define an &lt;iframe&gt; element in your web page</a:t>
            </a:r>
          </a:p>
          <a:p>
            <a:r>
              <a:rPr lang="en-US" dirty="0"/>
              <a:t>Let the </a:t>
            </a:r>
            <a:r>
              <a:rPr lang="en-US" dirty="0" err="1"/>
              <a:t>src</a:t>
            </a:r>
            <a:r>
              <a:rPr lang="en-US" dirty="0"/>
              <a:t> attribute point to the video URL</a:t>
            </a:r>
          </a:p>
          <a:p>
            <a:r>
              <a:rPr lang="en-US" dirty="0"/>
              <a:t>Use the width and height attributes to specify the dimension of the player</a:t>
            </a:r>
          </a:p>
          <a:p>
            <a:endParaRPr lang="en-IN" dirty="0"/>
          </a:p>
        </p:txBody>
      </p:sp>
    </p:spTree>
    <p:extLst>
      <p:ext uri="{BB962C8B-B14F-4D97-AF65-F5344CB8AC3E}">
        <p14:creationId xmlns:p14="http://schemas.microsoft.com/office/powerpoint/2010/main" val="216200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492"/>
            <a:ext cx="8229600" cy="5696672"/>
          </a:xfrm>
        </p:spPr>
        <p:txBody>
          <a:bodyPr>
            <a:normAutofit fontScale="92500" lnSpcReduction="10000"/>
          </a:bodyPr>
          <a:lstStyle/>
          <a:p>
            <a:r>
              <a:rPr lang="en-US" b="1" dirty="0">
                <a:solidFill>
                  <a:srgbClr val="FF0000"/>
                </a:solidFill>
              </a:rPr>
              <a:t>HTML &lt;span&gt; </a:t>
            </a:r>
            <a:r>
              <a:rPr lang="en-US" b="1" dirty="0" smtClean="0">
                <a:solidFill>
                  <a:srgbClr val="FF0000"/>
                </a:solidFill>
              </a:rPr>
              <a:t>Tag</a:t>
            </a:r>
            <a:br>
              <a:rPr lang="en-US" b="1" dirty="0" smtClean="0">
                <a:solidFill>
                  <a:srgbClr val="FF0000"/>
                </a:solidFill>
              </a:rPr>
            </a:br>
            <a:r>
              <a:rPr lang="en-US" dirty="0"/>
              <a:t>Example</a:t>
            </a:r>
          </a:p>
          <a:p>
            <a:r>
              <a:rPr lang="en-US" dirty="0"/>
              <a:t>A &lt;span&gt; element used to color a part of a text</a:t>
            </a:r>
            <a:r>
              <a:rPr lang="en-US" dirty="0" smtClean="0"/>
              <a:t>:</a:t>
            </a:r>
          </a:p>
          <a:p>
            <a:r>
              <a:rPr lang="en-US" dirty="0">
                <a:solidFill>
                  <a:srgbClr val="FF0000"/>
                </a:solidFill>
              </a:rPr>
              <a:t>Definition and Usage</a:t>
            </a:r>
          </a:p>
          <a:p>
            <a:r>
              <a:rPr lang="en-US" dirty="0"/>
              <a:t>The &lt;span&gt; tag is used to group inline-elements in a document.</a:t>
            </a:r>
          </a:p>
          <a:p>
            <a:r>
              <a:rPr lang="en-US" dirty="0"/>
              <a:t>The &lt;span&gt; tag provides no visual change by itself.</a:t>
            </a:r>
          </a:p>
          <a:p>
            <a:r>
              <a:rPr lang="en-US" dirty="0"/>
              <a:t>The &lt;span&gt; tag provides a way to add a hook to a part of a text or a part of a document.</a:t>
            </a:r>
          </a:p>
          <a:p>
            <a:pPr marL="0" indent="0">
              <a:buNone/>
            </a:pPr>
            <a:r>
              <a:rPr lang="en-US" dirty="0" smtClean="0"/>
              <a:t/>
            </a:r>
            <a:br>
              <a:rPr lang="en-US" dirty="0" smtClean="0"/>
            </a:br>
            <a:endParaRPr lang="en-US" dirty="0"/>
          </a:p>
          <a:p>
            <a:endParaRPr lang="en-IN" dirty="0"/>
          </a:p>
        </p:txBody>
      </p:sp>
    </p:spTree>
    <p:extLst>
      <p:ext uri="{BB962C8B-B14F-4D97-AF65-F5344CB8AC3E}">
        <p14:creationId xmlns:p14="http://schemas.microsoft.com/office/powerpoint/2010/main" val="4033456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Div</a:t>
            </a:r>
            <a:r>
              <a:rPr lang="en-IN" dirty="0" smtClean="0"/>
              <a:t> tag</a:t>
            </a:r>
            <a:endParaRPr lang="en-IN" dirty="0"/>
          </a:p>
        </p:txBody>
      </p:sp>
      <p:sp>
        <p:nvSpPr>
          <p:cNvPr id="3" name="Content Placeholder 2"/>
          <p:cNvSpPr>
            <a:spLocks noGrp="1"/>
          </p:cNvSpPr>
          <p:nvPr>
            <p:ph idx="1"/>
          </p:nvPr>
        </p:nvSpPr>
        <p:spPr>
          <a:xfrm>
            <a:off x="457200" y="1268760"/>
            <a:ext cx="8229600" cy="4857403"/>
          </a:xfrm>
        </p:spPr>
        <p:txBody>
          <a:bodyPr/>
          <a:lstStyle/>
          <a:p>
            <a:r>
              <a:rPr lang="en-US" dirty="0">
                <a:solidFill>
                  <a:srgbClr val="FF0000"/>
                </a:solidFill>
              </a:rPr>
              <a:t>Definition and Usage</a:t>
            </a:r>
          </a:p>
          <a:p>
            <a:r>
              <a:rPr lang="en-US" dirty="0"/>
              <a:t>The &lt;div&gt; tag defines a division or a section in an HTML document.</a:t>
            </a:r>
          </a:p>
          <a:p>
            <a:r>
              <a:rPr lang="en-US" dirty="0"/>
              <a:t>The &lt;div&gt; element is often used as a container for other HTML elements to style them with CSS or to perform certain tasks with JavaScript.</a:t>
            </a:r>
          </a:p>
          <a:p>
            <a:r>
              <a:rPr lang="en-US" dirty="0"/>
              <a:t>The &lt;div&gt; element is very often used together with CSS, to layout a web page.</a:t>
            </a:r>
            <a:endParaRPr lang="en-IN" dirty="0"/>
          </a:p>
        </p:txBody>
      </p:sp>
    </p:spTree>
    <p:extLst>
      <p:ext uri="{BB962C8B-B14F-4D97-AF65-F5344CB8AC3E}">
        <p14:creationId xmlns:p14="http://schemas.microsoft.com/office/powerpoint/2010/main" val="9684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solidFill>
                  <a:srgbClr val="FF0000"/>
                </a:solidFill>
              </a:rPr>
              <a:t>What is The Viewport?</a:t>
            </a:r>
          </a:p>
          <a:p>
            <a:r>
              <a:rPr lang="en-US" dirty="0"/>
              <a:t>The viewport is the user's visible area of a web page.</a:t>
            </a:r>
          </a:p>
          <a:p>
            <a:r>
              <a:rPr lang="en-US" dirty="0"/>
              <a:t>The viewport varies with the device, and will be smaller on a mobile phone than on a computer screen.</a:t>
            </a:r>
          </a:p>
          <a:p>
            <a:r>
              <a:rPr lang="en-US" dirty="0"/>
              <a:t>Before tablets and mobile phones, web pages were designed only for computer screens, and it was common for web pages to have a static design and a fixed size.</a:t>
            </a:r>
          </a:p>
          <a:p>
            <a:r>
              <a:rPr lang="en-US" dirty="0"/>
              <a:t>Then, when we started surfing the internet using tablets and mobile phones, fixed size web pages were too large to fit the viewport. To fix this, browsers on those devices scaled down the entire web page to fit the screen.</a:t>
            </a:r>
          </a:p>
          <a:p>
            <a:r>
              <a:rPr lang="en-US" dirty="0"/>
              <a:t>This was not perfect!! But a quick fix.</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139724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solidFill>
                  <a:srgbClr val="FF0000"/>
                </a:solidFill>
              </a:rPr>
              <a:t>Setting The Viewport</a:t>
            </a:r>
          </a:p>
          <a:p>
            <a:r>
              <a:rPr lang="en-US" dirty="0"/>
              <a:t>HTML5 introduced a method to let web designers take control over the viewport, through the &lt;meta&gt; tag.</a:t>
            </a:r>
          </a:p>
          <a:p>
            <a:r>
              <a:rPr lang="en-US" dirty="0"/>
              <a:t>You should include the following &lt;meta&gt; viewport element in all your web pages:</a:t>
            </a:r>
          </a:p>
          <a:p>
            <a:r>
              <a:rPr lang="en-US" dirty="0"/>
              <a:t>&lt;meta name="viewport" content="width=device-width, initial-scale=1.0"&gt;</a:t>
            </a:r>
          </a:p>
          <a:p>
            <a:r>
              <a:rPr lang="en-US" dirty="0"/>
              <a:t>A &lt;meta&gt; viewport element gives the browser instructions on how to control the page's dimensions and scaling.</a:t>
            </a:r>
          </a:p>
          <a:p>
            <a:r>
              <a:rPr lang="en-US" dirty="0"/>
              <a:t>The width=device-width part sets the width of the page to follow the screen-width of the device (which will vary depending on the device).</a:t>
            </a:r>
          </a:p>
          <a:p>
            <a:r>
              <a:rPr lang="en-US" dirty="0"/>
              <a:t>The initial-scale=1.0 part sets the initial zoom level when the page is first loaded by the browser.</a:t>
            </a:r>
          </a:p>
          <a:p>
            <a:endParaRPr lang="en-IN" dirty="0"/>
          </a:p>
        </p:txBody>
      </p:sp>
    </p:spTree>
    <p:extLst>
      <p:ext uri="{BB962C8B-B14F-4D97-AF65-F5344CB8AC3E}">
        <p14:creationId xmlns:p14="http://schemas.microsoft.com/office/powerpoint/2010/main" val="279604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in html</a:t>
            </a:r>
            <a:endParaRPr lang="en-US" dirty="0"/>
          </a:p>
        </p:txBody>
      </p:sp>
      <p:sp>
        <p:nvSpPr>
          <p:cNvPr id="3" name="Content Placeholder 2"/>
          <p:cNvSpPr>
            <a:spLocks noGrp="1"/>
          </p:cNvSpPr>
          <p:nvPr>
            <p:ph idx="1"/>
          </p:nvPr>
        </p:nvSpPr>
        <p:spPr>
          <a:xfrm>
            <a:off x="457200" y="1268760"/>
            <a:ext cx="8229600" cy="4857403"/>
          </a:xfrm>
        </p:spPr>
        <p:txBody>
          <a:bodyPr>
            <a:normAutofit/>
          </a:bodyPr>
          <a:lstStyle/>
          <a:p>
            <a:r>
              <a:rPr lang="en-US" dirty="0">
                <a:solidFill>
                  <a:srgbClr val="FF0000"/>
                </a:solidFill>
              </a:rPr>
              <a:t>Definition and Usage</a:t>
            </a:r>
          </a:p>
          <a:p>
            <a:pPr algn="just"/>
            <a:r>
              <a:rPr lang="en-US" dirty="0"/>
              <a:t>The pattern attribute specifies a regular expression that the &lt;input&gt; element's value is checked against.</a:t>
            </a:r>
          </a:p>
          <a:p>
            <a:pPr algn="just"/>
            <a:r>
              <a:rPr lang="en-US" b="1" dirty="0"/>
              <a:t>Note:</a:t>
            </a:r>
            <a:r>
              <a:rPr lang="en-US" dirty="0"/>
              <a:t> The pattern attribute works with the following input types: text, date, search, </a:t>
            </a:r>
            <a:r>
              <a:rPr lang="en-US" dirty="0" err="1"/>
              <a:t>url</a:t>
            </a:r>
            <a:r>
              <a:rPr lang="en-US" dirty="0"/>
              <a:t>, </a:t>
            </a:r>
            <a:r>
              <a:rPr lang="en-US" dirty="0" err="1"/>
              <a:t>tel</a:t>
            </a:r>
            <a:r>
              <a:rPr lang="en-US" dirty="0"/>
              <a:t>, email, and password.</a:t>
            </a:r>
          </a:p>
          <a:p>
            <a:pPr algn="just"/>
            <a:r>
              <a:rPr lang="en-US" b="1" dirty="0"/>
              <a:t>Tip:</a:t>
            </a:r>
            <a:r>
              <a:rPr lang="en-US" dirty="0"/>
              <a:t> Use the global </a:t>
            </a:r>
            <a:r>
              <a:rPr lang="en-US" dirty="0">
                <a:hlinkClick r:id="rId2"/>
              </a:rPr>
              <a:t>title</a:t>
            </a:r>
            <a:r>
              <a:rPr lang="en-US" dirty="0"/>
              <a:t> attribute to describe the pattern to help the user.</a:t>
            </a:r>
          </a:p>
          <a:p>
            <a:endParaRPr lang="en-US" dirty="0"/>
          </a:p>
        </p:txBody>
      </p:sp>
    </p:spTree>
    <p:extLst>
      <p:ext uri="{BB962C8B-B14F-4D97-AF65-F5344CB8AC3E}">
        <p14:creationId xmlns:p14="http://schemas.microsoft.com/office/powerpoint/2010/main" val="1906343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Program for pattern</a:t>
            </a:r>
            <a:endParaRPr lang="en-US" dirty="0"/>
          </a:p>
        </p:txBody>
      </p:sp>
      <p:sp>
        <p:nvSpPr>
          <p:cNvPr id="3" name="Content Placeholder 2"/>
          <p:cNvSpPr>
            <a:spLocks noGrp="1"/>
          </p:cNvSpPr>
          <p:nvPr>
            <p:ph idx="1"/>
          </p:nvPr>
        </p:nvSpPr>
        <p:spPr>
          <a:xfrm>
            <a:off x="457200" y="980728"/>
            <a:ext cx="8229600" cy="5544616"/>
          </a:xfrm>
        </p:spPr>
        <p:txBody>
          <a:bodyPr>
            <a:normAutofit fontScale="70000" lnSpcReduction="20000"/>
          </a:bodyPr>
          <a:lstStyle/>
          <a:p>
            <a:pPr marL="0" indent="0" algn="just">
              <a:lnSpc>
                <a:spcPct val="120000"/>
              </a:lnSpc>
              <a:spcBef>
                <a:spcPts val="0"/>
              </a:spcBef>
              <a:buNone/>
            </a:pPr>
            <a:r>
              <a:rPr lang="en-US" b="1" dirty="0"/>
              <a:t>&lt;!DOCTYPE html&gt;</a:t>
            </a:r>
          </a:p>
          <a:p>
            <a:pPr marL="0" indent="0" algn="just">
              <a:lnSpc>
                <a:spcPct val="120000"/>
              </a:lnSpc>
              <a:spcBef>
                <a:spcPts val="0"/>
              </a:spcBef>
              <a:buNone/>
            </a:pPr>
            <a:r>
              <a:rPr lang="en-US" b="1" dirty="0"/>
              <a:t>&lt;html&gt;</a:t>
            </a:r>
          </a:p>
          <a:p>
            <a:pPr marL="0" indent="0" algn="just">
              <a:lnSpc>
                <a:spcPct val="120000"/>
              </a:lnSpc>
              <a:spcBef>
                <a:spcPts val="0"/>
              </a:spcBef>
              <a:buNone/>
            </a:pPr>
            <a:r>
              <a:rPr lang="en-US" b="1" dirty="0"/>
              <a:t>&lt;body&gt;</a:t>
            </a:r>
          </a:p>
          <a:p>
            <a:pPr marL="0" indent="0" algn="just">
              <a:lnSpc>
                <a:spcPct val="120000"/>
              </a:lnSpc>
              <a:spcBef>
                <a:spcPts val="0"/>
              </a:spcBef>
              <a:buNone/>
            </a:pPr>
            <a:r>
              <a:rPr lang="en-US" b="1" dirty="0" smtClean="0"/>
              <a:t>&lt;</a:t>
            </a:r>
            <a:r>
              <a:rPr lang="en-US" b="1" dirty="0"/>
              <a:t>form action="D:\san1\jqueryfromval.html" method ="get"&gt;</a:t>
            </a:r>
          </a:p>
          <a:p>
            <a:pPr marL="0" indent="0" algn="just">
              <a:lnSpc>
                <a:spcPct val="120000"/>
              </a:lnSpc>
              <a:spcBef>
                <a:spcPts val="0"/>
              </a:spcBef>
              <a:buNone/>
            </a:pPr>
            <a:r>
              <a:rPr lang="en-US" b="1" dirty="0"/>
              <a:t>  Country code: &lt;input type="text" name="</a:t>
            </a:r>
            <a:r>
              <a:rPr lang="en-US" b="1" dirty="0" err="1"/>
              <a:t>country_code</a:t>
            </a:r>
            <a:r>
              <a:rPr lang="en-US" b="1" dirty="0"/>
              <a:t>" pattern="[A-</a:t>
            </a:r>
            <a:r>
              <a:rPr lang="en-US" b="1" dirty="0" err="1"/>
              <a:t>Za</a:t>
            </a:r>
            <a:r>
              <a:rPr lang="en-US" b="1" dirty="0"/>
              <a:t>-z]{3}" title="Three letter country code"&gt;</a:t>
            </a:r>
          </a:p>
          <a:p>
            <a:pPr marL="0" indent="0" algn="just">
              <a:lnSpc>
                <a:spcPct val="120000"/>
              </a:lnSpc>
              <a:spcBef>
                <a:spcPts val="0"/>
              </a:spcBef>
              <a:buNone/>
            </a:pPr>
            <a:r>
              <a:rPr lang="en-US" b="1" dirty="0"/>
              <a:t>  &lt;input type="submit"&gt;</a:t>
            </a:r>
          </a:p>
          <a:p>
            <a:pPr marL="0" indent="0" algn="just">
              <a:lnSpc>
                <a:spcPct val="120000"/>
              </a:lnSpc>
              <a:spcBef>
                <a:spcPts val="0"/>
              </a:spcBef>
              <a:buNone/>
            </a:pPr>
            <a:r>
              <a:rPr lang="en-US" b="1" dirty="0"/>
              <a:t>&lt;/form&gt;</a:t>
            </a:r>
          </a:p>
          <a:p>
            <a:pPr marL="0" indent="0" algn="just">
              <a:lnSpc>
                <a:spcPct val="120000"/>
              </a:lnSpc>
              <a:spcBef>
                <a:spcPts val="0"/>
              </a:spcBef>
              <a:buNone/>
            </a:pPr>
            <a:endParaRPr lang="en-US" b="1" dirty="0"/>
          </a:p>
          <a:p>
            <a:pPr marL="0" indent="0" algn="just">
              <a:lnSpc>
                <a:spcPct val="120000"/>
              </a:lnSpc>
              <a:spcBef>
                <a:spcPts val="0"/>
              </a:spcBef>
              <a:buNone/>
            </a:pPr>
            <a:r>
              <a:rPr lang="en-US" b="1" dirty="0"/>
              <a:t>&lt;p&gt;&lt;strong&gt;Note:&lt;/strong&gt; The pattern attribute of the input tag is not supported in Internet Explorer 9 and earlier versions </a:t>
            </a:r>
          </a:p>
          <a:p>
            <a:pPr marL="0" indent="0" algn="just">
              <a:lnSpc>
                <a:spcPct val="120000"/>
              </a:lnSpc>
              <a:spcBef>
                <a:spcPts val="0"/>
              </a:spcBef>
              <a:buNone/>
            </a:pPr>
            <a:r>
              <a:rPr lang="en-US" b="1" dirty="0"/>
              <a:t>or Safari 10 and earlier.&lt;/p&gt;</a:t>
            </a:r>
          </a:p>
          <a:p>
            <a:pPr marL="0" indent="0" algn="just">
              <a:lnSpc>
                <a:spcPct val="120000"/>
              </a:lnSpc>
              <a:spcBef>
                <a:spcPts val="0"/>
              </a:spcBef>
              <a:buNone/>
            </a:pPr>
            <a:endParaRPr lang="en-US" b="1" dirty="0"/>
          </a:p>
          <a:p>
            <a:pPr marL="0" indent="0" algn="just">
              <a:lnSpc>
                <a:spcPct val="120000"/>
              </a:lnSpc>
              <a:spcBef>
                <a:spcPts val="0"/>
              </a:spcBef>
              <a:buNone/>
            </a:pPr>
            <a:r>
              <a:rPr lang="en-US" b="1" dirty="0"/>
              <a:t>&lt;/body&gt;</a:t>
            </a:r>
          </a:p>
          <a:p>
            <a:pPr marL="0" indent="0" algn="just">
              <a:lnSpc>
                <a:spcPct val="120000"/>
              </a:lnSpc>
              <a:spcBef>
                <a:spcPts val="0"/>
              </a:spcBef>
              <a:buNone/>
            </a:pPr>
            <a:r>
              <a:rPr lang="en-US" b="1" dirty="0"/>
              <a:t>&lt;/html&gt;</a:t>
            </a:r>
          </a:p>
          <a:p>
            <a:endParaRPr lang="en-US" dirty="0"/>
          </a:p>
        </p:txBody>
      </p:sp>
    </p:spTree>
    <p:extLst>
      <p:ext uri="{BB962C8B-B14F-4D97-AF65-F5344CB8AC3E}">
        <p14:creationId xmlns:p14="http://schemas.microsoft.com/office/powerpoint/2010/main" val="277803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tag</a:t>
            </a:r>
            <a:endParaRPr lang="en-US" dirty="0"/>
          </a:p>
        </p:txBody>
      </p:sp>
      <p:sp>
        <p:nvSpPr>
          <p:cNvPr id="3" name="Content Placeholder 2"/>
          <p:cNvSpPr>
            <a:spLocks noGrp="1"/>
          </p:cNvSpPr>
          <p:nvPr>
            <p:ph idx="1"/>
          </p:nvPr>
        </p:nvSpPr>
        <p:spPr>
          <a:xfrm>
            <a:off x="457200" y="1196752"/>
            <a:ext cx="8229600" cy="4929411"/>
          </a:xfrm>
        </p:spPr>
        <p:txBody>
          <a:bodyPr>
            <a:normAutofit fontScale="85000" lnSpcReduction="20000"/>
          </a:bodyPr>
          <a:lstStyle/>
          <a:p>
            <a:pPr marL="0" indent="0">
              <a:buNone/>
            </a:pPr>
            <a:r>
              <a:rPr lang="en-US" dirty="0">
                <a:solidFill>
                  <a:srgbClr val="FF0000"/>
                </a:solidFill>
              </a:rPr>
              <a:t>Definition and Usage</a:t>
            </a:r>
          </a:p>
          <a:p>
            <a:pPr marL="0" indent="0" algn="just">
              <a:buNone/>
            </a:pPr>
            <a:r>
              <a:rPr lang="en-US" dirty="0"/>
              <a:t>The &lt;</a:t>
            </a:r>
            <a:r>
              <a:rPr lang="en-US" dirty="0" err="1"/>
              <a:t>nav</a:t>
            </a:r>
            <a:r>
              <a:rPr lang="en-US" dirty="0"/>
              <a:t>&gt; tag defines a set of navigation links</a:t>
            </a:r>
            <a:r>
              <a:rPr lang="en-US" dirty="0" smtClean="0"/>
              <a:t>.</a:t>
            </a:r>
          </a:p>
          <a:p>
            <a:pPr marL="0" indent="0" algn="just">
              <a:buNone/>
            </a:pPr>
            <a:endParaRPr lang="en-US" dirty="0"/>
          </a:p>
          <a:p>
            <a:pPr marL="0" indent="0" algn="just">
              <a:buNone/>
            </a:pPr>
            <a:r>
              <a:rPr lang="en-US" dirty="0"/>
              <a:t>Notice that NOT all links of a document should be inside a &lt;</a:t>
            </a:r>
            <a:r>
              <a:rPr lang="en-US" dirty="0" err="1"/>
              <a:t>nav</a:t>
            </a:r>
            <a:r>
              <a:rPr lang="en-US" dirty="0"/>
              <a:t>&gt; element. The &lt;</a:t>
            </a:r>
            <a:r>
              <a:rPr lang="en-US" dirty="0" err="1"/>
              <a:t>nav</a:t>
            </a:r>
            <a:r>
              <a:rPr lang="en-US" dirty="0"/>
              <a:t>&gt; element is intended only for major block of </a:t>
            </a:r>
            <a:r>
              <a:rPr lang="en-US" b="1" dirty="0"/>
              <a:t>navigation links</a:t>
            </a:r>
            <a:r>
              <a:rPr lang="en-US" dirty="0" smtClean="0"/>
              <a:t>.</a:t>
            </a:r>
          </a:p>
          <a:p>
            <a:pPr marL="0" indent="0" algn="just">
              <a:buNone/>
            </a:pPr>
            <a:endParaRPr lang="en-US" dirty="0"/>
          </a:p>
          <a:p>
            <a:pPr marL="0" indent="0" algn="just">
              <a:buNone/>
            </a:pPr>
            <a:r>
              <a:rPr lang="en-US" dirty="0"/>
              <a:t>Browsers, such as screen readers for disabled users, can use this element to determine whether to omit the initial rendering of this content.</a:t>
            </a:r>
          </a:p>
          <a:p>
            <a:pPr marL="0" indent="0">
              <a:buNone/>
            </a:pPr>
            <a:r>
              <a:rPr lang="en-US" dirty="0"/>
              <a:t/>
            </a:r>
            <a:br>
              <a:rPr lang="en-US" dirty="0"/>
            </a:br>
            <a:endParaRPr lang="en-US" dirty="0"/>
          </a:p>
        </p:txBody>
      </p:sp>
    </p:spTree>
    <p:extLst>
      <p:ext uri="{BB962C8B-B14F-4D97-AF65-F5344CB8AC3E}">
        <p14:creationId xmlns:p14="http://schemas.microsoft.com/office/powerpoint/2010/main" val="4121432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US" dirty="0"/>
              <a:t>&lt;!DOCTYPE html&gt;</a:t>
            </a:r>
          </a:p>
          <a:p>
            <a:r>
              <a:rPr lang="en-US" dirty="0"/>
              <a:t>&lt;html&gt;</a:t>
            </a:r>
          </a:p>
          <a:p>
            <a:r>
              <a:rPr lang="en-US" dirty="0"/>
              <a:t>&lt;body&gt;</a:t>
            </a:r>
          </a:p>
          <a:p>
            <a:endParaRPr lang="en-US" dirty="0"/>
          </a:p>
          <a:p>
            <a:r>
              <a:rPr lang="en-US" dirty="0"/>
              <a:t>&lt;</a:t>
            </a:r>
            <a:r>
              <a:rPr lang="en-US" dirty="0" err="1"/>
              <a:t>nav</a:t>
            </a:r>
            <a:r>
              <a:rPr lang="en-US" dirty="0"/>
              <a:t>&gt;</a:t>
            </a:r>
          </a:p>
          <a:p>
            <a:r>
              <a:rPr lang="en-US" dirty="0"/>
              <a:t>&lt;a </a:t>
            </a:r>
            <a:r>
              <a:rPr lang="en-US" dirty="0" err="1"/>
              <a:t>href</a:t>
            </a:r>
            <a:r>
              <a:rPr lang="en-US" dirty="0"/>
              <a:t>="https://www.flipkart.com"&gt;flipkart&lt;/a&gt; </a:t>
            </a:r>
          </a:p>
          <a:p>
            <a:r>
              <a:rPr lang="en-US" dirty="0"/>
              <a:t>&lt;a </a:t>
            </a:r>
            <a:r>
              <a:rPr lang="en-US" dirty="0" err="1"/>
              <a:t>href</a:t>
            </a:r>
            <a:r>
              <a:rPr lang="en-US" dirty="0"/>
              <a:t>="https://www.amazon.in"&gt;amzon&lt;/a&gt; </a:t>
            </a:r>
          </a:p>
          <a:p>
            <a:r>
              <a:rPr lang="en-US" dirty="0"/>
              <a:t>&lt;a </a:t>
            </a:r>
            <a:r>
              <a:rPr lang="en-US" dirty="0" err="1"/>
              <a:t>href</a:t>
            </a:r>
            <a:r>
              <a:rPr lang="en-US" dirty="0"/>
              <a:t>="https://www.shopclues.com"&gt;shopclues&lt;/a&gt; </a:t>
            </a:r>
          </a:p>
          <a:p>
            <a:r>
              <a:rPr lang="en-US" dirty="0"/>
              <a:t>&lt;/</a:t>
            </a:r>
            <a:r>
              <a:rPr lang="en-US" dirty="0" err="1"/>
              <a:t>nav</a:t>
            </a:r>
            <a:r>
              <a:rPr lang="en-US" dirty="0"/>
              <a:t>&gt;</a:t>
            </a:r>
          </a:p>
          <a:p>
            <a:r>
              <a:rPr lang="en-US" dirty="0"/>
              <a:t>&lt;p&gt;&lt;strong&gt;Note:&lt;/strong&gt; The </a:t>
            </a:r>
            <a:r>
              <a:rPr lang="en-US" dirty="0" err="1"/>
              <a:t>nav</a:t>
            </a:r>
            <a:r>
              <a:rPr lang="en-US" dirty="0"/>
              <a:t> tag is not supported in Internet Explorer 8 and earlier versions.&lt;/p&gt;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40661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a:solidFill>
                  <a:srgbClr val="FF0000"/>
                </a:solidFill>
              </a:rPr>
              <a:t>HTML Layout Techniques</a:t>
            </a:r>
          </a:p>
          <a:p>
            <a:r>
              <a:rPr lang="en-US" dirty="0"/>
              <a:t>There are four different ways to create multicolumn layouts. Each way has its pros and cons:</a:t>
            </a:r>
          </a:p>
          <a:p>
            <a:r>
              <a:rPr lang="en-US" dirty="0"/>
              <a:t>HTML tables (not recommended)</a:t>
            </a:r>
          </a:p>
          <a:p>
            <a:r>
              <a:rPr lang="en-US" dirty="0"/>
              <a:t>CSS float property</a:t>
            </a:r>
          </a:p>
          <a:p>
            <a:r>
              <a:rPr lang="en-US" dirty="0"/>
              <a:t>CSS flexbox</a:t>
            </a:r>
          </a:p>
          <a:p>
            <a:r>
              <a:rPr lang="en-US" dirty="0"/>
              <a:t>CSS framework</a:t>
            </a:r>
          </a:p>
          <a:p>
            <a:endParaRPr lang="en-IN" dirty="0"/>
          </a:p>
        </p:txBody>
      </p:sp>
    </p:spTree>
    <p:extLst>
      <p:ext uri="{BB962C8B-B14F-4D97-AF65-F5344CB8AC3E}">
        <p14:creationId xmlns:p14="http://schemas.microsoft.com/office/powerpoint/2010/main" val="226229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pPr marL="0" indent="0">
              <a:buNone/>
            </a:pPr>
            <a:r>
              <a:rPr lang="en-US" dirty="0">
                <a:solidFill>
                  <a:srgbClr val="FF0000"/>
                </a:solidFill>
              </a:rPr>
              <a:t>What is AJAX?</a:t>
            </a:r>
          </a:p>
          <a:p>
            <a:pPr marL="0" indent="0">
              <a:buNone/>
            </a:pPr>
            <a:r>
              <a:rPr lang="en-US" dirty="0"/>
              <a:t>AJAX = Asynchronous JavaScript and XML.</a:t>
            </a:r>
          </a:p>
          <a:p>
            <a:pPr marL="0" indent="0" algn="just">
              <a:buNone/>
            </a:pPr>
            <a:r>
              <a:rPr lang="en-US" dirty="0"/>
              <a:t>In short; AJAX is about loading data in the background and display it on the webpage, without reloading the whole page.</a:t>
            </a:r>
          </a:p>
          <a:p>
            <a:pPr marL="0" indent="0" algn="just">
              <a:buNone/>
            </a:pPr>
            <a:r>
              <a:rPr lang="en-US" dirty="0"/>
              <a:t>Examples of applications using AJAX: Gmail, Google Maps, </a:t>
            </a:r>
            <a:r>
              <a:rPr lang="en-US" dirty="0" err="1"/>
              <a:t>Youtube</a:t>
            </a:r>
            <a:r>
              <a:rPr lang="en-US" dirty="0"/>
              <a:t>, and Facebook tabs.</a:t>
            </a:r>
          </a:p>
          <a:p>
            <a:pPr marL="0" indent="0">
              <a:buNone/>
            </a:pPr>
            <a:r>
              <a:rPr lang="en-US" dirty="0"/>
              <a:t>AJAX is the art of exchanging data with a server, and updating parts of a web page - without reloading the whole page.</a:t>
            </a:r>
          </a:p>
        </p:txBody>
      </p:sp>
    </p:spTree>
    <p:extLst>
      <p:ext uri="{BB962C8B-B14F-4D97-AF65-F5344CB8AC3E}">
        <p14:creationId xmlns:p14="http://schemas.microsoft.com/office/powerpoint/2010/main" val="393530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algn="just"/>
            <a:r>
              <a:rPr lang="en-US" dirty="0"/>
              <a:t>jQuery provides several methods for AJAX functionality.</a:t>
            </a:r>
          </a:p>
          <a:p>
            <a:pPr algn="just"/>
            <a:r>
              <a:rPr lang="en-US" dirty="0"/>
              <a:t>With the jQuery AJAX methods, you can request text, HTML, XML, or JSON from a remote server using both HTTP Get and HTTP Post - And you can load the external data directly into the selected HTML elements of your web page!</a:t>
            </a:r>
          </a:p>
          <a:p>
            <a:endParaRPr lang="en-US" dirty="0"/>
          </a:p>
        </p:txBody>
      </p:sp>
    </p:spTree>
    <p:extLst>
      <p:ext uri="{BB962C8B-B14F-4D97-AF65-F5344CB8AC3E}">
        <p14:creationId xmlns:p14="http://schemas.microsoft.com/office/powerpoint/2010/main" val="3377459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dirty="0"/>
              <a:t>AJAX is a developer's dream, because you can:</a:t>
            </a:r>
          </a:p>
          <a:p>
            <a:pPr marL="0" indent="0">
              <a:buNone/>
            </a:pPr>
            <a:r>
              <a:rPr lang="en-US" dirty="0"/>
              <a:t>Update a web page without reloading the page</a:t>
            </a:r>
          </a:p>
          <a:p>
            <a:pPr marL="0" indent="0">
              <a:buNone/>
            </a:pPr>
            <a:r>
              <a:rPr lang="en-US" dirty="0"/>
              <a:t>Request data from a server - after the page has loaded</a:t>
            </a:r>
          </a:p>
          <a:p>
            <a:pPr marL="0" indent="0">
              <a:buNone/>
            </a:pPr>
            <a:r>
              <a:rPr lang="en-US" dirty="0"/>
              <a:t>Receive data from a server - after the page has loaded</a:t>
            </a:r>
          </a:p>
          <a:p>
            <a:pPr marL="0" indent="0">
              <a:buNone/>
            </a:pPr>
            <a:r>
              <a:rPr lang="en-US" dirty="0"/>
              <a:t>Send data to a server - in the background</a:t>
            </a:r>
          </a:p>
          <a:p>
            <a:endParaRPr lang="en-US" dirty="0"/>
          </a:p>
        </p:txBody>
      </p:sp>
    </p:spTree>
    <p:extLst>
      <p:ext uri="{BB962C8B-B14F-4D97-AF65-F5344CB8AC3E}">
        <p14:creationId xmlns:p14="http://schemas.microsoft.com/office/powerpoint/2010/main" val="327635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US" dirty="0"/>
              <a:t>AJAX just uses a combination of:</a:t>
            </a:r>
          </a:p>
          <a:p>
            <a:r>
              <a:rPr lang="en-US" dirty="0"/>
              <a:t>A browser built-in XMLHttpRequest object (to request data from a web server)</a:t>
            </a:r>
          </a:p>
          <a:p>
            <a:r>
              <a:rPr lang="en-US" dirty="0"/>
              <a:t>JavaScript and HTML DOM (to display or use the data)</a:t>
            </a:r>
          </a:p>
          <a:p>
            <a:endParaRPr lang="en-US" dirty="0"/>
          </a:p>
        </p:txBody>
      </p:sp>
    </p:spTree>
    <p:extLst>
      <p:ext uri="{BB962C8B-B14F-4D97-AF65-F5344CB8AC3E}">
        <p14:creationId xmlns:p14="http://schemas.microsoft.com/office/powerpoint/2010/main" val="349679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336704"/>
          </a:xfrm>
        </p:spPr>
        <p:txBody>
          <a:bodyPr>
            <a:normAutofit fontScale="70000" lnSpcReduction="20000"/>
          </a:bodyPr>
          <a:lstStyle/>
          <a:p>
            <a:r>
              <a:rPr lang="en-US" dirty="0">
                <a:solidFill>
                  <a:srgbClr val="FF0000"/>
                </a:solidFill>
              </a:rPr>
              <a:t>CSS Frameworks</a:t>
            </a:r>
          </a:p>
          <a:p>
            <a:r>
              <a:rPr lang="en-US" b="1" dirty="0"/>
              <a:t>If you want to create your layout fast, you can use a framework, like </a:t>
            </a:r>
            <a:r>
              <a:rPr lang="en-US" b="1" dirty="0">
                <a:hlinkClick r:id="rId2"/>
              </a:rPr>
              <a:t>W3.CSS</a:t>
            </a:r>
            <a:r>
              <a:rPr lang="en-US" b="1" dirty="0"/>
              <a:t> or </a:t>
            </a:r>
            <a:r>
              <a:rPr lang="en-US" b="1" dirty="0">
                <a:hlinkClick r:id="rId3"/>
              </a:rPr>
              <a:t>Bootstrap</a:t>
            </a:r>
            <a:r>
              <a:rPr lang="en-US" b="1" dirty="0" smtClean="0"/>
              <a:t>.</a:t>
            </a:r>
          </a:p>
          <a:p>
            <a:endParaRPr lang="en-US" b="1" dirty="0"/>
          </a:p>
          <a:p>
            <a:r>
              <a:rPr lang="en-US" dirty="0">
                <a:solidFill>
                  <a:srgbClr val="FF0000"/>
                </a:solidFill>
              </a:rPr>
              <a:t>What is W3.CSS</a:t>
            </a:r>
            <a:r>
              <a:rPr lang="en-US" dirty="0" smtClean="0">
                <a:solidFill>
                  <a:srgbClr val="FF0000"/>
                </a:solidFill>
              </a:rPr>
              <a:t>?</a:t>
            </a:r>
          </a:p>
          <a:p>
            <a:endParaRPr lang="en-US" dirty="0">
              <a:solidFill>
                <a:srgbClr val="FF0000"/>
              </a:solidFill>
            </a:endParaRPr>
          </a:p>
          <a:p>
            <a:r>
              <a:rPr lang="en-US" b="1" dirty="0"/>
              <a:t>W3.CSS is a modern CSS framework with built-in responsiveness:</a:t>
            </a:r>
          </a:p>
          <a:p>
            <a:r>
              <a:rPr lang="en-US" b="1" dirty="0"/>
              <a:t>Smaller and faster than other CSS frameworks.</a:t>
            </a:r>
          </a:p>
          <a:p>
            <a:r>
              <a:rPr lang="en-US" b="1" dirty="0"/>
              <a:t>Easier to learn, and easier to use than other CSS frameworks.</a:t>
            </a:r>
          </a:p>
          <a:p>
            <a:r>
              <a:rPr lang="en-US" b="1" dirty="0"/>
              <a:t>Better cross-browser compatibility than other CSS frameworks.</a:t>
            </a:r>
          </a:p>
          <a:p>
            <a:r>
              <a:rPr lang="en-US" b="1" dirty="0"/>
              <a:t>Uses standard CSS only (No jQuery or JavaScript library).</a:t>
            </a:r>
          </a:p>
          <a:p>
            <a:r>
              <a:rPr lang="en-US" b="1" dirty="0"/>
              <a:t>Supports modern responsive mobile first design by default.</a:t>
            </a:r>
          </a:p>
          <a:p>
            <a:r>
              <a:rPr lang="en-US" b="1" dirty="0"/>
              <a:t>Provides CSS equality for all browsers: Chrome, Firefox, Edge, IE, Safari, Opera, ...</a:t>
            </a:r>
          </a:p>
          <a:p>
            <a:r>
              <a:rPr lang="en-US" b="1" dirty="0"/>
              <a:t>Provides CSS equality for all devices: desktop, laptop, tablet, and mobile.</a:t>
            </a:r>
          </a:p>
          <a:p>
            <a:r>
              <a:rPr lang="en-US" b="1" dirty="0"/>
              <a:t>Speeds up and simplifies web development.</a:t>
            </a:r>
          </a:p>
          <a:p>
            <a:pPr marL="0" indent="0">
              <a:buNone/>
            </a:pPr>
            <a:r>
              <a:rPr lang="en-US" b="1" dirty="0" smtClean="0"/>
              <a:t/>
            </a:r>
            <a:br>
              <a:rPr lang="en-US" b="1" dirty="0" smtClean="0"/>
            </a:br>
            <a:endParaRPr lang="en-IN" b="1" dirty="0"/>
          </a:p>
        </p:txBody>
      </p:sp>
    </p:spTree>
    <p:extLst>
      <p:ext uri="{BB962C8B-B14F-4D97-AF65-F5344CB8AC3E}">
        <p14:creationId xmlns:p14="http://schemas.microsoft.com/office/powerpoint/2010/main" val="14578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solidFill>
                  <a:srgbClr val="FF0000"/>
                </a:solidFill>
              </a:rPr>
              <a:t>What is Bootstrap?</a:t>
            </a:r>
          </a:p>
          <a:p>
            <a:r>
              <a:rPr lang="en-US" dirty="0"/>
              <a:t>Bootstrap is a free front-end framework for faster and easier web development</a:t>
            </a:r>
          </a:p>
          <a:p>
            <a:r>
              <a:rPr lang="en-US" dirty="0"/>
              <a:t>Bootstrap includes HTML and CSS based design templates for typography, forms, buttons, tables, navigation, modals, image carousels and many other, as well as optional JavaScript plugins</a:t>
            </a:r>
          </a:p>
          <a:p>
            <a:r>
              <a:rPr lang="en-US" dirty="0"/>
              <a:t>Bootstrap also gives you the ability to easily create responsive designs</a:t>
            </a:r>
          </a:p>
          <a:p>
            <a:endParaRPr lang="en-IN" dirty="0"/>
          </a:p>
        </p:txBody>
      </p:sp>
    </p:spTree>
    <p:extLst>
      <p:ext uri="{BB962C8B-B14F-4D97-AF65-F5344CB8AC3E}">
        <p14:creationId xmlns:p14="http://schemas.microsoft.com/office/powerpoint/2010/main" val="144906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US" b="1" dirty="0"/>
              <a:t>What is Responsive Web Design?</a:t>
            </a:r>
            <a:r>
              <a:rPr lang="en-US" dirty="0" smtClean="0"/>
              <a:t/>
            </a:r>
            <a:br>
              <a:rPr lang="en-US" dirty="0" smtClean="0"/>
            </a:br>
            <a:r>
              <a:rPr lang="en-US" dirty="0" smtClean="0"/>
              <a:t/>
            </a:r>
            <a:br>
              <a:rPr lang="en-US" dirty="0" smtClean="0"/>
            </a:br>
            <a:r>
              <a:rPr lang="en-US" dirty="0"/>
              <a:t>Responsive web design is about creating web sites which automatically adjust themselves to look good on all devices, from small phones to large desktops.</a:t>
            </a:r>
            <a:endParaRPr lang="en-IN" dirty="0"/>
          </a:p>
        </p:txBody>
      </p:sp>
    </p:spTree>
    <p:extLst>
      <p:ext uri="{BB962C8B-B14F-4D97-AF65-F5344CB8AC3E}">
        <p14:creationId xmlns:p14="http://schemas.microsoft.com/office/powerpoint/2010/main" val="406547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solidFill>
                  <a:srgbClr val="FF0000"/>
                </a:solidFill>
              </a:rPr>
              <a:t>CSS Floats</a:t>
            </a:r>
          </a:p>
          <a:p>
            <a:r>
              <a:rPr lang="en-US" dirty="0"/>
              <a:t>It is common to do entire web layouts using the CSS float property. Float is easy to learn - you just need to remember how the float and clear properties work. </a:t>
            </a:r>
            <a:endParaRPr lang="en-US" dirty="0" smtClean="0"/>
          </a:p>
          <a:p>
            <a:r>
              <a:rPr lang="en-US" b="1" dirty="0" smtClean="0"/>
              <a:t>Disadvantages</a:t>
            </a:r>
            <a:r>
              <a:rPr lang="en-US" b="1" dirty="0"/>
              <a:t>:</a:t>
            </a:r>
            <a:r>
              <a:rPr lang="en-US" dirty="0"/>
              <a:t> Floating elements are tied to the document flow, which may harm the flexibility. Learn more about float in our </a:t>
            </a:r>
            <a:r>
              <a:rPr lang="en-US" dirty="0">
                <a:hlinkClick r:id="rId2"/>
              </a:rPr>
              <a:t>CSS Float and Clear</a:t>
            </a:r>
            <a:r>
              <a:rPr lang="en-US" dirty="0"/>
              <a:t> chapter.</a:t>
            </a:r>
          </a:p>
          <a:p>
            <a:endParaRPr lang="en-IN" dirty="0"/>
          </a:p>
        </p:txBody>
      </p:sp>
    </p:spTree>
    <p:extLst>
      <p:ext uri="{BB962C8B-B14F-4D97-AF65-F5344CB8AC3E}">
        <p14:creationId xmlns:p14="http://schemas.microsoft.com/office/powerpoint/2010/main" val="359618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rgbClr val="FF0000"/>
                </a:solidFill>
              </a:rPr>
              <a:t>CSS Flexbox</a:t>
            </a:r>
          </a:p>
          <a:p>
            <a:r>
              <a:rPr lang="en-US" dirty="0"/>
              <a:t>Flexbox is a new layout mode in CSS3.</a:t>
            </a:r>
          </a:p>
          <a:p>
            <a:r>
              <a:rPr lang="en-US" dirty="0"/>
              <a:t>Use of flexbox ensures that elements behave predictably when the page layout must accommodate different screen sizes and different display devices. </a:t>
            </a:r>
            <a:r>
              <a:rPr lang="en-US" b="1" dirty="0"/>
              <a:t>Disadvantages:</a:t>
            </a:r>
            <a:r>
              <a:rPr lang="en-US" dirty="0"/>
              <a:t> Does not work in IE10 and earlier.</a:t>
            </a:r>
          </a:p>
          <a:p>
            <a:r>
              <a:rPr lang="en-US" dirty="0"/>
              <a:t>Learn more about flexbox in our </a:t>
            </a:r>
            <a:r>
              <a:rPr lang="en-US" dirty="0">
                <a:hlinkClick r:id="rId2"/>
              </a:rPr>
              <a:t>CSS Flexbox</a:t>
            </a:r>
            <a:r>
              <a:rPr lang="en-US" dirty="0"/>
              <a:t> chapter.</a:t>
            </a:r>
          </a:p>
          <a:p>
            <a:endParaRPr lang="en-IN" dirty="0"/>
          </a:p>
        </p:txBody>
      </p:sp>
    </p:spTree>
    <p:extLst>
      <p:ext uri="{BB962C8B-B14F-4D97-AF65-F5344CB8AC3E}">
        <p14:creationId xmlns:p14="http://schemas.microsoft.com/office/powerpoint/2010/main" val="70126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Graphics</a:t>
            </a:r>
            <a:br>
              <a:rPr lang="en-IN" dirty="0"/>
            </a:br>
            <a:endParaRPr lang="en-IN" dirty="0"/>
          </a:p>
        </p:txBody>
      </p:sp>
      <p:sp>
        <p:nvSpPr>
          <p:cNvPr id="3" name="Content Placeholder 2"/>
          <p:cNvSpPr>
            <a:spLocks noGrp="1"/>
          </p:cNvSpPr>
          <p:nvPr>
            <p:ph idx="1"/>
          </p:nvPr>
        </p:nvSpPr>
        <p:spPr>
          <a:xfrm>
            <a:off x="457200" y="836712"/>
            <a:ext cx="8229600" cy="5544616"/>
          </a:xfrm>
        </p:spPr>
        <p:txBody>
          <a:bodyPr>
            <a:normAutofit fontScale="85000" lnSpcReduction="10000"/>
          </a:bodyPr>
          <a:lstStyle/>
          <a:p>
            <a:r>
              <a:rPr lang="en-US" dirty="0"/>
              <a:t>The HTML &lt;canvas&gt; element is used to draw graphics, on the fly, via JavaScript.</a:t>
            </a:r>
          </a:p>
          <a:p>
            <a:r>
              <a:rPr lang="en-US" dirty="0"/>
              <a:t>The &lt;canvas&gt; element is only a container for graphics. You must use JavaScript to actually draw the graphics.</a:t>
            </a:r>
          </a:p>
          <a:p>
            <a:r>
              <a:rPr lang="en-US" dirty="0"/>
              <a:t>Canvas has several methods for drawing paths, boxes, circles, text, and adding images.</a:t>
            </a:r>
          </a:p>
          <a:p>
            <a:r>
              <a:rPr lang="en-US" dirty="0"/>
              <a:t>A canvas is a rectangular area on an HTML page. By default, a canvas has no border and no content.</a:t>
            </a:r>
          </a:p>
          <a:p>
            <a:r>
              <a:rPr lang="en-US" dirty="0"/>
              <a:t>The markup looks like this:</a:t>
            </a:r>
          </a:p>
          <a:p>
            <a:r>
              <a:rPr lang="en-US" dirty="0"/>
              <a:t>&lt;canvas id="</a:t>
            </a:r>
            <a:r>
              <a:rPr lang="en-US" dirty="0" err="1"/>
              <a:t>myCanvas</a:t>
            </a:r>
            <a:r>
              <a:rPr lang="en-US" dirty="0"/>
              <a:t>" width="200" height="100</a:t>
            </a:r>
            <a:r>
              <a:rPr lang="en-US" dirty="0" smtClean="0"/>
              <a:t>"&gt;</a:t>
            </a:r>
          </a:p>
          <a:p>
            <a:r>
              <a:rPr lang="en-US" dirty="0" smtClean="0"/>
              <a:t>&lt;/</a:t>
            </a:r>
            <a:r>
              <a:rPr lang="en-US" dirty="0"/>
              <a:t>canvas&gt;</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64564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1285</Words>
  <Application>Microsoft Office PowerPoint</Application>
  <PresentationFormat>On-screen Show (4:3)</PresentationFormat>
  <Paragraphs>213</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HTML LAYOUT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Graphics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 tag</vt:lpstr>
      <vt:lpstr>PowerPoint Presentation</vt:lpstr>
      <vt:lpstr>PowerPoint Presentation</vt:lpstr>
      <vt:lpstr>Pattern in html</vt:lpstr>
      <vt:lpstr>Program for pattern</vt:lpstr>
      <vt:lpstr>nav tag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LAYOUT ELEMENTS</dc:title>
  <dc:creator>Windows User</dc:creator>
  <cp:lastModifiedBy>DELL</cp:lastModifiedBy>
  <cp:revision>25</cp:revision>
  <dcterms:created xsi:type="dcterms:W3CDTF">2018-08-01T05:51:58Z</dcterms:created>
  <dcterms:modified xsi:type="dcterms:W3CDTF">2018-11-14T05:59:39Z</dcterms:modified>
</cp:coreProperties>
</file>