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66ED456-4540-4ED0-A24D-277A617D7A7F}" type="datetimeFigureOut">
              <a:rPr lang="en-US" smtClean="0"/>
              <a:t>8/3/2018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00B382-87BB-4DF3-9C0B-920F56C3DB54}" type="slidenum">
              <a:rPr lang="en-US" smtClean="0"/>
              <a:t>‹#›</a:t>
            </a:fld>
            <a:endParaRPr lang="en-US"/>
          </a:p>
        </p:txBody>
      </p:sp>
    </p:spTree>
    <p:extLst>
      <p:ext uri="{BB962C8B-B14F-4D97-AF65-F5344CB8AC3E}">
        <p14:creationId xmlns:p14="http://schemas.microsoft.com/office/powerpoint/2010/main" val="38172910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6ED456-4540-4ED0-A24D-277A617D7A7F}" type="datetimeFigureOut">
              <a:rPr lang="en-US" smtClean="0"/>
              <a:t>8/3/2018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00B382-87BB-4DF3-9C0B-920F56C3DB54}" type="slidenum">
              <a:rPr lang="en-US" smtClean="0"/>
              <a:t>‹#›</a:t>
            </a:fld>
            <a:endParaRPr lang="en-US"/>
          </a:p>
        </p:txBody>
      </p:sp>
    </p:spTree>
    <p:extLst>
      <p:ext uri="{BB962C8B-B14F-4D97-AF65-F5344CB8AC3E}">
        <p14:creationId xmlns:p14="http://schemas.microsoft.com/office/powerpoint/2010/main" val="25938455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6ED456-4540-4ED0-A24D-277A617D7A7F}" type="datetimeFigureOut">
              <a:rPr lang="en-US" smtClean="0"/>
              <a:t>8/3/2018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00B382-87BB-4DF3-9C0B-920F56C3DB54}" type="slidenum">
              <a:rPr lang="en-US" smtClean="0"/>
              <a:t>‹#›</a:t>
            </a:fld>
            <a:endParaRPr lang="en-US"/>
          </a:p>
        </p:txBody>
      </p:sp>
    </p:spTree>
    <p:extLst>
      <p:ext uri="{BB962C8B-B14F-4D97-AF65-F5344CB8AC3E}">
        <p14:creationId xmlns:p14="http://schemas.microsoft.com/office/powerpoint/2010/main" val="31410411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6ED456-4540-4ED0-A24D-277A617D7A7F}" type="datetimeFigureOut">
              <a:rPr lang="en-US" smtClean="0"/>
              <a:t>8/3/2018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00B382-87BB-4DF3-9C0B-920F56C3DB54}" type="slidenum">
              <a:rPr lang="en-US" smtClean="0"/>
              <a:t>‹#›</a:t>
            </a:fld>
            <a:endParaRPr lang="en-US"/>
          </a:p>
        </p:txBody>
      </p:sp>
    </p:spTree>
    <p:extLst>
      <p:ext uri="{BB962C8B-B14F-4D97-AF65-F5344CB8AC3E}">
        <p14:creationId xmlns:p14="http://schemas.microsoft.com/office/powerpoint/2010/main" val="4083109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66ED456-4540-4ED0-A24D-277A617D7A7F}" type="datetimeFigureOut">
              <a:rPr lang="en-US" smtClean="0"/>
              <a:t>8/3/2018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00B382-87BB-4DF3-9C0B-920F56C3DB54}" type="slidenum">
              <a:rPr lang="en-US" smtClean="0"/>
              <a:t>‹#›</a:t>
            </a:fld>
            <a:endParaRPr lang="en-US"/>
          </a:p>
        </p:txBody>
      </p:sp>
    </p:spTree>
    <p:extLst>
      <p:ext uri="{BB962C8B-B14F-4D97-AF65-F5344CB8AC3E}">
        <p14:creationId xmlns:p14="http://schemas.microsoft.com/office/powerpoint/2010/main" val="40078815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66ED456-4540-4ED0-A24D-277A617D7A7F}" type="datetimeFigureOut">
              <a:rPr lang="en-US" smtClean="0"/>
              <a:t>8/3/2018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00B382-87BB-4DF3-9C0B-920F56C3DB54}" type="slidenum">
              <a:rPr lang="en-US" smtClean="0"/>
              <a:t>‹#›</a:t>
            </a:fld>
            <a:endParaRPr lang="en-US"/>
          </a:p>
        </p:txBody>
      </p:sp>
    </p:spTree>
    <p:extLst>
      <p:ext uri="{BB962C8B-B14F-4D97-AF65-F5344CB8AC3E}">
        <p14:creationId xmlns:p14="http://schemas.microsoft.com/office/powerpoint/2010/main" val="36441526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66ED456-4540-4ED0-A24D-277A617D7A7F}" type="datetimeFigureOut">
              <a:rPr lang="en-US" smtClean="0"/>
              <a:t>8/3/2018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100B382-87BB-4DF3-9C0B-920F56C3DB54}" type="slidenum">
              <a:rPr lang="en-US" smtClean="0"/>
              <a:t>‹#›</a:t>
            </a:fld>
            <a:endParaRPr lang="en-US"/>
          </a:p>
        </p:txBody>
      </p:sp>
    </p:spTree>
    <p:extLst>
      <p:ext uri="{BB962C8B-B14F-4D97-AF65-F5344CB8AC3E}">
        <p14:creationId xmlns:p14="http://schemas.microsoft.com/office/powerpoint/2010/main" val="30417994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66ED456-4540-4ED0-A24D-277A617D7A7F}" type="datetimeFigureOut">
              <a:rPr lang="en-US" smtClean="0"/>
              <a:t>8/3/2018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100B382-87BB-4DF3-9C0B-920F56C3DB54}" type="slidenum">
              <a:rPr lang="en-US" smtClean="0"/>
              <a:t>‹#›</a:t>
            </a:fld>
            <a:endParaRPr lang="en-US"/>
          </a:p>
        </p:txBody>
      </p:sp>
    </p:spTree>
    <p:extLst>
      <p:ext uri="{BB962C8B-B14F-4D97-AF65-F5344CB8AC3E}">
        <p14:creationId xmlns:p14="http://schemas.microsoft.com/office/powerpoint/2010/main" val="11142483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6ED456-4540-4ED0-A24D-277A617D7A7F}" type="datetimeFigureOut">
              <a:rPr lang="en-US" smtClean="0"/>
              <a:t>8/3/2018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100B382-87BB-4DF3-9C0B-920F56C3DB54}" type="slidenum">
              <a:rPr lang="en-US" smtClean="0"/>
              <a:t>‹#›</a:t>
            </a:fld>
            <a:endParaRPr lang="en-US"/>
          </a:p>
        </p:txBody>
      </p:sp>
    </p:spTree>
    <p:extLst>
      <p:ext uri="{BB962C8B-B14F-4D97-AF65-F5344CB8AC3E}">
        <p14:creationId xmlns:p14="http://schemas.microsoft.com/office/powerpoint/2010/main" val="5326886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66ED456-4540-4ED0-A24D-277A617D7A7F}" type="datetimeFigureOut">
              <a:rPr lang="en-US" smtClean="0"/>
              <a:t>8/3/2018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00B382-87BB-4DF3-9C0B-920F56C3DB54}" type="slidenum">
              <a:rPr lang="en-US" smtClean="0"/>
              <a:t>‹#›</a:t>
            </a:fld>
            <a:endParaRPr lang="en-US"/>
          </a:p>
        </p:txBody>
      </p:sp>
    </p:spTree>
    <p:extLst>
      <p:ext uri="{BB962C8B-B14F-4D97-AF65-F5344CB8AC3E}">
        <p14:creationId xmlns:p14="http://schemas.microsoft.com/office/powerpoint/2010/main" val="15142572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66ED456-4540-4ED0-A24D-277A617D7A7F}" type="datetimeFigureOut">
              <a:rPr lang="en-US" smtClean="0"/>
              <a:t>8/3/2018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00B382-87BB-4DF3-9C0B-920F56C3DB54}" type="slidenum">
              <a:rPr lang="en-US" smtClean="0"/>
              <a:t>‹#›</a:t>
            </a:fld>
            <a:endParaRPr lang="en-US"/>
          </a:p>
        </p:txBody>
      </p:sp>
    </p:spTree>
    <p:extLst>
      <p:ext uri="{BB962C8B-B14F-4D97-AF65-F5344CB8AC3E}">
        <p14:creationId xmlns:p14="http://schemas.microsoft.com/office/powerpoint/2010/main" val="40390658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6ED456-4540-4ED0-A24D-277A617D7A7F}" type="datetimeFigureOut">
              <a:rPr lang="en-US" smtClean="0"/>
              <a:t>8/3/2018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00B382-87BB-4DF3-9C0B-920F56C3DB54}" type="slidenum">
              <a:rPr lang="en-US" smtClean="0"/>
              <a:t>‹#›</a:t>
            </a:fld>
            <a:endParaRPr lang="en-US"/>
          </a:p>
        </p:txBody>
      </p:sp>
    </p:spTree>
    <p:extLst>
      <p:ext uri="{BB962C8B-B14F-4D97-AF65-F5344CB8AC3E}">
        <p14:creationId xmlns:p14="http://schemas.microsoft.com/office/powerpoint/2010/main" val="13900106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1"/>
            <a:ext cx="7772400" cy="1066800"/>
          </a:xfrm>
        </p:spPr>
        <p:txBody>
          <a:bodyPr>
            <a:normAutofit fontScale="90000"/>
          </a:bodyPr>
          <a:lstStyle/>
          <a:p>
            <a:pPr algn="l"/>
            <a:r>
              <a:rPr lang="en-US" dirty="0" smtClean="0"/>
              <a:t>What is CSS?</a:t>
            </a:r>
            <a:br>
              <a:rPr lang="en-US" dirty="0" smtClean="0"/>
            </a:br>
            <a:endParaRPr lang="en-US" dirty="0"/>
          </a:p>
        </p:txBody>
      </p:sp>
      <p:sp>
        <p:nvSpPr>
          <p:cNvPr id="3" name="Subtitle 2"/>
          <p:cNvSpPr>
            <a:spLocks noGrp="1"/>
          </p:cNvSpPr>
          <p:nvPr>
            <p:ph type="subTitle" idx="1"/>
          </p:nvPr>
        </p:nvSpPr>
        <p:spPr>
          <a:xfrm>
            <a:off x="685800" y="685800"/>
            <a:ext cx="7696200" cy="5334000"/>
          </a:xfrm>
        </p:spPr>
        <p:txBody>
          <a:bodyPr>
            <a:normAutofit fontScale="85000" lnSpcReduction="10000"/>
          </a:bodyPr>
          <a:lstStyle/>
          <a:p>
            <a:pPr marL="457200" indent="-457200" algn="just">
              <a:buFont typeface="Arial" pitchFamily="34" charset="0"/>
              <a:buChar char="•"/>
            </a:pPr>
            <a:r>
              <a:rPr lang="en-US" b="1" dirty="0" smtClean="0">
                <a:solidFill>
                  <a:schemeClr val="tx1"/>
                </a:solidFill>
              </a:rPr>
              <a:t>CSS</a:t>
            </a:r>
            <a:r>
              <a:rPr lang="en-US" dirty="0">
                <a:solidFill>
                  <a:schemeClr val="tx1"/>
                </a:solidFill>
              </a:rPr>
              <a:t> stands for </a:t>
            </a:r>
            <a:r>
              <a:rPr lang="en-US" b="1" dirty="0">
                <a:solidFill>
                  <a:schemeClr val="tx1"/>
                </a:solidFill>
              </a:rPr>
              <a:t>C</a:t>
            </a:r>
            <a:r>
              <a:rPr lang="en-US" dirty="0">
                <a:solidFill>
                  <a:schemeClr val="tx1"/>
                </a:solidFill>
              </a:rPr>
              <a:t>ascading </a:t>
            </a:r>
            <a:r>
              <a:rPr lang="en-US" b="1" dirty="0">
                <a:solidFill>
                  <a:schemeClr val="tx1"/>
                </a:solidFill>
              </a:rPr>
              <a:t>S</a:t>
            </a:r>
            <a:r>
              <a:rPr lang="en-US" dirty="0">
                <a:solidFill>
                  <a:schemeClr val="tx1"/>
                </a:solidFill>
              </a:rPr>
              <a:t>tyle </a:t>
            </a:r>
            <a:r>
              <a:rPr lang="en-US" b="1" dirty="0">
                <a:solidFill>
                  <a:schemeClr val="tx1"/>
                </a:solidFill>
              </a:rPr>
              <a:t>S</a:t>
            </a:r>
            <a:r>
              <a:rPr lang="en-US" dirty="0">
                <a:solidFill>
                  <a:schemeClr val="tx1"/>
                </a:solidFill>
              </a:rPr>
              <a:t>heets</a:t>
            </a:r>
          </a:p>
          <a:p>
            <a:pPr marL="457200" indent="-457200" algn="just">
              <a:buFont typeface="Arial" pitchFamily="34" charset="0"/>
              <a:buChar char="•"/>
            </a:pPr>
            <a:r>
              <a:rPr lang="en-US" dirty="0">
                <a:solidFill>
                  <a:schemeClr val="tx1"/>
                </a:solidFill>
              </a:rPr>
              <a:t>CSS describes </a:t>
            </a:r>
            <a:r>
              <a:rPr lang="en-US" b="1" dirty="0">
                <a:solidFill>
                  <a:schemeClr val="tx1"/>
                </a:solidFill>
              </a:rPr>
              <a:t>how HTML elements are to be displayed on screen, paper, or in other media</a:t>
            </a:r>
            <a:endParaRPr lang="en-US" dirty="0">
              <a:solidFill>
                <a:schemeClr val="tx1"/>
              </a:solidFill>
            </a:endParaRPr>
          </a:p>
          <a:p>
            <a:pPr marL="457200" indent="-457200" algn="just">
              <a:buFont typeface="Arial" pitchFamily="34" charset="0"/>
              <a:buChar char="•"/>
            </a:pPr>
            <a:r>
              <a:rPr lang="en-US" dirty="0">
                <a:solidFill>
                  <a:schemeClr val="tx1"/>
                </a:solidFill>
              </a:rPr>
              <a:t>CSS </a:t>
            </a:r>
            <a:r>
              <a:rPr lang="en-US" b="1" dirty="0">
                <a:solidFill>
                  <a:schemeClr val="tx1"/>
                </a:solidFill>
              </a:rPr>
              <a:t>saves a lot of work</a:t>
            </a:r>
            <a:r>
              <a:rPr lang="en-US" dirty="0">
                <a:solidFill>
                  <a:schemeClr val="tx1"/>
                </a:solidFill>
              </a:rPr>
              <a:t>. It can control the layout of multiple web pages all at once</a:t>
            </a:r>
          </a:p>
          <a:p>
            <a:pPr marL="457200" indent="-457200" algn="just">
              <a:buFont typeface="Arial" pitchFamily="34" charset="0"/>
              <a:buChar char="•"/>
            </a:pPr>
            <a:r>
              <a:rPr lang="en-US" dirty="0">
                <a:solidFill>
                  <a:schemeClr val="tx1"/>
                </a:solidFill>
              </a:rPr>
              <a:t>External </a:t>
            </a:r>
            <a:r>
              <a:rPr lang="en-US" dirty="0" err="1">
                <a:solidFill>
                  <a:schemeClr val="tx1"/>
                </a:solidFill>
              </a:rPr>
              <a:t>stylesheets</a:t>
            </a:r>
            <a:r>
              <a:rPr lang="en-US" dirty="0">
                <a:solidFill>
                  <a:schemeClr val="tx1"/>
                </a:solidFill>
              </a:rPr>
              <a:t> are stored in </a:t>
            </a:r>
            <a:r>
              <a:rPr lang="en-US" b="1" dirty="0">
                <a:solidFill>
                  <a:schemeClr val="tx1"/>
                </a:solidFill>
              </a:rPr>
              <a:t>CSS </a:t>
            </a:r>
            <a:r>
              <a:rPr lang="en-US" b="1" dirty="0" smtClean="0">
                <a:solidFill>
                  <a:schemeClr val="tx1"/>
                </a:solidFill>
              </a:rPr>
              <a:t>files</a:t>
            </a:r>
          </a:p>
          <a:p>
            <a:pPr algn="just"/>
            <a:endParaRPr lang="en-US" dirty="0" smtClean="0">
              <a:solidFill>
                <a:schemeClr val="tx1"/>
              </a:solidFill>
            </a:endParaRPr>
          </a:p>
          <a:p>
            <a:pPr algn="just"/>
            <a:r>
              <a:rPr lang="en-US" dirty="0" smtClean="0">
                <a:solidFill>
                  <a:schemeClr val="tx1"/>
                </a:solidFill>
              </a:rPr>
              <a:t>CSS </a:t>
            </a:r>
            <a:r>
              <a:rPr lang="en-US" dirty="0">
                <a:solidFill>
                  <a:schemeClr val="tx1"/>
                </a:solidFill>
              </a:rPr>
              <a:t>is used to define styles for your web pages, including the design, layout and variations in display for different devices and screen sizes. </a:t>
            </a:r>
          </a:p>
          <a:p>
            <a:pPr algn="just"/>
            <a:r>
              <a:rPr lang="en-US" dirty="0" smtClean="0">
                <a:solidFill>
                  <a:schemeClr val="tx1"/>
                </a:solidFill>
              </a:rPr>
              <a:t/>
            </a:r>
            <a:br>
              <a:rPr lang="en-US" dirty="0" smtClean="0">
                <a:solidFill>
                  <a:schemeClr val="tx1"/>
                </a:solidFill>
              </a:rPr>
            </a:br>
            <a:endParaRPr lang="en-US" dirty="0">
              <a:solidFill>
                <a:schemeClr val="tx1"/>
              </a:solidFill>
            </a:endParaRPr>
          </a:p>
          <a:p>
            <a:pPr marL="457200" indent="-457200" algn="just">
              <a:buFont typeface="Arial" pitchFamily="34" charset="0"/>
              <a:buChar char="•"/>
            </a:pPr>
            <a:endParaRPr lang="en-US" dirty="0">
              <a:solidFill>
                <a:schemeClr val="tx1"/>
              </a:solidFill>
            </a:endParaRPr>
          </a:p>
        </p:txBody>
      </p:sp>
    </p:spTree>
    <p:extLst>
      <p:ext uri="{BB962C8B-B14F-4D97-AF65-F5344CB8AC3E}">
        <p14:creationId xmlns:p14="http://schemas.microsoft.com/office/powerpoint/2010/main" val="29592448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External Style Sheet</a:t>
            </a:r>
            <a:br>
              <a:rPr lang="en-US" dirty="0" smtClean="0"/>
            </a:br>
            <a:endParaRPr lang="en-US" dirty="0"/>
          </a:p>
        </p:txBody>
      </p:sp>
      <p:sp>
        <p:nvSpPr>
          <p:cNvPr id="3" name="Content Placeholder 2"/>
          <p:cNvSpPr>
            <a:spLocks noGrp="1"/>
          </p:cNvSpPr>
          <p:nvPr>
            <p:ph idx="1"/>
          </p:nvPr>
        </p:nvSpPr>
        <p:spPr/>
        <p:txBody>
          <a:bodyPr/>
          <a:lstStyle/>
          <a:p>
            <a:r>
              <a:rPr lang="en-US" dirty="0" smtClean="0"/>
              <a:t>With </a:t>
            </a:r>
            <a:r>
              <a:rPr lang="en-US" dirty="0"/>
              <a:t>an external style sheet, you can change the look of an entire website by changing just one file!</a:t>
            </a:r>
          </a:p>
          <a:p>
            <a:r>
              <a:rPr lang="en-US" dirty="0"/>
              <a:t>Each page must include a reference to the external style sheet file inside the &lt;link&gt; element. The &lt;link&gt; element goes inside the &lt;head&gt; section:</a:t>
            </a:r>
          </a:p>
          <a:p>
            <a:endParaRPr lang="en-US" dirty="0"/>
          </a:p>
        </p:txBody>
      </p:sp>
    </p:spTree>
    <p:extLst>
      <p:ext uri="{BB962C8B-B14F-4D97-AF65-F5344CB8AC3E}">
        <p14:creationId xmlns:p14="http://schemas.microsoft.com/office/powerpoint/2010/main" val="1327531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External style sheet program</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&lt;!DOCTYPE html&gt;</a:t>
            </a:r>
          </a:p>
          <a:p>
            <a:r>
              <a:rPr lang="en-US" dirty="0" smtClean="0"/>
              <a:t>&lt;html&gt;</a:t>
            </a:r>
          </a:p>
          <a:p>
            <a:r>
              <a:rPr lang="en-US" dirty="0" smtClean="0"/>
              <a:t>&lt;head&gt;</a:t>
            </a:r>
          </a:p>
          <a:p>
            <a:r>
              <a:rPr lang="en-US" dirty="0" smtClean="0"/>
              <a:t>&lt;link </a:t>
            </a:r>
            <a:r>
              <a:rPr lang="en-US" dirty="0" err="1" smtClean="0"/>
              <a:t>rel</a:t>
            </a:r>
            <a:r>
              <a:rPr lang="en-US" dirty="0" smtClean="0"/>
              <a:t>="</a:t>
            </a:r>
            <a:r>
              <a:rPr lang="en-US" dirty="0" err="1" smtClean="0"/>
              <a:t>stylesheet</a:t>
            </a:r>
            <a:r>
              <a:rPr lang="en-US" dirty="0" smtClean="0"/>
              <a:t>" type="text/</a:t>
            </a:r>
            <a:r>
              <a:rPr lang="en-US" dirty="0" err="1" smtClean="0"/>
              <a:t>css</a:t>
            </a:r>
            <a:r>
              <a:rPr lang="en-US" dirty="0" smtClean="0"/>
              <a:t>" </a:t>
            </a:r>
            <a:r>
              <a:rPr lang="en-US" dirty="0" err="1" smtClean="0"/>
              <a:t>href</a:t>
            </a:r>
            <a:r>
              <a:rPr lang="en-US" dirty="0" smtClean="0"/>
              <a:t>="mystyle.css"&gt;</a:t>
            </a:r>
          </a:p>
          <a:p>
            <a:r>
              <a:rPr lang="en-US" dirty="0" smtClean="0"/>
              <a:t>&lt;/head&gt;</a:t>
            </a:r>
          </a:p>
          <a:p>
            <a:r>
              <a:rPr lang="en-US" dirty="0" smtClean="0"/>
              <a:t>&lt;body&gt;</a:t>
            </a:r>
          </a:p>
          <a:p>
            <a:endParaRPr lang="en-US" dirty="0" smtClean="0"/>
          </a:p>
          <a:p>
            <a:r>
              <a:rPr lang="en-US" dirty="0" smtClean="0"/>
              <a:t>&lt;h1&gt;This is a heading&lt;/h1&gt;</a:t>
            </a:r>
          </a:p>
          <a:p>
            <a:r>
              <a:rPr lang="en-US" dirty="0" smtClean="0"/>
              <a:t>&lt;p&gt;This is a paragraph.&lt;/p&gt;</a:t>
            </a:r>
          </a:p>
          <a:p>
            <a:endParaRPr lang="en-US" dirty="0" smtClean="0"/>
          </a:p>
          <a:p>
            <a:r>
              <a:rPr lang="en-US" dirty="0" smtClean="0"/>
              <a:t>&lt;/body&gt;</a:t>
            </a:r>
          </a:p>
          <a:p>
            <a:r>
              <a:rPr lang="en-US" dirty="0" smtClean="0"/>
              <a:t>&lt;/html&gt;</a:t>
            </a:r>
          </a:p>
          <a:p>
            <a:endParaRPr lang="en-US" dirty="0"/>
          </a:p>
        </p:txBody>
      </p:sp>
    </p:spTree>
    <p:extLst>
      <p:ext uri="{BB962C8B-B14F-4D97-AF65-F5344CB8AC3E}">
        <p14:creationId xmlns:p14="http://schemas.microsoft.com/office/powerpoint/2010/main" val="4930759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An external style sheet can be written in any text editor. The file should not contain any html tags. The style sheet file must be saved with a .</a:t>
            </a:r>
            <a:r>
              <a:rPr lang="en-US" dirty="0" err="1"/>
              <a:t>css</a:t>
            </a:r>
            <a:r>
              <a:rPr lang="en-US" dirty="0"/>
              <a:t> extension.</a:t>
            </a:r>
          </a:p>
          <a:p>
            <a:pPr marL="0" indent="0">
              <a:buNone/>
            </a:pPr>
            <a:endParaRPr lang="en-US" dirty="0"/>
          </a:p>
        </p:txBody>
      </p:sp>
    </p:spTree>
    <p:extLst>
      <p:ext uri="{BB962C8B-B14F-4D97-AF65-F5344CB8AC3E}">
        <p14:creationId xmlns:p14="http://schemas.microsoft.com/office/powerpoint/2010/main" val="25763609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Here is how the "myStyle.css" looks</a:t>
            </a:r>
            <a:br>
              <a:rPr lang="en-US" dirty="0" smtClean="0"/>
            </a:br>
            <a:endParaRPr lang="en-US" dirty="0"/>
          </a:p>
        </p:txBody>
      </p:sp>
      <p:sp>
        <p:nvSpPr>
          <p:cNvPr id="3" name="Content Placeholder 2"/>
          <p:cNvSpPr>
            <a:spLocks noGrp="1"/>
          </p:cNvSpPr>
          <p:nvPr>
            <p:ph idx="1"/>
          </p:nvPr>
        </p:nvSpPr>
        <p:spPr/>
        <p:txBody>
          <a:bodyPr/>
          <a:lstStyle/>
          <a:p>
            <a:r>
              <a:rPr lang="en-US" dirty="0"/>
              <a:t>body {</a:t>
            </a:r>
            <a:br>
              <a:rPr lang="en-US" dirty="0"/>
            </a:br>
            <a:r>
              <a:rPr lang="en-US" dirty="0"/>
              <a:t>    background-color: </a:t>
            </a:r>
            <a:r>
              <a:rPr lang="en-US" dirty="0" err="1"/>
              <a:t>lightblue</a:t>
            </a:r>
            <a:r>
              <a:rPr lang="en-US" dirty="0"/>
              <a:t>;</a:t>
            </a:r>
            <a:br>
              <a:rPr lang="en-US" dirty="0"/>
            </a:br>
            <a:r>
              <a:rPr lang="en-US" dirty="0"/>
              <a:t>}</a:t>
            </a:r>
            <a:r>
              <a:rPr lang="en-US" dirty="0" smtClean="0"/>
              <a:t/>
            </a:r>
            <a:br>
              <a:rPr lang="en-US" dirty="0" smtClean="0"/>
            </a:br>
            <a:r>
              <a:rPr lang="en-US" dirty="0" smtClean="0"/>
              <a:t/>
            </a:r>
            <a:br>
              <a:rPr lang="en-US" dirty="0" smtClean="0"/>
            </a:br>
            <a:r>
              <a:rPr lang="en-US" dirty="0"/>
              <a:t>h1 {</a:t>
            </a:r>
            <a:br>
              <a:rPr lang="en-US" dirty="0"/>
            </a:br>
            <a:r>
              <a:rPr lang="en-US" dirty="0"/>
              <a:t>    color: navy;</a:t>
            </a:r>
            <a:br>
              <a:rPr lang="en-US" dirty="0"/>
            </a:br>
            <a:r>
              <a:rPr lang="en-US" dirty="0"/>
              <a:t>    margin-left: 20px;</a:t>
            </a:r>
            <a:br>
              <a:rPr lang="en-US" dirty="0"/>
            </a:br>
            <a:r>
              <a:rPr lang="en-US" dirty="0"/>
              <a:t>}</a:t>
            </a:r>
          </a:p>
        </p:txBody>
      </p:sp>
    </p:spTree>
    <p:extLst>
      <p:ext uri="{BB962C8B-B14F-4D97-AF65-F5344CB8AC3E}">
        <p14:creationId xmlns:p14="http://schemas.microsoft.com/office/powerpoint/2010/main" val="26075355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Internal Style Sheet</a:t>
            </a:r>
            <a:br>
              <a:rPr lang="en-US" dirty="0" smtClean="0"/>
            </a:br>
            <a:endParaRPr lang="en-US" dirty="0"/>
          </a:p>
        </p:txBody>
      </p:sp>
      <p:sp>
        <p:nvSpPr>
          <p:cNvPr id="3" name="Content Placeholder 2"/>
          <p:cNvSpPr>
            <a:spLocks noGrp="1"/>
          </p:cNvSpPr>
          <p:nvPr>
            <p:ph idx="1"/>
          </p:nvPr>
        </p:nvSpPr>
        <p:spPr/>
        <p:txBody>
          <a:bodyPr/>
          <a:lstStyle/>
          <a:p>
            <a:r>
              <a:rPr lang="en-US" dirty="0" smtClean="0"/>
              <a:t>An </a:t>
            </a:r>
            <a:r>
              <a:rPr lang="en-US" dirty="0"/>
              <a:t>internal style sheet may be used if one single page has a unique style.</a:t>
            </a:r>
          </a:p>
          <a:p>
            <a:r>
              <a:rPr lang="en-US" dirty="0"/>
              <a:t>Internal styles are defined within the &lt;style&gt; element, inside the &lt;head&gt; section of an HTML page</a:t>
            </a:r>
          </a:p>
          <a:p>
            <a:endParaRPr lang="en-US" dirty="0"/>
          </a:p>
        </p:txBody>
      </p:sp>
    </p:spTree>
    <p:extLst>
      <p:ext uri="{BB962C8B-B14F-4D97-AF65-F5344CB8AC3E}">
        <p14:creationId xmlns:p14="http://schemas.microsoft.com/office/powerpoint/2010/main" val="23579682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Example</a:t>
            </a:r>
            <a:endParaRPr lang="en-US" dirty="0"/>
          </a:p>
        </p:txBody>
      </p:sp>
      <p:sp>
        <p:nvSpPr>
          <p:cNvPr id="3" name="Content Placeholder 2"/>
          <p:cNvSpPr>
            <a:spLocks noGrp="1"/>
          </p:cNvSpPr>
          <p:nvPr>
            <p:ph idx="1"/>
          </p:nvPr>
        </p:nvSpPr>
        <p:spPr>
          <a:xfrm>
            <a:off x="457200" y="914400"/>
            <a:ext cx="8229600" cy="5562600"/>
          </a:xfrm>
        </p:spPr>
        <p:txBody>
          <a:bodyPr>
            <a:normAutofit fontScale="55000" lnSpcReduction="20000"/>
          </a:bodyPr>
          <a:lstStyle/>
          <a:p>
            <a:r>
              <a:rPr lang="en-US" dirty="0" smtClean="0"/>
              <a:t>&lt;!DOCTYPE html&gt;</a:t>
            </a:r>
          </a:p>
          <a:p>
            <a:r>
              <a:rPr lang="en-US" dirty="0" smtClean="0"/>
              <a:t>&lt;html&gt;</a:t>
            </a:r>
          </a:p>
          <a:p>
            <a:r>
              <a:rPr lang="en-US" dirty="0" smtClean="0"/>
              <a:t>&lt;head&gt;</a:t>
            </a:r>
          </a:p>
          <a:p>
            <a:r>
              <a:rPr lang="en-US" dirty="0" smtClean="0"/>
              <a:t>&lt;style&gt;</a:t>
            </a:r>
          </a:p>
          <a:p>
            <a:r>
              <a:rPr lang="en-US" dirty="0" smtClean="0"/>
              <a:t>body {</a:t>
            </a:r>
          </a:p>
          <a:p>
            <a:r>
              <a:rPr lang="en-US" dirty="0" smtClean="0"/>
              <a:t>    background-color: linen;</a:t>
            </a:r>
          </a:p>
          <a:p>
            <a:r>
              <a:rPr lang="en-US" dirty="0" smtClean="0"/>
              <a:t>}</a:t>
            </a:r>
          </a:p>
          <a:p>
            <a:r>
              <a:rPr lang="en-US" dirty="0" smtClean="0"/>
              <a:t>h1 {</a:t>
            </a:r>
          </a:p>
          <a:p>
            <a:r>
              <a:rPr lang="en-US" dirty="0" smtClean="0"/>
              <a:t>    color: maroon;</a:t>
            </a:r>
          </a:p>
          <a:p>
            <a:r>
              <a:rPr lang="en-US" dirty="0" smtClean="0"/>
              <a:t>    margin-left: 40px;</a:t>
            </a:r>
          </a:p>
          <a:p>
            <a:r>
              <a:rPr lang="en-US" dirty="0" smtClean="0"/>
              <a:t>} </a:t>
            </a:r>
          </a:p>
          <a:p>
            <a:r>
              <a:rPr lang="en-US" dirty="0" smtClean="0"/>
              <a:t>&lt;/style&gt;</a:t>
            </a:r>
          </a:p>
          <a:p>
            <a:r>
              <a:rPr lang="en-US" dirty="0" smtClean="0"/>
              <a:t>&lt;/head&gt;</a:t>
            </a:r>
          </a:p>
          <a:p>
            <a:r>
              <a:rPr lang="en-US" dirty="0" smtClean="0"/>
              <a:t>&lt;body&gt;</a:t>
            </a:r>
          </a:p>
          <a:p>
            <a:endParaRPr lang="en-US" dirty="0" smtClean="0"/>
          </a:p>
          <a:p>
            <a:r>
              <a:rPr lang="en-US" dirty="0" smtClean="0"/>
              <a:t>&lt;h1&gt;This is a heading&lt;/h1&gt;</a:t>
            </a:r>
          </a:p>
          <a:p>
            <a:r>
              <a:rPr lang="en-US" dirty="0" smtClean="0"/>
              <a:t>&lt;p&gt;This is a paragraph.&lt;/p&gt;</a:t>
            </a:r>
          </a:p>
          <a:p>
            <a:endParaRPr lang="en-US" dirty="0" smtClean="0"/>
          </a:p>
          <a:p>
            <a:r>
              <a:rPr lang="en-US" dirty="0" smtClean="0"/>
              <a:t>&lt;/body&gt;</a:t>
            </a:r>
          </a:p>
          <a:p>
            <a:r>
              <a:rPr lang="en-US" dirty="0" smtClean="0"/>
              <a:t>&lt;/html&gt;</a:t>
            </a:r>
          </a:p>
          <a:p>
            <a:endParaRPr lang="en-US" dirty="0"/>
          </a:p>
        </p:txBody>
      </p:sp>
    </p:spTree>
    <p:extLst>
      <p:ext uri="{BB962C8B-B14F-4D97-AF65-F5344CB8AC3E}">
        <p14:creationId xmlns:p14="http://schemas.microsoft.com/office/powerpoint/2010/main" val="266478191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Inline Styles</a:t>
            </a:r>
            <a:br>
              <a:rPr lang="en-US" dirty="0" smtClean="0"/>
            </a:br>
            <a:endParaRPr lang="en-US" dirty="0"/>
          </a:p>
        </p:txBody>
      </p:sp>
      <p:sp>
        <p:nvSpPr>
          <p:cNvPr id="3" name="Content Placeholder 2"/>
          <p:cNvSpPr>
            <a:spLocks noGrp="1"/>
          </p:cNvSpPr>
          <p:nvPr>
            <p:ph idx="1"/>
          </p:nvPr>
        </p:nvSpPr>
        <p:spPr/>
        <p:txBody>
          <a:bodyPr/>
          <a:lstStyle/>
          <a:p>
            <a:r>
              <a:rPr lang="en-US" dirty="0" smtClean="0"/>
              <a:t>An </a:t>
            </a:r>
            <a:r>
              <a:rPr lang="en-US" dirty="0"/>
              <a:t>inline style may be used to apply a unique style for a single element.</a:t>
            </a:r>
          </a:p>
          <a:p>
            <a:r>
              <a:rPr lang="en-US" dirty="0"/>
              <a:t>To use inline styles, add the style attribute to the relevant element. The style attribute can contain any CSS property.</a:t>
            </a:r>
          </a:p>
          <a:p>
            <a:r>
              <a:rPr lang="en-US" dirty="0"/>
              <a:t>The example below shows how to change the color and the left margin of a &lt;h1&gt; element:</a:t>
            </a:r>
          </a:p>
          <a:p>
            <a:endParaRPr lang="en-US" dirty="0"/>
          </a:p>
        </p:txBody>
      </p:sp>
    </p:spTree>
    <p:extLst>
      <p:ext uri="{BB962C8B-B14F-4D97-AF65-F5344CB8AC3E}">
        <p14:creationId xmlns:p14="http://schemas.microsoft.com/office/powerpoint/2010/main" val="199921607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&lt;!DOCTYPE html&gt;</a:t>
            </a:r>
          </a:p>
          <a:p>
            <a:r>
              <a:rPr lang="en-US" dirty="0" smtClean="0"/>
              <a:t>&lt;html&gt;</a:t>
            </a:r>
          </a:p>
          <a:p>
            <a:r>
              <a:rPr lang="en-US" dirty="0" smtClean="0"/>
              <a:t>&lt;body&gt;</a:t>
            </a:r>
          </a:p>
          <a:p>
            <a:endParaRPr lang="en-US" dirty="0" smtClean="0"/>
          </a:p>
          <a:p>
            <a:r>
              <a:rPr lang="en-US" dirty="0" smtClean="0"/>
              <a:t>&lt;h1 style="color:blue;margin-left:30px;"&gt;This is a heading.&lt;/h1&gt;</a:t>
            </a:r>
          </a:p>
          <a:p>
            <a:r>
              <a:rPr lang="en-US" dirty="0" smtClean="0"/>
              <a:t>&lt;p&gt;This is a paragraph.&lt;/p&gt;</a:t>
            </a:r>
          </a:p>
          <a:p>
            <a:endParaRPr lang="en-US" dirty="0" smtClean="0"/>
          </a:p>
          <a:p>
            <a:r>
              <a:rPr lang="en-US" dirty="0" smtClean="0"/>
              <a:t>&lt;/body&gt;</a:t>
            </a:r>
          </a:p>
          <a:p>
            <a:r>
              <a:rPr lang="en-US" dirty="0" smtClean="0"/>
              <a:t>&lt;/html&gt;</a:t>
            </a:r>
            <a:endParaRPr lang="en-US" dirty="0"/>
          </a:p>
        </p:txBody>
      </p:sp>
    </p:spTree>
    <p:extLst>
      <p:ext uri="{BB962C8B-B14F-4D97-AF65-F5344CB8AC3E}">
        <p14:creationId xmlns:p14="http://schemas.microsoft.com/office/powerpoint/2010/main" val="26061753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err="1" smtClean="0"/>
              <a:t>Css</a:t>
            </a:r>
            <a:r>
              <a:rPr lang="en-US" dirty="0" smtClean="0"/>
              <a:t> background color example</a:t>
            </a:r>
            <a:endParaRPr lang="en-US" dirty="0"/>
          </a:p>
        </p:txBody>
      </p:sp>
      <p:sp>
        <p:nvSpPr>
          <p:cNvPr id="3" name="Content Placeholder 2"/>
          <p:cNvSpPr>
            <a:spLocks noGrp="1"/>
          </p:cNvSpPr>
          <p:nvPr>
            <p:ph idx="1"/>
          </p:nvPr>
        </p:nvSpPr>
        <p:spPr>
          <a:xfrm>
            <a:off x="457200" y="914400"/>
            <a:ext cx="8229600" cy="5638800"/>
          </a:xfrm>
        </p:spPr>
        <p:txBody>
          <a:bodyPr>
            <a:normAutofit fontScale="40000" lnSpcReduction="20000"/>
          </a:bodyPr>
          <a:lstStyle/>
          <a:p>
            <a:r>
              <a:rPr lang="en-US" dirty="0" smtClean="0"/>
              <a:t>&lt;html&gt;</a:t>
            </a:r>
          </a:p>
          <a:p>
            <a:r>
              <a:rPr lang="en-US" dirty="0" smtClean="0"/>
              <a:t>&lt;head&gt;</a:t>
            </a:r>
          </a:p>
          <a:p>
            <a:r>
              <a:rPr lang="en-US" dirty="0" smtClean="0"/>
              <a:t>&lt;style&gt;</a:t>
            </a:r>
          </a:p>
          <a:p>
            <a:r>
              <a:rPr lang="en-US" dirty="0" smtClean="0"/>
              <a:t>h1 {</a:t>
            </a:r>
          </a:p>
          <a:p>
            <a:r>
              <a:rPr lang="en-US" dirty="0" smtClean="0"/>
              <a:t>    background-color: green;</a:t>
            </a:r>
          </a:p>
          <a:p>
            <a:r>
              <a:rPr lang="en-US" dirty="0" smtClean="0"/>
              <a:t>}</a:t>
            </a:r>
          </a:p>
          <a:p>
            <a:endParaRPr lang="en-US" dirty="0" smtClean="0"/>
          </a:p>
          <a:p>
            <a:r>
              <a:rPr lang="en-US" dirty="0" smtClean="0"/>
              <a:t>div {</a:t>
            </a:r>
          </a:p>
          <a:p>
            <a:r>
              <a:rPr lang="en-US" dirty="0" smtClean="0"/>
              <a:t>    background-color: </a:t>
            </a:r>
            <a:r>
              <a:rPr lang="en-US" dirty="0" err="1" smtClean="0"/>
              <a:t>lightblue</a:t>
            </a:r>
            <a:r>
              <a:rPr lang="en-US" dirty="0" smtClean="0"/>
              <a:t>;</a:t>
            </a:r>
          </a:p>
          <a:p>
            <a:r>
              <a:rPr lang="en-US" dirty="0" smtClean="0"/>
              <a:t>}</a:t>
            </a:r>
          </a:p>
          <a:p>
            <a:endParaRPr lang="en-US" dirty="0" smtClean="0"/>
          </a:p>
          <a:p>
            <a:r>
              <a:rPr lang="en-US" dirty="0" smtClean="0"/>
              <a:t>p {</a:t>
            </a:r>
          </a:p>
          <a:p>
            <a:r>
              <a:rPr lang="en-US" dirty="0" smtClean="0"/>
              <a:t>    background-color: yellow;</a:t>
            </a:r>
          </a:p>
          <a:p>
            <a:r>
              <a:rPr lang="en-US" dirty="0" smtClean="0"/>
              <a:t>}</a:t>
            </a:r>
          </a:p>
          <a:p>
            <a:r>
              <a:rPr lang="en-US" dirty="0" smtClean="0"/>
              <a:t>&lt;/style&gt;</a:t>
            </a:r>
          </a:p>
          <a:p>
            <a:r>
              <a:rPr lang="en-US" dirty="0" smtClean="0"/>
              <a:t>&lt;/head&gt;</a:t>
            </a:r>
          </a:p>
          <a:p>
            <a:r>
              <a:rPr lang="en-US" dirty="0" smtClean="0"/>
              <a:t>&lt;body&gt;</a:t>
            </a:r>
          </a:p>
          <a:p>
            <a:endParaRPr lang="en-US" dirty="0" smtClean="0"/>
          </a:p>
          <a:p>
            <a:r>
              <a:rPr lang="en-US" dirty="0" smtClean="0"/>
              <a:t>&lt;h1&gt;CSS background-color example!&lt;/h1&gt;</a:t>
            </a:r>
          </a:p>
          <a:p>
            <a:r>
              <a:rPr lang="en-US" dirty="0" smtClean="0"/>
              <a:t>&lt;div&gt;</a:t>
            </a:r>
          </a:p>
          <a:p>
            <a:r>
              <a:rPr lang="en-US" dirty="0" smtClean="0"/>
              <a:t>This is a text inside a div element.</a:t>
            </a:r>
          </a:p>
          <a:p>
            <a:r>
              <a:rPr lang="en-US" dirty="0" smtClean="0"/>
              <a:t>&lt;p&gt;This paragraph has its own background color.&lt;/p&gt;</a:t>
            </a:r>
          </a:p>
          <a:p>
            <a:r>
              <a:rPr lang="en-US" dirty="0" smtClean="0"/>
              <a:t>We are still in the div element.</a:t>
            </a:r>
          </a:p>
          <a:p>
            <a:r>
              <a:rPr lang="en-US" dirty="0" smtClean="0"/>
              <a:t>&lt;/div&gt;</a:t>
            </a:r>
          </a:p>
          <a:p>
            <a:endParaRPr lang="en-US" dirty="0" smtClean="0"/>
          </a:p>
          <a:p>
            <a:r>
              <a:rPr lang="en-US" dirty="0" smtClean="0"/>
              <a:t>&lt;/body&gt;</a:t>
            </a:r>
          </a:p>
          <a:p>
            <a:r>
              <a:rPr lang="en-US" dirty="0" smtClean="0"/>
              <a:t>&lt;/html&gt;</a:t>
            </a:r>
            <a:endParaRPr lang="en-US" dirty="0"/>
          </a:p>
        </p:txBody>
      </p:sp>
    </p:spTree>
    <p:extLst>
      <p:ext uri="{BB962C8B-B14F-4D97-AF65-F5344CB8AC3E}">
        <p14:creationId xmlns:p14="http://schemas.microsoft.com/office/powerpoint/2010/main" val="305900652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err="1" smtClean="0"/>
              <a:t>Css</a:t>
            </a:r>
            <a:r>
              <a:rPr lang="en-US" dirty="0" smtClean="0"/>
              <a:t> background image example</a:t>
            </a:r>
            <a:endParaRPr lang="en-US" dirty="0"/>
          </a:p>
        </p:txBody>
      </p:sp>
      <p:sp>
        <p:nvSpPr>
          <p:cNvPr id="3" name="Content Placeholder 2"/>
          <p:cNvSpPr>
            <a:spLocks noGrp="1"/>
          </p:cNvSpPr>
          <p:nvPr>
            <p:ph idx="1"/>
          </p:nvPr>
        </p:nvSpPr>
        <p:spPr/>
        <p:txBody>
          <a:bodyPr>
            <a:normAutofit fontScale="47500" lnSpcReduction="20000"/>
          </a:bodyPr>
          <a:lstStyle/>
          <a:p>
            <a:r>
              <a:rPr lang="en-US" dirty="0" smtClean="0"/>
              <a:t>&lt;!DOCTYPE html&gt;</a:t>
            </a:r>
          </a:p>
          <a:p>
            <a:r>
              <a:rPr lang="en-US" dirty="0" smtClean="0"/>
              <a:t>&lt;html&gt;</a:t>
            </a:r>
          </a:p>
          <a:p>
            <a:r>
              <a:rPr lang="en-US" dirty="0" smtClean="0"/>
              <a:t>&lt;head&gt;</a:t>
            </a:r>
          </a:p>
          <a:p>
            <a:r>
              <a:rPr lang="en-US" dirty="0" smtClean="0"/>
              <a:t>&lt;style&gt;</a:t>
            </a:r>
          </a:p>
          <a:p>
            <a:r>
              <a:rPr lang="en-US" dirty="0" smtClean="0"/>
              <a:t>body {</a:t>
            </a:r>
          </a:p>
          <a:p>
            <a:r>
              <a:rPr lang="en-US" dirty="0" smtClean="0"/>
              <a:t>    background-image: </a:t>
            </a:r>
            <a:r>
              <a:rPr lang="en-US" dirty="0" err="1" smtClean="0"/>
              <a:t>url</a:t>
            </a:r>
            <a:r>
              <a:rPr lang="en-US" dirty="0" smtClean="0"/>
              <a:t>("paper.gif");</a:t>
            </a:r>
          </a:p>
          <a:p>
            <a:r>
              <a:rPr lang="en-US" dirty="0" smtClean="0"/>
              <a:t>}</a:t>
            </a:r>
          </a:p>
          <a:p>
            <a:r>
              <a:rPr lang="en-US" dirty="0" smtClean="0"/>
              <a:t>&lt;/style&gt;</a:t>
            </a:r>
          </a:p>
          <a:p>
            <a:r>
              <a:rPr lang="en-US" dirty="0" smtClean="0"/>
              <a:t>&lt;/head&gt;</a:t>
            </a:r>
          </a:p>
          <a:p>
            <a:r>
              <a:rPr lang="en-US" dirty="0" smtClean="0"/>
              <a:t>&lt;body&gt;</a:t>
            </a:r>
          </a:p>
          <a:p>
            <a:endParaRPr lang="en-US" dirty="0" smtClean="0"/>
          </a:p>
          <a:p>
            <a:r>
              <a:rPr lang="en-US" dirty="0" smtClean="0"/>
              <a:t>&lt;h1&gt;Hello World!&lt;/h1&gt;</a:t>
            </a:r>
          </a:p>
          <a:p>
            <a:endParaRPr lang="en-US" dirty="0" smtClean="0"/>
          </a:p>
          <a:p>
            <a:r>
              <a:rPr lang="en-US" dirty="0" smtClean="0"/>
              <a:t>&lt;p&gt;This page has an image as the background!&lt;/p&gt;</a:t>
            </a:r>
          </a:p>
          <a:p>
            <a:endParaRPr lang="en-US" dirty="0" smtClean="0"/>
          </a:p>
          <a:p>
            <a:r>
              <a:rPr lang="en-US" dirty="0" smtClean="0"/>
              <a:t>&lt;/body&gt;</a:t>
            </a:r>
          </a:p>
          <a:p>
            <a:r>
              <a:rPr lang="en-US" dirty="0" smtClean="0"/>
              <a:t>&lt;/html&gt;</a:t>
            </a:r>
          </a:p>
          <a:p>
            <a:endParaRPr lang="en-US" dirty="0"/>
          </a:p>
        </p:txBody>
      </p:sp>
    </p:spTree>
    <p:extLst>
      <p:ext uri="{BB962C8B-B14F-4D97-AF65-F5344CB8AC3E}">
        <p14:creationId xmlns:p14="http://schemas.microsoft.com/office/powerpoint/2010/main" val="28235868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CSS Selectors</a:t>
            </a:r>
            <a:br>
              <a:rPr lang="en-US" dirty="0" smtClean="0"/>
            </a:b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CSS </a:t>
            </a:r>
            <a:r>
              <a:rPr lang="en-US" dirty="0"/>
              <a:t>selectors are used to "find" (or select) HTML elements based on their element name, id, class, attribute, and more.</a:t>
            </a:r>
          </a:p>
          <a:p>
            <a:r>
              <a:rPr lang="en-US" dirty="0"/>
              <a:t>The element Selector</a:t>
            </a:r>
          </a:p>
          <a:p>
            <a:r>
              <a:rPr lang="en-US" dirty="0"/>
              <a:t>The element selector selects elements based on the element name.</a:t>
            </a:r>
          </a:p>
          <a:p>
            <a:r>
              <a:rPr lang="en-US" dirty="0"/>
              <a:t>You can select all &lt;p&gt; elements on a page like this (in this case, all &lt;p&gt; elements will be center-aligned, with a red text color):</a:t>
            </a:r>
          </a:p>
          <a:p>
            <a:pPr marL="0" indent="0">
              <a:buNone/>
            </a:pPr>
            <a:r>
              <a:rPr lang="en-US" dirty="0" smtClean="0"/>
              <a:t/>
            </a:r>
            <a:br>
              <a:rPr lang="en-US" dirty="0" smtClean="0"/>
            </a:br>
            <a:endParaRPr lang="en-US" dirty="0"/>
          </a:p>
        </p:txBody>
      </p:sp>
    </p:spTree>
    <p:extLst>
      <p:ext uri="{BB962C8B-B14F-4D97-AF65-F5344CB8AC3E}">
        <p14:creationId xmlns:p14="http://schemas.microsoft.com/office/powerpoint/2010/main" val="336872531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Css</a:t>
            </a:r>
            <a:r>
              <a:rPr lang="en-US" dirty="0" smtClean="0"/>
              <a:t> background</a:t>
            </a:r>
            <a:endParaRPr lang="en-US" dirty="0"/>
          </a:p>
        </p:txBody>
      </p:sp>
      <p:sp>
        <p:nvSpPr>
          <p:cNvPr id="3" name="Content Placeholder 2"/>
          <p:cNvSpPr>
            <a:spLocks noGrp="1"/>
          </p:cNvSpPr>
          <p:nvPr>
            <p:ph idx="1"/>
          </p:nvPr>
        </p:nvSpPr>
        <p:spPr/>
        <p:txBody>
          <a:bodyPr/>
          <a:lstStyle/>
          <a:p>
            <a:r>
              <a:rPr lang="en-US" dirty="0"/>
              <a:t>background-color</a:t>
            </a:r>
          </a:p>
          <a:p>
            <a:r>
              <a:rPr lang="en-US" dirty="0"/>
              <a:t>background-image</a:t>
            </a:r>
          </a:p>
          <a:p>
            <a:r>
              <a:rPr lang="en-US" dirty="0"/>
              <a:t>background-repeat</a:t>
            </a:r>
          </a:p>
          <a:p>
            <a:r>
              <a:rPr lang="en-US" dirty="0"/>
              <a:t>background-attachment</a:t>
            </a:r>
          </a:p>
          <a:p>
            <a:r>
              <a:rPr lang="en-US" dirty="0"/>
              <a:t>background-position</a:t>
            </a:r>
          </a:p>
          <a:p>
            <a:pPr marL="0" indent="0">
              <a:buNone/>
            </a:pPr>
            <a:r>
              <a:rPr lang="en-US" dirty="0" smtClean="0"/>
              <a:t>write  example programs using the above</a:t>
            </a:r>
            <a:endParaRPr lang="en-US" dirty="0"/>
          </a:p>
        </p:txBody>
      </p:sp>
    </p:spTree>
    <p:extLst>
      <p:ext uri="{BB962C8B-B14F-4D97-AF65-F5344CB8AC3E}">
        <p14:creationId xmlns:p14="http://schemas.microsoft.com/office/powerpoint/2010/main" val="298310543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CSS Box Model</a:t>
            </a:r>
            <a:br>
              <a:rPr lang="en-US" dirty="0" smtClean="0"/>
            </a:b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All </a:t>
            </a:r>
            <a:r>
              <a:rPr lang="en-US" dirty="0"/>
              <a:t>HTML elements can be considered as boxes. In CSS, the term "box model" is used when talking about design and layout.</a:t>
            </a:r>
          </a:p>
          <a:p>
            <a:r>
              <a:rPr lang="en-US" dirty="0"/>
              <a:t>The CSS box model is essentially a box that wraps around every HTML element. It consists of: margins, borders, padding, and the actual content. The image below illustrates the box model:</a:t>
            </a:r>
          </a:p>
          <a:p>
            <a:pPr marL="0" indent="0">
              <a:buNone/>
            </a:pPr>
            <a:r>
              <a:rPr lang="en-US" dirty="0"/>
              <a:t/>
            </a:r>
            <a:br>
              <a:rPr lang="en-US" dirty="0"/>
            </a:br>
            <a:endParaRPr lang="en-US" dirty="0"/>
          </a:p>
        </p:txBody>
      </p:sp>
    </p:spTree>
    <p:extLst>
      <p:ext uri="{BB962C8B-B14F-4D97-AF65-F5344CB8AC3E}">
        <p14:creationId xmlns:p14="http://schemas.microsoft.com/office/powerpoint/2010/main" val="148779255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a:t>Explanation of the different parts:</a:t>
            </a:r>
          </a:p>
          <a:p>
            <a:r>
              <a:rPr lang="en-US" b="1" dirty="0"/>
              <a:t>Content</a:t>
            </a:r>
            <a:r>
              <a:rPr lang="en-US" dirty="0"/>
              <a:t> - The content of the box, where text and images appear</a:t>
            </a:r>
          </a:p>
          <a:p>
            <a:r>
              <a:rPr lang="en-US" b="1" dirty="0"/>
              <a:t>Padding</a:t>
            </a:r>
            <a:r>
              <a:rPr lang="en-US" dirty="0"/>
              <a:t> - Clears an area around the content. The padding is transparent</a:t>
            </a:r>
          </a:p>
          <a:p>
            <a:r>
              <a:rPr lang="en-US" b="1" dirty="0"/>
              <a:t>Border</a:t>
            </a:r>
            <a:r>
              <a:rPr lang="en-US" dirty="0"/>
              <a:t> - A border that goes around the padding and content</a:t>
            </a:r>
          </a:p>
          <a:p>
            <a:r>
              <a:rPr lang="en-US" b="1" dirty="0"/>
              <a:t>Margin</a:t>
            </a:r>
            <a:r>
              <a:rPr lang="en-US" dirty="0"/>
              <a:t> - Clears an area outside the border. The margin is transparent</a:t>
            </a:r>
          </a:p>
          <a:p>
            <a:endParaRPr lang="en-US" dirty="0"/>
          </a:p>
        </p:txBody>
      </p:sp>
    </p:spTree>
    <p:extLst>
      <p:ext uri="{BB962C8B-B14F-4D97-AF65-F5344CB8AC3E}">
        <p14:creationId xmlns:p14="http://schemas.microsoft.com/office/powerpoint/2010/main" val="88782618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dirty="0" err="1" smtClean="0"/>
              <a:t>Css</a:t>
            </a:r>
            <a:r>
              <a:rPr lang="en-US" dirty="0" smtClean="0"/>
              <a:t> box model</a:t>
            </a:r>
            <a:endParaRPr lang="en-US" dirty="0"/>
          </a:p>
        </p:txBody>
      </p:sp>
      <p:sp>
        <p:nvSpPr>
          <p:cNvPr id="3" name="Content Placeholder 2"/>
          <p:cNvSpPr>
            <a:spLocks noGrp="1"/>
          </p:cNvSpPr>
          <p:nvPr>
            <p:ph idx="1"/>
          </p:nvPr>
        </p:nvSpPr>
        <p:spPr>
          <a:xfrm>
            <a:off x="457200" y="838200"/>
            <a:ext cx="8534400" cy="5867400"/>
          </a:xfrm>
        </p:spPr>
        <p:txBody>
          <a:bodyPr>
            <a:normAutofit fontScale="47500" lnSpcReduction="20000"/>
          </a:bodyPr>
          <a:lstStyle/>
          <a:p>
            <a:r>
              <a:rPr lang="en-US" dirty="0" smtClean="0"/>
              <a:t>&lt;!DOCTYPE html&gt;</a:t>
            </a:r>
          </a:p>
          <a:p>
            <a:r>
              <a:rPr lang="en-US" dirty="0" smtClean="0"/>
              <a:t>&lt;html&gt;</a:t>
            </a:r>
          </a:p>
          <a:p>
            <a:r>
              <a:rPr lang="en-US" dirty="0" smtClean="0"/>
              <a:t>&lt;head&gt;</a:t>
            </a:r>
          </a:p>
          <a:p>
            <a:r>
              <a:rPr lang="en-US" dirty="0" smtClean="0"/>
              <a:t>&lt;style&gt;</a:t>
            </a:r>
          </a:p>
          <a:p>
            <a:r>
              <a:rPr lang="en-US" dirty="0" smtClean="0"/>
              <a:t>div {</a:t>
            </a:r>
          </a:p>
          <a:p>
            <a:r>
              <a:rPr lang="en-US" dirty="0" smtClean="0"/>
              <a:t>    background-color: </a:t>
            </a:r>
            <a:r>
              <a:rPr lang="en-US" dirty="0" err="1" smtClean="0"/>
              <a:t>lightgrey</a:t>
            </a:r>
            <a:r>
              <a:rPr lang="en-US" dirty="0" smtClean="0"/>
              <a:t>;</a:t>
            </a:r>
          </a:p>
          <a:p>
            <a:r>
              <a:rPr lang="en-US" dirty="0" smtClean="0"/>
              <a:t>    width: 300px;</a:t>
            </a:r>
          </a:p>
          <a:p>
            <a:r>
              <a:rPr lang="en-US" dirty="0" smtClean="0"/>
              <a:t>    border: 25px solid green;</a:t>
            </a:r>
          </a:p>
          <a:p>
            <a:r>
              <a:rPr lang="en-US" dirty="0" smtClean="0"/>
              <a:t>    padding: 25px;</a:t>
            </a:r>
          </a:p>
          <a:p>
            <a:r>
              <a:rPr lang="en-US" dirty="0" smtClean="0"/>
              <a:t>    margin: 25px;</a:t>
            </a:r>
          </a:p>
          <a:p>
            <a:r>
              <a:rPr lang="en-US" dirty="0" smtClean="0"/>
              <a:t>}</a:t>
            </a:r>
          </a:p>
          <a:p>
            <a:r>
              <a:rPr lang="en-US" dirty="0" smtClean="0"/>
              <a:t>&lt;/style&gt;</a:t>
            </a:r>
          </a:p>
          <a:p>
            <a:r>
              <a:rPr lang="en-US" dirty="0" smtClean="0"/>
              <a:t>&lt;/head&gt;</a:t>
            </a:r>
          </a:p>
          <a:p>
            <a:r>
              <a:rPr lang="en-US" dirty="0" smtClean="0"/>
              <a:t>&lt;body&gt;</a:t>
            </a:r>
          </a:p>
          <a:p>
            <a:endParaRPr lang="en-US" dirty="0" smtClean="0"/>
          </a:p>
          <a:p>
            <a:r>
              <a:rPr lang="en-US" dirty="0" smtClean="0"/>
              <a:t>&lt;h2&gt;Demonstrating the Box Model&lt;/h2&gt;</a:t>
            </a:r>
          </a:p>
          <a:p>
            <a:endParaRPr lang="en-US" dirty="0" smtClean="0"/>
          </a:p>
          <a:p>
            <a:r>
              <a:rPr lang="en-US" dirty="0" smtClean="0"/>
              <a:t>&lt;p&gt;The CSS box model is essentially a box that wraps around every HTML element. It consists of: borders, padding, margins, and the actual content.&lt;/p&gt;</a:t>
            </a:r>
          </a:p>
          <a:p>
            <a:endParaRPr lang="en-US" dirty="0" smtClean="0"/>
          </a:p>
          <a:p>
            <a:r>
              <a:rPr lang="en-US" dirty="0" smtClean="0"/>
              <a:t>&lt;div&gt;This text is the actual content of the box. We have added a 25px padding, 25px margin and a 25px green border&lt;/div&gt;</a:t>
            </a:r>
          </a:p>
          <a:p>
            <a:endParaRPr lang="en-US" dirty="0" smtClean="0"/>
          </a:p>
          <a:p>
            <a:r>
              <a:rPr lang="en-US" dirty="0" smtClean="0"/>
              <a:t>&lt;/body&gt;</a:t>
            </a:r>
          </a:p>
          <a:p>
            <a:r>
              <a:rPr lang="en-US" dirty="0" smtClean="0"/>
              <a:t>&lt;/html&gt;</a:t>
            </a:r>
          </a:p>
          <a:p>
            <a:endParaRPr lang="en-US" dirty="0" smtClean="0"/>
          </a:p>
          <a:p>
            <a:endParaRPr lang="en-US" dirty="0"/>
          </a:p>
        </p:txBody>
      </p:sp>
    </p:spTree>
    <p:extLst>
      <p:ext uri="{BB962C8B-B14F-4D97-AF65-F5344CB8AC3E}">
        <p14:creationId xmlns:p14="http://schemas.microsoft.com/office/powerpoint/2010/main" val="159486180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Css</a:t>
            </a:r>
            <a:r>
              <a:rPr lang="en-US" dirty="0" smtClean="0"/>
              <a:t> </a:t>
            </a:r>
            <a:r>
              <a:rPr lang="en-US" dirty="0" err="1" smtClean="0"/>
              <a:t>postioning</a:t>
            </a:r>
            <a:endParaRPr lang="en-US" dirty="0"/>
          </a:p>
        </p:txBody>
      </p:sp>
      <p:sp>
        <p:nvSpPr>
          <p:cNvPr id="3" name="Content Placeholder 2"/>
          <p:cNvSpPr>
            <a:spLocks noGrp="1"/>
          </p:cNvSpPr>
          <p:nvPr>
            <p:ph idx="1"/>
          </p:nvPr>
        </p:nvSpPr>
        <p:spPr/>
        <p:txBody>
          <a:bodyPr>
            <a:normAutofit fontScale="92500" lnSpcReduction="20000"/>
          </a:bodyPr>
          <a:lstStyle/>
          <a:p>
            <a:r>
              <a:rPr lang="en-US" dirty="0"/>
              <a:t>The position property specifies the type of positioning method used for an element (static, relative, fixed or absolute).</a:t>
            </a:r>
          </a:p>
          <a:p>
            <a:r>
              <a:rPr lang="en-US" dirty="0"/>
              <a:t>Elements are then positioned using the top, bottom, left, and right properties. However, these properties will not work unless the position property is set first. They also work differently depending on the position value.</a:t>
            </a:r>
          </a:p>
          <a:p>
            <a:r>
              <a:rPr lang="en-US" dirty="0" smtClean="0"/>
              <a:t/>
            </a:r>
            <a:br>
              <a:rPr lang="en-US" dirty="0" smtClean="0"/>
            </a:br>
            <a:r>
              <a:rPr lang="en-US" dirty="0" smtClean="0"/>
              <a:t/>
            </a:r>
            <a:br>
              <a:rPr lang="en-US" dirty="0" smtClean="0"/>
            </a:br>
            <a:endParaRPr lang="en-US" dirty="0"/>
          </a:p>
        </p:txBody>
      </p:sp>
    </p:spTree>
    <p:extLst>
      <p:ext uri="{BB962C8B-B14F-4D97-AF65-F5344CB8AC3E}">
        <p14:creationId xmlns:p14="http://schemas.microsoft.com/office/powerpoint/2010/main" val="101605494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r>
              <a:rPr lang="en-US" dirty="0"/>
              <a:t>position: static;</a:t>
            </a:r>
          </a:p>
          <a:p>
            <a:r>
              <a:rPr lang="en-US" dirty="0"/>
              <a:t>HTML elements are positioned static by default.</a:t>
            </a:r>
          </a:p>
          <a:p>
            <a:r>
              <a:rPr lang="en-US" dirty="0"/>
              <a:t>Static positioned elements are not affected by the top, bottom, left, and right properties.</a:t>
            </a:r>
          </a:p>
          <a:p>
            <a:r>
              <a:rPr lang="en-US" dirty="0"/>
              <a:t>An element with position: static; is not positioned in any special way; it is always positioned according to the normal flow of the page:</a:t>
            </a:r>
          </a:p>
          <a:p>
            <a:r>
              <a:rPr lang="en-US" dirty="0"/>
              <a:t>This &lt;div&gt; element has position: static;</a:t>
            </a:r>
          </a:p>
          <a:p>
            <a:endParaRPr lang="en-US" dirty="0"/>
          </a:p>
        </p:txBody>
      </p:sp>
    </p:spTree>
    <p:extLst>
      <p:ext uri="{BB962C8B-B14F-4D97-AF65-F5344CB8AC3E}">
        <p14:creationId xmlns:p14="http://schemas.microsoft.com/office/powerpoint/2010/main" val="313685564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458200" cy="6019800"/>
          </a:xfrm>
        </p:spPr>
        <p:txBody>
          <a:bodyPr>
            <a:normAutofit fontScale="47500" lnSpcReduction="20000"/>
          </a:bodyPr>
          <a:lstStyle/>
          <a:p>
            <a:r>
              <a:rPr lang="en-US" dirty="0" smtClean="0"/>
              <a:t>&lt;!DOCTYPE html&gt;</a:t>
            </a:r>
          </a:p>
          <a:p>
            <a:r>
              <a:rPr lang="en-US" dirty="0" smtClean="0"/>
              <a:t>&lt;html&gt;</a:t>
            </a:r>
          </a:p>
          <a:p>
            <a:r>
              <a:rPr lang="en-US" dirty="0" smtClean="0"/>
              <a:t>&lt;head&gt;</a:t>
            </a:r>
          </a:p>
          <a:p>
            <a:r>
              <a:rPr lang="en-US" dirty="0" smtClean="0"/>
              <a:t>&lt;style&gt;</a:t>
            </a:r>
          </a:p>
          <a:p>
            <a:r>
              <a:rPr lang="en-US" dirty="0" err="1" smtClean="0"/>
              <a:t>div.static</a:t>
            </a:r>
            <a:r>
              <a:rPr lang="en-US" dirty="0" smtClean="0"/>
              <a:t> {</a:t>
            </a:r>
          </a:p>
          <a:p>
            <a:r>
              <a:rPr lang="en-US" dirty="0" smtClean="0"/>
              <a:t>    position: static;</a:t>
            </a:r>
          </a:p>
          <a:p>
            <a:r>
              <a:rPr lang="en-US" dirty="0" smtClean="0"/>
              <a:t>    border: 3px solid #73AD21;</a:t>
            </a:r>
          </a:p>
          <a:p>
            <a:r>
              <a:rPr lang="en-US" dirty="0" smtClean="0"/>
              <a:t>}</a:t>
            </a:r>
          </a:p>
          <a:p>
            <a:r>
              <a:rPr lang="en-US" dirty="0" smtClean="0"/>
              <a:t>&lt;/style&gt;</a:t>
            </a:r>
          </a:p>
          <a:p>
            <a:r>
              <a:rPr lang="en-US" dirty="0" smtClean="0"/>
              <a:t>&lt;/head&gt;</a:t>
            </a:r>
          </a:p>
          <a:p>
            <a:r>
              <a:rPr lang="en-US" dirty="0" smtClean="0"/>
              <a:t>&lt;body&gt;</a:t>
            </a:r>
          </a:p>
          <a:p>
            <a:endParaRPr lang="en-US" dirty="0" smtClean="0"/>
          </a:p>
          <a:p>
            <a:r>
              <a:rPr lang="en-US" dirty="0" smtClean="0"/>
              <a:t>&lt;h2&gt;position: static;&lt;/h2&gt;</a:t>
            </a:r>
          </a:p>
          <a:p>
            <a:endParaRPr lang="en-US" dirty="0" smtClean="0"/>
          </a:p>
          <a:p>
            <a:r>
              <a:rPr lang="en-US" dirty="0" smtClean="0"/>
              <a:t>&lt;p&gt;An element with position: static; is not positioned in any special way; it is </a:t>
            </a:r>
          </a:p>
          <a:p>
            <a:r>
              <a:rPr lang="en-US" dirty="0" smtClean="0"/>
              <a:t>always positioned according to the normal flow of the page:&lt;/p&gt;</a:t>
            </a:r>
          </a:p>
          <a:p>
            <a:endParaRPr lang="en-US" dirty="0" smtClean="0"/>
          </a:p>
          <a:p>
            <a:r>
              <a:rPr lang="en-US" dirty="0" smtClean="0"/>
              <a:t>&lt;div class="static"&gt;</a:t>
            </a:r>
          </a:p>
          <a:p>
            <a:r>
              <a:rPr lang="en-US" dirty="0" smtClean="0"/>
              <a:t>This div element has position: static;</a:t>
            </a:r>
          </a:p>
          <a:p>
            <a:r>
              <a:rPr lang="en-US" dirty="0" smtClean="0"/>
              <a:t>&lt;/div&gt;</a:t>
            </a:r>
          </a:p>
          <a:p>
            <a:endParaRPr lang="en-US" dirty="0" smtClean="0"/>
          </a:p>
          <a:p>
            <a:r>
              <a:rPr lang="en-US" dirty="0" smtClean="0"/>
              <a:t>&lt;/body&gt;</a:t>
            </a:r>
          </a:p>
          <a:p>
            <a:r>
              <a:rPr lang="en-US" dirty="0" smtClean="0"/>
              <a:t>&lt;/html&gt;</a:t>
            </a:r>
          </a:p>
          <a:p>
            <a:endParaRPr lang="en-US" dirty="0"/>
          </a:p>
        </p:txBody>
      </p:sp>
    </p:spTree>
    <p:extLst>
      <p:ext uri="{BB962C8B-B14F-4D97-AF65-F5344CB8AC3E}">
        <p14:creationId xmlns:p14="http://schemas.microsoft.com/office/powerpoint/2010/main" val="92807434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r>
              <a:rPr lang="en-US" dirty="0"/>
              <a:t>position: relative;</a:t>
            </a:r>
          </a:p>
          <a:p>
            <a:r>
              <a:rPr lang="en-US" dirty="0"/>
              <a:t>An element with position: relative; is positioned relative to its normal position.</a:t>
            </a:r>
          </a:p>
          <a:p>
            <a:r>
              <a:rPr lang="en-US" dirty="0"/>
              <a:t>Setting the top, right, bottom, and left properties of a relatively-positioned element will cause it to be adjusted away from its normal position. Other content will not be adjusted to fit into any gap left by the element.</a:t>
            </a:r>
          </a:p>
          <a:p>
            <a:r>
              <a:rPr lang="en-US" dirty="0"/>
              <a:t>This &lt;div&gt; element has position: relative;</a:t>
            </a:r>
          </a:p>
          <a:p>
            <a:endParaRPr lang="en-US" dirty="0"/>
          </a:p>
        </p:txBody>
      </p:sp>
    </p:spTree>
    <p:extLst>
      <p:ext uri="{BB962C8B-B14F-4D97-AF65-F5344CB8AC3E}">
        <p14:creationId xmlns:p14="http://schemas.microsoft.com/office/powerpoint/2010/main" val="141582556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096000"/>
          </a:xfrm>
        </p:spPr>
        <p:txBody>
          <a:bodyPr>
            <a:normAutofit fontScale="47500" lnSpcReduction="20000"/>
          </a:bodyPr>
          <a:lstStyle/>
          <a:p>
            <a:r>
              <a:rPr lang="en-US" dirty="0" smtClean="0"/>
              <a:t>&lt;!DOCTYPE html&gt;</a:t>
            </a:r>
          </a:p>
          <a:p>
            <a:r>
              <a:rPr lang="en-US" dirty="0" smtClean="0"/>
              <a:t>&lt;html&gt;</a:t>
            </a:r>
          </a:p>
          <a:p>
            <a:r>
              <a:rPr lang="en-US" dirty="0" smtClean="0"/>
              <a:t>&lt;head&gt;</a:t>
            </a:r>
          </a:p>
          <a:p>
            <a:r>
              <a:rPr lang="en-US" dirty="0" smtClean="0"/>
              <a:t>&lt;style&gt;</a:t>
            </a:r>
          </a:p>
          <a:p>
            <a:r>
              <a:rPr lang="en-US" dirty="0" err="1" smtClean="0"/>
              <a:t>div.relative</a:t>
            </a:r>
            <a:r>
              <a:rPr lang="en-US" dirty="0" smtClean="0"/>
              <a:t> {</a:t>
            </a:r>
          </a:p>
          <a:p>
            <a:r>
              <a:rPr lang="en-US" dirty="0" smtClean="0"/>
              <a:t>    position: relative;</a:t>
            </a:r>
          </a:p>
          <a:p>
            <a:r>
              <a:rPr lang="en-US" dirty="0" smtClean="0"/>
              <a:t>    left: 30px;</a:t>
            </a:r>
          </a:p>
          <a:p>
            <a:r>
              <a:rPr lang="en-US" dirty="0" smtClean="0"/>
              <a:t>    border: 3px solid #73AD21;</a:t>
            </a:r>
          </a:p>
          <a:p>
            <a:r>
              <a:rPr lang="en-US" dirty="0" smtClean="0"/>
              <a:t>}</a:t>
            </a:r>
          </a:p>
          <a:p>
            <a:r>
              <a:rPr lang="en-US" dirty="0" smtClean="0"/>
              <a:t>&lt;/style&gt;</a:t>
            </a:r>
          </a:p>
          <a:p>
            <a:r>
              <a:rPr lang="en-US" dirty="0" smtClean="0"/>
              <a:t>&lt;/head&gt;</a:t>
            </a:r>
          </a:p>
          <a:p>
            <a:r>
              <a:rPr lang="en-US" dirty="0" smtClean="0"/>
              <a:t>&lt;body&gt;</a:t>
            </a:r>
          </a:p>
          <a:p>
            <a:endParaRPr lang="en-US" dirty="0" smtClean="0"/>
          </a:p>
          <a:p>
            <a:r>
              <a:rPr lang="en-US" dirty="0" smtClean="0"/>
              <a:t>&lt;h2&gt;position: relative;&lt;/h2&gt;</a:t>
            </a:r>
          </a:p>
          <a:p>
            <a:endParaRPr lang="en-US" dirty="0" smtClean="0"/>
          </a:p>
          <a:p>
            <a:r>
              <a:rPr lang="en-US" dirty="0" smtClean="0"/>
              <a:t>&lt;p&gt;An element with position: relative; is positioned relative to its normal position:&lt;/p&gt;</a:t>
            </a:r>
          </a:p>
          <a:p>
            <a:endParaRPr lang="en-US" dirty="0" smtClean="0"/>
          </a:p>
          <a:p>
            <a:r>
              <a:rPr lang="en-US" dirty="0" smtClean="0"/>
              <a:t>&lt;div class="relative"&gt;</a:t>
            </a:r>
          </a:p>
          <a:p>
            <a:r>
              <a:rPr lang="en-US" dirty="0" smtClean="0"/>
              <a:t>This div element has position: relative;</a:t>
            </a:r>
          </a:p>
          <a:p>
            <a:r>
              <a:rPr lang="en-US" dirty="0" smtClean="0"/>
              <a:t>&lt;/div&gt;</a:t>
            </a:r>
          </a:p>
          <a:p>
            <a:endParaRPr lang="en-US" dirty="0" smtClean="0"/>
          </a:p>
          <a:p>
            <a:r>
              <a:rPr lang="en-US" dirty="0" smtClean="0"/>
              <a:t>&lt;/body&gt;</a:t>
            </a:r>
          </a:p>
          <a:p>
            <a:r>
              <a:rPr lang="en-US" dirty="0" smtClean="0"/>
              <a:t>&lt;/html&gt;</a:t>
            </a:r>
          </a:p>
          <a:p>
            <a:endParaRPr lang="en-US" dirty="0"/>
          </a:p>
        </p:txBody>
      </p:sp>
    </p:spTree>
    <p:extLst>
      <p:ext uri="{BB962C8B-B14F-4D97-AF65-F5344CB8AC3E}">
        <p14:creationId xmlns:p14="http://schemas.microsoft.com/office/powerpoint/2010/main" val="224462833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a:t>position: fixed;</a:t>
            </a:r>
          </a:p>
          <a:p>
            <a:r>
              <a:rPr lang="en-US" dirty="0"/>
              <a:t>An element with position: fixed; is positioned relative to the viewport, which means it always stays in the same place even if the page is scrolled. The top, right, bottom, and left properties are used to position the element.</a:t>
            </a:r>
          </a:p>
          <a:p>
            <a:r>
              <a:rPr lang="en-US" dirty="0"/>
              <a:t>A fixed element does not leave a gap in the page where it would normally have been located.</a:t>
            </a:r>
          </a:p>
          <a:p>
            <a:r>
              <a:rPr lang="en-US" dirty="0"/>
              <a:t>Notice the fixed element in the lower-right corner of the page. Here is the CSS that is used:</a:t>
            </a:r>
          </a:p>
          <a:p>
            <a:endParaRPr lang="en-US" dirty="0"/>
          </a:p>
        </p:txBody>
      </p:sp>
    </p:spTree>
    <p:extLst>
      <p:ext uri="{BB962C8B-B14F-4D97-AF65-F5344CB8AC3E}">
        <p14:creationId xmlns:p14="http://schemas.microsoft.com/office/powerpoint/2010/main" val="23070429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dirty="0" smtClean="0"/>
              <a:t>Example</a:t>
            </a:r>
            <a:endParaRPr lang="en-US" dirty="0"/>
          </a:p>
        </p:txBody>
      </p:sp>
      <p:sp>
        <p:nvSpPr>
          <p:cNvPr id="3" name="Content Placeholder 2"/>
          <p:cNvSpPr>
            <a:spLocks noGrp="1"/>
          </p:cNvSpPr>
          <p:nvPr>
            <p:ph idx="1"/>
          </p:nvPr>
        </p:nvSpPr>
        <p:spPr>
          <a:xfrm>
            <a:off x="457200" y="762000"/>
            <a:ext cx="8534400" cy="5364163"/>
          </a:xfrm>
        </p:spPr>
        <p:txBody>
          <a:bodyPr>
            <a:normAutofit fontScale="55000" lnSpcReduction="20000"/>
          </a:bodyPr>
          <a:lstStyle/>
          <a:p>
            <a:r>
              <a:rPr lang="en-US" dirty="0" smtClean="0"/>
              <a:t>&lt;!DOCTYPE html&gt;</a:t>
            </a:r>
          </a:p>
          <a:p>
            <a:r>
              <a:rPr lang="en-US" dirty="0" smtClean="0"/>
              <a:t>&lt;html&gt;</a:t>
            </a:r>
          </a:p>
          <a:p>
            <a:r>
              <a:rPr lang="en-US" dirty="0" smtClean="0"/>
              <a:t>&lt;head&gt;</a:t>
            </a:r>
          </a:p>
          <a:p>
            <a:r>
              <a:rPr lang="en-US" dirty="0" smtClean="0"/>
              <a:t>&lt;style&gt;</a:t>
            </a:r>
          </a:p>
          <a:p>
            <a:r>
              <a:rPr lang="en-US" dirty="0" smtClean="0"/>
              <a:t>p {</a:t>
            </a:r>
          </a:p>
          <a:p>
            <a:r>
              <a:rPr lang="en-US" dirty="0" smtClean="0"/>
              <a:t>    text-align: center;</a:t>
            </a:r>
          </a:p>
          <a:p>
            <a:r>
              <a:rPr lang="en-US" dirty="0" smtClean="0"/>
              <a:t>    color: red;</a:t>
            </a:r>
          </a:p>
          <a:p>
            <a:r>
              <a:rPr lang="en-US" dirty="0" smtClean="0"/>
              <a:t>} </a:t>
            </a:r>
          </a:p>
          <a:p>
            <a:r>
              <a:rPr lang="en-US" dirty="0" smtClean="0"/>
              <a:t>&lt;/style&gt;</a:t>
            </a:r>
          </a:p>
          <a:p>
            <a:r>
              <a:rPr lang="en-US" dirty="0" smtClean="0"/>
              <a:t>&lt;/head&gt;</a:t>
            </a:r>
          </a:p>
          <a:p>
            <a:r>
              <a:rPr lang="en-US" dirty="0" smtClean="0"/>
              <a:t>&lt;body&gt;</a:t>
            </a:r>
          </a:p>
          <a:p>
            <a:endParaRPr lang="en-US" dirty="0" smtClean="0"/>
          </a:p>
          <a:p>
            <a:r>
              <a:rPr lang="en-US" dirty="0" smtClean="0"/>
              <a:t>&lt;p&gt;Every paragraph will be affected by the style.&lt;/p&gt;</a:t>
            </a:r>
          </a:p>
          <a:p>
            <a:r>
              <a:rPr lang="en-US" dirty="0" smtClean="0"/>
              <a:t>&lt;p id="para1"&gt;Me too!&lt;/p&gt;</a:t>
            </a:r>
          </a:p>
          <a:p>
            <a:r>
              <a:rPr lang="en-US" dirty="0" smtClean="0"/>
              <a:t>&lt;p&gt;And me!&lt;/p&gt;</a:t>
            </a:r>
          </a:p>
          <a:p>
            <a:endParaRPr lang="en-US" dirty="0" smtClean="0"/>
          </a:p>
          <a:p>
            <a:r>
              <a:rPr lang="en-US" dirty="0" smtClean="0"/>
              <a:t>&lt;/body&gt;</a:t>
            </a:r>
          </a:p>
          <a:p>
            <a:r>
              <a:rPr lang="en-US" dirty="0" smtClean="0"/>
              <a:t>&lt;/html&gt;</a:t>
            </a:r>
          </a:p>
          <a:p>
            <a:endParaRPr lang="en-US" dirty="0"/>
          </a:p>
        </p:txBody>
      </p:sp>
    </p:spTree>
    <p:extLst>
      <p:ext uri="{BB962C8B-B14F-4D97-AF65-F5344CB8AC3E}">
        <p14:creationId xmlns:p14="http://schemas.microsoft.com/office/powerpoint/2010/main" val="175869585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096000"/>
          </a:xfrm>
        </p:spPr>
        <p:txBody>
          <a:bodyPr>
            <a:normAutofit fontScale="47500" lnSpcReduction="20000"/>
          </a:bodyPr>
          <a:lstStyle/>
          <a:p>
            <a:r>
              <a:rPr lang="en-US" dirty="0" smtClean="0"/>
              <a:t>&lt;!DOCTYPE html&gt;</a:t>
            </a:r>
          </a:p>
          <a:p>
            <a:r>
              <a:rPr lang="en-US" dirty="0" smtClean="0"/>
              <a:t>&lt;html&gt;</a:t>
            </a:r>
          </a:p>
          <a:p>
            <a:r>
              <a:rPr lang="en-US" dirty="0" smtClean="0"/>
              <a:t>&lt;head&gt;</a:t>
            </a:r>
          </a:p>
          <a:p>
            <a:r>
              <a:rPr lang="en-US" dirty="0" smtClean="0"/>
              <a:t>&lt;style&gt;</a:t>
            </a:r>
          </a:p>
          <a:p>
            <a:r>
              <a:rPr lang="en-US" dirty="0" err="1" smtClean="0"/>
              <a:t>div.fixed</a:t>
            </a:r>
            <a:r>
              <a:rPr lang="en-US" dirty="0" smtClean="0"/>
              <a:t> {</a:t>
            </a:r>
          </a:p>
          <a:p>
            <a:r>
              <a:rPr lang="en-US" dirty="0" smtClean="0"/>
              <a:t>    position: fixed;</a:t>
            </a:r>
          </a:p>
          <a:p>
            <a:r>
              <a:rPr lang="en-US" dirty="0" smtClean="0"/>
              <a:t>    bottom: 0;</a:t>
            </a:r>
          </a:p>
          <a:p>
            <a:r>
              <a:rPr lang="en-US" dirty="0" smtClean="0"/>
              <a:t>    right: 0;</a:t>
            </a:r>
          </a:p>
          <a:p>
            <a:r>
              <a:rPr lang="en-US" dirty="0" smtClean="0"/>
              <a:t>    width: 300px;</a:t>
            </a:r>
          </a:p>
          <a:p>
            <a:r>
              <a:rPr lang="en-US" dirty="0" smtClean="0"/>
              <a:t>    border: 3px solid #73AD21;</a:t>
            </a:r>
          </a:p>
          <a:p>
            <a:r>
              <a:rPr lang="en-US" dirty="0" smtClean="0"/>
              <a:t>}</a:t>
            </a:r>
          </a:p>
          <a:p>
            <a:r>
              <a:rPr lang="en-US" dirty="0" smtClean="0"/>
              <a:t>&lt;/style&gt;</a:t>
            </a:r>
          </a:p>
          <a:p>
            <a:r>
              <a:rPr lang="en-US" dirty="0" smtClean="0"/>
              <a:t>&lt;/head&gt;</a:t>
            </a:r>
          </a:p>
          <a:p>
            <a:r>
              <a:rPr lang="en-US" dirty="0" smtClean="0"/>
              <a:t>&lt;body&gt;</a:t>
            </a:r>
          </a:p>
          <a:p>
            <a:endParaRPr lang="en-US" dirty="0" smtClean="0"/>
          </a:p>
          <a:p>
            <a:r>
              <a:rPr lang="en-US" dirty="0" smtClean="0"/>
              <a:t>&lt;h2&gt;position: fixed;&lt;/h2&gt;</a:t>
            </a:r>
          </a:p>
          <a:p>
            <a:endParaRPr lang="en-US" dirty="0" smtClean="0"/>
          </a:p>
          <a:p>
            <a:r>
              <a:rPr lang="en-US" dirty="0" smtClean="0"/>
              <a:t>&lt;p&gt;An element with position: fixed; is positioned relative to the viewport, which means it always stays in the same place even if the page is scrolled:&lt;/p&gt;</a:t>
            </a:r>
          </a:p>
          <a:p>
            <a:endParaRPr lang="en-US" dirty="0" smtClean="0"/>
          </a:p>
          <a:p>
            <a:r>
              <a:rPr lang="en-US" dirty="0" smtClean="0"/>
              <a:t>&lt;div class="fixed"&gt;</a:t>
            </a:r>
          </a:p>
          <a:p>
            <a:r>
              <a:rPr lang="en-US" dirty="0" smtClean="0"/>
              <a:t>This div element has position: fixed;</a:t>
            </a:r>
          </a:p>
          <a:p>
            <a:r>
              <a:rPr lang="en-US" dirty="0" smtClean="0"/>
              <a:t>&lt;/div&gt;</a:t>
            </a:r>
          </a:p>
          <a:p>
            <a:endParaRPr lang="en-US" dirty="0" smtClean="0"/>
          </a:p>
          <a:p>
            <a:r>
              <a:rPr lang="en-US" dirty="0" smtClean="0"/>
              <a:t>&lt;/body&gt;</a:t>
            </a:r>
          </a:p>
          <a:p>
            <a:r>
              <a:rPr lang="en-US" dirty="0" smtClean="0"/>
              <a:t>&lt;/html&gt;</a:t>
            </a:r>
          </a:p>
          <a:p>
            <a:endParaRPr lang="en-US" dirty="0"/>
          </a:p>
        </p:txBody>
      </p:sp>
    </p:spTree>
    <p:extLst>
      <p:ext uri="{BB962C8B-B14F-4D97-AF65-F5344CB8AC3E}">
        <p14:creationId xmlns:p14="http://schemas.microsoft.com/office/powerpoint/2010/main" val="381266750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a:t>position: absolute;</a:t>
            </a:r>
          </a:p>
          <a:p>
            <a:r>
              <a:rPr lang="en-US" dirty="0"/>
              <a:t>An element with position: absolute; is positioned relative to the nearest positioned ancestor (instead of positioned relative to the viewport, like fixed).</a:t>
            </a:r>
          </a:p>
          <a:p>
            <a:r>
              <a:rPr lang="en-US" dirty="0"/>
              <a:t>However; if an absolute positioned element has no positioned ancestors, it uses the document body, and moves along with page scrolling.</a:t>
            </a:r>
          </a:p>
          <a:p>
            <a:r>
              <a:rPr lang="en-US" b="1" dirty="0"/>
              <a:t>Note:</a:t>
            </a:r>
            <a:r>
              <a:rPr lang="en-US" dirty="0"/>
              <a:t> A "positioned" element is one whose position is anything except static.</a:t>
            </a:r>
          </a:p>
          <a:p>
            <a:r>
              <a:rPr lang="en-US" dirty="0"/>
              <a:t>Here is a simple example:</a:t>
            </a:r>
          </a:p>
          <a:p>
            <a:endParaRPr lang="en-US" dirty="0"/>
          </a:p>
        </p:txBody>
      </p:sp>
    </p:spTree>
    <p:extLst>
      <p:ext uri="{BB962C8B-B14F-4D97-AF65-F5344CB8AC3E}">
        <p14:creationId xmlns:p14="http://schemas.microsoft.com/office/powerpoint/2010/main" val="171965389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534400" cy="6477000"/>
          </a:xfrm>
        </p:spPr>
        <p:txBody>
          <a:bodyPr>
            <a:normAutofit fontScale="32500" lnSpcReduction="20000"/>
          </a:bodyPr>
          <a:lstStyle/>
          <a:p>
            <a:r>
              <a:rPr lang="en-US" dirty="0" smtClean="0"/>
              <a:t>&lt;!DOCTYPE html&gt;</a:t>
            </a:r>
          </a:p>
          <a:p>
            <a:r>
              <a:rPr lang="en-US" dirty="0" smtClean="0"/>
              <a:t>&lt;html&gt;</a:t>
            </a:r>
          </a:p>
          <a:p>
            <a:r>
              <a:rPr lang="en-US" dirty="0" smtClean="0"/>
              <a:t>&lt;head&gt;</a:t>
            </a:r>
          </a:p>
          <a:p>
            <a:r>
              <a:rPr lang="en-US" dirty="0" smtClean="0"/>
              <a:t>&lt;style&gt;</a:t>
            </a:r>
          </a:p>
          <a:p>
            <a:r>
              <a:rPr lang="en-US" dirty="0" err="1" smtClean="0"/>
              <a:t>div.relative</a:t>
            </a:r>
            <a:r>
              <a:rPr lang="en-US" dirty="0" smtClean="0"/>
              <a:t> {</a:t>
            </a:r>
          </a:p>
          <a:p>
            <a:r>
              <a:rPr lang="en-US" dirty="0" smtClean="0"/>
              <a:t>    position: relative;</a:t>
            </a:r>
          </a:p>
          <a:p>
            <a:r>
              <a:rPr lang="en-US" dirty="0" smtClean="0"/>
              <a:t>    width: 400px;</a:t>
            </a:r>
          </a:p>
          <a:p>
            <a:r>
              <a:rPr lang="en-US" dirty="0" smtClean="0"/>
              <a:t>    height: 200px;</a:t>
            </a:r>
          </a:p>
          <a:p>
            <a:r>
              <a:rPr lang="en-US" dirty="0" smtClean="0"/>
              <a:t>    border: 3px solid #73AD21;</a:t>
            </a:r>
          </a:p>
          <a:p>
            <a:r>
              <a:rPr lang="en-US" dirty="0" smtClean="0"/>
              <a:t>} </a:t>
            </a:r>
          </a:p>
          <a:p>
            <a:endParaRPr lang="en-US" dirty="0" smtClean="0"/>
          </a:p>
          <a:p>
            <a:r>
              <a:rPr lang="en-US" dirty="0" err="1" smtClean="0"/>
              <a:t>div.absolute</a:t>
            </a:r>
            <a:r>
              <a:rPr lang="en-US" dirty="0" smtClean="0"/>
              <a:t> {</a:t>
            </a:r>
          </a:p>
          <a:p>
            <a:r>
              <a:rPr lang="en-US" dirty="0" smtClean="0"/>
              <a:t>    position: absolute;</a:t>
            </a:r>
          </a:p>
          <a:p>
            <a:r>
              <a:rPr lang="en-US" dirty="0" smtClean="0"/>
              <a:t>    top: 80px;</a:t>
            </a:r>
          </a:p>
          <a:p>
            <a:r>
              <a:rPr lang="en-US" dirty="0" smtClean="0"/>
              <a:t>    right: 0;</a:t>
            </a:r>
          </a:p>
          <a:p>
            <a:r>
              <a:rPr lang="en-US" dirty="0" smtClean="0"/>
              <a:t>    width: 200px;</a:t>
            </a:r>
          </a:p>
          <a:p>
            <a:r>
              <a:rPr lang="en-US" dirty="0" smtClean="0"/>
              <a:t>    height: 100px;</a:t>
            </a:r>
          </a:p>
          <a:p>
            <a:r>
              <a:rPr lang="en-US" dirty="0" smtClean="0"/>
              <a:t>    border: 3px solid #73AD21;</a:t>
            </a:r>
          </a:p>
          <a:p>
            <a:r>
              <a:rPr lang="en-US" dirty="0" smtClean="0"/>
              <a:t>}</a:t>
            </a:r>
          </a:p>
          <a:p>
            <a:r>
              <a:rPr lang="en-US" dirty="0" smtClean="0"/>
              <a:t>&lt;/style&gt;</a:t>
            </a:r>
          </a:p>
          <a:p>
            <a:r>
              <a:rPr lang="en-US" dirty="0" smtClean="0"/>
              <a:t>&lt;/head&gt;</a:t>
            </a:r>
          </a:p>
          <a:p>
            <a:r>
              <a:rPr lang="en-US" dirty="0" smtClean="0"/>
              <a:t>&lt;body&gt;</a:t>
            </a:r>
          </a:p>
          <a:p>
            <a:endParaRPr lang="en-US" dirty="0" smtClean="0"/>
          </a:p>
          <a:p>
            <a:r>
              <a:rPr lang="en-US" dirty="0" smtClean="0"/>
              <a:t>&lt;h2&gt;position: absolute;&lt;/h2&gt;</a:t>
            </a:r>
          </a:p>
          <a:p>
            <a:endParaRPr lang="en-US" dirty="0" smtClean="0"/>
          </a:p>
          <a:p>
            <a:r>
              <a:rPr lang="en-US" dirty="0" smtClean="0"/>
              <a:t>&lt;p&gt;An element with position: absolute; is positioned relative to the nearest positioned ancestor (instead of positioned relative to the viewport, like fixed):&lt;/p&gt;</a:t>
            </a:r>
          </a:p>
          <a:p>
            <a:endParaRPr lang="en-US" dirty="0" smtClean="0"/>
          </a:p>
          <a:p>
            <a:r>
              <a:rPr lang="en-US" dirty="0" smtClean="0"/>
              <a:t>&lt;div class="relative"&gt;This div element has position: relative;</a:t>
            </a:r>
          </a:p>
          <a:p>
            <a:r>
              <a:rPr lang="en-US" dirty="0" smtClean="0"/>
              <a:t>  &lt;div class="absolute"&gt;This div element has position: absolute;&lt;/div&gt;</a:t>
            </a:r>
          </a:p>
          <a:p>
            <a:r>
              <a:rPr lang="en-US" dirty="0" smtClean="0"/>
              <a:t>&lt;/div&gt;</a:t>
            </a:r>
          </a:p>
          <a:p>
            <a:endParaRPr lang="en-US" dirty="0" smtClean="0"/>
          </a:p>
          <a:p>
            <a:r>
              <a:rPr lang="en-US" dirty="0" smtClean="0"/>
              <a:t>&lt;/body&gt;</a:t>
            </a:r>
          </a:p>
          <a:p>
            <a:r>
              <a:rPr lang="en-US" dirty="0" smtClean="0"/>
              <a:t>&lt;/html&gt;</a:t>
            </a:r>
          </a:p>
          <a:p>
            <a:endParaRPr lang="en-US" dirty="0"/>
          </a:p>
        </p:txBody>
      </p:sp>
    </p:spTree>
    <p:extLst>
      <p:ext uri="{BB962C8B-B14F-4D97-AF65-F5344CB8AC3E}">
        <p14:creationId xmlns:p14="http://schemas.microsoft.com/office/powerpoint/2010/main" val="186728891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CSS Layout - float and clear</a:t>
            </a:r>
            <a:br>
              <a:rPr lang="en-US" dirty="0"/>
            </a:br>
            <a:endParaRPr lang="en-US" dirty="0"/>
          </a:p>
        </p:txBody>
      </p:sp>
      <p:sp>
        <p:nvSpPr>
          <p:cNvPr id="3" name="Content Placeholder 2"/>
          <p:cNvSpPr>
            <a:spLocks noGrp="1"/>
          </p:cNvSpPr>
          <p:nvPr>
            <p:ph idx="1"/>
          </p:nvPr>
        </p:nvSpPr>
        <p:spPr/>
        <p:txBody>
          <a:bodyPr>
            <a:normAutofit fontScale="85000" lnSpcReduction="20000"/>
          </a:bodyPr>
          <a:lstStyle/>
          <a:p>
            <a:r>
              <a:rPr lang="en-US" dirty="0"/>
              <a:t>The float property specifies whether or not an element should float.</a:t>
            </a:r>
          </a:p>
          <a:p>
            <a:r>
              <a:rPr lang="en-US" dirty="0"/>
              <a:t>The clear property is used to control the behavior of floating elements.</a:t>
            </a:r>
          </a:p>
          <a:p>
            <a:r>
              <a:rPr lang="en-US" dirty="0"/>
              <a:t>The float Property</a:t>
            </a:r>
          </a:p>
          <a:p>
            <a:r>
              <a:rPr lang="en-US" dirty="0"/>
              <a:t>In its simplest use, the float property can be used to wrap text around images.</a:t>
            </a:r>
          </a:p>
          <a:p>
            <a:r>
              <a:rPr lang="en-US" dirty="0"/>
              <a:t>The following example specifies that an image should float to the right in a text:</a:t>
            </a:r>
          </a:p>
          <a:p>
            <a:r>
              <a:rPr lang="en-US" dirty="0" smtClean="0"/>
              <a:t/>
            </a:r>
            <a:br>
              <a:rPr lang="en-US" dirty="0" smtClean="0"/>
            </a:br>
            <a:endParaRPr lang="en-US" dirty="0"/>
          </a:p>
        </p:txBody>
      </p:sp>
    </p:spTree>
    <p:extLst>
      <p:ext uri="{BB962C8B-B14F-4D97-AF65-F5344CB8AC3E}">
        <p14:creationId xmlns:p14="http://schemas.microsoft.com/office/powerpoint/2010/main" val="145845778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6400800"/>
          </a:xfrm>
        </p:spPr>
        <p:txBody>
          <a:bodyPr>
            <a:normAutofit fontScale="70000" lnSpcReduction="20000"/>
          </a:bodyPr>
          <a:lstStyle/>
          <a:p>
            <a:r>
              <a:rPr lang="en-US" dirty="0" smtClean="0"/>
              <a:t>&lt;head&gt;</a:t>
            </a:r>
          </a:p>
          <a:p>
            <a:r>
              <a:rPr lang="en-US" dirty="0" smtClean="0"/>
              <a:t>&lt;style&gt;</a:t>
            </a:r>
          </a:p>
          <a:p>
            <a:r>
              <a:rPr lang="en-US" dirty="0" err="1" smtClean="0"/>
              <a:t>img</a:t>
            </a:r>
            <a:r>
              <a:rPr lang="en-US" dirty="0" smtClean="0"/>
              <a:t> {</a:t>
            </a:r>
          </a:p>
          <a:p>
            <a:r>
              <a:rPr lang="en-US" dirty="0" smtClean="0"/>
              <a:t>    float: right;</a:t>
            </a:r>
          </a:p>
          <a:p>
            <a:r>
              <a:rPr lang="en-US" dirty="0" smtClean="0"/>
              <a:t>    margin: 0 0 10px </a:t>
            </a:r>
            <a:r>
              <a:rPr lang="en-US" dirty="0" err="1" smtClean="0"/>
              <a:t>10px</a:t>
            </a:r>
            <a:r>
              <a:rPr lang="en-US" dirty="0" smtClean="0"/>
              <a:t>;</a:t>
            </a:r>
          </a:p>
          <a:p>
            <a:r>
              <a:rPr lang="en-US" dirty="0" smtClean="0"/>
              <a:t>}</a:t>
            </a:r>
          </a:p>
          <a:p>
            <a:r>
              <a:rPr lang="en-US" dirty="0" smtClean="0"/>
              <a:t>&lt;/style&gt;</a:t>
            </a:r>
          </a:p>
          <a:p>
            <a:r>
              <a:rPr lang="en-US" dirty="0" smtClean="0"/>
              <a:t>&lt;/head&gt;</a:t>
            </a:r>
          </a:p>
          <a:p>
            <a:r>
              <a:rPr lang="en-US" dirty="0" smtClean="0"/>
              <a:t>&lt;body&gt;</a:t>
            </a:r>
          </a:p>
          <a:p>
            <a:endParaRPr lang="en-US" dirty="0" smtClean="0"/>
          </a:p>
          <a:p>
            <a:r>
              <a:rPr lang="en-US" dirty="0" smtClean="0"/>
              <a:t>&lt;p&gt;In this example, the image will float to the right in the paragraph, and the text in the paragraph will wrap around the image.&lt;/p&gt;</a:t>
            </a:r>
          </a:p>
          <a:p>
            <a:endParaRPr lang="en-US" dirty="0" smtClean="0"/>
          </a:p>
          <a:p>
            <a:r>
              <a:rPr lang="en-US" dirty="0" smtClean="0"/>
              <a:t>&lt;p&gt;&lt;</a:t>
            </a:r>
            <a:r>
              <a:rPr lang="en-US" dirty="0" err="1" smtClean="0"/>
              <a:t>img</a:t>
            </a:r>
            <a:r>
              <a:rPr lang="en-US" dirty="0" smtClean="0"/>
              <a:t> </a:t>
            </a:r>
            <a:r>
              <a:rPr lang="en-US" dirty="0" err="1" smtClean="0"/>
              <a:t>src</a:t>
            </a:r>
            <a:r>
              <a:rPr lang="en-US" dirty="0" smtClean="0"/>
              <a:t>="w3css.gif" alt="W3Schools.com" width="100" height="140"&gt;IT department CBIT&lt;/p&gt;</a:t>
            </a:r>
          </a:p>
          <a:p>
            <a:endParaRPr lang="en-US" dirty="0" smtClean="0"/>
          </a:p>
          <a:p>
            <a:r>
              <a:rPr lang="en-US" dirty="0" smtClean="0"/>
              <a:t>&lt;/body&gt;</a:t>
            </a:r>
          </a:p>
          <a:p>
            <a:r>
              <a:rPr lang="en-US" dirty="0" smtClean="0"/>
              <a:t>&lt;/html&gt;</a:t>
            </a:r>
            <a:endParaRPr lang="en-US" dirty="0"/>
          </a:p>
        </p:txBody>
      </p:sp>
    </p:spTree>
    <p:extLst>
      <p:ext uri="{BB962C8B-B14F-4D97-AF65-F5344CB8AC3E}">
        <p14:creationId xmlns:p14="http://schemas.microsoft.com/office/powerpoint/2010/main" val="217848376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229600" cy="609600"/>
          </a:xfrm>
        </p:spPr>
        <p:txBody>
          <a:bodyPr>
            <a:normAutofit fontScale="90000"/>
          </a:bodyPr>
          <a:lstStyle/>
          <a:p>
            <a:endParaRPr lang="en-US" dirty="0"/>
          </a:p>
        </p:txBody>
      </p:sp>
      <p:sp>
        <p:nvSpPr>
          <p:cNvPr id="3" name="Content Placeholder 2"/>
          <p:cNvSpPr>
            <a:spLocks noGrp="1"/>
          </p:cNvSpPr>
          <p:nvPr>
            <p:ph idx="1"/>
          </p:nvPr>
        </p:nvSpPr>
        <p:spPr>
          <a:xfrm>
            <a:off x="457200" y="1066800"/>
            <a:ext cx="8229600" cy="4525963"/>
          </a:xfrm>
        </p:spPr>
        <p:txBody>
          <a:bodyPr/>
          <a:lstStyle/>
          <a:p>
            <a:r>
              <a:rPr lang="en-US" dirty="0"/>
              <a:t>The clear Property</a:t>
            </a:r>
          </a:p>
          <a:p>
            <a:r>
              <a:rPr lang="en-US" dirty="0"/>
              <a:t>The clear property is used to control the behavior of floating elements.</a:t>
            </a:r>
          </a:p>
          <a:p>
            <a:r>
              <a:rPr lang="en-US" dirty="0"/>
              <a:t>Elements after a floating element will flow around it. To avoid this, use the clear property.</a:t>
            </a:r>
          </a:p>
          <a:p>
            <a:r>
              <a:rPr lang="en-US" dirty="0"/>
              <a:t>The clear property specifies on which sides of an element floating elements are not allowed to float:</a:t>
            </a:r>
          </a:p>
          <a:p>
            <a:endParaRPr lang="en-US" dirty="0"/>
          </a:p>
        </p:txBody>
      </p:sp>
    </p:spTree>
    <p:extLst>
      <p:ext uri="{BB962C8B-B14F-4D97-AF65-F5344CB8AC3E}">
        <p14:creationId xmlns:p14="http://schemas.microsoft.com/office/powerpoint/2010/main" val="234672529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477000"/>
          </a:xfrm>
        </p:spPr>
        <p:txBody>
          <a:bodyPr>
            <a:noAutofit/>
          </a:bodyPr>
          <a:lstStyle/>
          <a:p>
            <a:r>
              <a:rPr lang="en-US" sz="1100" b="1" dirty="0" smtClean="0">
                <a:latin typeface="Times New Roman" panose="02020603050405020304" pitchFamily="18" charset="0"/>
                <a:cs typeface="Times New Roman" panose="02020603050405020304" pitchFamily="18" charset="0"/>
              </a:rPr>
              <a:t>&lt;!DOCTYPE html&gt;&lt;html&gt;&lt;head&gt;&lt;style&gt;</a:t>
            </a:r>
          </a:p>
          <a:p>
            <a:r>
              <a:rPr lang="en-US" sz="1100" b="1" dirty="0" smtClean="0">
                <a:latin typeface="Times New Roman" panose="02020603050405020304" pitchFamily="18" charset="0"/>
                <a:cs typeface="Times New Roman" panose="02020603050405020304" pitchFamily="18" charset="0"/>
              </a:rPr>
              <a:t>.div1 {</a:t>
            </a:r>
          </a:p>
          <a:p>
            <a:r>
              <a:rPr lang="en-US" sz="1100" b="1" dirty="0" smtClean="0">
                <a:latin typeface="Times New Roman" panose="02020603050405020304" pitchFamily="18" charset="0"/>
                <a:cs typeface="Times New Roman" panose="02020603050405020304" pitchFamily="18" charset="0"/>
              </a:rPr>
              <a:t>    float: left;</a:t>
            </a:r>
          </a:p>
          <a:p>
            <a:r>
              <a:rPr lang="en-US" sz="1100" b="1" dirty="0" smtClean="0">
                <a:latin typeface="Times New Roman" panose="02020603050405020304" pitchFamily="18" charset="0"/>
                <a:cs typeface="Times New Roman" panose="02020603050405020304" pitchFamily="18" charset="0"/>
              </a:rPr>
              <a:t>    width: 100px;</a:t>
            </a:r>
          </a:p>
          <a:p>
            <a:r>
              <a:rPr lang="en-US" sz="1100" b="1" dirty="0" smtClean="0">
                <a:latin typeface="Times New Roman" panose="02020603050405020304" pitchFamily="18" charset="0"/>
                <a:cs typeface="Times New Roman" panose="02020603050405020304" pitchFamily="18" charset="0"/>
              </a:rPr>
              <a:t>    height: 50px;</a:t>
            </a:r>
          </a:p>
          <a:p>
            <a:r>
              <a:rPr lang="en-US" sz="1100" b="1" dirty="0" smtClean="0">
                <a:latin typeface="Times New Roman" panose="02020603050405020304" pitchFamily="18" charset="0"/>
                <a:cs typeface="Times New Roman" panose="02020603050405020304" pitchFamily="18" charset="0"/>
              </a:rPr>
              <a:t>    margin: 10px;</a:t>
            </a:r>
          </a:p>
          <a:p>
            <a:r>
              <a:rPr lang="en-US" sz="1100" b="1" dirty="0" smtClean="0">
                <a:latin typeface="Times New Roman" panose="02020603050405020304" pitchFamily="18" charset="0"/>
                <a:cs typeface="Times New Roman" panose="02020603050405020304" pitchFamily="18" charset="0"/>
              </a:rPr>
              <a:t>    border: 3px solid #73AD21;</a:t>
            </a:r>
          </a:p>
          <a:p>
            <a:r>
              <a:rPr lang="en-US" sz="1100" b="1" dirty="0" smtClean="0">
                <a:latin typeface="Times New Roman" panose="02020603050405020304" pitchFamily="18" charset="0"/>
                <a:cs typeface="Times New Roman" panose="02020603050405020304" pitchFamily="18" charset="0"/>
              </a:rPr>
              <a:t>}</a:t>
            </a:r>
          </a:p>
          <a:p>
            <a:r>
              <a:rPr lang="en-US" sz="1100" b="1" dirty="0" smtClean="0">
                <a:latin typeface="Times New Roman" panose="02020603050405020304" pitchFamily="18" charset="0"/>
                <a:cs typeface="Times New Roman" panose="02020603050405020304" pitchFamily="18" charset="0"/>
              </a:rPr>
              <a:t>.div2 {</a:t>
            </a:r>
          </a:p>
          <a:p>
            <a:r>
              <a:rPr lang="en-US" sz="1100" b="1" dirty="0" smtClean="0">
                <a:latin typeface="Times New Roman" panose="02020603050405020304" pitchFamily="18" charset="0"/>
                <a:cs typeface="Times New Roman" panose="02020603050405020304" pitchFamily="18" charset="0"/>
              </a:rPr>
              <a:t>    border: 1px solid red;</a:t>
            </a:r>
          </a:p>
          <a:p>
            <a:r>
              <a:rPr lang="en-US" sz="1100" b="1" dirty="0" smtClean="0">
                <a:latin typeface="Times New Roman" panose="02020603050405020304" pitchFamily="18" charset="0"/>
                <a:cs typeface="Times New Roman" panose="02020603050405020304" pitchFamily="18" charset="0"/>
              </a:rPr>
              <a:t>}</a:t>
            </a:r>
          </a:p>
          <a:p>
            <a:r>
              <a:rPr lang="en-US" sz="1100" b="1" dirty="0" smtClean="0">
                <a:latin typeface="Times New Roman" panose="02020603050405020304" pitchFamily="18" charset="0"/>
                <a:cs typeface="Times New Roman" panose="02020603050405020304" pitchFamily="18" charset="0"/>
              </a:rPr>
              <a:t>.div3 {</a:t>
            </a:r>
          </a:p>
          <a:p>
            <a:r>
              <a:rPr lang="en-US" sz="1100" b="1" dirty="0" smtClean="0">
                <a:latin typeface="Times New Roman" panose="02020603050405020304" pitchFamily="18" charset="0"/>
                <a:cs typeface="Times New Roman" panose="02020603050405020304" pitchFamily="18" charset="0"/>
              </a:rPr>
              <a:t>    float: left;</a:t>
            </a:r>
          </a:p>
          <a:p>
            <a:r>
              <a:rPr lang="en-US" sz="1100" b="1" dirty="0" smtClean="0">
                <a:latin typeface="Times New Roman" panose="02020603050405020304" pitchFamily="18" charset="0"/>
                <a:cs typeface="Times New Roman" panose="02020603050405020304" pitchFamily="18" charset="0"/>
              </a:rPr>
              <a:t>    width: 100px;</a:t>
            </a:r>
          </a:p>
          <a:p>
            <a:r>
              <a:rPr lang="en-US" sz="1100" b="1" dirty="0" smtClean="0">
                <a:latin typeface="Times New Roman" panose="02020603050405020304" pitchFamily="18" charset="0"/>
                <a:cs typeface="Times New Roman" panose="02020603050405020304" pitchFamily="18" charset="0"/>
              </a:rPr>
              <a:t>    height: 50px;</a:t>
            </a:r>
          </a:p>
          <a:p>
            <a:r>
              <a:rPr lang="en-US" sz="1100" b="1" dirty="0" smtClean="0">
                <a:latin typeface="Times New Roman" panose="02020603050405020304" pitchFamily="18" charset="0"/>
                <a:cs typeface="Times New Roman" panose="02020603050405020304" pitchFamily="18" charset="0"/>
              </a:rPr>
              <a:t>    margin: 10px;</a:t>
            </a:r>
          </a:p>
          <a:p>
            <a:r>
              <a:rPr lang="en-US" sz="1100" b="1" dirty="0" smtClean="0">
                <a:latin typeface="Times New Roman" panose="02020603050405020304" pitchFamily="18" charset="0"/>
                <a:cs typeface="Times New Roman" panose="02020603050405020304" pitchFamily="18" charset="0"/>
              </a:rPr>
              <a:t>    border: 3px solid #73AD21;</a:t>
            </a:r>
          </a:p>
          <a:p>
            <a:r>
              <a:rPr lang="en-US" sz="1100" b="1" dirty="0" smtClean="0">
                <a:latin typeface="Times New Roman" panose="02020603050405020304" pitchFamily="18" charset="0"/>
                <a:cs typeface="Times New Roman" panose="02020603050405020304" pitchFamily="18" charset="0"/>
              </a:rPr>
              <a:t>}</a:t>
            </a:r>
          </a:p>
          <a:p>
            <a:pPr marL="0" indent="0">
              <a:buNone/>
            </a:pPr>
            <a:r>
              <a:rPr lang="en-US" sz="1100" b="1" dirty="0">
                <a:latin typeface="Times New Roman" panose="02020603050405020304" pitchFamily="18" charset="0"/>
                <a:cs typeface="Times New Roman" panose="02020603050405020304" pitchFamily="18" charset="0"/>
              </a:rPr>
              <a:t> </a:t>
            </a:r>
            <a:r>
              <a:rPr lang="en-US" sz="1100" b="1" dirty="0" smtClean="0">
                <a:latin typeface="Times New Roman" panose="02020603050405020304" pitchFamily="18" charset="0"/>
                <a:cs typeface="Times New Roman" panose="02020603050405020304" pitchFamily="18" charset="0"/>
              </a:rPr>
              <a:t>         .div4 {</a:t>
            </a:r>
          </a:p>
          <a:p>
            <a:r>
              <a:rPr lang="en-US" sz="1100" b="1" dirty="0" smtClean="0">
                <a:latin typeface="Times New Roman" panose="02020603050405020304" pitchFamily="18" charset="0"/>
                <a:cs typeface="Times New Roman" panose="02020603050405020304" pitchFamily="18" charset="0"/>
              </a:rPr>
              <a:t>    border: 1px solid red;</a:t>
            </a:r>
          </a:p>
          <a:p>
            <a:r>
              <a:rPr lang="en-US" sz="1100" b="1" dirty="0" smtClean="0">
                <a:latin typeface="Times New Roman" panose="02020603050405020304" pitchFamily="18" charset="0"/>
                <a:cs typeface="Times New Roman" panose="02020603050405020304" pitchFamily="18" charset="0"/>
              </a:rPr>
              <a:t>    clear: left;</a:t>
            </a:r>
          </a:p>
          <a:p>
            <a:r>
              <a:rPr lang="en-US" sz="1100" b="1" dirty="0" smtClean="0">
                <a:latin typeface="Times New Roman" panose="02020603050405020304" pitchFamily="18" charset="0"/>
                <a:cs typeface="Times New Roman" panose="02020603050405020304" pitchFamily="18" charset="0"/>
              </a:rPr>
              <a:t>}&lt;/style&gt;&lt;/head&gt;&lt;body&gt;</a:t>
            </a:r>
          </a:p>
          <a:p>
            <a:pPr marL="0" indent="0">
              <a:buNone/>
            </a:pPr>
            <a:r>
              <a:rPr lang="en-US" sz="1100" b="1" dirty="0">
                <a:latin typeface="Times New Roman" panose="02020603050405020304" pitchFamily="18" charset="0"/>
                <a:cs typeface="Times New Roman" panose="02020603050405020304" pitchFamily="18" charset="0"/>
              </a:rPr>
              <a:t> </a:t>
            </a:r>
            <a:r>
              <a:rPr lang="en-US" sz="1100" b="1" dirty="0" smtClean="0">
                <a:latin typeface="Times New Roman" panose="02020603050405020304" pitchFamily="18" charset="0"/>
                <a:cs typeface="Times New Roman" panose="02020603050405020304" pitchFamily="18" charset="0"/>
              </a:rPr>
              <a:t>          &lt;h2&gt;Without clear&lt;/h2&gt;</a:t>
            </a:r>
          </a:p>
          <a:p>
            <a:r>
              <a:rPr lang="en-US" sz="1100" b="1" dirty="0" smtClean="0">
                <a:latin typeface="Times New Roman" panose="02020603050405020304" pitchFamily="18" charset="0"/>
                <a:cs typeface="Times New Roman" panose="02020603050405020304" pitchFamily="18" charset="0"/>
              </a:rPr>
              <a:t>&lt;div class="div1"&gt;div1&lt;/div&gt;</a:t>
            </a:r>
          </a:p>
          <a:p>
            <a:r>
              <a:rPr lang="en-US" sz="1100" b="1" dirty="0" smtClean="0">
                <a:latin typeface="Times New Roman" panose="02020603050405020304" pitchFamily="18" charset="0"/>
                <a:cs typeface="Times New Roman" panose="02020603050405020304" pitchFamily="18" charset="0"/>
              </a:rPr>
              <a:t>&lt;div class="div2"&gt;div2 - Notice that the div2 element is after div1, in the HTML code. However, since div1 is floated to the left, this happens: the text in div2 is floated around div1, and div2 surrounds the whole thing.&lt;/div&gt;</a:t>
            </a:r>
          </a:p>
          <a:p>
            <a:pPr marL="0" indent="0">
              <a:buNone/>
            </a:pPr>
            <a:r>
              <a:rPr lang="en-US" sz="1100" b="1" dirty="0">
                <a:latin typeface="Times New Roman" panose="02020603050405020304" pitchFamily="18" charset="0"/>
                <a:cs typeface="Times New Roman" panose="02020603050405020304" pitchFamily="18" charset="0"/>
              </a:rPr>
              <a:t> </a:t>
            </a:r>
            <a:r>
              <a:rPr lang="en-US" sz="1100" b="1" dirty="0" smtClean="0">
                <a:latin typeface="Times New Roman" panose="02020603050405020304" pitchFamily="18" charset="0"/>
                <a:cs typeface="Times New Roman" panose="02020603050405020304" pitchFamily="18" charset="0"/>
              </a:rPr>
              <a:t>           &lt;h2&gt;Using clear&lt;/h2&gt;</a:t>
            </a:r>
          </a:p>
          <a:p>
            <a:r>
              <a:rPr lang="en-US" sz="1100" b="1" dirty="0" smtClean="0">
                <a:latin typeface="Times New Roman" panose="02020603050405020304" pitchFamily="18" charset="0"/>
                <a:cs typeface="Times New Roman" panose="02020603050405020304" pitchFamily="18" charset="0"/>
              </a:rPr>
              <a:t>&lt;div class="div3"&gt;div3&lt;/div&gt;</a:t>
            </a:r>
          </a:p>
          <a:p>
            <a:r>
              <a:rPr lang="en-US" sz="1100" b="1" dirty="0" smtClean="0">
                <a:latin typeface="Times New Roman" panose="02020603050405020304" pitchFamily="18" charset="0"/>
                <a:cs typeface="Times New Roman" panose="02020603050405020304" pitchFamily="18" charset="0"/>
              </a:rPr>
              <a:t>&lt;div class="div4"&gt;div4 - Using clear moves div4 down below the floated div3. The value "left" clears elements floated to the left. You can also clear "right" and "both".&lt;/div&gt;</a:t>
            </a:r>
          </a:p>
          <a:p>
            <a:pPr marL="0" indent="0">
              <a:buNone/>
            </a:pPr>
            <a:r>
              <a:rPr lang="en-US" sz="1100" b="1" dirty="0">
                <a:latin typeface="Times New Roman" panose="02020603050405020304" pitchFamily="18" charset="0"/>
                <a:cs typeface="Times New Roman" panose="02020603050405020304" pitchFamily="18" charset="0"/>
              </a:rPr>
              <a:t> </a:t>
            </a:r>
            <a:r>
              <a:rPr lang="en-US" sz="1100" b="1" dirty="0" smtClean="0">
                <a:latin typeface="Times New Roman" panose="02020603050405020304" pitchFamily="18" charset="0"/>
                <a:cs typeface="Times New Roman" panose="02020603050405020304" pitchFamily="18" charset="0"/>
              </a:rPr>
              <a:t>          &lt;/body&gt;&lt;/html&gt;</a:t>
            </a:r>
          </a:p>
          <a:p>
            <a:endParaRPr lang="en-US" sz="1100" dirty="0"/>
          </a:p>
        </p:txBody>
      </p:sp>
    </p:spTree>
    <p:extLst>
      <p:ext uri="{BB962C8B-B14F-4D97-AF65-F5344CB8AC3E}">
        <p14:creationId xmlns:p14="http://schemas.microsoft.com/office/powerpoint/2010/main" val="8502393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id Selector</a:t>
            </a:r>
            <a:br>
              <a:rPr lang="en-US" dirty="0" smtClean="0"/>
            </a:br>
            <a:endParaRPr lang="en-US" dirty="0"/>
          </a:p>
        </p:txBody>
      </p:sp>
      <p:sp>
        <p:nvSpPr>
          <p:cNvPr id="3" name="Content Placeholder 2"/>
          <p:cNvSpPr>
            <a:spLocks noGrp="1"/>
          </p:cNvSpPr>
          <p:nvPr>
            <p:ph idx="1"/>
          </p:nvPr>
        </p:nvSpPr>
        <p:spPr>
          <a:xfrm>
            <a:off x="457200" y="914400"/>
            <a:ext cx="8229600" cy="5486400"/>
          </a:xfrm>
        </p:spPr>
        <p:txBody>
          <a:bodyPr>
            <a:normAutofit/>
          </a:bodyPr>
          <a:lstStyle/>
          <a:p>
            <a:r>
              <a:rPr lang="en-US" dirty="0" smtClean="0"/>
              <a:t>The </a:t>
            </a:r>
            <a:r>
              <a:rPr lang="en-US" dirty="0"/>
              <a:t>id selector uses the id attribute of an HTML element to select a specific element.</a:t>
            </a:r>
          </a:p>
          <a:p>
            <a:r>
              <a:rPr lang="en-US" dirty="0"/>
              <a:t>The id of an element should be unique within a page, so the id selector is used to select one unique element!</a:t>
            </a:r>
          </a:p>
          <a:p>
            <a:r>
              <a:rPr lang="en-US" dirty="0"/>
              <a:t>To select an element with a specific id, write a hash (#) character, followed by the id of the element.</a:t>
            </a:r>
          </a:p>
          <a:p>
            <a:endParaRPr lang="en-US" dirty="0"/>
          </a:p>
        </p:txBody>
      </p:sp>
    </p:spTree>
    <p:extLst>
      <p:ext uri="{BB962C8B-B14F-4D97-AF65-F5344CB8AC3E}">
        <p14:creationId xmlns:p14="http://schemas.microsoft.com/office/powerpoint/2010/main" val="13816668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Example</a:t>
            </a:r>
            <a:endParaRPr lang="en-US" dirty="0"/>
          </a:p>
        </p:txBody>
      </p:sp>
      <p:sp>
        <p:nvSpPr>
          <p:cNvPr id="3" name="Content Placeholder 2"/>
          <p:cNvSpPr>
            <a:spLocks noGrp="1"/>
          </p:cNvSpPr>
          <p:nvPr>
            <p:ph idx="1"/>
          </p:nvPr>
        </p:nvSpPr>
        <p:spPr>
          <a:xfrm>
            <a:off x="457200" y="914400"/>
            <a:ext cx="8229600" cy="5486400"/>
          </a:xfrm>
        </p:spPr>
        <p:txBody>
          <a:bodyPr>
            <a:normAutofit fontScale="62500" lnSpcReduction="20000"/>
          </a:bodyPr>
          <a:lstStyle/>
          <a:p>
            <a:r>
              <a:rPr lang="en-US" dirty="0" smtClean="0"/>
              <a:t>&lt;!DOCTYPE html&gt;</a:t>
            </a:r>
          </a:p>
          <a:p>
            <a:r>
              <a:rPr lang="en-US" dirty="0" smtClean="0"/>
              <a:t>&lt;html&gt;</a:t>
            </a:r>
          </a:p>
          <a:p>
            <a:r>
              <a:rPr lang="en-US" dirty="0" smtClean="0"/>
              <a:t>&lt;head&gt;</a:t>
            </a:r>
          </a:p>
          <a:p>
            <a:r>
              <a:rPr lang="en-US" dirty="0" smtClean="0"/>
              <a:t>&lt;style&gt;</a:t>
            </a:r>
          </a:p>
          <a:p>
            <a:r>
              <a:rPr lang="en-US" dirty="0" smtClean="0"/>
              <a:t>#para1 {</a:t>
            </a:r>
          </a:p>
          <a:p>
            <a:r>
              <a:rPr lang="en-US" dirty="0" smtClean="0"/>
              <a:t>    text-align: center;</a:t>
            </a:r>
          </a:p>
          <a:p>
            <a:r>
              <a:rPr lang="en-US" dirty="0" smtClean="0"/>
              <a:t>    color: red;</a:t>
            </a:r>
          </a:p>
          <a:p>
            <a:r>
              <a:rPr lang="en-US" dirty="0" smtClean="0"/>
              <a:t>}</a:t>
            </a:r>
          </a:p>
          <a:p>
            <a:r>
              <a:rPr lang="en-US" dirty="0" smtClean="0"/>
              <a:t>&lt;/style&gt;</a:t>
            </a:r>
          </a:p>
          <a:p>
            <a:r>
              <a:rPr lang="en-US" dirty="0" smtClean="0"/>
              <a:t>&lt;/head&gt;</a:t>
            </a:r>
          </a:p>
          <a:p>
            <a:r>
              <a:rPr lang="en-US" dirty="0" smtClean="0"/>
              <a:t>&lt;body&gt;</a:t>
            </a:r>
          </a:p>
          <a:p>
            <a:endParaRPr lang="en-US" dirty="0" smtClean="0"/>
          </a:p>
          <a:p>
            <a:r>
              <a:rPr lang="en-US" dirty="0" smtClean="0"/>
              <a:t>&lt;p id="para1"&gt;Hello World!&lt;/p&gt;</a:t>
            </a:r>
          </a:p>
          <a:p>
            <a:r>
              <a:rPr lang="en-US" dirty="0" smtClean="0"/>
              <a:t>&lt;p&gt;This paragraph is not affected by the style.&lt;/p&gt;</a:t>
            </a:r>
          </a:p>
          <a:p>
            <a:endParaRPr lang="en-US" dirty="0" smtClean="0"/>
          </a:p>
          <a:p>
            <a:r>
              <a:rPr lang="en-US" dirty="0" smtClean="0"/>
              <a:t>&lt;/body&gt;</a:t>
            </a:r>
          </a:p>
          <a:p>
            <a:r>
              <a:rPr lang="en-US" dirty="0" smtClean="0"/>
              <a:t>&lt;/html&gt;</a:t>
            </a:r>
          </a:p>
          <a:p>
            <a:endParaRPr lang="en-US" dirty="0"/>
          </a:p>
        </p:txBody>
      </p:sp>
    </p:spTree>
    <p:extLst>
      <p:ext uri="{BB962C8B-B14F-4D97-AF65-F5344CB8AC3E}">
        <p14:creationId xmlns:p14="http://schemas.microsoft.com/office/powerpoint/2010/main" val="26246623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a:t>The class Selector</a:t>
            </a:r>
            <a:br>
              <a:rPr lang="en-US" dirty="0"/>
            </a:br>
            <a:endParaRPr lang="en-US" dirty="0"/>
          </a:p>
        </p:txBody>
      </p:sp>
      <p:sp>
        <p:nvSpPr>
          <p:cNvPr id="3" name="Content Placeholder 2"/>
          <p:cNvSpPr>
            <a:spLocks noGrp="1"/>
          </p:cNvSpPr>
          <p:nvPr>
            <p:ph idx="1"/>
          </p:nvPr>
        </p:nvSpPr>
        <p:spPr>
          <a:xfrm>
            <a:off x="457200" y="685800"/>
            <a:ext cx="8229600" cy="5440363"/>
          </a:xfrm>
        </p:spPr>
        <p:txBody>
          <a:bodyPr/>
          <a:lstStyle/>
          <a:p>
            <a:r>
              <a:rPr lang="en-US" dirty="0"/>
              <a:t>The class selector selects elements with a specific class attribute.</a:t>
            </a:r>
          </a:p>
          <a:p>
            <a:r>
              <a:rPr lang="en-US" dirty="0"/>
              <a:t>To select elements with a specific class, write a period (.) character, followed by the name of the class.</a:t>
            </a:r>
          </a:p>
          <a:p>
            <a:r>
              <a:rPr lang="en-US" dirty="0"/>
              <a:t>In the example below, all HTML elements with class="center" will be red and center-aligned:</a:t>
            </a:r>
          </a:p>
          <a:p>
            <a:endParaRPr lang="en-US" dirty="0"/>
          </a:p>
        </p:txBody>
      </p:sp>
    </p:spTree>
    <p:extLst>
      <p:ext uri="{BB962C8B-B14F-4D97-AF65-F5344CB8AC3E}">
        <p14:creationId xmlns:p14="http://schemas.microsoft.com/office/powerpoint/2010/main" val="9224575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smtClean="0"/>
              <a:t>Example</a:t>
            </a:r>
            <a:endParaRPr lang="en-US" dirty="0"/>
          </a:p>
        </p:txBody>
      </p:sp>
      <p:sp>
        <p:nvSpPr>
          <p:cNvPr id="3" name="Content Placeholder 2"/>
          <p:cNvSpPr>
            <a:spLocks noGrp="1"/>
          </p:cNvSpPr>
          <p:nvPr>
            <p:ph idx="1"/>
          </p:nvPr>
        </p:nvSpPr>
        <p:spPr>
          <a:xfrm>
            <a:off x="457200" y="990600"/>
            <a:ext cx="8229600" cy="5135563"/>
          </a:xfrm>
        </p:spPr>
        <p:txBody>
          <a:bodyPr>
            <a:normAutofit fontScale="55000" lnSpcReduction="20000"/>
          </a:bodyPr>
          <a:lstStyle/>
          <a:p>
            <a:r>
              <a:rPr lang="en-US" dirty="0" smtClean="0"/>
              <a:t>&lt;!DOCTYPE html&gt;</a:t>
            </a:r>
          </a:p>
          <a:p>
            <a:r>
              <a:rPr lang="en-US" dirty="0" smtClean="0"/>
              <a:t>&lt;html&gt;</a:t>
            </a:r>
          </a:p>
          <a:p>
            <a:r>
              <a:rPr lang="en-US" dirty="0" smtClean="0"/>
              <a:t>&lt;head&gt;</a:t>
            </a:r>
          </a:p>
          <a:p>
            <a:r>
              <a:rPr lang="en-US" dirty="0" smtClean="0"/>
              <a:t>&lt;style&gt;</a:t>
            </a:r>
          </a:p>
          <a:p>
            <a:r>
              <a:rPr lang="en-US" dirty="0" smtClean="0"/>
              <a:t>.center {</a:t>
            </a:r>
          </a:p>
          <a:p>
            <a:r>
              <a:rPr lang="en-US" dirty="0" smtClean="0"/>
              <a:t>    text-align: center;</a:t>
            </a:r>
          </a:p>
          <a:p>
            <a:r>
              <a:rPr lang="en-US" dirty="0" smtClean="0"/>
              <a:t>    color: red;</a:t>
            </a:r>
          </a:p>
          <a:p>
            <a:r>
              <a:rPr lang="en-US" dirty="0" smtClean="0"/>
              <a:t>}</a:t>
            </a:r>
          </a:p>
          <a:p>
            <a:r>
              <a:rPr lang="en-US" dirty="0" smtClean="0"/>
              <a:t>&lt;/style&gt;</a:t>
            </a:r>
          </a:p>
          <a:p>
            <a:r>
              <a:rPr lang="en-US" dirty="0" smtClean="0"/>
              <a:t>&lt;/head&gt;</a:t>
            </a:r>
          </a:p>
          <a:p>
            <a:r>
              <a:rPr lang="en-US" dirty="0" smtClean="0"/>
              <a:t>&lt;body&gt;</a:t>
            </a:r>
          </a:p>
          <a:p>
            <a:endParaRPr lang="en-US" dirty="0" smtClean="0"/>
          </a:p>
          <a:p>
            <a:r>
              <a:rPr lang="en-US" dirty="0" smtClean="0"/>
              <a:t>&lt;h1 class="center"&gt;Red and center-aligned heading&lt;/h1&gt;</a:t>
            </a:r>
          </a:p>
          <a:p>
            <a:r>
              <a:rPr lang="en-US" dirty="0" smtClean="0"/>
              <a:t>&lt;p class="center"&gt;Red and center-aligned paragraph.&lt;/p&gt; </a:t>
            </a:r>
          </a:p>
          <a:p>
            <a:endParaRPr lang="en-US" dirty="0" smtClean="0"/>
          </a:p>
          <a:p>
            <a:r>
              <a:rPr lang="en-US" dirty="0" smtClean="0"/>
              <a:t>&lt;/body&gt;</a:t>
            </a:r>
          </a:p>
          <a:p>
            <a:r>
              <a:rPr lang="en-US" dirty="0" smtClean="0"/>
              <a:t>&lt;/html&gt;</a:t>
            </a:r>
          </a:p>
          <a:p>
            <a:endParaRPr lang="en-US" dirty="0"/>
          </a:p>
        </p:txBody>
      </p:sp>
    </p:spTree>
    <p:extLst>
      <p:ext uri="{BB962C8B-B14F-4D97-AF65-F5344CB8AC3E}">
        <p14:creationId xmlns:p14="http://schemas.microsoft.com/office/powerpoint/2010/main" val="21963385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dirty="0" smtClean="0"/>
              <a:t>Program for grouping selectors</a:t>
            </a:r>
            <a:endParaRPr lang="en-US" dirty="0"/>
          </a:p>
        </p:txBody>
      </p:sp>
      <p:sp>
        <p:nvSpPr>
          <p:cNvPr id="3" name="Content Placeholder 2"/>
          <p:cNvSpPr>
            <a:spLocks noGrp="1"/>
          </p:cNvSpPr>
          <p:nvPr>
            <p:ph idx="1"/>
          </p:nvPr>
        </p:nvSpPr>
        <p:spPr>
          <a:xfrm>
            <a:off x="457200" y="990600"/>
            <a:ext cx="8229600" cy="5410200"/>
          </a:xfrm>
        </p:spPr>
        <p:txBody>
          <a:bodyPr>
            <a:normAutofit fontScale="55000" lnSpcReduction="20000"/>
          </a:bodyPr>
          <a:lstStyle/>
          <a:p>
            <a:r>
              <a:rPr lang="en-US" dirty="0" smtClean="0"/>
              <a:t>&lt;!DOCTYPE html&gt;</a:t>
            </a:r>
          </a:p>
          <a:p>
            <a:r>
              <a:rPr lang="en-US" dirty="0" smtClean="0"/>
              <a:t>&lt;html&gt;</a:t>
            </a:r>
          </a:p>
          <a:p>
            <a:r>
              <a:rPr lang="en-US" dirty="0" smtClean="0"/>
              <a:t>&lt;head&gt;</a:t>
            </a:r>
          </a:p>
          <a:p>
            <a:r>
              <a:rPr lang="en-US" dirty="0" smtClean="0"/>
              <a:t>&lt;style&gt;</a:t>
            </a:r>
          </a:p>
          <a:p>
            <a:r>
              <a:rPr lang="en-US" dirty="0" smtClean="0"/>
              <a:t>h1, h2, p {</a:t>
            </a:r>
          </a:p>
          <a:p>
            <a:r>
              <a:rPr lang="en-US" dirty="0" smtClean="0"/>
              <a:t>    text-align: center;</a:t>
            </a:r>
          </a:p>
          <a:p>
            <a:r>
              <a:rPr lang="en-US" dirty="0" smtClean="0"/>
              <a:t>    color: red;</a:t>
            </a:r>
          </a:p>
          <a:p>
            <a:r>
              <a:rPr lang="en-US" dirty="0" smtClean="0"/>
              <a:t>}</a:t>
            </a:r>
          </a:p>
          <a:p>
            <a:r>
              <a:rPr lang="en-US" dirty="0" smtClean="0"/>
              <a:t>&lt;/style&gt;</a:t>
            </a:r>
          </a:p>
          <a:p>
            <a:r>
              <a:rPr lang="en-US" dirty="0" smtClean="0"/>
              <a:t>&lt;/head&gt;</a:t>
            </a:r>
          </a:p>
          <a:p>
            <a:r>
              <a:rPr lang="en-US" dirty="0" smtClean="0"/>
              <a:t>&lt;body&gt;</a:t>
            </a:r>
          </a:p>
          <a:p>
            <a:endParaRPr lang="en-US" dirty="0" smtClean="0"/>
          </a:p>
          <a:p>
            <a:r>
              <a:rPr lang="en-US" dirty="0" smtClean="0"/>
              <a:t>&lt;h1&gt;Hello World!&lt;/h1&gt;</a:t>
            </a:r>
          </a:p>
          <a:p>
            <a:r>
              <a:rPr lang="en-US" dirty="0" smtClean="0"/>
              <a:t>&lt;h2&gt;Smaller heading!&lt;/h2&gt;</a:t>
            </a:r>
          </a:p>
          <a:p>
            <a:r>
              <a:rPr lang="en-US" dirty="0" smtClean="0"/>
              <a:t>&lt;p&gt;This is a paragraph.&lt;/p&gt;</a:t>
            </a:r>
          </a:p>
          <a:p>
            <a:endParaRPr lang="en-US" dirty="0" smtClean="0"/>
          </a:p>
          <a:p>
            <a:r>
              <a:rPr lang="en-US" dirty="0" smtClean="0"/>
              <a:t>&lt;/body&gt;</a:t>
            </a:r>
          </a:p>
          <a:p>
            <a:r>
              <a:rPr lang="en-US" dirty="0" smtClean="0"/>
              <a:t>&lt;/html&gt;</a:t>
            </a:r>
          </a:p>
          <a:p>
            <a:endParaRPr lang="en-US" dirty="0"/>
          </a:p>
        </p:txBody>
      </p:sp>
    </p:spTree>
    <p:extLst>
      <p:ext uri="{BB962C8B-B14F-4D97-AF65-F5344CB8AC3E}">
        <p14:creationId xmlns:p14="http://schemas.microsoft.com/office/powerpoint/2010/main" val="34323916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Three Ways to Insert CSS</a:t>
            </a:r>
            <a:br>
              <a:rPr lang="en-US" dirty="0" smtClean="0"/>
            </a:br>
            <a:endParaRPr lang="en-US" dirty="0"/>
          </a:p>
        </p:txBody>
      </p:sp>
      <p:sp>
        <p:nvSpPr>
          <p:cNvPr id="3" name="Content Placeholder 2"/>
          <p:cNvSpPr>
            <a:spLocks noGrp="1"/>
          </p:cNvSpPr>
          <p:nvPr>
            <p:ph idx="1"/>
          </p:nvPr>
        </p:nvSpPr>
        <p:spPr/>
        <p:txBody>
          <a:bodyPr/>
          <a:lstStyle/>
          <a:p>
            <a:r>
              <a:rPr lang="en-US" dirty="0" smtClean="0"/>
              <a:t>There </a:t>
            </a:r>
            <a:r>
              <a:rPr lang="en-US" dirty="0"/>
              <a:t>are three ways of inserting a style sheet:</a:t>
            </a:r>
          </a:p>
          <a:p>
            <a:r>
              <a:rPr lang="en-US" dirty="0"/>
              <a:t>External style sheet</a:t>
            </a:r>
          </a:p>
          <a:p>
            <a:r>
              <a:rPr lang="en-US" dirty="0"/>
              <a:t>Internal style sheet</a:t>
            </a:r>
          </a:p>
          <a:p>
            <a:r>
              <a:rPr lang="en-US" dirty="0"/>
              <a:t>Inline style</a:t>
            </a:r>
          </a:p>
          <a:p>
            <a:endParaRPr lang="en-US" dirty="0"/>
          </a:p>
        </p:txBody>
      </p:sp>
    </p:spTree>
    <p:extLst>
      <p:ext uri="{BB962C8B-B14F-4D97-AF65-F5344CB8AC3E}">
        <p14:creationId xmlns:p14="http://schemas.microsoft.com/office/powerpoint/2010/main" val="248637922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TotalTime>
  <Words>2102</Words>
  <Application>Microsoft Office PowerPoint</Application>
  <PresentationFormat>On-screen Show (4:3)</PresentationFormat>
  <Paragraphs>426</Paragraphs>
  <Slides>36</Slides>
  <Notes>0</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Office Theme</vt:lpstr>
      <vt:lpstr>What is CSS? </vt:lpstr>
      <vt:lpstr>CSS Selectors </vt:lpstr>
      <vt:lpstr>Example</vt:lpstr>
      <vt:lpstr>The id Selector </vt:lpstr>
      <vt:lpstr>Example</vt:lpstr>
      <vt:lpstr>The class Selector </vt:lpstr>
      <vt:lpstr>Example</vt:lpstr>
      <vt:lpstr>Program for grouping selectors</vt:lpstr>
      <vt:lpstr>Three Ways to Insert CSS </vt:lpstr>
      <vt:lpstr>External Style Sheet </vt:lpstr>
      <vt:lpstr>External style sheet program</vt:lpstr>
      <vt:lpstr>PowerPoint Presentation</vt:lpstr>
      <vt:lpstr>Here is how the "myStyle.css" looks </vt:lpstr>
      <vt:lpstr>Internal Style Sheet </vt:lpstr>
      <vt:lpstr>Example</vt:lpstr>
      <vt:lpstr>Inline Styles </vt:lpstr>
      <vt:lpstr>Example</vt:lpstr>
      <vt:lpstr>Css background color example</vt:lpstr>
      <vt:lpstr>Css background image example</vt:lpstr>
      <vt:lpstr>Css background</vt:lpstr>
      <vt:lpstr>The CSS Box Model </vt:lpstr>
      <vt:lpstr>PowerPoint Presentation</vt:lpstr>
      <vt:lpstr>Css box model</vt:lpstr>
      <vt:lpstr>Css postioning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CSS Layout - float and clear </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CSS?</dc:title>
  <dc:creator>student</dc:creator>
  <cp:lastModifiedBy>ADMIN</cp:lastModifiedBy>
  <cp:revision>18</cp:revision>
  <dcterms:created xsi:type="dcterms:W3CDTF">2017-02-08T09:51:48Z</dcterms:created>
  <dcterms:modified xsi:type="dcterms:W3CDTF">2018-08-03T08:33:42Z</dcterms:modified>
</cp:coreProperties>
</file>