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295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93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9" r:id="rId47"/>
    <p:sldId id="280" r:id="rId48"/>
    <p:sldId id="278" r:id="rId49"/>
    <p:sldId id="281" r:id="rId50"/>
    <p:sldId id="282" r:id="rId51"/>
    <p:sldId id="283" r:id="rId52"/>
    <p:sldId id="284" r:id="rId53"/>
    <p:sldId id="318" r:id="rId54"/>
    <p:sldId id="285" r:id="rId55"/>
    <p:sldId id="286" r:id="rId56"/>
    <p:sldId id="287" r:id="rId57"/>
    <p:sldId id="288" r:id="rId58"/>
    <p:sldId id="319" r:id="rId59"/>
    <p:sldId id="320" r:id="rId60"/>
    <p:sldId id="321" r:id="rId61"/>
    <p:sldId id="322" r:id="rId62"/>
    <p:sldId id="323" r:id="rId63"/>
    <p:sldId id="324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C465-5C56-4A60-B25B-6DCA54BCC08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8BC8-5AE5-4D3A-B48E-EA66F11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jquery_syntax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default.asp" TargetMode="External"/><Relationship Id="rId2" Type="http://schemas.openxmlformats.org/officeDocument/2006/relationships/hyperlink" Target="https://www.w3schools.com/w3css/default.as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JavaScript</a:t>
            </a:r>
            <a:r>
              <a:rPr lang="en-US" dirty="0"/>
              <a:t> is a object-based scripting language.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light weighted. </a:t>
            </a:r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HTML we can only design a web page but you can not run any logic on web browser like addition of two numbers, check any condition, looping statements (for, while), decision making statement (if-else) at client side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All these are not possible using HTML So for perform all these task at client side you need to use JavaScript.</a:t>
            </a:r>
          </a:p>
        </p:txBody>
      </p:sp>
    </p:spTree>
    <p:extLst>
      <p:ext uri="{BB962C8B-B14F-4D97-AF65-F5344CB8AC3E}">
        <p14:creationId xmlns:p14="http://schemas.microsoft.com/office/powerpoint/2010/main" val="202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"Paragraph changed.";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&lt;h1&gt;A Web Page&lt;/h1&gt;</a:t>
            </a:r>
            <a:br>
              <a:rPr lang="en-US" dirty="0"/>
            </a:br>
            <a:r>
              <a:rPr lang="en-US" dirty="0"/>
              <a:t>&lt;p id="demo"&gt;A Paragraph&lt;/p&gt;</a:t>
            </a:r>
            <a:br>
              <a:rPr lang="en-US" dirty="0"/>
            </a:br>
            <a:r>
              <a:rPr lang="en-US" dirty="0"/>
              <a:t>&lt;button type="button"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</a:t>
            </a:r>
            <a:r>
              <a:rPr lang="en-US" dirty="0"/>
              <a:t>Display Possibilities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can "display" data in different ways:</a:t>
            </a:r>
          </a:p>
          <a:p>
            <a:r>
              <a:rPr lang="en-US" dirty="0"/>
              <a:t>Writing into an HTML element, using 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Writing into the HTML output using </a:t>
            </a:r>
            <a:r>
              <a:rPr lang="en-US" b="1" dirty="0"/>
              <a:t>document.write()</a:t>
            </a:r>
            <a:r>
              <a:rPr lang="en-US" dirty="0"/>
              <a:t>.</a:t>
            </a:r>
          </a:p>
          <a:p>
            <a:r>
              <a:rPr lang="en-US" dirty="0"/>
              <a:t>Writing into an alert box, using 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the browser console, using 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Methods </a:t>
            </a:r>
            <a:r>
              <a:rPr lang="en-US" b="1" dirty="0"/>
              <a:t>of window object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84826"/>
              </p:ext>
            </p:extLst>
          </p:nvPr>
        </p:nvGraphicFramePr>
        <p:xfrm>
          <a:off x="762000" y="990600"/>
          <a:ext cx="7162800" cy="513556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45927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1327" marR="61327" marT="91991" marB="9199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1327" marR="61327" marT="91991" marB="9199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</a:tr>
              <a:tr h="3340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93" marR="73593" marT="36796" marB="36796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593" marR="73593" marT="36796" marB="36796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07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alert()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displays the alert box containing message with ok button.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07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confirm()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Displays the confirm dialog box containing message with ok and cancel button.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02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prompt()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Displays a dialog box to get input from the user.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open()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Opens the new window.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6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close()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Closes the current window.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4123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setTimeout()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Performs action after specified time like calling function, evaluating expressions etc.</a:t>
                      </a:r>
                    </a:p>
                  </a:txBody>
                  <a:tcPr marL="61327" marR="61327" marT="61327" marB="613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9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&lt;h2&gt;My First Web Page&lt;/h2&gt;</a:t>
            </a:r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5 + 6;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&lt;h2&gt;My First Web Page&lt;/h2&gt;</a:t>
            </a:r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document.write(5 + 6);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3235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Web Page&lt;/h1&gt;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window.alert</a:t>
            </a:r>
            <a:r>
              <a:rPr lang="en-US" dirty="0"/>
              <a:t>(5 + 6);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543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dirty="0"/>
              <a:t>debugging purposes, you can use the </a:t>
            </a:r>
            <a:r>
              <a:rPr lang="en-US" b="1" dirty="0"/>
              <a:t>console.log()</a:t>
            </a:r>
            <a:r>
              <a:rPr lang="en-US" dirty="0"/>
              <a:t> method to display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&lt;!</a:t>
            </a:r>
            <a:r>
              <a:rPr lang="en-US" dirty="0"/>
              <a:t>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console.log(5 + 6);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events example to display date &amp;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=Date()"&gt;The time </a:t>
            </a:r>
            <a:r>
              <a:rPr lang="en-US" dirty="0" smtClean="0"/>
              <a:t>is&lt;/</a:t>
            </a:r>
            <a:r>
              <a:rPr lang="en-US" dirty="0"/>
              <a:t>button&gt;</a:t>
            </a:r>
          </a:p>
          <a:p>
            <a:endParaRPr lang="en-US" dirty="0"/>
          </a:p>
          <a:p>
            <a:r>
              <a:rPr lang="en-US" dirty="0"/>
              <a:t>&lt;p id="demo"&gt;&lt;/p&gt;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 </a:t>
            </a:r>
            <a:r>
              <a:rPr lang="en-US" b="1" dirty="0"/>
              <a:t>of Variable declaration in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&lt;script&gt;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a=10;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b=20;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c=</a:t>
            </a:r>
            <a:r>
              <a:rPr lang="en-US" dirty="0" err="1"/>
              <a:t>a+b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document.write(c);</a:t>
            </a:r>
          </a:p>
          <a:p>
            <a:r>
              <a:rPr lang="en-US" dirty="0" smtClean="0"/>
              <a:t> </a:t>
            </a:r>
            <a:r>
              <a:rPr lang="en-US" b="1" dirty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Events </a:t>
            </a:r>
            <a:r>
              <a:rPr lang="en-US" b="1" dirty="0"/>
              <a:t>in JavaScript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All objects have properties and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addition, some objects also have "events". </a:t>
            </a:r>
            <a:endParaRPr lang="en-US" dirty="0" smtClean="0"/>
          </a:p>
          <a:p>
            <a:r>
              <a:rPr lang="en-US" dirty="0" smtClean="0"/>
              <a:t>Events </a:t>
            </a:r>
            <a:r>
              <a:rPr lang="en-US" dirty="0"/>
              <a:t>are things that happen, usually user actions, that are associated with an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"event handler" is a command that is used to specify actions in response to an event. </a:t>
            </a:r>
            <a:endParaRPr lang="en-US" dirty="0" smtClean="0"/>
          </a:p>
          <a:p>
            <a:r>
              <a:rPr lang="en-US" dirty="0" smtClean="0"/>
              <a:t>Below </a:t>
            </a:r>
            <a:r>
              <a:rPr lang="en-US" dirty="0"/>
              <a:t>are some of the most common events:</a:t>
            </a:r>
          </a:p>
        </p:txBody>
      </p:sp>
    </p:spTree>
    <p:extLst>
      <p:ext uri="{BB962C8B-B14F-4D97-AF65-F5344CB8AC3E}">
        <p14:creationId xmlns:p14="http://schemas.microsoft.com/office/powerpoint/2010/main" val="33941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Where </a:t>
            </a:r>
            <a:r>
              <a:rPr lang="en-US" b="1" dirty="0"/>
              <a:t>it is used?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used to create interactive websites. It is mainly used for:</a:t>
            </a:r>
          </a:p>
          <a:p>
            <a:r>
              <a:rPr lang="en-US" dirty="0"/>
              <a:t>Client-side validation</a:t>
            </a:r>
          </a:p>
          <a:p>
            <a:r>
              <a:rPr lang="en-US" dirty="0"/>
              <a:t>Dynamic drop-down menus</a:t>
            </a:r>
          </a:p>
          <a:p>
            <a:r>
              <a:rPr lang="en-US" dirty="0"/>
              <a:t>Displaying date and time</a:t>
            </a:r>
          </a:p>
          <a:p>
            <a:r>
              <a:rPr lang="en-US" dirty="0"/>
              <a:t>Build small but complete client side programs .</a:t>
            </a:r>
          </a:p>
          <a:p>
            <a:r>
              <a:rPr lang="en-US" dirty="0"/>
              <a:t>Displaying popup windows and dialog boxes (like alert dialog box, confirm dialog box and prompt dialog box)</a:t>
            </a:r>
          </a:p>
          <a:p>
            <a:r>
              <a:rPr lang="en-US" dirty="0"/>
              <a:t>Displaying clocks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Event handlers can be used to handle, and verify, user input, user actions, and browser actions:</a:t>
            </a:r>
          </a:p>
          <a:p>
            <a:pPr algn="just"/>
            <a:r>
              <a:rPr lang="en-US" dirty="0"/>
              <a:t>Things that should be done every time a page loads</a:t>
            </a:r>
          </a:p>
          <a:p>
            <a:pPr algn="just"/>
            <a:r>
              <a:rPr lang="en-US" dirty="0"/>
              <a:t>Things that should be done when the page is closed</a:t>
            </a:r>
          </a:p>
          <a:p>
            <a:pPr algn="just"/>
            <a:r>
              <a:rPr lang="en-US" dirty="0"/>
              <a:t>Action that should be performed when a user clicks a button</a:t>
            </a:r>
          </a:p>
          <a:p>
            <a:pPr algn="just"/>
            <a:r>
              <a:rPr lang="en-US" dirty="0"/>
              <a:t>Content that should be verified when a user inputs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89671"/>
              </p:ext>
            </p:extLst>
          </p:nvPr>
        </p:nvGraphicFramePr>
        <p:xfrm>
          <a:off x="762000" y="381000"/>
          <a:ext cx="7543800" cy="5867399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62661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Event</a:t>
                      </a:r>
                    </a:p>
                  </a:txBody>
                  <a:tcPr marL="76200" marR="76200" marT="114300" marB="1143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Discription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4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onLoad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Occurs when a page loads in a browser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4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onUnload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occurs just before the user exits a page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4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occurs when you point to an object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4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occurs when you point away from an object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734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onSubmit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occurs when you submit a form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34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occurs when an object is clicked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0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Events and Objects</a:t>
            </a:r>
            <a:br>
              <a:rPr lang="en-US" b="1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are things that happen, actions, that are associated with an object. Below are some common events and the object they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36778"/>
              </p:ext>
            </p:extLst>
          </p:nvPr>
        </p:nvGraphicFramePr>
        <p:xfrm>
          <a:off x="762000" y="1447801"/>
          <a:ext cx="7696200" cy="4571998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7506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Event</a:t>
                      </a:r>
                    </a:p>
                  </a:txBody>
                  <a:tcPr marL="76200" marR="76200" marT="114300" marB="1143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onLoad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Body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onUnload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Body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Link, Button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Link, Button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368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onSubmit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Form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89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Button, Checkbox, Submit, Reset, Link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200"/>
            <a:ext cx="7848600" cy="4724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is a format for storing and transporting data.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JSON is often used when data is sent from a server to a web page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</a:rPr>
              <a:t>JSON </a:t>
            </a:r>
            <a:r>
              <a:rPr lang="en-US" sz="3000" dirty="0">
                <a:solidFill>
                  <a:schemeClr val="tx1"/>
                </a:solidFill>
              </a:rPr>
              <a:t>stands for JavaScript Object Notation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JSON is lightweight data interchange format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JSON is language independent *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JSON is "self-describing" and easy to </a:t>
            </a:r>
            <a:r>
              <a:rPr lang="en-US" sz="3000" dirty="0" smtClean="0">
                <a:solidFill>
                  <a:schemeClr val="tx1"/>
                </a:solidFill>
              </a:rPr>
              <a:t>understand</a:t>
            </a:r>
          </a:p>
          <a:p>
            <a:pPr algn="just"/>
            <a:endParaRPr lang="en-US" sz="3000" dirty="0" smtClean="0">
              <a:solidFill>
                <a:schemeClr val="accent2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3000" dirty="0">
              <a:solidFill>
                <a:schemeClr val="accent2"/>
              </a:solidFill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483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JSON syntax is derived from JavaScript object notation syntax, but the JSON format is text only</a:t>
            </a:r>
            <a:r>
              <a:rPr lang="en-US" dirty="0" smtClean="0"/>
              <a:t>.</a:t>
            </a:r>
          </a:p>
          <a:p>
            <a:r>
              <a:rPr lang="en-US" dirty="0"/>
              <a:t>The JSON format is syntactically identical to the code for creating JavaScript objects.</a:t>
            </a:r>
          </a:p>
          <a:p>
            <a:r>
              <a:rPr lang="en-US" dirty="0"/>
              <a:t>Because of this similarity, a JavaScript program can easily convert JSON data into native JavaScript objects.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r>
              <a:rPr lang="en-US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"employees":[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":"Doe"},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{"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objects are written inside curly braces.</a:t>
            </a:r>
          </a:p>
          <a:p>
            <a:r>
              <a:rPr lang="en-US" dirty="0"/>
              <a:t>Just like in JavaScript, objects can contain multiple name/value pairs:</a:t>
            </a:r>
          </a:p>
          <a:p>
            <a:r>
              <a:rPr lang="en-US" dirty="0"/>
              <a:t>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JSON arrays are written inside square brackets.</a:t>
            </a:r>
          </a:p>
          <a:p>
            <a:r>
              <a:rPr lang="en-US" dirty="0"/>
              <a:t>Just like in JavaScript, an array can contain objects:</a:t>
            </a:r>
          </a:p>
          <a:p>
            <a:r>
              <a:rPr lang="en-US" dirty="0"/>
              <a:t>"employees":[</a:t>
            </a:r>
            <a:br>
              <a:rPr lang="en-US" dirty="0"/>
            </a:br>
            <a:r>
              <a:rPr lang="en-US" dirty="0"/>
              <a:t>    {"</a:t>
            </a:r>
            <a:r>
              <a:rPr lang="en-US" dirty="0" err="1"/>
              <a:t>firstName</a:t>
            </a:r>
            <a:r>
              <a:rPr lang="en-US" dirty="0"/>
              <a:t>":"John", "</a:t>
            </a:r>
            <a:r>
              <a:rPr lang="en-US" dirty="0" err="1"/>
              <a:t>lastName</a:t>
            </a:r>
            <a:r>
              <a:rPr lang="en-US" dirty="0"/>
              <a:t>":"Doe"}, </a:t>
            </a:r>
            <a:br>
              <a:rPr lang="en-US" dirty="0"/>
            </a:br>
            <a:r>
              <a:rPr lang="en-US" dirty="0"/>
              <a:t>    {"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":"Smith"}, </a:t>
            </a:r>
            <a:br>
              <a:rPr lang="en-US" dirty="0"/>
            </a:br>
            <a:r>
              <a:rPr lang="en-US" dirty="0"/>
              <a:t>    {"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  <a:br>
              <a:rPr lang="en-US" dirty="0"/>
            </a:b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&lt;h2&gt;Create Object from JSON String&lt;/h2&gt;</a:t>
            </a:r>
          </a:p>
          <a:p>
            <a:endParaRPr lang="en-US" dirty="0" smtClean="0"/>
          </a:p>
          <a:p>
            <a:r>
              <a:rPr lang="en-US" dirty="0" smtClean="0"/>
              <a:t>&lt;p id="demo"&gt;&lt;/p&gt;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text = '{"employees":[' +</a:t>
            </a:r>
          </a:p>
          <a:p>
            <a:r>
              <a:rPr lang="en-US" dirty="0" smtClean="0"/>
              <a:t>'{"</a:t>
            </a:r>
            <a:r>
              <a:rPr lang="en-US" dirty="0" err="1" smtClean="0"/>
              <a:t>firstName</a:t>
            </a:r>
            <a:r>
              <a:rPr lang="en-US" dirty="0" smtClean="0"/>
              <a:t>":"John","</a:t>
            </a:r>
            <a:r>
              <a:rPr lang="en-US" dirty="0" err="1" smtClean="0"/>
              <a:t>lastName</a:t>
            </a:r>
            <a:r>
              <a:rPr lang="en-US" dirty="0" smtClean="0"/>
              <a:t>":"Doe" },' +</a:t>
            </a:r>
          </a:p>
          <a:p>
            <a:r>
              <a:rPr lang="en-US" dirty="0" smtClean="0"/>
              <a:t>'{"</a:t>
            </a:r>
            <a:r>
              <a:rPr lang="en-US" dirty="0" err="1" smtClean="0"/>
              <a:t>firstName</a:t>
            </a:r>
            <a:r>
              <a:rPr lang="en-US" dirty="0" smtClean="0"/>
              <a:t>":"Anna","</a:t>
            </a:r>
            <a:r>
              <a:rPr lang="en-US" dirty="0" err="1" smtClean="0"/>
              <a:t>lastName</a:t>
            </a:r>
            <a:r>
              <a:rPr lang="en-US" dirty="0" smtClean="0"/>
              <a:t>":"Smith" },' +</a:t>
            </a:r>
          </a:p>
          <a:p>
            <a:r>
              <a:rPr lang="en-US" dirty="0" smtClean="0"/>
              <a:t>'{"</a:t>
            </a:r>
            <a:r>
              <a:rPr lang="en-US" dirty="0" err="1" smtClean="0"/>
              <a:t>firstName</a:t>
            </a:r>
            <a:r>
              <a:rPr lang="en-US" dirty="0" smtClean="0"/>
              <a:t>":"Peter","</a:t>
            </a:r>
            <a:r>
              <a:rPr lang="en-US" dirty="0" err="1" smtClean="0"/>
              <a:t>lastName</a:t>
            </a:r>
            <a:r>
              <a:rPr lang="en-US" dirty="0" smtClean="0"/>
              <a:t>":"Jones" }]}';</a:t>
            </a:r>
          </a:p>
          <a:p>
            <a:endParaRPr lang="en-US" dirty="0" smtClean="0"/>
          </a:p>
          <a:p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(text);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r>
              <a:rPr lang="en-US" dirty="0" err="1" smtClean="0"/>
              <a:t>obj.employees</a:t>
            </a:r>
            <a:r>
              <a:rPr lang="en-US" dirty="0" smtClean="0"/>
              <a:t>[1].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obj.employees</a:t>
            </a:r>
            <a:r>
              <a:rPr lang="en-US" dirty="0" smtClean="0"/>
              <a:t>[1].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O/P:</a:t>
            </a:r>
          </a:p>
          <a:p>
            <a:r>
              <a:rPr lang="en-US" b="1" dirty="0"/>
              <a:t>Create Object from JSON String</a:t>
            </a:r>
          </a:p>
          <a:p>
            <a:r>
              <a:rPr lang="en-US" dirty="0"/>
              <a:t>Anna Smith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//SENDING DATA USING JSON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&lt;h2&gt;Convert a JavaScript object into a JSON string, and send it to the server.&lt;/h2&gt;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</a:t>
            </a:r>
            <a:r>
              <a:rPr lang="en-US" dirty="0" smtClean="0"/>
              <a:t> = { "</a:t>
            </a:r>
            <a:r>
              <a:rPr lang="en-US" dirty="0" err="1" smtClean="0"/>
              <a:t>name":"John</a:t>
            </a:r>
            <a:r>
              <a:rPr lang="en-US" dirty="0" smtClean="0"/>
              <a:t>", "age":31, "</a:t>
            </a:r>
            <a:r>
              <a:rPr lang="en-US" dirty="0" err="1" smtClean="0"/>
              <a:t>city":"New</a:t>
            </a:r>
            <a:r>
              <a:rPr lang="en-US" dirty="0" smtClean="0"/>
              <a:t> York" 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myJSON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myObj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window.location</a:t>
            </a:r>
            <a:r>
              <a:rPr lang="en-US" dirty="0" smtClean="0"/>
              <a:t> = "</a:t>
            </a:r>
            <a:r>
              <a:rPr lang="en-US" dirty="0" err="1" smtClean="0"/>
              <a:t>demo_json.php?x</a:t>
            </a:r>
            <a:r>
              <a:rPr lang="en-US" dirty="0" smtClean="0"/>
              <a:t>=" + </a:t>
            </a:r>
            <a:r>
              <a:rPr lang="en-US" dirty="0" err="1" smtClean="0"/>
              <a:t>myJSON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&lt;/script&gt; 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O/P: John </a:t>
            </a:r>
            <a:r>
              <a:rPr lang="en-US" dirty="0"/>
              <a:t>from New York is 31</a:t>
            </a:r>
          </a:p>
        </p:txBody>
      </p:sp>
    </p:spTree>
    <p:extLst>
      <p:ext uri="{BB962C8B-B14F-4D97-AF65-F5344CB8AC3E}">
        <p14:creationId xmlns:p14="http://schemas.microsoft.com/office/powerpoint/2010/main" val="20317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/>
              <a:t>Types of JavaScript Comments</a:t>
            </a:r>
          </a:p>
          <a:p>
            <a:r>
              <a:rPr lang="en-US" dirty="0"/>
              <a:t>There are two types of comments are in JavaScript</a:t>
            </a:r>
          </a:p>
          <a:p>
            <a:r>
              <a:rPr lang="en-US" dirty="0"/>
              <a:t>Single-line Comment</a:t>
            </a:r>
          </a:p>
          <a:p>
            <a:r>
              <a:rPr lang="en-US" dirty="0"/>
              <a:t>Multi-line </a:t>
            </a:r>
            <a:r>
              <a:rPr lang="en-US" dirty="0" smtClean="0"/>
              <a:t>Comment</a:t>
            </a:r>
          </a:p>
          <a:p>
            <a:r>
              <a:rPr lang="en-US" b="1" dirty="0"/>
              <a:t>Single-line Comment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script</a:t>
            </a:r>
            <a:r>
              <a:rPr lang="en-US" b="1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It is single line comment document.write("Hello </a:t>
            </a:r>
            <a:r>
              <a:rPr lang="en-US" dirty="0" err="1"/>
              <a:t>Javascript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script&gt;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9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Exchanging Data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Receiving Data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receive data in JSON format, you can convert it into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1400" dirty="0" smtClean="0"/>
              <a:t>&lt;!DOCTYPE html&gt;</a:t>
            </a:r>
          </a:p>
          <a:p>
            <a:r>
              <a:rPr lang="en-US" sz="1400" dirty="0" smtClean="0"/>
              <a:t>&lt;html&gt;</a:t>
            </a:r>
          </a:p>
          <a:p>
            <a:r>
              <a:rPr lang="en-US" sz="1400" dirty="0" smtClean="0"/>
              <a:t>&lt;body&gt;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&lt;h2&gt;Convert a string written in JSON format, into a JavaScript object.&lt;/h2&gt;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&lt;p id="demo"&gt;&lt;/p&gt;</a:t>
            </a:r>
          </a:p>
          <a:p>
            <a:endParaRPr lang="en-US" sz="1400" dirty="0" smtClean="0"/>
          </a:p>
          <a:p>
            <a:r>
              <a:rPr lang="en-US" sz="1400" dirty="0" smtClean="0"/>
              <a:t>&lt;script&gt;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myJSON</a:t>
            </a:r>
            <a:r>
              <a:rPr lang="en-US" sz="1400" dirty="0" smtClean="0"/>
              <a:t> = '{ "</a:t>
            </a:r>
            <a:r>
              <a:rPr lang="en-US" sz="1400" dirty="0" err="1" smtClean="0"/>
              <a:t>name":"John</a:t>
            </a:r>
            <a:r>
              <a:rPr lang="en-US" sz="1400" dirty="0" smtClean="0"/>
              <a:t>", "age":31, "</a:t>
            </a:r>
            <a:r>
              <a:rPr lang="en-US" sz="1400" dirty="0" err="1" smtClean="0"/>
              <a:t>city":"New</a:t>
            </a:r>
            <a:r>
              <a:rPr lang="en-US" sz="1400" dirty="0" smtClean="0"/>
              <a:t> York" }';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myObj</a:t>
            </a:r>
            <a:r>
              <a:rPr lang="en-US" sz="1400" dirty="0" smtClean="0"/>
              <a:t> = </a:t>
            </a:r>
            <a:r>
              <a:rPr lang="en-US" sz="1400" dirty="0" err="1" smtClean="0"/>
              <a:t>JSON.parse</a:t>
            </a:r>
            <a:r>
              <a:rPr lang="en-US" sz="1400" dirty="0" smtClean="0"/>
              <a:t>(</a:t>
            </a:r>
            <a:r>
              <a:rPr lang="en-US" sz="1400" dirty="0" err="1" smtClean="0"/>
              <a:t>myJSON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document.getElementById</a:t>
            </a:r>
            <a:r>
              <a:rPr lang="en-US" sz="1400" dirty="0" smtClean="0"/>
              <a:t>("demo").</a:t>
            </a:r>
            <a:r>
              <a:rPr lang="en-US" sz="1400" dirty="0" err="1" smtClean="0"/>
              <a:t>innerHTML</a:t>
            </a:r>
            <a:r>
              <a:rPr lang="en-US" sz="1400" dirty="0" smtClean="0"/>
              <a:t> = myObj.name;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&lt;/script&gt;</a:t>
            </a:r>
          </a:p>
          <a:p>
            <a:pPr marL="0" indent="0">
              <a:buNone/>
            </a:pPr>
            <a:r>
              <a:rPr lang="en-US" sz="1400" dirty="0" smtClean="0"/>
              <a:t>&lt;/body&gt;</a:t>
            </a:r>
          </a:p>
          <a:p>
            <a:pPr marL="0" indent="0">
              <a:buNone/>
            </a:pPr>
            <a:r>
              <a:rPr lang="en-US" sz="1400" dirty="0" smtClean="0"/>
              <a:t>&lt;/html&gt;</a:t>
            </a:r>
          </a:p>
          <a:p>
            <a:pPr marL="0" indent="0">
              <a:buNone/>
            </a:pPr>
            <a:r>
              <a:rPr lang="en-US" sz="1400" b="1" dirty="0" smtClean="0"/>
              <a:t>OUTPUT </a:t>
            </a:r>
            <a:r>
              <a:rPr lang="en-US" sz="1400" dirty="0" smtClean="0"/>
              <a:t>:John </a:t>
            </a:r>
            <a:r>
              <a:rPr lang="en-US" sz="1400" dirty="0"/>
              <a:t>from New York is 31</a:t>
            </a:r>
          </a:p>
        </p:txBody>
      </p:sp>
    </p:spTree>
    <p:extLst>
      <p:ext uri="{BB962C8B-B14F-4D97-AF65-F5344CB8AC3E}">
        <p14:creationId xmlns:p14="http://schemas.microsoft.com/office/powerpoint/2010/main" val="27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Storing </a:t>
            </a: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&lt;h2&gt;Store and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retreive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 from local storage.&lt;/h2&gt;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&lt;p id="demo"&gt;&lt;/p&gt;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myObj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myJSON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text,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//Storing data: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myObj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{ 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name":"John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", "age":31, 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city":"New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York" };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myJSON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myObj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localStorage.setItem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testJSON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myJSON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//Retrieving data: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text 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localStorage.getItem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testJSON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(text);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("demo").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obj.name;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JSON?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Since </a:t>
            </a:r>
            <a:r>
              <a:rPr lang="en-US" dirty="0"/>
              <a:t>the JSON format is text only, it can easily be sent to and from a server, and used as a data format by any programming language.</a:t>
            </a:r>
          </a:p>
          <a:p>
            <a:r>
              <a:rPr lang="en-US" dirty="0"/>
              <a:t>JavaScript has a built in function to convert a string, written in JSON format, into native JavaScript objects:</a:t>
            </a:r>
          </a:p>
          <a:p>
            <a:r>
              <a:rPr lang="en-US" dirty="0" err="1"/>
              <a:t>JSON.parse</a:t>
            </a:r>
            <a:r>
              <a:rPr lang="en-US" dirty="0"/>
              <a:t>()</a:t>
            </a:r>
          </a:p>
          <a:p>
            <a:r>
              <a:rPr lang="en-US" dirty="0"/>
              <a:t>So, if you receive data from a server, in JSON format, you can use it like any other JavaScript object.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is Like XML Because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</a:t>
            </a:r>
            <a:r>
              <a:rPr lang="en-US" dirty="0"/>
              <a:t>JSON and XML are "self describing" (human readable)</a:t>
            </a:r>
          </a:p>
          <a:p>
            <a:r>
              <a:rPr lang="en-US" dirty="0"/>
              <a:t>Both JSON and XML are hierarchical (values within values)</a:t>
            </a:r>
          </a:p>
          <a:p>
            <a:r>
              <a:rPr lang="en-US" dirty="0"/>
              <a:t>Both JSON and XML can be parsed and used by lots of programming languages</a:t>
            </a:r>
          </a:p>
          <a:p>
            <a:r>
              <a:rPr lang="en-US" dirty="0"/>
              <a:t>Both JSON and XML can be fetched with an </a:t>
            </a:r>
            <a:r>
              <a:rPr lang="en-US" dirty="0" err="1"/>
              <a:t>XMLHttpRequest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is Unlike XML Because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doesn't use end tag</a:t>
            </a:r>
          </a:p>
          <a:p>
            <a:r>
              <a:rPr lang="en-US" dirty="0"/>
              <a:t>JSON is shorter</a:t>
            </a:r>
          </a:p>
          <a:p>
            <a:r>
              <a:rPr lang="en-US" dirty="0"/>
              <a:t>JSON is quicker to read and write</a:t>
            </a:r>
          </a:p>
          <a:p>
            <a:r>
              <a:rPr lang="en-US" dirty="0"/>
              <a:t>JSON can use arrays</a:t>
            </a:r>
          </a:p>
          <a:p>
            <a:pPr marL="0" indent="0">
              <a:buNone/>
            </a:pPr>
            <a:r>
              <a:rPr lang="en-US" b="1" dirty="0"/>
              <a:t>The biggest difference is:</a:t>
            </a:r>
          </a:p>
          <a:p>
            <a:r>
              <a:rPr lang="en-US" dirty="0"/>
              <a:t> XML has to be parsed with an XML parser. JSON can be parsed by a standard JavaScript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Differences </a:t>
            </a:r>
            <a:r>
              <a:rPr lang="en-US" b="1" dirty="0"/>
              <a:t>between JSON and XML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214394"/>
              </p:ext>
            </p:extLst>
          </p:nvPr>
        </p:nvGraphicFramePr>
        <p:xfrm>
          <a:off x="533400" y="914398"/>
          <a:ext cx="7924800" cy="5379722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6059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JSON</a:t>
                      </a:r>
                    </a:p>
                  </a:txBody>
                  <a:tcPr marL="76200" marR="76200" marT="114300" marB="1143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XML</a:t>
                      </a:r>
                    </a:p>
                  </a:txBody>
                  <a:tcPr marL="76200" marR="76200" marT="114300" marB="1143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</a:tr>
              <a:tr h="8445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JSON stands for JavaScript Object Notation.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XML stands for eXtensible Markup Language.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459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simple to read and write.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Comapare to JSON XML is less simple.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data-oriented.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XML is document-oriented.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0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is less secured than XML.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It is more secured.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141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JSON doesn't use end tag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XML have end tag.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JSON is shorter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XML is larger than JSON.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JSON is quicker to read and write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XML is not.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410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JSON can use arrays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XML do not have an array.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JSON.stringify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r>
              <a:rPr lang="en-US" dirty="0"/>
              <a:t>A common use of JSON is to exchange data to/from a web server.</a:t>
            </a:r>
          </a:p>
          <a:p>
            <a:r>
              <a:rPr lang="en-US" dirty="0"/>
              <a:t>When sending data to a web server, the data has to be a string.</a:t>
            </a:r>
          </a:p>
          <a:p>
            <a:r>
              <a:rPr lang="en-US" dirty="0"/>
              <a:t>Convert a JavaScript object into a string with </a:t>
            </a:r>
            <a:r>
              <a:rPr lang="en-US" dirty="0" err="1"/>
              <a:t>JSON.stringify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XAMPLE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 = { "</a:t>
            </a:r>
            <a:r>
              <a:rPr lang="en-US" dirty="0" err="1"/>
              <a:t>name":"John</a:t>
            </a:r>
            <a:r>
              <a:rPr lang="en-US" dirty="0"/>
              <a:t>", "age":30, "</a:t>
            </a:r>
            <a:r>
              <a:rPr lang="en-US" dirty="0" err="1"/>
              <a:t>city":"New</a:t>
            </a:r>
            <a:r>
              <a:rPr lang="en-US" dirty="0"/>
              <a:t> York</a:t>
            </a:r>
            <a:r>
              <a:rPr lang="en-US" dirty="0" smtClean="0"/>
              <a:t>"};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4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is a JavaScript Library.</a:t>
            </a:r>
          </a:p>
          <a:p>
            <a:r>
              <a:rPr lang="en-US" dirty="0" err="1"/>
              <a:t>jQuery</a:t>
            </a:r>
            <a:r>
              <a:rPr lang="en-US" dirty="0"/>
              <a:t> greatly simplifies JavaScript programming.</a:t>
            </a:r>
          </a:p>
          <a:p>
            <a:r>
              <a:rPr lang="en-US" dirty="0" err="1"/>
              <a:t>jQuery</a:t>
            </a:r>
            <a:r>
              <a:rPr lang="en-US" dirty="0"/>
              <a:t> is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51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 example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="https://ajax.googleapis.com/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/libs/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/3.1.1/jquery.min.js"&gt;&lt;/script&gt;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$(document).ready(function(){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$("p").click(function(){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$(this).hide();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});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&lt;p&gt;If you click on me, I will disappear.&lt;/p&gt;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&lt;p&gt;Click me away!&lt;/p&gt;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&lt;p&gt;Click me too!&lt;/p&gt;</a:t>
            </a:r>
          </a:p>
          <a:p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1796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Multi-line Comment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&lt;script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/* It is multi line comment. It will not be displayed */ </a:t>
            </a:r>
            <a:endParaRPr lang="en-US" dirty="0" smtClean="0"/>
          </a:p>
          <a:p>
            <a:r>
              <a:rPr lang="en-US" dirty="0" smtClean="0"/>
              <a:t>document.write</a:t>
            </a:r>
            <a:r>
              <a:rPr lang="en-US" dirty="0"/>
              <a:t>("</a:t>
            </a:r>
            <a:r>
              <a:rPr lang="en-US" dirty="0" err="1"/>
              <a:t>Javascript</a:t>
            </a:r>
            <a:r>
              <a:rPr lang="en-US" dirty="0"/>
              <a:t> multiline comment"); </a:t>
            </a:r>
            <a:endParaRPr lang="en-US" dirty="0" smtClean="0"/>
          </a:p>
          <a:p>
            <a:r>
              <a:rPr lang="en-US" b="1" dirty="0" smtClean="0"/>
              <a:t>&lt;/</a:t>
            </a:r>
            <a:r>
              <a:rPr lang="en-US" b="1" dirty="0"/>
              <a:t>script&gt;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jQuery</a:t>
            </a:r>
            <a:r>
              <a:rPr lang="en-US" b="1" dirty="0"/>
              <a:t> Syntax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syntax is tailor-made for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</a:t>
            </a:r>
            <a:r>
              <a:rPr lang="en-US" dirty="0" err="1"/>
              <a:t>jQuery</a:t>
            </a:r>
            <a:r>
              <a:rPr lang="en-US" dirty="0"/>
              <a:t> </a:t>
            </a:r>
            <a:r>
              <a:rPr lang="en-US" i="1" dirty="0"/>
              <a:t>action</a:t>
            </a:r>
            <a:r>
              <a:rPr lang="en-US" dirty="0"/>
              <a:t>() to be performed on the element(s)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$(this).hide() - hides the current element.</a:t>
            </a:r>
          </a:p>
          <a:p>
            <a:r>
              <a:rPr lang="en-US" dirty="0"/>
              <a:t>$("p").hide() - hides all &lt;p&gt; elements.</a:t>
            </a:r>
          </a:p>
          <a:p>
            <a:r>
              <a:rPr lang="en-US" dirty="0"/>
              <a:t>$(".test").hide() - hides all elements with class="test".</a:t>
            </a:r>
          </a:p>
          <a:p>
            <a:r>
              <a:rPr lang="en-US" dirty="0"/>
              <a:t>$("#test").hide() 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41629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selectors are one of the most important parts of the </a:t>
            </a:r>
            <a:r>
              <a:rPr lang="en-US" dirty="0" err="1"/>
              <a:t>jQuery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jQuery</a:t>
            </a:r>
            <a:r>
              <a:rPr lang="en-US" dirty="0"/>
              <a:t> Selectors</a:t>
            </a:r>
          </a:p>
          <a:p>
            <a:r>
              <a:rPr lang="en-US" dirty="0" err="1"/>
              <a:t>jQuery</a:t>
            </a:r>
            <a:r>
              <a:rPr lang="en-US" dirty="0"/>
              <a:t> selectors allow you to select and manipulate HTML element(s).</a:t>
            </a:r>
          </a:p>
          <a:p>
            <a:r>
              <a:rPr lang="en-US" dirty="0" err="1"/>
              <a:t>jQuery</a:t>
            </a:r>
            <a:r>
              <a:rPr lang="en-US" dirty="0"/>
              <a:t> selectors are used to "find" (or select) HTML elements based on their name, id, classes, types, attributes, values of attributes and much more. It's based on the existing </a:t>
            </a:r>
            <a:r>
              <a:rPr lang="en-US" dirty="0">
                <a:hlinkClick r:id="rId2"/>
              </a:rPr>
              <a:t>CSS Selectors</a:t>
            </a:r>
            <a:r>
              <a:rPr lang="en-US" dirty="0"/>
              <a:t>, and in addition, it has some own custom selectors.</a:t>
            </a:r>
          </a:p>
          <a:p>
            <a:r>
              <a:rPr lang="en-US" dirty="0"/>
              <a:t>All selectors in </a:t>
            </a:r>
            <a:r>
              <a:rPr lang="en-US" dirty="0" err="1"/>
              <a:t>jQuery</a:t>
            </a:r>
            <a:r>
              <a:rPr lang="en-US" dirty="0"/>
              <a:t> start with the dollar sign and parentheses: $().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The element Selector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element selector selects elements based on the element name.</a:t>
            </a:r>
          </a:p>
          <a:p>
            <a:r>
              <a:rPr lang="en-US" dirty="0"/>
              <a:t>You can select all &lt;p&gt; elements on a page like this:</a:t>
            </a:r>
          </a:p>
          <a:p>
            <a:r>
              <a:rPr lang="en-US" dirty="0"/>
              <a:t>$("p")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40000" lnSpcReduction="20000"/>
          </a:bodyPr>
          <a:lstStyle/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="https://ajax.googleapis.com/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/libs/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/3.1.1/jquery.min.js"&gt;&lt;/script&gt;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$(document).ready(function(){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$("button").click(function(){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$("p").hide();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});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&lt;h2&gt;This is a heading&lt;/h2&gt;</a:t>
            </a: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&lt;p&gt;This is another paragraph.&lt;/p&gt;</a:t>
            </a: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&lt;button&gt;Click me to hide paragraphs&lt;/button&gt;</a:t>
            </a:r>
          </a:p>
          <a:p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/>
              <a:t>The #id Selector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#id selector uses the id attribute of an HTML tag to find the specific element.</a:t>
            </a:r>
          </a:p>
          <a:p>
            <a:r>
              <a:rPr lang="en-US" dirty="0"/>
              <a:t>An id should be unique within a page, so you should use the #id selector when you want to find a single, unique element.</a:t>
            </a:r>
          </a:p>
          <a:p>
            <a:r>
              <a:rPr lang="en-US" dirty="0"/>
              <a:t>To find an element with a specific id, write a hash character, followed by the id of the HTML element:</a:t>
            </a:r>
          </a:p>
          <a:p>
            <a:r>
              <a:rPr lang="en-US" dirty="0"/>
              <a:t>$("#test")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="https://ajax.googleapis.com/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/libs/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/3.1.1/jquery.min.js"&gt;&lt;/script&gt;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$(document).ready(function(){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$("button").click(function(){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$("#test").hide();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});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&lt;h2&gt;This is a heading&lt;/h2&gt;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&lt;p&gt;This is a paragraph.&lt;/p&gt;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&lt;p id="test"&gt;This is another paragraph.&lt;/p&gt;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&lt;button&gt;Click me&lt;/button&gt;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.class Selector</a:t>
            </a:r>
          </a:p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class selector finds elements with a specific class.</a:t>
            </a:r>
          </a:p>
          <a:p>
            <a:r>
              <a:rPr lang="en-US" dirty="0"/>
              <a:t>To find elements with a specific class, write a period character, followed by the name of the class:</a:t>
            </a:r>
          </a:p>
          <a:p>
            <a:r>
              <a:rPr lang="en-US" dirty="0"/>
              <a:t>$(".test")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 Event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is tailor-made to respond to events in an HTML page.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What are Events?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All the different visitor's actions that a web page can respond to are called events.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An event represents the precise moment when something happens.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moving a mouse over an element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selecting a radio button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clicking on an element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term 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"fires/fired"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is often used with events. Example: "The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keypress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event is fired, the moment you press a key".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/3.1.1/jquery.min.js"&gt;&lt;/script&gt;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  $("button").click(function(){</a:t>
            </a:r>
          </a:p>
          <a:p>
            <a:r>
              <a:rPr lang="en-US" dirty="0" smtClean="0"/>
              <a:t>        $(".test").hide();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 class="test"&gt;This is a heading&lt;/h2&gt;</a:t>
            </a:r>
          </a:p>
          <a:p>
            <a:endParaRPr lang="en-US" dirty="0" smtClean="0"/>
          </a:p>
          <a:p>
            <a:r>
              <a:rPr lang="en-US" dirty="0" smtClean="0"/>
              <a:t>&lt;p class="test"&gt;This is a paragraph.&lt;/p&gt;</a:t>
            </a:r>
          </a:p>
          <a:p>
            <a:r>
              <a:rPr lang="en-US" dirty="0" smtClean="0"/>
              <a:t>&lt;p&gt;This is another paragraph.&lt;/p&gt;</a:t>
            </a:r>
          </a:p>
          <a:p>
            <a:endParaRPr lang="en-US" dirty="0" smtClean="0"/>
          </a:p>
          <a:p>
            <a:r>
              <a:rPr lang="en-US" dirty="0" smtClean="0"/>
              <a:t>&lt;button&gt;Click me&lt;/button&gt;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jQuery</a:t>
            </a:r>
            <a:r>
              <a:rPr lang="en-US" dirty="0"/>
              <a:t> Syntax For Event Methods</a:t>
            </a:r>
          </a:p>
          <a:p>
            <a:r>
              <a:rPr lang="en-US" dirty="0"/>
              <a:t>In </a:t>
            </a:r>
            <a:r>
              <a:rPr lang="en-US" dirty="0" err="1"/>
              <a:t>jQuery</a:t>
            </a:r>
            <a:r>
              <a:rPr lang="en-US" dirty="0"/>
              <a:t>, most DOM events have an equivalent </a:t>
            </a:r>
            <a:r>
              <a:rPr lang="en-US" dirty="0" err="1"/>
              <a:t>jQuery</a:t>
            </a:r>
            <a:r>
              <a:rPr lang="en-US" dirty="0"/>
              <a:t> method.</a:t>
            </a:r>
          </a:p>
          <a:p>
            <a:r>
              <a:rPr lang="en-US" dirty="0"/>
              <a:t>To assign a click event to all paragraphs on a page, you can do this:</a:t>
            </a:r>
          </a:p>
          <a:p>
            <a:r>
              <a:rPr lang="en-US" dirty="0"/>
              <a:t>$("p").click();</a:t>
            </a:r>
          </a:p>
          <a:p>
            <a:r>
              <a:rPr lang="en-US" dirty="0"/>
              <a:t>The next step is to define what should happen when the event fires. You must pass a function to the event:</a:t>
            </a:r>
          </a:p>
          <a:p>
            <a:r>
              <a:rPr lang="en-US" dirty="0"/>
              <a:t>$("p").click(function(){</a:t>
            </a:r>
            <a:br>
              <a:rPr lang="en-US" dirty="0"/>
            </a:br>
            <a:r>
              <a:rPr lang="en-US" dirty="0"/>
              <a:t>  // action goes here!!</a:t>
            </a:r>
            <a:br>
              <a:rPr lang="en-US" dirty="0"/>
            </a:br>
            <a:r>
              <a:rPr lang="en-US" dirty="0"/>
              <a:t>});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JavaScript?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is one of the </a:t>
            </a:r>
            <a:r>
              <a:rPr lang="en-US" b="1" dirty="0"/>
              <a:t>3 languages</a:t>
            </a:r>
            <a:r>
              <a:rPr lang="en-US" dirty="0"/>
              <a:t> all web developers </a:t>
            </a:r>
            <a:r>
              <a:rPr lang="en-US" b="1" dirty="0"/>
              <a:t>must</a:t>
            </a:r>
            <a:r>
              <a:rPr lang="en-US" dirty="0"/>
              <a:t> learn:</a:t>
            </a:r>
          </a:p>
          <a:p>
            <a:r>
              <a:rPr lang="en-US" dirty="0"/>
              <a:t>   1. </a:t>
            </a:r>
            <a:r>
              <a:rPr lang="en-US" b="1" dirty="0"/>
              <a:t>HTML</a:t>
            </a:r>
            <a:r>
              <a:rPr lang="en-US" dirty="0"/>
              <a:t> to define the content of web pages</a:t>
            </a:r>
          </a:p>
          <a:p>
            <a:r>
              <a:rPr lang="en-US" dirty="0"/>
              <a:t>   2. </a:t>
            </a:r>
            <a:r>
              <a:rPr lang="en-US" b="1" dirty="0"/>
              <a:t>CSS</a:t>
            </a:r>
            <a:r>
              <a:rPr lang="en-US" dirty="0"/>
              <a:t> to specify the layout of web pages</a:t>
            </a:r>
          </a:p>
          <a:p>
            <a:r>
              <a:rPr lang="en-US" dirty="0"/>
              <a:t>   3. </a:t>
            </a:r>
            <a:r>
              <a:rPr lang="en-US" b="1" dirty="0"/>
              <a:t>JavaScript</a:t>
            </a:r>
            <a:r>
              <a:rPr lang="en-US" dirty="0"/>
              <a:t> to program the behavior of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Commonly Used </a:t>
            </a:r>
            <a:r>
              <a:rPr lang="en-US" b="1" dirty="0" err="1"/>
              <a:t>jQuery</a:t>
            </a:r>
            <a:r>
              <a:rPr lang="en-US" b="1" dirty="0"/>
              <a:t> Event Methods</a:t>
            </a:r>
          </a:p>
          <a:p>
            <a:r>
              <a:rPr lang="en-US" b="1" dirty="0"/>
              <a:t>$(document).ready()</a:t>
            </a:r>
            <a:endParaRPr lang="en-US" dirty="0"/>
          </a:p>
          <a:p>
            <a:r>
              <a:rPr lang="en-US" dirty="0"/>
              <a:t>The $(document).ready() method allows us to execute a function when the document is fully loaded. This event is already explained in the </a:t>
            </a:r>
            <a:r>
              <a:rPr lang="en-US" dirty="0" err="1">
                <a:hlinkClick r:id="rId2"/>
              </a:rPr>
              <a:t>jQuery</a:t>
            </a:r>
            <a:r>
              <a:rPr lang="en-US" dirty="0">
                <a:hlinkClick r:id="rId2"/>
              </a:rPr>
              <a:t> Syntax</a:t>
            </a:r>
            <a:r>
              <a:rPr lang="en-US" dirty="0"/>
              <a:t> chapter.</a:t>
            </a:r>
          </a:p>
          <a:p>
            <a:r>
              <a:rPr lang="en-US" b="1" dirty="0"/>
              <a:t>click()</a:t>
            </a:r>
            <a:endParaRPr lang="en-US" dirty="0"/>
          </a:p>
          <a:p>
            <a:r>
              <a:rPr lang="en-US" dirty="0"/>
              <a:t>The click() method attaches an event handler function to an HTML element.</a:t>
            </a:r>
          </a:p>
          <a:p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 smtClean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mouseenter</a:t>
            </a:r>
            <a:r>
              <a:rPr lang="en-US" dirty="0"/>
              <a:t>() method attaches an event handler function to an HTML element.</a:t>
            </a:r>
          </a:p>
          <a:p>
            <a:r>
              <a:rPr lang="en-US" dirty="0"/>
              <a:t>The function is executed when the mouse pointer enters the HTML 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mouseleave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mouseleave</a:t>
            </a:r>
            <a:r>
              <a:rPr lang="en-US" dirty="0"/>
              <a:t>() method attaches an event handler function to an HTML element.</a:t>
            </a:r>
          </a:p>
          <a:p>
            <a:r>
              <a:rPr lang="en-US" dirty="0"/>
              <a:t>The function is executed when the mouse pointer leaves the HTML 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mousedown</a:t>
            </a:r>
            <a:r>
              <a:rPr lang="en-US" b="1" dirty="0"/>
              <a:t>()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mousedown</a:t>
            </a:r>
            <a:r>
              <a:rPr lang="en-US" dirty="0"/>
              <a:t>() method attaches an event handler function to an HTML element.</a:t>
            </a:r>
          </a:p>
          <a:p>
            <a:pPr algn="just"/>
            <a:r>
              <a:rPr lang="en-US" dirty="0"/>
              <a:t>The function is executed, when the left, middle or right mouse button is pressed down, while the mouse is over the HTML element:</a:t>
            </a:r>
          </a:p>
          <a:p>
            <a:r>
              <a:rPr lang="en-US" b="1" dirty="0" err="1"/>
              <a:t>mouseup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mouseup</a:t>
            </a:r>
            <a:r>
              <a:rPr lang="en-US" dirty="0"/>
              <a:t>() method attaches an event handler function to an HTML element.</a:t>
            </a:r>
          </a:p>
          <a:p>
            <a:r>
              <a:rPr lang="en-US" dirty="0"/>
              <a:t>The function is executed, when the left, middle or right mouse button is released, while the mouse is over the HTML element: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415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hover()</a:t>
            </a:r>
            <a:endParaRPr lang="en-US" dirty="0"/>
          </a:p>
          <a:p>
            <a:r>
              <a:rPr lang="en-US" dirty="0"/>
              <a:t>The hover() method takes two functions and is a combination of the </a:t>
            </a:r>
            <a:r>
              <a:rPr lang="en-US" dirty="0" err="1"/>
              <a:t>mouseenter</a:t>
            </a:r>
            <a:r>
              <a:rPr lang="en-US" dirty="0"/>
              <a:t>() and </a:t>
            </a:r>
            <a:r>
              <a:rPr lang="en-US" dirty="0" err="1"/>
              <a:t>mouseleave</a:t>
            </a:r>
            <a:r>
              <a:rPr lang="en-US" dirty="0"/>
              <a:t>() methods.</a:t>
            </a:r>
          </a:p>
          <a:p>
            <a:r>
              <a:rPr lang="en-US" dirty="0"/>
              <a:t>The first function is executed when the mouse enters the HTML element, and the second function is executed when the mouse leaves the HTML element: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focus()</a:t>
            </a:r>
            <a:endParaRPr lang="en-US" dirty="0"/>
          </a:p>
          <a:p>
            <a:r>
              <a:rPr lang="en-US" dirty="0"/>
              <a:t>The focus() method attaches an event handler function to an HTML form field.</a:t>
            </a:r>
          </a:p>
          <a:p>
            <a:r>
              <a:rPr lang="en-US" dirty="0"/>
              <a:t>The function is executed when the form field gets focus: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blur()</a:t>
            </a:r>
            <a:endParaRPr lang="en-US" dirty="0"/>
          </a:p>
          <a:p>
            <a:r>
              <a:rPr lang="en-US" dirty="0"/>
              <a:t>The blur() method attaches an event handler function to an HTML form field.</a:t>
            </a:r>
          </a:p>
          <a:p>
            <a:r>
              <a:rPr lang="en-US" dirty="0"/>
              <a:t>The function is executed when the form field loses focus</a:t>
            </a:r>
            <a:r>
              <a:rPr lang="en-US" dirty="0" smtClean="0"/>
              <a:t>:</a:t>
            </a:r>
          </a:p>
          <a:p>
            <a:r>
              <a:rPr lang="en-US" b="1" dirty="0"/>
              <a:t>The on() Method</a:t>
            </a:r>
          </a:p>
          <a:p>
            <a:r>
              <a:rPr lang="en-US" dirty="0"/>
              <a:t>The on() method attaches one or more event handlers for the selected elements.</a:t>
            </a:r>
          </a:p>
          <a:p>
            <a:r>
              <a:rPr lang="en-US" dirty="0"/>
              <a:t>Attach a click event to a &lt;p&gt; element: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="https://ajax.googleapis.com/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/libs/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/3.1.1/jquery.min.js"&gt;&lt;/script&gt;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$(document).ready(function(){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$("p").on({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mouseenter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: function(){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    $(this).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("background-color", "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lightgray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},  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mouseleave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: function(){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    $(this).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("background-color", "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lightblue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}, 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click: function(){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    $(this).</a:t>
            </a:r>
            <a:r>
              <a:rPr lang="en-US" sz="6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("background-color", "yellow");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    }  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    });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&lt;p&gt;Click or move the mouse pointer over this paragraph.&lt;/p&gt;</a:t>
            </a:r>
          </a:p>
          <a:p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 Layout Elements</a:t>
            </a:r>
          </a:p>
          <a:p>
            <a:r>
              <a:rPr lang="en-US" dirty="0"/>
              <a:t>Websites often display content in multiple columns (like a magazine or newspaper).</a:t>
            </a:r>
          </a:p>
          <a:p>
            <a:r>
              <a:rPr lang="en-US" dirty="0"/>
              <a:t>HTML5 offers new semantic elements that define the different parts of a web page:</a:t>
            </a:r>
          </a:p>
          <a:p>
            <a:r>
              <a:rPr lang="en-US" dirty="0"/>
              <a:t>&lt;header&gt; - Defines a header for a document or a section</a:t>
            </a:r>
          </a:p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 - Defines a container for navigation links</a:t>
            </a:r>
          </a:p>
          <a:p>
            <a:r>
              <a:rPr lang="en-US" dirty="0"/>
              <a:t>&lt;section&gt; - Defines a section in a document</a:t>
            </a:r>
          </a:p>
          <a:p>
            <a:r>
              <a:rPr lang="en-US" dirty="0"/>
              <a:t>&lt;article&gt; - Defines an independent self-contained article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387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&lt;aside&gt; - Defines content aside from the content (like a sidebar)</a:t>
            </a:r>
          </a:p>
          <a:p>
            <a:r>
              <a:rPr lang="en-US" dirty="0"/>
              <a:t>&lt;footer&gt; - Defines a footer for a document or a section</a:t>
            </a:r>
          </a:p>
          <a:p>
            <a:r>
              <a:rPr lang="en-US" dirty="0"/>
              <a:t>&lt;details&gt; - Defines additional details</a:t>
            </a:r>
          </a:p>
          <a:p>
            <a:r>
              <a:rPr lang="en-US" dirty="0"/>
              <a:t>&lt;summary&gt; - Defines a heading for the &lt;details&gt; element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49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/>
              <a:t>JavaScript Can Change HTML Content</a:t>
            </a:r>
          </a:p>
          <a:p>
            <a:r>
              <a:rPr lang="en-US" dirty="0"/>
              <a:t>One of many JavaScript HTML methods is </a:t>
            </a:r>
            <a:r>
              <a:rPr lang="en-US" b="1" dirty="0" err="1"/>
              <a:t>getElementById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This example uses the method to "find" an HTML element (with id="demo") and changes the element content (</a:t>
            </a:r>
            <a:r>
              <a:rPr lang="en-US" b="1" dirty="0" err="1"/>
              <a:t>innerHTML</a:t>
            </a:r>
            <a:r>
              <a:rPr lang="en-US" dirty="0"/>
              <a:t>) to "Hello JavaScript":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HTML Layout Techniques</a:t>
            </a:r>
          </a:p>
          <a:p>
            <a:r>
              <a:rPr lang="en-US" dirty="0"/>
              <a:t>There are four different ways to create multicolumn layouts. Each way has its pros and cons:</a:t>
            </a:r>
          </a:p>
          <a:p>
            <a:r>
              <a:rPr lang="en-US" dirty="0"/>
              <a:t>HTML tables (not recommended)</a:t>
            </a:r>
          </a:p>
          <a:p>
            <a:r>
              <a:rPr lang="en-US" dirty="0"/>
              <a:t>CSS float property</a:t>
            </a:r>
          </a:p>
          <a:p>
            <a:r>
              <a:rPr lang="en-US" dirty="0"/>
              <a:t>CSS </a:t>
            </a:r>
            <a:r>
              <a:rPr lang="en-US" dirty="0" err="1"/>
              <a:t>flexbox</a:t>
            </a:r>
            <a:endParaRPr lang="en-US" dirty="0"/>
          </a:p>
          <a:p>
            <a:r>
              <a:rPr lang="en-US" dirty="0"/>
              <a:t>CSS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953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Frameworks</a:t>
            </a:r>
          </a:p>
          <a:p>
            <a:pPr marL="0" indent="0">
              <a:buNone/>
            </a:pPr>
            <a:r>
              <a:rPr lang="en-US" dirty="0"/>
              <a:t>If you want to create your layout fast, you can use a framework, like </a:t>
            </a:r>
            <a:r>
              <a:rPr lang="en-US" dirty="0">
                <a:hlinkClick r:id="rId2"/>
              </a:rPr>
              <a:t>W3.CSS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CSS Floats</a:t>
            </a:r>
          </a:p>
          <a:p>
            <a:r>
              <a:rPr lang="en-US" dirty="0"/>
              <a:t>It is common to do entire web layouts using the CSS float property. Float is easy to learn - you just need to remember how the float and clear properties work. </a:t>
            </a:r>
            <a:r>
              <a:rPr lang="en-US" b="1" dirty="0"/>
              <a:t>Disadvantages:</a:t>
            </a:r>
            <a:r>
              <a:rPr lang="en-US" dirty="0"/>
              <a:t> Floating elements are tied to the document flow, which may harm the flexibility.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731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CSS </a:t>
            </a:r>
            <a:r>
              <a:rPr lang="en-US" dirty="0" err="1">
                <a:solidFill>
                  <a:srgbClr val="FF0000"/>
                </a:solidFill>
              </a:rPr>
              <a:t>Flexbox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Flexbox</a:t>
            </a:r>
            <a:r>
              <a:rPr lang="en-US" dirty="0"/>
              <a:t> is a new layout mode in CSS3.</a:t>
            </a:r>
          </a:p>
          <a:p>
            <a:r>
              <a:rPr lang="en-US" dirty="0"/>
              <a:t>Use of </a:t>
            </a:r>
            <a:r>
              <a:rPr lang="en-US" dirty="0" err="1"/>
              <a:t>flexbox</a:t>
            </a:r>
            <a:r>
              <a:rPr lang="en-US" dirty="0"/>
              <a:t> ensures that elements behave predictably when the page layout must accommodate different screen sizes and different display devices. </a:t>
            </a:r>
            <a:r>
              <a:rPr lang="en-US" b="1" dirty="0"/>
              <a:t>Disadvantages:</a:t>
            </a:r>
            <a:r>
              <a:rPr lang="en-US" dirty="0"/>
              <a:t> Does not work in IE10 and earlier.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438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SVG has several methods for drawing paths, boxes, circles, text, and graphic images.</a:t>
            </a:r>
          </a:p>
          <a:p>
            <a:r>
              <a:rPr lang="en-US" dirty="0" smtClean="0"/>
              <a:t>The </a:t>
            </a:r>
            <a:r>
              <a:rPr lang="en-US" dirty="0"/>
              <a:t>HTML &lt;canvas&gt; element is used to draw graphics on a web page.</a:t>
            </a:r>
          </a:p>
          <a:p>
            <a:r>
              <a:rPr lang="en-US" dirty="0"/>
              <a:t>The graphic to the left is created with &lt;canvas&gt;. It shows four elements: a red rectangle, a gradient rectangle, a multicolor rectangle, and a multicolor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67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&lt;h2&gt;What Can JavaScript Do?&lt;/h2&gt;</a:t>
            </a:r>
          </a:p>
          <a:p>
            <a:endParaRPr lang="en-US" dirty="0"/>
          </a:p>
          <a:p>
            <a:r>
              <a:rPr lang="en-US" dirty="0"/>
              <a:t>&lt;p id="demo"&gt;JavaScript can change HTML content.&lt;/p&gt;</a:t>
            </a:r>
          </a:p>
          <a:p>
            <a:endParaRPr lang="en-US" dirty="0"/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='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JavaScript!"'&gt;Click Me!&lt;/button&gt;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73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JavaScript Can Change HTML Content</a:t>
            </a:r>
          </a:p>
          <a:p>
            <a:r>
              <a:rPr lang="en-US" dirty="0"/>
              <a:t>JavaScript Can Change HTML Attributes</a:t>
            </a:r>
          </a:p>
          <a:p>
            <a:r>
              <a:rPr lang="en-US" dirty="0"/>
              <a:t>JavaScript Can Change HTML Styles (CSS)</a:t>
            </a:r>
          </a:p>
          <a:p>
            <a:r>
              <a:rPr lang="en-US" dirty="0"/>
              <a:t>JavaScript Can Hide HTML Elements</a:t>
            </a:r>
          </a:p>
          <a:p>
            <a:r>
              <a:rPr lang="en-US" dirty="0"/>
              <a:t>JavaScript Can Show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Functions and 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JavaScript </a:t>
            </a:r>
            <a:r>
              <a:rPr lang="en-US" b="1" dirty="0"/>
              <a:t>function</a:t>
            </a:r>
            <a:r>
              <a:rPr lang="en-US" dirty="0"/>
              <a:t> is a block of JavaScript code, that can be executed when "called" for.</a:t>
            </a:r>
          </a:p>
          <a:p>
            <a:r>
              <a:rPr lang="en-US" dirty="0"/>
              <a:t>For example, a function can be called when an </a:t>
            </a:r>
            <a:r>
              <a:rPr lang="en-US" b="1" dirty="0"/>
              <a:t>event</a:t>
            </a:r>
            <a:r>
              <a:rPr lang="en-US" dirty="0"/>
              <a:t> occurs, like when the user clicks a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3023</Words>
  <Application>Microsoft Office PowerPoint</Application>
  <PresentationFormat>On-screen Show (4:3)</PresentationFormat>
  <Paragraphs>562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javascript</vt:lpstr>
      <vt:lpstr> Where it is used? </vt:lpstr>
      <vt:lpstr>PowerPoint Presentation</vt:lpstr>
      <vt:lpstr>Multi-line Comment </vt:lpstr>
      <vt:lpstr>Why Study JavaScript? </vt:lpstr>
      <vt:lpstr>PowerPoint Presentation</vt:lpstr>
      <vt:lpstr>Javascript example</vt:lpstr>
      <vt:lpstr>PowerPoint Presentation</vt:lpstr>
      <vt:lpstr>JavaScript Functions and Events </vt:lpstr>
      <vt:lpstr>Javascript functions example</vt:lpstr>
      <vt:lpstr> JavaScript Display Possibilities </vt:lpstr>
      <vt:lpstr> Methods of window object </vt:lpstr>
      <vt:lpstr>PowerPoint Presentation</vt:lpstr>
      <vt:lpstr>PowerPoint Presentation</vt:lpstr>
      <vt:lpstr>PowerPoint Presentation</vt:lpstr>
      <vt:lpstr>  For debugging purposes, you can use the console.log() method to display data</vt:lpstr>
      <vt:lpstr>Javascript events example to display date &amp; time</vt:lpstr>
      <vt:lpstr> Example of Variable declaration in JavaScript </vt:lpstr>
      <vt:lpstr> Events in JavaScript </vt:lpstr>
      <vt:lpstr>PowerPoint Presentation</vt:lpstr>
      <vt:lpstr>PowerPoint Presentation</vt:lpstr>
      <vt:lpstr>Events and Objects Events are things that happen, actions, that are associated with an object. Below are some common events and the object they are associated with: </vt:lpstr>
      <vt:lpstr>JSON</vt:lpstr>
      <vt:lpstr>PowerPoint Presentation</vt:lpstr>
      <vt:lpstr>JSON SYNTAX RULES</vt:lpstr>
      <vt:lpstr>JSON Objects </vt:lpstr>
      <vt:lpstr>JSON arrays</vt:lpstr>
      <vt:lpstr>PowerPoint Presentation</vt:lpstr>
      <vt:lpstr>PowerPoint Presentation</vt:lpstr>
      <vt:lpstr>PowerPoint Presentation</vt:lpstr>
      <vt:lpstr>Receiving Data If you receive data in JSON format, you can convert it into a JavaScript object</vt:lpstr>
      <vt:lpstr> Storing Data </vt:lpstr>
      <vt:lpstr>Why use JSON? </vt:lpstr>
      <vt:lpstr>JSON is Like XML Because </vt:lpstr>
      <vt:lpstr>JSON is Unlike XML Because </vt:lpstr>
      <vt:lpstr> Differences between JSON and XML </vt:lpstr>
      <vt:lpstr>JSON.stringify() </vt:lpstr>
      <vt:lpstr>jQuery</vt:lpstr>
      <vt:lpstr>PowerPoint Presentation</vt:lpstr>
      <vt:lpstr>PowerPoint Presentation</vt:lpstr>
      <vt:lpstr>jQuery selectors are one of the most important parts of the jQuery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 Event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student</dc:creator>
  <cp:lastModifiedBy>IT LAB3</cp:lastModifiedBy>
  <cp:revision>33</cp:revision>
  <dcterms:created xsi:type="dcterms:W3CDTF">2017-02-06T07:13:08Z</dcterms:created>
  <dcterms:modified xsi:type="dcterms:W3CDTF">2018-07-19T08:52:17Z</dcterms:modified>
</cp:coreProperties>
</file>