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58" r:id="rId3"/>
    <p:sldId id="259" r:id="rId4"/>
    <p:sldId id="260" r:id="rId5"/>
    <p:sldId id="309" r:id="rId6"/>
    <p:sldId id="261" r:id="rId7"/>
    <p:sldId id="262" r:id="rId8"/>
    <p:sldId id="263" r:id="rId9"/>
    <p:sldId id="308" r:id="rId10"/>
    <p:sldId id="264" r:id="rId11"/>
    <p:sldId id="310" r:id="rId12"/>
    <p:sldId id="311" r:id="rId13"/>
    <p:sldId id="312" r:id="rId14"/>
    <p:sldId id="313" r:id="rId15"/>
    <p:sldId id="314" r:id="rId16"/>
    <p:sldId id="315" r:id="rId17"/>
    <p:sldId id="316" r:id="rId18"/>
    <p:sldId id="269" r:id="rId19"/>
    <p:sldId id="317" r:id="rId20"/>
    <p:sldId id="265" r:id="rId21"/>
    <p:sldId id="266" r:id="rId22"/>
    <p:sldId id="267"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6E2C78-20AD-495E-A365-07A82406CCEE}">
          <p14:sldIdLst>
            <p14:sldId id="256"/>
            <p14:sldId id="258"/>
            <p14:sldId id="259"/>
            <p14:sldId id="260"/>
            <p14:sldId id="309"/>
            <p14:sldId id="261"/>
            <p14:sldId id="262"/>
            <p14:sldId id="263"/>
            <p14:sldId id="308"/>
            <p14:sldId id="264"/>
            <p14:sldId id="310"/>
            <p14:sldId id="311"/>
            <p14:sldId id="312"/>
            <p14:sldId id="313"/>
            <p14:sldId id="314"/>
            <p14:sldId id="315"/>
            <p14:sldId id="316"/>
            <p14:sldId id="269"/>
            <p14:sldId id="317"/>
            <p14:sldId id="265"/>
            <p14:sldId id="266"/>
            <p14:sldId id="267"/>
            <p14:sldId id="268"/>
          </p14:sldIdLst>
        </p14:section>
        <p14:section name="Untitled Section" id="{A24920CF-B152-49C9-9CFE-4005D1EA8D8D}">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529" autoAdjust="0"/>
    <p:restoredTop sz="94660"/>
  </p:normalViewPr>
  <p:slideViewPr>
    <p:cSldViewPr>
      <p:cViewPr varScale="1">
        <p:scale>
          <a:sx n="78" d="100"/>
          <a:sy n="78" d="100"/>
        </p:scale>
        <p:origin x="56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866592-204F-4E18-8E87-4C79ED4920E0}" type="datetimeFigureOut">
              <a:rPr lang="en-US" smtClean="0"/>
              <a:pPr/>
              <a:t>15-Nov-18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0632B8-F22A-4508-9830-C12DCBAFE84E}" type="slidenum">
              <a:rPr lang="en-US" smtClean="0"/>
              <a:pPr/>
              <a:t>‹#›</a:t>
            </a:fld>
            <a:endParaRPr lang="en-US"/>
          </a:p>
        </p:txBody>
      </p:sp>
    </p:spTree>
    <p:extLst>
      <p:ext uri="{BB962C8B-B14F-4D97-AF65-F5344CB8AC3E}">
        <p14:creationId xmlns:p14="http://schemas.microsoft.com/office/powerpoint/2010/main" val="2008432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0632B8-F22A-4508-9830-C12DCBAFE84E}" type="slidenum">
              <a:rPr lang="en-US" smtClean="0"/>
              <a:pPr/>
              <a:t>22</a:t>
            </a:fld>
            <a:endParaRPr lang="en-US"/>
          </a:p>
        </p:txBody>
      </p:sp>
    </p:spTree>
    <p:extLst>
      <p:ext uri="{BB962C8B-B14F-4D97-AF65-F5344CB8AC3E}">
        <p14:creationId xmlns:p14="http://schemas.microsoft.com/office/powerpoint/2010/main" val="4128035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9BCEFC8-F5EB-494E-A28B-4BCD92DC871F}" type="datetimeFigureOut">
              <a:rPr lang="en-US" smtClean="0"/>
              <a:pPr/>
              <a:t>15-Nov-18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07CF4A7-C67A-4618-B53C-8A699D54601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BCEFC8-F5EB-494E-A28B-4BCD92DC871F}" type="datetimeFigureOut">
              <a:rPr lang="en-US" smtClean="0"/>
              <a:pPr/>
              <a:t>15-Nov-18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7CF4A7-C67A-4618-B53C-8A699D5460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BCEFC8-F5EB-494E-A28B-4BCD92DC871F}" type="datetimeFigureOut">
              <a:rPr lang="en-US" smtClean="0"/>
              <a:pPr/>
              <a:t>15-Nov-18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7CF4A7-C67A-4618-B53C-8A699D5460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9BCEFC8-F5EB-494E-A28B-4BCD92DC871F}" type="datetimeFigureOut">
              <a:rPr lang="en-US" smtClean="0"/>
              <a:pPr/>
              <a:t>15-Nov-18</a:t>
            </a:fld>
            <a:endParaRPr lang="en-US"/>
          </a:p>
        </p:txBody>
      </p:sp>
      <p:sp>
        <p:nvSpPr>
          <p:cNvPr id="9" name="Slide Number Placeholder 8"/>
          <p:cNvSpPr>
            <a:spLocks noGrp="1"/>
          </p:cNvSpPr>
          <p:nvPr>
            <p:ph type="sldNum" sz="quarter" idx="15"/>
          </p:nvPr>
        </p:nvSpPr>
        <p:spPr/>
        <p:txBody>
          <a:bodyPr rtlCol="0"/>
          <a:lstStyle/>
          <a:p>
            <a:fld id="{907CF4A7-C67A-4618-B53C-8A699D54601A}"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9BCEFC8-F5EB-494E-A28B-4BCD92DC871F}" type="datetimeFigureOut">
              <a:rPr lang="en-US" smtClean="0"/>
              <a:pPr/>
              <a:t>15-Nov-18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07CF4A7-C67A-4618-B53C-8A699D54601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9BCEFC8-F5EB-494E-A28B-4BCD92DC871F}" type="datetimeFigureOut">
              <a:rPr lang="en-US" smtClean="0"/>
              <a:pPr/>
              <a:t>15-Nov-18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7CF4A7-C67A-4618-B53C-8A699D54601A}"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9BCEFC8-F5EB-494E-A28B-4BCD92DC871F}" type="datetimeFigureOut">
              <a:rPr lang="en-US" smtClean="0"/>
              <a:pPr/>
              <a:t>15-Nov-18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7CF4A7-C67A-4618-B53C-8A699D54601A}"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9BCEFC8-F5EB-494E-A28B-4BCD92DC871F}" type="datetimeFigureOut">
              <a:rPr lang="en-US" smtClean="0"/>
              <a:pPr/>
              <a:t>15-Nov-18</a:t>
            </a:fld>
            <a:endParaRPr lang="en-US"/>
          </a:p>
        </p:txBody>
      </p:sp>
      <p:sp>
        <p:nvSpPr>
          <p:cNvPr id="7" name="Slide Number Placeholder 6"/>
          <p:cNvSpPr>
            <a:spLocks noGrp="1"/>
          </p:cNvSpPr>
          <p:nvPr>
            <p:ph type="sldNum" sz="quarter" idx="11"/>
          </p:nvPr>
        </p:nvSpPr>
        <p:spPr/>
        <p:txBody>
          <a:bodyPr rtlCol="0"/>
          <a:lstStyle/>
          <a:p>
            <a:fld id="{907CF4A7-C67A-4618-B53C-8A699D54601A}"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BCEFC8-F5EB-494E-A28B-4BCD92DC871F}" type="datetimeFigureOut">
              <a:rPr lang="en-US" smtClean="0"/>
              <a:pPr/>
              <a:t>15-Nov-18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7CF4A7-C67A-4618-B53C-8A699D5460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9BCEFC8-F5EB-494E-A28B-4BCD92DC871F}" type="datetimeFigureOut">
              <a:rPr lang="en-US" smtClean="0"/>
              <a:pPr/>
              <a:t>15-Nov-18</a:t>
            </a:fld>
            <a:endParaRPr lang="en-US"/>
          </a:p>
        </p:txBody>
      </p:sp>
      <p:sp>
        <p:nvSpPr>
          <p:cNvPr id="22" name="Slide Number Placeholder 21"/>
          <p:cNvSpPr>
            <a:spLocks noGrp="1"/>
          </p:cNvSpPr>
          <p:nvPr>
            <p:ph type="sldNum" sz="quarter" idx="15"/>
          </p:nvPr>
        </p:nvSpPr>
        <p:spPr/>
        <p:txBody>
          <a:bodyPr rtlCol="0"/>
          <a:lstStyle/>
          <a:p>
            <a:fld id="{907CF4A7-C67A-4618-B53C-8A699D54601A}"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9BCEFC8-F5EB-494E-A28B-4BCD92DC871F}" type="datetimeFigureOut">
              <a:rPr lang="en-US" smtClean="0"/>
              <a:pPr/>
              <a:t>15-Nov-18</a:t>
            </a:fld>
            <a:endParaRPr lang="en-US"/>
          </a:p>
        </p:txBody>
      </p:sp>
      <p:sp>
        <p:nvSpPr>
          <p:cNvPr id="18" name="Slide Number Placeholder 17"/>
          <p:cNvSpPr>
            <a:spLocks noGrp="1"/>
          </p:cNvSpPr>
          <p:nvPr>
            <p:ph type="sldNum" sz="quarter" idx="11"/>
          </p:nvPr>
        </p:nvSpPr>
        <p:spPr/>
        <p:txBody>
          <a:bodyPr rtlCol="0"/>
          <a:lstStyle/>
          <a:p>
            <a:fld id="{907CF4A7-C67A-4618-B53C-8A699D54601A}"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9BCEFC8-F5EB-494E-A28B-4BCD92DC871F}" type="datetimeFigureOut">
              <a:rPr lang="en-US" smtClean="0"/>
              <a:pPr/>
              <a:t>15-Nov-18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07CF4A7-C67A-4618-B53C-8A699D5460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omputerhope.com/jargon/m/multicast.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057400"/>
            <a:ext cx="5867400" cy="1219200"/>
          </a:xfrm>
        </p:spPr>
        <p:txBody>
          <a:bodyPr/>
          <a:lstStyle/>
          <a:p>
            <a:r>
              <a:rPr lang="en-US" dirty="0" smtClean="0"/>
              <a:t>Web Technology (16ITC19)</a:t>
            </a:r>
            <a:br>
              <a:rPr lang="en-US" dirty="0" smtClean="0"/>
            </a:br>
            <a:r>
              <a:rPr lang="en-US" dirty="0" smtClean="0"/>
              <a:t>UNIT - I</a:t>
            </a:r>
            <a:endParaRPr lang="en-US" dirty="0"/>
          </a:p>
        </p:txBody>
      </p:sp>
      <p:sp>
        <p:nvSpPr>
          <p:cNvPr id="3" name="Subtitle 2"/>
          <p:cNvSpPr>
            <a:spLocks noGrp="1"/>
          </p:cNvSpPr>
          <p:nvPr>
            <p:ph type="subTitle" idx="1"/>
          </p:nvPr>
        </p:nvSpPr>
        <p:spPr/>
        <p:txBody>
          <a:bodyPr>
            <a:norm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53400" cy="563562"/>
          </a:xfrm>
        </p:spPr>
        <p:txBody>
          <a:bodyPr/>
          <a:lstStyle/>
          <a:p>
            <a:r>
              <a:rPr lang="en-US" dirty="0" smtClean="0"/>
              <a:t>The World Wide Web</a:t>
            </a:r>
            <a:endParaRPr lang="en-US" dirty="0"/>
          </a:p>
        </p:txBody>
      </p:sp>
      <p:sp>
        <p:nvSpPr>
          <p:cNvPr id="3" name="Content Placeholder 2"/>
          <p:cNvSpPr>
            <a:spLocks noGrp="1"/>
          </p:cNvSpPr>
          <p:nvPr>
            <p:ph sz="quarter" idx="1"/>
          </p:nvPr>
        </p:nvSpPr>
        <p:spPr>
          <a:xfrm>
            <a:off x="381000" y="838200"/>
            <a:ext cx="8153400" cy="5867400"/>
          </a:xfrm>
        </p:spPr>
        <p:txBody>
          <a:bodyPr/>
          <a:lstStyle/>
          <a:p>
            <a:r>
              <a:rPr lang="en-US" dirty="0" smtClean="0"/>
              <a:t>In 1989, a small group of people led by Tim Berners-Lee at CERN (</a:t>
            </a:r>
            <a:r>
              <a:rPr lang="en-US" dirty="0" err="1" smtClean="0"/>
              <a:t>Conseil</a:t>
            </a:r>
            <a:r>
              <a:rPr lang="en-US" dirty="0" smtClean="0"/>
              <a:t> </a:t>
            </a:r>
            <a:r>
              <a:rPr lang="en-US" dirty="0" err="1" smtClean="0"/>
              <a:t>Européen</a:t>
            </a:r>
            <a:r>
              <a:rPr lang="en-US" dirty="0" smtClean="0"/>
              <a:t> pour la </a:t>
            </a:r>
            <a:r>
              <a:rPr lang="en-US" dirty="0" err="1" smtClean="0"/>
              <a:t>Recherche</a:t>
            </a:r>
            <a:r>
              <a:rPr lang="en-US" dirty="0" smtClean="0"/>
              <a:t> </a:t>
            </a:r>
            <a:r>
              <a:rPr lang="en-US" dirty="0" err="1" smtClean="0"/>
              <a:t>Nucléaire</a:t>
            </a:r>
            <a:r>
              <a:rPr lang="en-US" dirty="0" smtClean="0"/>
              <a:t>, or European Organization for Particle Physics),proposed a new protocol for the Internet, as well as a system of document access to use it.</a:t>
            </a:r>
          </a:p>
          <a:p>
            <a:r>
              <a:rPr lang="en-US" dirty="0" smtClean="0"/>
              <a:t>The intent of this new system, which the group named the World </a:t>
            </a:r>
            <a:r>
              <a:rPr lang="en-US" dirty="0" smtClean="0"/>
              <a:t>Wide Web</a:t>
            </a:r>
            <a:r>
              <a:rPr lang="en-US" dirty="0" smtClean="0"/>
              <a:t>, was to allow scientists around the world to use the Internet to exchange documents describing their work.</a:t>
            </a:r>
          </a:p>
          <a:p>
            <a:r>
              <a:rPr lang="en-US" dirty="0" smtClean="0"/>
              <a:t>Documents are sometimes just text, usually with embedded links to other documents, but they often also include images, sound recordings, or other kinds of media. When a document contains </a:t>
            </a:r>
            <a:r>
              <a:rPr lang="en-US" dirty="0" err="1" smtClean="0"/>
              <a:t>nontextual</a:t>
            </a:r>
            <a:r>
              <a:rPr lang="en-US" dirty="0" smtClean="0"/>
              <a:t> information, it is called </a:t>
            </a:r>
            <a:r>
              <a:rPr lang="en-US" i="1" dirty="0" smtClean="0"/>
              <a:t>hypermedia</a:t>
            </a:r>
            <a:r>
              <a:rPr lang="en-US" dirty="0" smtClean="0"/>
              <a: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563562"/>
          </a:xfrm>
        </p:spPr>
        <p:txBody>
          <a:bodyPr>
            <a:normAutofit/>
          </a:bodyPr>
          <a:lstStyle/>
          <a:p>
            <a:r>
              <a:rPr lang="en-US" dirty="0" smtClean="0"/>
              <a:t>Web or Internet?</a:t>
            </a:r>
            <a:endParaRPr lang="en-US" dirty="0"/>
          </a:p>
        </p:txBody>
      </p:sp>
      <p:sp>
        <p:nvSpPr>
          <p:cNvPr id="3" name="Content Placeholder 2"/>
          <p:cNvSpPr>
            <a:spLocks noGrp="1"/>
          </p:cNvSpPr>
          <p:nvPr>
            <p:ph sz="quarter" idx="1"/>
          </p:nvPr>
        </p:nvSpPr>
        <p:spPr>
          <a:xfrm>
            <a:off x="457200" y="990600"/>
            <a:ext cx="8077200" cy="5483352"/>
          </a:xfrm>
        </p:spPr>
        <p:txBody>
          <a:bodyPr>
            <a:normAutofit fontScale="92500"/>
          </a:bodyPr>
          <a:lstStyle/>
          <a:p>
            <a:r>
              <a:rPr lang="en-US" dirty="0" smtClean="0"/>
              <a:t>It is important to understand that the Internet and the Web are not the same thing.</a:t>
            </a:r>
          </a:p>
          <a:p>
            <a:r>
              <a:rPr lang="en-US" dirty="0" smtClean="0"/>
              <a:t>The Internet is a collection of computers and other devices connected by equipment that allows them to communicate with each other. </a:t>
            </a:r>
          </a:p>
          <a:p>
            <a:r>
              <a:rPr lang="en-US" dirty="0" smtClean="0"/>
              <a:t>The Web is a collection of software and protocols that has been installed on most, if not all, of the computers on the Internet. </a:t>
            </a:r>
          </a:p>
          <a:p>
            <a:r>
              <a:rPr lang="en-US" dirty="0" smtClean="0"/>
              <a:t>Some of these computers run Web servers, which provide documents, but most run Web clients, or browsers, which request documents from servers and display them to users. </a:t>
            </a:r>
          </a:p>
          <a:p>
            <a:r>
              <a:rPr lang="en-US" dirty="0" smtClean="0"/>
              <a:t>The Internet was quite useful before the Web was developed, and it is still useful without it. However, most users of the Internet now use it through the Web.</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715962"/>
          </a:xfrm>
        </p:spPr>
        <p:txBody>
          <a:bodyPr/>
          <a:lstStyle/>
          <a:p>
            <a:r>
              <a:rPr lang="en-US" dirty="0" smtClean="0"/>
              <a:t>Web Browser and Web Server</a:t>
            </a:r>
            <a:endParaRPr lang="en-US" dirty="0"/>
          </a:p>
        </p:txBody>
      </p:sp>
      <p:sp>
        <p:nvSpPr>
          <p:cNvPr id="3" name="Content Placeholder 2"/>
          <p:cNvSpPr>
            <a:spLocks noGrp="1"/>
          </p:cNvSpPr>
          <p:nvPr>
            <p:ph sz="quarter" idx="1"/>
          </p:nvPr>
        </p:nvSpPr>
        <p:spPr>
          <a:xfrm>
            <a:off x="457200" y="990600"/>
            <a:ext cx="8001000" cy="5483352"/>
          </a:xfrm>
        </p:spPr>
        <p:txBody>
          <a:bodyPr/>
          <a:lstStyle/>
          <a:p>
            <a:r>
              <a:rPr lang="en-US" dirty="0" smtClean="0"/>
              <a:t>A browser is a client on the Web because it initiates the communication with a server, which waits for a request from the client.</a:t>
            </a:r>
          </a:p>
          <a:p>
            <a:r>
              <a:rPr lang="en-US" dirty="0" smtClean="0"/>
              <a:t>Web servers are programs that provide documents to requesting browsers. </a:t>
            </a:r>
          </a:p>
          <a:p>
            <a:r>
              <a:rPr lang="en-US" dirty="0" smtClean="0"/>
              <a:t>Servers are slave programs: They act only when requests are made to them by browsers running on other computers on the Internet.</a:t>
            </a:r>
          </a:p>
          <a:p>
            <a:r>
              <a:rPr lang="en-US" dirty="0" smtClean="0"/>
              <a:t>The most commonly used Web servers are Apache, which has been implemented for a variety of computer platforms, and Microsoft’s Internet Information Server(IIS), which runs under Windows operating systems.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p:spPr>
        <p:txBody>
          <a:bodyPr/>
          <a:lstStyle/>
          <a:p>
            <a:r>
              <a:rPr lang="en-US" dirty="0" smtClean="0"/>
              <a:t>Web Server Operation</a:t>
            </a:r>
            <a:endParaRPr lang="en-US" dirty="0"/>
          </a:p>
        </p:txBody>
      </p:sp>
      <p:sp>
        <p:nvSpPr>
          <p:cNvPr id="3" name="Content Placeholder 2"/>
          <p:cNvSpPr>
            <a:spLocks noGrp="1"/>
          </p:cNvSpPr>
          <p:nvPr>
            <p:ph sz="quarter" idx="1"/>
          </p:nvPr>
        </p:nvSpPr>
        <p:spPr>
          <a:xfrm>
            <a:off x="457200" y="1066800"/>
            <a:ext cx="8077200" cy="5562600"/>
          </a:xfrm>
        </p:spPr>
        <p:txBody>
          <a:bodyPr>
            <a:normAutofit fontScale="85000" lnSpcReduction="20000"/>
          </a:bodyPr>
          <a:lstStyle/>
          <a:p>
            <a:r>
              <a:rPr lang="en-US" dirty="0" smtClean="0"/>
              <a:t>Web browsers initiate network communications with servers by sending them URLs</a:t>
            </a:r>
          </a:p>
          <a:p>
            <a:r>
              <a:rPr lang="en-US" dirty="0" smtClean="0"/>
              <a:t>A URL can specify one of two different things:</a:t>
            </a:r>
          </a:p>
          <a:p>
            <a:pPr>
              <a:buNone/>
            </a:pPr>
            <a:r>
              <a:rPr lang="en-US" dirty="0" smtClean="0"/>
              <a:t>	</a:t>
            </a:r>
            <a:r>
              <a:rPr lang="en-US" dirty="0" err="1" smtClean="0"/>
              <a:t>i</a:t>
            </a:r>
            <a:r>
              <a:rPr lang="en-US" dirty="0" smtClean="0"/>
              <a:t>)the address of a data file stored on the server that is to be sent to the client, or</a:t>
            </a:r>
          </a:p>
          <a:p>
            <a:pPr>
              <a:buNone/>
            </a:pPr>
            <a:r>
              <a:rPr lang="en-US" dirty="0" smtClean="0"/>
              <a:t>	ii) a program stored on the server that the client wants executed, with the output of the program returned to the client.</a:t>
            </a:r>
          </a:p>
          <a:p>
            <a:r>
              <a:rPr lang="en-US" dirty="0" smtClean="0"/>
              <a:t>All the communications between a Web client and a Web server use the standard Web protocol, Hypertext Transfer Protocol (HTTP).</a:t>
            </a:r>
          </a:p>
          <a:p>
            <a:r>
              <a:rPr lang="en-US" dirty="0" smtClean="0"/>
              <a:t>The primary task of a Web server is to monitor a communications port on its host machine, accept HTTP commands through that port, and perform the operations specified by the commands. </a:t>
            </a:r>
          </a:p>
          <a:p>
            <a:r>
              <a:rPr lang="en-US" dirty="0" smtClean="0"/>
              <a:t>All HTTP commands include a URL, which includes the specification of a host server machine. When the URL is received, it is translated into either a file name (in which case the file is returned to the requesting client) or a program name (in which case the program is run and its output is sent to the requesting client).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411162"/>
          </a:xfrm>
        </p:spPr>
        <p:txBody>
          <a:bodyPr>
            <a:normAutofit fontScale="90000"/>
          </a:bodyPr>
          <a:lstStyle/>
          <a:p>
            <a:r>
              <a:rPr lang="en-US" dirty="0" smtClean="0"/>
              <a:t>Uniform Resource Locators</a:t>
            </a:r>
            <a:endParaRPr lang="en-US" dirty="0"/>
          </a:p>
        </p:txBody>
      </p:sp>
      <p:sp>
        <p:nvSpPr>
          <p:cNvPr id="3" name="Content Placeholder 2"/>
          <p:cNvSpPr>
            <a:spLocks noGrp="1"/>
          </p:cNvSpPr>
          <p:nvPr>
            <p:ph sz="quarter" idx="1"/>
          </p:nvPr>
        </p:nvSpPr>
        <p:spPr>
          <a:xfrm>
            <a:off x="457200" y="685800"/>
            <a:ext cx="8077200" cy="6172200"/>
          </a:xfrm>
        </p:spPr>
        <p:txBody>
          <a:bodyPr>
            <a:normAutofit fontScale="92500" lnSpcReduction="20000"/>
          </a:bodyPr>
          <a:lstStyle/>
          <a:p>
            <a:r>
              <a:rPr lang="en-US" dirty="0" smtClean="0"/>
              <a:t>Uniform (or universal) resource locators (URLs) are used to identify documents (resources) on the Internet. There are many different kinds of resources, identified by different forms of URLs.</a:t>
            </a:r>
          </a:p>
          <a:p>
            <a:r>
              <a:rPr lang="en-US" dirty="0" smtClean="0"/>
              <a:t>All URLs have the same general format:</a:t>
            </a:r>
          </a:p>
          <a:p>
            <a:pPr>
              <a:buNone/>
            </a:pPr>
            <a:r>
              <a:rPr lang="en-US" dirty="0" smtClean="0"/>
              <a:t>		</a:t>
            </a:r>
            <a:r>
              <a:rPr lang="en-US" b="1" i="1" dirty="0" err="1" smtClean="0"/>
              <a:t>scheme:object</a:t>
            </a:r>
            <a:r>
              <a:rPr lang="en-US" b="1" i="1" dirty="0" smtClean="0"/>
              <a:t>-address</a:t>
            </a:r>
          </a:p>
          <a:p>
            <a:r>
              <a:rPr lang="en-US" dirty="0" smtClean="0"/>
              <a:t>The scheme is often a communications protocol. Common schemes include http, ftp, gopher, telnet, file, mailto, and news. </a:t>
            </a:r>
          </a:p>
          <a:p>
            <a:r>
              <a:rPr lang="en-US" dirty="0" smtClean="0"/>
              <a:t>Different schemes use object addresses that have different forms. Our interest here is in the HTTP protocol, which supports the Web. </a:t>
            </a:r>
          </a:p>
          <a:p>
            <a:r>
              <a:rPr lang="en-US" dirty="0" smtClean="0"/>
              <a:t>This protocol is used to request and send </a:t>
            </a:r>
            <a:r>
              <a:rPr lang="en-US" dirty="0" err="1" smtClean="0"/>
              <a:t>eXtensible</a:t>
            </a:r>
            <a:r>
              <a:rPr lang="en-US" dirty="0" smtClean="0"/>
              <a:t> Hypertext Markup Language (XHTML) documents. In the case of HTTP, the form of the object address of a URL is as follows:</a:t>
            </a:r>
          </a:p>
          <a:p>
            <a:pPr>
              <a:buNone/>
            </a:pPr>
            <a:r>
              <a:rPr lang="en-US" dirty="0" smtClean="0"/>
              <a:t>		</a:t>
            </a:r>
            <a:r>
              <a:rPr lang="en-US" b="1" dirty="0" smtClean="0"/>
              <a:t>//</a:t>
            </a:r>
            <a:r>
              <a:rPr lang="en-US" b="1" i="1" dirty="0" smtClean="0"/>
              <a:t>fully-qualified-domain-name/path-to-document</a:t>
            </a:r>
          </a:p>
          <a:p>
            <a:r>
              <a:rPr lang="en-US" dirty="0" smtClean="0"/>
              <a:t>When file is the protocol, the fully qualified domain name is omitted, making the form of such URLs as follows:</a:t>
            </a:r>
          </a:p>
          <a:p>
            <a:pPr>
              <a:buNone/>
            </a:pPr>
            <a:r>
              <a:rPr lang="en-US" dirty="0" smtClean="0"/>
              <a:t>		</a:t>
            </a:r>
            <a:r>
              <a:rPr lang="en-US" b="1" dirty="0" smtClean="0"/>
              <a:t>file://</a:t>
            </a:r>
            <a:r>
              <a:rPr lang="en-US" b="1" i="1" dirty="0" smtClean="0"/>
              <a:t>path-to-document</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458200" cy="563562"/>
          </a:xfrm>
        </p:spPr>
        <p:txBody>
          <a:bodyPr>
            <a:normAutofit fontScale="90000"/>
          </a:bodyPr>
          <a:lstStyle/>
          <a:p>
            <a:r>
              <a:rPr lang="en-US" dirty="0" smtClean="0"/>
              <a:t>Multipurpose Internet Mail Extensions(MIME)</a:t>
            </a:r>
            <a:endParaRPr lang="en-US" dirty="0"/>
          </a:p>
        </p:txBody>
      </p:sp>
      <p:sp>
        <p:nvSpPr>
          <p:cNvPr id="3" name="Content Placeholder 2"/>
          <p:cNvSpPr>
            <a:spLocks noGrp="1"/>
          </p:cNvSpPr>
          <p:nvPr>
            <p:ph sz="quarter" idx="1"/>
          </p:nvPr>
        </p:nvSpPr>
        <p:spPr>
          <a:xfrm>
            <a:off x="457200" y="914400"/>
            <a:ext cx="8229600" cy="5711952"/>
          </a:xfrm>
        </p:spPr>
        <p:txBody>
          <a:bodyPr>
            <a:normAutofit fontScale="70000" lnSpcReduction="20000"/>
          </a:bodyPr>
          <a:lstStyle/>
          <a:p>
            <a:r>
              <a:rPr lang="en-US" dirty="0" smtClean="0"/>
              <a:t>A browser needs some way of determining the format of a document it receives from a Web server. Without knowing the form of the document, the browser would be unable to render it, because different document formats require different rendering tools. </a:t>
            </a:r>
          </a:p>
          <a:p>
            <a:r>
              <a:rPr lang="en-US" dirty="0" smtClean="0"/>
              <a:t>The forms of these documents are specified with Multipurpose Internet Mail Extensions (MIME).</a:t>
            </a:r>
          </a:p>
          <a:p>
            <a:r>
              <a:rPr lang="en-US" dirty="0" smtClean="0"/>
              <a:t>MIME was developed to specify the format of different kinds of documents to be sent via Internet mail.</a:t>
            </a:r>
          </a:p>
          <a:p>
            <a:r>
              <a:rPr lang="en-US" dirty="0" smtClean="0"/>
              <a:t>These documents could contain various kinds of text, video data, or sound data. </a:t>
            </a:r>
          </a:p>
          <a:p>
            <a:r>
              <a:rPr lang="en-US" dirty="0" smtClean="0"/>
              <a:t>Because the Web has needs similar to those of Internet mail, MIME was adopted as the way to specify document types transmitted over the Web.</a:t>
            </a:r>
          </a:p>
          <a:p>
            <a:r>
              <a:rPr lang="en-US" dirty="0" smtClean="0"/>
              <a:t>A Web server attaches a MIME format specification to the beginning of the document that it is about to provide to a browser. When the browser receives the document from a Web server, it uses the included MIME format specification to determine what to do with the document. </a:t>
            </a:r>
          </a:p>
          <a:p>
            <a:r>
              <a:rPr lang="en-US" dirty="0" smtClean="0"/>
              <a:t>If the content is text, for example, the MIME code tells the browser that it is text and also indicates the particular kind of text it is. If the content is sound, the MIME code tells the browser that it is sound and then gives the particular representation of sound so that the browser can choose a program to which it has access to produce the transmitted sound.</a:t>
            </a:r>
          </a:p>
          <a:p>
            <a:r>
              <a:rPr lang="en-US" dirty="0" smtClean="0"/>
              <a:t>MIME specifications have the following form:</a:t>
            </a:r>
          </a:p>
          <a:p>
            <a:pPr>
              <a:buNone/>
            </a:pPr>
            <a:r>
              <a:rPr lang="en-US" dirty="0" smtClean="0"/>
              <a:t>		</a:t>
            </a:r>
            <a:r>
              <a:rPr lang="en-US" b="1" i="1" dirty="0" smtClean="0"/>
              <a:t>type/subtype</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563562"/>
          </a:xfrm>
        </p:spPr>
        <p:txBody>
          <a:bodyPr>
            <a:normAutofit fontScale="90000"/>
          </a:bodyPr>
          <a:lstStyle/>
          <a:p>
            <a:r>
              <a:rPr lang="en-US" dirty="0" smtClean="0"/>
              <a:t>The </a:t>
            </a:r>
            <a:r>
              <a:rPr lang="en-US" dirty="0" err="1" smtClean="0"/>
              <a:t>HyperText</a:t>
            </a:r>
            <a:r>
              <a:rPr lang="en-US" dirty="0" smtClean="0"/>
              <a:t> Transfer Protocol(http)</a:t>
            </a:r>
            <a:endParaRPr lang="en-US" dirty="0"/>
          </a:p>
        </p:txBody>
      </p:sp>
      <p:sp>
        <p:nvSpPr>
          <p:cNvPr id="3" name="Content Placeholder 2"/>
          <p:cNvSpPr>
            <a:spLocks noGrp="1"/>
          </p:cNvSpPr>
          <p:nvPr>
            <p:ph sz="quarter" idx="1"/>
          </p:nvPr>
        </p:nvSpPr>
        <p:spPr>
          <a:xfrm>
            <a:off x="457200" y="838200"/>
            <a:ext cx="8229600" cy="5791200"/>
          </a:xfrm>
        </p:spPr>
        <p:txBody>
          <a:bodyPr/>
          <a:lstStyle/>
          <a:p>
            <a:r>
              <a:rPr lang="en-US" dirty="0" smtClean="0"/>
              <a:t>All Web communications transactions use the same protocol: the Hypertext Transfer Protocol (HTTP) formally defined as RFC 2616</a:t>
            </a:r>
          </a:p>
          <a:p>
            <a:r>
              <a:rPr lang="en-US" dirty="0" smtClean="0"/>
              <a:t>HTTP consists of two phases: </a:t>
            </a:r>
          </a:p>
          <a:p>
            <a:pPr>
              <a:buNone/>
            </a:pPr>
            <a:r>
              <a:rPr lang="en-US" dirty="0" smtClean="0"/>
              <a:t>	the request and the response. </a:t>
            </a:r>
          </a:p>
          <a:p>
            <a:r>
              <a:rPr lang="en-US" dirty="0" smtClean="0"/>
              <a:t>Each HTTP communication (request or response) between a browser and a Web server consists of two parts: </a:t>
            </a:r>
          </a:p>
          <a:p>
            <a:pPr>
              <a:buNone/>
            </a:pPr>
            <a:r>
              <a:rPr lang="en-US" dirty="0" smtClean="0"/>
              <a:t>	a header and a body. </a:t>
            </a:r>
          </a:p>
          <a:p>
            <a:r>
              <a:rPr lang="en-US" dirty="0" smtClean="0"/>
              <a:t>The header contains information about the communication; the body contains the data of the communication if there is any.</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792162"/>
          </a:xfrm>
        </p:spPr>
        <p:txBody>
          <a:bodyPr/>
          <a:lstStyle/>
          <a:p>
            <a:r>
              <a:rPr lang="en-US" dirty="0" smtClean="0"/>
              <a:t>The Request Phase</a:t>
            </a:r>
            <a:endParaRPr lang="en-US" dirty="0"/>
          </a:p>
        </p:txBody>
      </p:sp>
      <p:sp>
        <p:nvSpPr>
          <p:cNvPr id="3" name="Content Placeholder 2"/>
          <p:cNvSpPr>
            <a:spLocks noGrp="1"/>
          </p:cNvSpPr>
          <p:nvPr>
            <p:ph sz="quarter" idx="1"/>
          </p:nvPr>
        </p:nvSpPr>
        <p:spPr>
          <a:xfrm>
            <a:off x="457200" y="1066800"/>
            <a:ext cx="8153400" cy="5407152"/>
          </a:xfrm>
        </p:spPr>
        <p:txBody>
          <a:bodyPr>
            <a:normAutofit lnSpcReduction="10000"/>
          </a:bodyPr>
          <a:lstStyle/>
          <a:p>
            <a:r>
              <a:rPr lang="en-US" dirty="0" smtClean="0"/>
              <a:t>The general form of an HTTP request is as follows:</a:t>
            </a:r>
          </a:p>
          <a:p>
            <a:pPr>
              <a:buNone/>
            </a:pPr>
            <a:r>
              <a:rPr lang="en-US" dirty="0" smtClean="0"/>
              <a:t>	1. HTTP method Domain part of the URL HTTP version</a:t>
            </a:r>
          </a:p>
          <a:p>
            <a:pPr>
              <a:buNone/>
            </a:pPr>
            <a:r>
              <a:rPr lang="en-US" dirty="0" smtClean="0"/>
              <a:t>	2. Header fields</a:t>
            </a:r>
          </a:p>
          <a:p>
            <a:pPr>
              <a:buNone/>
            </a:pPr>
            <a:r>
              <a:rPr lang="en-US" dirty="0" smtClean="0"/>
              <a:t>	3. Blank line</a:t>
            </a:r>
          </a:p>
          <a:p>
            <a:pPr>
              <a:buNone/>
            </a:pPr>
            <a:r>
              <a:rPr lang="en-US" dirty="0" smtClean="0"/>
              <a:t>	4. Message body</a:t>
            </a:r>
          </a:p>
          <a:p>
            <a:r>
              <a:rPr lang="en-US" dirty="0" smtClean="0"/>
              <a:t>The following is an example of the first line of an HTTP request:</a:t>
            </a:r>
          </a:p>
          <a:p>
            <a:r>
              <a:rPr lang="en-US" dirty="0" smtClean="0"/>
              <a:t>GET /storefront.html HTTP/1.1</a:t>
            </a:r>
          </a:p>
          <a:p>
            <a:r>
              <a:rPr lang="en-US" dirty="0" smtClean="0"/>
              <a:t>Only a few request methods are defined by HTTP, and even a smaller number of these are typically used. </a:t>
            </a:r>
          </a:p>
          <a:p>
            <a:r>
              <a:rPr lang="en-US" dirty="0" smtClean="0"/>
              <a:t>The below Table lists the most commonly used methods.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53400" cy="563562"/>
          </a:xfrm>
        </p:spPr>
        <p:txBody>
          <a:bodyPr/>
          <a:lstStyle/>
          <a:p>
            <a:r>
              <a:rPr lang="en-US" dirty="0" smtClean="0"/>
              <a:t>HTTP Request Methods</a:t>
            </a:r>
            <a:endParaRPr lang="en-US" dirty="0"/>
          </a:p>
        </p:txBody>
      </p:sp>
      <p:sp>
        <p:nvSpPr>
          <p:cNvPr id="3" name="Content Placeholder 2"/>
          <p:cNvSpPr>
            <a:spLocks noGrp="1"/>
          </p:cNvSpPr>
          <p:nvPr>
            <p:ph sz="quarter" idx="1"/>
          </p:nvPr>
        </p:nvSpPr>
        <p:spPr>
          <a:xfrm>
            <a:off x="381000" y="838200"/>
            <a:ext cx="8153400" cy="5867400"/>
          </a:xfrm>
        </p:spPr>
        <p:txBody>
          <a:bodyPr>
            <a:normAutofit lnSpcReduction="10000"/>
          </a:bodyPr>
          <a:lstStyle/>
          <a:p>
            <a:endParaRPr lang="en-US" dirty="0" smtClean="0"/>
          </a:p>
          <a:p>
            <a:r>
              <a:rPr lang="en-US" dirty="0" smtClean="0"/>
              <a:t>HTTP </a:t>
            </a:r>
          </a:p>
          <a:p>
            <a:endParaRPr lang="en-US" dirty="0" smtClean="0"/>
          </a:p>
          <a:p>
            <a:endParaRPr lang="en-US" dirty="0" smtClean="0"/>
          </a:p>
          <a:p>
            <a:endParaRPr lang="en-US" dirty="0" smtClean="0"/>
          </a:p>
          <a:p>
            <a:endParaRPr lang="en-US" dirty="0" smtClean="0"/>
          </a:p>
          <a:p>
            <a:endParaRPr lang="en-US" dirty="0" smtClean="0"/>
          </a:p>
          <a:p>
            <a:r>
              <a:rPr lang="en-US" dirty="0" smtClean="0"/>
              <a:t>The format of a header field is the field name followed by a colon and the value of the field. There are four categories of header fields:</a:t>
            </a:r>
          </a:p>
          <a:p>
            <a:r>
              <a:rPr lang="en-US" dirty="0" smtClean="0"/>
              <a:t>1. General: For general information, such as the date</a:t>
            </a:r>
          </a:p>
          <a:p>
            <a:r>
              <a:rPr lang="en-US" dirty="0" smtClean="0"/>
              <a:t>2. Request: Included in request headers</a:t>
            </a:r>
          </a:p>
          <a:p>
            <a:r>
              <a:rPr lang="en-US" dirty="0" smtClean="0"/>
              <a:t>3. Response: For response headers</a:t>
            </a:r>
          </a:p>
          <a:p>
            <a:r>
              <a:rPr lang="en-US" dirty="0" smtClean="0"/>
              <a:t>4. Entity: Used in both request and response headers</a:t>
            </a:r>
          </a:p>
          <a:p>
            <a:endParaRPr lang="en-US" dirty="0" smtClean="0"/>
          </a:p>
          <a:p>
            <a:endParaRPr lang="en-US" dirty="0" smtClean="0"/>
          </a:p>
          <a:p>
            <a:endParaRPr lang="en-US" dirty="0" smtClean="0"/>
          </a:p>
          <a:p>
            <a:endParaRPr lang="en-US" dirty="0"/>
          </a:p>
        </p:txBody>
      </p:sp>
      <p:pic>
        <p:nvPicPr>
          <p:cNvPr id="4" name="Picture 3" descr="tbl01_02"/>
          <p:cNvPicPr>
            <a:picLocks noChangeAspect="1" noChangeArrowheads="1"/>
          </p:cNvPicPr>
          <p:nvPr/>
        </p:nvPicPr>
        <p:blipFill>
          <a:blip r:embed="rId2"/>
          <a:srcRect/>
          <a:stretch>
            <a:fillRect/>
          </a:stretch>
        </p:blipFill>
        <p:spPr bwMode="auto">
          <a:xfrm>
            <a:off x="762000" y="1295400"/>
            <a:ext cx="7540625" cy="24384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The Response Phase</a:t>
            </a:r>
            <a:endParaRPr lang="en-US" dirty="0"/>
          </a:p>
        </p:txBody>
      </p:sp>
      <p:sp>
        <p:nvSpPr>
          <p:cNvPr id="3" name="Content Placeholder 2"/>
          <p:cNvSpPr>
            <a:spLocks noGrp="1"/>
          </p:cNvSpPr>
          <p:nvPr>
            <p:ph sz="quarter" idx="1"/>
          </p:nvPr>
        </p:nvSpPr>
        <p:spPr>
          <a:xfrm>
            <a:off x="457200" y="685800"/>
            <a:ext cx="8153400" cy="5943600"/>
          </a:xfrm>
        </p:spPr>
        <p:txBody>
          <a:bodyPr>
            <a:normAutofit/>
          </a:bodyPr>
          <a:lstStyle/>
          <a:p>
            <a:r>
              <a:rPr lang="en-US" sz="1600" dirty="0" smtClean="0"/>
              <a:t>The general form of an HTTP response is as follows:</a:t>
            </a:r>
          </a:p>
          <a:p>
            <a:pPr>
              <a:buNone/>
            </a:pPr>
            <a:r>
              <a:rPr lang="en-US" sz="1600" dirty="0" smtClean="0"/>
              <a:t>	1. Status line</a:t>
            </a:r>
          </a:p>
          <a:p>
            <a:pPr>
              <a:buNone/>
            </a:pPr>
            <a:r>
              <a:rPr lang="en-US" sz="1600" dirty="0" smtClean="0"/>
              <a:t>	2. Response header fields</a:t>
            </a:r>
          </a:p>
          <a:p>
            <a:pPr>
              <a:buNone/>
            </a:pPr>
            <a:r>
              <a:rPr lang="en-US" sz="1600" dirty="0" smtClean="0"/>
              <a:t>	3. Blank line</a:t>
            </a:r>
          </a:p>
          <a:p>
            <a:pPr>
              <a:buNone/>
            </a:pPr>
            <a:r>
              <a:rPr lang="en-US" sz="1600" dirty="0" smtClean="0"/>
              <a:t>	4. Response body</a:t>
            </a:r>
          </a:p>
          <a:p>
            <a:r>
              <a:rPr lang="en-US" sz="1600" dirty="0" smtClean="0"/>
              <a:t>The status line includes the HTTP version used, a three-digit status code for the response, and a short textual explanation of the status code. For example, most responses begin with the following:</a:t>
            </a:r>
          </a:p>
          <a:p>
            <a:r>
              <a:rPr lang="en-US" sz="1600" dirty="0" smtClean="0"/>
              <a:t>HTTP/1.1 200 OK</a:t>
            </a:r>
          </a:p>
          <a:p>
            <a:r>
              <a:rPr lang="en-US" sz="1600" dirty="0" smtClean="0"/>
              <a:t>The status codes begin with 1, 2, 3, 4, or 5. The general meanings of the five categories specified by these first digits are shown in Table</a:t>
            </a:r>
          </a:p>
          <a:p>
            <a:r>
              <a:rPr lang="en-US" sz="1600" dirty="0" smtClean="0"/>
              <a:t>First Digits of HTTP Status Codes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6" name="Picture 3" descr="tbl01_01"/>
          <p:cNvPicPr>
            <a:picLocks noChangeAspect="1" noChangeArrowheads="1"/>
          </p:cNvPicPr>
          <p:nvPr/>
        </p:nvPicPr>
        <p:blipFill>
          <a:blip r:embed="rId2"/>
          <a:srcRect b="11786"/>
          <a:stretch>
            <a:fillRect/>
          </a:stretch>
        </p:blipFill>
        <p:spPr bwMode="auto">
          <a:xfrm>
            <a:off x="1219200" y="4280902"/>
            <a:ext cx="6553200" cy="230415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Introduction: Web Fundamentals,</a:t>
            </a:r>
            <a:endParaRPr lang="en-US" dirty="0"/>
          </a:p>
        </p:txBody>
      </p:sp>
      <p:sp>
        <p:nvSpPr>
          <p:cNvPr id="3" name="Content Placeholder 2"/>
          <p:cNvSpPr>
            <a:spLocks noGrp="1"/>
          </p:cNvSpPr>
          <p:nvPr>
            <p:ph sz="quarter" idx="1"/>
          </p:nvPr>
        </p:nvSpPr>
        <p:spPr>
          <a:xfrm>
            <a:off x="457200" y="838200"/>
            <a:ext cx="7467600" cy="5635752"/>
          </a:xfrm>
        </p:spPr>
        <p:txBody>
          <a:bodyPr/>
          <a:lstStyle/>
          <a:p>
            <a:r>
              <a:rPr lang="en-US" dirty="0" smtClean="0"/>
              <a:t>Origins</a:t>
            </a:r>
          </a:p>
          <a:p>
            <a:r>
              <a:rPr lang="en-US" dirty="0" smtClean="0"/>
              <a:t>What  the Internet is</a:t>
            </a:r>
          </a:p>
          <a:p>
            <a:r>
              <a:rPr lang="en-US" dirty="0" smtClean="0"/>
              <a:t>Internet Protocol Address</a:t>
            </a:r>
          </a:p>
          <a:p>
            <a:r>
              <a:rPr lang="en-US" dirty="0" smtClean="0"/>
              <a:t>Domain names</a:t>
            </a:r>
          </a:p>
          <a:p>
            <a:r>
              <a:rPr lang="en-US" dirty="0" smtClean="0"/>
              <a:t>The World Wide Web</a:t>
            </a:r>
          </a:p>
          <a:p>
            <a:r>
              <a:rPr lang="en-US" dirty="0" smtClean="0"/>
              <a:t>Web Browsers</a:t>
            </a:r>
          </a:p>
          <a:p>
            <a:r>
              <a:rPr lang="en-US" dirty="0" smtClean="0"/>
              <a:t>Web Servers</a:t>
            </a:r>
          </a:p>
          <a:p>
            <a:r>
              <a:rPr lang="en-US" dirty="0" smtClean="0"/>
              <a:t>Uniform Resource Locator</a:t>
            </a:r>
          </a:p>
          <a:p>
            <a:r>
              <a:rPr lang="en-US" dirty="0" smtClean="0"/>
              <a:t>Multipurpose Internet Mail Extensions</a:t>
            </a:r>
          </a:p>
          <a:p>
            <a:r>
              <a:rPr lang="en-US" dirty="0" smtClean="0"/>
              <a:t>The Hypertext Transfer Protocol</a:t>
            </a:r>
          </a:p>
          <a:p>
            <a:r>
              <a:rPr lang="en-US" dirty="0" smtClean="0"/>
              <a:t>Security</a:t>
            </a:r>
          </a:p>
          <a:p>
            <a:r>
              <a:rPr lang="en-US" dirty="0" smtClean="0"/>
              <a:t>The Web Programmer’s Toolbox</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53400" cy="563562"/>
          </a:xfrm>
        </p:spPr>
        <p:txBody>
          <a:bodyPr>
            <a:normAutofit/>
          </a:bodyPr>
          <a:lstStyle/>
          <a:p>
            <a:r>
              <a:rPr lang="en-US" b="1" dirty="0" smtClean="0"/>
              <a:t>The Web Programmer’s Toolbox</a:t>
            </a:r>
            <a:endParaRPr lang="en-US" dirty="0"/>
          </a:p>
        </p:txBody>
      </p:sp>
      <p:sp>
        <p:nvSpPr>
          <p:cNvPr id="3" name="Content Placeholder 2"/>
          <p:cNvSpPr>
            <a:spLocks noGrp="1"/>
          </p:cNvSpPr>
          <p:nvPr>
            <p:ph sz="quarter" idx="1"/>
          </p:nvPr>
        </p:nvSpPr>
        <p:spPr>
          <a:xfrm>
            <a:off x="381000" y="838200"/>
            <a:ext cx="8153400" cy="5867400"/>
          </a:xfrm>
        </p:spPr>
        <p:txBody>
          <a:bodyPr>
            <a:normAutofit fontScale="77500" lnSpcReduction="20000"/>
          </a:bodyPr>
          <a:lstStyle/>
          <a:p>
            <a:r>
              <a:rPr lang="en-US" b="1" dirty="0" smtClean="0"/>
              <a:t>HTML</a:t>
            </a:r>
            <a:r>
              <a:rPr lang="en-US" dirty="0" smtClean="0"/>
              <a:t> - a </a:t>
            </a:r>
            <a:r>
              <a:rPr lang="en-US" i="1" dirty="0" smtClean="0"/>
              <a:t>markup</a:t>
            </a:r>
            <a:r>
              <a:rPr lang="en-US" dirty="0" smtClean="0"/>
              <a:t> language </a:t>
            </a:r>
          </a:p>
          <a:p>
            <a:pPr lvl="1"/>
            <a:r>
              <a:rPr lang="en-US" dirty="0" smtClean="0"/>
              <a:t>To describe the general form and layout of documents </a:t>
            </a:r>
          </a:p>
          <a:p>
            <a:pPr lvl="2"/>
            <a:r>
              <a:rPr lang="en-US" dirty="0" smtClean="0"/>
              <a:t>HTML is </a:t>
            </a:r>
            <a:r>
              <a:rPr lang="en-US" b="1" dirty="0" smtClean="0"/>
              <a:t>not</a:t>
            </a:r>
            <a:r>
              <a:rPr lang="en-US" dirty="0" smtClean="0"/>
              <a:t> a programming language - it cannot be used describe </a:t>
            </a:r>
            <a:r>
              <a:rPr lang="en-US" b="1" dirty="0" smtClean="0"/>
              <a:t>computations</a:t>
            </a:r>
            <a:r>
              <a:rPr lang="en-US" dirty="0" smtClean="0"/>
              <a:t>.</a:t>
            </a:r>
          </a:p>
          <a:p>
            <a:pPr lvl="1"/>
            <a:r>
              <a:rPr lang="en-US" dirty="0" smtClean="0"/>
              <a:t>An HTML document is a mix of </a:t>
            </a:r>
            <a:r>
              <a:rPr lang="en-US" b="1" dirty="0" smtClean="0"/>
              <a:t>content</a:t>
            </a:r>
            <a:r>
              <a:rPr lang="en-US" dirty="0" smtClean="0"/>
              <a:t> and </a:t>
            </a:r>
            <a:r>
              <a:rPr lang="en-US" b="1" dirty="0" smtClean="0"/>
              <a:t>controls</a:t>
            </a:r>
            <a:endParaRPr lang="en-US" dirty="0" smtClean="0"/>
          </a:p>
          <a:p>
            <a:pPr lvl="2"/>
            <a:r>
              <a:rPr lang="en-US" dirty="0" smtClean="0"/>
              <a:t>Controls are </a:t>
            </a:r>
            <a:r>
              <a:rPr lang="en-US" b="1" dirty="0" smtClean="0"/>
              <a:t>tags</a:t>
            </a:r>
            <a:r>
              <a:rPr lang="en-US" dirty="0" smtClean="0"/>
              <a:t> and their </a:t>
            </a:r>
            <a:r>
              <a:rPr lang="en-US" b="1" dirty="0" smtClean="0"/>
              <a:t>attributes</a:t>
            </a:r>
            <a:endParaRPr lang="en-US" dirty="0" smtClean="0"/>
          </a:p>
          <a:p>
            <a:pPr lvl="3"/>
            <a:r>
              <a:rPr lang="en-US" dirty="0" smtClean="0"/>
              <a:t>Tags often delimit content and specify something about how the content should be arranged in the document</a:t>
            </a:r>
            <a:br>
              <a:rPr lang="en-US" dirty="0" smtClean="0"/>
            </a:br>
            <a:r>
              <a:rPr lang="en-US" dirty="0" smtClean="0"/>
              <a:t>For example, &lt;p&gt;Write a paragraph here &lt;/p&gt; is an </a:t>
            </a:r>
            <a:r>
              <a:rPr lang="en-US" i="1" dirty="0" smtClean="0"/>
              <a:t>element</a:t>
            </a:r>
            <a:r>
              <a:rPr lang="en-US" dirty="0" smtClean="0"/>
              <a:t>. </a:t>
            </a:r>
          </a:p>
          <a:p>
            <a:pPr lvl="3"/>
            <a:r>
              <a:rPr lang="en-US" dirty="0" smtClean="0"/>
              <a:t>Attributes provide additional information about the content of a tag</a:t>
            </a:r>
            <a:br>
              <a:rPr lang="en-US" dirty="0" smtClean="0"/>
            </a:br>
            <a:r>
              <a:rPr lang="en-US" dirty="0" smtClean="0"/>
              <a:t>For example, &lt;</a:t>
            </a:r>
            <a:r>
              <a:rPr lang="en-US" dirty="0" err="1" smtClean="0"/>
              <a:t>img</a:t>
            </a:r>
            <a:r>
              <a:rPr lang="en-US" dirty="0" smtClean="0"/>
              <a:t> </a:t>
            </a:r>
            <a:r>
              <a:rPr lang="en-US" dirty="0" err="1" smtClean="0"/>
              <a:t>src</a:t>
            </a:r>
            <a:r>
              <a:rPr lang="en-US" dirty="0" smtClean="0"/>
              <a:t> = "redhead.jpg"/&gt;</a:t>
            </a:r>
            <a:br>
              <a:rPr lang="en-US" dirty="0" smtClean="0"/>
            </a:br>
            <a:r>
              <a:rPr lang="en-US" dirty="0" smtClean="0"/>
              <a:t>&lt;font color ="Red" /&gt; </a:t>
            </a:r>
          </a:p>
          <a:p>
            <a:r>
              <a:rPr lang="en-US" dirty="0" smtClean="0"/>
              <a:t>Plug ins </a:t>
            </a:r>
          </a:p>
          <a:p>
            <a:pPr lvl="1"/>
            <a:r>
              <a:rPr lang="en-US" dirty="0" smtClean="0"/>
              <a:t>Integrated into tools like word processors, effectively converting them to WYSIWYG(What You See Is What You Get) HTML editors </a:t>
            </a:r>
          </a:p>
          <a:p>
            <a:r>
              <a:rPr lang="en-US" dirty="0" smtClean="0"/>
              <a:t>Filters </a:t>
            </a:r>
          </a:p>
          <a:p>
            <a:pPr lvl="1"/>
            <a:r>
              <a:rPr lang="en-US" dirty="0" smtClean="0"/>
              <a:t>Convert documents in other formats to HTML</a:t>
            </a:r>
          </a:p>
          <a:p>
            <a:r>
              <a:rPr lang="en-US" dirty="0" smtClean="0"/>
              <a:t>Advantages of both filters and plug-ins: </a:t>
            </a:r>
          </a:p>
          <a:p>
            <a:pPr lvl="1"/>
            <a:r>
              <a:rPr lang="en-US" dirty="0" smtClean="0"/>
              <a:t>Existing documents produced with other tools can be converted to HTML documents</a:t>
            </a:r>
          </a:p>
          <a:p>
            <a:pPr lvl="1"/>
            <a:r>
              <a:rPr lang="en-US" dirty="0" smtClean="0"/>
              <a:t>Use a tool you already know to produce HTML</a:t>
            </a:r>
          </a:p>
          <a:p>
            <a:r>
              <a:rPr lang="en-US" dirty="0" smtClean="0"/>
              <a:t>Disadvantages of both filters and plug-ins: </a:t>
            </a:r>
          </a:p>
          <a:p>
            <a:pPr lvl="1"/>
            <a:r>
              <a:rPr lang="en-US" dirty="0" smtClean="0"/>
              <a:t>HTML output of both is not perfect - must be fine tuned</a:t>
            </a:r>
          </a:p>
          <a:p>
            <a:pPr lvl="1"/>
            <a:r>
              <a:rPr lang="en-US" dirty="0" smtClean="0"/>
              <a:t>HTML may be non-standard</a:t>
            </a:r>
          </a:p>
          <a:p>
            <a:pPr lvl="1"/>
            <a:r>
              <a:rPr lang="en-US" dirty="0" smtClean="0"/>
              <a:t>You have two versions of the document, which are difficult to synchronize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53400" cy="563562"/>
          </a:xfrm>
        </p:spPr>
        <p:txBody>
          <a:bodyPr/>
          <a:lstStyle/>
          <a:p>
            <a:r>
              <a:rPr lang="en-US" dirty="0" err="1" smtClean="0"/>
              <a:t>ToolBox</a:t>
            </a:r>
            <a:r>
              <a:rPr lang="en-US" dirty="0" smtClean="0"/>
              <a:t> contd..</a:t>
            </a:r>
            <a:endParaRPr lang="en-US" dirty="0"/>
          </a:p>
        </p:txBody>
      </p:sp>
      <p:sp>
        <p:nvSpPr>
          <p:cNvPr id="3" name="Content Placeholder 2"/>
          <p:cNvSpPr>
            <a:spLocks noGrp="1"/>
          </p:cNvSpPr>
          <p:nvPr>
            <p:ph sz="quarter" idx="1"/>
          </p:nvPr>
        </p:nvSpPr>
        <p:spPr>
          <a:xfrm>
            <a:off x="381000" y="838200"/>
            <a:ext cx="8153400" cy="5867400"/>
          </a:xfrm>
        </p:spPr>
        <p:txBody>
          <a:bodyPr>
            <a:normAutofit fontScale="62500" lnSpcReduction="20000"/>
          </a:bodyPr>
          <a:lstStyle/>
          <a:p>
            <a:r>
              <a:rPr lang="en-US" dirty="0" smtClean="0"/>
              <a:t>XML </a:t>
            </a:r>
          </a:p>
          <a:p>
            <a:pPr lvl="1"/>
            <a:r>
              <a:rPr lang="en-US" dirty="0" smtClean="0"/>
              <a:t>A meta-markup language (a language for defining markup language) </a:t>
            </a:r>
          </a:p>
          <a:p>
            <a:pPr lvl="1"/>
            <a:r>
              <a:rPr lang="en-US" dirty="0" smtClean="0"/>
              <a:t>Used to create a new markup language for a particular purpose or area</a:t>
            </a:r>
          </a:p>
          <a:p>
            <a:pPr lvl="1"/>
            <a:r>
              <a:rPr lang="en-US" dirty="0" smtClean="0"/>
              <a:t>Because the tags are designed for a specific area, they can be meaningful</a:t>
            </a:r>
          </a:p>
          <a:p>
            <a:r>
              <a:rPr lang="en-US" dirty="0" smtClean="0"/>
              <a:t>JavaScript </a:t>
            </a:r>
          </a:p>
          <a:p>
            <a:pPr lvl="1"/>
            <a:r>
              <a:rPr lang="en-US" dirty="0" smtClean="0"/>
              <a:t>A client-side HTML-embedded scripting language</a:t>
            </a:r>
          </a:p>
          <a:p>
            <a:pPr lvl="1"/>
            <a:r>
              <a:rPr lang="en-US" dirty="0" smtClean="0"/>
              <a:t>Provides a way to access elements of HTML documents and dynamically change them</a:t>
            </a:r>
          </a:p>
          <a:p>
            <a:r>
              <a:rPr lang="en-US" dirty="0" smtClean="0"/>
              <a:t>Flash </a:t>
            </a:r>
          </a:p>
          <a:p>
            <a:pPr lvl="1"/>
            <a:r>
              <a:rPr lang="en-US" dirty="0" smtClean="0"/>
              <a:t>A system for building and displaying text, graphics, sound, interactivity, and animation (movies)</a:t>
            </a:r>
          </a:p>
          <a:p>
            <a:pPr lvl="1"/>
            <a:r>
              <a:rPr lang="en-US" dirty="0" smtClean="0"/>
              <a:t>Two parts: </a:t>
            </a:r>
          </a:p>
          <a:p>
            <a:pPr lvl="2"/>
            <a:r>
              <a:rPr lang="en-US" dirty="0" smtClean="0"/>
              <a:t>Authoring environment</a:t>
            </a:r>
          </a:p>
          <a:p>
            <a:pPr lvl="2"/>
            <a:r>
              <a:rPr lang="en-US" dirty="0" smtClean="0"/>
              <a:t>Player</a:t>
            </a:r>
          </a:p>
          <a:p>
            <a:pPr lvl="1"/>
            <a:r>
              <a:rPr lang="en-US" dirty="0" smtClean="0"/>
              <a:t>Supports both motion and shape animation</a:t>
            </a:r>
          </a:p>
          <a:p>
            <a:r>
              <a:rPr lang="en-US" dirty="0" smtClean="0"/>
              <a:t>PHP </a:t>
            </a:r>
          </a:p>
          <a:p>
            <a:pPr lvl="1"/>
            <a:r>
              <a:rPr lang="en-US" dirty="0" smtClean="0"/>
              <a:t>A server-side scripting language</a:t>
            </a:r>
          </a:p>
          <a:p>
            <a:pPr lvl="1"/>
            <a:r>
              <a:rPr lang="en-US" dirty="0" smtClean="0"/>
              <a:t>Great for form processing and database access through the Web</a:t>
            </a:r>
          </a:p>
          <a:p>
            <a:r>
              <a:rPr lang="en-US" dirty="0" smtClean="0"/>
              <a:t>Ajax </a:t>
            </a:r>
          </a:p>
          <a:p>
            <a:pPr lvl="1"/>
            <a:r>
              <a:rPr lang="en-US" dirty="0" smtClean="0"/>
              <a:t>Asynchronous JavaScript + XML </a:t>
            </a:r>
          </a:p>
          <a:p>
            <a:pPr lvl="2"/>
            <a:r>
              <a:rPr lang="en-US" dirty="0" smtClean="0"/>
              <a:t>No new technologies or languages</a:t>
            </a:r>
          </a:p>
          <a:p>
            <a:pPr lvl="1"/>
            <a:r>
              <a:rPr lang="en-US" dirty="0" smtClean="0"/>
              <a:t>Much faster for Web applications that have extensive user/server interactions</a:t>
            </a:r>
          </a:p>
          <a:p>
            <a:pPr lvl="1"/>
            <a:r>
              <a:rPr lang="en-US" dirty="0" smtClean="0"/>
              <a:t>Uses asynchronous requests to the server</a:t>
            </a:r>
          </a:p>
          <a:p>
            <a:pPr lvl="1"/>
            <a:r>
              <a:rPr lang="en-US" dirty="0" smtClean="0"/>
              <a:t>Requests and receives small parts of documents, resulting in much faster responses</a:t>
            </a:r>
          </a:p>
          <a:p>
            <a:r>
              <a:rPr lang="en-US" dirty="0" smtClean="0"/>
              <a:t>Java Web Software </a:t>
            </a:r>
          </a:p>
          <a:p>
            <a:pPr lvl="1"/>
            <a:r>
              <a:rPr lang="en-US" dirty="0" err="1" smtClean="0"/>
              <a:t>Servlets</a:t>
            </a:r>
            <a:r>
              <a:rPr lang="en-US" dirty="0" smtClean="0"/>
              <a:t> – server-side Java classes</a:t>
            </a:r>
          </a:p>
          <a:p>
            <a:pPr lvl="1"/>
            <a:r>
              <a:rPr lang="en-US" dirty="0" err="1" smtClean="0"/>
              <a:t>JavaServer</a:t>
            </a:r>
            <a:r>
              <a:rPr lang="en-US" dirty="0" smtClean="0"/>
              <a:t> Pages (JSP) – a Java-based approach to server-side scripting</a:t>
            </a:r>
          </a:p>
          <a:p>
            <a:pPr lvl="1"/>
            <a:r>
              <a:rPr lang="en-US" dirty="0" err="1" smtClean="0"/>
              <a:t>JavaServer</a:t>
            </a:r>
            <a:r>
              <a:rPr lang="en-US" dirty="0" smtClean="0"/>
              <a:t> Faces – adds an event-driven interface model on JSP</a:t>
            </a:r>
          </a:p>
          <a:p>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53400" cy="563562"/>
          </a:xfrm>
        </p:spPr>
        <p:txBody>
          <a:bodyPr/>
          <a:lstStyle/>
          <a:p>
            <a:r>
              <a:rPr lang="en-US" dirty="0" err="1" smtClean="0"/>
              <a:t>ToolBox</a:t>
            </a:r>
            <a:r>
              <a:rPr lang="en-US" dirty="0" smtClean="0"/>
              <a:t> contd..</a:t>
            </a:r>
            <a:endParaRPr lang="en-US" dirty="0"/>
          </a:p>
        </p:txBody>
      </p:sp>
      <p:sp>
        <p:nvSpPr>
          <p:cNvPr id="3" name="Content Placeholder 2"/>
          <p:cNvSpPr>
            <a:spLocks noGrp="1"/>
          </p:cNvSpPr>
          <p:nvPr>
            <p:ph sz="quarter" idx="1"/>
          </p:nvPr>
        </p:nvSpPr>
        <p:spPr>
          <a:xfrm>
            <a:off x="381000" y="838200"/>
            <a:ext cx="8153400" cy="5867400"/>
          </a:xfrm>
        </p:spPr>
        <p:txBody>
          <a:bodyPr>
            <a:normAutofit fontScale="92500"/>
          </a:bodyPr>
          <a:lstStyle/>
          <a:p>
            <a:r>
              <a:rPr lang="en-US" dirty="0" smtClean="0"/>
              <a:t>ASP.NET </a:t>
            </a:r>
          </a:p>
          <a:p>
            <a:pPr lvl="1"/>
            <a:r>
              <a:rPr lang="en-US" dirty="0" smtClean="0"/>
              <a:t>Does what JSP and JSF do, but in the .NET environment</a:t>
            </a:r>
          </a:p>
          <a:p>
            <a:pPr lvl="1"/>
            <a:r>
              <a:rPr lang="en-US" dirty="0" smtClean="0"/>
              <a:t>Allows.NET languages to be used as server-side scripting language</a:t>
            </a:r>
          </a:p>
          <a:p>
            <a:r>
              <a:rPr lang="en-US" dirty="0" smtClean="0"/>
              <a:t>Ruby </a:t>
            </a:r>
          </a:p>
          <a:p>
            <a:pPr lvl="1"/>
            <a:r>
              <a:rPr lang="en-US" dirty="0" smtClean="0"/>
              <a:t>A pure object-oriented interpreted scripting language</a:t>
            </a:r>
          </a:p>
          <a:p>
            <a:pPr lvl="1"/>
            <a:r>
              <a:rPr lang="en-US" dirty="0" smtClean="0"/>
              <a:t>Every data value is an object, and all operations are via method calls</a:t>
            </a:r>
          </a:p>
          <a:p>
            <a:pPr lvl="1"/>
            <a:r>
              <a:rPr lang="en-US" dirty="0" smtClean="0"/>
              <a:t>Most operators can be redefined by the user</a:t>
            </a:r>
          </a:p>
          <a:p>
            <a:pPr lvl="1"/>
            <a:r>
              <a:rPr lang="en-US" dirty="0" smtClean="0"/>
              <a:t>Both classes and objects are dynamic</a:t>
            </a:r>
          </a:p>
          <a:p>
            <a:r>
              <a:rPr lang="en-US" dirty="0" smtClean="0"/>
              <a:t>Rails </a:t>
            </a:r>
          </a:p>
          <a:p>
            <a:pPr lvl="1"/>
            <a:r>
              <a:rPr lang="en-US" dirty="0" smtClean="0"/>
              <a:t>A development framework for Web-based applications</a:t>
            </a:r>
          </a:p>
          <a:p>
            <a:pPr lvl="1"/>
            <a:r>
              <a:rPr lang="en-US" dirty="0" smtClean="0"/>
              <a:t>Particularly useful for Web applications that access databases</a:t>
            </a:r>
          </a:p>
          <a:p>
            <a:pPr lvl="1"/>
            <a:r>
              <a:rPr lang="en-US" dirty="0" smtClean="0"/>
              <a:t>Written in Ruby and uses Ruby as its primary user language</a:t>
            </a:r>
          </a:p>
          <a:p>
            <a:pPr marL="548640" lvl="2">
              <a:spcBef>
                <a:spcPts val="600"/>
              </a:spcBef>
              <a:buSzPct val="70000"/>
            </a:pPr>
            <a:endParaRPr lang="en-US" dirty="0" smtClean="0"/>
          </a:p>
          <a:p>
            <a:pPr lvl="1">
              <a:buNone/>
            </a:pPr>
            <a:r>
              <a:rPr lang="en-US" dirty="0" smtClean="0"/>
              <a:t>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53400" cy="563562"/>
          </a:xfrm>
        </p:spPr>
        <p:txBody>
          <a:bodyPr/>
          <a:lstStyle/>
          <a:p>
            <a:endParaRPr lang="en-US" dirty="0"/>
          </a:p>
        </p:txBody>
      </p:sp>
      <p:sp>
        <p:nvSpPr>
          <p:cNvPr id="3" name="Content Placeholder 2"/>
          <p:cNvSpPr>
            <a:spLocks noGrp="1"/>
          </p:cNvSpPr>
          <p:nvPr>
            <p:ph sz="quarter" idx="1"/>
          </p:nvPr>
        </p:nvSpPr>
        <p:spPr>
          <a:xfrm>
            <a:off x="381000" y="838200"/>
            <a:ext cx="8153400" cy="5867400"/>
          </a:xfrm>
        </p:spPr>
        <p:txBody>
          <a:bodyPr>
            <a:normAutofit fontScale="62500" lnSpcReduction="20000"/>
          </a:bodyPr>
          <a:lstStyle/>
          <a:p>
            <a:r>
              <a:rPr lang="en-US" dirty="0" smtClean="0"/>
              <a:t>Python</a:t>
            </a:r>
            <a:endParaRPr lang="en-US" sz="2400" dirty="0" smtClean="0"/>
          </a:p>
          <a:p>
            <a:pPr lvl="1"/>
            <a:r>
              <a:rPr lang="en-US" dirty="0" smtClean="0"/>
              <a:t>Python is a popular programming language. It was created in 1991 by Guido van </a:t>
            </a:r>
            <a:r>
              <a:rPr lang="en-US" dirty="0" err="1" smtClean="0"/>
              <a:t>Rossum</a:t>
            </a:r>
            <a:r>
              <a:rPr lang="en-US" dirty="0" smtClean="0"/>
              <a:t>.</a:t>
            </a:r>
          </a:p>
          <a:p>
            <a:pPr lvl="1"/>
            <a:r>
              <a:rPr lang="en-US" dirty="0" smtClean="0"/>
              <a:t>It is used for:</a:t>
            </a:r>
          </a:p>
          <a:p>
            <a:pPr lvl="2"/>
            <a:r>
              <a:rPr lang="en-US" dirty="0" smtClean="0"/>
              <a:t>web development (server-side), </a:t>
            </a:r>
          </a:p>
          <a:p>
            <a:pPr lvl="2"/>
            <a:r>
              <a:rPr lang="en-US" dirty="0" smtClean="0"/>
              <a:t>software development, </a:t>
            </a:r>
          </a:p>
          <a:p>
            <a:pPr lvl="2"/>
            <a:r>
              <a:rPr lang="en-US" dirty="0" smtClean="0"/>
              <a:t>mathematics,</a:t>
            </a:r>
          </a:p>
          <a:p>
            <a:pPr lvl="2"/>
            <a:r>
              <a:rPr lang="en-US" dirty="0" smtClean="0"/>
              <a:t>system scripting.</a:t>
            </a:r>
          </a:p>
          <a:p>
            <a:r>
              <a:rPr lang="en-US" b="1" dirty="0" smtClean="0"/>
              <a:t>What can Python do?</a:t>
            </a:r>
          </a:p>
          <a:p>
            <a:pPr marL="457200" indent="-457200">
              <a:buFont typeface="+mj-lt"/>
              <a:buAutoNum type="arabicPeriod"/>
            </a:pPr>
            <a:r>
              <a:rPr lang="en-US" dirty="0" smtClean="0"/>
              <a:t>Python can be used on a server to create web applications.</a:t>
            </a:r>
          </a:p>
          <a:p>
            <a:pPr marL="457200" indent="-457200">
              <a:buFont typeface="+mj-lt"/>
              <a:buAutoNum type="arabicPeriod"/>
            </a:pPr>
            <a:r>
              <a:rPr lang="en-US" dirty="0" smtClean="0"/>
              <a:t>Python can be used alongside software to create workflows.</a:t>
            </a:r>
          </a:p>
          <a:p>
            <a:pPr marL="457200" indent="-457200">
              <a:buFont typeface="+mj-lt"/>
              <a:buAutoNum type="arabicPeriod"/>
            </a:pPr>
            <a:r>
              <a:rPr lang="en-US" dirty="0" smtClean="0"/>
              <a:t>Python can connect to database systems. It can also read and modify files.</a:t>
            </a:r>
          </a:p>
          <a:p>
            <a:pPr marL="457200" indent="-457200">
              <a:buFont typeface="+mj-lt"/>
              <a:buAutoNum type="arabicPeriod"/>
            </a:pPr>
            <a:r>
              <a:rPr lang="en-US" dirty="0" smtClean="0"/>
              <a:t>Python can be used to handle big data and perform complex mathematics.</a:t>
            </a:r>
          </a:p>
          <a:p>
            <a:pPr marL="457200" indent="-457200">
              <a:buFont typeface="+mj-lt"/>
              <a:buAutoNum type="arabicPeriod"/>
            </a:pPr>
            <a:r>
              <a:rPr lang="en-US" dirty="0" smtClean="0"/>
              <a:t>Python can be used for rapid prototyping, or for production-ready software development.</a:t>
            </a:r>
          </a:p>
          <a:p>
            <a:r>
              <a:rPr lang="en-US" b="1" dirty="0" smtClean="0"/>
              <a:t>Why Python?</a:t>
            </a:r>
          </a:p>
          <a:p>
            <a:pPr marL="457200" indent="-457200">
              <a:buFont typeface="+mj-lt"/>
              <a:buAutoNum type="arabicPeriod"/>
            </a:pPr>
            <a:r>
              <a:rPr lang="en-US" dirty="0" smtClean="0"/>
              <a:t>Python works on different platforms (Windows, Mac, Linux, Raspberry Pi, etc).</a:t>
            </a:r>
          </a:p>
          <a:p>
            <a:pPr marL="457200" indent="-457200">
              <a:buFont typeface="+mj-lt"/>
              <a:buAutoNum type="arabicPeriod"/>
            </a:pPr>
            <a:r>
              <a:rPr lang="en-US" dirty="0" smtClean="0"/>
              <a:t>Python has a simple syntax similar to the English language.</a:t>
            </a:r>
          </a:p>
          <a:p>
            <a:pPr marL="457200" indent="-457200">
              <a:buFont typeface="+mj-lt"/>
              <a:buAutoNum type="arabicPeriod"/>
            </a:pPr>
            <a:r>
              <a:rPr lang="en-US" dirty="0" smtClean="0"/>
              <a:t>Python has syntax that allows developers to write programs with fewer lines than some other programming languages.</a:t>
            </a:r>
          </a:p>
          <a:p>
            <a:pPr marL="457200" indent="-457200">
              <a:buFont typeface="+mj-lt"/>
              <a:buAutoNum type="arabicPeriod"/>
            </a:pPr>
            <a:r>
              <a:rPr lang="en-US" dirty="0" smtClean="0"/>
              <a:t>Python runs on an interpreter system, meaning that code can be executed as soon as it is written. This means that prototyping can be very quick.</a:t>
            </a:r>
          </a:p>
          <a:p>
            <a:pPr marL="457200" indent="-457200">
              <a:buFont typeface="+mj-lt"/>
              <a:buAutoNum type="arabicPeriod"/>
            </a:pPr>
            <a:r>
              <a:rPr lang="en-US" dirty="0" smtClean="0"/>
              <a:t>Python can be treated in a procedural way, an object-orientated way or a functional way.</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53400" cy="563562"/>
          </a:xfrm>
        </p:spPr>
        <p:txBody>
          <a:bodyPr/>
          <a:lstStyle/>
          <a:p>
            <a:r>
              <a:rPr lang="en-US" dirty="0" smtClean="0"/>
              <a:t>Origins</a:t>
            </a:r>
            <a:endParaRPr lang="en-US" dirty="0"/>
          </a:p>
        </p:txBody>
      </p:sp>
      <p:sp>
        <p:nvSpPr>
          <p:cNvPr id="3" name="Content Placeholder 2"/>
          <p:cNvSpPr>
            <a:spLocks noGrp="1"/>
          </p:cNvSpPr>
          <p:nvPr>
            <p:ph sz="quarter" idx="1"/>
          </p:nvPr>
        </p:nvSpPr>
        <p:spPr>
          <a:xfrm>
            <a:off x="381000" y="838200"/>
            <a:ext cx="8153400" cy="5867400"/>
          </a:xfrm>
        </p:spPr>
        <p:txBody>
          <a:bodyPr>
            <a:normAutofit fontScale="92500"/>
          </a:bodyPr>
          <a:lstStyle/>
          <a:p>
            <a:r>
              <a:rPr lang="en-US" dirty="0" smtClean="0"/>
              <a:t>U.S. Department of Defense(</a:t>
            </a:r>
            <a:r>
              <a:rPr lang="en-US" dirty="0" err="1" smtClean="0"/>
              <a:t>DoD</a:t>
            </a:r>
            <a:r>
              <a:rPr lang="en-US" dirty="0" smtClean="0"/>
              <a:t>) interested in developing a new large-scale computer network in the 1960’s, which led to </a:t>
            </a:r>
            <a:r>
              <a:rPr lang="en-US" dirty="0" err="1" smtClean="0"/>
              <a:t>ARPAnet</a:t>
            </a:r>
            <a:r>
              <a:rPr lang="en-US" dirty="0" smtClean="0"/>
              <a:t>(Advanced Research Projects Agency net).</a:t>
            </a:r>
          </a:p>
          <a:p>
            <a:r>
              <a:rPr lang="en-US" dirty="0" err="1" smtClean="0"/>
              <a:t>ARPAnet</a:t>
            </a:r>
            <a:r>
              <a:rPr lang="en-US" dirty="0" smtClean="0"/>
              <a:t> was simple text- based communications through e-mail.</a:t>
            </a:r>
          </a:p>
          <a:p>
            <a:r>
              <a:rPr lang="en-US" dirty="0" smtClean="0"/>
              <a:t>Later in 1970’s and 1980’s BITNET(Because It’s Time Network) and CSNET(Computer Science Network) were developed for servicing the institutions of the Universities. </a:t>
            </a:r>
          </a:p>
          <a:p>
            <a:r>
              <a:rPr lang="en-US" dirty="0" smtClean="0"/>
              <a:t>In 1986 </a:t>
            </a:r>
            <a:r>
              <a:rPr lang="en-US" dirty="0" err="1" smtClean="0"/>
              <a:t>NSFnet</a:t>
            </a:r>
            <a:r>
              <a:rPr lang="en-US" dirty="0" smtClean="0"/>
              <a:t>(National Science Foundation) was created and replaced </a:t>
            </a:r>
            <a:r>
              <a:rPr lang="en-US" dirty="0" err="1" smtClean="0"/>
              <a:t>ARPAnet</a:t>
            </a:r>
            <a:r>
              <a:rPr lang="en-US" dirty="0" smtClean="0"/>
              <a:t> for non-military uses.</a:t>
            </a:r>
          </a:p>
          <a:p>
            <a:r>
              <a:rPr lang="en-US" dirty="0" smtClean="0"/>
              <a:t>By 1992, a wide variety of organizations had established nodes on this network and had connected more than 1 million computers around the world.</a:t>
            </a:r>
          </a:p>
          <a:p>
            <a:r>
              <a:rPr lang="en-US" dirty="0" smtClean="0"/>
              <a:t>In 1995 a small part of </a:t>
            </a:r>
            <a:r>
              <a:rPr lang="en-US" dirty="0" err="1" smtClean="0"/>
              <a:t>NSFnet</a:t>
            </a:r>
            <a:r>
              <a:rPr lang="en-US" dirty="0" smtClean="0"/>
              <a:t> returned to being a research network and the rest became as </a:t>
            </a:r>
            <a:r>
              <a:rPr lang="en-US" b="1" dirty="0" smtClean="0"/>
              <a:t>Internet</a:t>
            </a:r>
            <a:r>
              <a:rPr lang="en-US" dirty="0" smtClean="0"/>
              <a: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53400" cy="563562"/>
          </a:xfrm>
        </p:spPr>
        <p:txBody>
          <a:bodyPr/>
          <a:lstStyle/>
          <a:p>
            <a:r>
              <a:rPr lang="en-US" dirty="0" smtClean="0"/>
              <a:t>What The Internet  Is?</a:t>
            </a:r>
            <a:endParaRPr lang="en-US" dirty="0"/>
          </a:p>
        </p:txBody>
      </p:sp>
      <p:sp>
        <p:nvSpPr>
          <p:cNvPr id="3" name="Content Placeholder 2"/>
          <p:cNvSpPr>
            <a:spLocks noGrp="1"/>
          </p:cNvSpPr>
          <p:nvPr>
            <p:ph sz="quarter" idx="1"/>
          </p:nvPr>
        </p:nvSpPr>
        <p:spPr>
          <a:xfrm>
            <a:off x="228600" y="990600"/>
            <a:ext cx="8458200" cy="5867400"/>
          </a:xfrm>
        </p:spPr>
        <p:txBody>
          <a:bodyPr>
            <a:normAutofit lnSpcReduction="10000"/>
          </a:bodyPr>
          <a:lstStyle/>
          <a:p>
            <a:r>
              <a:rPr lang="en-US" dirty="0" smtClean="0"/>
              <a:t>The internet is a huge collection of computers connected in a communication network.</a:t>
            </a:r>
          </a:p>
          <a:p>
            <a:r>
              <a:rPr lang="en-US" dirty="0" smtClean="0"/>
              <a:t>Transmission Control Protocol/Internet Protocol (TCP/IP), became the standard for computer network connections in 1982. It can be used directly to allow a program on one computer to communicate with a program on another computer via the Internet.</a:t>
            </a:r>
          </a:p>
          <a:p>
            <a:r>
              <a:rPr lang="en-US" dirty="0" smtClean="0"/>
              <a:t>Rather than connecting every computer on the Internet directly to every other computer on the Internet, normally the individual computers in an organization are connected to each other in a local network. (LAN)</a:t>
            </a:r>
          </a:p>
          <a:p>
            <a:r>
              <a:rPr lang="en-US" dirty="0" smtClean="0"/>
              <a:t>One node on this local network is physically connected to the Internet. So, the Internet is actually a network of networks</a:t>
            </a:r>
            <a:r>
              <a:rPr lang="en-US" dirty="0" smtClean="0"/>
              <a:t>, rather </a:t>
            </a:r>
            <a:r>
              <a:rPr lang="en-US" dirty="0" smtClean="0"/>
              <a:t>than a network of computers.</a:t>
            </a:r>
          </a:p>
          <a:p>
            <a:r>
              <a:rPr lang="en-US" dirty="0" smtClean="0"/>
              <a:t>LAN </a:t>
            </a:r>
            <a:r>
              <a:rPr lang="en-US" dirty="0" smtClean="0">
                <a:sym typeface="Wingdings" pitchFamily="2" charset="2"/>
              </a:rPr>
              <a:t> MAN  WAN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467600" cy="715962"/>
          </a:xfrm>
        </p:spPr>
        <p:txBody>
          <a:bodyPr>
            <a:normAutofit/>
          </a:bodyPr>
          <a:lstStyle/>
          <a:p>
            <a:r>
              <a:rPr lang="en-US" b="1" dirty="0" smtClean="0"/>
              <a:t>Internet-Based Services</a:t>
            </a:r>
            <a:endParaRPr lang="en-US" dirty="0"/>
          </a:p>
        </p:txBody>
      </p:sp>
      <p:sp>
        <p:nvSpPr>
          <p:cNvPr id="3" name="Content Placeholder 2"/>
          <p:cNvSpPr>
            <a:spLocks noGrp="1"/>
          </p:cNvSpPr>
          <p:nvPr>
            <p:ph sz="quarter" idx="1"/>
          </p:nvPr>
        </p:nvSpPr>
        <p:spPr>
          <a:xfrm>
            <a:off x="457200" y="914400"/>
            <a:ext cx="7772400" cy="5559552"/>
          </a:xfrm>
        </p:spPr>
        <p:txBody>
          <a:bodyPr>
            <a:normAutofit lnSpcReduction="10000"/>
          </a:bodyPr>
          <a:lstStyle/>
          <a:p>
            <a:r>
              <a:rPr lang="en-US" dirty="0" smtClean="0"/>
              <a:t>Some of the basic services available to Internet users are −</a:t>
            </a:r>
          </a:p>
          <a:p>
            <a:r>
              <a:rPr lang="en-US" b="1" dirty="0" smtClean="0"/>
              <a:t>Email</a:t>
            </a:r>
            <a:r>
              <a:rPr lang="en-US" dirty="0" smtClean="0"/>
              <a:t> − A fast, easy, and inexpensive way to communicate with other Internet users around the world.</a:t>
            </a:r>
          </a:p>
          <a:p>
            <a:r>
              <a:rPr lang="en-US" b="1" dirty="0" smtClean="0"/>
              <a:t>Telnet</a:t>
            </a:r>
            <a:r>
              <a:rPr lang="en-US" dirty="0" smtClean="0"/>
              <a:t> − Allows a user to log into a remote computer as though it were a local system.</a:t>
            </a:r>
          </a:p>
          <a:p>
            <a:r>
              <a:rPr lang="en-US" b="1" dirty="0" smtClean="0"/>
              <a:t>FTP</a:t>
            </a:r>
            <a:r>
              <a:rPr lang="en-US" dirty="0" smtClean="0"/>
              <a:t> − Allows a user to transfer virtually every kind of file that can be stored on a computer from one Internet-connected computer to another.</a:t>
            </a:r>
          </a:p>
          <a:p>
            <a:r>
              <a:rPr lang="en-US" b="1" dirty="0" smtClean="0"/>
              <a:t>UseNet news</a:t>
            </a:r>
            <a:r>
              <a:rPr lang="en-US" dirty="0" smtClean="0"/>
              <a:t> − A distributed bulletin board that offers a combination news and discussion service on thousands of topics.</a:t>
            </a:r>
          </a:p>
          <a:p>
            <a:r>
              <a:rPr lang="en-US" b="1" dirty="0" smtClean="0"/>
              <a:t>World Wide Web (WWW)</a:t>
            </a:r>
            <a:r>
              <a:rPr lang="en-US" dirty="0" smtClean="0"/>
              <a:t> − A hypertext interface to Internet information resources.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53400" cy="563562"/>
          </a:xfrm>
        </p:spPr>
        <p:txBody>
          <a:bodyPr/>
          <a:lstStyle/>
          <a:p>
            <a:r>
              <a:rPr lang="en-US" dirty="0" smtClean="0"/>
              <a:t>Internet Protocol Address</a:t>
            </a:r>
            <a:endParaRPr lang="en-US" dirty="0"/>
          </a:p>
        </p:txBody>
      </p:sp>
      <p:sp>
        <p:nvSpPr>
          <p:cNvPr id="3" name="Content Placeholder 2"/>
          <p:cNvSpPr>
            <a:spLocks noGrp="1"/>
          </p:cNvSpPr>
          <p:nvPr>
            <p:ph sz="quarter" idx="1"/>
          </p:nvPr>
        </p:nvSpPr>
        <p:spPr>
          <a:xfrm>
            <a:off x="381000" y="838200"/>
            <a:ext cx="8153400" cy="5867400"/>
          </a:xfrm>
        </p:spPr>
        <p:txBody>
          <a:bodyPr/>
          <a:lstStyle/>
          <a:p>
            <a:r>
              <a:rPr lang="en-US" sz="1600" dirty="0" smtClean="0"/>
              <a:t>Internet nodes are identified by numeric addresses.</a:t>
            </a:r>
          </a:p>
          <a:p>
            <a:r>
              <a:rPr lang="en-US" sz="1600" dirty="0" smtClean="0"/>
              <a:t>The Internet Protocol (IP) address of a machine connected to the Internet is a unique 32-bit number. </a:t>
            </a:r>
          </a:p>
          <a:p>
            <a:r>
              <a:rPr lang="en-US" sz="1600" dirty="0" smtClean="0"/>
              <a:t>IP addresses usually are written (and thought of) as four 8-bit numbers, separated by periods. </a:t>
            </a:r>
          </a:p>
          <a:p>
            <a:r>
              <a:rPr lang="en-US" sz="1600" dirty="0" smtClean="0"/>
              <a:t>The four parts are separately used by Internet-routing computers to decide where a message must go next to get to its destination.</a:t>
            </a:r>
          </a:p>
          <a:p>
            <a:endParaRPr lang="en-US" dirty="0"/>
          </a:p>
        </p:txBody>
      </p:sp>
      <p:graphicFrame>
        <p:nvGraphicFramePr>
          <p:cNvPr id="4" name="Table 3"/>
          <p:cNvGraphicFramePr>
            <a:graphicFrameLocks noGrp="1"/>
          </p:cNvGraphicFramePr>
          <p:nvPr/>
        </p:nvGraphicFramePr>
        <p:xfrm>
          <a:off x="381000" y="2971800"/>
          <a:ext cx="8382000" cy="3571240"/>
        </p:xfrm>
        <a:graphic>
          <a:graphicData uri="http://schemas.openxmlformats.org/drawingml/2006/table">
            <a:tbl>
              <a:tblPr firstRow="1" bandRow="1">
                <a:tableStyleId>{5C22544A-7EE6-4342-B048-85BDC9FD1C3A}</a:tableStyleId>
              </a:tblPr>
              <a:tblGrid>
                <a:gridCol w="1296186"/>
                <a:gridCol w="2437614"/>
                <a:gridCol w="4648200"/>
              </a:tblGrid>
              <a:tr h="370840">
                <a:tc>
                  <a:txBody>
                    <a:bodyPr/>
                    <a:lstStyle/>
                    <a:p>
                      <a:r>
                        <a:rPr lang="en-US" dirty="0"/>
                        <a:t>Class</a:t>
                      </a:r>
                    </a:p>
                  </a:txBody>
                  <a:tcPr anchor="ctr"/>
                </a:tc>
                <a:tc>
                  <a:txBody>
                    <a:bodyPr/>
                    <a:lstStyle/>
                    <a:p>
                      <a:r>
                        <a:rPr lang="en-US"/>
                        <a:t>Address Range</a:t>
                      </a:r>
                    </a:p>
                  </a:txBody>
                  <a:tcPr anchor="ctr"/>
                </a:tc>
                <a:tc>
                  <a:txBody>
                    <a:bodyPr/>
                    <a:lstStyle/>
                    <a:p>
                      <a:r>
                        <a:rPr lang="en-US"/>
                        <a:t>Supports</a:t>
                      </a:r>
                    </a:p>
                  </a:txBody>
                  <a:tcPr anchor="ctr"/>
                </a:tc>
              </a:tr>
              <a:tr h="370840">
                <a:tc>
                  <a:txBody>
                    <a:bodyPr/>
                    <a:lstStyle/>
                    <a:p>
                      <a:r>
                        <a:rPr lang="en-US" b="1" dirty="0"/>
                        <a:t>Class A</a:t>
                      </a:r>
                      <a:endParaRPr lang="en-US" dirty="0"/>
                    </a:p>
                  </a:txBody>
                  <a:tcPr anchor="ctr"/>
                </a:tc>
                <a:tc>
                  <a:txBody>
                    <a:bodyPr/>
                    <a:lstStyle/>
                    <a:p>
                      <a:r>
                        <a:rPr lang="en-US"/>
                        <a:t>1.0.0.1 to 126.255.255.254</a:t>
                      </a:r>
                    </a:p>
                  </a:txBody>
                  <a:tcPr anchor="ctr"/>
                </a:tc>
                <a:tc>
                  <a:txBody>
                    <a:bodyPr/>
                    <a:lstStyle/>
                    <a:p>
                      <a:r>
                        <a:rPr lang="en-US"/>
                        <a:t>Supports 16 million hosts on each of 127 networks.</a:t>
                      </a:r>
                    </a:p>
                  </a:txBody>
                  <a:tcPr anchor="ctr"/>
                </a:tc>
              </a:tr>
              <a:tr h="370840">
                <a:tc>
                  <a:txBody>
                    <a:bodyPr/>
                    <a:lstStyle/>
                    <a:p>
                      <a:r>
                        <a:rPr lang="en-US" b="1"/>
                        <a:t>Class B</a:t>
                      </a:r>
                      <a:endParaRPr lang="en-US"/>
                    </a:p>
                  </a:txBody>
                  <a:tcPr anchor="ctr"/>
                </a:tc>
                <a:tc>
                  <a:txBody>
                    <a:bodyPr/>
                    <a:lstStyle/>
                    <a:p>
                      <a:r>
                        <a:rPr lang="en-US"/>
                        <a:t>128.1.0.1 to 191.255.255.254</a:t>
                      </a:r>
                    </a:p>
                  </a:txBody>
                  <a:tcPr anchor="ctr"/>
                </a:tc>
                <a:tc>
                  <a:txBody>
                    <a:bodyPr/>
                    <a:lstStyle/>
                    <a:p>
                      <a:r>
                        <a:rPr lang="en-US"/>
                        <a:t>Supports 65,000 hosts on each of 16,000 networks.</a:t>
                      </a:r>
                    </a:p>
                  </a:txBody>
                  <a:tcPr anchor="ctr"/>
                </a:tc>
              </a:tr>
              <a:tr h="370840">
                <a:tc>
                  <a:txBody>
                    <a:bodyPr/>
                    <a:lstStyle/>
                    <a:p>
                      <a:r>
                        <a:rPr lang="en-US" b="1"/>
                        <a:t>Class C</a:t>
                      </a:r>
                      <a:endParaRPr lang="en-US"/>
                    </a:p>
                  </a:txBody>
                  <a:tcPr anchor="ctr"/>
                </a:tc>
                <a:tc>
                  <a:txBody>
                    <a:bodyPr/>
                    <a:lstStyle/>
                    <a:p>
                      <a:r>
                        <a:rPr lang="en-US"/>
                        <a:t>192.0.1.1 to 223.255.254.254</a:t>
                      </a:r>
                    </a:p>
                  </a:txBody>
                  <a:tcPr anchor="ctr"/>
                </a:tc>
                <a:tc>
                  <a:txBody>
                    <a:bodyPr/>
                    <a:lstStyle/>
                    <a:p>
                      <a:r>
                        <a:rPr lang="en-US"/>
                        <a:t>Supports 254 hosts on each of 2 million networks.</a:t>
                      </a:r>
                    </a:p>
                  </a:txBody>
                  <a:tcPr anchor="ctr"/>
                </a:tc>
              </a:tr>
              <a:tr h="370840">
                <a:tc>
                  <a:txBody>
                    <a:bodyPr/>
                    <a:lstStyle/>
                    <a:p>
                      <a:r>
                        <a:rPr lang="en-US" b="1"/>
                        <a:t>Class D</a:t>
                      </a:r>
                      <a:endParaRPr lang="en-US"/>
                    </a:p>
                  </a:txBody>
                  <a:tcPr anchor="ctr"/>
                </a:tc>
                <a:tc>
                  <a:txBody>
                    <a:bodyPr/>
                    <a:lstStyle/>
                    <a:p>
                      <a:r>
                        <a:rPr lang="en-US"/>
                        <a:t>224.0.0.0 to 239.255.255.255</a:t>
                      </a:r>
                    </a:p>
                  </a:txBody>
                  <a:tcPr anchor="ctr"/>
                </a:tc>
                <a:tc>
                  <a:txBody>
                    <a:bodyPr/>
                    <a:lstStyle/>
                    <a:p>
                      <a:r>
                        <a:rPr lang="en-US"/>
                        <a:t>Reserved for </a:t>
                      </a:r>
                      <a:r>
                        <a:rPr lang="en-US">
                          <a:hlinkClick r:id="rId2"/>
                        </a:rPr>
                        <a:t>multicast</a:t>
                      </a:r>
                      <a:r>
                        <a:rPr lang="en-US"/>
                        <a:t> groups.</a:t>
                      </a:r>
                    </a:p>
                  </a:txBody>
                  <a:tcPr anchor="ctr"/>
                </a:tc>
              </a:tr>
              <a:tr h="370840">
                <a:tc>
                  <a:txBody>
                    <a:bodyPr/>
                    <a:lstStyle/>
                    <a:p>
                      <a:r>
                        <a:rPr lang="en-US" b="1"/>
                        <a:t>Class E</a:t>
                      </a:r>
                      <a:endParaRPr lang="en-US"/>
                    </a:p>
                  </a:txBody>
                  <a:tcPr anchor="ctr"/>
                </a:tc>
                <a:tc>
                  <a:txBody>
                    <a:bodyPr/>
                    <a:lstStyle/>
                    <a:p>
                      <a:r>
                        <a:rPr lang="en-US"/>
                        <a:t>240.0.0.0 to 254.255.255.254</a:t>
                      </a:r>
                    </a:p>
                  </a:txBody>
                  <a:tcPr anchor="ctr"/>
                </a:tc>
                <a:tc>
                  <a:txBody>
                    <a:bodyPr/>
                    <a:lstStyle/>
                    <a:p>
                      <a:r>
                        <a:rPr lang="en-US" dirty="0"/>
                        <a:t>Reserved for future use, or Research and Development Purposes.</a:t>
                      </a:r>
                    </a:p>
                  </a:txBody>
                  <a:tcPr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53400" cy="563562"/>
          </a:xfrm>
        </p:spPr>
        <p:txBody>
          <a:bodyPr/>
          <a:lstStyle/>
          <a:p>
            <a:r>
              <a:rPr lang="en-US" dirty="0" smtClean="0"/>
              <a:t>Domain Names</a:t>
            </a:r>
            <a:endParaRPr lang="en-US" dirty="0"/>
          </a:p>
        </p:txBody>
      </p:sp>
      <p:sp>
        <p:nvSpPr>
          <p:cNvPr id="3" name="Content Placeholder 2"/>
          <p:cNvSpPr>
            <a:spLocks noGrp="1"/>
          </p:cNvSpPr>
          <p:nvPr>
            <p:ph sz="quarter" idx="1"/>
          </p:nvPr>
        </p:nvSpPr>
        <p:spPr>
          <a:xfrm>
            <a:off x="381000" y="838200"/>
            <a:ext cx="8153400" cy="5867400"/>
          </a:xfrm>
        </p:spPr>
        <p:txBody>
          <a:bodyPr/>
          <a:lstStyle/>
          <a:p>
            <a:r>
              <a:rPr lang="en-US" dirty="0" smtClean="0"/>
              <a:t>Because people have difficulty dealing with and remembering numbers, machines on the Internet also have textual names.</a:t>
            </a:r>
          </a:p>
          <a:p>
            <a:r>
              <a:rPr lang="en-US" dirty="0" smtClean="0"/>
              <a:t>Ex:     movies.comedy.marxbros.com</a:t>
            </a:r>
          </a:p>
          <a:p>
            <a:pPr>
              <a:buNone/>
            </a:pPr>
            <a:r>
              <a:rPr lang="en-US" dirty="0" smtClean="0"/>
              <a:t>					</a:t>
            </a:r>
          </a:p>
          <a:p>
            <a:pPr>
              <a:buNone/>
            </a:pPr>
            <a:r>
              <a:rPr lang="en-US" dirty="0" smtClean="0"/>
              <a:t>			  </a:t>
            </a:r>
            <a:r>
              <a:rPr lang="en-US" sz="1400" dirty="0" smtClean="0"/>
              <a:t>movies local name	        </a:t>
            </a:r>
            <a:r>
              <a:rPr lang="en-US" sz="1600" dirty="0" smtClean="0"/>
              <a:t>domain</a:t>
            </a:r>
          </a:p>
          <a:p>
            <a:pPr>
              <a:buNone/>
            </a:pPr>
            <a:endParaRPr lang="en-US" dirty="0" smtClean="0"/>
          </a:p>
          <a:p>
            <a:pPr>
              <a:buNone/>
            </a:pPr>
            <a:r>
              <a:rPr lang="en-US" dirty="0" smtClean="0"/>
              <a:t>			</a:t>
            </a:r>
            <a:r>
              <a:rPr lang="en-US" sz="2000" dirty="0" smtClean="0"/>
              <a:t>Fully Qualified Domain Name</a:t>
            </a:r>
          </a:p>
          <a:p>
            <a:r>
              <a:rPr lang="en-US" sz="2000" dirty="0" smtClean="0"/>
              <a:t>The host name along with the domain names are together called a </a:t>
            </a:r>
            <a:r>
              <a:rPr lang="en-US" sz="2000" i="1" dirty="0" smtClean="0"/>
              <a:t>fully qualified domain name</a:t>
            </a:r>
            <a:r>
              <a:rPr lang="en-US" sz="2000" dirty="0" smtClean="0"/>
              <a:t>.</a:t>
            </a:r>
          </a:p>
          <a:p>
            <a:r>
              <a:rPr lang="en-US" sz="2000" dirty="0" smtClean="0"/>
              <a:t>These domain names are converted into IP addresses by </a:t>
            </a:r>
            <a:r>
              <a:rPr lang="en-US" sz="2000" i="1" dirty="0" smtClean="0"/>
              <a:t>Domain Name System</a:t>
            </a:r>
            <a:r>
              <a:rPr lang="en-US" sz="2000" dirty="0" smtClean="0"/>
              <a:t>(DNS)</a:t>
            </a:r>
          </a:p>
          <a:p>
            <a:pPr>
              <a:buNone/>
            </a:pPr>
            <a:endParaRPr lang="en-US" dirty="0"/>
          </a:p>
        </p:txBody>
      </p:sp>
      <p:cxnSp>
        <p:nvCxnSpPr>
          <p:cNvPr id="6" name="Straight Arrow Connector 5"/>
          <p:cNvCxnSpPr/>
          <p:nvPr/>
        </p:nvCxnSpPr>
        <p:spPr>
          <a:xfrm rot="5400000">
            <a:off x="2019300" y="25527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2934494" y="2705100"/>
            <a:ext cx="6850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Left Brace 10"/>
          <p:cNvSpPr/>
          <p:nvPr/>
        </p:nvSpPr>
        <p:spPr>
          <a:xfrm rot="16200000">
            <a:off x="4686300" y="1714500"/>
            <a:ext cx="381000" cy="1981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1905000" y="2743200"/>
            <a:ext cx="838200" cy="369332"/>
          </a:xfrm>
          <a:prstGeom prst="rect">
            <a:avLst/>
          </a:prstGeom>
          <a:noFill/>
        </p:spPr>
        <p:txBody>
          <a:bodyPr wrap="square" rtlCol="0">
            <a:spAutoFit/>
          </a:bodyPr>
          <a:lstStyle/>
          <a:p>
            <a:r>
              <a:rPr lang="en-US" dirty="0" smtClean="0"/>
              <a:t>host</a:t>
            </a:r>
            <a:endParaRPr lang="en-US" dirty="0"/>
          </a:p>
        </p:txBody>
      </p:sp>
      <p:sp>
        <p:nvSpPr>
          <p:cNvPr id="14" name="Left Brace 13"/>
          <p:cNvSpPr/>
          <p:nvPr/>
        </p:nvSpPr>
        <p:spPr>
          <a:xfrm rot="16200000">
            <a:off x="3619500" y="1409700"/>
            <a:ext cx="571500" cy="44577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53400" cy="563562"/>
          </a:xfrm>
        </p:spPr>
        <p:txBody>
          <a:bodyPr/>
          <a:lstStyle/>
          <a:p>
            <a:r>
              <a:rPr lang="en-US" dirty="0" smtClean="0"/>
              <a:t>DNS</a:t>
            </a:r>
            <a:endParaRPr lang="en-US" dirty="0"/>
          </a:p>
        </p:txBody>
      </p:sp>
      <p:sp>
        <p:nvSpPr>
          <p:cNvPr id="3" name="Content Placeholder 2"/>
          <p:cNvSpPr>
            <a:spLocks noGrp="1"/>
          </p:cNvSpPr>
          <p:nvPr>
            <p:ph sz="quarter" idx="1"/>
          </p:nvPr>
        </p:nvSpPr>
        <p:spPr>
          <a:xfrm>
            <a:off x="381000" y="685800"/>
            <a:ext cx="8153400" cy="6019800"/>
          </a:xfrm>
        </p:spPr>
        <p:txBody>
          <a:bodyPr>
            <a:normAutofit fontScale="85000" lnSpcReduction="10000"/>
          </a:bodyPr>
          <a:lstStyle/>
          <a:p>
            <a:r>
              <a:rPr lang="en-US" dirty="0" smtClean="0"/>
              <a:t>Because IP addresses are the addresses used internally by the Internet, the fully qualified domain name of the destination for a message, which is what is given by a browser user, must be converted to an IP address before the message can be transmitted over the Internet to the destination. </a:t>
            </a:r>
          </a:p>
          <a:p>
            <a:r>
              <a:rPr lang="en-US" dirty="0" smtClean="0"/>
              <a:t>These conversions are done by software systems called name servers, which implement the Domain Name System (DNS). </a:t>
            </a:r>
          </a:p>
          <a:p>
            <a:r>
              <a:rPr lang="en-US" dirty="0" smtClean="0"/>
              <a:t>Name servers serve a collection of machines on the Internet and are operated by organizations that are responsible for the part of the Internet to which those machines are connected. </a:t>
            </a:r>
          </a:p>
          <a:p>
            <a:r>
              <a:rPr lang="en-US" dirty="0" smtClean="0"/>
              <a:t>All document requests from browsers are routed to the nearest name server. </a:t>
            </a:r>
          </a:p>
          <a:p>
            <a:r>
              <a:rPr lang="en-US" dirty="0" smtClean="0"/>
              <a:t>If the name server can convert the fully qualified domain name to an IP address, it does so. If it cannot, the name server sends the fully qualified domain name to another name server for conversion. Like IP addresses, fully qualified domain names must be unique. </a:t>
            </a:r>
          </a:p>
          <a:p>
            <a:r>
              <a:rPr lang="en-US" dirty="0" smtClean="0"/>
              <a:t>Figure 1.1 shows how fully qualified domain names requested by a browser are translated into IPs before they are routed to the appropriate Web server.</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dirty="0"/>
              <a:t>Figure 1.1  </a:t>
            </a:r>
            <a:r>
              <a:rPr lang="en-US" b="0" dirty="0"/>
              <a:t>Domain name conversion</a:t>
            </a:r>
            <a:endParaRPr lang="en-US" dirty="0"/>
          </a:p>
        </p:txBody>
      </p:sp>
      <p:pic>
        <p:nvPicPr>
          <p:cNvPr id="122884" name="Picture 4" descr="fig01_01"/>
          <p:cNvPicPr>
            <a:picLocks noChangeAspect="1" noChangeArrowheads="1"/>
          </p:cNvPicPr>
          <p:nvPr/>
        </p:nvPicPr>
        <p:blipFill>
          <a:blip r:embed="rId2"/>
          <a:srcRect/>
          <a:stretch>
            <a:fillRect/>
          </a:stretch>
        </p:blipFill>
        <p:spPr bwMode="auto">
          <a:xfrm>
            <a:off x="455613" y="2065338"/>
            <a:ext cx="8231187" cy="2725737"/>
          </a:xfrm>
          <a:prstGeom prst="rect">
            <a:avLst/>
          </a:prstGeom>
          <a:noFill/>
        </p:spPr>
      </p:pic>
      <p:sp>
        <p:nvSpPr>
          <p:cNvPr id="4" name="TextBox 3"/>
          <p:cNvSpPr txBox="1"/>
          <p:nvPr/>
        </p:nvSpPr>
        <p:spPr>
          <a:xfrm>
            <a:off x="1524000" y="5715000"/>
            <a:ext cx="5943600" cy="369332"/>
          </a:xfrm>
          <a:prstGeom prst="rect">
            <a:avLst/>
          </a:prstGeom>
          <a:noFill/>
        </p:spPr>
        <p:txBody>
          <a:bodyPr wrap="square" rtlCol="0">
            <a:spAutoFit/>
          </a:bodyPr>
          <a:lstStyle/>
          <a:p>
            <a:r>
              <a:rPr lang="en-US" dirty="0" smtClean="0"/>
              <a:t>Source: Figure extracted from : </a:t>
            </a:r>
            <a:r>
              <a:rPr lang="en-US" dirty="0" err="1" smtClean="0"/>
              <a:t>Sebesta</a:t>
            </a:r>
            <a:r>
              <a:rPr lang="en-US" dirty="0" smtClean="0"/>
              <a:t> Text Book</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746</TotalTime>
  <Words>2150</Words>
  <Application>Microsoft Office PowerPoint</Application>
  <PresentationFormat>On-screen Show (4:3)</PresentationFormat>
  <Paragraphs>247</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Century Schoolbook</vt:lpstr>
      <vt:lpstr>Wingdings</vt:lpstr>
      <vt:lpstr>Wingdings 2</vt:lpstr>
      <vt:lpstr>Oriel</vt:lpstr>
      <vt:lpstr>Web Technology (16ITC19) UNIT - I</vt:lpstr>
      <vt:lpstr>Introduction: Web Fundamentals,</vt:lpstr>
      <vt:lpstr>Origins</vt:lpstr>
      <vt:lpstr>What The Internet  Is?</vt:lpstr>
      <vt:lpstr>Internet-Based Services</vt:lpstr>
      <vt:lpstr>Internet Protocol Address</vt:lpstr>
      <vt:lpstr>Domain Names</vt:lpstr>
      <vt:lpstr>DNS</vt:lpstr>
      <vt:lpstr>Figure 1.1  Domain name conversion</vt:lpstr>
      <vt:lpstr>The World Wide Web</vt:lpstr>
      <vt:lpstr>Web or Internet?</vt:lpstr>
      <vt:lpstr>Web Browser and Web Server</vt:lpstr>
      <vt:lpstr>Web Server Operation</vt:lpstr>
      <vt:lpstr>Uniform Resource Locators</vt:lpstr>
      <vt:lpstr>Multipurpose Internet Mail Extensions(MIME)</vt:lpstr>
      <vt:lpstr>The HyperText Transfer Protocol(http)</vt:lpstr>
      <vt:lpstr>The Request Phase</vt:lpstr>
      <vt:lpstr>HTTP Request Methods</vt:lpstr>
      <vt:lpstr>The Response Phase</vt:lpstr>
      <vt:lpstr>The Web Programmer’s Toolbox</vt:lpstr>
      <vt:lpstr>ToolBox contd..</vt:lpstr>
      <vt:lpstr>ToolBox contd..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DELL</cp:lastModifiedBy>
  <cp:revision>73</cp:revision>
  <dcterms:created xsi:type="dcterms:W3CDTF">2018-06-21T06:41:17Z</dcterms:created>
  <dcterms:modified xsi:type="dcterms:W3CDTF">2018-11-15T17:43:35Z</dcterms:modified>
</cp:coreProperties>
</file>