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29" r:id="rId5"/>
    <p:sldId id="330" r:id="rId6"/>
    <p:sldId id="331" r:id="rId7"/>
    <p:sldId id="328" r:id="rId8"/>
    <p:sldId id="332" r:id="rId9"/>
    <p:sldId id="333" r:id="rId10"/>
    <p:sldId id="334" r:id="rId11"/>
    <p:sldId id="335" r:id="rId12"/>
    <p:sldId id="336" r:id="rId13"/>
    <p:sldId id="260" r:id="rId14"/>
    <p:sldId id="261" r:id="rId15"/>
    <p:sldId id="262" r:id="rId16"/>
    <p:sldId id="263" r:id="rId17"/>
    <p:sldId id="264" r:id="rId18"/>
    <p:sldId id="265" r:id="rId19"/>
    <p:sldId id="266" r:id="rId20"/>
    <p:sldId id="267" r:id="rId21"/>
    <p:sldId id="268" r:id="rId22"/>
    <p:sldId id="269" r:id="rId23"/>
    <p:sldId id="270" r:id="rId24"/>
    <p:sldId id="273" r:id="rId25"/>
    <p:sldId id="271" r:id="rId26"/>
    <p:sldId id="272"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6" r:id="rId54"/>
    <p:sldId id="307" r:id="rId55"/>
    <p:sldId id="308" r:id="rId56"/>
    <p:sldId id="309" r:id="rId57"/>
    <p:sldId id="310" r:id="rId58"/>
    <p:sldId id="318" r:id="rId59"/>
    <p:sldId id="319" r:id="rId60"/>
    <p:sldId id="320" r:id="rId61"/>
    <p:sldId id="321" r:id="rId62"/>
    <p:sldId id="322" r:id="rId63"/>
    <p:sldId id="323" r:id="rId64"/>
    <p:sldId id="324" r:id="rId65"/>
    <p:sldId id="325" r:id="rId66"/>
    <p:sldId id="327" r:id="rId67"/>
    <p:sldId id="32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94660"/>
  </p:normalViewPr>
  <p:slideViewPr>
    <p:cSldViewPr>
      <p:cViewPr varScale="1">
        <p:scale>
          <a:sx n="78" d="100"/>
          <a:sy n="78" d="100"/>
        </p:scale>
        <p:origin x="4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16-Nov-18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366880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16-Nov-18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71399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16-Nov-18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63427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16-Nov-18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320645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EA003-4A74-40F4-A074-94702D775D6C}" type="datetimeFigureOut">
              <a:rPr lang="en-US" smtClean="0"/>
              <a:t>16-Nov-18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60132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8EA003-4A74-40F4-A074-94702D775D6C}" type="datetimeFigureOut">
              <a:rPr lang="en-US" smtClean="0"/>
              <a:t>16-Nov-18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312123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8EA003-4A74-40F4-A074-94702D775D6C}" type="datetimeFigureOut">
              <a:rPr lang="en-US" smtClean="0"/>
              <a:t>16-Nov-18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88060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8EA003-4A74-40F4-A074-94702D775D6C}" type="datetimeFigureOut">
              <a:rPr lang="en-US" smtClean="0"/>
              <a:t>16-Nov-18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89354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EA003-4A74-40F4-A074-94702D775D6C}" type="datetimeFigureOut">
              <a:rPr lang="en-US" smtClean="0"/>
              <a:t>16-Nov-18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1234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EA003-4A74-40F4-A074-94702D775D6C}" type="datetimeFigureOut">
              <a:rPr lang="en-US" smtClean="0"/>
              <a:t>16-Nov-18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87104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EA003-4A74-40F4-A074-94702D775D6C}" type="datetimeFigureOut">
              <a:rPr lang="en-US" smtClean="0"/>
              <a:t>16-Nov-18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6082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EA003-4A74-40F4-A074-94702D775D6C}" type="datetimeFigureOut">
              <a:rPr lang="en-US" smtClean="0"/>
              <a:t>16-Nov-18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D16B1-FAE7-4A0C-BB42-04DDF456DFC9}" type="slidenum">
              <a:rPr lang="en-US" smtClean="0"/>
              <a:t>‹#›</a:t>
            </a:fld>
            <a:endParaRPr lang="en-US"/>
          </a:p>
        </p:txBody>
      </p:sp>
    </p:spTree>
    <p:extLst>
      <p:ext uri="{BB962C8B-B14F-4D97-AF65-F5344CB8AC3E}">
        <p14:creationId xmlns:p14="http://schemas.microsoft.com/office/powerpoint/2010/main" val="3089574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marL="0" indent="0" algn="just">
              <a:buNone/>
            </a:pPr>
            <a:r>
              <a:rPr lang="en-US" dirty="0" smtClean="0"/>
              <a:t>   </a:t>
            </a:r>
            <a:r>
              <a:rPr lang="en-US" dirty="0" smtClean="0">
                <a:solidFill>
                  <a:srgbClr val="FF0000"/>
                </a:solidFill>
              </a:rPr>
              <a:t>Definition of a web service</a:t>
            </a:r>
          </a:p>
          <a:p>
            <a:pPr algn="just"/>
            <a:r>
              <a:rPr lang="en-US" dirty="0" smtClean="0"/>
              <a:t>A Web service is seen as an application accessible to other applications over the Web . </a:t>
            </a:r>
          </a:p>
          <a:p>
            <a:pPr algn="just"/>
            <a:r>
              <a:rPr lang="en-US" dirty="0" smtClean="0"/>
              <a:t>This is a very open definition, under which just about anything that has a URL is a Web service.</a:t>
            </a:r>
          </a:p>
          <a:p>
            <a:pPr algn="just"/>
            <a:r>
              <a:rPr lang="en-US" dirty="0" smtClean="0"/>
              <a:t>A more precise definition is provided by the UDDI consortium, which characterizes Web services as "self-contained, modular business applications that have open, Internet-oriented, standards-based interfaces". </a:t>
            </a:r>
          </a:p>
          <a:p>
            <a:pPr algn="just"/>
            <a:r>
              <a:rPr lang="en-US" dirty="0" smtClean="0"/>
              <a:t>This definition is more detailed, placing the emphasis on the need for being compliant with Internet standards.</a:t>
            </a:r>
            <a:endParaRPr lang="en-US" dirty="0"/>
          </a:p>
        </p:txBody>
      </p:sp>
    </p:spTree>
    <p:extLst>
      <p:ext uri="{BB962C8B-B14F-4D97-AF65-F5344CB8AC3E}">
        <p14:creationId xmlns:p14="http://schemas.microsoft.com/office/powerpoint/2010/main" val="1649594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chemeClr val="accent6">
                    <a:lumMod val="75000"/>
                  </a:schemeClr>
                </a:solidFill>
              </a:rPr>
              <a:t>Operations in a Web Service Architecture</a:t>
            </a:r>
          </a:p>
        </p:txBody>
      </p:sp>
      <p:sp>
        <p:nvSpPr>
          <p:cNvPr id="3" name="Content Placeholder 2"/>
          <p:cNvSpPr>
            <a:spLocks noGrp="1"/>
          </p:cNvSpPr>
          <p:nvPr>
            <p:ph idx="1"/>
          </p:nvPr>
        </p:nvSpPr>
        <p:spPr>
          <a:xfrm>
            <a:off x="457200" y="838200"/>
            <a:ext cx="8229600" cy="5287963"/>
          </a:xfrm>
        </p:spPr>
        <p:txBody>
          <a:bodyPr/>
          <a:lstStyle/>
          <a:p>
            <a:r>
              <a:rPr lang="en-US" dirty="0"/>
              <a:t>For an application to take advantage of Web Services, three behaviors must take place:</a:t>
            </a:r>
          </a:p>
          <a:p>
            <a:r>
              <a:rPr lang="en-US" dirty="0"/>
              <a:t>publication of service descriptions, lookup or finding of service descriptions, and binding </a:t>
            </a:r>
            <a:r>
              <a:rPr lang="en-US" dirty="0" smtClean="0"/>
              <a:t>or invoking </a:t>
            </a:r>
            <a:r>
              <a:rPr lang="en-US" dirty="0"/>
              <a:t>of services based on the service description. </a:t>
            </a:r>
            <a:endParaRPr lang="en-US" dirty="0" smtClean="0"/>
          </a:p>
          <a:p>
            <a:r>
              <a:rPr lang="en-US" dirty="0" smtClean="0"/>
              <a:t>These </a:t>
            </a:r>
            <a:r>
              <a:rPr lang="en-US" dirty="0"/>
              <a:t>behaviors can occur singly </a:t>
            </a:r>
            <a:r>
              <a:rPr lang="en-US" dirty="0" smtClean="0"/>
              <a:t>or iteratively</a:t>
            </a:r>
            <a:r>
              <a:rPr lang="en-US" dirty="0"/>
              <a:t>. In detail, these operations are:</a:t>
            </a:r>
          </a:p>
        </p:txBody>
      </p:sp>
    </p:spTree>
    <p:extLst>
      <p:ext uri="{BB962C8B-B14F-4D97-AF65-F5344CB8AC3E}">
        <p14:creationId xmlns:p14="http://schemas.microsoft.com/office/powerpoint/2010/main" val="1145841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lgn="just"/>
            <a:r>
              <a:rPr lang="en-US" dirty="0">
                <a:solidFill>
                  <a:srgbClr val="002060"/>
                </a:solidFill>
              </a:rPr>
              <a:t>Publish</a:t>
            </a:r>
            <a:r>
              <a:rPr lang="en-US" dirty="0"/>
              <a:t>. To be accessible, a service description needs to be published so that </a:t>
            </a:r>
            <a:r>
              <a:rPr lang="en-US" dirty="0" smtClean="0"/>
              <a:t>the service </a:t>
            </a:r>
            <a:r>
              <a:rPr lang="en-US" dirty="0"/>
              <a:t>requestor can find it. Where it is published can vary depending upon </a:t>
            </a:r>
            <a:r>
              <a:rPr lang="en-US" dirty="0" smtClean="0"/>
              <a:t>the requirements </a:t>
            </a:r>
            <a:r>
              <a:rPr lang="en-US" dirty="0"/>
              <a:t>of the </a:t>
            </a:r>
            <a:r>
              <a:rPr lang="en-US" dirty="0" smtClean="0"/>
              <a:t>application.</a:t>
            </a:r>
          </a:p>
          <a:p>
            <a:pPr algn="just"/>
            <a:r>
              <a:rPr lang="en-US" dirty="0">
                <a:solidFill>
                  <a:schemeClr val="accent6">
                    <a:lumMod val="75000"/>
                  </a:schemeClr>
                </a:solidFill>
              </a:rPr>
              <a:t>Find</a:t>
            </a:r>
            <a:r>
              <a:rPr lang="en-US" dirty="0"/>
              <a:t>. In the find operation, the service requestor retrieves a service description </a:t>
            </a:r>
            <a:r>
              <a:rPr lang="en-US" dirty="0" smtClean="0"/>
              <a:t>directly or </a:t>
            </a:r>
            <a:r>
              <a:rPr lang="en-US" dirty="0"/>
              <a:t>queries the service registry for the type of service required (see “Service </a:t>
            </a:r>
            <a:r>
              <a:rPr lang="en-US" dirty="0" err="1" smtClean="0"/>
              <a:t>Discovery”for</a:t>
            </a:r>
            <a:r>
              <a:rPr lang="en-US" dirty="0" smtClean="0"/>
              <a:t> </a:t>
            </a:r>
            <a:r>
              <a:rPr lang="en-US" dirty="0"/>
              <a:t>more details). </a:t>
            </a:r>
            <a:endParaRPr lang="en-US" dirty="0" smtClean="0"/>
          </a:p>
          <a:p>
            <a:pPr algn="just"/>
            <a:r>
              <a:rPr lang="en-US" dirty="0" smtClean="0"/>
              <a:t>The </a:t>
            </a:r>
            <a:r>
              <a:rPr lang="en-US" dirty="0"/>
              <a:t>find operation can be involved in two different lifecycle phases for</a:t>
            </a:r>
          </a:p>
          <a:p>
            <a:pPr algn="just"/>
            <a:r>
              <a:rPr lang="en-US" dirty="0"/>
              <a:t>the service requestor: at design time to retrieve the service’s interface description </a:t>
            </a:r>
            <a:r>
              <a:rPr lang="en-US" dirty="0" smtClean="0"/>
              <a:t>for program </a:t>
            </a:r>
            <a:r>
              <a:rPr lang="en-US" dirty="0"/>
              <a:t>development, and at runtime to retrieve the service’s binding and </a:t>
            </a:r>
            <a:r>
              <a:rPr lang="en-US" dirty="0" smtClean="0"/>
              <a:t>location description </a:t>
            </a:r>
            <a:r>
              <a:rPr lang="en-US" dirty="0"/>
              <a:t>for invocation</a:t>
            </a:r>
          </a:p>
        </p:txBody>
      </p:sp>
    </p:spTree>
    <p:extLst>
      <p:ext uri="{BB962C8B-B14F-4D97-AF65-F5344CB8AC3E}">
        <p14:creationId xmlns:p14="http://schemas.microsoft.com/office/powerpoint/2010/main" val="2072730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pPr algn="just"/>
            <a:r>
              <a:rPr lang="en-US" dirty="0">
                <a:solidFill>
                  <a:schemeClr val="accent2">
                    <a:lumMod val="75000"/>
                  </a:schemeClr>
                </a:solidFill>
              </a:rPr>
              <a:t>Bind</a:t>
            </a:r>
            <a:r>
              <a:rPr lang="en-US" dirty="0"/>
              <a:t>. Eventually, a service needs to be invoked. </a:t>
            </a:r>
            <a:endParaRPr lang="en-US" dirty="0" smtClean="0"/>
          </a:p>
          <a:p>
            <a:pPr algn="just"/>
            <a:r>
              <a:rPr lang="en-US" dirty="0" smtClean="0"/>
              <a:t>In </a:t>
            </a:r>
            <a:r>
              <a:rPr lang="en-US" dirty="0"/>
              <a:t>the bind operation the </a:t>
            </a:r>
            <a:r>
              <a:rPr lang="en-US" dirty="0" smtClean="0"/>
              <a:t>service requestor </a:t>
            </a:r>
            <a:r>
              <a:rPr lang="en-US" dirty="0"/>
              <a:t>invokes or initiates an interaction with the service at runtime using the </a:t>
            </a:r>
            <a:r>
              <a:rPr lang="en-US" dirty="0" smtClean="0"/>
              <a:t>binding details </a:t>
            </a:r>
            <a:r>
              <a:rPr lang="en-US" dirty="0"/>
              <a:t>in the service description to locate, contact and invoke the service.</a:t>
            </a:r>
          </a:p>
        </p:txBody>
      </p:sp>
    </p:spTree>
    <p:extLst>
      <p:ext uri="{BB962C8B-B14F-4D97-AF65-F5344CB8AC3E}">
        <p14:creationId xmlns:p14="http://schemas.microsoft.com/office/powerpoint/2010/main" val="2042511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Architecture </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a:t>T</a:t>
            </a:r>
            <a:r>
              <a:rPr lang="en-US" dirty="0" smtClean="0"/>
              <a:t>here are two different aspects to be considered when analyzing Web services architectures. The first aspect is related to the fact that Web services are a way to expose internal operations so that they can be invoked through the Web.</a:t>
            </a:r>
          </a:p>
          <a:p>
            <a:pPr algn="just"/>
            <a:r>
              <a:rPr lang="en-US" dirty="0" smtClean="0"/>
              <a:t> Such an implementation requires the system to be able to receive requests through the Web and to pass them to the underlying IT system. In doing this, the problems are analogous to those encountered in conventional middleware. </a:t>
            </a:r>
          </a:p>
          <a:p>
            <a:pPr algn="just"/>
            <a:r>
              <a:rPr lang="en-US" dirty="0" smtClean="0"/>
              <a:t>We will refer to such an infrastructure as internal middleware for Web services. Correspondingly, we will use the term internal architecture to refer to the organization and structure of the internal middleware. </a:t>
            </a:r>
            <a:endParaRPr lang="en-US" dirty="0"/>
          </a:p>
        </p:txBody>
      </p:sp>
    </p:spTree>
    <p:extLst>
      <p:ext uri="{BB962C8B-B14F-4D97-AF65-F5344CB8AC3E}">
        <p14:creationId xmlns:p14="http://schemas.microsoft.com/office/powerpoint/2010/main" val="160142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5973763"/>
          </a:xfrm>
        </p:spPr>
        <p:txBody>
          <a:bodyPr>
            <a:normAutofit lnSpcReduction="10000"/>
          </a:bodyPr>
          <a:lstStyle/>
          <a:p>
            <a:r>
              <a:rPr lang="en-US" dirty="0" smtClean="0"/>
              <a:t>The other facet of Web services architectures is represented by the middleware infrastructure whose purpose is to integrate different Web services. </a:t>
            </a:r>
          </a:p>
          <a:p>
            <a:r>
              <a:rPr lang="en-US" dirty="0" smtClean="0"/>
              <a:t> Web Services will refer to such an infrastructure as external middleware for Web services .</a:t>
            </a:r>
          </a:p>
          <a:p>
            <a:r>
              <a:rPr lang="en-US" dirty="0" smtClean="0"/>
              <a:t> Correspondingly, we will use the term external architecture to refer to the organization and structure of the external middleware. </a:t>
            </a:r>
          </a:p>
          <a:p>
            <a:r>
              <a:rPr lang="en-US" dirty="0" smtClean="0"/>
              <a:t>The external architecture has three main components: </a:t>
            </a:r>
            <a:endParaRPr lang="en-US" dirty="0"/>
          </a:p>
        </p:txBody>
      </p:sp>
    </p:spTree>
    <p:extLst>
      <p:ext uri="{BB962C8B-B14F-4D97-AF65-F5344CB8AC3E}">
        <p14:creationId xmlns:p14="http://schemas.microsoft.com/office/powerpoint/2010/main" val="1353822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5973763"/>
          </a:xfrm>
        </p:spPr>
        <p:txBody>
          <a:bodyPr>
            <a:normAutofit fontScale="77500" lnSpcReduction="20000"/>
          </a:bodyPr>
          <a:lstStyle/>
          <a:p>
            <a:r>
              <a:rPr lang="en-US" u="sng" dirty="0" smtClean="0"/>
              <a:t>Centralized brokers</a:t>
            </a:r>
            <a:r>
              <a:rPr lang="en-US" dirty="0" smtClean="0"/>
              <a:t>. These are analogous to the centralized components in conventional middleware that route messages and provide properties to the interactions (such as logging, transactional guarantees, name and directory services, and reliability). However, as we will see, in practice the name and directory server is often the only centralized component present in Web services architectures. </a:t>
            </a:r>
          </a:p>
          <a:p>
            <a:pPr marL="0" indent="0">
              <a:buNone/>
            </a:pPr>
            <a:r>
              <a:rPr lang="en-US" dirty="0" smtClean="0"/>
              <a:t>   • </a:t>
            </a:r>
            <a:r>
              <a:rPr lang="en-US" u="sng" dirty="0" smtClean="0"/>
              <a:t>Protocol infrastructure</a:t>
            </a:r>
            <a:r>
              <a:rPr lang="en-US" dirty="0" smtClean="0"/>
              <a:t>. This refers to the set of components that coordinate the interactions among Web services and, in particular, implement the peer-to-peer protocols (such as the horizontal protocols and the meta protocols discussed in the previous section) whose aim is to provide middleware properties in those B2B settings where a centralized middleware platform cannot be put in place due to trust and privacy issues. </a:t>
            </a:r>
          </a:p>
          <a:p>
            <a:pPr marL="0" indent="0">
              <a:buNone/>
            </a:pPr>
            <a:r>
              <a:rPr lang="en-US" dirty="0" smtClean="0"/>
              <a:t>   • </a:t>
            </a:r>
            <a:r>
              <a:rPr lang="en-US" u="sng" dirty="0" smtClean="0"/>
              <a:t>Service composition infrastructure</a:t>
            </a:r>
            <a:r>
              <a:rPr lang="en-US" dirty="0" smtClean="0"/>
              <a:t>. This refers to the set of tools that support the definition and execution of composite services</a:t>
            </a:r>
            <a:endParaRPr lang="en-US" dirty="0"/>
          </a:p>
        </p:txBody>
      </p:sp>
    </p:spTree>
    <p:extLst>
      <p:ext uri="{BB962C8B-B14F-4D97-AF65-F5344CB8AC3E}">
        <p14:creationId xmlns:p14="http://schemas.microsoft.com/office/powerpoint/2010/main" val="1789149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962" y="843756"/>
            <a:ext cx="7005638" cy="4915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292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lnSpcReduction="10000"/>
          </a:bodyPr>
          <a:lstStyle/>
          <a:p>
            <a:r>
              <a:rPr lang="en-US" dirty="0" smtClean="0"/>
              <a:t>There are Web services technologies and products that take care solely of the internal architecture of a Web service. </a:t>
            </a:r>
          </a:p>
          <a:p>
            <a:r>
              <a:rPr lang="en-US" dirty="0" smtClean="0"/>
              <a:t>There are also technologies and products that address only the external architecture of a Web service. Standardization efforts, however, mainly revolve around the external architecture. </a:t>
            </a:r>
          </a:p>
          <a:p>
            <a:r>
              <a:rPr lang="en-US" dirty="0" smtClean="0"/>
              <a:t>In practice both the internal and the external architecture must work together so that a Web service can make its functionality accessible to client.</a:t>
            </a:r>
            <a:endParaRPr lang="en-US" dirty="0"/>
          </a:p>
        </p:txBody>
      </p:sp>
    </p:spTree>
    <p:extLst>
      <p:ext uri="{BB962C8B-B14F-4D97-AF65-F5344CB8AC3E}">
        <p14:creationId xmlns:p14="http://schemas.microsoft.com/office/powerpoint/2010/main" val="2403779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525963"/>
          </a:xfrm>
        </p:spPr>
        <p:txBody>
          <a:bodyPr>
            <a:normAutofit fontScale="92500" lnSpcReduction="10000"/>
          </a:bodyPr>
          <a:lstStyle/>
          <a:p>
            <a:r>
              <a:rPr lang="en-US" dirty="0" smtClean="0"/>
              <a:t>In EAI, conventional middleware is used to build multi-tier architectures. In these architectures, individual programs or applications are hidden behind service abstractions that are combined into higher order programs or applications by using the functionality provided by the underlying middleware.</a:t>
            </a:r>
          </a:p>
          <a:p>
            <a:r>
              <a:rPr lang="en-US" dirty="0" smtClean="0"/>
              <a:t>The resulting higher order programs can in turn be hidden behind new service abstractions and can be used as building blocks for new services. </a:t>
            </a:r>
            <a:endParaRPr lang="en-US" dirty="0"/>
          </a:p>
        </p:txBody>
      </p:sp>
    </p:spTree>
    <p:extLst>
      <p:ext uri="{BB962C8B-B14F-4D97-AF65-F5344CB8AC3E}">
        <p14:creationId xmlns:p14="http://schemas.microsoft.com/office/powerpoint/2010/main" val="1535979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smtClean="0"/>
              <a:t>Web services or, better, the technologies supporting Web services, play the same role as conventional middleware, but on a different scale. The basis for composition is service abstractions very similar in nature to those used in conventional middleware, so that implementing a Web service essentially requires an extra tier on top of the others to enable access using standard Web services protocols</a:t>
            </a:r>
            <a:endParaRPr lang="en-US" dirty="0"/>
          </a:p>
        </p:txBody>
      </p:sp>
    </p:spTree>
    <p:extLst>
      <p:ext uri="{BB962C8B-B14F-4D97-AF65-F5344CB8AC3E}">
        <p14:creationId xmlns:p14="http://schemas.microsoft.com/office/powerpoint/2010/main" val="3606844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92500" lnSpcReduction="20000"/>
          </a:bodyPr>
          <a:lstStyle/>
          <a:p>
            <a:pPr algn="just"/>
            <a:r>
              <a:rPr lang="en-US" dirty="0" smtClean="0"/>
              <a:t>World Wide Web consortium (W3C), and specifically the group involved in the Web Service Activity: "a software application identified by a URI, whose interfaces and bindings are capable of being defined, described, and discovered as XML artifacts. </a:t>
            </a:r>
          </a:p>
          <a:p>
            <a:pPr algn="just"/>
            <a:r>
              <a:rPr lang="en-US" dirty="0" smtClean="0"/>
              <a:t>A Web service supports direct intimations with other software agents using XML-based messages exchanged via Internet-based protocols“.</a:t>
            </a:r>
          </a:p>
          <a:p>
            <a:pPr algn="just"/>
            <a:r>
              <a:rPr lang="en-US" dirty="0" smtClean="0"/>
              <a:t>The definition stresses that Web services should be capable of being "defined, described, and discovered," thereby clarifying the meaning of "accessible" and making more concrete the notion of "Internet-oriented, standards-based interfaces."</a:t>
            </a:r>
            <a:endParaRPr lang="en-US" dirty="0"/>
          </a:p>
        </p:txBody>
      </p:sp>
    </p:spTree>
    <p:extLst>
      <p:ext uri="{BB962C8B-B14F-4D97-AF65-F5344CB8AC3E}">
        <p14:creationId xmlns:p14="http://schemas.microsoft.com/office/powerpoint/2010/main" val="1530076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938" y="1600200"/>
            <a:ext cx="6928062" cy="5028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367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 The implementation does </a:t>
            </a:r>
            <a:r>
              <a:rPr lang="en-US" dirty="0"/>
              <a:t>not occur at the Web services layer, but within conventional middleware</a:t>
            </a:r>
            <a:r>
              <a:rPr lang="en-US" dirty="0" smtClean="0"/>
              <a:t>.</a:t>
            </a:r>
          </a:p>
          <a:p>
            <a:pPr algn="just"/>
            <a:r>
              <a:rPr lang="en-US" dirty="0"/>
              <a:t>As observed earlier, Web services are just wrappers. They invoke internal</a:t>
            </a:r>
          </a:p>
          <a:p>
            <a:pPr algn="just"/>
            <a:r>
              <a:rPr lang="en-US" dirty="0"/>
              <a:t>services that implement whatever application logic is needed, and then collect</a:t>
            </a:r>
          </a:p>
          <a:p>
            <a:pPr algn="just"/>
            <a:r>
              <a:rPr lang="en-US" dirty="0"/>
              <a:t>the results</a:t>
            </a:r>
            <a:r>
              <a:rPr lang="en-US" dirty="0" smtClean="0"/>
              <a:t>.</a:t>
            </a:r>
          </a:p>
          <a:p>
            <a:pPr algn="just"/>
            <a:r>
              <a:rPr lang="en-US" dirty="0"/>
              <a:t>Today, much of the internal middleware for Web services revolves </a:t>
            </a:r>
            <a:r>
              <a:rPr lang="en-US" dirty="0" smtClean="0"/>
              <a:t>around packing </a:t>
            </a:r>
            <a:r>
              <a:rPr lang="en-US" dirty="0"/>
              <a:t>and unpacking messages exchanged between Web services and </a:t>
            </a:r>
            <a:r>
              <a:rPr lang="en-US" dirty="0" smtClean="0"/>
              <a:t>converting them </a:t>
            </a:r>
            <a:r>
              <a:rPr lang="en-US" dirty="0"/>
              <a:t>into the format supported by the underlying middleware.</a:t>
            </a:r>
          </a:p>
        </p:txBody>
      </p:sp>
    </p:spTree>
    <p:extLst>
      <p:ext uri="{BB962C8B-B14F-4D97-AF65-F5344CB8AC3E}">
        <p14:creationId xmlns:p14="http://schemas.microsoft.com/office/powerpoint/2010/main" val="74059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rPr>
              <a:t>Processing a SOAP Message</a:t>
            </a:r>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lgn="just"/>
            <a:r>
              <a:rPr lang="en-US" dirty="0"/>
              <a:t>The division between header and body already provides some indication </a:t>
            </a:r>
            <a:r>
              <a:rPr lang="en-US" dirty="0" smtClean="0"/>
              <a:t>of how </a:t>
            </a:r>
            <a:r>
              <a:rPr lang="en-US" dirty="0"/>
              <a:t>SOAP expects messages to be processed by the different nodes along </a:t>
            </a:r>
            <a:r>
              <a:rPr lang="en-US" dirty="0" smtClean="0"/>
              <a:t>the message </a:t>
            </a:r>
            <a:r>
              <a:rPr lang="en-US" dirty="0"/>
              <a:t>path. </a:t>
            </a:r>
            <a:endParaRPr lang="en-US" dirty="0" smtClean="0"/>
          </a:p>
          <a:p>
            <a:pPr algn="just"/>
            <a:r>
              <a:rPr lang="en-US" dirty="0" smtClean="0"/>
              <a:t>These </a:t>
            </a:r>
            <a:r>
              <a:rPr lang="en-US" dirty="0"/>
              <a:t>nodes will, in most cases, constitute the different tiers </a:t>
            </a:r>
            <a:r>
              <a:rPr lang="en-US" dirty="0" smtClean="0"/>
              <a:t>of the </a:t>
            </a:r>
            <a:r>
              <a:rPr lang="en-US" dirty="0"/>
              <a:t>Web services middleware. </a:t>
            </a:r>
            <a:endParaRPr lang="en-US" dirty="0" smtClean="0"/>
          </a:p>
          <a:p>
            <a:pPr algn="just"/>
            <a:r>
              <a:rPr lang="en-US" dirty="0" smtClean="0"/>
              <a:t>In </a:t>
            </a:r>
            <a:r>
              <a:rPr lang="en-US" dirty="0"/>
              <a:t>the SOAP model, nodes processing a </a:t>
            </a:r>
            <a:r>
              <a:rPr lang="en-US" dirty="0" smtClean="0"/>
              <a:t>message can </a:t>
            </a:r>
            <a:r>
              <a:rPr lang="en-US" dirty="0"/>
              <a:t>play one or more </a:t>
            </a:r>
            <a:r>
              <a:rPr lang="en-US" i="1" dirty="0"/>
              <a:t>roles</a:t>
            </a:r>
            <a:r>
              <a:rPr lang="en-US" i="1" dirty="0" smtClean="0"/>
              <a:t>.</a:t>
            </a:r>
          </a:p>
          <a:p>
            <a:pPr algn="just"/>
            <a:r>
              <a:rPr lang="en-US" i="1" dirty="0" smtClean="0"/>
              <a:t> </a:t>
            </a:r>
            <a:r>
              <a:rPr lang="en-US" dirty="0"/>
              <a:t>Each block in a SOAP header may include </a:t>
            </a:r>
            <a:r>
              <a:rPr lang="en-US" dirty="0" smtClean="0"/>
              <a:t>the definition </a:t>
            </a:r>
            <a:r>
              <a:rPr lang="en-US" dirty="0"/>
              <a:t>of the role for which it is intended. </a:t>
            </a:r>
            <a:endParaRPr lang="en-US" dirty="0" smtClean="0"/>
          </a:p>
          <a:p>
            <a:pPr algn="just"/>
            <a:r>
              <a:rPr lang="en-US" dirty="0" smtClean="0"/>
              <a:t>The </a:t>
            </a:r>
            <a:r>
              <a:rPr lang="en-US" dirty="0"/>
              <a:t>SOAP specification </a:t>
            </a:r>
            <a:r>
              <a:rPr lang="en-US" dirty="0" smtClean="0"/>
              <a:t>defines three </a:t>
            </a:r>
            <a:r>
              <a:rPr lang="en-US" dirty="0"/>
              <a:t>roles, informally called </a:t>
            </a:r>
            <a:r>
              <a:rPr lang="en-US" i="1" dirty="0"/>
              <a:t>none, next, </a:t>
            </a:r>
            <a:r>
              <a:rPr lang="en-US" dirty="0"/>
              <a:t>and </a:t>
            </a:r>
            <a:r>
              <a:rPr lang="en-US" i="1" dirty="0"/>
              <a:t>ultimateReceiver:</a:t>
            </a:r>
            <a:endParaRPr lang="en-US" dirty="0"/>
          </a:p>
        </p:txBody>
      </p:sp>
    </p:spTree>
    <p:extLst>
      <p:ext uri="{BB962C8B-B14F-4D97-AF65-F5344CB8AC3E}">
        <p14:creationId xmlns:p14="http://schemas.microsoft.com/office/powerpoint/2010/main" val="1581076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r>
              <a:rPr lang="en-US" dirty="0"/>
              <a:t>If a block is assigned to a </a:t>
            </a:r>
            <a:r>
              <a:rPr lang="en-US" i="1" dirty="0">
                <a:solidFill>
                  <a:srgbClr val="7030A0"/>
                </a:solidFill>
              </a:rPr>
              <a:t>none </a:t>
            </a:r>
            <a:r>
              <a:rPr lang="en-US" dirty="0">
                <a:solidFill>
                  <a:srgbClr val="7030A0"/>
                </a:solidFill>
              </a:rPr>
              <a:t>role</a:t>
            </a:r>
            <a:r>
              <a:rPr lang="en-US" dirty="0"/>
              <a:t>, it means that such a block should </a:t>
            </a:r>
            <a:r>
              <a:rPr lang="en-US" dirty="0" smtClean="0"/>
              <a:t>not be </a:t>
            </a:r>
            <a:r>
              <a:rPr lang="en-US" dirty="0"/>
              <a:t>processed by any node receiving the message (although the block </a:t>
            </a:r>
            <a:r>
              <a:rPr lang="en-US" dirty="0" smtClean="0"/>
              <a:t>might be </a:t>
            </a:r>
            <a:r>
              <a:rPr lang="en-US" dirty="0"/>
              <a:t>read if it contains information important for processing other blocks).</a:t>
            </a:r>
          </a:p>
          <a:p>
            <a:pPr algn="just"/>
            <a:r>
              <a:rPr lang="en-US" dirty="0" smtClean="0"/>
              <a:t> </a:t>
            </a:r>
            <a:r>
              <a:rPr lang="en-US" dirty="0"/>
              <a:t>If a block is assigned to the </a:t>
            </a:r>
            <a:r>
              <a:rPr lang="en-US" dirty="0">
                <a:solidFill>
                  <a:srgbClr val="0070C0"/>
                </a:solidFill>
              </a:rPr>
              <a:t>ultimateReceiver</a:t>
            </a:r>
            <a:r>
              <a:rPr lang="en-US" dirty="0"/>
              <a:t> role, that block is </a:t>
            </a:r>
            <a:r>
              <a:rPr lang="en-US" dirty="0" smtClean="0"/>
              <a:t>solely intended </a:t>
            </a:r>
            <a:r>
              <a:rPr lang="en-US" dirty="0"/>
              <a:t>for the recipient of the message, not for any intermediate node.</a:t>
            </a:r>
          </a:p>
          <a:p>
            <a:pPr algn="just"/>
            <a:r>
              <a:rPr lang="en-US" dirty="0" smtClean="0"/>
              <a:t>If </a:t>
            </a:r>
            <a:r>
              <a:rPr lang="en-US" dirty="0"/>
              <a:t>a block is assigned to the </a:t>
            </a:r>
            <a:r>
              <a:rPr lang="en-US" i="1" dirty="0">
                <a:solidFill>
                  <a:srgbClr val="C00000"/>
                </a:solidFill>
              </a:rPr>
              <a:t>next </a:t>
            </a:r>
            <a:r>
              <a:rPr lang="en-US" dirty="0">
                <a:solidFill>
                  <a:srgbClr val="C00000"/>
                </a:solidFill>
              </a:rPr>
              <a:t>role</a:t>
            </a:r>
            <a:r>
              <a:rPr lang="en-US" dirty="0"/>
              <a:t>, every node receiving the </a:t>
            </a:r>
            <a:r>
              <a:rPr lang="en-US" dirty="0" smtClean="0"/>
              <a:t>message can </a:t>
            </a:r>
            <a:r>
              <a:rPr lang="en-US" dirty="0"/>
              <a:t>process that block. This is because every node receiving a </a:t>
            </a:r>
            <a:r>
              <a:rPr lang="en-US" dirty="0" smtClean="0"/>
              <a:t>message is </a:t>
            </a:r>
            <a:r>
              <a:rPr lang="en-US" dirty="0"/>
              <a:t>the "next" one in the chain of nodes processing the message. The </a:t>
            </a:r>
            <a:r>
              <a:rPr lang="en-US" dirty="0" smtClean="0"/>
              <a:t>ultimateReceiver</a:t>
            </a:r>
            <a:r>
              <a:rPr lang="en-US" dirty="0"/>
              <a:t> </a:t>
            </a:r>
            <a:r>
              <a:rPr lang="en-US" dirty="0" smtClean="0"/>
              <a:t>is </a:t>
            </a:r>
            <a:r>
              <a:rPr lang="en-US" dirty="0"/>
              <a:t>also included in the set of </a:t>
            </a:r>
            <a:r>
              <a:rPr lang="en-US" i="1" dirty="0"/>
              <a:t>next </a:t>
            </a:r>
            <a:r>
              <a:rPr lang="en-US" dirty="0"/>
              <a:t>nodes.</a:t>
            </a:r>
          </a:p>
        </p:txBody>
      </p:sp>
    </p:spTree>
    <p:extLst>
      <p:ext uri="{BB962C8B-B14F-4D97-AF65-F5344CB8AC3E}">
        <p14:creationId xmlns:p14="http://schemas.microsoft.com/office/powerpoint/2010/main" val="1377069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r>
              <a:rPr lang="en-US" dirty="0"/>
              <a:t>The body of the message does not have a role associated to it. Its </a:t>
            </a:r>
            <a:r>
              <a:rPr lang="en-US" dirty="0" smtClean="0"/>
              <a:t>role defaults to </a:t>
            </a:r>
            <a:r>
              <a:rPr lang="en-US" i="1" dirty="0" smtClean="0">
                <a:solidFill>
                  <a:srgbClr val="00B050"/>
                </a:solidFill>
              </a:rPr>
              <a:t>ultimateReceiver.</a:t>
            </a:r>
          </a:p>
          <a:p>
            <a:pPr algn="just"/>
            <a:r>
              <a:rPr lang="en-US" dirty="0"/>
              <a:t>Processing a block may encompass very different operations, and each </a:t>
            </a:r>
            <a:r>
              <a:rPr lang="en-US" dirty="0" smtClean="0"/>
              <a:t>node involved </a:t>
            </a:r>
            <a:r>
              <a:rPr lang="en-US" dirty="0"/>
              <a:t>in the processing could do something different. </a:t>
            </a:r>
            <a:endParaRPr lang="en-US" dirty="0" smtClean="0"/>
          </a:p>
          <a:p>
            <a:pPr algn="just"/>
            <a:r>
              <a:rPr lang="en-US" dirty="0" smtClean="0"/>
              <a:t>For </a:t>
            </a:r>
            <a:r>
              <a:rPr lang="en-US" dirty="0"/>
              <a:t>example, </a:t>
            </a:r>
            <a:r>
              <a:rPr lang="en-US" dirty="0" smtClean="0"/>
              <a:t>processing can </a:t>
            </a:r>
            <a:r>
              <a:rPr lang="en-US" dirty="0"/>
              <a:t>involve removing blocks from the header, performing some </a:t>
            </a:r>
            <a:r>
              <a:rPr lang="en-US" dirty="0" smtClean="0"/>
              <a:t>action(such </a:t>
            </a:r>
            <a:r>
              <a:rPr lang="en-US" dirty="0"/>
              <a:t>as logging the message), extending the header with additional </a:t>
            </a:r>
            <a:r>
              <a:rPr lang="en-US" dirty="0" err="1" smtClean="0"/>
              <a:t>information,removing</a:t>
            </a:r>
            <a:r>
              <a:rPr lang="en-US" dirty="0" smtClean="0"/>
              <a:t> </a:t>
            </a:r>
            <a:r>
              <a:rPr lang="en-US" dirty="0"/>
              <a:t>the header and introducing a new one, and more.</a:t>
            </a:r>
          </a:p>
        </p:txBody>
      </p:sp>
    </p:spTree>
    <p:extLst>
      <p:ext uri="{BB962C8B-B14F-4D97-AF65-F5344CB8AC3E}">
        <p14:creationId xmlns:p14="http://schemas.microsoft.com/office/powerpoint/2010/main" val="1101158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pPr algn="just"/>
            <a:r>
              <a:rPr lang="en-US" dirty="0"/>
              <a:t>A </a:t>
            </a:r>
            <a:r>
              <a:rPr lang="en-US" dirty="0" smtClean="0"/>
              <a:t>block may </a:t>
            </a:r>
            <a:r>
              <a:rPr lang="en-US" dirty="0"/>
              <a:t>contain a </a:t>
            </a:r>
            <a:r>
              <a:rPr lang="en-US" i="1" dirty="0"/>
              <a:t>must Understand </a:t>
            </a:r>
            <a:r>
              <a:rPr lang="en-US" dirty="0"/>
              <a:t>flag, indicating that a node playing the </a:t>
            </a:r>
            <a:r>
              <a:rPr lang="en-US" dirty="0" smtClean="0"/>
              <a:t>role indicated </a:t>
            </a:r>
            <a:r>
              <a:rPr lang="en-US" dirty="0"/>
              <a:t>by the block </a:t>
            </a:r>
            <a:r>
              <a:rPr lang="en-US" i="1" dirty="0"/>
              <a:t>must </a:t>
            </a:r>
            <a:r>
              <a:rPr lang="en-US" dirty="0"/>
              <a:t>process the block. </a:t>
            </a:r>
            <a:endParaRPr lang="en-US" dirty="0" smtClean="0"/>
          </a:p>
          <a:p>
            <a:pPr algn="just"/>
            <a:r>
              <a:rPr lang="en-US" dirty="0" smtClean="0"/>
              <a:t>If </a:t>
            </a:r>
            <a:r>
              <a:rPr lang="en-US" dirty="0"/>
              <a:t>the flag is set and, for </a:t>
            </a:r>
            <a:r>
              <a:rPr lang="en-US" dirty="0" smtClean="0"/>
              <a:t>some reason</a:t>
            </a:r>
            <a:r>
              <a:rPr lang="en-US" dirty="0"/>
              <a:t>, the node cannot process the block as needed, any further </a:t>
            </a:r>
            <a:r>
              <a:rPr lang="en-US" dirty="0" smtClean="0"/>
              <a:t>processing of </a:t>
            </a:r>
            <a:r>
              <a:rPr lang="en-US" dirty="0"/>
              <a:t>that message stops and a fault is generated. The message is not </a:t>
            </a:r>
            <a:r>
              <a:rPr lang="en-US" dirty="0" smtClean="0"/>
              <a:t>forwarded to </a:t>
            </a:r>
            <a:r>
              <a:rPr lang="en-US" dirty="0"/>
              <a:t>any other node</a:t>
            </a:r>
            <a:r>
              <a:rPr lang="en-US" dirty="0" smtClean="0"/>
              <a:t>.</a:t>
            </a:r>
          </a:p>
          <a:p>
            <a:pPr algn="just"/>
            <a:r>
              <a:rPr lang="en-US" dirty="0" smtClean="0"/>
              <a:t> </a:t>
            </a:r>
            <a:r>
              <a:rPr lang="en-US" dirty="0"/>
              <a:t>If the </a:t>
            </a:r>
            <a:r>
              <a:rPr lang="en-US" dirty="0" smtClean="0"/>
              <a:t>must Understand </a:t>
            </a:r>
            <a:r>
              <a:rPr lang="en-US" dirty="0"/>
              <a:t>flag is not set or is absent, a </a:t>
            </a:r>
            <a:r>
              <a:rPr lang="en-US" dirty="0" smtClean="0"/>
              <a:t>node is </a:t>
            </a:r>
            <a:r>
              <a:rPr lang="en-US" dirty="0"/>
              <a:t>free to decide whether to process or ignore the block (assuming it has </a:t>
            </a:r>
            <a:r>
              <a:rPr lang="en-US" dirty="0" smtClean="0"/>
              <a:t>the corresponding </a:t>
            </a:r>
            <a:r>
              <a:rPr lang="en-US" dirty="0"/>
              <a:t>role).</a:t>
            </a:r>
          </a:p>
        </p:txBody>
      </p:sp>
    </p:spTree>
    <p:extLst>
      <p:ext uri="{BB962C8B-B14F-4D97-AF65-F5344CB8AC3E}">
        <p14:creationId xmlns:p14="http://schemas.microsoft.com/office/powerpoint/2010/main" val="37055416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Structure and Contents of a SOAP </a:t>
            </a:r>
            <a:r>
              <a:rPr lang="en-US" dirty="0">
                <a:solidFill>
                  <a:srgbClr val="FF0000"/>
                </a:solidFill>
              </a:rPr>
              <a:t>Message</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dirty="0"/>
              <a:t>SOAP exchanges information using </a:t>
            </a:r>
            <a:r>
              <a:rPr lang="en-US" i="1" dirty="0"/>
              <a:t>messages. </a:t>
            </a:r>
            <a:r>
              <a:rPr lang="en-US" dirty="0"/>
              <a:t>These messages are used </a:t>
            </a:r>
            <a:r>
              <a:rPr lang="en-US" dirty="0" smtClean="0"/>
              <a:t>as an </a:t>
            </a:r>
            <a:r>
              <a:rPr lang="en-US" i="1" dirty="0"/>
              <a:t>envelope </a:t>
            </a:r>
            <a:r>
              <a:rPr lang="en-US" dirty="0"/>
              <a:t>where the application encloses whatever information needs to </a:t>
            </a:r>
            <a:r>
              <a:rPr lang="en-US" dirty="0" smtClean="0"/>
              <a:t>be sent</a:t>
            </a:r>
            <a:r>
              <a:rPr lang="en-US" dirty="0"/>
              <a:t>. </a:t>
            </a:r>
            <a:endParaRPr lang="en-US" dirty="0" smtClean="0"/>
          </a:p>
          <a:p>
            <a:pPr algn="just"/>
            <a:r>
              <a:rPr lang="en-US" dirty="0" smtClean="0"/>
              <a:t>Each </a:t>
            </a:r>
            <a:r>
              <a:rPr lang="en-US" dirty="0"/>
              <a:t>envelope contains two parts: a </a:t>
            </a:r>
            <a:r>
              <a:rPr lang="en-US" i="1" dirty="0"/>
              <a:t>header </a:t>
            </a:r>
            <a:r>
              <a:rPr lang="en-US" dirty="0"/>
              <a:t>and a </a:t>
            </a:r>
            <a:r>
              <a:rPr lang="en-US" i="1" dirty="0"/>
              <a:t>body </a:t>
            </a:r>
            <a:r>
              <a:rPr lang="en-US" dirty="0"/>
              <a:t>(Figure </a:t>
            </a:r>
            <a:r>
              <a:rPr lang="en-US" dirty="0" smtClean="0"/>
              <a:t>6.4) given below. </a:t>
            </a:r>
          </a:p>
          <a:p>
            <a:pPr algn="just"/>
            <a:r>
              <a:rPr lang="en-US" dirty="0" smtClean="0"/>
              <a:t>The header </a:t>
            </a:r>
            <a:r>
              <a:rPr lang="en-US" dirty="0"/>
              <a:t>is optional, that is, it </a:t>
            </a:r>
            <a:r>
              <a:rPr lang="en-US" dirty="0" smtClean="0"/>
              <a:t>may or </a:t>
            </a:r>
            <a:r>
              <a:rPr lang="en-US" dirty="0"/>
              <a:t>may not be present in a SOAP message.</a:t>
            </a:r>
          </a:p>
          <a:p>
            <a:pPr algn="just"/>
            <a:r>
              <a:rPr lang="en-US" dirty="0"/>
              <a:t>The body is mandatory, i.e., all SOAP messages must have a body.</a:t>
            </a:r>
          </a:p>
        </p:txBody>
      </p:sp>
    </p:spTree>
    <p:extLst>
      <p:ext uri="{BB962C8B-B14F-4D97-AF65-F5344CB8AC3E}">
        <p14:creationId xmlns:p14="http://schemas.microsoft.com/office/powerpoint/2010/main" val="3436212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r>
              <a:rPr lang="en-US" dirty="0" smtClean="0"/>
              <a:t>Both header </a:t>
            </a:r>
            <a:r>
              <a:rPr lang="en-US" dirty="0"/>
              <a:t>and body can have multiple sub-parts in the form of </a:t>
            </a:r>
            <a:r>
              <a:rPr lang="en-US" i="1" dirty="0"/>
              <a:t>header blocks </a:t>
            </a:r>
            <a:r>
              <a:rPr lang="en-US" dirty="0" smtClean="0"/>
              <a:t>or </a:t>
            </a:r>
            <a:r>
              <a:rPr lang="en-US" i="1" dirty="0" smtClean="0"/>
              <a:t>body </a:t>
            </a:r>
            <a:r>
              <a:rPr lang="en-US" i="1" dirty="0"/>
              <a:t>blocks</a:t>
            </a:r>
            <a:r>
              <a:rPr lang="en-US" i="1" dirty="0" smtClean="0"/>
              <a:t>.</a:t>
            </a:r>
          </a:p>
          <a:p>
            <a:endParaRPr lang="en-US" i="1" dirty="0" smtClean="0"/>
          </a:p>
          <a:p>
            <a:endParaRPr lang="en-US" i="1" dirty="0" smtClean="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54102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154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a:t>SOAP assumes that every message has a sender, an ultimate receiver, </a:t>
            </a:r>
            <a:r>
              <a:rPr lang="en-US" dirty="0" smtClean="0"/>
              <a:t>and an </a:t>
            </a:r>
            <a:r>
              <a:rPr lang="en-US" dirty="0"/>
              <a:t>arbitrary number of </a:t>
            </a:r>
            <a:r>
              <a:rPr lang="en-US" i="1" dirty="0"/>
              <a:t>intermediaries </a:t>
            </a:r>
            <a:r>
              <a:rPr lang="en-US" dirty="0"/>
              <a:t>(called </a:t>
            </a:r>
            <a:r>
              <a:rPr lang="en-US" i="1" dirty="0"/>
              <a:t>nodes) </a:t>
            </a:r>
            <a:r>
              <a:rPr lang="en-US" dirty="0"/>
              <a:t>that process the </a:t>
            </a:r>
            <a:r>
              <a:rPr lang="en-US" dirty="0" smtClean="0"/>
              <a:t>message and </a:t>
            </a:r>
            <a:r>
              <a:rPr lang="en-US" dirty="0"/>
              <a:t>route it to the receiver. </a:t>
            </a:r>
            <a:endParaRPr lang="en-US" dirty="0" smtClean="0"/>
          </a:p>
          <a:p>
            <a:pPr algn="just"/>
            <a:r>
              <a:rPr lang="en-US" dirty="0" smtClean="0"/>
              <a:t>The </a:t>
            </a:r>
            <a:r>
              <a:rPr lang="en-US" dirty="0"/>
              <a:t>core of the information the sender wants </a:t>
            </a:r>
            <a:r>
              <a:rPr lang="en-US" dirty="0" smtClean="0"/>
              <a:t>to transmit </a:t>
            </a:r>
            <a:r>
              <a:rPr lang="en-US" dirty="0"/>
              <a:t>to the receiver should be in the body of the message. </a:t>
            </a:r>
            <a:endParaRPr lang="en-US" dirty="0" smtClean="0"/>
          </a:p>
          <a:p>
            <a:pPr algn="just"/>
            <a:r>
              <a:rPr lang="en-US" dirty="0" smtClean="0"/>
              <a:t>Any additional information </a:t>
            </a:r>
            <a:r>
              <a:rPr lang="en-US" dirty="0"/>
              <a:t>necessary for intermediate processing or added value services (</a:t>
            </a:r>
            <a:r>
              <a:rPr lang="en-US" dirty="0" smtClean="0"/>
              <a:t>like transactional </a:t>
            </a:r>
            <a:r>
              <a:rPr lang="en-US" dirty="0"/>
              <a:t>interaction, security, etc.) goes into the header</a:t>
            </a:r>
          </a:p>
        </p:txBody>
      </p:sp>
    </p:spTree>
    <p:extLst>
      <p:ext uri="{BB962C8B-B14F-4D97-AF65-F5344CB8AC3E}">
        <p14:creationId xmlns:p14="http://schemas.microsoft.com/office/powerpoint/2010/main" val="4006139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a:bodyPr>
          <a:lstStyle/>
          <a:p>
            <a:pPr algn="just"/>
            <a:r>
              <a:rPr lang="en-US" dirty="0"/>
              <a:t>The header contains </a:t>
            </a:r>
            <a:r>
              <a:rPr lang="en-US" dirty="0" smtClean="0"/>
              <a:t>information that </a:t>
            </a:r>
            <a:r>
              <a:rPr lang="en-US" dirty="0"/>
              <a:t>can be processed by intermediate nodes. The </a:t>
            </a:r>
            <a:r>
              <a:rPr lang="en-US" i="1" dirty="0"/>
              <a:t>payload </a:t>
            </a:r>
            <a:r>
              <a:rPr lang="en-US" dirty="0"/>
              <a:t>or </a:t>
            </a:r>
            <a:r>
              <a:rPr lang="en-US" dirty="0" smtClean="0"/>
              <a:t>body is </a:t>
            </a:r>
            <a:r>
              <a:rPr lang="en-US" dirty="0"/>
              <a:t>the actual message being conveyed</a:t>
            </a:r>
            <a:r>
              <a:rPr lang="en-US" dirty="0" smtClean="0"/>
              <a:t>.</a:t>
            </a:r>
          </a:p>
          <a:p>
            <a:pPr algn="just"/>
            <a:r>
              <a:rPr lang="en-US" dirty="0"/>
              <a:t> </a:t>
            </a:r>
            <a:r>
              <a:rPr lang="en-US" dirty="0" smtClean="0"/>
              <a:t>This </a:t>
            </a:r>
            <a:r>
              <a:rPr lang="en-US" dirty="0"/>
              <a:t>is the reason why the header </a:t>
            </a:r>
            <a:r>
              <a:rPr lang="en-US" dirty="0" smtClean="0"/>
              <a:t>is optional</a:t>
            </a:r>
            <a:r>
              <a:rPr lang="en-US" dirty="0"/>
              <a:t>. If there are no intermediaries in a SOAP transmission, the </a:t>
            </a:r>
            <a:r>
              <a:rPr lang="en-US" dirty="0" smtClean="0"/>
              <a:t>header might </a:t>
            </a:r>
            <a:r>
              <a:rPr lang="en-US" dirty="0"/>
              <a:t>not be necessary at all. </a:t>
            </a:r>
            <a:endParaRPr lang="en-US" dirty="0" smtClean="0"/>
          </a:p>
          <a:p>
            <a:pPr algn="just"/>
            <a:r>
              <a:rPr lang="en-US" dirty="0" smtClean="0"/>
              <a:t>If </a:t>
            </a:r>
            <a:r>
              <a:rPr lang="en-US" dirty="0"/>
              <a:t>there are intermediaries, they will work </a:t>
            </a:r>
            <a:r>
              <a:rPr lang="en-US" dirty="0" smtClean="0"/>
              <a:t>with the </a:t>
            </a:r>
            <a:r>
              <a:rPr lang="en-US" dirty="0"/>
              <a:t>information in the headers as the need dictates (processing the </a:t>
            </a:r>
            <a:r>
              <a:rPr lang="en-US" dirty="0" smtClean="0"/>
              <a:t>header, adding </a:t>
            </a:r>
            <a:r>
              <a:rPr lang="en-US" dirty="0"/>
              <a:t>new headers, keeping track of the message, etc.)</a:t>
            </a:r>
          </a:p>
        </p:txBody>
      </p:sp>
    </p:spTree>
    <p:extLst>
      <p:ext uri="{BB962C8B-B14F-4D97-AF65-F5344CB8AC3E}">
        <p14:creationId xmlns:p14="http://schemas.microsoft.com/office/powerpoint/2010/main" val="2627237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smtClean="0"/>
              <a:t>Web services are components that can be integrated into more complex distributed applications.</a:t>
            </a:r>
          </a:p>
          <a:p>
            <a:pPr algn="just"/>
            <a:r>
              <a:rPr lang="en-US" dirty="0" smtClean="0"/>
              <a:t>in the online technical dictionary </a:t>
            </a:r>
            <a:r>
              <a:rPr lang="en-US" dirty="0" err="1" smtClean="0"/>
              <a:t>Webopedia</a:t>
            </a:r>
            <a:r>
              <a:rPr lang="en-US" dirty="0" smtClean="0"/>
              <a:t>, a Web service is defined as "a standardized way of integrating Web-based applications using the XML, SOAP, WSDL, and UDDI open standards over an Internet protocol backbone. XML is used to tag the data, SOAP is used to transfer the data, WSDL is used for describing the services available, and UDDI is used for listing what services are available" .</a:t>
            </a:r>
            <a:endParaRPr lang="en-US" dirty="0"/>
          </a:p>
        </p:txBody>
      </p:sp>
    </p:spTree>
    <p:extLst>
      <p:ext uri="{BB962C8B-B14F-4D97-AF65-F5344CB8AC3E}">
        <p14:creationId xmlns:p14="http://schemas.microsoft.com/office/powerpoint/2010/main" val="2451933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dirty="0"/>
              <a:t>SOAP does not require any further structure within the content placed </a:t>
            </a:r>
            <a:r>
              <a:rPr lang="en-US" dirty="0" smtClean="0"/>
              <a:t>in header </a:t>
            </a:r>
            <a:r>
              <a:rPr lang="en-US" dirty="0"/>
              <a:t>or body blocks. Nevertheless, there are a few common ways in </a:t>
            </a:r>
            <a:r>
              <a:rPr lang="en-US" dirty="0" smtClean="0"/>
              <a:t>which the </a:t>
            </a:r>
            <a:r>
              <a:rPr lang="en-US" dirty="0"/>
              <a:t>header and body are constructed, and these are likely to become </a:t>
            </a:r>
            <a:r>
              <a:rPr lang="en-US" dirty="0" smtClean="0"/>
              <a:t>accepted forms</a:t>
            </a:r>
            <a:r>
              <a:rPr lang="en-US" dirty="0"/>
              <a:t>. </a:t>
            </a:r>
            <a:endParaRPr lang="en-US" dirty="0" smtClean="0"/>
          </a:p>
          <a:p>
            <a:pPr algn="just"/>
            <a:r>
              <a:rPr lang="en-US" dirty="0" smtClean="0"/>
              <a:t>Typically</a:t>
            </a:r>
            <a:r>
              <a:rPr lang="en-US" dirty="0"/>
              <a:t>, there are two aspects that influence how the </a:t>
            </a:r>
            <a:r>
              <a:rPr lang="en-US" dirty="0" smtClean="0"/>
              <a:t>header and </a:t>
            </a:r>
            <a:r>
              <a:rPr lang="en-US" dirty="0"/>
              <a:t>body of a SOAP message are constructed: </a:t>
            </a:r>
            <a:r>
              <a:rPr lang="en-US" i="1" dirty="0"/>
              <a:t>interaction style </a:t>
            </a:r>
            <a:r>
              <a:rPr lang="en-US" dirty="0"/>
              <a:t>and </a:t>
            </a:r>
            <a:r>
              <a:rPr lang="en-US" i="1" dirty="0" smtClean="0"/>
              <a:t>encoding rules</a:t>
            </a:r>
            <a:r>
              <a:rPr lang="en-US" i="1" dirty="0"/>
              <a:t>.</a:t>
            </a:r>
            <a:endParaRPr lang="en-US" dirty="0"/>
          </a:p>
        </p:txBody>
      </p:sp>
    </p:spTree>
    <p:extLst>
      <p:ext uri="{BB962C8B-B14F-4D97-AF65-F5344CB8AC3E}">
        <p14:creationId xmlns:p14="http://schemas.microsoft.com/office/powerpoint/2010/main" val="18547438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Broadly speaking, SOAP can be used in two interaction </a:t>
            </a:r>
            <a:r>
              <a:rPr lang="en-US" dirty="0" smtClean="0"/>
              <a:t>styles: </a:t>
            </a:r>
            <a:r>
              <a:rPr lang="en-US" i="1" dirty="0" smtClean="0">
                <a:solidFill>
                  <a:srgbClr val="00B050"/>
                </a:solidFill>
              </a:rPr>
              <a:t>document-style </a:t>
            </a:r>
            <a:r>
              <a:rPr lang="en-US" dirty="0">
                <a:solidFill>
                  <a:srgbClr val="00B050"/>
                </a:solidFill>
              </a:rPr>
              <a:t>and </a:t>
            </a:r>
            <a:r>
              <a:rPr lang="en-US" i="1" dirty="0">
                <a:solidFill>
                  <a:srgbClr val="00B050"/>
                </a:solidFill>
              </a:rPr>
              <a:t>RPC-style</a:t>
            </a:r>
            <a:r>
              <a:rPr lang="en-US" i="1" dirty="0" smtClean="0">
                <a:solidFill>
                  <a:srgbClr val="00B050"/>
                </a:solidFill>
              </a:rPr>
              <a:t>.</a:t>
            </a:r>
          </a:p>
          <a:p>
            <a:pPr algn="just"/>
            <a:r>
              <a:rPr lang="en-US" dirty="0"/>
              <a:t>In </a:t>
            </a:r>
            <a:r>
              <a:rPr lang="en-US" dirty="0">
                <a:solidFill>
                  <a:srgbClr val="0070C0"/>
                </a:solidFill>
              </a:rPr>
              <a:t>document-style interaction</a:t>
            </a:r>
            <a:r>
              <a:rPr lang="en-US" dirty="0"/>
              <a:t>, the two </a:t>
            </a:r>
            <a:r>
              <a:rPr lang="en-US" dirty="0" smtClean="0"/>
              <a:t>interacting applications </a:t>
            </a:r>
            <a:r>
              <a:rPr lang="en-US" dirty="0"/>
              <a:t>agree upon the structure of documents exchanged </a:t>
            </a:r>
            <a:r>
              <a:rPr lang="en-US" dirty="0" smtClean="0"/>
              <a:t>between them</a:t>
            </a:r>
            <a:r>
              <a:rPr lang="en-US" dirty="0"/>
              <a:t>. </a:t>
            </a:r>
            <a:endParaRPr lang="en-US" dirty="0" smtClean="0"/>
          </a:p>
          <a:p>
            <a:pPr algn="just"/>
            <a:r>
              <a:rPr lang="en-US" dirty="0" smtClean="0"/>
              <a:t>SOAP </a:t>
            </a:r>
            <a:r>
              <a:rPr lang="en-US" dirty="0"/>
              <a:t>messages are used to transport these documents from one </a:t>
            </a:r>
            <a:r>
              <a:rPr lang="en-US" dirty="0" smtClean="0"/>
              <a:t>application to </a:t>
            </a:r>
            <a:r>
              <a:rPr lang="en-US" dirty="0"/>
              <a:t>the other.</a:t>
            </a:r>
          </a:p>
        </p:txBody>
      </p:sp>
    </p:spTree>
    <p:extLst>
      <p:ext uri="{BB962C8B-B14F-4D97-AF65-F5344CB8AC3E}">
        <p14:creationId xmlns:p14="http://schemas.microsoft.com/office/powerpoint/2010/main" val="3842348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a:t>In </a:t>
            </a:r>
            <a:r>
              <a:rPr lang="en-US" dirty="0">
                <a:solidFill>
                  <a:srgbClr val="00B0F0"/>
                </a:solidFill>
              </a:rPr>
              <a:t>RPC-style interaction</a:t>
            </a:r>
            <a:r>
              <a:rPr lang="en-US" dirty="0"/>
              <a:t>, one SOAP message encapsulates the </a:t>
            </a:r>
            <a:r>
              <a:rPr lang="en-US" dirty="0" smtClean="0"/>
              <a:t>request while </a:t>
            </a:r>
            <a:r>
              <a:rPr lang="en-US" dirty="0"/>
              <a:t>another message encapsulates the response, just as in document-style </a:t>
            </a:r>
            <a:r>
              <a:rPr lang="en-US" dirty="0" smtClean="0"/>
              <a:t>interaction.</a:t>
            </a:r>
          </a:p>
          <a:p>
            <a:pPr algn="just"/>
            <a:r>
              <a:rPr lang="en-US" dirty="0" smtClean="0"/>
              <a:t>However</a:t>
            </a:r>
            <a:r>
              <a:rPr lang="en-US" dirty="0"/>
              <a:t>, the difference is in the way these messages are constructed.</a:t>
            </a:r>
          </a:p>
          <a:p>
            <a:pPr algn="just"/>
            <a:r>
              <a:rPr lang="en-US" dirty="0"/>
              <a:t>The body of the request message contains the actual call. This includes </a:t>
            </a:r>
            <a:r>
              <a:rPr lang="en-US" dirty="0" smtClean="0"/>
              <a:t>the name </a:t>
            </a:r>
            <a:r>
              <a:rPr lang="en-US" dirty="0"/>
              <a:t>of the procedure being invoked and the input parameters. </a:t>
            </a:r>
            <a:endParaRPr lang="en-US" dirty="0" smtClean="0"/>
          </a:p>
          <a:p>
            <a:pPr algn="just"/>
            <a:r>
              <a:rPr lang="en-US" dirty="0" smtClean="0"/>
              <a:t>The </a:t>
            </a:r>
            <a:r>
              <a:rPr lang="en-US" dirty="0"/>
              <a:t>body </a:t>
            </a:r>
            <a:r>
              <a:rPr lang="en-US" dirty="0" smtClean="0"/>
              <a:t>of the </a:t>
            </a:r>
            <a:r>
              <a:rPr lang="en-US" dirty="0"/>
              <a:t>response message contains the result and output parameters.</a:t>
            </a:r>
          </a:p>
        </p:txBody>
      </p:sp>
    </p:spTree>
    <p:extLst>
      <p:ext uri="{BB962C8B-B14F-4D97-AF65-F5344CB8AC3E}">
        <p14:creationId xmlns:p14="http://schemas.microsoft.com/office/powerpoint/2010/main" val="2218398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lgn="just"/>
            <a:r>
              <a:rPr lang="en-US" dirty="0"/>
              <a:t>If there are additional properties associated with the RPC call, they </a:t>
            </a:r>
            <a:r>
              <a:rPr lang="en-US" dirty="0" smtClean="0"/>
              <a:t>are expressed </a:t>
            </a:r>
            <a:r>
              <a:rPr lang="en-US" dirty="0"/>
              <a:t>in the header. </a:t>
            </a:r>
          </a:p>
          <a:p>
            <a:pPr algn="just"/>
            <a:r>
              <a:rPr lang="en-US" dirty="0" smtClean="0"/>
              <a:t>Thus</a:t>
            </a:r>
            <a:r>
              <a:rPr lang="en-US" dirty="0"/>
              <a:t>, if the RPC is going to be transactional, </a:t>
            </a:r>
            <a:r>
              <a:rPr lang="en-US" dirty="0" smtClean="0"/>
              <a:t>the header </a:t>
            </a:r>
            <a:r>
              <a:rPr lang="en-US" dirty="0"/>
              <a:t>would include the necessary transactional context for the receiving </a:t>
            </a:r>
            <a:r>
              <a:rPr lang="en-US" dirty="0" smtClean="0"/>
              <a:t>site to </a:t>
            </a:r>
            <a:r>
              <a:rPr lang="en-US" dirty="0"/>
              <a:t>process the request </a:t>
            </a:r>
            <a:r>
              <a:rPr lang="en-US" dirty="0" err="1"/>
              <a:t>transactionally</a:t>
            </a:r>
            <a:r>
              <a:rPr lang="en-US" dirty="0" smtClean="0"/>
              <a:t>.</a:t>
            </a:r>
          </a:p>
          <a:p>
            <a:pPr algn="just"/>
            <a:r>
              <a:rPr lang="en-US" dirty="0" smtClean="0"/>
              <a:t>Figure given below (document-style interaction) </a:t>
            </a:r>
            <a:r>
              <a:rPr lang="en-US" dirty="0"/>
              <a:t>involves the client sending a </a:t>
            </a:r>
            <a:r>
              <a:rPr lang="en-US" i="1" dirty="0" err="1" smtClean="0"/>
              <a:t>PurchaseOrder</a:t>
            </a:r>
            <a:r>
              <a:rPr lang="en-US" i="1" dirty="0"/>
              <a:t> </a:t>
            </a:r>
            <a:r>
              <a:rPr lang="en-US" dirty="0" smtClean="0"/>
              <a:t>document and the supplier responding with an </a:t>
            </a:r>
            <a:r>
              <a:rPr lang="en-US" i="1" dirty="0" smtClean="0"/>
              <a:t>Acknowledgement </a:t>
            </a:r>
            <a:r>
              <a:rPr lang="en-US" dirty="0" smtClean="0"/>
              <a:t>document.</a:t>
            </a:r>
            <a:endParaRPr lang="en-US" dirty="0"/>
          </a:p>
        </p:txBody>
      </p:sp>
    </p:spTree>
    <p:extLst>
      <p:ext uri="{BB962C8B-B14F-4D97-AF65-F5344CB8AC3E}">
        <p14:creationId xmlns:p14="http://schemas.microsoft.com/office/powerpoint/2010/main" val="5157962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70104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128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066800"/>
            <a:ext cx="70866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70645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smtClean="0"/>
              <a:t>In the above diagram ,The </a:t>
            </a:r>
            <a:r>
              <a:rPr lang="en-US" dirty="0"/>
              <a:t>RPC-style interaction involves the client making a </a:t>
            </a:r>
            <a:r>
              <a:rPr lang="en-US" i="1" dirty="0" err="1"/>
              <a:t>orderGoods</a:t>
            </a:r>
            <a:r>
              <a:rPr lang="en-US" i="1" dirty="0"/>
              <a:t> </a:t>
            </a:r>
            <a:r>
              <a:rPr lang="en-US" dirty="0"/>
              <a:t>method call </a:t>
            </a:r>
            <a:r>
              <a:rPr lang="en-US" dirty="0" smtClean="0"/>
              <a:t>using a </a:t>
            </a:r>
            <a:r>
              <a:rPr lang="en-US" dirty="0"/>
              <a:t>SOAP message and the supplier responding with a order id as the return </a:t>
            </a:r>
            <a:r>
              <a:rPr lang="en-US" dirty="0" smtClean="0"/>
              <a:t>value in </a:t>
            </a:r>
            <a:r>
              <a:rPr lang="en-US" dirty="0"/>
              <a:t>another SOAP message</a:t>
            </a:r>
          </a:p>
        </p:txBody>
      </p:sp>
    </p:spTree>
    <p:extLst>
      <p:ext uri="{BB962C8B-B14F-4D97-AF65-F5344CB8AC3E}">
        <p14:creationId xmlns:p14="http://schemas.microsoft.com/office/powerpoint/2010/main" val="9943503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marL="0" indent="0" algn="just">
              <a:buNone/>
            </a:pPr>
            <a:r>
              <a:rPr lang="en-US" dirty="0"/>
              <a:t>The structure of a SOAP message is also influenced by encoding </a:t>
            </a:r>
            <a:r>
              <a:rPr lang="en-US" dirty="0" smtClean="0"/>
              <a:t>rules, which </a:t>
            </a:r>
            <a:r>
              <a:rPr lang="en-US" dirty="0"/>
              <a:t>define how a particular entity or data structure is represented in </a:t>
            </a:r>
            <a:r>
              <a:rPr lang="en-US" dirty="0" smtClean="0"/>
              <a:t>XML.</a:t>
            </a:r>
          </a:p>
          <a:p>
            <a:pPr marL="0" indent="0" algn="just">
              <a:buNone/>
            </a:pPr>
            <a:r>
              <a:rPr lang="en-US" dirty="0" smtClean="0"/>
              <a:t> For example, a product item can be represented in several ways, some of    which</a:t>
            </a:r>
            <a:r>
              <a:rPr lang="en-US" dirty="0"/>
              <a:t> </a:t>
            </a:r>
            <a:r>
              <a:rPr lang="en-US" dirty="0" smtClean="0"/>
              <a:t>are </a:t>
            </a:r>
            <a:r>
              <a:rPr lang="en-US" dirty="0"/>
              <a:t>shown in Figure 6.6. </a:t>
            </a:r>
            <a:endParaRPr lang="en-US" dirty="0" smtClean="0"/>
          </a:p>
          <a:p>
            <a:pPr marL="0" indent="0" algn="just">
              <a:buNone/>
            </a:pPr>
            <a:r>
              <a:rPr lang="en-US" b="1" dirty="0" smtClean="0"/>
              <a:t>In </a:t>
            </a:r>
            <a:r>
              <a:rPr lang="en-US" dirty="0"/>
              <a:t>order for the client and server to interoperate, it </a:t>
            </a:r>
            <a:r>
              <a:rPr lang="en-US" dirty="0" smtClean="0"/>
              <a:t>is essential </a:t>
            </a:r>
            <a:r>
              <a:rPr lang="en-US" dirty="0"/>
              <a:t>that they agree on how the contents of a SOAP message are encoded.</a:t>
            </a:r>
          </a:p>
          <a:p>
            <a:pPr marL="0" indent="0" algn="just">
              <a:buNone/>
            </a:pPr>
            <a:r>
              <a:rPr lang="en-US" dirty="0"/>
              <a:t>SOAP 1.2 defines a particular form of encoding called </a:t>
            </a:r>
            <a:r>
              <a:rPr lang="en-US" i="1" dirty="0"/>
              <a:t>SOAP encoding. </a:t>
            </a:r>
            <a:endParaRPr lang="en-US" i="1" dirty="0" smtClean="0"/>
          </a:p>
          <a:p>
            <a:pPr marL="0" indent="0" algn="just">
              <a:buNone/>
            </a:pPr>
            <a:r>
              <a:rPr lang="en-US" dirty="0" smtClean="0"/>
              <a:t>This</a:t>
            </a:r>
            <a:r>
              <a:rPr lang="en-US" dirty="0"/>
              <a:t> </a:t>
            </a:r>
            <a:r>
              <a:rPr lang="en-US" dirty="0" smtClean="0"/>
              <a:t>defines </a:t>
            </a:r>
            <a:r>
              <a:rPr lang="en-US" dirty="0"/>
              <a:t>how data structures including basic types such as integers and </a:t>
            </a:r>
            <a:r>
              <a:rPr lang="en-US" dirty="0" smtClean="0"/>
              <a:t>strings as </a:t>
            </a:r>
            <a:r>
              <a:rPr lang="en-US" dirty="0"/>
              <a:t>well as complex types such as arrays and structures can be serialized </a:t>
            </a:r>
            <a:r>
              <a:rPr lang="en-US" dirty="0" smtClean="0"/>
              <a:t>into XML</a:t>
            </a:r>
            <a:r>
              <a:rPr lang="en-US" dirty="0"/>
              <a:t>.</a:t>
            </a:r>
          </a:p>
        </p:txBody>
      </p:sp>
    </p:spTree>
    <p:extLst>
      <p:ext uri="{BB962C8B-B14F-4D97-AF65-F5344CB8AC3E}">
        <p14:creationId xmlns:p14="http://schemas.microsoft.com/office/powerpoint/2010/main" val="34068584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smtClean="0"/>
              <a:t>Fig</a:t>
            </a:r>
            <a:r>
              <a:rPr lang="en-US" sz="3600" dirty="0"/>
              <a:t>. 6.6. Different encodings result in different XML structures in a SOAP message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5344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39014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just"/>
            <a:r>
              <a:rPr lang="en-US" dirty="0" smtClean="0"/>
              <a:t/>
            </a:r>
            <a:br>
              <a:rPr lang="en-US" dirty="0" smtClean="0"/>
            </a:br>
            <a:r>
              <a:rPr lang="en-US" sz="2200" dirty="0" smtClean="0">
                <a:solidFill>
                  <a:srgbClr val="FF0000"/>
                </a:solidFill>
              </a:rPr>
              <a:t>An </a:t>
            </a:r>
            <a:r>
              <a:rPr lang="en-US" sz="2200" dirty="0">
                <a:solidFill>
                  <a:srgbClr val="FF0000"/>
                </a:solidFill>
              </a:rPr>
              <a:t>example of a SOAP message with a </a:t>
            </a:r>
            <a:r>
              <a:rPr lang="en-US" sz="2200" dirty="0" smtClean="0">
                <a:solidFill>
                  <a:srgbClr val="FF0000"/>
                </a:solidFill>
              </a:rPr>
              <a:t>header block </a:t>
            </a:r>
            <a:r>
              <a:rPr lang="en-US" sz="2200" dirty="0">
                <a:solidFill>
                  <a:srgbClr val="FF0000"/>
                </a:solidFill>
              </a:rPr>
              <a:t>that is intended for</a:t>
            </a:r>
            <a:br>
              <a:rPr lang="en-US" sz="2200" dirty="0">
                <a:solidFill>
                  <a:srgbClr val="FF0000"/>
                </a:solidFill>
              </a:rPr>
            </a:br>
            <a:r>
              <a:rPr lang="en-US" sz="2200" dirty="0">
                <a:solidFill>
                  <a:srgbClr val="FF0000"/>
                </a:solidFill>
              </a:rPr>
              <a:t>processing by an intermediary</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95399"/>
            <a:ext cx="8839200" cy="533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9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Web Services Architecture </a:t>
            </a:r>
          </a:p>
        </p:txBody>
      </p:sp>
      <p:sp>
        <p:nvSpPr>
          <p:cNvPr id="3" name="Content Placeholder 2"/>
          <p:cNvSpPr>
            <a:spLocks noGrp="1"/>
          </p:cNvSpPr>
          <p:nvPr>
            <p:ph idx="1"/>
          </p:nvPr>
        </p:nvSpPr>
        <p:spPr>
          <a:xfrm>
            <a:off x="457200" y="1066800"/>
            <a:ext cx="8229600" cy="5059363"/>
          </a:xfrm>
        </p:spPr>
        <p:txBody>
          <a:bodyPr/>
          <a:lstStyle/>
          <a:p>
            <a:pPr algn="just">
              <a:buFont typeface="Wingdings" panose="05000000000000000000" pitchFamily="2" charset="2"/>
              <a:buChar char="§"/>
            </a:pPr>
            <a:r>
              <a:rPr lang="en-US" dirty="0"/>
              <a:t>The Web Services architecture is based upon the interactions between three roles: </a:t>
            </a:r>
            <a:r>
              <a:rPr lang="en-US" dirty="0" smtClean="0"/>
              <a:t>service provider</a:t>
            </a:r>
            <a:r>
              <a:rPr lang="en-US" dirty="0"/>
              <a:t>, service registry and service requestor. </a:t>
            </a:r>
            <a:endParaRPr lang="en-US" dirty="0" smtClean="0"/>
          </a:p>
          <a:p>
            <a:pPr algn="just">
              <a:buFont typeface="Wingdings" panose="05000000000000000000" pitchFamily="2" charset="2"/>
              <a:buChar char="§"/>
            </a:pPr>
            <a:r>
              <a:rPr lang="en-US" dirty="0" smtClean="0"/>
              <a:t>The </a:t>
            </a:r>
            <a:r>
              <a:rPr lang="en-US" dirty="0"/>
              <a:t>interactions involve the publish, find and</a:t>
            </a:r>
          </a:p>
          <a:p>
            <a:pPr marL="0" indent="0" algn="just">
              <a:buNone/>
            </a:pPr>
            <a:r>
              <a:rPr lang="en-US" dirty="0"/>
              <a:t> </a:t>
            </a:r>
            <a:r>
              <a:rPr lang="en-US" dirty="0" smtClean="0"/>
              <a:t>   bind </a:t>
            </a:r>
            <a:r>
              <a:rPr lang="en-US" dirty="0"/>
              <a:t>operations. </a:t>
            </a:r>
            <a:endParaRPr lang="en-US" dirty="0" smtClean="0"/>
          </a:p>
          <a:p>
            <a:pPr algn="just">
              <a:buFont typeface="Wingdings" panose="05000000000000000000" pitchFamily="2" charset="2"/>
              <a:buChar char="§"/>
            </a:pPr>
            <a:r>
              <a:rPr lang="en-US" dirty="0" smtClean="0"/>
              <a:t>Together</a:t>
            </a:r>
            <a:r>
              <a:rPr lang="en-US" dirty="0"/>
              <a:t>, these roles and operations act upon </a:t>
            </a:r>
            <a:r>
              <a:rPr lang="en-US" dirty="0" smtClean="0"/>
              <a:t>    the </a:t>
            </a:r>
            <a:r>
              <a:rPr lang="en-US" dirty="0"/>
              <a:t>Web Services artifacts</a:t>
            </a:r>
          </a:p>
        </p:txBody>
      </p:sp>
    </p:spTree>
    <p:extLst>
      <p:ext uri="{BB962C8B-B14F-4D97-AF65-F5344CB8AC3E}">
        <p14:creationId xmlns:p14="http://schemas.microsoft.com/office/powerpoint/2010/main" val="14027166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WSDL</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dirty="0"/>
              <a:t>To address the above-mentioned problems, WSDL specifications are </a:t>
            </a:r>
            <a:r>
              <a:rPr lang="en-US" dirty="0" smtClean="0"/>
              <a:t>often characterized </a:t>
            </a:r>
            <a:r>
              <a:rPr lang="en-US" dirty="0"/>
              <a:t>by </a:t>
            </a:r>
            <a:r>
              <a:rPr lang="en-US"/>
              <a:t>an </a:t>
            </a:r>
            <a:r>
              <a:rPr lang="en-US" i="1" smtClean="0"/>
              <a:t>abstract </a:t>
            </a:r>
            <a:r>
              <a:rPr lang="en-US" dirty="0"/>
              <a:t>part, conceptually analogous to </a:t>
            </a:r>
            <a:r>
              <a:rPr lang="en-US" dirty="0" smtClean="0"/>
              <a:t>conventional IDL and </a:t>
            </a:r>
            <a:r>
              <a:rPr lang="en-US" dirty="0"/>
              <a:t>a </a:t>
            </a:r>
            <a:r>
              <a:rPr lang="en-US" i="1" dirty="0"/>
              <a:t>concrete </a:t>
            </a:r>
            <a:r>
              <a:rPr lang="en-US" dirty="0"/>
              <a:t>part, that defines protocol binding and other information (</a:t>
            </a:r>
            <a:r>
              <a:rPr lang="en-US" dirty="0" smtClean="0"/>
              <a:t>Figure 6.10).</a:t>
            </a:r>
          </a:p>
          <a:p>
            <a:pPr algn="just"/>
            <a:r>
              <a:rPr lang="en-US" dirty="0"/>
              <a:t>The abstract part is made of </a:t>
            </a:r>
            <a:r>
              <a:rPr lang="en-US" i="1" dirty="0"/>
              <a:t>port type </a:t>
            </a:r>
            <a:r>
              <a:rPr lang="en-US" dirty="0"/>
              <a:t>definitions, which are </a:t>
            </a:r>
            <a:r>
              <a:rPr lang="en-US" dirty="0" smtClean="0"/>
              <a:t>analogous to </a:t>
            </a:r>
            <a:r>
              <a:rPr lang="en-US" dirty="0"/>
              <a:t>interfaces in traditional middleware IDLs. Each port type is a </a:t>
            </a:r>
            <a:r>
              <a:rPr lang="en-US" dirty="0" smtClean="0"/>
              <a:t>logical collection </a:t>
            </a:r>
            <a:r>
              <a:rPr lang="en-US" dirty="0"/>
              <a:t>of related </a:t>
            </a:r>
            <a:r>
              <a:rPr lang="en-US" i="1" dirty="0" smtClean="0"/>
              <a:t>operations</a:t>
            </a:r>
            <a:r>
              <a:rPr lang="en-US" i="1" dirty="0"/>
              <a:t>.</a:t>
            </a:r>
            <a:endParaRPr lang="en-US" dirty="0"/>
          </a:p>
        </p:txBody>
      </p:sp>
    </p:spTree>
    <p:extLst>
      <p:ext uri="{BB962C8B-B14F-4D97-AF65-F5344CB8AC3E}">
        <p14:creationId xmlns:p14="http://schemas.microsoft.com/office/powerpoint/2010/main" val="1233775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just"/>
            <a:r>
              <a:rPr lang="en-US" dirty="0"/>
              <a:t>Each operation defines a simple exchange </a:t>
            </a:r>
            <a:r>
              <a:rPr lang="en-US" dirty="0" smtClean="0"/>
              <a:t>of </a:t>
            </a:r>
            <a:r>
              <a:rPr lang="en-US" i="1" dirty="0" smtClean="0"/>
              <a:t>messages</a:t>
            </a:r>
            <a:r>
              <a:rPr lang="en-US" i="1" dirty="0"/>
              <a:t>. </a:t>
            </a:r>
            <a:r>
              <a:rPr lang="en-US" dirty="0"/>
              <a:t>As described in the previous </a:t>
            </a:r>
            <a:r>
              <a:rPr lang="en-US" dirty="0" smtClean="0"/>
              <a:t>section. </a:t>
            </a:r>
          </a:p>
          <a:p>
            <a:pPr algn="just"/>
            <a:r>
              <a:rPr lang="en-US" dirty="0" smtClean="0"/>
              <a:t>A </a:t>
            </a:r>
            <a:r>
              <a:rPr lang="en-US" dirty="0"/>
              <a:t>message is a unit of </a:t>
            </a:r>
            <a:r>
              <a:rPr lang="en-US" dirty="0" smtClean="0"/>
              <a:t>communication with </a:t>
            </a:r>
            <a:r>
              <a:rPr lang="en-US" dirty="0"/>
              <a:t>a Web service, representing the data exchanged in a </a:t>
            </a:r>
            <a:r>
              <a:rPr lang="en-US" dirty="0" smtClean="0"/>
              <a:t>single logical </a:t>
            </a:r>
            <a:r>
              <a:rPr lang="en-US" dirty="0"/>
              <a:t>transmission</a:t>
            </a:r>
            <a:r>
              <a:rPr lang="en-US" dirty="0" smtClean="0"/>
              <a:t>.</a:t>
            </a:r>
          </a:p>
          <a:p>
            <a:pPr algn="just"/>
            <a:r>
              <a:rPr lang="en-US" dirty="0" smtClean="0"/>
              <a:t> </a:t>
            </a:r>
            <a:r>
              <a:rPr lang="en-US" dirty="0"/>
              <a:t>As in the case of other Web services standards, </a:t>
            </a:r>
            <a:r>
              <a:rPr lang="en-US" dirty="0" smtClean="0"/>
              <a:t>these constructs </a:t>
            </a:r>
            <a:r>
              <a:rPr lang="en-US" dirty="0"/>
              <a:t>are all defined in XML.</a:t>
            </a:r>
          </a:p>
        </p:txBody>
      </p:sp>
    </p:spTree>
    <p:extLst>
      <p:ext uri="{BB962C8B-B14F-4D97-AF65-F5344CB8AC3E}">
        <p14:creationId xmlns:p14="http://schemas.microsoft.com/office/powerpoint/2010/main" val="3021465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71628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99660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As with any IDL, WSDL needs a type system so that the data </a:t>
            </a:r>
            <a:r>
              <a:rPr lang="en-US" dirty="0" smtClean="0"/>
              <a:t>being exchanged </a:t>
            </a:r>
            <a:r>
              <a:rPr lang="en-US" dirty="0"/>
              <a:t>can be correctly interpreted at both ends of the communication.</a:t>
            </a:r>
          </a:p>
          <a:p>
            <a:pPr algn="just"/>
            <a:r>
              <a:rPr lang="en-US" dirty="0"/>
              <a:t>By default, WSDL uses the same type system as XML Schemas, </a:t>
            </a:r>
            <a:r>
              <a:rPr lang="en-US" dirty="0" smtClean="0"/>
              <a:t>although the </a:t>
            </a:r>
            <a:r>
              <a:rPr lang="en-US" dirty="0"/>
              <a:t>WSDL document can specify a different type system if necessary</a:t>
            </a:r>
            <a:r>
              <a:rPr lang="en-US" dirty="0" smtClean="0"/>
              <a:t>.</a:t>
            </a:r>
          </a:p>
          <a:p>
            <a:pPr algn="just"/>
            <a:endParaRPr lang="en-US" dirty="0"/>
          </a:p>
        </p:txBody>
      </p:sp>
    </p:spTree>
    <p:extLst>
      <p:ext uri="{BB962C8B-B14F-4D97-AF65-F5344CB8AC3E}">
        <p14:creationId xmlns:p14="http://schemas.microsoft.com/office/powerpoint/2010/main" val="19866605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dirty="0"/>
              <a:t>XML Schemas have built-in basic data types and allow users to define </a:t>
            </a:r>
            <a:r>
              <a:rPr lang="en-US" dirty="0" smtClean="0"/>
              <a:t>more complex </a:t>
            </a:r>
            <a:r>
              <a:rPr lang="en-US" dirty="0"/>
              <a:t>data types such as structures. </a:t>
            </a:r>
            <a:endParaRPr lang="en-US" dirty="0" smtClean="0"/>
          </a:p>
          <a:p>
            <a:pPr algn="just"/>
            <a:r>
              <a:rPr lang="en-US" dirty="0" smtClean="0"/>
              <a:t>So</a:t>
            </a:r>
            <a:r>
              <a:rPr lang="en-US" dirty="0"/>
              <a:t>, the first step in defining a </a:t>
            </a:r>
            <a:r>
              <a:rPr lang="en-US" dirty="0" smtClean="0"/>
              <a:t>WSDL interface </a:t>
            </a:r>
            <a:r>
              <a:rPr lang="en-US" dirty="0"/>
              <a:t>is to identify and define all the data structures that will be </a:t>
            </a:r>
            <a:r>
              <a:rPr lang="en-US" dirty="0" smtClean="0"/>
              <a:t>exchanged as </a:t>
            </a:r>
            <a:r>
              <a:rPr lang="en-US" dirty="0"/>
              <a:t>parts of messages between applications</a:t>
            </a:r>
            <a:r>
              <a:rPr lang="en-US" dirty="0" smtClean="0"/>
              <a:t>.</a:t>
            </a:r>
          </a:p>
          <a:p>
            <a:pPr algn="just"/>
            <a:r>
              <a:rPr lang="en-US" dirty="0"/>
              <a:t>The second step is to define messages that build on such data structures.</a:t>
            </a:r>
          </a:p>
          <a:p>
            <a:pPr algn="just"/>
            <a:r>
              <a:rPr lang="en-US" dirty="0"/>
              <a:t>In WSDL, each message is a typed document divided into </a:t>
            </a:r>
            <a:r>
              <a:rPr lang="en-US" i="1" dirty="0" smtClean="0"/>
              <a:t>parts.</a:t>
            </a:r>
          </a:p>
          <a:p>
            <a:pPr algn="just"/>
            <a:r>
              <a:rPr lang="en-US" i="1" dirty="0" smtClean="0"/>
              <a:t> </a:t>
            </a:r>
            <a:r>
              <a:rPr lang="en-US" dirty="0"/>
              <a:t>Each part </a:t>
            </a:r>
            <a:r>
              <a:rPr lang="en-US" dirty="0" smtClean="0"/>
              <a:t>is characterized </a:t>
            </a:r>
            <a:r>
              <a:rPr lang="en-US" dirty="0"/>
              <a:t>by a name and by a type, referring to a type typically </a:t>
            </a:r>
            <a:r>
              <a:rPr lang="en-US" dirty="0" smtClean="0"/>
              <a:t>defined in </a:t>
            </a:r>
            <a:r>
              <a:rPr lang="en-US" dirty="0"/>
              <a:t>XML schema.</a:t>
            </a:r>
          </a:p>
        </p:txBody>
      </p:sp>
    </p:spTree>
    <p:extLst>
      <p:ext uri="{BB962C8B-B14F-4D97-AF65-F5344CB8AC3E}">
        <p14:creationId xmlns:p14="http://schemas.microsoft.com/office/powerpoint/2010/main" val="5186916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lstStyle/>
          <a:p>
            <a:r>
              <a:rPr lang="en-US" dirty="0"/>
              <a:t>The third step in defining a WSDL interface is to define operations, </a:t>
            </a:r>
            <a:r>
              <a:rPr lang="en-US" dirty="0" smtClean="0"/>
              <a:t>also called </a:t>
            </a:r>
            <a:r>
              <a:rPr lang="en-US" dirty="0"/>
              <a:t>transmission primitives or interactions. </a:t>
            </a:r>
            <a:endParaRPr lang="en-US" dirty="0" smtClean="0"/>
          </a:p>
          <a:p>
            <a:r>
              <a:rPr lang="en-US" dirty="0" smtClean="0"/>
              <a:t>There </a:t>
            </a:r>
            <a:r>
              <a:rPr lang="en-US" dirty="0"/>
              <a:t>are four basic operations:</a:t>
            </a:r>
          </a:p>
          <a:p>
            <a:pPr marL="0" indent="0">
              <a:buNone/>
            </a:pPr>
            <a:r>
              <a:rPr lang="en-US" i="1" dirty="0">
                <a:solidFill>
                  <a:srgbClr val="FF0000"/>
                </a:solidFill>
              </a:rPr>
              <a:t>one-way, </a:t>
            </a:r>
            <a:r>
              <a:rPr lang="en-US" i="1" dirty="0">
                <a:solidFill>
                  <a:srgbClr val="00B0F0"/>
                </a:solidFill>
              </a:rPr>
              <a:t>request-response</a:t>
            </a:r>
            <a:r>
              <a:rPr lang="en-US" i="1" dirty="0">
                <a:solidFill>
                  <a:srgbClr val="FF0000"/>
                </a:solidFill>
              </a:rPr>
              <a:t>, </a:t>
            </a:r>
            <a:r>
              <a:rPr lang="en-US" i="1" dirty="0">
                <a:solidFill>
                  <a:srgbClr val="00B050"/>
                </a:solidFill>
              </a:rPr>
              <a:t>solicit-response</a:t>
            </a:r>
            <a:r>
              <a:rPr lang="en-US" i="1" dirty="0">
                <a:solidFill>
                  <a:srgbClr val="FF0000"/>
                </a:solidFill>
              </a:rPr>
              <a:t>, </a:t>
            </a:r>
            <a:r>
              <a:rPr lang="en-US" dirty="0">
                <a:solidFill>
                  <a:srgbClr val="FF0000"/>
                </a:solidFill>
              </a:rPr>
              <a:t>and </a:t>
            </a:r>
            <a:r>
              <a:rPr lang="en-US" i="1" dirty="0">
                <a:solidFill>
                  <a:srgbClr val="7030A0"/>
                </a:solidFill>
              </a:rPr>
              <a:t>notification</a:t>
            </a:r>
            <a:r>
              <a:rPr lang="en-US" i="1" dirty="0" smtClean="0"/>
              <a:t>.</a:t>
            </a:r>
          </a:p>
          <a:p>
            <a:endParaRPr lang="en-US" dirty="0"/>
          </a:p>
        </p:txBody>
      </p:sp>
    </p:spTree>
    <p:extLst>
      <p:ext uri="{BB962C8B-B14F-4D97-AF65-F5344CB8AC3E}">
        <p14:creationId xmlns:p14="http://schemas.microsoft.com/office/powerpoint/2010/main" val="21448553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algn="just"/>
            <a:r>
              <a:rPr lang="en-US" dirty="0"/>
              <a:t>One-way and </a:t>
            </a:r>
            <a:r>
              <a:rPr lang="en-US" dirty="0" smtClean="0"/>
              <a:t>notification operations </a:t>
            </a:r>
            <a:r>
              <a:rPr lang="en-US" dirty="0"/>
              <a:t>involve a single message. In one-way interaction, the </a:t>
            </a:r>
            <a:r>
              <a:rPr lang="en-US" dirty="0" smtClean="0"/>
              <a:t>client invokes </a:t>
            </a:r>
            <a:r>
              <a:rPr lang="en-US" dirty="0"/>
              <a:t>a service by sending a message. </a:t>
            </a:r>
            <a:endParaRPr lang="en-US" dirty="0" smtClean="0"/>
          </a:p>
          <a:p>
            <a:pPr algn="just"/>
            <a:r>
              <a:rPr lang="en-US" dirty="0" smtClean="0"/>
              <a:t>In </a:t>
            </a:r>
            <a:r>
              <a:rPr lang="en-US" dirty="0"/>
              <a:t>notifications, it is the service </a:t>
            </a:r>
            <a:r>
              <a:rPr lang="en-US" dirty="0" smtClean="0"/>
              <a:t>that sends </a:t>
            </a:r>
            <a:r>
              <a:rPr lang="en-US" dirty="0"/>
              <a:t>the message. </a:t>
            </a:r>
            <a:endParaRPr lang="en-US" dirty="0" smtClean="0"/>
          </a:p>
          <a:p>
            <a:pPr algn="just"/>
            <a:r>
              <a:rPr lang="en-US" dirty="0" smtClean="0"/>
              <a:t>Request-response </a:t>
            </a:r>
            <a:r>
              <a:rPr lang="en-US" dirty="0"/>
              <a:t>and solicit-response involve the </a:t>
            </a:r>
            <a:r>
              <a:rPr lang="en-US" dirty="0" smtClean="0"/>
              <a:t>exchange of two messages. The former is initiated from outside the service (the service is </a:t>
            </a:r>
            <a:r>
              <a:rPr lang="en-US" dirty="0"/>
              <a:t>invoked and a response follows</a:t>
            </a:r>
            <a:r>
              <a:rPr lang="en-US" dirty="0" smtClean="0"/>
              <a:t>).</a:t>
            </a:r>
          </a:p>
          <a:p>
            <a:pPr algn="just"/>
            <a:r>
              <a:rPr lang="en-US" dirty="0"/>
              <a:t>The latter is started by the service </a:t>
            </a:r>
            <a:r>
              <a:rPr lang="en-US" dirty="0" smtClean="0"/>
              <a:t>itself (the </a:t>
            </a:r>
            <a:r>
              <a:rPr lang="en-US" dirty="0"/>
              <a:t>service makes a request and expects a response in return).</a:t>
            </a:r>
          </a:p>
        </p:txBody>
      </p:sp>
    </p:spTree>
    <p:extLst>
      <p:ext uri="{BB962C8B-B14F-4D97-AF65-F5344CB8AC3E}">
        <p14:creationId xmlns:p14="http://schemas.microsoft.com/office/powerpoint/2010/main" val="17209171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r>
              <a:rPr lang="en-US" dirty="0" smtClean="0"/>
              <a:t>Synchronous interactions </a:t>
            </a:r>
            <a:r>
              <a:rPr lang="en-US" dirty="0"/>
              <a:t>are defined using request-response or solicit-response </a:t>
            </a:r>
            <a:r>
              <a:rPr lang="en-US" dirty="0" smtClean="0"/>
              <a:t>operations. </a:t>
            </a:r>
          </a:p>
          <a:p>
            <a:pPr algn="just"/>
            <a:r>
              <a:rPr lang="en-US" dirty="0"/>
              <a:t>W</a:t>
            </a:r>
            <a:r>
              <a:rPr lang="en-US" dirty="0" smtClean="0"/>
              <a:t>hile </a:t>
            </a:r>
            <a:r>
              <a:rPr lang="en-US" dirty="0"/>
              <a:t>asynchronous interactions are defined using one-way and </a:t>
            </a:r>
            <a:r>
              <a:rPr lang="en-US" dirty="0" smtClean="0"/>
              <a:t>notification operations.</a:t>
            </a:r>
          </a:p>
          <a:p>
            <a:pPr algn="just"/>
            <a:r>
              <a:rPr lang="en-US" dirty="0"/>
              <a:t>The final step in defining an abstract WSDL interface is to group </a:t>
            </a:r>
            <a:r>
              <a:rPr lang="en-US" dirty="0" smtClean="0"/>
              <a:t>operations into </a:t>
            </a:r>
            <a:r>
              <a:rPr lang="en-US" dirty="0"/>
              <a:t>port types. </a:t>
            </a:r>
            <a:endParaRPr lang="en-US" dirty="0" smtClean="0"/>
          </a:p>
          <a:p>
            <a:pPr algn="just"/>
            <a:r>
              <a:rPr lang="en-US" dirty="0" smtClean="0"/>
              <a:t>WSDL </a:t>
            </a:r>
            <a:r>
              <a:rPr lang="en-US" dirty="0"/>
              <a:t>1.2 allows a port type to be extended from </a:t>
            </a:r>
            <a:r>
              <a:rPr lang="en-US" dirty="0" smtClean="0"/>
              <a:t>other port </a:t>
            </a:r>
            <a:r>
              <a:rPr lang="en-US" dirty="0"/>
              <a:t>types. </a:t>
            </a:r>
            <a:endParaRPr lang="en-US" dirty="0" smtClean="0"/>
          </a:p>
          <a:p>
            <a:pPr algn="just"/>
            <a:r>
              <a:rPr lang="en-US" dirty="0" smtClean="0"/>
              <a:t>In </a:t>
            </a:r>
            <a:r>
              <a:rPr lang="en-US" dirty="0"/>
              <a:t>such cases, the port type contains all of the operations </a:t>
            </a:r>
            <a:r>
              <a:rPr lang="en-US" dirty="0" smtClean="0"/>
              <a:t>from the </a:t>
            </a:r>
            <a:r>
              <a:rPr lang="en-US" dirty="0"/>
              <a:t>port types it extends, along with any other operations it defines.</a:t>
            </a:r>
          </a:p>
        </p:txBody>
      </p:sp>
    </p:spTree>
    <p:extLst>
      <p:ext uri="{BB962C8B-B14F-4D97-AF65-F5344CB8AC3E}">
        <p14:creationId xmlns:p14="http://schemas.microsoft.com/office/powerpoint/2010/main" val="4583288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dirty="0"/>
              <a:t>The concrete part of a WSDL interface is defined using the following </a:t>
            </a:r>
            <a:r>
              <a:rPr lang="en-US" dirty="0" smtClean="0"/>
              <a:t>three constructs</a:t>
            </a:r>
          </a:p>
          <a:p>
            <a:pPr algn="just"/>
            <a:r>
              <a:rPr lang="en-US" b="1" dirty="0" err="1">
                <a:solidFill>
                  <a:srgbClr val="FF0000"/>
                </a:solidFill>
              </a:rPr>
              <a:t>InterfaceBindings</a:t>
            </a:r>
            <a:r>
              <a:rPr lang="en-US" b="1" dirty="0" smtClean="0"/>
              <a:t>.</a:t>
            </a:r>
            <a:r>
              <a:rPr lang="en-US" dirty="0"/>
              <a:t> The binding specifies the message encoding and </a:t>
            </a:r>
            <a:r>
              <a:rPr lang="en-US" dirty="0" smtClean="0"/>
              <a:t>protocol bindings </a:t>
            </a:r>
            <a:r>
              <a:rPr lang="en-US" dirty="0"/>
              <a:t>for all operations and messages defined in a given port </a:t>
            </a:r>
            <a:r>
              <a:rPr lang="en-US" dirty="0" smtClean="0"/>
              <a:t>type.</a:t>
            </a:r>
          </a:p>
          <a:p>
            <a:pPr algn="just"/>
            <a:r>
              <a:rPr lang="en-US" dirty="0" smtClean="0"/>
              <a:t>For </a:t>
            </a:r>
            <a:r>
              <a:rPr lang="en-US" dirty="0"/>
              <a:t>instance, it could specify that an operation is an RPC-style </a:t>
            </a:r>
            <a:r>
              <a:rPr lang="en-US" dirty="0" smtClean="0"/>
              <a:t>operation or </a:t>
            </a:r>
            <a:r>
              <a:rPr lang="en-US" dirty="0"/>
              <a:t>a document-style operation</a:t>
            </a:r>
            <a:r>
              <a:rPr lang="en-US" dirty="0" smtClean="0"/>
              <a:t>.</a:t>
            </a:r>
          </a:p>
          <a:p>
            <a:pPr algn="just"/>
            <a:r>
              <a:rPr lang="en-US" dirty="0"/>
              <a:t>Given that the </a:t>
            </a:r>
            <a:r>
              <a:rPr lang="en-US" dirty="0" smtClean="0"/>
              <a:t>communications protocol </a:t>
            </a:r>
            <a:r>
              <a:rPr lang="en-US" dirty="0"/>
              <a:t>is SOAP, the main available transport binding options are </a:t>
            </a:r>
            <a:r>
              <a:rPr lang="en-US" dirty="0" smtClean="0"/>
              <a:t>HTTP and SMTP.</a:t>
            </a:r>
            <a:endParaRPr lang="en-US" dirty="0"/>
          </a:p>
        </p:txBody>
      </p:sp>
    </p:spTree>
    <p:extLst>
      <p:ext uri="{BB962C8B-B14F-4D97-AF65-F5344CB8AC3E}">
        <p14:creationId xmlns:p14="http://schemas.microsoft.com/office/powerpoint/2010/main" val="23700009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lgn="just"/>
            <a:r>
              <a:rPr lang="en-US" dirty="0" smtClean="0"/>
              <a:t>An </a:t>
            </a:r>
            <a:r>
              <a:rPr lang="en-US" dirty="0"/>
              <a:t>InterfaceBinding also specifies the encoding </a:t>
            </a:r>
            <a:r>
              <a:rPr lang="en-US" dirty="0" smtClean="0"/>
              <a:t>rules that </a:t>
            </a:r>
            <a:r>
              <a:rPr lang="en-US" dirty="0"/>
              <a:t>should be used in serializing the parts of a message into </a:t>
            </a:r>
            <a:r>
              <a:rPr lang="en-US" dirty="0" smtClean="0"/>
              <a:t>XML</a:t>
            </a:r>
          </a:p>
          <a:p>
            <a:pPr algn="just"/>
            <a:r>
              <a:rPr lang="en-US" dirty="0" smtClean="0"/>
              <a:t>There </a:t>
            </a:r>
            <a:r>
              <a:rPr lang="en-US" dirty="0"/>
              <a:t>are usually two possible encodings-literal </a:t>
            </a:r>
            <a:r>
              <a:rPr lang="en-US" dirty="0" smtClean="0"/>
              <a:t>and SOAP</a:t>
            </a:r>
            <a:r>
              <a:rPr lang="en-US" dirty="0"/>
              <a:t>. Literal encoding takes the WSDL types defined in XML </a:t>
            </a:r>
            <a:r>
              <a:rPr lang="en-US" dirty="0" smtClean="0"/>
              <a:t>Schemas and </a:t>
            </a:r>
            <a:r>
              <a:rPr lang="en-US" dirty="0"/>
              <a:t>"literally" uses those definitions to represent the XML content </a:t>
            </a:r>
            <a:r>
              <a:rPr lang="en-US" dirty="0" smtClean="0"/>
              <a:t>of messages.</a:t>
            </a:r>
          </a:p>
          <a:p>
            <a:pPr algn="just"/>
            <a:r>
              <a:rPr lang="en-US" dirty="0" smtClean="0"/>
              <a:t>In </a:t>
            </a:r>
            <a:r>
              <a:rPr lang="en-US" dirty="0"/>
              <a:t>other words, the abstract WSDL types also become </a:t>
            </a:r>
            <a:r>
              <a:rPr lang="en-US" dirty="0" smtClean="0"/>
              <a:t>concrete types</a:t>
            </a:r>
            <a:r>
              <a:rPr lang="en-US" dirty="0"/>
              <a:t>. </a:t>
            </a:r>
            <a:endParaRPr lang="en-US" dirty="0" smtClean="0"/>
          </a:p>
          <a:p>
            <a:pPr algn="just"/>
            <a:r>
              <a:rPr lang="en-US" dirty="0" smtClean="0"/>
              <a:t>SOAP </a:t>
            </a:r>
            <a:r>
              <a:rPr lang="en-US" dirty="0"/>
              <a:t>encoding, on the other hand, takes the XML Schema </a:t>
            </a:r>
            <a:r>
              <a:rPr lang="en-US" dirty="0" smtClean="0"/>
              <a:t>         definitions</a:t>
            </a:r>
            <a:r>
              <a:rPr lang="en-US" dirty="0"/>
              <a:t> </a:t>
            </a:r>
            <a:r>
              <a:rPr lang="en-US" dirty="0" smtClean="0"/>
              <a:t>as </a:t>
            </a:r>
            <a:r>
              <a:rPr lang="en-US" dirty="0"/>
              <a:t>abstract entities, and translates them into XML using </a:t>
            </a:r>
            <a:r>
              <a:rPr lang="en-US" dirty="0" smtClean="0"/>
              <a:t>SOAP encoding </a:t>
            </a:r>
            <a:r>
              <a:rPr lang="en-US" dirty="0"/>
              <a:t>rules defined as part of SOAP 1.2. </a:t>
            </a:r>
            <a:endParaRPr lang="en-US" dirty="0" smtClean="0"/>
          </a:p>
          <a:p>
            <a:pPr algn="just"/>
            <a:r>
              <a:rPr lang="en-US" dirty="0" smtClean="0"/>
              <a:t>Typically</a:t>
            </a:r>
            <a:r>
              <a:rPr lang="en-US" dirty="0"/>
              <a:t>, literal encoding </a:t>
            </a:r>
            <a:r>
              <a:rPr lang="en-US" dirty="0" smtClean="0"/>
              <a:t>is used </a:t>
            </a:r>
            <a:r>
              <a:rPr lang="en-US" dirty="0"/>
              <a:t>for document-style interactions whereas SOAP encoding is used </a:t>
            </a:r>
            <a:r>
              <a:rPr lang="en-US" dirty="0" smtClean="0"/>
              <a:t>for RPC-style </a:t>
            </a:r>
            <a:r>
              <a:rPr lang="en-US" dirty="0"/>
              <a:t>interactions.</a:t>
            </a:r>
          </a:p>
        </p:txBody>
      </p:sp>
    </p:spTree>
    <p:extLst>
      <p:ext uri="{BB962C8B-B14F-4D97-AF65-F5344CB8AC3E}">
        <p14:creationId xmlns:p14="http://schemas.microsoft.com/office/powerpoint/2010/main" val="151707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buFont typeface="Wingdings" panose="05000000000000000000" pitchFamily="2" charset="2"/>
              <a:buChar char="v"/>
            </a:pPr>
            <a:r>
              <a:rPr lang="en-US" dirty="0"/>
              <a:t>In a typical scenario, a service provider hosts</a:t>
            </a:r>
          </a:p>
          <a:p>
            <a:pPr marL="0" indent="0" algn="just">
              <a:buNone/>
            </a:pPr>
            <a:r>
              <a:rPr lang="en-US" dirty="0" smtClean="0"/>
              <a:t>   a </a:t>
            </a:r>
            <a:r>
              <a:rPr lang="en-US" dirty="0"/>
              <a:t>network-accessible software module (an </a:t>
            </a:r>
            <a:r>
              <a:rPr lang="en-US" dirty="0" smtClean="0"/>
              <a:t>        implementation </a:t>
            </a:r>
            <a:r>
              <a:rPr lang="en-US" dirty="0"/>
              <a:t>of a Web service). </a:t>
            </a:r>
            <a:endParaRPr lang="en-US" dirty="0" smtClean="0"/>
          </a:p>
          <a:p>
            <a:pPr algn="just">
              <a:buFont typeface="Wingdings" panose="05000000000000000000" pitchFamily="2" charset="2"/>
              <a:buChar char="v"/>
            </a:pPr>
            <a:r>
              <a:rPr lang="en-US" dirty="0" smtClean="0"/>
              <a:t>The service provider </a:t>
            </a:r>
            <a:r>
              <a:rPr lang="en-US" dirty="0"/>
              <a:t>defines a service description for the Web service and publishes it to a </a:t>
            </a:r>
            <a:r>
              <a:rPr lang="en-US" dirty="0" smtClean="0"/>
              <a:t>service requestor </a:t>
            </a:r>
            <a:r>
              <a:rPr lang="en-US" dirty="0"/>
              <a:t>or service </a:t>
            </a:r>
            <a:r>
              <a:rPr lang="en-US" dirty="0" smtClean="0"/>
              <a:t>registry.</a:t>
            </a:r>
          </a:p>
          <a:p>
            <a:pPr algn="just">
              <a:buFont typeface="Wingdings" panose="05000000000000000000" pitchFamily="2" charset="2"/>
              <a:buChar char="v"/>
            </a:pPr>
            <a:r>
              <a:rPr lang="en-US" dirty="0"/>
              <a:t>The service requestor uses a find operation to retrieve the </a:t>
            </a:r>
            <a:r>
              <a:rPr lang="en-US" dirty="0" smtClean="0"/>
              <a:t>service description </a:t>
            </a:r>
            <a:r>
              <a:rPr lang="en-US" dirty="0"/>
              <a:t>locally or from the service registry and uses the service description to bind with </a:t>
            </a:r>
            <a:r>
              <a:rPr lang="en-US" dirty="0" smtClean="0"/>
              <a:t>the service </a:t>
            </a:r>
            <a:r>
              <a:rPr lang="en-US" dirty="0"/>
              <a:t>provider and invoke or interact with the Web service implementation.</a:t>
            </a:r>
          </a:p>
        </p:txBody>
      </p:sp>
    </p:spTree>
    <p:extLst>
      <p:ext uri="{BB962C8B-B14F-4D97-AF65-F5344CB8AC3E}">
        <p14:creationId xmlns:p14="http://schemas.microsoft.com/office/powerpoint/2010/main" val="1096778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b="1" dirty="0">
                <a:solidFill>
                  <a:srgbClr val="FF0000"/>
                </a:solidFill>
              </a:rPr>
              <a:t>Ports.</a:t>
            </a:r>
            <a:r>
              <a:rPr lang="en-US" b="1" dirty="0"/>
              <a:t> </a:t>
            </a:r>
            <a:r>
              <a:rPr lang="en-US" dirty="0"/>
              <a:t>Also known as </a:t>
            </a:r>
            <a:r>
              <a:rPr lang="en-US" i="1" dirty="0" smtClean="0"/>
              <a:t>Endpoints, </a:t>
            </a:r>
            <a:r>
              <a:rPr lang="en-US" dirty="0"/>
              <a:t>ports combine the InterfaceBinding </a:t>
            </a:r>
            <a:r>
              <a:rPr lang="en-US" dirty="0" smtClean="0"/>
              <a:t>information with </a:t>
            </a:r>
            <a:r>
              <a:rPr lang="en-US" dirty="0"/>
              <a:t>a network address (specified by a URI) at which the </a:t>
            </a:r>
            <a:r>
              <a:rPr lang="en-US" dirty="0" smtClean="0"/>
              <a:t>implementation of </a:t>
            </a:r>
            <a:r>
              <a:rPr lang="en-US" dirty="0"/>
              <a:t>the port type can be accessed</a:t>
            </a:r>
            <a:r>
              <a:rPr lang="en-US" dirty="0" smtClean="0"/>
              <a:t>.</a:t>
            </a:r>
          </a:p>
          <a:p>
            <a:pPr algn="just"/>
            <a:r>
              <a:rPr lang="en-US" dirty="0" smtClean="0"/>
              <a:t> </a:t>
            </a:r>
            <a:r>
              <a:rPr lang="en-US" dirty="0"/>
              <a:t>Again, this is not needed </a:t>
            </a:r>
            <a:r>
              <a:rPr lang="en-US" dirty="0" smtClean="0"/>
              <a:t>in conventional </a:t>
            </a:r>
            <a:r>
              <a:rPr lang="en-US" dirty="0"/>
              <a:t>middleware due to the presence of a centralized </a:t>
            </a:r>
            <a:r>
              <a:rPr lang="en-US" dirty="0" smtClean="0"/>
              <a:t>infrastructure that </a:t>
            </a:r>
            <a:r>
              <a:rPr lang="en-US" dirty="0"/>
              <a:t>manages addresses in a transparent manner.</a:t>
            </a:r>
          </a:p>
        </p:txBody>
      </p:sp>
    </p:spTree>
    <p:extLst>
      <p:ext uri="{BB962C8B-B14F-4D97-AF65-F5344CB8AC3E}">
        <p14:creationId xmlns:p14="http://schemas.microsoft.com/office/powerpoint/2010/main" val="4305076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b="1" dirty="0">
                <a:solidFill>
                  <a:srgbClr val="FF0000"/>
                </a:solidFill>
              </a:rPr>
              <a:t>Services</a:t>
            </a:r>
            <a:r>
              <a:rPr lang="en-US" dirty="0"/>
              <a:t>. Services are logical grouping of ports. Note that, at least </a:t>
            </a:r>
            <a:r>
              <a:rPr lang="en-US" dirty="0" smtClean="0"/>
              <a:t>in principle</a:t>
            </a:r>
            <a:r>
              <a:rPr lang="en-US" dirty="0"/>
              <a:t>, this also means that a specific WSDL service could be </a:t>
            </a:r>
            <a:r>
              <a:rPr lang="en-US" dirty="0" smtClean="0"/>
              <a:t>available at different </a:t>
            </a:r>
            <a:r>
              <a:rPr lang="en-US" dirty="0"/>
              <a:t>Web </a:t>
            </a:r>
            <a:r>
              <a:rPr lang="en-US" dirty="0" smtClean="0"/>
              <a:t>addresses.</a:t>
            </a:r>
          </a:p>
          <a:p>
            <a:pPr algn="just"/>
            <a:r>
              <a:rPr lang="en-US" dirty="0"/>
              <a:t>In practice, however, it </a:t>
            </a:r>
            <a:r>
              <a:rPr lang="en-US" dirty="0" smtClean="0"/>
              <a:t>is likely </a:t>
            </a:r>
            <a:r>
              <a:rPr lang="en-US" dirty="0"/>
              <a:t>that a WSDL service will group related ports, typically available </a:t>
            </a:r>
            <a:r>
              <a:rPr lang="en-US" dirty="0" smtClean="0"/>
              <a:t>at the </a:t>
            </a:r>
            <a:r>
              <a:rPr lang="en-US" dirty="0"/>
              <a:t>same address.</a:t>
            </a:r>
          </a:p>
        </p:txBody>
      </p:sp>
    </p:spTree>
    <p:extLst>
      <p:ext uri="{BB962C8B-B14F-4D97-AF65-F5344CB8AC3E}">
        <p14:creationId xmlns:p14="http://schemas.microsoft.com/office/powerpoint/2010/main" val="25542225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solidFill>
                  <a:srgbClr val="FF0000"/>
                </a:solidFill>
              </a:rPr>
              <a:t>A WSDL service specification</a:t>
            </a:r>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382000" cy="5838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5865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r>
              <a:rPr lang="en-US" b="1" dirty="0"/>
              <a:t>UDDI: Universal Description Discovery and</a:t>
            </a:r>
          </a:p>
          <a:p>
            <a:pPr marL="0" indent="0">
              <a:buNone/>
            </a:pPr>
            <a:r>
              <a:rPr lang="en-US" b="1" dirty="0" smtClean="0"/>
              <a:t>    Integration(goals)</a:t>
            </a:r>
          </a:p>
          <a:p>
            <a:pPr algn="just"/>
            <a:r>
              <a:rPr lang="en-US" dirty="0"/>
              <a:t>The primary goal of UDDI is the specification of a framework for </a:t>
            </a:r>
            <a:r>
              <a:rPr lang="en-US" dirty="0" smtClean="0"/>
              <a:t>describing and </a:t>
            </a:r>
            <a:r>
              <a:rPr lang="en-US" dirty="0"/>
              <a:t>discovering Web services. The core of UDDI revolves around the </a:t>
            </a:r>
            <a:r>
              <a:rPr lang="en-US" dirty="0" smtClean="0"/>
              <a:t>notion of </a:t>
            </a:r>
            <a:r>
              <a:rPr lang="en-US" i="1" dirty="0"/>
              <a:t>business registry, </a:t>
            </a:r>
            <a:r>
              <a:rPr lang="en-US" dirty="0"/>
              <a:t>which is essentially a sophisticated naming and </a:t>
            </a:r>
            <a:r>
              <a:rPr lang="en-US" dirty="0" smtClean="0"/>
              <a:t>directory service.</a:t>
            </a:r>
          </a:p>
          <a:p>
            <a:pPr algn="just"/>
            <a:r>
              <a:rPr lang="en-US" dirty="0"/>
              <a:t>In particular, UDDI defines data structures and APIs for </a:t>
            </a:r>
            <a:r>
              <a:rPr lang="en-US" dirty="0" smtClean="0"/>
              <a:t>publishing service </a:t>
            </a:r>
            <a:r>
              <a:rPr lang="en-US" dirty="0"/>
              <a:t>descriptions in the registry and for querying the registry to look for</a:t>
            </a:r>
          </a:p>
          <a:p>
            <a:pPr marL="0" indent="0" algn="just">
              <a:buNone/>
            </a:pPr>
            <a:r>
              <a:rPr lang="en-US" dirty="0" smtClean="0"/>
              <a:t>    published </a:t>
            </a:r>
            <a:r>
              <a:rPr lang="en-US" dirty="0"/>
              <a:t>descriptions.</a:t>
            </a:r>
            <a:endParaRPr lang="en-US" b="1" dirty="0"/>
          </a:p>
        </p:txBody>
      </p:sp>
    </p:spTree>
    <p:extLst>
      <p:ext uri="{BB962C8B-B14F-4D97-AF65-F5344CB8AC3E}">
        <p14:creationId xmlns:p14="http://schemas.microsoft.com/office/powerpoint/2010/main" val="5127739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a:bodyPr>
          <a:lstStyle/>
          <a:p>
            <a:pPr algn="just"/>
            <a:r>
              <a:rPr lang="en-US" dirty="0"/>
              <a:t>The UDDI registry specifications have two main goals with respect to </a:t>
            </a:r>
            <a:r>
              <a:rPr lang="en-US" dirty="0" smtClean="0"/>
              <a:t>service discovery</a:t>
            </a:r>
            <a:r>
              <a:rPr lang="en-US" dirty="0"/>
              <a:t>: </a:t>
            </a:r>
            <a:endParaRPr lang="en-US" dirty="0" smtClean="0"/>
          </a:p>
          <a:p>
            <a:pPr algn="just"/>
            <a:r>
              <a:rPr lang="en-US" dirty="0" smtClean="0"/>
              <a:t>first</a:t>
            </a:r>
            <a:r>
              <a:rPr lang="en-US" dirty="0"/>
              <a:t>, to support developers in finding information about </a:t>
            </a:r>
            <a:r>
              <a:rPr lang="en-US" dirty="0" smtClean="0"/>
              <a:t>services</a:t>
            </a:r>
            <a:r>
              <a:rPr lang="en-US" dirty="0" smtClean="0"/>
              <a:t>, so </a:t>
            </a:r>
            <a:r>
              <a:rPr lang="en-US" dirty="0"/>
              <a:t>that they know how to write clients that interact with those services</a:t>
            </a:r>
            <a:r>
              <a:rPr lang="en-US" dirty="0" smtClean="0"/>
              <a:t>.</a:t>
            </a:r>
          </a:p>
          <a:p>
            <a:pPr algn="just"/>
            <a:r>
              <a:rPr lang="en-US" dirty="0"/>
              <a:t>Second, to enable dynamic binding, by allowing clients to query the </a:t>
            </a:r>
            <a:r>
              <a:rPr lang="en-US" dirty="0" smtClean="0"/>
              <a:t>registry and </a:t>
            </a:r>
            <a:r>
              <a:rPr lang="en-US" dirty="0"/>
              <a:t>obtain references to services of interest. </a:t>
            </a:r>
            <a:endParaRPr lang="en-US" dirty="0" smtClean="0"/>
          </a:p>
          <a:p>
            <a:pPr algn="just"/>
            <a:r>
              <a:rPr lang="en-US" dirty="0" smtClean="0"/>
              <a:t>This </a:t>
            </a:r>
            <a:r>
              <a:rPr lang="en-US" dirty="0"/>
              <a:t>dual nature is clearly </a:t>
            </a:r>
            <a:r>
              <a:rPr lang="en-US" dirty="0" smtClean="0"/>
              <a:t>reflected in </a:t>
            </a:r>
            <a:r>
              <a:rPr lang="en-US" dirty="0"/>
              <a:t>UDDI, which leaves room for both structured and </a:t>
            </a:r>
            <a:r>
              <a:rPr lang="en-US" dirty="0" smtClean="0"/>
              <a:t>unstructured information</a:t>
            </a:r>
            <a:r>
              <a:rPr lang="en-US" dirty="0"/>
              <a:t>.</a:t>
            </a:r>
          </a:p>
        </p:txBody>
      </p:sp>
    </p:spTree>
    <p:extLst>
      <p:ext uri="{BB962C8B-B14F-4D97-AF65-F5344CB8AC3E}">
        <p14:creationId xmlns:p14="http://schemas.microsoft.com/office/powerpoint/2010/main" val="16457491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UDDI also addresses </a:t>
            </a:r>
            <a:r>
              <a:rPr lang="en-US" dirty="0" smtClean="0"/>
              <a:t>the notion </a:t>
            </a:r>
            <a:r>
              <a:rPr lang="en-US" dirty="0"/>
              <a:t>of </a:t>
            </a:r>
            <a:r>
              <a:rPr lang="en-US" i="1" dirty="0"/>
              <a:t>Universal Business Registry </a:t>
            </a:r>
            <a:r>
              <a:rPr lang="en-US" dirty="0"/>
              <a:t>(UBR). </a:t>
            </a:r>
            <a:endParaRPr lang="en-US" dirty="0" smtClean="0"/>
          </a:p>
          <a:p>
            <a:pPr algn="just"/>
            <a:r>
              <a:rPr lang="en-US" dirty="0" smtClean="0"/>
              <a:t>In </a:t>
            </a:r>
            <a:r>
              <a:rPr lang="en-US" dirty="0"/>
              <a:t>fact, the initial goal of </a:t>
            </a:r>
            <a:r>
              <a:rPr lang="en-US" dirty="0" smtClean="0"/>
              <a:t>the consortium </a:t>
            </a:r>
            <a:r>
              <a:rPr lang="en-US" dirty="0"/>
              <a:t>was supporting worldwide directories where everybody could </a:t>
            </a:r>
            <a:r>
              <a:rPr lang="en-US" dirty="0" smtClean="0"/>
              <a:t>publish service </a:t>
            </a:r>
            <a:r>
              <a:rPr lang="en-US" dirty="0"/>
              <a:t>descriptions (essentially for free) and where everybody could </a:t>
            </a:r>
            <a:r>
              <a:rPr lang="en-US" dirty="0" smtClean="0"/>
              <a:t>query these </a:t>
            </a:r>
            <a:r>
              <a:rPr lang="en-US" dirty="0"/>
              <a:t>directories to find services of interest</a:t>
            </a:r>
            <a:r>
              <a:rPr lang="en-US" dirty="0" smtClean="0"/>
              <a:t>.</a:t>
            </a:r>
          </a:p>
          <a:p>
            <a:pPr algn="just"/>
            <a:endParaRPr lang="en-US" dirty="0"/>
          </a:p>
        </p:txBody>
      </p:sp>
    </p:spTree>
    <p:extLst>
      <p:ext uri="{BB962C8B-B14F-4D97-AF65-F5344CB8AC3E}">
        <p14:creationId xmlns:p14="http://schemas.microsoft.com/office/powerpoint/2010/main" val="1698530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C00000"/>
                </a:solidFill>
              </a:rPr>
              <a:t>Information in a </a:t>
            </a:r>
            <a:r>
              <a:rPr lang="en-US" b="1" dirty="0">
                <a:solidFill>
                  <a:srgbClr val="C00000"/>
                </a:solidFill>
              </a:rPr>
              <a:t>UDDI </a:t>
            </a:r>
            <a:r>
              <a:rPr lang="en-US" dirty="0">
                <a:solidFill>
                  <a:srgbClr val="C00000"/>
                </a:solidFill>
              </a:rPr>
              <a:t>Registry</a:t>
            </a:r>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dirty="0"/>
              <a:t>A simple way of categorizing the information contained in a UDDI registry </a:t>
            </a:r>
            <a:r>
              <a:rPr lang="en-US" dirty="0" smtClean="0"/>
              <a:t>is in </a:t>
            </a:r>
            <a:r>
              <a:rPr lang="en-US" dirty="0"/>
              <a:t>terms of what each type of information is used for. </a:t>
            </a:r>
            <a:endParaRPr lang="en-US" dirty="0" smtClean="0"/>
          </a:p>
          <a:p>
            <a:pPr algn="just"/>
            <a:r>
              <a:rPr lang="en-US" dirty="0" smtClean="0"/>
              <a:t>This </a:t>
            </a:r>
            <a:r>
              <a:rPr lang="en-US" dirty="0"/>
              <a:t>categorization </a:t>
            </a:r>
            <a:r>
              <a:rPr lang="en-US" dirty="0" smtClean="0"/>
              <a:t>is best </a:t>
            </a:r>
            <a:r>
              <a:rPr lang="en-US" dirty="0"/>
              <a:t>understood by means of an analogy with the telephone </a:t>
            </a:r>
            <a:r>
              <a:rPr lang="en-US" dirty="0" smtClean="0"/>
              <a:t>directory</a:t>
            </a:r>
          </a:p>
          <a:p>
            <a:pPr algn="just"/>
            <a:r>
              <a:rPr lang="en-US" b="1" dirty="0">
                <a:solidFill>
                  <a:srgbClr val="0070C0"/>
                </a:solidFill>
              </a:rPr>
              <a:t>White pages</a:t>
            </a:r>
            <a:r>
              <a:rPr lang="en-US" dirty="0" smtClean="0"/>
              <a:t>.</a:t>
            </a:r>
            <a:r>
              <a:rPr lang="en-US" dirty="0"/>
              <a:t> They are listings of organizations, of contact </a:t>
            </a:r>
            <a:r>
              <a:rPr lang="en-US" dirty="0" smtClean="0"/>
              <a:t>information(e.g</a:t>
            </a:r>
            <a:r>
              <a:rPr lang="en-US" dirty="0"/>
              <a:t>., telephone or e-mail address), and of the services these </a:t>
            </a:r>
            <a:r>
              <a:rPr lang="en-US" dirty="0" smtClean="0"/>
              <a:t>organizations provide</a:t>
            </a:r>
            <a:r>
              <a:rPr lang="en-US" dirty="0"/>
              <a:t>. </a:t>
            </a:r>
            <a:endParaRPr lang="en-US" dirty="0" smtClean="0"/>
          </a:p>
          <a:p>
            <a:pPr algn="just"/>
            <a:r>
              <a:rPr lang="en-US" dirty="0" smtClean="0"/>
              <a:t>Using </a:t>
            </a:r>
            <a:r>
              <a:rPr lang="en-US" dirty="0"/>
              <a:t>the registry as a white pages catalogue, UDDI clients </a:t>
            </a:r>
            <a:r>
              <a:rPr lang="en-US" dirty="0" smtClean="0"/>
              <a:t>can find </a:t>
            </a:r>
            <a:r>
              <a:rPr lang="en-US" dirty="0"/>
              <a:t>Web services provided by a given business.</a:t>
            </a:r>
          </a:p>
          <a:p>
            <a:pPr algn="just"/>
            <a:endParaRPr lang="en-US" dirty="0"/>
          </a:p>
        </p:txBody>
      </p:sp>
    </p:spTree>
    <p:extLst>
      <p:ext uri="{BB962C8B-B14F-4D97-AF65-F5344CB8AC3E}">
        <p14:creationId xmlns:p14="http://schemas.microsoft.com/office/powerpoint/2010/main" val="33838034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r>
              <a:rPr lang="en-US" b="1" dirty="0">
                <a:solidFill>
                  <a:schemeClr val="accent2">
                    <a:lumMod val="50000"/>
                  </a:schemeClr>
                </a:solidFill>
              </a:rPr>
              <a:t>Yellow pages</a:t>
            </a:r>
            <a:r>
              <a:rPr lang="en-US" dirty="0"/>
              <a:t>. They are classifications of both companies and Web </a:t>
            </a:r>
            <a:r>
              <a:rPr lang="en-US" dirty="0" smtClean="0"/>
              <a:t>services according </a:t>
            </a:r>
            <a:r>
              <a:rPr lang="en-US" dirty="0"/>
              <a:t>to taxonomies that can be either standardized or </a:t>
            </a:r>
            <a:r>
              <a:rPr lang="en-US" dirty="0" smtClean="0"/>
              <a:t>user defined</a:t>
            </a:r>
            <a:r>
              <a:rPr lang="en-US" dirty="0"/>
              <a:t>.</a:t>
            </a:r>
          </a:p>
          <a:p>
            <a:pPr algn="just"/>
            <a:r>
              <a:rPr lang="en-US" dirty="0"/>
              <a:t>Through yellow pages, it is possible to search for services </a:t>
            </a:r>
            <a:r>
              <a:rPr lang="en-US" dirty="0" smtClean="0"/>
              <a:t>based on </a:t>
            </a:r>
            <a:r>
              <a:rPr lang="en-US" dirty="0"/>
              <a:t>the category they belong to, according to a given classification scheme.</a:t>
            </a:r>
          </a:p>
          <a:p>
            <a:pPr algn="just"/>
            <a:r>
              <a:rPr lang="en-US" b="1" dirty="0" smtClean="0"/>
              <a:t> </a:t>
            </a:r>
            <a:r>
              <a:rPr lang="en-US" b="1" dirty="0">
                <a:solidFill>
                  <a:srgbClr val="00B050"/>
                </a:solidFill>
              </a:rPr>
              <a:t>Green pages.</a:t>
            </a:r>
            <a:r>
              <a:rPr lang="en-US" b="1" dirty="0"/>
              <a:t> </a:t>
            </a:r>
            <a:r>
              <a:rPr lang="en-US" dirty="0"/>
              <a:t>This information describes how a given Web service can </a:t>
            </a:r>
            <a:r>
              <a:rPr lang="en-US" dirty="0" smtClean="0"/>
              <a:t>be invoked</a:t>
            </a:r>
            <a:r>
              <a:rPr lang="en-US" dirty="0"/>
              <a:t>. It is provided by means of pointers to service description </a:t>
            </a:r>
            <a:r>
              <a:rPr lang="en-US" dirty="0" smtClean="0"/>
              <a:t>documents, typically </a:t>
            </a:r>
            <a:r>
              <a:rPr lang="en-US" dirty="0"/>
              <a:t>stored outside the registry (e.g., at the service </a:t>
            </a:r>
            <a:r>
              <a:rPr lang="en-US" dirty="0" smtClean="0"/>
              <a:t>provider's site</a:t>
            </a:r>
            <a:r>
              <a:rPr lang="en-US" dirty="0"/>
              <a:t>) .</a:t>
            </a:r>
          </a:p>
        </p:txBody>
      </p:sp>
    </p:spTree>
    <p:extLst>
      <p:ext uri="{BB962C8B-B14F-4D97-AF65-F5344CB8AC3E}">
        <p14:creationId xmlns:p14="http://schemas.microsoft.com/office/powerpoint/2010/main" val="3840840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UDDI Registry API</a:t>
            </a:r>
            <a:endParaRPr lang="en-US" dirty="0">
              <a:solidFill>
                <a:schemeClr val="accent1"/>
              </a:solidFill>
            </a:endParaRPr>
          </a:p>
        </p:txBody>
      </p:sp>
      <p:sp>
        <p:nvSpPr>
          <p:cNvPr id="3" name="Content Placeholder 2"/>
          <p:cNvSpPr>
            <a:spLocks noGrp="1"/>
          </p:cNvSpPr>
          <p:nvPr>
            <p:ph idx="1"/>
          </p:nvPr>
        </p:nvSpPr>
        <p:spPr>
          <a:xfrm>
            <a:off x="457200" y="1143000"/>
            <a:ext cx="8229600" cy="4983163"/>
          </a:xfrm>
        </p:spPr>
        <p:txBody>
          <a:bodyPr/>
          <a:lstStyle/>
          <a:p>
            <a:pPr algn="just"/>
            <a:r>
              <a:rPr lang="en-US" dirty="0"/>
              <a:t>UDDI registries have three main types of users to whom they expose their </a:t>
            </a:r>
            <a:r>
              <a:rPr lang="en-US" dirty="0" smtClean="0"/>
              <a:t>API</a:t>
            </a:r>
            <a:r>
              <a:rPr lang="en-US" dirty="0" smtClean="0"/>
              <a:t>: service </a:t>
            </a:r>
            <a:r>
              <a:rPr lang="en-US" dirty="0"/>
              <a:t>providers that publish services, requesters that look for services, </a:t>
            </a:r>
            <a:r>
              <a:rPr lang="en-US" dirty="0" smtClean="0"/>
              <a:t>and other </a:t>
            </a:r>
            <a:r>
              <a:rPr lang="en-US" dirty="0"/>
              <a:t>registries that need to exchange information</a:t>
            </a:r>
            <a:r>
              <a:rPr lang="en-US" dirty="0" smtClean="0"/>
              <a:t>.</a:t>
            </a:r>
          </a:p>
          <a:p>
            <a:pPr algn="just"/>
            <a:r>
              <a:rPr lang="en-US" dirty="0" smtClean="0"/>
              <a:t> </a:t>
            </a:r>
            <a:r>
              <a:rPr lang="en-US" dirty="0"/>
              <a:t>These clients can </a:t>
            </a:r>
            <a:r>
              <a:rPr lang="en-US" dirty="0" smtClean="0"/>
              <a:t>access the </a:t>
            </a:r>
            <a:r>
              <a:rPr lang="en-US" dirty="0"/>
              <a:t>registry through six sets of APIs:</a:t>
            </a:r>
          </a:p>
        </p:txBody>
      </p:sp>
    </p:spTree>
    <p:extLst>
      <p:ext uri="{BB962C8B-B14F-4D97-AF65-F5344CB8AC3E}">
        <p14:creationId xmlns:p14="http://schemas.microsoft.com/office/powerpoint/2010/main" val="2421636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normAutofit lnSpcReduction="10000"/>
          </a:bodyPr>
          <a:lstStyle/>
          <a:p>
            <a:pPr marL="0" indent="0" algn="just">
              <a:lnSpc>
                <a:spcPct val="110000"/>
              </a:lnSpc>
              <a:spcBef>
                <a:spcPts val="0"/>
              </a:spcBef>
              <a:buNone/>
            </a:pPr>
            <a:r>
              <a:rPr lang="en-US" b="1" dirty="0">
                <a:solidFill>
                  <a:schemeClr val="accent3">
                    <a:lumMod val="50000"/>
                  </a:schemeClr>
                </a:solidFill>
              </a:rPr>
              <a:t>The UDDI Inquiry API </a:t>
            </a:r>
            <a:r>
              <a:rPr lang="en-US" b="1" dirty="0" smtClean="0"/>
              <a:t>:</a:t>
            </a:r>
          </a:p>
          <a:p>
            <a:pPr marL="0" indent="0" algn="just">
              <a:lnSpc>
                <a:spcPct val="110000"/>
              </a:lnSpc>
              <a:spcBef>
                <a:spcPts val="0"/>
              </a:spcBef>
              <a:buFont typeface="Wingdings" panose="05000000000000000000" pitchFamily="2" charset="2"/>
              <a:buChar char="v"/>
            </a:pPr>
            <a:r>
              <a:rPr lang="en-US" dirty="0" smtClean="0"/>
              <a:t>Includes </a:t>
            </a:r>
            <a:r>
              <a:rPr lang="en-US" dirty="0"/>
              <a:t>operations to find registry </a:t>
            </a:r>
            <a:r>
              <a:rPr lang="en-US" dirty="0" smtClean="0"/>
              <a:t>entries that </a:t>
            </a:r>
            <a:r>
              <a:rPr lang="en-US" dirty="0"/>
              <a:t>satisfy search criteria and to get overview information about </a:t>
            </a:r>
            <a:r>
              <a:rPr lang="en-US" dirty="0" smtClean="0"/>
              <a:t>those entities </a:t>
            </a:r>
            <a:r>
              <a:rPr lang="en-US" dirty="0"/>
              <a:t>(</a:t>
            </a:r>
            <a:r>
              <a:rPr lang="en-US" dirty="0" err="1"/>
              <a:t>find_business</a:t>
            </a:r>
            <a:r>
              <a:rPr lang="en-US" dirty="0"/>
              <a:t>, </a:t>
            </a:r>
            <a:r>
              <a:rPr lang="en-US" dirty="0" err="1"/>
              <a:t>find_service</a:t>
            </a:r>
            <a:r>
              <a:rPr lang="en-US" dirty="0"/>
              <a:t>, </a:t>
            </a:r>
            <a:r>
              <a:rPr lang="en-US" dirty="0" err="1"/>
              <a:t>find_binding</a:t>
            </a:r>
            <a:r>
              <a:rPr lang="en-US" dirty="0"/>
              <a:t>, </a:t>
            </a:r>
            <a:r>
              <a:rPr lang="en-US" dirty="0" err="1" smtClean="0"/>
              <a:t>find_tMode</a:t>
            </a:r>
            <a:r>
              <a:rPr lang="en-US" dirty="0" smtClean="0"/>
              <a:t>, </a:t>
            </a:r>
            <a:r>
              <a:rPr lang="en-US" dirty="0"/>
              <a:t>and </a:t>
            </a:r>
            <a:r>
              <a:rPr lang="en-US" dirty="0" smtClean="0"/>
              <a:t>operations that </a:t>
            </a:r>
            <a:r>
              <a:rPr lang="en-US" dirty="0"/>
              <a:t>provide details about a specific </a:t>
            </a:r>
            <a:r>
              <a:rPr lang="en-US" dirty="0" smtClean="0"/>
              <a:t>entity(</a:t>
            </a:r>
            <a:r>
              <a:rPr lang="en-US" dirty="0" err="1" smtClean="0"/>
              <a:t>get_businessDetail,get_serviceDetail,get_bindingDetail</a:t>
            </a:r>
            <a:r>
              <a:rPr lang="en-US" dirty="0" smtClean="0"/>
              <a:t>, get   _ </a:t>
            </a:r>
            <a:r>
              <a:rPr lang="en-US" dirty="0" err="1" smtClean="0"/>
              <a:t>tModeLDetail</a:t>
            </a:r>
            <a:r>
              <a:rPr lang="en-US" dirty="0" smtClean="0"/>
              <a:t>). </a:t>
            </a:r>
          </a:p>
          <a:p>
            <a:pPr algn="just">
              <a:buFont typeface="Wingdings" panose="05000000000000000000" pitchFamily="2" charset="2"/>
              <a:buChar char="v"/>
            </a:pPr>
            <a:r>
              <a:rPr lang="en-US" dirty="0" smtClean="0"/>
              <a:t> This </a:t>
            </a:r>
            <a:r>
              <a:rPr lang="en-US" dirty="0"/>
              <a:t>API is </a:t>
            </a:r>
            <a:r>
              <a:rPr lang="en-US" dirty="0" smtClean="0"/>
              <a:t>meant to </a:t>
            </a:r>
            <a:r>
              <a:rPr lang="en-US" dirty="0"/>
              <a:t>be used by UDDI browser </a:t>
            </a:r>
            <a:r>
              <a:rPr lang="en-US" dirty="0" smtClean="0"/>
              <a:t>   tools </a:t>
            </a:r>
            <a:r>
              <a:rPr lang="en-US" dirty="0"/>
              <a:t>that help developers find </a:t>
            </a:r>
            <a:r>
              <a:rPr lang="en-US" dirty="0" smtClean="0"/>
              <a:t>information and </a:t>
            </a:r>
            <a:r>
              <a:rPr lang="en-US" dirty="0"/>
              <a:t>by clients at run-time, for dynamic binding.</a:t>
            </a:r>
          </a:p>
        </p:txBody>
      </p:sp>
    </p:spTree>
    <p:extLst>
      <p:ext uri="{BB962C8B-B14F-4D97-AF65-F5344CB8AC3E}">
        <p14:creationId xmlns:p14="http://schemas.microsoft.com/office/powerpoint/2010/main" val="1694790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Service </a:t>
            </a:r>
            <a:r>
              <a:rPr lang="en-US" dirty="0" smtClean="0"/>
              <a:t>provider and </a:t>
            </a:r>
            <a:r>
              <a:rPr lang="en-US" dirty="0"/>
              <a:t>service requestor roles are logical constructs and a service can exhibit characteristics </a:t>
            </a:r>
            <a:r>
              <a:rPr lang="en-US" dirty="0" smtClean="0"/>
              <a:t>of both.</a:t>
            </a:r>
          </a:p>
          <a:p>
            <a:pPr algn="just"/>
            <a:r>
              <a:rPr lang="en-US" dirty="0"/>
              <a:t>Figure 1 illustrates these operations, the components providing them and their interactions</a:t>
            </a:r>
          </a:p>
        </p:txBody>
      </p:sp>
    </p:spTree>
    <p:extLst>
      <p:ext uri="{BB962C8B-B14F-4D97-AF65-F5344CB8AC3E}">
        <p14:creationId xmlns:p14="http://schemas.microsoft.com/office/powerpoint/2010/main" val="22827717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lnSpcReduction="10000"/>
          </a:bodyPr>
          <a:lstStyle/>
          <a:p>
            <a:pPr marL="0" indent="0">
              <a:buNone/>
            </a:pPr>
            <a:r>
              <a:rPr lang="en-US" dirty="0">
                <a:solidFill>
                  <a:srgbClr val="7030A0"/>
                </a:solidFill>
              </a:rPr>
              <a:t>The </a:t>
            </a:r>
            <a:r>
              <a:rPr lang="en-US" b="1" dirty="0">
                <a:solidFill>
                  <a:srgbClr val="7030A0"/>
                </a:solidFill>
              </a:rPr>
              <a:t>UDDI Publishers </a:t>
            </a:r>
            <a:r>
              <a:rPr lang="en-US" b="1" dirty="0" smtClean="0">
                <a:solidFill>
                  <a:srgbClr val="7030A0"/>
                </a:solidFill>
              </a:rPr>
              <a:t>API</a:t>
            </a:r>
            <a:r>
              <a:rPr lang="en-US" b="1" dirty="0" smtClean="0"/>
              <a:t>:</a:t>
            </a:r>
          </a:p>
          <a:p>
            <a:pPr algn="just"/>
            <a:r>
              <a:rPr lang="en-US" dirty="0" smtClean="0"/>
              <a:t>Is </a:t>
            </a:r>
            <a:r>
              <a:rPr lang="en-US" dirty="0"/>
              <a:t>directed to service providers</a:t>
            </a:r>
            <a:r>
              <a:rPr lang="en-US" dirty="0" smtClean="0"/>
              <a:t>.</a:t>
            </a:r>
          </a:p>
          <a:p>
            <a:pPr algn="just"/>
            <a:r>
              <a:rPr lang="en-US" dirty="0" smtClean="0"/>
              <a:t> </a:t>
            </a:r>
            <a:r>
              <a:rPr lang="en-US" dirty="0"/>
              <a:t>It </a:t>
            </a:r>
            <a:r>
              <a:rPr lang="en-US" dirty="0" smtClean="0"/>
              <a:t>enables them </a:t>
            </a:r>
            <a:r>
              <a:rPr lang="en-US" dirty="0"/>
              <a:t>to add, modify, and delete entries in the registry. </a:t>
            </a:r>
            <a:endParaRPr lang="en-US" dirty="0" smtClean="0"/>
          </a:p>
          <a:p>
            <a:pPr algn="just"/>
            <a:r>
              <a:rPr lang="en-US" dirty="0" smtClean="0"/>
              <a:t>Examples</a:t>
            </a:r>
            <a:r>
              <a:rPr lang="en-US" dirty="0"/>
              <a:t> </a:t>
            </a:r>
            <a:r>
              <a:rPr lang="en-US" dirty="0" smtClean="0"/>
              <a:t>of </a:t>
            </a:r>
            <a:r>
              <a:rPr lang="en-US" dirty="0"/>
              <a:t>operations it supports </a:t>
            </a:r>
            <a:r>
              <a:rPr lang="en-US" dirty="0" smtClean="0"/>
              <a:t>are </a:t>
            </a:r>
            <a:r>
              <a:rPr lang="en-US" i="1" dirty="0" err="1" smtClean="0"/>
              <a:t>save_business</a:t>
            </a:r>
            <a:r>
              <a:rPr lang="en-US" i="1" dirty="0"/>
              <a:t>, </a:t>
            </a:r>
            <a:r>
              <a:rPr lang="en-US" i="1" dirty="0" err="1"/>
              <a:t>save_service</a:t>
            </a:r>
            <a:r>
              <a:rPr lang="en-US" i="1" dirty="0"/>
              <a:t>, </a:t>
            </a:r>
            <a:r>
              <a:rPr lang="en-US" i="1" dirty="0" err="1"/>
              <a:t>save_binding</a:t>
            </a:r>
            <a:endParaRPr lang="en-US" i="1" dirty="0"/>
          </a:p>
          <a:p>
            <a:pPr algn="just"/>
            <a:r>
              <a:rPr lang="en-US" dirty="0" smtClean="0"/>
              <a:t>and </a:t>
            </a:r>
            <a:r>
              <a:rPr lang="en-US" i="1" dirty="0" err="1"/>
              <a:t>save_tModel</a:t>
            </a:r>
            <a:r>
              <a:rPr lang="en-US" i="1" dirty="0"/>
              <a:t> </a:t>
            </a:r>
            <a:r>
              <a:rPr lang="en-US" dirty="0"/>
              <a:t>for creating or modifying </a:t>
            </a:r>
            <a:r>
              <a:rPr lang="en-US" dirty="0" smtClean="0"/>
              <a:t>      entries</a:t>
            </a:r>
            <a:r>
              <a:rPr lang="en-US" dirty="0"/>
              <a:t>, and </a:t>
            </a:r>
            <a:r>
              <a:rPr lang="en-US" i="1" dirty="0" err="1" smtClean="0"/>
              <a:t>delete_business</a:t>
            </a:r>
            <a:r>
              <a:rPr lang="en-US" i="1" dirty="0" smtClean="0"/>
              <a:t> </a:t>
            </a:r>
            <a:r>
              <a:rPr lang="en-US" i="1" dirty="0" err="1" smtClean="0"/>
              <a:t>delete_service</a:t>
            </a:r>
            <a:r>
              <a:rPr lang="en-US" i="1" dirty="0"/>
              <a:t>, </a:t>
            </a:r>
            <a:r>
              <a:rPr lang="en-US" i="1" dirty="0" err="1"/>
              <a:t>delete_binding</a:t>
            </a:r>
            <a:r>
              <a:rPr lang="en-US" i="1" dirty="0"/>
              <a:t>, </a:t>
            </a:r>
            <a:r>
              <a:rPr lang="en-US" dirty="0"/>
              <a:t>and </a:t>
            </a:r>
            <a:r>
              <a:rPr lang="en-US" i="1" dirty="0" err="1"/>
              <a:t>delete_tModel</a:t>
            </a:r>
            <a:r>
              <a:rPr lang="en-US" i="1" dirty="0"/>
              <a:t> </a:t>
            </a:r>
            <a:r>
              <a:rPr lang="en-US" dirty="0"/>
              <a:t>for removing </a:t>
            </a:r>
            <a:r>
              <a:rPr lang="en-US" dirty="0" err="1" smtClean="0"/>
              <a:t>entries.Upon</a:t>
            </a:r>
            <a:r>
              <a:rPr lang="en-US" dirty="0" smtClean="0"/>
              <a:t> </a:t>
            </a:r>
            <a:r>
              <a:rPr lang="en-US" dirty="0"/>
              <a:t>publication, the registry also assigns unique keys to the newly </a:t>
            </a:r>
            <a:r>
              <a:rPr lang="en-US" dirty="0" smtClean="0"/>
              <a:t>added entries.</a:t>
            </a:r>
            <a:endParaRPr lang="en-US" dirty="0"/>
          </a:p>
        </p:txBody>
      </p:sp>
    </p:spTree>
    <p:extLst>
      <p:ext uri="{BB962C8B-B14F-4D97-AF65-F5344CB8AC3E}">
        <p14:creationId xmlns:p14="http://schemas.microsoft.com/office/powerpoint/2010/main" val="20164084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chemeClr val="accent6">
                    <a:lumMod val="75000"/>
                  </a:schemeClr>
                </a:solidFill>
              </a:rPr>
              <a:t>The </a:t>
            </a:r>
            <a:r>
              <a:rPr lang="en-US" b="1" dirty="0">
                <a:solidFill>
                  <a:schemeClr val="accent6">
                    <a:lumMod val="75000"/>
                  </a:schemeClr>
                </a:solidFill>
              </a:rPr>
              <a:t>UDDI </a:t>
            </a:r>
            <a:r>
              <a:rPr lang="en-US" dirty="0">
                <a:solidFill>
                  <a:schemeClr val="accent6">
                    <a:lumMod val="75000"/>
                  </a:schemeClr>
                </a:solidFill>
              </a:rPr>
              <a:t>Security </a:t>
            </a:r>
            <a:r>
              <a:rPr lang="en-US" b="1" dirty="0">
                <a:solidFill>
                  <a:schemeClr val="accent6">
                    <a:lumMod val="75000"/>
                  </a:schemeClr>
                </a:solidFill>
              </a:rPr>
              <a:t>API</a:t>
            </a:r>
            <a:endParaRPr lang="en-US" dirty="0">
              <a:solidFill>
                <a:schemeClr val="accent6">
                  <a:lumMod val="75000"/>
                </a:schemeClr>
              </a:solidFill>
            </a:endParaRPr>
          </a:p>
        </p:txBody>
      </p:sp>
      <p:sp>
        <p:nvSpPr>
          <p:cNvPr id="3" name="Content Placeholder 2"/>
          <p:cNvSpPr>
            <a:spLocks noGrp="1"/>
          </p:cNvSpPr>
          <p:nvPr>
            <p:ph idx="1"/>
          </p:nvPr>
        </p:nvSpPr>
        <p:spPr>
          <a:xfrm>
            <a:off x="457200" y="1066800"/>
            <a:ext cx="8229600" cy="5059363"/>
          </a:xfrm>
        </p:spPr>
        <p:txBody>
          <a:bodyPr/>
          <a:lstStyle/>
          <a:p>
            <a:pPr algn="just"/>
            <a:r>
              <a:rPr lang="en-US" dirty="0" smtClean="0"/>
              <a:t>Allows </a:t>
            </a:r>
            <a:r>
              <a:rPr lang="en-US" dirty="0"/>
              <a:t>UDDI users to get and discard </a:t>
            </a:r>
            <a:r>
              <a:rPr lang="en-US" dirty="0" smtClean="0"/>
              <a:t>authentication  tokens </a:t>
            </a:r>
            <a:r>
              <a:rPr lang="en-US" dirty="0"/>
              <a:t>to be used in further communication with the </a:t>
            </a:r>
            <a:r>
              <a:rPr lang="en-US" dirty="0" smtClean="0"/>
              <a:t>registry</a:t>
            </a:r>
            <a:r>
              <a:rPr lang="en-US" i="1" dirty="0" smtClean="0"/>
              <a:t>(</a:t>
            </a:r>
            <a:r>
              <a:rPr lang="en-US" i="1" dirty="0" err="1" smtClean="0"/>
              <a:t>get_auth</a:t>
            </a:r>
            <a:r>
              <a:rPr lang="en-US" i="1" dirty="0" smtClean="0"/>
              <a:t> </a:t>
            </a:r>
            <a:r>
              <a:rPr lang="en-US" i="1" dirty="0"/>
              <a:t>Token, </a:t>
            </a:r>
            <a:r>
              <a:rPr lang="en-US" i="1" dirty="0" err="1"/>
              <a:t>discard_auth</a:t>
            </a:r>
            <a:r>
              <a:rPr lang="en-US" i="1" dirty="0"/>
              <a:t> Token).</a:t>
            </a:r>
            <a:endParaRPr lang="en-US" dirty="0"/>
          </a:p>
        </p:txBody>
      </p:sp>
    </p:spTree>
    <p:extLst>
      <p:ext uri="{BB962C8B-B14F-4D97-AF65-F5344CB8AC3E}">
        <p14:creationId xmlns:p14="http://schemas.microsoft.com/office/powerpoint/2010/main" val="28421041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5">
                    <a:lumMod val="50000"/>
                  </a:schemeClr>
                </a:solidFill>
              </a:rPr>
              <a:t>The </a:t>
            </a:r>
            <a:r>
              <a:rPr lang="en-US" b="1" dirty="0">
                <a:solidFill>
                  <a:schemeClr val="accent5">
                    <a:lumMod val="50000"/>
                  </a:schemeClr>
                </a:solidFill>
              </a:rPr>
              <a:t>UDDI </a:t>
            </a:r>
            <a:r>
              <a:rPr lang="en-US" dirty="0">
                <a:solidFill>
                  <a:schemeClr val="accent5">
                    <a:lumMod val="50000"/>
                  </a:schemeClr>
                </a:solidFill>
              </a:rPr>
              <a:t>Custody and Ownership Transfer </a:t>
            </a:r>
            <a:r>
              <a:rPr lang="en-US" b="1" dirty="0">
                <a:solidFill>
                  <a:schemeClr val="accent5">
                    <a:lumMod val="50000"/>
                  </a:schemeClr>
                </a:solidFill>
              </a:rPr>
              <a:t>API</a:t>
            </a:r>
            <a:endParaRPr lang="en-US" dirty="0">
              <a:solidFill>
                <a:schemeClr val="accent5">
                  <a:lumMod val="50000"/>
                </a:schemeClr>
              </a:solidFill>
            </a:endParaRPr>
          </a:p>
        </p:txBody>
      </p:sp>
      <p:sp>
        <p:nvSpPr>
          <p:cNvPr id="3" name="Content Placeholder 2"/>
          <p:cNvSpPr>
            <a:spLocks noGrp="1"/>
          </p:cNvSpPr>
          <p:nvPr>
            <p:ph idx="1"/>
          </p:nvPr>
        </p:nvSpPr>
        <p:spPr/>
        <p:txBody>
          <a:bodyPr/>
          <a:lstStyle/>
          <a:p>
            <a:pPr algn="just"/>
            <a:r>
              <a:rPr lang="en-US" dirty="0" smtClean="0"/>
              <a:t>Enable registries to </a:t>
            </a:r>
            <a:r>
              <a:rPr lang="en-US" dirty="0"/>
              <a:t>transfer the "custody" of information among themselves and to </a:t>
            </a:r>
            <a:r>
              <a:rPr lang="en-US" dirty="0" smtClean="0"/>
              <a:t>transfer ownership </a:t>
            </a:r>
            <a:r>
              <a:rPr lang="en-US" dirty="0"/>
              <a:t>of these structures from One publisher to another</a:t>
            </a:r>
            <a:r>
              <a:rPr lang="en-US" dirty="0" smtClean="0"/>
              <a:t>.</a:t>
            </a:r>
          </a:p>
          <a:p>
            <a:pPr algn="just"/>
            <a:r>
              <a:rPr lang="en-US" dirty="0" smtClean="0"/>
              <a:t> </a:t>
            </a:r>
            <a:r>
              <a:rPr lang="en-US" dirty="0"/>
              <a:t>Messages </a:t>
            </a:r>
            <a:r>
              <a:rPr lang="en-US" dirty="0" smtClean="0"/>
              <a:t>exchanged in </a:t>
            </a:r>
            <a:r>
              <a:rPr lang="en-US" dirty="0"/>
              <a:t>this API include </a:t>
            </a:r>
            <a:r>
              <a:rPr lang="en-US" i="1" dirty="0" smtClean="0"/>
              <a:t>get_ </a:t>
            </a:r>
            <a:r>
              <a:rPr lang="en-US" i="1" dirty="0"/>
              <a:t>transfer Token, </a:t>
            </a:r>
            <a:r>
              <a:rPr lang="en-US" i="1" dirty="0" err="1"/>
              <a:t>transfer_entities</a:t>
            </a:r>
            <a:r>
              <a:rPr lang="en-US" i="1" dirty="0"/>
              <a:t>, </a:t>
            </a:r>
            <a:r>
              <a:rPr lang="en-US" dirty="0"/>
              <a:t>and </a:t>
            </a:r>
            <a:r>
              <a:rPr lang="en-US" i="1" dirty="0"/>
              <a:t>transfer_</a:t>
            </a:r>
          </a:p>
          <a:p>
            <a:pPr marL="0" indent="0" algn="just">
              <a:buNone/>
            </a:pPr>
            <a:r>
              <a:rPr lang="en-US" i="1" dirty="0" smtClean="0"/>
              <a:t>     custody</a:t>
            </a:r>
            <a:r>
              <a:rPr lang="en-US" i="1" dirty="0"/>
              <a:t>.</a:t>
            </a:r>
            <a:endParaRPr lang="en-US" dirty="0"/>
          </a:p>
        </p:txBody>
      </p:sp>
    </p:spTree>
    <p:extLst>
      <p:ext uri="{BB962C8B-B14F-4D97-AF65-F5344CB8AC3E}">
        <p14:creationId xmlns:p14="http://schemas.microsoft.com/office/powerpoint/2010/main" val="27605386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chemeClr val="accent2">
                    <a:lumMod val="50000"/>
                  </a:schemeClr>
                </a:solidFill>
              </a:rPr>
              <a:t>The </a:t>
            </a:r>
            <a:r>
              <a:rPr lang="en-US" b="1" dirty="0">
                <a:solidFill>
                  <a:schemeClr val="accent2">
                    <a:lumMod val="50000"/>
                  </a:schemeClr>
                </a:solidFill>
              </a:rPr>
              <a:t>UDDI </a:t>
            </a:r>
            <a:r>
              <a:rPr lang="en-US" dirty="0">
                <a:solidFill>
                  <a:schemeClr val="accent2">
                    <a:lumMod val="50000"/>
                  </a:schemeClr>
                </a:solidFill>
              </a:rPr>
              <a:t>Subscription </a:t>
            </a:r>
            <a:r>
              <a:rPr lang="en-US" b="1" dirty="0">
                <a:solidFill>
                  <a:schemeClr val="accent2">
                    <a:lumMod val="50000"/>
                  </a:schemeClr>
                </a:solidFill>
              </a:rPr>
              <a:t>API</a:t>
            </a:r>
            <a:endParaRPr lang="en-US" dirty="0">
              <a:solidFill>
                <a:schemeClr val="accent2">
                  <a:lumMod val="50000"/>
                </a:schemeClr>
              </a:solidFill>
            </a:endParaRPr>
          </a:p>
        </p:txBody>
      </p:sp>
      <p:sp>
        <p:nvSpPr>
          <p:cNvPr id="3" name="Content Placeholder 2"/>
          <p:cNvSpPr>
            <a:spLocks noGrp="1"/>
          </p:cNvSpPr>
          <p:nvPr>
            <p:ph idx="1"/>
          </p:nvPr>
        </p:nvSpPr>
        <p:spPr>
          <a:xfrm>
            <a:off x="457200" y="1219200"/>
            <a:ext cx="8229600" cy="4906963"/>
          </a:xfrm>
        </p:spPr>
        <p:txBody>
          <a:bodyPr/>
          <a:lstStyle/>
          <a:p>
            <a:pPr algn="just"/>
            <a:r>
              <a:rPr lang="en-US" dirty="0" smtClean="0"/>
              <a:t>Enables </a:t>
            </a:r>
            <a:r>
              <a:rPr lang="en-US" dirty="0"/>
              <a:t>the monitoring of changes in </a:t>
            </a:r>
            <a:r>
              <a:rPr lang="en-US" dirty="0" smtClean="0"/>
              <a:t>a registry </a:t>
            </a:r>
            <a:r>
              <a:rPr lang="en-US" dirty="0"/>
              <a:t>by subscribing to track new, modified, and deleted entries. </a:t>
            </a:r>
            <a:endParaRPr lang="en-US" dirty="0" smtClean="0"/>
          </a:p>
          <a:p>
            <a:pPr algn="just"/>
            <a:r>
              <a:rPr lang="en-US" dirty="0" smtClean="0"/>
              <a:t>The</a:t>
            </a:r>
            <a:r>
              <a:rPr lang="en-US" dirty="0"/>
              <a:t> </a:t>
            </a:r>
            <a:r>
              <a:rPr lang="en-US" dirty="0" smtClean="0"/>
              <a:t>Subscription </a:t>
            </a:r>
            <a:r>
              <a:rPr lang="en-US" dirty="0"/>
              <a:t>API includes the following operations: </a:t>
            </a:r>
            <a:r>
              <a:rPr lang="en-US" i="1" dirty="0" err="1" smtClean="0"/>
              <a:t>delete_subscription,get_subscriptionResults</a:t>
            </a:r>
            <a:r>
              <a:rPr lang="en-US" i="1" dirty="0"/>
              <a:t>, </a:t>
            </a:r>
            <a:r>
              <a:rPr lang="en-US" i="1" dirty="0" err="1" smtClean="0"/>
              <a:t>get_subscriptions</a:t>
            </a:r>
            <a:r>
              <a:rPr lang="en-US" i="1" dirty="0"/>
              <a:t>, </a:t>
            </a:r>
            <a:r>
              <a:rPr lang="en-US" dirty="0"/>
              <a:t>and </a:t>
            </a:r>
            <a:r>
              <a:rPr lang="en-US" i="1" dirty="0" err="1"/>
              <a:t>save_subscriptions</a:t>
            </a:r>
            <a:endParaRPr lang="en-US" dirty="0"/>
          </a:p>
        </p:txBody>
      </p:sp>
    </p:spTree>
    <p:extLst>
      <p:ext uri="{BB962C8B-B14F-4D97-AF65-F5344CB8AC3E}">
        <p14:creationId xmlns:p14="http://schemas.microsoft.com/office/powerpoint/2010/main" val="36345548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The </a:t>
            </a:r>
            <a:r>
              <a:rPr lang="en-US" b="1" dirty="0">
                <a:solidFill>
                  <a:srgbClr val="00B050"/>
                </a:solidFill>
              </a:rPr>
              <a:t>UDDI </a:t>
            </a:r>
            <a:r>
              <a:rPr lang="en-US" dirty="0">
                <a:solidFill>
                  <a:srgbClr val="00B050"/>
                </a:solidFill>
              </a:rPr>
              <a:t>Replication </a:t>
            </a:r>
            <a:r>
              <a:rPr lang="en-US" b="1" dirty="0">
                <a:solidFill>
                  <a:srgbClr val="00B050"/>
                </a:solidFill>
              </a:rPr>
              <a:t>API</a:t>
            </a:r>
            <a:endParaRPr lang="en-US" dirty="0">
              <a:solidFill>
                <a:srgbClr val="00B050"/>
              </a:solidFill>
            </a:endParaRPr>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smtClean="0"/>
              <a:t> supports </a:t>
            </a:r>
            <a:r>
              <a:rPr lang="en-US" dirty="0"/>
              <a:t>replication of information between</a:t>
            </a:r>
          </a:p>
          <a:p>
            <a:pPr marL="0" indent="0" algn="just">
              <a:buNone/>
            </a:pPr>
            <a:r>
              <a:rPr lang="en-US" dirty="0"/>
              <a:t>registries, so that different registries can be kept </a:t>
            </a:r>
            <a:r>
              <a:rPr lang="en-US" dirty="0" smtClean="0"/>
              <a:t>synchronized.</a:t>
            </a:r>
            <a:endParaRPr lang="en-US" dirty="0"/>
          </a:p>
        </p:txBody>
      </p:sp>
    </p:spTree>
    <p:extLst>
      <p:ext uri="{BB962C8B-B14F-4D97-AF65-F5344CB8AC3E}">
        <p14:creationId xmlns:p14="http://schemas.microsoft.com/office/powerpoint/2010/main" val="18665576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dirty="0"/>
              <a:t>UDDI registries maintain different access points (URIs) for </a:t>
            </a:r>
            <a:r>
              <a:rPr lang="en-US" dirty="0" err="1" smtClean="0"/>
              <a:t>requesters,publishers</a:t>
            </a:r>
            <a:r>
              <a:rPr lang="en-US" dirty="0"/>
              <a:t>, and other </a:t>
            </a:r>
            <a:r>
              <a:rPr lang="en-US" dirty="0" smtClean="0"/>
              <a:t>registries.</a:t>
            </a:r>
          </a:p>
          <a:p>
            <a:pPr algn="just"/>
            <a:r>
              <a:rPr lang="en-US" dirty="0"/>
              <a:t>For example, Figure 6.15 depicts two </a:t>
            </a:r>
            <a:r>
              <a:rPr lang="en-US" dirty="0" smtClean="0"/>
              <a:t>UDDI registries </a:t>
            </a:r>
            <a:r>
              <a:rPr lang="en-US" dirty="0"/>
              <a:t>(UDDI registry A and UDDI registry B). </a:t>
            </a:r>
            <a:endParaRPr lang="en-US" dirty="0" smtClean="0"/>
          </a:p>
          <a:p>
            <a:pPr algn="just"/>
            <a:r>
              <a:rPr lang="en-US" dirty="0" smtClean="0"/>
              <a:t>Each </a:t>
            </a:r>
            <a:r>
              <a:rPr lang="en-US" dirty="0"/>
              <a:t>of these </a:t>
            </a:r>
            <a:r>
              <a:rPr lang="en-US" dirty="0" smtClean="0"/>
              <a:t>registries exposes </a:t>
            </a:r>
            <a:r>
              <a:rPr lang="en-US" dirty="0"/>
              <a:t>an Inquiry API and a Publishers API for service requestors </a:t>
            </a:r>
            <a:r>
              <a:rPr lang="en-US" dirty="0" smtClean="0"/>
              <a:t>and providers </a:t>
            </a:r>
            <a:r>
              <a:rPr lang="en-US" dirty="0"/>
              <a:t>to use, and Subscription, Replication, and </a:t>
            </a:r>
            <a:r>
              <a:rPr lang="en-US" dirty="0" smtClean="0"/>
              <a:t>Custody Transfer APIs for </a:t>
            </a:r>
            <a:r>
              <a:rPr lang="en-US" dirty="0"/>
              <a:t>communicating with other UDDI registries. </a:t>
            </a:r>
            <a:endParaRPr lang="en-US" dirty="0" smtClean="0"/>
          </a:p>
          <a:p>
            <a:pPr algn="just"/>
            <a:endParaRPr lang="en-US" dirty="0"/>
          </a:p>
        </p:txBody>
      </p:sp>
    </p:spTree>
    <p:extLst>
      <p:ext uri="{BB962C8B-B14F-4D97-AF65-F5344CB8AC3E}">
        <p14:creationId xmlns:p14="http://schemas.microsoft.com/office/powerpoint/2010/main" val="7499907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One reason for access point separation is that inquiries do not require authentication (they use </a:t>
            </a:r>
            <a:r>
              <a:rPr lang="en-US" dirty="0" smtClean="0"/>
              <a:t>standard HTTP</a:t>
            </a:r>
            <a:r>
              <a:rPr lang="en-US" dirty="0"/>
              <a:t>) </a:t>
            </a:r>
            <a:endParaRPr lang="en-US" dirty="0" smtClean="0"/>
          </a:p>
          <a:p>
            <a:pPr algn="just"/>
            <a:r>
              <a:rPr lang="en-US" dirty="0" smtClean="0"/>
              <a:t>while </a:t>
            </a:r>
            <a:r>
              <a:rPr lang="en-US" dirty="0"/>
              <a:t>other invocations require users to    authenticate themselves with the registry (the interaction takes place through HTTPS).</a:t>
            </a:r>
          </a:p>
          <a:p>
            <a:endParaRPr lang="en-US" dirty="0"/>
          </a:p>
        </p:txBody>
      </p:sp>
    </p:spTree>
    <p:extLst>
      <p:ext uri="{BB962C8B-B14F-4D97-AF65-F5344CB8AC3E}">
        <p14:creationId xmlns:p14="http://schemas.microsoft.com/office/powerpoint/2010/main" val="32677820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28600"/>
            <a:ext cx="7391400" cy="5943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26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677069"/>
            <a:ext cx="7315199" cy="5418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370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Roles in a Web Services Architecture</a:t>
            </a:r>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lgn="just"/>
            <a:r>
              <a:rPr lang="en-US" dirty="0">
                <a:solidFill>
                  <a:srgbClr val="FF0000"/>
                </a:solidFill>
              </a:rPr>
              <a:t>Service provider</a:t>
            </a:r>
            <a:r>
              <a:rPr lang="en-US" dirty="0"/>
              <a:t>. From a business perspective, this is the owner of the service. </a:t>
            </a:r>
            <a:endParaRPr lang="en-US" dirty="0" smtClean="0"/>
          </a:p>
          <a:p>
            <a:pPr algn="just"/>
            <a:r>
              <a:rPr lang="en-US" dirty="0" smtClean="0"/>
              <a:t>From an architectural </a:t>
            </a:r>
            <a:r>
              <a:rPr lang="en-US" dirty="0"/>
              <a:t>perspective, this is the platform that hosts access to the service</a:t>
            </a:r>
            <a:r>
              <a:rPr lang="en-US" dirty="0" smtClean="0"/>
              <a:t>.</a:t>
            </a:r>
          </a:p>
          <a:p>
            <a:pPr algn="just"/>
            <a:r>
              <a:rPr lang="en-US" dirty="0">
                <a:solidFill>
                  <a:srgbClr val="FF0000"/>
                </a:solidFill>
              </a:rPr>
              <a:t>Service requestor</a:t>
            </a:r>
            <a:r>
              <a:rPr lang="en-US" dirty="0"/>
              <a:t>. From a business perspective, this is the business that </a:t>
            </a:r>
            <a:r>
              <a:rPr lang="en-US" dirty="0" smtClean="0"/>
              <a:t>requires certain </a:t>
            </a:r>
            <a:r>
              <a:rPr lang="en-US" dirty="0"/>
              <a:t>functions to be satisfied</a:t>
            </a:r>
            <a:r>
              <a:rPr lang="en-US" dirty="0" smtClean="0"/>
              <a:t>.</a:t>
            </a:r>
          </a:p>
          <a:p>
            <a:pPr algn="just"/>
            <a:r>
              <a:rPr lang="en-US" dirty="0" smtClean="0"/>
              <a:t> </a:t>
            </a:r>
            <a:r>
              <a:rPr lang="en-US" dirty="0"/>
              <a:t>From an architectural perspective, this is the </a:t>
            </a:r>
            <a:r>
              <a:rPr lang="en-US" dirty="0" smtClean="0"/>
              <a:t>application that </a:t>
            </a:r>
            <a:r>
              <a:rPr lang="en-US" dirty="0"/>
              <a:t>is looking for and invoking or initiating an interaction with a service. </a:t>
            </a:r>
            <a:endParaRPr lang="en-US" dirty="0" smtClean="0"/>
          </a:p>
          <a:p>
            <a:pPr algn="just"/>
            <a:r>
              <a:rPr lang="en-US" dirty="0" smtClean="0"/>
              <a:t>The service requestor </a:t>
            </a:r>
            <a:r>
              <a:rPr lang="en-US" dirty="0"/>
              <a:t>role can be played by a browser driven by a person or a program without </a:t>
            </a:r>
            <a:r>
              <a:rPr lang="en-US" dirty="0" smtClean="0"/>
              <a:t>a user </a:t>
            </a:r>
            <a:r>
              <a:rPr lang="en-US" dirty="0"/>
              <a:t>interface, for example another Web service.</a:t>
            </a:r>
          </a:p>
        </p:txBody>
      </p:sp>
    </p:spTree>
    <p:extLst>
      <p:ext uri="{BB962C8B-B14F-4D97-AF65-F5344CB8AC3E}">
        <p14:creationId xmlns:p14="http://schemas.microsoft.com/office/powerpoint/2010/main" val="4027264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lgn="just"/>
            <a:r>
              <a:rPr lang="en-US" dirty="0">
                <a:solidFill>
                  <a:srgbClr val="FF0000"/>
                </a:solidFill>
              </a:rPr>
              <a:t>Service registry.</a:t>
            </a:r>
            <a:r>
              <a:rPr lang="en-US" dirty="0"/>
              <a:t> This is a searchable registry of service descriptions where </a:t>
            </a:r>
            <a:r>
              <a:rPr lang="en-US" dirty="0" smtClean="0"/>
              <a:t>service providers </a:t>
            </a:r>
            <a:r>
              <a:rPr lang="en-US" dirty="0"/>
              <a:t>publish their service descriptions. </a:t>
            </a:r>
            <a:endParaRPr lang="en-US" dirty="0" smtClean="0"/>
          </a:p>
          <a:p>
            <a:pPr algn="just"/>
            <a:r>
              <a:rPr lang="en-US" dirty="0" smtClean="0"/>
              <a:t>Service </a:t>
            </a:r>
            <a:r>
              <a:rPr lang="en-US" dirty="0"/>
              <a:t>requestors find services and </a:t>
            </a:r>
            <a:r>
              <a:rPr lang="en-US" dirty="0" smtClean="0"/>
              <a:t>obtain binding </a:t>
            </a:r>
            <a:r>
              <a:rPr lang="en-US" dirty="0"/>
              <a:t>information (in the service descriptions) for services during development </a:t>
            </a:r>
            <a:r>
              <a:rPr lang="en-US" dirty="0" smtClean="0"/>
              <a:t>for static </a:t>
            </a:r>
            <a:r>
              <a:rPr lang="en-US" dirty="0"/>
              <a:t>binding or during execution for dynamic binding. </a:t>
            </a:r>
            <a:endParaRPr lang="en-US" dirty="0" smtClean="0"/>
          </a:p>
          <a:p>
            <a:pPr algn="just"/>
            <a:r>
              <a:rPr lang="en-US" dirty="0" smtClean="0"/>
              <a:t>For </a:t>
            </a:r>
            <a:r>
              <a:rPr lang="en-US" dirty="0"/>
              <a:t>statically bound </a:t>
            </a:r>
            <a:r>
              <a:rPr lang="en-US" dirty="0" smtClean="0"/>
              <a:t>service requestors</a:t>
            </a:r>
            <a:r>
              <a:rPr lang="en-US" dirty="0"/>
              <a:t>, the service registry is an optional role in the architecture, because a </a:t>
            </a:r>
            <a:r>
              <a:rPr lang="en-US" dirty="0" smtClean="0"/>
              <a:t>service provider </a:t>
            </a:r>
            <a:r>
              <a:rPr lang="en-US" dirty="0"/>
              <a:t>can send the description directly to service requestors</a:t>
            </a:r>
            <a:r>
              <a:rPr lang="en-US" dirty="0" smtClean="0"/>
              <a:t>.</a:t>
            </a:r>
          </a:p>
          <a:p>
            <a:pPr algn="just"/>
            <a:r>
              <a:rPr lang="en-US" dirty="0" smtClean="0"/>
              <a:t> </a:t>
            </a:r>
            <a:r>
              <a:rPr lang="en-US" dirty="0"/>
              <a:t>Likewise, </a:t>
            </a:r>
            <a:r>
              <a:rPr lang="en-US" dirty="0" smtClean="0"/>
              <a:t>service requestors </a:t>
            </a:r>
            <a:r>
              <a:rPr lang="en-US" dirty="0"/>
              <a:t>can obtain a service description from other sources besides a </a:t>
            </a:r>
            <a:r>
              <a:rPr lang="en-US" dirty="0" smtClean="0"/>
              <a:t>service registry</a:t>
            </a:r>
            <a:r>
              <a:rPr lang="en-US" dirty="0"/>
              <a:t>, such as a local file, FTP site, Web site, </a:t>
            </a:r>
            <a:r>
              <a:rPr lang="en-US" dirty="0" smtClean="0"/>
              <a:t>      Advertisement </a:t>
            </a:r>
            <a:r>
              <a:rPr lang="en-US" dirty="0"/>
              <a:t>and Discovery </a:t>
            </a:r>
            <a:r>
              <a:rPr lang="en-US" dirty="0" smtClean="0"/>
              <a:t>of Services </a:t>
            </a:r>
            <a:r>
              <a:rPr lang="en-US" dirty="0"/>
              <a:t>(ADS) or Discovery of Web Services (DISCO).</a:t>
            </a:r>
          </a:p>
        </p:txBody>
      </p:sp>
    </p:spTree>
    <p:extLst>
      <p:ext uri="{BB962C8B-B14F-4D97-AF65-F5344CB8AC3E}">
        <p14:creationId xmlns:p14="http://schemas.microsoft.com/office/powerpoint/2010/main" val="3378284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4253</Words>
  <Application>Microsoft Office PowerPoint</Application>
  <PresentationFormat>On-screen Show (4:3)</PresentationFormat>
  <Paragraphs>197</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Wingdings</vt:lpstr>
      <vt:lpstr>Office Theme</vt:lpstr>
      <vt:lpstr>PowerPoint Presentation</vt:lpstr>
      <vt:lpstr>PowerPoint Presentation</vt:lpstr>
      <vt:lpstr>PowerPoint Presentation</vt:lpstr>
      <vt:lpstr>Web Services Architecture </vt:lpstr>
      <vt:lpstr>PowerPoint Presentation</vt:lpstr>
      <vt:lpstr>PowerPoint Presentation</vt:lpstr>
      <vt:lpstr>PowerPoint Presentation</vt:lpstr>
      <vt:lpstr>Roles in a Web Services Architecture</vt:lpstr>
      <vt:lpstr>PowerPoint Presentation</vt:lpstr>
      <vt:lpstr>Operations in a Web Service Architecture</vt:lpstr>
      <vt:lpstr>PowerPoint Presentation</vt:lpstr>
      <vt:lpstr>PowerPoint Presentation</vt:lpstr>
      <vt:lpstr>Web Services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Processing a SOAP Message</vt:lpstr>
      <vt:lpstr>PowerPoint Presentation</vt:lpstr>
      <vt:lpstr>PowerPoint Presentation</vt:lpstr>
      <vt:lpstr>PowerPoint Presentation</vt:lpstr>
      <vt:lpstr>Structure and Contents of a SOAP Message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Fig. 6.6. Different encodings result in different XML structures in a SOAP message</vt:lpstr>
      <vt:lpstr> An example of a SOAP message with a header block that is intended for processing by an intermediary</vt:lpstr>
      <vt:lpstr>Structure of WSDL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WSDL service specification</vt:lpstr>
      <vt:lpstr>PowerPoint Presentation</vt:lpstr>
      <vt:lpstr>PowerPoint Presentation</vt:lpstr>
      <vt:lpstr>PowerPoint Presentation</vt:lpstr>
      <vt:lpstr>Information in a UDDI Registry</vt:lpstr>
      <vt:lpstr>PowerPoint Presentation</vt:lpstr>
      <vt:lpstr>UDDI Registry API</vt:lpstr>
      <vt:lpstr>PowerPoint Presentation</vt:lpstr>
      <vt:lpstr>PowerPoint Presentation</vt:lpstr>
      <vt:lpstr>The UDDI Security API</vt:lpstr>
      <vt:lpstr>The UDDI Custody and Ownership Transfer API</vt:lpstr>
      <vt:lpstr>The UDDI Subscription API</vt:lpstr>
      <vt:lpstr>The UDDI Replication API</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cbit</dc:creator>
  <cp:lastModifiedBy>DELL</cp:lastModifiedBy>
  <cp:revision>57</cp:revision>
  <dcterms:created xsi:type="dcterms:W3CDTF">2018-02-09T04:39:06Z</dcterms:created>
  <dcterms:modified xsi:type="dcterms:W3CDTF">2018-11-16T01:55:47Z</dcterms:modified>
</cp:coreProperties>
</file>