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7" r:id="rId28"/>
    <p:sldId id="298" r:id="rId29"/>
    <p:sldId id="299" r:id="rId30"/>
    <p:sldId id="300" r:id="rId31"/>
    <p:sldId id="301" r:id="rId32"/>
    <p:sldId id="302" r:id="rId33"/>
    <p:sldId id="303" r:id="rId34"/>
    <p:sldId id="304" r:id="rId35"/>
    <p:sldId id="305" r:id="rId36"/>
    <p:sldId id="307" r:id="rId37"/>
    <p:sldId id="308" r:id="rId38"/>
    <p:sldId id="309" r:id="rId39"/>
    <p:sldId id="310" r:id="rId40"/>
    <p:sldId id="311" r:id="rId41"/>
    <p:sldId id="312" r:id="rId42"/>
    <p:sldId id="313" r:id="rId43"/>
    <p:sldId id="314" r:id="rId44"/>
    <p:sldId id="315" r:id="rId45"/>
    <p:sldId id="316" r:id="rId46"/>
    <p:sldId id="317" r:id="rId47"/>
    <p:sldId id="257" r:id="rId48"/>
    <p:sldId id="258" r:id="rId49"/>
    <p:sldId id="259" r:id="rId50"/>
    <p:sldId id="260" r:id="rId51"/>
    <p:sldId id="261" r:id="rId52"/>
    <p:sldId id="262" r:id="rId53"/>
    <p:sldId id="263" r:id="rId54"/>
    <p:sldId id="264" r:id="rId55"/>
    <p:sldId id="265" r:id="rId56"/>
    <p:sldId id="266" r:id="rId57"/>
    <p:sldId id="267" r:id="rId58"/>
    <p:sldId id="268" r:id="rId59"/>
    <p:sldId id="269" r:id="rId60"/>
    <p:sldId id="270" r:id="rId61"/>
    <p:sldId id="318" r:id="rId62"/>
    <p:sldId id="319" r:id="rId63"/>
    <p:sldId id="320" r:id="rId64"/>
    <p:sldId id="321" r:id="rId65"/>
    <p:sldId id="32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94660"/>
  </p:normalViewPr>
  <p:slideViewPr>
    <p:cSldViewPr>
      <p:cViewPr varScale="1">
        <p:scale>
          <a:sx n="78" d="100"/>
          <a:sy n="78" d="100"/>
        </p:scale>
        <p:origin x="11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EE7EE-ED5E-4217-B746-C221DE7AE087}"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325915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EE7EE-ED5E-4217-B746-C221DE7AE087}"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201956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EE7EE-ED5E-4217-B746-C221DE7AE087}"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26296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EE7EE-ED5E-4217-B746-C221DE7AE087}"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118880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EE7EE-ED5E-4217-B746-C221DE7AE087}" type="datetimeFigureOut">
              <a:rPr lang="en-US" smtClean="0"/>
              <a:t>15-Nov-18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56792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EE7EE-ED5E-4217-B746-C221DE7AE087}" type="datetimeFigureOut">
              <a:rPr lang="en-US" smtClean="0"/>
              <a:t>15-Nov-18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131677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EE7EE-ED5E-4217-B746-C221DE7AE087}" type="datetimeFigureOut">
              <a:rPr lang="en-US" smtClean="0"/>
              <a:t>15-Nov-18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80792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EE7EE-ED5E-4217-B746-C221DE7AE087}" type="datetimeFigureOut">
              <a:rPr lang="en-US" smtClean="0"/>
              <a:t>15-Nov-18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137489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EE7EE-ED5E-4217-B746-C221DE7AE087}" type="datetimeFigureOut">
              <a:rPr lang="en-US" smtClean="0"/>
              <a:t>15-Nov-18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15578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EE7EE-ED5E-4217-B746-C221DE7AE087}" type="datetimeFigureOut">
              <a:rPr lang="en-US" smtClean="0"/>
              <a:t>15-Nov-18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238411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EE7EE-ED5E-4217-B746-C221DE7AE087}" type="datetimeFigureOut">
              <a:rPr lang="en-US" smtClean="0"/>
              <a:t>15-Nov-18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1523F-E315-4AB8-8E03-B1763B6FFB21}" type="slidenum">
              <a:rPr lang="en-US" smtClean="0"/>
              <a:t>‹#›</a:t>
            </a:fld>
            <a:endParaRPr lang="en-US"/>
          </a:p>
        </p:txBody>
      </p:sp>
    </p:spTree>
    <p:extLst>
      <p:ext uri="{BB962C8B-B14F-4D97-AF65-F5344CB8AC3E}">
        <p14:creationId xmlns:p14="http://schemas.microsoft.com/office/powerpoint/2010/main" val="37246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EE7EE-ED5E-4217-B746-C221DE7AE087}" type="datetimeFigureOut">
              <a:rPr lang="en-US" smtClean="0"/>
              <a:t>15-Nov-18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1523F-E315-4AB8-8E03-B1763B6FFB21}" type="slidenum">
              <a:rPr lang="en-US" smtClean="0"/>
              <a:t>‹#›</a:t>
            </a:fld>
            <a:endParaRPr lang="en-US"/>
          </a:p>
        </p:txBody>
      </p:sp>
    </p:spTree>
    <p:extLst>
      <p:ext uri="{BB962C8B-B14F-4D97-AF65-F5344CB8AC3E}">
        <p14:creationId xmlns:p14="http://schemas.microsoft.com/office/powerpoint/2010/main" val="4279132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en.wikipedia.org/wiki/Big_data" TargetMode="External"/><Relationship Id="rId3" Type="http://schemas.openxmlformats.org/officeDocument/2006/relationships/hyperlink" Target="https://en.wikipedia.org/wiki/Database" TargetMode="External"/><Relationship Id="rId7" Type="http://schemas.openxmlformats.org/officeDocument/2006/relationships/hyperlink" Target="https://en.wikipedia.org/wiki/Web_2.0" TargetMode="External"/><Relationship Id="rId2" Type="http://schemas.openxmlformats.org/officeDocument/2006/relationships/hyperlink" Target="https://en.wikipedia.org/wiki/SQL" TargetMode="External"/><Relationship Id="rId1" Type="http://schemas.openxmlformats.org/officeDocument/2006/relationships/slideLayout" Target="../slideLayouts/slideLayout2.xml"/><Relationship Id="rId6" Type="http://schemas.openxmlformats.org/officeDocument/2006/relationships/hyperlink" Target="https://en.wikipedia.org/wiki/Relational_database" TargetMode="External"/><Relationship Id="rId5" Type="http://schemas.openxmlformats.org/officeDocument/2006/relationships/hyperlink" Target="https://en.wikipedia.org/wiki/Data_retrieval" TargetMode="External"/><Relationship Id="rId10" Type="http://schemas.openxmlformats.org/officeDocument/2006/relationships/hyperlink" Target="https://en.wikipedia.org/wiki/Polyglot_persistence" TargetMode="External"/><Relationship Id="rId4" Type="http://schemas.openxmlformats.org/officeDocument/2006/relationships/hyperlink" Target="https://en.wikipedia.org/wiki/Computer_data_storage" TargetMode="External"/><Relationship Id="rId9" Type="http://schemas.openxmlformats.org/officeDocument/2006/relationships/hyperlink" Target="https://en.wikipedia.org/wiki/Real-time_we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JDBC</a:t>
            </a:r>
            <a:endParaRPr lang="en-US" dirty="0"/>
          </a:p>
        </p:txBody>
      </p:sp>
    </p:spTree>
    <p:extLst>
      <p:ext uri="{BB962C8B-B14F-4D97-AF65-F5344CB8AC3E}">
        <p14:creationId xmlns:p14="http://schemas.microsoft.com/office/powerpoint/2010/main" val="1279125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dirty="0" smtClean="0"/>
              <a:t>Oracle does not support the JDBC-ODBC Bridge from Java 8. Oracle recommends that you use JDBC drivers provided by the vendor of your database instead of the JDBC-ODBC Bridge.</a:t>
            </a:r>
          </a:p>
          <a:p>
            <a:pPr algn="just"/>
            <a:r>
              <a:rPr lang="en-US" dirty="0" smtClean="0">
                <a:solidFill>
                  <a:srgbClr val="FF0000"/>
                </a:solidFill>
              </a:rPr>
              <a:t>Advantages:</a:t>
            </a:r>
          </a:p>
          <a:p>
            <a:pPr algn="just"/>
            <a:r>
              <a:rPr lang="en-US" dirty="0" smtClean="0"/>
              <a:t>easy to use.</a:t>
            </a:r>
          </a:p>
          <a:p>
            <a:pPr algn="just"/>
            <a:r>
              <a:rPr lang="en-US" dirty="0" smtClean="0"/>
              <a:t>can be easily connected to any database.</a:t>
            </a:r>
          </a:p>
          <a:p>
            <a:pPr algn="just"/>
            <a:r>
              <a:rPr lang="en-US" dirty="0" smtClean="0">
                <a:solidFill>
                  <a:srgbClr val="FF0000"/>
                </a:solidFill>
              </a:rPr>
              <a:t>Disadvantages:</a:t>
            </a:r>
          </a:p>
          <a:p>
            <a:pPr algn="just"/>
            <a:r>
              <a:rPr lang="en-US" dirty="0" smtClean="0"/>
              <a:t>Performance degraded because JDBC method call is converted into the ODBC function calls.</a:t>
            </a:r>
          </a:p>
          <a:p>
            <a:pPr algn="just"/>
            <a:r>
              <a:rPr lang="en-US" dirty="0" smtClean="0"/>
              <a:t>The ODBC driver needs to be installed on the client machine.</a:t>
            </a:r>
          </a:p>
          <a:p>
            <a:endParaRPr lang="en-US" dirty="0"/>
          </a:p>
        </p:txBody>
      </p:sp>
    </p:spTree>
    <p:extLst>
      <p:ext uri="{BB962C8B-B14F-4D97-AF65-F5344CB8AC3E}">
        <p14:creationId xmlns:p14="http://schemas.microsoft.com/office/powerpoint/2010/main" val="1541937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lstStyle/>
          <a:p>
            <a:r>
              <a:rPr lang="en-US" dirty="0" smtClean="0">
                <a:solidFill>
                  <a:srgbClr val="FF0000"/>
                </a:solidFill>
              </a:rPr>
              <a:t>Native-API driver</a:t>
            </a:r>
          </a:p>
          <a:p>
            <a:pPr algn="just"/>
            <a:r>
              <a:rPr lang="en-US" dirty="0" smtClean="0"/>
              <a:t>The Native API driver uses the client-side libraries of the database. The driver converts JDBC method calls into native calls of the database API. It is not written entirely in java.</a:t>
            </a:r>
          </a:p>
          <a:p>
            <a:pPr algn="just"/>
            <a:endParaRPr lang="en-US" dirty="0"/>
          </a:p>
        </p:txBody>
      </p:sp>
    </p:spTree>
    <p:extLst>
      <p:ext uri="{BB962C8B-B14F-4D97-AF65-F5344CB8AC3E}">
        <p14:creationId xmlns:p14="http://schemas.microsoft.com/office/powerpoint/2010/main" val="3888663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54379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Native-API dri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5607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solidFill>
                  <a:srgbClr val="FF0000"/>
                </a:solidFill>
              </a:rPr>
              <a:t>Advantage:</a:t>
            </a:r>
          </a:p>
          <a:p>
            <a:pPr algn="just"/>
            <a:r>
              <a:rPr lang="en-US" dirty="0" smtClean="0"/>
              <a:t>performance upgraded than JDBC-ODBC bridge driver.</a:t>
            </a:r>
          </a:p>
          <a:p>
            <a:pPr algn="just"/>
            <a:r>
              <a:rPr lang="en-US" dirty="0" smtClean="0">
                <a:solidFill>
                  <a:srgbClr val="FF0000"/>
                </a:solidFill>
              </a:rPr>
              <a:t>Disadvantage</a:t>
            </a:r>
            <a:r>
              <a:rPr lang="en-US" dirty="0" smtClean="0"/>
              <a:t>:</a:t>
            </a:r>
          </a:p>
          <a:p>
            <a:pPr algn="just"/>
            <a:r>
              <a:rPr lang="en-US" dirty="0" smtClean="0"/>
              <a:t>The Native driver needs to be installed on the each client machine.</a:t>
            </a:r>
          </a:p>
          <a:p>
            <a:pPr algn="just"/>
            <a:r>
              <a:rPr lang="en-US" dirty="0" smtClean="0"/>
              <a:t>The Vendor client library needs to be installed on client machine.</a:t>
            </a:r>
            <a:endParaRPr lang="en-US" dirty="0"/>
          </a:p>
        </p:txBody>
      </p:sp>
    </p:spTree>
    <p:extLst>
      <p:ext uri="{BB962C8B-B14F-4D97-AF65-F5344CB8AC3E}">
        <p14:creationId xmlns:p14="http://schemas.microsoft.com/office/powerpoint/2010/main" val="2183393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r>
              <a:rPr lang="en-US" dirty="0">
                <a:solidFill>
                  <a:srgbClr val="FF0000"/>
                </a:solidFill>
              </a:rPr>
              <a:t>Network Protocol driver</a:t>
            </a:r>
          </a:p>
          <a:p>
            <a:pPr algn="just"/>
            <a:r>
              <a:rPr lang="en-US" dirty="0"/>
              <a:t>The Network Protocol driver uses middleware (application server) that converts JDBC calls directly or indirectly into the vendor-specific database protocol. It is fully written in java.</a:t>
            </a:r>
          </a:p>
          <a:p>
            <a:pPr algn="just"/>
            <a:endParaRPr lang="en-US" dirty="0"/>
          </a:p>
        </p:txBody>
      </p:sp>
    </p:spTree>
    <p:extLst>
      <p:ext uri="{BB962C8B-B14F-4D97-AF65-F5344CB8AC3E}">
        <p14:creationId xmlns:p14="http://schemas.microsoft.com/office/powerpoint/2010/main" val="2840377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4" y="1504950"/>
            <a:ext cx="68294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650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85000" lnSpcReduction="20000"/>
          </a:bodyPr>
          <a:lstStyle/>
          <a:p>
            <a:r>
              <a:rPr lang="en-US" dirty="0" smtClean="0">
                <a:solidFill>
                  <a:srgbClr val="FF0000"/>
                </a:solidFill>
              </a:rPr>
              <a:t>Advantage</a:t>
            </a:r>
            <a:r>
              <a:rPr lang="en-US" dirty="0" smtClean="0"/>
              <a:t>:</a:t>
            </a:r>
          </a:p>
          <a:p>
            <a:r>
              <a:rPr lang="en-US" dirty="0" smtClean="0"/>
              <a:t>No client side library is required because of application server that can perform many tasks like auditing, load balancing, logging etc.</a:t>
            </a:r>
          </a:p>
          <a:p>
            <a:r>
              <a:rPr lang="en-US" dirty="0" smtClean="0">
                <a:solidFill>
                  <a:srgbClr val="FF0000"/>
                </a:solidFill>
              </a:rPr>
              <a:t>Disadvantages</a:t>
            </a:r>
            <a:r>
              <a:rPr lang="en-US" dirty="0" smtClean="0"/>
              <a:t>:</a:t>
            </a:r>
          </a:p>
          <a:p>
            <a:r>
              <a:rPr lang="en-US" dirty="0" smtClean="0"/>
              <a:t>Network support is required on client machine.</a:t>
            </a:r>
          </a:p>
          <a:p>
            <a:r>
              <a:rPr lang="en-US" dirty="0" smtClean="0"/>
              <a:t>Requires database-specific coding to be done in the middle tier.</a:t>
            </a:r>
          </a:p>
          <a:p>
            <a:r>
              <a:rPr lang="en-US" dirty="0" smtClean="0"/>
              <a:t>Maintenance of Network Protocol driver becomes costly because it requires database-specific coding to be done in the middle tier.</a:t>
            </a:r>
            <a:endParaRPr lang="en-US" dirty="0"/>
          </a:p>
        </p:txBody>
      </p:sp>
    </p:spTree>
    <p:extLst>
      <p:ext uri="{BB962C8B-B14F-4D97-AF65-F5344CB8AC3E}">
        <p14:creationId xmlns:p14="http://schemas.microsoft.com/office/powerpoint/2010/main" val="3574522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Thin driver</a:t>
            </a:r>
          </a:p>
          <a:p>
            <a:pPr algn="just"/>
            <a:r>
              <a:rPr lang="en-US" dirty="0" smtClean="0"/>
              <a:t>The thin driver converts JDBC calls directly into the vendor-specific database protocol. That is why it is known as thin driver. It is fully written in Java language.</a:t>
            </a:r>
            <a:endParaRPr lang="en-US" dirty="0"/>
          </a:p>
        </p:txBody>
      </p:sp>
    </p:spTree>
    <p:extLst>
      <p:ext uri="{BB962C8B-B14F-4D97-AF65-F5344CB8AC3E}">
        <p14:creationId xmlns:p14="http://schemas.microsoft.com/office/powerpoint/2010/main" val="236323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7010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Thin dri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34057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solidFill>
                  <a:srgbClr val="FF0000"/>
                </a:solidFill>
              </a:rPr>
              <a:t>Java </a:t>
            </a:r>
            <a:r>
              <a:rPr lang="en-US" dirty="0">
                <a:solidFill>
                  <a:srgbClr val="FF0000"/>
                </a:solidFill>
              </a:rPr>
              <a:t>Database Connectivity with 5 Steps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There are 5 steps to connect any java application with the database using JDBC. These steps are as follows:</a:t>
            </a:r>
          </a:p>
          <a:p>
            <a:r>
              <a:rPr lang="en-US" dirty="0" smtClean="0"/>
              <a:t>Register the Driver class</a:t>
            </a:r>
          </a:p>
          <a:p>
            <a:r>
              <a:rPr lang="en-US" dirty="0" smtClean="0"/>
              <a:t>Create connection</a:t>
            </a:r>
          </a:p>
          <a:p>
            <a:r>
              <a:rPr lang="en-US" dirty="0" smtClean="0"/>
              <a:t>Create statement</a:t>
            </a:r>
          </a:p>
          <a:p>
            <a:r>
              <a:rPr lang="en-US" dirty="0" smtClean="0"/>
              <a:t>Execute queries</a:t>
            </a:r>
          </a:p>
          <a:p>
            <a:r>
              <a:rPr lang="en-US" dirty="0" smtClean="0"/>
              <a:t>Close connection</a:t>
            </a:r>
            <a:endParaRPr lang="en-US" dirty="0"/>
          </a:p>
        </p:txBody>
      </p:sp>
    </p:spTree>
    <p:extLst>
      <p:ext uri="{BB962C8B-B14F-4D97-AF65-F5344CB8AC3E}">
        <p14:creationId xmlns:p14="http://schemas.microsoft.com/office/powerpoint/2010/main" val="4062979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Java JDBC is a Java API to connect and execute query with the database. JDBC API uses </a:t>
            </a:r>
            <a:r>
              <a:rPr lang="en-US" dirty="0" err="1" smtClean="0"/>
              <a:t>jdbc</a:t>
            </a:r>
            <a:r>
              <a:rPr lang="en-US" dirty="0" smtClean="0"/>
              <a:t> drivers to connect with the database.</a:t>
            </a:r>
          </a:p>
          <a:p>
            <a:pPr algn="just"/>
            <a:endParaRPr lang="en-US" dirty="0" smtClean="0"/>
          </a:p>
          <a:p>
            <a:pPr algn="just"/>
            <a:r>
              <a:rPr lang="en-US" dirty="0" smtClean="0"/>
              <a:t>We can use JDBC API to access tabular data stored into any relational database.</a:t>
            </a:r>
            <a:endParaRPr lang="en-US" dirty="0"/>
          </a:p>
        </p:txBody>
      </p:sp>
    </p:spTree>
    <p:extLst>
      <p:ext uri="{BB962C8B-B14F-4D97-AF65-F5344CB8AC3E}">
        <p14:creationId xmlns:p14="http://schemas.microsoft.com/office/powerpoint/2010/main" val="1182469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85800"/>
            <a:ext cx="655319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971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0946"/>
            <a:ext cx="8229600" cy="5835218"/>
          </a:xfrm>
        </p:spPr>
        <p:txBody>
          <a:bodyPr/>
          <a:lstStyle/>
          <a:p>
            <a:r>
              <a:rPr lang="en-US" dirty="0">
                <a:solidFill>
                  <a:srgbClr val="FF0000"/>
                </a:solidFill>
              </a:rPr>
              <a:t>Register the driver class</a:t>
            </a:r>
          </a:p>
          <a:p>
            <a:endParaRPr lang="en-US" dirty="0" smtClean="0"/>
          </a:p>
          <a:p>
            <a:pPr marL="0" indent="0">
              <a:buNone/>
            </a:pPr>
            <a:r>
              <a:rPr lang="en-US" dirty="0" smtClean="0"/>
              <a:t>The </a:t>
            </a:r>
            <a:r>
              <a:rPr lang="en-US" dirty="0" err="1" smtClean="0"/>
              <a:t>forName</a:t>
            </a:r>
            <a:r>
              <a:rPr lang="en-US" dirty="0" smtClean="0"/>
              <a:t>() method of Class </a:t>
            </a:r>
            <a:r>
              <a:rPr lang="en-US" dirty="0" err="1" smtClean="0"/>
              <a:t>class</a:t>
            </a:r>
            <a:r>
              <a:rPr lang="en-US" dirty="0" smtClean="0"/>
              <a:t> is used to register the driver class. This method is used to dynamically load the driver class</a:t>
            </a:r>
            <a:r>
              <a:rPr lang="en-US" dirty="0" smtClean="0"/>
              <a:t>.</a:t>
            </a:r>
          </a:p>
          <a:p>
            <a:pPr marL="0" indent="0">
              <a:buNone/>
            </a:pPr>
            <a:endParaRPr lang="en-US" dirty="0" smtClean="0"/>
          </a:p>
          <a:p>
            <a:r>
              <a:rPr lang="en-US" dirty="0">
                <a:solidFill>
                  <a:srgbClr val="FF0000"/>
                </a:solidFill>
              </a:rPr>
              <a:t>Syntax of </a:t>
            </a:r>
            <a:r>
              <a:rPr lang="en-US" dirty="0" err="1">
                <a:solidFill>
                  <a:srgbClr val="FF0000"/>
                </a:solidFill>
              </a:rPr>
              <a:t>forName</a:t>
            </a:r>
            <a:r>
              <a:rPr lang="en-US" dirty="0">
                <a:solidFill>
                  <a:srgbClr val="FF0000"/>
                </a:solidFill>
              </a:rPr>
              <a:t>() method</a:t>
            </a:r>
          </a:p>
          <a:p>
            <a:endParaRPr lang="en-US" dirty="0" smtClean="0">
              <a:solidFill>
                <a:srgbClr val="FF0000"/>
              </a:solidFill>
            </a:endParaRPr>
          </a:p>
          <a:p>
            <a:pPr marL="0" indent="0">
              <a:buNone/>
            </a:pPr>
            <a:r>
              <a:rPr lang="en-US" b="1" dirty="0"/>
              <a:t>public</a:t>
            </a:r>
            <a:r>
              <a:rPr lang="en-US" dirty="0"/>
              <a:t> </a:t>
            </a:r>
            <a:r>
              <a:rPr lang="en-US" b="1" dirty="0"/>
              <a:t>static</a:t>
            </a:r>
            <a:r>
              <a:rPr lang="en-US" dirty="0"/>
              <a:t> </a:t>
            </a:r>
            <a:r>
              <a:rPr lang="en-US" b="1" dirty="0"/>
              <a:t>void</a:t>
            </a:r>
            <a:r>
              <a:rPr lang="en-US" dirty="0"/>
              <a:t> </a:t>
            </a:r>
            <a:r>
              <a:rPr lang="en-US" dirty="0" err="1"/>
              <a:t>forName</a:t>
            </a:r>
            <a:r>
              <a:rPr lang="en-US" dirty="0"/>
              <a:t>(String </a:t>
            </a:r>
            <a:r>
              <a:rPr lang="en-US" dirty="0" err="1"/>
              <a:t>className</a:t>
            </a:r>
            <a:r>
              <a:rPr lang="en-US" dirty="0"/>
              <a:t>)</a:t>
            </a:r>
            <a:r>
              <a:rPr lang="en-US" b="1" dirty="0"/>
              <a:t>throws</a:t>
            </a:r>
            <a:r>
              <a:rPr lang="en-US" dirty="0"/>
              <a:t> </a:t>
            </a:r>
            <a:r>
              <a:rPr lang="en-US" dirty="0" err="1"/>
              <a:t>ClassNotFoundException</a:t>
            </a:r>
            <a:r>
              <a:rPr lang="en-US" dirty="0"/>
              <a:t>  </a:t>
            </a:r>
          </a:p>
          <a:p>
            <a:endParaRPr lang="en-US" dirty="0"/>
          </a:p>
        </p:txBody>
      </p:sp>
    </p:spTree>
    <p:extLst>
      <p:ext uri="{BB962C8B-B14F-4D97-AF65-F5344CB8AC3E}">
        <p14:creationId xmlns:p14="http://schemas.microsoft.com/office/powerpoint/2010/main" val="1428935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to register the </a:t>
            </a:r>
            <a:r>
              <a:rPr lang="en-US" dirty="0" err="1"/>
              <a:t>OracleDriver</a:t>
            </a:r>
            <a:r>
              <a:rPr lang="en-US" dirty="0"/>
              <a:t> class</a:t>
            </a:r>
          </a:p>
          <a:p>
            <a:pPr marL="0" indent="0">
              <a:buNone/>
            </a:pPr>
            <a:r>
              <a:rPr lang="en-US" dirty="0"/>
              <a:t>Here, Java program is loading oracle driver to </a:t>
            </a:r>
            <a:r>
              <a:rPr lang="en-US" dirty="0" smtClean="0"/>
              <a:t>establish </a:t>
            </a:r>
            <a:r>
              <a:rPr lang="en-US" dirty="0"/>
              <a:t>database connection</a:t>
            </a:r>
          </a:p>
          <a:p>
            <a:pPr marL="0" indent="0">
              <a:buNone/>
            </a:pPr>
            <a:r>
              <a:rPr lang="en-US" dirty="0" err="1"/>
              <a:t>Class.forName</a:t>
            </a:r>
            <a:r>
              <a:rPr lang="en-US" dirty="0"/>
              <a:t>("</a:t>
            </a:r>
            <a:r>
              <a:rPr lang="en-US" dirty="0" err="1"/>
              <a:t>oracle.jdbc.driver.OracleDriver</a:t>
            </a:r>
            <a:r>
              <a:rPr lang="en-US" dirty="0"/>
              <a:t>");  </a:t>
            </a:r>
          </a:p>
          <a:p>
            <a:endParaRPr lang="en-US" dirty="0"/>
          </a:p>
        </p:txBody>
      </p:sp>
    </p:spTree>
    <p:extLst>
      <p:ext uri="{BB962C8B-B14F-4D97-AF65-F5344CB8AC3E}">
        <p14:creationId xmlns:p14="http://schemas.microsoft.com/office/powerpoint/2010/main" val="3164162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dirty="0" smtClean="0"/>
              <a:t>Create the connection object</a:t>
            </a:r>
          </a:p>
          <a:p>
            <a:r>
              <a:rPr lang="en-US" dirty="0" smtClean="0"/>
              <a:t>The </a:t>
            </a:r>
            <a:r>
              <a:rPr lang="en-US" dirty="0" err="1" smtClean="0"/>
              <a:t>getConnection</a:t>
            </a:r>
            <a:r>
              <a:rPr lang="en-US" dirty="0" smtClean="0"/>
              <a:t>() method of </a:t>
            </a:r>
            <a:r>
              <a:rPr lang="en-US" dirty="0" err="1" smtClean="0"/>
              <a:t>DriverManager</a:t>
            </a:r>
            <a:r>
              <a:rPr lang="en-US" dirty="0" smtClean="0"/>
              <a:t> class is used to establish connection with the database.</a:t>
            </a:r>
          </a:p>
          <a:p>
            <a:pPr marL="0" indent="0">
              <a:buNone/>
            </a:pPr>
            <a:r>
              <a:rPr lang="en-US" dirty="0" smtClean="0"/>
              <a:t>Syntax of </a:t>
            </a:r>
            <a:r>
              <a:rPr lang="en-US" dirty="0" err="1" smtClean="0"/>
              <a:t>getConnection</a:t>
            </a:r>
            <a:r>
              <a:rPr lang="en-US" dirty="0" smtClean="0"/>
              <a:t>() method</a:t>
            </a:r>
          </a:p>
          <a:p>
            <a:r>
              <a:rPr lang="en-US" dirty="0" smtClean="0"/>
              <a:t>public static Connection </a:t>
            </a:r>
            <a:r>
              <a:rPr lang="en-US" dirty="0" err="1" smtClean="0"/>
              <a:t>getConnection</a:t>
            </a:r>
            <a:r>
              <a:rPr lang="en-US" dirty="0" smtClean="0"/>
              <a:t>(String </a:t>
            </a:r>
            <a:r>
              <a:rPr lang="en-US" dirty="0" err="1" smtClean="0"/>
              <a:t>url</a:t>
            </a:r>
            <a:r>
              <a:rPr lang="en-US" dirty="0" smtClean="0"/>
              <a:t>) throws </a:t>
            </a:r>
            <a:r>
              <a:rPr lang="en-US" dirty="0" err="1" smtClean="0"/>
              <a:t>SQLException</a:t>
            </a:r>
            <a:r>
              <a:rPr lang="en-US" dirty="0" smtClean="0"/>
              <a:t>  </a:t>
            </a:r>
          </a:p>
          <a:p>
            <a:r>
              <a:rPr lang="en-US" dirty="0" smtClean="0"/>
              <a:t>2) public static Connection </a:t>
            </a:r>
            <a:r>
              <a:rPr lang="en-US" dirty="0" err="1" smtClean="0"/>
              <a:t>getConnection</a:t>
            </a:r>
            <a:r>
              <a:rPr lang="en-US" dirty="0" smtClean="0"/>
              <a:t>(String </a:t>
            </a:r>
            <a:r>
              <a:rPr lang="en-US" dirty="0" err="1" smtClean="0"/>
              <a:t>url,String</a:t>
            </a:r>
            <a:r>
              <a:rPr lang="en-US" dirty="0" smtClean="0"/>
              <a:t> </a:t>
            </a:r>
            <a:r>
              <a:rPr lang="en-US" dirty="0" err="1" smtClean="0"/>
              <a:t>name,String</a:t>
            </a:r>
            <a:r>
              <a:rPr lang="en-US" dirty="0" smtClean="0"/>
              <a:t> password)  </a:t>
            </a:r>
            <a:r>
              <a:rPr lang="en-US" dirty="0" smtClean="0"/>
              <a:t>throws </a:t>
            </a:r>
            <a:r>
              <a:rPr lang="en-US" dirty="0" err="1" smtClean="0"/>
              <a:t>SQLException</a:t>
            </a:r>
            <a:r>
              <a:rPr lang="en-US" dirty="0" smtClean="0"/>
              <a:t> </a:t>
            </a:r>
            <a:endParaRPr lang="en-US" dirty="0"/>
          </a:p>
        </p:txBody>
      </p:sp>
    </p:spTree>
    <p:extLst>
      <p:ext uri="{BB962C8B-B14F-4D97-AF65-F5344CB8AC3E}">
        <p14:creationId xmlns:p14="http://schemas.microsoft.com/office/powerpoint/2010/main" val="1267909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100927"/>
          </a:xfrm>
        </p:spPr>
        <p:txBody>
          <a:bodyPr/>
          <a:lstStyle/>
          <a:p>
            <a:r>
              <a:rPr lang="en-US" dirty="0" smtClean="0"/>
              <a:t>Example to establish connection with the Oracle database</a:t>
            </a:r>
          </a:p>
          <a:p>
            <a:r>
              <a:rPr lang="en-US" dirty="0"/>
              <a:t>Connection con=</a:t>
            </a:r>
            <a:r>
              <a:rPr lang="en-US" dirty="0" err="1"/>
              <a:t>DriverManager.getConnection</a:t>
            </a:r>
            <a:r>
              <a:rPr lang="en-US" dirty="0"/>
              <a:t>(  </a:t>
            </a:r>
            <a:r>
              <a:rPr lang="en-US" dirty="0" smtClean="0"/>
              <a:t>"</a:t>
            </a:r>
            <a:r>
              <a:rPr lang="en-US" dirty="0" err="1"/>
              <a:t>jdbc:oracle:thin</a:t>
            </a:r>
            <a:r>
              <a:rPr lang="en-US" dirty="0"/>
              <a:t>:@localhost:1521:xe","system","password");  </a:t>
            </a:r>
          </a:p>
          <a:p>
            <a:endParaRPr lang="en-US" dirty="0"/>
          </a:p>
        </p:txBody>
      </p:sp>
    </p:spTree>
    <p:extLst>
      <p:ext uri="{BB962C8B-B14F-4D97-AF65-F5344CB8AC3E}">
        <p14:creationId xmlns:p14="http://schemas.microsoft.com/office/powerpoint/2010/main" val="2181213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dirty="0" smtClean="0"/>
              <a:t>Create the Statement object</a:t>
            </a:r>
          </a:p>
          <a:p>
            <a:r>
              <a:rPr lang="en-US" dirty="0" smtClean="0"/>
              <a:t>The </a:t>
            </a:r>
            <a:r>
              <a:rPr lang="en-US" dirty="0" err="1" smtClean="0"/>
              <a:t>createStatement</a:t>
            </a:r>
            <a:r>
              <a:rPr lang="en-US" dirty="0" smtClean="0"/>
              <a:t>() method of Connection interface is used to create statement. The object of statement is responsible to execute queries with the database.</a:t>
            </a:r>
          </a:p>
          <a:p>
            <a:r>
              <a:rPr lang="en-US" dirty="0" smtClean="0"/>
              <a:t>Syntax of </a:t>
            </a:r>
            <a:r>
              <a:rPr lang="en-US" dirty="0" err="1" smtClean="0"/>
              <a:t>createStatement</a:t>
            </a:r>
            <a:r>
              <a:rPr lang="en-US" dirty="0" smtClean="0"/>
              <a:t>() method</a:t>
            </a:r>
          </a:p>
          <a:p>
            <a:r>
              <a:rPr lang="en-US" b="1" dirty="0"/>
              <a:t>public</a:t>
            </a:r>
            <a:r>
              <a:rPr lang="en-US" dirty="0"/>
              <a:t> Statement </a:t>
            </a:r>
            <a:r>
              <a:rPr lang="en-US" dirty="0" err="1"/>
              <a:t>createStatement</a:t>
            </a:r>
            <a:r>
              <a:rPr lang="en-US" dirty="0"/>
              <a:t>()</a:t>
            </a:r>
            <a:r>
              <a:rPr lang="en-US" b="1" dirty="0"/>
              <a:t>throws</a:t>
            </a:r>
            <a:r>
              <a:rPr lang="en-US" dirty="0"/>
              <a:t> </a:t>
            </a:r>
            <a:r>
              <a:rPr lang="en-US" dirty="0" err="1"/>
              <a:t>SQLException</a:t>
            </a:r>
            <a:r>
              <a:rPr lang="en-US" dirty="0"/>
              <a:t>  </a:t>
            </a:r>
          </a:p>
          <a:p>
            <a:endParaRPr lang="en-US" dirty="0"/>
          </a:p>
        </p:txBody>
      </p:sp>
    </p:spTree>
    <p:extLst>
      <p:ext uri="{BB962C8B-B14F-4D97-AF65-F5344CB8AC3E}">
        <p14:creationId xmlns:p14="http://schemas.microsoft.com/office/powerpoint/2010/main" val="1837856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US" dirty="0" smtClean="0">
                <a:solidFill>
                  <a:srgbClr val="FF0000"/>
                </a:solidFill>
              </a:rPr>
              <a:t>Example to create the statement object</a:t>
            </a:r>
          </a:p>
          <a:p>
            <a:pPr marL="0" indent="0">
              <a:buNone/>
            </a:pPr>
            <a:r>
              <a:rPr lang="en-US" dirty="0"/>
              <a:t>Statement </a:t>
            </a:r>
            <a:r>
              <a:rPr lang="en-US" dirty="0" err="1"/>
              <a:t>stmt</a:t>
            </a:r>
            <a:r>
              <a:rPr lang="en-US" dirty="0"/>
              <a:t>=</a:t>
            </a:r>
            <a:r>
              <a:rPr lang="en-US" dirty="0" err="1"/>
              <a:t>con.createStatement</a:t>
            </a:r>
            <a:r>
              <a:rPr lang="en-US" dirty="0" smtClean="0"/>
              <a:t>();</a:t>
            </a:r>
          </a:p>
          <a:p>
            <a:pPr marL="0" indent="0">
              <a:buNone/>
            </a:pPr>
            <a:r>
              <a:rPr lang="en-US" dirty="0" smtClean="0">
                <a:solidFill>
                  <a:srgbClr val="FF0000"/>
                </a:solidFill>
              </a:rPr>
              <a:t>Execute the query</a:t>
            </a:r>
          </a:p>
          <a:p>
            <a:pPr marL="0" indent="0">
              <a:buNone/>
            </a:pPr>
            <a:r>
              <a:rPr lang="en-US" dirty="0" smtClean="0"/>
              <a:t>The </a:t>
            </a:r>
            <a:r>
              <a:rPr lang="en-US" dirty="0" err="1" smtClean="0"/>
              <a:t>executeQuery</a:t>
            </a:r>
            <a:r>
              <a:rPr lang="en-US" dirty="0" smtClean="0"/>
              <a:t>() method of Statement interface is used to execute queries to the database. This method returns the object of </a:t>
            </a:r>
            <a:r>
              <a:rPr lang="en-US" dirty="0" err="1" smtClean="0"/>
              <a:t>ResultSet</a:t>
            </a:r>
            <a:r>
              <a:rPr lang="en-US" dirty="0" smtClean="0"/>
              <a:t> that can be used to get all the records of a table.</a:t>
            </a:r>
          </a:p>
          <a:p>
            <a:pPr marL="0" indent="0">
              <a:buNone/>
            </a:pPr>
            <a:r>
              <a:rPr lang="en-US" dirty="0" smtClean="0"/>
              <a:t>Syntax of </a:t>
            </a:r>
            <a:r>
              <a:rPr lang="en-US" dirty="0" err="1" smtClean="0"/>
              <a:t>executeQuery</a:t>
            </a:r>
            <a:r>
              <a:rPr lang="en-US" dirty="0" smtClean="0"/>
              <a:t>() method</a:t>
            </a:r>
          </a:p>
          <a:p>
            <a:pPr marL="0" indent="0">
              <a:buNone/>
            </a:pPr>
            <a:r>
              <a:rPr lang="en-US" dirty="0" smtClean="0"/>
              <a:t>public </a:t>
            </a:r>
            <a:r>
              <a:rPr lang="en-US" dirty="0" err="1" smtClean="0"/>
              <a:t>ResultSet</a:t>
            </a:r>
            <a:r>
              <a:rPr lang="en-US" dirty="0" smtClean="0"/>
              <a:t> </a:t>
            </a:r>
            <a:r>
              <a:rPr lang="en-US" dirty="0" err="1" smtClean="0"/>
              <a:t>executeQuery</a:t>
            </a:r>
            <a:r>
              <a:rPr lang="en-US" dirty="0" smtClean="0"/>
              <a:t>(String </a:t>
            </a:r>
            <a:r>
              <a:rPr lang="en-US" dirty="0" err="1" smtClean="0"/>
              <a:t>sql</a:t>
            </a:r>
            <a:r>
              <a:rPr lang="en-US" dirty="0" smtClean="0"/>
              <a:t>)throws </a:t>
            </a:r>
            <a:r>
              <a:rPr lang="en-US" dirty="0" err="1" smtClean="0"/>
              <a:t>SQLException</a:t>
            </a:r>
            <a:r>
              <a:rPr lang="en-US" dirty="0" smtClean="0"/>
              <a:t> </a:t>
            </a:r>
            <a:endParaRPr lang="en-US" dirty="0"/>
          </a:p>
        </p:txBody>
      </p:sp>
    </p:spTree>
    <p:extLst>
      <p:ext uri="{BB962C8B-B14F-4D97-AF65-F5344CB8AC3E}">
        <p14:creationId xmlns:p14="http://schemas.microsoft.com/office/powerpoint/2010/main" val="1234563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ResultSet</a:t>
            </a:r>
            <a:r>
              <a:rPr lang="en-US" dirty="0" smtClean="0"/>
              <a:t> </a:t>
            </a:r>
            <a:r>
              <a:rPr lang="en-US" dirty="0" err="1" smtClean="0"/>
              <a:t>rs</a:t>
            </a:r>
            <a:r>
              <a:rPr lang="en-US" dirty="0" smtClean="0"/>
              <a:t>=</a:t>
            </a:r>
            <a:r>
              <a:rPr lang="en-US" dirty="0" err="1" smtClean="0"/>
              <a:t>stmt.executeQuery</a:t>
            </a:r>
            <a:r>
              <a:rPr lang="en-US" dirty="0" smtClean="0"/>
              <a:t>("select * from </a:t>
            </a:r>
            <a:r>
              <a:rPr lang="en-US" dirty="0" err="1" smtClean="0"/>
              <a:t>emp</a:t>
            </a:r>
            <a:r>
              <a:rPr lang="en-US" dirty="0" smtClean="0"/>
              <a:t>");  </a:t>
            </a:r>
          </a:p>
          <a:p>
            <a:r>
              <a:rPr lang="en-US" dirty="0" smtClean="0"/>
              <a:t>  </a:t>
            </a:r>
          </a:p>
          <a:p>
            <a:r>
              <a:rPr lang="en-US" dirty="0" smtClean="0"/>
              <a:t>while(</a:t>
            </a:r>
            <a:r>
              <a:rPr lang="en-US" dirty="0" err="1" smtClean="0"/>
              <a:t>rs.next</a:t>
            </a:r>
            <a:r>
              <a:rPr lang="en-US" dirty="0" smtClean="0"/>
              <a:t>()){  </a:t>
            </a:r>
          </a:p>
          <a:p>
            <a:r>
              <a:rPr lang="en-US" dirty="0" err="1" smtClean="0"/>
              <a:t>System.out.println</a:t>
            </a:r>
            <a:r>
              <a:rPr lang="en-US" dirty="0" smtClean="0"/>
              <a:t>(</a:t>
            </a:r>
            <a:r>
              <a:rPr lang="en-US" dirty="0" err="1" smtClean="0"/>
              <a:t>rs.getInt</a:t>
            </a:r>
            <a:r>
              <a:rPr lang="en-US" dirty="0" smtClean="0"/>
              <a:t>(1)+" "+</a:t>
            </a:r>
            <a:r>
              <a:rPr lang="en-US" dirty="0" err="1" smtClean="0"/>
              <a:t>rs.getString</a:t>
            </a:r>
            <a:r>
              <a:rPr lang="en-US" dirty="0" smtClean="0"/>
              <a:t>(2));  </a:t>
            </a:r>
          </a:p>
          <a:p>
            <a:r>
              <a:rPr lang="en-US" dirty="0" smtClean="0"/>
              <a:t>} </a:t>
            </a:r>
            <a:endParaRPr lang="en-US" dirty="0"/>
          </a:p>
        </p:txBody>
      </p:sp>
    </p:spTree>
    <p:extLst>
      <p:ext uri="{BB962C8B-B14F-4D97-AF65-F5344CB8AC3E}">
        <p14:creationId xmlns:p14="http://schemas.microsoft.com/office/powerpoint/2010/main" val="3153643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marL="0" indent="0">
              <a:buNone/>
            </a:pPr>
            <a:r>
              <a:rPr lang="en-US" dirty="0" smtClean="0">
                <a:solidFill>
                  <a:srgbClr val="FF0000"/>
                </a:solidFill>
              </a:rPr>
              <a:t>Close the connection object</a:t>
            </a:r>
          </a:p>
          <a:p>
            <a:r>
              <a:rPr lang="en-US" dirty="0" smtClean="0"/>
              <a:t>By closing connection object statement and </a:t>
            </a:r>
            <a:r>
              <a:rPr lang="en-US" dirty="0" err="1" smtClean="0"/>
              <a:t>ResultSet</a:t>
            </a:r>
            <a:r>
              <a:rPr lang="en-US" dirty="0" smtClean="0"/>
              <a:t> will be closed automatically. The close() method of Connection interface is used to close the connection.</a:t>
            </a:r>
          </a:p>
          <a:p>
            <a:r>
              <a:rPr lang="en-US" dirty="0" smtClean="0"/>
              <a:t>Syntax of close() method</a:t>
            </a:r>
          </a:p>
          <a:p>
            <a:r>
              <a:rPr lang="en-US" b="1" dirty="0"/>
              <a:t>public</a:t>
            </a:r>
            <a:r>
              <a:rPr lang="en-US" dirty="0"/>
              <a:t> </a:t>
            </a:r>
            <a:r>
              <a:rPr lang="en-US" b="1" dirty="0"/>
              <a:t>void</a:t>
            </a:r>
            <a:r>
              <a:rPr lang="en-US" dirty="0"/>
              <a:t> close()</a:t>
            </a:r>
            <a:r>
              <a:rPr lang="en-US" b="1" dirty="0"/>
              <a:t>throws</a:t>
            </a:r>
            <a:r>
              <a:rPr lang="en-US" dirty="0"/>
              <a:t> </a:t>
            </a:r>
            <a:r>
              <a:rPr lang="en-US" dirty="0" err="1" smtClean="0"/>
              <a:t>SQLException</a:t>
            </a:r>
            <a:endParaRPr lang="en-US" dirty="0" smtClean="0"/>
          </a:p>
          <a:p>
            <a:r>
              <a:rPr lang="en-US" dirty="0" err="1"/>
              <a:t>con.close</a:t>
            </a:r>
            <a:r>
              <a:rPr lang="en-US" dirty="0"/>
              <a:t>();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264669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err="1" smtClean="0">
                <a:solidFill>
                  <a:srgbClr val="FF0000"/>
                </a:solidFill>
              </a:rPr>
              <a:t>DriverManager</a:t>
            </a:r>
            <a:r>
              <a:rPr lang="en-US" dirty="0" smtClean="0">
                <a:solidFill>
                  <a:srgbClr val="FF0000"/>
                </a:solidFill>
              </a:rPr>
              <a:t> class</a:t>
            </a:r>
          </a:p>
          <a:p>
            <a:r>
              <a:rPr lang="en-US" dirty="0" smtClean="0"/>
              <a:t>The </a:t>
            </a:r>
            <a:r>
              <a:rPr lang="en-US" dirty="0" err="1" smtClean="0"/>
              <a:t>DriverManager</a:t>
            </a:r>
            <a:r>
              <a:rPr lang="en-US" dirty="0" smtClean="0"/>
              <a:t> class acts as an interface between user and drivers. It keeps track of the drivers that are available and handles establishing a connection between a database and the appropriate driver. The </a:t>
            </a:r>
            <a:r>
              <a:rPr lang="en-US" dirty="0" err="1" smtClean="0"/>
              <a:t>DriverManager</a:t>
            </a:r>
            <a:r>
              <a:rPr lang="en-US" dirty="0" smtClean="0"/>
              <a:t> class maintains a list of Driver classes that have registered themselves by calling the method </a:t>
            </a:r>
            <a:r>
              <a:rPr lang="en-US" dirty="0" err="1" smtClean="0"/>
              <a:t>DriverManager.registerDriver</a:t>
            </a:r>
            <a:r>
              <a:rPr lang="en-US" dirty="0" smtClean="0"/>
              <a:t>().</a:t>
            </a:r>
            <a:endParaRPr lang="en-US" dirty="0"/>
          </a:p>
        </p:txBody>
      </p:sp>
    </p:spTree>
    <p:extLst>
      <p:ext uri="{BB962C8B-B14F-4D97-AF65-F5344CB8AC3E}">
        <p14:creationId xmlns:p14="http://schemas.microsoft.com/office/powerpoint/2010/main" val="288383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2462213"/>
            <a:ext cx="45053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392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Useful </a:t>
            </a:r>
            <a:r>
              <a:rPr lang="en-US" dirty="0"/>
              <a:t>methods of </a:t>
            </a:r>
            <a:r>
              <a:rPr lang="en-US" dirty="0" err="1"/>
              <a:t>DriverManager</a:t>
            </a:r>
            <a:r>
              <a:rPr lang="en-US" dirty="0"/>
              <a:t> class</a:t>
            </a:r>
            <a:br>
              <a:rPr lang="en-US" dirty="0"/>
            </a:br>
            <a:endParaRPr lang="en-US" dirty="0"/>
          </a:p>
        </p:txBody>
      </p:sp>
      <p:graphicFrame>
        <p:nvGraphicFramePr>
          <p:cNvPr id="4" name="Content Placeholder 3"/>
          <p:cNvGraphicFramePr>
            <a:graphicFrameLocks noGrp="1"/>
          </p:cNvGraphicFramePr>
          <p:nvPr>
            <p:ph idx="1"/>
          </p:nvPr>
        </p:nvGraphicFramePr>
        <p:xfrm>
          <a:off x="457200" y="1937731"/>
          <a:ext cx="8229600" cy="3850900"/>
        </p:xfrm>
        <a:graphic>
          <a:graphicData uri="http://schemas.openxmlformats.org/drawingml/2006/table">
            <a:tbl>
              <a:tblPr/>
              <a:tblGrid>
                <a:gridCol w="4114800"/>
                <a:gridCol w="4114800"/>
              </a:tblGrid>
              <a:tr h="500026">
                <a:tc>
                  <a:txBody>
                    <a:bodyPr/>
                    <a:lstStyle/>
                    <a:p>
                      <a:pPr algn="l" fontAlgn="t"/>
                      <a:r>
                        <a:rPr lang="en-US" sz="1800">
                          <a:solidFill>
                            <a:srgbClr val="000000"/>
                          </a:solidFill>
                          <a:effectLst/>
                          <a:latin typeface="times new roman"/>
                        </a:rPr>
                        <a:t>Method</a:t>
                      </a:r>
                    </a:p>
                  </a:txBody>
                  <a:tcPr marL="113642" marR="113642" marT="113642" marB="113642">
                    <a:lnL w="9525" cap="flat" cmpd="sng" algn="ctr">
                      <a:solidFill>
                        <a:srgbClr val="90E2DD"/>
                      </a:solidFill>
                      <a:prstDash val="solid"/>
                      <a:round/>
                      <a:headEnd type="none" w="med" len="med"/>
                      <a:tailEnd type="none" w="med" len="med"/>
                    </a:lnL>
                    <a:lnR w="9525" cap="flat" cmpd="sng" algn="ctr">
                      <a:solidFill>
                        <a:srgbClr val="90E2DD"/>
                      </a:solidFill>
                      <a:prstDash val="solid"/>
                      <a:round/>
                      <a:headEnd type="none" w="med" len="med"/>
                      <a:tailEnd type="none" w="med" len="med"/>
                    </a:lnR>
                    <a:lnT w="9525" cap="flat" cmpd="sng" algn="ctr">
                      <a:solidFill>
                        <a:srgbClr val="90E2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Description</a:t>
                      </a:r>
                    </a:p>
                  </a:txBody>
                  <a:tcPr marL="113642" marR="113642" marT="113642" marB="113642">
                    <a:lnL w="9525" cap="flat" cmpd="sng" algn="ctr">
                      <a:solidFill>
                        <a:srgbClr val="90E2DD"/>
                      </a:solidFill>
                      <a:prstDash val="solid"/>
                      <a:round/>
                      <a:headEnd type="none" w="med" len="med"/>
                      <a:tailEnd type="none" w="med" len="med"/>
                    </a:lnL>
                    <a:lnR w="9525" cap="flat" cmpd="sng" algn="ctr">
                      <a:solidFill>
                        <a:srgbClr val="90E2DD"/>
                      </a:solidFill>
                      <a:prstDash val="solid"/>
                      <a:round/>
                      <a:headEnd type="none" w="med" len="med"/>
                      <a:tailEnd type="none" w="med" len="med"/>
                    </a:lnR>
                    <a:lnT w="9525" cap="flat" cmpd="sng" algn="ctr">
                      <a:solidFill>
                        <a:srgbClr val="90E2D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7006">
                <a:tc>
                  <a:txBody>
                    <a:bodyPr/>
                    <a:lstStyle/>
                    <a:p>
                      <a:pPr algn="l" fontAlgn="t"/>
                      <a:r>
                        <a:rPr lang="en-US" sz="1800">
                          <a:solidFill>
                            <a:srgbClr val="000000"/>
                          </a:solidFill>
                          <a:effectLst/>
                          <a:latin typeface="verdana"/>
                        </a:rPr>
                        <a:t>1) public static void registerDriver(Driver driver):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is used to register the given driver with DriverManager.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9748">
                <a:tc>
                  <a:txBody>
                    <a:bodyPr/>
                    <a:lstStyle/>
                    <a:p>
                      <a:pPr algn="l" fontAlgn="t"/>
                      <a:r>
                        <a:rPr lang="en-US" sz="1800">
                          <a:solidFill>
                            <a:srgbClr val="000000"/>
                          </a:solidFill>
                          <a:effectLst/>
                          <a:latin typeface="verdana"/>
                        </a:rPr>
                        <a:t>2) public static void deregisterDriver(Driver driver):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is used to deregister the given driver (drop the driver from the list) with DriverManager.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7006">
                <a:tc>
                  <a:txBody>
                    <a:bodyPr/>
                    <a:lstStyle/>
                    <a:p>
                      <a:pPr algn="l" fontAlgn="t"/>
                      <a:r>
                        <a:rPr lang="en-US" sz="1800">
                          <a:solidFill>
                            <a:srgbClr val="000000"/>
                          </a:solidFill>
                          <a:effectLst/>
                          <a:latin typeface="verdana"/>
                        </a:rPr>
                        <a:t>3) public static Connection getConnection(String url):</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is used to establish the connection with the specified url.</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9748">
                <a:tc>
                  <a:txBody>
                    <a:bodyPr/>
                    <a:lstStyle/>
                    <a:p>
                      <a:pPr algn="l" fontAlgn="t"/>
                      <a:r>
                        <a:rPr lang="en-US" sz="1800">
                          <a:solidFill>
                            <a:srgbClr val="000000"/>
                          </a:solidFill>
                          <a:effectLst/>
                          <a:latin typeface="verdana"/>
                        </a:rPr>
                        <a:t>4) public static Connection getConnection(String url,String userName,String password):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is used to establish the connection with the specified </a:t>
                      </a:r>
                      <a:r>
                        <a:rPr lang="en-US" sz="1800" dirty="0" err="1">
                          <a:solidFill>
                            <a:srgbClr val="000000"/>
                          </a:solidFill>
                          <a:effectLst/>
                          <a:latin typeface="verdana"/>
                        </a:rPr>
                        <a:t>url</a:t>
                      </a:r>
                      <a:r>
                        <a:rPr lang="en-US" sz="1800" dirty="0">
                          <a:solidFill>
                            <a:srgbClr val="000000"/>
                          </a:solidFill>
                          <a:effectLst/>
                          <a:latin typeface="verdana"/>
                        </a:rPr>
                        <a:t>, username and password.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975863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Connection interface</a:t>
            </a:r>
          </a:p>
          <a:p>
            <a:pPr algn="just"/>
            <a:r>
              <a:rPr lang="en-US" dirty="0" smtClean="0"/>
              <a:t>A Connection is the session between java application and database. The Connection interface is a factory of Statement, </a:t>
            </a:r>
            <a:r>
              <a:rPr lang="en-US" dirty="0" err="1" smtClean="0"/>
              <a:t>PreparedStatement</a:t>
            </a:r>
            <a:r>
              <a:rPr lang="en-US" dirty="0" smtClean="0"/>
              <a:t>, and </a:t>
            </a:r>
            <a:r>
              <a:rPr lang="en-US" dirty="0" err="1" smtClean="0"/>
              <a:t>DatabaseMetaData</a:t>
            </a:r>
            <a:r>
              <a:rPr lang="en-US" dirty="0" smtClean="0"/>
              <a:t> i.e. object of Connection can be used to get the object of Statement and </a:t>
            </a:r>
            <a:r>
              <a:rPr lang="en-US" dirty="0" err="1" smtClean="0"/>
              <a:t>DatabaseMetaData</a:t>
            </a:r>
            <a:r>
              <a:rPr lang="en-US" dirty="0" smtClean="0"/>
              <a:t>. The Connection interface provide many methods for transaction management like commit(), rollback() etc.</a:t>
            </a:r>
            <a:endParaRPr lang="en-US" dirty="0"/>
          </a:p>
        </p:txBody>
      </p:sp>
    </p:spTree>
    <p:extLst>
      <p:ext uri="{BB962C8B-B14F-4D97-AF65-F5344CB8AC3E}">
        <p14:creationId xmlns:p14="http://schemas.microsoft.com/office/powerpoint/2010/main" val="191356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Commonly used methods of Connection interface</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public Statement </a:t>
            </a:r>
            <a:r>
              <a:rPr lang="en-US" dirty="0" err="1" smtClean="0">
                <a:solidFill>
                  <a:srgbClr val="FF0000"/>
                </a:solidFill>
              </a:rPr>
              <a:t>createStatement</a:t>
            </a:r>
            <a:r>
              <a:rPr lang="en-US" dirty="0" smtClean="0">
                <a:solidFill>
                  <a:srgbClr val="FF0000"/>
                </a:solidFill>
              </a:rPr>
              <a:t>(): </a:t>
            </a:r>
            <a:r>
              <a:rPr lang="en-US" dirty="0" smtClean="0"/>
              <a:t>creates a statement object that can be used to execute SQL queries.</a:t>
            </a:r>
          </a:p>
          <a:p>
            <a:r>
              <a:rPr lang="en-US" dirty="0" smtClean="0"/>
              <a:t>2) </a:t>
            </a:r>
            <a:r>
              <a:rPr lang="en-US" dirty="0" smtClean="0">
                <a:solidFill>
                  <a:srgbClr val="FF0000"/>
                </a:solidFill>
              </a:rPr>
              <a:t>public Statement </a:t>
            </a:r>
            <a:r>
              <a:rPr lang="en-US" dirty="0" err="1" smtClean="0">
                <a:solidFill>
                  <a:srgbClr val="FF0000"/>
                </a:solidFill>
              </a:rPr>
              <a:t>createStatement</a:t>
            </a:r>
            <a:r>
              <a:rPr lang="en-US" dirty="0" smtClean="0">
                <a:solidFill>
                  <a:srgbClr val="FF0000"/>
                </a:solidFill>
              </a:rPr>
              <a:t>(</a:t>
            </a:r>
            <a:r>
              <a:rPr lang="en-US" dirty="0" err="1" smtClean="0">
                <a:solidFill>
                  <a:srgbClr val="FF0000"/>
                </a:solidFill>
              </a:rPr>
              <a:t>int</a:t>
            </a:r>
            <a:r>
              <a:rPr lang="en-US" dirty="0" smtClean="0">
                <a:solidFill>
                  <a:srgbClr val="FF0000"/>
                </a:solidFill>
              </a:rPr>
              <a:t> </a:t>
            </a:r>
            <a:r>
              <a:rPr lang="en-US" dirty="0" err="1" smtClean="0">
                <a:solidFill>
                  <a:srgbClr val="FF0000"/>
                </a:solidFill>
              </a:rPr>
              <a:t>resultSetType,int</a:t>
            </a:r>
            <a:r>
              <a:rPr lang="en-US" dirty="0" smtClean="0">
                <a:solidFill>
                  <a:srgbClr val="FF0000"/>
                </a:solidFill>
              </a:rPr>
              <a:t> </a:t>
            </a:r>
            <a:r>
              <a:rPr lang="en-US" dirty="0" err="1" smtClean="0">
                <a:solidFill>
                  <a:srgbClr val="FF0000"/>
                </a:solidFill>
              </a:rPr>
              <a:t>resultSetConcurrency</a:t>
            </a:r>
            <a:r>
              <a:rPr lang="en-US" dirty="0" smtClean="0">
                <a:solidFill>
                  <a:srgbClr val="FF0000"/>
                </a:solidFill>
              </a:rPr>
              <a:t>):</a:t>
            </a:r>
            <a:r>
              <a:rPr lang="en-US" dirty="0" smtClean="0"/>
              <a:t> Creates a Statement object that will generate </a:t>
            </a:r>
            <a:r>
              <a:rPr lang="en-US" dirty="0" err="1" smtClean="0"/>
              <a:t>ResultSet</a:t>
            </a:r>
            <a:r>
              <a:rPr lang="en-US" dirty="0" smtClean="0"/>
              <a:t> objects with the given type and concurrency.</a:t>
            </a:r>
          </a:p>
          <a:p>
            <a:r>
              <a:rPr lang="en-US" dirty="0" smtClean="0"/>
              <a:t>3) </a:t>
            </a:r>
            <a:r>
              <a:rPr lang="en-US" dirty="0" smtClean="0">
                <a:solidFill>
                  <a:srgbClr val="FF0000"/>
                </a:solidFill>
              </a:rPr>
              <a:t>public void </a:t>
            </a:r>
            <a:r>
              <a:rPr lang="en-US" dirty="0" err="1" smtClean="0">
                <a:solidFill>
                  <a:srgbClr val="FF0000"/>
                </a:solidFill>
              </a:rPr>
              <a:t>setAutoCommit</a:t>
            </a:r>
            <a:r>
              <a:rPr lang="en-US" dirty="0" smtClean="0">
                <a:solidFill>
                  <a:srgbClr val="FF0000"/>
                </a:solidFill>
              </a:rPr>
              <a:t>(</a:t>
            </a:r>
            <a:r>
              <a:rPr lang="en-US" dirty="0" err="1" smtClean="0">
                <a:solidFill>
                  <a:srgbClr val="FF0000"/>
                </a:solidFill>
              </a:rPr>
              <a:t>boolean</a:t>
            </a:r>
            <a:r>
              <a:rPr lang="en-US" dirty="0" smtClean="0">
                <a:solidFill>
                  <a:srgbClr val="FF0000"/>
                </a:solidFill>
              </a:rPr>
              <a:t> status</a:t>
            </a:r>
            <a:r>
              <a:rPr lang="en-US" dirty="0" smtClean="0"/>
              <a:t>): is used to set the commit </a:t>
            </a:r>
            <a:r>
              <a:rPr lang="en-US" dirty="0" err="1" smtClean="0"/>
              <a:t>status.By</a:t>
            </a:r>
            <a:r>
              <a:rPr lang="en-US" dirty="0" smtClean="0"/>
              <a:t> default it is true.</a:t>
            </a:r>
          </a:p>
          <a:p>
            <a:r>
              <a:rPr lang="en-US" dirty="0" smtClean="0"/>
              <a:t>4) </a:t>
            </a:r>
            <a:r>
              <a:rPr lang="en-US" dirty="0" smtClean="0">
                <a:solidFill>
                  <a:srgbClr val="FF0000"/>
                </a:solidFill>
              </a:rPr>
              <a:t>public void commit(): </a:t>
            </a:r>
            <a:r>
              <a:rPr lang="en-US" dirty="0" smtClean="0"/>
              <a:t>saves the changes made since the previous commit/rollback permanent.</a:t>
            </a:r>
          </a:p>
          <a:p>
            <a:r>
              <a:rPr lang="en-US" dirty="0" smtClean="0"/>
              <a:t>5) </a:t>
            </a:r>
            <a:r>
              <a:rPr lang="en-US" dirty="0" smtClean="0">
                <a:solidFill>
                  <a:srgbClr val="FF0000"/>
                </a:solidFill>
              </a:rPr>
              <a:t>public void rollback(): </a:t>
            </a:r>
            <a:r>
              <a:rPr lang="en-US" dirty="0" smtClean="0"/>
              <a:t>Drops all changes made since the previous commit/rollback.</a:t>
            </a:r>
          </a:p>
          <a:p>
            <a:r>
              <a:rPr lang="en-US" dirty="0" smtClean="0"/>
              <a:t>6) </a:t>
            </a:r>
            <a:r>
              <a:rPr lang="en-US" dirty="0" smtClean="0">
                <a:solidFill>
                  <a:srgbClr val="FF0000"/>
                </a:solidFill>
              </a:rPr>
              <a:t>public void close():</a:t>
            </a:r>
            <a:r>
              <a:rPr lang="en-US" dirty="0" smtClean="0"/>
              <a:t> closes the connection and Releases a JDBC resources immediately.</a:t>
            </a:r>
            <a:endParaRPr lang="en-US" dirty="0"/>
          </a:p>
        </p:txBody>
      </p:sp>
    </p:spTree>
    <p:extLst>
      <p:ext uri="{BB962C8B-B14F-4D97-AF65-F5344CB8AC3E}">
        <p14:creationId xmlns:p14="http://schemas.microsoft.com/office/powerpoint/2010/main" val="1479372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Statement interface</a:t>
            </a:r>
          </a:p>
          <a:p>
            <a:pPr algn="just"/>
            <a:r>
              <a:rPr lang="en-US" dirty="0" smtClean="0"/>
              <a:t>The Statement interface provides methods to execute queries with the database. The statement interface is a factory of </a:t>
            </a:r>
            <a:r>
              <a:rPr lang="en-US" dirty="0" err="1" smtClean="0"/>
              <a:t>ResultSet</a:t>
            </a:r>
            <a:r>
              <a:rPr lang="en-US" dirty="0" smtClean="0"/>
              <a:t> i.e. it provides factory method to get the object of </a:t>
            </a:r>
            <a:r>
              <a:rPr lang="en-US" dirty="0" err="1" smtClean="0"/>
              <a:t>ResultSet</a:t>
            </a:r>
            <a:r>
              <a:rPr lang="en-US" dirty="0" smtClean="0"/>
              <a:t>.</a:t>
            </a:r>
            <a:endParaRPr lang="en-US" dirty="0"/>
          </a:p>
        </p:txBody>
      </p:sp>
    </p:spTree>
    <p:extLst>
      <p:ext uri="{BB962C8B-B14F-4D97-AF65-F5344CB8AC3E}">
        <p14:creationId xmlns:p14="http://schemas.microsoft.com/office/powerpoint/2010/main" val="239236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smtClean="0">
                <a:solidFill>
                  <a:srgbClr val="FF0000"/>
                </a:solidFill>
              </a:rPr>
              <a:t>Commonly used methods of Statement interface</a:t>
            </a:r>
            <a:r>
              <a:rPr lang="en-US" dirty="0" smtClean="0"/>
              <a:t>:</a:t>
            </a:r>
          </a:p>
          <a:p>
            <a:r>
              <a:rPr lang="en-US" dirty="0" smtClean="0"/>
              <a:t>The important methods of Statement interface are as follows:</a:t>
            </a:r>
          </a:p>
          <a:p>
            <a:r>
              <a:rPr lang="en-US" dirty="0" smtClean="0"/>
              <a:t>1) public </a:t>
            </a:r>
            <a:r>
              <a:rPr lang="en-US" dirty="0" err="1" smtClean="0"/>
              <a:t>ResultSet</a:t>
            </a:r>
            <a:r>
              <a:rPr lang="en-US" dirty="0" smtClean="0"/>
              <a:t> </a:t>
            </a:r>
            <a:r>
              <a:rPr lang="en-US" dirty="0" err="1" smtClean="0"/>
              <a:t>executeQuery</a:t>
            </a:r>
            <a:r>
              <a:rPr lang="en-US" dirty="0" smtClean="0"/>
              <a:t>(String </a:t>
            </a:r>
            <a:r>
              <a:rPr lang="en-US" dirty="0" err="1" smtClean="0"/>
              <a:t>sql</a:t>
            </a:r>
            <a:r>
              <a:rPr lang="en-US" dirty="0" smtClean="0"/>
              <a:t>): is used to execute SELECT query. It returns the object of </a:t>
            </a:r>
            <a:r>
              <a:rPr lang="en-US" dirty="0" err="1" smtClean="0"/>
              <a:t>ResultSet</a:t>
            </a:r>
            <a:r>
              <a:rPr lang="en-US" dirty="0" smtClean="0"/>
              <a:t>.</a:t>
            </a:r>
          </a:p>
          <a:p>
            <a:r>
              <a:rPr lang="en-US" dirty="0" smtClean="0"/>
              <a:t>2) public </a:t>
            </a:r>
            <a:r>
              <a:rPr lang="en-US" dirty="0" err="1" smtClean="0"/>
              <a:t>int</a:t>
            </a:r>
            <a:r>
              <a:rPr lang="en-US" dirty="0" smtClean="0"/>
              <a:t> </a:t>
            </a:r>
            <a:r>
              <a:rPr lang="en-US" dirty="0" err="1" smtClean="0"/>
              <a:t>executeUpdate</a:t>
            </a:r>
            <a:r>
              <a:rPr lang="en-US" dirty="0" smtClean="0"/>
              <a:t>(String </a:t>
            </a:r>
            <a:r>
              <a:rPr lang="en-US" dirty="0" err="1" smtClean="0"/>
              <a:t>sql</a:t>
            </a:r>
            <a:r>
              <a:rPr lang="en-US" dirty="0" smtClean="0"/>
              <a:t>): is used to execute specified query, it may be create, drop, insert, update, delete etc.</a:t>
            </a:r>
          </a:p>
          <a:p>
            <a:r>
              <a:rPr lang="en-US" dirty="0" smtClean="0"/>
              <a:t>3) public </a:t>
            </a:r>
            <a:r>
              <a:rPr lang="en-US" dirty="0" err="1" smtClean="0"/>
              <a:t>boolean</a:t>
            </a:r>
            <a:r>
              <a:rPr lang="en-US" dirty="0" smtClean="0"/>
              <a:t> execute(String </a:t>
            </a:r>
            <a:r>
              <a:rPr lang="en-US" dirty="0" err="1" smtClean="0"/>
              <a:t>sql</a:t>
            </a:r>
            <a:r>
              <a:rPr lang="en-US" dirty="0" smtClean="0"/>
              <a:t>): is used to execute queries that may return multiple results.</a:t>
            </a:r>
          </a:p>
          <a:p>
            <a:r>
              <a:rPr lang="en-US" dirty="0" smtClean="0"/>
              <a:t>4) public </a:t>
            </a:r>
            <a:r>
              <a:rPr lang="en-US" dirty="0" err="1" smtClean="0"/>
              <a:t>int</a:t>
            </a:r>
            <a:r>
              <a:rPr lang="en-US" dirty="0" smtClean="0"/>
              <a:t>[] </a:t>
            </a:r>
            <a:r>
              <a:rPr lang="en-US" dirty="0" err="1" smtClean="0"/>
              <a:t>executeBatch</a:t>
            </a:r>
            <a:r>
              <a:rPr lang="en-US" dirty="0" smtClean="0"/>
              <a:t>(): is used to execute batch of commands.</a:t>
            </a:r>
            <a:endParaRPr lang="en-US" dirty="0"/>
          </a:p>
        </p:txBody>
      </p:sp>
    </p:spTree>
    <p:extLst>
      <p:ext uri="{BB962C8B-B14F-4D97-AF65-F5344CB8AC3E}">
        <p14:creationId xmlns:p14="http://schemas.microsoft.com/office/powerpoint/2010/main" val="3840354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solidFill>
                  <a:srgbClr val="FF0000"/>
                </a:solidFill>
              </a:rPr>
              <a:t>ResultSet</a:t>
            </a:r>
            <a:r>
              <a:rPr lang="en-US" dirty="0" smtClean="0">
                <a:solidFill>
                  <a:srgbClr val="FF0000"/>
                </a:solidFill>
              </a:rPr>
              <a:t> interface</a:t>
            </a:r>
          </a:p>
          <a:p>
            <a:pPr algn="just"/>
            <a:r>
              <a:rPr lang="en-US" dirty="0" smtClean="0"/>
              <a:t>The object of </a:t>
            </a:r>
            <a:r>
              <a:rPr lang="en-US" dirty="0" err="1" smtClean="0"/>
              <a:t>ResultSet</a:t>
            </a:r>
            <a:r>
              <a:rPr lang="en-US" dirty="0" smtClean="0"/>
              <a:t> maintains a cursor pointing to a row of a table. Initially, cursor points to before the first row.</a:t>
            </a:r>
            <a:endParaRPr lang="en-US" dirty="0"/>
          </a:p>
        </p:txBody>
      </p:sp>
    </p:spTree>
    <p:extLst>
      <p:ext uri="{BB962C8B-B14F-4D97-AF65-F5344CB8AC3E}">
        <p14:creationId xmlns:p14="http://schemas.microsoft.com/office/powerpoint/2010/main" val="4284450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err="1" smtClean="0">
                <a:solidFill>
                  <a:srgbClr val="FF0000"/>
                </a:solidFill>
              </a:rPr>
              <a:t>PreparedStatement</a:t>
            </a:r>
            <a:r>
              <a:rPr lang="en-US" dirty="0" smtClean="0">
                <a:solidFill>
                  <a:srgbClr val="FF0000"/>
                </a:solidFill>
              </a:rPr>
              <a:t> interface</a:t>
            </a:r>
          </a:p>
          <a:p>
            <a:pPr algn="just"/>
            <a:r>
              <a:rPr lang="en-US" dirty="0" smtClean="0"/>
              <a:t>The </a:t>
            </a:r>
            <a:r>
              <a:rPr lang="en-US" dirty="0" err="1" smtClean="0"/>
              <a:t>PreparedStatement</a:t>
            </a:r>
            <a:r>
              <a:rPr lang="en-US" dirty="0" smtClean="0"/>
              <a:t> interface is a </a:t>
            </a:r>
            <a:r>
              <a:rPr lang="en-US" dirty="0" err="1" smtClean="0"/>
              <a:t>subinterface</a:t>
            </a:r>
            <a:r>
              <a:rPr lang="en-US" dirty="0" smtClean="0"/>
              <a:t> of Statement. It is used to execute parameterized query.</a:t>
            </a:r>
          </a:p>
          <a:p>
            <a:pPr marL="0" indent="0" algn="just">
              <a:buNone/>
            </a:pPr>
            <a:r>
              <a:rPr lang="en-US" dirty="0" smtClean="0"/>
              <a:t>Let's see the example of parameterized query:</a:t>
            </a:r>
          </a:p>
          <a:p>
            <a:pPr marL="0" indent="0" algn="just">
              <a:buNone/>
            </a:pPr>
            <a:r>
              <a:rPr lang="en-US" dirty="0"/>
              <a:t>String </a:t>
            </a:r>
            <a:r>
              <a:rPr lang="en-US" dirty="0" err="1"/>
              <a:t>sql</a:t>
            </a:r>
            <a:r>
              <a:rPr lang="en-US" dirty="0"/>
              <a:t>="insert into </a:t>
            </a:r>
            <a:r>
              <a:rPr lang="en-US" dirty="0" err="1"/>
              <a:t>emp</a:t>
            </a:r>
            <a:r>
              <a:rPr lang="en-US" dirty="0"/>
              <a:t> values(?,?,?)"; </a:t>
            </a:r>
            <a:endParaRPr lang="en-US" dirty="0" smtClean="0"/>
          </a:p>
          <a:p>
            <a:pPr algn="just"/>
            <a:r>
              <a:rPr lang="en-US" dirty="0"/>
              <a:t>As you can see, we are passing parameter (?) for the values. Its value will be set by calling the setter methods of </a:t>
            </a:r>
            <a:r>
              <a:rPr lang="en-US" dirty="0" err="1"/>
              <a:t>PreparedStatement</a:t>
            </a:r>
            <a:r>
              <a:rPr lang="en-US" dirty="0"/>
              <a:t>.</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373873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440363"/>
          </a:xfrm>
        </p:spPr>
        <p:txBody>
          <a:bodyPr/>
          <a:lstStyle/>
          <a:p>
            <a:r>
              <a:rPr lang="en-US" dirty="0" smtClean="0">
                <a:solidFill>
                  <a:srgbClr val="FF0000"/>
                </a:solidFill>
              </a:rPr>
              <a:t>Why use </a:t>
            </a:r>
            <a:r>
              <a:rPr lang="en-US" dirty="0" err="1" smtClean="0">
                <a:solidFill>
                  <a:srgbClr val="FF0000"/>
                </a:solidFill>
              </a:rPr>
              <a:t>PreparedStatement</a:t>
            </a:r>
            <a:r>
              <a:rPr lang="en-US" dirty="0" smtClean="0">
                <a:solidFill>
                  <a:srgbClr val="FF0000"/>
                </a:solidFill>
              </a:rPr>
              <a:t>?</a:t>
            </a:r>
          </a:p>
          <a:p>
            <a:pPr algn="just"/>
            <a:r>
              <a:rPr lang="en-US" dirty="0" smtClean="0"/>
              <a:t>Improves performance: The performance of the application will be faster if you use </a:t>
            </a:r>
            <a:r>
              <a:rPr lang="en-US" dirty="0" err="1" smtClean="0"/>
              <a:t>PreparedStatement</a:t>
            </a:r>
            <a:r>
              <a:rPr lang="en-US" dirty="0" smtClean="0"/>
              <a:t> interface because query is compiled only once.</a:t>
            </a:r>
          </a:p>
          <a:p>
            <a:endParaRPr lang="en-US" dirty="0" smtClean="0"/>
          </a:p>
          <a:p>
            <a:endParaRPr lang="en-US" dirty="0"/>
          </a:p>
        </p:txBody>
      </p:sp>
    </p:spTree>
    <p:extLst>
      <p:ext uri="{BB962C8B-B14F-4D97-AF65-F5344CB8AC3E}">
        <p14:creationId xmlns:p14="http://schemas.microsoft.com/office/powerpoint/2010/main" val="3938200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Methods </a:t>
            </a:r>
            <a:r>
              <a:rPr lang="en-US" dirty="0"/>
              <a:t>of </a:t>
            </a:r>
            <a:r>
              <a:rPr lang="en-US" dirty="0" err="1"/>
              <a:t>PreparedStatement</a:t>
            </a:r>
            <a:r>
              <a:rPr lang="en-US" dirty="0"/>
              <a:t> interface</a:t>
            </a:r>
            <a:br>
              <a:rPr lang="en-US" dirty="0"/>
            </a:br>
            <a:endParaRPr lang="en-US" dirty="0"/>
          </a:p>
        </p:txBody>
      </p:sp>
      <p:graphicFrame>
        <p:nvGraphicFramePr>
          <p:cNvPr id="4" name="Content Placeholder 3"/>
          <p:cNvGraphicFramePr>
            <a:graphicFrameLocks noGrp="1"/>
          </p:cNvGraphicFramePr>
          <p:nvPr>
            <p:ph idx="1"/>
          </p:nvPr>
        </p:nvGraphicFramePr>
        <p:xfrm>
          <a:off x="813340" y="1600200"/>
          <a:ext cx="7517320" cy="4525964"/>
        </p:xfrm>
        <a:graphic>
          <a:graphicData uri="http://schemas.openxmlformats.org/drawingml/2006/table">
            <a:tbl>
              <a:tblPr/>
              <a:tblGrid>
                <a:gridCol w="3758660"/>
                <a:gridCol w="3758660"/>
              </a:tblGrid>
              <a:tr h="456749">
                <a:tc>
                  <a:txBody>
                    <a:bodyPr/>
                    <a:lstStyle/>
                    <a:p>
                      <a:pPr algn="l" fontAlgn="t"/>
                      <a:r>
                        <a:rPr lang="en-US" sz="1600">
                          <a:solidFill>
                            <a:srgbClr val="000000"/>
                          </a:solidFill>
                          <a:effectLst/>
                          <a:latin typeface="times new roman"/>
                        </a:rPr>
                        <a:t>Method</a:t>
                      </a:r>
                    </a:p>
                  </a:txBody>
                  <a:tcPr marL="103806" marR="103806" marT="103806" marB="103806">
                    <a:lnL w="9525" cap="flat" cmpd="sng" algn="ctr">
                      <a:solidFill>
                        <a:srgbClr val="A0F174"/>
                      </a:solidFill>
                      <a:prstDash val="solid"/>
                      <a:round/>
                      <a:headEnd type="none" w="med" len="med"/>
                      <a:tailEnd type="none" w="med" len="med"/>
                    </a:lnL>
                    <a:lnR w="9525" cap="flat" cmpd="sng" algn="ctr">
                      <a:solidFill>
                        <a:srgbClr val="A0F174"/>
                      </a:solidFill>
                      <a:prstDash val="solid"/>
                      <a:round/>
                      <a:headEnd type="none" w="med" len="med"/>
                      <a:tailEnd type="none" w="med" len="med"/>
                    </a:lnR>
                    <a:lnT w="9525" cap="flat" cmpd="sng" algn="ctr">
                      <a:solidFill>
                        <a:srgbClr val="A0F1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a:rPr>
                        <a:t>Description</a:t>
                      </a:r>
                    </a:p>
                  </a:txBody>
                  <a:tcPr marL="103806" marR="103806" marT="103806" marB="103806">
                    <a:lnL w="9525" cap="flat" cmpd="sng" algn="ctr">
                      <a:solidFill>
                        <a:srgbClr val="A0F174"/>
                      </a:solidFill>
                      <a:prstDash val="solid"/>
                      <a:round/>
                      <a:headEnd type="none" w="med" len="med"/>
                      <a:tailEnd type="none" w="med" len="med"/>
                    </a:lnL>
                    <a:lnR w="9525" cap="flat" cmpd="sng" algn="ctr">
                      <a:solidFill>
                        <a:srgbClr val="A0F174"/>
                      </a:solidFill>
                      <a:prstDash val="solid"/>
                      <a:round/>
                      <a:headEnd type="none" w="med" len="med"/>
                      <a:tailEnd type="none" w="med" len="med"/>
                    </a:lnR>
                    <a:lnT w="9525" cap="flat" cmpd="sng" algn="ctr">
                      <a:solidFill>
                        <a:srgbClr val="A0F1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36680">
                <a:tc>
                  <a:txBody>
                    <a:bodyPr/>
                    <a:lstStyle/>
                    <a:p>
                      <a:pPr algn="l" fontAlgn="t"/>
                      <a:r>
                        <a:rPr lang="en-US" sz="1600">
                          <a:solidFill>
                            <a:srgbClr val="000000"/>
                          </a:solidFill>
                          <a:effectLst/>
                          <a:latin typeface="verdana"/>
                        </a:rPr>
                        <a:t>public void setInt(int paramIndex, int value)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sets the integer value to the given parameter index.</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6680">
                <a:tc>
                  <a:txBody>
                    <a:bodyPr/>
                    <a:lstStyle/>
                    <a:p>
                      <a:pPr algn="l" fontAlgn="t"/>
                      <a:r>
                        <a:rPr lang="en-US" sz="1600">
                          <a:solidFill>
                            <a:srgbClr val="000000"/>
                          </a:solidFill>
                          <a:effectLst/>
                          <a:latin typeface="verdana"/>
                        </a:rPr>
                        <a:t>public void setString(int paramIndex, String value)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sets the String value to the given parameter index.</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6680">
                <a:tc>
                  <a:txBody>
                    <a:bodyPr/>
                    <a:lstStyle/>
                    <a:p>
                      <a:pPr algn="l" fontAlgn="t"/>
                      <a:r>
                        <a:rPr lang="en-US" sz="1600">
                          <a:solidFill>
                            <a:srgbClr val="000000"/>
                          </a:solidFill>
                          <a:effectLst/>
                          <a:latin typeface="verdana"/>
                        </a:rPr>
                        <a:t>public void setFloat(int paramIndex, float value)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sets the float value to the given parameter index.</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6680">
                <a:tc>
                  <a:txBody>
                    <a:bodyPr/>
                    <a:lstStyle/>
                    <a:p>
                      <a:pPr algn="l" fontAlgn="t"/>
                      <a:r>
                        <a:rPr lang="en-US" sz="1600">
                          <a:solidFill>
                            <a:srgbClr val="000000"/>
                          </a:solidFill>
                          <a:effectLst/>
                          <a:latin typeface="verdana"/>
                        </a:rPr>
                        <a:t>public void setDouble(int paramIndex, double value)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sets the double value to the given parameter index.</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85815">
                <a:tc>
                  <a:txBody>
                    <a:bodyPr/>
                    <a:lstStyle/>
                    <a:p>
                      <a:pPr algn="l" fontAlgn="t"/>
                      <a:r>
                        <a:rPr lang="en-US" sz="1600">
                          <a:solidFill>
                            <a:srgbClr val="000000"/>
                          </a:solidFill>
                          <a:effectLst/>
                          <a:latin typeface="verdana"/>
                        </a:rPr>
                        <a:t>public int executeUpdate()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executes the query. It is used for create, drop, insert, update, delete etc.</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6680">
                <a:tc>
                  <a:txBody>
                    <a:bodyPr/>
                    <a:lstStyle/>
                    <a:p>
                      <a:pPr algn="l" fontAlgn="t"/>
                      <a:r>
                        <a:rPr lang="en-US" sz="1600">
                          <a:solidFill>
                            <a:srgbClr val="000000"/>
                          </a:solidFill>
                          <a:effectLst/>
                          <a:latin typeface="verdana"/>
                        </a:rPr>
                        <a:t>public ResultSet executeQuery()</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a:rPr>
                        <a:t>executes the select query. It returns an instance of </a:t>
                      </a:r>
                      <a:r>
                        <a:rPr lang="en-US" sz="1600" dirty="0" err="1">
                          <a:solidFill>
                            <a:srgbClr val="000000"/>
                          </a:solidFill>
                          <a:effectLst/>
                          <a:latin typeface="verdana"/>
                        </a:rPr>
                        <a:t>ResultSet</a:t>
                      </a:r>
                      <a:r>
                        <a:rPr lang="en-US" sz="1600" dirty="0">
                          <a:solidFill>
                            <a:srgbClr val="000000"/>
                          </a:solidFill>
                          <a:effectLst/>
                          <a:latin typeface="verdana"/>
                        </a:rPr>
                        <a:t>.</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907752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r>
              <a:rPr lang="en-US" sz="1400" b="1" dirty="0" smtClean="0"/>
              <a:t>import </a:t>
            </a:r>
            <a:r>
              <a:rPr lang="en-US" sz="1400" b="1" dirty="0" err="1" smtClean="0"/>
              <a:t>java.sql</a:t>
            </a:r>
            <a:r>
              <a:rPr lang="en-US" sz="1400" b="1" dirty="0" smtClean="0"/>
              <a:t>.*;  </a:t>
            </a:r>
          </a:p>
          <a:p>
            <a:r>
              <a:rPr lang="en-US" sz="1400" b="1" dirty="0" smtClean="0"/>
              <a:t>class </a:t>
            </a:r>
            <a:r>
              <a:rPr lang="en-US" sz="1400" b="1" dirty="0" err="1" smtClean="0"/>
              <a:t>InsertPrepared</a:t>
            </a:r>
            <a:r>
              <a:rPr lang="en-US" sz="1400" b="1" dirty="0" smtClean="0"/>
              <a:t>{  </a:t>
            </a:r>
          </a:p>
          <a:p>
            <a:r>
              <a:rPr lang="en-US" sz="1400" b="1" dirty="0" smtClean="0"/>
              <a:t>public static void main(String </a:t>
            </a:r>
            <a:r>
              <a:rPr lang="en-US" sz="1400" b="1" dirty="0" err="1" smtClean="0"/>
              <a:t>args</a:t>
            </a:r>
            <a:r>
              <a:rPr lang="en-US" sz="1400" b="1" dirty="0" smtClean="0"/>
              <a:t>[]){  </a:t>
            </a:r>
          </a:p>
          <a:p>
            <a:r>
              <a:rPr lang="en-US" sz="1400" b="1" dirty="0" smtClean="0"/>
              <a:t>try{  </a:t>
            </a:r>
          </a:p>
          <a:p>
            <a:r>
              <a:rPr lang="en-US" sz="1400" b="1" dirty="0" err="1" smtClean="0"/>
              <a:t>Class.forName</a:t>
            </a:r>
            <a:r>
              <a:rPr lang="en-US" sz="1400" b="1" dirty="0" smtClean="0"/>
              <a:t>("</a:t>
            </a:r>
            <a:r>
              <a:rPr lang="en-US" sz="1400" b="1" dirty="0" err="1" smtClean="0"/>
              <a:t>oracle.jdbc.driver.OracleDriver</a:t>
            </a:r>
            <a:r>
              <a:rPr lang="en-US" sz="1400" b="1" dirty="0" smtClean="0"/>
              <a:t>");  </a:t>
            </a:r>
          </a:p>
          <a:p>
            <a:r>
              <a:rPr lang="en-US" sz="1400" b="1" dirty="0" smtClean="0"/>
              <a:t>  </a:t>
            </a:r>
          </a:p>
          <a:p>
            <a:r>
              <a:rPr lang="en-US" sz="1400" b="1" dirty="0" smtClean="0"/>
              <a:t>Connection con=</a:t>
            </a:r>
            <a:r>
              <a:rPr lang="en-US" sz="1400" b="1" dirty="0" err="1" smtClean="0"/>
              <a:t>DriverManager.getConnection</a:t>
            </a:r>
            <a:r>
              <a:rPr lang="en-US" sz="1400" b="1" dirty="0" smtClean="0"/>
              <a:t>("</a:t>
            </a:r>
            <a:r>
              <a:rPr lang="en-US" sz="1400" b="1" dirty="0" err="1" smtClean="0"/>
              <a:t>jdbc:oracle:thin</a:t>
            </a:r>
            <a:r>
              <a:rPr lang="en-US" sz="1400" b="1" dirty="0" smtClean="0"/>
              <a:t>:@localhost:1521:xe","system","oracle");  </a:t>
            </a:r>
          </a:p>
          <a:p>
            <a:r>
              <a:rPr lang="en-US" sz="1400" b="1" dirty="0" smtClean="0"/>
              <a:t>  </a:t>
            </a:r>
          </a:p>
          <a:p>
            <a:r>
              <a:rPr lang="en-US" sz="1400" b="1" dirty="0" err="1" smtClean="0"/>
              <a:t>PreparedStatement</a:t>
            </a:r>
            <a:r>
              <a:rPr lang="en-US" sz="1400" b="1" dirty="0" smtClean="0"/>
              <a:t> </a:t>
            </a:r>
            <a:r>
              <a:rPr lang="en-US" sz="1400" b="1" dirty="0" err="1" smtClean="0"/>
              <a:t>stmt</a:t>
            </a:r>
            <a:r>
              <a:rPr lang="en-US" sz="1400" b="1" dirty="0" smtClean="0"/>
              <a:t>=</a:t>
            </a:r>
            <a:r>
              <a:rPr lang="en-US" sz="1400" b="1" dirty="0" err="1" smtClean="0"/>
              <a:t>con.prepareStatement</a:t>
            </a:r>
            <a:r>
              <a:rPr lang="en-US" sz="1400" b="1" dirty="0" smtClean="0"/>
              <a:t>("insert into </a:t>
            </a:r>
            <a:r>
              <a:rPr lang="en-US" sz="1400" b="1" dirty="0" err="1" smtClean="0"/>
              <a:t>Emp</a:t>
            </a:r>
            <a:r>
              <a:rPr lang="en-US" sz="1400" b="1" dirty="0" smtClean="0"/>
              <a:t> values(?,?)");  </a:t>
            </a:r>
          </a:p>
          <a:p>
            <a:r>
              <a:rPr lang="en-US" sz="1400" b="1" dirty="0" err="1" smtClean="0"/>
              <a:t>stmt.setInt</a:t>
            </a:r>
            <a:r>
              <a:rPr lang="en-US" sz="1400" b="1" dirty="0" smtClean="0"/>
              <a:t>(1,101);//1 specifies the first parameter in the query  </a:t>
            </a:r>
          </a:p>
          <a:p>
            <a:r>
              <a:rPr lang="en-US" sz="1400" b="1" dirty="0" err="1" smtClean="0"/>
              <a:t>stmt.setString</a:t>
            </a:r>
            <a:r>
              <a:rPr lang="en-US" sz="1400" b="1" dirty="0" smtClean="0"/>
              <a:t>(2,"Ratan");  </a:t>
            </a:r>
          </a:p>
          <a:p>
            <a:r>
              <a:rPr lang="en-US" sz="1400" b="1" dirty="0" smtClean="0"/>
              <a:t>  </a:t>
            </a:r>
          </a:p>
          <a:p>
            <a:r>
              <a:rPr lang="en-US" sz="1400" b="1" dirty="0" err="1" smtClean="0"/>
              <a:t>int</a:t>
            </a:r>
            <a:r>
              <a:rPr lang="en-US" sz="1400" b="1" dirty="0" smtClean="0"/>
              <a:t> i=</a:t>
            </a:r>
            <a:r>
              <a:rPr lang="en-US" sz="1400" b="1" dirty="0" err="1" smtClean="0"/>
              <a:t>stmt.executeUpdate</a:t>
            </a:r>
            <a:r>
              <a:rPr lang="en-US" sz="1400" b="1" dirty="0" smtClean="0"/>
              <a:t>();  </a:t>
            </a:r>
          </a:p>
          <a:p>
            <a:r>
              <a:rPr lang="en-US" sz="1400" b="1" dirty="0" err="1" smtClean="0"/>
              <a:t>System.out.println</a:t>
            </a:r>
            <a:r>
              <a:rPr lang="en-US" sz="1400" b="1" dirty="0" smtClean="0"/>
              <a:t>(i+" records inserted");  </a:t>
            </a:r>
          </a:p>
          <a:p>
            <a:r>
              <a:rPr lang="en-US" sz="1400" b="1" dirty="0" smtClean="0"/>
              <a:t>  </a:t>
            </a:r>
          </a:p>
          <a:p>
            <a:r>
              <a:rPr lang="en-US" sz="1400" b="1" dirty="0" err="1" smtClean="0"/>
              <a:t>con.close</a:t>
            </a:r>
            <a:r>
              <a:rPr lang="en-US" sz="1400" b="1" dirty="0" smtClean="0"/>
              <a:t>();  </a:t>
            </a:r>
          </a:p>
          <a:p>
            <a:r>
              <a:rPr lang="en-US" sz="1400" b="1" dirty="0" smtClean="0"/>
              <a:t>  </a:t>
            </a:r>
          </a:p>
          <a:p>
            <a:r>
              <a:rPr lang="en-US" sz="1400" b="1" dirty="0" smtClean="0"/>
              <a:t>}catch(Exception e){ </a:t>
            </a:r>
            <a:r>
              <a:rPr lang="en-US" sz="1400" b="1" dirty="0" err="1" smtClean="0"/>
              <a:t>System.out.println</a:t>
            </a:r>
            <a:r>
              <a:rPr lang="en-US" sz="1400" b="1" dirty="0" smtClean="0"/>
              <a:t>(e);}  </a:t>
            </a:r>
          </a:p>
          <a:p>
            <a:r>
              <a:rPr lang="en-US" sz="1400" b="1" dirty="0" smtClean="0"/>
              <a:t>  </a:t>
            </a:r>
          </a:p>
          <a:p>
            <a:r>
              <a:rPr lang="en-US" sz="1400" b="1" dirty="0" smtClean="0"/>
              <a:t>}  </a:t>
            </a:r>
          </a:p>
          <a:p>
            <a:r>
              <a:rPr lang="en-US" sz="1400" b="1" dirty="0" smtClean="0"/>
              <a:t>} </a:t>
            </a:r>
            <a:endParaRPr lang="en-US" sz="1400" b="1" dirty="0"/>
          </a:p>
        </p:txBody>
      </p:sp>
    </p:spTree>
    <p:extLst>
      <p:ext uri="{BB962C8B-B14F-4D97-AF65-F5344CB8AC3E}">
        <p14:creationId xmlns:p14="http://schemas.microsoft.com/office/powerpoint/2010/main" val="3453427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JDBC</a:t>
            </a:r>
            <a:endParaRPr lang="en-US" dirty="0"/>
          </a:p>
        </p:txBody>
      </p:sp>
      <p:sp>
        <p:nvSpPr>
          <p:cNvPr id="3" name="Content Placeholder 2"/>
          <p:cNvSpPr>
            <a:spLocks noGrp="1"/>
          </p:cNvSpPr>
          <p:nvPr>
            <p:ph idx="1"/>
          </p:nvPr>
        </p:nvSpPr>
        <p:spPr/>
        <p:txBody>
          <a:bodyPr/>
          <a:lstStyle/>
          <a:p>
            <a:pPr algn="just"/>
            <a:r>
              <a:rPr lang="en-US" dirty="0" smtClean="0"/>
              <a:t>That is why Java has defined its own API (JDBC API) that uses JDBC drivers (written in Java language) Before JDBC, ODBC API was the database API to connect and execute query with the database. But, ODBC API uses ODBC driver which is written in C language (i.e. platform dependent and unsecured). .</a:t>
            </a:r>
            <a:endParaRPr lang="en-US" dirty="0"/>
          </a:p>
        </p:txBody>
      </p:sp>
    </p:spTree>
    <p:extLst>
      <p:ext uri="{BB962C8B-B14F-4D97-AF65-F5344CB8AC3E}">
        <p14:creationId xmlns:p14="http://schemas.microsoft.com/office/powerpoint/2010/main" val="2674142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pPr marL="0" indent="0" algn="just">
              <a:buNone/>
            </a:pPr>
            <a:r>
              <a:rPr lang="en-US" dirty="0" smtClean="0">
                <a:solidFill>
                  <a:srgbClr val="FF0000"/>
                </a:solidFill>
              </a:rPr>
              <a:t>Java </a:t>
            </a:r>
            <a:r>
              <a:rPr lang="en-US" dirty="0" err="1" smtClean="0">
                <a:solidFill>
                  <a:srgbClr val="FF0000"/>
                </a:solidFill>
              </a:rPr>
              <a:t>ResultSetMetaData</a:t>
            </a:r>
            <a:r>
              <a:rPr lang="en-US" dirty="0" smtClean="0">
                <a:solidFill>
                  <a:srgbClr val="FF0000"/>
                </a:solidFill>
              </a:rPr>
              <a:t> </a:t>
            </a:r>
            <a:r>
              <a:rPr lang="en-US" dirty="0" smtClean="0"/>
              <a:t>Interface</a:t>
            </a:r>
          </a:p>
          <a:p>
            <a:pPr algn="just"/>
            <a:r>
              <a:rPr lang="en-US" dirty="0" smtClean="0"/>
              <a:t>The metadata means data about data i.e. we can get further information from the data.</a:t>
            </a:r>
          </a:p>
          <a:p>
            <a:pPr algn="just"/>
            <a:r>
              <a:rPr lang="en-US" dirty="0" smtClean="0"/>
              <a:t>If you have to get metadata of a table like total number of column, column name, column type etc. , </a:t>
            </a:r>
            <a:r>
              <a:rPr lang="en-US" dirty="0" err="1" smtClean="0"/>
              <a:t>ResultSetMetaData</a:t>
            </a:r>
            <a:r>
              <a:rPr lang="en-US" dirty="0" smtClean="0"/>
              <a:t> interface is useful because it provides methods to get metadata from the </a:t>
            </a:r>
            <a:r>
              <a:rPr lang="en-US" dirty="0" err="1" smtClean="0"/>
              <a:t>ResultSet</a:t>
            </a:r>
            <a:r>
              <a:rPr lang="en-US" dirty="0" smtClean="0"/>
              <a:t> object.</a:t>
            </a:r>
            <a:endParaRPr lang="en-US" dirty="0"/>
          </a:p>
        </p:txBody>
      </p:sp>
    </p:spTree>
    <p:extLst>
      <p:ext uri="{BB962C8B-B14F-4D97-AF65-F5344CB8AC3E}">
        <p14:creationId xmlns:p14="http://schemas.microsoft.com/office/powerpoint/2010/main" val="3995008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err="1" smtClean="0">
                <a:solidFill>
                  <a:srgbClr val="FF0000"/>
                </a:solidFill>
              </a:rPr>
              <a:t>DatabaseMetaData</a:t>
            </a:r>
            <a:r>
              <a:rPr lang="en-US" dirty="0" smtClean="0">
                <a:solidFill>
                  <a:srgbClr val="FF0000"/>
                </a:solidFill>
              </a:rPr>
              <a:t> </a:t>
            </a:r>
            <a:r>
              <a:rPr lang="en-US" dirty="0" smtClean="0"/>
              <a:t>interface provides methods to get meta data of a database such as database product name, database product version, driver name, name of total number of tables, name of total number of views etc.</a:t>
            </a:r>
          </a:p>
          <a:p>
            <a:endParaRPr lang="en-US" dirty="0"/>
          </a:p>
        </p:txBody>
      </p:sp>
    </p:spTree>
    <p:extLst>
      <p:ext uri="{BB962C8B-B14F-4D97-AF65-F5344CB8AC3E}">
        <p14:creationId xmlns:p14="http://schemas.microsoft.com/office/powerpoint/2010/main" val="2419842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dirty="0" smtClean="0"/>
              <a:t>By the help of </a:t>
            </a:r>
            <a:r>
              <a:rPr lang="en-US" dirty="0" err="1" smtClean="0"/>
              <a:t>PreparedStatement</a:t>
            </a:r>
            <a:r>
              <a:rPr lang="en-US" dirty="0" smtClean="0"/>
              <a:t> we can retrieve and store the image in the database.</a:t>
            </a:r>
          </a:p>
          <a:p>
            <a:pPr marL="0" indent="0" algn="just">
              <a:buNone/>
            </a:pPr>
            <a:r>
              <a:rPr lang="en-US" dirty="0" smtClean="0"/>
              <a:t>The </a:t>
            </a:r>
            <a:r>
              <a:rPr lang="en-US" dirty="0" err="1" smtClean="0"/>
              <a:t>getBlob</a:t>
            </a:r>
            <a:r>
              <a:rPr lang="en-US" dirty="0" smtClean="0"/>
              <a:t>() method of </a:t>
            </a:r>
            <a:r>
              <a:rPr lang="en-US" dirty="0" err="1" smtClean="0"/>
              <a:t>PreparedStatement</a:t>
            </a:r>
            <a:r>
              <a:rPr lang="en-US" dirty="0" smtClean="0"/>
              <a:t> is used to get Binary information, it returns the instance of Blob. After calling the </a:t>
            </a:r>
            <a:r>
              <a:rPr lang="en-US" dirty="0" err="1" smtClean="0"/>
              <a:t>getBytes</a:t>
            </a:r>
            <a:r>
              <a:rPr lang="en-US" dirty="0" smtClean="0"/>
              <a:t>() method on the blob object, we can get the array of binary information that can be written into the image file.</a:t>
            </a:r>
          </a:p>
        </p:txBody>
      </p:sp>
    </p:spTree>
    <p:extLst>
      <p:ext uri="{BB962C8B-B14F-4D97-AF65-F5344CB8AC3E}">
        <p14:creationId xmlns:p14="http://schemas.microsoft.com/office/powerpoint/2010/main" val="2751147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marL="0" indent="0">
              <a:buNone/>
            </a:pPr>
            <a:r>
              <a:rPr lang="en-US" dirty="0" smtClean="0">
                <a:solidFill>
                  <a:srgbClr val="FF0000"/>
                </a:solidFill>
              </a:rPr>
              <a:t>Java </a:t>
            </a:r>
            <a:r>
              <a:rPr lang="en-US" dirty="0" err="1" smtClean="0">
                <a:solidFill>
                  <a:srgbClr val="FF0000"/>
                </a:solidFill>
              </a:rPr>
              <a:t>CallableStatement</a:t>
            </a:r>
            <a:r>
              <a:rPr lang="en-US" dirty="0" smtClean="0">
                <a:solidFill>
                  <a:srgbClr val="FF0000"/>
                </a:solidFill>
              </a:rPr>
              <a:t> Interface</a:t>
            </a:r>
          </a:p>
          <a:p>
            <a:pPr algn="just"/>
            <a:r>
              <a:rPr lang="en-US" dirty="0" err="1" smtClean="0"/>
              <a:t>CallableStatement</a:t>
            </a:r>
            <a:r>
              <a:rPr lang="en-US" dirty="0" smtClean="0"/>
              <a:t> interface is used to call the stored procedures and functions.</a:t>
            </a:r>
          </a:p>
          <a:p>
            <a:pPr algn="just"/>
            <a:endParaRPr lang="en-US" dirty="0" smtClean="0"/>
          </a:p>
          <a:p>
            <a:pPr algn="just"/>
            <a:r>
              <a:rPr lang="en-US" dirty="0" smtClean="0"/>
              <a:t>We can have business logic on the database by the use of stored procedures and functions that will make the performance better because these are precompiled.</a:t>
            </a:r>
          </a:p>
          <a:p>
            <a:pPr algn="just"/>
            <a:endParaRPr lang="en-US" dirty="0" smtClean="0"/>
          </a:p>
          <a:p>
            <a:pPr algn="just"/>
            <a:r>
              <a:rPr lang="en-US" dirty="0" smtClean="0"/>
              <a:t>Suppose you need the get the age of the employee based on the date of birth, you may create a function that receives date as the input and returns age of the employee as the output.</a:t>
            </a:r>
            <a:endParaRPr lang="en-US" dirty="0"/>
          </a:p>
        </p:txBody>
      </p:sp>
    </p:spTree>
    <p:extLst>
      <p:ext uri="{BB962C8B-B14F-4D97-AF65-F5344CB8AC3E}">
        <p14:creationId xmlns:p14="http://schemas.microsoft.com/office/powerpoint/2010/main" val="1555317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graphicFrame>
        <p:nvGraphicFramePr>
          <p:cNvPr id="4" name="Content Placeholder 3"/>
          <p:cNvGraphicFramePr>
            <a:graphicFrameLocks noGrp="1"/>
          </p:cNvGraphicFramePr>
          <p:nvPr>
            <p:ph idx="1"/>
          </p:nvPr>
        </p:nvGraphicFramePr>
        <p:xfrm>
          <a:off x="457200" y="1786207"/>
          <a:ext cx="8229600" cy="4153948"/>
        </p:xfrm>
        <a:graphic>
          <a:graphicData uri="http://schemas.openxmlformats.org/drawingml/2006/table">
            <a:tbl>
              <a:tblPr/>
              <a:tblGrid>
                <a:gridCol w="4114800"/>
                <a:gridCol w="4114800"/>
              </a:tblGrid>
              <a:tr h="500026">
                <a:tc>
                  <a:txBody>
                    <a:bodyPr/>
                    <a:lstStyle/>
                    <a:p>
                      <a:pPr algn="l" fontAlgn="t"/>
                      <a:r>
                        <a:rPr lang="en-US" sz="1800" dirty="0">
                          <a:solidFill>
                            <a:srgbClr val="000000"/>
                          </a:solidFill>
                          <a:effectLst/>
                          <a:latin typeface="times new roman"/>
                        </a:rPr>
                        <a:t>Stored Procedure</a:t>
                      </a:r>
                    </a:p>
                  </a:txBody>
                  <a:tcPr marL="113642" marR="113642" marT="113642" marB="113642">
                    <a:lnL w="9525" cap="flat" cmpd="sng" algn="ctr">
                      <a:solidFill>
                        <a:srgbClr val="A0637C"/>
                      </a:solidFill>
                      <a:prstDash val="solid"/>
                      <a:round/>
                      <a:headEnd type="none" w="med" len="med"/>
                      <a:tailEnd type="none" w="med" len="med"/>
                    </a:lnL>
                    <a:lnR w="9525" cap="flat" cmpd="sng" algn="ctr">
                      <a:solidFill>
                        <a:srgbClr val="A0637C"/>
                      </a:solidFill>
                      <a:prstDash val="solid"/>
                      <a:round/>
                      <a:headEnd type="none" w="med" len="med"/>
                      <a:tailEnd type="none" w="med" len="med"/>
                    </a:lnR>
                    <a:lnT w="9525" cap="flat" cmpd="sng" algn="ctr">
                      <a:solidFill>
                        <a:srgbClr val="A0637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Function</a:t>
                      </a:r>
                    </a:p>
                  </a:txBody>
                  <a:tcPr marL="113642" marR="113642" marT="113642" marB="113642">
                    <a:lnL w="9525" cap="flat" cmpd="sng" algn="ctr">
                      <a:solidFill>
                        <a:srgbClr val="A0637C"/>
                      </a:solidFill>
                      <a:prstDash val="solid"/>
                      <a:round/>
                      <a:headEnd type="none" w="med" len="med"/>
                      <a:tailEnd type="none" w="med" len="med"/>
                    </a:lnL>
                    <a:lnR w="9525" cap="flat" cmpd="sng" algn="ctr">
                      <a:solidFill>
                        <a:srgbClr val="A0637C"/>
                      </a:solidFill>
                      <a:prstDash val="solid"/>
                      <a:round/>
                      <a:headEnd type="none" w="med" len="med"/>
                      <a:tailEnd type="none" w="med" len="med"/>
                    </a:lnR>
                    <a:lnT w="9525" cap="flat" cmpd="sng" algn="ctr">
                      <a:solidFill>
                        <a:srgbClr val="A0637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24265">
                <a:tc>
                  <a:txBody>
                    <a:bodyPr/>
                    <a:lstStyle/>
                    <a:p>
                      <a:pPr algn="l" fontAlgn="t"/>
                      <a:r>
                        <a:rPr lang="en-US" sz="1800">
                          <a:solidFill>
                            <a:srgbClr val="000000"/>
                          </a:solidFill>
                          <a:effectLst/>
                          <a:latin typeface="verdana"/>
                        </a:rPr>
                        <a:t>is used to perform business logic.</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is used to perform calculation.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4265">
                <a:tc>
                  <a:txBody>
                    <a:bodyPr/>
                    <a:lstStyle/>
                    <a:p>
                      <a:pPr algn="l" fontAlgn="t"/>
                      <a:r>
                        <a:rPr lang="en-US" sz="1800">
                          <a:solidFill>
                            <a:srgbClr val="000000"/>
                          </a:solidFill>
                          <a:effectLst/>
                          <a:latin typeface="verdana"/>
                        </a:rPr>
                        <a:t>must not have the return type.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must have the return type.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4265">
                <a:tc>
                  <a:txBody>
                    <a:bodyPr/>
                    <a:lstStyle/>
                    <a:p>
                      <a:pPr algn="l" fontAlgn="t"/>
                      <a:r>
                        <a:rPr lang="en-US" sz="1800">
                          <a:solidFill>
                            <a:srgbClr val="000000"/>
                          </a:solidFill>
                          <a:effectLst/>
                          <a:latin typeface="verdana"/>
                        </a:rPr>
                        <a:t>may return 0 or more values.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may return only one values.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7006">
                <a:tc>
                  <a:txBody>
                    <a:bodyPr/>
                    <a:lstStyle/>
                    <a:p>
                      <a:pPr algn="l" fontAlgn="t"/>
                      <a:r>
                        <a:rPr lang="en-US" sz="1800">
                          <a:solidFill>
                            <a:srgbClr val="000000"/>
                          </a:solidFill>
                          <a:effectLst/>
                          <a:latin typeface="verdana"/>
                        </a:rPr>
                        <a:t>We can call functions from the procedure.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Procedure cannot be called from function.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7006">
                <a:tc>
                  <a:txBody>
                    <a:bodyPr/>
                    <a:lstStyle/>
                    <a:p>
                      <a:pPr algn="l" fontAlgn="t"/>
                      <a:r>
                        <a:rPr lang="en-US" sz="1800">
                          <a:solidFill>
                            <a:srgbClr val="000000"/>
                          </a:solidFill>
                          <a:effectLst/>
                          <a:latin typeface="verdana"/>
                        </a:rPr>
                        <a:t>Procedure supports input and output parameters.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Function supports only input parameter.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9748">
                <a:tc>
                  <a:txBody>
                    <a:bodyPr/>
                    <a:lstStyle/>
                    <a:p>
                      <a:pPr algn="l" fontAlgn="t"/>
                      <a:r>
                        <a:rPr lang="en-US" sz="1800">
                          <a:solidFill>
                            <a:srgbClr val="000000"/>
                          </a:solidFill>
                          <a:effectLst/>
                          <a:latin typeface="verdana"/>
                        </a:rPr>
                        <a:t>Exception handling using try/catch block can be used in stored procedures.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Exception handling using try/catch can't be used in user defined functions.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415090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Autofit/>
          </a:bodyPr>
          <a:lstStyle/>
          <a:p>
            <a:pPr algn="just"/>
            <a:r>
              <a:rPr lang="en-US" sz="2400" b="1" dirty="0" smtClean="0">
                <a:solidFill>
                  <a:srgbClr val="FF0000"/>
                </a:solidFill>
              </a:rPr>
              <a:t>Transaction Management in JDBC</a:t>
            </a:r>
          </a:p>
          <a:p>
            <a:pPr algn="just"/>
            <a:r>
              <a:rPr lang="en-US" sz="2400" b="1" dirty="0" smtClean="0"/>
              <a:t>Transaction represents a single unit of work.</a:t>
            </a:r>
          </a:p>
          <a:p>
            <a:pPr algn="just"/>
            <a:endParaRPr lang="en-US" sz="2400" b="1" dirty="0" smtClean="0"/>
          </a:p>
          <a:p>
            <a:pPr algn="just"/>
            <a:r>
              <a:rPr lang="en-US" sz="2400" b="1" dirty="0" smtClean="0"/>
              <a:t>The ACID properties describes the transaction management well. ACID stands for Atomicity, Consistency, isolation and durability.</a:t>
            </a:r>
          </a:p>
          <a:p>
            <a:pPr algn="just"/>
            <a:endParaRPr lang="en-US" sz="2400" b="1" dirty="0" smtClean="0"/>
          </a:p>
          <a:p>
            <a:pPr algn="just"/>
            <a:r>
              <a:rPr lang="en-US" sz="2400" b="1" dirty="0" smtClean="0"/>
              <a:t>Atomicity means either all successful or none.</a:t>
            </a:r>
          </a:p>
          <a:p>
            <a:pPr algn="just"/>
            <a:endParaRPr lang="en-US" sz="2400" b="1" dirty="0" smtClean="0"/>
          </a:p>
          <a:p>
            <a:pPr algn="just"/>
            <a:r>
              <a:rPr lang="en-US" sz="2400" b="1" dirty="0" smtClean="0"/>
              <a:t>Consistency ensures bringing the database from one consistent state to another consistent state.</a:t>
            </a:r>
          </a:p>
          <a:p>
            <a:pPr algn="just"/>
            <a:endParaRPr lang="en-US" sz="2400" b="1" dirty="0" smtClean="0"/>
          </a:p>
          <a:p>
            <a:pPr algn="just"/>
            <a:r>
              <a:rPr lang="en-US" sz="2400" b="1" dirty="0" smtClean="0"/>
              <a:t>Isolation ensures that transaction is isolated from other transaction.</a:t>
            </a:r>
          </a:p>
          <a:p>
            <a:pPr algn="just"/>
            <a:endParaRPr lang="en-US" sz="2400" b="1" dirty="0" smtClean="0"/>
          </a:p>
          <a:p>
            <a:pPr algn="just"/>
            <a:r>
              <a:rPr lang="en-US" sz="2400" b="1" dirty="0" smtClean="0"/>
              <a:t>Durability means once a transaction has been committed, it will remain so, even in the event of errors, power loss etc.</a:t>
            </a:r>
            <a:endParaRPr lang="en-US" sz="2400" b="1" dirty="0"/>
          </a:p>
        </p:txBody>
      </p:sp>
    </p:spTree>
    <p:extLst>
      <p:ext uri="{BB962C8B-B14F-4D97-AF65-F5344CB8AC3E}">
        <p14:creationId xmlns:p14="http://schemas.microsoft.com/office/powerpoint/2010/main" val="626753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r>
              <a:rPr lang="en-US" dirty="0" smtClean="0">
                <a:solidFill>
                  <a:srgbClr val="FF0000"/>
                </a:solidFill>
              </a:rPr>
              <a:t>JDBC </a:t>
            </a:r>
            <a:r>
              <a:rPr lang="en-US" dirty="0" err="1" smtClean="0">
                <a:solidFill>
                  <a:srgbClr val="FF0000"/>
                </a:solidFill>
              </a:rPr>
              <a:t>RowSet</a:t>
            </a:r>
            <a:endParaRPr lang="en-US" dirty="0" smtClean="0">
              <a:solidFill>
                <a:srgbClr val="FF0000"/>
              </a:solidFill>
            </a:endParaRPr>
          </a:p>
          <a:p>
            <a:pPr algn="just"/>
            <a:r>
              <a:rPr lang="en-US" sz="4000" b="1" dirty="0" smtClean="0"/>
              <a:t>The instance of </a:t>
            </a:r>
            <a:r>
              <a:rPr lang="en-US" sz="4000" b="1" dirty="0" err="1" smtClean="0"/>
              <a:t>RowSet</a:t>
            </a:r>
            <a:r>
              <a:rPr lang="en-US" sz="4000" b="1" dirty="0" smtClean="0"/>
              <a:t> is the java bean component because it has properties and java bean notification mechanism. It is introduced since JDK 5.</a:t>
            </a:r>
          </a:p>
          <a:p>
            <a:pPr algn="just"/>
            <a:endParaRPr lang="en-US" sz="4000" b="1" dirty="0" smtClean="0"/>
          </a:p>
          <a:p>
            <a:pPr algn="just"/>
            <a:r>
              <a:rPr lang="en-US" sz="4000" b="1" dirty="0" smtClean="0"/>
              <a:t>It is the wrapper of </a:t>
            </a:r>
            <a:r>
              <a:rPr lang="en-US" sz="4000" b="1" dirty="0" err="1" smtClean="0"/>
              <a:t>ResultSet</a:t>
            </a:r>
            <a:r>
              <a:rPr lang="en-US" sz="4000" b="1" dirty="0" smtClean="0"/>
              <a:t>. It holds tabular data like </a:t>
            </a:r>
            <a:r>
              <a:rPr lang="en-US" sz="4000" b="1" dirty="0" err="1" smtClean="0"/>
              <a:t>ResultSet</a:t>
            </a:r>
            <a:r>
              <a:rPr lang="en-US" sz="4000" b="1" dirty="0" smtClean="0"/>
              <a:t> but it is easy and flexible to use.</a:t>
            </a:r>
          </a:p>
          <a:p>
            <a:pPr algn="just"/>
            <a:endParaRPr lang="en-US" sz="4000" b="1" dirty="0" smtClean="0"/>
          </a:p>
          <a:p>
            <a:pPr algn="just"/>
            <a:r>
              <a:rPr lang="en-US" sz="4000" b="1" dirty="0" smtClean="0"/>
              <a:t>The implementation classes of </a:t>
            </a:r>
            <a:r>
              <a:rPr lang="en-US" sz="4000" b="1" dirty="0" err="1" smtClean="0"/>
              <a:t>RowSet</a:t>
            </a:r>
            <a:r>
              <a:rPr lang="en-US" sz="4000" b="1" dirty="0" smtClean="0"/>
              <a:t> interface are as follows:</a:t>
            </a:r>
          </a:p>
          <a:p>
            <a:pPr algn="just"/>
            <a:endParaRPr lang="en-US" sz="4000" b="1" dirty="0" smtClean="0"/>
          </a:p>
          <a:p>
            <a:pPr algn="just"/>
            <a:r>
              <a:rPr lang="en-US" sz="4000" b="1" dirty="0" err="1" smtClean="0"/>
              <a:t>JdbcRowSet</a:t>
            </a:r>
            <a:endParaRPr lang="en-US" sz="4000" b="1" dirty="0" smtClean="0"/>
          </a:p>
          <a:p>
            <a:pPr algn="just"/>
            <a:r>
              <a:rPr lang="en-US" sz="4000" b="1" dirty="0" err="1" smtClean="0"/>
              <a:t>CachedRowSet</a:t>
            </a:r>
            <a:endParaRPr lang="en-US" sz="4000" b="1" dirty="0" smtClean="0"/>
          </a:p>
          <a:p>
            <a:pPr algn="just"/>
            <a:r>
              <a:rPr lang="en-US" sz="4000" b="1" dirty="0" err="1" smtClean="0"/>
              <a:t>WebRowSet</a:t>
            </a:r>
            <a:endParaRPr lang="en-US" sz="4000" b="1" dirty="0" smtClean="0"/>
          </a:p>
          <a:p>
            <a:pPr algn="just"/>
            <a:r>
              <a:rPr lang="en-US" sz="4000" b="1" dirty="0" err="1" smtClean="0"/>
              <a:t>JoinRowSet</a:t>
            </a:r>
            <a:endParaRPr lang="en-US" sz="4000" b="1" dirty="0" smtClean="0"/>
          </a:p>
          <a:p>
            <a:pPr algn="just"/>
            <a:r>
              <a:rPr lang="en-US" sz="4000" b="1" dirty="0" err="1" smtClean="0"/>
              <a:t>FilteredRowSet</a:t>
            </a:r>
            <a:endParaRPr lang="en-US" sz="4000" b="1" dirty="0"/>
          </a:p>
        </p:txBody>
      </p:sp>
    </p:spTree>
    <p:extLst>
      <p:ext uri="{BB962C8B-B14F-4D97-AF65-F5344CB8AC3E}">
        <p14:creationId xmlns:p14="http://schemas.microsoft.com/office/powerpoint/2010/main" val="2427484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dirty="0" smtClean="0">
                <a:solidFill>
                  <a:srgbClr val="FF0000"/>
                </a:solidFill>
              </a:rPr>
              <a:t>Java </a:t>
            </a:r>
            <a:r>
              <a:rPr lang="en-US" dirty="0">
                <a:solidFill>
                  <a:srgbClr val="FF0000"/>
                </a:solidFill>
              </a:rPr>
              <a:t>Database Connectivity with MySQL</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295400"/>
            <a:ext cx="8229600" cy="5181600"/>
          </a:xfrm>
        </p:spPr>
        <p:txBody>
          <a:bodyPr>
            <a:normAutofit fontScale="40000" lnSpcReduction="20000"/>
          </a:bodyPr>
          <a:lstStyle/>
          <a:p>
            <a:pPr algn="just"/>
            <a:r>
              <a:rPr lang="en-US" sz="5100" dirty="0">
                <a:latin typeface="Times New Roman" pitchFamily="18" charset="0"/>
                <a:cs typeface="Times New Roman" pitchFamily="18" charset="0"/>
              </a:rPr>
              <a:t>To connect Java application with the MySQL database, we need to follow 5 following steps.</a:t>
            </a:r>
          </a:p>
          <a:p>
            <a:pPr algn="just"/>
            <a:r>
              <a:rPr lang="en-US" sz="5100" dirty="0">
                <a:latin typeface="Times New Roman" pitchFamily="18" charset="0"/>
                <a:cs typeface="Times New Roman" pitchFamily="18" charset="0"/>
              </a:rPr>
              <a:t>In this example we are using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as the database. So we need to know following </a:t>
            </a:r>
            <a:r>
              <a:rPr lang="en-US" sz="5100" dirty="0" err="1">
                <a:latin typeface="Times New Roman" pitchFamily="18" charset="0"/>
                <a:cs typeface="Times New Roman" pitchFamily="18" charset="0"/>
              </a:rPr>
              <a:t>informations</a:t>
            </a:r>
            <a:r>
              <a:rPr lang="en-US" sz="5100" dirty="0">
                <a:latin typeface="Times New Roman" pitchFamily="18" charset="0"/>
                <a:cs typeface="Times New Roman" pitchFamily="18" charset="0"/>
              </a:rPr>
              <a:t> for the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database:</a:t>
            </a:r>
          </a:p>
          <a:p>
            <a:pPr algn="just"/>
            <a:r>
              <a:rPr lang="en-US" sz="5100" b="1" dirty="0">
                <a:latin typeface="Times New Roman" pitchFamily="18" charset="0"/>
                <a:cs typeface="Times New Roman" pitchFamily="18" charset="0"/>
              </a:rPr>
              <a:t>Driver class: </a:t>
            </a:r>
            <a:r>
              <a:rPr lang="en-US" sz="5100" dirty="0">
                <a:latin typeface="Times New Roman" pitchFamily="18" charset="0"/>
                <a:cs typeface="Times New Roman" pitchFamily="18" charset="0"/>
              </a:rPr>
              <a:t>The driver class for the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database is </a:t>
            </a:r>
            <a:r>
              <a:rPr lang="en-US" sz="5100" b="1" dirty="0" err="1">
                <a:latin typeface="Times New Roman" pitchFamily="18" charset="0"/>
                <a:cs typeface="Times New Roman" pitchFamily="18" charset="0"/>
              </a:rPr>
              <a:t>com.mysql.jdbc.Driver</a:t>
            </a:r>
            <a:r>
              <a:rPr lang="en-US" sz="5100" dirty="0">
                <a:latin typeface="Times New Roman" pitchFamily="18" charset="0"/>
                <a:cs typeface="Times New Roman" pitchFamily="18" charset="0"/>
              </a:rPr>
              <a:t>.</a:t>
            </a:r>
          </a:p>
          <a:p>
            <a:pPr algn="just"/>
            <a:r>
              <a:rPr lang="en-US" sz="5100" b="1" dirty="0">
                <a:latin typeface="Times New Roman" pitchFamily="18" charset="0"/>
                <a:cs typeface="Times New Roman" pitchFamily="18" charset="0"/>
              </a:rPr>
              <a:t>Connection URL: </a:t>
            </a:r>
            <a:r>
              <a:rPr lang="en-US" sz="5100" dirty="0">
                <a:latin typeface="Times New Roman" pitchFamily="18" charset="0"/>
                <a:cs typeface="Times New Roman" pitchFamily="18" charset="0"/>
              </a:rPr>
              <a:t>The connection URL for the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database is </a:t>
            </a:r>
            <a:r>
              <a:rPr lang="en-US" sz="5100" b="1" dirty="0" err="1">
                <a:latin typeface="Times New Roman" pitchFamily="18" charset="0"/>
                <a:cs typeface="Times New Roman" pitchFamily="18" charset="0"/>
              </a:rPr>
              <a:t>jdbc:mysql</a:t>
            </a:r>
            <a:r>
              <a:rPr lang="en-US" sz="5100" b="1" dirty="0">
                <a:latin typeface="Times New Roman" pitchFamily="18" charset="0"/>
                <a:cs typeface="Times New Roman" pitchFamily="18" charset="0"/>
              </a:rPr>
              <a:t>://localhost:3306/</a:t>
            </a:r>
            <a:r>
              <a:rPr lang="en-US" sz="5100" b="1" dirty="0" err="1">
                <a:latin typeface="Times New Roman" pitchFamily="18" charset="0"/>
                <a:cs typeface="Times New Roman" pitchFamily="18" charset="0"/>
              </a:rPr>
              <a:t>sonoo</a:t>
            </a:r>
            <a:r>
              <a:rPr lang="en-US" sz="5100" dirty="0">
                <a:latin typeface="Times New Roman" pitchFamily="18" charset="0"/>
                <a:cs typeface="Times New Roman" pitchFamily="18" charset="0"/>
              </a:rPr>
              <a:t> where </a:t>
            </a:r>
            <a:r>
              <a:rPr lang="en-US" sz="5100" dirty="0" err="1">
                <a:latin typeface="Times New Roman" pitchFamily="18" charset="0"/>
                <a:cs typeface="Times New Roman" pitchFamily="18" charset="0"/>
              </a:rPr>
              <a:t>jdbc</a:t>
            </a:r>
            <a:r>
              <a:rPr lang="en-US" sz="5100" dirty="0">
                <a:latin typeface="Times New Roman" pitchFamily="18" charset="0"/>
                <a:cs typeface="Times New Roman" pitchFamily="18" charset="0"/>
              </a:rPr>
              <a:t> is the API,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is the database, </a:t>
            </a:r>
            <a:r>
              <a:rPr lang="en-US" sz="5100" dirty="0" err="1">
                <a:latin typeface="Times New Roman" pitchFamily="18" charset="0"/>
                <a:cs typeface="Times New Roman" pitchFamily="18" charset="0"/>
              </a:rPr>
              <a:t>localhost</a:t>
            </a:r>
            <a:r>
              <a:rPr lang="en-US" sz="5100" dirty="0">
                <a:latin typeface="Times New Roman" pitchFamily="18" charset="0"/>
                <a:cs typeface="Times New Roman" pitchFamily="18" charset="0"/>
              </a:rPr>
              <a:t> is the server name on which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is running, we may also use IP address, 3306 is the port number and </a:t>
            </a:r>
            <a:r>
              <a:rPr lang="en-US" sz="5100" dirty="0" err="1">
                <a:latin typeface="Times New Roman" pitchFamily="18" charset="0"/>
                <a:cs typeface="Times New Roman" pitchFamily="18" charset="0"/>
              </a:rPr>
              <a:t>sonoo</a:t>
            </a:r>
            <a:r>
              <a:rPr lang="en-US" sz="5100" dirty="0">
                <a:latin typeface="Times New Roman" pitchFamily="18" charset="0"/>
                <a:cs typeface="Times New Roman" pitchFamily="18" charset="0"/>
              </a:rPr>
              <a:t> is the database name. We may use any database, in such case, we need to replace the </a:t>
            </a:r>
            <a:r>
              <a:rPr lang="en-US" sz="5100" dirty="0" err="1">
                <a:latin typeface="Times New Roman" pitchFamily="18" charset="0"/>
                <a:cs typeface="Times New Roman" pitchFamily="18" charset="0"/>
              </a:rPr>
              <a:t>sonoo</a:t>
            </a:r>
            <a:r>
              <a:rPr lang="en-US" sz="5100" dirty="0">
                <a:latin typeface="Times New Roman" pitchFamily="18" charset="0"/>
                <a:cs typeface="Times New Roman" pitchFamily="18" charset="0"/>
              </a:rPr>
              <a:t> with our database name.</a:t>
            </a:r>
          </a:p>
          <a:p>
            <a:pPr algn="just"/>
            <a:r>
              <a:rPr lang="en-US" sz="5100" b="1" dirty="0">
                <a:latin typeface="Times New Roman" pitchFamily="18" charset="0"/>
                <a:cs typeface="Times New Roman" pitchFamily="18" charset="0"/>
              </a:rPr>
              <a:t>Username: </a:t>
            </a:r>
            <a:r>
              <a:rPr lang="en-US" sz="5100" dirty="0">
                <a:latin typeface="Times New Roman" pitchFamily="18" charset="0"/>
                <a:cs typeface="Times New Roman" pitchFamily="18" charset="0"/>
              </a:rPr>
              <a:t>The default username for the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database is </a:t>
            </a:r>
            <a:r>
              <a:rPr lang="en-US" sz="5100" b="1" dirty="0">
                <a:latin typeface="Times New Roman" pitchFamily="18" charset="0"/>
                <a:cs typeface="Times New Roman" pitchFamily="18" charset="0"/>
              </a:rPr>
              <a:t>root</a:t>
            </a:r>
            <a:r>
              <a:rPr lang="en-US" sz="5100" dirty="0">
                <a:latin typeface="Times New Roman" pitchFamily="18" charset="0"/>
                <a:cs typeface="Times New Roman" pitchFamily="18" charset="0"/>
              </a:rPr>
              <a:t>.</a:t>
            </a:r>
          </a:p>
          <a:p>
            <a:pPr algn="just"/>
            <a:r>
              <a:rPr lang="en-US" sz="5100" b="1" dirty="0">
                <a:latin typeface="Times New Roman" pitchFamily="18" charset="0"/>
                <a:cs typeface="Times New Roman" pitchFamily="18" charset="0"/>
              </a:rPr>
              <a:t>Password: </a:t>
            </a:r>
            <a:r>
              <a:rPr lang="en-US" sz="5100" dirty="0">
                <a:latin typeface="Times New Roman" pitchFamily="18" charset="0"/>
                <a:cs typeface="Times New Roman" pitchFamily="18" charset="0"/>
              </a:rPr>
              <a:t>It is the password given by the user at the time of installing the </a:t>
            </a:r>
            <a:r>
              <a:rPr lang="en-US" sz="5100" dirty="0" err="1">
                <a:latin typeface="Times New Roman" pitchFamily="18" charset="0"/>
                <a:cs typeface="Times New Roman" pitchFamily="18" charset="0"/>
              </a:rPr>
              <a:t>mysql</a:t>
            </a:r>
            <a:r>
              <a:rPr lang="en-US" sz="5100" dirty="0">
                <a:latin typeface="Times New Roman" pitchFamily="18" charset="0"/>
                <a:cs typeface="Times New Roman" pitchFamily="18" charset="0"/>
              </a:rPr>
              <a:t> database. In this example, we are going to use root as the password.</a:t>
            </a:r>
          </a:p>
          <a:p>
            <a:endParaRPr lang="en-US" dirty="0"/>
          </a:p>
        </p:txBody>
      </p:sp>
    </p:spTree>
    <p:extLst>
      <p:ext uri="{BB962C8B-B14F-4D97-AF65-F5344CB8AC3E}">
        <p14:creationId xmlns:p14="http://schemas.microsoft.com/office/powerpoint/2010/main" val="36682985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Let's first create a table in the </a:t>
            </a:r>
            <a:r>
              <a:rPr lang="en-US" dirty="0" err="1"/>
              <a:t>mysql</a:t>
            </a:r>
            <a:r>
              <a:rPr lang="en-US" dirty="0"/>
              <a:t> database, but before creating table, we need to create database first</a:t>
            </a:r>
            <a:r>
              <a:rPr lang="en-US" dirty="0" smtClean="0"/>
              <a:t>.</a:t>
            </a:r>
          </a:p>
          <a:p>
            <a:r>
              <a:rPr lang="en-US" dirty="0"/>
              <a:t>create database </a:t>
            </a:r>
            <a:r>
              <a:rPr lang="en-US" dirty="0" err="1"/>
              <a:t>sonoo</a:t>
            </a:r>
            <a:r>
              <a:rPr lang="en-US" dirty="0"/>
              <a:t>;  </a:t>
            </a:r>
          </a:p>
          <a:p>
            <a:r>
              <a:rPr lang="en-US" dirty="0"/>
              <a:t>use </a:t>
            </a:r>
            <a:r>
              <a:rPr lang="en-US" dirty="0" err="1"/>
              <a:t>sonoo</a:t>
            </a:r>
            <a:r>
              <a:rPr lang="en-US" dirty="0"/>
              <a:t>;  </a:t>
            </a:r>
          </a:p>
          <a:p>
            <a:r>
              <a:rPr lang="en-US" dirty="0"/>
              <a:t>create table </a:t>
            </a:r>
            <a:r>
              <a:rPr lang="en-US" dirty="0" err="1"/>
              <a:t>emp</a:t>
            </a:r>
            <a:r>
              <a:rPr lang="en-US" dirty="0"/>
              <a:t>(id </a:t>
            </a:r>
            <a:r>
              <a:rPr lang="en-US" b="1" dirty="0" err="1"/>
              <a:t>int</a:t>
            </a:r>
            <a:r>
              <a:rPr lang="en-US" dirty="0"/>
              <a:t>(10),name </a:t>
            </a:r>
            <a:r>
              <a:rPr lang="en-US" dirty="0" err="1"/>
              <a:t>varchar</a:t>
            </a:r>
            <a:r>
              <a:rPr lang="en-US" dirty="0"/>
              <a:t>(40),age </a:t>
            </a:r>
            <a:r>
              <a:rPr lang="en-US" b="1" dirty="0" err="1"/>
              <a:t>int</a:t>
            </a:r>
            <a:r>
              <a:rPr lang="en-US" dirty="0"/>
              <a:t>(3)); </a:t>
            </a:r>
          </a:p>
          <a:p>
            <a:endParaRPr lang="en-US" dirty="0"/>
          </a:p>
        </p:txBody>
      </p:sp>
    </p:spTree>
    <p:extLst>
      <p:ext uri="{BB962C8B-B14F-4D97-AF65-F5344CB8AC3E}">
        <p14:creationId xmlns:p14="http://schemas.microsoft.com/office/powerpoint/2010/main" val="2419717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Example </a:t>
            </a:r>
            <a:r>
              <a:rPr lang="en-US" dirty="0"/>
              <a:t>to Connect Java Application with </a:t>
            </a:r>
            <a:r>
              <a:rPr lang="en-US" dirty="0" err="1"/>
              <a:t>mysql</a:t>
            </a:r>
            <a:r>
              <a:rPr lang="en-US" dirty="0"/>
              <a:t> database</a:t>
            </a:r>
            <a:br>
              <a:rPr lang="en-US" dirty="0"/>
            </a:br>
            <a:endParaRPr lang="en-US" dirty="0"/>
          </a:p>
        </p:txBody>
      </p:sp>
      <p:sp>
        <p:nvSpPr>
          <p:cNvPr id="3" name="Content Placeholder 2"/>
          <p:cNvSpPr>
            <a:spLocks noGrp="1"/>
          </p:cNvSpPr>
          <p:nvPr>
            <p:ph idx="1"/>
          </p:nvPr>
        </p:nvSpPr>
        <p:spPr>
          <a:xfrm>
            <a:off x="457200" y="1295400"/>
            <a:ext cx="8229600" cy="5105400"/>
          </a:xfrm>
        </p:spPr>
        <p:txBody>
          <a:bodyPr>
            <a:normAutofit fontScale="62500" lnSpcReduction="20000"/>
          </a:bodyPr>
          <a:lstStyle/>
          <a:p>
            <a:r>
              <a:rPr lang="en-US" b="1" dirty="0"/>
              <a:t>import</a:t>
            </a:r>
            <a:r>
              <a:rPr lang="en-US" dirty="0"/>
              <a:t> </a:t>
            </a:r>
            <a:r>
              <a:rPr lang="en-US" dirty="0" err="1"/>
              <a:t>java.sql</a:t>
            </a:r>
            <a:r>
              <a:rPr lang="en-US" dirty="0"/>
              <a:t>.*;  </a:t>
            </a:r>
          </a:p>
          <a:p>
            <a:r>
              <a:rPr lang="en-US" b="1" dirty="0"/>
              <a:t>class</a:t>
            </a:r>
            <a:r>
              <a:rPr lang="en-US" dirty="0"/>
              <a:t> </a:t>
            </a:r>
            <a:r>
              <a:rPr lang="en-US" dirty="0" err="1"/>
              <a:t>MysqlCon</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try</a:t>
            </a:r>
            <a:r>
              <a:rPr lang="en-US" dirty="0"/>
              <a:t>{  </a:t>
            </a:r>
          </a:p>
          <a:p>
            <a:r>
              <a:rPr lang="en-US" dirty="0" err="1"/>
              <a:t>Class.forName</a:t>
            </a:r>
            <a:r>
              <a:rPr lang="en-US" dirty="0"/>
              <a:t>("</a:t>
            </a:r>
            <a:r>
              <a:rPr lang="en-US" dirty="0" err="1"/>
              <a:t>com.mysql.jdbc.Driver</a:t>
            </a:r>
            <a:r>
              <a:rPr lang="en-US" dirty="0"/>
              <a:t>");  </a:t>
            </a:r>
          </a:p>
          <a:p>
            <a:r>
              <a:rPr lang="en-US" dirty="0"/>
              <a:t>Connection con=</a:t>
            </a:r>
            <a:r>
              <a:rPr lang="en-US" dirty="0" err="1"/>
              <a:t>DriverManager.getConnection</a:t>
            </a:r>
            <a:r>
              <a:rPr lang="en-US" dirty="0"/>
              <a:t>(  </a:t>
            </a:r>
          </a:p>
          <a:p>
            <a:r>
              <a:rPr lang="en-US" dirty="0"/>
              <a:t>"</a:t>
            </a:r>
            <a:r>
              <a:rPr lang="en-US" dirty="0" err="1"/>
              <a:t>jdbc:mysql</a:t>
            </a:r>
            <a:r>
              <a:rPr lang="en-US" dirty="0"/>
              <a:t>://localhost:3306/</a:t>
            </a:r>
            <a:r>
              <a:rPr lang="en-US" dirty="0" err="1"/>
              <a:t>sonoo</a:t>
            </a:r>
            <a:r>
              <a:rPr lang="en-US" dirty="0"/>
              <a:t>","</a:t>
            </a:r>
            <a:r>
              <a:rPr lang="en-US" dirty="0" err="1"/>
              <a:t>root","root</a:t>
            </a:r>
            <a:r>
              <a:rPr lang="en-US" dirty="0"/>
              <a:t>");  </a:t>
            </a:r>
          </a:p>
          <a:p>
            <a:r>
              <a:rPr lang="en-US" dirty="0"/>
              <a:t>//here </a:t>
            </a:r>
            <a:r>
              <a:rPr lang="en-US" dirty="0" err="1"/>
              <a:t>sonoo</a:t>
            </a:r>
            <a:r>
              <a:rPr lang="en-US" dirty="0"/>
              <a:t> is database name, root is username and password  </a:t>
            </a:r>
          </a:p>
          <a:p>
            <a:r>
              <a:rPr lang="en-US" dirty="0"/>
              <a:t>Statement </a:t>
            </a:r>
            <a:r>
              <a:rPr lang="en-US" dirty="0" err="1"/>
              <a:t>stmt</a:t>
            </a:r>
            <a:r>
              <a:rPr lang="en-US" dirty="0"/>
              <a:t>=</a:t>
            </a:r>
            <a:r>
              <a:rPr lang="en-US" dirty="0" err="1"/>
              <a:t>con.createStatement</a:t>
            </a:r>
            <a:r>
              <a:rPr lang="en-US" dirty="0"/>
              <a:t>();  </a:t>
            </a:r>
          </a:p>
          <a:p>
            <a:r>
              <a:rPr lang="en-US" dirty="0" err="1"/>
              <a:t>ResultSet</a:t>
            </a:r>
            <a:r>
              <a:rPr lang="en-US" dirty="0"/>
              <a:t> </a:t>
            </a:r>
            <a:r>
              <a:rPr lang="en-US" dirty="0" err="1"/>
              <a:t>rs</a:t>
            </a:r>
            <a:r>
              <a:rPr lang="en-US" dirty="0"/>
              <a:t>=</a:t>
            </a:r>
            <a:r>
              <a:rPr lang="en-US" dirty="0" err="1"/>
              <a:t>stmt.executeQuery</a:t>
            </a:r>
            <a:r>
              <a:rPr lang="en-US" dirty="0"/>
              <a:t>("select * from </a:t>
            </a:r>
            <a:r>
              <a:rPr lang="en-US" dirty="0" err="1"/>
              <a:t>emp</a:t>
            </a:r>
            <a:r>
              <a:rPr lang="en-US" dirty="0"/>
              <a:t>");  </a:t>
            </a:r>
          </a:p>
          <a:p>
            <a:r>
              <a:rPr lang="en-US" b="1" dirty="0"/>
              <a:t>while</a:t>
            </a:r>
            <a:r>
              <a:rPr lang="en-US" dirty="0"/>
              <a:t>(</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r>
              <a:rPr lang="en-US" dirty="0" err="1"/>
              <a:t>rs.getString</a:t>
            </a:r>
            <a:r>
              <a:rPr lang="en-US" dirty="0"/>
              <a:t>(3));  </a:t>
            </a:r>
          </a:p>
          <a:p>
            <a:r>
              <a:rPr lang="en-US" dirty="0" err="1"/>
              <a:t>con.close</a:t>
            </a:r>
            <a:r>
              <a:rPr lang="en-US" dirty="0"/>
              <a:t>();  </a:t>
            </a:r>
          </a:p>
          <a:p>
            <a:r>
              <a:rPr lang="en-US" dirty="0"/>
              <a:t>}</a:t>
            </a:r>
            <a:r>
              <a:rPr lang="en-US" b="1" dirty="0"/>
              <a:t>catch</a:t>
            </a:r>
            <a:r>
              <a:rPr lang="en-US" dirty="0"/>
              <a:t>(Exception e){ </a:t>
            </a:r>
            <a:r>
              <a:rPr lang="en-US" dirty="0" err="1"/>
              <a:t>System.out.println</a:t>
            </a:r>
            <a:r>
              <a:rPr lang="en-US" dirty="0"/>
              <a:t>(e);}  </a:t>
            </a:r>
          </a:p>
          <a:p>
            <a:r>
              <a:rPr lang="en-US" dirty="0"/>
              <a:t>}  </a:t>
            </a:r>
          </a:p>
          <a:p>
            <a:r>
              <a:rPr lang="en-US" dirty="0"/>
              <a:t>}  </a:t>
            </a:r>
          </a:p>
          <a:p>
            <a:endParaRPr lang="en-US" dirty="0"/>
          </a:p>
        </p:txBody>
      </p:sp>
    </p:spTree>
    <p:extLst>
      <p:ext uri="{BB962C8B-B14F-4D97-AF65-F5344CB8AC3E}">
        <p14:creationId xmlns:p14="http://schemas.microsoft.com/office/powerpoint/2010/main" val="3403454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525963"/>
          </a:xfrm>
        </p:spPr>
        <p:txBody>
          <a:bodyPr>
            <a:normAutofit/>
          </a:bodyPr>
          <a:lstStyle/>
          <a:p>
            <a:pPr marL="0" indent="0">
              <a:buNone/>
            </a:pPr>
            <a:r>
              <a:rPr lang="en-US" dirty="0" smtClean="0"/>
              <a:t>We can use JDBC API to handle database using Java program and can perform following activities:</a:t>
            </a:r>
          </a:p>
          <a:p>
            <a:r>
              <a:rPr lang="en-US" dirty="0" smtClean="0"/>
              <a:t>Connect to the database</a:t>
            </a:r>
          </a:p>
          <a:p>
            <a:r>
              <a:rPr lang="en-US" dirty="0" smtClean="0"/>
              <a:t>Execute queries and update statements to the database</a:t>
            </a:r>
          </a:p>
          <a:p>
            <a:r>
              <a:rPr lang="en-US" dirty="0" smtClean="0"/>
              <a:t>Retrieve the result received from the database.</a:t>
            </a:r>
            <a:endParaRPr lang="en-US" dirty="0"/>
          </a:p>
        </p:txBody>
      </p:sp>
    </p:spTree>
    <p:extLst>
      <p:ext uri="{BB962C8B-B14F-4D97-AF65-F5344CB8AC3E}">
        <p14:creationId xmlns:p14="http://schemas.microsoft.com/office/powerpoint/2010/main" val="710799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To connect java application with the </a:t>
            </a:r>
            <a:r>
              <a:rPr lang="en-US" dirty="0" err="1"/>
              <a:t>mysql</a:t>
            </a:r>
            <a:r>
              <a:rPr lang="en-US" dirty="0"/>
              <a:t> database, </a:t>
            </a:r>
            <a:r>
              <a:rPr lang="en-US" b="1" dirty="0"/>
              <a:t>mysqlconnector.jar</a:t>
            </a:r>
            <a:r>
              <a:rPr lang="en-US" dirty="0"/>
              <a:t> file is required to be loaded</a:t>
            </a:r>
            <a:r>
              <a:rPr lang="en-US" dirty="0" smtClean="0"/>
              <a:t>.</a:t>
            </a:r>
          </a:p>
          <a:p>
            <a:pPr marL="0" indent="0" algn="just">
              <a:buNone/>
            </a:pPr>
            <a:r>
              <a:rPr lang="en-US" dirty="0" smtClean="0"/>
              <a:t>Two ways to load the jar file:</a:t>
            </a:r>
          </a:p>
          <a:p>
            <a:pPr algn="just"/>
            <a:r>
              <a:rPr lang="en-US" dirty="0" smtClean="0"/>
              <a:t>Paste the mysqlconnector.jar file in </a:t>
            </a:r>
            <a:r>
              <a:rPr lang="en-US" dirty="0" err="1" smtClean="0"/>
              <a:t>jre</a:t>
            </a:r>
            <a:r>
              <a:rPr lang="en-US" dirty="0" smtClean="0"/>
              <a:t>/lib/</a:t>
            </a:r>
            <a:r>
              <a:rPr lang="en-US" dirty="0" err="1" smtClean="0"/>
              <a:t>ext</a:t>
            </a:r>
            <a:r>
              <a:rPr lang="en-US" dirty="0" smtClean="0"/>
              <a:t> folder</a:t>
            </a:r>
          </a:p>
          <a:p>
            <a:pPr algn="just"/>
            <a:r>
              <a:rPr lang="en-US" dirty="0" smtClean="0"/>
              <a:t>Set </a:t>
            </a:r>
            <a:r>
              <a:rPr lang="en-US" dirty="0" err="1" smtClean="0"/>
              <a:t>classpath</a:t>
            </a:r>
            <a:endParaRPr lang="en-US" dirty="0" smtClean="0"/>
          </a:p>
          <a:p>
            <a:pPr marL="0" indent="0" algn="just">
              <a:buNone/>
            </a:pPr>
            <a:r>
              <a:rPr lang="en-US" dirty="0" smtClean="0"/>
              <a:t>1)Paste the mysqlconnector.jar file in JRE/lib/</a:t>
            </a:r>
            <a:r>
              <a:rPr lang="en-US" dirty="0" err="1" smtClean="0"/>
              <a:t>ext</a:t>
            </a:r>
            <a:r>
              <a:rPr lang="en-US" dirty="0" smtClean="0"/>
              <a:t> folder:</a:t>
            </a:r>
          </a:p>
          <a:p>
            <a:pPr algn="just"/>
            <a:r>
              <a:rPr lang="en-US" dirty="0" smtClean="0"/>
              <a:t>Download the mysqlconnector.jar file. Go to </a:t>
            </a:r>
            <a:r>
              <a:rPr lang="en-US" dirty="0" err="1" smtClean="0"/>
              <a:t>jre</a:t>
            </a:r>
            <a:r>
              <a:rPr lang="en-US" dirty="0" smtClean="0"/>
              <a:t>/lib/</a:t>
            </a:r>
            <a:r>
              <a:rPr lang="en-US" dirty="0" err="1" smtClean="0"/>
              <a:t>ext</a:t>
            </a:r>
            <a:r>
              <a:rPr lang="en-US" dirty="0" smtClean="0"/>
              <a:t> folder and paste the jar file here.</a:t>
            </a:r>
            <a:endParaRPr lang="en-US" dirty="0"/>
          </a:p>
        </p:txBody>
      </p:sp>
    </p:spTree>
    <p:extLst>
      <p:ext uri="{BB962C8B-B14F-4D97-AF65-F5344CB8AC3E}">
        <p14:creationId xmlns:p14="http://schemas.microsoft.com/office/powerpoint/2010/main" val="5715804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smtClean="0"/>
              <a:t>2) Set </a:t>
            </a:r>
            <a:r>
              <a:rPr lang="en-US" dirty="0" err="1" smtClean="0"/>
              <a:t>classpath</a:t>
            </a:r>
            <a:r>
              <a:rPr lang="en-US" dirty="0" smtClean="0"/>
              <a:t>:</a:t>
            </a:r>
          </a:p>
          <a:p>
            <a:r>
              <a:rPr lang="en-US" dirty="0" smtClean="0"/>
              <a:t>There are two ways to set the </a:t>
            </a:r>
            <a:r>
              <a:rPr lang="en-US" dirty="0" err="1" smtClean="0"/>
              <a:t>classpath</a:t>
            </a:r>
            <a:r>
              <a:rPr lang="en-US" dirty="0" smtClean="0"/>
              <a:t>:</a:t>
            </a:r>
          </a:p>
          <a:p>
            <a:r>
              <a:rPr lang="en-US" dirty="0" smtClean="0"/>
              <a:t>temporary</a:t>
            </a:r>
          </a:p>
          <a:p>
            <a:r>
              <a:rPr lang="en-US" dirty="0" smtClean="0"/>
              <a:t>permanent</a:t>
            </a:r>
          </a:p>
          <a:p>
            <a:r>
              <a:rPr lang="en-US" dirty="0" smtClean="0"/>
              <a:t>How to set the temporary </a:t>
            </a:r>
            <a:r>
              <a:rPr lang="en-US" dirty="0" err="1" smtClean="0"/>
              <a:t>classpath</a:t>
            </a:r>
            <a:endParaRPr lang="en-US" dirty="0" smtClean="0"/>
          </a:p>
          <a:p>
            <a:r>
              <a:rPr lang="en-US" dirty="0" smtClean="0"/>
              <a:t>open command prompt and write:</a:t>
            </a:r>
          </a:p>
          <a:p>
            <a:r>
              <a:rPr lang="en-US" dirty="0" smtClean="0"/>
              <a:t>C:&gt;set </a:t>
            </a:r>
            <a:r>
              <a:rPr lang="en-US" dirty="0" err="1" smtClean="0"/>
              <a:t>classpath</a:t>
            </a:r>
            <a:r>
              <a:rPr lang="en-US" dirty="0" smtClean="0"/>
              <a:t>=c:\folder\mysql-connector-java-5.0.8-bin.jar;.; </a:t>
            </a:r>
          </a:p>
          <a:p>
            <a:endParaRPr lang="en-US" dirty="0"/>
          </a:p>
        </p:txBody>
      </p:sp>
    </p:spTree>
    <p:extLst>
      <p:ext uri="{BB962C8B-B14F-4D97-AF65-F5344CB8AC3E}">
        <p14:creationId xmlns:p14="http://schemas.microsoft.com/office/powerpoint/2010/main" val="41509378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solidFill>
                  <a:srgbClr val="FF0000"/>
                </a:solidFill>
              </a:rPr>
              <a:t>How to set the permanent </a:t>
            </a:r>
            <a:r>
              <a:rPr lang="en-US" dirty="0" err="1">
                <a:solidFill>
                  <a:srgbClr val="FF0000"/>
                </a:solidFill>
              </a:rPr>
              <a:t>classpath</a:t>
            </a:r>
            <a:endParaRPr lang="en-US" dirty="0">
              <a:solidFill>
                <a:srgbClr val="FF0000"/>
              </a:solidFill>
            </a:endParaRPr>
          </a:p>
          <a:p>
            <a:pPr algn="just"/>
            <a:r>
              <a:rPr lang="en-US" dirty="0"/>
              <a:t>Go to environment variable then click on new tab. In variable name write </a:t>
            </a:r>
            <a:r>
              <a:rPr lang="en-US" b="1" dirty="0" err="1"/>
              <a:t>classpath</a:t>
            </a:r>
            <a:r>
              <a:rPr lang="en-US" dirty="0"/>
              <a:t> and in variable value paste the path to the mysqlconnector.jar file by appending mysqlconnector.jar;.; as C:\folder\mysql-connector-java-5.0.8-bin.jar;.;</a:t>
            </a:r>
          </a:p>
          <a:p>
            <a:endParaRPr lang="en-US" dirty="0"/>
          </a:p>
        </p:txBody>
      </p:sp>
    </p:spTree>
    <p:extLst>
      <p:ext uri="{BB962C8B-B14F-4D97-AF65-F5344CB8AC3E}">
        <p14:creationId xmlns:p14="http://schemas.microsoft.com/office/powerpoint/2010/main" val="23150083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Java Database Connectivity with Oracle</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a:t>To connect java application with the oracle database, we need to follow 5 following steps. In this example, we are using Oracle 10g as the database. So we need to know following information for the oracle database:</a:t>
            </a:r>
          </a:p>
        </p:txBody>
      </p:sp>
    </p:spTree>
    <p:extLst>
      <p:ext uri="{BB962C8B-B14F-4D97-AF65-F5344CB8AC3E}">
        <p14:creationId xmlns:p14="http://schemas.microsoft.com/office/powerpoint/2010/main" val="31834964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solidFill>
                  <a:srgbClr val="FF0000"/>
                </a:solidFill>
              </a:rPr>
              <a:t>Driver class</a:t>
            </a:r>
            <a:r>
              <a:rPr lang="en-US" dirty="0" smtClean="0"/>
              <a:t>: The driver class for the oracle database is </a:t>
            </a:r>
            <a:r>
              <a:rPr lang="en-US" dirty="0" err="1" smtClean="0"/>
              <a:t>oracle.jdbc.driver.OracleDriver</a:t>
            </a:r>
            <a:r>
              <a:rPr lang="en-US" dirty="0" smtClean="0"/>
              <a:t>.</a:t>
            </a:r>
          </a:p>
          <a:p>
            <a:r>
              <a:rPr lang="en-US" dirty="0" smtClean="0">
                <a:solidFill>
                  <a:srgbClr val="FF0000"/>
                </a:solidFill>
              </a:rPr>
              <a:t>Connection URL</a:t>
            </a:r>
            <a:r>
              <a:rPr lang="en-US" dirty="0" smtClean="0"/>
              <a:t>: The connection URL for the oracle10G database is </a:t>
            </a:r>
            <a:r>
              <a:rPr lang="en-US" dirty="0" err="1" smtClean="0"/>
              <a:t>jdbc:oracle:thin</a:t>
            </a:r>
            <a:r>
              <a:rPr lang="en-US" dirty="0" smtClean="0"/>
              <a:t>:@localhost:1521:xe where </a:t>
            </a:r>
            <a:r>
              <a:rPr lang="en-US" dirty="0" err="1" smtClean="0"/>
              <a:t>jdbc</a:t>
            </a:r>
            <a:r>
              <a:rPr lang="en-US" dirty="0" smtClean="0"/>
              <a:t> is the API, oracle is the database, thin is the driver, </a:t>
            </a:r>
            <a:r>
              <a:rPr lang="en-US" dirty="0" err="1" smtClean="0"/>
              <a:t>localhost</a:t>
            </a:r>
            <a:r>
              <a:rPr lang="en-US" dirty="0" smtClean="0"/>
              <a:t> is the server name on which oracle is running, we may also use IP address, 1521 is the port number and XE is the Oracle service name. You may get all these information from the </a:t>
            </a:r>
            <a:r>
              <a:rPr lang="en-US" dirty="0" err="1" smtClean="0"/>
              <a:t>tnsnames.ora</a:t>
            </a:r>
            <a:r>
              <a:rPr lang="en-US" dirty="0" smtClean="0"/>
              <a:t> file.</a:t>
            </a:r>
          </a:p>
          <a:p>
            <a:r>
              <a:rPr lang="en-US" dirty="0" smtClean="0">
                <a:solidFill>
                  <a:srgbClr val="FF0000"/>
                </a:solidFill>
              </a:rPr>
              <a:t>Username:</a:t>
            </a:r>
            <a:r>
              <a:rPr lang="en-US" dirty="0" smtClean="0"/>
              <a:t> The default username for the oracle database is system.</a:t>
            </a:r>
          </a:p>
          <a:p>
            <a:r>
              <a:rPr lang="en-US" dirty="0" smtClean="0">
                <a:solidFill>
                  <a:srgbClr val="FF0000"/>
                </a:solidFill>
              </a:rPr>
              <a:t>Password:</a:t>
            </a:r>
            <a:r>
              <a:rPr lang="en-US" dirty="0" smtClean="0"/>
              <a:t> It is the password given by the user at the time of installing the oracle database.</a:t>
            </a:r>
            <a:endParaRPr lang="en-US" dirty="0"/>
          </a:p>
        </p:txBody>
      </p:sp>
    </p:spTree>
    <p:extLst>
      <p:ext uri="{BB962C8B-B14F-4D97-AF65-F5344CB8AC3E}">
        <p14:creationId xmlns:p14="http://schemas.microsoft.com/office/powerpoint/2010/main" val="23881460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pPr algn="just"/>
            <a:r>
              <a:rPr lang="en-US" dirty="0"/>
              <a:t>Before establishing connection, let's first create a table in oracle database. Following is the SQL query to create a </a:t>
            </a:r>
            <a:r>
              <a:rPr lang="en-US" dirty="0" smtClean="0"/>
              <a:t>table.</a:t>
            </a:r>
          </a:p>
          <a:p>
            <a:pPr marL="0" indent="0" algn="just">
              <a:buNone/>
            </a:pPr>
            <a:r>
              <a:rPr lang="en-US" dirty="0"/>
              <a:t>create table </a:t>
            </a:r>
            <a:r>
              <a:rPr lang="en-US" dirty="0" err="1"/>
              <a:t>emp</a:t>
            </a:r>
            <a:r>
              <a:rPr lang="en-US" dirty="0"/>
              <a:t>(id number(10),name varchar2(40),age number(3));</a:t>
            </a:r>
            <a:endParaRPr lang="en-US" dirty="0" smtClean="0"/>
          </a:p>
          <a:p>
            <a:endParaRPr lang="en-US" dirty="0"/>
          </a:p>
        </p:txBody>
      </p:sp>
    </p:spTree>
    <p:extLst>
      <p:ext uri="{BB962C8B-B14F-4D97-AF65-F5344CB8AC3E}">
        <p14:creationId xmlns:p14="http://schemas.microsoft.com/office/powerpoint/2010/main" val="18786181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Autofit/>
          </a:bodyPr>
          <a:lstStyle/>
          <a:p>
            <a:pPr marL="0" algn="just">
              <a:spcBef>
                <a:spcPts val="0"/>
              </a:spcBef>
            </a:pPr>
            <a:r>
              <a:rPr lang="en-US" sz="1600" b="1" dirty="0" smtClean="0"/>
              <a:t>import </a:t>
            </a:r>
            <a:r>
              <a:rPr lang="en-US" sz="1600" b="1" dirty="0" err="1" smtClean="0"/>
              <a:t>java.sql</a:t>
            </a:r>
            <a:r>
              <a:rPr lang="en-US" sz="1600" b="1" dirty="0" smtClean="0"/>
              <a:t>.*;  </a:t>
            </a:r>
          </a:p>
          <a:p>
            <a:pPr marL="0" algn="just">
              <a:spcBef>
                <a:spcPts val="0"/>
              </a:spcBef>
            </a:pPr>
            <a:r>
              <a:rPr lang="en-US" sz="1600" b="1" dirty="0" smtClean="0"/>
              <a:t>class </a:t>
            </a:r>
            <a:r>
              <a:rPr lang="en-US" sz="1600" b="1" dirty="0" err="1" smtClean="0"/>
              <a:t>OracleCon</a:t>
            </a:r>
            <a:r>
              <a:rPr lang="en-US" sz="1600" b="1" dirty="0" smtClean="0"/>
              <a:t>{  </a:t>
            </a:r>
          </a:p>
          <a:p>
            <a:pPr marL="0" algn="just">
              <a:spcBef>
                <a:spcPts val="0"/>
              </a:spcBef>
            </a:pPr>
            <a:r>
              <a:rPr lang="en-US" sz="1600" b="1" dirty="0" smtClean="0"/>
              <a:t>public static void main(String </a:t>
            </a:r>
            <a:r>
              <a:rPr lang="en-US" sz="1600" b="1" dirty="0" err="1" smtClean="0"/>
              <a:t>args</a:t>
            </a:r>
            <a:r>
              <a:rPr lang="en-US" sz="1600" b="1" dirty="0" smtClean="0"/>
              <a:t>[]){  </a:t>
            </a:r>
          </a:p>
          <a:p>
            <a:pPr marL="0" algn="just">
              <a:spcBef>
                <a:spcPts val="0"/>
              </a:spcBef>
            </a:pPr>
            <a:r>
              <a:rPr lang="en-US" sz="1600" b="1" dirty="0" smtClean="0"/>
              <a:t>try{  </a:t>
            </a:r>
          </a:p>
          <a:p>
            <a:pPr marL="0" algn="just">
              <a:spcBef>
                <a:spcPts val="0"/>
              </a:spcBef>
            </a:pPr>
            <a:r>
              <a:rPr lang="en-US" sz="1600" b="1" dirty="0" smtClean="0"/>
              <a:t>//step1 load the driver class  </a:t>
            </a:r>
          </a:p>
          <a:p>
            <a:pPr marL="0" algn="just">
              <a:spcBef>
                <a:spcPts val="0"/>
              </a:spcBef>
            </a:pPr>
            <a:r>
              <a:rPr lang="en-US" sz="1600" b="1" dirty="0" err="1" smtClean="0"/>
              <a:t>Class.forName</a:t>
            </a:r>
            <a:r>
              <a:rPr lang="en-US" sz="1600" b="1" dirty="0" smtClean="0"/>
              <a:t>("</a:t>
            </a:r>
            <a:r>
              <a:rPr lang="en-US" sz="1600" b="1" dirty="0" err="1" smtClean="0"/>
              <a:t>oracle.jdbc.driver.OracleDriver</a:t>
            </a:r>
            <a:r>
              <a:rPr lang="en-US" sz="1600" b="1" dirty="0" smtClean="0"/>
              <a:t>");  </a:t>
            </a:r>
          </a:p>
          <a:p>
            <a:pPr marL="0" algn="just">
              <a:spcBef>
                <a:spcPts val="0"/>
              </a:spcBef>
            </a:pPr>
            <a:r>
              <a:rPr lang="en-US" sz="1600" b="1" dirty="0" smtClean="0"/>
              <a:t>  </a:t>
            </a:r>
          </a:p>
          <a:p>
            <a:pPr marL="0" algn="just">
              <a:spcBef>
                <a:spcPts val="0"/>
              </a:spcBef>
            </a:pPr>
            <a:r>
              <a:rPr lang="en-US" sz="1600" b="1" dirty="0" smtClean="0"/>
              <a:t>//step2 create  the connection object  </a:t>
            </a:r>
          </a:p>
          <a:p>
            <a:pPr marL="0" algn="just">
              <a:spcBef>
                <a:spcPts val="0"/>
              </a:spcBef>
            </a:pPr>
            <a:r>
              <a:rPr lang="en-US" sz="1600" b="1" dirty="0" smtClean="0"/>
              <a:t>Connection con=</a:t>
            </a:r>
            <a:r>
              <a:rPr lang="en-US" sz="1600" b="1" dirty="0" err="1" smtClean="0"/>
              <a:t>DriverManager.getConnection</a:t>
            </a:r>
            <a:r>
              <a:rPr lang="en-US" sz="1600" b="1" dirty="0" smtClean="0"/>
              <a:t>(  </a:t>
            </a:r>
          </a:p>
          <a:p>
            <a:pPr marL="0" algn="just">
              <a:spcBef>
                <a:spcPts val="0"/>
              </a:spcBef>
            </a:pPr>
            <a:r>
              <a:rPr lang="en-US" sz="1600" b="1" dirty="0" smtClean="0"/>
              <a:t>"</a:t>
            </a:r>
            <a:r>
              <a:rPr lang="en-US" sz="1600" b="1" dirty="0" err="1" smtClean="0"/>
              <a:t>jdbc:oracle:thin</a:t>
            </a:r>
            <a:r>
              <a:rPr lang="en-US" sz="1600" b="1" dirty="0" smtClean="0"/>
              <a:t>:@localhost:1521:xe","system","oracle");  </a:t>
            </a:r>
          </a:p>
          <a:p>
            <a:pPr marL="0" algn="just">
              <a:spcBef>
                <a:spcPts val="0"/>
              </a:spcBef>
            </a:pPr>
            <a:r>
              <a:rPr lang="en-US" sz="1600" b="1" dirty="0" smtClean="0"/>
              <a:t>  </a:t>
            </a:r>
          </a:p>
          <a:p>
            <a:pPr marL="0" algn="just">
              <a:spcBef>
                <a:spcPts val="0"/>
              </a:spcBef>
            </a:pPr>
            <a:r>
              <a:rPr lang="en-US" sz="1600" b="1" dirty="0" smtClean="0"/>
              <a:t>//step3 create the statement object  </a:t>
            </a:r>
          </a:p>
          <a:p>
            <a:pPr marL="0" algn="just">
              <a:spcBef>
                <a:spcPts val="0"/>
              </a:spcBef>
            </a:pPr>
            <a:r>
              <a:rPr lang="en-US" sz="1600" b="1" dirty="0" smtClean="0"/>
              <a:t>Statement </a:t>
            </a:r>
            <a:r>
              <a:rPr lang="en-US" sz="1600" b="1" dirty="0" err="1" smtClean="0"/>
              <a:t>stmt</a:t>
            </a:r>
            <a:r>
              <a:rPr lang="en-US" sz="1600" b="1" dirty="0" smtClean="0"/>
              <a:t>=</a:t>
            </a:r>
            <a:r>
              <a:rPr lang="en-US" sz="1600" b="1" dirty="0" err="1" smtClean="0"/>
              <a:t>con.createStatement</a:t>
            </a:r>
            <a:r>
              <a:rPr lang="en-US" sz="1600" b="1" dirty="0" smtClean="0"/>
              <a:t>();  </a:t>
            </a:r>
          </a:p>
          <a:p>
            <a:pPr marL="0" algn="just">
              <a:spcBef>
                <a:spcPts val="0"/>
              </a:spcBef>
            </a:pPr>
            <a:r>
              <a:rPr lang="en-US" sz="1600" b="1" dirty="0" smtClean="0"/>
              <a:t>  </a:t>
            </a:r>
          </a:p>
          <a:p>
            <a:pPr marL="0" algn="just">
              <a:spcBef>
                <a:spcPts val="0"/>
              </a:spcBef>
            </a:pPr>
            <a:r>
              <a:rPr lang="en-US" sz="1600" b="1" dirty="0" smtClean="0"/>
              <a:t>//step4 execute query  </a:t>
            </a:r>
          </a:p>
          <a:p>
            <a:pPr marL="0" algn="just">
              <a:spcBef>
                <a:spcPts val="0"/>
              </a:spcBef>
            </a:pPr>
            <a:r>
              <a:rPr lang="en-US" sz="1600" b="1" dirty="0" err="1" smtClean="0"/>
              <a:t>ResultSet</a:t>
            </a:r>
            <a:r>
              <a:rPr lang="en-US" sz="1600" b="1" dirty="0" smtClean="0"/>
              <a:t> </a:t>
            </a:r>
            <a:r>
              <a:rPr lang="en-US" sz="1600" b="1" dirty="0" err="1" smtClean="0"/>
              <a:t>rs</a:t>
            </a:r>
            <a:r>
              <a:rPr lang="en-US" sz="1600" b="1" dirty="0" smtClean="0"/>
              <a:t>=</a:t>
            </a:r>
            <a:r>
              <a:rPr lang="en-US" sz="1600" b="1" dirty="0" err="1" smtClean="0"/>
              <a:t>stmt.executeQuery</a:t>
            </a:r>
            <a:r>
              <a:rPr lang="en-US" sz="1600" b="1" dirty="0" smtClean="0"/>
              <a:t>("select * from </a:t>
            </a:r>
            <a:r>
              <a:rPr lang="en-US" sz="1600" b="1" dirty="0" err="1" smtClean="0"/>
              <a:t>emp</a:t>
            </a:r>
            <a:r>
              <a:rPr lang="en-US" sz="1600" b="1" dirty="0" smtClean="0"/>
              <a:t>");  </a:t>
            </a:r>
          </a:p>
          <a:p>
            <a:pPr marL="0" algn="just">
              <a:spcBef>
                <a:spcPts val="0"/>
              </a:spcBef>
            </a:pPr>
            <a:r>
              <a:rPr lang="en-US" sz="1600" b="1" dirty="0" smtClean="0"/>
              <a:t>while(</a:t>
            </a:r>
            <a:r>
              <a:rPr lang="en-US" sz="1600" b="1" dirty="0" err="1" smtClean="0"/>
              <a:t>rs.next</a:t>
            </a:r>
            <a:r>
              <a:rPr lang="en-US" sz="1600" b="1" dirty="0" smtClean="0"/>
              <a:t>())  </a:t>
            </a:r>
          </a:p>
          <a:p>
            <a:pPr marL="0" algn="just">
              <a:spcBef>
                <a:spcPts val="0"/>
              </a:spcBef>
            </a:pPr>
            <a:r>
              <a:rPr lang="en-US" sz="1600" b="1" dirty="0" err="1" smtClean="0"/>
              <a:t>System.out.println</a:t>
            </a:r>
            <a:r>
              <a:rPr lang="en-US" sz="1600" b="1" dirty="0" smtClean="0"/>
              <a:t>(</a:t>
            </a:r>
            <a:r>
              <a:rPr lang="en-US" sz="1600" b="1" dirty="0" err="1" smtClean="0"/>
              <a:t>rs.getInt</a:t>
            </a:r>
            <a:r>
              <a:rPr lang="en-US" sz="1600" b="1" dirty="0" smtClean="0"/>
              <a:t>(1)+"  "+</a:t>
            </a:r>
            <a:r>
              <a:rPr lang="en-US" sz="1600" b="1" dirty="0" err="1" smtClean="0"/>
              <a:t>rs.getString</a:t>
            </a:r>
            <a:r>
              <a:rPr lang="en-US" sz="1600" b="1" dirty="0" smtClean="0"/>
              <a:t>(2)+"  "+</a:t>
            </a:r>
            <a:r>
              <a:rPr lang="en-US" sz="1600" b="1" dirty="0" err="1" smtClean="0"/>
              <a:t>rs.getString</a:t>
            </a:r>
            <a:r>
              <a:rPr lang="en-US" sz="1600" b="1" dirty="0" smtClean="0"/>
              <a:t>(3));  </a:t>
            </a:r>
          </a:p>
          <a:p>
            <a:pPr marL="0" algn="just">
              <a:spcBef>
                <a:spcPts val="0"/>
              </a:spcBef>
            </a:pPr>
            <a:r>
              <a:rPr lang="en-US" sz="1600" b="1" dirty="0" smtClean="0"/>
              <a:t>  </a:t>
            </a:r>
          </a:p>
          <a:p>
            <a:pPr marL="0" algn="just">
              <a:spcBef>
                <a:spcPts val="0"/>
              </a:spcBef>
            </a:pPr>
            <a:r>
              <a:rPr lang="en-US" sz="1600" b="1" dirty="0" smtClean="0"/>
              <a:t>//step5 close the connection object  </a:t>
            </a:r>
          </a:p>
          <a:p>
            <a:pPr marL="0" algn="just">
              <a:spcBef>
                <a:spcPts val="0"/>
              </a:spcBef>
            </a:pPr>
            <a:r>
              <a:rPr lang="en-US" sz="1600" b="1" dirty="0" err="1" smtClean="0"/>
              <a:t>con.close</a:t>
            </a:r>
            <a:r>
              <a:rPr lang="en-US" sz="1600" b="1" dirty="0" smtClean="0"/>
              <a:t>();  </a:t>
            </a:r>
          </a:p>
          <a:p>
            <a:pPr marL="0" algn="just">
              <a:spcBef>
                <a:spcPts val="0"/>
              </a:spcBef>
            </a:pPr>
            <a:r>
              <a:rPr lang="en-US" sz="1600" b="1" dirty="0" smtClean="0"/>
              <a:t>  </a:t>
            </a:r>
          </a:p>
          <a:p>
            <a:pPr marL="0" algn="just">
              <a:spcBef>
                <a:spcPts val="0"/>
              </a:spcBef>
            </a:pPr>
            <a:r>
              <a:rPr lang="en-US" sz="1600" b="1" dirty="0" smtClean="0"/>
              <a:t>}catch(Exception e){ </a:t>
            </a:r>
            <a:r>
              <a:rPr lang="en-US" sz="1600" b="1" dirty="0" err="1" smtClean="0"/>
              <a:t>System.out.println</a:t>
            </a:r>
            <a:r>
              <a:rPr lang="en-US" sz="1600" b="1" dirty="0" smtClean="0"/>
              <a:t>(e);}  </a:t>
            </a:r>
          </a:p>
          <a:p>
            <a:pPr marL="0" algn="just">
              <a:spcBef>
                <a:spcPts val="0"/>
              </a:spcBef>
            </a:pPr>
            <a:r>
              <a:rPr lang="en-US" sz="1600" b="1" dirty="0" smtClean="0"/>
              <a:t>  </a:t>
            </a:r>
          </a:p>
          <a:p>
            <a:pPr marL="0" algn="just">
              <a:spcBef>
                <a:spcPts val="0"/>
              </a:spcBef>
            </a:pPr>
            <a:r>
              <a:rPr lang="en-US" sz="1600" b="1" dirty="0" smtClean="0"/>
              <a:t>}  </a:t>
            </a:r>
          </a:p>
          <a:p>
            <a:pPr marL="0" algn="just">
              <a:spcBef>
                <a:spcPts val="0"/>
              </a:spcBef>
            </a:pPr>
            <a:r>
              <a:rPr lang="en-US" sz="1600" b="1" dirty="0" smtClean="0"/>
              <a:t>} </a:t>
            </a:r>
            <a:endParaRPr lang="en-US" sz="1600" b="1" dirty="0"/>
          </a:p>
        </p:txBody>
      </p:sp>
    </p:spTree>
    <p:extLst>
      <p:ext uri="{BB962C8B-B14F-4D97-AF65-F5344CB8AC3E}">
        <p14:creationId xmlns:p14="http://schemas.microsoft.com/office/powerpoint/2010/main" val="33507683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To connect java application with the Oracle database ojdbc14.jar file is required to be loaded.</a:t>
            </a:r>
          </a:p>
          <a:p>
            <a:r>
              <a:rPr lang="en-US" dirty="0"/>
              <a:t>Two ways to load the jar file:</a:t>
            </a:r>
          </a:p>
          <a:p>
            <a:r>
              <a:rPr lang="en-US" dirty="0"/>
              <a:t>paste the ojdbc14.jar file in </a:t>
            </a:r>
            <a:r>
              <a:rPr lang="en-US" dirty="0" err="1"/>
              <a:t>jre</a:t>
            </a:r>
            <a:r>
              <a:rPr lang="en-US" dirty="0"/>
              <a:t>/lib/</a:t>
            </a:r>
            <a:r>
              <a:rPr lang="en-US" dirty="0" err="1"/>
              <a:t>ext</a:t>
            </a:r>
            <a:r>
              <a:rPr lang="en-US" dirty="0"/>
              <a:t> folder</a:t>
            </a:r>
          </a:p>
          <a:p>
            <a:r>
              <a:rPr lang="en-US" dirty="0"/>
              <a:t>set </a:t>
            </a:r>
            <a:r>
              <a:rPr lang="en-US" dirty="0" err="1"/>
              <a:t>classpath</a:t>
            </a:r>
            <a:endParaRPr lang="en-US" dirty="0"/>
          </a:p>
          <a:p>
            <a:pPr marL="0" indent="0">
              <a:buNone/>
            </a:pPr>
            <a:r>
              <a:rPr lang="en-US" dirty="0" smtClean="0"/>
              <a:t>Two ways to load the jar file:</a:t>
            </a:r>
          </a:p>
          <a:p>
            <a:r>
              <a:rPr lang="en-US" dirty="0" smtClean="0"/>
              <a:t>paste the ojdbc14.jar file in </a:t>
            </a:r>
            <a:r>
              <a:rPr lang="en-US" dirty="0" err="1" smtClean="0"/>
              <a:t>jre</a:t>
            </a:r>
            <a:r>
              <a:rPr lang="en-US" dirty="0" smtClean="0"/>
              <a:t>/lib/</a:t>
            </a:r>
            <a:r>
              <a:rPr lang="en-US" dirty="0" err="1" smtClean="0"/>
              <a:t>ext</a:t>
            </a:r>
            <a:r>
              <a:rPr lang="en-US" dirty="0" smtClean="0"/>
              <a:t> folder</a:t>
            </a:r>
          </a:p>
          <a:p>
            <a:r>
              <a:rPr lang="en-US" dirty="0" smtClean="0"/>
              <a:t>set </a:t>
            </a:r>
            <a:r>
              <a:rPr lang="en-US" dirty="0" err="1" smtClean="0"/>
              <a:t>classpath</a:t>
            </a:r>
            <a:endParaRPr lang="en-US" dirty="0"/>
          </a:p>
        </p:txBody>
      </p:sp>
    </p:spTree>
    <p:extLst>
      <p:ext uri="{BB962C8B-B14F-4D97-AF65-F5344CB8AC3E}">
        <p14:creationId xmlns:p14="http://schemas.microsoft.com/office/powerpoint/2010/main" val="38505337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paste the ojdbc14.jar file in JRE/lib/</a:t>
            </a:r>
            <a:r>
              <a:rPr lang="en-US" dirty="0" err="1" smtClean="0"/>
              <a:t>ext</a:t>
            </a:r>
            <a:r>
              <a:rPr lang="en-US" dirty="0" smtClean="0"/>
              <a:t> folder:</a:t>
            </a:r>
          </a:p>
          <a:p>
            <a:r>
              <a:rPr lang="en-US" dirty="0" smtClean="0"/>
              <a:t>Firstly, search the ojdbc14.jar file then go to JRE/lib/</a:t>
            </a:r>
            <a:r>
              <a:rPr lang="en-US" dirty="0" err="1" smtClean="0"/>
              <a:t>ext</a:t>
            </a:r>
            <a:r>
              <a:rPr lang="en-US" dirty="0" smtClean="0"/>
              <a:t> folder and paste the jar file here.</a:t>
            </a:r>
          </a:p>
          <a:p>
            <a:r>
              <a:rPr lang="en-US" dirty="0" smtClean="0"/>
              <a:t>2) set </a:t>
            </a:r>
            <a:r>
              <a:rPr lang="en-US" dirty="0" err="1" smtClean="0"/>
              <a:t>classpath</a:t>
            </a:r>
            <a:r>
              <a:rPr lang="en-US" dirty="0" smtClean="0"/>
              <a:t>:</a:t>
            </a:r>
          </a:p>
          <a:p>
            <a:r>
              <a:rPr lang="en-US" dirty="0" smtClean="0"/>
              <a:t>There are two ways to set the </a:t>
            </a:r>
            <a:r>
              <a:rPr lang="en-US" dirty="0" err="1" smtClean="0"/>
              <a:t>classpath</a:t>
            </a:r>
            <a:r>
              <a:rPr lang="en-US" dirty="0" smtClean="0"/>
              <a:t>:</a:t>
            </a:r>
          </a:p>
          <a:p>
            <a:r>
              <a:rPr lang="en-US" dirty="0" smtClean="0"/>
              <a:t>temporary</a:t>
            </a:r>
          </a:p>
          <a:p>
            <a:r>
              <a:rPr lang="en-US" dirty="0" smtClean="0"/>
              <a:t>permanent</a:t>
            </a:r>
          </a:p>
          <a:p>
            <a:endParaRPr lang="en-US" dirty="0"/>
          </a:p>
        </p:txBody>
      </p:sp>
    </p:spTree>
    <p:extLst>
      <p:ext uri="{BB962C8B-B14F-4D97-AF65-F5344CB8AC3E}">
        <p14:creationId xmlns:p14="http://schemas.microsoft.com/office/powerpoint/2010/main" val="22379981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562600"/>
          </a:xfrm>
        </p:spPr>
        <p:txBody>
          <a:bodyPr>
            <a:normAutofit fontScale="70000" lnSpcReduction="20000"/>
          </a:bodyPr>
          <a:lstStyle/>
          <a:p>
            <a:pPr algn="just"/>
            <a:r>
              <a:rPr lang="en-US" sz="3400" dirty="0" smtClean="0">
                <a:solidFill>
                  <a:srgbClr val="FF0000"/>
                </a:solidFill>
              </a:rPr>
              <a:t>How to set the temporary </a:t>
            </a:r>
            <a:r>
              <a:rPr lang="en-US" sz="3400" dirty="0" err="1" smtClean="0">
                <a:solidFill>
                  <a:srgbClr val="FF0000"/>
                </a:solidFill>
              </a:rPr>
              <a:t>classpath</a:t>
            </a:r>
            <a:r>
              <a:rPr lang="en-US" sz="3400" dirty="0" smtClean="0"/>
              <a:t>:</a:t>
            </a:r>
          </a:p>
          <a:p>
            <a:pPr marL="0" indent="0" algn="just">
              <a:buNone/>
            </a:pPr>
            <a:r>
              <a:rPr lang="en-US" sz="3400" dirty="0" smtClean="0"/>
              <a:t>Firstly, search the ojdbc14.jar file then open command prompt and write:</a:t>
            </a:r>
          </a:p>
          <a:p>
            <a:pPr marL="0" indent="0" algn="just">
              <a:buNone/>
            </a:pPr>
            <a:r>
              <a:rPr lang="en-US" sz="3400" dirty="0"/>
              <a:t>C:&gt;set </a:t>
            </a:r>
            <a:r>
              <a:rPr lang="en-US" sz="3400" dirty="0" err="1"/>
              <a:t>classpath</a:t>
            </a:r>
            <a:r>
              <a:rPr lang="en-US" sz="3400" dirty="0"/>
              <a:t>=c:\folder\ojdbc14.jar;.;  </a:t>
            </a:r>
          </a:p>
          <a:p>
            <a:pPr marL="0" indent="0" algn="just">
              <a:buNone/>
            </a:pPr>
            <a:r>
              <a:rPr lang="en-US" sz="3400" dirty="0" smtClean="0">
                <a:solidFill>
                  <a:srgbClr val="FF0000"/>
                </a:solidFill>
              </a:rPr>
              <a:t>How to set the permanent </a:t>
            </a:r>
            <a:r>
              <a:rPr lang="en-US" sz="3400" dirty="0" err="1" smtClean="0">
                <a:solidFill>
                  <a:srgbClr val="FF0000"/>
                </a:solidFill>
              </a:rPr>
              <a:t>classpath</a:t>
            </a:r>
            <a:r>
              <a:rPr lang="en-US" sz="3400" dirty="0" smtClean="0"/>
              <a:t>:</a:t>
            </a:r>
          </a:p>
          <a:p>
            <a:pPr algn="just"/>
            <a:r>
              <a:rPr lang="en-US" sz="3400" dirty="0" smtClean="0"/>
              <a:t>Go to environment variable then </a:t>
            </a:r>
            <a:r>
              <a:rPr lang="en-US" sz="3400" dirty="0" err="1" smtClean="0"/>
              <a:t>cl</a:t>
            </a:r>
            <a:r>
              <a:rPr lang="en-US" sz="3400" dirty="0" err="1"/>
              <a:t>How</a:t>
            </a:r>
            <a:r>
              <a:rPr lang="en-US" sz="3400" dirty="0"/>
              <a:t> to set the permanent </a:t>
            </a:r>
            <a:r>
              <a:rPr lang="en-US" sz="3400" dirty="0" err="1"/>
              <a:t>classpath</a:t>
            </a:r>
            <a:r>
              <a:rPr lang="en-US" sz="3400" dirty="0"/>
              <a:t>:</a:t>
            </a:r>
          </a:p>
          <a:p>
            <a:pPr algn="just"/>
            <a:r>
              <a:rPr lang="en-US" sz="3400" dirty="0"/>
              <a:t>Go to environment variable then click on new tab. In variable name write </a:t>
            </a:r>
            <a:r>
              <a:rPr lang="en-US" sz="3400" b="1" dirty="0" err="1"/>
              <a:t>classpath</a:t>
            </a:r>
            <a:r>
              <a:rPr lang="en-US" sz="3400" dirty="0"/>
              <a:t> and in variable value paste the path to ojdbc14.jar by appending ojdbc14.jar;.; as C:\oraclexe\app\oracle\product\10.2.0\server\jdbc\lib\ojdbc14.jar;.;</a:t>
            </a:r>
          </a:p>
          <a:p>
            <a:pPr marL="0" indent="0" algn="just">
              <a:buNone/>
            </a:pPr>
            <a:r>
              <a:rPr lang="en-US" sz="3400" dirty="0" smtClean="0"/>
              <a:t>ick on new tab. In variable name write </a:t>
            </a:r>
            <a:r>
              <a:rPr lang="en-US" sz="3400" dirty="0" err="1" smtClean="0"/>
              <a:t>classpath</a:t>
            </a:r>
            <a:r>
              <a:rPr lang="en-US" sz="3400" dirty="0" smtClean="0"/>
              <a:t> and in variable value paste the path to ojdbc14.jar by appending ojdbc14.jar;.; as C:\oraclexe\app\oracle\product\10.2.0\server\jdbc\lib\ojdbc14.jar;.;</a:t>
            </a:r>
            <a:endParaRPr lang="en-US" sz="3400" dirty="0"/>
          </a:p>
          <a:p>
            <a:pPr marL="0" indent="0">
              <a:buNone/>
            </a:pPr>
            <a:endParaRPr lang="en-US" dirty="0"/>
          </a:p>
        </p:txBody>
      </p:sp>
    </p:spTree>
    <p:extLst>
      <p:ext uri="{BB962C8B-B14F-4D97-AF65-F5344CB8AC3E}">
        <p14:creationId xmlns:p14="http://schemas.microsoft.com/office/powerpoint/2010/main" val="321466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lstStyle/>
          <a:p>
            <a:r>
              <a:rPr lang="en-US" dirty="0" smtClean="0">
                <a:solidFill>
                  <a:srgbClr val="FF0000"/>
                </a:solidFill>
              </a:rPr>
              <a:t>What is API</a:t>
            </a:r>
          </a:p>
          <a:p>
            <a:pPr algn="just"/>
            <a:r>
              <a:rPr lang="en-US" dirty="0" smtClean="0"/>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etc.</a:t>
            </a:r>
          </a:p>
          <a:p>
            <a:endParaRPr lang="en-US" dirty="0" smtClean="0"/>
          </a:p>
          <a:p>
            <a:endParaRPr lang="en-US" dirty="0"/>
          </a:p>
        </p:txBody>
      </p:sp>
    </p:spTree>
    <p:extLst>
      <p:ext uri="{BB962C8B-B14F-4D97-AF65-F5344CB8AC3E}">
        <p14:creationId xmlns:p14="http://schemas.microsoft.com/office/powerpoint/2010/main" val="5729140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solidFill>
                  <a:srgbClr val="FF0000"/>
                </a:solidFill>
              </a:rPr>
              <a:t>What is </a:t>
            </a:r>
            <a:r>
              <a:rPr lang="en-US" dirty="0" err="1" smtClean="0">
                <a:solidFill>
                  <a:srgbClr val="FF0000"/>
                </a:solidFill>
              </a:rPr>
              <a:t>NoSQL</a:t>
            </a:r>
            <a:r>
              <a:rPr lang="en-US" dirty="0" smtClean="0">
                <a:solidFill>
                  <a:srgbClr val="FF0000"/>
                </a:solidFill>
              </a:rPr>
              <a:t>?</a:t>
            </a:r>
          </a:p>
          <a:p>
            <a:pPr marL="0" indent="0" algn="just">
              <a:buNone/>
            </a:pPr>
            <a:r>
              <a:rPr lang="en-US" dirty="0" err="1" smtClean="0"/>
              <a:t>NoSQL</a:t>
            </a:r>
            <a:r>
              <a:rPr lang="en-US" dirty="0" smtClean="0"/>
              <a:t> encompasses a wide variety of different database technologies that were developed in response to the demands presented in building modern applications:</a:t>
            </a:r>
          </a:p>
          <a:p>
            <a:pPr algn="just"/>
            <a:r>
              <a:rPr lang="en-US" dirty="0" smtClean="0"/>
              <a:t>Developers are working with applications that create massive volumes of new, rapidly changing data types — structured, semi-structured, unstructured and polymorphic data.</a:t>
            </a:r>
            <a:endParaRPr lang="en-US" dirty="0"/>
          </a:p>
        </p:txBody>
      </p:sp>
    </p:spTree>
    <p:extLst>
      <p:ext uri="{BB962C8B-B14F-4D97-AF65-F5344CB8AC3E}">
        <p14:creationId xmlns:p14="http://schemas.microsoft.com/office/powerpoint/2010/main" val="26314657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A </a:t>
            </a:r>
            <a:r>
              <a:rPr lang="en-US" b="1" dirty="0"/>
              <a:t>NoSQL</a:t>
            </a:r>
            <a:r>
              <a:rPr lang="en-US" dirty="0"/>
              <a:t> (originally referring to "non </a:t>
            </a:r>
            <a:r>
              <a:rPr lang="en-US" dirty="0">
                <a:hlinkClick r:id="rId2" tooltip="SQL"/>
              </a:rPr>
              <a:t>SQL</a:t>
            </a:r>
            <a:r>
              <a:rPr lang="en-US" dirty="0"/>
              <a:t>" or "non relational</a:t>
            </a:r>
            <a:r>
              <a:rPr lang="en-US" dirty="0" smtClean="0"/>
              <a:t>") </a:t>
            </a:r>
            <a:r>
              <a:rPr lang="en-US" dirty="0" smtClean="0">
                <a:hlinkClick r:id="rId3" tooltip="Database"/>
              </a:rPr>
              <a:t>database</a:t>
            </a:r>
            <a:r>
              <a:rPr lang="en-US" dirty="0"/>
              <a:t> provides a mechanism for </a:t>
            </a:r>
            <a:r>
              <a:rPr lang="en-US" dirty="0">
                <a:hlinkClick r:id="rId4" tooltip="Computer data storage"/>
              </a:rPr>
              <a:t>storage</a:t>
            </a:r>
            <a:r>
              <a:rPr lang="en-US" dirty="0"/>
              <a:t> and </a:t>
            </a:r>
            <a:r>
              <a:rPr lang="en-US" dirty="0">
                <a:hlinkClick r:id="rId5" tooltip="Data retrieval"/>
              </a:rPr>
              <a:t>retrieval</a:t>
            </a:r>
            <a:r>
              <a:rPr lang="en-US" dirty="0"/>
              <a:t> of data that is modeled in means other than the tabular relations used in </a:t>
            </a:r>
            <a:r>
              <a:rPr lang="en-US" dirty="0">
                <a:hlinkClick r:id="rId6" tooltip="Relational database"/>
              </a:rPr>
              <a:t>relational databases</a:t>
            </a:r>
            <a:r>
              <a:rPr lang="en-US" dirty="0"/>
              <a:t>. Such databases have existed since the late 1960s, but did not obtain the "</a:t>
            </a:r>
            <a:r>
              <a:rPr lang="en-US" dirty="0" err="1"/>
              <a:t>NoSQL</a:t>
            </a:r>
            <a:r>
              <a:rPr lang="en-US" dirty="0"/>
              <a:t>" moniker until a surge of popularity in the early twenty-first century</a:t>
            </a:r>
            <a:r>
              <a:rPr lang="en-US" dirty="0" smtClean="0"/>
              <a:t>,</a:t>
            </a:r>
            <a:r>
              <a:rPr lang="en-US" dirty="0"/>
              <a:t> triggered by the needs of </a:t>
            </a:r>
            <a:r>
              <a:rPr lang="en-US" dirty="0">
                <a:hlinkClick r:id="rId7" tooltip="Web 2.0"/>
              </a:rPr>
              <a:t>Web 2.0</a:t>
            </a:r>
            <a:r>
              <a:rPr lang="en-US" dirty="0"/>
              <a:t> companies</a:t>
            </a:r>
            <a:r>
              <a:rPr lang="en-US" dirty="0" smtClean="0"/>
              <a:t>.</a:t>
            </a:r>
            <a:r>
              <a:rPr lang="en-US" dirty="0"/>
              <a:t> </a:t>
            </a:r>
            <a:r>
              <a:rPr lang="en-US" dirty="0" err="1"/>
              <a:t>NoSQL</a:t>
            </a:r>
            <a:r>
              <a:rPr lang="en-US" dirty="0"/>
              <a:t> databases are increasingly used in </a:t>
            </a:r>
            <a:r>
              <a:rPr lang="en-US" dirty="0">
                <a:hlinkClick r:id="rId8" tooltip="Big data"/>
              </a:rPr>
              <a:t>big data</a:t>
            </a:r>
            <a:r>
              <a:rPr lang="en-US" dirty="0"/>
              <a:t> and </a:t>
            </a:r>
            <a:r>
              <a:rPr lang="en-US" dirty="0">
                <a:hlinkClick r:id="rId9" tooltip="Real-time web"/>
              </a:rPr>
              <a:t>real-time web</a:t>
            </a:r>
            <a:r>
              <a:rPr lang="en-US" dirty="0"/>
              <a:t> applications</a:t>
            </a:r>
            <a:r>
              <a:rPr lang="en-US" dirty="0" smtClean="0"/>
              <a:t>.</a:t>
            </a:r>
            <a:r>
              <a:rPr lang="en-US" dirty="0"/>
              <a:t> </a:t>
            </a:r>
            <a:r>
              <a:rPr lang="en-US" dirty="0" err="1"/>
              <a:t>NoSQL</a:t>
            </a:r>
            <a:r>
              <a:rPr lang="en-US" dirty="0"/>
              <a:t> systems are also sometimes called "Not only SQL" to emphasize that they may support </a:t>
            </a:r>
            <a:r>
              <a:rPr lang="en-US" dirty="0">
                <a:hlinkClick r:id="rId2" tooltip="SQL"/>
              </a:rPr>
              <a:t>SQL</a:t>
            </a:r>
            <a:r>
              <a:rPr lang="en-US" dirty="0"/>
              <a:t>-like query languages, or sit alongside SQL database in a </a:t>
            </a:r>
            <a:r>
              <a:rPr lang="en-US" dirty="0">
                <a:hlinkClick r:id="rId10" tooltip="Polyglot persistence"/>
              </a:rPr>
              <a:t>polyglot persistence</a:t>
            </a:r>
            <a:r>
              <a:rPr lang="en-US" dirty="0"/>
              <a:t> architecture</a:t>
            </a:r>
          </a:p>
        </p:txBody>
      </p:sp>
    </p:spTree>
    <p:extLst>
      <p:ext uri="{BB962C8B-B14F-4D97-AF65-F5344CB8AC3E}">
        <p14:creationId xmlns:p14="http://schemas.microsoft.com/office/powerpoint/2010/main" val="12162389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Types and examples of </a:t>
            </a:r>
            <a:r>
              <a:rPr lang="en-US" dirty="0" err="1" smtClean="0"/>
              <a:t>NoSQL</a:t>
            </a:r>
            <a:r>
              <a:rPr lang="en-US" dirty="0" smtClean="0"/>
              <a:t> databases</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t>There have been various approaches to classify </a:t>
            </a:r>
            <a:r>
              <a:rPr lang="en-US" dirty="0" err="1" smtClean="0"/>
              <a:t>NoSQL</a:t>
            </a:r>
            <a:r>
              <a:rPr lang="en-US" dirty="0" smtClean="0"/>
              <a:t> databases, each with different categories and subcategories, some of which overlap. What follows is a basic classification by data model, with examples:</a:t>
            </a:r>
          </a:p>
          <a:p>
            <a:r>
              <a:rPr lang="en-US" dirty="0" smtClean="0">
                <a:solidFill>
                  <a:srgbClr val="FF0000"/>
                </a:solidFill>
              </a:rPr>
              <a:t>Column:</a:t>
            </a:r>
            <a:r>
              <a:rPr lang="en-US" dirty="0" smtClean="0"/>
              <a:t> </a:t>
            </a:r>
            <a:r>
              <a:rPr lang="en-US" dirty="0" err="1" smtClean="0"/>
              <a:t>Accumulo</a:t>
            </a:r>
            <a:r>
              <a:rPr lang="en-US" dirty="0" smtClean="0"/>
              <a:t>, Cassandra, Druid, </a:t>
            </a:r>
            <a:r>
              <a:rPr lang="en-US" dirty="0" err="1" smtClean="0"/>
              <a:t>HBase</a:t>
            </a:r>
            <a:r>
              <a:rPr lang="en-US" dirty="0" smtClean="0"/>
              <a:t>, </a:t>
            </a:r>
            <a:r>
              <a:rPr lang="en-US" dirty="0" err="1" smtClean="0"/>
              <a:t>Vertica</a:t>
            </a:r>
            <a:r>
              <a:rPr lang="en-US" dirty="0" smtClean="0"/>
              <a:t>.</a:t>
            </a:r>
          </a:p>
          <a:p>
            <a:r>
              <a:rPr lang="en-US" dirty="0" smtClean="0">
                <a:solidFill>
                  <a:srgbClr val="FF0000"/>
                </a:solidFill>
              </a:rPr>
              <a:t>Document</a:t>
            </a:r>
            <a:r>
              <a:rPr lang="en-US" dirty="0" smtClean="0"/>
              <a:t>: Apache </a:t>
            </a:r>
            <a:r>
              <a:rPr lang="en-US" dirty="0" err="1" smtClean="0"/>
              <a:t>CouchDB</a:t>
            </a:r>
            <a:r>
              <a:rPr lang="en-US" dirty="0" smtClean="0"/>
              <a:t>, </a:t>
            </a:r>
            <a:r>
              <a:rPr lang="en-US" dirty="0" err="1" smtClean="0"/>
              <a:t>ArangoDB</a:t>
            </a:r>
            <a:r>
              <a:rPr lang="en-US" dirty="0" smtClean="0"/>
              <a:t>, </a:t>
            </a:r>
            <a:r>
              <a:rPr lang="en-US" dirty="0" err="1" smtClean="0"/>
              <a:t>BaseX</a:t>
            </a:r>
            <a:r>
              <a:rPr lang="en-US" dirty="0" smtClean="0"/>
              <a:t>, </a:t>
            </a:r>
            <a:r>
              <a:rPr lang="en-US" dirty="0" err="1" smtClean="0"/>
              <a:t>Clusterpoint</a:t>
            </a:r>
            <a:r>
              <a:rPr lang="en-US" dirty="0" smtClean="0"/>
              <a:t>, </a:t>
            </a:r>
            <a:r>
              <a:rPr lang="en-US" dirty="0" err="1" smtClean="0"/>
              <a:t>Couchbase</a:t>
            </a:r>
            <a:r>
              <a:rPr lang="en-US" dirty="0" smtClean="0"/>
              <a:t>, Cosmos DB, IBM Domino, </a:t>
            </a:r>
            <a:r>
              <a:rPr lang="en-US" dirty="0" err="1" smtClean="0"/>
              <a:t>MarkLogic</a:t>
            </a:r>
            <a:r>
              <a:rPr lang="en-US" dirty="0" smtClean="0"/>
              <a:t>, </a:t>
            </a:r>
            <a:r>
              <a:rPr lang="en-US" dirty="0" err="1" smtClean="0"/>
              <a:t>MongoDB</a:t>
            </a:r>
            <a:r>
              <a:rPr lang="en-US" dirty="0" smtClean="0"/>
              <a:t>, </a:t>
            </a:r>
            <a:r>
              <a:rPr lang="en-US" dirty="0" err="1" smtClean="0"/>
              <a:t>OrientDB</a:t>
            </a:r>
            <a:r>
              <a:rPr lang="en-US" dirty="0" smtClean="0"/>
              <a:t>, </a:t>
            </a:r>
            <a:r>
              <a:rPr lang="en-US" dirty="0" err="1" smtClean="0"/>
              <a:t>Qizx</a:t>
            </a:r>
            <a:r>
              <a:rPr lang="en-US" dirty="0" smtClean="0"/>
              <a:t>, </a:t>
            </a:r>
            <a:r>
              <a:rPr lang="en-US" dirty="0" err="1" smtClean="0"/>
              <a:t>RethinkDB</a:t>
            </a:r>
            <a:endParaRPr lang="en-US" dirty="0"/>
          </a:p>
        </p:txBody>
      </p:sp>
    </p:spTree>
    <p:extLst>
      <p:ext uri="{BB962C8B-B14F-4D97-AF65-F5344CB8AC3E}">
        <p14:creationId xmlns:p14="http://schemas.microsoft.com/office/powerpoint/2010/main" val="24706111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solidFill>
                  <a:srgbClr val="FF0000"/>
                </a:solidFill>
              </a:rPr>
              <a:t>Key-value</a:t>
            </a:r>
            <a:r>
              <a:rPr lang="en-US" dirty="0" smtClean="0"/>
              <a:t>: </a:t>
            </a:r>
            <a:r>
              <a:rPr lang="en-US" dirty="0" err="1" smtClean="0"/>
              <a:t>Aerospike</a:t>
            </a:r>
            <a:r>
              <a:rPr lang="en-US" dirty="0" smtClean="0"/>
              <a:t>, Apache Ignite, </a:t>
            </a:r>
            <a:r>
              <a:rPr lang="en-US" dirty="0" err="1" smtClean="0"/>
              <a:t>ArangoDB</a:t>
            </a:r>
            <a:r>
              <a:rPr lang="en-US" dirty="0" smtClean="0"/>
              <a:t>, Berkeley DB, </a:t>
            </a:r>
            <a:r>
              <a:rPr lang="en-US" dirty="0" err="1" smtClean="0"/>
              <a:t>Couchbase</a:t>
            </a:r>
            <a:r>
              <a:rPr lang="en-US" dirty="0" smtClean="0"/>
              <a:t>, Dynamo, </a:t>
            </a:r>
            <a:r>
              <a:rPr lang="en-US" dirty="0" err="1" smtClean="0"/>
              <a:t>FairCom</a:t>
            </a:r>
            <a:r>
              <a:rPr lang="en-US" dirty="0" smtClean="0"/>
              <a:t> c-</a:t>
            </a:r>
            <a:r>
              <a:rPr lang="en-US" dirty="0" err="1" smtClean="0"/>
              <a:t>treeACE</a:t>
            </a:r>
            <a:r>
              <a:rPr lang="en-US" dirty="0" smtClean="0"/>
              <a:t>, </a:t>
            </a:r>
            <a:r>
              <a:rPr lang="en-US" dirty="0" err="1" smtClean="0"/>
              <a:t>FoundationDB</a:t>
            </a:r>
            <a:r>
              <a:rPr lang="en-US" dirty="0" smtClean="0"/>
              <a:t>, </a:t>
            </a:r>
            <a:r>
              <a:rPr lang="en-US" dirty="0" err="1" smtClean="0"/>
              <a:t>InfinityDB</a:t>
            </a:r>
            <a:r>
              <a:rPr lang="en-US" dirty="0" smtClean="0"/>
              <a:t>, </a:t>
            </a:r>
            <a:r>
              <a:rPr lang="en-US" dirty="0" err="1" smtClean="0"/>
              <a:t>MemcacheDB</a:t>
            </a:r>
            <a:r>
              <a:rPr lang="en-US" dirty="0" smtClean="0"/>
              <a:t>, MUMPS, Oracle </a:t>
            </a:r>
            <a:r>
              <a:rPr lang="en-US" dirty="0" err="1" smtClean="0"/>
              <a:t>NoSQL</a:t>
            </a:r>
            <a:r>
              <a:rPr lang="en-US" dirty="0" smtClean="0"/>
              <a:t> Database, </a:t>
            </a:r>
            <a:r>
              <a:rPr lang="en-US" dirty="0" err="1" smtClean="0"/>
              <a:t>OrientDB</a:t>
            </a:r>
            <a:r>
              <a:rPr lang="en-US" dirty="0" smtClean="0"/>
              <a:t>, </a:t>
            </a:r>
            <a:r>
              <a:rPr lang="en-US" dirty="0" err="1" smtClean="0"/>
              <a:t>Redis</a:t>
            </a:r>
            <a:r>
              <a:rPr lang="en-US" dirty="0" smtClean="0"/>
              <a:t>, </a:t>
            </a:r>
            <a:r>
              <a:rPr lang="en-US" dirty="0" err="1" smtClean="0"/>
              <a:t>Riak</a:t>
            </a:r>
            <a:r>
              <a:rPr lang="en-US" dirty="0" smtClean="0"/>
              <a:t>, </a:t>
            </a:r>
            <a:r>
              <a:rPr lang="en-US" dirty="0" err="1" smtClean="0"/>
              <a:t>SciDB</a:t>
            </a:r>
            <a:r>
              <a:rPr lang="en-US" dirty="0" smtClean="0"/>
              <a:t>, SDBM/Flat File </a:t>
            </a:r>
            <a:r>
              <a:rPr lang="en-US" dirty="0" err="1" smtClean="0"/>
              <a:t>dbm</a:t>
            </a:r>
            <a:r>
              <a:rPr lang="en-US" dirty="0" smtClean="0"/>
              <a:t>, </a:t>
            </a:r>
            <a:r>
              <a:rPr lang="en-US" dirty="0" err="1" smtClean="0"/>
              <a:t>ZooKeeper</a:t>
            </a:r>
            <a:endParaRPr lang="en-US" dirty="0" smtClean="0"/>
          </a:p>
          <a:p>
            <a:r>
              <a:rPr lang="en-US" dirty="0" smtClean="0">
                <a:solidFill>
                  <a:srgbClr val="FF0000"/>
                </a:solidFill>
              </a:rPr>
              <a:t>Graph: </a:t>
            </a:r>
            <a:r>
              <a:rPr lang="en-US" dirty="0" err="1" smtClean="0"/>
              <a:t>AllegroGraph</a:t>
            </a:r>
            <a:r>
              <a:rPr lang="en-US" dirty="0" smtClean="0"/>
              <a:t>, </a:t>
            </a:r>
            <a:r>
              <a:rPr lang="en-US" dirty="0" err="1" smtClean="0"/>
              <a:t>ArangoDB</a:t>
            </a:r>
            <a:r>
              <a:rPr lang="en-US" dirty="0" smtClean="0"/>
              <a:t>, </a:t>
            </a:r>
            <a:r>
              <a:rPr lang="en-US" dirty="0" err="1" smtClean="0"/>
              <a:t>InfiniteGraph</a:t>
            </a:r>
            <a:r>
              <a:rPr lang="en-US" dirty="0" smtClean="0"/>
              <a:t>, Apache </a:t>
            </a:r>
            <a:r>
              <a:rPr lang="en-US" dirty="0" err="1" smtClean="0"/>
              <a:t>Giraph</a:t>
            </a:r>
            <a:r>
              <a:rPr lang="en-US" dirty="0" smtClean="0"/>
              <a:t>, </a:t>
            </a:r>
            <a:r>
              <a:rPr lang="en-US" dirty="0" err="1" smtClean="0"/>
              <a:t>MarkLogic</a:t>
            </a:r>
            <a:r>
              <a:rPr lang="en-US" dirty="0" smtClean="0"/>
              <a:t>, Neo4J, </a:t>
            </a:r>
            <a:r>
              <a:rPr lang="en-US" dirty="0" err="1" smtClean="0"/>
              <a:t>OrientDB</a:t>
            </a:r>
            <a:r>
              <a:rPr lang="en-US" dirty="0" smtClean="0"/>
              <a:t>, Virtuoso</a:t>
            </a:r>
            <a:endParaRPr lang="en-US" dirty="0"/>
          </a:p>
        </p:txBody>
      </p:sp>
    </p:spTree>
    <p:extLst>
      <p:ext uri="{BB962C8B-B14F-4D97-AF65-F5344CB8AC3E}">
        <p14:creationId xmlns:p14="http://schemas.microsoft.com/office/powerpoint/2010/main" val="5196103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dirty="0" smtClean="0">
                <a:solidFill>
                  <a:srgbClr val="FF0000"/>
                </a:solidFill>
              </a:rPr>
              <a:t>The Benefits of </a:t>
            </a:r>
            <a:r>
              <a:rPr lang="en-US" dirty="0" err="1" smtClean="0">
                <a:solidFill>
                  <a:srgbClr val="FF0000"/>
                </a:solidFill>
              </a:rPr>
              <a:t>NoSQL</a:t>
            </a:r>
            <a:endParaRPr lang="en-US" dirty="0" smtClean="0">
              <a:solidFill>
                <a:srgbClr val="FF0000"/>
              </a:solidFill>
            </a:endParaRPr>
          </a:p>
          <a:p>
            <a:r>
              <a:rPr lang="en-US" sz="3400" dirty="0" smtClean="0"/>
              <a:t>When compared to relational databases, </a:t>
            </a:r>
            <a:r>
              <a:rPr lang="en-US" sz="3400" dirty="0" err="1" smtClean="0"/>
              <a:t>NoSQL</a:t>
            </a:r>
            <a:r>
              <a:rPr lang="en-US" sz="3400" dirty="0" smtClean="0"/>
              <a:t> databases are more scalable and provide superior performance, and their data model addresses several issues that the relational model is not designed to address:</a:t>
            </a:r>
          </a:p>
          <a:p>
            <a:endParaRPr lang="en-US" sz="3400" dirty="0" smtClean="0"/>
          </a:p>
          <a:p>
            <a:r>
              <a:rPr lang="en-US" sz="3400" dirty="0" smtClean="0"/>
              <a:t>Large volumes of rapidly changing structured, semi-structured, and unstructured data</a:t>
            </a:r>
          </a:p>
          <a:p>
            <a:endParaRPr lang="en-US" sz="3400" dirty="0" smtClean="0"/>
          </a:p>
          <a:p>
            <a:r>
              <a:rPr lang="en-US" sz="3400" dirty="0" smtClean="0"/>
              <a:t>Agile sprints, quick schema iteration, and frequent code pushes</a:t>
            </a:r>
          </a:p>
          <a:p>
            <a:endParaRPr lang="en-US" sz="3400" dirty="0" smtClean="0"/>
          </a:p>
          <a:p>
            <a:r>
              <a:rPr lang="en-US" sz="3400" dirty="0" smtClean="0"/>
              <a:t>Object-oriented programming that is easy to use and flexible</a:t>
            </a:r>
          </a:p>
          <a:p>
            <a:endParaRPr lang="en-US" sz="3400" dirty="0" smtClean="0"/>
          </a:p>
          <a:p>
            <a:r>
              <a:rPr lang="en-US" sz="3400" dirty="0" smtClean="0"/>
              <a:t>Geographically distributed scale-out architecture instead of expensive, monolithic architecture</a:t>
            </a:r>
            <a:endParaRPr lang="en-US" sz="3400" dirty="0"/>
          </a:p>
        </p:txBody>
      </p:sp>
    </p:spTree>
    <p:extLst>
      <p:ext uri="{BB962C8B-B14F-4D97-AF65-F5344CB8AC3E}">
        <p14:creationId xmlns:p14="http://schemas.microsoft.com/office/powerpoint/2010/main" val="34159285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a:t>Here is a list of free and widely used </a:t>
            </a:r>
            <a:r>
              <a:rPr lang="en-US" b="1" dirty="0" err="1"/>
              <a:t>NoSQL</a:t>
            </a:r>
            <a:r>
              <a:rPr lang="en-US" b="1" dirty="0"/>
              <a:t> databases:</a:t>
            </a:r>
            <a:endParaRPr lang="en-US" dirty="0"/>
          </a:p>
          <a:p>
            <a:r>
              <a:rPr lang="en-US" dirty="0" err="1"/>
              <a:t>MongoDB</a:t>
            </a:r>
            <a:r>
              <a:rPr lang="en-US" dirty="0"/>
              <a:t>.</a:t>
            </a:r>
          </a:p>
          <a:p>
            <a:r>
              <a:rPr lang="en-US" dirty="0" err="1"/>
              <a:t>Redis</a:t>
            </a:r>
            <a:r>
              <a:rPr lang="en-US" dirty="0"/>
              <a:t>.</a:t>
            </a:r>
          </a:p>
          <a:p>
            <a:r>
              <a:rPr lang="en-US" dirty="0"/>
              <a:t>Couch DB.</a:t>
            </a:r>
          </a:p>
          <a:p>
            <a:r>
              <a:rPr lang="en-US" dirty="0"/>
              <a:t>REVENDB.</a:t>
            </a:r>
          </a:p>
          <a:p>
            <a:r>
              <a:rPr lang="en-US" dirty="0" err="1"/>
              <a:t>MemcacheDB</a:t>
            </a:r>
            <a:r>
              <a:rPr lang="en-US" dirty="0"/>
              <a:t>.</a:t>
            </a:r>
          </a:p>
          <a:p>
            <a:r>
              <a:rPr lang="en-US" dirty="0" err="1"/>
              <a:t>Riak</a:t>
            </a:r>
            <a:r>
              <a:rPr lang="en-US" dirty="0"/>
              <a:t>.</a:t>
            </a:r>
          </a:p>
          <a:p>
            <a:r>
              <a:rPr lang="en-US" dirty="0"/>
              <a:t>Neo4j.</a:t>
            </a:r>
          </a:p>
          <a:p>
            <a:r>
              <a:rPr lang="en-US" dirty="0"/>
              <a:t>HBASE.</a:t>
            </a:r>
          </a:p>
        </p:txBody>
      </p:sp>
    </p:spTree>
    <p:extLst>
      <p:ext uri="{BB962C8B-B14F-4D97-AF65-F5344CB8AC3E}">
        <p14:creationId xmlns:p14="http://schemas.microsoft.com/office/powerpoint/2010/main" val="393812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JDBC Drivers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JDBC Driver is a software component that enables java application to interact with the database. There are 4 types of JDBC drivers:</a:t>
            </a:r>
          </a:p>
          <a:p>
            <a:r>
              <a:rPr lang="en-US" dirty="0" smtClean="0"/>
              <a:t>JDBC-ODBC bridge driver</a:t>
            </a:r>
          </a:p>
          <a:p>
            <a:r>
              <a:rPr lang="en-US" dirty="0" smtClean="0"/>
              <a:t>Native-API driver (partially java driver)</a:t>
            </a:r>
          </a:p>
          <a:p>
            <a:r>
              <a:rPr lang="en-US" dirty="0" smtClean="0"/>
              <a:t>Network Protocol driver (fully java driver)</a:t>
            </a:r>
          </a:p>
          <a:p>
            <a:r>
              <a:rPr lang="en-US" dirty="0" smtClean="0"/>
              <a:t>Thin driver (fully java driver)</a:t>
            </a:r>
          </a:p>
          <a:p>
            <a:endParaRPr lang="en-US" dirty="0"/>
          </a:p>
        </p:txBody>
      </p:sp>
    </p:spTree>
    <p:extLst>
      <p:ext uri="{BB962C8B-B14F-4D97-AF65-F5344CB8AC3E}">
        <p14:creationId xmlns:p14="http://schemas.microsoft.com/office/powerpoint/2010/main" val="4003261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JDBC-ODBC bridge driver</a:t>
            </a:r>
          </a:p>
          <a:p>
            <a:pPr algn="just"/>
            <a:r>
              <a:rPr lang="en-US" dirty="0" smtClean="0"/>
              <a:t>The JDBC-ODBC bridge driver uses ODBC driver to connect to the database. The JDBC-ODBC bridge driver converts JDBC method calls into the ODBC function calls. This is now discouraged because of thin driver.</a:t>
            </a:r>
            <a:endParaRPr lang="en-US" dirty="0"/>
          </a:p>
        </p:txBody>
      </p:sp>
    </p:spTree>
    <p:extLst>
      <p:ext uri="{BB962C8B-B14F-4D97-AF65-F5344CB8AC3E}">
        <p14:creationId xmlns:p14="http://schemas.microsoft.com/office/powerpoint/2010/main" val="895193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928255"/>
            <a:ext cx="7453312" cy="5167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262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2838</Words>
  <Application>Microsoft Office PowerPoint</Application>
  <PresentationFormat>On-screen Show (4:3)</PresentationFormat>
  <Paragraphs>343</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Times New Roman</vt:lpstr>
      <vt:lpstr>Times New Roman</vt:lpstr>
      <vt:lpstr>verdana</vt:lpstr>
      <vt:lpstr>Office Theme</vt:lpstr>
      <vt:lpstr>JDBC</vt:lpstr>
      <vt:lpstr>PowerPoint Presentation</vt:lpstr>
      <vt:lpstr>Diagram</vt:lpstr>
      <vt:lpstr>Why we use JDBC</vt:lpstr>
      <vt:lpstr>PowerPoint Presentation</vt:lpstr>
      <vt:lpstr>PowerPoint Presentation</vt:lpstr>
      <vt:lpstr>JDBC Drivers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Java Database Connectivity with 5 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Useful methods of DriverManager class </vt:lpstr>
      <vt:lpstr>PowerPoint Presentation</vt:lpstr>
      <vt:lpstr>Commonly used methods of Connection interface:</vt:lpstr>
      <vt:lpstr>PowerPoint Presentation</vt:lpstr>
      <vt:lpstr>PowerPoint Presentation</vt:lpstr>
      <vt:lpstr>PowerPoint Presentation</vt:lpstr>
      <vt:lpstr>PowerPoint Presentation</vt:lpstr>
      <vt:lpstr>PowerPoint Presentation</vt:lpstr>
      <vt:lpstr> Methods of PreparedStatement interface </vt:lpstr>
      <vt:lpstr>PowerPoint Presentation</vt:lpstr>
      <vt:lpstr>PowerPoint Presentation</vt:lpstr>
      <vt:lpstr>PowerPoint Presentation</vt:lpstr>
      <vt:lpstr>PowerPoint Presentation</vt:lpstr>
      <vt:lpstr>PowerPoint Presentation</vt:lpstr>
      <vt:lpstr>Differences</vt:lpstr>
      <vt:lpstr>PowerPoint Presentation</vt:lpstr>
      <vt:lpstr>PowerPoint Presentation</vt:lpstr>
      <vt:lpstr> Java Database Connectivity with MySQL </vt:lpstr>
      <vt:lpstr>PowerPoint Presentation</vt:lpstr>
      <vt:lpstr> Example to Connect Java Application with mysql database </vt:lpstr>
      <vt:lpstr>PowerPoint Presentation</vt:lpstr>
      <vt:lpstr>PowerPoint Presentation</vt:lpstr>
      <vt:lpstr>PowerPoint Presentation</vt:lpstr>
      <vt:lpstr>Java Database Connectivity with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and examples of NoSQL databases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ITLAB3</dc:creator>
  <cp:lastModifiedBy>DELL</cp:lastModifiedBy>
  <cp:revision>71</cp:revision>
  <dcterms:created xsi:type="dcterms:W3CDTF">2018-09-26T07:57:22Z</dcterms:created>
  <dcterms:modified xsi:type="dcterms:W3CDTF">2018-11-15T09:49:15Z</dcterms:modified>
</cp:coreProperties>
</file>