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78" d="100"/>
          <a:sy n="78" d="100"/>
        </p:scale>
        <p:origin x="4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2CD71-0B44-4382-B169-3D00E9CC9585}"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7472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CD71-0B44-4382-B169-3D00E9CC9585}"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348655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CD71-0B44-4382-B169-3D00E9CC9585}"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235217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CD71-0B44-4382-B169-3D00E9CC9585}"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393705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CD71-0B44-4382-B169-3D00E9CC9585}"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391942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2CD71-0B44-4382-B169-3D00E9CC9585}"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65449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2CD71-0B44-4382-B169-3D00E9CC9585}" type="datetimeFigureOut">
              <a:rPr lang="en-US" smtClean="0"/>
              <a:t>15-Nov-18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260372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2CD71-0B44-4382-B169-3D00E9CC9585}" type="datetimeFigureOut">
              <a:rPr lang="en-US" smtClean="0"/>
              <a:t>15-Nov-18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218600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CD71-0B44-4382-B169-3D00E9CC9585}" type="datetimeFigureOut">
              <a:rPr lang="en-US" smtClean="0"/>
              <a:t>15-Nov-18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338176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CD71-0B44-4382-B169-3D00E9CC9585}"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15368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CD71-0B44-4382-B169-3D00E9CC9585}"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AF5B8-CE07-47CC-A7BA-7B26C7058307}" type="slidenum">
              <a:rPr lang="en-US" smtClean="0"/>
              <a:t>‹#›</a:t>
            </a:fld>
            <a:endParaRPr lang="en-US"/>
          </a:p>
        </p:txBody>
      </p:sp>
    </p:spTree>
    <p:extLst>
      <p:ext uri="{BB962C8B-B14F-4D97-AF65-F5344CB8AC3E}">
        <p14:creationId xmlns:p14="http://schemas.microsoft.com/office/powerpoint/2010/main" val="13367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CD71-0B44-4382-B169-3D00E9CC9585}" type="datetimeFigureOut">
              <a:rPr lang="en-US" smtClean="0"/>
              <a:t>15-Nov-18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AF5B8-CE07-47CC-A7BA-7B26C7058307}" type="slidenum">
              <a:rPr lang="en-US" smtClean="0"/>
              <a:t>‹#›</a:t>
            </a:fld>
            <a:endParaRPr lang="en-US"/>
          </a:p>
        </p:txBody>
      </p:sp>
    </p:spTree>
    <p:extLst>
      <p:ext uri="{BB962C8B-B14F-4D97-AF65-F5344CB8AC3E}">
        <p14:creationId xmlns:p14="http://schemas.microsoft.com/office/powerpoint/2010/main" val="4940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a:t>
            </a:r>
            <a:endParaRPr lang="en-US" dirty="0"/>
          </a:p>
        </p:txBody>
      </p:sp>
    </p:spTree>
    <p:extLst>
      <p:ext uri="{BB962C8B-B14F-4D97-AF65-F5344CB8AC3E}">
        <p14:creationId xmlns:p14="http://schemas.microsoft.com/office/powerpoint/2010/main" val="3239088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err="1">
                <a:solidFill>
                  <a:srgbClr val="FF0000"/>
                </a:solidFill>
              </a:rPr>
              <a:t>contentType</a:t>
            </a:r>
            <a:endParaRPr lang="en-US" dirty="0">
              <a:solidFill>
                <a:srgbClr val="FF0000"/>
              </a:solidFill>
            </a:endParaRPr>
          </a:p>
          <a:p>
            <a:pPr algn="just"/>
            <a:r>
              <a:rPr lang="en-US" dirty="0"/>
              <a:t>The </a:t>
            </a:r>
            <a:r>
              <a:rPr lang="en-US" dirty="0" err="1"/>
              <a:t>contentType</a:t>
            </a:r>
            <a:r>
              <a:rPr lang="en-US" dirty="0"/>
              <a:t> attribute defines the MIME(Multipurpose Internet Mail Extension) type of the HTTP response</a:t>
            </a:r>
            <a:r>
              <a:rPr lang="en-US" dirty="0" smtClean="0"/>
              <a:t>. The </a:t>
            </a:r>
            <a:r>
              <a:rPr lang="en-US" dirty="0"/>
              <a:t>default value is "text/</a:t>
            </a:r>
            <a:r>
              <a:rPr lang="en-US" dirty="0" err="1"/>
              <a:t>html;charset</a:t>
            </a:r>
            <a:r>
              <a:rPr lang="en-US" dirty="0"/>
              <a:t>=ISO-8859-1</a:t>
            </a:r>
            <a:r>
              <a:rPr lang="en-US" dirty="0" smtClean="0"/>
              <a:t>".</a:t>
            </a:r>
          </a:p>
          <a:p>
            <a:pPr algn="just"/>
            <a:r>
              <a:rPr lang="en-US" dirty="0">
                <a:solidFill>
                  <a:srgbClr val="FF0000"/>
                </a:solidFill>
              </a:rPr>
              <a:t>extends</a:t>
            </a:r>
          </a:p>
          <a:p>
            <a:pPr algn="just"/>
            <a:r>
              <a:rPr lang="en-US" dirty="0"/>
              <a:t>The extends attribute defines the parent class that will be inherited by the generated servlet</a:t>
            </a:r>
            <a:r>
              <a:rPr lang="en-US" dirty="0" smtClean="0"/>
              <a:t>. It </a:t>
            </a:r>
            <a:r>
              <a:rPr lang="en-US" dirty="0"/>
              <a:t>is rarely used.</a:t>
            </a:r>
          </a:p>
          <a:p>
            <a:endParaRPr lang="en-US" dirty="0"/>
          </a:p>
        </p:txBody>
      </p:sp>
    </p:spTree>
    <p:extLst>
      <p:ext uri="{BB962C8B-B14F-4D97-AF65-F5344CB8AC3E}">
        <p14:creationId xmlns:p14="http://schemas.microsoft.com/office/powerpoint/2010/main" val="202263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solidFill>
                  <a:srgbClr val="FF0000"/>
                </a:solidFill>
              </a:rPr>
              <a:t>info</a:t>
            </a:r>
          </a:p>
          <a:p>
            <a:pPr algn="just"/>
            <a:r>
              <a:rPr lang="en-US" dirty="0"/>
              <a:t>This attribute simply sets the information of the JSP page which is retrieved later by using </a:t>
            </a:r>
            <a:r>
              <a:rPr lang="en-US" dirty="0" err="1"/>
              <a:t>getServletInfo</a:t>
            </a:r>
            <a:r>
              <a:rPr lang="en-US" dirty="0"/>
              <a:t>() method of Servlet interface</a:t>
            </a:r>
            <a:r>
              <a:rPr lang="en-US" dirty="0" smtClean="0"/>
              <a:t>.</a:t>
            </a:r>
          </a:p>
          <a:p>
            <a:pPr algn="just"/>
            <a:r>
              <a:rPr lang="en-US" dirty="0">
                <a:solidFill>
                  <a:srgbClr val="FF0000"/>
                </a:solidFill>
              </a:rPr>
              <a:t>buffer</a:t>
            </a:r>
          </a:p>
          <a:p>
            <a:pPr algn="just"/>
            <a:r>
              <a:rPr lang="en-US" dirty="0"/>
              <a:t>The buffer attribute sets the buffer size in kilobytes to handle output generated by the JSP page</a:t>
            </a:r>
            <a:r>
              <a:rPr lang="en-US" dirty="0" smtClean="0"/>
              <a:t>. The </a:t>
            </a:r>
            <a:r>
              <a:rPr lang="en-US" dirty="0"/>
              <a:t>default size of the buffer is 8Kb.</a:t>
            </a:r>
          </a:p>
          <a:p>
            <a:pPr algn="just"/>
            <a:endParaRPr lang="en-US" dirty="0"/>
          </a:p>
        </p:txBody>
      </p:sp>
    </p:spTree>
    <p:extLst>
      <p:ext uri="{BB962C8B-B14F-4D97-AF65-F5344CB8AC3E}">
        <p14:creationId xmlns:p14="http://schemas.microsoft.com/office/powerpoint/2010/main" val="1339436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10000"/>
          </a:bodyPr>
          <a:lstStyle/>
          <a:p>
            <a:pPr algn="just"/>
            <a:r>
              <a:rPr lang="en-US" dirty="0">
                <a:solidFill>
                  <a:srgbClr val="FF0000"/>
                </a:solidFill>
              </a:rPr>
              <a:t>language</a:t>
            </a:r>
          </a:p>
          <a:p>
            <a:pPr algn="just"/>
            <a:r>
              <a:rPr lang="en-US" dirty="0"/>
              <a:t>The language attribute specifies the scripting language used in the JSP page. The default value is "java</a:t>
            </a:r>
            <a:r>
              <a:rPr lang="en-US" dirty="0" smtClean="0"/>
              <a:t>".</a:t>
            </a:r>
          </a:p>
          <a:p>
            <a:pPr algn="just"/>
            <a:r>
              <a:rPr lang="en-US" dirty="0" err="1">
                <a:solidFill>
                  <a:srgbClr val="FF0000"/>
                </a:solidFill>
              </a:rPr>
              <a:t>isELIgnored</a:t>
            </a:r>
            <a:endParaRPr lang="en-US" dirty="0">
              <a:solidFill>
                <a:srgbClr val="FF0000"/>
              </a:solidFill>
            </a:endParaRPr>
          </a:p>
          <a:p>
            <a:pPr algn="just"/>
            <a:r>
              <a:rPr lang="en-US" dirty="0"/>
              <a:t>We can ignore the Expression Language (EL) in </a:t>
            </a:r>
            <a:r>
              <a:rPr lang="en-US" dirty="0" err="1"/>
              <a:t>jsp</a:t>
            </a:r>
            <a:r>
              <a:rPr lang="en-US" dirty="0"/>
              <a:t> by the </a:t>
            </a:r>
            <a:r>
              <a:rPr lang="en-US" dirty="0" err="1"/>
              <a:t>isELIgnored</a:t>
            </a:r>
            <a:r>
              <a:rPr lang="en-US" dirty="0"/>
              <a:t> attribute. By default its value is false i.e. Expression Language is enabled by default. We see Expression Language later.</a:t>
            </a:r>
          </a:p>
          <a:p>
            <a:pPr algn="just"/>
            <a:r>
              <a:rPr lang="en-US" dirty="0"/>
              <a:t>&lt;%@ page </a:t>
            </a:r>
            <a:r>
              <a:rPr lang="en-US" dirty="0" err="1"/>
              <a:t>isELIgnored</a:t>
            </a:r>
            <a:r>
              <a:rPr lang="en-US" dirty="0"/>
              <a:t>="true" %&gt;//Now EL will be ignored </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1047021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err="1">
                <a:solidFill>
                  <a:srgbClr val="FF0000"/>
                </a:solidFill>
              </a:rPr>
              <a:t>isThreadSafe</a:t>
            </a:r>
            <a:endParaRPr lang="en-US" dirty="0">
              <a:solidFill>
                <a:srgbClr val="FF0000"/>
              </a:solidFill>
            </a:endParaRPr>
          </a:p>
          <a:p>
            <a:pPr algn="just"/>
            <a:r>
              <a:rPr lang="en-US" dirty="0"/>
              <a:t>Servlet and JSP both are multithreaded</a:t>
            </a:r>
            <a:r>
              <a:rPr lang="en-US" dirty="0" smtClean="0"/>
              <a:t>. If </a:t>
            </a:r>
            <a:r>
              <a:rPr lang="en-US" dirty="0"/>
              <a:t>you want to control this </a:t>
            </a:r>
            <a:r>
              <a:rPr lang="en-US" dirty="0" err="1"/>
              <a:t>behaviour</a:t>
            </a:r>
            <a:r>
              <a:rPr lang="en-US" dirty="0"/>
              <a:t> of JSP page, you can use </a:t>
            </a:r>
            <a:r>
              <a:rPr lang="en-US" dirty="0" err="1"/>
              <a:t>isThreadSafe</a:t>
            </a:r>
            <a:r>
              <a:rPr lang="en-US" dirty="0"/>
              <a:t> attribute of page directive</a:t>
            </a:r>
            <a:r>
              <a:rPr lang="en-US" dirty="0" smtClean="0"/>
              <a:t>. The </a:t>
            </a:r>
            <a:r>
              <a:rPr lang="en-US" dirty="0"/>
              <a:t>value of </a:t>
            </a:r>
            <a:r>
              <a:rPr lang="en-US" dirty="0" err="1"/>
              <a:t>isThreadSafe</a:t>
            </a:r>
            <a:r>
              <a:rPr lang="en-US" dirty="0"/>
              <a:t> value is true</a:t>
            </a:r>
            <a:r>
              <a:rPr lang="en-US" dirty="0" smtClean="0"/>
              <a:t>. If </a:t>
            </a:r>
            <a:r>
              <a:rPr lang="en-US" dirty="0"/>
              <a:t>you make it false, the web container will serialize the multiple requests, i.e. it will wait until the JSP finishes responding to a request before passing another request to it</a:t>
            </a:r>
            <a:r>
              <a:rPr lang="en-US" dirty="0" smtClean="0"/>
              <a:t>. If </a:t>
            </a:r>
            <a:r>
              <a:rPr lang="en-US" dirty="0"/>
              <a:t>you make the value of </a:t>
            </a:r>
            <a:r>
              <a:rPr lang="en-US" dirty="0" err="1"/>
              <a:t>isThreadSafe</a:t>
            </a:r>
            <a:r>
              <a:rPr lang="en-US" dirty="0"/>
              <a:t> attribute like:</a:t>
            </a:r>
          </a:p>
          <a:p>
            <a:pPr algn="just"/>
            <a:r>
              <a:rPr lang="en-US" dirty="0"/>
              <a:t>&lt;%@ page </a:t>
            </a:r>
            <a:r>
              <a:rPr lang="en-US" dirty="0" err="1"/>
              <a:t>isThreadSafe</a:t>
            </a:r>
            <a:r>
              <a:rPr lang="en-US" dirty="0"/>
              <a:t>="false" %&gt;</a:t>
            </a:r>
          </a:p>
        </p:txBody>
      </p:sp>
    </p:spTree>
    <p:extLst>
      <p:ext uri="{BB962C8B-B14F-4D97-AF65-F5344CB8AC3E}">
        <p14:creationId xmlns:p14="http://schemas.microsoft.com/office/powerpoint/2010/main" val="886170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err="1">
                <a:solidFill>
                  <a:srgbClr val="FF0000"/>
                </a:solidFill>
              </a:rPr>
              <a:t>errorPage</a:t>
            </a:r>
            <a:endParaRPr lang="en-US" dirty="0">
              <a:solidFill>
                <a:srgbClr val="FF0000"/>
              </a:solidFill>
            </a:endParaRPr>
          </a:p>
          <a:p>
            <a:r>
              <a:rPr lang="en-US" dirty="0"/>
              <a:t>The </a:t>
            </a:r>
            <a:r>
              <a:rPr lang="en-US" dirty="0" err="1"/>
              <a:t>errorPage</a:t>
            </a:r>
            <a:r>
              <a:rPr lang="en-US" dirty="0"/>
              <a:t> attribute is used to define the error page, if exception occurs in the current page, it will be redirected to the error page</a:t>
            </a:r>
            <a:r>
              <a:rPr lang="en-US" dirty="0" smtClean="0"/>
              <a:t>.</a:t>
            </a:r>
          </a:p>
          <a:p>
            <a:r>
              <a:rPr lang="en-US" dirty="0" err="1">
                <a:solidFill>
                  <a:srgbClr val="FF0000"/>
                </a:solidFill>
              </a:rPr>
              <a:t>isErrorPage</a:t>
            </a:r>
            <a:endParaRPr lang="en-US" dirty="0">
              <a:solidFill>
                <a:srgbClr val="FF0000"/>
              </a:solidFill>
            </a:endParaRPr>
          </a:p>
          <a:p>
            <a:r>
              <a:rPr lang="en-US" dirty="0"/>
              <a:t>The </a:t>
            </a:r>
            <a:r>
              <a:rPr lang="en-US" dirty="0" err="1"/>
              <a:t>isErrorPage</a:t>
            </a:r>
            <a:r>
              <a:rPr lang="en-US" dirty="0"/>
              <a:t> attribute is used to declare that the current page is the error page.</a:t>
            </a:r>
          </a:p>
        </p:txBody>
      </p:sp>
    </p:spTree>
    <p:extLst>
      <p:ext uri="{BB962C8B-B14F-4D97-AF65-F5344CB8AC3E}">
        <p14:creationId xmlns:p14="http://schemas.microsoft.com/office/powerpoint/2010/main" val="9552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err="1">
                <a:solidFill>
                  <a:srgbClr val="FF0000"/>
                </a:solidFill>
              </a:rPr>
              <a:t>Jsp</a:t>
            </a:r>
            <a:r>
              <a:rPr lang="en-US" dirty="0">
                <a:solidFill>
                  <a:srgbClr val="FF0000"/>
                </a:solidFill>
              </a:rPr>
              <a:t> Include Directive</a:t>
            </a:r>
          </a:p>
          <a:p>
            <a:r>
              <a:rPr lang="en-US" dirty="0" smtClean="0"/>
              <a:t>The </a:t>
            </a:r>
            <a:r>
              <a:rPr lang="en-US" dirty="0"/>
              <a:t>include directive is used to include the contents of any resource it may be </a:t>
            </a:r>
            <a:r>
              <a:rPr lang="en-US" dirty="0" err="1"/>
              <a:t>jsp</a:t>
            </a:r>
            <a:r>
              <a:rPr lang="en-US" dirty="0"/>
              <a:t> file, html file or text file. The include directive includes the original content of the included resource at page translation time (the </a:t>
            </a:r>
            <a:r>
              <a:rPr lang="en-US" dirty="0" err="1"/>
              <a:t>jsp</a:t>
            </a:r>
            <a:r>
              <a:rPr lang="en-US" dirty="0"/>
              <a:t> page is translated only once so it will be better to include static resource</a:t>
            </a:r>
            <a:r>
              <a:rPr lang="en-US" dirty="0" smtClean="0"/>
              <a:t>).</a:t>
            </a:r>
          </a:p>
          <a:p>
            <a:endParaRPr lang="en-US" dirty="0"/>
          </a:p>
        </p:txBody>
      </p:sp>
    </p:spTree>
    <p:extLst>
      <p:ext uri="{BB962C8B-B14F-4D97-AF65-F5344CB8AC3E}">
        <p14:creationId xmlns:p14="http://schemas.microsoft.com/office/powerpoint/2010/main" val="1365266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a:solidFill>
                  <a:srgbClr val="FF0000"/>
                </a:solidFill>
              </a:rPr>
              <a:t>Advantage of Include directive</a:t>
            </a:r>
          </a:p>
          <a:p>
            <a:r>
              <a:rPr lang="en-US" dirty="0"/>
              <a:t>Code </a:t>
            </a:r>
            <a:r>
              <a:rPr lang="en-US" dirty="0" smtClean="0"/>
              <a:t>Reusability</a:t>
            </a:r>
          </a:p>
          <a:p>
            <a:r>
              <a:rPr lang="en-US" dirty="0" smtClean="0"/>
              <a:t>Syntax </a:t>
            </a:r>
            <a:r>
              <a:rPr lang="en-US" dirty="0"/>
              <a:t>of include directive</a:t>
            </a:r>
          </a:p>
          <a:p>
            <a:r>
              <a:rPr lang="en-US" dirty="0"/>
              <a:t>&lt;%@ include file="</a:t>
            </a:r>
            <a:r>
              <a:rPr lang="en-US" dirty="0" err="1"/>
              <a:t>resourceName</a:t>
            </a:r>
            <a:r>
              <a:rPr lang="en-US" dirty="0"/>
              <a:t>" %&gt; </a:t>
            </a:r>
            <a:endParaRPr lang="en-US" dirty="0" smtClean="0"/>
          </a:p>
          <a:p>
            <a:r>
              <a:rPr lang="en-US" dirty="0"/>
              <a:t>Example of include directive</a:t>
            </a:r>
          </a:p>
          <a:p>
            <a:r>
              <a:rPr lang="en-US" dirty="0" smtClean="0"/>
              <a:t>In </a:t>
            </a:r>
            <a:r>
              <a:rPr lang="en-US" dirty="0"/>
              <a:t>this example, we are including the content of the header.html file. To run this example you must create an header.html file.</a:t>
            </a:r>
          </a:p>
          <a:p>
            <a:endParaRPr lang="en-US" dirty="0"/>
          </a:p>
          <a:p>
            <a:r>
              <a:rPr lang="en-US" dirty="0"/>
              <a:t>&lt;html&gt;  </a:t>
            </a:r>
          </a:p>
          <a:p>
            <a:r>
              <a:rPr lang="en-US" dirty="0"/>
              <a:t>&lt;body&gt;  </a:t>
            </a:r>
          </a:p>
          <a:p>
            <a:r>
              <a:rPr lang="en-US" dirty="0"/>
              <a:t>  </a:t>
            </a:r>
          </a:p>
          <a:p>
            <a:r>
              <a:rPr lang="en-US" dirty="0"/>
              <a:t>&lt;%@ include file="header.html" %&gt;  </a:t>
            </a:r>
          </a:p>
          <a:p>
            <a:r>
              <a:rPr lang="en-US" dirty="0"/>
              <a:t>  </a:t>
            </a:r>
          </a:p>
          <a:p>
            <a:r>
              <a:rPr lang="en-US" dirty="0"/>
              <a:t>Today is: &lt;%= </a:t>
            </a:r>
            <a:r>
              <a:rPr lang="en-US" dirty="0" err="1"/>
              <a:t>java.util.Calendar.getInstance</a:t>
            </a:r>
            <a:r>
              <a:rPr lang="en-US" dirty="0"/>
              <a:t>().</a:t>
            </a:r>
            <a:r>
              <a:rPr lang="en-US" dirty="0" err="1"/>
              <a:t>getTime</a:t>
            </a:r>
            <a:r>
              <a:rPr lang="en-US" dirty="0"/>
              <a:t>() %&gt;  </a:t>
            </a:r>
          </a:p>
          <a:p>
            <a:r>
              <a:rPr lang="en-US" dirty="0"/>
              <a:t>  </a:t>
            </a:r>
          </a:p>
          <a:p>
            <a:r>
              <a:rPr lang="en-US" dirty="0"/>
              <a:t>&lt;/body&gt;  </a:t>
            </a:r>
          </a:p>
          <a:p>
            <a:r>
              <a:rPr lang="en-US" dirty="0"/>
              <a:t>&lt;/html&gt; </a:t>
            </a:r>
          </a:p>
        </p:txBody>
      </p:sp>
    </p:spTree>
    <p:extLst>
      <p:ext uri="{BB962C8B-B14F-4D97-AF65-F5344CB8AC3E}">
        <p14:creationId xmlns:p14="http://schemas.microsoft.com/office/powerpoint/2010/main" val="2538354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TAGLIB DIRECTIVE</a:t>
            </a:r>
            <a:endParaRPr lang="en-US" dirty="0"/>
          </a:p>
        </p:txBody>
      </p:sp>
      <p:sp>
        <p:nvSpPr>
          <p:cNvPr id="3" name="Content Placeholder 2"/>
          <p:cNvSpPr>
            <a:spLocks noGrp="1"/>
          </p:cNvSpPr>
          <p:nvPr>
            <p:ph idx="1"/>
          </p:nvPr>
        </p:nvSpPr>
        <p:spPr/>
        <p:txBody>
          <a:bodyPr>
            <a:normAutofit/>
          </a:bodyPr>
          <a:lstStyle/>
          <a:p>
            <a:pPr algn="just"/>
            <a:r>
              <a:rPr lang="en-US" dirty="0"/>
              <a:t>The JSP </a:t>
            </a:r>
            <a:r>
              <a:rPr lang="en-US" dirty="0" err="1"/>
              <a:t>taglib</a:t>
            </a:r>
            <a:r>
              <a:rPr lang="en-US" dirty="0"/>
              <a:t> directive is used to define a tag library that defines many tags. We use the TLD (Tag Library Descriptor) file to define the tags. In the custom tag section we will use this tag so it will be better to learn it in custom tag.</a:t>
            </a:r>
          </a:p>
          <a:p>
            <a:pPr marL="0" indent="0" algn="just">
              <a:buNone/>
            </a:pPr>
            <a:r>
              <a:rPr lang="en-US" dirty="0" smtClean="0"/>
              <a:t>Syntax </a:t>
            </a:r>
            <a:r>
              <a:rPr lang="en-US" dirty="0"/>
              <a:t>JSP </a:t>
            </a:r>
            <a:r>
              <a:rPr lang="en-US" dirty="0" err="1"/>
              <a:t>Taglib</a:t>
            </a:r>
            <a:r>
              <a:rPr lang="en-US" dirty="0"/>
              <a:t> directive</a:t>
            </a:r>
          </a:p>
          <a:p>
            <a:pPr algn="just"/>
            <a:r>
              <a:rPr lang="en-US" dirty="0"/>
              <a:t>&lt;%@ </a:t>
            </a:r>
            <a:r>
              <a:rPr lang="en-US" dirty="0" err="1"/>
              <a:t>taglib</a:t>
            </a:r>
            <a:r>
              <a:rPr lang="en-US" dirty="0"/>
              <a:t> </a:t>
            </a:r>
            <a:r>
              <a:rPr lang="en-US" dirty="0" err="1"/>
              <a:t>uri</a:t>
            </a:r>
            <a:r>
              <a:rPr lang="en-US" dirty="0"/>
              <a:t>="</a:t>
            </a:r>
            <a:r>
              <a:rPr lang="en-US" dirty="0" err="1"/>
              <a:t>uriofthetaglibrary</a:t>
            </a:r>
            <a:r>
              <a:rPr lang="en-US" dirty="0"/>
              <a:t>" prefix="</a:t>
            </a:r>
            <a:r>
              <a:rPr lang="en-US" dirty="0" err="1"/>
              <a:t>prefixoftaglibrary</a:t>
            </a:r>
            <a:r>
              <a:rPr lang="en-US" dirty="0"/>
              <a:t>" %&gt; </a:t>
            </a:r>
          </a:p>
        </p:txBody>
      </p:sp>
    </p:spTree>
    <p:extLst>
      <p:ext uri="{BB962C8B-B14F-4D97-AF65-F5344CB8AC3E}">
        <p14:creationId xmlns:p14="http://schemas.microsoft.com/office/powerpoint/2010/main" val="1394418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a:solidFill>
                  <a:srgbClr val="FF0000"/>
                </a:solidFill>
              </a:rPr>
              <a:t>Example of JSP </a:t>
            </a:r>
            <a:r>
              <a:rPr lang="en-US" dirty="0" err="1">
                <a:solidFill>
                  <a:srgbClr val="FF0000"/>
                </a:solidFill>
              </a:rPr>
              <a:t>Taglib</a:t>
            </a:r>
            <a:r>
              <a:rPr lang="en-US" dirty="0">
                <a:solidFill>
                  <a:srgbClr val="FF0000"/>
                </a:solidFill>
              </a:rPr>
              <a:t> directive</a:t>
            </a:r>
          </a:p>
          <a:p>
            <a:r>
              <a:rPr lang="en-US" dirty="0"/>
              <a:t>In this example, we are using our tag named </a:t>
            </a:r>
            <a:r>
              <a:rPr lang="en-US" dirty="0" err="1"/>
              <a:t>currentDate</a:t>
            </a:r>
            <a:r>
              <a:rPr lang="en-US" dirty="0"/>
              <a:t>. To use this tag we must specify the </a:t>
            </a:r>
            <a:r>
              <a:rPr lang="en-US" dirty="0" err="1"/>
              <a:t>taglib</a:t>
            </a:r>
            <a:r>
              <a:rPr lang="en-US" dirty="0"/>
              <a:t> directive so the container may get information about the tag.</a:t>
            </a:r>
          </a:p>
          <a:p>
            <a:endParaRPr lang="en-US" dirty="0"/>
          </a:p>
          <a:p>
            <a:r>
              <a:rPr lang="en-US" dirty="0"/>
              <a:t>&lt;html&gt;  </a:t>
            </a:r>
          </a:p>
          <a:p>
            <a:r>
              <a:rPr lang="en-US" dirty="0"/>
              <a:t>&lt;body&gt;  </a:t>
            </a:r>
          </a:p>
          <a:p>
            <a:r>
              <a:rPr lang="en-US" dirty="0"/>
              <a:t>  </a:t>
            </a:r>
          </a:p>
          <a:p>
            <a:r>
              <a:rPr lang="en-US" dirty="0"/>
              <a:t>&lt;%@ </a:t>
            </a:r>
            <a:r>
              <a:rPr lang="en-US" dirty="0" err="1"/>
              <a:t>taglib</a:t>
            </a:r>
            <a:r>
              <a:rPr lang="en-US" dirty="0"/>
              <a:t> </a:t>
            </a:r>
            <a:r>
              <a:rPr lang="en-US" dirty="0" err="1"/>
              <a:t>uri</a:t>
            </a:r>
            <a:r>
              <a:rPr lang="en-US" dirty="0"/>
              <a:t>="http://www.javatpoint.com/tags" prefix="</a:t>
            </a:r>
            <a:r>
              <a:rPr lang="en-US" dirty="0" err="1"/>
              <a:t>mytag</a:t>
            </a:r>
            <a:r>
              <a:rPr lang="en-US" dirty="0"/>
              <a:t>" %&gt;  </a:t>
            </a:r>
          </a:p>
          <a:p>
            <a:r>
              <a:rPr lang="en-US" dirty="0"/>
              <a:t>  </a:t>
            </a:r>
          </a:p>
          <a:p>
            <a:r>
              <a:rPr lang="en-US" dirty="0"/>
              <a:t>&lt;</a:t>
            </a:r>
            <a:r>
              <a:rPr lang="en-US" dirty="0" err="1"/>
              <a:t>mytag:currentDate</a:t>
            </a:r>
            <a:r>
              <a:rPr lang="en-US" dirty="0"/>
              <a:t>/&gt;  </a:t>
            </a:r>
          </a:p>
          <a:p>
            <a:r>
              <a:rPr lang="en-US" dirty="0"/>
              <a:t>  </a:t>
            </a:r>
          </a:p>
          <a:p>
            <a:r>
              <a:rPr lang="en-US" dirty="0"/>
              <a:t>&lt;/body&gt;  </a:t>
            </a:r>
          </a:p>
          <a:p>
            <a:r>
              <a:rPr lang="en-US" dirty="0"/>
              <a:t>&lt;/html&gt; </a:t>
            </a:r>
          </a:p>
        </p:txBody>
      </p:sp>
    </p:spTree>
    <p:extLst>
      <p:ext uri="{BB962C8B-B14F-4D97-AF65-F5344CB8AC3E}">
        <p14:creationId xmlns:p14="http://schemas.microsoft.com/office/powerpoint/2010/main" val="365290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JSP </a:t>
            </a:r>
            <a:r>
              <a:rPr lang="en-US" dirty="0" err="1"/>
              <a:t>Scriptlet</a:t>
            </a:r>
            <a:r>
              <a:rPr lang="en-US" dirty="0"/>
              <a:t> tag (Scripting elements)</a:t>
            </a:r>
          </a:p>
        </p:txBody>
      </p:sp>
      <p:sp>
        <p:nvSpPr>
          <p:cNvPr id="3" name="Content Placeholder 2"/>
          <p:cNvSpPr>
            <a:spLocks noGrp="1"/>
          </p:cNvSpPr>
          <p:nvPr>
            <p:ph idx="1"/>
          </p:nvPr>
        </p:nvSpPr>
        <p:spPr/>
        <p:txBody>
          <a:bodyPr>
            <a:normAutofit fontScale="85000" lnSpcReduction="20000"/>
          </a:bodyPr>
          <a:lstStyle/>
          <a:p>
            <a:pPr algn="just"/>
            <a:r>
              <a:rPr lang="en-US" dirty="0"/>
              <a:t>In JSP, java code can be written inside the </a:t>
            </a:r>
            <a:r>
              <a:rPr lang="en-US" dirty="0" err="1"/>
              <a:t>jsp</a:t>
            </a:r>
            <a:r>
              <a:rPr lang="en-US" dirty="0"/>
              <a:t> page using the </a:t>
            </a:r>
            <a:r>
              <a:rPr lang="en-US" dirty="0" err="1"/>
              <a:t>scriptlet</a:t>
            </a:r>
            <a:r>
              <a:rPr lang="en-US" dirty="0"/>
              <a:t> tag. Let's see what are the scripting elements first</a:t>
            </a:r>
            <a:r>
              <a:rPr lang="en-US" dirty="0" smtClean="0"/>
              <a:t>.</a:t>
            </a:r>
            <a:endParaRPr lang="en-US" dirty="0"/>
          </a:p>
          <a:p>
            <a:pPr algn="just"/>
            <a:r>
              <a:rPr lang="en-US" dirty="0">
                <a:solidFill>
                  <a:srgbClr val="FF0000"/>
                </a:solidFill>
              </a:rPr>
              <a:t>JSP Scripting elements</a:t>
            </a:r>
          </a:p>
          <a:p>
            <a:pPr algn="just"/>
            <a:r>
              <a:rPr lang="en-US" dirty="0"/>
              <a:t>The scripting elements provides the ability to insert java code inside the </a:t>
            </a:r>
            <a:r>
              <a:rPr lang="en-US" dirty="0" err="1"/>
              <a:t>jsp</a:t>
            </a:r>
            <a:r>
              <a:rPr lang="en-US" dirty="0"/>
              <a:t>. There are three types of scripting elements:</a:t>
            </a:r>
          </a:p>
          <a:p>
            <a:pPr algn="just"/>
            <a:endParaRPr lang="en-US" dirty="0"/>
          </a:p>
          <a:p>
            <a:pPr algn="just"/>
            <a:r>
              <a:rPr lang="en-US" dirty="0" err="1"/>
              <a:t>scriptlet</a:t>
            </a:r>
            <a:r>
              <a:rPr lang="en-US" dirty="0"/>
              <a:t> tag</a:t>
            </a:r>
          </a:p>
          <a:p>
            <a:pPr algn="just"/>
            <a:r>
              <a:rPr lang="en-US" dirty="0"/>
              <a:t>expression tag</a:t>
            </a:r>
          </a:p>
          <a:p>
            <a:pPr algn="just"/>
            <a:r>
              <a:rPr lang="en-US" dirty="0"/>
              <a:t>declaration tag</a:t>
            </a:r>
          </a:p>
        </p:txBody>
      </p:sp>
    </p:spTree>
    <p:extLst>
      <p:ext uri="{BB962C8B-B14F-4D97-AF65-F5344CB8AC3E}">
        <p14:creationId xmlns:p14="http://schemas.microsoft.com/office/powerpoint/2010/main" val="1240818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JSP</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It stands for </a:t>
            </a:r>
            <a:r>
              <a:rPr lang="en-US" b="1" dirty="0"/>
              <a:t>Java Server Pages</a:t>
            </a:r>
            <a:r>
              <a:rPr lang="en-US" dirty="0"/>
              <a:t>.</a:t>
            </a:r>
          </a:p>
          <a:p>
            <a:pPr fontAlgn="base"/>
            <a:r>
              <a:rPr lang="en-US" dirty="0"/>
              <a:t>It is a server side technology.</a:t>
            </a:r>
          </a:p>
          <a:p>
            <a:pPr fontAlgn="base"/>
            <a:r>
              <a:rPr lang="en-US" dirty="0"/>
              <a:t>It is used for creating web application.</a:t>
            </a:r>
          </a:p>
          <a:p>
            <a:pPr fontAlgn="base"/>
            <a:r>
              <a:rPr lang="en-US" dirty="0"/>
              <a:t>It is used to create dynamic web content.</a:t>
            </a:r>
          </a:p>
          <a:p>
            <a:pPr fontAlgn="base"/>
            <a:r>
              <a:rPr lang="en-US" dirty="0"/>
              <a:t>In this JSP tags are used to insert JAVA code into HTML pages.</a:t>
            </a:r>
          </a:p>
          <a:p>
            <a:pPr fontAlgn="base"/>
            <a:r>
              <a:rPr lang="en-US" dirty="0"/>
              <a:t>It is an advanced version of Servlet Technology.</a:t>
            </a:r>
          </a:p>
          <a:p>
            <a:pPr fontAlgn="base"/>
            <a:r>
              <a:rPr lang="en-US" dirty="0" smtClean="0"/>
              <a:t>JSP </a:t>
            </a:r>
            <a:r>
              <a:rPr lang="en-US" dirty="0"/>
              <a:t>is first converted into servlet by JSP container before processing the client’s request.</a:t>
            </a:r>
          </a:p>
          <a:p>
            <a:endParaRPr lang="en-US" dirty="0"/>
          </a:p>
        </p:txBody>
      </p:sp>
    </p:spTree>
    <p:extLst>
      <p:ext uri="{BB962C8B-B14F-4D97-AF65-F5344CB8AC3E}">
        <p14:creationId xmlns:p14="http://schemas.microsoft.com/office/powerpoint/2010/main" val="406683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solidFill>
                  <a:srgbClr val="FF0000"/>
                </a:solidFill>
              </a:rPr>
              <a:t>JSP </a:t>
            </a:r>
            <a:r>
              <a:rPr lang="en-US" dirty="0" err="1">
                <a:solidFill>
                  <a:srgbClr val="FF0000"/>
                </a:solidFill>
              </a:rPr>
              <a:t>scriptlet</a:t>
            </a:r>
            <a:r>
              <a:rPr lang="en-US" dirty="0">
                <a:solidFill>
                  <a:srgbClr val="FF0000"/>
                </a:solidFill>
              </a:rPr>
              <a:t> tag</a:t>
            </a:r>
          </a:p>
          <a:p>
            <a:r>
              <a:rPr lang="en-US" dirty="0"/>
              <a:t>A </a:t>
            </a:r>
            <a:r>
              <a:rPr lang="en-US" dirty="0" err="1"/>
              <a:t>scriptlet</a:t>
            </a:r>
            <a:r>
              <a:rPr lang="en-US" dirty="0"/>
              <a:t> tag is used to execute java source code in JSP. Syntax is as follows:</a:t>
            </a:r>
          </a:p>
          <a:p>
            <a:endParaRPr lang="en-US" dirty="0"/>
          </a:p>
          <a:p>
            <a:r>
              <a:rPr lang="en-US" dirty="0"/>
              <a:t>&lt;%  java source code %&gt;  </a:t>
            </a:r>
          </a:p>
          <a:p>
            <a:r>
              <a:rPr lang="en-US" dirty="0"/>
              <a:t>Example of JSP </a:t>
            </a:r>
            <a:r>
              <a:rPr lang="en-US" dirty="0" err="1"/>
              <a:t>scriptlet</a:t>
            </a:r>
            <a:r>
              <a:rPr lang="en-US" dirty="0"/>
              <a:t> tag</a:t>
            </a:r>
          </a:p>
          <a:p>
            <a:r>
              <a:rPr lang="en-US" dirty="0"/>
              <a:t>In this example, we are displaying a welcome message.</a:t>
            </a:r>
          </a:p>
          <a:p>
            <a:endParaRPr lang="en-US" dirty="0"/>
          </a:p>
          <a:p>
            <a:r>
              <a:rPr lang="en-US" dirty="0"/>
              <a:t>&lt;html&gt;  </a:t>
            </a:r>
          </a:p>
          <a:p>
            <a:r>
              <a:rPr lang="en-US" dirty="0"/>
              <a:t>&lt;body&gt;  </a:t>
            </a:r>
          </a:p>
          <a:p>
            <a:r>
              <a:rPr lang="en-US" dirty="0"/>
              <a:t>&lt;% </a:t>
            </a:r>
            <a:r>
              <a:rPr lang="en-US" dirty="0" err="1"/>
              <a:t>out.print</a:t>
            </a:r>
            <a:r>
              <a:rPr lang="en-US" dirty="0"/>
              <a:t>("welcome to </a:t>
            </a:r>
            <a:r>
              <a:rPr lang="en-US" dirty="0" err="1"/>
              <a:t>jsp</a:t>
            </a:r>
            <a:r>
              <a:rPr lang="en-US" dirty="0"/>
              <a:t>"); %&gt;  </a:t>
            </a:r>
          </a:p>
          <a:p>
            <a:r>
              <a:rPr lang="en-US" dirty="0"/>
              <a:t>&lt;/body&gt; </a:t>
            </a:r>
            <a:r>
              <a:rPr lang="en-US" dirty="0" smtClean="0"/>
              <a:t>&lt;/html&gt;</a:t>
            </a:r>
            <a:endParaRPr lang="en-US" dirty="0"/>
          </a:p>
        </p:txBody>
      </p:sp>
    </p:spTree>
    <p:extLst>
      <p:ext uri="{BB962C8B-B14F-4D97-AF65-F5344CB8AC3E}">
        <p14:creationId xmlns:p14="http://schemas.microsoft.com/office/powerpoint/2010/main" val="2477587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solidFill>
                  <a:srgbClr val="FF0000"/>
                </a:solidFill>
              </a:rPr>
              <a:t>JSP expression tag</a:t>
            </a:r>
          </a:p>
          <a:p>
            <a:r>
              <a:rPr lang="en-US" dirty="0"/>
              <a:t>The code placed within JSP expression tag is written to the output stream of the response. So you need not write </a:t>
            </a:r>
            <a:r>
              <a:rPr lang="en-US" dirty="0" err="1"/>
              <a:t>out.print</a:t>
            </a:r>
            <a:r>
              <a:rPr lang="en-US" dirty="0"/>
              <a:t>() to write data. It is mainly used to print the values of variable or method.</a:t>
            </a:r>
          </a:p>
          <a:p>
            <a:pPr marL="0" indent="0">
              <a:buNone/>
            </a:pPr>
            <a:r>
              <a:rPr lang="en-US" dirty="0" smtClean="0"/>
              <a:t>Syntax </a:t>
            </a:r>
            <a:r>
              <a:rPr lang="en-US" dirty="0"/>
              <a:t>of JSP expression </a:t>
            </a:r>
            <a:r>
              <a:rPr lang="en-US" dirty="0" smtClean="0"/>
              <a:t>tag</a:t>
            </a:r>
          </a:p>
          <a:p>
            <a:pPr marL="0" indent="0">
              <a:buNone/>
            </a:pPr>
            <a:r>
              <a:rPr lang="en-US" b="1" dirty="0"/>
              <a:t>&lt;</a:t>
            </a:r>
            <a:r>
              <a:rPr lang="en-US" dirty="0"/>
              <a:t>%=  statement %</a:t>
            </a:r>
            <a:r>
              <a:rPr lang="en-US" b="1" dirty="0"/>
              <a:t>&gt;</a:t>
            </a:r>
            <a:r>
              <a:rPr lang="en-US" dirty="0"/>
              <a:t>  </a:t>
            </a:r>
          </a:p>
          <a:p>
            <a:pPr marL="0" indent="0">
              <a:buNone/>
            </a:pPr>
            <a:endParaRPr lang="en-US" dirty="0"/>
          </a:p>
        </p:txBody>
      </p:sp>
    </p:spTree>
    <p:extLst>
      <p:ext uri="{BB962C8B-B14F-4D97-AF65-F5344CB8AC3E}">
        <p14:creationId xmlns:p14="http://schemas.microsoft.com/office/powerpoint/2010/main" val="3676239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solidFill>
                  <a:srgbClr val="FF0000"/>
                </a:solidFill>
              </a:rPr>
              <a:t>Example of JSP expression tag</a:t>
            </a:r>
          </a:p>
          <a:p>
            <a:r>
              <a:rPr lang="en-US" dirty="0"/>
              <a:t>In this example of </a:t>
            </a:r>
            <a:r>
              <a:rPr lang="en-US" dirty="0" err="1"/>
              <a:t>jsp</a:t>
            </a:r>
            <a:r>
              <a:rPr lang="en-US" dirty="0"/>
              <a:t> expression tag, we are simply displaying a welcome message.</a:t>
            </a:r>
          </a:p>
          <a:p>
            <a:endParaRPr lang="en-US" dirty="0"/>
          </a:p>
          <a:p>
            <a:r>
              <a:rPr lang="en-US" dirty="0"/>
              <a:t>&lt;html&gt;  </a:t>
            </a:r>
          </a:p>
          <a:p>
            <a:r>
              <a:rPr lang="en-US" dirty="0"/>
              <a:t>&lt;body&gt;  </a:t>
            </a:r>
          </a:p>
          <a:p>
            <a:r>
              <a:rPr lang="en-US" dirty="0"/>
              <a:t>&lt;%= "welcome to </a:t>
            </a:r>
            <a:r>
              <a:rPr lang="en-US" dirty="0" err="1"/>
              <a:t>jsp</a:t>
            </a:r>
            <a:r>
              <a:rPr lang="en-US" dirty="0"/>
              <a:t>" %&gt;  </a:t>
            </a:r>
          </a:p>
          <a:p>
            <a:r>
              <a:rPr lang="en-US" dirty="0"/>
              <a:t>&lt;/body&gt;  </a:t>
            </a:r>
          </a:p>
          <a:p>
            <a:r>
              <a:rPr lang="en-US" dirty="0"/>
              <a:t>&lt;/html&gt; </a:t>
            </a:r>
          </a:p>
        </p:txBody>
      </p:sp>
    </p:spTree>
    <p:extLst>
      <p:ext uri="{BB962C8B-B14F-4D97-AF65-F5344CB8AC3E}">
        <p14:creationId xmlns:p14="http://schemas.microsoft.com/office/powerpoint/2010/main" val="3304070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solidFill>
                  <a:srgbClr val="FF0000"/>
                </a:solidFill>
              </a:rPr>
              <a:t>JSP Declaration Tag</a:t>
            </a:r>
          </a:p>
          <a:p>
            <a:r>
              <a:rPr lang="en-US" dirty="0" smtClean="0"/>
              <a:t>The </a:t>
            </a:r>
            <a:r>
              <a:rPr lang="en-US" dirty="0"/>
              <a:t>JSP declaration tag is used to declare fields and methods.</a:t>
            </a:r>
          </a:p>
          <a:p>
            <a:endParaRPr lang="en-US" dirty="0"/>
          </a:p>
          <a:p>
            <a:r>
              <a:rPr lang="en-US" dirty="0"/>
              <a:t>The code written inside the </a:t>
            </a:r>
            <a:r>
              <a:rPr lang="en-US" dirty="0" err="1"/>
              <a:t>jsp</a:t>
            </a:r>
            <a:r>
              <a:rPr lang="en-US" dirty="0"/>
              <a:t> declaration tag is placed outside the service() method of auto generated servlet.</a:t>
            </a:r>
          </a:p>
          <a:p>
            <a:endParaRPr lang="en-US" dirty="0"/>
          </a:p>
          <a:p>
            <a:r>
              <a:rPr lang="en-US" dirty="0"/>
              <a:t>So it doesn't get memory at each request.</a:t>
            </a:r>
          </a:p>
          <a:p>
            <a:endParaRPr lang="en-US" dirty="0"/>
          </a:p>
          <a:p>
            <a:r>
              <a:rPr lang="en-US" dirty="0"/>
              <a:t>Syntax of JSP declaration tag</a:t>
            </a:r>
          </a:p>
          <a:p>
            <a:r>
              <a:rPr lang="en-US" dirty="0"/>
              <a:t>The syntax of the declaration tag is as follows:</a:t>
            </a:r>
          </a:p>
          <a:p>
            <a:endParaRPr lang="en-US" dirty="0"/>
          </a:p>
          <a:p>
            <a:r>
              <a:rPr lang="en-US" dirty="0"/>
              <a:t>&lt;%!  field or method declaration %&gt; </a:t>
            </a:r>
          </a:p>
        </p:txBody>
      </p:sp>
    </p:spTree>
    <p:extLst>
      <p:ext uri="{BB962C8B-B14F-4D97-AF65-F5344CB8AC3E}">
        <p14:creationId xmlns:p14="http://schemas.microsoft.com/office/powerpoint/2010/main" val="2384428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066395"/>
          <a:ext cx="8229600" cy="2450572"/>
        </p:xfrm>
        <a:graphic>
          <a:graphicData uri="http://schemas.openxmlformats.org/drawingml/2006/table">
            <a:tbl>
              <a:tblPr/>
              <a:tblGrid>
                <a:gridCol w="4114800"/>
                <a:gridCol w="4114800"/>
              </a:tblGrid>
              <a:tr h="500026">
                <a:tc>
                  <a:txBody>
                    <a:bodyPr/>
                    <a:lstStyle/>
                    <a:p>
                      <a:pPr algn="l" fontAlgn="t"/>
                      <a:r>
                        <a:rPr lang="en-US" sz="1800">
                          <a:solidFill>
                            <a:srgbClr val="000000"/>
                          </a:solidFill>
                          <a:effectLst/>
                          <a:latin typeface="times new roman"/>
                        </a:rPr>
                        <a:t>Jsp Scriptlet Tag</a:t>
                      </a:r>
                    </a:p>
                  </a:txBody>
                  <a:tcPr marL="113642" marR="113642" marT="113642" marB="113642">
                    <a:lnL w="9525" cap="flat" cmpd="sng" algn="ctr">
                      <a:solidFill>
                        <a:srgbClr val="404C00"/>
                      </a:solidFill>
                      <a:prstDash val="solid"/>
                      <a:round/>
                      <a:headEnd type="none" w="med" len="med"/>
                      <a:tailEnd type="none" w="med" len="med"/>
                    </a:lnL>
                    <a:lnR w="9525" cap="flat" cmpd="sng" algn="ctr">
                      <a:solidFill>
                        <a:srgbClr val="404C00"/>
                      </a:solidFill>
                      <a:prstDash val="solid"/>
                      <a:round/>
                      <a:headEnd type="none" w="med" len="med"/>
                      <a:tailEnd type="none" w="med" len="med"/>
                    </a:lnR>
                    <a:lnT w="9525" cap="flat" cmpd="sng" algn="ctr">
                      <a:solidFill>
                        <a:srgbClr val="404C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Jsp Declaration Tag</a:t>
                      </a:r>
                    </a:p>
                  </a:txBody>
                  <a:tcPr marL="113642" marR="113642" marT="113642" marB="113642">
                    <a:lnL w="9525" cap="flat" cmpd="sng" algn="ctr">
                      <a:solidFill>
                        <a:srgbClr val="404C00"/>
                      </a:solidFill>
                      <a:prstDash val="solid"/>
                      <a:round/>
                      <a:headEnd type="none" w="med" len="med"/>
                      <a:tailEnd type="none" w="med" len="med"/>
                    </a:lnL>
                    <a:lnR w="9525" cap="flat" cmpd="sng" algn="ctr">
                      <a:solidFill>
                        <a:srgbClr val="404C00"/>
                      </a:solidFill>
                      <a:prstDash val="solid"/>
                      <a:round/>
                      <a:headEnd type="none" w="med" len="med"/>
                      <a:tailEnd type="none" w="med" len="med"/>
                    </a:lnR>
                    <a:lnT w="9525" cap="flat" cmpd="sng" algn="ctr">
                      <a:solidFill>
                        <a:srgbClr val="404C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69748">
                <a:tc>
                  <a:txBody>
                    <a:bodyPr/>
                    <a:lstStyle/>
                    <a:p>
                      <a:pPr algn="l" fontAlgn="t"/>
                      <a:r>
                        <a:rPr lang="en-US" sz="1800">
                          <a:solidFill>
                            <a:srgbClr val="000000"/>
                          </a:solidFill>
                          <a:effectLst/>
                          <a:latin typeface="verdana"/>
                        </a:rPr>
                        <a:t>The jsp scriptlet tag can only declare variables not methods.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The jsp declaration tag can declare variables as well as methods.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l" fontAlgn="t"/>
                      <a:r>
                        <a:rPr lang="en-US" sz="1800">
                          <a:solidFill>
                            <a:srgbClr val="000000"/>
                          </a:solidFill>
                          <a:effectLst/>
                          <a:latin typeface="verdana"/>
                        </a:rPr>
                        <a:t>The declaration of scriptlet tag is placed inside the _jspService() method.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The declaration of </a:t>
                      </a:r>
                      <a:r>
                        <a:rPr lang="en-US" sz="1800" dirty="0" err="1">
                          <a:solidFill>
                            <a:srgbClr val="000000"/>
                          </a:solidFill>
                          <a:effectLst/>
                          <a:latin typeface="verdana"/>
                        </a:rPr>
                        <a:t>jsp</a:t>
                      </a:r>
                      <a:r>
                        <a:rPr lang="en-US" sz="1800" dirty="0">
                          <a:solidFill>
                            <a:srgbClr val="000000"/>
                          </a:solidFill>
                          <a:effectLst/>
                          <a:latin typeface="verdana"/>
                        </a:rPr>
                        <a:t> declaration tag is placed outside the _</a:t>
                      </a:r>
                      <a:r>
                        <a:rPr lang="en-US" sz="1800" dirty="0" err="1">
                          <a:solidFill>
                            <a:srgbClr val="000000"/>
                          </a:solidFill>
                          <a:effectLst/>
                          <a:latin typeface="verdana"/>
                        </a:rPr>
                        <a:t>jspService</a:t>
                      </a:r>
                      <a:r>
                        <a:rPr lang="en-US" sz="1800" dirty="0">
                          <a:solidFill>
                            <a:srgbClr val="000000"/>
                          </a:solidFill>
                          <a:effectLst/>
                          <a:latin typeface="verdana"/>
                        </a:rPr>
                        <a:t>() method.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457200" y="206692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10B38"/>
                </a:solidFill>
                <a:effectLst/>
                <a:latin typeface="erdana"/>
                <a:cs typeface="Arial" pitchFamily="34" charset="0"/>
              </a:rPr>
              <a:t>Difference between JSP </a:t>
            </a:r>
            <a:r>
              <a:rPr kumimoji="0" lang="en-US" altLang="en-US" sz="1800" b="0" i="0" u="none" strike="noStrike" cap="none" normalizeH="0" baseline="0" dirty="0" err="1" smtClean="0">
                <a:ln>
                  <a:noFill/>
                </a:ln>
                <a:solidFill>
                  <a:srgbClr val="610B38"/>
                </a:solidFill>
                <a:effectLst/>
                <a:latin typeface="erdana"/>
                <a:cs typeface="Arial" pitchFamily="34" charset="0"/>
              </a:rPr>
              <a:t>Scriptlet</a:t>
            </a:r>
            <a:r>
              <a:rPr kumimoji="0" lang="en-US" altLang="en-US" sz="1800" b="0" i="0" u="none" strike="noStrike" cap="none" normalizeH="0" baseline="0" dirty="0" smtClean="0">
                <a:ln>
                  <a:noFill/>
                </a:ln>
                <a:solidFill>
                  <a:srgbClr val="610B38"/>
                </a:solidFill>
                <a:effectLst/>
                <a:latin typeface="erdana"/>
                <a:cs typeface="Arial" pitchFamily="34" charset="0"/>
              </a:rPr>
              <a:t> tag and Declaration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6833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Example of JSP declaration tag that declares field</a:t>
            </a:r>
          </a:p>
          <a:p>
            <a:r>
              <a:rPr lang="en-US" dirty="0"/>
              <a:t>In this example of JSP declaration tag, we are declaring the field and printing the value of the declared field using the </a:t>
            </a:r>
            <a:r>
              <a:rPr lang="en-US" dirty="0" err="1"/>
              <a:t>jsp</a:t>
            </a:r>
            <a:r>
              <a:rPr lang="en-US" dirty="0"/>
              <a:t> expression tag.</a:t>
            </a:r>
          </a:p>
          <a:p>
            <a:endParaRPr lang="en-US" dirty="0"/>
          </a:p>
          <a:p>
            <a:r>
              <a:rPr lang="en-US" dirty="0" err="1"/>
              <a:t>index.jsp</a:t>
            </a:r>
            <a:endParaRPr lang="en-US" dirty="0"/>
          </a:p>
          <a:p>
            <a:r>
              <a:rPr lang="en-US" dirty="0"/>
              <a:t>&lt;html&gt;  </a:t>
            </a:r>
          </a:p>
          <a:p>
            <a:r>
              <a:rPr lang="en-US" dirty="0"/>
              <a:t>&lt;body&gt;  </a:t>
            </a:r>
          </a:p>
          <a:p>
            <a:r>
              <a:rPr lang="en-US" dirty="0"/>
              <a:t>&lt;%! </a:t>
            </a:r>
            <a:r>
              <a:rPr lang="en-US" dirty="0" err="1"/>
              <a:t>int</a:t>
            </a:r>
            <a:r>
              <a:rPr lang="en-US" dirty="0"/>
              <a:t> data=50; %&gt;  </a:t>
            </a:r>
          </a:p>
          <a:p>
            <a:r>
              <a:rPr lang="en-US" dirty="0"/>
              <a:t>&lt;%= "Value of the variable is:"+data %&gt;  </a:t>
            </a:r>
          </a:p>
          <a:p>
            <a:r>
              <a:rPr lang="en-US" dirty="0"/>
              <a:t>&lt;/body&gt;  </a:t>
            </a:r>
          </a:p>
          <a:p>
            <a:r>
              <a:rPr lang="en-US" dirty="0"/>
              <a:t>&lt;/html&gt; </a:t>
            </a:r>
          </a:p>
        </p:txBody>
      </p:sp>
    </p:spTree>
    <p:extLst>
      <p:ext uri="{BB962C8B-B14F-4D97-AF65-F5344CB8AC3E}">
        <p14:creationId xmlns:p14="http://schemas.microsoft.com/office/powerpoint/2010/main" val="827628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a:t>Example of JSP declaration tag that declares method</a:t>
            </a:r>
          </a:p>
          <a:p>
            <a:r>
              <a:rPr lang="en-US" dirty="0"/>
              <a:t>In this example of JSP declaration tag, we are defining the method which returns the cube of given number and calling this method from the </a:t>
            </a:r>
            <a:r>
              <a:rPr lang="en-US" dirty="0" err="1"/>
              <a:t>jsp</a:t>
            </a:r>
            <a:r>
              <a:rPr lang="en-US" dirty="0"/>
              <a:t> expression tag. But we can also use </a:t>
            </a:r>
            <a:r>
              <a:rPr lang="en-US" dirty="0" err="1"/>
              <a:t>jsp</a:t>
            </a:r>
            <a:r>
              <a:rPr lang="en-US" dirty="0"/>
              <a:t> </a:t>
            </a:r>
            <a:r>
              <a:rPr lang="en-US" dirty="0" err="1"/>
              <a:t>scriptlet</a:t>
            </a:r>
            <a:r>
              <a:rPr lang="en-US" dirty="0"/>
              <a:t> tag to call the declared method.</a:t>
            </a:r>
          </a:p>
          <a:p>
            <a:endParaRPr lang="en-US" dirty="0"/>
          </a:p>
          <a:p>
            <a:r>
              <a:rPr lang="en-US" dirty="0" err="1"/>
              <a:t>index.jsp</a:t>
            </a:r>
            <a:endParaRPr lang="en-US" dirty="0"/>
          </a:p>
          <a:p>
            <a:r>
              <a:rPr lang="en-US" dirty="0"/>
              <a:t>&lt;html&gt;  </a:t>
            </a:r>
          </a:p>
          <a:p>
            <a:r>
              <a:rPr lang="en-US" dirty="0"/>
              <a:t>&lt;body&gt;  </a:t>
            </a:r>
          </a:p>
          <a:p>
            <a:r>
              <a:rPr lang="en-US" dirty="0"/>
              <a:t>&lt;%!   </a:t>
            </a:r>
          </a:p>
          <a:p>
            <a:r>
              <a:rPr lang="en-US" dirty="0" err="1"/>
              <a:t>int</a:t>
            </a:r>
            <a:r>
              <a:rPr lang="en-US" dirty="0"/>
              <a:t> cube(</a:t>
            </a:r>
            <a:r>
              <a:rPr lang="en-US" dirty="0" err="1"/>
              <a:t>int</a:t>
            </a:r>
            <a:r>
              <a:rPr lang="en-US" dirty="0"/>
              <a:t> n){  </a:t>
            </a:r>
          </a:p>
          <a:p>
            <a:r>
              <a:rPr lang="en-US" dirty="0"/>
              <a:t>return n*n*n*;  </a:t>
            </a:r>
          </a:p>
          <a:p>
            <a:r>
              <a:rPr lang="en-US" dirty="0"/>
              <a:t>}  </a:t>
            </a:r>
          </a:p>
          <a:p>
            <a:r>
              <a:rPr lang="en-US" dirty="0"/>
              <a:t>%&gt;  </a:t>
            </a:r>
          </a:p>
          <a:p>
            <a:r>
              <a:rPr lang="en-US" dirty="0"/>
              <a:t>&lt;%= "Cube of 3 is:"+cube(3) %&gt;  </a:t>
            </a:r>
          </a:p>
          <a:p>
            <a:r>
              <a:rPr lang="en-US" dirty="0"/>
              <a:t>&lt;/body&gt;  </a:t>
            </a:r>
          </a:p>
          <a:p>
            <a:r>
              <a:rPr lang="en-US" dirty="0"/>
              <a:t>&lt;/html&gt; </a:t>
            </a:r>
          </a:p>
        </p:txBody>
      </p:sp>
    </p:spTree>
    <p:extLst>
      <p:ext uri="{BB962C8B-B14F-4D97-AF65-F5344CB8AC3E}">
        <p14:creationId xmlns:p14="http://schemas.microsoft.com/office/powerpoint/2010/main" val="252047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Action Tags</a:t>
            </a:r>
          </a:p>
        </p:txBody>
      </p:sp>
      <p:sp>
        <p:nvSpPr>
          <p:cNvPr id="3" name="Content Placeholder 2"/>
          <p:cNvSpPr>
            <a:spLocks noGrp="1"/>
          </p:cNvSpPr>
          <p:nvPr>
            <p:ph idx="1"/>
          </p:nvPr>
        </p:nvSpPr>
        <p:spPr>
          <a:xfrm>
            <a:off x="457200" y="1219200"/>
            <a:ext cx="8229600" cy="4906963"/>
          </a:xfrm>
        </p:spPr>
        <p:txBody>
          <a:bodyPr/>
          <a:lstStyle/>
          <a:p>
            <a:r>
              <a:rPr lang="en-US" dirty="0"/>
              <a:t>There are many JSP action tags or elements. Each JSP action tag is used to perform some specific tasks.</a:t>
            </a:r>
          </a:p>
          <a:p>
            <a:pPr marL="0" indent="0">
              <a:buNone/>
            </a:pPr>
            <a:r>
              <a:rPr lang="en-US" dirty="0" smtClean="0"/>
              <a:t>The </a:t>
            </a:r>
            <a:r>
              <a:rPr lang="en-US" dirty="0"/>
              <a:t>action tags are used to control the flow between pages and to use Java Bean. The </a:t>
            </a:r>
            <a:r>
              <a:rPr lang="en-US" dirty="0" err="1"/>
              <a:t>Jsp</a:t>
            </a:r>
            <a:r>
              <a:rPr lang="en-US" dirty="0"/>
              <a:t> action tags are given below.</a:t>
            </a:r>
          </a:p>
        </p:txBody>
      </p:sp>
    </p:spTree>
    <p:extLst>
      <p:ext uri="{BB962C8B-B14F-4D97-AF65-F5344CB8AC3E}">
        <p14:creationId xmlns:p14="http://schemas.microsoft.com/office/powerpoint/2010/main" val="519391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29696" y="304801"/>
          <a:ext cx="7884608" cy="5821361"/>
        </p:xfrm>
        <a:graphic>
          <a:graphicData uri="http://schemas.openxmlformats.org/drawingml/2006/table">
            <a:tbl>
              <a:tblPr/>
              <a:tblGrid>
                <a:gridCol w="3942304"/>
                <a:gridCol w="3942304"/>
              </a:tblGrid>
              <a:tr h="479065">
                <a:tc>
                  <a:txBody>
                    <a:bodyPr/>
                    <a:lstStyle/>
                    <a:p>
                      <a:pPr algn="l" fontAlgn="t"/>
                      <a:r>
                        <a:rPr lang="en-US" sz="1700">
                          <a:solidFill>
                            <a:srgbClr val="000000"/>
                          </a:solidFill>
                          <a:effectLst/>
                          <a:latin typeface="times new roman"/>
                        </a:rPr>
                        <a:t>JSP Action Tags</a:t>
                      </a:r>
                    </a:p>
                  </a:txBody>
                  <a:tcPr marL="108878" marR="108878" marT="108878" marB="108878">
                    <a:lnL w="9525" cap="flat" cmpd="sng" algn="ctr">
                      <a:solidFill>
                        <a:srgbClr val="C055B0"/>
                      </a:solidFill>
                      <a:prstDash val="solid"/>
                      <a:round/>
                      <a:headEnd type="none" w="med" len="med"/>
                      <a:tailEnd type="none" w="med" len="med"/>
                    </a:lnL>
                    <a:lnR w="9525" cap="flat" cmpd="sng" algn="ctr">
                      <a:solidFill>
                        <a:srgbClr val="C055B0"/>
                      </a:solidFill>
                      <a:prstDash val="solid"/>
                      <a:round/>
                      <a:headEnd type="none" w="med" len="med"/>
                      <a:tailEnd type="none" w="med" len="med"/>
                    </a:lnR>
                    <a:lnT w="9525" cap="flat" cmpd="sng" algn="ctr">
                      <a:solidFill>
                        <a:srgbClr val="C055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a:rPr>
                        <a:t>Description</a:t>
                      </a:r>
                    </a:p>
                  </a:txBody>
                  <a:tcPr marL="108878" marR="108878" marT="108878" marB="108878">
                    <a:lnL w="9525" cap="flat" cmpd="sng" algn="ctr">
                      <a:solidFill>
                        <a:srgbClr val="C055B0"/>
                      </a:solidFill>
                      <a:prstDash val="solid"/>
                      <a:round/>
                      <a:headEnd type="none" w="med" len="med"/>
                      <a:tailEnd type="none" w="med" len="med"/>
                    </a:lnL>
                    <a:lnR w="9525" cap="flat" cmpd="sng" algn="ctr">
                      <a:solidFill>
                        <a:srgbClr val="C055B0"/>
                      </a:solidFill>
                      <a:prstDash val="solid"/>
                      <a:round/>
                      <a:headEnd type="none" w="med" len="med"/>
                      <a:tailEnd type="none" w="med" len="med"/>
                    </a:lnR>
                    <a:lnT w="9525" cap="flat" cmpd="sng" algn="ctr">
                      <a:solidFill>
                        <a:srgbClr val="C055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67787">
                <a:tc>
                  <a:txBody>
                    <a:bodyPr/>
                    <a:lstStyle/>
                    <a:p>
                      <a:pPr algn="l" fontAlgn="t"/>
                      <a:r>
                        <a:rPr lang="en-US" sz="1700">
                          <a:solidFill>
                            <a:srgbClr val="000000"/>
                          </a:solidFill>
                          <a:effectLst/>
                          <a:latin typeface="verdana"/>
                        </a:rPr>
                        <a:t>jsp:forward</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forwards the request and response to another resource.</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6479">
                <a:tc>
                  <a:txBody>
                    <a:bodyPr/>
                    <a:lstStyle/>
                    <a:p>
                      <a:pPr algn="l" fontAlgn="t"/>
                      <a:r>
                        <a:rPr lang="en-US" sz="1700">
                          <a:solidFill>
                            <a:srgbClr val="000000"/>
                          </a:solidFill>
                          <a:effectLst/>
                          <a:latin typeface="verdana"/>
                        </a:rPr>
                        <a:t>jsp:include</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includes another resource.</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6479">
                <a:tc>
                  <a:txBody>
                    <a:bodyPr/>
                    <a:lstStyle/>
                    <a:p>
                      <a:pPr algn="l" fontAlgn="t"/>
                      <a:r>
                        <a:rPr lang="en-US" sz="1700">
                          <a:solidFill>
                            <a:srgbClr val="000000"/>
                          </a:solidFill>
                          <a:effectLst/>
                          <a:latin typeface="verdana"/>
                        </a:rPr>
                        <a:t>jsp:useBean</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creates or locates bean object.</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7787">
                <a:tc>
                  <a:txBody>
                    <a:bodyPr/>
                    <a:lstStyle/>
                    <a:p>
                      <a:pPr algn="l" fontAlgn="t"/>
                      <a:r>
                        <a:rPr lang="en-US" sz="1700">
                          <a:solidFill>
                            <a:srgbClr val="000000"/>
                          </a:solidFill>
                          <a:effectLst/>
                          <a:latin typeface="verdana"/>
                        </a:rPr>
                        <a:t>jsp:setProperty</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sets the value of property in bean object.</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67787">
                <a:tc>
                  <a:txBody>
                    <a:bodyPr/>
                    <a:lstStyle/>
                    <a:p>
                      <a:pPr algn="l" fontAlgn="t"/>
                      <a:r>
                        <a:rPr lang="en-US" sz="1700">
                          <a:solidFill>
                            <a:srgbClr val="000000"/>
                          </a:solidFill>
                          <a:effectLst/>
                          <a:latin typeface="verdana"/>
                        </a:rPr>
                        <a:t>jsp:getProperty</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dirty="0">
                          <a:solidFill>
                            <a:srgbClr val="000000"/>
                          </a:solidFill>
                          <a:effectLst/>
                          <a:latin typeface="verdana"/>
                        </a:rPr>
                        <a:t>prints the value of property of the bean.</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7787">
                <a:tc>
                  <a:txBody>
                    <a:bodyPr/>
                    <a:lstStyle/>
                    <a:p>
                      <a:pPr algn="l" fontAlgn="t"/>
                      <a:r>
                        <a:rPr lang="en-US" sz="1700">
                          <a:solidFill>
                            <a:srgbClr val="000000"/>
                          </a:solidFill>
                          <a:effectLst/>
                          <a:latin typeface="verdana"/>
                        </a:rPr>
                        <a:t>jsp:plugin</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embeds another components such as applet.</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29095">
                <a:tc>
                  <a:txBody>
                    <a:bodyPr/>
                    <a:lstStyle/>
                    <a:p>
                      <a:pPr algn="l" fontAlgn="t"/>
                      <a:r>
                        <a:rPr lang="en-US" sz="1700">
                          <a:solidFill>
                            <a:srgbClr val="000000"/>
                          </a:solidFill>
                          <a:effectLst/>
                          <a:latin typeface="verdana"/>
                        </a:rPr>
                        <a:t>jsp:param</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sets the parameter value. It is used in forward and include mostly.</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29095">
                <a:tc>
                  <a:txBody>
                    <a:bodyPr/>
                    <a:lstStyle/>
                    <a:p>
                      <a:pPr algn="l" fontAlgn="t"/>
                      <a:r>
                        <a:rPr lang="en-US" sz="1700">
                          <a:solidFill>
                            <a:srgbClr val="000000"/>
                          </a:solidFill>
                          <a:effectLst/>
                          <a:latin typeface="verdana"/>
                        </a:rPr>
                        <a:t>jsp:fallback</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dirty="0">
                          <a:solidFill>
                            <a:srgbClr val="000000"/>
                          </a:solidFill>
                          <a:effectLst/>
                          <a:latin typeface="verdana"/>
                        </a:rPr>
                        <a:t>can be used to print the message if plugin is working. It is used in </a:t>
                      </a:r>
                      <a:r>
                        <a:rPr lang="en-US" sz="1700" dirty="0" err="1">
                          <a:solidFill>
                            <a:srgbClr val="000000"/>
                          </a:solidFill>
                          <a:effectLst/>
                          <a:latin typeface="verdana"/>
                        </a:rPr>
                        <a:t>jsp:plugin</a:t>
                      </a:r>
                      <a:r>
                        <a:rPr lang="en-US" sz="1700" dirty="0">
                          <a:solidFill>
                            <a:srgbClr val="000000"/>
                          </a:solidFill>
                          <a:effectLst/>
                          <a:latin typeface="verdana"/>
                        </a:rPr>
                        <a:t>.</a:t>
                      </a:r>
                    </a:p>
                  </a:txBody>
                  <a:tcPr marL="72586" marR="72586" marT="72586" marB="725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41274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solidFill>
                  <a:srgbClr val="FF0000"/>
                </a:solidFill>
              </a:rPr>
              <a:t>The </a:t>
            </a:r>
            <a:r>
              <a:rPr lang="en-US" dirty="0" err="1">
                <a:solidFill>
                  <a:srgbClr val="FF0000"/>
                </a:solidFill>
              </a:rPr>
              <a:t>jsp:useBean</a:t>
            </a:r>
            <a:r>
              <a:rPr lang="en-US" dirty="0">
                <a:solidFill>
                  <a:srgbClr val="FF0000"/>
                </a:solidFill>
              </a:rPr>
              <a:t> </a:t>
            </a:r>
            <a:r>
              <a:rPr lang="en-US" dirty="0"/>
              <a:t>action tag is used to locate or instantiate a bean class. If bean object of the Bean class is already created, it doesn't create the bean depending on the scope. But if object of bean is not created, it instantiates the bean</a:t>
            </a:r>
            <a:r>
              <a:rPr lang="en-US" dirty="0" smtClean="0"/>
              <a:t>.</a:t>
            </a:r>
            <a:endParaRPr lang="en-US" dirty="0"/>
          </a:p>
          <a:p>
            <a:r>
              <a:rPr lang="en-US" dirty="0"/>
              <a:t>Syntax of </a:t>
            </a:r>
            <a:r>
              <a:rPr lang="en-US" dirty="0" err="1"/>
              <a:t>jsp:useBean</a:t>
            </a:r>
            <a:r>
              <a:rPr lang="en-US" dirty="0"/>
              <a:t> action tag</a:t>
            </a:r>
          </a:p>
          <a:p>
            <a:r>
              <a:rPr lang="en-US" dirty="0"/>
              <a:t>&lt;</a:t>
            </a:r>
            <a:r>
              <a:rPr lang="en-US" dirty="0" err="1"/>
              <a:t>jsp:useBean</a:t>
            </a:r>
            <a:r>
              <a:rPr lang="en-US" dirty="0"/>
              <a:t> id= "</a:t>
            </a:r>
            <a:r>
              <a:rPr lang="en-US" dirty="0" err="1"/>
              <a:t>instanceName</a:t>
            </a:r>
            <a:r>
              <a:rPr lang="en-US" dirty="0"/>
              <a:t>" scope= "page | request | session | application"   </a:t>
            </a:r>
          </a:p>
          <a:p>
            <a:r>
              <a:rPr lang="en-US" dirty="0"/>
              <a:t>class= "</a:t>
            </a:r>
            <a:r>
              <a:rPr lang="en-US" dirty="0" err="1"/>
              <a:t>packageName.className</a:t>
            </a:r>
            <a:r>
              <a:rPr lang="en-US" dirty="0"/>
              <a:t>" type= "</a:t>
            </a:r>
            <a:r>
              <a:rPr lang="en-US" dirty="0" err="1"/>
              <a:t>packageName.className</a:t>
            </a:r>
            <a:r>
              <a:rPr lang="en-US" dirty="0"/>
              <a:t>"  </a:t>
            </a:r>
          </a:p>
          <a:p>
            <a:r>
              <a:rPr lang="en-US" dirty="0" err="1"/>
              <a:t>beanName</a:t>
            </a:r>
            <a:r>
              <a:rPr lang="en-US" dirty="0"/>
              <a:t>="</a:t>
            </a:r>
            <a:r>
              <a:rPr lang="en-US" dirty="0" err="1"/>
              <a:t>packageName.className</a:t>
            </a:r>
            <a:r>
              <a:rPr lang="en-US" dirty="0"/>
              <a:t> | &lt;%= expression &gt;" &gt;  </a:t>
            </a:r>
          </a:p>
          <a:p>
            <a:r>
              <a:rPr lang="en-US" dirty="0"/>
              <a:t>&lt;/</a:t>
            </a:r>
            <a:r>
              <a:rPr lang="en-US" dirty="0" err="1"/>
              <a:t>jsp:useBean</a:t>
            </a:r>
            <a:r>
              <a:rPr lang="en-US" dirty="0"/>
              <a:t>&gt; </a:t>
            </a:r>
          </a:p>
        </p:txBody>
      </p:sp>
    </p:spTree>
    <p:extLst>
      <p:ext uri="{BB962C8B-B14F-4D97-AF65-F5344CB8AC3E}">
        <p14:creationId xmlns:p14="http://schemas.microsoft.com/office/powerpoint/2010/main" val="3409550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Advantages of JSP over Servlet</a:t>
            </a:r>
            <a:br>
              <a:rPr lang="en-US" dirty="0"/>
            </a:br>
            <a:endParaRPr lang="en-US" dirty="0"/>
          </a:p>
        </p:txBody>
      </p:sp>
      <p:sp>
        <p:nvSpPr>
          <p:cNvPr id="3" name="Content Placeholder 2"/>
          <p:cNvSpPr>
            <a:spLocks noGrp="1"/>
          </p:cNvSpPr>
          <p:nvPr>
            <p:ph idx="1"/>
          </p:nvPr>
        </p:nvSpPr>
        <p:spPr>
          <a:xfrm>
            <a:off x="457200" y="685800"/>
            <a:ext cx="8229600" cy="5440363"/>
          </a:xfrm>
        </p:spPr>
        <p:txBody>
          <a:bodyPr/>
          <a:lstStyle/>
          <a:p>
            <a:r>
              <a:rPr lang="en-US" dirty="0"/>
              <a:t>Extension to Servlet</a:t>
            </a:r>
          </a:p>
          <a:p>
            <a:r>
              <a:rPr lang="en-US" dirty="0"/>
              <a:t>Easy to maintain</a:t>
            </a:r>
          </a:p>
          <a:p>
            <a:r>
              <a:rPr lang="en-US" dirty="0"/>
              <a:t> Fast Development: No need to recompile and redeploy</a:t>
            </a:r>
          </a:p>
          <a:p>
            <a:r>
              <a:rPr lang="en-US" dirty="0"/>
              <a:t> Less code than Servlet</a:t>
            </a:r>
          </a:p>
          <a:p>
            <a:endParaRPr lang="en-US" dirty="0"/>
          </a:p>
        </p:txBody>
      </p:sp>
    </p:spTree>
    <p:extLst>
      <p:ext uri="{BB962C8B-B14F-4D97-AF65-F5344CB8AC3E}">
        <p14:creationId xmlns:p14="http://schemas.microsoft.com/office/powerpoint/2010/main" val="292061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dirty="0">
                <a:solidFill>
                  <a:srgbClr val="FF0000"/>
                </a:solidFill>
              </a:rPr>
              <a:t>Attributes and Usage of </a:t>
            </a:r>
            <a:r>
              <a:rPr lang="en-US" dirty="0" err="1">
                <a:solidFill>
                  <a:srgbClr val="FF0000"/>
                </a:solidFill>
              </a:rPr>
              <a:t>jsp:useBean</a:t>
            </a:r>
            <a:r>
              <a:rPr lang="en-US" dirty="0">
                <a:solidFill>
                  <a:srgbClr val="FF0000"/>
                </a:solidFill>
              </a:rPr>
              <a:t> action tag</a:t>
            </a:r>
          </a:p>
          <a:p>
            <a:r>
              <a:rPr lang="en-US" dirty="0">
                <a:solidFill>
                  <a:srgbClr val="FF0000"/>
                </a:solidFill>
              </a:rPr>
              <a:t>id</a:t>
            </a:r>
            <a:r>
              <a:rPr lang="en-US" dirty="0"/>
              <a:t>: is used to identify the bean in the specified scope.</a:t>
            </a:r>
          </a:p>
          <a:p>
            <a:r>
              <a:rPr lang="en-US" dirty="0">
                <a:solidFill>
                  <a:srgbClr val="FF0000"/>
                </a:solidFill>
              </a:rPr>
              <a:t>scope</a:t>
            </a:r>
            <a:r>
              <a:rPr lang="en-US" dirty="0"/>
              <a:t>: represents the scope of the bean. It may be page, request, session or application. The default scope is page.</a:t>
            </a:r>
          </a:p>
          <a:p>
            <a:r>
              <a:rPr lang="en-US" dirty="0">
                <a:solidFill>
                  <a:srgbClr val="FF0000"/>
                </a:solidFill>
              </a:rPr>
              <a:t>page:</a:t>
            </a:r>
            <a:r>
              <a:rPr lang="en-US" dirty="0"/>
              <a:t> specifies that you can use this bean within the JSP page. The default scope is page.</a:t>
            </a:r>
          </a:p>
          <a:p>
            <a:r>
              <a:rPr lang="en-US" dirty="0">
                <a:solidFill>
                  <a:srgbClr val="FF0000"/>
                </a:solidFill>
              </a:rPr>
              <a:t>request:</a:t>
            </a:r>
            <a:r>
              <a:rPr lang="en-US" dirty="0"/>
              <a:t> specifies that you can use this bean from any JSP page that processes the same request. It has wider scope than page.</a:t>
            </a:r>
          </a:p>
          <a:p>
            <a:r>
              <a:rPr lang="en-US" dirty="0">
                <a:solidFill>
                  <a:srgbClr val="FF0000"/>
                </a:solidFill>
              </a:rPr>
              <a:t>session: </a:t>
            </a:r>
            <a:r>
              <a:rPr lang="en-US" dirty="0"/>
              <a:t>specifies that you can use this bean from any JSP page in the same session whether processes the same request or not. It has wider scope than request.</a:t>
            </a:r>
          </a:p>
          <a:p>
            <a:r>
              <a:rPr lang="en-US" dirty="0">
                <a:solidFill>
                  <a:srgbClr val="FF0000"/>
                </a:solidFill>
              </a:rPr>
              <a:t>application</a:t>
            </a:r>
            <a:r>
              <a:rPr lang="en-US" dirty="0"/>
              <a:t>: specifies that you can use this bean from any JSP page in the same application. It has wider scope than session.</a:t>
            </a:r>
          </a:p>
        </p:txBody>
      </p:sp>
    </p:spTree>
    <p:extLst>
      <p:ext uri="{BB962C8B-B14F-4D97-AF65-F5344CB8AC3E}">
        <p14:creationId xmlns:p14="http://schemas.microsoft.com/office/powerpoint/2010/main" val="4006205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92500" lnSpcReduction="10000"/>
          </a:bodyPr>
          <a:lstStyle/>
          <a:p>
            <a:r>
              <a:rPr lang="en-US" dirty="0">
                <a:solidFill>
                  <a:srgbClr val="FF0000"/>
                </a:solidFill>
              </a:rPr>
              <a:t>class: </a:t>
            </a:r>
            <a:r>
              <a:rPr lang="en-US" dirty="0"/>
              <a:t>instantiates the specified bean class (i.e. creates an object of the bean class) but it must have no-</a:t>
            </a:r>
            <a:r>
              <a:rPr lang="en-US" dirty="0" err="1"/>
              <a:t>arg</a:t>
            </a:r>
            <a:r>
              <a:rPr lang="en-US" dirty="0"/>
              <a:t> or no constructor and must not be abstract.</a:t>
            </a:r>
          </a:p>
          <a:p>
            <a:r>
              <a:rPr lang="en-US" dirty="0">
                <a:solidFill>
                  <a:srgbClr val="FF0000"/>
                </a:solidFill>
              </a:rPr>
              <a:t>type</a:t>
            </a:r>
            <a:r>
              <a:rPr lang="en-US" dirty="0"/>
              <a:t>: provides the bean a data type if the bean already exists in the scope. It is mainly used with class or </a:t>
            </a:r>
            <a:r>
              <a:rPr lang="en-US" dirty="0" err="1"/>
              <a:t>beanName</a:t>
            </a:r>
            <a:r>
              <a:rPr lang="en-US" dirty="0"/>
              <a:t> attribute. If you use it without class or </a:t>
            </a:r>
            <a:r>
              <a:rPr lang="en-US" dirty="0" err="1"/>
              <a:t>beanName</a:t>
            </a:r>
            <a:r>
              <a:rPr lang="en-US" dirty="0"/>
              <a:t>, no bean is instantiated.</a:t>
            </a:r>
          </a:p>
          <a:p>
            <a:r>
              <a:rPr lang="en-US" dirty="0" err="1">
                <a:solidFill>
                  <a:srgbClr val="FF0000"/>
                </a:solidFill>
              </a:rPr>
              <a:t>beanName</a:t>
            </a:r>
            <a:r>
              <a:rPr lang="en-US" dirty="0">
                <a:solidFill>
                  <a:srgbClr val="FF0000"/>
                </a:solidFill>
              </a:rPr>
              <a:t>:</a:t>
            </a:r>
            <a:r>
              <a:rPr lang="en-US" dirty="0"/>
              <a:t> instantiates the bean using the </a:t>
            </a:r>
            <a:r>
              <a:rPr lang="en-US" dirty="0" err="1"/>
              <a:t>java.beans.Beans.instantiate</a:t>
            </a:r>
            <a:r>
              <a:rPr lang="en-US" dirty="0"/>
              <a:t>() method.</a:t>
            </a:r>
          </a:p>
          <a:p>
            <a:endParaRPr lang="en-US" dirty="0"/>
          </a:p>
        </p:txBody>
      </p:sp>
    </p:spTree>
    <p:extLst>
      <p:ext uri="{BB962C8B-B14F-4D97-AF65-F5344CB8AC3E}">
        <p14:creationId xmlns:p14="http://schemas.microsoft.com/office/powerpoint/2010/main" val="370009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r>
              <a:rPr lang="en-US" dirty="0">
                <a:solidFill>
                  <a:srgbClr val="FF0000"/>
                </a:solidFill>
              </a:rPr>
              <a:t>Syntax of </a:t>
            </a:r>
            <a:r>
              <a:rPr lang="en-US" dirty="0" err="1">
                <a:solidFill>
                  <a:srgbClr val="FF0000"/>
                </a:solidFill>
              </a:rPr>
              <a:t>jsp:forward</a:t>
            </a:r>
            <a:r>
              <a:rPr lang="en-US" dirty="0">
                <a:solidFill>
                  <a:srgbClr val="FF0000"/>
                </a:solidFill>
              </a:rPr>
              <a:t> action tag with parameter</a:t>
            </a:r>
          </a:p>
          <a:p>
            <a:r>
              <a:rPr lang="en-US" dirty="0"/>
              <a:t>&lt;</a:t>
            </a:r>
            <a:r>
              <a:rPr lang="en-US" dirty="0" err="1"/>
              <a:t>jsp:forward</a:t>
            </a:r>
            <a:r>
              <a:rPr lang="en-US" dirty="0"/>
              <a:t> page="</a:t>
            </a:r>
            <a:r>
              <a:rPr lang="en-US" dirty="0" err="1"/>
              <a:t>relativeURL</a:t>
            </a:r>
            <a:r>
              <a:rPr lang="en-US" dirty="0"/>
              <a:t> | &lt;%= expression %&gt;"&gt;  </a:t>
            </a:r>
          </a:p>
          <a:p>
            <a:r>
              <a:rPr lang="en-US" dirty="0"/>
              <a:t>&lt;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r>
              <a:rPr lang="en-US" dirty="0"/>
              <a:t>&lt;/</a:t>
            </a:r>
            <a:r>
              <a:rPr lang="en-US" dirty="0" err="1"/>
              <a:t>jsp:forward</a:t>
            </a:r>
            <a:r>
              <a:rPr lang="en-US" dirty="0"/>
              <a:t>&gt; </a:t>
            </a:r>
          </a:p>
        </p:txBody>
      </p:sp>
    </p:spTree>
    <p:extLst>
      <p:ext uri="{BB962C8B-B14F-4D97-AF65-F5344CB8AC3E}">
        <p14:creationId xmlns:p14="http://schemas.microsoft.com/office/powerpoint/2010/main" val="25882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US" dirty="0">
                <a:solidFill>
                  <a:srgbClr val="FF0000"/>
                </a:solidFill>
              </a:rPr>
              <a:t>Syntax of </a:t>
            </a:r>
            <a:r>
              <a:rPr lang="en-US" dirty="0" err="1">
                <a:solidFill>
                  <a:srgbClr val="FF0000"/>
                </a:solidFill>
              </a:rPr>
              <a:t>jsp:include</a:t>
            </a:r>
            <a:r>
              <a:rPr lang="en-US" dirty="0">
                <a:solidFill>
                  <a:srgbClr val="FF0000"/>
                </a:solidFill>
              </a:rPr>
              <a:t> action tag with parameter</a:t>
            </a:r>
          </a:p>
          <a:p>
            <a:r>
              <a:rPr lang="en-US" dirty="0"/>
              <a:t>&lt;</a:t>
            </a:r>
            <a:r>
              <a:rPr lang="en-US" dirty="0" err="1"/>
              <a:t>jsp:include</a:t>
            </a:r>
            <a:r>
              <a:rPr lang="en-US" dirty="0"/>
              <a:t> page="</a:t>
            </a:r>
            <a:r>
              <a:rPr lang="en-US" dirty="0" err="1"/>
              <a:t>relativeURL</a:t>
            </a:r>
            <a:r>
              <a:rPr lang="en-US" dirty="0"/>
              <a:t> | &lt;%= expression %&gt;"&gt;  </a:t>
            </a:r>
          </a:p>
          <a:p>
            <a:r>
              <a:rPr lang="en-US" dirty="0"/>
              <a:t>&lt;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r>
              <a:rPr lang="en-US" dirty="0"/>
              <a:t>&lt;/</a:t>
            </a:r>
            <a:r>
              <a:rPr lang="en-US" dirty="0" err="1"/>
              <a:t>jsp:include</a:t>
            </a:r>
            <a:r>
              <a:rPr lang="en-US" dirty="0"/>
              <a:t>&gt; </a:t>
            </a:r>
          </a:p>
        </p:txBody>
      </p:sp>
    </p:spTree>
    <p:extLst>
      <p:ext uri="{BB962C8B-B14F-4D97-AF65-F5344CB8AC3E}">
        <p14:creationId xmlns:p14="http://schemas.microsoft.com/office/powerpoint/2010/main" val="3501856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The Lifecycle of a JSP Page</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pPr marL="0" indent="0">
              <a:buNone/>
            </a:pPr>
            <a:r>
              <a:rPr lang="en-US" dirty="0"/>
              <a:t>The JSP pages follow these phases:</a:t>
            </a:r>
          </a:p>
          <a:p>
            <a:r>
              <a:rPr lang="en-US" dirty="0"/>
              <a:t>Translation of JSP Page</a:t>
            </a:r>
          </a:p>
          <a:p>
            <a:r>
              <a:rPr lang="en-US" dirty="0"/>
              <a:t>Compilation of JSP Page</a:t>
            </a:r>
          </a:p>
          <a:p>
            <a:r>
              <a:rPr lang="en-US" dirty="0" err="1"/>
              <a:t>Classloading</a:t>
            </a:r>
            <a:r>
              <a:rPr lang="en-US" dirty="0"/>
              <a:t> (the </a:t>
            </a:r>
            <a:r>
              <a:rPr lang="en-US" dirty="0" err="1"/>
              <a:t>classloader</a:t>
            </a:r>
            <a:r>
              <a:rPr lang="en-US" dirty="0"/>
              <a:t> loads class file)</a:t>
            </a:r>
          </a:p>
          <a:p>
            <a:r>
              <a:rPr lang="en-US" dirty="0"/>
              <a:t>Instantiation (Object of the Generated Servlet is created).</a:t>
            </a:r>
          </a:p>
          <a:p>
            <a:r>
              <a:rPr lang="en-US" dirty="0"/>
              <a:t>Initialization ( the container invokes </a:t>
            </a:r>
            <a:r>
              <a:rPr lang="en-US" dirty="0" err="1"/>
              <a:t>jspInit</a:t>
            </a:r>
            <a:r>
              <a:rPr lang="en-US" dirty="0"/>
              <a:t>() method).</a:t>
            </a:r>
          </a:p>
          <a:p>
            <a:r>
              <a:rPr lang="en-US" dirty="0"/>
              <a:t>Request processing ( the container invokes _</a:t>
            </a:r>
            <a:r>
              <a:rPr lang="en-US" dirty="0" err="1"/>
              <a:t>jspService</a:t>
            </a:r>
            <a:r>
              <a:rPr lang="en-US" dirty="0"/>
              <a:t>() method).</a:t>
            </a:r>
          </a:p>
          <a:p>
            <a:r>
              <a:rPr lang="en-US" dirty="0" smtClean="0"/>
              <a:t>Clean up </a:t>
            </a:r>
            <a:r>
              <a:rPr lang="en-US" dirty="0"/>
              <a:t>( the container invokes </a:t>
            </a:r>
            <a:r>
              <a:rPr lang="en-US" dirty="0" err="1"/>
              <a:t>jspDestroy</a:t>
            </a:r>
            <a:r>
              <a:rPr lang="en-US" dirty="0"/>
              <a:t>() method).</a:t>
            </a:r>
          </a:p>
          <a:p>
            <a:endParaRPr lang="en-US" dirty="0"/>
          </a:p>
        </p:txBody>
      </p:sp>
    </p:spTree>
    <p:extLst>
      <p:ext uri="{BB962C8B-B14F-4D97-AF65-F5344CB8AC3E}">
        <p14:creationId xmlns:p14="http://schemas.microsoft.com/office/powerpoint/2010/main" val="1181250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1"/>
            <a:ext cx="7162800" cy="4858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562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JSP directives</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a:t>The </a:t>
            </a:r>
            <a:r>
              <a:rPr lang="en-US" dirty="0" err="1"/>
              <a:t>jsp</a:t>
            </a:r>
            <a:r>
              <a:rPr lang="en-US" dirty="0"/>
              <a:t> directives are messages that tells the web container how to translate a JSP page into the corresponding servlet.</a:t>
            </a:r>
          </a:p>
          <a:p>
            <a:pPr marL="0" indent="0">
              <a:buNone/>
            </a:pPr>
            <a:r>
              <a:rPr lang="en-US" dirty="0" smtClean="0"/>
              <a:t>   There </a:t>
            </a:r>
            <a:r>
              <a:rPr lang="en-US" dirty="0"/>
              <a:t>are three types of directives:</a:t>
            </a:r>
          </a:p>
          <a:p>
            <a:r>
              <a:rPr lang="en-US" dirty="0" smtClean="0"/>
              <a:t>page </a:t>
            </a:r>
            <a:r>
              <a:rPr lang="en-US" dirty="0"/>
              <a:t>directive</a:t>
            </a:r>
          </a:p>
          <a:p>
            <a:r>
              <a:rPr lang="en-US" dirty="0"/>
              <a:t>include directive</a:t>
            </a:r>
          </a:p>
          <a:p>
            <a:r>
              <a:rPr lang="en-US" dirty="0" err="1"/>
              <a:t>taglib</a:t>
            </a:r>
            <a:r>
              <a:rPr lang="en-US" dirty="0"/>
              <a:t> directive</a:t>
            </a:r>
          </a:p>
        </p:txBody>
      </p:sp>
    </p:spTree>
    <p:extLst>
      <p:ext uri="{BB962C8B-B14F-4D97-AF65-F5344CB8AC3E}">
        <p14:creationId xmlns:p14="http://schemas.microsoft.com/office/powerpoint/2010/main" val="233759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Syntax of JSP Directive</a:t>
            </a:r>
          </a:p>
          <a:p>
            <a:pPr marL="0" indent="0">
              <a:buNone/>
            </a:pPr>
            <a:r>
              <a:rPr lang="en-US" dirty="0" smtClean="0"/>
              <a:t>&lt;%@ </a:t>
            </a:r>
            <a:r>
              <a:rPr lang="en-US" dirty="0"/>
              <a:t>directive attribute="value" %&gt; </a:t>
            </a:r>
            <a:endParaRPr lang="en-US" dirty="0" smtClean="0"/>
          </a:p>
          <a:p>
            <a:pPr marL="0" indent="0">
              <a:buNone/>
            </a:pPr>
            <a:r>
              <a:rPr lang="en-US" dirty="0">
                <a:solidFill>
                  <a:srgbClr val="FF0000"/>
                </a:solidFill>
              </a:rPr>
              <a:t>JSP page directive</a:t>
            </a:r>
          </a:p>
          <a:p>
            <a:pPr marL="0" indent="0">
              <a:buNone/>
            </a:pPr>
            <a:r>
              <a:rPr lang="en-US" dirty="0"/>
              <a:t>The page directive defines attributes that apply to an entire JSP page.</a:t>
            </a:r>
          </a:p>
          <a:p>
            <a:pPr marL="0" indent="0">
              <a:buNone/>
            </a:pPr>
            <a:r>
              <a:rPr lang="en-US" dirty="0" smtClean="0"/>
              <a:t>Syntax </a:t>
            </a:r>
            <a:r>
              <a:rPr lang="en-US" dirty="0"/>
              <a:t>of JSP page directive</a:t>
            </a:r>
          </a:p>
          <a:p>
            <a:pPr marL="0" indent="0">
              <a:buNone/>
            </a:pPr>
            <a:r>
              <a:rPr lang="en-US" dirty="0"/>
              <a:t>&lt;%@ page attribute="value" %&gt; </a:t>
            </a:r>
          </a:p>
        </p:txBody>
      </p:sp>
    </p:spTree>
    <p:extLst>
      <p:ext uri="{BB962C8B-B14F-4D97-AF65-F5344CB8AC3E}">
        <p14:creationId xmlns:p14="http://schemas.microsoft.com/office/powerpoint/2010/main" val="2622123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a:solidFill>
                  <a:srgbClr val="FF0000"/>
                </a:solidFill>
              </a:rPr>
              <a:t>Attributes of JSP page directive</a:t>
            </a:r>
          </a:p>
          <a:p>
            <a:r>
              <a:rPr lang="en-US" dirty="0"/>
              <a:t>import</a:t>
            </a:r>
          </a:p>
          <a:p>
            <a:r>
              <a:rPr lang="en-US" dirty="0" err="1"/>
              <a:t>contentType</a:t>
            </a:r>
            <a:endParaRPr lang="en-US" dirty="0"/>
          </a:p>
          <a:p>
            <a:r>
              <a:rPr lang="en-US" dirty="0"/>
              <a:t>extends</a:t>
            </a:r>
          </a:p>
          <a:p>
            <a:r>
              <a:rPr lang="en-US" dirty="0"/>
              <a:t>info</a:t>
            </a:r>
          </a:p>
          <a:p>
            <a:r>
              <a:rPr lang="en-US" dirty="0"/>
              <a:t>buffer</a:t>
            </a:r>
          </a:p>
          <a:p>
            <a:r>
              <a:rPr lang="en-US" dirty="0"/>
              <a:t>language</a:t>
            </a:r>
          </a:p>
          <a:p>
            <a:r>
              <a:rPr lang="en-US" dirty="0" err="1"/>
              <a:t>isELIgnored</a:t>
            </a:r>
            <a:endParaRPr lang="en-US" dirty="0"/>
          </a:p>
          <a:p>
            <a:r>
              <a:rPr lang="en-US" dirty="0" err="1"/>
              <a:t>isThreadSafe</a:t>
            </a:r>
            <a:endParaRPr lang="en-US" dirty="0"/>
          </a:p>
          <a:p>
            <a:r>
              <a:rPr lang="en-US" dirty="0" err="1"/>
              <a:t>autoFlush</a:t>
            </a:r>
            <a:endParaRPr lang="en-US" dirty="0"/>
          </a:p>
          <a:p>
            <a:r>
              <a:rPr lang="en-US" dirty="0"/>
              <a:t>session</a:t>
            </a:r>
          </a:p>
          <a:p>
            <a:r>
              <a:rPr lang="en-US" dirty="0" err="1"/>
              <a:t>pageEncoding</a:t>
            </a:r>
            <a:endParaRPr lang="en-US" dirty="0"/>
          </a:p>
          <a:p>
            <a:r>
              <a:rPr lang="en-US" dirty="0" err="1"/>
              <a:t>errorPage</a:t>
            </a:r>
            <a:endParaRPr lang="en-US" dirty="0"/>
          </a:p>
          <a:p>
            <a:r>
              <a:rPr lang="en-US" dirty="0" err="1"/>
              <a:t>isErrorPage</a:t>
            </a:r>
            <a:endParaRPr lang="en-US" dirty="0"/>
          </a:p>
        </p:txBody>
      </p:sp>
    </p:spTree>
    <p:extLst>
      <p:ext uri="{BB962C8B-B14F-4D97-AF65-F5344CB8AC3E}">
        <p14:creationId xmlns:p14="http://schemas.microsoft.com/office/powerpoint/2010/main" val="421393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import</a:t>
            </a:r>
          </a:p>
          <a:p>
            <a:pPr algn="just"/>
            <a:r>
              <a:rPr lang="en-US" dirty="0"/>
              <a:t>The import attribute is used to import class</a:t>
            </a:r>
            <a:r>
              <a:rPr lang="en-US" dirty="0" smtClean="0"/>
              <a:t>, interface </a:t>
            </a:r>
            <a:r>
              <a:rPr lang="en-US" dirty="0"/>
              <a:t>or all the members of a package</a:t>
            </a:r>
            <a:r>
              <a:rPr lang="en-US" dirty="0" smtClean="0"/>
              <a:t>. It </a:t>
            </a:r>
            <a:r>
              <a:rPr lang="en-US" dirty="0"/>
              <a:t>is similar to import keyword in java class or interface.</a:t>
            </a:r>
          </a:p>
          <a:p>
            <a:pPr algn="just"/>
            <a:r>
              <a:rPr lang="en-US" dirty="0">
                <a:solidFill>
                  <a:srgbClr val="FF0000"/>
                </a:solidFill>
              </a:rPr>
              <a:t>Example of import attribute</a:t>
            </a:r>
          </a:p>
          <a:p>
            <a:pPr algn="just"/>
            <a:r>
              <a:rPr lang="en-US" dirty="0"/>
              <a:t>&lt;html&gt;  </a:t>
            </a:r>
          </a:p>
          <a:p>
            <a:pPr algn="just"/>
            <a:r>
              <a:rPr lang="en-US" dirty="0"/>
              <a:t>&lt;body&gt;  </a:t>
            </a:r>
          </a:p>
          <a:p>
            <a:pPr algn="just"/>
            <a:r>
              <a:rPr lang="en-US" dirty="0"/>
              <a:t>  </a:t>
            </a:r>
            <a:r>
              <a:rPr lang="en-US" dirty="0" smtClean="0"/>
              <a:t>&lt;%@ </a:t>
            </a:r>
            <a:r>
              <a:rPr lang="en-US" dirty="0"/>
              <a:t>page import="</a:t>
            </a:r>
            <a:r>
              <a:rPr lang="en-US" dirty="0" err="1"/>
              <a:t>java.util.Date</a:t>
            </a:r>
            <a:r>
              <a:rPr lang="en-US" dirty="0"/>
              <a:t>" %&gt;  </a:t>
            </a:r>
          </a:p>
          <a:p>
            <a:pPr algn="just"/>
            <a:r>
              <a:rPr lang="en-US" dirty="0"/>
              <a:t>Today is: &lt;%= new Date() %&gt;  </a:t>
            </a:r>
          </a:p>
          <a:p>
            <a:pPr algn="just"/>
            <a:r>
              <a:rPr lang="en-US" dirty="0"/>
              <a:t>  </a:t>
            </a:r>
            <a:r>
              <a:rPr lang="en-US" dirty="0" smtClean="0"/>
              <a:t>&lt;/</a:t>
            </a:r>
            <a:r>
              <a:rPr lang="en-US" dirty="0"/>
              <a:t>body&gt;  </a:t>
            </a:r>
          </a:p>
          <a:p>
            <a:pPr algn="just"/>
            <a:r>
              <a:rPr lang="en-US" dirty="0"/>
              <a:t>&lt;/html&gt; </a:t>
            </a:r>
          </a:p>
        </p:txBody>
      </p:sp>
    </p:spTree>
    <p:extLst>
      <p:ext uri="{BB962C8B-B14F-4D97-AF65-F5344CB8AC3E}">
        <p14:creationId xmlns:p14="http://schemas.microsoft.com/office/powerpoint/2010/main" val="2458430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1848</Words>
  <Application>Microsoft Office PowerPoint</Application>
  <PresentationFormat>On-screen Show (4:3)</PresentationFormat>
  <Paragraphs>231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erdana</vt:lpstr>
      <vt:lpstr>times new roman</vt:lpstr>
      <vt:lpstr>verdana</vt:lpstr>
      <vt:lpstr>Office Theme</vt:lpstr>
      <vt:lpstr>JSP</vt:lpstr>
      <vt:lpstr>Introduction to JSP </vt:lpstr>
      <vt:lpstr>Advantages of JSP over Servlet </vt:lpstr>
      <vt:lpstr>The Lifecycle of a JSP Page </vt:lpstr>
      <vt:lpstr>PowerPoint Presentation</vt:lpstr>
      <vt:lpstr>JSP directives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JSP TAGLIB DIRECTIVE</vt:lpstr>
      <vt:lpstr>PowerPoint Presentation</vt:lpstr>
      <vt:lpstr>JSP Scriptlet tag (Scripting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JSP Action Tags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dc:title>
  <dc:creator>ADMIN</dc:creator>
  <cp:lastModifiedBy>DELL</cp:lastModifiedBy>
  <cp:revision>15</cp:revision>
  <dcterms:created xsi:type="dcterms:W3CDTF">2018-09-22T07:24:51Z</dcterms:created>
  <dcterms:modified xsi:type="dcterms:W3CDTF">2018-11-15T08:36:02Z</dcterms:modified>
</cp:coreProperties>
</file>