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309" r:id="rId12"/>
    <p:sldId id="314" r:id="rId13"/>
    <p:sldId id="310" r:id="rId14"/>
    <p:sldId id="311" r:id="rId15"/>
    <p:sldId id="312" r:id="rId16"/>
    <p:sldId id="313"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306" r:id="rId36"/>
    <p:sldId id="307" r:id="rId37"/>
    <p:sldId id="308"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94660"/>
  </p:normalViewPr>
  <p:slideViewPr>
    <p:cSldViewPr>
      <p:cViewPr varScale="1">
        <p:scale>
          <a:sx n="78" d="100"/>
          <a:sy n="78" d="100"/>
        </p:scale>
        <p:origin x="4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3D48643-2D87-4D86-B787-6951E0B42A14}"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013061-3311-41CC-93E7-5F841D1D7A3C}" type="slidenum">
              <a:rPr lang="en-US"/>
              <a:pPr>
                <a:defRPr/>
              </a:pPr>
              <a:t>‹#›</a:t>
            </a:fld>
            <a:endParaRPr lang="en-US"/>
          </a:p>
        </p:txBody>
      </p:sp>
    </p:spTree>
    <p:extLst>
      <p:ext uri="{BB962C8B-B14F-4D97-AF65-F5344CB8AC3E}">
        <p14:creationId xmlns:p14="http://schemas.microsoft.com/office/powerpoint/2010/main" val="278055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E4FD90-E7B0-4EEF-95FB-76054952C938}"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B089E-05C4-4E1B-B1E0-5DFE06988484}" type="slidenum">
              <a:rPr lang="en-US"/>
              <a:pPr>
                <a:defRPr/>
              </a:pPr>
              <a:t>‹#›</a:t>
            </a:fld>
            <a:endParaRPr lang="en-US"/>
          </a:p>
        </p:txBody>
      </p:sp>
    </p:spTree>
    <p:extLst>
      <p:ext uri="{BB962C8B-B14F-4D97-AF65-F5344CB8AC3E}">
        <p14:creationId xmlns:p14="http://schemas.microsoft.com/office/powerpoint/2010/main" val="11911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3CC1E1-470C-4F6C-ABEA-030A9CA2FB74}"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A7C877-A64C-476B-8A85-1F0909957292}" type="slidenum">
              <a:rPr lang="en-US"/>
              <a:pPr>
                <a:defRPr/>
              </a:pPr>
              <a:t>‹#›</a:t>
            </a:fld>
            <a:endParaRPr lang="en-US"/>
          </a:p>
        </p:txBody>
      </p:sp>
    </p:spTree>
    <p:extLst>
      <p:ext uri="{BB962C8B-B14F-4D97-AF65-F5344CB8AC3E}">
        <p14:creationId xmlns:p14="http://schemas.microsoft.com/office/powerpoint/2010/main" val="296008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7789F7-1933-4DF6-AB6C-6E3132A5F894}"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02FA49-084E-4230-BEA5-7EA83044EA27}" type="slidenum">
              <a:rPr lang="en-US"/>
              <a:pPr>
                <a:defRPr/>
              </a:pPr>
              <a:t>‹#›</a:t>
            </a:fld>
            <a:endParaRPr lang="en-US"/>
          </a:p>
        </p:txBody>
      </p:sp>
    </p:spTree>
    <p:extLst>
      <p:ext uri="{BB962C8B-B14F-4D97-AF65-F5344CB8AC3E}">
        <p14:creationId xmlns:p14="http://schemas.microsoft.com/office/powerpoint/2010/main" val="3824637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58232C-203E-4D8B-B32F-A04980827FFE}"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AF370C-6FE3-4D07-805C-536865003944}" type="slidenum">
              <a:rPr lang="en-US"/>
              <a:pPr>
                <a:defRPr/>
              </a:pPr>
              <a:t>‹#›</a:t>
            </a:fld>
            <a:endParaRPr lang="en-US"/>
          </a:p>
        </p:txBody>
      </p:sp>
    </p:spTree>
    <p:extLst>
      <p:ext uri="{BB962C8B-B14F-4D97-AF65-F5344CB8AC3E}">
        <p14:creationId xmlns:p14="http://schemas.microsoft.com/office/powerpoint/2010/main" val="341025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E7083C4-8A74-435D-88D0-3DCEC4580D84}" type="datetimeFigureOut">
              <a:rPr lang="en-US"/>
              <a:pPr>
                <a:defRPr/>
              </a:pPr>
              <a:t>16-Nov-18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82AEC67-A88A-4B57-91BB-4F667C74958A}" type="slidenum">
              <a:rPr lang="en-US"/>
              <a:pPr>
                <a:defRPr/>
              </a:pPr>
              <a:t>‹#›</a:t>
            </a:fld>
            <a:endParaRPr lang="en-US"/>
          </a:p>
        </p:txBody>
      </p:sp>
    </p:spTree>
    <p:extLst>
      <p:ext uri="{BB962C8B-B14F-4D97-AF65-F5344CB8AC3E}">
        <p14:creationId xmlns:p14="http://schemas.microsoft.com/office/powerpoint/2010/main" val="202856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7BA5ED5-A2C7-434F-8C91-0F8B92F06F41}" type="datetimeFigureOut">
              <a:rPr lang="en-US"/>
              <a:pPr>
                <a:defRPr/>
              </a:pPr>
              <a:t>16-Nov-18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22AEF19-F0D4-4BB0-91B1-6F872254F0FE}" type="slidenum">
              <a:rPr lang="en-US"/>
              <a:pPr>
                <a:defRPr/>
              </a:pPr>
              <a:t>‹#›</a:t>
            </a:fld>
            <a:endParaRPr lang="en-US"/>
          </a:p>
        </p:txBody>
      </p:sp>
    </p:spTree>
    <p:extLst>
      <p:ext uri="{BB962C8B-B14F-4D97-AF65-F5344CB8AC3E}">
        <p14:creationId xmlns:p14="http://schemas.microsoft.com/office/powerpoint/2010/main" val="398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990FB76-968A-4C44-8A3B-73FBBD1358C8}" type="datetimeFigureOut">
              <a:rPr lang="en-US"/>
              <a:pPr>
                <a:defRPr/>
              </a:pPr>
              <a:t>16-Nov-18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0B20980-16FB-4376-A7F3-9F63BFB4D8AA}" type="slidenum">
              <a:rPr lang="en-US"/>
              <a:pPr>
                <a:defRPr/>
              </a:pPr>
              <a:t>‹#›</a:t>
            </a:fld>
            <a:endParaRPr lang="en-US"/>
          </a:p>
        </p:txBody>
      </p:sp>
    </p:spTree>
    <p:extLst>
      <p:ext uri="{BB962C8B-B14F-4D97-AF65-F5344CB8AC3E}">
        <p14:creationId xmlns:p14="http://schemas.microsoft.com/office/powerpoint/2010/main" val="71821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12F4E3A-EE73-46A5-BE7B-538611D9A71D}" type="datetimeFigureOut">
              <a:rPr lang="en-US"/>
              <a:pPr>
                <a:defRPr/>
              </a:pPr>
              <a:t>16-Nov-18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1E8BCEF-E07C-4E7F-ADAA-A44CC37C11F9}" type="slidenum">
              <a:rPr lang="en-US"/>
              <a:pPr>
                <a:defRPr/>
              </a:pPr>
              <a:t>‹#›</a:t>
            </a:fld>
            <a:endParaRPr lang="en-US"/>
          </a:p>
        </p:txBody>
      </p:sp>
    </p:spTree>
    <p:extLst>
      <p:ext uri="{BB962C8B-B14F-4D97-AF65-F5344CB8AC3E}">
        <p14:creationId xmlns:p14="http://schemas.microsoft.com/office/powerpoint/2010/main" val="340168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AB40497-43F6-4124-B4FF-17CF5DBB6B62}" type="datetimeFigureOut">
              <a:rPr lang="en-US"/>
              <a:pPr>
                <a:defRPr/>
              </a:pPr>
              <a:t>16-Nov-18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3448B5-196A-43E8-9888-F8F24213114C}" type="slidenum">
              <a:rPr lang="en-US"/>
              <a:pPr>
                <a:defRPr/>
              </a:pPr>
              <a:t>‹#›</a:t>
            </a:fld>
            <a:endParaRPr lang="en-US"/>
          </a:p>
        </p:txBody>
      </p:sp>
    </p:spTree>
    <p:extLst>
      <p:ext uri="{BB962C8B-B14F-4D97-AF65-F5344CB8AC3E}">
        <p14:creationId xmlns:p14="http://schemas.microsoft.com/office/powerpoint/2010/main" val="38977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FF3B9F-C9F6-4474-9CCA-D9A28A5479E5}" type="datetimeFigureOut">
              <a:rPr lang="en-US"/>
              <a:pPr>
                <a:defRPr/>
              </a:pPr>
              <a:t>16-Nov-18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FC3E98-F044-477B-8476-20D1B124CCCA}" type="slidenum">
              <a:rPr lang="en-US"/>
              <a:pPr>
                <a:defRPr/>
              </a:pPr>
              <a:t>‹#›</a:t>
            </a:fld>
            <a:endParaRPr lang="en-US"/>
          </a:p>
        </p:txBody>
      </p:sp>
    </p:spTree>
    <p:extLst>
      <p:ext uri="{BB962C8B-B14F-4D97-AF65-F5344CB8AC3E}">
        <p14:creationId xmlns:p14="http://schemas.microsoft.com/office/powerpoint/2010/main" val="263996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3FD08448-1CF2-4A73-A8C2-91CFC9863DFF}" type="datetimeFigureOut">
              <a:rPr lang="en-US"/>
              <a:pPr>
                <a:defRPr/>
              </a:pPr>
              <a:t>16-Nov-18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475A462-AE3C-4DFC-B1CA-E96FA373DDA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altLang="en-US" smtClean="0"/>
              <a:t>servlets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92162"/>
          </a:xfrm>
        </p:spPr>
        <p:txBody>
          <a:bodyPr/>
          <a:lstStyle/>
          <a:p>
            <a:r>
              <a:rPr lang="en-US" altLang="en-US" smtClean="0"/>
              <a:t>The HTTP request methods are:</a:t>
            </a:r>
          </a:p>
        </p:txBody>
      </p:sp>
      <p:graphicFrame>
        <p:nvGraphicFramePr>
          <p:cNvPr id="4" name="Content Placeholder 3"/>
          <p:cNvGraphicFramePr>
            <a:graphicFrameLocks noGrp="1"/>
          </p:cNvGraphicFramePr>
          <p:nvPr>
            <p:ph idx="1"/>
          </p:nvPr>
        </p:nvGraphicFramePr>
        <p:xfrm>
          <a:off x="457200" y="1143000"/>
          <a:ext cx="8229600" cy="5410201"/>
        </p:xfrm>
        <a:graphic>
          <a:graphicData uri="http://schemas.openxmlformats.org/drawingml/2006/table">
            <a:tbl>
              <a:tblPr/>
              <a:tblGrid>
                <a:gridCol w="4114800"/>
                <a:gridCol w="4114800"/>
              </a:tblGrid>
              <a:tr h="401206">
                <a:tc>
                  <a:txBody>
                    <a:bodyPr/>
                    <a:lstStyle/>
                    <a:p>
                      <a:pPr algn="l" fontAlgn="t"/>
                      <a:r>
                        <a:rPr lang="en-US" sz="1300" dirty="0">
                          <a:solidFill>
                            <a:srgbClr val="000000"/>
                          </a:solidFill>
                          <a:effectLst/>
                          <a:latin typeface="times new roman"/>
                        </a:rPr>
                        <a:t>HTTP Request</a:t>
                      </a:r>
                    </a:p>
                  </a:txBody>
                  <a:tcPr marL="83986" marR="83986" marT="83986" marB="83986">
                    <a:lnL w="9525" cap="flat" cmpd="sng" algn="ctr">
                      <a:solidFill>
                        <a:srgbClr val="C02BCF"/>
                      </a:solidFill>
                      <a:prstDash val="solid"/>
                      <a:round/>
                      <a:headEnd type="none" w="med" len="med"/>
                      <a:tailEnd type="none" w="med" len="med"/>
                    </a:lnL>
                    <a:lnR w="9525" cap="flat" cmpd="sng" algn="ctr">
                      <a:solidFill>
                        <a:srgbClr val="C02BCF"/>
                      </a:solidFill>
                      <a:prstDash val="solid"/>
                      <a:round/>
                      <a:headEnd type="none" w="med" len="med"/>
                      <a:tailEnd type="none" w="med" len="med"/>
                    </a:lnR>
                    <a:lnT w="9525" cap="flat" cmpd="sng" algn="ctr">
                      <a:solidFill>
                        <a:srgbClr val="C02B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a:rPr>
                        <a:t>Description</a:t>
                      </a:r>
                    </a:p>
                  </a:txBody>
                  <a:tcPr marL="83986" marR="83986" marT="83986" marB="83986">
                    <a:lnL w="9525" cap="flat" cmpd="sng" algn="ctr">
                      <a:solidFill>
                        <a:srgbClr val="C02BCF"/>
                      </a:solidFill>
                      <a:prstDash val="solid"/>
                      <a:round/>
                      <a:headEnd type="none" w="med" len="med"/>
                      <a:tailEnd type="none" w="med" len="med"/>
                    </a:lnL>
                    <a:lnR w="9525" cap="flat" cmpd="sng" algn="ctr">
                      <a:solidFill>
                        <a:srgbClr val="C02BCF"/>
                      </a:solidFill>
                      <a:prstDash val="solid"/>
                      <a:round/>
                      <a:headEnd type="none" w="med" len="med"/>
                      <a:tailEnd type="none" w="med" len="med"/>
                    </a:lnR>
                    <a:lnT w="9525" cap="flat" cmpd="sng" algn="ctr">
                      <a:solidFill>
                        <a:srgbClr val="C02B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59256">
                <a:tc>
                  <a:txBody>
                    <a:bodyPr/>
                    <a:lstStyle/>
                    <a:p>
                      <a:pPr algn="l" fontAlgn="t"/>
                      <a:r>
                        <a:rPr lang="en-US" sz="1300" b="1">
                          <a:solidFill>
                            <a:srgbClr val="2F4F4F"/>
                          </a:solidFill>
                          <a:effectLst/>
                          <a:latin typeface="verdana"/>
                        </a:rPr>
                        <a:t>GET</a:t>
                      </a:r>
                      <a:endParaRPr lang="en-US" sz="1300">
                        <a:solidFill>
                          <a:srgbClr val="000000"/>
                        </a:solidFill>
                        <a:effectLst/>
                        <a:latin typeface="verdana"/>
                      </a:endParaRP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a:rPr>
                        <a:t>Asks to get the resource at the requested URL.</a:t>
                      </a: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96936">
                <a:tc>
                  <a:txBody>
                    <a:bodyPr/>
                    <a:lstStyle/>
                    <a:p>
                      <a:pPr algn="l" fontAlgn="t"/>
                      <a:r>
                        <a:rPr lang="en-US" sz="1300" b="1">
                          <a:solidFill>
                            <a:srgbClr val="2F4F4F"/>
                          </a:solidFill>
                          <a:effectLst/>
                          <a:latin typeface="verdana"/>
                        </a:rPr>
                        <a:t>POST</a:t>
                      </a:r>
                      <a:endParaRPr lang="en-US" sz="1300">
                        <a:solidFill>
                          <a:srgbClr val="000000"/>
                        </a:solidFill>
                        <a:effectLst/>
                        <a:latin typeface="verdana"/>
                      </a:endParaRP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a:rPr>
                        <a:t>Asks the server to accept the body info attached. It is like GET request with extra info sent with the request.</a:t>
                      </a: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78097">
                <a:tc>
                  <a:txBody>
                    <a:bodyPr/>
                    <a:lstStyle/>
                    <a:p>
                      <a:pPr algn="l" fontAlgn="t"/>
                      <a:r>
                        <a:rPr lang="en-US" sz="1300" b="1" dirty="0">
                          <a:solidFill>
                            <a:srgbClr val="2F4F4F"/>
                          </a:solidFill>
                          <a:effectLst/>
                          <a:latin typeface="verdana"/>
                        </a:rPr>
                        <a:t>HEAD</a:t>
                      </a:r>
                      <a:endParaRPr lang="en-US" sz="1300" dirty="0">
                        <a:solidFill>
                          <a:srgbClr val="000000"/>
                        </a:solidFill>
                        <a:effectLst/>
                        <a:latin typeface="verdana"/>
                      </a:endParaRP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a:rPr>
                        <a:t>Asks for only the header part of whatever a GET would return. Just like GET but with no body.</a:t>
                      </a: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78097">
                <a:tc>
                  <a:txBody>
                    <a:bodyPr/>
                    <a:lstStyle/>
                    <a:p>
                      <a:pPr algn="l" fontAlgn="t"/>
                      <a:r>
                        <a:rPr lang="en-US" sz="1300" b="1">
                          <a:solidFill>
                            <a:srgbClr val="2F4F4F"/>
                          </a:solidFill>
                          <a:effectLst/>
                          <a:latin typeface="verdana"/>
                        </a:rPr>
                        <a:t>TRACE</a:t>
                      </a:r>
                      <a:endParaRPr lang="en-US" sz="1300">
                        <a:solidFill>
                          <a:srgbClr val="000000"/>
                        </a:solidFill>
                        <a:effectLst/>
                        <a:latin typeface="verdana"/>
                      </a:endParaRP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a:rPr>
                        <a:t>Asks for the loopback of the request message, for testing or troubleshooting.</a:t>
                      </a: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59256">
                <a:tc>
                  <a:txBody>
                    <a:bodyPr/>
                    <a:lstStyle/>
                    <a:p>
                      <a:pPr algn="l" fontAlgn="t"/>
                      <a:r>
                        <a:rPr lang="en-US" sz="1300" b="1">
                          <a:solidFill>
                            <a:srgbClr val="2F4F4F"/>
                          </a:solidFill>
                          <a:effectLst/>
                          <a:latin typeface="verdana"/>
                        </a:rPr>
                        <a:t>PUT</a:t>
                      </a:r>
                      <a:endParaRPr lang="en-US" sz="1300">
                        <a:solidFill>
                          <a:srgbClr val="000000"/>
                        </a:solidFill>
                        <a:effectLst/>
                        <a:latin typeface="verdana"/>
                      </a:endParaRP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effectLst/>
                          <a:latin typeface="verdana"/>
                        </a:rPr>
                        <a:t>Says to put the enclosed info (the body) at the requested URL.</a:t>
                      </a: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59256">
                <a:tc>
                  <a:txBody>
                    <a:bodyPr/>
                    <a:lstStyle/>
                    <a:p>
                      <a:pPr algn="l" fontAlgn="t"/>
                      <a:r>
                        <a:rPr lang="en-US" sz="1300" b="1">
                          <a:solidFill>
                            <a:srgbClr val="2F4F4F"/>
                          </a:solidFill>
                          <a:effectLst/>
                          <a:latin typeface="verdana"/>
                        </a:rPr>
                        <a:t>DELETE</a:t>
                      </a:r>
                      <a:endParaRPr lang="en-US" sz="1300">
                        <a:solidFill>
                          <a:srgbClr val="000000"/>
                        </a:solidFill>
                        <a:effectLst/>
                        <a:latin typeface="verdana"/>
                      </a:endParaRP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effectLst/>
                          <a:latin typeface="verdana"/>
                        </a:rPr>
                        <a:t>Says to delete the resource at the requested URL.</a:t>
                      </a: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78097">
                <a:tc>
                  <a:txBody>
                    <a:bodyPr/>
                    <a:lstStyle/>
                    <a:p>
                      <a:pPr algn="l" fontAlgn="t"/>
                      <a:r>
                        <a:rPr lang="en-US" sz="1300" b="1">
                          <a:solidFill>
                            <a:srgbClr val="2F4F4F"/>
                          </a:solidFill>
                          <a:effectLst/>
                          <a:latin typeface="verdana"/>
                        </a:rPr>
                        <a:t>OPTIONS</a:t>
                      </a:r>
                      <a:endParaRPr lang="en-US" sz="1300">
                        <a:solidFill>
                          <a:srgbClr val="000000"/>
                        </a:solidFill>
                        <a:effectLst/>
                        <a:latin typeface="verdana"/>
                      </a:endParaRP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dirty="0">
                          <a:solidFill>
                            <a:srgbClr val="000000"/>
                          </a:solidFill>
                          <a:effectLst/>
                          <a:latin typeface="verdana"/>
                        </a:rPr>
                        <a:t>Asks for a list of the HTTP methods to which the thing at the request URL can respond</a:t>
                      </a:r>
                    </a:p>
                  </a:txBody>
                  <a:tcPr marL="55991" marR="55991" marT="55991" marB="55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life cycle</a:t>
            </a:r>
            <a:endParaRPr lang="en-US" dirty="0"/>
          </a:p>
        </p:txBody>
      </p:sp>
      <p:sp>
        <p:nvSpPr>
          <p:cNvPr id="3" name="Content Placeholder 2"/>
          <p:cNvSpPr>
            <a:spLocks noGrp="1"/>
          </p:cNvSpPr>
          <p:nvPr>
            <p:ph idx="1"/>
          </p:nvPr>
        </p:nvSpPr>
        <p:spPr/>
        <p:txBody>
          <a:bodyPr/>
          <a:lstStyle/>
          <a:p>
            <a:r>
              <a:rPr lang="en-US" dirty="0"/>
              <a:t>The web container maintains the life cycle of a servlet instance. Let's see the life cycle of the servlet:</a:t>
            </a:r>
          </a:p>
          <a:p>
            <a:r>
              <a:rPr lang="en-US" dirty="0"/>
              <a:t>Servlet class is loaded.</a:t>
            </a:r>
          </a:p>
          <a:p>
            <a:r>
              <a:rPr lang="en-US" dirty="0"/>
              <a:t>Servlet instance is created.</a:t>
            </a:r>
          </a:p>
          <a:p>
            <a:r>
              <a:rPr lang="en-US" dirty="0" err="1"/>
              <a:t>init</a:t>
            </a:r>
            <a:r>
              <a:rPr lang="en-US" dirty="0"/>
              <a:t> method is invoked.</a:t>
            </a:r>
          </a:p>
          <a:p>
            <a:r>
              <a:rPr lang="en-US" dirty="0"/>
              <a:t>service method is invoked.</a:t>
            </a:r>
          </a:p>
          <a:p>
            <a:r>
              <a:rPr lang="en-US" dirty="0"/>
              <a:t>destroy method is invoked.</a:t>
            </a:r>
          </a:p>
          <a:p>
            <a:endParaRPr lang="en-US" dirty="0"/>
          </a:p>
        </p:txBody>
      </p:sp>
    </p:spTree>
    <p:extLst>
      <p:ext uri="{BB962C8B-B14F-4D97-AF65-F5344CB8AC3E}">
        <p14:creationId xmlns:p14="http://schemas.microsoft.com/office/powerpoint/2010/main" val="70986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28600"/>
            <a:ext cx="7315199"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638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solidFill>
                  <a:srgbClr val="FF0000"/>
                </a:solidFill>
              </a:rPr>
              <a:t>Servlet class is loaded</a:t>
            </a:r>
          </a:p>
          <a:p>
            <a:r>
              <a:rPr lang="en-US" dirty="0"/>
              <a:t>The </a:t>
            </a:r>
            <a:r>
              <a:rPr lang="en-US" dirty="0" err="1"/>
              <a:t>classloader</a:t>
            </a:r>
            <a:r>
              <a:rPr lang="en-US" dirty="0"/>
              <a:t> is responsible to load the servlet class. The servlet class is loaded when the first request for the servlet is received by the web container.</a:t>
            </a:r>
          </a:p>
          <a:p>
            <a:r>
              <a:rPr lang="en-US" dirty="0">
                <a:solidFill>
                  <a:srgbClr val="FF0000"/>
                </a:solidFill>
              </a:rPr>
              <a:t>Servlet instance is created</a:t>
            </a:r>
          </a:p>
          <a:p>
            <a:r>
              <a:rPr lang="en-US" dirty="0"/>
              <a:t>The web container creates the instance of a servlet after loading the servlet class. The servlet instance is created only once in the servlet life cycle.</a:t>
            </a:r>
          </a:p>
          <a:p>
            <a:endParaRPr lang="en-US" dirty="0"/>
          </a:p>
        </p:txBody>
      </p:sp>
    </p:spTree>
    <p:extLst>
      <p:ext uri="{BB962C8B-B14F-4D97-AF65-F5344CB8AC3E}">
        <p14:creationId xmlns:p14="http://schemas.microsoft.com/office/powerpoint/2010/main" val="3937873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endParaRPr lang="en-US" dirty="0" smtClean="0"/>
          </a:p>
          <a:p>
            <a:r>
              <a:rPr lang="en-US" dirty="0">
                <a:solidFill>
                  <a:srgbClr val="FF0000"/>
                </a:solidFill>
              </a:rPr>
              <a:t> </a:t>
            </a:r>
            <a:r>
              <a:rPr lang="en-US" dirty="0" err="1">
                <a:solidFill>
                  <a:srgbClr val="FF0000"/>
                </a:solidFill>
              </a:rPr>
              <a:t>init</a:t>
            </a:r>
            <a:r>
              <a:rPr lang="en-US" dirty="0">
                <a:solidFill>
                  <a:srgbClr val="FF0000"/>
                </a:solidFill>
              </a:rPr>
              <a:t> method is invoked</a:t>
            </a:r>
          </a:p>
          <a:p>
            <a:pPr marL="0" indent="0" algn="just">
              <a:buNone/>
            </a:pPr>
            <a:r>
              <a:rPr lang="en-US" dirty="0" smtClean="0"/>
              <a:t>The </a:t>
            </a:r>
            <a:r>
              <a:rPr lang="en-US" dirty="0"/>
              <a:t>web container calls the </a:t>
            </a:r>
            <a:r>
              <a:rPr lang="en-US" dirty="0" err="1"/>
              <a:t>init</a:t>
            </a:r>
            <a:r>
              <a:rPr lang="en-US" dirty="0"/>
              <a:t> method only once after creating the servlet instance. The </a:t>
            </a:r>
            <a:r>
              <a:rPr lang="en-US" dirty="0" err="1"/>
              <a:t>init</a:t>
            </a:r>
            <a:r>
              <a:rPr lang="en-US" dirty="0"/>
              <a:t> method is used to initialize the servlet. It is the life cycle method of the </a:t>
            </a:r>
            <a:r>
              <a:rPr lang="en-US" dirty="0" err="1"/>
              <a:t>javax.servlet.Servlet</a:t>
            </a:r>
            <a:r>
              <a:rPr lang="en-US" dirty="0"/>
              <a:t> interface. </a:t>
            </a:r>
            <a:endParaRPr lang="en-US" dirty="0" smtClean="0"/>
          </a:p>
          <a:p>
            <a:r>
              <a:rPr lang="en-US" dirty="0" smtClean="0"/>
              <a:t>Syntax </a:t>
            </a:r>
            <a:r>
              <a:rPr lang="en-US" dirty="0"/>
              <a:t>of the </a:t>
            </a:r>
            <a:r>
              <a:rPr lang="en-US" dirty="0" err="1"/>
              <a:t>init</a:t>
            </a:r>
            <a:r>
              <a:rPr lang="en-US" dirty="0"/>
              <a:t> method is given below</a:t>
            </a:r>
            <a:r>
              <a:rPr lang="en-US" dirty="0" smtClean="0"/>
              <a:t>:</a:t>
            </a:r>
          </a:p>
          <a:p>
            <a:r>
              <a:rPr lang="en-US" b="1" dirty="0"/>
              <a:t>public</a:t>
            </a:r>
            <a:r>
              <a:rPr lang="en-US" dirty="0"/>
              <a:t> </a:t>
            </a:r>
            <a:r>
              <a:rPr lang="en-US" b="1" dirty="0"/>
              <a:t>void</a:t>
            </a:r>
            <a:r>
              <a:rPr lang="en-US" dirty="0"/>
              <a:t> </a:t>
            </a:r>
            <a:r>
              <a:rPr lang="en-US" dirty="0" err="1"/>
              <a:t>init</a:t>
            </a:r>
            <a:r>
              <a:rPr lang="en-US" dirty="0"/>
              <a:t>(</a:t>
            </a:r>
            <a:r>
              <a:rPr lang="en-US" dirty="0" err="1"/>
              <a:t>ServletConfig</a:t>
            </a:r>
            <a:r>
              <a:rPr lang="en-US" dirty="0"/>
              <a:t> </a:t>
            </a:r>
            <a:r>
              <a:rPr lang="en-US" dirty="0" err="1"/>
              <a:t>config</a:t>
            </a:r>
            <a:r>
              <a:rPr lang="en-US" dirty="0"/>
              <a:t>) </a:t>
            </a:r>
            <a:r>
              <a:rPr lang="en-US" b="1" dirty="0"/>
              <a:t>throws</a:t>
            </a:r>
            <a:r>
              <a:rPr lang="en-US" dirty="0"/>
              <a:t> </a:t>
            </a:r>
            <a:r>
              <a:rPr lang="en-US" dirty="0" err="1"/>
              <a:t>ServletException</a:t>
            </a:r>
            <a:r>
              <a:rPr lang="en-US" dirty="0"/>
              <a:t>  </a:t>
            </a:r>
          </a:p>
          <a:p>
            <a:endParaRPr lang="en-US" dirty="0"/>
          </a:p>
        </p:txBody>
      </p:sp>
    </p:spTree>
    <p:extLst>
      <p:ext uri="{BB962C8B-B14F-4D97-AF65-F5344CB8AC3E}">
        <p14:creationId xmlns:p14="http://schemas.microsoft.com/office/powerpoint/2010/main" val="2989119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a:t>service method is invoked</a:t>
            </a:r>
            <a:br>
              <a:rPr lang="en-US" dirty="0"/>
            </a:br>
            <a:endParaRPr lang="en-US" dirty="0"/>
          </a:p>
        </p:txBody>
      </p:sp>
      <p:sp>
        <p:nvSpPr>
          <p:cNvPr id="3" name="Content Placeholder 2"/>
          <p:cNvSpPr>
            <a:spLocks noGrp="1"/>
          </p:cNvSpPr>
          <p:nvPr>
            <p:ph idx="1"/>
          </p:nvPr>
        </p:nvSpPr>
        <p:spPr>
          <a:xfrm>
            <a:off x="457200" y="533400"/>
            <a:ext cx="8229600" cy="6096000"/>
          </a:xfrm>
        </p:spPr>
        <p:txBody>
          <a:bodyPr/>
          <a:lstStyle/>
          <a:p>
            <a:pPr algn="just"/>
            <a:r>
              <a:rPr lang="en-US" dirty="0"/>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a:t>
            </a:r>
            <a:endParaRPr lang="en-US" dirty="0" smtClean="0"/>
          </a:p>
          <a:p>
            <a:pPr algn="just"/>
            <a:r>
              <a:rPr lang="en-US" dirty="0" smtClean="0"/>
              <a:t>The </a:t>
            </a:r>
            <a:r>
              <a:rPr lang="en-US" dirty="0"/>
              <a:t>syntax of the service method of the Servlet interface is given below</a:t>
            </a:r>
            <a:r>
              <a:rPr lang="en-US" dirty="0" smtClean="0"/>
              <a:t>:</a:t>
            </a:r>
          </a:p>
          <a:p>
            <a:r>
              <a:rPr lang="en-US" b="1" dirty="0"/>
              <a:t>public</a:t>
            </a:r>
            <a:r>
              <a:rPr lang="en-US" dirty="0"/>
              <a:t> </a:t>
            </a:r>
            <a:r>
              <a:rPr lang="en-US" b="1" dirty="0"/>
              <a:t>void</a:t>
            </a:r>
            <a:r>
              <a:rPr lang="en-US" dirty="0"/>
              <a:t> service(</a:t>
            </a:r>
            <a:r>
              <a:rPr lang="en-US" dirty="0" err="1"/>
              <a:t>ServletRequest</a:t>
            </a:r>
            <a:r>
              <a:rPr lang="en-US" dirty="0"/>
              <a:t> request, </a:t>
            </a:r>
            <a:r>
              <a:rPr lang="en-US" dirty="0" err="1"/>
              <a:t>ServletResponse</a:t>
            </a:r>
            <a:r>
              <a:rPr lang="en-US" dirty="0"/>
              <a:t> response)   </a:t>
            </a:r>
            <a:r>
              <a:rPr lang="en-US" b="1" dirty="0" smtClean="0"/>
              <a:t>throws</a:t>
            </a:r>
            <a:r>
              <a:rPr lang="en-US" dirty="0"/>
              <a:t> </a:t>
            </a:r>
            <a:r>
              <a:rPr lang="en-US" dirty="0" err="1"/>
              <a:t>ServletException</a:t>
            </a:r>
            <a:r>
              <a:rPr lang="en-US" dirty="0"/>
              <a:t>, </a:t>
            </a:r>
            <a:r>
              <a:rPr lang="en-US" dirty="0" err="1"/>
              <a:t>IOException</a:t>
            </a:r>
            <a:r>
              <a:rPr lang="en-US" dirty="0"/>
              <a:t>  </a:t>
            </a:r>
          </a:p>
          <a:p>
            <a:pPr algn="just"/>
            <a:endParaRPr lang="en-US" dirty="0"/>
          </a:p>
        </p:txBody>
      </p:sp>
    </p:spTree>
    <p:extLst>
      <p:ext uri="{BB962C8B-B14F-4D97-AF65-F5344CB8AC3E}">
        <p14:creationId xmlns:p14="http://schemas.microsoft.com/office/powerpoint/2010/main" val="4185268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destroy method is invoked</a:t>
            </a:r>
            <a:br>
              <a:rPr lang="en-US" dirty="0"/>
            </a:br>
            <a:endParaRPr lang="en-US" dirty="0"/>
          </a:p>
        </p:txBody>
      </p:sp>
      <p:sp>
        <p:nvSpPr>
          <p:cNvPr id="3" name="Content Placeholder 2"/>
          <p:cNvSpPr>
            <a:spLocks noGrp="1"/>
          </p:cNvSpPr>
          <p:nvPr>
            <p:ph idx="1"/>
          </p:nvPr>
        </p:nvSpPr>
        <p:spPr/>
        <p:txBody>
          <a:bodyPr/>
          <a:lstStyle/>
          <a:p>
            <a:r>
              <a:rPr lang="en-US" dirty="0"/>
              <a:t>The web container calls the destroy method before removing the servlet instance from the service. It gives the servlet an opportunity to clean up any resource for example memory, thread etc</a:t>
            </a:r>
            <a:r>
              <a:rPr lang="en-US" dirty="0" smtClean="0"/>
              <a:t>.</a:t>
            </a:r>
          </a:p>
          <a:p>
            <a:r>
              <a:rPr lang="en-US" dirty="0" smtClean="0"/>
              <a:t> </a:t>
            </a:r>
            <a:r>
              <a:rPr lang="en-US" dirty="0"/>
              <a:t>The syntax of the destroy method of the Servlet interface is given below</a:t>
            </a:r>
            <a:r>
              <a:rPr lang="en-US" dirty="0" smtClean="0"/>
              <a:t>:</a:t>
            </a:r>
          </a:p>
          <a:p>
            <a:r>
              <a:rPr lang="en-US" b="1" dirty="0"/>
              <a:t>public</a:t>
            </a:r>
            <a:r>
              <a:rPr lang="en-US" dirty="0"/>
              <a:t> </a:t>
            </a:r>
            <a:r>
              <a:rPr lang="en-US" b="1" dirty="0"/>
              <a:t>void</a:t>
            </a:r>
            <a:r>
              <a:rPr lang="en-US" dirty="0"/>
              <a:t> destroy() </a:t>
            </a:r>
          </a:p>
        </p:txBody>
      </p:sp>
    </p:spTree>
    <p:extLst>
      <p:ext uri="{BB962C8B-B14F-4D97-AF65-F5344CB8AC3E}">
        <p14:creationId xmlns:p14="http://schemas.microsoft.com/office/powerpoint/2010/main" val="2396607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Servlet API</a:t>
            </a:r>
            <a:br>
              <a:rPr lang="en-US" dirty="0"/>
            </a:br>
            <a:endParaRPr lang="en-US" dirty="0"/>
          </a:p>
        </p:txBody>
      </p:sp>
      <p:sp>
        <p:nvSpPr>
          <p:cNvPr id="3" name="Content Placeholder 2"/>
          <p:cNvSpPr>
            <a:spLocks noGrp="1"/>
          </p:cNvSpPr>
          <p:nvPr>
            <p:ph idx="1"/>
          </p:nvPr>
        </p:nvSpPr>
        <p:spPr>
          <a:xfrm>
            <a:off x="457200" y="990600"/>
            <a:ext cx="8229600" cy="5135563"/>
          </a:xfrm>
        </p:spPr>
        <p:txBody>
          <a:bodyPr rtlCol="0">
            <a:normAutofit lnSpcReduction="10000"/>
          </a:bodyPr>
          <a:lstStyle/>
          <a:p>
            <a:pPr algn="just" fontAlgn="auto">
              <a:spcAft>
                <a:spcPts val="0"/>
              </a:spcAft>
              <a:buFont typeface="Arial" panose="020B0604020202020204" pitchFamily="34" charset="0"/>
              <a:buChar char="•"/>
              <a:defRPr/>
            </a:pPr>
            <a:r>
              <a:rPr lang="en-US" dirty="0"/>
              <a:t>The </a:t>
            </a:r>
            <a:r>
              <a:rPr lang="en-US" dirty="0" err="1"/>
              <a:t>javax.servlet</a:t>
            </a:r>
            <a:r>
              <a:rPr lang="en-US" dirty="0"/>
              <a:t> and </a:t>
            </a:r>
            <a:r>
              <a:rPr lang="en-US" dirty="0" err="1"/>
              <a:t>javax.servlet.http</a:t>
            </a:r>
            <a:r>
              <a:rPr lang="en-US" dirty="0"/>
              <a:t> packages represent interfaces and classes for servlet </a:t>
            </a:r>
            <a:r>
              <a:rPr lang="en-US" dirty="0" err="1"/>
              <a:t>api</a:t>
            </a:r>
            <a:r>
              <a:rPr lang="en-US" dirty="0"/>
              <a:t>.</a:t>
            </a:r>
          </a:p>
          <a:p>
            <a:pPr algn="just" fontAlgn="auto">
              <a:spcAft>
                <a:spcPts val="0"/>
              </a:spcAft>
              <a:buFont typeface="Arial" panose="020B0604020202020204" pitchFamily="34" charset="0"/>
              <a:buChar char="•"/>
              <a:defRPr/>
            </a:pPr>
            <a:r>
              <a:rPr lang="en-US" dirty="0"/>
              <a:t>The </a:t>
            </a:r>
            <a:r>
              <a:rPr lang="en-US" b="1" dirty="0" err="1"/>
              <a:t>javax.servlet</a:t>
            </a:r>
            <a:r>
              <a:rPr lang="en-US" dirty="0"/>
              <a:t> package contains many interfaces and classes that are used by the servlet or web container. These are not specific to any protocol.</a:t>
            </a:r>
          </a:p>
          <a:p>
            <a:pPr algn="just" fontAlgn="auto">
              <a:spcAft>
                <a:spcPts val="0"/>
              </a:spcAft>
              <a:buFont typeface="Arial" panose="020B0604020202020204" pitchFamily="34" charset="0"/>
              <a:buChar char="•"/>
              <a:defRPr/>
            </a:pPr>
            <a:r>
              <a:rPr lang="en-US" dirty="0"/>
              <a:t>The </a:t>
            </a:r>
            <a:r>
              <a:rPr lang="en-US" b="1" dirty="0" err="1"/>
              <a:t>javax.servlet.http</a:t>
            </a:r>
            <a:r>
              <a:rPr lang="en-US" dirty="0"/>
              <a:t> package contains interfaces and classes that are responsible for http requests only.</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rtlCol="0">
            <a:normAutofit fontScale="90000"/>
          </a:bodyPr>
          <a:lstStyle/>
          <a:p>
            <a:pPr fontAlgn="auto">
              <a:spcAft>
                <a:spcPts val="0"/>
              </a:spcAft>
              <a:defRPr/>
            </a:pPr>
            <a:r>
              <a:rPr lang="en-US" dirty="0" smtClean="0"/>
              <a:t/>
            </a:r>
            <a:br>
              <a:rPr lang="en-US" dirty="0" smtClean="0"/>
            </a:br>
            <a:r>
              <a:rPr lang="en-US" dirty="0" smtClean="0"/>
              <a:t>Interfaces </a:t>
            </a:r>
            <a:r>
              <a:rPr lang="en-US" dirty="0"/>
              <a:t>in </a:t>
            </a:r>
            <a:r>
              <a:rPr lang="en-US" dirty="0" err="1"/>
              <a:t>javax.servlet</a:t>
            </a:r>
            <a:r>
              <a:rPr lang="en-US" dirty="0"/>
              <a:t> package</a:t>
            </a:r>
            <a:br>
              <a:rPr lang="en-US" dirty="0"/>
            </a:br>
            <a:endParaRPr lang="en-US" dirty="0"/>
          </a:p>
        </p:txBody>
      </p:sp>
      <p:sp>
        <p:nvSpPr>
          <p:cNvPr id="3" name="Content Placeholder 2"/>
          <p:cNvSpPr>
            <a:spLocks noGrp="1"/>
          </p:cNvSpPr>
          <p:nvPr>
            <p:ph idx="1"/>
          </p:nvPr>
        </p:nvSpPr>
        <p:spPr>
          <a:xfrm>
            <a:off x="457200" y="914400"/>
            <a:ext cx="8229600" cy="5791200"/>
          </a:xfrm>
        </p:spPr>
        <p:txBody>
          <a:bodyPr rtlCol="0">
            <a:normAutofit fontScale="70000" lnSpcReduction="20000"/>
          </a:bodyPr>
          <a:lstStyle/>
          <a:p>
            <a:pPr marL="0" indent="0" fontAlgn="auto">
              <a:spcAft>
                <a:spcPts val="0"/>
              </a:spcAft>
              <a:buFont typeface="Arial" panose="020B0604020202020204" pitchFamily="34" charset="0"/>
              <a:buNone/>
              <a:defRPr/>
            </a:pPr>
            <a:r>
              <a:rPr lang="en-US" dirty="0"/>
              <a:t>There are many interfaces in </a:t>
            </a:r>
            <a:r>
              <a:rPr lang="en-US" dirty="0" err="1"/>
              <a:t>javax.servlet</a:t>
            </a:r>
            <a:r>
              <a:rPr lang="en-US" dirty="0"/>
              <a:t> package. They are as follows:</a:t>
            </a:r>
          </a:p>
          <a:p>
            <a:pPr marL="514350" indent="-514350" fontAlgn="auto">
              <a:spcAft>
                <a:spcPts val="0"/>
              </a:spcAft>
              <a:buFont typeface="+mj-lt"/>
              <a:buAutoNum type="arabicPeriod"/>
              <a:defRPr/>
            </a:pPr>
            <a:r>
              <a:rPr lang="en-US" dirty="0"/>
              <a:t>Servlet</a:t>
            </a:r>
          </a:p>
          <a:p>
            <a:pPr marL="514350" indent="-514350" fontAlgn="auto">
              <a:spcAft>
                <a:spcPts val="0"/>
              </a:spcAft>
              <a:buFont typeface="+mj-lt"/>
              <a:buAutoNum type="arabicPeriod"/>
              <a:defRPr/>
            </a:pPr>
            <a:r>
              <a:rPr lang="en-US" dirty="0" err="1"/>
              <a:t>ServletRequest</a:t>
            </a:r>
            <a:endParaRPr lang="en-US" dirty="0"/>
          </a:p>
          <a:p>
            <a:pPr marL="514350" indent="-514350" fontAlgn="auto">
              <a:spcAft>
                <a:spcPts val="0"/>
              </a:spcAft>
              <a:buFont typeface="+mj-lt"/>
              <a:buAutoNum type="arabicPeriod"/>
              <a:defRPr/>
            </a:pPr>
            <a:r>
              <a:rPr lang="en-US" dirty="0" err="1"/>
              <a:t>ServletResponse</a:t>
            </a:r>
            <a:endParaRPr lang="en-US" dirty="0"/>
          </a:p>
          <a:p>
            <a:pPr marL="514350" indent="-514350" fontAlgn="auto">
              <a:spcAft>
                <a:spcPts val="0"/>
              </a:spcAft>
              <a:buFont typeface="+mj-lt"/>
              <a:buAutoNum type="arabicPeriod"/>
              <a:defRPr/>
            </a:pPr>
            <a:r>
              <a:rPr lang="en-US" dirty="0" err="1"/>
              <a:t>RequestDispatcher</a:t>
            </a:r>
            <a:endParaRPr lang="en-US" dirty="0"/>
          </a:p>
          <a:p>
            <a:pPr marL="514350" indent="-514350" fontAlgn="auto">
              <a:spcAft>
                <a:spcPts val="0"/>
              </a:spcAft>
              <a:buFont typeface="+mj-lt"/>
              <a:buAutoNum type="arabicPeriod"/>
              <a:defRPr/>
            </a:pPr>
            <a:r>
              <a:rPr lang="en-US" dirty="0" err="1"/>
              <a:t>ServletConfig</a:t>
            </a:r>
            <a:endParaRPr lang="en-US" dirty="0"/>
          </a:p>
          <a:p>
            <a:pPr marL="514350" indent="-514350" fontAlgn="auto">
              <a:spcAft>
                <a:spcPts val="0"/>
              </a:spcAft>
              <a:buFont typeface="+mj-lt"/>
              <a:buAutoNum type="arabicPeriod"/>
              <a:defRPr/>
            </a:pPr>
            <a:r>
              <a:rPr lang="en-US" dirty="0" err="1"/>
              <a:t>ServletContext</a:t>
            </a:r>
            <a:endParaRPr lang="en-US" dirty="0"/>
          </a:p>
          <a:p>
            <a:pPr marL="514350" indent="-514350" fontAlgn="auto">
              <a:spcAft>
                <a:spcPts val="0"/>
              </a:spcAft>
              <a:buFont typeface="+mj-lt"/>
              <a:buAutoNum type="arabicPeriod"/>
              <a:defRPr/>
            </a:pPr>
            <a:r>
              <a:rPr lang="en-US" dirty="0" err="1"/>
              <a:t>SingleThreadModel</a:t>
            </a:r>
            <a:endParaRPr lang="en-US" dirty="0"/>
          </a:p>
          <a:p>
            <a:pPr marL="514350" indent="-514350" fontAlgn="auto">
              <a:spcAft>
                <a:spcPts val="0"/>
              </a:spcAft>
              <a:buFont typeface="+mj-lt"/>
              <a:buAutoNum type="arabicPeriod"/>
              <a:defRPr/>
            </a:pPr>
            <a:r>
              <a:rPr lang="en-US" dirty="0"/>
              <a:t>Filter</a:t>
            </a:r>
          </a:p>
          <a:p>
            <a:pPr marL="514350" indent="-514350" fontAlgn="auto">
              <a:spcAft>
                <a:spcPts val="0"/>
              </a:spcAft>
              <a:buFont typeface="+mj-lt"/>
              <a:buAutoNum type="arabicPeriod"/>
              <a:defRPr/>
            </a:pPr>
            <a:r>
              <a:rPr lang="en-US" dirty="0" err="1"/>
              <a:t>FilterConfig</a:t>
            </a:r>
            <a:endParaRPr lang="en-US" dirty="0"/>
          </a:p>
          <a:p>
            <a:pPr marL="514350" indent="-514350" fontAlgn="auto">
              <a:spcAft>
                <a:spcPts val="0"/>
              </a:spcAft>
              <a:buFont typeface="+mj-lt"/>
              <a:buAutoNum type="arabicPeriod"/>
              <a:defRPr/>
            </a:pPr>
            <a:r>
              <a:rPr lang="en-US" dirty="0" err="1"/>
              <a:t>FilterChain</a:t>
            </a:r>
            <a:endParaRPr lang="en-US" dirty="0"/>
          </a:p>
          <a:p>
            <a:pPr marL="514350" indent="-514350" fontAlgn="auto">
              <a:spcAft>
                <a:spcPts val="0"/>
              </a:spcAft>
              <a:buFont typeface="+mj-lt"/>
              <a:buAutoNum type="arabicPeriod"/>
              <a:defRPr/>
            </a:pPr>
            <a:r>
              <a:rPr lang="en-US" dirty="0" err="1"/>
              <a:t>ServletRequestListener</a:t>
            </a:r>
            <a:endParaRPr lang="en-US" dirty="0"/>
          </a:p>
          <a:p>
            <a:pPr marL="514350" indent="-514350" fontAlgn="auto">
              <a:spcAft>
                <a:spcPts val="0"/>
              </a:spcAft>
              <a:buFont typeface="+mj-lt"/>
              <a:buAutoNum type="arabicPeriod"/>
              <a:defRPr/>
            </a:pPr>
            <a:r>
              <a:rPr lang="en-US" dirty="0" err="1"/>
              <a:t>ServletRequestAttributeListener</a:t>
            </a:r>
            <a:endParaRPr lang="en-US" dirty="0"/>
          </a:p>
          <a:p>
            <a:pPr marL="514350" indent="-514350" fontAlgn="auto">
              <a:spcAft>
                <a:spcPts val="0"/>
              </a:spcAft>
              <a:buFont typeface="+mj-lt"/>
              <a:buAutoNum type="arabicPeriod"/>
              <a:defRPr/>
            </a:pPr>
            <a:r>
              <a:rPr lang="en-US" dirty="0" err="1"/>
              <a:t>ServletContextListener</a:t>
            </a:r>
            <a:endParaRPr lang="en-US" dirty="0"/>
          </a:p>
          <a:p>
            <a:pPr marL="514350" indent="-514350" fontAlgn="auto">
              <a:spcAft>
                <a:spcPts val="0"/>
              </a:spcAft>
              <a:buFont typeface="+mj-lt"/>
              <a:buAutoNum type="arabicPeriod"/>
              <a:defRPr/>
            </a:pPr>
            <a:r>
              <a:rPr lang="en-US" dirty="0" err="1"/>
              <a:t>ServletContextAttributeListener</a:t>
            </a:r>
            <a:endParaRPr lang="en-US" dirty="0"/>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smtClean="0"/>
              <a:t/>
            </a:r>
            <a:br>
              <a:rPr lang="en-US" dirty="0" smtClean="0"/>
            </a:br>
            <a:r>
              <a:rPr lang="en-US" dirty="0" smtClean="0"/>
              <a:t>Classes </a:t>
            </a:r>
            <a:r>
              <a:rPr lang="en-US" dirty="0"/>
              <a:t>in </a:t>
            </a:r>
            <a:r>
              <a:rPr lang="en-US" dirty="0" err="1"/>
              <a:t>javax.servlet</a:t>
            </a:r>
            <a:r>
              <a:rPr lang="en-US" dirty="0"/>
              <a:t> package</a:t>
            </a:r>
            <a:br>
              <a:rPr lang="en-US" dirty="0"/>
            </a:br>
            <a:endParaRPr lang="en-US" dirty="0"/>
          </a:p>
        </p:txBody>
      </p:sp>
      <p:sp>
        <p:nvSpPr>
          <p:cNvPr id="3" name="Content Placeholder 2"/>
          <p:cNvSpPr>
            <a:spLocks noGrp="1"/>
          </p:cNvSpPr>
          <p:nvPr>
            <p:ph idx="1"/>
          </p:nvPr>
        </p:nvSpPr>
        <p:spPr>
          <a:xfrm>
            <a:off x="457200" y="990600"/>
            <a:ext cx="8229600" cy="5486400"/>
          </a:xfrm>
        </p:spPr>
        <p:txBody>
          <a:bodyPr rtlCol="0">
            <a:normAutofit fontScale="85000" lnSpcReduction="20000"/>
          </a:bodyPr>
          <a:lstStyle/>
          <a:p>
            <a:pPr marL="0" indent="0" fontAlgn="auto">
              <a:spcAft>
                <a:spcPts val="0"/>
              </a:spcAft>
              <a:buFont typeface="Arial" panose="020B0604020202020204" pitchFamily="34" charset="0"/>
              <a:buNone/>
              <a:defRPr/>
            </a:pPr>
            <a:r>
              <a:rPr lang="en-US" dirty="0"/>
              <a:t>There are many classes in </a:t>
            </a:r>
            <a:r>
              <a:rPr lang="en-US" dirty="0" err="1"/>
              <a:t>javax.servlet</a:t>
            </a:r>
            <a:r>
              <a:rPr lang="en-US" dirty="0"/>
              <a:t> package. They are as follows:</a:t>
            </a:r>
          </a:p>
          <a:p>
            <a:pPr fontAlgn="auto">
              <a:spcAft>
                <a:spcPts val="0"/>
              </a:spcAft>
              <a:buFont typeface="Arial" panose="020B0604020202020204" pitchFamily="34" charset="0"/>
              <a:buChar char="•"/>
              <a:defRPr/>
            </a:pPr>
            <a:r>
              <a:rPr lang="en-US" dirty="0" err="1"/>
              <a:t>GenericServlet</a:t>
            </a:r>
            <a:endParaRPr lang="en-US" dirty="0"/>
          </a:p>
          <a:p>
            <a:pPr fontAlgn="auto">
              <a:spcAft>
                <a:spcPts val="0"/>
              </a:spcAft>
              <a:buFont typeface="Arial" panose="020B0604020202020204" pitchFamily="34" charset="0"/>
              <a:buChar char="•"/>
              <a:defRPr/>
            </a:pPr>
            <a:r>
              <a:rPr lang="en-US" dirty="0" err="1"/>
              <a:t>ServletInputStream</a:t>
            </a:r>
            <a:endParaRPr lang="en-US" dirty="0"/>
          </a:p>
          <a:p>
            <a:pPr fontAlgn="auto">
              <a:spcAft>
                <a:spcPts val="0"/>
              </a:spcAft>
              <a:buFont typeface="Arial" panose="020B0604020202020204" pitchFamily="34" charset="0"/>
              <a:buChar char="•"/>
              <a:defRPr/>
            </a:pPr>
            <a:r>
              <a:rPr lang="en-US" dirty="0" err="1"/>
              <a:t>ServletOutputStream</a:t>
            </a:r>
            <a:endParaRPr lang="en-US" dirty="0"/>
          </a:p>
          <a:p>
            <a:pPr fontAlgn="auto">
              <a:spcAft>
                <a:spcPts val="0"/>
              </a:spcAft>
              <a:buFont typeface="Arial" panose="020B0604020202020204" pitchFamily="34" charset="0"/>
              <a:buChar char="•"/>
              <a:defRPr/>
            </a:pPr>
            <a:r>
              <a:rPr lang="en-US" dirty="0" err="1"/>
              <a:t>ServletRequestWrapper</a:t>
            </a:r>
            <a:endParaRPr lang="en-US" dirty="0"/>
          </a:p>
          <a:p>
            <a:pPr fontAlgn="auto">
              <a:spcAft>
                <a:spcPts val="0"/>
              </a:spcAft>
              <a:buFont typeface="Arial" panose="020B0604020202020204" pitchFamily="34" charset="0"/>
              <a:buChar char="•"/>
              <a:defRPr/>
            </a:pPr>
            <a:r>
              <a:rPr lang="en-US" dirty="0" err="1"/>
              <a:t>ServletResponseWrapper</a:t>
            </a:r>
            <a:endParaRPr lang="en-US" dirty="0"/>
          </a:p>
          <a:p>
            <a:pPr fontAlgn="auto">
              <a:spcAft>
                <a:spcPts val="0"/>
              </a:spcAft>
              <a:buFont typeface="Arial" panose="020B0604020202020204" pitchFamily="34" charset="0"/>
              <a:buChar char="•"/>
              <a:defRPr/>
            </a:pPr>
            <a:r>
              <a:rPr lang="en-US" dirty="0" err="1"/>
              <a:t>ServletRequestEvent</a:t>
            </a:r>
            <a:endParaRPr lang="en-US" dirty="0"/>
          </a:p>
          <a:p>
            <a:pPr fontAlgn="auto">
              <a:spcAft>
                <a:spcPts val="0"/>
              </a:spcAft>
              <a:buFont typeface="Arial" panose="020B0604020202020204" pitchFamily="34" charset="0"/>
              <a:buChar char="•"/>
              <a:defRPr/>
            </a:pPr>
            <a:r>
              <a:rPr lang="en-US" dirty="0" err="1"/>
              <a:t>ServletContextEvent</a:t>
            </a:r>
            <a:endParaRPr lang="en-US" dirty="0"/>
          </a:p>
          <a:p>
            <a:pPr fontAlgn="auto">
              <a:spcAft>
                <a:spcPts val="0"/>
              </a:spcAft>
              <a:buFont typeface="Arial" panose="020B0604020202020204" pitchFamily="34" charset="0"/>
              <a:buChar char="•"/>
              <a:defRPr/>
            </a:pPr>
            <a:r>
              <a:rPr lang="en-US" dirty="0" err="1"/>
              <a:t>ServletRequestAttributeEvent</a:t>
            </a:r>
            <a:endParaRPr lang="en-US" dirty="0"/>
          </a:p>
          <a:p>
            <a:pPr fontAlgn="auto">
              <a:spcAft>
                <a:spcPts val="0"/>
              </a:spcAft>
              <a:buFont typeface="Arial" panose="020B0604020202020204" pitchFamily="34" charset="0"/>
              <a:buChar char="•"/>
              <a:defRPr/>
            </a:pPr>
            <a:r>
              <a:rPr lang="en-US" dirty="0" err="1"/>
              <a:t>ServletContextAttributeEvent</a:t>
            </a:r>
            <a:endParaRPr lang="en-US" dirty="0"/>
          </a:p>
          <a:p>
            <a:pPr fontAlgn="auto">
              <a:spcAft>
                <a:spcPts val="0"/>
              </a:spcAft>
              <a:buFont typeface="Arial" panose="020B0604020202020204" pitchFamily="34" charset="0"/>
              <a:buChar char="•"/>
              <a:defRPr/>
            </a:pPr>
            <a:r>
              <a:rPr lang="en-US" dirty="0" err="1"/>
              <a:t>ServletException</a:t>
            </a:r>
            <a:endParaRPr lang="en-US" dirty="0"/>
          </a:p>
          <a:p>
            <a:pPr fontAlgn="auto">
              <a:spcAft>
                <a:spcPts val="0"/>
              </a:spcAft>
              <a:buFont typeface="Arial" panose="020B0604020202020204" pitchFamily="34" charset="0"/>
              <a:buChar char="•"/>
              <a:defRPr/>
            </a:pPr>
            <a:r>
              <a:rPr lang="en-US" dirty="0" err="1"/>
              <a:t>UnavailableException</a:t>
            </a:r>
            <a:endParaRPr lang="en-US" dirty="0"/>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rtlCol="0">
            <a:normAutofit fontScale="90000"/>
          </a:bodyPr>
          <a:lstStyle/>
          <a:p>
            <a:pPr fontAlgn="auto">
              <a:spcAft>
                <a:spcPts val="0"/>
              </a:spcAft>
              <a:defRPr/>
            </a:pPr>
            <a:r>
              <a:rPr lang="en-US" dirty="0" smtClean="0"/>
              <a:t>servlets</a:t>
            </a:r>
            <a:endParaRPr lang="en-US" dirty="0"/>
          </a:p>
        </p:txBody>
      </p:sp>
      <p:sp>
        <p:nvSpPr>
          <p:cNvPr id="3" name="Content Placeholder 2"/>
          <p:cNvSpPr>
            <a:spLocks noGrp="1"/>
          </p:cNvSpPr>
          <p:nvPr>
            <p:ph idx="1"/>
          </p:nvPr>
        </p:nvSpPr>
        <p:spPr>
          <a:xfrm>
            <a:off x="457200" y="838200"/>
            <a:ext cx="8229600" cy="5287963"/>
          </a:xfrm>
        </p:spPr>
        <p:txBody>
          <a:bodyPr rtlCol="0">
            <a:normAutofit fontScale="85000" lnSpcReduction="10000"/>
          </a:bodyPr>
          <a:lstStyle/>
          <a:p>
            <a:pPr algn="just" fontAlgn="auto">
              <a:spcAft>
                <a:spcPts val="0"/>
              </a:spcAft>
              <a:buFont typeface="Arial" panose="020B0604020202020204" pitchFamily="34" charset="0"/>
              <a:buChar char="•"/>
              <a:defRPr/>
            </a:pPr>
            <a:r>
              <a:rPr lang="en-US" b="1" dirty="0"/>
              <a:t>Servlet</a:t>
            </a:r>
            <a:r>
              <a:rPr lang="en-US" dirty="0"/>
              <a:t> technology is used to create a web application (resides at server side and generates a dynamic web page).</a:t>
            </a:r>
          </a:p>
          <a:p>
            <a:pPr algn="just" fontAlgn="auto">
              <a:spcAft>
                <a:spcPts val="0"/>
              </a:spcAft>
              <a:buFont typeface="Arial" panose="020B0604020202020204" pitchFamily="34" charset="0"/>
              <a:buChar char="•"/>
              <a:defRPr/>
            </a:pPr>
            <a:r>
              <a:rPr lang="en-US" b="1" dirty="0"/>
              <a:t>Servlet</a:t>
            </a:r>
            <a:r>
              <a:rPr lang="en-US" dirty="0"/>
              <a:t> technology is robust and scalable because of java language. Before Servlet, CGI (Common Gateway Interface) scripting language was common as a server-side programming language. However, there were many disadvantages to this technology. We have discussed these disadvantages below.</a:t>
            </a:r>
          </a:p>
          <a:p>
            <a:pPr algn="just" fontAlgn="auto">
              <a:spcAft>
                <a:spcPts val="0"/>
              </a:spcAft>
              <a:buFont typeface="Arial" panose="020B0604020202020204" pitchFamily="34" charset="0"/>
              <a:buChar char="•"/>
              <a:defRPr/>
            </a:pPr>
            <a:r>
              <a:rPr lang="en-US" dirty="0"/>
              <a:t>There are many interfaces and classes in the Servlet API such as Servlet, </a:t>
            </a:r>
            <a:r>
              <a:rPr lang="en-US" dirty="0" err="1"/>
              <a:t>GenericServlet</a:t>
            </a:r>
            <a:r>
              <a:rPr lang="en-US" dirty="0"/>
              <a:t>, </a:t>
            </a:r>
            <a:r>
              <a:rPr lang="en-US" dirty="0" err="1"/>
              <a:t>HttpServlet</a:t>
            </a:r>
            <a:r>
              <a:rPr lang="en-US" dirty="0"/>
              <a:t>, </a:t>
            </a:r>
            <a:r>
              <a:rPr lang="en-US" dirty="0" err="1"/>
              <a:t>ServletRequest</a:t>
            </a:r>
            <a:r>
              <a:rPr lang="en-US" dirty="0"/>
              <a:t>, </a:t>
            </a:r>
            <a:r>
              <a:rPr lang="en-US" dirty="0" err="1"/>
              <a:t>ServletResponse</a:t>
            </a:r>
            <a:r>
              <a:rPr lang="en-US" dirty="0"/>
              <a:t>, etc.</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rtlCol="0">
            <a:normAutofit fontScale="90000"/>
          </a:bodyPr>
          <a:lstStyle/>
          <a:p>
            <a:pPr fontAlgn="auto">
              <a:spcAft>
                <a:spcPts val="0"/>
              </a:spcAft>
              <a:defRPr/>
            </a:pPr>
            <a:r>
              <a:rPr lang="en-US" dirty="0" smtClean="0"/>
              <a:t/>
            </a:r>
            <a:br>
              <a:rPr lang="en-US" dirty="0" smtClean="0"/>
            </a:br>
            <a:r>
              <a:rPr lang="en-US" dirty="0" smtClean="0"/>
              <a:t>Interfaces </a:t>
            </a:r>
            <a:r>
              <a:rPr lang="en-US" dirty="0"/>
              <a:t>in </a:t>
            </a:r>
            <a:r>
              <a:rPr lang="en-US" dirty="0" err="1"/>
              <a:t>javax.servlet.http</a:t>
            </a:r>
            <a:r>
              <a:rPr lang="en-US" dirty="0"/>
              <a:t> package</a:t>
            </a:r>
            <a:br>
              <a:rPr lang="en-US" dirty="0"/>
            </a:br>
            <a:endParaRPr lang="en-US" dirty="0"/>
          </a:p>
        </p:txBody>
      </p:sp>
      <p:sp>
        <p:nvSpPr>
          <p:cNvPr id="3" name="Content Placeholder 2"/>
          <p:cNvSpPr>
            <a:spLocks noGrp="1"/>
          </p:cNvSpPr>
          <p:nvPr>
            <p:ph idx="1"/>
          </p:nvPr>
        </p:nvSpPr>
        <p:spPr>
          <a:xfrm>
            <a:off x="457200" y="990600"/>
            <a:ext cx="8229600" cy="5135563"/>
          </a:xfrm>
        </p:spPr>
        <p:txBody>
          <a:bodyPr rtlCol="0">
            <a:normAutofit fontScale="92500" lnSpcReduction="10000"/>
          </a:bodyPr>
          <a:lstStyle/>
          <a:p>
            <a:pPr marL="0" indent="0" fontAlgn="auto">
              <a:spcAft>
                <a:spcPts val="0"/>
              </a:spcAft>
              <a:buFont typeface="Arial" panose="020B0604020202020204" pitchFamily="34" charset="0"/>
              <a:buNone/>
              <a:defRPr/>
            </a:pPr>
            <a:r>
              <a:rPr lang="en-US" dirty="0"/>
              <a:t>There are many interfaces in </a:t>
            </a:r>
            <a:r>
              <a:rPr lang="en-US" dirty="0" err="1"/>
              <a:t>javax.servlet.http</a:t>
            </a:r>
            <a:r>
              <a:rPr lang="en-US" dirty="0"/>
              <a:t> package. They are as follows:</a:t>
            </a:r>
          </a:p>
          <a:p>
            <a:pPr fontAlgn="auto">
              <a:spcAft>
                <a:spcPts val="0"/>
              </a:spcAft>
              <a:buFont typeface="Arial" panose="020B0604020202020204" pitchFamily="34" charset="0"/>
              <a:buChar char="•"/>
              <a:defRPr/>
            </a:pPr>
            <a:r>
              <a:rPr lang="en-US" dirty="0" err="1"/>
              <a:t>HttpServletRequest</a:t>
            </a:r>
            <a:endParaRPr lang="en-US" dirty="0"/>
          </a:p>
          <a:p>
            <a:pPr fontAlgn="auto">
              <a:spcAft>
                <a:spcPts val="0"/>
              </a:spcAft>
              <a:buFont typeface="Arial" panose="020B0604020202020204" pitchFamily="34" charset="0"/>
              <a:buChar char="•"/>
              <a:defRPr/>
            </a:pPr>
            <a:r>
              <a:rPr lang="en-US" dirty="0" err="1"/>
              <a:t>HttpServletResponse</a:t>
            </a:r>
            <a:endParaRPr lang="en-US" dirty="0"/>
          </a:p>
          <a:p>
            <a:pPr fontAlgn="auto">
              <a:spcAft>
                <a:spcPts val="0"/>
              </a:spcAft>
              <a:buFont typeface="Arial" panose="020B0604020202020204" pitchFamily="34" charset="0"/>
              <a:buChar char="•"/>
              <a:defRPr/>
            </a:pPr>
            <a:r>
              <a:rPr lang="en-US" dirty="0" err="1"/>
              <a:t>HttpSession</a:t>
            </a:r>
            <a:endParaRPr lang="en-US" dirty="0"/>
          </a:p>
          <a:p>
            <a:pPr fontAlgn="auto">
              <a:spcAft>
                <a:spcPts val="0"/>
              </a:spcAft>
              <a:buFont typeface="Arial" panose="020B0604020202020204" pitchFamily="34" charset="0"/>
              <a:buChar char="•"/>
              <a:defRPr/>
            </a:pPr>
            <a:r>
              <a:rPr lang="en-US" dirty="0" err="1"/>
              <a:t>HttpSessionListener</a:t>
            </a:r>
            <a:endParaRPr lang="en-US" dirty="0"/>
          </a:p>
          <a:p>
            <a:pPr fontAlgn="auto">
              <a:spcAft>
                <a:spcPts val="0"/>
              </a:spcAft>
              <a:buFont typeface="Arial" panose="020B0604020202020204" pitchFamily="34" charset="0"/>
              <a:buChar char="•"/>
              <a:defRPr/>
            </a:pPr>
            <a:r>
              <a:rPr lang="en-US" dirty="0" err="1"/>
              <a:t>HttpSessionAttributeListener</a:t>
            </a:r>
            <a:endParaRPr lang="en-US" dirty="0"/>
          </a:p>
          <a:p>
            <a:pPr fontAlgn="auto">
              <a:spcAft>
                <a:spcPts val="0"/>
              </a:spcAft>
              <a:buFont typeface="Arial" panose="020B0604020202020204" pitchFamily="34" charset="0"/>
              <a:buChar char="•"/>
              <a:defRPr/>
            </a:pPr>
            <a:r>
              <a:rPr lang="en-US" dirty="0" err="1"/>
              <a:t>HttpSessionBindingListener</a:t>
            </a:r>
            <a:endParaRPr lang="en-US" dirty="0"/>
          </a:p>
          <a:p>
            <a:pPr fontAlgn="auto">
              <a:spcAft>
                <a:spcPts val="0"/>
              </a:spcAft>
              <a:buFont typeface="Arial" panose="020B0604020202020204" pitchFamily="34" charset="0"/>
              <a:buChar char="•"/>
              <a:defRPr/>
            </a:pPr>
            <a:r>
              <a:rPr lang="en-US" dirty="0" err="1"/>
              <a:t>HttpSessionActivationListener</a:t>
            </a:r>
            <a:endParaRPr lang="en-US" dirty="0"/>
          </a:p>
          <a:p>
            <a:pPr fontAlgn="auto">
              <a:spcAft>
                <a:spcPts val="0"/>
              </a:spcAft>
              <a:buFont typeface="Arial" panose="020B0604020202020204" pitchFamily="34" charset="0"/>
              <a:buChar char="•"/>
              <a:defRPr/>
            </a:pPr>
            <a:r>
              <a:rPr lang="en-US" dirty="0" err="1"/>
              <a:t>HttpSessionContext</a:t>
            </a:r>
            <a:r>
              <a:rPr lang="en-US" dirty="0"/>
              <a:t> (deprecated now</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rtlCol="0">
            <a:normAutofit fontScale="90000"/>
          </a:bodyPr>
          <a:lstStyle/>
          <a:p>
            <a:pPr fontAlgn="auto">
              <a:spcAft>
                <a:spcPts val="0"/>
              </a:spcAft>
              <a:defRPr/>
            </a:pPr>
            <a:r>
              <a:rPr lang="en-US" dirty="0"/>
              <a:t>Classes in </a:t>
            </a:r>
            <a:r>
              <a:rPr lang="en-US" dirty="0" err="1"/>
              <a:t>javax.servlet.http</a:t>
            </a:r>
            <a:r>
              <a:rPr lang="en-US" dirty="0"/>
              <a:t> package</a:t>
            </a:r>
          </a:p>
        </p:txBody>
      </p:sp>
      <p:sp>
        <p:nvSpPr>
          <p:cNvPr id="3" name="Content Placeholder 2"/>
          <p:cNvSpPr>
            <a:spLocks noGrp="1"/>
          </p:cNvSpPr>
          <p:nvPr>
            <p:ph idx="1"/>
          </p:nvPr>
        </p:nvSpPr>
        <p:spPr>
          <a:xfrm>
            <a:off x="457200" y="1066800"/>
            <a:ext cx="8229600" cy="5059363"/>
          </a:xfrm>
        </p:spPr>
        <p:txBody>
          <a:bodyPr rtlCol="0">
            <a:normAutofit lnSpcReduction="10000"/>
          </a:bodyPr>
          <a:lstStyle/>
          <a:p>
            <a:pPr marL="0" indent="0" fontAlgn="auto">
              <a:spcAft>
                <a:spcPts val="0"/>
              </a:spcAft>
              <a:buFont typeface="Arial" panose="020B0604020202020204" pitchFamily="34" charset="0"/>
              <a:buNone/>
              <a:defRPr/>
            </a:pPr>
            <a:r>
              <a:rPr lang="en-US" dirty="0"/>
              <a:t>There are many classes in </a:t>
            </a:r>
            <a:r>
              <a:rPr lang="en-US" dirty="0" err="1"/>
              <a:t>javax.servlet.http</a:t>
            </a:r>
            <a:r>
              <a:rPr lang="en-US" dirty="0"/>
              <a:t> package. They are as follows:</a:t>
            </a:r>
          </a:p>
          <a:p>
            <a:pPr fontAlgn="auto">
              <a:spcAft>
                <a:spcPts val="0"/>
              </a:spcAft>
              <a:buFont typeface="Arial" panose="020B0604020202020204" pitchFamily="34" charset="0"/>
              <a:buChar char="•"/>
              <a:defRPr/>
            </a:pPr>
            <a:r>
              <a:rPr lang="en-US" dirty="0" err="1"/>
              <a:t>HttpServlet</a:t>
            </a:r>
            <a:endParaRPr lang="en-US" dirty="0"/>
          </a:p>
          <a:p>
            <a:pPr fontAlgn="auto">
              <a:spcAft>
                <a:spcPts val="0"/>
              </a:spcAft>
              <a:buFont typeface="Arial" panose="020B0604020202020204" pitchFamily="34" charset="0"/>
              <a:buChar char="•"/>
              <a:defRPr/>
            </a:pPr>
            <a:r>
              <a:rPr lang="en-US" dirty="0"/>
              <a:t>Cookie</a:t>
            </a:r>
          </a:p>
          <a:p>
            <a:pPr fontAlgn="auto">
              <a:spcAft>
                <a:spcPts val="0"/>
              </a:spcAft>
              <a:buFont typeface="Arial" panose="020B0604020202020204" pitchFamily="34" charset="0"/>
              <a:buChar char="•"/>
              <a:defRPr/>
            </a:pPr>
            <a:r>
              <a:rPr lang="en-US" dirty="0" err="1"/>
              <a:t>HttpServletRequestWrapper</a:t>
            </a:r>
            <a:endParaRPr lang="en-US" dirty="0"/>
          </a:p>
          <a:p>
            <a:pPr fontAlgn="auto">
              <a:spcAft>
                <a:spcPts val="0"/>
              </a:spcAft>
              <a:buFont typeface="Arial" panose="020B0604020202020204" pitchFamily="34" charset="0"/>
              <a:buChar char="•"/>
              <a:defRPr/>
            </a:pPr>
            <a:r>
              <a:rPr lang="en-US" dirty="0" err="1"/>
              <a:t>HttpServletResponseWrapper</a:t>
            </a:r>
            <a:endParaRPr lang="en-US" dirty="0"/>
          </a:p>
          <a:p>
            <a:pPr fontAlgn="auto">
              <a:spcAft>
                <a:spcPts val="0"/>
              </a:spcAft>
              <a:buFont typeface="Arial" panose="020B0604020202020204" pitchFamily="34" charset="0"/>
              <a:buChar char="•"/>
              <a:defRPr/>
            </a:pPr>
            <a:r>
              <a:rPr lang="en-US" dirty="0" err="1"/>
              <a:t>HttpSessionEvent</a:t>
            </a:r>
            <a:endParaRPr lang="en-US" dirty="0"/>
          </a:p>
          <a:p>
            <a:pPr fontAlgn="auto">
              <a:spcAft>
                <a:spcPts val="0"/>
              </a:spcAft>
              <a:buFont typeface="Arial" panose="020B0604020202020204" pitchFamily="34" charset="0"/>
              <a:buChar char="•"/>
              <a:defRPr/>
            </a:pPr>
            <a:r>
              <a:rPr lang="en-US" dirty="0" err="1"/>
              <a:t>HttpSessionBindingEvent</a:t>
            </a:r>
            <a:endParaRPr lang="en-US" dirty="0"/>
          </a:p>
          <a:p>
            <a:pPr fontAlgn="auto">
              <a:spcAft>
                <a:spcPts val="0"/>
              </a:spcAft>
              <a:buFont typeface="Arial" panose="020B0604020202020204" pitchFamily="34" charset="0"/>
              <a:buChar char="•"/>
              <a:defRPr/>
            </a:pPr>
            <a:r>
              <a:rPr lang="en-US" dirty="0" err="1"/>
              <a:t>HttpUtils</a:t>
            </a:r>
            <a:r>
              <a:rPr lang="en-US" dirty="0"/>
              <a:t> (deprecated now</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fontAlgn="auto">
              <a:spcAft>
                <a:spcPts val="0"/>
              </a:spcAft>
              <a:defRPr/>
            </a:pPr>
            <a:r>
              <a:rPr lang="en-US" dirty="0"/>
              <a:t>Servlet Interface</a:t>
            </a:r>
            <a:br>
              <a:rPr lang="en-US" dirty="0"/>
            </a:br>
            <a:endParaRPr lang="en-US" dirty="0"/>
          </a:p>
        </p:txBody>
      </p:sp>
      <p:sp>
        <p:nvSpPr>
          <p:cNvPr id="17411" name="Content Placeholder 2"/>
          <p:cNvSpPr>
            <a:spLocks noGrp="1"/>
          </p:cNvSpPr>
          <p:nvPr>
            <p:ph idx="1"/>
          </p:nvPr>
        </p:nvSpPr>
        <p:spPr>
          <a:xfrm>
            <a:off x="457200" y="838200"/>
            <a:ext cx="8229600" cy="5287963"/>
          </a:xfrm>
        </p:spPr>
        <p:txBody>
          <a:bodyPr/>
          <a:lstStyle/>
          <a:p>
            <a:pPr algn="just"/>
            <a:r>
              <a:rPr lang="en-US" altLang="en-US" b="1" dirty="0" smtClean="0"/>
              <a:t>Servlet interface provides</a:t>
            </a:r>
            <a:r>
              <a:rPr lang="en-US" altLang="en-US" dirty="0" smtClean="0"/>
              <a:t> common behavior to all the servlets. Servlet interface defines methods that all servlets must implement.</a:t>
            </a:r>
          </a:p>
          <a:p>
            <a:pPr algn="just"/>
            <a:r>
              <a:rPr lang="en-US" altLang="en-US" dirty="0" smtClean="0"/>
              <a:t>Servlet interface needs to be implemented for creating any servlet (either directly or indirectly). It provides 3 life cycle methods that are used to initialize the servlet, to service the requests, and to destroy the servlet and 2 non-life cycle methods.</a:t>
            </a:r>
          </a:p>
          <a:p>
            <a:endParaRPr lang="en-US"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685800"/>
          <a:ext cx="8305800" cy="5440364"/>
        </p:xfrm>
        <a:graphic>
          <a:graphicData uri="http://schemas.openxmlformats.org/drawingml/2006/table">
            <a:tbl>
              <a:tblPr/>
              <a:tblGrid>
                <a:gridCol w="4152900"/>
                <a:gridCol w="4152900"/>
              </a:tblGrid>
              <a:tr h="1130277">
                <a:tc>
                  <a:txBody>
                    <a:bodyPr/>
                    <a:lstStyle/>
                    <a:p>
                      <a:pPr algn="l" fontAlgn="t"/>
                      <a:r>
                        <a:rPr lang="en-US" sz="1500" dirty="0">
                          <a:solidFill>
                            <a:srgbClr val="000000"/>
                          </a:solidFill>
                          <a:effectLst/>
                          <a:latin typeface="times new roman"/>
                        </a:rPr>
                        <a:t>Method</a:t>
                      </a:r>
                    </a:p>
                  </a:txBody>
                  <a:tcPr marL="96161" marR="96161" marT="96161" marB="96161">
                    <a:lnL w="9525" cap="flat" cmpd="sng" algn="ctr">
                      <a:solidFill>
                        <a:srgbClr val="3090C5"/>
                      </a:solidFill>
                      <a:prstDash val="solid"/>
                      <a:round/>
                      <a:headEnd type="none" w="med" len="med"/>
                      <a:tailEnd type="none" w="med" len="med"/>
                    </a:lnL>
                    <a:lnR w="9525" cap="flat" cmpd="sng" algn="ctr">
                      <a:solidFill>
                        <a:srgbClr val="3090C5"/>
                      </a:solidFill>
                      <a:prstDash val="solid"/>
                      <a:round/>
                      <a:headEnd type="none" w="med" len="med"/>
                      <a:tailEnd type="none" w="med" len="med"/>
                    </a:lnR>
                    <a:lnT w="9525" cap="flat" cmpd="sng" algn="ctr">
                      <a:solidFill>
                        <a:srgbClr val="3090C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a:rPr>
                        <a:t>Description</a:t>
                      </a:r>
                    </a:p>
                  </a:txBody>
                  <a:tcPr marL="96161" marR="96161" marT="96161" marB="96161">
                    <a:lnL w="9525" cap="flat" cmpd="sng" algn="ctr">
                      <a:solidFill>
                        <a:srgbClr val="3090C5"/>
                      </a:solidFill>
                      <a:prstDash val="solid"/>
                      <a:round/>
                      <a:headEnd type="none" w="med" len="med"/>
                      <a:tailEnd type="none" w="med" len="med"/>
                    </a:lnL>
                    <a:lnR w="9525" cap="flat" cmpd="sng" algn="ctr">
                      <a:solidFill>
                        <a:srgbClr val="3090C5"/>
                      </a:solidFill>
                      <a:prstDash val="solid"/>
                      <a:round/>
                      <a:headEnd type="none" w="med" len="med"/>
                      <a:tailEnd type="none" w="med" len="med"/>
                    </a:lnR>
                    <a:lnT w="9525" cap="flat" cmpd="sng" algn="ctr">
                      <a:solidFill>
                        <a:srgbClr val="3090C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04460">
                <a:tc>
                  <a:txBody>
                    <a:bodyPr/>
                    <a:lstStyle/>
                    <a:p>
                      <a:pPr algn="l" fontAlgn="t"/>
                      <a:r>
                        <a:rPr lang="en-US" sz="1500" b="1" dirty="0">
                          <a:solidFill>
                            <a:srgbClr val="2F4F4F"/>
                          </a:solidFill>
                          <a:effectLst/>
                          <a:latin typeface="verdana"/>
                        </a:rPr>
                        <a:t>public void </a:t>
                      </a:r>
                      <a:r>
                        <a:rPr lang="en-US" sz="1500" b="1" dirty="0" err="1">
                          <a:solidFill>
                            <a:srgbClr val="2F4F4F"/>
                          </a:solidFill>
                          <a:effectLst/>
                          <a:latin typeface="verdana"/>
                        </a:rPr>
                        <a:t>init</a:t>
                      </a:r>
                      <a:r>
                        <a:rPr lang="en-US" sz="1500" b="1" dirty="0">
                          <a:solidFill>
                            <a:srgbClr val="2F4F4F"/>
                          </a:solidFill>
                          <a:effectLst/>
                          <a:latin typeface="verdana"/>
                        </a:rPr>
                        <a:t>(</a:t>
                      </a:r>
                      <a:r>
                        <a:rPr lang="en-US" sz="1500" b="1" dirty="0" err="1">
                          <a:solidFill>
                            <a:srgbClr val="2F4F4F"/>
                          </a:solidFill>
                          <a:effectLst/>
                          <a:latin typeface="verdana"/>
                        </a:rPr>
                        <a:t>ServletConfig</a:t>
                      </a:r>
                      <a:r>
                        <a:rPr lang="en-US" sz="1500" b="1" dirty="0">
                          <a:solidFill>
                            <a:srgbClr val="2F4F4F"/>
                          </a:solidFill>
                          <a:effectLst/>
                          <a:latin typeface="verdana"/>
                        </a:rPr>
                        <a:t> </a:t>
                      </a:r>
                      <a:r>
                        <a:rPr lang="en-US" sz="1500" b="1" dirty="0" err="1">
                          <a:solidFill>
                            <a:srgbClr val="2F4F4F"/>
                          </a:solidFill>
                          <a:effectLst/>
                          <a:latin typeface="verdana"/>
                        </a:rPr>
                        <a:t>config</a:t>
                      </a:r>
                      <a:r>
                        <a:rPr lang="en-US" sz="1500" b="1" dirty="0">
                          <a:solidFill>
                            <a:srgbClr val="2F4F4F"/>
                          </a:solidFill>
                          <a:effectLst/>
                          <a:latin typeface="verdana"/>
                        </a:rPr>
                        <a:t>)</a:t>
                      </a:r>
                      <a:endParaRPr lang="en-US" sz="1500" dirty="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a:rPr>
                        <a:t>initializes the servlet. It is the life cycle method of servlet and invoked by the web container only once.</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04460">
                <a:tc>
                  <a:txBody>
                    <a:bodyPr/>
                    <a:lstStyle/>
                    <a:p>
                      <a:pPr algn="l" fontAlgn="t"/>
                      <a:r>
                        <a:rPr lang="fr-FR" sz="1500" b="1">
                          <a:solidFill>
                            <a:srgbClr val="2F4F4F"/>
                          </a:solidFill>
                          <a:effectLst/>
                          <a:latin typeface="verdana"/>
                        </a:rPr>
                        <a:t>public void service(ServletRequest request,ServletResponse response)</a:t>
                      </a:r>
                      <a:endParaRPr lang="fr-FR" sz="150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a:rPr>
                        <a:t>provides response for the incoming request. It is invoked at each request by the web container.</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9575">
                <a:tc>
                  <a:txBody>
                    <a:bodyPr/>
                    <a:lstStyle/>
                    <a:p>
                      <a:pPr algn="l" fontAlgn="t"/>
                      <a:r>
                        <a:rPr lang="en-US" sz="1500" b="1">
                          <a:solidFill>
                            <a:srgbClr val="2F4F4F"/>
                          </a:solidFill>
                          <a:effectLst/>
                          <a:latin typeface="verdana"/>
                        </a:rPr>
                        <a:t>public void destroy()</a:t>
                      </a:r>
                      <a:endParaRPr lang="en-US" sz="150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a:rPr>
                        <a:t>is invoked only once and indicates that servlet is being destroyed.</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9575">
                <a:tc>
                  <a:txBody>
                    <a:bodyPr/>
                    <a:lstStyle/>
                    <a:p>
                      <a:pPr algn="l" fontAlgn="t"/>
                      <a:r>
                        <a:rPr lang="en-US" sz="1500" b="1">
                          <a:solidFill>
                            <a:srgbClr val="2F4F4F"/>
                          </a:solidFill>
                          <a:effectLst/>
                          <a:latin typeface="verdana"/>
                        </a:rPr>
                        <a:t>public ServletConfig getServletConfig()</a:t>
                      </a:r>
                      <a:endParaRPr lang="en-US" sz="150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a:rPr>
                        <a:t>returns the object of ServletConfig.</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62017">
                <a:tc>
                  <a:txBody>
                    <a:bodyPr/>
                    <a:lstStyle/>
                    <a:p>
                      <a:pPr algn="l" fontAlgn="t"/>
                      <a:r>
                        <a:rPr lang="en-US" sz="1500" b="1">
                          <a:solidFill>
                            <a:srgbClr val="2F4F4F"/>
                          </a:solidFill>
                          <a:effectLst/>
                          <a:latin typeface="verdana"/>
                        </a:rPr>
                        <a:t>public String getServletInfo()</a:t>
                      </a:r>
                      <a:endParaRPr lang="en-US" sz="150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dirty="0">
                          <a:solidFill>
                            <a:srgbClr val="000000"/>
                          </a:solidFill>
                          <a:effectLst/>
                          <a:latin typeface="verdana"/>
                        </a:rPr>
                        <a:t>returns information about servlet such as writer, copyright, version etc.</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rtlCol="0">
            <a:normAutofit/>
          </a:bodyPr>
          <a:lstStyle/>
          <a:p>
            <a:pPr fontAlgn="auto">
              <a:spcAft>
                <a:spcPts val="0"/>
              </a:spcAft>
              <a:buFont typeface="Arial" panose="020B0604020202020204" pitchFamily="34" charset="0"/>
              <a:buChar char="•"/>
              <a:defRPr/>
            </a:pPr>
            <a:r>
              <a:rPr lang="en-US" b="1" dirty="0" err="1" smtClean="0">
                <a:solidFill>
                  <a:srgbClr val="FF0000"/>
                </a:solidFill>
              </a:rPr>
              <a:t>GenericServlet</a:t>
            </a:r>
            <a:endParaRPr lang="en-US" b="1" dirty="0" smtClean="0">
              <a:solidFill>
                <a:srgbClr val="FF0000"/>
              </a:solidFill>
            </a:endParaRPr>
          </a:p>
          <a:p>
            <a:pPr marL="0" indent="0" fontAlgn="auto">
              <a:spcAft>
                <a:spcPts val="0"/>
              </a:spcAft>
              <a:buFont typeface="Arial" panose="020B0604020202020204" pitchFamily="34" charset="0"/>
              <a:buNone/>
              <a:defRPr/>
            </a:pPr>
            <a:r>
              <a:rPr lang="en-US" b="1" dirty="0" err="1" smtClean="0"/>
              <a:t>GenericServlet</a:t>
            </a:r>
            <a:r>
              <a:rPr lang="en-US" dirty="0" smtClean="0"/>
              <a:t> </a:t>
            </a:r>
            <a:r>
              <a:rPr lang="en-US" dirty="0" err="1" smtClean="0"/>
              <a:t>classimplements</a:t>
            </a:r>
            <a:r>
              <a:rPr lang="en-US" dirty="0"/>
              <a:t> </a:t>
            </a:r>
            <a:r>
              <a:rPr lang="en-US" b="1" dirty="0"/>
              <a:t>Servlet</a:t>
            </a:r>
            <a:r>
              <a:rPr lang="en-US" dirty="0"/>
              <a:t>, </a:t>
            </a:r>
            <a:r>
              <a:rPr lang="en-US" b="1" dirty="0" err="1"/>
              <a:t>ServletConfig</a:t>
            </a:r>
            <a:r>
              <a:rPr lang="en-US" dirty="0"/>
              <a:t> and </a:t>
            </a:r>
            <a:r>
              <a:rPr lang="en-US" b="1" dirty="0" smtClean="0"/>
              <a:t>Serializable </a:t>
            </a:r>
            <a:r>
              <a:rPr lang="en-US" dirty="0" smtClean="0"/>
              <a:t>interfaces</a:t>
            </a:r>
            <a:r>
              <a:rPr lang="en-US" dirty="0"/>
              <a:t>. It provides the implementation of all the methods of these interfaces except the service method.</a:t>
            </a:r>
          </a:p>
          <a:p>
            <a:pPr algn="just" fontAlgn="auto">
              <a:spcAft>
                <a:spcPts val="0"/>
              </a:spcAft>
              <a:buFont typeface="Arial" panose="020B0604020202020204" pitchFamily="34" charset="0"/>
              <a:buChar char="•"/>
              <a:defRPr/>
            </a:pPr>
            <a:r>
              <a:rPr lang="en-US" dirty="0" err="1"/>
              <a:t>GenericServlet</a:t>
            </a:r>
            <a:r>
              <a:rPr lang="en-US" dirty="0"/>
              <a:t> class can handle any type of request so it is protocol-independent.</a:t>
            </a:r>
          </a:p>
          <a:p>
            <a:pPr algn="just" fontAlgn="auto">
              <a:spcAft>
                <a:spcPts val="0"/>
              </a:spcAft>
              <a:buFont typeface="Arial" panose="020B0604020202020204" pitchFamily="34" charset="0"/>
              <a:buChar char="•"/>
              <a:defRPr/>
            </a:pPr>
            <a:r>
              <a:rPr lang="en-US" dirty="0"/>
              <a:t>You may create a generic servlet by inheriting the </a:t>
            </a:r>
            <a:r>
              <a:rPr lang="en-US" dirty="0" err="1"/>
              <a:t>GenericServlet</a:t>
            </a:r>
            <a:r>
              <a:rPr lang="en-US" dirty="0"/>
              <a:t> class and providing the implementation of the service method.</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smtClean="0"/>
              <a:t/>
            </a:r>
            <a:br>
              <a:rPr lang="en-US" dirty="0" smtClean="0"/>
            </a:br>
            <a:r>
              <a:rPr lang="en-US" dirty="0" smtClean="0"/>
              <a:t>Methods </a:t>
            </a:r>
            <a:r>
              <a:rPr lang="en-US" dirty="0"/>
              <a:t>of </a:t>
            </a:r>
            <a:r>
              <a:rPr lang="en-US" dirty="0" err="1"/>
              <a:t>GenericServlet</a:t>
            </a:r>
            <a:r>
              <a:rPr lang="en-US" dirty="0"/>
              <a:t> class</a:t>
            </a:r>
            <a:br>
              <a:rPr lang="en-US" dirty="0"/>
            </a:br>
            <a:endParaRPr lang="en-US" dirty="0"/>
          </a:p>
        </p:txBody>
      </p:sp>
      <p:sp>
        <p:nvSpPr>
          <p:cNvPr id="3" name="Content Placeholder 2"/>
          <p:cNvSpPr>
            <a:spLocks noGrp="1"/>
          </p:cNvSpPr>
          <p:nvPr>
            <p:ph idx="1"/>
          </p:nvPr>
        </p:nvSpPr>
        <p:spPr>
          <a:xfrm>
            <a:off x="457200" y="1066800"/>
            <a:ext cx="8229600" cy="5059363"/>
          </a:xfrm>
        </p:spPr>
        <p:txBody>
          <a:bodyPr rtlCol="0">
            <a:normAutofit fontScale="77500" lnSpcReduction="20000"/>
          </a:bodyPr>
          <a:lstStyle/>
          <a:p>
            <a:pPr fontAlgn="auto">
              <a:spcAft>
                <a:spcPts val="0"/>
              </a:spcAft>
              <a:buFont typeface="Arial" panose="020B0604020202020204" pitchFamily="34" charset="0"/>
              <a:buChar char="•"/>
              <a:defRPr/>
            </a:pPr>
            <a:r>
              <a:rPr lang="en-US" b="1" dirty="0"/>
              <a:t>public void </a:t>
            </a:r>
            <a:r>
              <a:rPr lang="en-US" b="1" dirty="0" err="1"/>
              <a:t>init</a:t>
            </a:r>
            <a:r>
              <a:rPr lang="en-US" b="1" dirty="0"/>
              <a:t>(</a:t>
            </a:r>
            <a:r>
              <a:rPr lang="en-US" b="1" dirty="0" err="1"/>
              <a:t>ServletConfig</a:t>
            </a:r>
            <a:r>
              <a:rPr lang="en-US" b="1" dirty="0"/>
              <a:t> </a:t>
            </a:r>
            <a:r>
              <a:rPr lang="en-US" b="1" dirty="0" err="1"/>
              <a:t>config</a:t>
            </a:r>
            <a:r>
              <a:rPr lang="en-US" b="1" dirty="0"/>
              <a:t>)</a:t>
            </a:r>
            <a:r>
              <a:rPr lang="en-US" dirty="0"/>
              <a:t> is used to initialize the servlet.</a:t>
            </a:r>
          </a:p>
          <a:p>
            <a:pPr fontAlgn="auto">
              <a:spcAft>
                <a:spcPts val="0"/>
              </a:spcAft>
              <a:buFont typeface="Arial" panose="020B0604020202020204" pitchFamily="34" charset="0"/>
              <a:buChar char="•"/>
              <a:defRPr/>
            </a:pPr>
            <a:r>
              <a:rPr lang="en-US" b="1" dirty="0"/>
              <a:t>public abstract void service(</a:t>
            </a:r>
            <a:r>
              <a:rPr lang="en-US" b="1" dirty="0" err="1"/>
              <a:t>ServletRequest</a:t>
            </a:r>
            <a:r>
              <a:rPr lang="en-US" b="1" dirty="0"/>
              <a:t> request, </a:t>
            </a:r>
            <a:r>
              <a:rPr lang="en-US" b="1" dirty="0" err="1"/>
              <a:t>ServletResponse</a:t>
            </a:r>
            <a:r>
              <a:rPr lang="en-US" b="1" dirty="0"/>
              <a:t> response)</a:t>
            </a:r>
            <a:r>
              <a:rPr lang="en-US" dirty="0"/>
              <a:t> provides service for the incoming request. It is invoked at each time when user requests for a servlet.</a:t>
            </a:r>
          </a:p>
          <a:p>
            <a:pPr fontAlgn="auto">
              <a:spcAft>
                <a:spcPts val="0"/>
              </a:spcAft>
              <a:buFont typeface="Arial" panose="020B0604020202020204" pitchFamily="34" charset="0"/>
              <a:buChar char="•"/>
              <a:defRPr/>
            </a:pPr>
            <a:r>
              <a:rPr lang="en-US" b="1" dirty="0"/>
              <a:t>public void destroy()</a:t>
            </a:r>
            <a:r>
              <a:rPr lang="en-US" dirty="0"/>
              <a:t> is invoked only once throughout the life cycle and indicates that servlet is being destroyed.</a:t>
            </a:r>
          </a:p>
          <a:p>
            <a:pPr fontAlgn="auto">
              <a:spcAft>
                <a:spcPts val="0"/>
              </a:spcAft>
              <a:buFont typeface="Arial" panose="020B0604020202020204" pitchFamily="34" charset="0"/>
              <a:buChar char="•"/>
              <a:defRPr/>
            </a:pPr>
            <a:r>
              <a:rPr lang="en-US" b="1" dirty="0"/>
              <a:t>public </a:t>
            </a:r>
            <a:r>
              <a:rPr lang="en-US" b="1" dirty="0" err="1"/>
              <a:t>ServletConfig</a:t>
            </a:r>
            <a:r>
              <a:rPr lang="en-US" b="1" dirty="0"/>
              <a:t> </a:t>
            </a:r>
            <a:r>
              <a:rPr lang="en-US" b="1" dirty="0" err="1"/>
              <a:t>getServletConfig</a:t>
            </a:r>
            <a:r>
              <a:rPr lang="en-US" b="1" dirty="0"/>
              <a:t>()</a:t>
            </a:r>
            <a:r>
              <a:rPr lang="en-US" dirty="0"/>
              <a:t> returns the object of </a:t>
            </a:r>
            <a:r>
              <a:rPr lang="en-US" dirty="0" err="1"/>
              <a:t>ServletConfig</a:t>
            </a:r>
            <a:r>
              <a:rPr lang="en-US" dirty="0"/>
              <a:t>.</a:t>
            </a:r>
          </a:p>
          <a:p>
            <a:pPr fontAlgn="auto">
              <a:spcAft>
                <a:spcPts val="0"/>
              </a:spcAft>
              <a:buFont typeface="Arial" panose="020B0604020202020204" pitchFamily="34" charset="0"/>
              <a:buChar char="•"/>
              <a:defRPr/>
            </a:pPr>
            <a:r>
              <a:rPr lang="en-US" b="1" dirty="0"/>
              <a:t>public String </a:t>
            </a:r>
            <a:r>
              <a:rPr lang="en-US" b="1" dirty="0" err="1"/>
              <a:t>getServletInfo</a:t>
            </a:r>
            <a:r>
              <a:rPr lang="en-US" b="1" dirty="0"/>
              <a:t>()</a:t>
            </a:r>
            <a:r>
              <a:rPr lang="en-US" dirty="0"/>
              <a:t> returns information about servlet such as writer, copyright, version etc.</a:t>
            </a:r>
          </a:p>
          <a:p>
            <a:pPr fontAlgn="auto">
              <a:spcAft>
                <a:spcPts val="0"/>
              </a:spcAft>
              <a:buFont typeface="Arial" panose="020B0604020202020204" pitchFamily="34" charset="0"/>
              <a:buChar char="•"/>
              <a:defRPr/>
            </a:pPr>
            <a:r>
              <a:rPr lang="en-US" b="1" dirty="0"/>
              <a:t>public void </a:t>
            </a:r>
            <a:r>
              <a:rPr lang="en-US" b="1" dirty="0" err="1"/>
              <a:t>init</a:t>
            </a:r>
            <a:r>
              <a:rPr lang="en-US" b="1" dirty="0"/>
              <a:t>()</a:t>
            </a:r>
            <a:r>
              <a:rPr lang="en-US" dirty="0"/>
              <a:t> it is a convenient method for the servlet programmers, now there is no need to call </a:t>
            </a:r>
            <a:r>
              <a:rPr lang="en-US" dirty="0" err="1"/>
              <a:t>super.init</a:t>
            </a:r>
            <a:r>
              <a:rPr lang="en-US" dirty="0"/>
              <a:t>(</a:t>
            </a:r>
            <a:r>
              <a:rPr lang="en-US" dirty="0" err="1"/>
              <a:t>config</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rtlCol="0">
            <a:normAutofit fontScale="77500" lnSpcReduction="20000"/>
          </a:bodyPr>
          <a:lstStyle/>
          <a:p>
            <a:pPr fontAlgn="auto">
              <a:spcAft>
                <a:spcPts val="0"/>
              </a:spcAft>
              <a:buFont typeface="Arial" panose="020B0604020202020204" pitchFamily="34" charset="0"/>
              <a:buChar char="•"/>
              <a:defRPr/>
            </a:pPr>
            <a:r>
              <a:rPr lang="en-US" b="1" dirty="0" smtClean="0"/>
              <a:t>public </a:t>
            </a:r>
            <a:r>
              <a:rPr lang="en-US" b="1" dirty="0" err="1" smtClean="0"/>
              <a:t>ServletContext</a:t>
            </a:r>
            <a:r>
              <a:rPr lang="en-US" b="1" dirty="0" smtClean="0"/>
              <a:t> </a:t>
            </a:r>
            <a:r>
              <a:rPr lang="en-US" b="1" dirty="0" err="1" smtClean="0"/>
              <a:t>getServletContext</a:t>
            </a:r>
            <a:r>
              <a:rPr lang="en-US" b="1" dirty="0" smtClean="0"/>
              <a:t>()</a:t>
            </a:r>
            <a:r>
              <a:rPr lang="en-US" dirty="0" smtClean="0"/>
              <a:t> returns the object of </a:t>
            </a:r>
            <a:r>
              <a:rPr lang="en-US" dirty="0" err="1" smtClean="0"/>
              <a:t>ServletContext</a:t>
            </a:r>
            <a:r>
              <a:rPr lang="en-US" dirty="0" smtClean="0"/>
              <a:t>.</a:t>
            </a:r>
          </a:p>
          <a:p>
            <a:pPr fontAlgn="auto">
              <a:spcAft>
                <a:spcPts val="0"/>
              </a:spcAft>
              <a:buFont typeface="Arial" panose="020B0604020202020204" pitchFamily="34" charset="0"/>
              <a:buChar char="•"/>
              <a:defRPr/>
            </a:pPr>
            <a:r>
              <a:rPr lang="en-US" b="1" dirty="0" smtClean="0"/>
              <a:t>public String </a:t>
            </a:r>
            <a:r>
              <a:rPr lang="en-US" b="1" dirty="0" err="1" smtClean="0"/>
              <a:t>getInitParameter</a:t>
            </a:r>
            <a:r>
              <a:rPr lang="en-US" b="1" dirty="0" smtClean="0"/>
              <a:t>(String name)</a:t>
            </a:r>
            <a:r>
              <a:rPr lang="en-US" dirty="0" smtClean="0"/>
              <a:t> returns the parameter value for the given parameter name.</a:t>
            </a:r>
          </a:p>
          <a:p>
            <a:pPr fontAlgn="auto">
              <a:spcAft>
                <a:spcPts val="0"/>
              </a:spcAft>
              <a:buFont typeface="Arial" panose="020B0604020202020204" pitchFamily="34" charset="0"/>
              <a:buChar char="•"/>
              <a:defRPr/>
            </a:pPr>
            <a:r>
              <a:rPr lang="en-US" b="1" dirty="0" smtClean="0"/>
              <a:t>public Enumeration </a:t>
            </a:r>
            <a:r>
              <a:rPr lang="en-US" b="1" dirty="0" err="1" smtClean="0"/>
              <a:t>getInitParameterNames</a:t>
            </a:r>
            <a:r>
              <a:rPr lang="en-US" b="1" dirty="0" smtClean="0"/>
              <a:t>()</a:t>
            </a:r>
            <a:r>
              <a:rPr lang="en-US" dirty="0" smtClean="0"/>
              <a:t> returns all the parameters defined in the web.xml file.</a:t>
            </a:r>
          </a:p>
          <a:p>
            <a:pPr fontAlgn="auto">
              <a:spcAft>
                <a:spcPts val="0"/>
              </a:spcAft>
              <a:buFont typeface="Arial" panose="020B0604020202020204" pitchFamily="34" charset="0"/>
              <a:buChar char="•"/>
              <a:defRPr/>
            </a:pPr>
            <a:r>
              <a:rPr lang="en-US" b="1" dirty="0" smtClean="0"/>
              <a:t>public String </a:t>
            </a:r>
            <a:r>
              <a:rPr lang="en-US" b="1" dirty="0" err="1" smtClean="0"/>
              <a:t>getServletName</a:t>
            </a:r>
            <a:r>
              <a:rPr lang="en-US" b="1" dirty="0" smtClean="0"/>
              <a:t>()</a:t>
            </a:r>
            <a:r>
              <a:rPr lang="en-US" dirty="0" smtClean="0"/>
              <a:t> returns the name of the servlet object.</a:t>
            </a:r>
          </a:p>
          <a:p>
            <a:pPr fontAlgn="auto">
              <a:spcAft>
                <a:spcPts val="0"/>
              </a:spcAft>
              <a:buFont typeface="Arial" panose="020B0604020202020204" pitchFamily="34" charset="0"/>
              <a:buChar char="•"/>
              <a:defRPr/>
            </a:pPr>
            <a:r>
              <a:rPr lang="en-US" b="1" dirty="0" smtClean="0"/>
              <a:t>public void log(String </a:t>
            </a:r>
            <a:r>
              <a:rPr lang="en-US" b="1" dirty="0" err="1" smtClean="0"/>
              <a:t>msg</a:t>
            </a:r>
            <a:r>
              <a:rPr lang="en-US" b="1" dirty="0" smtClean="0"/>
              <a:t>)</a:t>
            </a:r>
            <a:r>
              <a:rPr lang="en-US" dirty="0" smtClean="0"/>
              <a:t> writes the given message in the servlet log file.</a:t>
            </a:r>
          </a:p>
          <a:p>
            <a:pPr fontAlgn="auto">
              <a:spcAft>
                <a:spcPts val="0"/>
              </a:spcAft>
              <a:buFont typeface="Arial" panose="020B0604020202020204" pitchFamily="34" charset="0"/>
              <a:buChar char="•"/>
              <a:defRPr/>
            </a:pPr>
            <a:r>
              <a:rPr lang="en-US" b="1" dirty="0" smtClean="0"/>
              <a:t>public void log(String </a:t>
            </a:r>
            <a:r>
              <a:rPr lang="en-US" b="1" dirty="0" err="1" smtClean="0"/>
              <a:t>msg,Throwable</a:t>
            </a:r>
            <a:r>
              <a:rPr lang="en-US" b="1" dirty="0" smtClean="0"/>
              <a:t> t)</a:t>
            </a:r>
            <a:r>
              <a:rPr lang="en-US" dirty="0" smtClean="0"/>
              <a:t> writes the explanatory message in the servlet log file and a stack trace.</a:t>
            </a:r>
          </a:p>
          <a:p>
            <a:pPr marL="0" indent="0" fontAlgn="auto">
              <a:spcAft>
                <a:spcPts val="0"/>
              </a:spcAft>
              <a:buNone/>
              <a:defRPr/>
            </a:pPr>
            <a:r>
              <a:rPr lang="en-US" dirty="0" smtClean="0"/>
              <a:t/>
            </a:r>
            <a:br>
              <a:rPr lang="en-US" dirty="0" smtClean="0"/>
            </a:br>
            <a:endParaRPr lang="en-US" dirty="0" smtClean="0"/>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rtlCol="0">
            <a:normAutofit/>
          </a:bodyPr>
          <a:lstStyle/>
          <a:p>
            <a:pPr fontAlgn="auto">
              <a:spcAft>
                <a:spcPts val="0"/>
              </a:spcAft>
              <a:buFont typeface="Arial" panose="020B0604020202020204" pitchFamily="34" charset="0"/>
              <a:buChar char="•"/>
              <a:defRPr/>
            </a:pPr>
            <a:endParaRPr lang="en-US" dirty="0" smtClean="0"/>
          </a:p>
          <a:p>
            <a:pPr fontAlgn="auto">
              <a:spcAft>
                <a:spcPts val="0"/>
              </a:spcAft>
              <a:buFont typeface="Arial" panose="020B0604020202020204" pitchFamily="34" charset="0"/>
              <a:buChar char="•"/>
              <a:defRPr/>
            </a:pPr>
            <a:r>
              <a:rPr lang="en-US" dirty="0" err="1">
                <a:solidFill>
                  <a:srgbClr val="FF0000"/>
                </a:solidFill>
              </a:rPr>
              <a:t>HttpServlet</a:t>
            </a:r>
            <a:r>
              <a:rPr lang="en-US" dirty="0">
                <a:solidFill>
                  <a:srgbClr val="FF0000"/>
                </a:solidFill>
              </a:rPr>
              <a:t> class</a:t>
            </a:r>
          </a:p>
          <a:p>
            <a:pPr fontAlgn="auto">
              <a:spcAft>
                <a:spcPts val="0"/>
              </a:spcAft>
              <a:buFont typeface="Arial" panose="020B0604020202020204" pitchFamily="34" charset="0"/>
              <a:buChar char="•"/>
              <a:defRPr/>
            </a:pPr>
            <a:endParaRPr lang="en-US" dirty="0">
              <a:solidFill>
                <a:srgbClr val="FF0000"/>
              </a:solidFill>
            </a:endParaRPr>
          </a:p>
          <a:p>
            <a:pPr marL="0" indent="0" algn="just" fontAlgn="auto">
              <a:spcAft>
                <a:spcPts val="0"/>
              </a:spcAft>
              <a:buFont typeface="Arial" panose="020B0604020202020204" pitchFamily="34" charset="0"/>
              <a:buNone/>
              <a:defRPr/>
            </a:pPr>
            <a:r>
              <a:rPr lang="en-US" dirty="0" smtClean="0"/>
              <a:t>The </a:t>
            </a:r>
            <a:r>
              <a:rPr lang="en-US" dirty="0" err="1"/>
              <a:t>HttpServlet</a:t>
            </a:r>
            <a:r>
              <a:rPr lang="en-US" dirty="0"/>
              <a:t> class extends the </a:t>
            </a:r>
            <a:r>
              <a:rPr lang="en-US" dirty="0" err="1"/>
              <a:t>GenericServlet</a:t>
            </a:r>
            <a:r>
              <a:rPr lang="en-US" dirty="0"/>
              <a:t> class and implements Serializable interface. It provides http specific methods such as </a:t>
            </a:r>
            <a:r>
              <a:rPr lang="en-US" dirty="0" err="1"/>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rtlCol="0">
            <a:normAutofit fontScale="90000"/>
          </a:bodyPr>
          <a:lstStyle/>
          <a:p>
            <a:pPr fontAlgn="auto">
              <a:spcAft>
                <a:spcPts val="0"/>
              </a:spcAft>
              <a:defRPr/>
            </a:pPr>
            <a:r>
              <a:rPr lang="en-US" dirty="0" smtClean="0"/>
              <a:t/>
            </a:r>
            <a:br>
              <a:rPr lang="en-US" dirty="0" smtClean="0"/>
            </a:br>
            <a:r>
              <a:rPr lang="en-US" dirty="0" smtClean="0"/>
              <a:t>Methods </a:t>
            </a:r>
            <a:r>
              <a:rPr lang="en-US" dirty="0"/>
              <a:t>of </a:t>
            </a:r>
            <a:r>
              <a:rPr lang="en-US" dirty="0" err="1"/>
              <a:t>HttpServlet</a:t>
            </a:r>
            <a:r>
              <a:rPr lang="en-US" dirty="0"/>
              <a:t> class</a:t>
            </a:r>
            <a:br>
              <a:rPr lang="en-US" dirty="0"/>
            </a:br>
            <a:endParaRPr lang="en-US" dirty="0"/>
          </a:p>
        </p:txBody>
      </p:sp>
      <p:sp>
        <p:nvSpPr>
          <p:cNvPr id="3" name="Content Placeholder 2"/>
          <p:cNvSpPr>
            <a:spLocks noGrp="1"/>
          </p:cNvSpPr>
          <p:nvPr>
            <p:ph idx="1"/>
          </p:nvPr>
        </p:nvSpPr>
        <p:spPr>
          <a:xfrm>
            <a:off x="457200" y="1219200"/>
            <a:ext cx="8229600" cy="4906963"/>
          </a:xfrm>
        </p:spPr>
        <p:txBody>
          <a:bodyPr rtlCol="0">
            <a:normAutofit fontScale="70000" lnSpcReduction="20000"/>
          </a:bodyPr>
          <a:lstStyle/>
          <a:p>
            <a:pPr fontAlgn="auto">
              <a:spcAft>
                <a:spcPts val="0"/>
              </a:spcAft>
              <a:buFont typeface="Arial" panose="020B0604020202020204" pitchFamily="34" charset="0"/>
              <a:buChar char="•"/>
              <a:defRPr/>
            </a:pPr>
            <a:r>
              <a:rPr lang="en-US" b="1" dirty="0"/>
              <a:t>p</a:t>
            </a:r>
            <a:r>
              <a:rPr lang="en-US" b="1" dirty="0" smtClean="0"/>
              <a:t>ublic void </a:t>
            </a:r>
            <a:r>
              <a:rPr lang="en-US" b="1" dirty="0"/>
              <a:t>service(</a:t>
            </a:r>
            <a:r>
              <a:rPr lang="en-US" b="1" dirty="0" err="1"/>
              <a:t>ServletRequest</a:t>
            </a:r>
            <a:r>
              <a:rPr lang="en-US" b="1" dirty="0"/>
              <a:t> </a:t>
            </a:r>
            <a:r>
              <a:rPr lang="en-US" b="1" dirty="0" err="1"/>
              <a:t>req,ServletResponse</a:t>
            </a:r>
            <a:r>
              <a:rPr lang="en-US" b="1" dirty="0"/>
              <a:t> res)</a:t>
            </a:r>
            <a:r>
              <a:rPr lang="en-US" dirty="0"/>
              <a:t> dispatches the request to the protected service method by converting the request and response object into http type.</a:t>
            </a:r>
          </a:p>
          <a:p>
            <a:pPr fontAlgn="auto">
              <a:spcAft>
                <a:spcPts val="0"/>
              </a:spcAft>
              <a:buFont typeface="Arial" panose="020B0604020202020204" pitchFamily="34" charset="0"/>
              <a:buChar char="•"/>
              <a:defRPr/>
            </a:pPr>
            <a:r>
              <a:rPr lang="en-US" b="1" dirty="0"/>
              <a:t>p</a:t>
            </a:r>
            <a:r>
              <a:rPr lang="en-US" b="1" dirty="0" smtClean="0"/>
              <a:t>rotected void </a:t>
            </a:r>
            <a:r>
              <a:rPr lang="en-US" b="1" dirty="0"/>
              <a:t>service(</a:t>
            </a:r>
            <a:r>
              <a:rPr lang="en-US" b="1" dirty="0" err="1"/>
              <a:t>HttpServletRequest</a:t>
            </a:r>
            <a:r>
              <a:rPr lang="en-US" b="1" dirty="0"/>
              <a:t> </a:t>
            </a:r>
            <a:r>
              <a:rPr lang="en-US" b="1" dirty="0" err="1" smtClean="0"/>
              <a:t>req</a:t>
            </a:r>
            <a:r>
              <a:rPr lang="en-US" b="1" dirty="0" smtClean="0"/>
              <a:t>, </a:t>
            </a:r>
            <a:r>
              <a:rPr lang="en-US" b="1" dirty="0" err="1" smtClean="0"/>
              <a:t>HttpServletResponse</a:t>
            </a:r>
            <a:r>
              <a:rPr lang="en-US" b="1" dirty="0" smtClean="0"/>
              <a:t> </a:t>
            </a:r>
            <a:r>
              <a:rPr lang="en-US" b="1" dirty="0"/>
              <a:t>res)</a:t>
            </a:r>
            <a:r>
              <a:rPr lang="en-US" dirty="0"/>
              <a:t> receives the request from the service method, and dispatches the request to the </a:t>
            </a:r>
            <a:r>
              <a:rPr lang="en-US" dirty="0" err="1"/>
              <a:t>doXXX</a:t>
            </a:r>
            <a:r>
              <a:rPr lang="en-US" dirty="0"/>
              <a:t>() method depending on the incoming http request type.</a:t>
            </a:r>
          </a:p>
          <a:p>
            <a:pPr fontAlgn="auto">
              <a:spcAft>
                <a:spcPts val="0"/>
              </a:spcAft>
              <a:buFont typeface="Arial" panose="020B0604020202020204" pitchFamily="34" charset="0"/>
              <a:buChar char="•"/>
              <a:defRPr/>
            </a:pPr>
            <a:r>
              <a:rPr lang="en-US" b="1" dirty="0"/>
              <a:t>protected void </a:t>
            </a:r>
            <a:r>
              <a:rPr lang="en-US" b="1" dirty="0" err="1"/>
              <a:t>doGet</a:t>
            </a:r>
            <a:r>
              <a:rPr lang="en-US" b="1" dirty="0"/>
              <a:t>(</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handles the GET request. It is invoked by the web container.</a:t>
            </a:r>
          </a:p>
          <a:p>
            <a:pPr fontAlgn="auto">
              <a:spcAft>
                <a:spcPts val="0"/>
              </a:spcAft>
              <a:buFont typeface="Arial" panose="020B0604020202020204" pitchFamily="34" charset="0"/>
              <a:buChar char="•"/>
              <a:defRPr/>
            </a:pPr>
            <a:r>
              <a:rPr lang="en-US" b="1" dirty="0"/>
              <a:t>protected void </a:t>
            </a:r>
            <a:r>
              <a:rPr lang="en-US" b="1" dirty="0" err="1"/>
              <a:t>doPost</a:t>
            </a:r>
            <a:r>
              <a:rPr lang="en-US" b="1" dirty="0"/>
              <a:t>(</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handles the POST request. It is invoked by the web container.</a:t>
            </a:r>
          </a:p>
          <a:p>
            <a:pPr fontAlgn="auto">
              <a:spcAft>
                <a:spcPts val="0"/>
              </a:spcAft>
              <a:buFont typeface="Arial" panose="020B0604020202020204" pitchFamily="34" charset="0"/>
              <a:buChar char="•"/>
              <a:defRPr/>
            </a:pPr>
            <a:r>
              <a:rPr lang="en-US" b="1" dirty="0"/>
              <a:t>protected void </a:t>
            </a:r>
            <a:r>
              <a:rPr lang="en-US" b="1" dirty="0" err="1"/>
              <a:t>doHead</a:t>
            </a:r>
            <a:r>
              <a:rPr lang="en-US" b="1" dirty="0"/>
              <a:t>(</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handles the HEAD request. It is invoked by the web container.</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rtlCol="0">
            <a:normAutofit fontScale="85000" lnSpcReduction="20000"/>
          </a:bodyPr>
          <a:lstStyle/>
          <a:p>
            <a:pPr fontAlgn="auto">
              <a:spcAft>
                <a:spcPts val="0"/>
              </a:spcAft>
              <a:buFont typeface="Arial" panose="020B0604020202020204" pitchFamily="34" charset="0"/>
              <a:buChar char="•"/>
              <a:defRPr/>
            </a:pPr>
            <a:r>
              <a:rPr lang="en-US" b="1" dirty="0"/>
              <a:t>protected void </a:t>
            </a:r>
            <a:r>
              <a:rPr lang="en-US" b="1" dirty="0" err="1"/>
              <a:t>doOptions</a:t>
            </a:r>
            <a:r>
              <a:rPr lang="en-US" b="1" dirty="0"/>
              <a:t>(</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handles the OPTIONS request. It is invoked by the web container.</a:t>
            </a:r>
          </a:p>
          <a:p>
            <a:pPr fontAlgn="auto">
              <a:spcAft>
                <a:spcPts val="0"/>
              </a:spcAft>
              <a:buFont typeface="Arial" panose="020B0604020202020204" pitchFamily="34" charset="0"/>
              <a:buChar char="•"/>
              <a:defRPr/>
            </a:pPr>
            <a:r>
              <a:rPr lang="en-US" b="1" dirty="0"/>
              <a:t>protected void </a:t>
            </a:r>
            <a:r>
              <a:rPr lang="en-US" b="1" dirty="0" err="1"/>
              <a:t>doPut</a:t>
            </a:r>
            <a:r>
              <a:rPr lang="en-US" b="1" dirty="0"/>
              <a:t>(</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handles the PUT request. It is invoked by the web container.</a:t>
            </a:r>
          </a:p>
          <a:p>
            <a:pPr fontAlgn="auto">
              <a:spcAft>
                <a:spcPts val="0"/>
              </a:spcAft>
              <a:buFont typeface="Arial" panose="020B0604020202020204" pitchFamily="34" charset="0"/>
              <a:buChar char="•"/>
              <a:defRPr/>
            </a:pPr>
            <a:r>
              <a:rPr lang="en-US" b="1" dirty="0"/>
              <a:t>protected void </a:t>
            </a:r>
            <a:r>
              <a:rPr lang="en-US" b="1" dirty="0" err="1"/>
              <a:t>doTrace</a:t>
            </a:r>
            <a:r>
              <a:rPr lang="en-US" b="1" dirty="0"/>
              <a:t>(</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handles the TRACE request. It is invoked by the web container.</a:t>
            </a:r>
          </a:p>
          <a:p>
            <a:pPr fontAlgn="auto">
              <a:spcAft>
                <a:spcPts val="0"/>
              </a:spcAft>
              <a:buFont typeface="Arial" panose="020B0604020202020204" pitchFamily="34" charset="0"/>
              <a:buChar char="•"/>
              <a:defRPr/>
            </a:pPr>
            <a:r>
              <a:rPr lang="en-US" b="1" dirty="0"/>
              <a:t>protected void </a:t>
            </a:r>
            <a:r>
              <a:rPr lang="en-US" b="1" dirty="0" err="1"/>
              <a:t>doDelete</a:t>
            </a:r>
            <a:r>
              <a:rPr lang="en-US" b="1" dirty="0"/>
              <a:t>(</a:t>
            </a:r>
            <a:r>
              <a:rPr lang="en-US" b="1" dirty="0" err="1"/>
              <a:t>HttpServletRequest</a:t>
            </a:r>
            <a:r>
              <a:rPr lang="en-US" b="1" dirty="0"/>
              <a:t> </a:t>
            </a:r>
            <a:r>
              <a:rPr lang="en-US" b="1" dirty="0" err="1"/>
              <a:t>req</a:t>
            </a:r>
            <a:r>
              <a:rPr lang="en-US" b="1" dirty="0"/>
              <a:t>, </a:t>
            </a:r>
            <a:r>
              <a:rPr lang="en-US" b="1" dirty="0" err="1"/>
              <a:t>HttpServletResponse</a:t>
            </a:r>
            <a:r>
              <a:rPr lang="en-US" b="1" dirty="0"/>
              <a:t> res)</a:t>
            </a:r>
            <a:r>
              <a:rPr lang="en-US" dirty="0"/>
              <a:t> handles the DELETE request. It is invoked by the web container.</a:t>
            </a:r>
          </a:p>
          <a:p>
            <a:pPr fontAlgn="auto">
              <a:spcAft>
                <a:spcPts val="0"/>
              </a:spcAft>
              <a:buFont typeface="Arial" panose="020B0604020202020204" pitchFamily="34" charset="0"/>
              <a:buChar char="•"/>
              <a:defRPr/>
            </a:pPr>
            <a:r>
              <a:rPr lang="en-US" b="1" dirty="0"/>
              <a:t>protected long </a:t>
            </a:r>
            <a:r>
              <a:rPr lang="en-US" b="1" dirty="0" err="1"/>
              <a:t>getLastModified</a:t>
            </a:r>
            <a:r>
              <a:rPr lang="en-US" b="1" dirty="0"/>
              <a:t>(</a:t>
            </a:r>
            <a:r>
              <a:rPr lang="en-US" b="1" dirty="0" err="1"/>
              <a:t>HttpServletRequest</a:t>
            </a:r>
            <a:r>
              <a:rPr lang="en-US" b="1" dirty="0"/>
              <a:t> </a:t>
            </a:r>
            <a:r>
              <a:rPr lang="en-US" b="1" dirty="0" err="1"/>
              <a:t>req</a:t>
            </a:r>
            <a:r>
              <a:rPr lang="en-US" b="1" dirty="0"/>
              <a:t>)</a:t>
            </a:r>
            <a:r>
              <a:rPr lang="en-US" dirty="0"/>
              <a:t> returns the time when </a:t>
            </a:r>
            <a:r>
              <a:rPr lang="en-US" dirty="0" err="1"/>
              <a:t>HttpServletRequest</a:t>
            </a:r>
            <a:r>
              <a:rPr lang="en-US" dirty="0"/>
              <a:t> was last modified since midnight January 1, 1970 GMT.</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smtClean="0"/>
              <a:t/>
            </a:r>
            <a:br>
              <a:rPr lang="en-US" dirty="0" smtClean="0"/>
            </a:br>
            <a:r>
              <a:rPr lang="en-US" dirty="0" smtClean="0"/>
              <a:t>What </a:t>
            </a:r>
            <a:r>
              <a:rPr lang="en-US" dirty="0"/>
              <a:t>is a Servlet?</a:t>
            </a:r>
            <a:br>
              <a:rPr lang="en-US" dirty="0"/>
            </a:br>
            <a:endParaRPr lang="en-US" dirty="0"/>
          </a:p>
        </p:txBody>
      </p:sp>
      <p:sp>
        <p:nvSpPr>
          <p:cNvPr id="3" name="Content Placeholder 2"/>
          <p:cNvSpPr>
            <a:spLocks noGrp="1"/>
          </p:cNvSpPr>
          <p:nvPr>
            <p:ph idx="1"/>
          </p:nvPr>
        </p:nvSpPr>
        <p:spPr>
          <a:xfrm>
            <a:off x="457200" y="1219200"/>
            <a:ext cx="8229600" cy="4906963"/>
          </a:xfrm>
        </p:spPr>
        <p:txBody>
          <a:bodyPr rtlCol="0">
            <a:normAutofit fontScale="85000" lnSpcReduction="20000"/>
          </a:bodyPr>
          <a:lstStyle/>
          <a:p>
            <a:pPr fontAlgn="auto">
              <a:spcAft>
                <a:spcPts val="0"/>
              </a:spcAft>
              <a:buFont typeface="Arial" panose="020B0604020202020204" pitchFamily="34" charset="0"/>
              <a:buChar char="•"/>
              <a:defRPr/>
            </a:pPr>
            <a:r>
              <a:rPr lang="en-US" dirty="0"/>
              <a:t>Servlet can be described in many ways, depending on the context.</a:t>
            </a:r>
          </a:p>
          <a:p>
            <a:pPr fontAlgn="auto">
              <a:spcAft>
                <a:spcPts val="0"/>
              </a:spcAft>
              <a:buFont typeface="Arial" panose="020B0604020202020204" pitchFamily="34" charset="0"/>
              <a:buChar char="•"/>
              <a:defRPr/>
            </a:pPr>
            <a:r>
              <a:rPr lang="en-US" dirty="0"/>
              <a:t>Servlet is a technology which is used to create a web application.</a:t>
            </a:r>
          </a:p>
          <a:p>
            <a:pPr fontAlgn="auto">
              <a:spcAft>
                <a:spcPts val="0"/>
              </a:spcAft>
              <a:buFont typeface="Arial" panose="020B0604020202020204" pitchFamily="34" charset="0"/>
              <a:buChar char="•"/>
              <a:defRPr/>
            </a:pPr>
            <a:r>
              <a:rPr lang="en-US" dirty="0"/>
              <a:t>Servlet is an API that provides many interfaces and classes including documentation.</a:t>
            </a:r>
          </a:p>
          <a:p>
            <a:pPr fontAlgn="auto">
              <a:spcAft>
                <a:spcPts val="0"/>
              </a:spcAft>
              <a:buFont typeface="Arial" panose="020B0604020202020204" pitchFamily="34" charset="0"/>
              <a:buChar char="•"/>
              <a:defRPr/>
            </a:pPr>
            <a:r>
              <a:rPr lang="en-US" dirty="0"/>
              <a:t>Servlet is an interface that must be implemented for creating any Servlet.</a:t>
            </a:r>
          </a:p>
          <a:p>
            <a:pPr fontAlgn="auto">
              <a:spcAft>
                <a:spcPts val="0"/>
              </a:spcAft>
              <a:buFont typeface="Arial" panose="020B0604020202020204" pitchFamily="34" charset="0"/>
              <a:buChar char="•"/>
              <a:defRPr/>
            </a:pPr>
            <a:r>
              <a:rPr lang="en-US" dirty="0"/>
              <a:t>Servlet is a class that extends the capabilities of the servers and responds to the incoming requests. It can respond to any requests.</a:t>
            </a:r>
          </a:p>
          <a:p>
            <a:pPr fontAlgn="auto">
              <a:spcAft>
                <a:spcPts val="0"/>
              </a:spcAft>
              <a:buFont typeface="Arial" panose="020B0604020202020204" pitchFamily="34" charset="0"/>
              <a:buChar char="•"/>
              <a:defRPr/>
            </a:pPr>
            <a:r>
              <a:rPr lang="en-US" dirty="0"/>
              <a:t>Servlet is a web component that is deployed on the server to create a dynamic web page.</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err="1"/>
              <a:t>ServletRequest</a:t>
            </a:r>
            <a:r>
              <a:rPr lang="en-US" dirty="0"/>
              <a:t> Interface</a:t>
            </a:r>
            <a:br>
              <a:rPr lang="en-US" dirty="0"/>
            </a:br>
            <a:endParaRPr lang="en-US" dirty="0"/>
          </a:p>
        </p:txBody>
      </p:sp>
      <p:sp>
        <p:nvSpPr>
          <p:cNvPr id="25603" name="Content Placeholder 2"/>
          <p:cNvSpPr>
            <a:spLocks noGrp="1"/>
          </p:cNvSpPr>
          <p:nvPr>
            <p:ph idx="1"/>
          </p:nvPr>
        </p:nvSpPr>
        <p:spPr>
          <a:xfrm>
            <a:off x="457200" y="990600"/>
            <a:ext cx="8229600" cy="5135563"/>
          </a:xfrm>
        </p:spPr>
        <p:txBody>
          <a:bodyPr/>
          <a:lstStyle/>
          <a:p>
            <a:pPr algn="just"/>
            <a:r>
              <a:rPr lang="en-US" altLang="en-US" smtClean="0"/>
              <a:t>An object of ServletRequest is used to provide the client request information to a servlet such as content type, content length, parameter names and values, header informations, attributes etc.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a:t>Methods of </a:t>
            </a:r>
            <a:r>
              <a:rPr lang="en-US" b="1" dirty="0" err="1"/>
              <a:t>ServletRequest</a:t>
            </a:r>
            <a:r>
              <a:rPr lang="en-US" b="1" dirty="0"/>
              <a:t> interface</a:t>
            </a:r>
            <a:br>
              <a:rPr lang="en-US" b="1" dirty="0"/>
            </a:br>
            <a:endParaRPr lang="en-US" dirty="0"/>
          </a:p>
        </p:txBody>
      </p:sp>
      <p:graphicFrame>
        <p:nvGraphicFramePr>
          <p:cNvPr id="4" name="Content Placeholder 3"/>
          <p:cNvGraphicFramePr>
            <a:graphicFrameLocks noGrp="1"/>
          </p:cNvGraphicFramePr>
          <p:nvPr>
            <p:ph idx="1"/>
          </p:nvPr>
        </p:nvGraphicFramePr>
        <p:xfrm>
          <a:off x="533400" y="990600"/>
          <a:ext cx="8077200" cy="5140324"/>
        </p:xfrm>
        <a:graphic>
          <a:graphicData uri="http://schemas.openxmlformats.org/drawingml/2006/table">
            <a:tbl>
              <a:tblPr/>
              <a:tblGrid>
                <a:gridCol w="4223449"/>
                <a:gridCol w="3853751"/>
              </a:tblGrid>
              <a:tr h="506007">
                <a:tc>
                  <a:txBody>
                    <a:bodyPr/>
                    <a:lstStyle/>
                    <a:p>
                      <a:pPr algn="l" fontAlgn="t"/>
                      <a:r>
                        <a:rPr lang="en-US" sz="1600" dirty="0">
                          <a:solidFill>
                            <a:srgbClr val="000000"/>
                          </a:solidFill>
                          <a:effectLst/>
                          <a:latin typeface="times new roman"/>
                        </a:rPr>
                        <a:t>Method</a:t>
                      </a:r>
                    </a:p>
                  </a:txBody>
                  <a:tcPr marL="101328" marR="101328" marT="101325" marB="101325">
                    <a:lnL w="9525" cap="flat" cmpd="sng" algn="ctr">
                      <a:solidFill>
                        <a:srgbClr val="F036D9"/>
                      </a:solidFill>
                      <a:prstDash val="solid"/>
                      <a:round/>
                      <a:headEnd type="none" w="med" len="med"/>
                      <a:tailEnd type="none" w="med" len="med"/>
                    </a:lnL>
                    <a:lnR w="9525" cap="flat" cmpd="sng" algn="ctr">
                      <a:solidFill>
                        <a:srgbClr val="F036D9"/>
                      </a:solidFill>
                      <a:prstDash val="solid"/>
                      <a:round/>
                      <a:headEnd type="none" w="med" len="med"/>
                      <a:tailEnd type="none" w="med" len="med"/>
                    </a:lnR>
                    <a:lnT w="9525" cap="flat" cmpd="sng" algn="ctr">
                      <a:solidFill>
                        <a:srgbClr val="F036D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a:rPr>
                        <a:t>Description</a:t>
                      </a:r>
                    </a:p>
                  </a:txBody>
                  <a:tcPr marL="101328" marR="101328" marT="101325" marB="101325">
                    <a:lnL w="9525" cap="flat" cmpd="sng" algn="ctr">
                      <a:solidFill>
                        <a:srgbClr val="F036D9"/>
                      </a:solidFill>
                      <a:prstDash val="solid"/>
                      <a:round/>
                      <a:headEnd type="none" w="med" len="med"/>
                      <a:tailEnd type="none" w="med" len="med"/>
                    </a:lnL>
                    <a:lnR w="9525" cap="flat" cmpd="sng" algn="ctr">
                      <a:solidFill>
                        <a:srgbClr val="F036D9"/>
                      </a:solidFill>
                      <a:prstDash val="solid"/>
                      <a:round/>
                      <a:headEnd type="none" w="med" len="med"/>
                      <a:tailEnd type="none" w="med" len="med"/>
                    </a:lnR>
                    <a:lnT w="9525" cap="flat" cmpd="sng" algn="ctr">
                      <a:solidFill>
                        <a:srgbClr val="F036D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05791">
                <a:tc>
                  <a:txBody>
                    <a:bodyPr/>
                    <a:lstStyle/>
                    <a:p>
                      <a:pPr algn="l" fontAlgn="t"/>
                      <a:r>
                        <a:rPr lang="en-US" sz="1600" b="1">
                          <a:solidFill>
                            <a:srgbClr val="2F4F4F"/>
                          </a:solidFill>
                          <a:effectLst/>
                          <a:latin typeface="verdana"/>
                        </a:rPr>
                        <a:t>public String getParameter(String name)</a:t>
                      </a:r>
                      <a:endParaRPr lang="en-US" sz="1600">
                        <a:solidFill>
                          <a:srgbClr val="000000"/>
                        </a:solidFill>
                        <a:effectLst/>
                        <a:latin typeface="verdana"/>
                      </a:endParaRP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is used to obtain the value of a parameter by name.</a:t>
                      </a: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534812">
                <a:tc>
                  <a:txBody>
                    <a:bodyPr/>
                    <a:lstStyle/>
                    <a:p>
                      <a:pPr algn="l" fontAlgn="t"/>
                      <a:r>
                        <a:rPr lang="en-US" sz="1600" b="1" dirty="0">
                          <a:solidFill>
                            <a:srgbClr val="2F4F4F"/>
                          </a:solidFill>
                          <a:effectLst/>
                          <a:latin typeface="verdana"/>
                        </a:rPr>
                        <a:t>public String[] </a:t>
                      </a:r>
                      <a:r>
                        <a:rPr lang="en-US" sz="1600" b="1" dirty="0" err="1">
                          <a:solidFill>
                            <a:srgbClr val="2F4F4F"/>
                          </a:solidFill>
                          <a:effectLst/>
                          <a:latin typeface="verdana"/>
                        </a:rPr>
                        <a:t>getParameterValues</a:t>
                      </a:r>
                      <a:r>
                        <a:rPr lang="en-US" sz="1600" b="1" dirty="0">
                          <a:solidFill>
                            <a:srgbClr val="2F4F4F"/>
                          </a:solidFill>
                          <a:effectLst/>
                          <a:latin typeface="verdana"/>
                        </a:rPr>
                        <a:t>(String name)</a:t>
                      </a:r>
                      <a:endParaRPr lang="en-US" sz="1600" dirty="0">
                        <a:solidFill>
                          <a:srgbClr val="000000"/>
                        </a:solidFill>
                        <a:effectLst/>
                        <a:latin typeface="verdana"/>
                      </a:endParaRP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returns an array of String containing all values of given parameter name. It is mainly used to obtain values of a Multi select list box.</a:t>
                      </a: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05791">
                <a:tc>
                  <a:txBody>
                    <a:bodyPr/>
                    <a:lstStyle/>
                    <a:p>
                      <a:pPr algn="l" fontAlgn="t"/>
                      <a:r>
                        <a:rPr lang="en-US" sz="1600" b="1" dirty="0" err="1">
                          <a:solidFill>
                            <a:srgbClr val="2F4F4F"/>
                          </a:solidFill>
                          <a:effectLst/>
                          <a:latin typeface="verdana"/>
                        </a:rPr>
                        <a:t>java.util.Enumeration</a:t>
                      </a:r>
                      <a:r>
                        <a:rPr lang="en-US" sz="1600" b="1" dirty="0">
                          <a:solidFill>
                            <a:srgbClr val="2F4F4F"/>
                          </a:solidFill>
                          <a:effectLst/>
                          <a:latin typeface="verdana"/>
                        </a:rPr>
                        <a:t> </a:t>
                      </a:r>
                      <a:r>
                        <a:rPr lang="en-US" sz="1600" b="1" dirty="0" err="1">
                          <a:solidFill>
                            <a:srgbClr val="2F4F4F"/>
                          </a:solidFill>
                          <a:effectLst/>
                          <a:latin typeface="verdana"/>
                        </a:rPr>
                        <a:t>getParameterNames</a:t>
                      </a:r>
                      <a:r>
                        <a:rPr lang="en-US" sz="1600" b="1" dirty="0">
                          <a:solidFill>
                            <a:srgbClr val="2F4F4F"/>
                          </a:solidFill>
                          <a:effectLst/>
                          <a:latin typeface="verdana"/>
                        </a:rPr>
                        <a:t>()</a:t>
                      </a:r>
                      <a:endParaRPr lang="en-US" sz="1600" dirty="0">
                        <a:solidFill>
                          <a:srgbClr val="000000"/>
                        </a:solidFill>
                        <a:effectLst/>
                        <a:latin typeface="verdana"/>
                      </a:endParaRP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returns an enumeration of all of the request parameter names.</a:t>
                      </a: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5791">
                <a:tc>
                  <a:txBody>
                    <a:bodyPr/>
                    <a:lstStyle/>
                    <a:p>
                      <a:pPr algn="l" fontAlgn="t"/>
                      <a:r>
                        <a:rPr lang="en-US" sz="1600" b="1" dirty="0">
                          <a:solidFill>
                            <a:srgbClr val="2F4F4F"/>
                          </a:solidFill>
                          <a:effectLst/>
                          <a:latin typeface="verdana"/>
                        </a:rPr>
                        <a:t>public </a:t>
                      </a:r>
                      <a:r>
                        <a:rPr lang="en-US" sz="1600" b="1" dirty="0" err="1">
                          <a:solidFill>
                            <a:srgbClr val="2F4F4F"/>
                          </a:solidFill>
                          <a:effectLst/>
                          <a:latin typeface="verdana"/>
                        </a:rPr>
                        <a:t>int</a:t>
                      </a:r>
                      <a:r>
                        <a:rPr lang="en-US" sz="1600" b="1" dirty="0">
                          <a:solidFill>
                            <a:srgbClr val="2F4F4F"/>
                          </a:solidFill>
                          <a:effectLst/>
                          <a:latin typeface="verdana"/>
                        </a:rPr>
                        <a:t> </a:t>
                      </a:r>
                      <a:r>
                        <a:rPr lang="en-US" sz="1600" b="1" dirty="0" err="1">
                          <a:solidFill>
                            <a:srgbClr val="2F4F4F"/>
                          </a:solidFill>
                          <a:effectLst/>
                          <a:latin typeface="verdana"/>
                        </a:rPr>
                        <a:t>getContentLength</a:t>
                      </a:r>
                      <a:r>
                        <a:rPr lang="en-US" sz="1600" b="1" dirty="0">
                          <a:solidFill>
                            <a:srgbClr val="2F4F4F"/>
                          </a:solidFill>
                          <a:effectLst/>
                          <a:latin typeface="verdana"/>
                        </a:rPr>
                        <a:t>()</a:t>
                      </a:r>
                      <a:endParaRPr lang="en-US" sz="1600" dirty="0">
                        <a:solidFill>
                          <a:srgbClr val="000000"/>
                        </a:solidFill>
                        <a:effectLst/>
                        <a:latin typeface="verdana"/>
                      </a:endParaRP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Returns the size of the request entity data, or -1 if not known.</a:t>
                      </a: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82132">
                <a:tc>
                  <a:txBody>
                    <a:bodyPr/>
                    <a:lstStyle/>
                    <a:p>
                      <a:pPr algn="l" fontAlgn="t"/>
                      <a:r>
                        <a:rPr lang="en-US" sz="1600" b="1">
                          <a:solidFill>
                            <a:srgbClr val="2F4F4F"/>
                          </a:solidFill>
                          <a:effectLst/>
                          <a:latin typeface="verdana"/>
                        </a:rPr>
                        <a:t>public String getCharacterEncoding()</a:t>
                      </a:r>
                      <a:endParaRPr lang="en-US" sz="1600">
                        <a:solidFill>
                          <a:srgbClr val="000000"/>
                        </a:solidFill>
                        <a:effectLst/>
                        <a:latin typeface="verdana"/>
                      </a:endParaRP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a:rPr>
                        <a:t>Returns the character set encoding for the input of this request.</a:t>
                      </a:r>
                    </a:p>
                  </a:txBody>
                  <a:tcPr marL="67552" marR="67552" marT="67550" marB="675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990600"/>
          <a:ext cx="8229600" cy="4546600"/>
        </p:xfrm>
        <a:graphic>
          <a:graphicData uri="http://schemas.openxmlformats.org/drawingml/2006/table">
            <a:tbl>
              <a:tblPr/>
              <a:tblGrid>
                <a:gridCol w="4114800"/>
                <a:gridCol w="4114800"/>
              </a:tblGrid>
              <a:tr h="1322842">
                <a:tc>
                  <a:txBody>
                    <a:bodyPr/>
                    <a:lstStyle/>
                    <a:p>
                      <a:pPr algn="l" fontAlgn="t"/>
                      <a:r>
                        <a:rPr lang="en-US" sz="1800" b="1">
                          <a:solidFill>
                            <a:srgbClr val="2F4F4F"/>
                          </a:solidFill>
                          <a:effectLst/>
                          <a:latin typeface="verdana"/>
                        </a:rPr>
                        <a:t>public String getContentType()</a:t>
                      </a:r>
                      <a:endParaRPr lang="en-US" sz="1800">
                        <a:solidFill>
                          <a:srgbClr val="000000"/>
                        </a:solidFill>
                        <a:effectLst/>
                        <a:latin typeface="verdana"/>
                      </a:endParaRPr>
                    </a:p>
                  </a:txBody>
                  <a:tcPr marL="75762" marR="75762" marT="75752" marB="757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Returns the Internet Media Type of the request entity data, or null if not known.</a:t>
                      </a:r>
                    </a:p>
                  </a:txBody>
                  <a:tcPr marL="75762" marR="75762" marT="75752" marB="757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322842">
                <a:tc>
                  <a:txBody>
                    <a:bodyPr/>
                    <a:lstStyle/>
                    <a:p>
                      <a:pPr algn="l" fontAlgn="t"/>
                      <a:r>
                        <a:rPr lang="en-US" sz="1800" b="1">
                          <a:solidFill>
                            <a:srgbClr val="2F4F4F"/>
                          </a:solidFill>
                          <a:effectLst/>
                          <a:latin typeface="verdana"/>
                        </a:rPr>
                        <a:t>public ServletInputStream getInputStream() throws IOException</a:t>
                      </a:r>
                      <a:endParaRPr lang="en-US" sz="1800">
                        <a:solidFill>
                          <a:srgbClr val="000000"/>
                        </a:solidFill>
                        <a:effectLst/>
                        <a:latin typeface="verdana"/>
                      </a:endParaRPr>
                    </a:p>
                  </a:txBody>
                  <a:tcPr marL="75762" marR="75762" marT="75752" marB="757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Returns an input stream for reading binary data in the request body.</a:t>
                      </a:r>
                    </a:p>
                  </a:txBody>
                  <a:tcPr marL="75762" marR="75762" marT="75752" marB="757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50458">
                <a:tc>
                  <a:txBody>
                    <a:bodyPr/>
                    <a:lstStyle/>
                    <a:p>
                      <a:pPr algn="l" fontAlgn="t"/>
                      <a:r>
                        <a:rPr lang="en-US" sz="1800" b="1">
                          <a:solidFill>
                            <a:srgbClr val="2F4F4F"/>
                          </a:solidFill>
                          <a:effectLst/>
                          <a:latin typeface="verdana"/>
                        </a:rPr>
                        <a:t>public abstract String getServerName()</a:t>
                      </a:r>
                      <a:endParaRPr lang="en-US" sz="1800">
                        <a:solidFill>
                          <a:srgbClr val="000000"/>
                        </a:solidFill>
                        <a:effectLst/>
                        <a:latin typeface="verdana"/>
                      </a:endParaRPr>
                    </a:p>
                  </a:txBody>
                  <a:tcPr marL="75762" marR="75762" marT="75752" marB="757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Returns the host name of the server that received the request.</a:t>
                      </a:r>
                    </a:p>
                  </a:txBody>
                  <a:tcPr marL="75762" marR="75762" marT="75752" marB="757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50458">
                <a:tc>
                  <a:txBody>
                    <a:bodyPr/>
                    <a:lstStyle/>
                    <a:p>
                      <a:pPr algn="l" fontAlgn="t"/>
                      <a:r>
                        <a:rPr lang="en-US" sz="1800" b="1">
                          <a:solidFill>
                            <a:srgbClr val="2F4F4F"/>
                          </a:solidFill>
                          <a:effectLst/>
                          <a:latin typeface="verdana"/>
                        </a:rPr>
                        <a:t>public int getServerPort()</a:t>
                      </a:r>
                      <a:endParaRPr lang="en-US" sz="1800">
                        <a:solidFill>
                          <a:srgbClr val="000000"/>
                        </a:solidFill>
                        <a:effectLst/>
                        <a:latin typeface="verdana"/>
                      </a:endParaRPr>
                    </a:p>
                  </a:txBody>
                  <a:tcPr marL="75762" marR="75762" marT="75752" marB="757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Returns the port number on which this request was received.</a:t>
                      </a:r>
                    </a:p>
                  </a:txBody>
                  <a:tcPr marL="75762" marR="75762" marT="75752" marB="757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27668" name="Rectangle 1"/>
          <p:cNvSpPr>
            <a:spLocks noChangeArrowheads="1"/>
          </p:cNvSpPr>
          <p:nvPr/>
        </p:nvSpPr>
        <p:spPr bwMode="auto">
          <a:xfrm>
            <a:off x="457200" y="2189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a:latin typeface="Arial" charset="0"/>
              </a:rPr>
              <a:t/>
            </a:r>
            <a:br>
              <a:rPr lang="en-US" altLang="en-US">
                <a:latin typeface="Arial" charset="0"/>
              </a:rPr>
            </a:br>
            <a:endParaRPr lang="en-US" altLang="en-US">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
            </a:r>
            <a:br>
              <a:rPr lang="en-US" dirty="0" smtClean="0"/>
            </a:br>
            <a:r>
              <a:rPr lang="en-US" dirty="0" smtClean="0"/>
              <a:t>Example </a:t>
            </a:r>
            <a:r>
              <a:rPr lang="en-US" dirty="0"/>
              <a:t>of </a:t>
            </a:r>
            <a:r>
              <a:rPr lang="en-US" dirty="0" err="1"/>
              <a:t>ServletRequest</a:t>
            </a:r>
            <a:r>
              <a:rPr lang="en-US" dirty="0"/>
              <a:t> to display the name of the user</a:t>
            </a:r>
            <a:br>
              <a:rPr lang="en-US" dirty="0"/>
            </a:br>
            <a:endParaRPr lang="en-US" dirty="0"/>
          </a:p>
        </p:txBody>
      </p:sp>
      <p:sp>
        <p:nvSpPr>
          <p:cNvPr id="28675" name="Content Placeholder 2"/>
          <p:cNvSpPr>
            <a:spLocks noGrp="1"/>
          </p:cNvSpPr>
          <p:nvPr>
            <p:ph idx="1"/>
          </p:nvPr>
        </p:nvSpPr>
        <p:spPr/>
        <p:txBody>
          <a:bodyPr/>
          <a:lstStyle/>
          <a:p>
            <a:r>
              <a:rPr lang="en-US" altLang="en-US" smtClean="0"/>
              <a:t>&lt;form action="welcome" method="get"&gt;  </a:t>
            </a:r>
          </a:p>
          <a:p>
            <a:r>
              <a:rPr lang="en-US" altLang="en-US" smtClean="0"/>
              <a:t>Enter your name&lt;input type="text" name="name"&gt;&lt;br&gt;  </a:t>
            </a:r>
          </a:p>
          <a:p>
            <a:r>
              <a:rPr lang="en-US" altLang="en-US" smtClean="0"/>
              <a:t>&lt;input type="submit" value="login"&gt;  </a:t>
            </a:r>
          </a:p>
          <a:p>
            <a:r>
              <a:rPr lang="en-US" altLang="en-US" smtClean="0"/>
              <a:t>&lt;/form&gt;  </a:t>
            </a:r>
          </a:p>
          <a:p>
            <a:endParaRPr lang="en-US"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rtlCol="0">
            <a:normAutofit fontScale="70000" lnSpcReduction="20000"/>
          </a:bodyPr>
          <a:lstStyle/>
          <a:p>
            <a:pPr fontAlgn="auto">
              <a:spcAft>
                <a:spcPts val="0"/>
              </a:spcAft>
              <a:buFont typeface="Arial" panose="020B0604020202020204" pitchFamily="34" charset="0"/>
              <a:buChar char="•"/>
              <a:defRPr/>
            </a:pPr>
            <a:r>
              <a:rPr lang="en-US" sz="3400" b="1" dirty="0"/>
              <a:t>import</a:t>
            </a:r>
            <a:r>
              <a:rPr lang="en-US" sz="3400" dirty="0"/>
              <a:t> </a:t>
            </a:r>
            <a:r>
              <a:rPr lang="en-US" sz="3400" dirty="0" err="1"/>
              <a:t>javax.servlet.http</a:t>
            </a:r>
            <a:r>
              <a:rPr lang="en-US" sz="3400" dirty="0"/>
              <a:t>.*;  </a:t>
            </a:r>
          </a:p>
          <a:p>
            <a:pPr fontAlgn="auto">
              <a:spcAft>
                <a:spcPts val="0"/>
              </a:spcAft>
              <a:buFont typeface="Arial" panose="020B0604020202020204" pitchFamily="34" charset="0"/>
              <a:buChar char="•"/>
              <a:defRPr/>
            </a:pPr>
            <a:r>
              <a:rPr lang="en-US" sz="3400" b="1" dirty="0"/>
              <a:t>import</a:t>
            </a:r>
            <a:r>
              <a:rPr lang="en-US" sz="3400" dirty="0"/>
              <a:t> </a:t>
            </a:r>
            <a:r>
              <a:rPr lang="en-US" sz="3400" dirty="0" err="1"/>
              <a:t>javax.servlet</a:t>
            </a:r>
            <a:r>
              <a:rPr lang="en-US" sz="3400" dirty="0"/>
              <a:t>.*;  </a:t>
            </a:r>
          </a:p>
          <a:p>
            <a:pPr fontAlgn="auto">
              <a:spcAft>
                <a:spcPts val="0"/>
              </a:spcAft>
              <a:buFont typeface="Arial" panose="020B0604020202020204" pitchFamily="34" charset="0"/>
              <a:buChar char="•"/>
              <a:defRPr/>
            </a:pPr>
            <a:r>
              <a:rPr lang="en-US" sz="3400" b="1" dirty="0"/>
              <a:t>import</a:t>
            </a:r>
            <a:r>
              <a:rPr lang="en-US" sz="3400" dirty="0"/>
              <a:t> java.io.*;  </a:t>
            </a:r>
          </a:p>
          <a:p>
            <a:pPr fontAlgn="auto">
              <a:spcAft>
                <a:spcPts val="0"/>
              </a:spcAft>
              <a:buFont typeface="Arial" panose="020B0604020202020204" pitchFamily="34" charset="0"/>
              <a:buChar char="•"/>
              <a:defRPr/>
            </a:pPr>
            <a:r>
              <a:rPr lang="en-US" sz="3400" b="1" dirty="0"/>
              <a:t>public</a:t>
            </a:r>
            <a:r>
              <a:rPr lang="en-US" sz="3400" dirty="0"/>
              <a:t> </a:t>
            </a:r>
            <a:r>
              <a:rPr lang="en-US" sz="3400" b="1" dirty="0"/>
              <a:t>class</a:t>
            </a:r>
            <a:r>
              <a:rPr lang="en-US" sz="3400" dirty="0"/>
              <a:t> </a:t>
            </a:r>
            <a:r>
              <a:rPr lang="en-US" sz="3400" dirty="0" err="1"/>
              <a:t>DemoServ</a:t>
            </a:r>
            <a:r>
              <a:rPr lang="en-US" sz="3400" dirty="0"/>
              <a:t> </a:t>
            </a:r>
            <a:r>
              <a:rPr lang="en-US" sz="3400" b="1" dirty="0"/>
              <a:t>extends</a:t>
            </a:r>
            <a:r>
              <a:rPr lang="en-US" sz="3400" dirty="0"/>
              <a:t> </a:t>
            </a:r>
            <a:r>
              <a:rPr lang="en-US" sz="3400" dirty="0" err="1"/>
              <a:t>HttpServlet</a:t>
            </a:r>
            <a:r>
              <a:rPr lang="en-US" sz="3400" dirty="0"/>
              <a:t>{  </a:t>
            </a:r>
          </a:p>
          <a:p>
            <a:pPr fontAlgn="auto">
              <a:spcAft>
                <a:spcPts val="0"/>
              </a:spcAft>
              <a:buFont typeface="Arial" panose="020B0604020202020204" pitchFamily="34" charset="0"/>
              <a:buChar char="•"/>
              <a:defRPr/>
            </a:pPr>
            <a:r>
              <a:rPr lang="en-US" sz="3400" b="1" dirty="0"/>
              <a:t>public</a:t>
            </a:r>
            <a:r>
              <a:rPr lang="en-US" sz="3400" dirty="0"/>
              <a:t> </a:t>
            </a:r>
            <a:r>
              <a:rPr lang="en-US" sz="3400" b="1" dirty="0"/>
              <a:t>void</a:t>
            </a:r>
            <a:r>
              <a:rPr lang="en-US" sz="3400" dirty="0"/>
              <a:t> </a:t>
            </a:r>
            <a:r>
              <a:rPr lang="en-US" sz="3400" dirty="0" err="1"/>
              <a:t>doGet</a:t>
            </a:r>
            <a:r>
              <a:rPr lang="en-US" sz="3400" dirty="0"/>
              <a:t>(</a:t>
            </a:r>
            <a:r>
              <a:rPr lang="en-US" sz="3400" dirty="0" err="1"/>
              <a:t>HttpServletRequest</a:t>
            </a:r>
            <a:r>
              <a:rPr lang="en-US" sz="3400" dirty="0"/>
              <a:t> </a:t>
            </a:r>
            <a:r>
              <a:rPr lang="en-US" sz="3400" dirty="0" err="1"/>
              <a:t>req,HttpServletResponse</a:t>
            </a:r>
            <a:r>
              <a:rPr lang="en-US" sz="3400" dirty="0"/>
              <a:t> res)  </a:t>
            </a:r>
          </a:p>
          <a:p>
            <a:pPr fontAlgn="auto">
              <a:spcAft>
                <a:spcPts val="0"/>
              </a:spcAft>
              <a:buFont typeface="Arial" panose="020B0604020202020204" pitchFamily="34" charset="0"/>
              <a:buChar char="•"/>
              <a:defRPr/>
            </a:pPr>
            <a:r>
              <a:rPr lang="en-US" sz="3400" b="1" dirty="0"/>
              <a:t>throws</a:t>
            </a:r>
            <a:r>
              <a:rPr lang="en-US" sz="3400" dirty="0"/>
              <a:t> </a:t>
            </a:r>
            <a:r>
              <a:rPr lang="en-US" sz="3400" dirty="0" err="1"/>
              <a:t>ServletException,IOException</a:t>
            </a:r>
            <a:r>
              <a:rPr lang="en-US" sz="3400" dirty="0"/>
              <a:t>  </a:t>
            </a:r>
          </a:p>
          <a:p>
            <a:pPr fontAlgn="auto">
              <a:spcAft>
                <a:spcPts val="0"/>
              </a:spcAft>
              <a:buFont typeface="Arial" panose="020B0604020202020204" pitchFamily="34" charset="0"/>
              <a:buChar char="•"/>
              <a:defRPr/>
            </a:pPr>
            <a:r>
              <a:rPr lang="en-US" sz="3400" dirty="0"/>
              <a:t>{  </a:t>
            </a:r>
          </a:p>
          <a:p>
            <a:pPr fontAlgn="auto">
              <a:spcAft>
                <a:spcPts val="0"/>
              </a:spcAft>
              <a:buFont typeface="Arial" panose="020B0604020202020204" pitchFamily="34" charset="0"/>
              <a:buChar char="•"/>
              <a:defRPr/>
            </a:pPr>
            <a:r>
              <a:rPr lang="en-US" sz="3400" dirty="0" err="1"/>
              <a:t>res.setContentType</a:t>
            </a:r>
            <a:r>
              <a:rPr lang="en-US" sz="3400" dirty="0"/>
              <a:t>("text/html");  </a:t>
            </a:r>
          </a:p>
          <a:p>
            <a:pPr fontAlgn="auto">
              <a:spcAft>
                <a:spcPts val="0"/>
              </a:spcAft>
              <a:buFont typeface="Arial" panose="020B0604020202020204" pitchFamily="34" charset="0"/>
              <a:buChar char="•"/>
              <a:defRPr/>
            </a:pPr>
            <a:r>
              <a:rPr lang="en-US" sz="3400" dirty="0" err="1"/>
              <a:t>PrintWriter</a:t>
            </a:r>
            <a:r>
              <a:rPr lang="en-US" sz="3400" dirty="0"/>
              <a:t> pw=</a:t>
            </a:r>
            <a:r>
              <a:rPr lang="en-US" sz="3400" dirty="0" err="1"/>
              <a:t>res.getWriter</a:t>
            </a:r>
            <a:r>
              <a:rPr lang="en-US" sz="3400" dirty="0"/>
              <a:t>();  </a:t>
            </a:r>
          </a:p>
          <a:p>
            <a:pPr fontAlgn="auto">
              <a:spcAft>
                <a:spcPts val="0"/>
              </a:spcAft>
              <a:buFont typeface="Arial" panose="020B0604020202020204" pitchFamily="34" charset="0"/>
              <a:buChar char="•"/>
              <a:defRPr/>
            </a:pPr>
            <a:r>
              <a:rPr lang="en-US" sz="3400" dirty="0"/>
              <a:t>  </a:t>
            </a:r>
          </a:p>
          <a:p>
            <a:pPr fontAlgn="auto">
              <a:spcAft>
                <a:spcPts val="0"/>
              </a:spcAft>
              <a:buFont typeface="Arial" panose="020B0604020202020204" pitchFamily="34" charset="0"/>
              <a:buChar char="•"/>
              <a:defRPr/>
            </a:pPr>
            <a:r>
              <a:rPr lang="en-US" sz="3400" dirty="0"/>
              <a:t>String name=</a:t>
            </a:r>
            <a:r>
              <a:rPr lang="en-US" sz="3400" dirty="0" err="1"/>
              <a:t>req.getParameter</a:t>
            </a:r>
            <a:r>
              <a:rPr lang="en-US" sz="3400" dirty="0"/>
              <a:t>("name");//will return value  </a:t>
            </a:r>
          </a:p>
          <a:p>
            <a:pPr fontAlgn="auto">
              <a:spcAft>
                <a:spcPts val="0"/>
              </a:spcAft>
              <a:buFont typeface="Arial" panose="020B0604020202020204" pitchFamily="34" charset="0"/>
              <a:buChar char="•"/>
              <a:defRPr/>
            </a:pPr>
            <a:r>
              <a:rPr lang="en-US" sz="3400" dirty="0" err="1"/>
              <a:t>pw.println</a:t>
            </a:r>
            <a:r>
              <a:rPr lang="en-US" sz="3400" dirty="0"/>
              <a:t>("Welcome "+name);  </a:t>
            </a:r>
          </a:p>
          <a:p>
            <a:pPr fontAlgn="auto">
              <a:spcAft>
                <a:spcPts val="0"/>
              </a:spcAft>
              <a:buFont typeface="Arial" panose="020B0604020202020204" pitchFamily="34" charset="0"/>
              <a:buChar char="•"/>
              <a:defRPr/>
            </a:pPr>
            <a:r>
              <a:rPr lang="en-US" sz="3400" dirty="0"/>
              <a:t>  </a:t>
            </a:r>
          </a:p>
          <a:p>
            <a:pPr fontAlgn="auto">
              <a:spcAft>
                <a:spcPts val="0"/>
              </a:spcAft>
              <a:buFont typeface="Arial" panose="020B0604020202020204" pitchFamily="34" charset="0"/>
              <a:buChar char="•"/>
              <a:defRPr/>
            </a:pPr>
            <a:r>
              <a:rPr lang="en-US" sz="3400" dirty="0" err="1"/>
              <a:t>pw.close</a:t>
            </a:r>
            <a:r>
              <a:rPr lang="en-US" sz="3400" dirty="0"/>
              <a:t>();  </a:t>
            </a:r>
          </a:p>
          <a:p>
            <a:pPr fontAlgn="auto">
              <a:spcAft>
                <a:spcPts val="0"/>
              </a:spcAft>
              <a:buFont typeface="Arial" panose="020B0604020202020204" pitchFamily="34" charset="0"/>
              <a:buChar char="•"/>
              <a:defRPr/>
            </a:pPr>
            <a:r>
              <a:rPr lang="en-US" sz="3400" dirty="0"/>
              <a:t>}}  </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z="2400" b="1" u="sng" dirty="0" smtClean="0"/>
              <a:t/>
            </a:r>
            <a:br>
              <a:rPr lang="en-US" sz="2400" b="1" u="sng" dirty="0" smtClean="0"/>
            </a:br>
            <a:r>
              <a:rPr lang="en-US" sz="2400" b="1" u="sng" dirty="0"/>
              <a:t/>
            </a:r>
            <a:br>
              <a:rPr lang="en-US" sz="2400" b="1" u="sng" dirty="0"/>
            </a:br>
            <a:r>
              <a:rPr lang="en-US" sz="2400" b="1" u="sng" dirty="0" smtClean="0"/>
              <a:t>Methods </a:t>
            </a:r>
            <a:r>
              <a:rPr lang="en-US" sz="2400" b="1" u="sng" dirty="0"/>
              <a:t>of </a:t>
            </a:r>
            <a:r>
              <a:rPr lang="en-US" sz="2400" b="1" u="sng" dirty="0" err="1"/>
              <a:t>ServletResponse</a:t>
            </a:r>
            <a:r>
              <a:rPr lang="en-US" sz="2400" b="1" u="sng" dirty="0"/>
              <a:t> Interface</a:t>
            </a:r>
            <a:r>
              <a:rPr lang="en-US" b="1" dirty="0"/>
              <a:t/>
            </a:r>
            <a:br>
              <a:rPr lang="en-US" b="1" dirty="0"/>
            </a:br>
            <a:endParaRPr lang="en-US" dirty="0"/>
          </a:p>
        </p:txBody>
      </p:sp>
      <p:sp>
        <p:nvSpPr>
          <p:cNvPr id="3" name="Content Placeholder 2"/>
          <p:cNvSpPr>
            <a:spLocks noGrp="1"/>
          </p:cNvSpPr>
          <p:nvPr>
            <p:ph idx="1"/>
          </p:nvPr>
        </p:nvSpPr>
        <p:spPr>
          <a:xfrm>
            <a:off x="457200" y="1066800"/>
            <a:ext cx="8229600" cy="5059363"/>
          </a:xfrm>
        </p:spPr>
        <p:txBody>
          <a:bodyPr/>
          <a:lstStyle/>
          <a:p>
            <a:r>
              <a:rPr lang="en-US" b="1" dirty="0"/>
              <a:t>public </a:t>
            </a:r>
            <a:r>
              <a:rPr lang="en-US" b="1" dirty="0" err="1"/>
              <a:t>PrintWriter</a:t>
            </a:r>
            <a:r>
              <a:rPr lang="en-US" b="1" dirty="0"/>
              <a:t> </a:t>
            </a:r>
            <a:r>
              <a:rPr lang="en-US" b="1" dirty="0" err="1"/>
              <a:t>getWriter</a:t>
            </a:r>
            <a:r>
              <a:rPr lang="en-US" b="1" dirty="0"/>
              <a:t>()</a:t>
            </a:r>
            <a:r>
              <a:rPr lang="en-US" dirty="0"/>
              <a:t> : This method returns a </a:t>
            </a:r>
            <a:r>
              <a:rPr lang="en-US" dirty="0" err="1"/>
              <a:t>PrintWriter</a:t>
            </a:r>
            <a:r>
              <a:rPr lang="en-US" dirty="0"/>
              <a:t> object that can send character text to the client.</a:t>
            </a:r>
          </a:p>
          <a:p>
            <a:r>
              <a:rPr lang="en-US" b="1" dirty="0"/>
              <a:t>public </a:t>
            </a:r>
            <a:r>
              <a:rPr lang="en-US" b="1" dirty="0" err="1"/>
              <a:t>ServletOutputStream</a:t>
            </a:r>
            <a:r>
              <a:rPr lang="en-US" b="1" dirty="0"/>
              <a:t> </a:t>
            </a:r>
            <a:r>
              <a:rPr lang="en-US" b="1" dirty="0" err="1"/>
              <a:t>getOutputStream</a:t>
            </a:r>
            <a:r>
              <a:rPr lang="en-US" b="1" dirty="0"/>
              <a:t>() :</a:t>
            </a:r>
            <a:r>
              <a:rPr lang="en-US" dirty="0"/>
              <a:t> This method returns a </a:t>
            </a:r>
            <a:r>
              <a:rPr lang="en-US" dirty="0" err="1"/>
              <a:t>ServletOutputStream</a:t>
            </a:r>
            <a:r>
              <a:rPr lang="en-US" dirty="0"/>
              <a:t> suitable for writing binary data in the response.</a:t>
            </a:r>
          </a:p>
          <a:p>
            <a:r>
              <a:rPr lang="en-US" b="1" dirty="0"/>
              <a:t>public String </a:t>
            </a:r>
            <a:r>
              <a:rPr lang="en-US" b="1" dirty="0" err="1"/>
              <a:t>getCharacterEncoding</a:t>
            </a:r>
            <a:r>
              <a:rPr lang="en-US" b="1" dirty="0"/>
              <a:t>() :</a:t>
            </a:r>
            <a:r>
              <a:rPr lang="en-US" dirty="0"/>
              <a:t> This method returns the name of the MIME charset used</a:t>
            </a:r>
            <a:r>
              <a:rPr lang="en-US" dirty="0" smtClean="0"/>
              <a:t>.</a:t>
            </a:r>
            <a:endParaRPr lang="en-US" dirty="0"/>
          </a:p>
        </p:txBody>
      </p:sp>
    </p:spTree>
    <p:extLst>
      <p:ext uri="{BB962C8B-B14F-4D97-AF65-F5344CB8AC3E}">
        <p14:creationId xmlns:p14="http://schemas.microsoft.com/office/powerpoint/2010/main" val="3763385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b="1" dirty="0" smtClean="0"/>
              <a:t>public void </a:t>
            </a:r>
            <a:r>
              <a:rPr lang="en-US" b="1" dirty="0" err="1" smtClean="0"/>
              <a:t>setContentType</a:t>
            </a:r>
            <a:r>
              <a:rPr lang="en-US" b="1" dirty="0" smtClean="0"/>
              <a:t>(String type) :</a:t>
            </a:r>
            <a:r>
              <a:rPr lang="en-US" dirty="0" smtClean="0"/>
              <a:t> Sets the content type of the response being sent as response.</a:t>
            </a:r>
          </a:p>
          <a:p>
            <a:pPr algn="just"/>
            <a:r>
              <a:rPr lang="en-US" b="1" dirty="0" smtClean="0"/>
              <a:t>public </a:t>
            </a:r>
            <a:r>
              <a:rPr lang="en-US" b="1" dirty="0" err="1" smtClean="0"/>
              <a:t>int</a:t>
            </a:r>
            <a:r>
              <a:rPr lang="en-US" b="1" dirty="0" smtClean="0"/>
              <a:t> </a:t>
            </a:r>
            <a:r>
              <a:rPr lang="en-US" b="1" dirty="0" err="1" smtClean="0"/>
              <a:t>getBufferSize</a:t>
            </a:r>
            <a:r>
              <a:rPr lang="en-US" b="1" dirty="0" smtClean="0"/>
              <a:t>() :</a:t>
            </a:r>
            <a:r>
              <a:rPr lang="en-US" dirty="0" smtClean="0"/>
              <a:t> This method returns the actual buffer size used for the response. If no buffering is used, this method returns 0.</a:t>
            </a:r>
          </a:p>
          <a:p>
            <a:pPr algn="just"/>
            <a:r>
              <a:rPr lang="en-US" b="1" dirty="0" smtClean="0"/>
              <a:t>public void </a:t>
            </a:r>
            <a:r>
              <a:rPr lang="en-US" b="1" dirty="0" err="1" smtClean="0"/>
              <a:t>flushBuffer</a:t>
            </a:r>
            <a:r>
              <a:rPr lang="en-US" b="1" dirty="0" smtClean="0"/>
              <a:t>() :</a:t>
            </a:r>
            <a:r>
              <a:rPr lang="en-US" dirty="0" smtClean="0"/>
              <a:t> Forces any content in the buffer to be written to the client.</a:t>
            </a:r>
          </a:p>
          <a:p>
            <a:pPr algn="just"/>
            <a:endParaRPr lang="en-US" dirty="0"/>
          </a:p>
        </p:txBody>
      </p:sp>
    </p:spTree>
    <p:extLst>
      <p:ext uri="{BB962C8B-B14F-4D97-AF65-F5344CB8AC3E}">
        <p14:creationId xmlns:p14="http://schemas.microsoft.com/office/powerpoint/2010/main" val="3299918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b="1" dirty="0"/>
              <a:t>public void </a:t>
            </a:r>
            <a:r>
              <a:rPr lang="en-US" b="1" dirty="0" err="1"/>
              <a:t>setLocale</a:t>
            </a:r>
            <a:r>
              <a:rPr lang="en-US" b="1" dirty="0"/>
              <a:t>(Locale </a:t>
            </a:r>
            <a:r>
              <a:rPr lang="en-US" b="1" dirty="0" err="1"/>
              <a:t>loc</a:t>
            </a:r>
            <a:r>
              <a:rPr lang="en-US" b="1" dirty="0"/>
              <a:t>) :</a:t>
            </a:r>
            <a:r>
              <a:rPr lang="en-US" dirty="0"/>
              <a:t> This method sets the locale of the response, if the response has not been committed yet.</a:t>
            </a:r>
          </a:p>
          <a:p>
            <a:pPr algn="just"/>
            <a:r>
              <a:rPr lang="en-US" b="1" dirty="0"/>
              <a:t>public </a:t>
            </a:r>
            <a:r>
              <a:rPr lang="en-US" b="1" dirty="0" err="1"/>
              <a:t>boolean</a:t>
            </a:r>
            <a:r>
              <a:rPr lang="en-US" b="1" dirty="0"/>
              <a:t> </a:t>
            </a:r>
            <a:r>
              <a:rPr lang="en-US" b="1" dirty="0" err="1"/>
              <a:t>isCommitted</a:t>
            </a:r>
            <a:r>
              <a:rPr lang="en-US" b="1" dirty="0"/>
              <a:t>():</a:t>
            </a:r>
            <a:r>
              <a:rPr lang="en-US" dirty="0"/>
              <a:t> This method returns a </a:t>
            </a:r>
            <a:r>
              <a:rPr lang="en-US" dirty="0" err="1"/>
              <a:t>boolean</a:t>
            </a:r>
            <a:r>
              <a:rPr lang="en-US" dirty="0"/>
              <a:t> indicating if the response has been committed.</a:t>
            </a:r>
          </a:p>
          <a:p>
            <a:pPr algn="just"/>
            <a:r>
              <a:rPr lang="en-US" b="1" dirty="0"/>
              <a:t>public void reset() :</a:t>
            </a:r>
            <a:r>
              <a:rPr lang="en-US" dirty="0"/>
              <a:t> Clears the data of the buffer along with the headers and status code.</a:t>
            </a:r>
          </a:p>
          <a:p>
            <a:endParaRPr lang="en-US" dirty="0"/>
          </a:p>
        </p:txBody>
      </p:sp>
    </p:spTree>
    <p:extLst>
      <p:ext uri="{BB962C8B-B14F-4D97-AF65-F5344CB8AC3E}">
        <p14:creationId xmlns:p14="http://schemas.microsoft.com/office/powerpoint/2010/main" val="1162233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a:t>RequestDispatcher</a:t>
            </a:r>
            <a:r>
              <a:rPr lang="en-US" dirty="0"/>
              <a:t> in Servlet</a:t>
            </a:r>
            <a:br>
              <a:rPr lang="en-US" dirty="0"/>
            </a:br>
            <a:endParaRPr lang="en-US" dirty="0"/>
          </a:p>
        </p:txBody>
      </p:sp>
      <p:sp>
        <p:nvSpPr>
          <p:cNvPr id="30723" name="Content Placeholder 2"/>
          <p:cNvSpPr>
            <a:spLocks noGrp="1"/>
          </p:cNvSpPr>
          <p:nvPr>
            <p:ph idx="1"/>
          </p:nvPr>
        </p:nvSpPr>
        <p:spPr>
          <a:xfrm>
            <a:off x="457200" y="990600"/>
            <a:ext cx="8229600" cy="5135563"/>
          </a:xfrm>
        </p:spPr>
        <p:txBody>
          <a:bodyPr/>
          <a:lstStyle/>
          <a:p>
            <a:pPr algn="just"/>
            <a:r>
              <a:rPr lang="en-US" altLang="en-US" dirty="0" smtClean="0"/>
              <a:t>The </a:t>
            </a:r>
            <a:r>
              <a:rPr lang="en-US" altLang="en-US" dirty="0" err="1" smtClean="0"/>
              <a:t>RequestDispatcher</a:t>
            </a:r>
            <a:r>
              <a:rPr lang="en-US" altLang="en-US" dirty="0" smtClean="0"/>
              <a:t> interface provides the facility of dispatching the request to another resource it may be html, servlet or </a:t>
            </a:r>
            <a:r>
              <a:rPr lang="en-US" altLang="en-US" dirty="0" err="1" smtClean="0"/>
              <a:t>jsp</a:t>
            </a:r>
            <a:r>
              <a:rPr lang="en-US" altLang="en-US" dirty="0" smtClean="0"/>
              <a:t>. This interface can also be used to include the content of another resource also. It is one of the way of servlet collaboration.</a:t>
            </a:r>
          </a:p>
          <a:p>
            <a:pPr algn="just"/>
            <a:r>
              <a:rPr lang="en-US" altLang="en-US" dirty="0" smtClean="0"/>
              <a:t>There are two methods defined in the </a:t>
            </a:r>
            <a:r>
              <a:rPr lang="en-US" altLang="en-US" dirty="0" err="1" smtClean="0"/>
              <a:t>RequestDispatcher</a:t>
            </a:r>
            <a:r>
              <a:rPr lang="en-US" altLang="en-US" dirty="0" smtClean="0"/>
              <a:t> interface.</a:t>
            </a:r>
          </a:p>
          <a:p>
            <a:endParaRPr lang="en-US"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fontAlgn="auto">
              <a:spcAft>
                <a:spcPts val="0"/>
              </a:spcAft>
              <a:defRPr/>
            </a:pPr>
            <a:r>
              <a:rPr lang="en-US" sz="3600" dirty="0" smtClean="0"/>
              <a:t>Methods </a:t>
            </a:r>
            <a:r>
              <a:rPr lang="en-US" sz="3600" dirty="0"/>
              <a:t>of </a:t>
            </a:r>
            <a:r>
              <a:rPr lang="en-US" sz="3600" dirty="0" err="1"/>
              <a:t>RequestDispatcher</a:t>
            </a:r>
            <a:r>
              <a:rPr lang="en-US" sz="3600" dirty="0"/>
              <a:t> interface</a:t>
            </a:r>
            <a:r>
              <a:rPr lang="en-US" dirty="0"/>
              <a:t/>
            </a:r>
            <a:br>
              <a:rPr lang="en-US" dirty="0"/>
            </a:br>
            <a:endParaRPr lang="en-US" dirty="0"/>
          </a:p>
        </p:txBody>
      </p:sp>
      <p:sp>
        <p:nvSpPr>
          <p:cNvPr id="3" name="Content Placeholder 2"/>
          <p:cNvSpPr>
            <a:spLocks noGrp="1"/>
          </p:cNvSpPr>
          <p:nvPr>
            <p:ph idx="1"/>
          </p:nvPr>
        </p:nvSpPr>
        <p:spPr>
          <a:xfrm>
            <a:off x="457200" y="838200"/>
            <a:ext cx="8229600" cy="5287963"/>
          </a:xfrm>
        </p:spPr>
        <p:txBody>
          <a:bodyPr rtlCol="0">
            <a:normAutofit fontScale="92500" lnSpcReduction="10000"/>
          </a:bodyPr>
          <a:lstStyle/>
          <a:p>
            <a:pPr fontAlgn="auto">
              <a:spcAft>
                <a:spcPts val="0"/>
              </a:spcAft>
              <a:buFont typeface="Arial" panose="020B0604020202020204" pitchFamily="34" charset="0"/>
              <a:buChar char="•"/>
              <a:defRPr/>
            </a:pPr>
            <a:r>
              <a:rPr lang="en-US" dirty="0"/>
              <a:t>The </a:t>
            </a:r>
            <a:r>
              <a:rPr lang="en-US" dirty="0" err="1"/>
              <a:t>RequestDispatcher</a:t>
            </a:r>
            <a:r>
              <a:rPr lang="en-US" dirty="0"/>
              <a:t> interface provides two methods. They are:</a:t>
            </a:r>
          </a:p>
          <a:p>
            <a:pPr fontAlgn="auto">
              <a:spcAft>
                <a:spcPts val="0"/>
              </a:spcAft>
              <a:buFont typeface="Arial" panose="020B0604020202020204" pitchFamily="34" charset="0"/>
              <a:buChar char="•"/>
              <a:defRPr/>
            </a:pPr>
            <a:r>
              <a:rPr lang="en-US" b="1" dirty="0"/>
              <a:t>public void forward(</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b="1" dirty="0" smtClean="0"/>
              <a:t>: </a:t>
            </a:r>
            <a:r>
              <a:rPr lang="en-US" dirty="0" smtClean="0"/>
              <a:t>Forwards </a:t>
            </a:r>
            <a:r>
              <a:rPr lang="en-US" dirty="0"/>
              <a:t>a request from a servlet to another resource (servlet, JSP file, or HTML file) on the server.</a:t>
            </a:r>
          </a:p>
          <a:p>
            <a:pPr fontAlgn="auto">
              <a:spcAft>
                <a:spcPts val="0"/>
              </a:spcAft>
              <a:buFont typeface="Arial" panose="020B0604020202020204" pitchFamily="34" charset="0"/>
              <a:buChar char="•"/>
              <a:defRPr/>
            </a:pPr>
            <a:r>
              <a:rPr lang="en-US" b="1" dirty="0"/>
              <a:t>public void include(</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b="1" dirty="0" smtClean="0"/>
              <a:t>: </a:t>
            </a:r>
            <a:r>
              <a:rPr lang="en-US" dirty="0" smtClean="0"/>
              <a:t>Includes </a:t>
            </a:r>
            <a:r>
              <a:rPr lang="en-US" dirty="0"/>
              <a:t>the content of a resource (servlet, JSP page, or HTML file) in the response.</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What is a web application?</a:t>
            </a:r>
            <a:br>
              <a:rPr lang="en-US" dirty="0" smtClean="0"/>
            </a:br>
            <a:endParaRPr lang="en-US" dirty="0"/>
          </a:p>
        </p:txBody>
      </p:sp>
      <p:sp>
        <p:nvSpPr>
          <p:cNvPr id="5123" name="Content Placeholder 2"/>
          <p:cNvSpPr>
            <a:spLocks noGrp="1"/>
          </p:cNvSpPr>
          <p:nvPr>
            <p:ph idx="1"/>
          </p:nvPr>
        </p:nvSpPr>
        <p:spPr/>
        <p:txBody>
          <a:bodyPr/>
          <a:lstStyle/>
          <a:p>
            <a:pPr algn="just"/>
            <a:r>
              <a:rPr lang="en-US" altLang="en-US" smtClean="0"/>
              <a:t>A web application is an application accessible from the web. A web application is composed of web components like Servlet, JSP, Filter, etc. and other elements such as HTML, CSS, and JavaScript. The web components typically execute in Web Server and respond to the HTTP request.</a:t>
            </a:r>
          </a:p>
          <a:p>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381000" y="914400"/>
            <a:ext cx="8229600" cy="4525963"/>
          </a:xfrm>
        </p:spPr>
        <p:txBody>
          <a:bodyPr/>
          <a:lstStyle/>
          <a:p>
            <a:pPr algn="just"/>
            <a:r>
              <a:rPr lang="en-US" altLang="en-US" dirty="0" smtClean="0"/>
              <a:t>The </a:t>
            </a:r>
            <a:r>
              <a:rPr lang="en-US" altLang="en-US" b="1" dirty="0" err="1" smtClean="0"/>
              <a:t>sendRedirect</a:t>
            </a:r>
            <a:r>
              <a:rPr lang="en-US" altLang="en-US" b="1" dirty="0" smtClean="0"/>
              <a:t>()</a:t>
            </a:r>
            <a:r>
              <a:rPr lang="en-US" altLang="en-US" dirty="0" smtClean="0"/>
              <a:t> </a:t>
            </a:r>
            <a:r>
              <a:rPr lang="en-US" altLang="en-US" dirty="0" err="1" smtClean="0"/>
              <a:t>methodof</a:t>
            </a:r>
            <a:r>
              <a:rPr lang="en-US" altLang="en-US" dirty="0" smtClean="0"/>
              <a:t> </a:t>
            </a:r>
            <a:r>
              <a:rPr lang="en-US" altLang="en-US" b="1" dirty="0" err="1" smtClean="0"/>
              <a:t>HttpServletResponse</a:t>
            </a:r>
            <a:r>
              <a:rPr lang="en-US" altLang="en-US" dirty="0" smtClean="0"/>
              <a:t> interface can be used to redirect response to another resource, it may be servlet, </a:t>
            </a:r>
            <a:r>
              <a:rPr lang="en-US" altLang="en-US" dirty="0" err="1" smtClean="0"/>
              <a:t>jsp</a:t>
            </a:r>
            <a:r>
              <a:rPr lang="en-US" altLang="en-US" dirty="0" smtClean="0"/>
              <a:t> or html file.</a:t>
            </a:r>
          </a:p>
          <a:p>
            <a:pPr algn="just"/>
            <a:r>
              <a:rPr lang="en-US" altLang="en-US" dirty="0" smtClean="0"/>
              <a:t>It accepts relative as well as absolute URL.</a:t>
            </a:r>
          </a:p>
          <a:p>
            <a:pPr algn="just"/>
            <a:r>
              <a:rPr lang="en-US" altLang="en-US" dirty="0" smtClean="0"/>
              <a:t>It works at client side because it uses the </a:t>
            </a:r>
            <a:r>
              <a:rPr lang="en-US" altLang="en-US" dirty="0" err="1" smtClean="0"/>
              <a:t>url</a:t>
            </a:r>
            <a:r>
              <a:rPr lang="en-US" altLang="en-US" dirty="0" smtClean="0"/>
              <a:t> bar of the browser to make another request. So, it can work inside and outside the server.</a:t>
            </a:r>
          </a:p>
          <a:p>
            <a:pPr algn="just"/>
            <a:endParaRPr lang="en-US" alt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sz="3600" dirty="0"/>
              <a:t>Difference between forward() and </a:t>
            </a:r>
            <a:r>
              <a:rPr lang="en-US" sz="3600" dirty="0" err="1"/>
              <a:t>sendRedirect</a:t>
            </a:r>
            <a:r>
              <a:rPr lang="en-US" sz="3600" dirty="0"/>
              <a:t>() method</a:t>
            </a:r>
            <a:r>
              <a:rPr lang="en-US" dirty="0"/>
              <a:t/>
            </a:r>
            <a:br>
              <a:rPr lang="en-US" dirty="0"/>
            </a:br>
            <a:endParaRPr lang="en-US" dirty="0"/>
          </a:p>
        </p:txBody>
      </p:sp>
      <p:graphicFrame>
        <p:nvGraphicFramePr>
          <p:cNvPr id="4" name="Content Placeholder 3"/>
          <p:cNvGraphicFramePr>
            <a:graphicFrameLocks noGrp="1"/>
          </p:cNvGraphicFramePr>
          <p:nvPr>
            <p:ph idx="1"/>
          </p:nvPr>
        </p:nvGraphicFramePr>
        <p:xfrm>
          <a:off x="457200" y="1066800"/>
          <a:ext cx="8229600" cy="4859338"/>
        </p:xfrm>
        <a:graphic>
          <a:graphicData uri="http://schemas.openxmlformats.org/drawingml/2006/table">
            <a:tbl>
              <a:tblPr/>
              <a:tblGrid>
                <a:gridCol w="4114800"/>
                <a:gridCol w="4114800"/>
              </a:tblGrid>
              <a:tr h="590869">
                <a:tc>
                  <a:txBody>
                    <a:bodyPr/>
                    <a:lstStyle/>
                    <a:p>
                      <a:pPr algn="l" fontAlgn="t"/>
                      <a:r>
                        <a:rPr lang="en-US" sz="1800" dirty="0">
                          <a:solidFill>
                            <a:srgbClr val="000000"/>
                          </a:solidFill>
                          <a:effectLst/>
                          <a:latin typeface="times new roman"/>
                        </a:rPr>
                        <a:t>forward() method</a:t>
                      </a:r>
                    </a:p>
                  </a:txBody>
                  <a:tcPr marL="113642" marR="113642" marT="113650" marB="113650">
                    <a:lnL w="9525" cap="flat" cmpd="sng" algn="ctr">
                      <a:solidFill>
                        <a:srgbClr val="A0A23E"/>
                      </a:solidFill>
                      <a:prstDash val="solid"/>
                      <a:round/>
                      <a:headEnd type="none" w="med" len="med"/>
                      <a:tailEnd type="none" w="med" len="med"/>
                    </a:lnL>
                    <a:lnR w="9525" cap="flat" cmpd="sng" algn="ctr">
                      <a:solidFill>
                        <a:srgbClr val="A0A23E"/>
                      </a:solidFill>
                      <a:prstDash val="solid"/>
                      <a:round/>
                      <a:headEnd type="none" w="med" len="med"/>
                      <a:tailEnd type="none" w="med" len="med"/>
                    </a:lnR>
                    <a:lnT w="9525" cap="flat" cmpd="sng" algn="ctr">
                      <a:solidFill>
                        <a:srgbClr val="A0A2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sendRedirect() method</a:t>
                      </a:r>
                    </a:p>
                  </a:txBody>
                  <a:tcPr marL="113642" marR="113642" marT="113650" marB="113650">
                    <a:lnL w="9525" cap="flat" cmpd="sng" algn="ctr">
                      <a:solidFill>
                        <a:srgbClr val="A0A23E"/>
                      </a:solidFill>
                      <a:prstDash val="solid"/>
                      <a:round/>
                      <a:headEnd type="none" w="med" len="med"/>
                      <a:tailEnd type="none" w="med" len="med"/>
                    </a:lnL>
                    <a:lnR w="9525" cap="flat" cmpd="sng" algn="ctr">
                      <a:solidFill>
                        <a:srgbClr val="A0A23E"/>
                      </a:solidFill>
                      <a:prstDash val="solid"/>
                      <a:round/>
                      <a:headEnd type="none" w="med" len="med"/>
                      <a:tailEnd type="none" w="med" len="med"/>
                    </a:lnR>
                    <a:lnT w="9525" cap="flat" cmpd="sng" algn="ctr">
                      <a:solidFill>
                        <a:srgbClr val="A0A2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24764">
                <a:tc>
                  <a:txBody>
                    <a:bodyPr/>
                    <a:lstStyle/>
                    <a:p>
                      <a:pPr algn="l" fontAlgn="t"/>
                      <a:r>
                        <a:rPr lang="en-US" sz="1800" dirty="0">
                          <a:solidFill>
                            <a:srgbClr val="000000"/>
                          </a:solidFill>
                          <a:effectLst/>
                          <a:latin typeface="verdana"/>
                        </a:rPr>
                        <a:t>The forward() method works at server side.</a:t>
                      </a:r>
                    </a:p>
                  </a:txBody>
                  <a:tcPr marL="75762" marR="75762" marT="75767" marB="757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The sendRedirect() method works at client side.</a:t>
                      </a:r>
                    </a:p>
                  </a:txBody>
                  <a:tcPr marL="75762" marR="75762" marT="75767" marB="757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47902">
                <a:tc>
                  <a:txBody>
                    <a:bodyPr/>
                    <a:lstStyle/>
                    <a:p>
                      <a:pPr algn="l" fontAlgn="t"/>
                      <a:r>
                        <a:rPr lang="en-US" sz="1800">
                          <a:solidFill>
                            <a:srgbClr val="000000"/>
                          </a:solidFill>
                          <a:effectLst/>
                          <a:latin typeface="verdana"/>
                        </a:rPr>
                        <a:t>It sends the same request and response objects to another servlet.</a:t>
                      </a:r>
                    </a:p>
                  </a:txBody>
                  <a:tcPr marL="75762" marR="75762" marT="75767" marB="757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It always sends a new request.</a:t>
                      </a:r>
                    </a:p>
                  </a:txBody>
                  <a:tcPr marL="75762" marR="75762" marT="75767" marB="757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24764">
                <a:tc>
                  <a:txBody>
                    <a:bodyPr/>
                    <a:lstStyle/>
                    <a:p>
                      <a:pPr algn="l" fontAlgn="t"/>
                      <a:r>
                        <a:rPr lang="en-US" sz="1800">
                          <a:solidFill>
                            <a:srgbClr val="000000"/>
                          </a:solidFill>
                          <a:effectLst/>
                          <a:latin typeface="verdana"/>
                        </a:rPr>
                        <a:t>It can work within the server only.</a:t>
                      </a:r>
                    </a:p>
                  </a:txBody>
                  <a:tcPr marL="75762" marR="75762" marT="75767" marB="757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can be used within and outside the server.</a:t>
                      </a:r>
                    </a:p>
                  </a:txBody>
                  <a:tcPr marL="75762" marR="75762" marT="75767" marB="757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471039">
                <a:tc>
                  <a:txBody>
                    <a:bodyPr/>
                    <a:lstStyle/>
                    <a:p>
                      <a:pPr algn="l" fontAlgn="t"/>
                      <a:r>
                        <a:rPr lang="en-US" sz="1800">
                          <a:solidFill>
                            <a:srgbClr val="000000"/>
                          </a:solidFill>
                          <a:effectLst/>
                          <a:latin typeface="verdana"/>
                        </a:rPr>
                        <a:t>Example: request.getRequestDispacher("servlet2").forward(request,response);</a:t>
                      </a:r>
                    </a:p>
                  </a:txBody>
                  <a:tcPr marL="75762" marR="75762" marT="75767" marB="757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Example: </a:t>
                      </a:r>
                      <a:r>
                        <a:rPr lang="en-US" sz="1800" dirty="0" err="1">
                          <a:solidFill>
                            <a:srgbClr val="000000"/>
                          </a:solidFill>
                          <a:effectLst/>
                          <a:latin typeface="verdana"/>
                        </a:rPr>
                        <a:t>response.sendRedirect</a:t>
                      </a:r>
                      <a:r>
                        <a:rPr lang="en-US" sz="1800" dirty="0">
                          <a:solidFill>
                            <a:srgbClr val="000000"/>
                          </a:solidFill>
                          <a:effectLst/>
                          <a:latin typeface="verdana"/>
                        </a:rPr>
                        <a:t>("servlet2");</a:t>
                      </a:r>
                    </a:p>
                  </a:txBody>
                  <a:tcPr marL="75762" marR="75762" marT="75767" marB="757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a:t>ServletConfig</a:t>
            </a:r>
            <a:r>
              <a:rPr lang="en-US" dirty="0"/>
              <a:t> Interface</a:t>
            </a:r>
            <a:br>
              <a:rPr lang="en-US" dirty="0"/>
            </a:br>
            <a:endParaRPr lang="en-US" dirty="0"/>
          </a:p>
        </p:txBody>
      </p:sp>
      <p:sp>
        <p:nvSpPr>
          <p:cNvPr id="3" name="Content Placeholder 2"/>
          <p:cNvSpPr>
            <a:spLocks noGrp="1"/>
          </p:cNvSpPr>
          <p:nvPr>
            <p:ph idx="1"/>
          </p:nvPr>
        </p:nvSpPr>
        <p:spPr/>
        <p:txBody>
          <a:bodyPr rtlCol="0">
            <a:normAutofit lnSpcReduction="10000"/>
          </a:bodyPr>
          <a:lstStyle/>
          <a:p>
            <a:pPr algn="just" fontAlgn="auto">
              <a:spcAft>
                <a:spcPts val="0"/>
              </a:spcAft>
              <a:buFont typeface="Arial" panose="020B0604020202020204" pitchFamily="34" charset="0"/>
              <a:buChar char="•"/>
              <a:defRPr/>
            </a:pPr>
            <a:r>
              <a:rPr lang="en-US" dirty="0"/>
              <a:t>An object of </a:t>
            </a:r>
            <a:r>
              <a:rPr lang="en-US" dirty="0" err="1"/>
              <a:t>ServletConfig</a:t>
            </a:r>
            <a:r>
              <a:rPr lang="en-US" dirty="0"/>
              <a:t> is created by the web container for each servlet. This object can be used to get configuration information from web.xml file.</a:t>
            </a:r>
          </a:p>
          <a:p>
            <a:pPr algn="just" fontAlgn="auto">
              <a:spcAft>
                <a:spcPts val="0"/>
              </a:spcAft>
              <a:buFont typeface="Arial" panose="020B0604020202020204" pitchFamily="34" charset="0"/>
              <a:buChar char="•"/>
              <a:defRPr/>
            </a:pPr>
            <a:r>
              <a:rPr lang="en-US" dirty="0"/>
              <a:t>If the configuration information is modified from the web.xml file, we don't need to change the servlet. So it is easier to manage the web application if any specific content is modified from time to time.</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457200" y="457200"/>
            <a:ext cx="8229600" cy="5668963"/>
          </a:xfrm>
        </p:spPr>
        <p:txBody>
          <a:bodyPr/>
          <a:lstStyle/>
          <a:p>
            <a:r>
              <a:rPr lang="en-US" altLang="en-US" smtClean="0">
                <a:solidFill>
                  <a:srgbClr val="FF0000"/>
                </a:solidFill>
              </a:rPr>
              <a:t>Advantage of ServletConfig</a:t>
            </a:r>
          </a:p>
          <a:p>
            <a:pPr algn="just"/>
            <a:r>
              <a:rPr lang="en-US" altLang="en-US" smtClean="0"/>
              <a:t>The core advantage of ServletConfig is that you don't need to edit the servlet file if information is modified from the web.xml file.</a:t>
            </a:r>
          </a:p>
          <a:p>
            <a:pPr algn="just"/>
            <a:endParaRPr lang="en-US"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Methods of </a:t>
            </a:r>
            <a:r>
              <a:rPr lang="en-US" dirty="0" err="1"/>
              <a:t>ServletConfig</a:t>
            </a:r>
            <a:r>
              <a:rPr lang="en-US" dirty="0"/>
              <a:t> interface</a:t>
            </a:r>
            <a:br>
              <a:rPr lang="en-US" dirty="0"/>
            </a:br>
            <a:endParaRPr lang="en-US" dirty="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anose="020B0604020202020204" pitchFamily="34" charset="0"/>
              <a:buChar char="•"/>
              <a:defRPr/>
            </a:pPr>
            <a:r>
              <a:rPr lang="en-US" b="1" dirty="0"/>
              <a:t>public String </a:t>
            </a:r>
            <a:r>
              <a:rPr lang="en-US" b="1" dirty="0" err="1"/>
              <a:t>getInitParameter</a:t>
            </a:r>
            <a:r>
              <a:rPr lang="en-US" b="1" dirty="0"/>
              <a:t>(String name):</a:t>
            </a:r>
            <a:r>
              <a:rPr lang="en-US" dirty="0"/>
              <a:t>Returns the parameter value for the specified parameter name.</a:t>
            </a:r>
          </a:p>
          <a:p>
            <a:pPr fontAlgn="auto">
              <a:spcAft>
                <a:spcPts val="0"/>
              </a:spcAft>
              <a:buFont typeface="Arial" panose="020B0604020202020204" pitchFamily="34" charset="0"/>
              <a:buChar char="•"/>
              <a:defRPr/>
            </a:pPr>
            <a:r>
              <a:rPr lang="en-US" b="1" dirty="0"/>
              <a:t>public Enumeration </a:t>
            </a:r>
            <a:r>
              <a:rPr lang="en-US" b="1" dirty="0" err="1"/>
              <a:t>getInitParameterNames</a:t>
            </a:r>
            <a:r>
              <a:rPr lang="en-US" b="1" dirty="0"/>
              <a:t>():</a:t>
            </a:r>
            <a:r>
              <a:rPr lang="en-US" dirty="0"/>
              <a:t>Returns an enumeration of all the initialization parameter names.</a:t>
            </a:r>
          </a:p>
          <a:p>
            <a:pPr fontAlgn="auto">
              <a:spcAft>
                <a:spcPts val="0"/>
              </a:spcAft>
              <a:buFont typeface="Arial" panose="020B0604020202020204" pitchFamily="34" charset="0"/>
              <a:buChar char="•"/>
              <a:defRPr/>
            </a:pPr>
            <a:r>
              <a:rPr lang="en-US" b="1" dirty="0"/>
              <a:t>public String </a:t>
            </a:r>
            <a:r>
              <a:rPr lang="en-US" b="1" dirty="0" err="1"/>
              <a:t>getServletName</a:t>
            </a:r>
            <a:r>
              <a:rPr lang="en-US" b="1" dirty="0"/>
              <a:t>():</a:t>
            </a:r>
            <a:r>
              <a:rPr lang="en-US" dirty="0"/>
              <a:t>Returns the name of the servlet.</a:t>
            </a:r>
          </a:p>
          <a:p>
            <a:pPr fontAlgn="auto">
              <a:spcAft>
                <a:spcPts val="0"/>
              </a:spcAft>
              <a:buFont typeface="Arial" panose="020B0604020202020204" pitchFamily="34" charset="0"/>
              <a:buChar char="•"/>
              <a:defRPr/>
            </a:pPr>
            <a:r>
              <a:rPr lang="en-US" b="1" dirty="0"/>
              <a:t>public </a:t>
            </a:r>
            <a:r>
              <a:rPr lang="en-US" b="1" dirty="0" err="1"/>
              <a:t>ServletContext</a:t>
            </a:r>
            <a:r>
              <a:rPr lang="en-US" b="1" dirty="0"/>
              <a:t> </a:t>
            </a:r>
            <a:r>
              <a:rPr lang="en-US" b="1" dirty="0" err="1"/>
              <a:t>getServletContext</a:t>
            </a:r>
            <a:r>
              <a:rPr lang="en-US" b="1" dirty="0"/>
              <a:t>():</a:t>
            </a:r>
            <a:r>
              <a:rPr lang="en-US" dirty="0"/>
              <a:t>Returns an object of </a:t>
            </a:r>
            <a:r>
              <a:rPr lang="en-US" dirty="0" err="1"/>
              <a:t>ServletContext</a:t>
            </a:r>
            <a:endParaRPr lang="en-US" dirty="0"/>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Session Tracking in Servlets</a:t>
            </a:r>
            <a:br>
              <a:rPr lang="en-US" dirty="0"/>
            </a:br>
            <a:endParaRPr lang="en-US" dirty="0"/>
          </a:p>
        </p:txBody>
      </p:sp>
      <p:sp>
        <p:nvSpPr>
          <p:cNvPr id="3" name="Content Placeholder 2"/>
          <p:cNvSpPr>
            <a:spLocks noGrp="1"/>
          </p:cNvSpPr>
          <p:nvPr>
            <p:ph idx="1"/>
          </p:nvPr>
        </p:nvSpPr>
        <p:spPr/>
        <p:txBody>
          <a:bodyPr rtlCol="0">
            <a:normAutofit fontScale="85000" lnSpcReduction="20000"/>
          </a:bodyPr>
          <a:lstStyle/>
          <a:p>
            <a:pPr fontAlgn="auto">
              <a:spcAft>
                <a:spcPts val="0"/>
              </a:spcAft>
              <a:buFont typeface="Arial" panose="020B0604020202020204" pitchFamily="34" charset="0"/>
              <a:buChar char="•"/>
              <a:defRPr/>
            </a:pPr>
            <a:r>
              <a:rPr lang="en-US" b="1" dirty="0"/>
              <a:t>Session</a:t>
            </a:r>
            <a:r>
              <a:rPr lang="en-US" dirty="0"/>
              <a:t> simply means a particular interval of time.</a:t>
            </a:r>
          </a:p>
          <a:p>
            <a:pPr fontAlgn="auto">
              <a:spcAft>
                <a:spcPts val="0"/>
              </a:spcAft>
              <a:buFont typeface="Arial" panose="020B0604020202020204" pitchFamily="34" charset="0"/>
              <a:buChar char="•"/>
              <a:defRPr/>
            </a:pPr>
            <a:r>
              <a:rPr lang="en-US" b="1" dirty="0"/>
              <a:t>Session Tracking</a:t>
            </a:r>
            <a:r>
              <a:rPr lang="en-US" dirty="0"/>
              <a:t> is a way to maintain state (data) of an user. It is also known as </a:t>
            </a:r>
            <a:r>
              <a:rPr lang="en-US" b="1" dirty="0"/>
              <a:t>session management</a:t>
            </a:r>
            <a:r>
              <a:rPr lang="en-US" dirty="0"/>
              <a:t> in servlet.</a:t>
            </a:r>
          </a:p>
          <a:p>
            <a:pPr fontAlgn="auto">
              <a:spcAft>
                <a:spcPts val="0"/>
              </a:spcAft>
              <a:buFont typeface="Arial" panose="020B0604020202020204" pitchFamily="34" charset="0"/>
              <a:buChar char="•"/>
              <a:defRPr/>
            </a:pPr>
            <a:r>
              <a:rPr lang="en-US" dirty="0"/>
              <a:t>Http protocol is a stateless so we need to maintain state using session tracking techniques. Each time user requests to the server, server treats the request as the new request. So we need to maintain the state of an user to recognize to particular user.</a:t>
            </a:r>
          </a:p>
          <a:p>
            <a:pPr fontAlgn="auto">
              <a:spcAft>
                <a:spcPts val="0"/>
              </a:spcAft>
              <a:buFont typeface="Arial" panose="020B0604020202020204" pitchFamily="34" charset="0"/>
              <a:buChar char="•"/>
              <a:defRPr/>
            </a:pPr>
            <a:r>
              <a:rPr lang="en-US" dirty="0"/>
              <a:t>HTTP is stateless that means each request is considered as the new request. It is shown in the figure given below:</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828800"/>
            <a:ext cx="6248400" cy="4038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p:txBody>
          <a:bodyPr/>
          <a:lstStyle/>
          <a:p>
            <a:r>
              <a:rPr lang="en-US" altLang="en-US" dirty="0" smtClean="0"/>
              <a:t>There are four techniques used in Session tracking:</a:t>
            </a:r>
          </a:p>
          <a:p>
            <a:r>
              <a:rPr lang="en-US" altLang="en-US" b="1" dirty="0" smtClean="0"/>
              <a:t>Cookies</a:t>
            </a:r>
            <a:endParaRPr lang="en-US" altLang="en-US" dirty="0" smtClean="0"/>
          </a:p>
          <a:p>
            <a:r>
              <a:rPr lang="en-US" altLang="en-US" b="1" dirty="0" smtClean="0"/>
              <a:t>Hidden Form Field</a:t>
            </a:r>
            <a:endParaRPr lang="en-US" altLang="en-US" dirty="0" smtClean="0"/>
          </a:p>
          <a:p>
            <a:r>
              <a:rPr lang="en-US" altLang="en-US" b="1" dirty="0" smtClean="0"/>
              <a:t>URL Rewriting</a:t>
            </a:r>
            <a:endParaRPr lang="en-US" altLang="en-US" dirty="0" smtClean="0"/>
          </a:p>
          <a:p>
            <a:r>
              <a:rPr lang="en-US" altLang="en-US" b="1" dirty="0" err="1" smtClean="0"/>
              <a:t>HttpSession</a:t>
            </a:r>
            <a:endParaRPr lang="en-US" altLang="en-US" dirty="0" smtClean="0"/>
          </a:p>
          <a:p>
            <a:pPr marL="0" indent="0">
              <a:buNone/>
            </a:pPr>
            <a:r>
              <a:rPr lang="en-US" altLang="en-US" dirty="0" smtClean="0"/>
              <a:t/>
            </a:r>
            <a:br>
              <a:rPr lang="en-US" altLang="en-US" dirty="0" smtClean="0"/>
            </a:br>
            <a:endParaRPr lang="en-US"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COOKIES</a:t>
            </a:r>
          </a:p>
        </p:txBody>
      </p:sp>
      <p:sp>
        <p:nvSpPr>
          <p:cNvPr id="40963" name="Content Placeholder 2"/>
          <p:cNvSpPr>
            <a:spLocks noGrp="1"/>
          </p:cNvSpPr>
          <p:nvPr>
            <p:ph idx="1"/>
          </p:nvPr>
        </p:nvSpPr>
        <p:spPr/>
        <p:txBody>
          <a:bodyPr/>
          <a:lstStyle/>
          <a:p>
            <a:pPr algn="just"/>
            <a:r>
              <a:rPr lang="en-US" altLang="en-US" smtClean="0"/>
              <a:t>A </a:t>
            </a:r>
            <a:r>
              <a:rPr lang="en-US" altLang="en-US" b="1" smtClean="0"/>
              <a:t>cookie</a:t>
            </a:r>
            <a:r>
              <a:rPr lang="en-US" altLang="en-US" smtClean="0"/>
              <a:t> is a small piece of information that is persisted between the multiple client requests.</a:t>
            </a:r>
          </a:p>
          <a:p>
            <a:pPr algn="just"/>
            <a:r>
              <a:rPr lang="en-US" altLang="en-US" smtClean="0"/>
              <a:t>A cookie has a name, a single value, and optional attributes such as a comment, path and domain qualifiers, a maximum age, and a version number.</a:t>
            </a:r>
          </a:p>
          <a:p>
            <a:endParaRPr lang="en-US"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457200" y="762000"/>
            <a:ext cx="8229600" cy="5364163"/>
          </a:xfrm>
        </p:spPr>
        <p:txBody>
          <a:bodyPr/>
          <a:lstStyle/>
          <a:p>
            <a:r>
              <a:rPr lang="en-US" altLang="en-US" smtClean="0">
                <a:solidFill>
                  <a:srgbClr val="FF0000"/>
                </a:solidFill>
              </a:rPr>
              <a:t>Advantage of Cookies</a:t>
            </a:r>
          </a:p>
          <a:p>
            <a:r>
              <a:rPr lang="en-US" altLang="en-US" smtClean="0"/>
              <a:t>Simplest technique of maintaining the state.</a:t>
            </a:r>
          </a:p>
          <a:p>
            <a:r>
              <a:rPr lang="en-US" altLang="en-US" smtClean="0"/>
              <a:t>Cookies are maintained at client side.</a:t>
            </a:r>
          </a:p>
          <a:p>
            <a:r>
              <a:rPr lang="en-US" altLang="en-US" smtClean="0">
                <a:solidFill>
                  <a:srgbClr val="FF0000"/>
                </a:solidFill>
              </a:rPr>
              <a:t>Disadvantage of Cookies</a:t>
            </a:r>
          </a:p>
          <a:p>
            <a:r>
              <a:rPr lang="en-US" altLang="en-US" smtClean="0"/>
              <a:t>It will not work if cookie is disabled from the browser.</a:t>
            </a:r>
          </a:p>
          <a:p>
            <a:r>
              <a:rPr lang="en-US" altLang="en-US" smtClean="0"/>
              <a:t>Only textual information can be set in Cookie object.</a:t>
            </a:r>
          </a:p>
          <a:p>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CGI (Common Gateway Interface)</a:t>
            </a:r>
            <a:br>
              <a:rPr lang="en-US" dirty="0"/>
            </a:br>
            <a:endParaRPr lang="en-US" dirty="0"/>
          </a:p>
        </p:txBody>
      </p:sp>
      <p:sp>
        <p:nvSpPr>
          <p:cNvPr id="6147" name="Content Placeholder 2"/>
          <p:cNvSpPr>
            <a:spLocks noGrp="1"/>
          </p:cNvSpPr>
          <p:nvPr>
            <p:ph idx="1"/>
          </p:nvPr>
        </p:nvSpPr>
        <p:spPr/>
        <p:txBody>
          <a:bodyPr/>
          <a:lstStyle/>
          <a:p>
            <a:r>
              <a:rPr lang="en-US" altLang="en-US" smtClean="0"/>
              <a:t>CGI technology enables the web server to call an external program and pass HTTP request information to the external program to process the request. For each request, it starts a new process.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t>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39436"/>
              </p:ext>
            </p:extLst>
          </p:nvPr>
        </p:nvGraphicFramePr>
        <p:xfrm>
          <a:off x="457200" y="1828800"/>
          <a:ext cx="8229600" cy="3429000"/>
        </p:xfrm>
        <a:graphic>
          <a:graphicData uri="http://schemas.openxmlformats.org/drawingml/2006/table">
            <a:tbl>
              <a:tblPr/>
              <a:tblGrid>
                <a:gridCol w="8229600"/>
              </a:tblGrid>
              <a:tr h="3429000">
                <a:tc>
                  <a:txBody>
                    <a:bodyPr/>
                    <a:lstStyle/>
                    <a:p>
                      <a:pPr>
                        <a:buFont typeface="+mj-lt"/>
                        <a:buAutoNum type="arabicPeriod"/>
                      </a:pPr>
                      <a:r>
                        <a:rPr lang="en-US" b="1" dirty="0">
                          <a:solidFill>
                            <a:srgbClr val="2F4F4F"/>
                          </a:solidFill>
                          <a:effectLst/>
                          <a:latin typeface="verdana"/>
                        </a:rPr>
                        <a:t>public void </a:t>
                      </a:r>
                      <a:r>
                        <a:rPr lang="en-US" b="1" dirty="0" err="1">
                          <a:solidFill>
                            <a:srgbClr val="2F4F4F"/>
                          </a:solidFill>
                          <a:effectLst/>
                          <a:latin typeface="verdana"/>
                        </a:rPr>
                        <a:t>addCookie</a:t>
                      </a:r>
                      <a:r>
                        <a:rPr lang="en-US" b="1" dirty="0">
                          <a:solidFill>
                            <a:srgbClr val="2F4F4F"/>
                          </a:solidFill>
                          <a:effectLst/>
                          <a:latin typeface="verdana"/>
                        </a:rPr>
                        <a:t>(Cookie </a:t>
                      </a:r>
                      <a:r>
                        <a:rPr lang="en-US" b="1" dirty="0" err="1">
                          <a:solidFill>
                            <a:srgbClr val="2F4F4F"/>
                          </a:solidFill>
                          <a:effectLst/>
                          <a:latin typeface="verdana"/>
                        </a:rPr>
                        <a:t>ck</a:t>
                      </a:r>
                      <a:r>
                        <a:rPr lang="en-US" b="1" dirty="0">
                          <a:solidFill>
                            <a:srgbClr val="2F4F4F"/>
                          </a:solidFill>
                          <a:effectLst/>
                          <a:latin typeface="verdana"/>
                        </a:rPr>
                        <a:t>):</a:t>
                      </a:r>
                      <a:r>
                        <a:rPr lang="en-US" dirty="0">
                          <a:solidFill>
                            <a:srgbClr val="000000"/>
                          </a:solidFill>
                          <a:effectLst/>
                          <a:latin typeface="verdana"/>
                        </a:rPr>
                        <a:t>method of </a:t>
                      </a:r>
                      <a:r>
                        <a:rPr lang="en-US" dirty="0" err="1">
                          <a:solidFill>
                            <a:srgbClr val="000000"/>
                          </a:solidFill>
                          <a:effectLst/>
                          <a:latin typeface="verdana"/>
                        </a:rPr>
                        <a:t>HttpServletResponse</a:t>
                      </a:r>
                      <a:r>
                        <a:rPr lang="en-US" dirty="0">
                          <a:solidFill>
                            <a:srgbClr val="000000"/>
                          </a:solidFill>
                          <a:effectLst/>
                          <a:latin typeface="verdana"/>
                        </a:rPr>
                        <a:t> interface is used to add cookie in response object</a:t>
                      </a:r>
                      <a:r>
                        <a:rPr lang="en-US" dirty="0" smtClean="0">
                          <a:solidFill>
                            <a:srgbClr val="000000"/>
                          </a:solidFill>
                          <a:effectLst/>
                          <a:latin typeface="verdana"/>
                        </a:rPr>
                        <a:t>.</a:t>
                      </a:r>
                    </a:p>
                    <a:p>
                      <a:pPr>
                        <a:buFont typeface="+mj-lt"/>
                        <a:buNone/>
                      </a:pPr>
                      <a:endParaRPr lang="en-US" dirty="0">
                        <a:solidFill>
                          <a:srgbClr val="000000"/>
                        </a:solidFill>
                        <a:effectLst/>
                        <a:latin typeface="verdana"/>
                      </a:endParaRPr>
                    </a:p>
                    <a:p>
                      <a:pPr>
                        <a:buFont typeface="+mj-lt"/>
                        <a:buNone/>
                      </a:pPr>
                      <a:r>
                        <a:rPr lang="en-US" b="1" dirty="0" smtClean="0">
                          <a:solidFill>
                            <a:srgbClr val="2F4F4F"/>
                          </a:solidFill>
                          <a:effectLst/>
                          <a:latin typeface="verdana"/>
                        </a:rPr>
                        <a:t>2. public </a:t>
                      </a:r>
                      <a:r>
                        <a:rPr lang="en-US" b="1" dirty="0">
                          <a:solidFill>
                            <a:srgbClr val="2F4F4F"/>
                          </a:solidFill>
                          <a:effectLst/>
                          <a:latin typeface="verdana"/>
                        </a:rPr>
                        <a:t>Cookie[] </a:t>
                      </a:r>
                      <a:r>
                        <a:rPr lang="en-US" b="1" dirty="0" err="1">
                          <a:solidFill>
                            <a:srgbClr val="2F4F4F"/>
                          </a:solidFill>
                          <a:effectLst/>
                          <a:latin typeface="verdana"/>
                        </a:rPr>
                        <a:t>getCookies</a:t>
                      </a:r>
                      <a:r>
                        <a:rPr lang="en-US" b="1" dirty="0">
                          <a:solidFill>
                            <a:srgbClr val="2F4F4F"/>
                          </a:solidFill>
                          <a:effectLst/>
                          <a:latin typeface="verdana"/>
                        </a:rPr>
                        <a:t>():</a:t>
                      </a:r>
                      <a:r>
                        <a:rPr lang="en-US" dirty="0">
                          <a:solidFill>
                            <a:srgbClr val="000000"/>
                          </a:solidFill>
                          <a:effectLst/>
                          <a:latin typeface="verdana"/>
                        </a:rPr>
                        <a:t>method of </a:t>
                      </a:r>
                      <a:r>
                        <a:rPr lang="en-US" dirty="0" err="1">
                          <a:solidFill>
                            <a:srgbClr val="000000"/>
                          </a:solidFill>
                          <a:effectLst/>
                          <a:latin typeface="verdana"/>
                        </a:rPr>
                        <a:t>HttpServletRequest</a:t>
                      </a:r>
                      <a:r>
                        <a:rPr lang="en-US" dirty="0">
                          <a:solidFill>
                            <a:srgbClr val="000000"/>
                          </a:solidFill>
                          <a:effectLst/>
                          <a:latin typeface="verdana"/>
                        </a:rPr>
                        <a:t> interface is used to return all the cookies from the browser.</a:t>
                      </a:r>
                    </a:p>
                  </a:txBody>
                  <a:tcPr anchor="ctr">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r>
              <a:rPr lang="en-US" altLang="en-US" smtClean="0"/>
              <a:t>Cookie ck=</a:t>
            </a:r>
            <a:r>
              <a:rPr lang="en-US" altLang="en-US" b="1" smtClean="0"/>
              <a:t>new</a:t>
            </a:r>
            <a:r>
              <a:rPr lang="en-US" altLang="en-US" smtClean="0"/>
              <a:t> Cookie("user","sonoo jaiswal");//creating cookie object  </a:t>
            </a:r>
          </a:p>
          <a:p>
            <a:r>
              <a:rPr lang="en-US" altLang="en-US" smtClean="0"/>
              <a:t>response.addCookie(ck);//adding cookie in the response  </a:t>
            </a:r>
          </a:p>
          <a:p>
            <a:endParaRPr lang="en-US"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t>HIDDEN FORM FIELDS</a:t>
            </a:r>
          </a:p>
        </p:txBody>
      </p:sp>
      <p:sp>
        <p:nvSpPr>
          <p:cNvPr id="3" name="Content Placeholder 2"/>
          <p:cNvSpPr>
            <a:spLocks noGrp="1"/>
          </p:cNvSpPr>
          <p:nvPr>
            <p:ph idx="1"/>
          </p:nvPr>
        </p:nvSpPr>
        <p:spPr/>
        <p:txBody>
          <a:bodyPr rtlCol="0">
            <a:normAutofit fontScale="92500"/>
          </a:bodyPr>
          <a:lstStyle/>
          <a:p>
            <a:pPr fontAlgn="auto">
              <a:spcAft>
                <a:spcPts val="0"/>
              </a:spcAft>
              <a:buFont typeface="Arial" panose="020B0604020202020204" pitchFamily="34" charset="0"/>
              <a:buChar char="•"/>
              <a:defRPr/>
            </a:pPr>
            <a:r>
              <a:rPr lang="en-US" dirty="0"/>
              <a:t>In case of Hidden Form Field </a:t>
            </a:r>
            <a:r>
              <a:rPr lang="en-US" b="1" dirty="0"/>
              <a:t>a hidden (invisible) </a:t>
            </a:r>
            <a:r>
              <a:rPr lang="en-US" b="1" dirty="0" err="1"/>
              <a:t>textfield</a:t>
            </a:r>
            <a:r>
              <a:rPr lang="en-US" dirty="0"/>
              <a:t> is used for maintaining the state of an user.</a:t>
            </a:r>
          </a:p>
          <a:p>
            <a:pPr fontAlgn="auto">
              <a:spcAft>
                <a:spcPts val="0"/>
              </a:spcAft>
              <a:buFont typeface="Arial" panose="020B0604020202020204" pitchFamily="34" charset="0"/>
              <a:buChar char="•"/>
              <a:defRPr/>
            </a:pPr>
            <a:r>
              <a:rPr lang="en-US" dirty="0"/>
              <a:t>In such case, we store the information in the hidden field and get it from another servlet. This approach is better if we have to submit form in all the pages and we don't want to depend on the browser.</a:t>
            </a:r>
          </a:p>
          <a:p>
            <a:pPr fontAlgn="auto">
              <a:spcAft>
                <a:spcPts val="0"/>
              </a:spcAft>
              <a:buFont typeface="Arial" panose="020B0604020202020204" pitchFamily="34" charset="0"/>
              <a:buChar char="•"/>
              <a:defRPr/>
            </a:pPr>
            <a:r>
              <a:rPr lang="en-US" dirty="0"/>
              <a:t>Let's see the code to store value in hidden field.</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idx="1"/>
          </p:nvPr>
        </p:nvSpPr>
        <p:spPr/>
        <p:txBody>
          <a:bodyPr/>
          <a:lstStyle/>
          <a:p>
            <a:r>
              <a:rPr lang="en-US" altLang="en-US" smtClean="0"/>
              <a:t>&lt;input type="hidden" name="uname" value="Vimal Jaiswal"&gt;  </a:t>
            </a:r>
          </a:p>
          <a:p>
            <a:r>
              <a:rPr lang="en-US" altLang="en-US" smtClean="0"/>
              <a:t>Real application of hidden form field</a:t>
            </a:r>
          </a:p>
          <a:p>
            <a:r>
              <a:rPr lang="en-US" altLang="en-US" smtClean="0"/>
              <a:t>It is widely used in comment form of a website. In such case, we store page id or page name in the hidden field so that each page can be uniquely identified</a:t>
            </a:r>
          </a:p>
          <a:p>
            <a:endParaRPr lang="en-US"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smtClean="0"/>
              <a:t>URL REWRITING</a:t>
            </a:r>
          </a:p>
        </p:txBody>
      </p:sp>
      <p:sp>
        <p:nvSpPr>
          <p:cNvPr id="3" name="Content Placeholder 2"/>
          <p:cNvSpPr>
            <a:spLocks noGrp="1"/>
          </p:cNvSpPr>
          <p:nvPr>
            <p:ph idx="1"/>
          </p:nvPr>
        </p:nvSpPr>
        <p:spPr/>
        <p:txBody>
          <a:bodyPr rtlCol="0">
            <a:normAutofit fontScale="85000" lnSpcReduction="20000"/>
          </a:bodyPr>
          <a:lstStyle/>
          <a:p>
            <a:pPr algn="just" fontAlgn="auto">
              <a:spcAft>
                <a:spcPts val="0"/>
              </a:spcAft>
              <a:buFont typeface="Arial" panose="020B0604020202020204" pitchFamily="34" charset="0"/>
              <a:buChar char="•"/>
              <a:defRPr/>
            </a:pPr>
            <a:r>
              <a:rPr lang="en-US" dirty="0"/>
              <a:t>In URL rewriting, we append a token or identifier to the URL of the next Servlet or the next resource. We can send parameter name/value pairs using the following format:</a:t>
            </a:r>
          </a:p>
          <a:p>
            <a:pPr marL="0" indent="0" algn="just" fontAlgn="auto">
              <a:spcAft>
                <a:spcPts val="0"/>
              </a:spcAft>
              <a:buNone/>
              <a:defRPr/>
            </a:pPr>
            <a:r>
              <a:rPr lang="en-US" dirty="0" smtClean="0"/>
              <a:t>     url?name1=value1&amp;name2=value2</a:t>
            </a:r>
            <a:r>
              <a:rPr lang="en-US" dirty="0"/>
              <a:t>&amp;??</a:t>
            </a:r>
          </a:p>
          <a:p>
            <a:pPr algn="just" fontAlgn="auto">
              <a:spcAft>
                <a:spcPts val="0"/>
              </a:spcAft>
              <a:buFont typeface="Arial" panose="020B0604020202020204" pitchFamily="34" charset="0"/>
              <a:buChar char="•"/>
              <a:defRPr/>
            </a:pPr>
            <a:r>
              <a:rPr lang="en-US" dirty="0"/>
              <a:t>A name and a value is separated using an equal = sign, a parameter name/value pair is separated from another parameter using the ampersand(&amp;). When the user clicks the hyperlink, the parameter name/value pairs will be passed to the server. From a Servlet, we can use </a:t>
            </a:r>
            <a:r>
              <a:rPr lang="en-US" dirty="0" err="1"/>
              <a:t>getParameter</a:t>
            </a:r>
            <a:r>
              <a:rPr lang="en-US" dirty="0"/>
              <a:t>() method to obtain a parameter value.</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a:t>HttpSession</a:t>
            </a:r>
            <a:r>
              <a:rPr lang="en-US" dirty="0"/>
              <a:t> interface</a:t>
            </a:r>
            <a:br>
              <a:rPr lang="en-US" dirty="0"/>
            </a:br>
            <a:endParaRPr lang="en-US" dirty="0"/>
          </a:p>
        </p:txBody>
      </p:sp>
      <p:sp>
        <p:nvSpPr>
          <p:cNvPr id="48131" name="Content Placeholder 2"/>
          <p:cNvSpPr>
            <a:spLocks noGrp="1"/>
          </p:cNvSpPr>
          <p:nvPr>
            <p:ph idx="1"/>
          </p:nvPr>
        </p:nvSpPr>
        <p:spPr/>
        <p:txBody>
          <a:bodyPr/>
          <a:lstStyle/>
          <a:p>
            <a:pPr marL="0" indent="0" algn="just">
              <a:buNone/>
            </a:pPr>
            <a:r>
              <a:rPr lang="en-US" altLang="en-US" dirty="0" smtClean="0"/>
              <a:t>In such case, container creates a session id for each user. The container uses this id to identify the particular user. An object of </a:t>
            </a:r>
            <a:r>
              <a:rPr lang="en-US" altLang="en-US" dirty="0" err="1" smtClean="0"/>
              <a:t>HttpSession</a:t>
            </a:r>
            <a:r>
              <a:rPr lang="en-US" altLang="en-US" dirty="0" smtClean="0"/>
              <a:t> can be used to perform two tasks:</a:t>
            </a:r>
          </a:p>
          <a:p>
            <a:pPr algn="just">
              <a:buFont typeface="Wingdings" panose="05000000000000000000" pitchFamily="2" charset="2"/>
              <a:buChar char="v"/>
            </a:pPr>
            <a:r>
              <a:rPr lang="en-US" altLang="en-US" dirty="0" smtClean="0"/>
              <a:t>bind objects</a:t>
            </a:r>
          </a:p>
          <a:p>
            <a:pPr algn="just">
              <a:buFont typeface="Wingdings" panose="05000000000000000000" pitchFamily="2" charset="2"/>
              <a:buChar char="v"/>
            </a:pPr>
            <a:r>
              <a:rPr lang="en-US" altLang="en-US" dirty="0" smtClean="0"/>
              <a:t>view and manipulate information about a session, such as the session identifier, creation time, and last accessed time.</a:t>
            </a:r>
          </a:p>
          <a:p>
            <a:endParaRPr lang="en-US" alt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en-US" altLang="en-US" dirty="0" smtClean="0"/>
          </a:p>
        </p:txBody>
      </p:sp>
      <p:pic>
        <p:nvPicPr>
          <p:cNvPr id="4915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62100" y="1676400"/>
            <a:ext cx="6591300" cy="441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rtlCol="0">
            <a:normAutofit lnSpcReduction="10000"/>
          </a:bodyPr>
          <a:lstStyle/>
          <a:p>
            <a:pPr fontAlgn="auto">
              <a:spcAft>
                <a:spcPts val="0"/>
              </a:spcAft>
              <a:buFont typeface="Arial" panose="020B0604020202020204" pitchFamily="34" charset="0"/>
              <a:buChar char="•"/>
              <a:defRPr/>
            </a:pPr>
            <a:r>
              <a:rPr lang="en-US" dirty="0">
                <a:solidFill>
                  <a:srgbClr val="FF0000"/>
                </a:solidFill>
              </a:rPr>
              <a:t>How to get the </a:t>
            </a:r>
            <a:r>
              <a:rPr lang="en-US" dirty="0" err="1">
                <a:solidFill>
                  <a:srgbClr val="FF0000"/>
                </a:solidFill>
              </a:rPr>
              <a:t>HttpSession</a:t>
            </a:r>
            <a:r>
              <a:rPr lang="en-US" dirty="0">
                <a:solidFill>
                  <a:srgbClr val="FF0000"/>
                </a:solidFill>
              </a:rPr>
              <a:t> object ?</a:t>
            </a:r>
          </a:p>
          <a:p>
            <a:pPr algn="just" fontAlgn="auto">
              <a:spcAft>
                <a:spcPts val="0"/>
              </a:spcAft>
              <a:buFont typeface="Arial" panose="020B0604020202020204" pitchFamily="34" charset="0"/>
              <a:buChar char="•"/>
              <a:defRPr/>
            </a:pPr>
            <a:r>
              <a:rPr lang="en-US" dirty="0"/>
              <a:t>The </a:t>
            </a:r>
            <a:r>
              <a:rPr lang="en-US" dirty="0" err="1"/>
              <a:t>HttpServletRequest</a:t>
            </a:r>
            <a:r>
              <a:rPr lang="en-US" dirty="0"/>
              <a:t> interface provides two methods to get the object of </a:t>
            </a:r>
            <a:r>
              <a:rPr lang="en-US" dirty="0" err="1"/>
              <a:t>HttpSession</a:t>
            </a:r>
            <a:r>
              <a:rPr lang="en-US" dirty="0"/>
              <a:t>:</a:t>
            </a:r>
          </a:p>
          <a:p>
            <a:pPr algn="just" fontAlgn="auto">
              <a:spcAft>
                <a:spcPts val="0"/>
              </a:spcAft>
              <a:buFont typeface="Arial" panose="020B0604020202020204" pitchFamily="34" charset="0"/>
              <a:buChar char="•"/>
              <a:defRPr/>
            </a:pPr>
            <a:r>
              <a:rPr lang="en-US" b="1" dirty="0"/>
              <a:t>public </a:t>
            </a:r>
            <a:r>
              <a:rPr lang="en-US" b="1" dirty="0" err="1"/>
              <a:t>HttpSession</a:t>
            </a:r>
            <a:r>
              <a:rPr lang="en-US" b="1" dirty="0"/>
              <a:t> </a:t>
            </a:r>
            <a:r>
              <a:rPr lang="en-US" b="1" dirty="0" err="1"/>
              <a:t>getSession</a:t>
            </a:r>
            <a:r>
              <a:rPr lang="en-US" b="1" dirty="0"/>
              <a:t>():</a:t>
            </a:r>
            <a:r>
              <a:rPr lang="en-US" dirty="0"/>
              <a:t>Returns the current session associated with this request, or if the request does not have a session, creates one.</a:t>
            </a:r>
          </a:p>
          <a:p>
            <a:pPr algn="just" fontAlgn="auto">
              <a:spcAft>
                <a:spcPts val="0"/>
              </a:spcAft>
              <a:buFont typeface="Arial" panose="020B0604020202020204" pitchFamily="34" charset="0"/>
              <a:buChar char="•"/>
              <a:defRPr/>
            </a:pPr>
            <a:r>
              <a:rPr lang="en-US" b="1" dirty="0"/>
              <a:t>public </a:t>
            </a:r>
            <a:r>
              <a:rPr lang="en-US" b="1" dirty="0" err="1"/>
              <a:t>HttpSession</a:t>
            </a:r>
            <a:r>
              <a:rPr lang="en-US" b="1" dirty="0"/>
              <a:t> </a:t>
            </a:r>
            <a:r>
              <a:rPr lang="en-US" b="1" dirty="0" err="1"/>
              <a:t>getSession</a:t>
            </a:r>
            <a:r>
              <a:rPr lang="en-US" b="1" dirty="0"/>
              <a:t>(</a:t>
            </a:r>
            <a:r>
              <a:rPr lang="en-US" b="1" dirty="0" err="1"/>
              <a:t>boolean</a:t>
            </a:r>
            <a:r>
              <a:rPr lang="en-US" b="1" dirty="0"/>
              <a:t> create):</a:t>
            </a:r>
            <a:r>
              <a:rPr lang="en-US" dirty="0"/>
              <a:t>Returns the current </a:t>
            </a:r>
            <a:r>
              <a:rPr lang="en-US" dirty="0" err="1"/>
              <a:t>HttpSession</a:t>
            </a:r>
            <a:r>
              <a:rPr lang="en-US" dirty="0"/>
              <a:t> associated with this request or, if there is no current session and create is true, returns a new session.</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rtlCol="0">
            <a:normAutofit fontScale="92500" lnSpcReduction="20000"/>
          </a:bodyPr>
          <a:lstStyle/>
          <a:p>
            <a:pPr fontAlgn="auto">
              <a:spcAft>
                <a:spcPts val="0"/>
              </a:spcAft>
              <a:buFont typeface="Arial" panose="020B0604020202020204" pitchFamily="34" charset="0"/>
              <a:buChar char="•"/>
              <a:defRPr/>
            </a:pPr>
            <a:r>
              <a:rPr lang="en-US" dirty="0">
                <a:solidFill>
                  <a:srgbClr val="FF0000"/>
                </a:solidFill>
              </a:rPr>
              <a:t>Commonly used methods of </a:t>
            </a:r>
            <a:r>
              <a:rPr lang="en-US" dirty="0" err="1">
                <a:solidFill>
                  <a:srgbClr val="FF0000"/>
                </a:solidFill>
              </a:rPr>
              <a:t>HttpSession</a:t>
            </a:r>
            <a:r>
              <a:rPr lang="en-US" dirty="0">
                <a:solidFill>
                  <a:srgbClr val="FF0000"/>
                </a:solidFill>
              </a:rPr>
              <a:t> interface</a:t>
            </a:r>
          </a:p>
          <a:p>
            <a:pPr algn="just" fontAlgn="auto">
              <a:spcAft>
                <a:spcPts val="0"/>
              </a:spcAft>
              <a:buFont typeface="Arial" panose="020B0604020202020204" pitchFamily="34" charset="0"/>
              <a:buChar char="•"/>
              <a:defRPr/>
            </a:pPr>
            <a:r>
              <a:rPr lang="en-US" b="1" dirty="0"/>
              <a:t>public String </a:t>
            </a:r>
            <a:r>
              <a:rPr lang="en-US" b="1" dirty="0" err="1"/>
              <a:t>getId</a:t>
            </a:r>
            <a:r>
              <a:rPr lang="en-US" b="1" dirty="0"/>
              <a:t>():</a:t>
            </a:r>
            <a:r>
              <a:rPr lang="en-US" dirty="0"/>
              <a:t>Returns a string containing the unique identifier value.</a:t>
            </a:r>
          </a:p>
          <a:p>
            <a:pPr algn="just" fontAlgn="auto">
              <a:spcAft>
                <a:spcPts val="0"/>
              </a:spcAft>
              <a:buFont typeface="Arial" panose="020B0604020202020204" pitchFamily="34" charset="0"/>
              <a:buChar char="•"/>
              <a:defRPr/>
            </a:pPr>
            <a:r>
              <a:rPr lang="en-US" b="1" dirty="0"/>
              <a:t>public long </a:t>
            </a:r>
            <a:r>
              <a:rPr lang="en-US" b="1" dirty="0" err="1"/>
              <a:t>getCreationTime</a:t>
            </a:r>
            <a:r>
              <a:rPr lang="en-US" b="1" dirty="0"/>
              <a:t>():</a:t>
            </a:r>
            <a:r>
              <a:rPr lang="en-US" dirty="0"/>
              <a:t>Returns the time when this session was created, measured in milliseconds since midnight January 1, 1970 GMT.</a:t>
            </a:r>
          </a:p>
          <a:p>
            <a:pPr algn="just" fontAlgn="auto">
              <a:spcAft>
                <a:spcPts val="0"/>
              </a:spcAft>
              <a:buFont typeface="Arial" panose="020B0604020202020204" pitchFamily="34" charset="0"/>
              <a:buChar char="•"/>
              <a:defRPr/>
            </a:pPr>
            <a:r>
              <a:rPr lang="en-US" b="1" dirty="0"/>
              <a:t>public long </a:t>
            </a:r>
            <a:r>
              <a:rPr lang="en-US" b="1" dirty="0" err="1"/>
              <a:t>getLastAccessedTime</a:t>
            </a:r>
            <a:r>
              <a:rPr lang="en-US" b="1" dirty="0"/>
              <a:t>():</a:t>
            </a:r>
            <a:r>
              <a:rPr lang="en-US" dirty="0"/>
              <a:t>Returns the last time the client sent a request associated with this session, as the number of milliseconds since midnight January 1, 1970 GMT.</a:t>
            </a:r>
          </a:p>
          <a:p>
            <a:pPr algn="just" fontAlgn="auto">
              <a:spcAft>
                <a:spcPts val="0"/>
              </a:spcAft>
              <a:buFont typeface="Arial" panose="020B0604020202020204" pitchFamily="34" charset="0"/>
              <a:buChar char="•"/>
              <a:defRPr/>
            </a:pPr>
            <a:r>
              <a:rPr lang="en-US" b="1" dirty="0"/>
              <a:t>public void invalidate():</a:t>
            </a:r>
            <a:r>
              <a:rPr lang="en-US" dirty="0"/>
              <a:t>Invalidates this session then unbinds any objects bound to it.</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3538" y="2547938"/>
            <a:ext cx="5876925" cy="2628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rtlCol="0">
            <a:normAutofit/>
          </a:bodyPr>
          <a:lstStyle/>
          <a:p>
            <a:pPr marL="0" indent="0" fontAlgn="auto">
              <a:spcAft>
                <a:spcPts val="0"/>
              </a:spcAft>
              <a:buFont typeface="Arial" panose="020B0604020202020204" pitchFamily="34" charset="0"/>
              <a:buNone/>
              <a:defRPr/>
            </a:pPr>
            <a:r>
              <a:rPr lang="en-US" dirty="0">
                <a:solidFill>
                  <a:srgbClr val="FF0000"/>
                </a:solidFill>
              </a:rPr>
              <a:t>Disadvantages of CGI</a:t>
            </a:r>
          </a:p>
          <a:p>
            <a:pPr fontAlgn="auto">
              <a:spcAft>
                <a:spcPts val="0"/>
              </a:spcAft>
              <a:buFont typeface="Arial" panose="020B0604020202020204" pitchFamily="34" charset="0"/>
              <a:buChar char="•"/>
              <a:defRPr/>
            </a:pPr>
            <a:r>
              <a:rPr lang="en-US" dirty="0"/>
              <a:t>There are many problems in CGI technology:</a:t>
            </a:r>
          </a:p>
          <a:p>
            <a:pPr fontAlgn="auto">
              <a:spcAft>
                <a:spcPts val="0"/>
              </a:spcAft>
              <a:buFont typeface="Arial" panose="020B0604020202020204" pitchFamily="34" charset="0"/>
              <a:buChar char="•"/>
              <a:defRPr/>
            </a:pPr>
            <a:r>
              <a:rPr lang="en-US" dirty="0"/>
              <a:t>If the number of clients increases, it takes more time for sending the response.</a:t>
            </a:r>
          </a:p>
          <a:p>
            <a:pPr fontAlgn="auto">
              <a:spcAft>
                <a:spcPts val="0"/>
              </a:spcAft>
              <a:buFont typeface="Arial" panose="020B0604020202020204" pitchFamily="34" charset="0"/>
              <a:buChar char="•"/>
              <a:defRPr/>
            </a:pPr>
            <a:r>
              <a:rPr lang="en-US" dirty="0"/>
              <a:t>For each request, it starts a process, and the web server is limited to start processes.</a:t>
            </a:r>
          </a:p>
          <a:p>
            <a:pPr fontAlgn="auto">
              <a:spcAft>
                <a:spcPts val="0"/>
              </a:spcAft>
              <a:buFont typeface="Arial" panose="020B0604020202020204" pitchFamily="34" charset="0"/>
              <a:buChar char="•"/>
              <a:defRPr/>
            </a:pPr>
            <a:r>
              <a:rPr lang="en-US" dirty="0"/>
              <a:t>It uses platform dependent language e.g. C, </a:t>
            </a:r>
            <a:r>
              <a:rPr lang="en-US" dirty="0" smtClean="0"/>
              <a:t>C++, </a:t>
            </a:r>
            <a:r>
              <a:rPr lang="en-US" dirty="0" err="1" smtClean="0"/>
              <a:t>perl</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Advantages of Servlet</a:t>
            </a:r>
            <a:br>
              <a:rPr lang="en-US" dirty="0"/>
            </a:br>
            <a:endParaRPr lang="en-US" dirty="0"/>
          </a:p>
        </p:txBody>
      </p:sp>
      <p:pic>
        <p:nvPicPr>
          <p:cNvPr id="92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676400"/>
            <a:ext cx="6324600" cy="33924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rtlCol="0">
            <a:normAutofit fontScale="85000" lnSpcReduction="10000"/>
          </a:bodyPr>
          <a:lstStyle/>
          <a:p>
            <a:pPr fontAlgn="auto">
              <a:spcAft>
                <a:spcPts val="0"/>
              </a:spcAft>
              <a:buFont typeface="Arial" panose="020B0604020202020204" pitchFamily="34" charset="0"/>
              <a:buChar char="•"/>
              <a:defRPr/>
            </a:pPr>
            <a:r>
              <a:rPr lang="en-US" dirty="0"/>
              <a:t>There are many advantages of Servlet over CGI. The web container creates threads for handling the multiple requests to the Servlet. Threads have many benefits over the Processes such as they share a common memory area, lightweight, cost of communication between the threads are low. The advantages of Servlet are as follows:</a:t>
            </a:r>
          </a:p>
          <a:p>
            <a:pPr fontAlgn="auto">
              <a:spcAft>
                <a:spcPts val="0"/>
              </a:spcAft>
              <a:buFont typeface="Arial" panose="020B0604020202020204" pitchFamily="34" charset="0"/>
              <a:buChar char="•"/>
              <a:defRPr/>
            </a:pPr>
            <a:r>
              <a:rPr lang="en-US" b="1" dirty="0"/>
              <a:t>Better performance:</a:t>
            </a:r>
            <a:r>
              <a:rPr lang="en-US" dirty="0"/>
              <a:t> because it creates a thread for each request, not process.</a:t>
            </a:r>
          </a:p>
          <a:p>
            <a:pPr fontAlgn="auto">
              <a:spcAft>
                <a:spcPts val="0"/>
              </a:spcAft>
              <a:buFont typeface="Arial" panose="020B0604020202020204" pitchFamily="34" charset="0"/>
              <a:buChar char="•"/>
              <a:defRPr/>
            </a:pPr>
            <a:r>
              <a:rPr lang="en-US" b="1" dirty="0"/>
              <a:t>Portability:</a:t>
            </a:r>
            <a:r>
              <a:rPr lang="en-US" dirty="0"/>
              <a:t> because it uses Java language.</a:t>
            </a:r>
          </a:p>
          <a:p>
            <a:pPr fontAlgn="auto">
              <a:spcAft>
                <a:spcPts val="0"/>
              </a:spcAft>
              <a:buFont typeface="Arial" panose="020B0604020202020204" pitchFamily="34" charset="0"/>
              <a:buChar char="•"/>
              <a:defRPr/>
            </a:pPr>
            <a:r>
              <a:rPr lang="en-US" b="1" dirty="0"/>
              <a:t>Robust:</a:t>
            </a:r>
            <a:r>
              <a:rPr lang="en-US" dirty="0"/>
              <a:t> JVM manages Servlets, so we don't need to worry about the memory leak, garbage collection, etc.</a:t>
            </a:r>
          </a:p>
          <a:p>
            <a:pPr fontAlgn="auto">
              <a:spcAft>
                <a:spcPts val="0"/>
              </a:spcAft>
              <a:buFont typeface="Arial" panose="020B0604020202020204" pitchFamily="34" charset="0"/>
              <a:buChar char="•"/>
              <a:defRPr/>
            </a:pPr>
            <a:r>
              <a:rPr lang="en-US" b="1" dirty="0"/>
              <a:t>Secure:</a:t>
            </a:r>
            <a:r>
              <a:rPr lang="en-US" dirty="0"/>
              <a:t> because it uses java language.</a:t>
            </a:r>
          </a:p>
          <a:p>
            <a:pPr fontAlgn="auto">
              <a:spcAft>
                <a:spcPts val="0"/>
              </a:spcAft>
              <a:buFont typeface="Arial" panose="020B0604020202020204" pitchFamily="34" charset="0"/>
              <a:buChar char="•"/>
              <a:defRP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2007</Words>
  <Application>Microsoft Office PowerPoint</Application>
  <PresentationFormat>On-screen Show (4:3)</PresentationFormat>
  <Paragraphs>303</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times new roman</vt:lpstr>
      <vt:lpstr>verdana</vt:lpstr>
      <vt:lpstr>Wingdings</vt:lpstr>
      <vt:lpstr>Office Theme</vt:lpstr>
      <vt:lpstr>servlets</vt:lpstr>
      <vt:lpstr>servlets</vt:lpstr>
      <vt:lpstr> What is a Servlet? </vt:lpstr>
      <vt:lpstr>What is a web application? </vt:lpstr>
      <vt:lpstr>CGI (Common Gateway Interface) </vt:lpstr>
      <vt:lpstr>PowerPoint Presentation</vt:lpstr>
      <vt:lpstr>PowerPoint Presentation</vt:lpstr>
      <vt:lpstr>Advantages of Servlet </vt:lpstr>
      <vt:lpstr>PowerPoint Presentation</vt:lpstr>
      <vt:lpstr>The HTTP request methods are:</vt:lpstr>
      <vt:lpstr>Servlet life cycle</vt:lpstr>
      <vt:lpstr>PowerPoint Presentation</vt:lpstr>
      <vt:lpstr>PowerPoint Presentation</vt:lpstr>
      <vt:lpstr>PowerPoint Presentation</vt:lpstr>
      <vt:lpstr>service method is invoked </vt:lpstr>
      <vt:lpstr>destroy method is invoked </vt:lpstr>
      <vt:lpstr>Servlet API </vt:lpstr>
      <vt:lpstr> Interfaces in javax.servlet package </vt:lpstr>
      <vt:lpstr> Classes in javax.servlet package </vt:lpstr>
      <vt:lpstr> Interfaces in javax.servlet.http package </vt:lpstr>
      <vt:lpstr>Classes in javax.servlet.http package</vt:lpstr>
      <vt:lpstr>Servlet Interface </vt:lpstr>
      <vt:lpstr>PowerPoint Presentation</vt:lpstr>
      <vt:lpstr>PowerPoint Presentation</vt:lpstr>
      <vt:lpstr> Methods of GenericServlet class </vt:lpstr>
      <vt:lpstr>PowerPoint Presentation</vt:lpstr>
      <vt:lpstr>PowerPoint Presentation</vt:lpstr>
      <vt:lpstr> Methods of HttpServlet class </vt:lpstr>
      <vt:lpstr>PowerPoint Presentation</vt:lpstr>
      <vt:lpstr>ServletRequest Interface </vt:lpstr>
      <vt:lpstr>Methods of ServletRequest interface </vt:lpstr>
      <vt:lpstr>PowerPoint Presentation</vt:lpstr>
      <vt:lpstr> Example of ServletRequest to display the name of the user </vt:lpstr>
      <vt:lpstr>PowerPoint Presentation</vt:lpstr>
      <vt:lpstr>  Methods of ServletResponse Interface </vt:lpstr>
      <vt:lpstr>PowerPoint Presentation</vt:lpstr>
      <vt:lpstr>PowerPoint Presentation</vt:lpstr>
      <vt:lpstr>RequestDispatcher in Servlet </vt:lpstr>
      <vt:lpstr>Methods of RequestDispatcher interface </vt:lpstr>
      <vt:lpstr>PowerPoint Presentation</vt:lpstr>
      <vt:lpstr>Difference between forward() and sendRedirect() method </vt:lpstr>
      <vt:lpstr>ServletConfig Interface </vt:lpstr>
      <vt:lpstr>PowerPoint Presentation</vt:lpstr>
      <vt:lpstr>Methods of ServletConfig interface </vt:lpstr>
      <vt:lpstr>Session Tracking in Servlets </vt:lpstr>
      <vt:lpstr>PowerPoint Presentation</vt:lpstr>
      <vt:lpstr>PowerPoint Presentation</vt:lpstr>
      <vt:lpstr>COOKIES</vt:lpstr>
      <vt:lpstr>PowerPoint Presentation</vt:lpstr>
      <vt:lpstr>METHODS</vt:lpstr>
      <vt:lpstr>PowerPoint Presentation</vt:lpstr>
      <vt:lpstr>HIDDEN FORM FIELDS</vt:lpstr>
      <vt:lpstr>PowerPoint Presentation</vt:lpstr>
      <vt:lpstr>URL REWRITING</vt:lpstr>
      <vt:lpstr>HttpSession interface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servlets</dc:title>
  <dc:creator>ADMIN</dc:creator>
  <cp:lastModifiedBy>DELL</cp:lastModifiedBy>
  <cp:revision>52</cp:revision>
  <dcterms:created xsi:type="dcterms:W3CDTF">2018-09-20T05:38:13Z</dcterms:created>
  <dcterms:modified xsi:type="dcterms:W3CDTF">2018-11-15T23:25:52Z</dcterms:modified>
</cp:coreProperties>
</file>