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2" r:id="rId46"/>
    <p:sldId id="300" r:id="rId47"/>
    <p:sldId id="301"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4" r:id="rId73"/>
    <p:sldId id="335" r:id="rId74"/>
    <p:sldId id="337" r:id="rId75"/>
    <p:sldId id="338" r:id="rId76"/>
    <p:sldId id="339" r:id="rId77"/>
    <p:sldId id="340" r:id="rId78"/>
    <p:sldId id="341"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32" r:id="rId96"/>
    <p:sldId id="333"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94660"/>
  </p:normalViewPr>
  <p:slideViewPr>
    <p:cSldViewPr>
      <p:cViewPr>
        <p:scale>
          <a:sx n="71" d="100"/>
          <a:sy n="71" d="100"/>
        </p:scale>
        <p:origin x="63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8EC52E-DF71-4506-B4F1-A827CF53CD19}"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14543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EC52E-DF71-4506-B4F1-A827CF53CD19}"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14681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EC52E-DF71-4506-B4F1-A827CF53CD19}"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337558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EC52E-DF71-4506-B4F1-A827CF53CD19}"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315951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EC52E-DF71-4506-B4F1-A827CF53CD19}" type="datetimeFigureOut">
              <a:rPr lang="en-US" smtClean="0"/>
              <a:t>14-Nov-18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346536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8EC52E-DF71-4506-B4F1-A827CF53CD19}"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336993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8EC52E-DF71-4506-B4F1-A827CF53CD19}" type="datetimeFigureOut">
              <a:rPr lang="en-US" smtClean="0"/>
              <a:t>14-Nov-18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377964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8EC52E-DF71-4506-B4F1-A827CF53CD19}" type="datetimeFigureOut">
              <a:rPr lang="en-US" smtClean="0"/>
              <a:t>14-Nov-18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287731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EC52E-DF71-4506-B4F1-A827CF53CD19}" type="datetimeFigureOut">
              <a:rPr lang="en-US" smtClean="0"/>
              <a:t>14-Nov-18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37482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EC52E-DF71-4506-B4F1-A827CF53CD19}"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149159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EC52E-DF71-4506-B4F1-A827CF53CD19}" type="datetimeFigureOut">
              <a:rPr lang="en-US" smtClean="0"/>
              <a:t>14-Nov-18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D68BB9-78B5-4AE2-8B82-653C1F666380}" type="slidenum">
              <a:rPr lang="en-US" smtClean="0"/>
              <a:t>‹#›</a:t>
            </a:fld>
            <a:endParaRPr lang="en-US"/>
          </a:p>
        </p:txBody>
      </p:sp>
    </p:spTree>
    <p:extLst>
      <p:ext uri="{BB962C8B-B14F-4D97-AF65-F5344CB8AC3E}">
        <p14:creationId xmlns:p14="http://schemas.microsoft.com/office/powerpoint/2010/main" val="186736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EC52E-DF71-4506-B4F1-A827CF53CD19}" type="datetimeFigureOut">
              <a:rPr lang="en-US" smtClean="0"/>
              <a:t>14-Nov-18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68BB9-78B5-4AE2-8B82-653C1F666380}" type="slidenum">
              <a:rPr lang="en-US" smtClean="0"/>
              <a:t>‹#›</a:t>
            </a:fld>
            <a:endParaRPr lang="en-US"/>
          </a:p>
        </p:txBody>
      </p:sp>
    </p:spTree>
    <p:extLst>
      <p:ext uri="{BB962C8B-B14F-4D97-AF65-F5344CB8AC3E}">
        <p14:creationId xmlns:p14="http://schemas.microsoft.com/office/powerpoint/2010/main" val="301433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struts</a:t>
            </a:r>
            <a:endParaRPr lang="en-US" dirty="0"/>
          </a:p>
        </p:txBody>
      </p:sp>
    </p:spTree>
    <p:extLst>
      <p:ext uri="{BB962C8B-B14F-4D97-AF65-F5344CB8AC3E}">
        <p14:creationId xmlns:p14="http://schemas.microsoft.com/office/powerpoint/2010/main" val="2696774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a:solidFill>
                  <a:srgbClr val="FF0000"/>
                </a:solidFill>
              </a:rPr>
              <a:t>Model 1 Architecture</a:t>
            </a:r>
          </a:p>
          <a:p>
            <a:pPr algn="just"/>
            <a:r>
              <a:rPr lang="en-US" dirty="0"/>
              <a:t>Servlet and JSP are the main technologies to develop the web applications.</a:t>
            </a:r>
          </a:p>
          <a:p>
            <a:pPr algn="just"/>
            <a:r>
              <a:rPr lang="en-US" b="1" dirty="0"/>
              <a:t>Servlet</a:t>
            </a:r>
            <a:r>
              <a:rPr lang="en-US" dirty="0"/>
              <a:t> was considered superior to CGI. Servlet technology doesn't create process, rather it creates thread to handle request. The advantage of creating thread over process is that it doesn't allocate separate memory area. Thus many subsequent requests can be easily handled by servlet.</a:t>
            </a:r>
          </a:p>
          <a:p>
            <a:pPr algn="just"/>
            <a:r>
              <a:rPr lang="en-US" b="1" dirty="0"/>
              <a:t>Problem in Servlet technology</a:t>
            </a:r>
            <a:r>
              <a:rPr lang="en-US" dirty="0"/>
              <a:t> Servlet needs to recompile if any designing code is modified. It doesn't provide separation of concern. Presentation and Business logic are mixed up.</a:t>
            </a:r>
          </a:p>
          <a:p>
            <a:pPr algn="just"/>
            <a:r>
              <a:rPr lang="en-US" b="1" dirty="0"/>
              <a:t>JSP</a:t>
            </a:r>
            <a:r>
              <a:rPr lang="en-US" dirty="0"/>
              <a:t> overcomes almost all the problems of Servlet. It provides better separation of concern, now presentation and business logic can be easily separated. You don't need to redeploy the application if JSP page is modified. JSP provides support to develop web application using JavaBean, custom tags and JSTL so that we can put the business logic separate from our JSP that will be easier to test and debug.</a:t>
            </a:r>
          </a:p>
          <a:p>
            <a:endParaRPr lang="en-US" dirty="0"/>
          </a:p>
        </p:txBody>
      </p:sp>
    </p:spTree>
    <p:extLst>
      <p:ext uri="{BB962C8B-B14F-4D97-AF65-F5344CB8AC3E}">
        <p14:creationId xmlns:p14="http://schemas.microsoft.com/office/powerpoint/2010/main" val="2690381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model1 architecture.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7238999" cy="3581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953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Description for model 1 architecture</a:t>
            </a:r>
            <a:endParaRPr lang="en-US" dirty="0"/>
          </a:p>
        </p:txBody>
      </p:sp>
      <p:sp>
        <p:nvSpPr>
          <p:cNvPr id="3" name="Content Placeholder 2"/>
          <p:cNvSpPr>
            <a:spLocks noGrp="1"/>
          </p:cNvSpPr>
          <p:nvPr>
            <p:ph idx="1"/>
          </p:nvPr>
        </p:nvSpPr>
        <p:spPr/>
        <p:txBody>
          <a:bodyPr/>
          <a:lstStyle/>
          <a:p>
            <a:r>
              <a:rPr lang="en-US" dirty="0"/>
              <a:t>Browser sends request for the JSP page</a:t>
            </a:r>
          </a:p>
          <a:p>
            <a:r>
              <a:rPr lang="en-US" dirty="0"/>
              <a:t>JSP accesses Java Bean and invokes business logic</a:t>
            </a:r>
          </a:p>
          <a:p>
            <a:r>
              <a:rPr lang="en-US" dirty="0"/>
              <a:t>Java Bean connects to the database and get/save data</a:t>
            </a:r>
          </a:p>
          <a:p>
            <a:r>
              <a:rPr lang="en-US" dirty="0"/>
              <a:t>Response is sent to the browser which is generated by JSP</a:t>
            </a:r>
          </a:p>
          <a:p>
            <a:endParaRPr lang="en-US" dirty="0"/>
          </a:p>
        </p:txBody>
      </p:sp>
    </p:spTree>
    <p:extLst>
      <p:ext uri="{BB962C8B-B14F-4D97-AF65-F5344CB8AC3E}">
        <p14:creationId xmlns:p14="http://schemas.microsoft.com/office/powerpoint/2010/main" val="189563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US" b="0" i="0" dirty="0" smtClean="0">
                <a:solidFill>
                  <a:srgbClr val="610B38"/>
                </a:solidFill>
                <a:effectLst/>
                <a:latin typeface="erdana"/>
              </a:rPr>
              <a:t>Advantage of Model 1 Architecture</a:t>
            </a:r>
          </a:p>
          <a:p>
            <a:pPr>
              <a:buFont typeface="Arial"/>
              <a:buChar char="•"/>
            </a:pPr>
            <a:r>
              <a:rPr lang="en-US" b="0" dirty="0" smtClean="0">
                <a:solidFill>
                  <a:srgbClr val="000000"/>
                </a:solidFill>
                <a:effectLst/>
                <a:latin typeface="verdana"/>
              </a:rPr>
              <a:t>Easy and Quick to develop web application</a:t>
            </a:r>
          </a:p>
          <a:p>
            <a:r>
              <a:rPr lang="en-US" b="0" i="0" dirty="0" smtClean="0">
                <a:solidFill>
                  <a:srgbClr val="610B38"/>
                </a:solidFill>
                <a:effectLst/>
                <a:latin typeface="erdana"/>
              </a:rPr>
              <a:t>Disadvantage of Model 1 Architecture</a:t>
            </a:r>
          </a:p>
          <a:p>
            <a:pPr>
              <a:buFont typeface="Arial"/>
              <a:buChar char="•"/>
            </a:pPr>
            <a:r>
              <a:rPr lang="en-US" b="1" dirty="0" smtClean="0">
                <a:solidFill>
                  <a:srgbClr val="2F4F4F"/>
                </a:solidFill>
                <a:effectLst/>
                <a:latin typeface="verdana"/>
              </a:rPr>
              <a:t>Navigation control is decentralized</a:t>
            </a:r>
            <a:r>
              <a:rPr lang="en-US" b="0" dirty="0" smtClean="0">
                <a:solidFill>
                  <a:srgbClr val="000000"/>
                </a:solidFill>
                <a:effectLst/>
                <a:latin typeface="verdana"/>
              </a:rPr>
              <a:t> since every page contains the logic to determine the next page. If JSP page name is changed that is referred by other pages, we need to change it in all the pages that leads to the maintenance problem.</a:t>
            </a:r>
          </a:p>
          <a:p>
            <a:pPr>
              <a:buFont typeface="Arial"/>
              <a:buChar char="•"/>
            </a:pPr>
            <a:r>
              <a:rPr lang="en-US" b="1" dirty="0" smtClean="0">
                <a:solidFill>
                  <a:srgbClr val="2F4F4F"/>
                </a:solidFill>
                <a:effectLst/>
                <a:latin typeface="verdana"/>
              </a:rPr>
              <a:t>Time consuming</a:t>
            </a:r>
            <a:r>
              <a:rPr lang="en-US" b="0" dirty="0" smtClean="0">
                <a:solidFill>
                  <a:srgbClr val="000000"/>
                </a:solidFill>
                <a:effectLst/>
                <a:latin typeface="verdana"/>
              </a:rPr>
              <a:t> You need to spend more time to develop custom tags in JSP. So that we don't need to use </a:t>
            </a:r>
            <a:r>
              <a:rPr lang="en-US" b="0" dirty="0" err="1" smtClean="0">
                <a:solidFill>
                  <a:srgbClr val="000000"/>
                </a:solidFill>
                <a:effectLst/>
                <a:latin typeface="verdana"/>
              </a:rPr>
              <a:t>scriptlet</a:t>
            </a:r>
            <a:r>
              <a:rPr lang="en-US" b="0" dirty="0" smtClean="0">
                <a:solidFill>
                  <a:srgbClr val="000000"/>
                </a:solidFill>
                <a:effectLst/>
                <a:latin typeface="verdana"/>
              </a:rPr>
              <a:t> tag.</a:t>
            </a:r>
          </a:p>
          <a:p>
            <a:pPr>
              <a:buFont typeface="Arial"/>
              <a:buChar char="•"/>
            </a:pPr>
            <a:r>
              <a:rPr lang="en-US" b="1" dirty="0" smtClean="0">
                <a:solidFill>
                  <a:srgbClr val="2F4F4F"/>
                </a:solidFill>
                <a:effectLst/>
                <a:latin typeface="verdana"/>
              </a:rPr>
              <a:t>Hard to extend</a:t>
            </a:r>
            <a:r>
              <a:rPr lang="en-US" b="0" dirty="0" smtClean="0">
                <a:solidFill>
                  <a:srgbClr val="000000"/>
                </a:solidFill>
                <a:effectLst/>
                <a:latin typeface="verdana"/>
              </a:rPr>
              <a:t> It is better for small applications but not for large applications</a:t>
            </a:r>
          </a:p>
          <a:p>
            <a:endParaRPr lang="en-US" dirty="0"/>
          </a:p>
        </p:txBody>
      </p:sp>
    </p:spTree>
    <p:extLst>
      <p:ext uri="{BB962C8B-B14F-4D97-AF65-F5344CB8AC3E}">
        <p14:creationId xmlns:p14="http://schemas.microsoft.com/office/powerpoint/2010/main" val="356896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solidFill>
                  <a:srgbClr val="FF0000"/>
                </a:solidFill>
              </a:rPr>
              <a:t>Model 2 (MVC) Architecture</a:t>
            </a:r>
          </a:p>
          <a:p>
            <a:pPr algn="just"/>
            <a:r>
              <a:rPr lang="en-US" dirty="0"/>
              <a:t>Model 2 is based on the MVC (Model View Controller) design pattern. The MVC design pattern consists of three modules model, view and controller.</a:t>
            </a:r>
          </a:p>
          <a:p>
            <a:pPr algn="just"/>
            <a:r>
              <a:rPr lang="en-US" b="1" dirty="0"/>
              <a:t>Model</a:t>
            </a:r>
            <a:r>
              <a:rPr lang="en-US" dirty="0"/>
              <a:t> The model represents the state (data) and business logic of the application.</a:t>
            </a:r>
          </a:p>
          <a:p>
            <a:pPr algn="just"/>
            <a:r>
              <a:rPr lang="en-US" b="1" dirty="0"/>
              <a:t>View</a:t>
            </a:r>
            <a:r>
              <a:rPr lang="en-US" dirty="0"/>
              <a:t> The view module is responsible to display data i.e. it represents the presentation.</a:t>
            </a:r>
          </a:p>
          <a:p>
            <a:pPr algn="just"/>
            <a:r>
              <a:rPr lang="en-US" b="1" dirty="0"/>
              <a:t>Controller</a:t>
            </a:r>
            <a:r>
              <a:rPr lang="en-US" dirty="0"/>
              <a:t> The controller module acts as an interface between view and model. It intercepts all the requests i.e. receives input and commands to Model / View to change accordingly.</a:t>
            </a:r>
          </a:p>
          <a:p>
            <a:endParaRPr lang="en-US" dirty="0"/>
          </a:p>
        </p:txBody>
      </p:sp>
    </p:spTree>
    <p:extLst>
      <p:ext uri="{BB962C8B-B14F-4D97-AF65-F5344CB8AC3E}">
        <p14:creationId xmlns:p14="http://schemas.microsoft.com/office/powerpoint/2010/main" val="3006900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Model2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7162800" cy="3553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7427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a:solidFill>
                  <a:srgbClr val="FF0000"/>
                </a:solidFill>
              </a:rPr>
              <a:t>Advantage of Model 2 (MVC) Architecture</a:t>
            </a:r>
          </a:p>
          <a:p>
            <a:r>
              <a:rPr lang="en-US" b="1" dirty="0"/>
              <a:t>Navigation control is centralized</a:t>
            </a:r>
            <a:r>
              <a:rPr lang="en-US" dirty="0"/>
              <a:t> Now only controller contains the logic to determine the next page.</a:t>
            </a:r>
          </a:p>
          <a:p>
            <a:r>
              <a:rPr lang="en-US" b="1" dirty="0"/>
              <a:t>Easy to maintain</a:t>
            </a:r>
            <a:endParaRPr lang="en-US" dirty="0"/>
          </a:p>
          <a:p>
            <a:r>
              <a:rPr lang="en-US" b="1" dirty="0"/>
              <a:t>Easy to extend</a:t>
            </a:r>
            <a:endParaRPr lang="en-US" dirty="0"/>
          </a:p>
          <a:p>
            <a:r>
              <a:rPr lang="en-US" b="1" dirty="0"/>
              <a:t>Easy to test</a:t>
            </a:r>
            <a:endParaRPr lang="en-US" dirty="0"/>
          </a:p>
          <a:p>
            <a:r>
              <a:rPr lang="en-US" b="1" dirty="0"/>
              <a:t>Better separation of concerns</a:t>
            </a:r>
            <a:endParaRPr lang="en-US" dirty="0"/>
          </a:p>
          <a:p>
            <a:r>
              <a:rPr lang="en-US" dirty="0">
                <a:solidFill>
                  <a:srgbClr val="FF0000"/>
                </a:solidFill>
              </a:rPr>
              <a:t>Disadvantage of Model 2 (MVC) Architecture</a:t>
            </a:r>
          </a:p>
          <a:p>
            <a:r>
              <a:rPr lang="en-US" dirty="0"/>
              <a:t>We need to write the controller code self. If we change the controller code, we need to recompile the class and redeploy the application.</a:t>
            </a:r>
          </a:p>
          <a:p>
            <a:endParaRPr lang="en-US" dirty="0"/>
          </a:p>
        </p:txBody>
      </p:sp>
    </p:spTree>
    <p:extLst>
      <p:ext uri="{BB962C8B-B14F-4D97-AF65-F5344CB8AC3E}">
        <p14:creationId xmlns:p14="http://schemas.microsoft.com/office/powerpoint/2010/main" val="1434236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solidFill>
                  <a:srgbClr val="FF0000"/>
                </a:solidFill>
              </a:rPr>
              <a:t>Solution of Model 2 Architecture</a:t>
            </a:r>
            <a:r>
              <a:rPr lang="en-US" dirty="0"/>
              <a:t>: Configurable MVC Components</a:t>
            </a:r>
          </a:p>
          <a:p>
            <a:pPr algn="just"/>
            <a:r>
              <a:rPr lang="en-US" dirty="0"/>
              <a:t>It uses the declarative approach for defining view components, request mapping etc. It resolves the problem of Model 2 architecture. The Struts framework provides the configurable MVC support. In struts 2, we define all the action classes and view components in struts.xml file.</a:t>
            </a:r>
          </a:p>
          <a:p>
            <a:endParaRPr lang="en-US" dirty="0"/>
          </a:p>
        </p:txBody>
      </p:sp>
    </p:spTree>
    <p:extLst>
      <p:ext uri="{BB962C8B-B14F-4D97-AF65-F5344CB8AC3E}">
        <p14:creationId xmlns:p14="http://schemas.microsoft.com/office/powerpoint/2010/main" val="4193726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Interceptors</a:t>
            </a:r>
            <a:endParaRPr lang="en-US" dirty="0"/>
          </a:p>
        </p:txBody>
      </p:sp>
      <p:sp>
        <p:nvSpPr>
          <p:cNvPr id="3" name="Content Placeholder 2"/>
          <p:cNvSpPr>
            <a:spLocks noGrp="1"/>
          </p:cNvSpPr>
          <p:nvPr>
            <p:ph idx="1"/>
          </p:nvPr>
        </p:nvSpPr>
        <p:spPr/>
        <p:txBody>
          <a:bodyPr/>
          <a:lstStyle/>
          <a:p>
            <a:pPr algn="just"/>
            <a:r>
              <a:rPr lang="en-US" dirty="0"/>
              <a:t>Interceptor is an object that is invoked at the preprocessing and </a:t>
            </a:r>
            <a:r>
              <a:rPr lang="en-US" dirty="0" err="1"/>
              <a:t>postprocessing</a:t>
            </a:r>
            <a:r>
              <a:rPr lang="en-US" dirty="0"/>
              <a:t> of a request. In Struts 2, interceptor is used to perform operations such as validation, exception handling, internationalization, displaying intermediate result etc.</a:t>
            </a:r>
          </a:p>
        </p:txBody>
      </p:sp>
    </p:spTree>
    <p:extLst>
      <p:ext uri="{BB962C8B-B14F-4D97-AF65-F5344CB8AC3E}">
        <p14:creationId xmlns:p14="http://schemas.microsoft.com/office/powerpoint/2010/main" val="1927017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FF0000"/>
                </a:solidFill>
              </a:rPr>
              <a:t>Advantage of interceptors</a:t>
            </a:r>
          </a:p>
          <a:p>
            <a:pPr algn="just"/>
            <a:r>
              <a:rPr lang="en-US" b="1" dirty="0"/>
              <a:t>Pluggable</a:t>
            </a:r>
            <a:r>
              <a:rPr lang="en-US" dirty="0"/>
              <a:t> If we need to remove any concern such as validation, exception handling, logging etc. from the application, we don't need to redeploy the application. We only need to remove the entry from the struts.xml file.</a:t>
            </a:r>
          </a:p>
          <a:p>
            <a:endParaRPr lang="en-US" dirty="0"/>
          </a:p>
        </p:txBody>
      </p:sp>
    </p:spTree>
    <p:extLst>
      <p:ext uri="{BB962C8B-B14F-4D97-AF65-F5344CB8AC3E}">
        <p14:creationId xmlns:p14="http://schemas.microsoft.com/office/powerpoint/2010/main" val="1852293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r>
              <a:rPr lang="en-US" dirty="0"/>
              <a:t>The </a:t>
            </a:r>
            <a:r>
              <a:rPr lang="en-US" b="1" dirty="0"/>
              <a:t>struts 2 framework</a:t>
            </a:r>
            <a:r>
              <a:rPr lang="en-US" dirty="0"/>
              <a:t> is used to develop </a:t>
            </a:r>
            <a:r>
              <a:rPr lang="en-US" b="1" dirty="0"/>
              <a:t>MVC-based web application</a:t>
            </a:r>
            <a:r>
              <a:rPr lang="en-US" dirty="0"/>
              <a:t>.</a:t>
            </a:r>
          </a:p>
          <a:p>
            <a:pPr algn="just"/>
            <a:r>
              <a:rPr lang="en-US" dirty="0"/>
              <a:t>The struts framework was initially created by </a:t>
            </a:r>
            <a:r>
              <a:rPr lang="en-US" b="1" dirty="0"/>
              <a:t>Craig McClanahan</a:t>
            </a:r>
            <a:r>
              <a:rPr lang="en-US" dirty="0"/>
              <a:t> and donated to Apache Foundation in May, 2000 and Struts 1.0 was released in June 2001.</a:t>
            </a:r>
          </a:p>
          <a:p>
            <a:pPr algn="just"/>
            <a:r>
              <a:rPr lang="en-US" dirty="0"/>
              <a:t>The current stable release of Struts is Struts 2.3.16.1 in March 2, 2014.</a:t>
            </a:r>
          </a:p>
          <a:p>
            <a:pPr algn="just"/>
            <a:r>
              <a:rPr lang="en-US" dirty="0"/>
              <a:t>This struts 2 tutorial covers all the topics of Struts 2 Framework with simplified examples for beginners and experienced persons.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209299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dirty="0">
                <a:solidFill>
                  <a:srgbClr val="FF0000"/>
                </a:solidFill>
              </a:rPr>
              <a:t>Struts 2 default interceptors</a:t>
            </a:r>
          </a:p>
          <a:p>
            <a:pPr algn="just"/>
            <a:r>
              <a:rPr lang="en-US" dirty="0"/>
              <a:t>There are many interceptors provided by struts 2 framework. We have option to create our own interceptors. The struts 2 default </a:t>
            </a:r>
            <a:r>
              <a:rPr lang="en-US" dirty="0" smtClean="0"/>
              <a:t>interceptors(few) </a:t>
            </a:r>
            <a:r>
              <a:rPr lang="en-US" dirty="0"/>
              <a:t>are as follows:</a:t>
            </a:r>
          </a:p>
          <a:p>
            <a:pPr algn="just"/>
            <a:r>
              <a:rPr lang="en-US" b="1" dirty="0"/>
              <a:t>1) alias</a:t>
            </a:r>
            <a:r>
              <a:rPr lang="en-US" dirty="0"/>
              <a:t> It converts similar parameters that have different names between requests.</a:t>
            </a:r>
          </a:p>
          <a:p>
            <a:r>
              <a:rPr lang="en-US" b="1" dirty="0"/>
              <a:t>2) </a:t>
            </a:r>
            <a:r>
              <a:rPr lang="en-US" b="1" dirty="0" smtClean="0"/>
              <a:t>debugging</a:t>
            </a:r>
            <a:r>
              <a:rPr lang="en-US" dirty="0" smtClean="0"/>
              <a:t> Provides </a:t>
            </a:r>
            <a:r>
              <a:rPr lang="en-US" dirty="0"/>
              <a:t>several different debugging screens to the developer.</a:t>
            </a:r>
          </a:p>
          <a:p>
            <a:pPr algn="just"/>
            <a:r>
              <a:rPr lang="en-US" b="1" dirty="0" smtClean="0"/>
              <a:t>3</a:t>
            </a:r>
            <a:r>
              <a:rPr lang="en-US" b="1" dirty="0"/>
              <a:t>) chain</a:t>
            </a:r>
            <a:r>
              <a:rPr lang="en-US" dirty="0"/>
              <a:t> If it is used with chain result type, it makes the properties of previous action available in the current action.</a:t>
            </a:r>
          </a:p>
          <a:p>
            <a:pPr algn="just"/>
            <a:r>
              <a:rPr lang="en-US" b="1" dirty="0"/>
              <a:t>4) checkbox</a:t>
            </a:r>
            <a:r>
              <a:rPr lang="en-US" dirty="0"/>
              <a:t> It is used to handle the check boxes in the form. By this, we can detect the unchecked checkboxes.</a:t>
            </a:r>
          </a:p>
          <a:p>
            <a:pPr algn="just"/>
            <a:r>
              <a:rPr lang="en-US" b="1" dirty="0"/>
              <a:t>5) cookie</a:t>
            </a:r>
            <a:r>
              <a:rPr lang="en-US" dirty="0"/>
              <a:t> It adds a cookie to the current action.</a:t>
            </a:r>
          </a:p>
          <a:p>
            <a:endParaRPr lang="en-US" dirty="0"/>
          </a:p>
        </p:txBody>
      </p:sp>
    </p:spTree>
    <p:extLst>
      <p:ext uri="{BB962C8B-B14F-4D97-AF65-F5344CB8AC3E}">
        <p14:creationId xmlns:p14="http://schemas.microsoft.com/office/powerpoint/2010/main" val="2964982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Struts </a:t>
            </a:r>
            <a:r>
              <a:rPr lang="en-US" dirty="0"/>
              <a:t>2 </a:t>
            </a:r>
            <a:r>
              <a:rPr lang="en-US" dirty="0" err="1"/>
              <a:t>ValueStack</a:t>
            </a:r>
            <a:r>
              <a:rPr lang="en-US" dirty="0"/>
              <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dirty="0"/>
              <a:t>A </a:t>
            </a:r>
            <a:r>
              <a:rPr lang="en-US" dirty="0" err="1"/>
              <a:t>valueStack</a:t>
            </a:r>
            <a:r>
              <a:rPr lang="en-US" dirty="0"/>
              <a:t> is simply a stack that contains application specific objects such as action objects and other model object.</a:t>
            </a:r>
          </a:p>
          <a:p>
            <a:pPr algn="just"/>
            <a:r>
              <a:rPr lang="en-US" dirty="0"/>
              <a:t>At the execution time, action is placed on the top of the stack.</a:t>
            </a:r>
          </a:p>
          <a:p>
            <a:pPr algn="just"/>
            <a:r>
              <a:rPr lang="en-US" dirty="0"/>
              <a:t>We can put objects in the </a:t>
            </a:r>
            <a:r>
              <a:rPr lang="en-US" dirty="0" err="1"/>
              <a:t>valuestack</a:t>
            </a:r>
            <a:r>
              <a:rPr lang="en-US" dirty="0"/>
              <a:t>, query it and delete it</a:t>
            </a:r>
            <a:r>
              <a:rPr lang="en-US" dirty="0" smtClean="0"/>
              <a:t>.</a:t>
            </a:r>
          </a:p>
          <a:p>
            <a:pPr algn="just"/>
            <a:r>
              <a:rPr lang="en-US" dirty="0" err="1" smtClean="0"/>
              <a:t>ValueStack</a:t>
            </a:r>
            <a:r>
              <a:rPr lang="en-US" dirty="0" smtClean="0"/>
              <a:t> Interface</a:t>
            </a:r>
          </a:p>
          <a:p>
            <a:pPr algn="just"/>
            <a:r>
              <a:rPr lang="en-US" dirty="0" smtClean="0"/>
              <a:t>The struts 2 framework provides an interface to deal with </a:t>
            </a:r>
            <a:r>
              <a:rPr lang="en-US" dirty="0" err="1" smtClean="0"/>
              <a:t>valuestack</a:t>
            </a:r>
            <a:r>
              <a:rPr lang="en-US" dirty="0" smtClean="0"/>
              <a:t>. It provides many useful methods</a:t>
            </a:r>
            <a:endParaRPr lang="en-US" dirty="0"/>
          </a:p>
          <a:p>
            <a:endParaRPr lang="en-US" dirty="0"/>
          </a:p>
        </p:txBody>
      </p:sp>
    </p:spTree>
    <p:extLst>
      <p:ext uri="{BB962C8B-B14F-4D97-AF65-F5344CB8AC3E}">
        <p14:creationId xmlns:p14="http://schemas.microsoft.com/office/powerpoint/2010/main" val="3755010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Methods of </a:t>
            </a:r>
            <a:r>
              <a:rPr lang="en-US" dirty="0" err="1"/>
              <a:t>ValueStack</a:t>
            </a:r>
            <a:r>
              <a:rPr lang="en-US" dirty="0"/>
              <a:t> interface</a:t>
            </a:r>
            <a:br>
              <a:rPr lang="en-US" dirty="0"/>
            </a:br>
            <a:endParaRPr lang="en-US" dirty="0"/>
          </a:p>
        </p:txBody>
      </p:sp>
      <p:sp>
        <p:nvSpPr>
          <p:cNvPr id="3" name="Content Placeholder 2"/>
          <p:cNvSpPr>
            <a:spLocks noGrp="1"/>
          </p:cNvSpPr>
          <p:nvPr>
            <p:ph idx="1"/>
          </p:nvPr>
        </p:nvSpPr>
        <p:spPr>
          <a:xfrm>
            <a:off x="457200" y="685800"/>
            <a:ext cx="8229600" cy="5440363"/>
          </a:xfrm>
        </p:spPr>
        <p:txBody>
          <a:bodyPr>
            <a:noAutofit/>
          </a:bodyPr>
          <a:lstStyle/>
          <a:p>
            <a:r>
              <a:rPr lang="en-US" sz="2400" dirty="0"/>
              <a:t>There are many methods in </a:t>
            </a:r>
            <a:r>
              <a:rPr lang="en-US" sz="2400" dirty="0" err="1"/>
              <a:t>ValueStack</a:t>
            </a:r>
            <a:r>
              <a:rPr lang="en-US" sz="2400" dirty="0"/>
              <a:t> interface. The commonly used methods are as follows:</a:t>
            </a:r>
          </a:p>
          <a:p>
            <a:r>
              <a:rPr lang="en-US" sz="2400" b="1" dirty="0"/>
              <a:t>public String </a:t>
            </a:r>
            <a:r>
              <a:rPr lang="en-US" sz="2400" b="1" dirty="0" err="1"/>
              <a:t>findString</a:t>
            </a:r>
            <a:r>
              <a:rPr lang="en-US" sz="2400" b="1" dirty="0"/>
              <a:t>(String expr)</a:t>
            </a:r>
            <a:r>
              <a:rPr lang="en-US" sz="2400" dirty="0"/>
              <a:t> finds the string by evaluating the given expression.</a:t>
            </a:r>
          </a:p>
          <a:p>
            <a:r>
              <a:rPr lang="en-US" sz="2400" b="1" dirty="0"/>
              <a:t>public Object </a:t>
            </a:r>
            <a:r>
              <a:rPr lang="en-US" sz="2400" b="1" dirty="0" err="1"/>
              <a:t>findValue</a:t>
            </a:r>
            <a:r>
              <a:rPr lang="en-US" sz="2400" b="1" dirty="0"/>
              <a:t>(String expr)</a:t>
            </a:r>
            <a:r>
              <a:rPr lang="en-US" sz="2400" dirty="0"/>
              <a:t> finds the value by evaluating the specified expression.</a:t>
            </a:r>
          </a:p>
          <a:p>
            <a:r>
              <a:rPr lang="en-US" sz="2400" b="1" dirty="0"/>
              <a:t>public Object </a:t>
            </a:r>
            <a:r>
              <a:rPr lang="en-US" sz="2400" b="1" dirty="0" err="1"/>
              <a:t>findValue</a:t>
            </a:r>
            <a:r>
              <a:rPr lang="en-US" sz="2400" b="1" dirty="0"/>
              <a:t>(String expr, Class c)</a:t>
            </a:r>
            <a:r>
              <a:rPr lang="en-US" sz="2400" dirty="0"/>
              <a:t> finds the value by evaluating the specified expression.</a:t>
            </a:r>
          </a:p>
          <a:p>
            <a:r>
              <a:rPr lang="en-US" sz="2400" b="1" dirty="0"/>
              <a:t>public Object peek()</a:t>
            </a:r>
            <a:r>
              <a:rPr lang="en-US" sz="2400" dirty="0"/>
              <a:t> It returns the object located on the top of the stack.</a:t>
            </a:r>
          </a:p>
          <a:p>
            <a:r>
              <a:rPr lang="en-US" sz="2400" b="1" dirty="0"/>
              <a:t>public Object pop()</a:t>
            </a:r>
            <a:r>
              <a:rPr lang="en-US" sz="2400" dirty="0"/>
              <a:t> It returns the object located on the top of the stack and removes it</a:t>
            </a:r>
            <a:r>
              <a:rPr lang="en-US" sz="2400" dirty="0" smtClean="0"/>
              <a:t>.</a:t>
            </a:r>
            <a:endParaRPr lang="en-US" sz="2400" dirty="0"/>
          </a:p>
        </p:txBody>
      </p:sp>
    </p:spTree>
    <p:extLst>
      <p:ext uri="{BB962C8B-B14F-4D97-AF65-F5344CB8AC3E}">
        <p14:creationId xmlns:p14="http://schemas.microsoft.com/office/powerpoint/2010/main" val="1881872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b="1" dirty="0" smtClean="0"/>
              <a:t>public void push(Object o)</a:t>
            </a:r>
            <a:r>
              <a:rPr lang="en-US" dirty="0" smtClean="0"/>
              <a:t> It puts the object on the top of the stack.</a:t>
            </a:r>
          </a:p>
          <a:p>
            <a:r>
              <a:rPr lang="en-US" b="1" dirty="0" smtClean="0"/>
              <a:t>public void set(String key, Object value)</a:t>
            </a:r>
            <a:r>
              <a:rPr lang="en-US" dirty="0" smtClean="0"/>
              <a:t> It sets the object on the stack with the given key. It can be get by calling the </a:t>
            </a:r>
            <a:r>
              <a:rPr lang="en-US" dirty="0" err="1" smtClean="0"/>
              <a:t>findValue</a:t>
            </a:r>
            <a:r>
              <a:rPr lang="en-US" dirty="0" smtClean="0"/>
              <a:t>(key) method.</a:t>
            </a:r>
          </a:p>
          <a:p>
            <a:r>
              <a:rPr lang="en-US" b="1" dirty="0" smtClean="0"/>
              <a:t>public </a:t>
            </a:r>
            <a:r>
              <a:rPr lang="en-US" b="1" dirty="0" err="1" smtClean="0"/>
              <a:t>int</a:t>
            </a:r>
            <a:r>
              <a:rPr lang="en-US" b="1" dirty="0" smtClean="0"/>
              <a:t> size()</a:t>
            </a:r>
            <a:r>
              <a:rPr lang="en-US" dirty="0" smtClean="0"/>
              <a:t> It returns the number of objects from the stack</a:t>
            </a:r>
          </a:p>
          <a:p>
            <a:endParaRPr lang="en-US" dirty="0"/>
          </a:p>
        </p:txBody>
      </p:sp>
    </p:spTree>
    <p:extLst>
      <p:ext uri="{BB962C8B-B14F-4D97-AF65-F5344CB8AC3E}">
        <p14:creationId xmlns:p14="http://schemas.microsoft.com/office/powerpoint/2010/main" val="1494793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Struts 2 ActionContext</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a:t>The ActionContext is a container of objects in which action is executed. The values stored in the ActionContext are unique per thread (i.e. </a:t>
            </a:r>
            <a:r>
              <a:rPr lang="en-US" dirty="0" err="1"/>
              <a:t>ThreadLocal</a:t>
            </a:r>
            <a:r>
              <a:rPr lang="en-US" dirty="0"/>
              <a:t>). So we don't need to make our action thread safe.</a:t>
            </a:r>
          </a:p>
          <a:p>
            <a:pPr algn="just"/>
            <a:r>
              <a:rPr lang="en-US" dirty="0"/>
              <a:t>We can get the reference of ActionContext by calling the </a:t>
            </a:r>
            <a:r>
              <a:rPr lang="en-US" dirty="0" err="1"/>
              <a:t>getContext</a:t>
            </a:r>
            <a:r>
              <a:rPr lang="en-US" dirty="0"/>
              <a:t>() method of ActionContext class. It is a static factory method. </a:t>
            </a:r>
            <a:endParaRPr lang="en-US" dirty="0" smtClean="0"/>
          </a:p>
          <a:p>
            <a:pPr algn="just"/>
            <a:r>
              <a:rPr lang="en-US" dirty="0" smtClean="0"/>
              <a:t>For example</a:t>
            </a:r>
          </a:p>
          <a:p>
            <a:pPr algn="just"/>
            <a:r>
              <a:rPr lang="en-US" dirty="0" smtClean="0"/>
              <a:t>ActionContext</a:t>
            </a:r>
            <a:r>
              <a:rPr lang="en-US" dirty="0"/>
              <a:t> context = </a:t>
            </a:r>
            <a:r>
              <a:rPr lang="en-US" dirty="0" err="1"/>
              <a:t>ActionContext.getContext</a:t>
            </a:r>
            <a:r>
              <a:rPr lang="en-US" dirty="0"/>
              <a:t>();  </a:t>
            </a:r>
          </a:p>
          <a:p>
            <a:endParaRPr lang="en-US" dirty="0"/>
          </a:p>
          <a:p>
            <a:endParaRPr lang="en-US" dirty="0"/>
          </a:p>
        </p:txBody>
      </p:sp>
    </p:spTree>
    <p:extLst>
      <p:ext uri="{BB962C8B-B14F-4D97-AF65-F5344CB8AC3E}">
        <p14:creationId xmlns:p14="http://schemas.microsoft.com/office/powerpoint/2010/main" val="2965333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Struts 2 </a:t>
            </a:r>
            <a:r>
              <a:rPr lang="en-US" dirty="0" err="1"/>
              <a:t>ActionInvocation</a:t>
            </a:r>
            <a:r>
              <a:rPr lang="en-US" dirty="0"/>
              <a:t/>
            </a:r>
            <a:br>
              <a:rPr lang="en-US" dirty="0"/>
            </a:br>
            <a:endParaRPr lang="en-US" dirty="0"/>
          </a:p>
        </p:txBody>
      </p:sp>
      <p:sp>
        <p:nvSpPr>
          <p:cNvPr id="3" name="Content Placeholder 2"/>
          <p:cNvSpPr>
            <a:spLocks noGrp="1"/>
          </p:cNvSpPr>
          <p:nvPr>
            <p:ph idx="1"/>
          </p:nvPr>
        </p:nvSpPr>
        <p:spPr>
          <a:xfrm>
            <a:off x="457200" y="685800"/>
            <a:ext cx="8229600" cy="5440363"/>
          </a:xfrm>
        </p:spPr>
        <p:txBody>
          <a:bodyPr/>
          <a:lstStyle/>
          <a:p>
            <a:r>
              <a:rPr lang="en-US" dirty="0"/>
              <a:t>The </a:t>
            </a:r>
            <a:r>
              <a:rPr lang="en-US" b="1" dirty="0" err="1"/>
              <a:t>ActionInvocation</a:t>
            </a:r>
            <a:r>
              <a:rPr lang="en-US" dirty="0"/>
              <a:t> represents the execution state of an action. It holds the action and interceptors objects.</a:t>
            </a:r>
          </a:p>
          <a:p>
            <a:r>
              <a:rPr lang="en-US" dirty="0" err="1"/>
              <a:t>ActionInvocation</a:t>
            </a:r>
            <a:r>
              <a:rPr lang="en-US" dirty="0"/>
              <a:t> Interface</a:t>
            </a:r>
          </a:p>
          <a:p>
            <a:r>
              <a:rPr lang="en-US" dirty="0"/>
              <a:t>The struts framework provides </a:t>
            </a:r>
            <a:r>
              <a:rPr lang="en-US" b="1" dirty="0" err="1"/>
              <a:t>ActionInvocation</a:t>
            </a:r>
            <a:r>
              <a:rPr lang="en-US" b="1" dirty="0"/>
              <a:t> interface</a:t>
            </a:r>
            <a:r>
              <a:rPr lang="en-US" dirty="0"/>
              <a:t> to deal with </a:t>
            </a:r>
            <a:r>
              <a:rPr lang="en-US" dirty="0" err="1"/>
              <a:t>ActionInvocation</a:t>
            </a:r>
            <a:r>
              <a:rPr lang="en-US" dirty="0"/>
              <a:t>. It provides many methods, some of them can be used to get the instance of </a:t>
            </a:r>
            <a:r>
              <a:rPr lang="en-US" dirty="0" err="1"/>
              <a:t>ValueStack</a:t>
            </a:r>
            <a:r>
              <a:rPr lang="en-US" dirty="0"/>
              <a:t>, </a:t>
            </a:r>
            <a:r>
              <a:rPr lang="en-US" dirty="0" err="1"/>
              <a:t>ActionProxy</a:t>
            </a:r>
            <a:r>
              <a:rPr lang="en-US" dirty="0"/>
              <a:t>, ActionContext, Result etc.</a:t>
            </a:r>
          </a:p>
          <a:p>
            <a:endParaRPr lang="en-US" dirty="0"/>
          </a:p>
        </p:txBody>
      </p:sp>
    </p:spTree>
    <p:extLst>
      <p:ext uri="{BB962C8B-B14F-4D97-AF65-F5344CB8AC3E}">
        <p14:creationId xmlns:p14="http://schemas.microsoft.com/office/powerpoint/2010/main" val="457057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Methods </a:t>
            </a:r>
            <a:r>
              <a:rPr lang="en-US" dirty="0"/>
              <a:t>of </a:t>
            </a:r>
            <a:r>
              <a:rPr lang="en-US" dirty="0" err="1"/>
              <a:t>ActionInvocation</a:t>
            </a:r>
            <a:r>
              <a:rPr lang="en-US" dirty="0"/>
              <a:t> Interface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8039421"/>
              </p:ext>
            </p:extLst>
          </p:nvPr>
        </p:nvGraphicFramePr>
        <p:xfrm>
          <a:off x="990600" y="1295399"/>
          <a:ext cx="7098750" cy="5181599"/>
        </p:xfrm>
        <a:graphic>
          <a:graphicData uri="http://schemas.openxmlformats.org/drawingml/2006/table">
            <a:tbl>
              <a:tblPr/>
              <a:tblGrid>
                <a:gridCol w="2366250"/>
                <a:gridCol w="2366250"/>
                <a:gridCol w="2366250"/>
              </a:tblGrid>
              <a:tr h="393086">
                <a:tc>
                  <a:txBody>
                    <a:bodyPr/>
                    <a:lstStyle/>
                    <a:p>
                      <a:pPr algn="l" fontAlgn="t"/>
                      <a:r>
                        <a:rPr lang="en-US" sz="1200" dirty="0">
                          <a:solidFill>
                            <a:srgbClr val="000000"/>
                          </a:solidFill>
                          <a:effectLst/>
                          <a:latin typeface="times new roman"/>
                        </a:rPr>
                        <a:t>o.</a:t>
                      </a:r>
                    </a:p>
                  </a:txBody>
                  <a:tcPr marL="78034" marR="78034" marT="78034" marB="78034">
                    <a:lnL w="9525" cap="flat" cmpd="sng" algn="ctr">
                      <a:solidFill>
                        <a:srgbClr val="E0564D"/>
                      </a:solidFill>
                      <a:prstDash val="solid"/>
                      <a:round/>
                      <a:headEnd type="none" w="med" len="med"/>
                      <a:tailEnd type="none" w="med" len="med"/>
                    </a:lnL>
                    <a:lnR w="9525" cap="flat" cmpd="sng" algn="ctr">
                      <a:solidFill>
                        <a:srgbClr val="E0564D"/>
                      </a:solidFill>
                      <a:prstDash val="solid"/>
                      <a:round/>
                      <a:headEnd type="none" w="med" len="med"/>
                      <a:tailEnd type="none" w="med" len="med"/>
                    </a:lnR>
                    <a:lnT w="9525" cap="flat" cmpd="sng" algn="ctr">
                      <a:solidFill>
                        <a:srgbClr val="E056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a:rPr>
                        <a:t>Method</a:t>
                      </a:r>
                    </a:p>
                  </a:txBody>
                  <a:tcPr marL="78034" marR="78034" marT="78034" marB="78034">
                    <a:lnL w="9525" cap="flat" cmpd="sng" algn="ctr">
                      <a:solidFill>
                        <a:srgbClr val="E0564D"/>
                      </a:solidFill>
                      <a:prstDash val="solid"/>
                      <a:round/>
                      <a:headEnd type="none" w="med" len="med"/>
                      <a:tailEnd type="none" w="med" len="med"/>
                    </a:lnL>
                    <a:lnR w="9525" cap="flat" cmpd="sng" algn="ctr">
                      <a:solidFill>
                        <a:srgbClr val="E0564D"/>
                      </a:solidFill>
                      <a:prstDash val="solid"/>
                      <a:round/>
                      <a:headEnd type="none" w="med" len="med"/>
                      <a:tailEnd type="none" w="med" len="med"/>
                    </a:lnR>
                    <a:lnT w="9525" cap="flat" cmpd="sng" algn="ctr">
                      <a:solidFill>
                        <a:srgbClr val="E056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a:rPr>
                        <a:t>Description</a:t>
                      </a:r>
                    </a:p>
                  </a:txBody>
                  <a:tcPr marL="78034" marR="78034" marT="78034" marB="78034">
                    <a:lnL w="9525" cap="flat" cmpd="sng" algn="ctr">
                      <a:solidFill>
                        <a:srgbClr val="E0564D"/>
                      </a:solidFill>
                      <a:prstDash val="solid"/>
                      <a:round/>
                      <a:headEnd type="none" w="med" len="med"/>
                      <a:tailEnd type="none" w="med" len="med"/>
                    </a:lnL>
                    <a:lnR w="9525" cap="flat" cmpd="sng" algn="ctr">
                      <a:solidFill>
                        <a:srgbClr val="E0564D"/>
                      </a:solidFill>
                      <a:prstDash val="solid"/>
                      <a:round/>
                      <a:headEnd type="none" w="med" len="med"/>
                      <a:tailEnd type="none" w="med" len="med"/>
                    </a:lnR>
                    <a:lnT w="9525" cap="flat" cmpd="sng" algn="ctr">
                      <a:solidFill>
                        <a:srgbClr val="E056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76761">
                <a:tc>
                  <a:txBody>
                    <a:bodyPr/>
                    <a:lstStyle/>
                    <a:p>
                      <a:pPr algn="l" fontAlgn="t"/>
                      <a:r>
                        <a:rPr lang="en-US" sz="1200">
                          <a:solidFill>
                            <a:srgbClr val="000000"/>
                          </a:solidFill>
                          <a:effectLst/>
                          <a:latin typeface="verdana"/>
                        </a:rPr>
                        <a:t>1)</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a:rPr>
                        <a:t>public ActionContext </a:t>
                      </a:r>
                      <a:r>
                        <a:rPr lang="en-US" sz="1200" dirty="0" err="1">
                          <a:solidFill>
                            <a:srgbClr val="000000"/>
                          </a:solidFill>
                          <a:effectLst/>
                          <a:latin typeface="verdana"/>
                        </a:rPr>
                        <a:t>getInvocationContext</a:t>
                      </a:r>
                      <a:r>
                        <a:rPr lang="en-US" sz="1200" dirty="0">
                          <a:solidFill>
                            <a:srgbClr val="000000"/>
                          </a:solidFill>
                          <a:effectLst/>
                          <a:latin typeface="verdana"/>
                        </a:rPr>
                        <a:t>()</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a:rPr>
                        <a:t>returns the ActionContext object associated with the </a:t>
                      </a:r>
                      <a:r>
                        <a:rPr lang="en-US" sz="1200" dirty="0" err="1">
                          <a:solidFill>
                            <a:srgbClr val="000000"/>
                          </a:solidFill>
                          <a:effectLst/>
                          <a:latin typeface="verdana"/>
                        </a:rPr>
                        <a:t>ActionInvocation</a:t>
                      </a:r>
                      <a:r>
                        <a:rPr lang="en-US" sz="1200" dirty="0">
                          <a:solidFill>
                            <a:srgbClr val="000000"/>
                          </a:solidFill>
                          <a:effectLst/>
                          <a:latin typeface="verdana"/>
                        </a:rPr>
                        <a:t>.</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76761">
                <a:tc>
                  <a:txBody>
                    <a:bodyPr/>
                    <a:lstStyle/>
                    <a:p>
                      <a:pPr algn="l" fontAlgn="t"/>
                      <a:r>
                        <a:rPr lang="en-US" sz="1200">
                          <a:solidFill>
                            <a:srgbClr val="000000"/>
                          </a:solidFill>
                          <a:effectLst/>
                          <a:latin typeface="verdana"/>
                        </a:rPr>
                        <a:t>2)</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public ActionProxy getProxy()</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returns the ActionProxy instance holding this ActionInvocation.</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7940">
                <a:tc>
                  <a:txBody>
                    <a:bodyPr/>
                    <a:lstStyle/>
                    <a:p>
                      <a:pPr algn="l" fontAlgn="t"/>
                      <a:r>
                        <a:rPr lang="en-US" sz="1200">
                          <a:solidFill>
                            <a:srgbClr val="000000"/>
                          </a:solidFill>
                          <a:effectLst/>
                          <a:latin typeface="verdana"/>
                        </a:rPr>
                        <a:t>3)</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a:rPr>
                        <a:t>public ValueStack getStack()</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a:rPr>
                        <a:t>returns the instance of ValueStack.</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76761">
                <a:tc>
                  <a:txBody>
                    <a:bodyPr/>
                    <a:lstStyle/>
                    <a:p>
                      <a:pPr algn="l" fontAlgn="t"/>
                      <a:r>
                        <a:rPr lang="en-US" sz="1200">
                          <a:solidFill>
                            <a:srgbClr val="000000"/>
                          </a:solidFill>
                          <a:effectLst/>
                          <a:latin typeface="verdana"/>
                        </a:rPr>
                        <a:t>4)</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public Action getAction()</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a:rPr>
                        <a:t>returns the instance of Action associated with this ActionInvocation.</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62350">
                <a:tc>
                  <a:txBody>
                    <a:bodyPr/>
                    <a:lstStyle/>
                    <a:p>
                      <a:pPr algn="l" fontAlgn="t"/>
                      <a:r>
                        <a:rPr lang="en-US" sz="1200">
                          <a:solidFill>
                            <a:srgbClr val="000000"/>
                          </a:solidFill>
                          <a:effectLst/>
                          <a:latin typeface="verdana"/>
                        </a:rPr>
                        <a:t>5)</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a:rPr>
                        <a:t>public void invoke()</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a:rPr>
                        <a:t>invokes the next resource in processing this ActionInvocation.</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7940">
                <a:tc>
                  <a:txBody>
                    <a:bodyPr/>
                    <a:lstStyle/>
                    <a:p>
                      <a:pPr algn="l" fontAlgn="t"/>
                      <a:r>
                        <a:rPr lang="en-US" sz="1200">
                          <a:solidFill>
                            <a:srgbClr val="000000"/>
                          </a:solidFill>
                          <a:effectLst/>
                          <a:latin typeface="verdana"/>
                        </a:rPr>
                        <a:t>6)</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a:rPr>
                        <a:t>public Result </a:t>
                      </a:r>
                      <a:r>
                        <a:rPr lang="en-US" sz="1200" dirty="0" err="1">
                          <a:solidFill>
                            <a:srgbClr val="000000"/>
                          </a:solidFill>
                          <a:effectLst/>
                          <a:latin typeface="verdana"/>
                        </a:rPr>
                        <a:t>getResult</a:t>
                      </a:r>
                      <a:r>
                        <a:rPr lang="en-US" sz="1200" dirty="0">
                          <a:solidFill>
                            <a:srgbClr val="000000"/>
                          </a:solidFill>
                          <a:effectLst/>
                          <a:latin typeface="verdana"/>
                        </a:rPr>
                        <a:t>()</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a:rPr>
                        <a:t>returns the instance of Result.</a:t>
                      </a:r>
                    </a:p>
                  </a:txBody>
                  <a:tcPr marL="52023" marR="52023" marT="52023" marB="52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040597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Struts 2 OGNL</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a:t>The </a:t>
            </a:r>
            <a:r>
              <a:rPr lang="en-US" b="1" dirty="0"/>
              <a:t>Object Graph Navigation Language</a:t>
            </a:r>
            <a:r>
              <a:rPr lang="en-US" dirty="0"/>
              <a:t> (OGNL) is an expression language. It simplifies the accessibility of data stored in the ActionContext.</a:t>
            </a:r>
          </a:p>
          <a:p>
            <a:pPr algn="just"/>
            <a:r>
              <a:rPr lang="en-US" dirty="0"/>
              <a:t>The struts framework sets the </a:t>
            </a:r>
            <a:r>
              <a:rPr lang="en-US" b="1" dirty="0" err="1"/>
              <a:t>ValueStack</a:t>
            </a:r>
            <a:r>
              <a:rPr lang="en-US" dirty="0"/>
              <a:t> as the root object of OGNL. Notice that action object is pushed into the </a:t>
            </a:r>
            <a:r>
              <a:rPr lang="en-US" dirty="0" err="1"/>
              <a:t>ValueStack</a:t>
            </a:r>
            <a:r>
              <a:rPr lang="en-US" dirty="0"/>
              <a:t>. We can direct access the action property.</a:t>
            </a:r>
          </a:p>
          <a:p>
            <a:endParaRPr lang="en-US" dirty="0"/>
          </a:p>
        </p:txBody>
      </p:sp>
    </p:spTree>
    <p:extLst>
      <p:ext uri="{BB962C8B-B14F-4D97-AF65-F5344CB8AC3E}">
        <p14:creationId xmlns:p14="http://schemas.microsoft.com/office/powerpoint/2010/main" val="1251047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&lt;</a:t>
            </a:r>
            <a:r>
              <a:rPr lang="en-US" dirty="0" err="1"/>
              <a:t>s:property</a:t>
            </a:r>
            <a:r>
              <a:rPr lang="en-US" dirty="0"/>
              <a:t> value="username"/&gt;  </a:t>
            </a:r>
          </a:p>
          <a:p>
            <a:pPr algn="just"/>
            <a:r>
              <a:rPr lang="en-US" dirty="0"/>
              <a:t>Here, username is the property key.</a:t>
            </a:r>
          </a:p>
          <a:p>
            <a:pPr algn="just"/>
            <a:r>
              <a:rPr lang="en-US" dirty="0"/>
              <a:t>The struts framework places other objects in ActionContext also e.g. map representing the </a:t>
            </a:r>
            <a:r>
              <a:rPr lang="en-US" b="1" dirty="0"/>
              <a:t>request</a:t>
            </a:r>
            <a:r>
              <a:rPr lang="en-US" dirty="0"/>
              <a:t>, </a:t>
            </a:r>
            <a:r>
              <a:rPr lang="en-US" b="1" dirty="0"/>
              <a:t>session</a:t>
            </a:r>
            <a:r>
              <a:rPr lang="en-US" dirty="0"/>
              <a:t>, </a:t>
            </a:r>
            <a:r>
              <a:rPr lang="en-US" b="1" dirty="0"/>
              <a:t>application</a:t>
            </a:r>
            <a:r>
              <a:rPr lang="en-US" dirty="0"/>
              <a:t> scopes.</a:t>
            </a:r>
          </a:p>
          <a:p>
            <a:pPr algn="just"/>
            <a:r>
              <a:rPr lang="en-US" dirty="0"/>
              <a:t>To get these values i.e. not the action property, we need to use # notation. For example to get the data from session scope, we need to use #session as given in the following example:</a:t>
            </a:r>
          </a:p>
          <a:p>
            <a:pPr algn="just"/>
            <a:r>
              <a:rPr lang="en-US" dirty="0"/>
              <a:t>&lt;</a:t>
            </a:r>
            <a:r>
              <a:rPr lang="en-US" dirty="0" err="1"/>
              <a:t>s:property</a:t>
            </a:r>
            <a:r>
              <a:rPr lang="en-US" dirty="0"/>
              <a:t> name="#session['username']"/&gt;  </a:t>
            </a:r>
          </a:p>
          <a:p>
            <a:endParaRPr lang="en-US" dirty="0"/>
          </a:p>
        </p:txBody>
      </p:sp>
    </p:spTree>
    <p:extLst>
      <p:ext uri="{BB962C8B-B14F-4D97-AF65-F5344CB8AC3E}">
        <p14:creationId xmlns:p14="http://schemas.microsoft.com/office/powerpoint/2010/main" val="3518983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In this example, we are creating the struts 2 example without IDE. We can simply create the struts 2 application by following these simple steps</a:t>
            </a:r>
            <a:r>
              <a:rPr lang="en-US" dirty="0" smtClean="0"/>
              <a:t>:</a:t>
            </a:r>
            <a:endParaRPr lang="en-US" dirty="0"/>
          </a:p>
          <a:p>
            <a:r>
              <a:rPr lang="en-US" dirty="0"/>
              <a:t>Create the directory structure</a:t>
            </a:r>
          </a:p>
          <a:p>
            <a:r>
              <a:rPr lang="en-US" dirty="0"/>
              <a:t>Create input page (</a:t>
            </a:r>
            <a:r>
              <a:rPr lang="en-US" dirty="0" err="1"/>
              <a:t>index.jsp</a:t>
            </a:r>
            <a:r>
              <a:rPr lang="en-US" dirty="0"/>
              <a:t>)</a:t>
            </a:r>
          </a:p>
          <a:p>
            <a:r>
              <a:rPr lang="en-US" dirty="0"/>
              <a:t>Provide the entry of Controller in (web.xml) file</a:t>
            </a:r>
          </a:p>
          <a:p>
            <a:r>
              <a:rPr lang="en-US" dirty="0"/>
              <a:t>Create the action class (Product.java)</a:t>
            </a:r>
          </a:p>
          <a:p>
            <a:r>
              <a:rPr lang="en-US" dirty="0"/>
              <a:t>Map the request with the action in (struts.xml) file and define the view components</a:t>
            </a:r>
          </a:p>
          <a:p>
            <a:r>
              <a:rPr lang="en-US" dirty="0"/>
              <a:t>Create view components (</a:t>
            </a:r>
            <a:r>
              <a:rPr lang="en-US" dirty="0" err="1"/>
              <a:t>welcome.jsp</a:t>
            </a:r>
            <a:r>
              <a:rPr lang="en-US" dirty="0"/>
              <a:t>)</a:t>
            </a:r>
          </a:p>
          <a:p>
            <a:r>
              <a:rPr lang="en-US" dirty="0"/>
              <a:t>load the jar files</a:t>
            </a:r>
          </a:p>
          <a:p>
            <a:r>
              <a:rPr lang="en-US" dirty="0"/>
              <a:t>start server and deploy the project</a:t>
            </a:r>
          </a:p>
        </p:txBody>
      </p:sp>
    </p:spTree>
    <p:extLst>
      <p:ext uri="{BB962C8B-B14F-4D97-AF65-F5344CB8AC3E}">
        <p14:creationId xmlns:p14="http://schemas.microsoft.com/office/powerpoint/2010/main" val="1337560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lgn="just"/>
            <a:r>
              <a:rPr lang="en-US" dirty="0"/>
              <a:t>The Struts 2 framework is used to develop MVC (Model View Controller) based web applications. Struts 2 is the combination of </a:t>
            </a:r>
            <a:r>
              <a:rPr lang="en-US" b="1" dirty="0" err="1"/>
              <a:t>webwork</a:t>
            </a:r>
            <a:r>
              <a:rPr lang="en-US" b="1" dirty="0"/>
              <a:t> framework</a:t>
            </a:r>
            <a:r>
              <a:rPr lang="en-US" dirty="0"/>
              <a:t> of </a:t>
            </a:r>
            <a:r>
              <a:rPr lang="en-US" dirty="0" err="1"/>
              <a:t>opensymphony</a:t>
            </a:r>
            <a:r>
              <a:rPr lang="en-US" dirty="0"/>
              <a:t> and </a:t>
            </a:r>
            <a:r>
              <a:rPr lang="en-US" b="1" dirty="0"/>
              <a:t>struts 1</a:t>
            </a:r>
            <a:r>
              <a:rPr lang="en-US" dirty="0" smtClean="0"/>
              <a:t>.</a:t>
            </a:r>
          </a:p>
          <a:p>
            <a:pPr marL="0" indent="0" algn="just">
              <a:buNone/>
            </a:pPr>
            <a:r>
              <a:rPr lang="en-US" dirty="0" smtClean="0"/>
              <a:t>          struts2</a:t>
            </a:r>
            <a:r>
              <a:rPr lang="en-US" dirty="0"/>
              <a:t> = </a:t>
            </a:r>
            <a:r>
              <a:rPr lang="en-US" dirty="0" err="1"/>
              <a:t>webwork</a:t>
            </a:r>
            <a:r>
              <a:rPr lang="en-US" dirty="0"/>
              <a:t> + struts1  </a:t>
            </a:r>
          </a:p>
          <a:p>
            <a:endParaRPr lang="en-US" dirty="0"/>
          </a:p>
        </p:txBody>
      </p:sp>
    </p:spTree>
    <p:extLst>
      <p:ext uri="{BB962C8B-B14F-4D97-AF65-F5344CB8AC3E}">
        <p14:creationId xmlns:p14="http://schemas.microsoft.com/office/powerpoint/2010/main" val="3053146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685800"/>
            <a:ext cx="6400799"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761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t>Create input page (</a:t>
            </a:r>
            <a:r>
              <a:rPr lang="en-US" dirty="0" err="1"/>
              <a:t>index.jsp</a:t>
            </a:r>
            <a:r>
              <a:rPr lang="en-US" dirty="0"/>
              <a:t>)</a:t>
            </a:r>
          </a:p>
          <a:p>
            <a:r>
              <a:rPr lang="en-US" dirty="0"/>
              <a:t>This </a:t>
            </a:r>
            <a:r>
              <a:rPr lang="en-US" dirty="0" err="1"/>
              <a:t>jsp</a:t>
            </a:r>
            <a:r>
              <a:rPr lang="en-US" dirty="0"/>
              <a:t> page creates a form using struts UI tags. To use the struts UI tags, you need to specify </a:t>
            </a:r>
            <a:r>
              <a:rPr lang="en-US" dirty="0" err="1"/>
              <a:t>uri</a:t>
            </a:r>
            <a:r>
              <a:rPr lang="en-US" dirty="0"/>
              <a:t> /struts-tags. Here, we have used s:form to create a form, s:textfield to create a text field, s:submit to create a submit button.</a:t>
            </a:r>
          </a:p>
          <a:p>
            <a:endParaRPr lang="en-US" dirty="0"/>
          </a:p>
        </p:txBody>
      </p:sp>
    </p:spTree>
    <p:extLst>
      <p:ext uri="{BB962C8B-B14F-4D97-AF65-F5344CB8AC3E}">
        <p14:creationId xmlns:p14="http://schemas.microsoft.com/office/powerpoint/2010/main" val="235592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&lt;%@ </a:t>
            </a:r>
            <a:r>
              <a:rPr lang="en-US" dirty="0" err="1"/>
              <a:t>taglib</a:t>
            </a:r>
            <a:r>
              <a:rPr lang="en-US" dirty="0"/>
              <a:t> </a:t>
            </a:r>
            <a:r>
              <a:rPr lang="en-US" dirty="0" err="1"/>
              <a:t>uri</a:t>
            </a:r>
            <a:r>
              <a:rPr lang="en-US" dirty="0"/>
              <a:t>="/struts-tags" prefix="s" %&gt;  </a:t>
            </a:r>
          </a:p>
          <a:p>
            <a:r>
              <a:rPr lang="en-US" dirty="0"/>
              <a:t>&lt;</a:t>
            </a:r>
            <a:r>
              <a:rPr lang="en-US" dirty="0" err="1"/>
              <a:t>s:form</a:t>
            </a:r>
            <a:r>
              <a:rPr lang="en-US" dirty="0"/>
              <a:t> action="product"&gt;  </a:t>
            </a:r>
          </a:p>
          <a:p>
            <a:r>
              <a:rPr lang="en-US" dirty="0"/>
              <a:t>&lt;</a:t>
            </a:r>
            <a:r>
              <a:rPr lang="en-US" dirty="0" err="1"/>
              <a:t>s:textfield</a:t>
            </a:r>
            <a:r>
              <a:rPr lang="en-US" dirty="0"/>
              <a:t> name="id" label="Product Id"&gt;&lt;/</a:t>
            </a:r>
            <a:r>
              <a:rPr lang="en-US" dirty="0" err="1"/>
              <a:t>s:textfield</a:t>
            </a:r>
            <a:r>
              <a:rPr lang="en-US" dirty="0"/>
              <a:t>&gt;  </a:t>
            </a:r>
          </a:p>
          <a:p>
            <a:r>
              <a:rPr lang="en-US" dirty="0"/>
              <a:t>&lt;</a:t>
            </a:r>
            <a:r>
              <a:rPr lang="en-US" dirty="0" err="1"/>
              <a:t>s:textfield</a:t>
            </a:r>
            <a:r>
              <a:rPr lang="en-US" dirty="0"/>
              <a:t> name="name" label="Product Name"&gt;&lt;/</a:t>
            </a:r>
            <a:r>
              <a:rPr lang="en-US" dirty="0" err="1"/>
              <a:t>s:textfield</a:t>
            </a:r>
            <a:r>
              <a:rPr lang="en-US" dirty="0"/>
              <a:t>&gt;  </a:t>
            </a:r>
          </a:p>
          <a:p>
            <a:r>
              <a:rPr lang="en-US" dirty="0"/>
              <a:t>&lt;</a:t>
            </a:r>
            <a:r>
              <a:rPr lang="en-US" dirty="0" err="1"/>
              <a:t>s:textfield</a:t>
            </a:r>
            <a:r>
              <a:rPr lang="en-US" dirty="0"/>
              <a:t> name="price" label="Product Price"&gt;&lt;/</a:t>
            </a:r>
            <a:r>
              <a:rPr lang="en-US" dirty="0" err="1"/>
              <a:t>s:textfield</a:t>
            </a:r>
            <a:r>
              <a:rPr lang="en-US" dirty="0"/>
              <a:t>&gt;  </a:t>
            </a:r>
          </a:p>
          <a:p>
            <a:r>
              <a:rPr lang="en-US" dirty="0"/>
              <a:t>&lt;</a:t>
            </a:r>
            <a:r>
              <a:rPr lang="en-US" dirty="0" err="1"/>
              <a:t>s:submit</a:t>
            </a:r>
            <a:r>
              <a:rPr lang="en-US" dirty="0"/>
              <a:t> value="save"&gt;&lt;/</a:t>
            </a:r>
            <a:r>
              <a:rPr lang="en-US" dirty="0" err="1"/>
              <a:t>s:submit</a:t>
            </a:r>
            <a:r>
              <a:rPr lang="en-US" dirty="0"/>
              <a:t>&gt;  </a:t>
            </a:r>
          </a:p>
          <a:p>
            <a:r>
              <a:rPr lang="en-US" dirty="0"/>
              <a:t>&lt;/</a:t>
            </a:r>
            <a:r>
              <a:rPr lang="en-US" dirty="0" err="1"/>
              <a:t>s:form</a:t>
            </a:r>
            <a:r>
              <a:rPr lang="en-US" dirty="0"/>
              <a:t>&gt; </a:t>
            </a:r>
          </a:p>
        </p:txBody>
      </p:sp>
    </p:spTree>
    <p:extLst>
      <p:ext uri="{BB962C8B-B14F-4D97-AF65-F5344CB8AC3E}">
        <p14:creationId xmlns:p14="http://schemas.microsoft.com/office/powerpoint/2010/main" val="1832009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Provide the entry of Controller in (web.xml) file</a:t>
            </a:r>
          </a:p>
          <a:p>
            <a:pPr algn="just"/>
            <a:r>
              <a:rPr lang="en-US" dirty="0"/>
              <a:t>In struts 2, </a:t>
            </a:r>
            <a:r>
              <a:rPr lang="en-US" dirty="0" err="1"/>
              <a:t>StrutsPrepareAndExecuteFilter</a:t>
            </a:r>
            <a:r>
              <a:rPr lang="en-US" dirty="0"/>
              <a:t> class works as the controller. As we know well, struts 2 uses filter for the controller. It is implicitly provided by the struts framework.</a:t>
            </a:r>
          </a:p>
        </p:txBody>
      </p:sp>
    </p:spTree>
    <p:extLst>
      <p:ext uri="{BB962C8B-B14F-4D97-AF65-F5344CB8AC3E}">
        <p14:creationId xmlns:p14="http://schemas.microsoft.com/office/powerpoint/2010/main" val="259658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&lt;?xml version="1.0" encoding="UTF-8"?&gt;  </a:t>
            </a:r>
          </a:p>
          <a:p>
            <a:r>
              <a:rPr lang="en-US" dirty="0"/>
              <a:t>&lt;web-app&gt;  </a:t>
            </a:r>
          </a:p>
          <a:p>
            <a:r>
              <a:rPr lang="en-US" dirty="0"/>
              <a:t>  &lt;filter&gt;  </a:t>
            </a:r>
          </a:p>
          <a:p>
            <a:r>
              <a:rPr lang="en-US" dirty="0"/>
              <a:t>  &lt;filter-name&gt;struts2&lt;/filter-name&gt;  </a:t>
            </a:r>
          </a:p>
          <a:p>
            <a:r>
              <a:rPr lang="en-US" dirty="0"/>
              <a:t>   &lt;filter-class&gt;  </a:t>
            </a:r>
          </a:p>
          <a:p>
            <a:r>
              <a:rPr lang="en-US" dirty="0"/>
              <a:t>    org.apache.struts2.dispatcher.ng.filter.StrutsPrepareAndExecuteFilter  </a:t>
            </a:r>
          </a:p>
          <a:p>
            <a:r>
              <a:rPr lang="en-US" dirty="0"/>
              <a:t>   &lt;/filter-class&gt;  </a:t>
            </a:r>
          </a:p>
          <a:p>
            <a:r>
              <a:rPr lang="en-US" dirty="0"/>
              <a:t>  &lt;/filter&gt;  </a:t>
            </a:r>
          </a:p>
          <a:p>
            <a:r>
              <a:rPr lang="en-US" dirty="0"/>
              <a:t>  &lt;filter-mapping&gt;  </a:t>
            </a:r>
          </a:p>
          <a:p>
            <a:r>
              <a:rPr lang="en-US" dirty="0"/>
              <a:t>   &lt;filter-name&gt;struts2&lt;/filter-name&gt;  </a:t>
            </a:r>
          </a:p>
          <a:p>
            <a:r>
              <a:rPr lang="en-US" dirty="0"/>
              <a:t>    &lt;</a:t>
            </a:r>
            <a:r>
              <a:rPr lang="en-US" dirty="0" err="1"/>
              <a:t>url</a:t>
            </a:r>
            <a:r>
              <a:rPr lang="en-US" dirty="0"/>
              <a:t>-pattern&gt;/*&lt;/</a:t>
            </a:r>
            <a:r>
              <a:rPr lang="en-US" dirty="0" err="1"/>
              <a:t>url</a:t>
            </a:r>
            <a:r>
              <a:rPr lang="en-US" dirty="0"/>
              <a:t>-pattern&gt;  </a:t>
            </a:r>
          </a:p>
          <a:p>
            <a:r>
              <a:rPr lang="en-US" dirty="0"/>
              <a:t>  &lt;/filter-mapping&gt;  </a:t>
            </a:r>
          </a:p>
          <a:p>
            <a:r>
              <a:rPr lang="en-US" dirty="0"/>
              <a:t>&lt;/web-app&gt; </a:t>
            </a:r>
          </a:p>
        </p:txBody>
      </p:sp>
    </p:spTree>
    <p:extLst>
      <p:ext uri="{BB962C8B-B14F-4D97-AF65-F5344CB8AC3E}">
        <p14:creationId xmlns:p14="http://schemas.microsoft.com/office/powerpoint/2010/main" val="7776631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Create the action class (Product.java)</a:t>
            </a:r>
          </a:p>
          <a:p>
            <a:r>
              <a:rPr lang="en-US" dirty="0"/>
              <a:t>This is simple bean class. In struts 2, action is POJO (Plain Old Java Object). It has one extra method </a:t>
            </a:r>
            <a:r>
              <a:rPr lang="en-US" b="1" dirty="0"/>
              <a:t>execute</a:t>
            </a:r>
            <a:r>
              <a:rPr lang="en-US" dirty="0"/>
              <a:t> i.e. invoked by struts framework by default.</a:t>
            </a:r>
          </a:p>
          <a:p>
            <a:endParaRPr lang="en-US" dirty="0"/>
          </a:p>
        </p:txBody>
      </p:sp>
    </p:spTree>
    <p:extLst>
      <p:ext uri="{BB962C8B-B14F-4D97-AF65-F5344CB8AC3E}">
        <p14:creationId xmlns:p14="http://schemas.microsoft.com/office/powerpoint/2010/main" val="2727098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r>
              <a:rPr lang="en-US" sz="2400" b="1" dirty="0"/>
              <a:t>package </a:t>
            </a:r>
            <a:r>
              <a:rPr lang="en-US" sz="2400" b="1" dirty="0" err="1"/>
              <a:t>com.javatpoint</a:t>
            </a:r>
            <a:r>
              <a:rPr lang="en-US" sz="2400" b="1" dirty="0"/>
              <a:t>;  </a:t>
            </a:r>
          </a:p>
          <a:p>
            <a:r>
              <a:rPr lang="en-US" sz="2400" b="1" dirty="0"/>
              <a:t>  </a:t>
            </a:r>
            <a:r>
              <a:rPr lang="en-US" sz="2400" b="1" dirty="0" smtClean="0"/>
              <a:t>public </a:t>
            </a:r>
            <a:r>
              <a:rPr lang="en-US" sz="2400" b="1" dirty="0"/>
              <a:t>class Product {  </a:t>
            </a:r>
          </a:p>
          <a:p>
            <a:r>
              <a:rPr lang="en-US" sz="2400" b="1" dirty="0"/>
              <a:t>private </a:t>
            </a:r>
            <a:r>
              <a:rPr lang="en-US" sz="2400" b="1" dirty="0" err="1"/>
              <a:t>int</a:t>
            </a:r>
            <a:r>
              <a:rPr lang="en-US" sz="2400" b="1" dirty="0"/>
              <a:t> id;  </a:t>
            </a:r>
          </a:p>
          <a:p>
            <a:r>
              <a:rPr lang="en-US" sz="2400" b="1" dirty="0"/>
              <a:t>private String name;  </a:t>
            </a:r>
          </a:p>
          <a:p>
            <a:r>
              <a:rPr lang="en-US" sz="2400" b="1" dirty="0"/>
              <a:t>private float price;  </a:t>
            </a:r>
          </a:p>
          <a:p>
            <a:r>
              <a:rPr lang="en-US" sz="2400" b="1" dirty="0"/>
              <a:t>public </a:t>
            </a:r>
            <a:r>
              <a:rPr lang="en-US" sz="2400" b="1" dirty="0" err="1"/>
              <a:t>int</a:t>
            </a:r>
            <a:r>
              <a:rPr lang="en-US" sz="2400" b="1" dirty="0"/>
              <a:t> </a:t>
            </a:r>
            <a:r>
              <a:rPr lang="en-US" sz="2400" b="1" dirty="0" err="1"/>
              <a:t>getId</a:t>
            </a:r>
            <a:r>
              <a:rPr lang="en-US" sz="2400" b="1" dirty="0"/>
              <a:t>() {  </a:t>
            </a:r>
          </a:p>
          <a:p>
            <a:r>
              <a:rPr lang="en-US" sz="2400" b="1" dirty="0"/>
              <a:t>    return id;  </a:t>
            </a:r>
            <a:r>
              <a:rPr lang="en-US" sz="2400" b="1" dirty="0" smtClean="0"/>
              <a:t>}  </a:t>
            </a:r>
            <a:endParaRPr lang="en-US" sz="2400" b="1" dirty="0"/>
          </a:p>
          <a:p>
            <a:r>
              <a:rPr lang="en-US" sz="2400" b="1" dirty="0"/>
              <a:t>public void </a:t>
            </a:r>
            <a:r>
              <a:rPr lang="en-US" sz="2400" b="1" dirty="0" err="1"/>
              <a:t>setId</a:t>
            </a:r>
            <a:r>
              <a:rPr lang="en-US" sz="2400" b="1" dirty="0"/>
              <a:t>(</a:t>
            </a:r>
            <a:r>
              <a:rPr lang="en-US" sz="2400" b="1" dirty="0" err="1"/>
              <a:t>int</a:t>
            </a:r>
            <a:r>
              <a:rPr lang="en-US" sz="2400" b="1" dirty="0"/>
              <a:t> id) {  </a:t>
            </a:r>
          </a:p>
          <a:p>
            <a:r>
              <a:rPr lang="en-US" sz="2400" b="1" dirty="0"/>
              <a:t>    this.id = id;  </a:t>
            </a:r>
            <a:r>
              <a:rPr lang="en-US" sz="2400" b="1" dirty="0" smtClean="0"/>
              <a:t>}  </a:t>
            </a:r>
            <a:endParaRPr lang="en-US" sz="2400" b="1" dirty="0"/>
          </a:p>
          <a:p>
            <a:r>
              <a:rPr lang="en-US" sz="2400" b="1" dirty="0"/>
              <a:t>public String </a:t>
            </a:r>
            <a:r>
              <a:rPr lang="en-US" sz="2400" b="1" dirty="0" err="1"/>
              <a:t>getName</a:t>
            </a:r>
            <a:r>
              <a:rPr lang="en-US" sz="2400" b="1" dirty="0"/>
              <a:t>() {  </a:t>
            </a:r>
          </a:p>
          <a:p>
            <a:r>
              <a:rPr lang="en-US" sz="2400" b="1" dirty="0"/>
              <a:t>    return name;  </a:t>
            </a:r>
            <a:r>
              <a:rPr lang="en-US" sz="2400" b="1" dirty="0" smtClean="0"/>
              <a:t>}  </a:t>
            </a:r>
            <a:endParaRPr lang="en-US" sz="2400" b="1" dirty="0"/>
          </a:p>
          <a:p>
            <a:r>
              <a:rPr lang="en-US" sz="2400" b="1" dirty="0"/>
              <a:t>public void </a:t>
            </a:r>
            <a:r>
              <a:rPr lang="en-US" sz="2400" b="1" dirty="0" err="1"/>
              <a:t>setName</a:t>
            </a:r>
            <a:r>
              <a:rPr lang="en-US" sz="2400" b="1" dirty="0"/>
              <a:t>(String name) {  </a:t>
            </a:r>
          </a:p>
          <a:p>
            <a:r>
              <a:rPr lang="en-US" sz="2400" b="1" dirty="0"/>
              <a:t>    this.name = name;  </a:t>
            </a:r>
          </a:p>
          <a:p>
            <a:r>
              <a:rPr lang="en-US" sz="2400" b="1" dirty="0"/>
              <a:t>}  </a:t>
            </a:r>
          </a:p>
        </p:txBody>
      </p:sp>
    </p:spTree>
    <p:extLst>
      <p:ext uri="{BB962C8B-B14F-4D97-AF65-F5344CB8AC3E}">
        <p14:creationId xmlns:p14="http://schemas.microsoft.com/office/powerpoint/2010/main" val="16820581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r>
              <a:rPr lang="en-US" dirty="0"/>
              <a:t>public float </a:t>
            </a:r>
            <a:r>
              <a:rPr lang="en-US" dirty="0" err="1"/>
              <a:t>getPrice</a:t>
            </a:r>
            <a:r>
              <a:rPr lang="en-US" dirty="0"/>
              <a:t>() {  </a:t>
            </a:r>
          </a:p>
          <a:p>
            <a:r>
              <a:rPr lang="en-US" dirty="0"/>
              <a:t>    return price;  </a:t>
            </a:r>
          </a:p>
          <a:p>
            <a:r>
              <a:rPr lang="en-US" dirty="0"/>
              <a:t>}  </a:t>
            </a:r>
          </a:p>
          <a:p>
            <a:r>
              <a:rPr lang="en-US" dirty="0"/>
              <a:t>public void </a:t>
            </a:r>
            <a:r>
              <a:rPr lang="en-US" dirty="0" err="1"/>
              <a:t>setPrice</a:t>
            </a:r>
            <a:r>
              <a:rPr lang="en-US" dirty="0"/>
              <a:t>(float price) {  </a:t>
            </a:r>
          </a:p>
          <a:p>
            <a:r>
              <a:rPr lang="en-US" dirty="0"/>
              <a:t>    </a:t>
            </a:r>
            <a:r>
              <a:rPr lang="en-US" dirty="0" err="1"/>
              <a:t>this.price</a:t>
            </a:r>
            <a:r>
              <a:rPr lang="en-US" dirty="0"/>
              <a:t> = price;  </a:t>
            </a:r>
          </a:p>
          <a:p>
            <a:r>
              <a:rPr lang="en-US" dirty="0"/>
              <a:t>}  </a:t>
            </a:r>
          </a:p>
          <a:p>
            <a:r>
              <a:rPr lang="en-US" dirty="0"/>
              <a:t>  </a:t>
            </a:r>
          </a:p>
          <a:p>
            <a:r>
              <a:rPr lang="en-US" dirty="0"/>
              <a:t>public String execute(){  </a:t>
            </a:r>
          </a:p>
          <a:p>
            <a:r>
              <a:rPr lang="en-US" dirty="0"/>
              <a:t>    return "success";  </a:t>
            </a:r>
          </a:p>
          <a:p>
            <a:r>
              <a:rPr lang="en-US" dirty="0"/>
              <a:t>}  </a:t>
            </a:r>
          </a:p>
          <a:p>
            <a:r>
              <a:rPr lang="en-US" dirty="0"/>
              <a:t>} </a:t>
            </a:r>
          </a:p>
          <a:p>
            <a:endParaRPr lang="en-US" dirty="0"/>
          </a:p>
        </p:txBody>
      </p:sp>
    </p:spTree>
    <p:extLst>
      <p:ext uri="{BB962C8B-B14F-4D97-AF65-F5344CB8AC3E}">
        <p14:creationId xmlns:p14="http://schemas.microsoft.com/office/powerpoint/2010/main" val="957941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Map the request in (struts.xml) file and define the view components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t>It is the important file from where struts framework gets information about the action and decides which result to be invoked. Here, we have used many elements such as struts, package, action and result.</a:t>
            </a:r>
          </a:p>
          <a:p>
            <a:r>
              <a:rPr lang="en-US" b="1" dirty="0"/>
              <a:t>struts</a:t>
            </a:r>
            <a:r>
              <a:rPr lang="en-US" dirty="0"/>
              <a:t> element is the root elements of this file. It represents an application.</a:t>
            </a:r>
          </a:p>
          <a:p>
            <a:r>
              <a:rPr lang="en-US" b="1" dirty="0"/>
              <a:t>package</a:t>
            </a:r>
            <a:r>
              <a:rPr lang="en-US" dirty="0"/>
              <a:t> element is the sub element of struts. It represents a module of the application. It generally extends the </a:t>
            </a:r>
            <a:r>
              <a:rPr lang="en-US" b="1" dirty="0" smtClean="0"/>
              <a:t>struts-default </a:t>
            </a:r>
            <a:r>
              <a:rPr lang="en-US" dirty="0" smtClean="0"/>
              <a:t>package </a:t>
            </a:r>
            <a:r>
              <a:rPr lang="en-US" dirty="0"/>
              <a:t>where many interceptors and result types are defined.</a:t>
            </a:r>
          </a:p>
          <a:p>
            <a:endParaRPr lang="en-US" dirty="0"/>
          </a:p>
        </p:txBody>
      </p:sp>
    </p:spTree>
    <p:extLst>
      <p:ext uri="{BB962C8B-B14F-4D97-AF65-F5344CB8AC3E}">
        <p14:creationId xmlns:p14="http://schemas.microsoft.com/office/powerpoint/2010/main" val="1926045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action</a:t>
            </a:r>
            <a:r>
              <a:rPr lang="en-US" dirty="0"/>
              <a:t> element is the sub element of package. It represents an action to be invoked for the incoming request. It has name, class and method attributes. If you don't specify name attribute by default execute() method will be invoked for the specified action class.</a:t>
            </a:r>
          </a:p>
          <a:p>
            <a:endParaRPr lang="en-US" dirty="0"/>
          </a:p>
        </p:txBody>
      </p:sp>
    </p:spTree>
    <p:extLst>
      <p:ext uri="{BB962C8B-B14F-4D97-AF65-F5344CB8AC3E}">
        <p14:creationId xmlns:p14="http://schemas.microsoft.com/office/powerpoint/2010/main" val="133856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Struts 2 provides supports to POJO based actions, Validation Support, AJAX Support, Integration support to various frameworks such as Hibernate, Spring, Tiles </a:t>
            </a:r>
            <a:r>
              <a:rPr lang="en-US" dirty="0" err="1"/>
              <a:t>etc</a:t>
            </a:r>
            <a:r>
              <a:rPr lang="en-US" dirty="0"/>
              <a:t>, support to various result types such as </a:t>
            </a:r>
            <a:r>
              <a:rPr lang="en-US" dirty="0" err="1"/>
              <a:t>Freemarker</a:t>
            </a:r>
            <a:r>
              <a:rPr lang="en-US" dirty="0"/>
              <a:t>, Velocity, JSP </a:t>
            </a:r>
            <a:r>
              <a:rPr lang="en-US" dirty="0" err="1"/>
              <a:t>etc</a:t>
            </a:r>
            <a:endParaRPr lang="en-US" dirty="0"/>
          </a:p>
        </p:txBody>
      </p:sp>
    </p:spTree>
    <p:extLst>
      <p:ext uri="{BB962C8B-B14F-4D97-AF65-F5344CB8AC3E}">
        <p14:creationId xmlns:p14="http://schemas.microsoft.com/office/powerpoint/2010/main" val="669780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b="1" dirty="0"/>
              <a:t>result</a:t>
            </a:r>
            <a:r>
              <a:rPr lang="en-US" dirty="0"/>
              <a:t> element is the sub element of action. It represents an view (result) that will be invoked. Struts framework checks the string returned by the action class, if it returns success, result page for the action is invoked whose name is success or has no name. It has </a:t>
            </a:r>
            <a:r>
              <a:rPr lang="en-US" b="1" dirty="0"/>
              <a:t>name</a:t>
            </a:r>
            <a:r>
              <a:rPr lang="en-US" dirty="0"/>
              <a:t> and </a:t>
            </a:r>
            <a:r>
              <a:rPr lang="en-US" b="1" dirty="0"/>
              <a:t>type</a:t>
            </a:r>
            <a:r>
              <a:rPr lang="en-US" dirty="0"/>
              <a:t> attributes. Both are optional. If you don't specify the result name, by default success is assumed as the result name. If you don't specify the type attribute, by default </a:t>
            </a:r>
            <a:r>
              <a:rPr lang="en-US" b="1" dirty="0"/>
              <a:t>dispatcher</a:t>
            </a:r>
            <a:r>
              <a:rPr lang="en-US" dirty="0"/>
              <a:t> is considered as the default result type. We will learn about result types later.</a:t>
            </a:r>
          </a:p>
        </p:txBody>
      </p:sp>
    </p:spTree>
    <p:extLst>
      <p:ext uri="{BB962C8B-B14F-4D97-AF65-F5344CB8AC3E}">
        <p14:creationId xmlns:p14="http://schemas.microsoft.com/office/powerpoint/2010/main" val="142038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&lt;?xml version="1.0" encoding="UTF-8" ?&gt;  </a:t>
            </a:r>
          </a:p>
          <a:p>
            <a:r>
              <a:rPr lang="en-US" dirty="0"/>
              <a:t>&lt;!DOCTYPE struts PUBLIC "-//Apache Software Foundation//DTD Struts  </a:t>
            </a:r>
          </a:p>
          <a:p>
            <a:r>
              <a:rPr lang="en-US" dirty="0"/>
              <a:t>Configuration 2.1//EN" "http://struts.apache.org/</a:t>
            </a:r>
            <a:r>
              <a:rPr lang="en-US" dirty="0" err="1"/>
              <a:t>dtds</a:t>
            </a:r>
            <a:r>
              <a:rPr lang="en-US" dirty="0"/>
              <a:t>/struts-2.1.dtd"&gt;  </a:t>
            </a:r>
          </a:p>
          <a:p>
            <a:r>
              <a:rPr lang="en-US" dirty="0"/>
              <a:t>&lt;struts&gt;  </a:t>
            </a:r>
          </a:p>
          <a:p>
            <a:r>
              <a:rPr lang="en-US" dirty="0"/>
              <a:t>&lt;package name="default" extends="struts-default"&gt;  </a:t>
            </a:r>
          </a:p>
          <a:p>
            <a:r>
              <a:rPr lang="en-US" dirty="0"/>
              <a:t>  </a:t>
            </a:r>
          </a:p>
          <a:p>
            <a:r>
              <a:rPr lang="en-US" dirty="0"/>
              <a:t>&lt;action name="product" class="</a:t>
            </a:r>
            <a:r>
              <a:rPr lang="en-US" dirty="0" err="1"/>
              <a:t>com.javatpoint.Product</a:t>
            </a:r>
            <a:r>
              <a:rPr lang="en-US" dirty="0"/>
              <a:t>"&gt;  </a:t>
            </a:r>
          </a:p>
          <a:p>
            <a:r>
              <a:rPr lang="en-US" dirty="0"/>
              <a:t>&lt;result name="success"&gt;</a:t>
            </a:r>
            <a:r>
              <a:rPr lang="en-US" dirty="0" err="1"/>
              <a:t>welcome.jsp</a:t>
            </a:r>
            <a:r>
              <a:rPr lang="en-US" dirty="0"/>
              <a:t>&lt;/result&gt;  </a:t>
            </a:r>
          </a:p>
          <a:p>
            <a:r>
              <a:rPr lang="en-US" dirty="0"/>
              <a:t>&lt;/action&gt;  </a:t>
            </a:r>
          </a:p>
          <a:p>
            <a:r>
              <a:rPr lang="en-US" dirty="0"/>
              <a:t>  </a:t>
            </a:r>
          </a:p>
          <a:p>
            <a:r>
              <a:rPr lang="en-US" dirty="0"/>
              <a:t>&lt;/package&gt;  </a:t>
            </a:r>
          </a:p>
          <a:p>
            <a:r>
              <a:rPr lang="en-US" dirty="0"/>
              <a:t>&lt;/struts&gt; </a:t>
            </a:r>
          </a:p>
        </p:txBody>
      </p:sp>
    </p:spTree>
    <p:extLst>
      <p:ext uri="{BB962C8B-B14F-4D97-AF65-F5344CB8AC3E}">
        <p14:creationId xmlns:p14="http://schemas.microsoft.com/office/powerpoint/2010/main" val="1820982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t>Create view components (</a:t>
            </a:r>
            <a:r>
              <a:rPr lang="en-US" dirty="0" err="1"/>
              <a:t>welcome.jsp</a:t>
            </a:r>
            <a:r>
              <a:rPr lang="en-US" dirty="0"/>
              <a:t>)</a:t>
            </a:r>
          </a:p>
          <a:p>
            <a:r>
              <a:rPr lang="en-US" dirty="0"/>
              <a:t>It is the view component the displays information of the action. Here, we are using struts tags to get the information.</a:t>
            </a:r>
          </a:p>
          <a:p>
            <a:r>
              <a:rPr lang="en-US" dirty="0"/>
              <a:t>The s:property tag returns the value for the given name, stored in the action object.</a:t>
            </a:r>
          </a:p>
          <a:p>
            <a:endParaRPr lang="en-US" dirty="0"/>
          </a:p>
        </p:txBody>
      </p:sp>
    </p:spTree>
    <p:extLst>
      <p:ext uri="{BB962C8B-B14F-4D97-AF65-F5344CB8AC3E}">
        <p14:creationId xmlns:p14="http://schemas.microsoft.com/office/powerpoint/2010/main" val="3841821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a:t>&lt;%@ </a:t>
            </a:r>
            <a:r>
              <a:rPr lang="en-US" dirty="0" err="1"/>
              <a:t>taglib</a:t>
            </a:r>
            <a:r>
              <a:rPr lang="en-US" dirty="0"/>
              <a:t> </a:t>
            </a:r>
            <a:r>
              <a:rPr lang="en-US" dirty="0" err="1"/>
              <a:t>uri</a:t>
            </a:r>
            <a:r>
              <a:rPr lang="en-US" dirty="0"/>
              <a:t>="/struts-tags" prefix="s" %&gt;  </a:t>
            </a:r>
          </a:p>
          <a:p>
            <a:r>
              <a:rPr lang="en-US" dirty="0"/>
              <a:t>  </a:t>
            </a:r>
          </a:p>
          <a:p>
            <a:r>
              <a:rPr lang="en-US" dirty="0"/>
              <a:t>Product Id:&lt;</a:t>
            </a:r>
            <a:r>
              <a:rPr lang="en-US" dirty="0" err="1"/>
              <a:t>s:property</a:t>
            </a:r>
            <a:r>
              <a:rPr lang="en-US" dirty="0"/>
              <a:t> value="id"/&gt;&lt;</a:t>
            </a:r>
            <a:r>
              <a:rPr lang="en-US" dirty="0" err="1"/>
              <a:t>br</a:t>
            </a:r>
            <a:r>
              <a:rPr lang="en-US" dirty="0"/>
              <a:t>/&gt;  </a:t>
            </a:r>
          </a:p>
          <a:p>
            <a:r>
              <a:rPr lang="en-US" dirty="0"/>
              <a:t>Product Name:&lt;</a:t>
            </a:r>
            <a:r>
              <a:rPr lang="en-US" dirty="0" err="1"/>
              <a:t>s:property</a:t>
            </a:r>
            <a:r>
              <a:rPr lang="en-US" dirty="0"/>
              <a:t> value="name"/&gt;&lt;</a:t>
            </a:r>
            <a:r>
              <a:rPr lang="en-US" dirty="0" err="1"/>
              <a:t>br</a:t>
            </a:r>
            <a:r>
              <a:rPr lang="en-US" dirty="0"/>
              <a:t>/&gt;  </a:t>
            </a:r>
          </a:p>
          <a:p>
            <a:r>
              <a:rPr lang="en-US" dirty="0"/>
              <a:t>Product Price:&lt;</a:t>
            </a:r>
            <a:r>
              <a:rPr lang="en-US" dirty="0" err="1"/>
              <a:t>s:property</a:t>
            </a:r>
            <a:r>
              <a:rPr lang="en-US" dirty="0"/>
              <a:t> value="price"/&gt;&lt;</a:t>
            </a:r>
            <a:r>
              <a:rPr lang="en-US" dirty="0" err="1"/>
              <a:t>br</a:t>
            </a:r>
            <a:r>
              <a:rPr lang="en-US" dirty="0"/>
              <a:t>/&gt;  </a:t>
            </a:r>
          </a:p>
          <a:p>
            <a:endParaRPr lang="en-US" dirty="0"/>
          </a:p>
        </p:txBody>
      </p:sp>
    </p:spTree>
    <p:extLst>
      <p:ext uri="{BB962C8B-B14F-4D97-AF65-F5344CB8AC3E}">
        <p14:creationId xmlns:p14="http://schemas.microsoft.com/office/powerpoint/2010/main" val="605135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Load the jar files</a:t>
            </a:r>
          </a:p>
          <a:p>
            <a:r>
              <a:rPr lang="en-US" dirty="0"/>
              <a:t>To run this application, you need to have the struts 2 jar files. Here, we are providing all the necessary jar files for struts 2. Download it and put these jar files in the lib folder of your project.</a:t>
            </a:r>
          </a:p>
          <a:p>
            <a:endParaRPr lang="en-US" dirty="0"/>
          </a:p>
          <a:p>
            <a:r>
              <a:rPr lang="en-US" dirty="0"/>
              <a:t>download the struts2 jar files</a:t>
            </a:r>
          </a:p>
        </p:txBody>
      </p:sp>
    </p:spTree>
    <p:extLst>
      <p:ext uri="{BB962C8B-B14F-4D97-AF65-F5344CB8AC3E}">
        <p14:creationId xmlns:p14="http://schemas.microsoft.com/office/powerpoint/2010/main" val="2408084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start server and deploy the project</a:t>
            </a:r>
          </a:p>
          <a:p>
            <a:r>
              <a:rPr lang="en-US" dirty="0"/>
              <a:t>Finally, start the server and deploy the project and access it.</a:t>
            </a:r>
          </a:p>
        </p:txBody>
      </p:sp>
    </p:spTree>
    <p:extLst>
      <p:ext uri="{BB962C8B-B14F-4D97-AF65-F5344CB8AC3E}">
        <p14:creationId xmlns:p14="http://schemas.microsoft.com/office/powerpoint/2010/main" val="991301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59436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56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9342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3930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7500" lnSpcReduction="20000"/>
          </a:bodyPr>
          <a:lstStyle/>
          <a:p>
            <a:r>
              <a:rPr lang="en-US" dirty="0">
                <a:solidFill>
                  <a:srgbClr val="FF0000"/>
                </a:solidFill>
              </a:rPr>
              <a:t>What’s a framework</a:t>
            </a:r>
            <a:r>
              <a:rPr lang="en-US" dirty="0"/>
              <a:t>?</a:t>
            </a:r>
          </a:p>
          <a:p>
            <a:pPr algn="just"/>
            <a:r>
              <a:rPr lang="en-US" dirty="0"/>
              <a:t>A framework is a piece of structural software. We say structural because structure is </a:t>
            </a:r>
            <a:r>
              <a:rPr lang="en-US" dirty="0" smtClean="0"/>
              <a:t>perhaps a </a:t>
            </a:r>
            <a:r>
              <a:rPr lang="en-US" dirty="0"/>
              <a:t>larger goal of the framework than any specific functional requirement</a:t>
            </a:r>
            <a:r>
              <a:rPr lang="en-US" dirty="0" smtClean="0"/>
              <a:t>.</a:t>
            </a:r>
          </a:p>
          <a:p>
            <a:pPr algn="just"/>
            <a:r>
              <a:rPr lang="en-US" dirty="0" smtClean="0"/>
              <a:t> A framework </a:t>
            </a:r>
            <a:r>
              <a:rPr lang="en-US" dirty="0"/>
              <a:t>tries to make generalizations about the common tasks and workflow of </a:t>
            </a:r>
            <a:r>
              <a:rPr lang="en-US" dirty="0" smtClean="0"/>
              <a:t>a specific </a:t>
            </a:r>
            <a:r>
              <a:rPr lang="en-US" dirty="0"/>
              <a:t>domain. The framework then attempts to provide a platform upon which</a:t>
            </a:r>
          </a:p>
          <a:p>
            <a:pPr marL="0" indent="0" algn="just">
              <a:buNone/>
            </a:pPr>
            <a:r>
              <a:rPr lang="en-US" dirty="0" smtClean="0"/>
              <a:t>     applications </a:t>
            </a:r>
            <a:r>
              <a:rPr lang="en-US" dirty="0"/>
              <a:t>of that domain can be more quickly built. </a:t>
            </a:r>
            <a:endParaRPr lang="en-US" dirty="0" smtClean="0"/>
          </a:p>
          <a:p>
            <a:pPr algn="just"/>
            <a:r>
              <a:rPr lang="en-US" dirty="0" smtClean="0"/>
              <a:t>The </a:t>
            </a:r>
            <a:r>
              <a:rPr lang="en-US" dirty="0"/>
              <a:t>framework does this </a:t>
            </a:r>
            <a:r>
              <a:rPr lang="en-US" dirty="0" smtClean="0"/>
              <a:t>primarily in </a:t>
            </a:r>
            <a:r>
              <a:rPr lang="en-US" dirty="0"/>
              <a:t>two ways. First, the framework tries to automate all the tedious tasks of </a:t>
            </a:r>
            <a:r>
              <a:rPr lang="en-US" dirty="0" smtClean="0"/>
              <a:t>the</a:t>
            </a:r>
          </a:p>
          <a:p>
            <a:pPr marL="0" indent="0" algn="just">
              <a:buNone/>
            </a:pPr>
            <a:r>
              <a:rPr lang="en-US" dirty="0" smtClean="0"/>
              <a:t>     domain</a:t>
            </a:r>
            <a:r>
              <a:rPr lang="en-US" dirty="0"/>
              <a:t>. </a:t>
            </a:r>
            <a:endParaRPr lang="en-US" dirty="0" smtClean="0"/>
          </a:p>
          <a:p>
            <a:pPr algn="just"/>
            <a:r>
              <a:rPr lang="en-US" dirty="0" smtClean="0"/>
              <a:t>Second</a:t>
            </a:r>
            <a:r>
              <a:rPr lang="en-US" dirty="0"/>
              <a:t>, the framework tries to introduce an elegant architectural solution </a:t>
            </a:r>
            <a:r>
              <a:rPr lang="en-US" dirty="0" smtClean="0"/>
              <a:t>to the </a:t>
            </a:r>
            <a:r>
              <a:rPr lang="en-US" dirty="0"/>
              <a:t>common workflow of the domain in question. </a:t>
            </a:r>
          </a:p>
        </p:txBody>
      </p:sp>
    </p:spTree>
    <p:extLst>
      <p:ext uri="{BB962C8B-B14F-4D97-AF65-F5344CB8AC3E}">
        <p14:creationId xmlns:p14="http://schemas.microsoft.com/office/powerpoint/2010/main" val="33875364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solidFill>
                  <a:srgbClr val="FF0000"/>
                </a:solidFill>
              </a:rPr>
              <a:t>A web application framework </a:t>
            </a:r>
            <a:r>
              <a:rPr lang="en-US" dirty="0"/>
              <a:t>is a piece of structural software that </a:t>
            </a:r>
            <a:r>
              <a:rPr lang="en-US" dirty="0" smtClean="0"/>
              <a:t>provides automation </a:t>
            </a:r>
            <a:r>
              <a:rPr lang="en-US" dirty="0"/>
              <a:t>of common tasks of the domain as well as a built-in </a:t>
            </a:r>
            <a:r>
              <a:rPr lang="en-US" dirty="0" smtClean="0"/>
              <a:t>architectural solution </a:t>
            </a:r>
            <a:r>
              <a:rPr lang="en-US" dirty="0"/>
              <a:t>that can be easily inherited by applications </a:t>
            </a:r>
            <a:r>
              <a:rPr lang="en-US" dirty="0" smtClean="0"/>
              <a:t>implemented on </a:t>
            </a:r>
            <a:r>
              <a:rPr lang="en-US" dirty="0"/>
              <a:t>the framework. </a:t>
            </a:r>
          </a:p>
        </p:txBody>
      </p:sp>
    </p:spTree>
    <p:extLst>
      <p:ext uri="{BB962C8B-B14F-4D97-AF65-F5344CB8AC3E}">
        <p14:creationId xmlns:p14="http://schemas.microsoft.com/office/powerpoint/2010/main" val="140252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dirty="0"/>
              <a:t>Struts 2 provides many features that were not in struts 1. The </a:t>
            </a:r>
            <a:r>
              <a:rPr lang="en-US" b="1" dirty="0"/>
              <a:t>important features</a:t>
            </a:r>
            <a:r>
              <a:rPr lang="en-US" dirty="0"/>
              <a:t> of struts 2 framework are as follows:</a:t>
            </a:r>
          </a:p>
          <a:p>
            <a:r>
              <a:rPr lang="en-US" dirty="0"/>
              <a:t>Configurable MVC components</a:t>
            </a:r>
          </a:p>
          <a:p>
            <a:r>
              <a:rPr lang="en-US" dirty="0"/>
              <a:t>POJO based actions</a:t>
            </a:r>
          </a:p>
          <a:p>
            <a:r>
              <a:rPr lang="en-US" dirty="0"/>
              <a:t>AJAX support</a:t>
            </a:r>
          </a:p>
          <a:p>
            <a:r>
              <a:rPr lang="en-US" dirty="0"/>
              <a:t>Integration support</a:t>
            </a:r>
          </a:p>
          <a:p>
            <a:r>
              <a:rPr lang="en-US" dirty="0"/>
              <a:t>Various Result Types</a:t>
            </a:r>
          </a:p>
          <a:p>
            <a:r>
              <a:rPr lang="en-US" dirty="0"/>
              <a:t>Various Tag support</a:t>
            </a:r>
          </a:p>
          <a:p>
            <a:r>
              <a:rPr lang="en-US" dirty="0"/>
              <a:t>Theme and Template support</a:t>
            </a:r>
          </a:p>
          <a:p>
            <a:endParaRPr lang="en-US" dirty="0"/>
          </a:p>
        </p:txBody>
      </p:sp>
    </p:spTree>
    <p:extLst>
      <p:ext uri="{BB962C8B-B14F-4D97-AF65-F5344CB8AC3E}">
        <p14:creationId xmlns:p14="http://schemas.microsoft.com/office/powerpoint/2010/main" val="40204441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a:solidFill>
                  <a:srgbClr val="FF0000"/>
                </a:solidFill>
              </a:rPr>
              <a:t>A FRAMEWORK AUTOMATES COMMON TASKS</a:t>
            </a:r>
          </a:p>
          <a:p>
            <a:pPr algn="just"/>
            <a:r>
              <a:rPr lang="en-US" dirty="0"/>
              <a:t>Don’t reinvent the wheel. Any good framework will provide mechanisms for </a:t>
            </a:r>
            <a:r>
              <a:rPr lang="en-US" dirty="0" smtClean="0"/>
              <a:t>convenient and </a:t>
            </a:r>
            <a:r>
              <a:rPr lang="en-US" dirty="0"/>
              <a:t>perhaps automatic solutions to the common tasks of the domain, </a:t>
            </a:r>
            <a:r>
              <a:rPr lang="en-US" dirty="0" smtClean="0"/>
              <a:t>saving developers </a:t>
            </a:r>
            <a:r>
              <a:rPr lang="en-US" dirty="0"/>
              <a:t>the effort of reinventing the wheel</a:t>
            </a:r>
            <a:r>
              <a:rPr lang="en-US" dirty="0" smtClean="0"/>
              <a:t>.</a:t>
            </a:r>
          </a:p>
          <a:p>
            <a:pPr algn="just"/>
            <a:r>
              <a:rPr lang="en-US" dirty="0" smtClean="0"/>
              <a:t> </a:t>
            </a:r>
            <a:r>
              <a:rPr lang="en-US" dirty="0"/>
              <a:t>Reflecting back on our discussion </a:t>
            </a:r>
            <a:r>
              <a:rPr lang="en-US" dirty="0" smtClean="0"/>
              <a:t>of the </a:t>
            </a:r>
            <a:r>
              <a:rPr lang="en-US" dirty="0"/>
              <a:t>common tasks of the web application domain, we can then infer that a web </a:t>
            </a:r>
            <a:r>
              <a:rPr lang="en-US" dirty="0" smtClean="0"/>
              <a:t>application framework </a:t>
            </a:r>
            <a:r>
              <a:rPr lang="en-US" dirty="0"/>
              <a:t>will provide some sort of built-in mechanisms for tasks such as </a:t>
            </a:r>
            <a:r>
              <a:rPr lang="en-US" dirty="0" smtClean="0"/>
              <a:t>converting data </a:t>
            </a:r>
            <a:r>
              <a:rPr lang="en-US" dirty="0"/>
              <a:t>from HTTP string representation to Java data types, data </a:t>
            </a:r>
            <a:r>
              <a:rPr lang="en-US" dirty="0" smtClean="0"/>
              <a:t>validation,separation </a:t>
            </a:r>
            <a:r>
              <a:rPr lang="en-US" dirty="0"/>
              <a:t>of business and data layer calls from web-related work, </a:t>
            </a:r>
            <a:r>
              <a:rPr lang="en-US" dirty="0" smtClean="0"/>
              <a:t>internationalization,and </a:t>
            </a:r>
            <a:r>
              <a:rPr lang="en-US" dirty="0"/>
              <a:t>presentation rendering. </a:t>
            </a:r>
            <a:endParaRPr lang="en-US" dirty="0" smtClean="0"/>
          </a:p>
          <a:p>
            <a:pPr algn="just"/>
            <a:r>
              <a:rPr lang="en-US" dirty="0" smtClean="0"/>
              <a:t>Good </a:t>
            </a:r>
            <a:r>
              <a:rPr lang="en-US" dirty="0"/>
              <a:t>frameworks provide elegant, if not </a:t>
            </a:r>
            <a:r>
              <a:rPr lang="en-US" dirty="0" smtClean="0"/>
              <a:t>transparent, mechanisms </a:t>
            </a:r>
            <a:r>
              <a:rPr lang="en-US" dirty="0"/>
              <a:t>for relieving the developer of these mundane tasks.</a:t>
            </a:r>
          </a:p>
        </p:txBody>
      </p:sp>
    </p:spTree>
    <p:extLst>
      <p:ext uri="{BB962C8B-B14F-4D97-AF65-F5344CB8AC3E}">
        <p14:creationId xmlns:p14="http://schemas.microsoft.com/office/powerpoint/2010/main" val="7621009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r>
              <a:rPr lang="en-US" dirty="0">
                <a:solidFill>
                  <a:srgbClr val="FF0000"/>
                </a:solidFill>
              </a:rPr>
              <a:t>A FRAMEWORK PROVIDES AN ARCHITECTURAL SOLUTION</a:t>
            </a:r>
          </a:p>
          <a:p>
            <a:pPr marL="0" indent="0" algn="just">
              <a:buNone/>
            </a:pPr>
            <a:r>
              <a:rPr lang="en-US" sz="3800" dirty="0"/>
              <a:t>While everyone can appreciate automation of tedious tasks, the structural features </a:t>
            </a:r>
            <a:r>
              <a:rPr lang="en-US" sz="3800" dirty="0" smtClean="0"/>
              <a:t>of frameworks </a:t>
            </a:r>
            <a:r>
              <a:rPr lang="en-US" sz="3800" dirty="0"/>
              <a:t>are perhaps more important in the big scheme of things. The </a:t>
            </a:r>
            <a:r>
              <a:rPr lang="en-US" sz="3800" dirty="0" smtClean="0"/>
              <a:t>framework’s structure </a:t>
            </a:r>
            <a:r>
              <a:rPr lang="en-US" sz="3800" dirty="0"/>
              <a:t>comes from the workflow abstractions made by the classes and interfaces</a:t>
            </a:r>
          </a:p>
          <a:p>
            <a:pPr marL="0" indent="0" algn="just">
              <a:buNone/>
            </a:pPr>
            <a:r>
              <a:rPr lang="en-US" sz="3800" dirty="0" smtClean="0"/>
              <a:t>of </a:t>
            </a:r>
            <a:r>
              <a:rPr lang="en-US" sz="3800" dirty="0"/>
              <a:t>the framework itself</a:t>
            </a:r>
            <a:r>
              <a:rPr lang="en-US" sz="3800" dirty="0" smtClean="0"/>
              <a:t>.</a:t>
            </a:r>
          </a:p>
          <a:p>
            <a:pPr marL="0" indent="0" algn="just">
              <a:buNone/>
            </a:pPr>
            <a:r>
              <a:rPr lang="en-US" sz="3800" dirty="0" smtClean="0"/>
              <a:t> </a:t>
            </a:r>
            <a:r>
              <a:rPr lang="en-US" sz="3800" dirty="0"/>
              <a:t>Being an action-oriented framework, one of the </a:t>
            </a:r>
            <a:r>
              <a:rPr lang="en-US" sz="3800" dirty="0" smtClean="0"/>
              <a:t>key abstractions </a:t>
            </a:r>
            <a:r>
              <a:rPr lang="en-US" sz="3800" dirty="0"/>
              <a:t>at the heart of the Struts 2 architecture is the action. We’ll see the </a:t>
            </a:r>
            <a:r>
              <a:rPr lang="en-US" sz="3800" dirty="0" smtClean="0"/>
              <a:t>others in </a:t>
            </a:r>
            <a:r>
              <a:rPr lang="en-US" sz="3800" dirty="0"/>
              <a:t>a few pages. </a:t>
            </a:r>
            <a:r>
              <a:rPr lang="en-US" sz="3800" dirty="0" smtClean="0"/>
              <a:t>When </a:t>
            </a:r>
            <a:r>
              <a:rPr lang="en-US" sz="3800" dirty="0"/>
              <a:t>you build an application on a framework, you are buying </a:t>
            </a:r>
            <a:r>
              <a:rPr lang="en-US" sz="3800" dirty="0" err="1" smtClean="0"/>
              <a:t>intothat</a:t>
            </a:r>
            <a:r>
              <a:rPr lang="en-US" sz="3800" dirty="0" smtClean="0"/>
              <a:t> </a:t>
            </a:r>
            <a:r>
              <a:rPr lang="en-US" sz="3800" dirty="0"/>
              <a:t>framework’s architecture. </a:t>
            </a:r>
            <a:endParaRPr lang="en-US" sz="3800" dirty="0" smtClean="0"/>
          </a:p>
          <a:p>
            <a:pPr marL="0" indent="0" algn="just">
              <a:buNone/>
            </a:pPr>
            <a:r>
              <a:rPr lang="en-US" sz="3800" dirty="0" smtClean="0"/>
              <a:t>Sometimes </a:t>
            </a:r>
            <a:r>
              <a:rPr lang="en-US" sz="3800" dirty="0"/>
              <a:t>you can fight against the </a:t>
            </a:r>
            <a:r>
              <a:rPr lang="en-US" sz="3800" dirty="0" smtClean="0"/>
              <a:t>architectural imperative </a:t>
            </a:r>
            <a:r>
              <a:rPr lang="en-US" sz="3800" dirty="0"/>
              <a:t>of the framework, but a framework should offer its architecture in a </a:t>
            </a:r>
            <a:r>
              <a:rPr lang="en-US" sz="3800" dirty="0" err="1" smtClean="0"/>
              <a:t>waythat</a:t>
            </a:r>
            <a:r>
              <a:rPr lang="en-US" sz="3800" dirty="0" smtClean="0"/>
              <a:t> </a:t>
            </a:r>
            <a:r>
              <a:rPr lang="en-US" sz="3800" dirty="0"/>
              <a:t>makes it hard to refuse. If the architecture of the framework is good, why not </a:t>
            </a:r>
            <a:r>
              <a:rPr lang="en-US" sz="3800" dirty="0" smtClean="0"/>
              <a:t>let your </a:t>
            </a:r>
            <a:r>
              <a:rPr lang="en-US" sz="3800" dirty="0"/>
              <a:t>application gracefully inherit that architecture? </a:t>
            </a:r>
          </a:p>
        </p:txBody>
      </p:sp>
    </p:spTree>
    <p:extLst>
      <p:ext uri="{BB962C8B-B14F-4D97-AF65-F5344CB8AC3E}">
        <p14:creationId xmlns:p14="http://schemas.microsoft.com/office/powerpoint/2010/main" val="1915449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0" indent="0" algn="just">
              <a:buNone/>
            </a:pPr>
            <a:r>
              <a:rPr lang="en-US" dirty="0"/>
              <a:t> Struts 2 takes advantage of the many </a:t>
            </a:r>
            <a:r>
              <a:rPr lang="en-US" dirty="0" smtClean="0"/>
              <a:t>lessons learned </a:t>
            </a:r>
            <a:r>
              <a:rPr lang="en-US" dirty="0"/>
              <a:t>to present a cleaner implementation of MVC. At the same time, it </a:t>
            </a:r>
            <a:r>
              <a:rPr lang="en-US" dirty="0" smtClean="0"/>
              <a:t>introduces several </a:t>
            </a:r>
            <a:r>
              <a:rPr lang="en-US" dirty="0"/>
              <a:t>new architectural features that make the framework cleaner and </a:t>
            </a:r>
            <a:r>
              <a:rPr lang="en-US" dirty="0" smtClean="0"/>
              <a:t>more flexible</a:t>
            </a:r>
            <a:r>
              <a:rPr lang="en-US" dirty="0"/>
              <a:t>. </a:t>
            </a:r>
            <a:endParaRPr lang="en-US" dirty="0" smtClean="0"/>
          </a:p>
          <a:p>
            <a:pPr marL="0" indent="0" algn="just">
              <a:buNone/>
            </a:pPr>
            <a:r>
              <a:rPr lang="en-US" dirty="0" smtClean="0"/>
              <a:t>These </a:t>
            </a:r>
            <a:r>
              <a:rPr lang="en-US" dirty="0"/>
              <a:t>new features include interceptors for layering cross-cutting </a:t>
            </a:r>
            <a:r>
              <a:rPr lang="en-US" dirty="0" smtClean="0"/>
              <a:t>concerns away </a:t>
            </a:r>
            <a:r>
              <a:rPr lang="en-US" dirty="0"/>
              <a:t>from action logic; annotation-based configuration to reduce or eliminate </a:t>
            </a:r>
            <a:r>
              <a:rPr lang="en-US" dirty="0" smtClean="0"/>
              <a:t>XML configuration</a:t>
            </a:r>
            <a:r>
              <a:rPr lang="en-US" dirty="0"/>
              <a:t>; a powerful expression language, Object-Graph Navigation </a:t>
            </a:r>
            <a:r>
              <a:rPr lang="en-US" dirty="0" smtClean="0"/>
              <a:t>Language(OGNL</a:t>
            </a:r>
            <a:r>
              <a:rPr lang="en-US" dirty="0"/>
              <a:t>), that transverses the entire framework; and a mini-MVC–based tag API </a:t>
            </a:r>
            <a:r>
              <a:rPr lang="en-US" dirty="0" smtClean="0"/>
              <a:t>that supports </a:t>
            </a:r>
            <a:r>
              <a:rPr lang="en-US" dirty="0"/>
              <a:t>modifiable and reusable UI components.</a:t>
            </a:r>
          </a:p>
        </p:txBody>
      </p:sp>
    </p:spTree>
    <p:extLst>
      <p:ext uri="{BB962C8B-B14F-4D97-AF65-F5344CB8AC3E}">
        <p14:creationId xmlns:p14="http://schemas.microsoft.com/office/powerpoint/2010/main" val="5829892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r>
            <a:br>
              <a:rPr lang="en-US" dirty="0" smtClean="0"/>
            </a:br>
            <a:r>
              <a:rPr lang="en-US" dirty="0" smtClean="0"/>
              <a:t>Building </a:t>
            </a:r>
            <a:r>
              <a:rPr lang="en-US" dirty="0"/>
              <a:t>the </a:t>
            </a:r>
            <a:r>
              <a:rPr lang="en-US" dirty="0" err="1" smtClean="0"/>
              <a:t>view:tags</a:t>
            </a:r>
            <a:r>
              <a:rPr lang="en-US" dirty="0" smtClean="0"/>
              <a:t> </a:t>
            </a:r>
            <a:r>
              <a:rPr lang="en-US" dirty="0"/>
              <a:t>and results</a:t>
            </a:r>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pPr algn="just"/>
            <a:r>
              <a:rPr lang="en-US" dirty="0"/>
              <a:t>Before we talk about the details of how Struts 2 tags can help you dynamically pipe </a:t>
            </a:r>
            <a:r>
              <a:rPr lang="en-US" dirty="0" smtClean="0"/>
              <a:t>data into </a:t>
            </a:r>
            <a:r>
              <a:rPr lang="en-US" dirty="0"/>
              <a:t>the rendering of your pages, let’s talk about where that data comes from. While </a:t>
            </a:r>
            <a:r>
              <a:rPr lang="en-US" dirty="0" smtClean="0"/>
              <a:t>we focused </a:t>
            </a:r>
            <a:r>
              <a:rPr lang="en-US" dirty="0"/>
              <a:t>on the data moving into the framework in the previous chapter, we’ll now </a:t>
            </a:r>
            <a:r>
              <a:rPr lang="en-US" dirty="0" smtClean="0"/>
              <a:t>focus on </a:t>
            </a:r>
            <a:r>
              <a:rPr lang="en-US" dirty="0"/>
              <a:t>the data leaving the framework</a:t>
            </a:r>
            <a:r>
              <a:rPr lang="en-US" dirty="0" smtClean="0"/>
              <a:t>.</a:t>
            </a:r>
          </a:p>
          <a:p>
            <a:pPr algn="just"/>
            <a:endParaRPr lang="en-US" dirty="0" smtClean="0"/>
          </a:p>
          <a:p>
            <a:pPr algn="just"/>
            <a:r>
              <a:rPr lang="en-US" dirty="0" smtClean="0"/>
              <a:t> </a:t>
            </a:r>
            <a:r>
              <a:rPr lang="en-US" dirty="0"/>
              <a:t>When a request hits the framework, one of the </a:t>
            </a:r>
            <a:r>
              <a:rPr lang="en-US" dirty="0" smtClean="0"/>
              <a:t>first things </a:t>
            </a:r>
            <a:r>
              <a:rPr lang="en-US" dirty="0"/>
              <a:t>Struts 2 does is create the objects that’ll store all the important data </a:t>
            </a:r>
            <a:r>
              <a:rPr lang="en-US" dirty="0" smtClean="0"/>
              <a:t>for the </a:t>
            </a:r>
            <a:r>
              <a:rPr lang="en-US" dirty="0"/>
              <a:t>request. If we’re talking about your application’s domain-specific data, which is </a:t>
            </a:r>
            <a:r>
              <a:rPr lang="en-US" dirty="0" smtClean="0"/>
              <a:t>the data </a:t>
            </a:r>
            <a:r>
              <a:rPr lang="en-US" dirty="0"/>
              <a:t>that you’ll most frequently access with your tags, it’ll be stored in the </a:t>
            </a:r>
            <a:r>
              <a:rPr lang="en-US" dirty="0" err="1"/>
              <a:t>ValueStack</a:t>
            </a:r>
            <a:r>
              <a:rPr lang="en-US" dirty="0" smtClean="0"/>
              <a:t>.</a:t>
            </a:r>
          </a:p>
          <a:p>
            <a:pPr algn="just"/>
            <a:endParaRPr lang="en-US" dirty="0"/>
          </a:p>
          <a:p>
            <a:pPr algn="just"/>
            <a:r>
              <a:rPr lang="en-US" dirty="0"/>
              <a:t>But processing a request requires more than just your application’s domain </a:t>
            </a:r>
            <a:r>
              <a:rPr lang="en-US" dirty="0" smtClean="0"/>
              <a:t>data. Other</a:t>
            </a:r>
            <a:r>
              <a:rPr lang="en-US" dirty="0"/>
              <a:t>, more infrastructural, data must be stored also. All of this data, along with </a:t>
            </a:r>
            <a:r>
              <a:rPr lang="en-US" dirty="0" smtClean="0"/>
              <a:t>the </a:t>
            </a:r>
            <a:r>
              <a:rPr lang="en-US" dirty="0" err="1" smtClean="0"/>
              <a:t>ValueStack</a:t>
            </a:r>
            <a:r>
              <a:rPr lang="en-US" dirty="0" smtClean="0"/>
              <a:t> </a:t>
            </a:r>
            <a:r>
              <a:rPr lang="en-US" dirty="0"/>
              <a:t>itself, is stored in something called the ActionContext. </a:t>
            </a:r>
          </a:p>
        </p:txBody>
      </p:sp>
    </p:spTree>
    <p:extLst>
      <p:ext uri="{BB962C8B-B14F-4D97-AF65-F5344CB8AC3E}">
        <p14:creationId xmlns:p14="http://schemas.microsoft.com/office/powerpoint/2010/main" val="4117785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a:t>The </a:t>
            </a:r>
            <a:r>
              <a:rPr lang="en-US" dirty="0">
                <a:solidFill>
                  <a:srgbClr val="FF0000"/>
                </a:solidFill>
              </a:rPr>
              <a:t>ActionContext</a:t>
            </a:r>
            <a:r>
              <a:rPr lang="en-US" dirty="0"/>
              <a:t> helps clean things up </a:t>
            </a:r>
            <a:r>
              <a:rPr lang="en-US" dirty="0" smtClean="0"/>
              <a:t>by providing </a:t>
            </a:r>
            <a:r>
              <a:rPr lang="en-US" dirty="0"/>
              <a:t>the notion of a context for the execution of an action. </a:t>
            </a:r>
            <a:endParaRPr lang="en-US" dirty="0" smtClean="0"/>
          </a:p>
          <a:p>
            <a:pPr algn="just"/>
            <a:r>
              <a:rPr lang="en-US" dirty="0" smtClean="0"/>
              <a:t>By </a:t>
            </a:r>
            <a:r>
              <a:rPr lang="en-US" dirty="0"/>
              <a:t>context we mean </a:t>
            </a:r>
            <a:r>
              <a:rPr lang="en-US" dirty="0" smtClean="0"/>
              <a:t>a simple </a:t>
            </a:r>
            <a:r>
              <a:rPr lang="en-US" dirty="0"/>
              <a:t>container for all the important data and resources that surround the </a:t>
            </a:r>
            <a:r>
              <a:rPr lang="en-US" dirty="0" smtClean="0"/>
              <a:t>execution of </a:t>
            </a:r>
            <a:r>
              <a:rPr lang="en-US" dirty="0"/>
              <a:t>a given action</a:t>
            </a:r>
            <a:r>
              <a:rPr lang="en-US" dirty="0" smtClean="0"/>
              <a:t>.</a:t>
            </a:r>
          </a:p>
          <a:p>
            <a:pPr algn="just"/>
            <a:r>
              <a:rPr lang="en-US" dirty="0" smtClean="0"/>
              <a:t> </a:t>
            </a:r>
            <a:r>
              <a:rPr lang="en-US" dirty="0"/>
              <a:t>A good example of the type of data we’re talking about is the map </a:t>
            </a:r>
            <a:r>
              <a:rPr lang="en-US" dirty="0" smtClean="0"/>
              <a:t>of parameters </a:t>
            </a:r>
            <a:r>
              <a:rPr lang="en-US" dirty="0"/>
              <a:t>from the request, or a map of session attributes from the Servlet </a:t>
            </a:r>
            <a:r>
              <a:rPr lang="en-US" dirty="0" smtClean="0"/>
              <a:t>Container.</a:t>
            </a:r>
            <a:endParaRPr lang="en-US" dirty="0"/>
          </a:p>
        </p:txBody>
      </p:sp>
    </p:spTree>
    <p:extLst>
      <p:ext uri="{BB962C8B-B14F-4D97-AF65-F5344CB8AC3E}">
        <p14:creationId xmlns:p14="http://schemas.microsoft.com/office/powerpoint/2010/main" val="10949162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SELECTING THE ROOT OBJECT FOR OGNL</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OGNL </a:t>
            </a:r>
            <a:r>
              <a:rPr lang="en-US" dirty="0"/>
              <a:t>expression must choose one of the objects in the ActionContext to use as its root object. </a:t>
            </a:r>
            <a:endParaRPr lang="en-US" dirty="0" smtClean="0"/>
          </a:p>
          <a:p>
            <a:r>
              <a:rPr lang="en-US" dirty="0"/>
              <a:t>By default, the </a:t>
            </a:r>
            <a:r>
              <a:rPr lang="en-US" dirty="0" err="1"/>
              <a:t>ValueStack</a:t>
            </a:r>
            <a:r>
              <a:rPr lang="en-US" dirty="0"/>
              <a:t> will serve as the root object for resolving all OGNL expressions that don’t explicitly name an initial </a:t>
            </a:r>
            <a:r>
              <a:rPr lang="en-US" dirty="0" smtClean="0"/>
              <a:t>object.</a:t>
            </a:r>
          </a:p>
          <a:p>
            <a:r>
              <a:rPr lang="en-US" dirty="0"/>
              <a:t>OGNL expressions can start with a special syntax that names the object from the context against which they should resolve. The following OGNL expression demonstrates this syntax: #session['user']</a:t>
            </a:r>
          </a:p>
        </p:txBody>
      </p:sp>
    </p:spTree>
    <p:extLst>
      <p:ext uri="{BB962C8B-B14F-4D97-AF65-F5344CB8AC3E}">
        <p14:creationId xmlns:p14="http://schemas.microsoft.com/office/powerpoint/2010/main" val="7697787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just"/>
            <a:r>
              <a:rPr lang="en-US" dirty="0"/>
              <a:t>This OGNL expression actively names the session map from the ActionContext via the # operator of the expression language</a:t>
            </a:r>
            <a:r>
              <a:rPr lang="en-US" dirty="0" smtClean="0"/>
              <a:t>.</a:t>
            </a:r>
          </a:p>
          <a:p>
            <a:pPr algn="just"/>
            <a:r>
              <a:rPr lang="en-US" dirty="0" smtClean="0"/>
              <a:t> </a:t>
            </a:r>
            <a:r>
              <a:rPr lang="en-US" dirty="0"/>
              <a:t>The # operator tells OGNL to use the named object, located in its context, as the initial object for </a:t>
            </a:r>
            <a:r>
              <a:rPr lang="en-US" dirty="0" smtClean="0"/>
              <a:t>resolving </a:t>
            </a:r>
            <a:r>
              <a:rPr lang="en-US" dirty="0"/>
              <a:t>the rest of the </a:t>
            </a:r>
            <a:r>
              <a:rPr lang="en-US" dirty="0" smtClean="0"/>
              <a:t>expression.</a:t>
            </a:r>
          </a:p>
          <a:p>
            <a:pPr algn="just"/>
            <a:endParaRPr lang="en-US" dirty="0"/>
          </a:p>
        </p:txBody>
      </p:sp>
    </p:spTree>
    <p:extLst>
      <p:ext uri="{BB962C8B-B14F-4D97-AF65-F5344CB8AC3E}">
        <p14:creationId xmlns:p14="http://schemas.microsoft.com/office/powerpoint/2010/main" val="42892387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ValueStack</a:t>
            </a:r>
            <a:r>
              <a:rPr lang="en-US" dirty="0"/>
              <a:t>: a virtual object</a:t>
            </a:r>
          </a:p>
        </p:txBody>
      </p:sp>
      <p:sp>
        <p:nvSpPr>
          <p:cNvPr id="3" name="Content Placeholder 2"/>
          <p:cNvSpPr>
            <a:spLocks noGrp="1"/>
          </p:cNvSpPr>
          <p:nvPr>
            <p:ph idx="1"/>
          </p:nvPr>
        </p:nvSpPr>
        <p:spPr/>
        <p:txBody>
          <a:bodyPr/>
          <a:lstStyle/>
          <a:p>
            <a:pPr algn="just"/>
            <a:r>
              <a:rPr lang="en-US" dirty="0"/>
              <a:t>When Struts 2 receives a request, it immediately creates an ActionContext, a </a:t>
            </a:r>
            <a:r>
              <a:rPr lang="en-US" dirty="0" err="1" smtClean="0"/>
              <a:t>ValueStack,and</a:t>
            </a:r>
            <a:r>
              <a:rPr lang="en-US" dirty="0" smtClean="0"/>
              <a:t> an action object. </a:t>
            </a:r>
          </a:p>
          <a:p>
            <a:pPr algn="just"/>
            <a:r>
              <a:rPr lang="en-US" dirty="0" smtClean="0"/>
              <a:t>As </a:t>
            </a:r>
            <a:r>
              <a:rPr lang="en-US" dirty="0"/>
              <a:t>a carrier of application data, the action object is quickly placed on the </a:t>
            </a:r>
            <a:r>
              <a:rPr lang="en-US" dirty="0" err="1"/>
              <a:t>ValueStack</a:t>
            </a:r>
            <a:r>
              <a:rPr lang="en-US" dirty="0"/>
              <a:t> so that its properties will be accessible, via OGNL, to the far reaches of the framework. </a:t>
            </a:r>
          </a:p>
        </p:txBody>
      </p:sp>
    </p:spTree>
    <p:extLst>
      <p:ext uri="{BB962C8B-B14F-4D97-AF65-F5344CB8AC3E}">
        <p14:creationId xmlns:p14="http://schemas.microsoft.com/office/powerpoint/2010/main" val="39819735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overview of Struts tags</a:t>
            </a: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t>The Struts 2 tag API provides the functionality to dynamically create robust web pages by leveraging conditional rendering and integration of data from your application’s domain model found on the </a:t>
            </a:r>
            <a:r>
              <a:rPr lang="en-US" dirty="0" err="1"/>
              <a:t>ValueStack</a:t>
            </a:r>
            <a:r>
              <a:rPr lang="en-US" dirty="0" smtClean="0"/>
              <a:t>.</a:t>
            </a:r>
          </a:p>
          <a:p>
            <a:r>
              <a:rPr lang="en-US" dirty="0" smtClean="0"/>
              <a:t> </a:t>
            </a:r>
            <a:r>
              <a:rPr lang="en-US" dirty="0"/>
              <a:t>Struts 2 comes with many different types </a:t>
            </a:r>
            <a:r>
              <a:rPr lang="en-US" dirty="0" smtClean="0"/>
              <a:t>of tags</a:t>
            </a:r>
            <a:r>
              <a:rPr lang="en-US" dirty="0"/>
              <a:t>. For organizational purposes, they can be broken into four categories: data tags, control-flow tags, UI tags, and miscellaneous </a:t>
            </a:r>
            <a:r>
              <a:rPr lang="en-US" dirty="0" smtClean="0"/>
              <a:t>tags.</a:t>
            </a:r>
            <a:endParaRPr lang="en-US" dirty="0"/>
          </a:p>
        </p:txBody>
      </p:sp>
    </p:spTree>
    <p:extLst>
      <p:ext uri="{BB962C8B-B14F-4D97-AF65-F5344CB8AC3E}">
        <p14:creationId xmlns:p14="http://schemas.microsoft.com/office/powerpoint/2010/main" val="17730762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a:t>Data tags focus on ways to extract data from the </a:t>
            </a:r>
            <a:r>
              <a:rPr lang="en-US" dirty="0" err="1"/>
              <a:t>ValueStack</a:t>
            </a:r>
            <a:r>
              <a:rPr lang="en-US" dirty="0"/>
              <a:t> and/or set values in the </a:t>
            </a:r>
            <a:r>
              <a:rPr lang="en-US" dirty="0" err="1"/>
              <a:t>ValueStack</a:t>
            </a:r>
            <a:r>
              <a:rPr lang="en-US" dirty="0"/>
              <a:t>. </a:t>
            </a:r>
            <a:endParaRPr lang="en-US" dirty="0" smtClean="0"/>
          </a:p>
          <a:p>
            <a:pPr algn="just"/>
            <a:r>
              <a:rPr lang="en-US" dirty="0" smtClean="0"/>
              <a:t>Control-flow </a:t>
            </a:r>
            <a:r>
              <a:rPr lang="en-US" dirty="0"/>
              <a:t>tags give you the tools to conditionally alter the flow of the rendering process; they can even test values on the </a:t>
            </a:r>
            <a:r>
              <a:rPr lang="en-US" dirty="0" err="1"/>
              <a:t>ValueStack</a:t>
            </a:r>
            <a:r>
              <a:rPr lang="en-US" dirty="0"/>
              <a:t>. </a:t>
            </a:r>
            <a:endParaRPr lang="en-US" dirty="0" smtClean="0"/>
          </a:p>
          <a:p>
            <a:pPr algn="just"/>
            <a:r>
              <a:rPr lang="en-US" dirty="0" smtClean="0"/>
              <a:t>The </a:t>
            </a:r>
            <a:r>
              <a:rPr lang="en-US" dirty="0"/>
              <a:t>miscellaneous tags are a set of tags that don’t quite fit into the other categories. These leftover tags include such useful functionality as managing URL rendering and internationalization of text.</a:t>
            </a:r>
          </a:p>
        </p:txBody>
      </p:sp>
    </p:spTree>
    <p:extLst>
      <p:ext uri="{BB962C8B-B14F-4D97-AF65-F5344CB8AC3E}">
        <p14:creationId xmlns:p14="http://schemas.microsoft.com/office/powerpoint/2010/main" val="1962048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a:solidFill>
                  <a:srgbClr val="FF0000"/>
                </a:solidFill>
              </a:rPr>
              <a:t>Configurable MVC components</a:t>
            </a:r>
          </a:p>
          <a:p>
            <a:pPr algn="just"/>
            <a:r>
              <a:rPr lang="en-US" dirty="0"/>
              <a:t>In struts 2 framework, we provide all the components (view components and action) information in struts.xml file. If we need to change any information, we can simply change it in the xml file.</a:t>
            </a:r>
          </a:p>
          <a:p>
            <a:pPr marL="0" indent="0">
              <a:buNone/>
            </a:pPr>
            <a:r>
              <a:rPr lang="en-US" dirty="0">
                <a:solidFill>
                  <a:srgbClr val="FF0000"/>
                </a:solidFill>
              </a:rPr>
              <a:t>POJO based actions</a:t>
            </a:r>
          </a:p>
          <a:p>
            <a:r>
              <a:rPr lang="en-US" dirty="0"/>
              <a:t>In struts 2, action class is POJO (Plain Old Java Object) i.e. a simple java class. Here, you are not forced to implement any interface or inherit any class.</a:t>
            </a:r>
          </a:p>
          <a:p>
            <a:endParaRPr lang="en-US" dirty="0"/>
          </a:p>
        </p:txBody>
      </p:sp>
    </p:spTree>
    <p:extLst>
      <p:ext uri="{BB962C8B-B14F-4D97-AF65-F5344CB8AC3E}">
        <p14:creationId xmlns:p14="http://schemas.microsoft.com/office/powerpoint/2010/main" val="29230340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identify a tag that you want to use, you simply move on to your view technology of choice—JSP, Velocity, or </a:t>
            </a:r>
            <a:r>
              <a:rPr lang="en-US" dirty="0" err="1" smtClean="0"/>
              <a:t>FreeMarker</a:t>
            </a:r>
            <a:r>
              <a:rPr lang="en-US" dirty="0" smtClean="0"/>
              <a:t>.</a:t>
            </a:r>
            <a:endParaRPr lang="en-US" dirty="0"/>
          </a:p>
        </p:txBody>
      </p:sp>
    </p:spTree>
    <p:extLst>
      <p:ext uri="{BB962C8B-B14F-4D97-AF65-F5344CB8AC3E}">
        <p14:creationId xmlns:p14="http://schemas.microsoft.com/office/powerpoint/2010/main" val="15238266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JSP SYNTAX </a:t>
            </a:r>
            <a:endParaRPr lang="en-US" dirty="0" smtClean="0"/>
          </a:p>
          <a:p>
            <a:pPr algn="just"/>
            <a:r>
              <a:rPr lang="en-US" dirty="0" smtClean="0"/>
              <a:t>The </a:t>
            </a:r>
            <a:r>
              <a:rPr lang="en-US" dirty="0"/>
              <a:t>JSP versions of the Struts 2 tags are just like any other JSP tags. The following property tag demonstrates the simple syntax: </a:t>
            </a:r>
            <a:endParaRPr lang="en-US" dirty="0" smtClean="0"/>
          </a:p>
          <a:p>
            <a:pPr algn="just"/>
            <a:r>
              <a:rPr lang="en-US" dirty="0"/>
              <a:t>&lt;</a:t>
            </a:r>
            <a:r>
              <a:rPr lang="en-US" dirty="0" err="1"/>
              <a:t>s:property</a:t>
            </a:r>
            <a:r>
              <a:rPr lang="en-US" dirty="0"/>
              <a:t> value="name"/&gt;</a:t>
            </a:r>
          </a:p>
          <a:p>
            <a:pPr marL="0" indent="0" algn="just">
              <a:buNone/>
            </a:pPr>
            <a:r>
              <a:rPr lang="en-US" dirty="0" smtClean="0"/>
              <a:t>The </a:t>
            </a:r>
            <a:r>
              <a:rPr lang="en-US" dirty="0"/>
              <a:t>only other thing to note is that you must have the property </a:t>
            </a:r>
            <a:r>
              <a:rPr lang="en-US" dirty="0" err="1"/>
              <a:t>taglib</a:t>
            </a:r>
            <a:r>
              <a:rPr lang="en-US" dirty="0"/>
              <a:t> declaration at the top of your page before using the Struts 2 tags. This is standard JSP stuff, and the following snippet from one of our Struts 2 Portfolio application’s JSPs should show you what you need: </a:t>
            </a:r>
          </a:p>
        </p:txBody>
      </p:sp>
    </p:spTree>
    <p:extLst>
      <p:ext uri="{BB962C8B-B14F-4D97-AF65-F5344CB8AC3E}">
        <p14:creationId xmlns:p14="http://schemas.microsoft.com/office/powerpoint/2010/main" val="22362539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&lt;%@ page </a:t>
            </a:r>
            <a:r>
              <a:rPr lang="en-US" dirty="0" err="1"/>
              <a:t>contentType</a:t>
            </a:r>
            <a:r>
              <a:rPr lang="en-US" dirty="0"/>
              <a:t>="text/html; charset=UTF-8" %&gt;</a:t>
            </a:r>
          </a:p>
          <a:p>
            <a:r>
              <a:rPr lang="en-US" dirty="0"/>
              <a:t>&lt;%@ </a:t>
            </a:r>
            <a:r>
              <a:rPr lang="en-US" dirty="0" err="1"/>
              <a:t>taglib</a:t>
            </a:r>
            <a:r>
              <a:rPr lang="en-US" dirty="0"/>
              <a:t> prefix="s" </a:t>
            </a:r>
            <a:r>
              <a:rPr lang="en-US" dirty="0" err="1"/>
              <a:t>uri</a:t>
            </a:r>
            <a:r>
              <a:rPr lang="en-US" dirty="0"/>
              <a:t>="/struts-tags" %&gt;</a:t>
            </a:r>
          </a:p>
        </p:txBody>
      </p:sp>
    </p:spTree>
    <p:extLst>
      <p:ext uri="{BB962C8B-B14F-4D97-AF65-F5344CB8AC3E}">
        <p14:creationId xmlns:p14="http://schemas.microsoft.com/office/powerpoint/2010/main" val="32298650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VELOCITY SYNTAX You can also use Velocity templates for your view technology. All you need to do is specify your result type to the built-in velocity result </a:t>
            </a:r>
            <a:r>
              <a:rPr lang="en-US" dirty="0" smtClean="0"/>
              <a:t>type.</a:t>
            </a:r>
          </a:p>
          <a:p>
            <a:r>
              <a:rPr lang="en-US" dirty="0"/>
              <a:t> Here’s the Velocity version of </a:t>
            </a:r>
            <a:r>
              <a:rPr lang="en-US" dirty="0" smtClean="0"/>
              <a:t>the property </a:t>
            </a:r>
            <a:r>
              <a:rPr lang="en-US" dirty="0"/>
              <a:t>tag:</a:t>
            </a:r>
          </a:p>
          <a:p>
            <a:r>
              <a:rPr lang="en-US" dirty="0"/>
              <a:t>#</a:t>
            </a:r>
            <a:r>
              <a:rPr lang="en-US" dirty="0" err="1"/>
              <a:t>sproperty</a:t>
            </a:r>
            <a:r>
              <a:rPr lang="en-US" dirty="0"/>
              <a:t>( "value=name" ) </a:t>
            </a:r>
          </a:p>
        </p:txBody>
      </p:sp>
    </p:spTree>
    <p:extLst>
      <p:ext uri="{BB962C8B-B14F-4D97-AF65-F5344CB8AC3E}">
        <p14:creationId xmlns:p14="http://schemas.microsoft.com/office/powerpoint/2010/main" val="16593620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JSP form tag from the Struts 2 Portfolio application that uses a closing tag</a:t>
            </a:r>
          </a:p>
        </p:txBody>
      </p:sp>
      <p:sp>
        <p:nvSpPr>
          <p:cNvPr id="3" name="Content Placeholder 2"/>
          <p:cNvSpPr>
            <a:spLocks noGrp="1"/>
          </p:cNvSpPr>
          <p:nvPr>
            <p:ph idx="1"/>
          </p:nvPr>
        </p:nvSpPr>
        <p:spPr/>
        <p:txBody>
          <a:bodyPr>
            <a:normAutofit fontScale="92500" lnSpcReduction="10000"/>
          </a:bodyPr>
          <a:lstStyle/>
          <a:p>
            <a:r>
              <a:rPr lang="en-US" dirty="0"/>
              <a:t>&lt;</a:t>
            </a:r>
            <a:r>
              <a:rPr lang="en-US" dirty="0" err="1"/>
              <a:t>s:form</a:t>
            </a:r>
            <a:r>
              <a:rPr lang="en-US" dirty="0"/>
              <a:t> action="Register"&gt;</a:t>
            </a:r>
          </a:p>
          <a:p>
            <a:r>
              <a:rPr lang="en-US" dirty="0"/>
              <a:t> &lt;</a:t>
            </a:r>
            <a:r>
              <a:rPr lang="en-US" dirty="0" err="1"/>
              <a:t>s:textfield</a:t>
            </a:r>
            <a:r>
              <a:rPr lang="en-US" dirty="0"/>
              <a:t> name="username" label="Username"/&gt;</a:t>
            </a:r>
          </a:p>
          <a:p>
            <a:r>
              <a:rPr lang="en-US" dirty="0"/>
              <a:t> &lt;</a:t>
            </a:r>
            <a:r>
              <a:rPr lang="en-US" dirty="0" err="1"/>
              <a:t>s:password</a:t>
            </a:r>
            <a:r>
              <a:rPr lang="en-US" dirty="0"/>
              <a:t> name="password" label="Password"/&gt;</a:t>
            </a:r>
          </a:p>
          <a:p>
            <a:r>
              <a:rPr lang="en-US" dirty="0"/>
              <a:t> &lt;</a:t>
            </a:r>
            <a:r>
              <a:rPr lang="en-US" dirty="0" err="1"/>
              <a:t>s:textfield</a:t>
            </a:r>
            <a:r>
              <a:rPr lang="en-US" dirty="0"/>
              <a:t> name="</a:t>
            </a:r>
            <a:r>
              <a:rPr lang="en-US" dirty="0" err="1"/>
              <a:t>portfolioName</a:t>
            </a:r>
            <a:r>
              <a:rPr lang="en-US" dirty="0"/>
              <a:t>" label="Enter a name"/&gt;</a:t>
            </a:r>
          </a:p>
          <a:p>
            <a:r>
              <a:rPr lang="en-US" dirty="0"/>
              <a:t> &lt;</a:t>
            </a:r>
            <a:r>
              <a:rPr lang="en-US" dirty="0" err="1"/>
              <a:t>s:submit</a:t>
            </a:r>
            <a:r>
              <a:rPr lang="en-US" dirty="0"/>
              <a:t> value="Submit"/&gt;</a:t>
            </a:r>
          </a:p>
          <a:p>
            <a:r>
              <a:rPr lang="en-US" dirty="0"/>
              <a:t>&lt;/</a:t>
            </a:r>
            <a:r>
              <a:rPr lang="en-US" dirty="0" err="1"/>
              <a:t>s:form</a:t>
            </a:r>
            <a:r>
              <a:rPr lang="en-US" dirty="0"/>
              <a:t>&gt;</a:t>
            </a:r>
          </a:p>
        </p:txBody>
      </p:sp>
    </p:spTree>
    <p:extLst>
      <p:ext uri="{BB962C8B-B14F-4D97-AF65-F5344CB8AC3E}">
        <p14:creationId xmlns:p14="http://schemas.microsoft.com/office/powerpoint/2010/main" val="33007542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here’s the same tag as a Velocity macro</a:t>
            </a:r>
          </a:p>
        </p:txBody>
      </p:sp>
      <p:sp>
        <p:nvSpPr>
          <p:cNvPr id="3" name="Content Placeholder 2"/>
          <p:cNvSpPr>
            <a:spLocks noGrp="1"/>
          </p:cNvSpPr>
          <p:nvPr>
            <p:ph idx="1"/>
          </p:nvPr>
        </p:nvSpPr>
        <p:spPr/>
        <p:txBody>
          <a:bodyPr>
            <a:normAutofit fontScale="92500" lnSpcReduction="10000"/>
          </a:bodyPr>
          <a:lstStyle/>
          <a:p>
            <a:r>
              <a:rPr lang="en-US" dirty="0" smtClean="0"/>
              <a:t>#</a:t>
            </a:r>
            <a:r>
              <a:rPr lang="en-US" dirty="0" err="1"/>
              <a:t>sform</a:t>
            </a:r>
            <a:r>
              <a:rPr lang="en-US" dirty="0"/>
              <a:t> ("action=Register")</a:t>
            </a:r>
          </a:p>
          <a:p>
            <a:r>
              <a:rPr lang="en-US" dirty="0"/>
              <a:t> #</a:t>
            </a:r>
            <a:r>
              <a:rPr lang="en-US" dirty="0" err="1"/>
              <a:t>stextfield</a:t>
            </a:r>
            <a:r>
              <a:rPr lang="en-US" dirty="0"/>
              <a:t> ("label=Username" "name=username")</a:t>
            </a:r>
          </a:p>
          <a:p>
            <a:r>
              <a:rPr lang="en-US" dirty="0"/>
              <a:t> #</a:t>
            </a:r>
            <a:r>
              <a:rPr lang="en-US" dirty="0" err="1"/>
              <a:t>spassword</a:t>
            </a:r>
            <a:r>
              <a:rPr lang="en-US" dirty="0"/>
              <a:t> ( "label=Password" "name=password")</a:t>
            </a:r>
          </a:p>
          <a:p>
            <a:r>
              <a:rPr lang="en-US" dirty="0"/>
              <a:t> #</a:t>
            </a:r>
            <a:r>
              <a:rPr lang="en-US" dirty="0" err="1"/>
              <a:t>stextfield</a:t>
            </a:r>
            <a:r>
              <a:rPr lang="en-US" dirty="0"/>
              <a:t> ( "label=Enter a name" "name=</a:t>
            </a:r>
            <a:r>
              <a:rPr lang="en-US" dirty="0" err="1"/>
              <a:t>portfolioName</a:t>
            </a:r>
            <a:r>
              <a:rPr lang="en-US" dirty="0"/>
              <a:t>")</a:t>
            </a:r>
          </a:p>
          <a:p>
            <a:r>
              <a:rPr lang="en-US" dirty="0"/>
              <a:t> #</a:t>
            </a:r>
            <a:r>
              <a:rPr lang="en-US" dirty="0" err="1"/>
              <a:t>ssubmit</a:t>
            </a:r>
            <a:r>
              <a:rPr lang="en-US" dirty="0"/>
              <a:t> ("value=Submit")</a:t>
            </a:r>
          </a:p>
          <a:p>
            <a:r>
              <a:rPr lang="en-US" dirty="0"/>
              <a:t>#end</a:t>
            </a:r>
          </a:p>
        </p:txBody>
      </p:sp>
    </p:spTree>
    <p:extLst>
      <p:ext uri="{BB962C8B-B14F-4D97-AF65-F5344CB8AC3E}">
        <p14:creationId xmlns:p14="http://schemas.microsoft.com/office/powerpoint/2010/main" val="2606793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FREEMARKER SYNTAX</a:t>
            </a:r>
          </a:p>
          <a:p>
            <a:r>
              <a:rPr lang="en-US" dirty="0"/>
              <a:t>The framework also provides out-of-the-box support for using </a:t>
            </a:r>
            <a:r>
              <a:rPr lang="en-US" dirty="0" err="1"/>
              <a:t>FreeMarker</a:t>
            </a:r>
            <a:r>
              <a:rPr lang="en-US" dirty="0"/>
              <a:t> </a:t>
            </a:r>
            <a:r>
              <a:rPr lang="en-US" dirty="0" smtClean="0"/>
              <a:t>templates as </a:t>
            </a:r>
            <a:r>
              <a:rPr lang="en-US" dirty="0"/>
              <a:t>the view-layer </a:t>
            </a:r>
            <a:r>
              <a:rPr lang="en-US" dirty="0" smtClean="0"/>
              <a:t>technology.</a:t>
            </a:r>
          </a:p>
          <a:p>
            <a:r>
              <a:rPr lang="en-US" dirty="0"/>
              <a:t>&lt;@</a:t>
            </a:r>
            <a:r>
              <a:rPr lang="en-US" dirty="0" err="1"/>
              <a:t>s.property</a:t>
            </a:r>
            <a:r>
              <a:rPr lang="en-US" dirty="0"/>
              <a:t> value="name"/&gt;</a:t>
            </a:r>
          </a:p>
        </p:txBody>
      </p:sp>
    </p:spTree>
    <p:extLst>
      <p:ext uri="{BB962C8B-B14F-4D97-AF65-F5344CB8AC3E}">
        <p14:creationId xmlns:p14="http://schemas.microsoft.com/office/powerpoint/2010/main" val="4270521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validation framework architecture</a:t>
            </a: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pPr algn="just"/>
            <a:r>
              <a:rPr lang="en-US" dirty="0" smtClean="0"/>
              <a:t>There are three main components at play in the validation framework: the </a:t>
            </a:r>
            <a:r>
              <a:rPr lang="en-US" dirty="0" smtClean="0">
                <a:solidFill>
                  <a:srgbClr val="FF0000"/>
                </a:solidFill>
              </a:rPr>
              <a:t>domain data, validation metadata, and the validators</a:t>
            </a:r>
            <a:r>
              <a:rPr lang="en-US" dirty="0" smtClean="0"/>
              <a:t>. Each plays </a:t>
            </a:r>
            <a:r>
              <a:rPr lang="en-US" dirty="0" smtClean="0"/>
              <a:t>a vital </a:t>
            </a:r>
            <a:r>
              <a:rPr lang="en-US" dirty="0" smtClean="0"/>
              <a:t>role in the work of validation.</a:t>
            </a:r>
          </a:p>
          <a:p>
            <a:pPr algn="just"/>
            <a:r>
              <a:rPr lang="en-US" dirty="0" smtClean="0">
                <a:solidFill>
                  <a:srgbClr val="FF0000"/>
                </a:solidFill>
              </a:rPr>
              <a:t>Domain Data</a:t>
            </a:r>
          </a:p>
          <a:p>
            <a:pPr algn="just"/>
            <a:r>
              <a:rPr lang="en-US" dirty="0" smtClean="0"/>
              <a:t>Example: username, password, and age.</a:t>
            </a:r>
          </a:p>
          <a:p>
            <a:endParaRPr lang="en-US" dirty="0"/>
          </a:p>
        </p:txBody>
      </p:sp>
    </p:spTree>
    <p:extLst>
      <p:ext uri="{BB962C8B-B14F-4D97-AF65-F5344CB8AC3E}">
        <p14:creationId xmlns:p14="http://schemas.microsoft.com/office/powerpoint/2010/main" val="3497639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METADATA</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gn="just"/>
            <a:r>
              <a:rPr lang="en-US" dirty="0" smtClean="0"/>
              <a:t>a middle component lies between the validators and the data properties themselves. </a:t>
            </a:r>
          </a:p>
          <a:p>
            <a:pPr algn="just"/>
            <a:r>
              <a:rPr lang="en-US" dirty="0" smtClean="0"/>
              <a:t>This middle component is the metadata that associates individual data properties with the validators that should be used to verify the correctness of the values in those properties at runtime. </a:t>
            </a:r>
          </a:p>
          <a:p>
            <a:pPr algn="just"/>
            <a:r>
              <a:rPr lang="en-US" dirty="0" smtClean="0"/>
              <a:t>You can associate as many validators with each property as you like, including zero if that makes sense for your requirements.</a:t>
            </a:r>
            <a:endParaRPr lang="en-US" dirty="0"/>
          </a:p>
        </p:txBody>
      </p:sp>
    </p:spTree>
    <p:extLst>
      <p:ext uri="{BB962C8B-B14F-4D97-AF65-F5344CB8AC3E}">
        <p14:creationId xmlns:p14="http://schemas.microsoft.com/office/powerpoint/2010/main" val="35350756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When it comes to the details of implementation, the metadata layer offers a </a:t>
            </a:r>
            <a:r>
              <a:rPr lang="en-US" dirty="0" smtClean="0"/>
              <a:t>choice.</a:t>
            </a:r>
          </a:p>
          <a:p>
            <a:pPr algn="just"/>
            <a:r>
              <a:rPr lang="en-US" dirty="0" smtClean="0"/>
              <a:t>The </a:t>
            </a:r>
            <a:r>
              <a:rPr lang="en-US" dirty="0" smtClean="0"/>
              <a:t>developer can map data properties to validators with XML files or with Java annotations</a:t>
            </a:r>
            <a:endParaRPr lang="en-US" dirty="0"/>
          </a:p>
        </p:txBody>
      </p:sp>
    </p:spTree>
    <p:extLst>
      <p:ext uri="{BB962C8B-B14F-4D97-AF65-F5344CB8AC3E}">
        <p14:creationId xmlns:p14="http://schemas.microsoft.com/office/powerpoint/2010/main" val="1651943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solidFill>
                  <a:srgbClr val="FF0000"/>
                </a:solidFill>
              </a:rPr>
              <a:t>AJAX support</a:t>
            </a:r>
          </a:p>
          <a:p>
            <a:pPr algn="just"/>
            <a:r>
              <a:rPr lang="en-US" dirty="0"/>
              <a:t>Struts 2 provides support to ajax technology. It is used to make asynchronous request i.e. it doesn't block the user. It sends only required field data to the server side not all. So it makes the performance fast</a:t>
            </a:r>
            <a:r>
              <a:rPr lang="en-US" dirty="0" smtClean="0"/>
              <a:t>.</a:t>
            </a:r>
          </a:p>
          <a:p>
            <a:r>
              <a:rPr lang="en-US" b="0" i="0" dirty="0" smtClean="0">
                <a:solidFill>
                  <a:srgbClr val="FF0000"/>
                </a:solidFill>
                <a:effectLst/>
              </a:rPr>
              <a:t>Integration Support</a:t>
            </a:r>
          </a:p>
          <a:p>
            <a:r>
              <a:rPr lang="en-US" b="0" i="0" dirty="0" smtClean="0">
                <a:solidFill>
                  <a:srgbClr val="000000"/>
                </a:solidFill>
                <a:effectLst/>
              </a:rPr>
              <a:t>We can simply integrate the struts 2 application with hibernate, spring, tiles etc. frameworks.</a:t>
            </a:r>
          </a:p>
          <a:p>
            <a:pPr algn="just"/>
            <a:endParaRPr lang="en-US" dirty="0"/>
          </a:p>
          <a:p>
            <a:endParaRPr lang="en-US" dirty="0"/>
          </a:p>
        </p:txBody>
      </p:sp>
    </p:spTree>
    <p:extLst>
      <p:ext uri="{BB962C8B-B14F-4D97-AF65-F5344CB8AC3E}">
        <p14:creationId xmlns:p14="http://schemas.microsoft.com/office/powerpoint/2010/main" val="30176283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VALIDATORS</a:t>
            </a:r>
          </a:p>
          <a:p>
            <a:r>
              <a:rPr lang="en-US" dirty="0" smtClean="0"/>
              <a:t>The actual work in all of this is done by the validators themselves. </a:t>
            </a:r>
          </a:p>
          <a:p>
            <a:r>
              <a:rPr lang="en-US" dirty="0" smtClean="0"/>
              <a:t>A validator is a reusable component that contains the logic for performing some fine-grained act of validation.</a:t>
            </a:r>
            <a:endParaRPr lang="en-US" dirty="0"/>
          </a:p>
        </p:txBody>
      </p:sp>
    </p:spTree>
    <p:extLst>
      <p:ext uri="{BB962C8B-B14F-4D97-AF65-F5344CB8AC3E}">
        <p14:creationId xmlns:p14="http://schemas.microsoft.com/office/powerpoint/2010/main" val="42583342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For instance, our username property is mapped to the </a:t>
            </a:r>
            <a:r>
              <a:rPr lang="en-US" dirty="0" smtClean="0"/>
              <a:t>required </a:t>
            </a:r>
            <a:r>
              <a:rPr lang="en-US" dirty="0" err="1" smtClean="0"/>
              <a:t>stringvalidator</a:t>
            </a:r>
            <a:r>
              <a:rPr lang="en-US" dirty="0" smtClean="0"/>
              <a:t>.</a:t>
            </a:r>
          </a:p>
          <a:p>
            <a:pPr algn="just"/>
            <a:r>
              <a:rPr lang="en-US" dirty="0" smtClean="0"/>
              <a:t>This validator verifies that the value of the username property, or whatever property it validates, is a nonempty String value. The password property is mapped </a:t>
            </a:r>
            <a:r>
              <a:rPr lang="en-US" dirty="0" err="1" smtClean="0"/>
              <a:t>torequiredstring</a:t>
            </a:r>
            <a:r>
              <a:rPr lang="en-US" dirty="0" smtClean="0"/>
              <a:t> and </a:t>
            </a:r>
            <a:r>
              <a:rPr lang="en-US" dirty="0" err="1" smtClean="0"/>
              <a:t>stringlength</a:t>
            </a:r>
            <a:r>
              <a:rPr lang="en-US" dirty="0" smtClean="0"/>
              <a:t>. </a:t>
            </a:r>
          </a:p>
          <a:p>
            <a:pPr algn="just"/>
            <a:r>
              <a:rPr lang="en-US" dirty="0" smtClean="0"/>
              <a:t>The </a:t>
            </a:r>
            <a:r>
              <a:rPr lang="en-US" dirty="0" err="1" smtClean="0"/>
              <a:t>stringlength</a:t>
            </a:r>
            <a:r>
              <a:rPr lang="en-US" dirty="0" smtClean="0"/>
              <a:t> validator checks that the </a:t>
            </a:r>
            <a:r>
              <a:rPr lang="en-US" dirty="0" err="1" smtClean="0"/>
              <a:t>stringis</a:t>
            </a:r>
            <a:r>
              <a:rPr lang="en-US" dirty="0" smtClean="0"/>
              <a:t> of a desired length</a:t>
            </a:r>
            <a:endParaRPr lang="en-US" dirty="0"/>
          </a:p>
        </p:txBody>
      </p:sp>
    </p:spTree>
    <p:extLst>
      <p:ext uri="{BB962C8B-B14F-4D97-AF65-F5344CB8AC3E}">
        <p14:creationId xmlns:p14="http://schemas.microsoft.com/office/powerpoint/2010/main" val="14047781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solidFill>
                  <a:srgbClr val="FF0000"/>
                </a:solidFill>
              </a:rPr>
              <a:t>Custom validator</a:t>
            </a:r>
          </a:p>
          <a:p>
            <a:pPr algn="just"/>
            <a:r>
              <a:rPr lang="en-US" dirty="0" smtClean="0"/>
              <a:t>We </a:t>
            </a:r>
            <a:r>
              <a:rPr lang="en-US" dirty="0"/>
              <a:t>can define our own validation logic (custom validation) in struts 2 by implementing the </a:t>
            </a:r>
            <a:r>
              <a:rPr lang="en-US" dirty="0" err="1"/>
              <a:t>Validateable</a:t>
            </a:r>
            <a:r>
              <a:rPr lang="en-US" dirty="0"/>
              <a:t> interface in the action class.</a:t>
            </a:r>
          </a:p>
          <a:p>
            <a:pPr marL="0" indent="0" algn="just">
              <a:buNone/>
            </a:pPr>
            <a:r>
              <a:rPr lang="en-US" dirty="0" smtClean="0"/>
              <a:t>  The </a:t>
            </a:r>
            <a:r>
              <a:rPr lang="en-US" dirty="0"/>
              <a:t>workflow interceptor is used to get information about the error messages defined in the action class</a:t>
            </a:r>
            <a:r>
              <a:rPr lang="en-US" dirty="0" smtClean="0"/>
              <a:t>.</a:t>
            </a:r>
          </a:p>
          <a:p>
            <a:pPr marL="0" indent="0" algn="just">
              <a:buNone/>
            </a:pPr>
            <a:endParaRPr lang="en-US" dirty="0"/>
          </a:p>
        </p:txBody>
      </p:sp>
    </p:spTree>
    <p:extLst>
      <p:ext uri="{BB962C8B-B14F-4D97-AF65-F5344CB8AC3E}">
        <p14:creationId xmlns:p14="http://schemas.microsoft.com/office/powerpoint/2010/main" val="28563080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solidFill>
                  <a:srgbClr val="FF0000"/>
                </a:solidFill>
              </a:rPr>
              <a:t>Workflow Interceptor</a:t>
            </a:r>
          </a:p>
          <a:p>
            <a:r>
              <a:rPr lang="en-US" dirty="0"/>
              <a:t>The workflow interceptor checks if there is any validation errors or not. It doesn't perform any validation</a:t>
            </a:r>
            <a:r>
              <a:rPr lang="en-US" dirty="0" smtClean="0"/>
              <a:t>.</a:t>
            </a:r>
            <a:endParaRPr lang="en-US" dirty="0"/>
          </a:p>
          <a:p>
            <a:r>
              <a:rPr lang="en-US" dirty="0"/>
              <a:t>It is applied when action class implements the </a:t>
            </a:r>
            <a:r>
              <a:rPr lang="en-US" dirty="0" err="1"/>
              <a:t>Validateable</a:t>
            </a:r>
            <a:r>
              <a:rPr lang="en-US" dirty="0"/>
              <a:t> interface. The input is the default parameter for this interceptor that determines the result to be invoked for the action or field error</a:t>
            </a:r>
            <a:r>
              <a:rPr lang="en-US" dirty="0" smtClean="0"/>
              <a:t>.</a:t>
            </a:r>
            <a:endParaRPr lang="en-US" dirty="0"/>
          </a:p>
          <a:p>
            <a:r>
              <a:rPr lang="en-US" dirty="0"/>
              <a:t>It is found in the </a:t>
            </a:r>
            <a:r>
              <a:rPr lang="en-US" dirty="0" err="1"/>
              <a:t>defaultStack</a:t>
            </a:r>
            <a:r>
              <a:rPr lang="en-US" dirty="0"/>
              <a:t> so we don't need to define it explicitly.</a:t>
            </a:r>
          </a:p>
        </p:txBody>
      </p:sp>
    </p:spTree>
    <p:extLst>
      <p:ext uri="{BB962C8B-B14F-4D97-AF65-F5344CB8AC3E}">
        <p14:creationId xmlns:p14="http://schemas.microsoft.com/office/powerpoint/2010/main" val="12083520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2987977"/>
          <a:ext cx="8229600" cy="1750408"/>
        </p:xfrm>
        <a:graphic>
          <a:graphicData uri="http://schemas.openxmlformats.org/drawingml/2006/table">
            <a:tbl>
              <a:tblPr/>
              <a:tblGrid>
                <a:gridCol w="4114800"/>
                <a:gridCol w="4114800"/>
              </a:tblGrid>
              <a:tr h="500026">
                <a:tc>
                  <a:txBody>
                    <a:bodyPr/>
                    <a:lstStyle/>
                    <a:p>
                      <a:pPr algn="l" fontAlgn="t"/>
                      <a:r>
                        <a:rPr lang="en-US" sz="1800">
                          <a:solidFill>
                            <a:srgbClr val="000000"/>
                          </a:solidFill>
                          <a:effectLst/>
                          <a:latin typeface="times new roman"/>
                        </a:rPr>
                        <a:t>Parameter</a:t>
                      </a:r>
                    </a:p>
                  </a:txBody>
                  <a:tcPr marL="113642" marR="113642" marT="113642" marB="113642">
                    <a:lnL w="9525" cap="flat" cmpd="sng" algn="ctr">
                      <a:solidFill>
                        <a:srgbClr val="C0749A"/>
                      </a:solidFill>
                      <a:prstDash val="solid"/>
                      <a:round/>
                      <a:headEnd type="none" w="med" len="med"/>
                      <a:tailEnd type="none" w="med" len="med"/>
                    </a:lnL>
                    <a:lnR w="9525" cap="flat" cmpd="sng" algn="ctr">
                      <a:solidFill>
                        <a:srgbClr val="C0749A"/>
                      </a:solidFill>
                      <a:prstDash val="solid"/>
                      <a:round/>
                      <a:headEnd type="none" w="med" len="med"/>
                      <a:tailEnd type="none" w="med" len="med"/>
                    </a:lnR>
                    <a:lnT w="9525" cap="flat" cmpd="sng" algn="ctr">
                      <a:solidFill>
                        <a:srgbClr val="C074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Description</a:t>
                      </a:r>
                    </a:p>
                  </a:txBody>
                  <a:tcPr marL="113642" marR="113642" marT="113642" marB="113642">
                    <a:lnL w="9525" cap="flat" cmpd="sng" algn="ctr">
                      <a:solidFill>
                        <a:srgbClr val="C0749A"/>
                      </a:solidFill>
                      <a:prstDash val="solid"/>
                      <a:round/>
                      <a:headEnd type="none" w="med" len="med"/>
                      <a:tailEnd type="none" w="med" len="med"/>
                    </a:lnL>
                    <a:lnR w="9525" cap="flat" cmpd="sng" algn="ctr">
                      <a:solidFill>
                        <a:srgbClr val="C0749A"/>
                      </a:solidFill>
                      <a:prstDash val="solid"/>
                      <a:round/>
                      <a:headEnd type="none" w="med" len="med"/>
                      <a:tailEnd type="none" w="med" len="med"/>
                    </a:lnR>
                    <a:lnT w="9525" cap="flat" cmpd="sng" algn="ctr">
                      <a:solidFill>
                        <a:srgbClr val="C074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242489">
                <a:tc>
                  <a:txBody>
                    <a:bodyPr/>
                    <a:lstStyle/>
                    <a:p>
                      <a:pPr algn="l" fontAlgn="t"/>
                      <a:r>
                        <a:rPr lang="en-US" sz="1800" b="1">
                          <a:solidFill>
                            <a:srgbClr val="2F4F4F"/>
                          </a:solidFill>
                          <a:effectLst/>
                          <a:latin typeface="verdana"/>
                        </a:rPr>
                        <a:t>inputResultName</a:t>
                      </a:r>
                      <a:endParaRPr lang="en-US" sz="1800">
                        <a:solidFill>
                          <a:srgbClr val="000000"/>
                        </a:solidFill>
                        <a:effectLst/>
                        <a:latin typeface="verdana"/>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specifies the result name to be returned if field error or action error is found. It is set to </a:t>
                      </a:r>
                      <a:r>
                        <a:rPr lang="en-US" sz="1800" b="1" dirty="0">
                          <a:solidFill>
                            <a:srgbClr val="2F4F4F"/>
                          </a:solidFill>
                          <a:effectLst/>
                          <a:latin typeface="verdana"/>
                        </a:rPr>
                        <a:t>input</a:t>
                      </a:r>
                      <a:r>
                        <a:rPr lang="en-US" sz="1800" dirty="0">
                          <a:solidFill>
                            <a:srgbClr val="000000"/>
                          </a:solidFill>
                          <a:effectLst/>
                          <a:latin typeface="verdana"/>
                        </a:rPr>
                        <a:t> </a:t>
                      </a:r>
                      <a:r>
                        <a:rPr lang="en-US" sz="1800" dirty="0" err="1">
                          <a:solidFill>
                            <a:srgbClr val="000000"/>
                          </a:solidFill>
                          <a:effectLst/>
                          <a:latin typeface="verdana"/>
                        </a:rPr>
                        <a:t>bydefault</a:t>
                      </a:r>
                      <a:r>
                        <a:rPr lang="en-US" sz="1800" dirty="0">
                          <a:solidFill>
                            <a:srgbClr val="000000"/>
                          </a:solidFill>
                          <a:effectLst/>
                          <a:latin typeface="verdana"/>
                        </a:rPr>
                        <a:t>.</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024193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solidFill>
                  <a:srgbClr val="FF0000"/>
                </a:solidFill>
              </a:rPr>
              <a:t>Validateabale</a:t>
            </a:r>
            <a:r>
              <a:rPr lang="en-US" dirty="0">
                <a:solidFill>
                  <a:srgbClr val="FF0000"/>
                </a:solidFill>
              </a:rPr>
              <a:t> interface</a:t>
            </a:r>
          </a:p>
          <a:p>
            <a:pPr algn="just"/>
            <a:r>
              <a:rPr lang="en-US" dirty="0"/>
              <a:t>The </a:t>
            </a:r>
            <a:r>
              <a:rPr lang="en-US" dirty="0" err="1"/>
              <a:t>Validateable</a:t>
            </a:r>
            <a:r>
              <a:rPr lang="en-US" dirty="0"/>
              <a:t> interface must be implemented to perform validation logic in the action class. It contains only one method validate() that must be overridden in the action class to define the validation logic. Signature of the validate method is:</a:t>
            </a:r>
          </a:p>
          <a:p>
            <a:pPr algn="just"/>
            <a:endParaRPr lang="en-US" dirty="0"/>
          </a:p>
          <a:p>
            <a:pPr algn="just"/>
            <a:r>
              <a:rPr lang="en-US" dirty="0"/>
              <a:t>public void validate(); </a:t>
            </a:r>
          </a:p>
        </p:txBody>
      </p:sp>
    </p:spTree>
    <p:extLst>
      <p:ext uri="{BB962C8B-B14F-4D97-AF65-F5344CB8AC3E}">
        <p14:creationId xmlns:p14="http://schemas.microsoft.com/office/powerpoint/2010/main" val="22490371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err="1">
                <a:solidFill>
                  <a:srgbClr val="FF0000"/>
                </a:solidFill>
              </a:rPr>
              <a:t>ValidationAware</a:t>
            </a:r>
            <a:r>
              <a:rPr lang="en-US" dirty="0">
                <a:solidFill>
                  <a:srgbClr val="FF0000"/>
                </a:solidFill>
              </a:rPr>
              <a:t> interface</a:t>
            </a:r>
          </a:p>
          <a:p>
            <a:pPr algn="just"/>
            <a:r>
              <a:rPr lang="en-US" dirty="0"/>
              <a:t>The </a:t>
            </a:r>
            <a:r>
              <a:rPr lang="en-US" b="1" dirty="0" err="1"/>
              <a:t>ValidationAware</a:t>
            </a:r>
            <a:r>
              <a:rPr lang="en-US" dirty="0"/>
              <a:t> interface can accept the </a:t>
            </a:r>
            <a:r>
              <a:rPr lang="en-US" b="1" dirty="0"/>
              <a:t>field level</a:t>
            </a:r>
            <a:r>
              <a:rPr lang="en-US" dirty="0"/>
              <a:t> or </a:t>
            </a:r>
            <a:r>
              <a:rPr lang="en-US" b="1" dirty="0"/>
              <a:t>action class level</a:t>
            </a:r>
            <a:r>
              <a:rPr lang="en-US" dirty="0"/>
              <a:t> error messages. The field level messages are kept in Map and Action class level messages are kept in collection. It should be implemented by the action class to add any error message</a:t>
            </a:r>
            <a:r>
              <a:rPr lang="en-US" dirty="0" smtClean="0"/>
              <a:t>.</a:t>
            </a:r>
          </a:p>
          <a:p>
            <a:pPr algn="just"/>
            <a:r>
              <a:rPr lang="en-US" dirty="0">
                <a:solidFill>
                  <a:srgbClr val="FF0000"/>
                </a:solidFill>
              </a:rPr>
              <a:t>Methods of </a:t>
            </a:r>
            <a:r>
              <a:rPr lang="en-US" dirty="0" err="1">
                <a:solidFill>
                  <a:srgbClr val="FF0000"/>
                </a:solidFill>
              </a:rPr>
              <a:t>ValidatationAware</a:t>
            </a:r>
            <a:r>
              <a:rPr lang="en-US" dirty="0">
                <a:solidFill>
                  <a:srgbClr val="FF0000"/>
                </a:solidFill>
              </a:rPr>
              <a:t> interface</a:t>
            </a:r>
          </a:p>
          <a:p>
            <a:pPr algn="just"/>
            <a:r>
              <a:rPr lang="en-US" dirty="0"/>
              <a:t>The methods of </a:t>
            </a:r>
            <a:r>
              <a:rPr lang="en-US" dirty="0" err="1"/>
              <a:t>ValidationAware</a:t>
            </a:r>
            <a:r>
              <a:rPr lang="en-US" dirty="0"/>
              <a:t> interface are as follows:</a:t>
            </a:r>
          </a:p>
          <a:p>
            <a:endParaRPr lang="en-US" dirty="0"/>
          </a:p>
        </p:txBody>
      </p:sp>
    </p:spTree>
    <p:extLst>
      <p:ext uri="{BB962C8B-B14F-4D97-AF65-F5344CB8AC3E}">
        <p14:creationId xmlns:p14="http://schemas.microsoft.com/office/powerpoint/2010/main" val="5746136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24930688"/>
              </p:ext>
            </p:extLst>
          </p:nvPr>
        </p:nvGraphicFramePr>
        <p:xfrm>
          <a:off x="1066800" y="228600"/>
          <a:ext cx="7391400" cy="5824710"/>
        </p:xfrm>
        <a:graphic>
          <a:graphicData uri="http://schemas.openxmlformats.org/drawingml/2006/table">
            <a:tbl>
              <a:tblPr/>
              <a:tblGrid>
                <a:gridCol w="3695700"/>
                <a:gridCol w="3695700"/>
              </a:tblGrid>
              <a:tr h="273265">
                <a:tc>
                  <a:txBody>
                    <a:bodyPr/>
                    <a:lstStyle/>
                    <a:p>
                      <a:pPr algn="l" fontAlgn="t"/>
                      <a:r>
                        <a:rPr lang="en-US" sz="1000">
                          <a:solidFill>
                            <a:srgbClr val="000000"/>
                          </a:solidFill>
                          <a:effectLst/>
                          <a:latin typeface="times new roman"/>
                        </a:rPr>
                        <a:t>Method</a:t>
                      </a:r>
                    </a:p>
                  </a:txBody>
                  <a:tcPr marL="62106" marR="62106" marT="62106" marB="62106">
                    <a:lnL w="9525" cap="flat" cmpd="sng" algn="ctr">
                      <a:solidFill>
                        <a:srgbClr val="30E1DD"/>
                      </a:solidFill>
                      <a:prstDash val="solid"/>
                      <a:round/>
                      <a:headEnd type="none" w="med" len="med"/>
                      <a:tailEnd type="none" w="med" len="med"/>
                    </a:lnL>
                    <a:lnR w="9525" cap="flat" cmpd="sng" algn="ctr">
                      <a:solidFill>
                        <a:srgbClr val="30E1DD"/>
                      </a:solidFill>
                      <a:prstDash val="solid"/>
                      <a:round/>
                      <a:headEnd type="none" w="med" len="med"/>
                      <a:tailEnd type="none" w="med" len="med"/>
                    </a:lnR>
                    <a:lnT w="9525" cap="flat" cmpd="sng" algn="ctr">
                      <a:solidFill>
                        <a:srgbClr val="30E1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a:rPr>
                        <a:t>Description</a:t>
                      </a:r>
                    </a:p>
                  </a:txBody>
                  <a:tcPr marL="62106" marR="62106" marT="62106" marB="62106">
                    <a:lnL w="9525" cap="flat" cmpd="sng" algn="ctr">
                      <a:solidFill>
                        <a:srgbClr val="30E1DD"/>
                      </a:solidFill>
                      <a:prstDash val="solid"/>
                      <a:round/>
                      <a:headEnd type="none" w="med" len="med"/>
                      <a:tailEnd type="none" w="med" len="med"/>
                    </a:lnL>
                    <a:lnR w="9525" cap="flat" cmpd="sng" algn="ctr">
                      <a:solidFill>
                        <a:srgbClr val="30E1DD"/>
                      </a:solidFill>
                      <a:prstDash val="solid"/>
                      <a:round/>
                      <a:headEnd type="none" w="med" len="med"/>
                      <a:tailEnd type="none" w="med" len="med"/>
                    </a:lnR>
                    <a:lnT w="9525" cap="flat" cmpd="sng" algn="ctr">
                      <a:solidFill>
                        <a:srgbClr val="30E1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29968">
                <a:tc>
                  <a:txBody>
                    <a:bodyPr/>
                    <a:lstStyle/>
                    <a:p>
                      <a:pPr algn="l" fontAlgn="t"/>
                      <a:r>
                        <a:rPr lang="en-US" sz="1000" b="1">
                          <a:solidFill>
                            <a:srgbClr val="2F4F4F"/>
                          </a:solidFill>
                          <a:effectLst/>
                          <a:latin typeface="verdana"/>
                        </a:rPr>
                        <a:t>void addFieldError(String fieldName,String errorMessage)</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adds the error message for the specified field.</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0914">
                <a:tc>
                  <a:txBody>
                    <a:bodyPr/>
                    <a:lstStyle/>
                    <a:p>
                      <a:pPr algn="l" fontAlgn="t"/>
                      <a:r>
                        <a:rPr lang="en-US" sz="1000" b="1">
                          <a:solidFill>
                            <a:srgbClr val="2F4F4F"/>
                          </a:solidFill>
                          <a:effectLst/>
                          <a:latin typeface="verdana"/>
                        </a:rPr>
                        <a:t>void addActionError(String errorMessage)</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adds an Action-level error message for this action.</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0914">
                <a:tc>
                  <a:txBody>
                    <a:bodyPr/>
                    <a:lstStyle/>
                    <a:p>
                      <a:pPr algn="l" fontAlgn="t"/>
                      <a:r>
                        <a:rPr lang="en-US" sz="1000" b="1">
                          <a:solidFill>
                            <a:srgbClr val="2F4F4F"/>
                          </a:solidFill>
                          <a:effectLst/>
                          <a:latin typeface="verdana"/>
                        </a:rPr>
                        <a:t>void addActionMessage(String message)</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adds an Action-level message for this action.</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29968">
                <a:tc>
                  <a:txBody>
                    <a:bodyPr/>
                    <a:lstStyle/>
                    <a:p>
                      <a:pPr algn="l" fontAlgn="t"/>
                      <a:r>
                        <a:rPr lang="en-US" sz="1000" b="1">
                          <a:solidFill>
                            <a:srgbClr val="2F4F4F"/>
                          </a:solidFill>
                          <a:effectLst/>
                          <a:latin typeface="verdana"/>
                        </a:rPr>
                        <a:t>void setFieldErrors(Map&lt;String,List&lt;String&gt;&gt; map)</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sets a collection of error messages for fields.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29968">
                <a:tc>
                  <a:txBody>
                    <a:bodyPr/>
                    <a:lstStyle/>
                    <a:p>
                      <a:pPr algn="l" fontAlgn="t"/>
                      <a:r>
                        <a:rPr lang="en-US" sz="1000" b="1">
                          <a:solidFill>
                            <a:srgbClr val="2F4F4F"/>
                          </a:solidFill>
                          <a:effectLst/>
                          <a:latin typeface="verdana"/>
                        </a:rPr>
                        <a:t>void setActionErrors(Collection&lt;String&gt; errorMessages)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sets a collection of error messages for this action.</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29968">
                <a:tc>
                  <a:txBody>
                    <a:bodyPr/>
                    <a:lstStyle/>
                    <a:p>
                      <a:pPr algn="l" fontAlgn="t"/>
                      <a:r>
                        <a:rPr lang="en-US" sz="1000" b="1">
                          <a:solidFill>
                            <a:srgbClr val="2F4F4F"/>
                          </a:solidFill>
                          <a:effectLst/>
                          <a:latin typeface="verdana"/>
                        </a:rPr>
                        <a:t>void setActionMessages(Collection&lt;String&gt; messages)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sets a collection of messages for this action.</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0914">
                <a:tc>
                  <a:txBody>
                    <a:bodyPr/>
                    <a:lstStyle/>
                    <a:p>
                      <a:pPr algn="l" fontAlgn="t"/>
                      <a:r>
                        <a:rPr lang="en-US" sz="1000" b="1">
                          <a:solidFill>
                            <a:srgbClr val="2F4F4F"/>
                          </a:solidFill>
                          <a:effectLst/>
                          <a:latin typeface="verdana"/>
                        </a:rPr>
                        <a:t>boolean hasErrors()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checks if there are any field or action errors.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0914">
                <a:tc>
                  <a:txBody>
                    <a:bodyPr/>
                    <a:lstStyle/>
                    <a:p>
                      <a:pPr algn="l" fontAlgn="t"/>
                      <a:r>
                        <a:rPr lang="en-US" sz="1000" b="1">
                          <a:solidFill>
                            <a:srgbClr val="2F4F4F"/>
                          </a:solidFill>
                          <a:effectLst/>
                          <a:latin typeface="verdana"/>
                        </a:rPr>
                        <a:t>boolean hasFieldErrors()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checks if there are any field errors.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0914">
                <a:tc>
                  <a:txBody>
                    <a:bodyPr/>
                    <a:lstStyle/>
                    <a:p>
                      <a:pPr algn="l" fontAlgn="t"/>
                      <a:r>
                        <a:rPr lang="en-US" sz="1000" b="1">
                          <a:solidFill>
                            <a:srgbClr val="2F4F4F"/>
                          </a:solidFill>
                          <a:effectLst/>
                          <a:latin typeface="verdana"/>
                        </a:rPr>
                        <a:t>boolean hasActionErrors()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checks if there are any Action-level error messages.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0914">
                <a:tc>
                  <a:txBody>
                    <a:bodyPr/>
                    <a:lstStyle/>
                    <a:p>
                      <a:pPr algn="l" fontAlgn="t"/>
                      <a:r>
                        <a:rPr lang="en-US" sz="1000" b="1">
                          <a:solidFill>
                            <a:srgbClr val="2F4F4F"/>
                          </a:solidFill>
                          <a:effectLst/>
                          <a:latin typeface="verdana"/>
                        </a:rPr>
                        <a:t>boolean hasActionMessages()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checks if there are any Action-level messages.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0914">
                <a:tc>
                  <a:txBody>
                    <a:bodyPr/>
                    <a:lstStyle/>
                    <a:p>
                      <a:pPr algn="l" fontAlgn="t"/>
                      <a:r>
                        <a:rPr lang="en-US" sz="1000" b="1">
                          <a:solidFill>
                            <a:srgbClr val="2F4F4F"/>
                          </a:solidFill>
                          <a:effectLst/>
                          <a:latin typeface="verdana"/>
                        </a:rPr>
                        <a:t>Map&lt;String,List&lt;String&gt;&gt; getFieldErrors()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verdana"/>
                        </a:rPr>
                        <a:t>returns all the field level error messages.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0914">
                <a:tc>
                  <a:txBody>
                    <a:bodyPr/>
                    <a:lstStyle/>
                    <a:p>
                      <a:pPr algn="l" fontAlgn="t"/>
                      <a:r>
                        <a:rPr lang="en-US" sz="1000" b="1">
                          <a:solidFill>
                            <a:srgbClr val="2F4F4F"/>
                          </a:solidFill>
                          <a:effectLst/>
                          <a:latin typeface="verdana"/>
                        </a:rPr>
                        <a:t>Collection&lt;String&gt; getActionErrors()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verdana"/>
                        </a:rPr>
                        <a:t>returns all the Action-level error messages.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0914">
                <a:tc>
                  <a:txBody>
                    <a:bodyPr/>
                    <a:lstStyle/>
                    <a:p>
                      <a:pPr algn="l" fontAlgn="t"/>
                      <a:r>
                        <a:rPr lang="en-US" sz="1000" b="1">
                          <a:solidFill>
                            <a:srgbClr val="2F4F4F"/>
                          </a:solidFill>
                          <a:effectLst/>
                          <a:latin typeface="verdana"/>
                        </a:rPr>
                        <a:t>Collection&lt;String&gt; getActionMessages()</a:t>
                      </a:r>
                      <a:endParaRPr lang="en-US" sz="1000">
                        <a:solidFill>
                          <a:srgbClr val="000000"/>
                        </a:solidFill>
                        <a:effectLst/>
                        <a:latin typeface="verdana"/>
                      </a:endParaRP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dirty="0">
                          <a:solidFill>
                            <a:srgbClr val="000000"/>
                          </a:solidFill>
                          <a:effectLst/>
                          <a:latin typeface="verdana"/>
                        </a:rPr>
                        <a:t>returns all the Action-level messages.</a:t>
                      </a:r>
                    </a:p>
                  </a:txBody>
                  <a:tcPr marL="41404" marR="41404" marT="41404" marB="414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999988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solidFill>
                  <a:srgbClr val="FF0000"/>
                </a:solidFill>
              </a:rPr>
              <a:t>Steps to perform custom validation</a:t>
            </a:r>
          </a:p>
          <a:p>
            <a:r>
              <a:rPr lang="en-US" dirty="0"/>
              <a:t>The steps are as follows</a:t>
            </a:r>
            <a:r>
              <a:rPr lang="en-US" dirty="0" smtClean="0"/>
              <a:t>:</a:t>
            </a:r>
            <a:endParaRPr lang="en-US" dirty="0"/>
          </a:p>
          <a:p>
            <a:r>
              <a:rPr lang="en-US" dirty="0"/>
              <a:t>create the form to get input from the user</a:t>
            </a:r>
          </a:p>
          <a:p>
            <a:r>
              <a:rPr lang="en-US" dirty="0"/>
              <a:t>Define the validation logic in action class by extending the </a:t>
            </a:r>
            <a:r>
              <a:rPr lang="en-US" dirty="0" err="1"/>
              <a:t>ActionSupport</a:t>
            </a:r>
            <a:r>
              <a:rPr lang="en-US" dirty="0"/>
              <a:t> class and overriding the validate method</a:t>
            </a:r>
          </a:p>
          <a:p>
            <a:r>
              <a:rPr lang="en-US" dirty="0"/>
              <a:t>Define result for the error message by the name input in struts.xml file</a:t>
            </a:r>
          </a:p>
        </p:txBody>
      </p:sp>
    </p:spTree>
    <p:extLst>
      <p:ext uri="{BB962C8B-B14F-4D97-AF65-F5344CB8AC3E}">
        <p14:creationId xmlns:p14="http://schemas.microsoft.com/office/powerpoint/2010/main" val="26649710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solidFill>
                  <a:srgbClr val="FF0000"/>
                </a:solidFill>
              </a:rPr>
              <a:t>Example to perform custom validation</a:t>
            </a:r>
          </a:p>
          <a:p>
            <a:r>
              <a:rPr lang="en-US" dirty="0"/>
              <a:t>In this example, we are creating 4 pages </a:t>
            </a:r>
            <a:r>
              <a:rPr lang="en-US" dirty="0" smtClean="0"/>
              <a:t>:</a:t>
            </a:r>
            <a:endParaRPr lang="en-US" dirty="0"/>
          </a:p>
          <a:p>
            <a:r>
              <a:rPr lang="en-US" dirty="0" err="1"/>
              <a:t>index.jsp</a:t>
            </a:r>
            <a:r>
              <a:rPr lang="en-US" dirty="0"/>
              <a:t> for input from the user.</a:t>
            </a:r>
          </a:p>
          <a:p>
            <a:r>
              <a:rPr lang="en-US" dirty="0"/>
              <a:t>RegisterAction.java for defining the validation logic.</a:t>
            </a:r>
          </a:p>
          <a:p>
            <a:r>
              <a:rPr lang="en-US" dirty="0"/>
              <a:t>struts.xml for defining the result and action.</a:t>
            </a:r>
          </a:p>
          <a:p>
            <a:r>
              <a:rPr lang="en-US" dirty="0" err="1"/>
              <a:t>welcome.jsp</a:t>
            </a:r>
            <a:r>
              <a:rPr lang="en-US" dirty="0"/>
              <a:t> for the view component.</a:t>
            </a:r>
          </a:p>
        </p:txBody>
      </p:sp>
    </p:spTree>
    <p:extLst>
      <p:ext uri="{BB962C8B-B14F-4D97-AF65-F5344CB8AC3E}">
        <p14:creationId xmlns:p14="http://schemas.microsoft.com/office/powerpoint/2010/main" val="349527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92500" lnSpcReduction="10000"/>
          </a:bodyPr>
          <a:lstStyle/>
          <a:p>
            <a:r>
              <a:rPr lang="en-US" dirty="0">
                <a:solidFill>
                  <a:srgbClr val="FF0000"/>
                </a:solidFill>
              </a:rPr>
              <a:t>Various Result Types</a:t>
            </a:r>
          </a:p>
          <a:p>
            <a:r>
              <a:rPr lang="en-US" dirty="0"/>
              <a:t>We can use JSP, </a:t>
            </a:r>
            <a:r>
              <a:rPr lang="en-US" dirty="0" err="1"/>
              <a:t>freemarker</a:t>
            </a:r>
            <a:r>
              <a:rPr lang="en-US" dirty="0"/>
              <a:t>, velocity etc. technologies as the result in struts 2.</a:t>
            </a:r>
          </a:p>
          <a:p>
            <a:r>
              <a:rPr lang="en-US" dirty="0">
                <a:solidFill>
                  <a:srgbClr val="FF0000"/>
                </a:solidFill>
              </a:rPr>
              <a:t>Various Tag support</a:t>
            </a:r>
          </a:p>
          <a:p>
            <a:r>
              <a:rPr lang="en-US" dirty="0"/>
              <a:t>Struts 2 provides various types of tags such as UI tags, Data tags, control tags </a:t>
            </a:r>
            <a:r>
              <a:rPr lang="en-US" dirty="0" err="1"/>
              <a:t>etc</a:t>
            </a:r>
            <a:r>
              <a:rPr lang="en-US" dirty="0"/>
              <a:t> to ease the development of struts 2 application</a:t>
            </a:r>
            <a:r>
              <a:rPr lang="en-US" dirty="0" smtClean="0"/>
              <a:t>.</a:t>
            </a:r>
          </a:p>
          <a:p>
            <a:r>
              <a:rPr lang="en-US" dirty="0">
                <a:solidFill>
                  <a:srgbClr val="FF0000"/>
                </a:solidFill>
              </a:rPr>
              <a:t>Theme and Template support</a:t>
            </a:r>
          </a:p>
          <a:p>
            <a:r>
              <a:rPr lang="en-US" dirty="0"/>
              <a:t>Struts 2 provides three types of theme support: </a:t>
            </a:r>
            <a:r>
              <a:rPr lang="en-US" dirty="0" err="1"/>
              <a:t>xhtml</a:t>
            </a:r>
            <a:r>
              <a:rPr lang="en-US" dirty="0"/>
              <a:t>, simple and </a:t>
            </a:r>
            <a:r>
              <a:rPr lang="en-US" dirty="0" err="1"/>
              <a:t>css_xhtml</a:t>
            </a:r>
            <a:r>
              <a:rPr lang="en-US" dirty="0"/>
              <a:t>. The </a:t>
            </a:r>
            <a:r>
              <a:rPr lang="en-US" dirty="0" err="1"/>
              <a:t>xhtml</a:t>
            </a:r>
            <a:r>
              <a:rPr lang="en-US" dirty="0"/>
              <a:t> is default theme of struts 2. Themes and templates can be used for common look and feel.</a:t>
            </a:r>
          </a:p>
          <a:p>
            <a:endParaRPr lang="en-US" dirty="0"/>
          </a:p>
          <a:p>
            <a:endParaRPr lang="en-US" dirty="0"/>
          </a:p>
        </p:txBody>
      </p:sp>
    </p:spTree>
    <p:extLst>
      <p:ext uri="{BB962C8B-B14F-4D97-AF65-F5344CB8AC3E}">
        <p14:creationId xmlns:p14="http://schemas.microsoft.com/office/powerpoint/2010/main" val="4666216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a:t> Create </a:t>
            </a:r>
            <a:r>
              <a:rPr lang="en-US" dirty="0" err="1"/>
              <a:t>index.jsp</a:t>
            </a:r>
            <a:r>
              <a:rPr lang="en-US" dirty="0"/>
              <a:t> for input</a:t>
            </a:r>
          </a:p>
          <a:p>
            <a:r>
              <a:rPr lang="en-US" dirty="0"/>
              <a:t>This </a:t>
            </a:r>
            <a:r>
              <a:rPr lang="en-US" dirty="0" err="1"/>
              <a:t>jsp</a:t>
            </a:r>
            <a:r>
              <a:rPr lang="en-US" dirty="0"/>
              <a:t> page creates a form using struts UI tags. It receives name, password and email id from the user.</a:t>
            </a:r>
          </a:p>
          <a:p>
            <a:endParaRPr lang="en-US" dirty="0"/>
          </a:p>
          <a:p>
            <a:r>
              <a:rPr lang="en-US" dirty="0" err="1"/>
              <a:t>index.jsp</a:t>
            </a:r>
            <a:endParaRPr lang="en-US" dirty="0"/>
          </a:p>
          <a:p>
            <a:r>
              <a:rPr lang="en-US" dirty="0"/>
              <a:t>&lt;%@ </a:t>
            </a:r>
            <a:r>
              <a:rPr lang="en-US" dirty="0" err="1"/>
              <a:t>taglib</a:t>
            </a:r>
            <a:r>
              <a:rPr lang="en-US" dirty="0"/>
              <a:t> </a:t>
            </a:r>
            <a:r>
              <a:rPr lang="en-US" dirty="0" err="1"/>
              <a:t>uri</a:t>
            </a:r>
            <a:r>
              <a:rPr lang="en-US" dirty="0"/>
              <a:t>="/struts-tags" prefix="s" %&gt;  </a:t>
            </a:r>
          </a:p>
          <a:p>
            <a:r>
              <a:rPr lang="en-US" dirty="0"/>
              <a:t>&lt;</a:t>
            </a:r>
            <a:r>
              <a:rPr lang="en-US" dirty="0" err="1"/>
              <a:t>s:form</a:t>
            </a:r>
            <a:r>
              <a:rPr lang="en-US" dirty="0"/>
              <a:t> action="register"&gt;  </a:t>
            </a:r>
          </a:p>
          <a:p>
            <a:r>
              <a:rPr lang="en-US" dirty="0"/>
              <a:t>&lt;</a:t>
            </a:r>
            <a:r>
              <a:rPr lang="en-US" dirty="0" err="1"/>
              <a:t>s:textfield</a:t>
            </a:r>
            <a:r>
              <a:rPr lang="en-US" dirty="0"/>
              <a:t> name="name" label="Name"&gt;&lt;/</a:t>
            </a:r>
            <a:r>
              <a:rPr lang="en-US" dirty="0" err="1"/>
              <a:t>s:textfield</a:t>
            </a:r>
            <a:r>
              <a:rPr lang="en-US" dirty="0"/>
              <a:t>&gt;  </a:t>
            </a:r>
          </a:p>
          <a:p>
            <a:r>
              <a:rPr lang="en-US" dirty="0"/>
              <a:t>&lt;</a:t>
            </a:r>
            <a:r>
              <a:rPr lang="en-US" dirty="0" err="1"/>
              <a:t>s:password</a:t>
            </a:r>
            <a:r>
              <a:rPr lang="en-US" dirty="0"/>
              <a:t> name="password" label="Password"&gt;&lt;/</a:t>
            </a:r>
            <a:r>
              <a:rPr lang="en-US" dirty="0" err="1"/>
              <a:t>s:password</a:t>
            </a:r>
            <a:r>
              <a:rPr lang="en-US" dirty="0"/>
              <a:t>&gt;  </a:t>
            </a:r>
          </a:p>
          <a:p>
            <a:r>
              <a:rPr lang="en-US" dirty="0"/>
              <a:t>&lt;</a:t>
            </a:r>
            <a:r>
              <a:rPr lang="en-US" dirty="0" err="1"/>
              <a:t>s:submit</a:t>
            </a:r>
            <a:r>
              <a:rPr lang="en-US" dirty="0"/>
              <a:t> value="register"&gt;&lt;/</a:t>
            </a:r>
            <a:r>
              <a:rPr lang="en-US" dirty="0" err="1"/>
              <a:t>s:submit</a:t>
            </a:r>
            <a:r>
              <a:rPr lang="en-US" dirty="0"/>
              <a:t>&gt;  </a:t>
            </a:r>
          </a:p>
          <a:p>
            <a:r>
              <a:rPr lang="en-US" dirty="0"/>
              <a:t>&lt;/</a:t>
            </a:r>
            <a:r>
              <a:rPr lang="en-US" dirty="0" err="1"/>
              <a:t>s:form</a:t>
            </a:r>
            <a:r>
              <a:rPr lang="en-US" dirty="0"/>
              <a:t>&gt; </a:t>
            </a:r>
          </a:p>
        </p:txBody>
      </p:sp>
    </p:spTree>
    <p:extLst>
      <p:ext uri="{BB962C8B-B14F-4D97-AF65-F5344CB8AC3E}">
        <p14:creationId xmlns:p14="http://schemas.microsoft.com/office/powerpoint/2010/main" val="2398090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47500" lnSpcReduction="20000"/>
          </a:bodyPr>
          <a:lstStyle/>
          <a:p>
            <a:r>
              <a:rPr lang="en-US" dirty="0">
                <a:solidFill>
                  <a:srgbClr val="610B4B"/>
                </a:solidFill>
                <a:latin typeface="erdana"/>
              </a:rPr>
              <a:t>Create the action class</a:t>
            </a:r>
          </a:p>
          <a:p>
            <a:r>
              <a:rPr lang="en-US" dirty="0">
                <a:solidFill>
                  <a:srgbClr val="000000"/>
                </a:solidFill>
                <a:latin typeface="verdana"/>
              </a:rPr>
              <a:t>This action class inherits the </a:t>
            </a:r>
            <a:r>
              <a:rPr lang="en-US" dirty="0" err="1">
                <a:solidFill>
                  <a:srgbClr val="000000"/>
                </a:solidFill>
                <a:latin typeface="verdana"/>
              </a:rPr>
              <a:t>ActionSupport</a:t>
            </a:r>
            <a:r>
              <a:rPr lang="en-US" dirty="0">
                <a:solidFill>
                  <a:srgbClr val="000000"/>
                </a:solidFill>
                <a:latin typeface="verdana"/>
              </a:rPr>
              <a:t> class and overrides the validate method to define the validation logic.</a:t>
            </a:r>
          </a:p>
          <a:p>
            <a:r>
              <a:rPr lang="en-US" b="1" dirty="0">
                <a:solidFill>
                  <a:srgbClr val="2F4F4F"/>
                </a:solidFill>
                <a:latin typeface="verdana"/>
              </a:rPr>
              <a:t>RegisterAction.java</a:t>
            </a:r>
            <a:endParaRPr lang="en-US" dirty="0">
              <a:solidFill>
                <a:srgbClr val="000000"/>
              </a:solidFill>
              <a:latin typeface="verdana"/>
            </a:endParaRPr>
          </a:p>
          <a:p>
            <a:pPr>
              <a:buFont typeface="+mj-lt"/>
              <a:buAutoNum type="arabicPeriod"/>
            </a:pPr>
            <a:r>
              <a:rPr lang="en-US" b="1" dirty="0">
                <a:solidFill>
                  <a:srgbClr val="006699"/>
                </a:solidFill>
                <a:latin typeface="verdana"/>
              </a:rPr>
              <a:t>package</a:t>
            </a:r>
            <a:r>
              <a:rPr lang="en-US" dirty="0">
                <a:solidFill>
                  <a:srgbClr val="000000"/>
                </a:solidFill>
                <a:latin typeface="verdana"/>
              </a:rPr>
              <a:t> </a:t>
            </a:r>
            <a:r>
              <a:rPr lang="en-US" dirty="0" err="1">
                <a:solidFill>
                  <a:srgbClr val="000000"/>
                </a:solidFill>
                <a:latin typeface="verdana"/>
              </a:rPr>
              <a:t>com.javatpoint</a:t>
            </a:r>
            <a:r>
              <a:rPr lang="en-US" dirty="0">
                <a:solidFill>
                  <a:srgbClr val="000000"/>
                </a:solidFill>
                <a:latin typeface="verdana"/>
              </a:rPr>
              <a:t>;  </a:t>
            </a:r>
          </a:p>
          <a:p>
            <a:pPr>
              <a:buFont typeface="+mj-lt"/>
              <a:buAutoNum type="arabicPeriod"/>
            </a:pPr>
            <a:r>
              <a:rPr lang="en-US" b="1" dirty="0">
                <a:solidFill>
                  <a:srgbClr val="006699"/>
                </a:solidFill>
                <a:latin typeface="verdana"/>
              </a:rPr>
              <a:t>import</a:t>
            </a:r>
            <a:r>
              <a:rPr lang="en-US" dirty="0">
                <a:solidFill>
                  <a:srgbClr val="000000"/>
                </a:solidFill>
                <a:latin typeface="verdana"/>
              </a:rPr>
              <a:t> com.opensymphony.xwork2.ActionSupport;  </a:t>
            </a:r>
          </a:p>
          <a:p>
            <a:pPr>
              <a:buFont typeface="+mj-lt"/>
              <a:buAutoNum type="arabicPeriod"/>
            </a:pPr>
            <a:r>
              <a:rPr lang="en-US" dirty="0">
                <a:solidFill>
                  <a:srgbClr val="000000"/>
                </a:solidFill>
                <a:latin typeface="verdana"/>
              </a:rPr>
              <a:t>  </a:t>
            </a:r>
          </a:p>
          <a:p>
            <a:pPr>
              <a:buFont typeface="+mj-lt"/>
              <a:buAutoNum type="arabicPeriod"/>
            </a:pPr>
            <a:r>
              <a:rPr lang="en-US" b="1" dirty="0">
                <a:solidFill>
                  <a:srgbClr val="006699"/>
                </a:solidFill>
                <a:latin typeface="verdana"/>
              </a:rPr>
              <a:t>public</a:t>
            </a:r>
            <a:r>
              <a:rPr lang="en-US" dirty="0">
                <a:solidFill>
                  <a:srgbClr val="000000"/>
                </a:solidFill>
                <a:latin typeface="verdana"/>
              </a:rPr>
              <a:t> </a:t>
            </a:r>
            <a:r>
              <a:rPr lang="en-US" b="1" dirty="0">
                <a:solidFill>
                  <a:srgbClr val="006699"/>
                </a:solidFill>
                <a:latin typeface="verdana"/>
              </a:rPr>
              <a:t>class</a:t>
            </a:r>
            <a:r>
              <a:rPr lang="en-US" dirty="0">
                <a:solidFill>
                  <a:srgbClr val="000000"/>
                </a:solidFill>
                <a:latin typeface="verdana"/>
              </a:rPr>
              <a:t> </a:t>
            </a:r>
            <a:r>
              <a:rPr lang="en-US" dirty="0" err="1">
                <a:solidFill>
                  <a:srgbClr val="000000"/>
                </a:solidFill>
                <a:latin typeface="verdana"/>
              </a:rPr>
              <a:t>RegisterAction</a:t>
            </a:r>
            <a:r>
              <a:rPr lang="en-US" dirty="0">
                <a:solidFill>
                  <a:srgbClr val="000000"/>
                </a:solidFill>
                <a:latin typeface="verdana"/>
              </a:rPr>
              <a:t> </a:t>
            </a:r>
            <a:r>
              <a:rPr lang="en-US" b="1" dirty="0">
                <a:solidFill>
                  <a:srgbClr val="006699"/>
                </a:solidFill>
                <a:latin typeface="verdana"/>
              </a:rPr>
              <a:t>extends</a:t>
            </a:r>
            <a:r>
              <a:rPr lang="en-US" dirty="0">
                <a:solidFill>
                  <a:srgbClr val="000000"/>
                </a:solidFill>
                <a:latin typeface="verdana"/>
              </a:rPr>
              <a:t> </a:t>
            </a:r>
            <a:r>
              <a:rPr lang="en-US" dirty="0" err="1">
                <a:solidFill>
                  <a:srgbClr val="000000"/>
                </a:solidFill>
                <a:latin typeface="verdana"/>
              </a:rPr>
              <a:t>ActionSupport</a:t>
            </a:r>
            <a:r>
              <a:rPr lang="en-US" dirty="0">
                <a:solidFill>
                  <a:srgbClr val="000000"/>
                </a:solidFill>
                <a:latin typeface="verdana"/>
              </a:rPr>
              <a:t>{  </a:t>
            </a:r>
          </a:p>
          <a:p>
            <a:pPr>
              <a:buFont typeface="+mj-lt"/>
              <a:buAutoNum type="arabicPeriod"/>
            </a:pPr>
            <a:r>
              <a:rPr lang="en-US" b="1" dirty="0">
                <a:solidFill>
                  <a:srgbClr val="006699"/>
                </a:solidFill>
                <a:latin typeface="verdana"/>
              </a:rPr>
              <a:t>private</a:t>
            </a:r>
            <a:r>
              <a:rPr lang="en-US" dirty="0">
                <a:solidFill>
                  <a:srgbClr val="000000"/>
                </a:solidFill>
                <a:latin typeface="verdana"/>
              </a:rPr>
              <a:t> String </a:t>
            </a:r>
            <a:r>
              <a:rPr lang="en-US" dirty="0" err="1">
                <a:solidFill>
                  <a:srgbClr val="000000"/>
                </a:solidFill>
                <a:latin typeface="verdana"/>
              </a:rPr>
              <a:t>name,password</a:t>
            </a:r>
            <a:r>
              <a:rPr lang="en-US" dirty="0">
                <a:solidFill>
                  <a:srgbClr val="000000"/>
                </a:solidFill>
                <a:latin typeface="verdana"/>
              </a:rPr>
              <a:t>;  </a:t>
            </a:r>
          </a:p>
          <a:p>
            <a:pPr>
              <a:buFont typeface="+mj-lt"/>
              <a:buAutoNum type="arabicPeriod"/>
            </a:pPr>
            <a:r>
              <a:rPr lang="en-US" b="1" dirty="0">
                <a:solidFill>
                  <a:srgbClr val="006699"/>
                </a:solidFill>
                <a:latin typeface="verdana"/>
              </a:rPr>
              <a:t>public</a:t>
            </a:r>
            <a:r>
              <a:rPr lang="en-US" dirty="0">
                <a:solidFill>
                  <a:srgbClr val="000000"/>
                </a:solidFill>
                <a:latin typeface="verdana"/>
              </a:rPr>
              <a:t> </a:t>
            </a:r>
            <a:r>
              <a:rPr lang="en-US" b="1" dirty="0">
                <a:solidFill>
                  <a:srgbClr val="006699"/>
                </a:solidFill>
                <a:latin typeface="verdana"/>
              </a:rPr>
              <a:t>void</a:t>
            </a:r>
            <a:r>
              <a:rPr lang="en-US" dirty="0">
                <a:solidFill>
                  <a:srgbClr val="000000"/>
                </a:solidFill>
                <a:latin typeface="verdana"/>
              </a:rPr>
              <a:t> validate() {  </a:t>
            </a:r>
          </a:p>
          <a:p>
            <a:pPr>
              <a:buFont typeface="+mj-lt"/>
              <a:buAutoNum type="arabicPeriod"/>
            </a:pPr>
            <a:r>
              <a:rPr lang="en-US" dirty="0">
                <a:solidFill>
                  <a:srgbClr val="000000"/>
                </a:solidFill>
                <a:latin typeface="verdana"/>
              </a:rPr>
              <a:t>    </a:t>
            </a:r>
            <a:r>
              <a:rPr lang="en-US" b="1" dirty="0">
                <a:solidFill>
                  <a:srgbClr val="006699"/>
                </a:solidFill>
                <a:latin typeface="verdana"/>
              </a:rPr>
              <a:t>if</a:t>
            </a:r>
            <a:r>
              <a:rPr lang="en-US" dirty="0">
                <a:solidFill>
                  <a:srgbClr val="000000"/>
                </a:solidFill>
                <a:latin typeface="verdana"/>
              </a:rPr>
              <a:t>(</a:t>
            </a:r>
            <a:r>
              <a:rPr lang="en-US" dirty="0" err="1">
                <a:solidFill>
                  <a:srgbClr val="000000"/>
                </a:solidFill>
                <a:latin typeface="verdana"/>
              </a:rPr>
              <a:t>name.length</a:t>
            </a:r>
            <a:r>
              <a:rPr lang="en-US" dirty="0">
                <a:solidFill>
                  <a:srgbClr val="000000"/>
                </a:solidFill>
                <a:latin typeface="verdana"/>
              </a:rPr>
              <a:t>()&lt;</a:t>
            </a:r>
            <a:r>
              <a:rPr lang="en-US" dirty="0">
                <a:solidFill>
                  <a:srgbClr val="C00000"/>
                </a:solidFill>
                <a:latin typeface="verdana"/>
              </a:rPr>
              <a:t>1</a:t>
            </a:r>
            <a:r>
              <a:rPr lang="en-US" dirty="0">
                <a:solidFill>
                  <a:srgbClr val="000000"/>
                </a:solidFill>
                <a:latin typeface="verdana"/>
              </a:rPr>
              <a:t>)  </a:t>
            </a:r>
          </a:p>
          <a:p>
            <a:pPr>
              <a:buFont typeface="+mj-lt"/>
              <a:buAutoNum type="arabicPeriod"/>
            </a:pPr>
            <a:r>
              <a:rPr lang="en-US" dirty="0">
                <a:solidFill>
                  <a:srgbClr val="000000"/>
                </a:solidFill>
                <a:latin typeface="verdana"/>
              </a:rPr>
              <a:t>        </a:t>
            </a:r>
            <a:r>
              <a:rPr lang="en-US" dirty="0" err="1">
                <a:solidFill>
                  <a:srgbClr val="000000"/>
                </a:solidFill>
                <a:latin typeface="verdana"/>
              </a:rPr>
              <a:t>addFieldError</a:t>
            </a:r>
            <a:r>
              <a:rPr lang="en-US" dirty="0">
                <a:solidFill>
                  <a:srgbClr val="000000"/>
                </a:solidFill>
                <a:latin typeface="verdana"/>
              </a:rPr>
              <a:t>(</a:t>
            </a:r>
            <a:r>
              <a:rPr lang="en-US" dirty="0">
                <a:solidFill>
                  <a:srgbClr val="0000FF"/>
                </a:solidFill>
                <a:latin typeface="verdana"/>
              </a:rPr>
              <a:t>"</a:t>
            </a:r>
            <a:r>
              <a:rPr lang="en-US" dirty="0" err="1">
                <a:solidFill>
                  <a:srgbClr val="0000FF"/>
                </a:solidFill>
                <a:latin typeface="verdana"/>
              </a:rPr>
              <a:t>name"</a:t>
            </a:r>
            <a:r>
              <a:rPr lang="en-US" dirty="0" err="1">
                <a:solidFill>
                  <a:srgbClr val="000000"/>
                </a:solidFill>
                <a:latin typeface="verdana"/>
              </a:rPr>
              <a:t>,</a:t>
            </a:r>
            <a:r>
              <a:rPr lang="en-US" dirty="0" err="1">
                <a:solidFill>
                  <a:srgbClr val="0000FF"/>
                </a:solidFill>
                <a:latin typeface="verdana"/>
              </a:rPr>
              <a:t>"Name</a:t>
            </a:r>
            <a:r>
              <a:rPr lang="en-US" dirty="0">
                <a:solidFill>
                  <a:srgbClr val="0000FF"/>
                </a:solidFill>
                <a:latin typeface="verdana"/>
              </a:rPr>
              <a:t> can't be blank"</a:t>
            </a:r>
            <a:r>
              <a:rPr lang="en-US" dirty="0">
                <a:solidFill>
                  <a:srgbClr val="000000"/>
                </a:solidFill>
                <a:latin typeface="verdana"/>
              </a:rPr>
              <a:t>);  </a:t>
            </a:r>
          </a:p>
          <a:p>
            <a:pPr>
              <a:buFont typeface="+mj-lt"/>
              <a:buAutoNum type="arabicPeriod"/>
            </a:pPr>
            <a:r>
              <a:rPr lang="en-US" dirty="0">
                <a:solidFill>
                  <a:srgbClr val="000000"/>
                </a:solidFill>
                <a:latin typeface="verdana"/>
              </a:rPr>
              <a:t>    </a:t>
            </a:r>
            <a:r>
              <a:rPr lang="en-US" b="1" dirty="0">
                <a:solidFill>
                  <a:srgbClr val="006699"/>
                </a:solidFill>
                <a:latin typeface="verdana"/>
              </a:rPr>
              <a:t>if</a:t>
            </a:r>
            <a:r>
              <a:rPr lang="en-US" dirty="0">
                <a:solidFill>
                  <a:srgbClr val="000000"/>
                </a:solidFill>
                <a:latin typeface="verdana"/>
              </a:rPr>
              <a:t>(</a:t>
            </a:r>
            <a:r>
              <a:rPr lang="en-US" dirty="0" err="1">
                <a:solidFill>
                  <a:srgbClr val="000000"/>
                </a:solidFill>
                <a:latin typeface="verdana"/>
              </a:rPr>
              <a:t>password.length</a:t>
            </a:r>
            <a:r>
              <a:rPr lang="en-US" dirty="0">
                <a:solidFill>
                  <a:srgbClr val="000000"/>
                </a:solidFill>
                <a:latin typeface="verdana"/>
              </a:rPr>
              <a:t>()&lt;</a:t>
            </a:r>
            <a:r>
              <a:rPr lang="en-US" dirty="0">
                <a:solidFill>
                  <a:srgbClr val="C00000"/>
                </a:solidFill>
                <a:latin typeface="verdana"/>
              </a:rPr>
              <a:t>6</a:t>
            </a:r>
            <a:r>
              <a:rPr lang="en-US" dirty="0">
                <a:solidFill>
                  <a:srgbClr val="000000"/>
                </a:solidFill>
                <a:latin typeface="verdana"/>
              </a:rPr>
              <a:t>)  </a:t>
            </a:r>
          </a:p>
          <a:p>
            <a:pPr>
              <a:buFont typeface="+mj-lt"/>
              <a:buAutoNum type="arabicPeriod"/>
            </a:pPr>
            <a:r>
              <a:rPr lang="en-US" dirty="0">
                <a:solidFill>
                  <a:srgbClr val="000000"/>
                </a:solidFill>
                <a:latin typeface="verdana"/>
              </a:rPr>
              <a:t>        </a:t>
            </a:r>
            <a:r>
              <a:rPr lang="en-US" dirty="0" err="1">
                <a:solidFill>
                  <a:srgbClr val="000000"/>
                </a:solidFill>
                <a:latin typeface="verdana"/>
              </a:rPr>
              <a:t>addFieldError</a:t>
            </a:r>
            <a:r>
              <a:rPr lang="en-US" dirty="0">
                <a:solidFill>
                  <a:srgbClr val="000000"/>
                </a:solidFill>
                <a:latin typeface="verdana"/>
              </a:rPr>
              <a:t>(</a:t>
            </a:r>
            <a:r>
              <a:rPr lang="en-US" dirty="0">
                <a:solidFill>
                  <a:srgbClr val="0000FF"/>
                </a:solidFill>
                <a:latin typeface="verdana"/>
              </a:rPr>
              <a:t>"</a:t>
            </a:r>
            <a:r>
              <a:rPr lang="en-US" dirty="0" err="1">
                <a:solidFill>
                  <a:srgbClr val="0000FF"/>
                </a:solidFill>
                <a:latin typeface="verdana"/>
              </a:rPr>
              <a:t>password"</a:t>
            </a:r>
            <a:r>
              <a:rPr lang="en-US" dirty="0" err="1">
                <a:solidFill>
                  <a:srgbClr val="000000"/>
                </a:solidFill>
                <a:latin typeface="verdana"/>
              </a:rPr>
              <a:t>,</a:t>
            </a:r>
            <a:r>
              <a:rPr lang="en-US" dirty="0" err="1">
                <a:solidFill>
                  <a:srgbClr val="0000FF"/>
                </a:solidFill>
                <a:latin typeface="verdana"/>
              </a:rPr>
              <a:t>"Password</a:t>
            </a:r>
            <a:r>
              <a:rPr lang="en-US" dirty="0">
                <a:solidFill>
                  <a:srgbClr val="0000FF"/>
                </a:solidFill>
                <a:latin typeface="verdana"/>
              </a:rPr>
              <a:t> must be greater than 5"</a:t>
            </a:r>
            <a:r>
              <a:rPr lang="en-US" dirty="0">
                <a:solidFill>
                  <a:srgbClr val="000000"/>
                </a:solidFill>
                <a:latin typeface="verdana"/>
              </a:rPr>
              <a:t>);  </a:t>
            </a:r>
          </a:p>
          <a:p>
            <a:pPr>
              <a:buFont typeface="+mj-lt"/>
              <a:buAutoNum type="arabicPeriod"/>
            </a:pPr>
            <a:r>
              <a:rPr lang="en-US" dirty="0">
                <a:solidFill>
                  <a:srgbClr val="000000"/>
                </a:solidFill>
                <a:latin typeface="verdana"/>
              </a:rPr>
              <a:t>}  </a:t>
            </a:r>
          </a:p>
          <a:p>
            <a:pPr>
              <a:buFont typeface="+mj-lt"/>
              <a:buAutoNum type="arabicPeriod"/>
            </a:pPr>
            <a:r>
              <a:rPr lang="en-US" dirty="0">
                <a:solidFill>
                  <a:srgbClr val="000000"/>
                </a:solidFill>
                <a:latin typeface="verdana"/>
              </a:rPr>
              <a:t>  </a:t>
            </a:r>
          </a:p>
          <a:p>
            <a:pPr>
              <a:buFont typeface="+mj-lt"/>
              <a:buAutoNum type="arabicPeriod"/>
            </a:pPr>
            <a:r>
              <a:rPr lang="en-US" dirty="0">
                <a:solidFill>
                  <a:srgbClr val="008200"/>
                </a:solidFill>
                <a:latin typeface="verdana"/>
              </a:rPr>
              <a:t>//getters and setters</a:t>
            </a:r>
            <a:r>
              <a:rPr lang="en-US" dirty="0">
                <a:solidFill>
                  <a:srgbClr val="000000"/>
                </a:solidFill>
                <a:latin typeface="verdana"/>
              </a:rPr>
              <a:t>  </a:t>
            </a:r>
          </a:p>
          <a:p>
            <a:pPr>
              <a:buFont typeface="+mj-lt"/>
              <a:buAutoNum type="arabicPeriod"/>
            </a:pPr>
            <a:r>
              <a:rPr lang="en-US" dirty="0">
                <a:solidFill>
                  <a:srgbClr val="000000"/>
                </a:solidFill>
                <a:latin typeface="verdana"/>
              </a:rPr>
              <a:t>  </a:t>
            </a:r>
          </a:p>
          <a:p>
            <a:pPr>
              <a:buFont typeface="+mj-lt"/>
              <a:buAutoNum type="arabicPeriod"/>
            </a:pPr>
            <a:r>
              <a:rPr lang="en-US" b="1" dirty="0">
                <a:solidFill>
                  <a:srgbClr val="006699"/>
                </a:solidFill>
                <a:latin typeface="verdana"/>
              </a:rPr>
              <a:t>public</a:t>
            </a:r>
            <a:r>
              <a:rPr lang="en-US" dirty="0">
                <a:solidFill>
                  <a:srgbClr val="000000"/>
                </a:solidFill>
                <a:latin typeface="verdana"/>
              </a:rPr>
              <a:t> String execute(){  </a:t>
            </a:r>
          </a:p>
          <a:p>
            <a:pPr>
              <a:buFont typeface="+mj-lt"/>
              <a:buAutoNum type="arabicPeriod"/>
            </a:pPr>
            <a:r>
              <a:rPr lang="en-US" dirty="0">
                <a:solidFill>
                  <a:srgbClr val="008200"/>
                </a:solidFill>
                <a:latin typeface="verdana"/>
              </a:rPr>
              <a:t>//perform business logic here</a:t>
            </a:r>
            <a:r>
              <a:rPr lang="en-US" dirty="0">
                <a:solidFill>
                  <a:srgbClr val="000000"/>
                </a:solidFill>
                <a:latin typeface="verdana"/>
              </a:rPr>
              <a:t>  </a:t>
            </a:r>
          </a:p>
          <a:p>
            <a:pPr>
              <a:buFont typeface="+mj-lt"/>
              <a:buAutoNum type="arabicPeriod"/>
            </a:pPr>
            <a:r>
              <a:rPr lang="en-US" dirty="0">
                <a:solidFill>
                  <a:srgbClr val="000000"/>
                </a:solidFill>
                <a:latin typeface="verdana"/>
              </a:rPr>
              <a:t>    </a:t>
            </a:r>
            <a:r>
              <a:rPr lang="en-US" b="1" dirty="0">
                <a:solidFill>
                  <a:srgbClr val="006699"/>
                </a:solidFill>
                <a:latin typeface="verdana"/>
              </a:rPr>
              <a:t>return</a:t>
            </a:r>
            <a:r>
              <a:rPr lang="en-US" dirty="0">
                <a:solidFill>
                  <a:srgbClr val="000000"/>
                </a:solidFill>
                <a:latin typeface="verdana"/>
              </a:rPr>
              <a:t> </a:t>
            </a:r>
            <a:r>
              <a:rPr lang="en-US" dirty="0">
                <a:solidFill>
                  <a:srgbClr val="0000FF"/>
                </a:solidFill>
                <a:latin typeface="verdana"/>
              </a:rPr>
              <a:t>"success"</a:t>
            </a:r>
            <a:r>
              <a:rPr lang="en-US" dirty="0">
                <a:solidFill>
                  <a:srgbClr val="000000"/>
                </a:solidFill>
                <a:latin typeface="verdana"/>
              </a:rPr>
              <a:t>;  </a:t>
            </a:r>
          </a:p>
          <a:p>
            <a:pPr>
              <a:buFont typeface="+mj-lt"/>
              <a:buAutoNum type="arabicPeriod"/>
            </a:pPr>
            <a:r>
              <a:rPr lang="en-US" dirty="0">
                <a:solidFill>
                  <a:srgbClr val="000000"/>
                </a:solidFill>
                <a:latin typeface="verdana"/>
              </a:rPr>
              <a:t>}  </a:t>
            </a:r>
          </a:p>
          <a:p>
            <a:pPr>
              <a:buFont typeface="+mj-lt"/>
              <a:buAutoNum type="arabicPeriod"/>
            </a:pPr>
            <a:r>
              <a:rPr lang="en-US" dirty="0">
                <a:solidFill>
                  <a:srgbClr val="000000"/>
                </a:solidFill>
                <a:latin typeface="verdana"/>
              </a:rPr>
              <a:t>}  </a:t>
            </a:r>
          </a:p>
          <a:p>
            <a:endParaRPr lang="en-US" dirty="0"/>
          </a:p>
        </p:txBody>
      </p:sp>
    </p:spTree>
    <p:extLst>
      <p:ext uri="{BB962C8B-B14F-4D97-AF65-F5344CB8AC3E}">
        <p14:creationId xmlns:p14="http://schemas.microsoft.com/office/powerpoint/2010/main" val="3903244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62500" lnSpcReduction="20000"/>
          </a:bodyPr>
          <a:lstStyle/>
          <a:p>
            <a:r>
              <a:rPr lang="en-US" dirty="0">
                <a:solidFill>
                  <a:srgbClr val="610B4B"/>
                </a:solidFill>
                <a:latin typeface="erdana"/>
              </a:rPr>
              <a:t>Define a input result in struts.xml</a:t>
            </a:r>
          </a:p>
          <a:p>
            <a:r>
              <a:rPr lang="en-US" dirty="0">
                <a:solidFill>
                  <a:srgbClr val="000000"/>
                </a:solidFill>
                <a:latin typeface="verdana"/>
              </a:rPr>
              <a:t>This xml file defines an extra result by the name input, that will be invoked if any error message is found in the action class.</a:t>
            </a:r>
          </a:p>
          <a:p>
            <a:r>
              <a:rPr lang="en-US" b="1" dirty="0">
                <a:solidFill>
                  <a:srgbClr val="2F4F4F"/>
                </a:solidFill>
                <a:latin typeface="verdana"/>
              </a:rPr>
              <a:t>struts.xml</a:t>
            </a:r>
            <a:endParaRPr lang="en-US" dirty="0">
              <a:solidFill>
                <a:srgbClr val="000000"/>
              </a:solidFill>
              <a:latin typeface="verdana"/>
            </a:endParaRPr>
          </a:p>
          <a:p>
            <a:pPr>
              <a:buFont typeface="+mj-lt"/>
              <a:buAutoNum type="arabicPeriod"/>
            </a:pPr>
            <a:r>
              <a:rPr lang="en-US" dirty="0">
                <a:solidFill>
                  <a:srgbClr val="000000"/>
                </a:solidFill>
                <a:latin typeface="verdana"/>
              </a:rPr>
              <a:t>&lt;?xml version=</a:t>
            </a:r>
            <a:r>
              <a:rPr lang="en-US" dirty="0">
                <a:solidFill>
                  <a:srgbClr val="0000FF"/>
                </a:solidFill>
                <a:latin typeface="verdana"/>
              </a:rPr>
              <a:t>"1.0"</a:t>
            </a:r>
            <a:r>
              <a:rPr lang="en-US" dirty="0">
                <a:solidFill>
                  <a:srgbClr val="000000"/>
                </a:solidFill>
                <a:latin typeface="verdana"/>
              </a:rPr>
              <a:t> encoding=</a:t>
            </a:r>
            <a:r>
              <a:rPr lang="en-US" dirty="0">
                <a:solidFill>
                  <a:srgbClr val="0000FF"/>
                </a:solidFill>
                <a:latin typeface="verdana"/>
              </a:rPr>
              <a:t>"UTF-8"</a:t>
            </a:r>
            <a:r>
              <a:rPr lang="en-US" dirty="0">
                <a:solidFill>
                  <a:srgbClr val="000000"/>
                </a:solidFill>
                <a:latin typeface="verdana"/>
              </a:rPr>
              <a:t> ?&gt;  </a:t>
            </a:r>
          </a:p>
          <a:p>
            <a:pPr>
              <a:buFont typeface="+mj-lt"/>
              <a:buAutoNum type="arabicPeriod"/>
            </a:pPr>
            <a:r>
              <a:rPr lang="en-US" dirty="0">
                <a:solidFill>
                  <a:srgbClr val="000000"/>
                </a:solidFill>
                <a:latin typeface="verdana"/>
              </a:rPr>
              <a:t>&lt;!DOCTYPE struts PUBLIC "-</a:t>
            </a:r>
            <a:r>
              <a:rPr lang="en-US" dirty="0">
                <a:solidFill>
                  <a:srgbClr val="008200"/>
                </a:solidFill>
                <a:latin typeface="verdana"/>
              </a:rPr>
              <a:t>//Apache Software Foundation//DTD Struts</a:t>
            </a:r>
            <a:r>
              <a:rPr lang="en-US" dirty="0">
                <a:solidFill>
                  <a:srgbClr val="000000"/>
                </a:solidFill>
                <a:latin typeface="verdana"/>
              </a:rPr>
              <a:t>  </a:t>
            </a:r>
          </a:p>
          <a:p>
            <a:pPr>
              <a:buFont typeface="+mj-lt"/>
              <a:buAutoNum type="arabicPeriod"/>
            </a:pPr>
            <a:r>
              <a:rPr lang="en-US" dirty="0">
                <a:solidFill>
                  <a:srgbClr val="000000"/>
                </a:solidFill>
                <a:latin typeface="verdana"/>
              </a:rPr>
              <a:t> Configuration </a:t>
            </a:r>
            <a:r>
              <a:rPr lang="en-US" dirty="0">
                <a:solidFill>
                  <a:srgbClr val="C00000"/>
                </a:solidFill>
                <a:latin typeface="verdana"/>
              </a:rPr>
              <a:t>2.1</a:t>
            </a:r>
            <a:r>
              <a:rPr lang="en-US" dirty="0">
                <a:solidFill>
                  <a:srgbClr val="008200"/>
                </a:solidFill>
                <a:latin typeface="verdana"/>
              </a:rPr>
              <a:t>//EN" "http://struts.apache.org/</a:t>
            </a:r>
            <a:r>
              <a:rPr lang="en-US" dirty="0" err="1">
                <a:solidFill>
                  <a:srgbClr val="008200"/>
                </a:solidFill>
                <a:latin typeface="verdana"/>
              </a:rPr>
              <a:t>dtds</a:t>
            </a:r>
            <a:r>
              <a:rPr lang="en-US" dirty="0">
                <a:solidFill>
                  <a:srgbClr val="008200"/>
                </a:solidFill>
                <a:latin typeface="verdana"/>
              </a:rPr>
              <a:t>/struts-2.1.dtd"&gt;</a:t>
            </a:r>
            <a:r>
              <a:rPr lang="en-US" dirty="0">
                <a:solidFill>
                  <a:srgbClr val="000000"/>
                </a:solidFill>
                <a:latin typeface="verdana"/>
              </a:rPr>
              <a:t>  </a:t>
            </a:r>
          </a:p>
          <a:p>
            <a:pPr>
              <a:buFont typeface="+mj-lt"/>
              <a:buAutoNum type="arabicPeriod"/>
            </a:pPr>
            <a:r>
              <a:rPr lang="en-US" dirty="0">
                <a:solidFill>
                  <a:srgbClr val="000000"/>
                </a:solidFill>
                <a:latin typeface="verdana"/>
              </a:rPr>
              <a:t>&lt;struts&gt;  </a:t>
            </a:r>
          </a:p>
          <a:p>
            <a:pPr>
              <a:buFont typeface="+mj-lt"/>
              <a:buAutoNum type="arabicPeriod"/>
            </a:pPr>
            <a:r>
              <a:rPr lang="en-US" dirty="0">
                <a:solidFill>
                  <a:srgbClr val="000000"/>
                </a:solidFill>
                <a:latin typeface="verdana"/>
              </a:rPr>
              <a:t>  </a:t>
            </a:r>
          </a:p>
          <a:p>
            <a:pPr>
              <a:buFont typeface="+mj-lt"/>
              <a:buAutoNum type="arabicPeriod"/>
            </a:pPr>
            <a:r>
              <a:rPr lang="en-US" dirty="0">
                <a:solidFill>
                  <a:srgbClr val="000000"/>
                </a:solidFill>
                <a:latin typeface="verdana"/>
              </a:rPr>
              <a:t>&lt;</a:t>
            </a:r>
            <a:r>
              <a:rPr lang="en-US" b="1" dirty="0">
                <a:solidFill>
                  <a:srgbClr val="006699"/>
                </a:solidFill>
                <a:latin typeface="verdana"/>
              </a:rPr>
              <a:t>package</a:t>
            </a:r>
            <a:r>
              <a:rPr lang="en-US" dirty="0">
                <a:solidFill>
                  <a:srgbClr val="000000"/>
                </a:solidFill>
                <a:latin typeface="verdana"/>
              </a:rPr>
              <a:t> name=</a:t>
            </a:r>
            <a:r>
              <a:rPr lang="en-US" dirty="0">
                <a:solidFill>
                  <a:srgbClr val="0000FF"/>
                </a:solidFill>
                <a:latin typeface="verdana"/>
              </a:rPr>
              <a:t>"default"</a:t>
            </a:r>
            <a:r>
              <a:rPr lang="en-US" dirty="0">
                <a:solidFill>
                  <a:srgbClr val="000000"/>
                </a:solidFill>
                <a:latin typeface="verdana"/>
              </a:rPr>
              <a:t> </a:t>
            </a:r>
            <a:r>
              <a:rPr lang="en-US" b="1" dirty="0">
                <a:solidFill>
                  <a:srgbClr val="006699"/>
                </a:solidFill>
                <a:latin typeface="verdana"/>
              </a:rPr>
              <a:t>extends</a:t>
            </a:r>
            <a:r>
              <a:rPr lang="en-US" dirty="0">
                <a:solidFill>
                  <a:srgbClr val="000000"/>
                </a:solidFill>
                <a:latin typeface="verdana"/>
              </a:rPr>
              <a:t>=</a:t>
            </a:r>
            <a:r>
              <a:rPr lang="en-US" dirty="0">
                <a:solidFill>
                  <a:srgbClr val="0000FF"/>
                </a:solidFill>
                <a:latin typeface="verdana"/>
              </a:rPr>
              <a:t>"struts-default"</a:t>
            </a:r>
            <a:r>
              <a:rPr lang="en-US" dirty="0">
                <a:solidFill>
                  <a:srgbClr val="000000"/>
                </a:solidFill>
                <a:latin typeface="verdana"/>
              </a:rPr>
              <a:t>&gt;  </a:t>
            </a:r>
          </a:p>
          <a:p>
            <a:pPr>
              <a:buFont typeface="+mj-lt"/>
              <a:buAutoNum type="arabicPeriod"/>
            </a:pPr>
            <a:r>
              <a:rPr lang="en-US" dirty="0">
                <a:solidFill>
                  <a:srgbClr val="000000"/>
                </a:solidFill>
                <a:latin typeface="verdana"/>
              </a:rPr>
              <a:t>&lt;action name=</a:t>
            </a:r>
            <a:r>
              <a:rPr lang="en-US" dirty="0">
                <a:solidFill>
                  <a:srgbClr val="0000FF"/>
                </a:solidFill>
                <a:latin typeface="verdana"/>
              </a:rPr>
              <a:t>"register"</a:t>
            </a:r>
            <a:r>
              <a:rPr lang="en-US" dirty="0">
                <a:solidFill>
                  <a:srgbClr val="000000"/>
                </a:solidFill>
                <a:latin typeface="verdana"/>
              </a:rPr>
              <a:t> </a:t>
            </a:r>
            <a:r>
              <a:rPr lang="en-US" b="1" dirty="0">
                <a:solidFill>
                  <a:srgbClr val="006699"/>
                </a:solidFill>
                <a:latin typeface="verdana"/>
              </a:rPr>
              <a:t>class</a:t>
            </a:r>
            <a:r>
              <a:rPr lang="en-US" dirty="0">
                <a:solidFill>
                  <a:srgbClr val="000000"/>
                </a:solidFill>
                <a:latin typeface="verdana"/>
              </a:rPr>
              <a:t>=</a:t>
            </a:r>
            <a:r>
              <a:rPr lang="en-US" dirty="0">
                <a:solidFill>
                  <a:srgbClr val="0000FF"/>
                </a:solidFill>
                <a:latin typeface="verdana"/>
              </a:rPr>
              <a:t>"</a:t>
            </a:r>
            <a:r>
              <a:rPr lang="en-US" dirty="0" err="1">
                <a:solidFill>
                  <a:srgbClr val="0000FF"/>
                </a:solidFill>
                <a:latin typeface="verdana"/>
              </a:rPr>
              <a:t>com.javatpoint.RegisterAction</a:t>
            </a:r>
            <a:r>
              <a:rPr lang="en-US" dirty="0">
                <a:solidFill>
                  <a:srgbClr val="0000FF"/>
                </a:solidFill>
                <a:latin typeface="verdana"/>
              </a:rPr>
              <a:t>"</a:t>
            </a:r>
            <a:r>
              <a:rPr lang="en-US" dirty="0">
                <a:solidFill>
                  <a:srgbClr val="000000"/>
                </a:solidFill>
                <a:latin typeface="verdana"/>
              </a:rPr>
              <a:t>&gt;  </a:t>
            </a:r>
          </a:p>
          <a:p>
            <a:pPr>
              <a:buFont typeface="+mj-lt"/>
              <a:buAutoNum type="arabicPeriod"/>
            </a:pPr>
            <a:r>
              <a:rPr lang="en-US" dirty="0">
                <a:solidFill>
                  <a:srgbClr val="000000"/>
                </a:solidFill>
                <a:latin typeface="verdana"/>
              </a:rPr>
              <a:t>&lt;result&gt;</a:t>
            </a:r>
            <a:r>
              <a:rPr lang="en-US" dirty="0" err="1">
                <a:solidFill>
                  <a:srgbClr val="000000"/>
                </a:solidFill>
                <a:latin typeface="verdana"/>
              </a:rPr>
              <a:t>welcome.jsp</a:t>
            </a:r>
            <a:r>
              <a:rPr lang="en-US" dirty="0">
                <a:solidFill>
                  <a:srgbClr val="000000"/>
                </a:solidFill>
                <a:latin typeface="verdana"/>
              </a:rPr>
              <a:t>&lt;/result&gt;  </a:t>
            </a:r>
          </a:p>
          <a:p>
            <a:pPr>
              <a:buFont typeface="+mj-lt"/>
              <a:buAutoNum type="arabicPeriod"/>
            </a:pPr>
            <a:r>
              <a:rPr lang="en-US" dirty="0">
                <a:solidFill>
                  <a:srgbClr val="000000"/>
                </a:solidFill>
                <a:latin typeface="verdana"/>
              </a:rPr>
              <a:t>&lt;result name=</a:t>
            </a:r>
            <a:r>
              <a:rPr lang="en-US" dirty="0">
                <a:solidFill>
                  <a:srgbClr val="0000FF"/>
                </a:solidFill>
                <a:latin typeface="verdana"/>
              </a:rPr>
              <a:t>"input"</a:t>
            </a:r>
            <a:r>
              <a:rPr lang="en-US" dirty="0">
                <a:solidFill>
                  <a:srgbClr val="000000"/>
                </a:solidFill>
                <a:latin typeface="verdana"/>
              </a:rPr>
              <a:t>&gt;</a:t>
            </a:r>
            <a:r>
              <a:rPr lang="en-US" dirty="0" err="1">
                <a:solidFill>
                  <a:srgbClr val="000000"/>
                </a:solidFill>
                <a:latin typeface="verdana"/>
              </a:rPr>
              <a:t>index.jsp</a:t>
            </a:r>
            <a:r>
              <a:rPr lang="en-US" dirty="0">
                <a:solidFill>
                  <a:srgbClr val="000000"/>
                </a:solidFill>
                <a:latin typeface="verdana"/>
              </a:rPr>
              <a:t>&lt;/result&gt;  </a:t>
            </a:r>
          </a:p>
          <a:p>
            <a:pPr>
              <a:buFont typeface="+mj-lt"/>
              <a:buAutoNum type="arabicPeriod"/>
            </a:pPr>
            <a:r>
              <a:rPr lang="en-US" dirty="0">
                <a:solidFill>
                  <a:srgbClr val="000000"/>
                </a:solidFill>
                <a:latin typeface="verdana"/>
              </a:rPr>
              <a:t>&lt;/action&gt;  </a:t>
            </a:r>
          </a:p>
          <a:p>
            <a:pPr>
              <a:buFont typeface="+mj-lt"/>
              <a:buAutoNum type="arabicPeriod"/>
            </a:pPr>
            <a:r>
              <a:rPr lang="en-US" dirty="0">
                <a:solidFill>
                  <a:srgbClr val="000000"/>
                </a:solidFill>
                <a:latin typeface="verdana"/>
              </a:rPr>
              <a:t>&lt;/</a:t>
            </a:r>
            <a:r>
              <a:rPr lang="en-US" b="1" dirty="0">
                <a:solidFill>
                  <a:srgbClr val="006699"/>
                </a:solidFill>
                <a:latin typeface="verdana"/>
              </a:rPr>
              <a:t>package</a:t>
            </a:r>
            <a:r>
              <a:rPr lang="en-US" dirty="0">
                <a:solidFill>
                  <a:srgbClr val="000000"/>
                </a:solidFill>
                <a:latin typeface="verdana"/>
              </a:rPr>
              <a:t>&gt;  </a:t>
            </a:r>
          </a:p>
          <a:p>
            <a:pPr>
              <a:buFont typeface="+mj-lt"/>
              <a:buAutoNum type="arabicPeriod"/>
            </a:pPr>
            <a:r>
              <a:rPr lang="en-US" dirty="0">
                <a:solidFill>
                  <a:srgbClr val="000000"/>
                </a:solidFill>
                <a:latin typeface="verdana"/>
              </a:rPr>
              <a:t>&lt;/struts&gt;      </a:t>
            </a:r>
          </a:p>
          <a:p>
            <a:endParaRPr lang="en-US" dirty="0"/>
          </a:p>
        </p:txBody>
      </p:sp>
    </p:spTree>
    <p:extLst>
      <p:ext uri="{BB962C8B-B14F-4D97-AF65-F5344CB8AC3E}">
        <p14:creationId xmlns:p14="http://schemas.microsoft.com/office/powerpoint/2010/main" val="22712541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solidFill>
                  <a:srgbClr val="FF0000"/>
                </a:solidFill>
              </a:rPr>
              <a:t>Create view component</a:t>
            </a:r>
          </a:p>
          <a:p>
            <a:r>
              <a:rPr lang="en-US" dirty="0"/>
              <a:t>It is the simple </a:t>
            </a:r>
            <a:r>
              <a:rPr lang="en-US" dirty="0" err="1"/>
              <a:t>jsp</a:t>
            </a:r>
            <a:r>
              <a:rPr lang="en-US" dirty="0"/>
              <a:t> file displaying the information of the user.</a:t>
            </a:r>
          </a:p>
          <a:p>
            <a:endParaRPr lang="en-US" dirty="0"/>
          </a:p>
          <a:p>
            <a:r>
              <a:rPr lang="en-US" dirty="0" err="1"/>
              <a:t>welcome.jsp</a:t>
            </a:r>
            <a:endParaRPr lang="en-US" dirty="0"/>
          </a:p>
          <a:p>
            <a:r>
              <a:rPr lang="en-US" dirty="0"/>
              <a:t>&lt;%@ </a:t>
            </a:r>
            <a:r>
              <a:rPr lang="en-US" dirty="0" err="1"/>
              <a:t>taglib</a:t>
            </a:r>
            <a:r>
              <a:rPr lang="en-US" dirty="0"/>
              <a:t> </a:t>
            </a:r>
            <a:r>
              <a:rPr lang="en-US" dirty="0" err="1"/>
              <a:t>uri</a:t>
            </a:r>
            <a:r>
              <a:rPr lang="en-US" dirty="0"/>
              <a:t>="/struts-tags" prefix="s" %&gt;  </a:t>
            </a:r>
          </a:p>
          <a:p>
            <a:r>
              <a:rPr lang="en-US" dirty="0"/>
              <a:t>Name:&lt;</a:t>
            </a:r>
            <a:r>
              <a:rPr lang="en-US" dirty="0" err="1"/>
              <a:t>s:property</a:t>
            </a:r>
            <a:r>
              <a:rPr lang="en-US" dirty="0"/>
              <a:t> value="name"/&gt;&lt;</a:t>
            </a:r>
            <a:r>
              <a:rPr lang="en-US" dirty="0" err="1"/>
              <a:t>br</a:t>
            </a:r>
            <a:r>
              <a:rPr lang="en-US" dirty="0"/>
              <a:t>/&gt;  </a:t>
            </a:r>
          </a:p>
          <a:p>
            <a:r>
              <a:rPr lang="en-US" dirty="0"/>
              <a:t>Password:&lt;</a:t>
            </a:r>
            <a:r>
              <a:rPr lang="en-US" dirty="0" err="1"/>
              <a:t>s:property</a:t>
            </a:r>
            <a:r>
              <a:rPr lang="en-US" dirty="0"/>
              <a:t> value="password"/&gt;&lt;</a:t>
            </a:r>
            <a:r>
              <a:rPr lang="en-US" dirty="0" err="1"/>
              <a:t>br</a:t>
            </a:r>
            <a:r>
              <a:rPr lang="en-US" dirty="0"/>
              <a:t>/&gt; </a:t>
            </a:r>
          </a:p>
        </p:txBody>
      </p:sp>
    </p:spTree>
    <p:extLst>
      <p:ext uri="{BB962C8B-B14F-4D97-AF65-F5344CB8AC3E}">
        <p14:creationId xmlns:p14="http://schemas.microsoft.com/office/powerpoint/2010/main" val="9394350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custom validator</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725" y="1143000"/>
            <a:ext cx="592455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75354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487" y="1676400"/>
            <a:ext cx="6462713"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8901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The regex validator validates the given string with the specified regular expression. It can be used in password, security key etc.</a:t>
            </a:r>
          </a:p>
          <a:p>
            <a:pPr marL="0" indent="0">
              <a:buNone/>
            </a:pPr>
            <a:r>
              <a:rPr lang="en-US" dirty="0" smtClean="0"/>
              <a:t> </a:t>
            </a:r>
            <a:r>
              <a:rPr lang="en-US" dirty="0" smtClean="0">
                <a:solidFill>
                  <a:srgbClr val="FF0000"/>
                </a:solidFill>
              </a:rPr>
              <a:t>Parameters </a:t>
            </a:r>
            <a:r>
              <a:rPr lang="en-US" dirty="0">
                <a:solidFill>
                  <a:srgbClr val="FF0000"/>
                </a:solidFill>
              </a:rPr>
              <a:t>of regex validator</a:t>
            </a:r>
          </a:p>
          <a:p>
            <a:r>
              <a:rPr lang="en-US" dirty="0"/>
              <a:t>There is 4 parameters defined for regex validator.</a:t>
            </a:r>
          </a:p>
        </p:txBody>
      </p:sp>
    </p:spTree>
    <p:extLst>
      <p:ext uri="{BB962C8B-B14F-4D97-AF65-F5344CB8AC3E}">
        <p14:creationId xmlns:p14="http://schemas.microsoft.com/office/powerpoint/2010/main" val="38909363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03396805"/>
              </p:ext>
            </p:extLst>
          </p:nvPr>
        </p:nvGraphicFramePr>
        <p:xfrm>
          <a:off x="490537" y="1287621"/>
          <a:ext cx="8162926" cy="4427378"/>
        </p:xfrm>
        <a:graphic>
          <a:graphicData uri="http://schemas.openxmlformats.org/drawingml/2006/table">
            <a:tbl>
              <a:tblPr/>
              <a:tblGrid>
                <a:gridCol w="4081463"/>
                <a:gridCol w="4081463"/>
              </a:tblGrid>
              <a:tr h="577484">
                <a:tc>
                  <a:txBody>
                    <a:bodyPr/>
                    <a:lstStyle/>
                    <a:p>
                      <a:pPr algn="l" fontAlgn="t"/>
                      <a:r>
                        <a:rPr lang="en-US">
                          <a:solidFill>
                            <a:srgbClr val="000000"/>
                          </a:solidFill>
                          <a:effectLst/>
                          <a:latin typeface="times new roman"/>
                        </a:rPr>
                        <a:t>Parameter</a:t>
                      </a:r>
                    </a:p>
                  </a:txBody>
                  <a:tcPr marL="114300" marR="114300" marT="114300" marB="114300">
                    <a:lnL w="9525" cap="flat" cmpd="sng" algn="ctr">
                      <a:solidFill>
                        <a:srgbClr val="30819C"/>
                      </a:solidFill>
                      <a:prstDash val="solid"/>
                      <a:round/>
                      <a:headEnd type="none" w="med" len="med"/>
                      <a:tailEnd type="none" w="med" len="med"/>
                    </a:lnL>
                    <a:lnR w="9525" cap="flat" cmpd="sng" algn="ctr">
                      <a:solidFill>
                        <a:srgbClr val="30819C"/>
                      </a:solidFill>
                      <a:prstDash val="solid"/>
                      <a:round/>
                      <a:headEnd type="none" w="med" len="med"/>
                      <a:tailEnd type="none" w="med" len="med"/>
                    </a:lnR>
                    <a:lnT w="9525" cap="flat" cmpd="sng" algn="ctr">
                      <a:solidFill>
                        <a:srgbClr val="3081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Description</a:t>
                      </a:r>
                    </a:p>
                  </a:txBody>
                  <a:tcPr marL="114300" marR="114300" marT="114300" marB="114300">
                    <a:lnL w="9525" cap="flat" cmpd="sng" algn="ctr">
                      <a:solidFill>
                        <a:srgbClr val="30819C"/>
                      </a:solidFill>
                      <a:prstDash val="solid"/>
                      <a:round/>
                      <a:headEnd type="none" w="med" len="med"/>
                      <a:tailEnd type="none" w="med" len="med"/>
                    </a:lnL>
                    <a:lnR w="9525" cap="flat" cmpd="sng" algn="ctr">
                      <a:solidFill>
                        <a:srgbClr val="30819C"/>
                      </a:solidFill>
                      <a:prstDash val="solid"/>
                      <a:round/>
                      <a:headEnd type="none" w="med" len="med"/>
                      <a:tailEnd type="none" w="med" len="med"/>
                    </a:lnR>
                    <a:lnT w="9525" cap="flat" cmpd="sng" algn="ctr">
                      <a:solidFill>
                        <a:srgbClr val="3081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19969">
                <a:tc>
                  <a:txBody>
                    <a:bodyPr/>
                    <a:lstStyle/>
                    <a:p>
                      <a:pPr algn="l" fontAlgn="t"/>
                      <a:r>
                        <a:rPr lang="en-US" b="1">
                          <a:solidFill>
                            <a:srgbClr val="2F4F4F"/>
                          </a:solidFill>
                          <a:effectLst/>
                          <a:latin typeface="verdana"/>
                        </a:rPr>
                        <a:t>fieldName</a:t>
                      </a:r>
                      <a:endParaRPr lang="en-US">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specifies the field name that is to be validated. It is required in Plain-Validator only.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9987">
                <a:tc>
                  <a:txBody>
                    <a:bodyPr/>
                    <a:lstStyle/>
                    <a:p>
                      <a:pPr algn="l" fontAlgn="t"/>
                      <a:r>
                        <a:rPr lang="en-US" b="1">
                          <a:solidFill>
                            <a:srgbClr val="2F4F4F"/>
                          </a:solidFill>
                          <a:effectLst/>
                          <a:latin typeface="verdana"/>
                        </a:rPr>
                        <a:t>expression</a:t>
                      </a:r>
                      <a:endParaRPr lang="en-US">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specifies the regular expression.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19969">
                <a:tc>
                  <a:txBody>
                    <a:bodyPr/>
                    <a:lstStyle/>
                    <a:p>
                      <a:pPr algn="l" fontAlgn="t"/>
                      <a:r>
                        <a:rPr lang="en-US" b="1">
                          <a:solidFill>
                            <a:srgbClr val="2F4F4F"/>
                          </a:solidFill>
                          <a:effectLst/>
                          <a:latin typeface="verdana"/>
                        </a:rPr>
                        <a:t>caseSensitive</a:t>
                      </a:r>
                      <a:endParaRPr lang="en-US">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specifies if the expression should be matched in case sensitive way. It is true bydefault.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19969">
                <a:tc>
                  <a:txBody>
                    <a:bodyPr/>
                    <a:lstStyle/>
                    <a:p>
                      <a:pPr algn="l" fontAlgn="t"/>
                      <a:r>
                        <a:rPr lang="en-US" b="1">
                          <a:solidFill>
                            <a:srgbClr val="2F4F4F"/>
                          </a:solidFill>
                          <a:effectLst/>
                          <a:latin typeface="verdana"/>
                        </a:rPr>
                        <a:t>trim</a:t>
                      </a:r>
                      <a:endParaRPr lang="en-US">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a:rPr>
                        <a:t>specifies if the value should be trimmed before matching. It is true </a:t>
                      </a:r>
                      <a:r>
                        <a:rPr lang="en-US" dirty="0" err="1">
                          <a:solidFill>
                            <a:srgbClr val="000000"/>
                          </a:solidFill>
                          <a:effectLst/>
                          <a:latin typeface="verdana"/>
                        </a:rPr>
                        <a:t>bydefault</a:t>
                      </a:r>
                      <a:r>
                        <a:rPr lang="en-US" dirty="0">
                          <a:solidFill>
                            <a:srgbClr val="000000"/>
                          </a:solidFill>
                          <a:effectLst/>
                          <a:latin typeface="verdana"/>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04963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10000"/>
          </a:bodyPr>
          <a:lstStyle/>
          <a:p>
            <a:r>
              <a:rPr lang="en-US" dirty="0">
                <a:solidFill>
                  <a:srgbClr val="FF0000"/>
                </a:solidFill>
              </a:rPr>
              <a:t>Example of regex validator</a:t>
            </a:r>
          </a:p>
          <a:p>
            <a:r>
              <a:rPr lang="en-US" dirty="0"/>
              <a:t>&lt;validators&gt;  </a:t>
            </a:r>
          </a:p>
          <a:p>
            <a:r>
              <a:rPr lang="en-US" dirty="0"/>
              <a:t> &lt;!-- Plain Validator Syntax --&gt;  </a:t>
            </a:r>
          </a:p>
          <a:p>
            <a:r>
              <a:rPr lang="en-US" dirty="0"/>
              <a:t>          &lt;validator type="regex"&gt;  </a:t>
            </a:r>
          </a:p>
          <a:p>
            <a:r>
              <a:rPr lang="en-US" dirty="0"/>
              <a:t>              &lt;</a:t>
            </a:r>
            <a:r>
              <a:rPr lang="en-US" dirty="0" err="1"/>
              <a:t>param</a:t>
            </a:r>
            <a:r>
              <a:rPr lang="en-US" dirty="0"/>
              <a:t> name="</a:t>
            </a:r>
            <a:r>
              <a:rPr lang="en-US" dirty="0" err="1"/>
              <a:t>fieldName</a:t>
            </a:r>
            <a:r>
              <a:rPr lang="en-US" dirty="0"/>
              <a:t>"&gt;data&lt;/</a:t>
            </a:r>
            <a:r>
              <a:rPr lang="en-US" dirty="0" err="1"/>
              <a:t>param</a:t>
            </a:r>
            <a:r>
              <a:rPr lang="en-US" dirty="0"/>
              <a:t>&gt;  </a:t>
            </a:r>
          </a:p>
          <a:p>
            <a:r>
              <a:rPr lang="en-US" dirty="0"/>
              <a:t>              &lt;</a:t>
            </a:r>
            <a:r>
              <a:rPr lang="en-US" dirty="0" err="1"/>
              <a:t>param</a:t>
            </a:r>
            <a:r>
              <a:rPr lang="en-US" dirty="0"/>
              <a:t> name="expression"&gt;[A-Z,a-z,0-9]{5}&lt;/</a:t>
            </a:r>
            <a:r>
              <a:rPr lang="en-US" dirty="0" err="1"/>
              <a:t>param</a:t>
            </a:r>
            <a:r>
              <a:rPr lang="en-US" dirty="0"/>
              <a:t>&gt;  </a:t>
            </a:r>
          </a:p>
          <a:p>
            <a:r>
              <a:rPr lang="en-US" dirty="0"/>
              <a:t>          &lt;message&gt;data must be alpha numeric of 5 digits&lt;/message&gt;  </a:t>
            </a:r>
          </a:p>
          <a:p>
            <a:r>
              <a:rPr lang="en-US" dirty="0"/>
              <a:t>          &lt;/validator&gt;  </a:t>
            </a:r>
          </a:p>
          <a:p>
            <a:r>
              <a:rPr lang="en-US" dirty="0"/>
              <a:t>            </a:t>
            </a:r>
          </a:p>
          <a:p>
            <a:r>
              <a:rPr lang="en-US" dirty="0"/>
              <a:t>&lt;/validators&gt; </a:t>
            </a:r>
          </a:p>
        </p:txBody>
      </p:sp>
    </p:spTree>
    <p:extLst>
      <p:ext uri="{BB962C8B-B14F-4D97-AF65-F5344CB8AC3E}">
        <p14:creationId xmlns:p14="http://schemas.microsoft.com/office/powerpoint/2010/main" val="30042944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&lt;validators&gt;  </a:t>
            </a:r>
          </a:p>
          <a:p>
            <a:r>
              <a:rPr lang="en-US" dirty="0"/>
              <a:t>    &lt;!-- Field Validator Syntax --&gt;  </a:t>
            </a:r>
          </a:p>
          <a:p>
            <a:r>
              <a:rPr lang="en-US" dirty="0"/>
              <a:t>         &lt;field name="data"&gt;  </a:t>
            </a:r>
          </a:p>
          <a:p>
            <a:r>
              <a:rPr lang="en-US" dirty="0"/>
              <a:t>        &lt;field-validator type="regex"&gt;  </a:t>
            </a:r>
          </a:p>
          <a:p>
            <a:r>
              <a:rPr lang="en-US" dirty="0"/>
              <a:t>          &lt;</a:t>
            </a:r>
            <a:r>
              <a:rPr lang="en-US" dirty="0" err="1"/>
              <a:t>param</a:t>
            </a:r>
            <a:r>
              <a:rPr lang="en-US" dirty="0"/>
              <a:t> name="expression"&gt;[A-Z,a-z,0-9]{5}&lt;/</a:t>
            </a:r>
            <a:r>
              <a:rPr lang="en-US" dirty="0" err="1"/>
              <a:t>param</a:t>
            </a:r>
            <a:r>
              <a:rPr lang="en-US" dirty="0"/>
              <a:t>&gt;  </a:t>
            </a:r>
          </a:p>
          <a:p>
            <a:r>
              <a:rPr lang="en-US" dirty="0"/>
              <a:t>          &lt;message&gt;data must be alpha numeric of 5 digits&lt;/message&gt;  </a:t>
            </a:r>
          </a:p>
          <a:p>
            <a:r>
              <a:rPr lang="en-US" dirty="0"/>
              <a:t>        &lt;/field-validator&gt;  </a:t>
            </a:r>
          </a:p>
          <a:p>
            <a:r>
              <a:rPr lang="en-US" dirty="0"/>
              <a:t>    &lt;/field&gt;  </a:t>
            </a:r>
          </a:p>
          <a:p>
            <a:r>
              <a:rPr lang="en-US" dirty="0"/>
              <a:t>  </a:t>
            </a:r>
          </a:p>
          <a:p>
            <a:r>
              <a:rPr lang="en-US" dirty="0"/>
              <a:t>&lt;/validators&gt; </a:t>
            </a:r>
          </a:p>
        </p:txBody>
      </p:sp>
    </p:spTree>
    <p:extLst>
      <p:ext uri="{BB962C8B-B14F-4D97-AF65-F5344CB8AC3E}">
        <p14:creationId xmlns:p14="http://schemas.microsoft.com/office/powerpoint/2010/main" val="4218426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Model </a:t>
            </a:r>
            <a:r>
              <a:rPr lang="en-US" dirty="0"/>
              <a:t>1 and Model 2 (MVC) Architecture</a:t>
            </a:r>
            <a:br>
              <a:rPr lang="en-US" dirty="0"/>
            </a:br>
            <a:endParaRPr lang="en-US" dirty="0"/>
          </a:p>
        </p:txBody>
      </p:sp>
      <p:sp>
        <p:nvSpPr>
          <p:cNvPr id="3" name="Content Placeholder 2"/>
          <p:cNvSpPr>
            <a:spLocks noGrp="1"/>
          </p:cNvSpPr>
          <p:nvPr>
            <p:ph idx="1"/>
          </p:nvPr>
        </p:nvSpPr>
        <p:spPr/>
        <p:txBody>
          <a:bodyPr/>
          <a:lstStyle/>
          <a:p>
            <a:r>
              <a:rPr lang="en-US" dirty="0"/>
              <a:t>Before developing the web applications, we need to have idea about design models. There are two types of programming models (design models)</a:t>
            </a:r>
          </a:p>
          <a:p>
            <a:r>
              <a:rPr lang="en-US" dirty="0"/>
              <a:t>Model 1 Architecture</a:t>
            </a:r>
          </a:p>
          <a:p>
            <a:r>
              <a:rPr lang="en-US" dirty="0"/>
              <a:t>Model 2 (MVC) Architecture</a:t>
            </a:r>
          </a:p>
          <a:p>
            <a:endParaRPr lang="en-US" dirty="0"/>
          </a:p>
        </p:txBody>
      </p:sp>
    </p:spTree>
    <p:extLst>
      <p:ext uri="{BB962C8B-B14F-4D97-AF65-F5344CB8AC3E}">
        <p14:creationId xmlns:p14="http://schemas.microsoft.com/office/powerpoint/2010/main" val="15054784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Struts 2 Architecture and Flow</a:t>
            </a:r>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algn="just"/>
            <a:r>
              <a:rPr lang="en-US" dirty="0"/>
              <a:t>The architecture and flow of struts 2 application, is combined with many components such as Controller, </a:t>
            </a:r>
            <a:r>
              <a:rPr lang="en-US" dirty="0" err="1"/>
              <a:t>ActionProxy</a:t>
            </a:r>
            <a:r>
              <a:rPr lang="en-US" dirty="0"/>
              <a:t>, </a:t>
            </a:r>
            <a:r>
              <a:rPr lang="en-US" dirty="0" err="1"/>
              <a:t>ActionMapper</a:t>
            </a:r>
            <a:r>
              <a:rPr lang="en-US" dirty="0"/>
              <a:t>, Configuration Manager, </a:t>
            </a:r>
            <a:r>
              <a:rPr lang="en-US" dirty="0" err="1"/>
              <a:t>ActionInvocation</a:t>
            </a:r>
            <a:r>
              <a:rPr lang="en-US" dirty="0"/>
              <a:t>, </a:t>
            </a:r>
            <a:r>
              <a:rPr lang="en-US" dirty="0" err="1"/>
              <a:t>Inerceptor</a:t>
            </a:r>
            <a:r>
              <a:rPr lang="en-US" dirty="0"/>
              <a:t>, Action, Result </a:t>
            </a:r>
            <a:r>
              <a:rPr lang="en-US" dirty="0" smtClean="0"/>
              <a:t>etc.</a:t>
            </a:r>
          </a:p>
          <a:p>
            <a:pPr marL="0" indent="0" algn="just">
              <a:buNone/>
            </a:pPr>
            <a:r>
              <a:rPr lang="en-US" dirty="0" smtClean="0"/>
              <a:t>Here</a:t>
            </a:r>
            <a:r>
              <a:rPr lang="en-US" dirty="0"/>
              <a:t>, we are going to understand the struts flow by 2 ways</a:t>
            </a:r>
            <a:r>
              <a:rPr lang="en-US" dirty="0" smtClean="0"/>
              <a:t>:</a:t>
            </a:r>
            <a:endParaRPr lang="en-US" dirty="0"/>
          </a:p>
          <a:p>
            <a:pPr algn="just"/>
            <a:r>
              <a:rPr lang="en-US" dirty="0"/>
              <a:t>struts 2 basic flow</a:t>
            </a:r>
          </a:p>
          <a:p>
            <a:pPr algn="just"/>
            <a:r>
              <a:rPr lang="en-US" dirty="0"/>
              <a:t>struts 2 standard architecture and flow provided by apache </a:t>
            </a:r>
            <a:r>
              <a:rPr lang="en-US" dirty="0" err="1"/>
              <a:t>strutsStruts</a:t>
            </a:r>
            <a:r>
              <a:rPr lang="en-US" dirty="0"/>
              <a:t> 2 basic flow</a:t>
            </a:r>
          </a:p>
          <a:p>
            <a:pPr algn="just"/>
            <a:r>
              <a:rPr lang="en-US" dirty="0"/>
              <a:t>Let's try to understand the basic flow of struts 2 application by </a:t>
            </a:r>
            <a:r>
              <a:rPr lang="en-US" dirty="0" smtClean="0"/>
              <a:t>the given figure</a:t>
            </a:r>
            <a:r>
              <a:rPr lang="en-US" dirty="0"/>
              <a:t>:</a:t>
            </a:r>
          </a:p>
        </p:txBody>
      </p:sp>
    </p:spTree>
    <p:extLst>
      <p:ext uri="{BB962C8B-B14F-4D97-AF65-F5344CB8AC3E}">
        <p14:creationId xmlns:p14="http://schemas.microsoft.com/office/powerpoint/2010/main" val="7785049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693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dirty="0"/>
              <a:t>User sends a request for the action</a:t>
            </a:r>
          </a:p>
          <a:p>
            <a:r>
              <a:rPr lang="en-US" dirty="0"/>
              <a:t>Controller invokes the </a:t>
            </a:r>
            <a:r>
              <a:rPr lang="en-US" dirty="0" err="1"/>
              <a:t>ActionInvocation</a:t>
            </a:r>
            <a:endParaRPr lang="en-US" dirty="0"/>
          </a:p>
          <a:p>
            <a:r>
              <a:rPr lang="en-US" dirty="0" err="1"/>
              <a:t>ActionInvocation</a:t>
            </a:r>
            <a:r>
              <a:rPr lang="en-US" dirty="0"/>
              <a:t> invokes each interceptors and action</a:t>
            </a:r>
          </a:p>
          <a:p>
            <a:r>
              <a:rPr lang="en-US" dirty="0"/>
              <a:t>A result is generated</a:t>
            </a:r>
          </a:p>
          <a:p>
            <a:r>
              <a:rPr lang="en-US" dirty="0"/>
              <a:t>The result is sent back to the </a:t>
            </a:r>
            <a:r>
              <a:rPr lang="en-US" dirty="0" err="1"/>
              <a:t>ActionInvocation</a:t>
            </a:r>
            <a:endParaRPr lang="en-US" dirty="0"/>
          </a:p>
          <a:p>
            <a:r>
              <a:rPr lang="en-US" dirty="0"/>
              <a:t>A </a:t>
            </a:r>
            <a:r>
              <a:rPr lang="en-US" dirty="0" err="1"/>
              <a:t>HttpServletResponse</a:t>
            </a:r>
            <a:r>
              <a:rPr lang="en-US" dirty="0"/>
              <a:t> is generated</a:t>
            </a:r>
          </a:p>
          <a:p>
            <a:r>
              <a:rPr lang="en-US" dirty="0"/>
              <a:t>Response is sent to the user</a:t>
            </a:r>
          </a:p>
        </p:txBody>
      </p:sp>
    </p:spTree>
    <p:extLst>
      <p:ext uri="{BB962C8B-B14F-4D97-AF65-F5344CB8AC3E}">
        <p14:creationId xmlns:p14="http://schemas.microsoft.com/office/powerpoint/2010/main" val="17921544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Struts 2 standard flow (Struts 2 architecture)</a:t>
            </a:r>
          </a:p>
          <a:p>
            <a:r>
              <a:rPr lang="en-US" dirty="0"/>
              <a:t>Let's try to understand the standard architecture of struts 2 application by this simple figure</a:t>
            </a:r>
            <a:r>
              <a:rPr lang="en-US" dirty="0" smtClean="0"/>
              <a:t>:</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620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9949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dirty="0"/>
              <a:t>User sends a request for the action</a:t>
            </a:r>
          </a:p>
          <a:p>
            <a:r>
              <a:rPr lang="en-US" dirty="0"/>
              <a:t>Container maps the request in the web.xml file and gets the class name of controller.</a:t>
            </a:r>
          </a:p>
          <a:p>
            <a:r>
              <a:rPr lang="en-US" dirty="0"/>
              <a:t>Container invokes the controller (</a:t>
            </a:r>
            <a:r>
              <a:rPr lang="en-US" dirty="0" err="1"/>
              <a:t>StrutsPrepareAndExecuteFilter</a:t>
            </a:r>
            <a:r>
              <a:rPr lang="en-US" dirty="0"/>
              <a:t> or </a:t>
            </a:r>
            <a:r>
              <a:rPr lang="en-US" dirty="0" err="1"/>
              <a:t>FilterDispatcher</a:t>
            </a:r>
            <a:r>
              <a:rPr lang="en-US" dirty="0"/>
              <a:t>). Since struts2.1, it is </a:t>
            </a:r>
            <a:r>
              <a:rPr lang="en-US" dirty="0" err="1"/>
              <a:t>StrutsPrepareAndExecuteFilter</a:t>
            </a:r>
            <a:r>
              <a:rPr lang="en-US" dirty="0"/>
              <a:t>. Before 2.1 it was </a:t>
            </a:r>
            <a:r>
              <a:rPr lang="en-US" dirty="0" err="1"/>
              <a:t>FilterDispatcher</a:t>
            </a:r>
            <a:r>
              <a:rPr lang="en-US" dirty="0"/>
              <a:t>.</a:t>
            </a:r>
          </a:p>
          <a:p>
            <a:r>
              <a:rPr lang="en-US" dirty="0"/>
              <a:t>Controller gets the information for the action from the </a:t>
            </a:r>
            <a:r>
              <a:rPr lang="en-US" dirty="0" err="1"/>
              <a:t>ActionMapper</a:t>
            </a:r>
            <a:endParaRPr lang="en-US" dirty="0"/>
          </a:p>
          <a:p>
            <a:r>
              <a:rPr lang="en-US" dirty="0"/>
              <a:t>Controller invokes the </a:t>
            </a:r>
            <a:r>
              <a:rPr lang="en-US" dirty="0" err="1"/>
              <a:t>ActionProxy</a:t>
            </a:r>
            <a:endParaRPr lang="en-US" dirty="0"/>
          </a:p>
          <a:p>
            <a:r>
              <a:rPr lang="en-US" dirty="0" err="1"/>
              <a:t>ActionProxy</a:t>
            </a:r>
            <a:r>
              <a:rPr lang="en-US" dirty="0"/>
              <a:t> gets the information of action and interceptor stack from the configuration manager which gets the information from the struts.xml file.</a:t>
            </a:r>
          </a:p>
          <a:p>
            <a:r>
              <a:rPr lang="en-US" dirty="0" err="1"/>
              <a:t>ActionProxy</a:t>
            </a:r>
            <a:r>
              <a:rPr lang="en-US" dirty="0"/>
              <a:t> forwards the request to the </a:t>
            </a:r>
            <a:r>
              <a:rPr lang="en-US" dirty="0" err="1"/>
              <a:t>ActionInvocation</a:t>
            </a:r>
            <a:endParaRPr lang="en-US" dirty="0"/>
          </a:p>
          <a:p>
            <a:r>
              <a:rPr lang="en-US" dirty="0" err="1"/>
              <a:t>ActionInvocation</a:t>
            </a:r>
            <a:r>
              <a:rPr lang="en-US" dirty="0"/>
              <a:t> invokes each interceptors and action</a:t>
            </a:r>
          </a:p>
          <a:p>
            <a:r>
              <a:rPr lang="en-US" dirty="0"/>
              <a:t>A result is generated</a:t>
            </a:r>
          </a:p>
          <a:p>
            <a:r>
              <a:rPr lang="en-US" dirty="0"/>
              <a:t>The result is sent back to the </a:t>
            </a:r>
            <a:r>
              <a:rPr lang="en-US" dirty="0" err="1"/>
              <a:t>ActionInvocation</a:t>
            </a:r>
            <a:endParaRPr lang="en-US" dirty="0"/>
          </a:p>
          <a:p>
            <a:r>
              <a:rPr lang="en-US" dirty="0"/>
              <a:t>A </a:t>
            </a:r>
            <a:r>
              <a:rPr lang="en-US" dirty="0" err="1"/>
              <a:t>HttpServletResponse</a:t>
            </a:r>
            <a:r>
              <a:rPr lang="en-US" dirty="0"/>
              <a:t> is generated</a:t>
            </a:r>
          </a:p>
          <a:p>
            <a:r>
              <a:rPr lang="en-US" dirty="0"/>
              <a:t>Response is sent to the user</a:t>
            </a:r>
          </a:p>
        </p:txBody>
      </p:sp>
    </p:spTree>
    <p:extLst>
      <p:ext uri="{BB962C8B-B14F-4D97-AF65-F5344CB8AC3E}">
        <p14:creationId xmlns:p14="http://schemas.microsoft.com/office/powerpoint/2010/main" val="12297444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What OGNL does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OGNL is a powerful technology that’s been integrated into the Struts 2 framework to help with data transfer and type conversion. OGNL is the glue between the </a:t>
            </a:r>
            <a:r>
              <a:rPr lang="en-US" dirty="0" err="1" smtClean="0"/>
              <a:t>framework’sstring</a:t>
            </a:r>
            <a:r>
              <a:rPr lang="en-US" dirty="0" smtClean="0"/>
              <a:t>-based HTTP input and output and the Java-based internal processing. </a:t>
            </a:r>
          </a:p>
          <a:p>
            <a:r>
              <a:rPr lang="en-US" dirty="0" smtClean="0"/>
              <a:t>It’s</a:t>
            </a:r>
            <a:r>
              <a:rPr lang="en-US" dirty="0"/>
              <a:t> </a:t>
            </a:r>
            <a:r>
              <a:rPr lang="en-US" dirty="0" smtClean="0"/>
              <a:t>quite powerful and, while it seems that you can use the framework without really knowing about OGNL, your development efforts will be made many times more </a:t>
            </a:r>
            <a:r>
              <a:rPr lang="en-US" dirty="0" err="1" smtClean="0"/>
              <a:t>efficientby</a:t>
            </a:r>
            <a:r>
              <a:rPr lang="en-US" dirty="0" smtClean="0"/>
              <a:t> spending a few moments with this oddly named power utility.</a:t>
            </a:r>
            <a:endParaRPr lang="en-US" dirty="0"/>
          </a:p>
        </p:txBody>
      </p:sp>
    </p:spTree>
    <p:extLst>
      <p:ext uri="{BB962C8B-B14F-4D97-AF65-F5344CB8AC3E}">
        <p14:creationId xmlns:p14="http://schemas.microsoft.com/office/powerpoint/2010/main" val="10580927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solidFill>
                  <a:srgbClr val="FF0000"/>
                </a:solidFill>
              </a:rPr>
              <a:t>TYPE CONVERTERS</a:t>
            </a:r>
          </a:p>
          <a:p>
            <a:pPr algn="just"/>
            <a:r>
              <a:rPr lang="en-US" dirty="0" smtClean="0"/>
              <a:t>In addition to the expression language, we’ve also been using OGNL type converters.</a:t>
            </a:r>
          </a:p>
          <a:p>
            <a:pPr algn="just"/>
            <a:r>
              <a:rPr lang="en-US" dirty="0" smtClean="0"/>
              <a:t>Even in this simple case of the Struts 2 property tag, a conversion must be made from the Java type of the property referenced by the OGNL expression language to the string format of the HTML output.</a:t>
            </a:r>
            <a:endParaRPr lang="en-US" dirty="0"/>
          </a:p>
        </p:txBody>
      </p:sp>
    </p:spTree>
    <p:extLst>
      <p:ext uri="{BB962C8B-B14F-4D97-AF65-F5344CB8AC3E}">
        <p14:creationId xmlns:p14="http://schemas.microsoft.com/office/powerpoint/2010/main" val="3828378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4493</Words>
  <Application>Microsoft Office PowerPoint</Application>
  <PresentationFormat>On-screen Show (4:3)</PresentationFormat>
  <Paragraphs>492</Paragraphs>
  <Slides>96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erdana</vt:lpstr>
      <vt:lpstr>times new roman</vt:lpstr>
      <vt:lpstr>verdana</vt:lpstr>
      <vt:lpstr>Office Theme</vt:lpstr>
      <vt:lpstr>struts</vt:lpstr>
      <vt:lpstr>Introduction</vt:lpstr>
      <vt:lpstr>PowerPoint Presentation</vt:lpstr>
      <vt:lpstr>PowerPoint Presentation</vt:lpstr>
      <vt:lpstr>PowerPoint Presentation</vt:lpstr>
      <vt:lpstr>PowerPoint Presentation</vt:lpstr>
      <vt:lpstr>PowerPoint Presentation</vt:lpstr>
      <vt:lpstr>PowerPoint Presentation</vt:lpstr>
      <vt:lpstr> Model 1 and Model 2 (MVC) Architecture </vt:lpstr>
      <vt:lpstr>PowerPoint Presentation</vt:lpstr>
      <vt:lpstr> model1 architecture.</vt:lpstr>
      <vt:lpstr>Description for model 1 architecture</vt:lpstr>
      <vt:lpstr>PowerPoint Presentation</vt:lpstr>
      <vt:lpstr>PowerPoint Presentation</vt:lpstr>
      <vt:lpstr>Model2 diagram</vt:lpstr>
      <vt:lpstr>PowerPoint Presentation</vt:lpstr>
      <vt:lpstr>PowerPoint Presentation</vt:lpstr>
      <vt:lpstr>Interceptors</vt:lpstr>
      <vt:lpstr>PowerPoint Presentation</vt:lpstr>
      <vt:lpstr>PowerPoint Presentation</vt:lpstr>
      <vt:lpstr> Struts 2 ValueStack </vt:lpstr>
      <vt:lpstr>Methods of ValueStack interface </vt:lpstr>
      <vt:lpstr>PowerPoint Presentation</vt:lpstr>
      <vt:lpstr>Struts 2 ActionContext </vt:lpstr>
      <vt:lpstr>Struts 2 ActionInvocation </vt:lpstr>
      <vt:lpstr> Methods of ActionInvocation Interface </vt:lpstr>
      <vt:lpstr>Struts 2 OGNL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the request in (struts.xml) file and define the view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Building the view:tags and results</vt:lpstr>
      <vt:lpstr>PowerPoint Presentation</vt:lpstr>
      <vt:lpstr>SELECTING THE ROOT OBJECT FOR OGNL</vt:lpstr>
      <vt:lpstr>PowerPoint Presentation</vt:lpstr>
      <vt:lpstr>The ValueStack: a virtual object</vt:lpstr>
      <vt:lpstr>An overview of Struts tags</vt:lpstr>
      <vt:lpstr>PowerPoint Presentation</vt:lpstr>
      <vt:lpstr>PowerPoint Presentation</vt:lpstr>
      <vt:lpstr>PowerPoint Presentation</vt:lpstr>
      <vt:lpstr>PowerPoint Presentation</vt:lpstr>
      <vt:lpstr>PowerPoint Presentation</vt:lpstr>
      <vt:lpstr>JSP form tag from the Struts 2 Portfolio application that uses a closing tag</vt:lpstr>
      <vt:lpstr>And here’s the same tag as a Velocity macro</vt:lpstr>
      <vt:lpstr>PowerPoint Presentation</vt:lpstr>
      <vt:lpstr>The validation framework architecture</vt:lpstr>
      <vt:lpstr>VALIDATION METADATA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of custom validator</vt:lpstr>
      <vt:lpstr>PowerPoint Presentation</vt:lpstr>
      <vt:lpstr>PowerPoint Presentation</vt:lpstr>
      <vt:lpstr>PowerPoint Presentation</vt:lpstr>
      <vt:lpstr>PowerPoint Presentation</vt:lpstr>
      <vt:lpstr>PowerPoint Presentation</vt:lpstr>
      <vt:lpstr>Struts 2 Architecture and Flow</vt:lpstr>
      <vt:lpstr>PowerPoint Presentation</vt:lpstr>
      <vt:lpstr>PowerPoint Presentation</vt:lpstr>
      <vt:lpstr>PowerPoint Presentation</vt:lpstr>
      <vt:lpstr>PowerPoint Presentation</vt:lpstr>
      <vt:lpstr>What OGNL does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struts</dc:title>
  <dc:creator>student</dc:creator>
  <cp:lastModifiedBy>DELL</cp:lastModifiedBy>
  <cp:revision>81</cp:revision>
  <dcterms:created xsi:type="dcterms:W3CDTF">2018-10-03T06:30:13Z</dcterms:created>
  <dcterms:modified xsi:type="dcterms:W3CDTF">2018-11-14T18:44:30Z</dcterms:modified>
</cp:coreProperties>
</file>