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877" r:id="rId2"/>
  </p:sldMasterIdLst>
  <p:notesMasterIdLst>
    <p:notesMasterId r:id="rId115"/>
  </p:notesMasterIdLst>
  <p:handoutMasterIdLst>
    <p:handoutMasterId r:id="rId116"/>
  </p:handoutMasterIdLst>
  <p:sldIdLst>
    <p:sldId id="373" r:id="rId3"/>
    <p:sldId id="321" r:id="rId4"/>
    <p:sldId id="311" r:id="rId5"/>
    <p:sldId id="312" r:id="rId6"/>
    <p:sldId id="369" r:id="rId7"/>
    <p:sldId id="370" r:id="rId8"/>
    <p:sldId id="371" r:id="rId9"/>
    <p:sldId id="372" r:id="rId10"/>
    <p:sldId id="293" r:id="rId11"/>
    <p:sldId id="368" r:id="rId12"/>
    <p:sldId id="331" r:id="rId13"/>
    <p:sldId id="332" r:id="rId14"/>
    <p:sldId id="354" r:id="rId15"/>
    <p:sldId id="355" r:id="rId16"/>
    <p:sldId id="356" r:id="rId17"/>
    <p:sldId id="357" r:id="rId18"/>
    <p:sldId id="358" r:id="rId19"/>
    <p:sldId id="360" r:id="rId20"/>
    <p:sldId id="361" r:id="rId21"/>
    <p:sldId id="362" r:id="rId22"/>
    <p:sldId id="363" r:id="rId23"/>
    <p:sldId id="374" r:id="rId24"/>
    <p:sldId id="375" r:id="rId25"/>
    <p:sldId id="376" r:id="rId26"/>
    <p:sldId id="427" r:id="rId27"/>
    <p:sldId id="428" r:id="rId28"/>
    <p:sldId id="429" r:id="rId29"/>
    <p:sldId id="430" r:id="rId30"/>
    <p:sldId id="432" r:id="rId31"/>
    <p:sldId id="433" r:id="rId32"/>
    <p:sldId id="434" r:id="rId33"/>
    <p:sldId id="435" r:id="rId34"/>
    <p:sldId id="436" r:id="rId35"/>
    <p:sldId id="455"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96" r:id="rId56"/>
    <p:sldId id="397" r:id="rId57"/>
    <p:sldId id="398" r:id="rId58"/>
    <p:sldId id="399" r:id="rId59"/>
    <p:sldId id="419" r:id="rId60"/>
    <p:sldId id="420" r:id="rId61"/>
    <p:sldId id="421" r:id="rId62"/>
    <p:sldId id="422" r:id="rId63"/>
    <p:sldId id="423" r:id="rId64"/>
    <p:sldId id="424" r:id="rId65"/>
    <p:sldId id="425" r:id="rId66"/>
    <p:sldId id="426" r:id="rId67"/>
    <p:sldId id="400" r:id="rId68"/>
    <p:sldId id="401" r:id="rId69"/>
    <p:sldId id="402" r:id="rId70"/>
    <p:sldId id="403" r:id="rId71"/>
    <p:sldId id="404" r:id="rId72"/>
    <p:sldId id="405" r:id="rId73"/>
    <p:sldId id="406" r:id="rId74"/>
    <p:sldId id="407" r:id="rId75"/>
    <p:sldId id="408" r:id="rId76"/>
    <p:sldId id="409" r:id="rId77"/>
    <p:sldId id="410" r:id="rId78"/>
    <p:sldId id="411" r:id="rId79"/>
    <p:sldId id="412" r:id="rId80"/>
    <p:sldId id="413" r:id="rId81"/>
    <p:sldId id="414" r:id="rId82"/>
    <p:sldId id="479" r:id="rId83"/>
    <p:sldId id="480" r:id="rId84"/>
    <p:sldId id="481" r:id="rId85"/>
    <p:sldId id="482" r:id="rId86"/>
    <p:sldId id="483" r:id="rId87"/>
    <p:sldId id="484" r:id="rId88"/>
    <p:sldId id="485" r:id="rId89"/>
    <p:sldId id="486" r:id="rId90"/>
    <p:sldId id="487" r:id="rId91"/>
    <p:sldId id="488" r:id="rId92"/>
    <p:sldId id="489" r:id="rId93"/>
    <p:sldId id="490" r:id="rId94"/>
    <p:sldId id="491" r:id="rId95"/>
    <p:sldId id="492" r:id="rId96"/>
    <p:sldId id="493" r:id="rId97"/>
    <p:sldId id="494" r:id="rId98"/>
    <p:sldId id="495" r:id="rId99"/>
    <p:sldId id="496" r:id="rId100"/>
    <p:sldId id="497" r:id="rId101"/>
    <p:sldId id="498" r:id="rId102"/>
    <p:sldId id="499" r:id="rId103"/>
    <p:sldId id="500" r:id="rId104"/>
    <p:sldId id="501" r:id="rId105"/>
    <p:sldId id="502" r:id="rId106"/>
    <p:sldId id="503" r:id="rId107"/>
    <p:sldId id="504" r:id="rId108"/>
    <p:sldId id="505" r:id="rId109"/>
    <p:sldId id="506" r:id="rId110"/>
    <p:sldId id="507" r:id="rId111"/>
    <p:sldId id="508" r:id="rId112"/>
    <p:sldId id="509" r:id="rId113"/>
    <p:sldId id="510" r:id="rId114"/>
  </p:sldIdLst>
  <p:sldSz cx="9144000" cy="6858000" type="screen4x3"/>
  <p:notesSz cx="6858000" cy="9144000"/>
  <p:defaultTextStyle>
    <a:defPPr>
      <a:defRPr lang="en-US"/>
    </a:defPPr>
    <a:lvl1pPr algn="ctr" rtl="0" eaLnBrk="0" fontAlgn="base" hangingPunct="0">
      <a:spcBef>
        <a:spcPct val="0"/>
      </a:spcBef>
      <a:spcAft>
        <a:spcPct val="0"/>
      </a:spcAft>
      <a:defRPr sz="2400" b="1"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b="1"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b="1"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b="1"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b="1" kern="1200">
        <a:solidFill>
          <a:schemeClr val="tx1"/>
        </a:solidFill>
        <a:latin typeface="Arial" pitchFamily="34" charset="0"/>
        <a:ea typeface="+mn-ea"/>
        <a:cs typeface="+mn-cs"/>
      </a:defRPr>
    </a:lvl5pPr>
    <a:lvl6pPr marL="2286000" algn="l" defTabSz="914400" rtl="0" eaLnBrk="1" latinLnBrk="0" hangingPunct="1">
      <a:defRPr sz="2400" b="1" kern="1200">
        <a:solidFill>
          <a:schemeClr val="tx1"/>
        </a:solidFill>
        <a:latin typeface="Arial" pitchFamily="34" charset="0"/>
        <a:ea typeface="+mn-ea"/>
        <a:cs typeface="+mn-cs"/>
      </a:defRPr>
    </a:lvl6pPr>
    <a:lvl7pPr marL="2743200" algn="l" defTabSz="914400" rtl="0" eaLnBrk="1" latinLnBrk="0" hangingPunct="1">
      <a:defRPr sz="2400" b="1" kern="1200">
        <a:solidFill>
          <a:schemeClr val="tx1"/>
        </a:solidFill>
        <a:latin typeface="Arial" pitchFamily="34" charset="0"/>
        <a:ea typeface="+mn-ea"/>
        <a:cs typeface="+mn-cs"/>
      </a:defRPr>
    </a:lvl7pPr>
    <a:lvl8pPr marL="3200400" algn="l" defTabSz="914400" rtl="0" eaLnBrk="1" latinLnBrk="0" hangingPunct="1">
      <a:defRPr sz="2400" b="1" kern="1200">
        <a:solidFill>
          <a:schemeClr val="tx1"/>
        </a:solidFill>
        <a:latin typeface="Arial" pitchFamily="34" charset="0"/>
        <a:ea typeface="+mn-ea"/>
        <a:cs typeface="+mn-cs"/>
      </a:defRPr>
    </a:lvl8pPr>
    <a:lvl9pPr marL="3657600" algn="l" defTabSz="914400"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889">
          <p15:clr>
            <a:srgbClr val="A4A3A4"/>
          </p15:clr>
        </p15:guide>
        <p15:guide id="2" pos="22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808000"/>
    <a:srgbClr val="00CC99"/>
    <a:srgbClr val="00CC66"/>
    <a:srgbClr val="CCCC00"/>
    <a:srgbClr val="FFCC66"/>
    <a:srgbClr val="66FF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38" autoAdjust="0"/>
    <p:restoredTop sz="99437" autoAdjust="0"/>
  </p:normalViewPr>
  <p:slideViewPr>
    <p:cSldViewPr snapToGrid="0">
      <p:cViewPr varScale="1">
        <p:scale>
          <a:sx n="82" d="100"/>
          <a:sy n="82" d="100"/>
        </p:scale>
        <p:origin x="312" y="96"/>
      </p:cViewPr>
      <p:guideLst>
        <p:guide orient="horz" pos="889"/>
        <p:guide pos="22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780" y="2604"/>
      </p:cViewPr>
      <p:guideLst>
        <p:guide orient="horz" pos="2880"/>
        <p:guide pos="2160"/>
      </p:guideLst>
    </p:cSldViewPr>
  </p:notesViewPr>
  <p:gridSpacing cx="57607" cy="57607"/>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effectLst/>
                <a:latin typeface="Arial" charset="0"/>
              </a:defRPr>
            </a:lvl1pPr>
          </a:lstStyle>
          <a:p>
            <a:pPr>
              <a:defRPr/>
            </a:pPr>
            <a:r>
              <a:rPr lang="en-US"/>
              <a:t>ATS Application Programming: C# .Net Programming</a:t>
            </a:r>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ffectLst/>
                <a:latin typeface="Arial" charset="0"/>
              </a:defRPr>
            </a:lvl1pPr>
          </a:lstStyle>
          <a:p>
            <a:pPr>
              <a:defRPr/>
            </a:pPr>
            <a:r>
              <a:rPr lang="en-US"/>
              <a:t>2.1 Introduction to .NET Technology</a:t>
            </a:r>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effectLst/>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ffectLst/>
                <a:latin typeface="Arial" charset="0"/>
              </a:defRPr>
            </a:lvl1pPr>
          </a:lstStyle>
          <a:p>
            <a:pPr>
              <a:defRPr/>
            </a:pPr>
            <a:fld id="{83534747-A2AF-437F-9DCF-CB072CD4C56F}" type="slidenum">
              <a:rPr lang="en-US"/>
              <a:pPr>
                <a:defRPr/>
              </a:pPr>
              <a:t>‹#›</a:t>
            </a:fld>
            <a:endParaRPr lang="en-US"/>
          </a:p>
        </p:txBody>
      </p:sp>
    </p:spTree>
    <p:extLst>
      <p:ext uri="{BB962C8B-B14F-4D97-AF65-F5344CB8AC3E}">
        <p14:creationId xmlns:p14="http://schemas.microsoft.com/office/powerpoint/2010/main" val="1138980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4"/>
          <p:cNvSpPr>
            <a:spLocks noGrp="1" noRot="1" noChangeAspect="1" noChangeArrowheads="1" noTextEdit="1"/>
          </p:cNvSpPr>
          <p:nvPr>
            <p:ph type="sldImg" idx="2"/>
          </p:nvPr>
        </p:nvSpPr>
        <p:spPr bwMode="auto">
          <a:xfrm>
            <a:off x="1371600" y="685800"/>
            <a:ext cx="41148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114800"/>
            <a:ext cx="5486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80" name="Rectangle 8"/>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effectLst/>
                <a:latin typeface="Arial" charset="0"/>
              </a:defRPr>
            </a:lvl1pPr>
          </a:lstStyle>
          <a:p>
            <a:pPr>
              <a:defRPr/>
            </a:pPr>
            <a:r>
              <a:rPr lang="en-US"/>
              <a:t>© Accenture 2006</a:t>
            </a:r>
          </a:p>
          <a:p>
            <a:pPr>
              <a:defRPr/>
            </a:pPr>
            <a:r>
              <a:rPr lang="en-US"/>
              <a:t>Course Code Z16828</a:t>
            </a:r>
          </a:p>
        </p:txBody>
      </p:sp>
      <p:sp>
        <p:nvSpPr>
          <p:cNvPr id="3081" name="Rectangle 9"/>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ffectLst/>
                <a:latin typeface="Arial" charset="0"/>
              </a:defRPr>
            </a:lvl1pPr>
          </a:lstStyle>
          <a:p>
            <a:pPr>
              <a:defRPr/>
            </a:pPr>
            <a:r>
              <a:rPr lang="en-US"/>
              <a:t>                         </a:t>
            </a:r>
            <a:fld id="{38D38FCE-7B4A-49BD-BA4D-E431F8007438}" type="slidenum">
              <a:rPr lang="en-US"/>
              <a:pPr>
                <a:defRPr/>
              </a:pPr>
              <a:t>‹#›</a:t>
            </a:fld>
            <a:endParaRPr lang="en-US"/>
          </a:p>
        </p:txBody>
      </p:sp>
      <p:sp>
        <p:nvSpPr>
          <p:cNvPr id="3082" name="Rectangle 10"/>
          <p:cNvSpPr>
            <a:spLocks noGrp="1" noChangeArrowheads="1"/>
          </p:cNvSpPr>
          <p:nvPr>
            <p:ph type="hdr" sz="quarter"/>
          </p:nvPr>
        </p:nvSpPr>
        <p:spPr bwMode="auto">
          <a:xfrm>
            <a:off x="0" y="0"/>
            <a:ext cx="37750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effectLst/>
                <a:latin typeface="Arial" charset="0"/>
              </a:defRPr>
            </a:lvl1pPr>
          </a:lstStyle>
          <a:p>
            <a:pPr>
              <a:defRPr/>
            </a:pPr>
            <a:r>
              <a:rPr lang="en-US"/>
              <a:t>ATS Application Programming: C# .Net Programming</a:t>
            </a:r>
          </a:p>
        </p:txBody>
      </p:sp>
      <p:sp>
        <p:nvSpPr>
          <p:cNvPr id="3083" name="Rectangle 11"/>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ffectLst/>
                <a:latin typeface="Arial" charset="0"/>
              </a:defRPr>
            </a:lvl1pPr>
          </a:lstStyle>
          <a:p>
            <a:pPr>
              <a:defRPr/>
            </a:pPr>
            <a:r>
              <a:rPr lang="en-US"/>
              <a:t>2.1 Introduction to .NET Technology</a:t>
            </a:r>
          </a:p>
        </p:txBody>
      </p:sp>
    </p:spTree>
    <p:extLst>
      <p:ext uri="{BB962C8B-B14F-4D97-AF65-F5344CB8AC3E}">
        <p14:creationId xmlns:p14="http://schemas.microsoft.com/office/powerpoint/2010/main" val="1751075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a:t>
            </a:r>
          </a:p>
          <a:p>
            <a:r>
              <a:rPr lang="en-US" altLang="en-US" sz="1200" b="0" smtClean="0"/>
              <a:t>Course Code Z16828</a:t>
            </a:r>
          </a:p>
        </p:txBody>
      </p:sp>
      <p:sp>
        <p:nvSpPr>
          <p:cNvPr id="176131"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t>
            </a:r>
            <a:fld id="{066512F2-6F52-43BE-9445-FE06C4A88E44}" type="slidenum">
              <a:rPr lang="en-US" altLang="en-US" sz="1200" b="0" smtClean="0"/>
              <a:pPr/>
              <a:t>2</a:t>
            </a:fld>
            <a:endParaRPr lang="en-US" altLang="en-US" sz="1200" b="0" smtClean="0"/>
          </a:p>
        </p:txBody>
      </p:sp>
      <p:sp>
        <p:nvSpPr>
          <p:cNvPr id="176132" name="Rectangle 2"/>
          <p:cNvSpPr>
            <a:spLocks noGrp="1" noRot="1" noChangeAspect="1" noChangeArrowheads="1" noTextEdit="1"/>
          </p:cNvSpPr>
          <p:nvPr>
            <p:ph type="sldImg"/>
          </p:nvPr>
        </p:nvSpPr>
        <p:spPr>
          <a:xfrm>
            <a:off x="1143000" y="685800"/>
            <a:ext cx="4572000" cy="3429000"/>
          </a:xfrm>
          <a:ln/>
        </p:spPr>
      </p:sp>
      <p:sp>
        <p:nvSpPr>
          <p:cNvPr id="176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extLst>
      <p:ext uri="{BB962C8B-B14F-4D97-AF65-F5344CB8AC3E}">
        <p14:creationId xmlns:p14="http://schemas.microsoft.com/office/powerpoint/2010/main" val="1671958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.NET: Software Engineering II</a:t>
            </a:r>
          </a:p>
        </p:txBody>
      </p:sp>
      <p:sp>
        <p:nvSpPr>
          <p:cNvPr id="1925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4.1 Introduction to ASP.NET</a:t>
            </a:r>
          </a:p>
        </p:txBody>
      </p:sp>
      <p:sp>
        <p:nvSpPr>
          <p:cNvPr id="1925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 All Rights Reserved</a:t>
            </a:r>
          </a:p>
        </p:txBody>
      </p:sp>
      <p:sp>
        <p:nvSpPr>
          <p:cNvPr id="1925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903D2802-2182-4F6A-8177-67C4B67C8D43}" type="slidenum">
              <a:rPr lang="en-US" altLang="en-US" sz="1200" b="0" smtClean="0"/>
              <a:pPr/>
              <a:t>13</a:t>
            </a:fld>
            <a:endParaRPr lang="en-US" altLang="en-US" sz="1200" b="0" smtClean="0"/>
          </a:p>
        </p:txBody>
      </p:sp>
      <p:sp>
        <p:nvSpPr>
          <p:cNvPr id="192518" name="Rectangle 2"/>
          <p:cNvSpPr>
            <a:spLocks noGrp="1" noRot="1" noChangeAspect="1" noChangeArrowheads="1" noTextEdit="1"/>
          </p:cNvSpPr>
          <p:nvPr>
            <p:ph type="sldImg"/>
          </p:nvPr>
        </p:nvSpPr>
        <p:spPr>
          <a:xfrm>
            <a:off x="1143000" y="685800"/>
            <a:ext cx="4572000" cy="3429000"/>
          </a:xfrm>
          <a:ln/>
        </p:spPr>
      </p:sp>
      <p:sp>
        <p:nvSpPr>
          <p:cNvPr id="1925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r>
              <a:rPr lang="en-US" altLang="en-US" smtClean="0">
                <a:latin typeface="Arial" pitchFamily="34" charset="0"/>
              </a:rPr>
              <a:t>Run this slide</a:t>
            </a:r>
          </a:p>
        </p:txBody>
      </p:sp>
    </p:spTree>
    <p:extLst>
      <p:ext uri="{BB962C8B-B14F-4D97-AF65-F5344CB8AC3E}">
        <p14:creationId xmlns:p14="http://schemas.microsoft.com/office/powerpoint/2010/main" val="64054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.NET: Software Engineering II</a:t>
            </a:r>
          </a:p>
        </p:txBody>
      </p:sp>
      <p:sp>
        <p:nvSpPr>
          <p:cNvPr id="1935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4.1 Introduction to ASP.NET</a:t>
            </a:r>
          </a:p>
        </p:txBody>
      </p:sp>
      <p:sp>
        <p:nvSpPr>
          <p:cNvPr id="1935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 All Rights Reserved</a:t>
            </a:r>
          </a:p>
        </p:txBody>
      </p:sp>
      <p:sp>
        <p:nvSpPr>
          <p:cNvPr id="1935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52AB70CC-30CE-4349-BE2F-0359FB491928}" type="slidenum">
              <a:rPr lang="en-US" altLang="en-US" sz="1200" b="0" smtClean="0"/>
              <a:pPr/>
              <a:t>14</a:t>
            </a:fld>
            <a:endParaRPr lang="en-US" altLang="en-US" sz="1200" b="0" smtClean="0"/>
          </a:p>
        </p:txBody>
      </p:sp>
      <p:sp>
        <p:nvSpPr>
          <p:cNvPr id="193542" name="Rectangle 2"/>
          <p:cNvSpPr>
            <a:spLocks noGrp="1" noRot="1" noChangeAspect="1" noChangeArrowheads="1" noTextEdit="1"/>
          </p:cNvSpPr>
          <p:nvPr>
            <p:ph type="sldImg"/>
          </p:nvPr>
        </p:nvSpPr>
        <p:spPr>
          <a:xfrm>
            <a:off x="1143000" y="685800"/>
            <a:ext cx="4572000" cy="3429000"/>
          </a:xfrm>
          <a:ln/>
        </p:spPr>
      </p:sp>
      <p:sp>
        <p:nvSpPr>
          <p:cNvPr id="1935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r>
              <a:rPr lang="en-US" altLang="en-US" smtClean="0">
                <a:latin typeface="Arial" pitchFamily="34" charset="0"/>
              </a:rPr>
              <a:t>This slide demonstrates how to create a new Web Application in VS 2008.</a:t>
            </a:r>
          </a:p>
          <a:p>
            <a:pPr eaLnBrk="1" hangingPunct="1"/>
            <a:r>
              <a:rPr lang="en-US" altLang="en-US" smtClean="0">
                <a:latin typeface="Arial" pitchFamily="34" charset="0"/>
              </a:rPr>
              <a:t>You can also create other projects such as a Windows Application, Class Library, Console Application etc; </a:t>
            </a:r>
          </a:p>
          <a:p>
            <a:pPr eaLnBrk="1" hangingPunct="1"/>
            <a:r>
              <a:rPr lang="en-US" altLang="en-US" smtClean="0">
                <a:latin typeface="Arial" pitchFamily="34" charset="0"/>
              </a:rPr>
              <a:t>by selecting </a:t>
            </a:r>
            <a:r>
              <a:rPr lang="en-US" altLang="en-US" i="1" smtClean="0">
                <a:latin typeface="Arial" pitchFamily="34" charset="0"/>
              </a:rPr>
              <a:t>File &gt; New &gt; Project</a:t>
            </a:r>
            <a:r>
              <a:rPr lang="en-US" altLang="en-US" smtClean="0">
                <a:latin typeface="Arial" pitchFamily="34" charset="0"/>
              </a:rPr>
              <a:t> and then selecting the required project.</a:t>
            </a:r>
          </a:p>
          <a:p>
            <a:pPr eaLnBrk="1" hangingPunct="1"/>
            <a:endParaRPr lang="en-US" altLang="en-US" smtClean="0">
              <a:latin typeface="Arial" pitchFamily="34" charset="0"/>
            </a:endParaRPr>
          </a:p>
        </p:txBody>
      </p:sp>
    </p:spTree>
    <p:extLst>
      <p:ext uri="{BB962C8B-B14F-4D97-AF65-F5344CB8AC3E}">
        <p14:creationId xmlns:p14="http://schemas.microsoft.com/office/powerpoint/2010/main" val="140090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.NET: Software Engineering II</a:t>
            </a:r>
          </a:p>
        </p:txBody>
      </p:sp>
      <p:sp>
        <p:nvSpPr>
          <p:cNvPr id="1945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4.1 Introduction to ASP.NET</a:t>
            </a:r>
          </a:p>
        </p:txBody>
      </p:sp>
      <p:sp>
        <p:nvSpPr>
          <p:cNvPr id="1945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 All Rights Reserved</a:t>
            </a:r>
          </a:p>
        </p:txBody>
      </p:sp>
      <p:sp>
        <p:nvSpPr>
          <p:cNvPr id="1945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C88125B4-B6B1-411F-B694-E763740D55FF}" type="slidenum">
              <a:rPr lang="en-US" altLang="en-US" sz="1200" b="0" smtClean="0"/>
              <a:pPr/>
              <a:t>15</a:t>
            </a:fld>
            <a:endParaRPr lang="en-US" altLang="en-US" sz="1200" b="0" smtClean="0"/>
          </a:p>
        </p:txBody>
      </p:sp>
      <p:sp>
        <p:nvSpPr>
          <p:cNvPr id="194566" name="Rectangle 2"/>
          <p:cNvSpPr>
            <a:spLocks noGrp="1" noRot="1" noChangeAspect="1" noChangeArrowheads="1" noTextEdit="1"/>
          </p:cNvSpPr>
          <p:nvPr>
            <p:ph type="sldImg"/>
          </p:nvPr>
        </p:nvSpPr>
        <p:spPr>
          <a:xfrm>
            <a:off x="1143000" y="685800"/>
            <a:ext cx="4572000" cy="3429000"/>
          </a:xfrm>
          <a:ln/>
        </p:spPr>
      </p:sp>
      <p:sp>
        <p:nvSpPr>
          <p:cNvPr id="1945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r>
              <a:rPr lang="en-US" altLang="en-US" smtClean="0">
                <a:latin typeface="Arial" pitchFamily="34" charset="0"/>
              </a:rPr>
              <a:t>Read the content in the slide (Self-explanatory)</a:t>
            </a:r>
          </a:p>
        </p:txBody>
      </p:sp>
    </p:spTree>
    <p:extLst>
      <p:ext uri="{BB962C8B-B14F-4D97-AF65-F5344CB8AC3E}">
        <p14:creationId xmlns:p14="http://schemas.microsoft.com/office/powerpoint/2010/main" val="3305053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.NET: Software Engineering II</a:t>
            </a:r>
          </a:p>
        </p:txBody>
      </p:sp>
      <p:sp>
        <p:nvSpPr>
          <p:cNvPr id="1955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4.1 Introduction to ASP.NET</a:t>
            </a:r>
          </a:p>
        </p:txBody>
      </p:sp>
      <p:sp>
        <p:nvSpPr>
          <p:cNvPr id="1955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 All Rights Reserved</a:t>
            </a:r>
          </a:p>
        </p:txBody>
      </p:sp>
      <p:sp>
        <p:nvSpPr>
          <p:cNvPr id="1955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1223E1C4-2F44-401C-8520-A8582B2E3804}" type="slidenum">
              <a:rPr lang="en-US" altLang="en-US" sz="1200" b="0" smtClean="0"/>
              <a:pPr/>
              <a:t>16</a:t>
            </a:fld>
            <a:endParaRPr lang="en-US" altLang="en-US" sz="1200" b="0" smtClean="0"/>
          </a:p>
        </p:txBody>
      </p:sp>
      <p:sp>
        <p:nvSpPr>
          <p:cNvPr id="195590" name="Rectangle 2"/>
          <p:cNvSpPr>
            <a:spLocks noGrp="1" noRot="1" noChangeAspect="1" noChangeArrowheads="1" noTextEdit="1"/>
          </p:cNvSpPr>
          <p:nvPr>
            <p:ph type="sldImg"/>
          </p:nvPr>
        </p:nvSpPr>
        <p:spPr>
          <a:xfrm>
            <a:off x="1143000" y="685800"/>
            <a:ext cx="4572000" cy="3429000"/>
          </a:xfrm>
          <a:ln/>
        </p:spPr>
      </p:sp>
      <p:sp>
        <p:nvSpPr>
          <p:cNvPr id="1955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r>
              <a:rPr lang="en-US" altLang="en-US" smtClean="0">
                <a:latin typeface="Arial" pitchFamily="34" charset="0"/>
              </a:rPr>
              <a:t>Read the content in the slide (Self-explanatory)</a:t>
            </a:r>
          </a:p>
          <a:p>
            <a:pPr eaLnBrk="1" hangingPunct="1">
              <a:buClr>
                <a:schemeClr val="hlink"/>
              </a:buClr>
            </a:pPr>
            <a:r>
              <a:rPr lang="en-US" altLang="en-US" b="1" smtClean="0">
                <a:latin typeface="Arial" pitchFamily="34" charset="0"/>
              </a:rPr>
              <a:t>Note:</a:t>
            </a:r>
            <a:r>
              <a:rPr lang="en-US" altLang="en-US" smtClean="0">
                <a:latin typeface="Arial" pitchFamily="34" charset="0"/>
              </a:rPr>
              <a:t> You can add multiple projects in a single Solution Explorer.</a:t>
            </a:r>
          </a:p>
          <a:p>
            <a:pPr eaLnBrk="1" hangingPunct="1"/>
            <a:endParaRPr lang="en-US" altLang="en-US" b="1" smtClean="0">
              <a:latin typeface="Arial" pitchFamily="34" charset="0"/>
            </a:endParaRPr>
          </a:p>
        </p:txBody>
      </p:sp>
    </p:spTree>
    <p:extLst>
      <p:ext uri="{BB962C8B-B14F-4D97-AF65-F5344CB8AC3E}">
        <p14:creationId xmlns:p14="http://schemas.microsoft.com/office/powerpoint/2010/main" val="3605223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.NET: Software Engineering II</a:t>
            </a:r>
          </a:p>
        </p:txBody>
      </p:sp>
      <p:sp>
        <p:nvSpPr>
          <p:cNvPr id="1966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4.1 Introduction to ASP.NET</a:t>
            </a:r>
          </a:p>
        </p:txBody>
      </p:sp>
      <p:sp>
        <p:nvSpPr>
          <p:cNvPr id="1966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 All Rights Reserved</a:t>
            </a:r>
          </a:p>
        </p:txBody>
      </p:sp>
      <p:sp>
        <p:nvSpPr>
          <p:cNvPr id="1966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665D6EFA-2065-41EC-9CFE-972493389221}" type="slidenum">
              <a:rPr lang="en-US" altLang="en-US" sz="1200" b="0" smtClean="0"/>
              <a:pPr/>
              <a:t>17</a:t>
            </a:fld>
            <a:endParaRPr lang="en-US" altLang="en-US" sz="1200" b="0" smtClean="0"/>
          </a:p>
        </p:txBody>
      </p:sp>
      <p:sp>
        <p:nvSpPr>
          <p:cNvPr id="196614" name="Rectangle 2"/>
          <p:cNvSpPr>
            <a:spLocks noGrp="1" noRot="1" noChangeAspect="1" noChangeArrowheads="1" noTextEdit="1"/>
          </p:cNvSpPr>
          <p:nvPr>
            <p:ph type="sldImg"/>
          </p:nvPr>
        </p:nvSpPr>
        <p:spPr>
          <a:xfrm>
            <a:off x="1143000" y="685800"/>
            <a:ext cx="4572000" cy="3429000"/>
          </a:xfrm>
          <a:ln/>
        </p:spPr>
      </p:sp>
      <p:sp>
        <p:nvSpPr>
          <p:cNvPr id="1966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r>
              <a:rPr lang="en-US" altLang="en-US" b="1" smtClean="0">
                <a:latin typeface="Arial" pitchFamily="34" charset="0"/>
              </a:rPr>
              <a:t>Explain the following tasks:</a:t>
            </a:r>
          </a:p>
          <a:p>
            <a:pPr marL="342900" lvl="1" indent="171450" eaLnBrk="1" hangingPunct="1"/>
            <a:r>
              <a:rPr lang="en-US" altLang="en-US" sz="1200" b="1" i="1" smtClean="0">
                <a:latin typeface="Arial" pitchFamily="34" charset="0"/>
              </a:rPr>
              <a:t>Properties</a:t>
            </a:r>
            <a:r>
              <a:rPr lang="en-US" altLang="en-US" sz="1200" smtClean="0">
                <a:latin typeface="Arial" pitchFamily="34" charset="0"/>
              </a:rPr>
              <a:t> – Displays the properties window for the selected file</a:t>
            </a:r>
          </a:p>
          <a:p>
            <a:pPr marL="342900" lvl="1" indent="171450" eaLnBrk="1" hangingPunct="1"/>
            <a:r>
              <a:rPr lang="en-US" altLang="en-US" sz="1200" b="1" i="1" smtClean="0">
                <a:latin typeface="Arial" pitchFamily="34" charset="0"/>
              </a:rPr>
              <a:t>Refresh </a:t>
            </a:r>
            <a:r>
              <a:rPr lang="en-US" altLang="en-US" sz="1200" smtClean="0">
                <a:latin typeface="Arial" pitchFamily="34" charset="0"/>
              </a:rPr>
              <a:t>- Refreshes the </a:t>
            </a:r>
            <a:r>
              <a:rPr lang="en-US" altLang="en-US" sz="1200" i="1" smtClean="0">
                <a:latin typeface="Arial" pitchFamily="34" charset="0"/>
              </a:rPr>
              <a:t>Solution Explorer</a:t>
            </a:r>
          </a:p>
          <a:p>
            <a:pPr marL="342900" lvl="1" indent="171450" eaLnBrk="1" hangingPunct="1"/>
            <a:r>
              <a:rPr lang="en-US" altLang="en-US" sz="1200" b="1" i="1" smtClean="0">
                <a:latin typeface="Arial" pitchFamily="34" charset="0"/>
              </a:rPr>
              <a:t>Nest Related Files</a:t>
            </a:r>
            <a:r>
              <a:rPr lang="en-US" altLang="en-US" sz="1200" smtClean="0">
                <a:latin typeface="Arial" pitchFamily="34" charset="0"/>
              </a:rPr>
              <a:t> - Undoes the nesting found in </a:t>
            </a:r>
            <a:br>
              <a:rPr lang="en-US" altLang="en-US" sz="1200" smtClean="0">
                <a:latin typeface="Arial" pitchFamily="34" charset="0"/>
              </a:rPr>
            </a:br>
            <a:r>
              <a:rPr lang="en-US" altLang="en-US" sz="1200" smtClean="0">
                <a:latin typeface="Arial" pitchFamily="34" charset="0"/>
              </a:rPr>
              <a:t>ASP.NET files developed by </a:t>
            </a:r>
            <a:br>
              <a:rPr lang="en-US" altLang="en-US" sz="1200" smtClean="0">
                <a:latin typeface="Arial" pitchFamily="34" charset="0"/>
              </a:rPr>
            </a:br>
            <a:r>
              <a:rPr lang="en-US" altLang="en-US" sz="1200" smtClean="0">
                <a:latin typeface="Arial" pitchFamily="34" charset="0"/>
              </a:rPr>
              <a:t>using code-behind files</a:t>
            </a:r>
          </a:p>
          <a:p>
            <a:pPr marL="342900" lvl="1" indent="171450" eaLnBrk="1" hangingPunct="1"/>
            <a:r>
              <a:rPr lang="en-US" altLang="en-US" sz="1200" b="1" i="1" smtClean="0">
                <a:latin typeface="Arial" pitchFamily="34" charset="0"/>
              </a:rPr>
              <a:t>Code</a:t>
            </a:r>
            <a:r>
              <a:rPr lang="en-US" altLang="en-US" sz="1200" smtClean="0">
                <a:latin typeface="Arial" pitchFamily="34" charset="0"/>
              </a:rPr>
              <a:t> - Displays the code behind file/s</a:t>
            </a:r>
          </a:p>
          <a:p>
            <a:pPr marL="342900" lvl="1" indent="171450" eaLnBrk="1" hangingPunct="1"/>
            <a:r>
              <a:rPr lang="en-US" altLang="en-US" sz="1200" b="1" i="1" smtClean="0">
                <a:latin typeface="Arial" pitchFamily="34" charset="0"/>
              </a:rPr>
              <a:t>View Designer</a:t>
            </a:r>
            <a:r>
              <a:rPr lang="en-US" altLang="en-US" sz="1200" i="1" smtClean="0">
                <a:latin typeface="Arial" pitchFamily="34" charset="0"/>
              </a:rPr>
              <a:t> </a:t>
            </a:r>
            <a:r>
              <a:rPr lang="en-US" altLang="en-US" sz="1200" smtClean="0">
                <a:latin typeface="Arial" pitchFamily="34" charset="0"/>
              </a:rPr>
              <a:t>- Displays the document window</a:t>
            </a:r>
          </a:p>
          <a:p>
            <a:pPr marL="342900" lvl="1" indent="171450" eaLnBrk="1" hangingPunct="1"/>
            <a:r>
              <a:rPr lang="en-US" altLang="en-US" sz="1200" b="1" i="1" smtClean="0">
                <a:latin typeface="Arial" pitchFamily="34" charset="0"/>
              </a:rPr>
              <a:t>Copy Website</a:t>
            </a:r>
            <a:r>
              <a:rPr lang="en-US" altLang="en-US" sz="1200" smtClean="0">
                <a:latin typeface="Arial" pitchFamily="34" charset="0"/>
              </a:rPr>
              <a:t> – Enable you to copy your application from one point to another (on the same server or on a different server) by opening a new dialog in the document window </a:t>
            </a:r>
          </a:p>
          <a:p>
            <a:pPr marL="342900" lvl="1" indent="171450" eaLnBrk="1" hangingPunct="1"/>
            <a:r>
              <a:rPr lang="en-US" altLang="en-US" sz="1200" b="1" i="1" smtClean="0">
                <a:latin typeface="Arial" pitchFamily="34" charset="0"/>
              </a:rPr>
              <a:t>ASP.NET Configuration</a:t>
            </a:r>
            <a:r>
              <a:rPr lang="en-US" altLang="en-US" sz="1200" smtClean="0">
                <a:latin typeface="Arial" pitchFamily="34" charset="0"/>
              </a:rPr>
              <a:t> – Displays the ASP.NET configuration page within the document window</a:t>
            </a:r>
          </a:p>
          <a:p>
            <a:pPr eaLnBrk="1" hangingPunct="1"/>
            <a:endParaRPr lang="en-US" altLang="en-US" b="1" smtClean="0">
              <a:latin typeface="Arial" pitchFamily="34" charset="0"/>
            </a:endParaRPr>
          </a:p>
        </p:txBody>
      </p:sp>
    </p:spTree>
    <p:extLst>
      <p:ext uri="{BB962C8B-B14F-4D97-AF65-F5344CB8AC3E}">
        <p14:creationId xmlns:p14="http://schemas.microsoft.com/office/powerpoint/2010/main" val="1901813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.NET: Software Engineering II</a:t>
            </a:r>
          </a:p>
        </p:txBody>
      </p:sp>
      <p:sp>
        <p:nvSpPr>
          <p:cNvPr id="1976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4.1 Introduction to ASP.NET</a:t>
            </a:r>
          </a:p>
        </p:txBody>
      </p:sp>
      <p:sp>
        <p:nvSpPr>
          <p:cNvPr id="1976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 All Rights Reserved</a:t>
            </a:r>
          </a:p>
        </p:txBody>
      </p:sp>
      <p:sp>
        <p:nvSpPr>
          <p:cNvPr id="1976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CD32F249-7A88-4F94-813A-ED233F59AC82}" type="slidenum">
              <a:rPr lang="en-US" altLang="en-US" sz="1200" b="0" smtClean="0"/>
              <a:pPr/>
              <a:t>18</a:t>
            </a:fld>
            <a:endParaRPr lang="en-US" altLang="en-US" sz="1200" b="0" smtClean="0"/>
          </a:p>
        </p:txBody>
      </p:sp>
      <p:sp>
        <p:nvSpPr>
          <p:cNvPr id="197638" name="Rectangle 2"/>
          <p:cNvSpPr>
            <a:spLocks noGrp="1" noRot="1" noChangeAspect="1" noChangeArrowheads="1" noTextEdit="1"/>
          </p:cNvSpPr>
          <p:nvPr>
            <p:ph type="sldImg"/>
          </p:nvPr>
        </p:nvSpPr>
        <p:spPr>
          <a:xfrm>
            <a:off x="1143000" y="685800"/>
            <a:ext cx="4572000" cy="3429000"/>
          </a:xfrm>
          <a:ln/>
        </p:spPr>
      </p:sp>
      <p:sp>
        <p:nvSpPr>
          <p:cNvPr id="1976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r>
              <a:rPr lang="en-US" altLang="en-US" smtClean="0">
                <a:latin typeface="Arial" pitchFamily="34" charset="0"/>
              </a:rPr>
              <a:t>Read the content in the slide (Self-explanatory)</a:t>
            </a:r>
          </a:p>
          <a:p>
            <a:pPr eaLnBrk="1" hangingPunct="1"/>
            <a:r>
              <a:rPr lang="en-US" altLang="en-US" smtClean="0">
                <a:latin typeface="Arial" pitchFamily="34" charset="0"/>
              </a:rPr>
              <a:t>Use ToolBox to add controls in the </a:t>
            </a:r>
            <a:r>
              <a:rPr lang="en-US" altLang="en-US" i="1" smtClean="0">
                <a:solidFill>
                  <a:srgbClr val="666699"/>
                </a:solidFill>
                <a:latin typeface="Arial" pitchFamily="34" charset="0"/>
              </a:rPr>
              <a:t>Design Window. </a:t>
            </a:r>
          </a:p>
          <a:p>
            <a:pPr eaLnBrk="1" hangingPunct="1"/>
            <a:r>
              <a:rPr lang="en-US" altLang="en-US" smtClean="0">
                <a:latin typeface="Arial" pitchFamily="34" charset="0"/>
              </a:rPr>
              <a:t>Just drag and drop the required controls in the design window and the control gets added to your application.</a:t>
            </a:r>
            <a:endParaRPr lang="en-US" altLang="en-US" i="1" smtClean="0">
              <a:latin typeface="Arial" pitchFamily="34" charset="0"/>
            </a:endParaRPr>
          </a:p>
          <a:p>
            <a:pPr eaLnBrk="1" hangingPunct="1"/>
            <a:endParaRPr lang="en-US" altLang="en-US" smtClean="0">
              <a:latin typeface="Arial" pitchFamily="34" charset="0"/>
            </a:endParaRPr>
          </a:p>
        </p:txBody>
      </p:sp>
    </p:spTree>
    <p:extLst>
      <p:ext uri="{BB962C8B-B14F-4D97-AF65-F5344CB8AC3E}">
        <p14:creationId xmlns:p14="http://schemas.microsoft.com/office/powerpoint/2010/main" val="13777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.NET: Software Engineering II</a:t>
            </a:r>
          </a:p>
        </p:txBody>
      </p:sp>
      <p:sp>
        <p:nvSpPr>
          <p:cNvPr id="1986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4.1 Introduction to ASP.NET</a:t>
            </a:r>
          </a:p>
        </p:txBody>
      </p:sp>
      <p:sp>
        <p:nvSpPr>
          <p:cNvPr id="1986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 All Rights Reserved</a:t>
            </a:r>
          </a:p>
        </p:txBody>
      </p:sp>
      <p:sp>
        <p:nvSpPr>
          <p:cNvPr id="1986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CA838FF3-233A-4795-A97E-3BE11F84B1F3}" type="slidenum">
              <a:rPr lang="en-US" altLang="en-US" sz="1200" b="0" smtClean="0"/>
              <a:pPr/>
              <a:t>19</a:t>
            </a:fld>
            <a:endParaRPr lang="en-US" altLang="en-US" sz="1200" b="0" smtClean="0"/>
          </a:p>
        </p:txBody>
      </p:sp>
      <p:sp>
        <p:nvSpPr>
          <p:cNvPr id="198662" name="Rectangle 2"/>
          <p:cNvSpPr>
            <a:spLocks noGrp="1" noRot="1" noChangeAspect="1" noChangeArrowheads="1" noTextEdit="1"/>
          </p:cNvSpPr>
          <p:nvPr>
            <p:ph type="sldImg"/>
          </p:nvPr>
        </p:nvSpPr>
        <p:spPr>
          <a:xfrm>
            <a:off x="1143000" y="685800"/>
            <a:ext cx="4572000" cy="3429000"/>
          </a:xfrm>
          <a:ln/>
        </p:spPr>
      </p:sp>
      <p:sp>
        <p:nvSpPr>
          <p:cNvPr id="1986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r>
              <a:rPr lang="en-US" altLang="en-US" smtClean="0">
                <a:latin typeface="Arial" pitchFamily="34" charset="0"/>
              </a:rPr>
              <a:t>Properties shown in </a:t>
            </a:r>
            <a:r>
              <a:rPr lang="en-US" altLang="en-US" i="1" smtClean="0">
                <a:solidFill>
                  <a:srgbClr val="666699"/>
                </a:solidFill>
                <a:latin typeface="Arial" pitchFamily="34" charset="0"/>
              </a:rPr>
              <a:t>grey</a:t>
            </a:r>
            <a:r>
              <a:rPr lang="en-US" altLang="en-US" smtClean="0">
                <a:latin typeface="Arial" pitchFamily="34" charset="0"/>
              </a:rPr>
              <a:t> are </a:t>
            </a:r>
            <a:r>
              <a:rPr lang="en-US" altLang="en-US" i="1" smtClean="0">
                <a:solidFill>
                  <a:srgbClr val="666699"/>
                </a:solidFill>
                <a:latin typeface="Arial" pitchFamily="34" charset="0"/>
              </a:rPr>
              <a:t>read-only</a:t>
            </a:r>
            <a:r>
              <a:rPr lang="en-US" altLang="en-US" smtClean="0">
                <a:latin typeface="Arial" pitchFamily="34" charset="0"/>
              </a:rPr>
              <a:t> </a:t>
            </a:r>
          </a:p>
          <a:p>
            <a:pPr eaLnBrk="1" hangingPunct="1"/>
            <a:r>
              <a:rPr lang="en-US" altLang="en-US" smtClean="0">
                <a:latin typeface="Arial" pitchFamily="34" charset="0"/>
              </a:rPr>
              <a:t>The default view for the Selected control properties view is displayed. Use:</a:t>
            </a:r>
          </a:p>
          <a:p>
            <a:pPr marL="342900" lvl="1" indent="171450" eaLnBrk="1" hangingPunct="1"/>
            <a:r>
              <a:rPr lang="en-US" altLang="en-US" sz="1200" smtClean="0">
                <a:latin typeface="Arial" pitchFamily="34" charset="0"/>
              </a:rPr>
              <a:t>Categorized View (to view the properties by category)</a:t>
            </a:r>
          </a:p>
          <a:p>
            <a:pPr marL="342900" lvl="1" indent="171450" eaLnBrk="1" hangingPunct="1"/>
            <a:r>
              <a:rPr lang="en-US" altLang="en-US" sz="1200" smtClean="0">
                <a:latin typeface="Arial" pitchFamily="34" charset="0"/>
              </a:rPr>
              <a:t>Alphabetical View (to view the properties in alphabetical order)</a:t>
            </a:r>
          </a:p>
          <a:p>
            <a:pPr marL="342900" lvl="1" indent="171450" eaLnBrk="1" hangingPunct="1"/>
            <a:r>
              <a:rPr lang="en-US" altLang="en-US" sz="1200" smtClean="0">
                <a:latin typeface="Arial" pitchFamily="34" charset="0"/>
              </a:rPr>
              <a:t>Events View (to view the events associated with the control)</a:t>
            </a:r>
          </a:p>
          <a:p>
            <a:pPr marL="342900" lvl="1" indent="171450" eaLnBrk="1" hangingPunct="1"/>
            <a:r>
              <a:rPr lang="en-US" altLang="en-US" sz="1200" smtClean="0">
                <a:latin typeface="Arial" pitchFamily="34" charset="0"/>
              </a:rPr>
              <a:t>Property Pages (to view the property page of an option)</a:t>
            </a:r>
          </a:p>
          <a:p>
            <a:pPr eaLnBrk="1" hangingPunct="1"/>
            <a:endParaRPr lang="en-US" altLang="en-US" smtClean="0">
              <a:latin typeface="Arial" pitchFamily="34" charset="0"/>
            </a:endParaRPr>
          </a:p>
          <a:p>
            <a:pPr eaLnBrk="1" hangingPunct="1"/>
            <a:endParaRPr lang="en-US" altLang="en-US" smtClean="0">
              <a:latin typeface="Arial" pitchFamily="34" charset="0"/>
            </a:endParaRPr>
          </a:p>
        </p:txBody>
      </p:sp>
    </p:spTree>
    <p:extLst>
      <p:ext uri="{BB962C8B-B14F-4D97-AF65-F5344CB8AC3E}">
        <p14:creationId xmlns:p14="http://schemas.microsoft.com/office/powerpoint/2010/main" val="3959382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.NET: Software Engineering II</a:t>
            </a:r>
          </a:p>
        </p:txBody>
      </p:sp>
      <p:sp>
        <p:nvSpPr>
          <p:cNvPr id="1996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4.1 Introduction to ASP.NET</a:t>
            </a:r>
          </a:p>
        </p:txBody>
      </p:sp>
      <p:sp>
        <p:nvSpPr>
          <p:cNvPr id="1996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 All Rights Reserved</a:t>
            </a:r>
          </a:p>
        </p:txBody>
      </p:sp>
      <p:sp>
        <p:nvSpPr>
          <p:cNvPr id="1996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673F34DA-4A2D-45C5-B7BE-69B5B2495739}" type="slidenum">
              <a:rPr lang="en-US" altLang="en-US" sz="1200" b="0" smtClean="0"/>
              <a:pPr/>
              <a:t>20</a:t>
            </a:fld>
            <a:endParaRPr lang="en-US" altLang="en-US" sz="1200" b="0" smtClean="0"/>
          </a:p>
        </p:txBody>
      </p:sp>
      <p:sp>
        <p:nvSpPr>
          <p:cNvPr id="199686" name="Rectangle 2"/>
          <p:cNvSpPr>
            <a:spLocks noGrp="1" noRot="1" noChangeAspect="1" noChangeArrowheads="1" noTextEdit="1"/>
          </p:cNvSpPr>
          <p:nvPr>
            <p:ph type="sldImg"/>
          </p:nvPr>
        </p:nvSpPr>
        <p:spPr>
          <a:xfrm>
            <a:off x="1143000" y="685800"/>
            <a:ext cx="4572000" cy="3429000"/>
          </a:xfrm>
          <a:ln/>
        </p:spPr>
      </p:sp>
      <p:sp>
        <p:nvSpPr>
          <p:cNvPr id="199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r>
              <a:rPr lang="en-US" altLang="en-US" b="1" smtClean="0">
                <a:latin typeface="Arial" pitchFamily="34" charset="0"/>
              </a:rPr>
              <a:t>Type it in manually </a:t>
            </a:r>
          </a:p>
          <a:p>
            <a:pPr marL="342900" lvl="1" indent="171450" eaLnBrk="1" hangingPunct="1"/>
            <a:r>
              <a:rPr lang="en-US" altLang="en-US" sz="1200" smtClean="0">
                <a:latin typeface="Arial" pitchFamily="34" charset="0"/>
              </a:rPr>
              <a:t>You must specify the appropriate parameters and the handles clause</a:t>
            </a:r>
          </a:p>
          <a:p>
            <a:pPr eaLnBrk="1" hangingPunct="1"/>
            <a:r>
              <a:rPr lang="en-US" altLang="en-US" b="1" smtClean="0">
                <a:latin typeface="Arial" pitchFamily="34" charset="0"/>
              </a:rPr>
              <a:t>Double-click on a control in the design view </a:t>
            </a:r>
            <a:endParaRPr lang="en-US" altLang="en-US" smtClean="0">
              <a:latin typeface="Arial" pitchFamily="34" charset="0"/>
            </a:endParaRPr>
          </a:p>
          <a:p>
            <a:pPr marL="342900" lvl="1" indent="171450" eaLnBrk="1" hangingPunct="1"/>
            <a:r>
              <a:rPr lang="en-US" altLang="en-US" sz="1200" smtClean="0">
                <a:latin typeface="Arial" pitchFamily="34" charset="0"/>
              </a:rPr>
              <a:t>For example, double-click on the page, it will create a Page.Load event handler. </a:t>
            </a:r>
            <a:br>
              <a:rPr lang="en-US" altLang="en-US" sz="1200" smtClean="0">
                <a:latin typeface="Arial" pitchFamily="34" charset="0"/>
              </a:rPr>
            </a:br>
            <a:r>
              <a:rPr lang="en-US" altLang="en-US" sz="1200" smtClean="0">
                <a:latin typeface="Arial" pitchFamily="34" charset="0"/>
              </a:rPr>
              <a:t>Double-click on a button or input control, it will create the required click or change event handler.</a:t>
            </a:r>
            <a:endParaRPr lang="en-US" altLang="en-US" sz="1200" b="1" smtClean="0">
              <a:latin typeface="Arial" pitchFamily="34" charset="0"/>
            </a:endParaRPr>
          </a:p>
          <a:p>
            <a:pPr eaLnBrk="1" hangingPunct="1"/>
            <a:r>
              <a:rPr lang="en-US" altLang="en-US" b="1" smtClean="0">
                <a:latin typeface="Arial" pitchFamily="34" charset="0"/>
              </a:rPr>
              <a:t>Choose the event from the drop-down list:</a:t>
            </a:r>
          </a:p>
          <a:p>
            <a:pPr marL="342900" lvl="1" indent="171450" eaLnBrk="1" hangingPunct="1"/>
            <a:r>
              <a:rPr lang="en-US" altLang="en-US" sz="1200" smtClean="0">
                <a:latin typeface="Arial" pitchFamily="34" charset="0"/>
              </a:rPr>
              <a:t>Once you double-click the control, the events get added to the drop-down list on the top of the code view.</a:t>
            </a:r>
          </a:p>
          <a:p>
            <a:pPr marL="342900" lvl="1" indent="171450" eaLnBrk="1" hangingPunct="1"/>
            <a:r>
              <a:rPr lang="en-US" altLang="en-US" sz="1200" smtClean="0">
                <a:latin typeface="Arial" pitchFamily="34" charset="0"/>
              </a:rPr>
              <a:t>You can choose the required event from this list.</a:t>
            </a:r>
          </a:p>
          <a:p>
            <a:pPr eaLnBrk="1" hangingPunct="1"/>
            <a:r>
              <a:rPr lang="en-US" altLang="en-US" smtClean="0">
                <a:latin typeface="Arial" pitchFamily="34" charset="0"/>
              </a:rPr>
              <a:t>	</a:t>
            </a:r>
          </a:p>
          <a:p>
            <a:pPr eaLnBrk="1" hangingPunct="1"/>
            <a:r>
              <a:rPr lang="en-US" altLang="en-US" smtClean="0">
                <a:latin typeface="Arial" pitchFamily="34" charset="0"/>
              </a:rPr>
              <a:t>	</a:t>
            </a:r>
          </a:p>
        </p:txBody>
      </p:sp>
    </p:spTree>
    <p:extLst>
      <p:ext uri="{BB962C8B-B14F-4D97-AF65-F5344CB8AC3E}">
        <p14:creationId xmlns:p14="http://schemas.microsoft.com/office/powerpoint/2010/main" val="3099943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.NET: Software Engineering II</a:t>
            </a:r>
          </a:p>
        </p:txBody>
      </p:sp>
      <p:sp>
        <p:nvSpPr>
          <p:cNvPr id="2007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4.1 Introduction to ASP.NET</a:t>
            </a:r>
          </a:p>
        </p:txBody>
      </p:sp>
      <p:sp>
        <p:nvSpPr>
          <p:cNvPr id="2007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 All Rights Reserved</a:t>
            </a:r>
          </a:p>
        </p:txBody>
      </p:sp>
      <p:sp>
        <p:nvSpPr>
          <p:cNvPr id="2007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4E1C9656-2ED1-4FCC-9368-03B551996DA0}" type="slidenum">
              <a:rPr lang="en-US" altLang="en-US" sz="1200" b="0" smtClean="0"/>
              <a:pPr/>
              <a:t>21</a:t>
            </a:fld>
            <a:endParaRPr lang="en-US" altLang="en-US" sz="1200" b="0" smtClean="0"/>
          </a:p>
        </p:txBody>
      </p:sp>
      <p:sp>
        <p:nvSpPr>
          <p:cNvPr id="200710" name="Rectangle 2"/>
          <p:cNvSpPr>
            <a:spLocks noGrp="1" noRot="1" noChangeAspect="1" noChangeArrowheads="1" noTextEdit="1"/>
          </p:cNvSpPr>
          <p:nvPr>
            <p:ph type="sldImg"/>
          </p:nvPr>
        </p:nvSpPr>
        <p:spPr>
          <a:xfrm>
            <a:off x="1143000" y="685800"/>
            <a:ext cx="4572000" cy="3429000"/>
          </a:xfrm>
          <a:ln/>
        </p:spPr>
      </p:sp>
      <p:sp>
        <p:nvSpPr>
          <p:cNvPr id="2007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179536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AF8F83CF-8204-49AC-A44D-8C3E0429C8C1}" type="slidenum">
              <a:rPr lang="en-US" altLang="en-US" sz="1200" b="0" smtClean="0">
                <a:latin typeface="Times New Roman" pitchFamily="18" charset="0"/>
              </a:rPr>
              <a:pPr/>
              <a:t>25</a:t>
            </a:fld>
            <a:endParaRPr lang="en-US" altLang="en-US" sz="1200" b="0" smtClean="0">
              <a:latin typeface="Times New Roman" pitchFamily="18" charset="0"/>
            </a:endParaRPr>
          </a:p>
        </p:txBody>
      </p:sp>
      <p:sp>
        <p:nvSpPr>
          <p:cNvPr id="201731" name="Rectangle 2"/>
          <p:cNvSpPr>
            <a:spLocks noGrp="1" noRot="1" noChangeAspect="1" noChangeArrowheads="1" noTextEdit="1"/>
          </p:cNvSpPr>
          <p:nvPr>
            <p:ph type="sldImg"/>
          </p:nvPr>
        </p:nvSpPr>
        <p:spPr>
          <a:xfrm>
            <a:off x="1143000" y="685800"/>
            <a:ext cx="4572000" cy="3429000"/>
          </a:xfrm>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38241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a:t>
            </a:r>
          </a:p>
          <a:p>
            <a:r>
              <a:rPr lang="en-US" altLang="en-US" sz="1200" b="0" smtClean="0"/>
              <a:t>Course Code Z16828</a:t>
            </a:r>
          </a:p>
        </p:txBody>
      </p:sp>
      <p:sp>
        <p:nvSpPr>
          <p:cNvPr id="177155" name="Rectangle 9"/>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t>
            </a:r>
            <a:fld id="{4001FD5A-F7EA-4AB5-BB50-29B19D96C9E4}" type="slidenum">
              <a:rPr lang="en-US" altLang="en-US" sz="1200" b="0" smtClean="0"/>
              <a:pPr/>
              <a:t>3</a:t>
            </a:fld>
            <a:endParaRPr lang="en-US" altLang="en-US" sz="1200" b="0" smtClean="0"/>
          </a:p>
        </p:txBody>
      </p:sp>
      <p:sp>
        <p:nvSpPr>
          <p:cNvPr id="177156" name="Rectangle 10"/>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ATS Application Programming: C# .Net Programming</a:t>
            </a:r>
          </a:p>
        </p:txBody>
      </p:sp>
      <p:sp>
        <p:nvSpPr>
          <p:cNvPr id="177157"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2.1 Introduction to .NET Technology</a:t>
            </a:r>
          </a:p>
        </p:txBody>
      </p:sp>
      <p:sp>
        <p:nvSpPr>
          <p:cNvPr id="177158" name="Rectangle 2"/>
          <p:cNvSpPr>
            <a:spLocks noGrp="1" noRot="1" noChangeAspect="1" noChangeArrowheads="1" noTextEdit="1"/>
          </p:cNvSpPr>
          <p:nvPr>
            <p:ph type="sldImg"/>
          </p:nvPr>
        </p:nvSpPr>
        <p:spPr>
          <a:xfrm>
            <a:off x="1143000" y="685800"/>
            <a:ext cx="4572000" cy="3429000"/>
          </a:xfrm>
          <a:ln/>
        </p:spPr>
      </p:sp>
      <p:sp>
        <p:nvSpPr>
          <p:cNvPr id="177159" name="Rectangle 3"/>
          <p:cNvSpPr>
            <a:spLocks noGrp="1" noChangeArrowheads="1"/>
          </p:cNvSpPr>
          <p:nvPr>
            <p:ph type="body" idx="1"/>
          </p:nvPr>
        </p:nvSpPr>
        <p:spPr>
          <a:xfrm>
            <a:off x="685800" y="4200525"/>
            <a:ext cx="5486400" cy="4562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endParaRPr lang="en-US" altLang="en-US" b="1" smtClean="0">
              <a:latin typeface="Arial" pitchFamily="34" charset="0"/>
            </a:endParaRPr>
          </a:p>
        </p:txBody>
      </p:sp>
    </p:spTree>
    <p:extLst>
      <p:ext uri="{BB962C8B-B14F-4D97-AF65-F5344CB8AC3E}">
        <p14:creationId xmlns:p14="http://schemas.microsoft.com/office/powerpoint/2010/main" val="2808083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DD637483-03A9-45EF-8323-0B6D08992CD4}" type="slidenum">
              <a:rPr lang="en-US" altLang="en-US" sz="1200" b="0" smtClean="0">
                <a:latin typeface="Times New Roman" pitchFamily="18" charset="0"/>
              </a:rPr>
              <a:pPr/>
              <a:t>26</a:t>
            </a:fld>
            <a:endParaRPr lang="en-US" altLang="en-US" sz="1200" b="0" smtClean="0">
              <a:latin typeface="Times New Roman" pitchFamily="18" charset="0"/>
            </a:endParaRPr>
          </a:p>
        </p:txBody>
      </p:sp>
      <p:sp>
        <p:nvSpPr>
          <p:cNvPr id="202755" name="Rectangle 2"/>
          <p:cNvSpPr>
            <a:spLocks noGrp="1" noRot="1" noChangeAspect="1" noChangeArrowheads="1" noTextEdit="1"/>
          </p:cNvSpPr>
          <p:nvPr>
            <p:ph type="sldImg"/>
          </p:nvPr>
        </p:nvSpPr>
        <p:spPr>
          <a:xfrm>
            <a:off x="1143000" y="685800"/>
            <a:ext cx="4572000" cy="3429000"/>
          </a:xfrm>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32167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84C28E8D-31A8-46C3-8616-6BB42815B750}" type="slidenum">
              <a:rPr lang="en-US" altLang="en-US" sz="1200" b="0" smtClean="0">
                <a:latin typeface="Times New Roman" pitchFamily="18" charset="0"/>
              </a:rPr>
              <a:pPr/>
              <a:t>27</a:t>
            </a:fld>
            <a:endParaRPr lang="en-US" altLang="en-US" sz="1200" b="0" smtClean="0">
              <a:latin typeface="Times New Roman" pitchFamily="18" charset="0"/>
            </a:endParaRPr>
          </a:p>
        </p:txBody>
      </p:sp>
      <p:sp>
        <p:nvSpPr>
          <p:cNvPr id="203779" name="Rectangle 2"/>
          <p:cNvSpPr>
            <a:spLocks noGrp="1" noRot="1" noChangeAspect="1" noChangeArrowheads="1" noTextEdit="1"/>
          </p:cNvSpPr>
          <p:nvPr>
            <p:ph type="sldImg"/>
          </p:nvPr>
        </p:nvSpPr>
        <p:spPr>
          <a:xfrm>
            <a:off x="1143000" y="685800"/>
            <a:ext cx="4572000" cy="3429000"/>
          </a:xfrm>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03404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2178B48F-15FF-4F18-A1AE-5D4F19969E00}" type="slidenum">
              <a:rPr lang="en-US" altLang="en-US" sz="1200" b="0" smtClean="0">
                <a:latin typeface="Times New Roman" pitchFamily="18" charset="0"/>
              </a:rPr>
              <a:pPr/>
              <a:t>28</a:t>
            </a:fld>
            <a:endParaRPr lang="en-US" altLang="en-US" sz="1200" b="0" smtClean="0">
              <a:latin typeface="Times New Roman" pitchFamily="18" charset="0"/>
            </a:endParaRPr>
          </a:p>
        </p:txBody>
      </p:sp>
      <p:sp>
        <p:nvSpPr>
          <p:cNvPr id="204803" name="Rectangle 2"/>
          <p:cNvSpPr>
            <a:spLocks noGrp="1" noRot="1" noChangeAspect="1" noChangeArrowheads="1" noTextEdit="1"/>
          </p:cNvSpPr>
          <p:nvPr>
            <p:ph type="sldImg"/>
          </p:nvPr>
        </p:nvSpPr>
        <p:spPr>
          <a:xfrm>
            <a:off x="1143000" y="685800"/>
            <a:ext cx="4572000" cy="3429000"/>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185004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E5FE0CC1-EAB0-4854-A485-FBA36E32B876}" type="slidenum">
              <a:rPr lang="en-US" altLang="en-US" sz="1200" b="0" smtClean="0">
                <a:latin typeface="Times New Roman" pitchFamily="18" charset="0"/>
              </a:rPr>
              <a:pPr/>
              <a:t>29</a:t>
            </a:fld>
            <a:endParaRPr lang="en-US" altLang="en-US" sz="1200" b="0" smtClean="0">
              <a:latin typeface="Times New Roman" pitchFamily="18" charset="0"/>
            </a:endParaRPr>
          </a:p>
        </p:txBody>
      </p:sp>
      <p:sp>
        <p:nvSpPr>
          <p:cNvPr id="206851" name="Rectangle 2"/>
          <p:cNvSpPr>
            <a:spLocks noGrp="1" noRot="1" noChangeAspect="1" noChangeArrowheads="1" noTextEdit="1"/>
          </p:cNvSpPr>
          <p:nvPr>
            <p:ph type="sldImg"/>
          </p:nvPr>
        </p:nvSpPr>
        <p:spPr>
          <a:xfrm>
            <a:off x="1143000" y="685800"/>
            <a:ext cx="4572000" cy="3429000"/>
          </a:xfrm>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134032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D88F0DEC-C488-4420-B9A4-FCC2A96AF956}" type="slidenum">
              <a:rPr lang="en-US" altLang="en-US" sz="1200" b="0" smtClean="0">
                <a:latin typeface="Times New Roman" pitchFamily="18" charset="0"/>
              </a:rPr>
              <a:pPr/>
              <a:t>30</a:t>
            </a:fld>
            <a:endParaRPr lang="en-US" altLang="en-US" sz="1200" b="0" smtClean="0">
              <a:latin typeface="Times New Roman" pitchFamily="18" charset="0"/>
            </a:endParaRPr>
          </a:p>
        </p:txBody>
      </p:sp>
      <p:sp>
        <p:nvSpPr>
          <p:cNvPr id="207875" name="Rectangle 2"/>
          <p:cNvSpPr>
            <a:spLocks noGrp="1" noRot="1" noChangeAspect="1" noChangeArrowheads="1" noTextEdit="1"/>
          </p:cNvSpPr>
          <p:nvPr>
            <p:ph type="sldImg"/>
          </p:nvPr>
        </p:nvSpPr>
        <p:spPr>
          <a:xfrm>
            <a:off x="1143000" y="685800"/>
            <a:ext cx="4572000" cy="3429000"/>
          </a:xfrm>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66734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E5DA5335-2926-4194-9F2D-F76A18E44F41}" type="slidenum">
              <a:rPr lang="en-US" altLang="en-US" sz="1200" b="0" smtClean="0">
                <a:latin typeface="Times New Roman" pitchFamily="18" charset="0"/>
              </a:rPr>
              <a:pPr/>
              <a:t>31</a:t>
            </a:fld>
            <a:endParaRPr lang="en-US" altLang="en-US" sz="1200" b="0" smtClean="0">
              <a:latin typeface="Times New Roman" pitchFamily="18" charset="0"/>
            </a:endParaRPr>
          </a:p>
        </p:txBody>
      </p:sp>
      <p:sp>
        <p:nvSpPr>
          <p:cNvPr id="208899" name="Rectangle 2"/>
          <p:cNvSpPr>
            <a:spLocks noGrp="1" noRot="1" noChangeAspect="1" noChangeArrowheads="1" noTextEdit="1"/>
          </p:cNvSpPr>
          <p:nvPr>
            <p:ph type="sldImg"/>
          </p:nvPr>
        </p:nvSpPr>
        <p:spPr>
          <a:xfrm>
            <a:off x="1143000" y="685800"/>
            <a:ext cx="4572000" cy="3429000"/>
          </a:xfrm>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34482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4C8B0928-FD19-4C8A-8733-DC960A148EDF}" type="slidenum">
              <a:rPr lang="en-US" altLang="en-US" sz="1200" b="0" smtClean="0">
                <a:latin typeface="Times New Roman" pitchFamily="18" charset="0"/>
              </a:rPr>
              <a:pPr/>
              <a:t>32</a:t>
            </a:fld>
            <a:endParaRPr lang="en-US" altLang="en-US" sz="1200" b="0" smtClean="0">
              <a:latin typeface="Times New Roman" pitchFamily="18" charset="0"/>
            </a:endParaRPr>
          </a:p>
        </p:txBody>
      </p:sp>
      <p:sp>
        <p:nvSpPr>
          <p:cNvPr id="209923" name="Rectangle 2"/>
          <p:cNvSpPr>
            <a:spLocks noGrp="1" noRot="1" noChangeAspect="1" noChangeArrowheads="1" noTextEdit="1"/>
          </p:cNvSpPr>
          <p:nvPr>
            <p:ph type="sldImg"/>
          </p:nvPr>
        </p:nvSpPr>
        <p:spPr>
          <a:xfrm>
            <a:off x="1143000" y="685800"/>
            <a:ext cx="4572000" cy="3429000"/>
          </a:xfrm>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049204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E9E78710-5F7E-42F2-AC58-6E9B04C30720}" type="slidenum">
              <a:rPr lang="en-US" altLang="en-US" sz="1200" b="0" smtClean="0">
                <a:latin typeface="Times New Roman" pitchFamily="18" charset="0"/>
              </a:rPr>
              <a:pPr/>
              <a:t>33</a:t>
            </a:fld>
            <a:endParaRPr lang="en-US" altLang="en-US" sz="1200" b="0" smtClean="0">
              <a:latin typeface="Times New Roman" pitchFamily="18" charset="0"/>
            </a:endParaRPr>
          </a:p>
        </p:txBody>
      </p:sp>
      <p:sp>
        <p:nvSpPr>
          <p:cNvPr id="210947" name="Rectangle 2"/>
          <p:cNvSpPr>
            <a:spLocks noGrp="1" noRot="1" noChangeAspect="1" noChangeArrowheads="1" noTextEdit="1"/>
          </p:cNvSpPr>
          <p:nvPr>
            <p:ph type="sldImg"/>
          </p:nvPr>
        </p:nvSpPr>
        <p:spPr>
          <a:xfrm>
            <a:off x="1143000" y="685800"/>
            <a:ext cx="4572000" cy="3429000"/>
          </a:xfrm>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015676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378" name="Rectangle 12"/>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tx1"/>
                </a:solidFill>
                <a:latin typeface="Arial"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tx1"/>
                </a:solidFill>
                <a:latin typeface="Arial"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tx1"/>
                </a:solidFill>
                <a:latin typeface="Arial"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tx1"/>
                </a:solidFill>
                <a:latin typeface="Arial"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tx1"/>
                </a:solidFill>
                <a:latin typeface="Arial" pitchFamily="34" charset="0"/>
              </a:defRPr>
            </a:lvl5pPr>
            <a:lvl6pPr marL="2514600" indent="-228600" algn="ct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tx1"/>
                </a:solidFill>
                <a:latin typeface="Arial" pitchFamily="34" charset="0"/>
              </a:defRPr>
            </a:lvl6pPr>
            <a:lvl7pPr marL="2971800" indent="-228600" algn="ct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tx1"/>
                </a:solidFill>
                <a:latin typeface="Arial" pitchFamily="34" charset="0"/>
              </a:defRPr>
            </a:lvl7pPr>
            <a:lvl8pPr marL="3429000" indent="-228600" algn="ct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tx1"/>
                </a:solidFill>
                <a:latin typeface="Arial" pitchFamily="34" charset="0"/>
              </a:defRPr>
            </a:lvl8pPr>
            <a:lvl9pPr marL="3886200" indent="-228600" algn="ct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tx1"/>
                </a:solidFill>
                <a:latin typeface="Arial" pitchFamily="34" charset="0"/>
              </a:defRPr>
            </a:lvl9pPr>
          </a:lstStyle>
          <a:p>
            <a:pPr>
              <a:buFont typeface="Times New Roman" pitchFamily="18" charset="0"/>
              <a:buNone/>
            </a:pPr>
            <a:fld id="{F6E86D14-2EC4-4C74-87C6-345B954746C9}" type="slidenum">
              <a:rPr lang="en-US" altLang="en-US" sz="1200" b="0" smtClean="0">
                <a:solidFill>
                  <a:srgbClr val="000000"/>
                </a:solidFill>
                <a:latin typeface="Times New Roman" pitchFamily="18" charset="0"/>
              </a:rPr>
              <a:pPr>
                <a:buFont typeface="Times New Roman" pitchFamily="18" charset="0"/>
                <a:buNone/>
              </a:pPr>
              <a:t>34</a:t>
            </a:fld>
            <a:endParaRPr lang="en-US" altLang="en-US" sz="1200" b="0" smtClean="0">
              <a:solidFill>
                <a:srgbClr val="000000"/>
              </a:solidFill>
              <a:latin typeface="Times New Roman" pitchFamily="18" charset="0"/>
            </a:endParaRPr>
          </a:p>
        </p:txBody>
      </p:sp>
      <p:sp>
        <p:nvSpPr>
          <p:cNvPr id="22937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solidFill>
                <a:schemeClr val="bg1"/>
              </a:solidFill>
              <a:latin typeface="Times New Roman" pitchFamily="18" charset="0"/>
            </a:endParaRPr>
          </a:p>
        </p:txBody>
      </p:sp>
      <p:sp>
        <p:nvSpPr>
          <p:cNvPr id="229380" name="Rectangle 2"/>
          <p:cNvSpPr>
            <a:spLocks noGrp="1" noChangeArrowheads="1"/>
          </p:cNvSpPr>
          <p:nvPr>
            <p:ph type="body"/>
          </p:nvPr>
        </p:nvSpPr>
        <p:spPr>
          <a:xfrm>
            <a:off x="685800" y="4343400"/>
            <a:ext cx="5478463" cy="410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Arial" pitchFamily="34" charset="0"/>
            </a:endParaRPr>
          </a:p>
        </p:txBody>
      </p:sp>
    </p:spTree>
    <p:extLst>
      <p:ext uri="{BB962C8B-B14F-4D97-AF65-F5344CB8AC3E}">
        <p14:creationId xmlns:p14="http://schemas.microsoft.com/office/powerpoint/2010/main" val="676412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30000"/>
              </a:spcBef>
              <a:defRPr sz="1200">
                <a:solidFill>
                  <a:schemeClr val="tx1"/>
                </a:solidFill>
                <a:latin typeface="Arial" pitchFamily="34" charset="0"/>
              </a:defRPr>
            </a:lvl1pPr>
            <a:lvl2pPr marL="742950" indent="-285750" algn="l">
              <a:spcBef>
                <a:spcPct val="30000"/>
              </a:spcBef>
              <a:defRPr sz="1000">
                <a:solidFill>
                  <a:schemeClr val="tx1"/>
                </a:solidFill>
                <a:latin typeface="Arial" pitchFamily="34" charset="0"/>
              </a:defRPr>
            </a:lvl2pPr>
            <a:lvl3pPr marL="1143000" indent="-228600" algn="l">
              <a:spcBef>
                <a:spcPct val="30000"/>
              </a:spcBef>
              <a:defRPr sz="1000">
                <a:solidFill>
                  <a:schemeClr val="tx1"/>
                </a:solidFill>
                <a:latin typeface="Arial" pitchFamily="34" charset="0"/>
              </a:defRPr>
            </a:lvl3pPr>
            <a:lvl4pPr marL="1600200" indent="-228600" algn="l">
              <a:spcBef>
                <a:spcPct val="30000"/>
              </a:spcBef>
              <a:defRPr sz="1000">
                <a:solidFill>
                  <a:schemeClr val="tx1"/>
                </a:solidFill>
                <a:latin typeface="Arial" pitchFamily="34" charset="0"/>
              </a:defRPr>
            </a:lvl4pPr>
            <a:lvl5pPr marL="2057400" indent="-228600" algn="l">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algn="r">
              <a:spcBef>
                <a:spcPct val="0"/>
              </a:spcBef>
            </a:pPr>
            <a:fld id="{7430479E-66E2-4C0D-91D9-56BC23823B01}" type="slidenum">
              <a:rPr lang="en-US" altLang="en-US" smtClean="0"/>
              <a:pPr algn="r">
                <a:spcBef>
                  <a:spcPct val="0"/>
                </a:spcBef>
              </a:pPr>
              <a:t>97</a:t>
            </a:fld>
            <a:endParaRPr lang="en-US" altLang="en-US" smtClean="0"/>
          </a:p>
        </p:txBody>
      </p:sp>
      <p:sp>
        <p:nvSpPr>
          <p:cNvPr id="245763" name="Rectangle 2"/>
          <p:cNvSpPr>
            <a:spLocks noGrp="1" noRot="1" noChangeAspect="1" noChangeArrowheads="1" noTextEdit="1"/>
          </p:cNvSpPr>
          <p:nvPr>
            <p:ph type="sldImg"/>
          </p:nvPr>
        </p:nvSpPr>
        <p:spPr>
          <a:xfrm>
            <a:off x="1143000" y="685800"/>
            <a:ext cx="4572000" cy="3429000"/>
          </a:xfrm>
          <a:ln/>
        </p:spPr>
      </p:sp>
      <p:sp>
        <p:nvSpPr>
          <p:cNvPr id="245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49959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a:t>
            </a:r>
          </a:p>
          <a:p>
            <a:r>
              <a:rPr lang="en-US" altLang="en-US" sz="1200" b="0" smtClean="0"/>
              <a:t>Course Code Z16828</a:t>
            </a:r>
          </a:p>
        </p:txBody>
      </p:sp>
      <p:sp>
        <p:nvSpPr>
          <p:cNvPr id="178179" name="Rectangle 9"/>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t>
            </a:r>
            <a:fld id="{DE5E7AC3-0D0A-4B68-9AD0-9AD2C6D53B42}" type="slidenum">
              <a:rPr lang="en-US" altLang="en-US" sz="1200" b="0" smtClean="0"/>
              <a:pPr/>
              <a:t>4</a:t>
            </a:fld>
            <a:endParaRPr lang="en-US" altLang="en-US" sz="1200" b="0" smtClean="0"/>
          </a:p>
        </p:txBody>
      </p:sp>
      <p:sp>
        <p:nvSpPr>
          <p:cNvPr id="178180" name="Rectangle 10"/>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ATS Application Programming: C# .Net Programming</a:t>
            </a:r>
          </a:p>
        </p:txBody>
      </p:sp>
      <p:sp>
        <p:nvSpPr>
          <p:cNvPr id="178181"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2.1 Introduction to .NET Technology</a:t>
            </a:r>
          </a:p>
        </p:txBody>
      </p:sp>
      <p:sp>
        <p:nvSpPr>
          <p:cNvPr id="178182" name="Rectangle 2"/>
          <p:cNvSpPr>
            <a:spLocks noGrp="1" noRot="1" noChangeAspect="1" noChangeArrowheads="1" noTextEdit="1"/>
          </p:cNvSpPr>
          <p:nvPr>
            <p:ph type="sldImg"/>
          </p:nvPr>
        </p:nvSpPr>
        <p:spPr>
          <a:xfrm>
            <a:off x="1143000" y="685800"/>
            <a:ext cx="4572000" cy="3429000"/>
          </a:xfrm>
          <a:ln/>
        </p:spPr>
      </p:sp>
      <p:sp>
        <p:nvSpPr>
          <p:cNvPr id="178183" name="Rectangle 3"/>
          <p:cNvSpPr>
            <a:spLocks noGrp="1" noChangeArrowheads="1"/>
          </p:cNvSpPr>
          <p:nvPr>
            <p:ph type="body" idx="1"/>
          </p:nvPr>
        </p:nvSpPr>
        <p:spPr>
          <a:xfrm>
            <a:off x="685800" y="4210050"/>
            <a:ext cx="5486400" cy="4552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r>
              <a:rPr lang="en-US" altLang="en-US" smtClean="0">
                <a:latin typeface="Arial" pitchFamily="34" charset="0"/>
              </a:rPr>
              <a:t>Figure above illustrates the Microsoft .NET Framework. All .NET languages are built on a Common Language Specification. While designed specifically to support the .NET versions of Visual Basic, C++, C# and JScript, .NET also supports other languages that can be modified to this specification. These include Perl, Python, COBOL, Eiffel, Pascal, Fortran, SmallTalk, Java, RPG, Ada, APL, J# and others.</a:t>
            </a:r>
          </a:p>
          <a:p>
            <a:pPr eaLnBrk="1" hangingPunct="1"/>
            <a:r>
              <a:rPr lang="en-US" altLang="en-US" smtClean="0">
                <a:latin typeface="Arial" pitchFamily="34" charset="0"/>
              </a:rPr>
              <a:t>The .NET Framework is designed to unify programming models to enable cross-language integration. </a:t>
            </a:r>
          </a:p>
          <a:p>
            <a:pPr eaLnBrk="1" hangingPunct="1"/>
            <a:r>
              <a:rPr lang="en-US" altLang="en-US" smtClean="0">
                <a:latin typeface="Arial" pitchFamily="34" charset="0"/>
              </a:rPr>
              <a:t> </a:t>
            </a:r>
            <a:br>
              <a:rPr lang="en-US" altLang="en-US" smtClean="0">
                <a:latin typeface="Arial" pitchFamily="34" charset="0"/>
              </a:rPr>
            </a:br>
            <a:r>
              <a:rPr lang="en-US" altLang="en-US" smtClean="0">
                <a:latin typeface="Arial" pitchFamily="34" charset="0"/>
              </a:rPr>
              <a:t>The Microsoft Active Server Page (ASP) technology has been enhanced as ASP.NET and is designed to allow the easy development of Web services and Web forms see figure above. The development of Windows forms has also been improved with .NET, and ADO.NET provides full support for data and XML. Visual Studio 2005 supports and integrates all of these development environments, automating many development tasks that previously required manual integration.</a:t>
            </a:r>
          </a:p>
          <a:p>
            <a:pPr eaLnBrk="1" hangingPunct="1"/>
            <a:endParaRPr lang="en-US" altLang="en-US" smtClean="0">
              <a:latin typeface="Arial" pitchFamily="34" charset="0"/>
            </a:endParaRPr>
          </a:p>
          <a:p>
            <a:pPr eaLnBrk="1" hangingPunct="1"/>
            <a:r>
              <a:rPr lang="en-US" altLang="en-US" smtClean="0">
                <a:latin typeface="Arial" pitchFamily="34" charset="0"/>
              </a:rPr>
              <a:t>Each of the languages in the figure is supported by Visual Studio 2005, which is an enhanced IDE. The other languages discussed earlier can also be added to Visual Studio 2005. The strategy behind Visual Studio 2005 is to enable applications to be developed within Windows for later execution in a .NET environment on any platform.</a:t>
            </a:r>
          </a:p>
          <a:p>
            <a:pPr eaLnBrk="1" hangingPunct="1"/>
            <a:endParaRPr lang="en-US" altLang="en-US" smtClean="0">
              <a:latin typeface="Arial" pitchFamily="34" charset="0"/>
            </a:endParaRPr>
          </a:p>
        </p:txBody>
      </p:sp>
    </p:spTree>
    <p:extLst>
      <p:ext uri="{BB962C8B-B14F-4D97-AF65-F5344CB8AC3E}">
        <p14:creationId xmlns:p14="http://schemas.microsoft.com/office/powerpoint/2010/main" val="286025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30000"/>
              </a:spcBef>
              <a:defRPr sz="1200">
                <a:solidFill>
                  <a:schemeClr val="tx1"/>
                </a:solidFill>
                <a:latin typeface="Arial" pitchFamily="34" charset="0"/>
              </a:defRPr>
            </a:lvl1pPr>
            <a:lvl2pPr marL="742950" indent="-285750" algn="l">
              <a:spcBef>
                <a:spcPct val="30000"/>
              </a:spcBef>
              <a:defRPr sz="1000">
                <a:solidFill>
                  <a:schemeClr val="tx1"/>
                </a:solidFill>
                <a:latin typeface="Arial" pitchFamily="34" charset="0"/>
              </a:defRPr>
            </a:lvl2pPr>
            <a:lvl3pPr marL="1143000" indent="-228600" algn="l">
              <a:spcBef>
                <a:spcPct val="30000"/>
              </a:spcBef>
              <a:defRPr sz="1000">
                <a:solidFill>
                  <a:schemeClr val="tx1"/>
                </a:solidFill>
                <a:latin typeface="Arial" pitchFamily="34" charset="0"/>
              </a:defRPr>
            </a:lvl3pPr>
            <a:lvl4pPr marL="1600200" indent="-228600" algn="l">
              <a:spcBef>
                <a:spcPct val="30000"/>
              </a:spcBef>
              <a:defRPr sz="1000">
                <a:solidFill>
                  <a:schemeClr val="tx1"/>
                </a:solidFill>
                <a:latin typeface="Arial" pitchFamily="34" charset="0"/>
              </a:defRPr>
            </a:lvl4pPr>
            <a:lvl5pPr marL="2057400" indent="-228600" algn="l">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algn="r">
              <a:spcBef>
                <a:spcPct val="0"/>
              </a:spcBef>
            </a:pPr>
            <a:fld id="{0CAB071B-BEE5-40EC-9ED4-CEB603F53E40}" type="slidenum">
              <a:rPr lang="en-US" altLang="en-US" smtClean="0"/>
              <a:pPr algn="r">
                <a:spcBef>
                  <a:spcPct val="0"/>
                </a:spcBef>
              </a:pPr>
              <a:t>100</a:t>
            </a:fld>
            <a:endParaRPr lang="en-US" altLang="en-US" smtClean="0"/>
          </a:p>
        </p:txBody>
      </p:sp>
      <p:sp>
        <p:nvSpPr>
          <p:cNvPr id="246787" name="Rectangle 2"/>
          <p:cNvSpPr>
            <a:spLocks noGrp="1" noRot="1" noChangeAspect="1" noChangeArrowheads="1" noTextEdit="1"/>
          </p:cNvSpPr>
          <p:nvPr>
            <p:ph type="sldImg"/>
          </p:nvPr>
        </p:nvSpPr>
        <p:spPr>
          <a:xfrm>
            <a:off x="1143000" y="685800"/>
            <a:ext cx="4572000" cy="3429000"/>
          </a:xfrm>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5794712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30000"/>
              </a:spcBef>
              <a:defRPr sz="1200">
                <a:solidFill>
                  <a:schemeClr val="tx1"/>
                </a:solidFill>
                <a:latin typeface="Arial" pitchFamily="34" charset="0"/>
              </a:defRPr>
            </a:lvl1pPr>
            <a:lvl2pPr marL="742950" indent="-285750" algn="l">
              <a:spcBef>
                <a:spcPct val="30000"/>
              </a:spcBef>
              <a:defRPr sz="1000">
                <a:solidFill>
                  <a:schemeClr val="tx1"/>
                </a:solidFill>
                <a:latin typeface="Arial" pitchFamily="34" charset="0"/>
              </a:defRPr>
            </a:lvl2pPr>
            <a:lvl3pPr marL="1143000" indent="-228600" algn="l">
              <a:spcBef>
                <a:spcPct val="30000"/>
              </a:spcBef>
              <a:defRPr sz="1000">
                <a:solidFill>
                  <a:schemeClr val="tx1"/>
                </a:solidFill>
                <a:latin typeface="Arial" pitchFamily="34" charset="0"/>
              </a:defRPr>
            </a:lvl3pPr>
            <a:lvl4pPr marL="1600200" indent="-228600" algn="l">
              <a:spcBef>
                <a:spcPct val="30000"/>
              </a:spcBef>
              <a:defRPr sz="1000">
                <a:solidFill>
                  <a:schemeClr val="tx1"/>
                </a:solidFill>
                <a:latin typeface="Arial" pitchFamily="34" charset="0"/>
              </a:defRPr>
            </a:lvl4pPr>
            <a:lvl5pPr marL="2057400" indent="-228600" algn="l">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algn="r">
              <a:spcBef>
                <a:spcPct val="0"/>
              </a:spcBef>
            </a:pPr>
            <a:fld id="{A0CC48AA-9691-4D47-83CF-32D1B7CE25E6}" type="slidenum">
              <a:rPr lang="en-US" altLang="en-US" smtClean="0"/>
              <a:pPr algn="r">
                <a:spcBef>
                  <a:spcPct val="0"/>
                </a:spcBef>
              </a:pPr>
              <a:t>101</a:t>
            </a:fld>
            <a:endParaRPr lang="en-US" altLang="en-US" smtClean="0"/>
          </a:p>
        </p:txBody>
      </p:sp>
      <p:sp>
        <p:nvSpPr>
          <p:cNvPr id="247811" name="Rectangle 2"/>
          <p:cNvSpPr>
            <a:spLocks noGrp="1" noRot="1" noChangeAspect="1" noChangeArrowheads="1" noTextEdit="1"/>
          </p:cNvSpPr>
          <p:nvPr>
            <p:ph type="sldImg"/>
          </p:nvPr>
        </p:nvSpPr>
        <p:spPr>
          <a:xfrm>
            <a:off x="1143000" y="685800"/>
            <a:ext cx="4572000" cy="3429000"/>
          </a:xfrm>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52931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30000"/>
              </a:spcBef>
              <a:defRPr sz="1200">
                <a:solidFill>
                  <a:schemeClr val="tx1"/>
                </a:solidFill>
                <a:latin typeface="Arial" pitchFamily="34" charset="0"/>
              </a:defRPr>
            </a:lvl1pPr>
            <a:lvl2pPr marL="742950" indent="-285750" algn="l">
              <a:spcBef>
                <a:spcPct val="30000"/>
              </a:spcBef>
              <a:defRPr sz="1000">
                <a:solidFill>
                  <a:schemeClr val="tx1"/>
                </a:solidFill>
                <a:latin typeface="Arial" pitchFamily="34" charset="0"/>
              </a:defRPr>
            </a:lvl2pPr>
            <a:lvl3pPr marL="1143000" indent="-228600" algn="l">
              <a:spcBef>
                <a:spcPct val="30000"/>
              </a:spcBef>
              <a:defRPr sz="1000">
                <a:solidFill>
                  <a:schemeClr val="tx1"/>
                </a:solidFill>
                <a:latin typeface="Arial" pitchFamily="34" charset="0"/>
              </a:defRPr>
            </a:lvl3pPr>
            <a:lvl4pPr marL="1600200" indent="-228600" algn="l">
              <a:spcBef>
                <a:spcPct val="30000"/>
              </a:spcBef>
              <a:defRPr sz="1000">
                <a:solidFill>
                  <a:schemeClr val="tx1"/>
                </a:solidFill>
                <a:latin typeface="Arial" pitchFamily="34" charset="0"/>
              </a:defRPr>
            </a:lvl4pPr>
            <a:lvl5pPr marL="2057400" indent="-228600" algn="l">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algn="r">
              <a:spcBef>
                <a:spcPct val="0"/>
              </a:spcBef>
            </a:pPr>
            <a:fld id="{4802C35D-C29C-4473-962F-3DDF7A1D8F60}" type="slidenum">
              <a:rPr lang="en-US" altLang="en-US" smtClean="0"/>
              <a:pPr algn="r">
                <a:spcBef>
                  <a:spcPct val="0"/>
                </a:spcBef>
              </a:pPr>
              <a:t>102</a:t>
            </a:fld>
            <a:endParaRPr lang="en-US" altLang="en-US" smtClean="0"/>
          </a:p>
        </p:txBody>
      </p:sp>
      <p:sp>
        <p:nvSpPr>
          <p:cNvPr id="248835" name="Rectangle 2"/>
          <p:cNvSpPr>
            <a:spLocks noGrp="1" noRot="1" noChangeAspect="1" noChangeArrowheads="1" noTextEdit="1"/>
          </p:cNvSpPr>
          <p:nvPr>
            <p:ph type="sldImg"/>
          </p:nvPr>
        </p:nvSpPr>
        <p:spPr>
          <a:xfrm>
            <a:off x="1143000" y="685800"/>
            <a:ext cx="4572000" cy="3429000"/>
          </a:xfrm>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898956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a:t>
            </a:r>
          </a:p>
          <a:p>
            <a:r>
              <a:rPr lang="en-US" altLang="en-US" sz="1200" b="0" smtClean="0"/>
              <a:t>Course Code Z16828</a:t>
            </a:r>
          </a:p>
        </p:txBody>
      </p:sp>
      <p:sp>
        <p:nvSpPr>
          <p:cNvPr id="179203" name="Rectangle 9"/>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t>
            </a:r>
            <a:fld id="{D8DCB322-2074-4D98-88F6-CD7C57C53D3D}" type="slidenum">
              <a:rPr lang="en-US" altLang="en-US" sz="1200" b="0" smtClean="0"/>
              <a:pPr/>
              <a:t>5</a:t>
            </a:fld>
            <a:endParaRPr lang="en-US" altLang="en-US" sz="1200" b="0" smtClean="0"/>
          </a:p>
        </p:txBody>
      </p:sp>
      <p:sp>
        <p:nvSpPr>
          <p:cNvPr id="179204" name="Rectangle 10"/>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ATS Application Programming: C# .Net Programming</a:t>
            </a:r>
          </a:p>
        </p:txBody>
      </p:sp>
      <p:sp>
        <p:nvSpPr>
          <p:cNvPr id="179205"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2.1 Introduction to .NET Technology</a:t>
            </a:r>
          </a:p>
        </p:txBody>
      </p:sp>
      <p:sp>
        <p:nvSpPr>
          <p:cNvPr id="179206" name="Rectangle 2"/>
          <p:cNvSpPr>
            <a:spLocks noGrp="1" noRot="1" noChangeAspect="1" noChangeArrowheads="1" noTextEdit="1"/>
          </p:cNvSpPr>
          <p:nvPr>
            <p:ph type="sldImg"/>
          </p:nvPr>
        </p:nvSpPr>
        <p:spPr>
          <a:xfrm>
            <a:off x="1143000" y="685800"/>
            <a:ext cx="4572000" cy="3429000"/>
          </a:xfrm>
          <a:ln/>
        </p:spPr>
      </p:sp>
      <p:sp>
        <p:nvSpPr>
          <p:cNvPr id="179207" name="Rectangle 3"/>
          <p:cNvSpPr>
            <a:spLocks noGrp="1" noChangeArrowheads="1"/>
          </p:cNvSpPr>
          <p:nvPr>
            <p:ph type="body" idx="1"/>
          </p:nvPr>
        </p:nvSpPr>
        <p:spPr>
          <a:xfrm>
            <a:off x="685800" y="4210050"/>
            <a:ext cx="5486400" cy="4552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r>
              <a:rPr lang="en-US" altLang="en-US" b="1" smtClean="0">
                <a:latin typeface="Arial" pitchFamily="34" charset="0"/>
              </a:rPr>
              <a:t>Just read out the slide  the sub point are explained in next slide</a:t>
            </a:r>
          </a:p>
        </p:txBody>
      </p:sp>
    </p:spTree>
    <p:extLst>
      <p:ext uri="{BB962C8B-B14F-4D97-AF65-F5344CB8AC3E}">
        <p14:creationId xmlns:p14="http://schemas.microsoft.com/office/powerpoint/2010/main" val="3251085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a:t>
            </a:r>
          </a:p>
          <a:p>
            <a:r>
              <a:rPr lang="en-US" altLang="en-US" sz="1200" b="0" smtClean="0"/>
              <a:t>Course Code Z16828</a:t>
            </a:r>
          </a:p>
        </p:txBody>
      </p:sp>
      <p:sp>
        <p:nvSpPr>
          <p:cNvPr id="180227" name="Rectangle 9"/>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t>
            </a:r>
            <a:fld id="{B23D2723-DB18-4E5A-B80E-605470A42254}" type="slidenum">
              <a:rPr lang="en-US" altLang="en-US" sz="1200" b="0" smtClean="0"/>
              <a:pPr/>
              <a:t>7</a:t>
            </a:fld>
            <a:endParaRPr lang="en-US" altLang="en-US" sz="1200" b="0" smtClean="0"/>
          </a:p>
        </p:txBody>
      </p:sp>
      <p:sp>
        <p:nvSpPr>
          <p:cNvPr id="180228" name="Rectangle 10"/>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ATS Application Programming: C# .Net Programming</a:t>
            </a:r>
          </a:p>
        </p:txBody>
      </p:sp>
      <p:sp>
        <p:nvSpPr>
          <p:cNvPr id="180229"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2.1 Introduction to .NET Technology</a:t>
            </a:r>
          </a:p>
        </p:txBody>
      </p:sp>
      <p:sp>
        <p:nvSpPr>
          <p:cNvPr id="180230" name="Rectangle 2"/>
          <p:cNvSpPr>
            <a:spLocks noGrp="1" noRot="1" noChangeAspect="1" noChangeArrowheads="1" noTextEdit="1"/>
          </p:cNvSpPr>
          <p:nvPr>
            <p:ph type="sldImg"/>
          </p:nvPr>
        </p:nvSpPr>
        <p:spPr>
          <a:xfrm>
            <a:off x="1143000" y="685800"/>
            <a:ext cx="4572000" cy="3429000"/>
          </a:xfrm>
          <a:ln/>
        </p:spPr>
      </p:sp>
      <p:sp>
        <p:nvSpPr>
          <p:cNvPr id="180231" name="Rectangle 3"/>
          <p:cNvSpPr>
            <a:spLocks noGrp="1" noChangeArrowheads="1"/>
          </p:cNvSpPr>
          <p:nvPr>
            <p:ph type="body" idx="1"/>
          </p:nvPr>
        </p:nvSpPr>
        <p:spPr>
          <a:xfrm>
            <a:off x="685800" y="4219575"/>
            <a:ext cx="5486400" cy="4543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smtClean="0">
              <a:latin typeface="Arial" pitchFamily="34" charset="0"/>
            </a:endParaRPr>
          </a:p>
        </p:txBody>
      </p:sp>
    </p:spTree>
    <p:extLst>
      <p:ext uri="{BB962C8B-B14F-4D97-AF65-F5344CB8AC3E}">
        <p14:creationId xmlns:p14="http://schemas.microsoft.com/office/powerpoint/2010/main" val="36380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a:t>
            </a:r>
          </a:p>
          <a:p>
            <a:r>
              <a:rPr lang="en-US" altLang="en-US" sz="1200" b="0" smtClean="0"/>
              <a:t>Course Code Z16828</a:t>
            </a:r>
          </a:p>
        </p:txBody>
      </p:sp>
      <p:sp>
        <p:nvSpPr>
          <p:cNvPr id="181251" name="Rectangle 9"/>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t>
            </a:r>
            <a:fld id="{80B0283C-D9EC-4632-9580-A36830167B5D}" type="slidenum">
              <a:rPr lang="en-US" altLang="en-US" sz="1200" b="0" smtClean="0"/>
              <a:pPr/>
              <a:t>8</a:t>
            </a:fld>
            <a:endParaRPr lang="en-US" altLang="en-US" sz="1200" b="0" smtClean="0"/>
          </a:p>
        </p:txBody>
      </p:sp>
      <p:sp>
        <p:nvSpPr>
          <p:cNvPr id="181252" name="Rectangle 10"/>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ATS Application Programming: C# .Net Programming</a:t>
            </a:r>
          </a:p>
        </p:txBody>
      </p:sp>
      <p:sp>
        <p:nvSpPr>
          <p:cNvPr id="181253"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2.1 Introduction to .NET Technology</a:t>
            </a:r>
          </a:p>
        </p:txBody>
      </p:sp>
      <p:sp>
        <p:nvSpPr>
          <p:cNvPr id="181254" name="Rectangle 2"/>
          <p:cNvSpPr>
            <a:spLocks noGrp="1" noRot="1" noChangeAspect="1" noChangeArrowheads="1" noTextEdit="1"/>
          </p:cNvSpPr>
          <p:nvPr>
            <p:ph type="sldImg"/>
          </p:nvPr>
        </p:nvSpPr>
        <p:spPr>
          <a:xfrm>
            <a:off x="1143000" y="685800"/>
            <a:ext cx="4572000" cy="3429000"/>
          </a:xfrm>
          <a:ln/>
        </p:spPr>
      </p:sp>
      <p:sp>
        <p:nvSpPr>
          <p:cNvPr id="181255" name="Rectangle 3"/>
          <p:cNvSpPr>
            <a:spLocks noGrp="1" noChangeArrowheads="1"/>
          </p:cNvSpPr>
          <p:nvPr>
            <p:ph type="body" idx="1"/>
          </p:nvPr>
        </p:nvSpPr>
        <p:spPr>
          <a:xfrm>
            <a:off x="685800" y="4210050"/>
            <a:ext cx="5486400" cy="4552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smtClean="0">
              <a:latin typeface="Arial" pitchFamily="34" charset="0"/>
            </a:endParaRPr>
          </a:p>
        </p:txBody>
      </p:sp>
    </p:spTree>
    <p:extLst>
      <p:ext uri="{BB962C8B-B14F-4D97-AF65-F5344CB8AC3E}">
        <p14:creationId xmlns:p14="http://schemas.microsoft.com/office/powerpoint/2010/main" val="4260182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a:t>
            </a:r>
          </a:p>
          <a:p>
            <a:r>
              <a:rPr lang="en-US" altLang="en-US" sz="1200" b="0" smtClean="0"/>
              <a:t>Course Code Z16828</a:t>
            </a:r>
          </a:p>
        </p:txBody>
      </p:sp>
      <p:sp>
        <p:nvSpPr>
          <p:cNvPr id="182275" name="Rectangle 9"/>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t>
            </a:r>
            <a:fld id="{21BA3124-D553-4035-AE8B-5768DAD04776}" type="slidenum">
              <a:rPr lang="en-US" altLang="en-US" sz="1200" b="0" smtClean="0"/>
              <a:pPr/>
              <a:t>9</a:t>
            </a:fld>
            <a:endParaRPr lang="en-US" altLang="en-US" sz="1200" b="0" smtClean="0"/>
          </a:p>
        </p:txBody>
      </p:sp>
      <p:sp>
        <p:nvSpPr>
          <p:cNvPr id="182276" name="Rectangle 10"/>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ATS Application Programming: C# .Net Programming</a:t>
            </a:r>
          </a:p>
        </p:txBody>
      </p:sp>
      <p:sp>
        <p:nvSpPr>
          <p:cNvPr id="182277"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2.1 Introduction to .NET Technology</a:t>
            </a:r>
          </a:p>
        </p:txBody>
      </p:sp>
      <p:sp>
        <p:nvSpPr>
          <p:cNvPr id="182278" name="Rectangle 2"/>
          <p:cNvSpPr>
            <a:spLocks noGrp="1" noRot="1" noChangeAspect="1" noChangeArrowheads="1" noTextEdit="1"/>
          </p:cNvSpPr>
          <p:nvPr>
            <p:ph type="sldImg"/>
          </p:nvPr>
        </p:nvSpPr>
        <p:spPr>
          <a:xfrm>
            <a:off x="1143000" y="685800"/>
            <a:ext cx="4572000" cy="3429000"/>
          </a:xfrm>
          <a:ln/>
        </p:spPr>
      </p:sp>
      <p:sp>
        <p:nvSpPr>
          <p:cNvPr id="182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r>
              <a:rPr lang="en-GB" altLang="en-US" sz="1000" smtClean="0">
                <a:latin typeface="Arial" pitchFamily="34" charset="0"/>
              </a:rPr>
              <a:t>We already know that an assembly does NOT contain native binary code, but instead MSIL code. Obviously before the MSIL code can be executed it must be converted into native binary instructions. Converted? Does this mean interpreted? NO! The MSIL code is compiled and not thrown away. This means that the next time the code is requested it is already in the form of machine instructions and thus this mechanism in the log run is far more efficient than an interpreter for example.</a:t>
            </a:r>
          </a:p>
          <a:p>
            <a:pPr eaLnBrk="1" hangingPunct="1"/>
            <a:r>
              <a:rPr lang="en-GB" altLang="en-US" sz="1000" smtClean="0">
                <a:latin typeface="Arial" pitchFamily="34" charset="0"/>
              </a:rPr>
              <a:t>The compilation is carried out by a JIT (Just In Time) compiler. Does the compiler compile all of the code in one go? The answer to this question is NO. If this approach was taken there would be a long delay during the applications initialization, and realistically not all the code within the module will be required in one go. Instead, when the code is loaded a ‘stub’ is connected to each method. When a method is called via the stub the compiler generates the binary native code. This mechanism goes a long way to describing why the compiler is called a ‘JIT’ compiler.</a:t>
            </a:r>
          </a:p>
          <a:p>
            <a:pPr eaLnBrk="1" hangingPunct="1"/>
            <a:r>
              <a:rPr lang="en-GB" altLang="en-US" sz="1000" smtClean="0">
                <a:latin typeface="Arial" pitchFamily="34" charset="0"/>
              </a:rPr>
              <a:t>Compiled code is only saved in the same process (run) of an application. And even then it's not guaranteed. We do what's called "code-pitching" which means we through away cold (or little used) JITed code if memory pressure requires it. We do persisted JITed code in the install time scenario.</a:t>
            </a:r>
          </a:p>
          <a:p>
            <a:pPr eaLnBrk="1" hangingPunct="1"/>
            <a:r>
              <a:rPr lang="en-GB" altLang="en-US" sz="1000" smtClean="0">
                <a:latin typeface="Arial" pitchFamily="34" charset="0"/>
              </a:rPr>
              <a:t>The benefit to this system is obviously portability. A couple of things to think about -</a:t>
            </a:r>
          </a:p>
          <a:p>
            <a:pPr eaLnBrk="1" hangingPunct="1"/>
            <a:r>
              <a:rPr lang="en-GB" altLang="en-US" sz="1000" smtClean="0">
                <a:latin typeface="Arial" pitchFamily="34" charset="0"/>
              </a:rPr>
              <a:t>Let’s imagine you’ve built a managed component for the Intel Pentium III platform. It works fine. Later in the year Intel released a super new chip. When Microsoft released a new version of the JIT, it’s possible that this brand spanking new version of the JIT will have learned a few new tricks e.g. to make use of the new improved instruction set of the new Intel chip or new CPU registers!</a:t>
            </a:r>
          </a:p>
          <a:p>
            <a:pPr eaLnBrk="1" hangingPunct="1"/>
            <a:r>
              <a:rPr lang="en-GB" altLang="en-US" sz="1000" smtClean="0">
                <a:latin typeface="Arial" pitchFamily="34" charset="0"/>
              </a:rPr>
              <a:t>And finally, Microsoft plans to offer a tool called PREJIT. This tool will compile your assemblies into native code and save the resultant binary executable code to disk. When the assemblies are next loaded the binary code is already available thus improving startup time and execution speeds.</a:t>
            </a:r>
            <a:endParaRPr lang="en-US" altLang="en-US" sz="1000" smtClean="0">
              <a:latin typeface="Arial" pitchFamily="34" charset="0"/>
            </a:endParaRPr>
          </a:p>
        </p:txBody>
      </p:sp>
    </p:spTree>
    <p:extLst>
      <p:ext uri="{BB962C8B-B14F-4D97-AF65-F5344CB8AC3E}">
        <p14:creationId xmlns:p14="http://schemas.microsoft.com/office/powerpoint/2010/main" val="1217287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8"/>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a:t>
            </a:r>
          </a:p>
          <a:p>
            <a:r>
              <a:rPr lang="en-US" altLang="en-US" sz="1200" b="0" smtClean="0"/>
              <a:t>Course Code Z16828</a:t>
            </a:r>
          </a:p>
        </p:txBody>
      </p:sp>
      <p:sp>
        <p:nvSpPr>
          <p:cNvPr id="189443" name="Rectangle 9"/>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t>
            </a:r>
            <a:fld id="{5289124C-5ABE-43BD-B0CE-F294D7B7F148}" type="slidenum">
              <a:rPr lang="en-US" altLang="en-US" sz="1200" b="0" smtClean="0"/>
              <a:pPr/>
              <a:t>10</a:t>
            </a:fld>
            <a:endParaRPr lang="en-US" altLang="en-US" sz="1200" b="0" smtClean="0"/>
          </a:p>
        </p:txBody>
      </p:sp>
      <p:sp>
        <p:nvSpPr>
          <p:cNvPr id="189444" name="Rectangle 10"/>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ATS Application Programming: C# .Net Programming</a:t>
            </a:r>
          </a:p>
        </p:txBody>
      </p:sp>
      <p:sp>
        <p:nvSpPr>
          <p:cNvPr id="189445"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2.1 Introduction to .NET Technology</a:t>
            </a:r>
          </a:p>
        </p:txBody>
      </p:sp>
      <p:sp>
        <p:nvSpPr>
          <p:cNvPr id="189446" name="Rectangle 6"/>
          <p:cNvSpPr>
            <a:spLocks noGrp="1" noRot="1" noChangeAspect="1" noChangeArrowheads="1" noTextEdit="1"/>
          </p:cNvSpPr>
          <p:nvPr>
            <p:ph type="sldImg"/>
          </p:nvPr>
        </p:nvSpPr>
        <p:spPr>
          <a:xfrm>
            <a:off x="1143000" y="685800"/>
            <a:ext cx="4572000" cy="3429000"/>
          </a:xfrm>
          <a:ln/>
        </p:spPr>
      </p:sp>
    </p:spTree>
    <p:extLst>
      <p:ext uri="{BB962C8B-B14F-4D97-AF65-F5344CB8AC3E}">
        <p14:creationId xmlns:p14="http://schemas.microsoft.com/office/powerpoint/2010/main" val="374990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.NET: Software Engineering II</a:t>
            </a:r>
          </a:p>
        </p:txBody>
      </p:sp>
      <p:sp>
        <p:nvSpPr>
          <p:cNvPr id="1904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4.1 Introduction to ASP.NET</a:t>
            </a:r>
          </a:p>
        </p:txBody>
      </p:sp>
      <p:sp>
        <p:nvSpPr>
          <p:cNvPr id="1904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r>
              <a:rPr lang="en-US" altLang="en-US" sz="1200" b="0" smtClean="0"/>
              <a:t>© Accenture 2006 All Rights Reserved</a:t>
            </a:r>
          </a:p>
        </p:txBody>
      </p:sp>
      <p:sp>
        <p:nvSpPr>
          <p:cNvPr id="1904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itchFamily="34" charset="0"/>
              </a:defRPr>
            </a:lvl1pPr>
            <a:lvl2pPr marL="742950" indent="-285750">
              <a:defRPr sz="2400" b="1">
                <a:solidFill>
                  <a:schemeClr val="tx1"/>
                </a:solidFill>
                <a:latin typeface="Arial" pitchFamily="34" charset="0"/>
              </a:defRPr>
            </a:lvl2pPr>
            <a:lvl3pPr marL="1143000" indent="-228600">
              <a:defRPr sz="2400" b="1">
                <a:solidFill>
                  <a:schemeClr val="tx1"/>
                </a:solidFill>
                <a:latin typeface="Arial" pitchFamily="34" charset="0"/>
              </a:defRPr>
            </a:lvl3pPr>
            <a:lvl4pPr marL="1600200" indent="-228600">
              <a:defRPr sz="2400" b="1">
                <a:solidFill>
                  <a:schemeClr val="tx1"/>
                </a:solidFill>
                <a:latin typeface="Arial" pitchFamily="34" charset="0"/>
              </a:defRPr>
            </a:lvl4pPr>
            <a:lvl5pPr marL="2057400" indent="-228600">
              <a:defRPr sz="2400" b="1">
                <a:solidFill>
                  <a:schemeClr val="tx1"/>
                </a:solidFill>
                <a:latin typeface="Arial" pitchFamily="34" charset="0"/>
              </a:defRPr>
            </a:lvl5pPr>
            <a:lvl6pPr marL="2514600" indent="-228600" algn="ctr" eaLnBrk="0" fontAlgn="base" hangingPunct="0">
              <a:spcBef>
                <a:spcPct val="0"/>
              </a:spcBef>
              <a:spcAft>
                <a:spcPct val="0"/>
              </a:spcAft>
              <a:defRPr sz="2400" b="1">
                <a:solidFill>
                  <a:schemeClr val="tx1"/>
                </a:solidFill>
                <a:latin typeface="Arial" pitchFamily="34" charset="0"/>
              </a:defRPr>
            </a:lvl6pPr>
            <a:lvl7pPr marL="2971800" indent="-228600" algn="ctr" eaLnBrk="0" fontAlgn="base" hangingPunct="0">
              <a:spcBef>
                <a:spcPct val="0"/>
              </a:spcBef>
              <a:spcAft>
                <a:spcPct val="0"/>
              </a:spcAft>
              <a:defRPr sz="2400" b="1">
                <a:solidFill>
                  <a:schemeClr val="tx1"/>
                </a:solidFill>
                <a:latin typeface="Arial" pitchFamily="34" charset="0"/>
              </a:defRPr>
            </a:lvl7pPr>
            <a:lvl8pPr marL="3429000" indent="-228600" algn="ctr" eaLnBrk="0" fontAlgn="base" hangingPunct="0">
              <a:spcBef>
                <a:spcPct val="0"/>
              </a:spcBef>
              <a:spcAft>
                <a:spcPct val="0"/>
              </a:spcAft>
              <a:defRPr sz="2400" b="1">
                <a:solidFill>
                  <a:schemeClr val="tx1"/>
                </a:solidFill>
                <a:latin typeface="Arial" pitchFamily="34" charset="0"/>
              </a:defRPr>
            </a:lvl8pPr>
            <a:lvl9pPr marL="3886200" indent="-228600" algn="ctr" eaLnBrk="0" fontAlgn="base" hangingPunct="0">
              <a:spcBef>
                <a:spcPct val="0"/>
              </a:spcBef>
              <a:spcAft>
                <a:spcPct val="0"/>
              </a:spcAft>
              <a:defRPr sz="2400" b="1">
                <a:solidFill>
                  <a:schemeClr val="tx1"/>
                </a:solidFill>
                <a:latin typeface="Arial" pitchFamily="34" charset="0"/>
              </a:defRPr>
            </a:lvl9pPr>
          </a:lstStyle>
          <a:p>
            <a:fld id="{E33B2A28-028D-4ED4-8E02-20D0F935F8AD}" type="slidenum">
              <a:rPr lang="en-US" altLang="en-US" sz="1200" b="0" smtClean="0"/>
              <a:pPr/>
              <a:t>11</a:t>
            </a:fld>
            <a:endParaRPr lang="en-US" altLang="en-US" sz="1200" b="0" smtClean="0"/>
          </a:p>
        </p:txBody>
      </p:sp>
      <p:sp>
        <p:nvSpPr>
          <p:cNvPr id="190470" name="Rectangle 2"/>
          <p:cNvSpPr>
            <a:spLocks noGrp="1" noRot="1" noChangeAspect="1" noChangeArrowheads="1" noTextEdit="1"/>
          </p:cNvSpPr>
          <p:nvPr>
            <p:ph type="sldImg"/>
          </p:nvPr>
        </p:nvSpPr>
        <p:spPr>
          <a:xfrm>
            <a:off x="1143000" y="685800"/>
            <a:ext cx="4572000" cy="3429000"/>
          </a:xfrm>
          <a:ln/>
        </p:spPr>
      </p:sp>
      <p:sp>
        <p:nvSpPr>
          <p:cNvPr id="1904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itchFamily="34" charset="0"/>
              </a:rPr>
              <a:t>Faculty Notes</a:t>
            </a:r>
          </a:p>
          <a:p>
            <a:pPr eaLnBrk="1" hangingPunct="1">
              <a:lnSpc>
                <a:spcPct val="110000"/>
              </a:lnSpc>
              <a:buFont typeface="Wingdings" pitchFamily="2" charset="2"/>
              <a:buChar char="§"/>
            </a:pPr>
            <a:r>
              <a:rPr lang="en-US" altLang="en-US" smtClean="0">
                <a:latin typeface="Arial" pitchFamily="34" charset="0"/>
              </a:rPr>
              <a:t>ASP.NET applications can be written in any .NET compatible language like Visual Basic .NET, C#, and JScript .NET. </a:t>
            </a:r>
          </a:p>
        </p:txBody>
      </p:sp>
    </p:spTree>
    <p:extLst>
      <p:ext uri="{BB962C8B-B14F-4D97-AF65-F5344CB8AC3E}">
        <p14:creationId xmlns:p14="http://schemas.microsoft.com/office/powerpoint/2010/main" val="3583028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userDrawn="1"/>
        </p:nvSpPr>
        <p:spPr bwMode="auto">
          <a:xfrm>
            <a:off x="76200" y="6521450"/>
            <a:ext cx="3048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algn="ctr" eaLnBrk="0" fontAlgn="base" hangingPunct="0">
              <a:spcBef>
                <a:spcPct val="0"/>
              </a:spcBef>
              <a:spcAft>
                <a:spcPct val="0"/>
              </a:spcAft>
              <a:defRPr sz="2400" b="1">
                <a:solidFill>
                  <a:schemeClr val="tx1"/>
                </a:solidFill>
                <a:latin typeface="Arial" charset="0"/>
              </a:defRPr>
            </a:lvl6pPr>
            <a:lvl7pPr marL="2971800" indent="-228600" algn="ctr" eaLnBrk="0" fontAlgn="base" hangingPunct="0">
              <a:spcBef>
                <a:spcPct val="0"/>
              </a:spcBef>
              <a:spcAft>
                <a:spcPct val="0"/>
              </a:spcAft>
              <a:defRPr sz="2400" b="1">
                <a:solidFill>
                  <a:schemeClr val="tx1"/>
                </a:solidFill>
                <a:latin typeface="Arial" charset="0"/>
              </a:defRPr>
            </a:lvl7pPr>
            <a:lvl8pPr marL="3429000" indent="-228600" algn="ctr" eaLnBrk="0" fontAlgn="base" hangingPunct="0">
              <a:spcBef>
                <a:spcPct val="0"/>
              </a:spcBef>
              <a:spcAft>
                <a:spcPct val="0"/>
              </a:spcAft>
              <a:defRPr sz="2400" b="1">
                <a:solidFill>
                  <a:schemeClr val="tx1"/>
                </a:solidFill>
                <a:latin typeface="Arial" charset="0"/>
              </a:defRPr>
            </a:lvl8pPr>
            <a:lvl9pPr marL="3886200" indent="-228600" algn="ctr" eaLnBrk="0" fontAlgn="base" hangingPunct="0">
              <a:spcBef>
                <a:spcPct val="0"/>
              </a:spcBef>
              <a:spcAft>
                <a:spcPct val="0"/>
              </a:spcAft>
              <a:defRPr sz="2400" b="1">
                <a:solidFill>
                  <a:schemeClr val="tx1"/>
                </a:solidFill>
                <a:latin typeface="Arial" charset="0"/>
              </a:defRPr>
            </a:lvl9pPr>
          </a:lstStyle>
          <a:p>
            <a:pPr algn="l">
              <a:lnSpc>
                <a:spcPct val="80000"/>
              </a:lnSpc>
              <a:spcBef>
                <a:spcPct val="50000"/>
              </a:spcBef>
              <a:defRPr/>
            </a:pPr>
            <a:r>
              <a:rPr lang="en-US" sz="1200" b="0" i="1" smtClean="0">
                <a:solidFill>
                  <a:srgbClr val="666699"/>
                </a:solidFill>
              </a:rPr>
              <a:t>© Accenture 2006 All Rights Reserved</a:t>
            </a:r>
          </a:p>
        </p:txBody>
      </p:sp>
      <p:sp>
        <p:nvSpPr>
          <p:cNvPr id="5" name="Text Box 8"/>
          <p:cNvSpPr txBox="1">
            <a:spLocks noChangeArrowheads="1"/>
          </p:cNvSpPr>
          <p:nvPr userDrawn="1"/>
        </p:nvSpPr>
        <p:spPr bwMode="auto">
          <a:xfrm>
            <a:off x="7239000" y="6521450"/>
            <a:ext cx="1905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algn="ctr" eaLnBrk="0" fontAlgn="base" hangingPunct="0">
              <a:spcBef>
                <a:spcPct val="0"/>
              </a:spcBef>
              <a:spcAft>
                <a:spcPct val="0"/>
              </a:spcAft>
              <a:defRPr sz="2400" b="1">
                <a:solidFill>
                  <a:schemeClr val="tx1"/>
                </a:solidFill>
                <a:latin typeface="Arial" charset="0"/>
              </a:defRPr>
            </a:lvl6pPr>
            <a:lvl7pPr marL="2971800" indent="-228600" algn="ctr" eaLnBrk="0" fontAlgn="base" hangingPunct="0">
              <a:spcBef>
                <a:spcPct val="0"/>
              </a:spcBef>
              <a:spcAft>
                <a:spcPct val="0"/>
              </a:spcAft>
              <a:defRPr sz="2400" b="1">
                <a:solidFill>
                  <a:schemeClr val="tx1"/>
                </a:solidFill>
                <a:latin typeface="Arial" charset="0"/>
              </a:defRPr>
            </a:lvl7pPr>
            <a:lvl8pPr marL="3429000" indent="-228600" algn="ctr" eaLnBrk="0" fontAlgn="base" hangingPunct="0">
              <a:spcBef>
                <a:spcPct val="0"/>
              </a:spcBef>
              <a:spcAft>
                <a:spcPct val="0"/>
              </a:spcAft>
              <a:defRPr sz="2400" b="1">
                <a:solidFill>
                  <a:schemeClr val="tx1"/>
                </a:solidFill>
                <a:latin typeface="Arial" charset="0"/>
              </a:defRPr>
            </a:lvl8pPr>
            <a:lvl9pPr marL="3886200" indent="-228600" algn="ctr" eaLnBrk="0" fontAlgn="base" hangingPunct="0">
              <a:spcBef>
                <a:spcPct val="0"/>
              </a:spcBef>
              <a:spcAft>
                <a:spcPct val="0"/>
              </a:spcAft>
              <a:defRPr sz="2400" b="1">
                <a:solidFill>
                  <a:schemeClr val="tx1"/>
                </a:solidFill>
                <a:latin typeface="Arial" charset="0"/>
              </a:defRPr>
            </a:lvl9pPr>
          </a:lstStyle>
          <a:p>
            <a:pPr algn="l">
              <a:lnSpc>
                <a:spcPct val="80000"/>
              </a:lnSpc>
              <a:spcBef>
                <a:spcPct val="50000"/>
              </a:spcBef>
              <a:defRPr/>
            </a:pPr>
            <a:r>
              <a:rPr lang="en-US" sz="1200" b="0" i="1" smtClean="0">
                <a:solidFill>
                  <a:srgbClr val="666699"/>
                </a:solidFill>
              </a:rPr>
              <a:t>Course Code Z16828</a:t>
            </a:r>
          </a:p>
        </p:txBody>
      </p:sp>
      <p:sp>
        <p:nvSpPr>
          <p:cNvPr id="6" name="Rectangle 5"/>
          <p:cNvSpPr>
            <a:spLocks noChangeArrowheads="1"/>
          </p:cNvSpPr>
          <p:nvPr userDrawn="1"/>
        </p:nvSpPr>
        <p:spPr bwMode="auto">
          <a:xfrm>
            <a:off x="0" y="0"/>
            <a:ext cx="9144000" cy="3429000"/>
          </a:xfrm>
          <a:prstGeom prst="rect">
            <a:avLst/>
          </a:prstGeom>
          <a:solidFill>
            <a:srgbClr val="666699"/>
          </a:solidFill>
          <a:ln w="9525">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grpSp>
        <p:nvGrpSpPr>
          <p:cNvPr id="7" name="Group 10"/>
          <p:cNvGrpSpPr>
            <a:grpSpLocks/>
          </p:cNvGrpSpPr>
          <p:nvPr userDrawn="1"/>
        </p:nvGrpSpPr>
        <p:grpSpPr bwMode="auto">
          <a:xfrm>
            <a:off x="215900" y="2097088"/>
            <a:ext cx="4318000" cy="2068512"/>
            <a:chOff x="136" y="1289"/>
            <a:chExt cx="2720" cy="1303"/>
          </a:xfrm>
        </p:grpSpPr>
        <p:pic>
          <p:nvPicPr>
            <p:cNvPr id="8" name="Picture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9" y="1289"/>
              <a:ext cx="2344" cy="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6" y="1298"/>
              <a:ext cx="2463" cy="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208" y="2160"/>
              <a:ext cx="2648" cy="432"/>
            </a:xfrm>
            <a:prstGeom prst="rect">
              <a:avLst/>
            </a:prstGeom>
            <a:noFill/>
            <a:ln w="76200" algn="ctr">
              <a:no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grpSp>
      <p:sp>
        <p:nvSpPr>
          <p:cNvPr id="174084" name="Rectangle 4"/>
          <p:cNvSpPr>
            <a:spLocks noGrp="1" noChangeArrowheads="1"/>
          </p:cNvSpPr>
          <p:nvPr>
            <p:ph type="ctrTitle" sz="quarter"/>
          </p:nvPr>
        </p:nvSpPr>
        <p:spPr>
          <a:xfrm>
            <a:off x="2940050" y="3810000"/>
            <a:ext cx="6216650" cy="1143000"/>
          </a:xfrm>
          <a:ln w="9525"/>
        </p:spPr>
        <p:txBody>
          <a:bodyPr lIns="91440" tIns="45720" rIns="91440" bIns="45720" anchor="t"/>
          <a:lstStyle>
            <a:lvl1pPr>
              <a:defRPr>
                <a:solidFill>
                  <a:srgbClr val="666699"/>
                </a:solidFill>
              </a:defRPr>
            </a:lvl1pPr>
          </a:lstStyle>
          <a:p>
            <a:r>
              <a:rPr lang="en-US"/>
              <a:t/>
            </a:r>
            <a:br>
              <a:rPr lang="en-US"/>
            </a:br>
            <a:endParaRPr lang="en-US"/>
          </a:p>
        </p:txBody>
      </p:sp>
      <p:sp>
        <p:nvSpPr>
          <p:cNvPr id="174085" name="Rectangle 5"/>
          <p:cNvSpPr>
            <a:spLocks noGrp="1" noChangeArrowheads="1"/>
          </p:cNvSpPr>
          <p:nvPr>
            <p:ph type="subTitle" sz="quarter" idx="1"/>
          </p:nvPr>
        </p:nvSpPr>
        <p:spPr>
          <a:xfrm>
            <a:off x="2940050" y="5105400"/>
            <a:ext cx="4176713" cy="858838"/>
          </a:xfrm>
          <a:ln w="9525"/>
        </p:spPr>
        <p:txBody>
          <a:bodyPr lIns="91440" tIns="45720" rIns="91440" bIns="45720"/>
          <a:lstStyle>
            <a:lvl1pPr marL="0" indent="0">
              <a:buFont typeface="Wingdings" pitchFamily="2" charset="2"/>
              <a:buNone/>
              <a:defRPr b="1">
                <a:solidFill>
                  <a:srgbClr val="666699"/>
                </a:solidFill>
              </a:defRPr>
            </a:lvl1pPr>
          </a:lstStyle>
          <a:p>
            <a:endParaRPr lang="en-US"/>
          </a:p>
        </p:txBody>
      </p:sp>
    </p:spTree>
    <p:extLst>
      <p:ext uri="{BB962C8B-B14F-4D97-AF65-F5344CB8AC3E}">
        <p14:creationId xmlns:p14="http://schemas.microsoft.com/office/powerpoint/2010/main" val="110290065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BC9B8AE0-DF4C-400E-9984-513684D49370}" type="slidenum">
              <a:rPr lang="en-US"/>
              <a:pPr>
                <a:defRPr/>
              </a:pPr>
              <a:t>‹#›</a:t>
            </a:fld>
            <a:endParaRPr lang="en-US"/>
          </a:p>
        </p:txBody>
      </p:sp>
    </p:spTree>
    <p:extLst>
      <p:ext uri="{BB962C8B-B14F-4D97-AF65-F5344CB8AC3E}">
        <p14:creationId xmlns:p14="http://schemas.microsoft.com/office/powerpoint/2010/main" val="315405180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2900" y="0"/>
            <a:ext cx="2209800" cy="6223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500" y="0"/>
            <a:ext cx="6477000" cy="6223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342D0105-5601-499F-BA64-89BABDAD57B8}" type="slidenum">
              <a:rPr lang="en-US"/>
              <a:pPr>
                <a:defRPr/>
              </a:pPr>
              <a:t>‹#›</a:t>
            </a:fld>
            <a:endParaRPr lang="en-US"/>
          </a:p>
        </p:txBody>
      </p:sp>
    </p:spTree>
    <p:extLst>
      <p:ext uri="{BB962C8B-B14F-4D97-AF65-F5344CB8AC3E}">
        <p14:creationId xmlns:p14="http://schemas.microsoft.com/office/powerpoint/2010/main" val="311421715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500" y="0"/>
            <a:ext cx="8088313" cy="10493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36538" y="1314450"/>
            <a:ext cx="4256087"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14450"/>
            <a:ext cx="4257675"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CEE5717C-A929-47CC-A010-11CD27B28F82}" type="slidenum">
              <a:rPr lang="en-US"/>
              <a:pPr>
                <a:defRPr/>
              </a:pPr>
              <a:t>‹#›</a:t>
            </a:fld>
            <a:endParaRPr lang="en-US"/>
          </a:p>
        </p:txBody>
      </p:sp>
    </p:spTree>
    <p:extLst>
      <p:ext uri="{BB962C8B-B14F-4D97-AF65-F5344CB8AC3E}">
        <p14:creationId xmlns:p14="http://schemas.microsoft.com/office/powerpoint/2010/main" val="244139395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B5CDE1D-6AD2-439E-A527-C7470BBFA826}" type="datetimeFigureOut">
              <a:rPr lang="en-US"/>
              <a:pPr>
                <a:defRPr/>
              </a:pPr>
              <a:t>16-Nov-18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01AF7F-6DD8-4BCF-BFC2-DFA3346459CF}" type="slidenum">
              <a:rPr lang="en-US"/>
              <a:pPr>
                <a:defRPr/>
              </a:pPr>
              <a:t>‹#›</a:t>
            </a:fld>
            <a:endParaRPr lang="en-US"/>
          </a:p>
        </p:txBody>
      </p:sp>
    </p:spTree>
    <p:extLst>
      <p:ext uri="{BB962C8B-B14F-4D97-AF65-F5344CB8AC3E}">
        <p14:creationId xmlns:p14="http://schemas.microsoft.com/office/powerpoint/2010/main" val="363844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302F0A-06E9-4DC2-AF2D-18335613B5B7}" type="datetimeFigureOut">
              <a:rPr lang="en-US"/>
              <a:pPr>
                <a:defRPr/>
              </a:pPr>
              <a:t>16-Nov-18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668A13-5F45-4CFB-A9EF-3EC737CAFAB0}" type="slidenum">
              <a:rPr lang="en-US"/>
              <a:pPr>
                <a:defRPr/>
              </a:pPr>
              <a:t>‹#›</a:t>
            </a:fld>
            <a:endParaRPr lang="en-US"/>
          </a:p>
        </p:txBody>
      </p:sp>
    </p:spTree>
    <p:extLst>
      <p:ext uri="{BB962C8B-B14F-4D97-AF65-F5344CB8AC3E}">
        <p14:creationId xmlns:p14="http://schemas.microsoft.com/office/powerpoint/2010/main" val="2177179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33AA58A-E58A-4C11-9A6A-7047DB6DAAA7}" type="datetimeFigureOut">
              <a:rPr lang="en-US"/>
              <a:pPr>
                <a:defRPr/>
              </a:pPr>
              <a:t>16-Nov-18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3E25B9-CE4F-4946-B3EB-1D77002084CB}" type="slidenum">
              <a:rPr lang="en-US"/>
              <a:pPr>
                <a:defRPr/>
              </a:pPr>
              <a:t>‹#›</a:t>
            </a:fld>
            <a:endParaRPr lang="en-US"/>
          </a:p>
        </p:txBody>
      </p:sp>
    </p:spTree>
    <p:extLst>
      <p:ext uri="{BB962C8B-B14F-4D97-AF65-F5344CB8AC3E}">
        <p14:creationId xmlns:p14="http://schemas.microsoft.com/office/powerpoint/2010/main" val="3969976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4C709A-2255-46CF-943D-0B7EFEC0F876}" type="datetimeFigureOut">
              <a:rPr lang="en-US"/>
              <a:pPr>
                <a:defRPr/>
              </a:pPr>
              <a:t>16-Nov-18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F792600-3880-4487-9858-4DF48182FB66}" type="slidenum">
              <a:rPr lang="en-US"/>
              <a:pPr>
                <a:defRPr/>
              </a:pPr>
              <a:t>‹#›</a:t>
            </a:fld>
            <a:endParaRPr lang="en-US"/>
          </a:p>
        </p:txBody>
      </p:sp>
    </p:spTree>
    <p:extLst>
      <p:ext uri="{BB962C8B-B14F-4D97-AF65-F5344CB8AC3E}">
        <p14:creationId xmlns:p14="http://schemas.microsoft.com/office/powerpoint/2010/main" val="1504520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FBD7468-0803-490F-BCC1-8C2028584786}" type="datetimeFigureOut">
              <a:rPr lang="en-US"/>
              <a:pPr>
                <a:defRPr/>
              </a:pPr>
              <a:t>16-Nov-18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2AA4A1D-9E2E-487D-B3DA-AC421451F1D7}" type="slidenum">
              <a:rPr lang="en-US"/>
              <a:pPr>
                <a:defRPr/>
              </a:pPr>
              <a:t>‹#›</a:t>
            </a:fld>
            <a:endParaRPr lang="en-US"/>
          </a:p>
        </p:txBody>
      </p:sp>
    </p:spTree>
    <p:extLst>
      <p:ext uri="{BB962C8B-B14F-4D97-AF65-F5344CB8AC3E}">
        <p14:creationId xmlns:p14="http://schemas.microsoft.com/office/powerpoint/2010/main" val="1430932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1BD17BF-F5E1-4DB0-BF64-F9FF0F73CCAF}" type="datetimeFigureOut">
              <a:rPr lang="en-US"/>
              <a:pPr>
                <a:defRPr/>
              </a:pPr>
              <a:t>16-Nov-18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084D3A0-9C8B-4B2A-9286-4421CAD6032B}" type="slidenum">
              <a:rPr lang="en-US"/>
              <a:pPr>
                <a:defRPr/>
              </a:pPr>
              <a:t>‹#›</a:t>
            </a:fld>
            <a:endParaRPr lang="en-US"/>
          </a:p>
        </p:txBody>
      </p:sp>
    </p:spTree>
    <p:extLst>
      <p:ext uri="{BB962C8B-B14F-4D97-AF65-F5344CB8AC3E}">
        <p14:creationId xmlns:p14="http://schemas.microsoft.com/office/powerpoint/2010/main" val="3478126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53DDE43-9D12-41AF-816B-24E5771C099C}" type="datetimeFigureOut">
              <a:rPr lang="en-US"/>
              <a:pPr>
                <a:defRPr/>
              </a:pPr>
              <a:t>16-Nov-18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492B93F-5571-4BEF-B8A4-1DB2E003D2C3}" type="slidenum">
              <a:rPr lang="en-US"/>
              <a:pPr>
                <a:defRPr/>
              </a:pPr>
              <a:t>‹#›</a:t>
            </a:fld>
            <a:endParaRPr lang="en-US"/>
          </a:p>
        </p:txBody>
      </p:sp>
    </p:spTree>
    <p:extLst>
      <p:ext uri="{BB962C8B-B14F-4D97-AF65-F5344CB8AC3E}">
        <p14:creationId xmlns:p14="http://schemas.microsoft.com/office/powerpoint/2010/main" val="100633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89538B7D-7E2E-4C74-9993-C35A0D8E4499}" type="slidenum">
              <a:rPr lang="en-US"/>
              <a:pPr>
                <a:defRPr/>
              </a:pPr>
              <a:t>‹#›</a:t>
            </a:fld>
            <a:endParaRPr lang="en-US"/>
          </a:p>
        </p:txBody>
      </p:sp>
    </p:spTree>
    <p:extLst>
      <p:ext uri="{BB962C8B-B14F-4D97-AF65-F5344CB8AC3E}">
        <p14:creationId xmlns:p14="http://schemas.microsoft.com/office/powerpoint/2010/main" val="192320240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8CBB16-9D13-4CB9-B8CB-4468156B9F32}" type="datetimeFigureOut">
              <a:rPr lang="en-US"/>
              <a:pPr>
                <a:defRPr/>
              </a:pPr>
              <a:t>16-Nov-18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71CA40-A699-44A0-B967-5F374DC95CE6}" type="slidenum">
              <a:rPr lang="en-US"/>
              <a:pPr>
                <a:defRPr/>
              </a:pPr>
              <a:t>‹#›</a:t>
            </a:fld>
            <a:endParaRPr lang="en-US"/>
          </a:p>
        </p:txBody>
      </p:sp>
    </p:spTree>
    <p:extLst>
      <p:ext uri="{BB962C8B-B14F-4D97-AF65-F5344CB8AC3E}">
        <p14:creationId xmlns:p14="http://schemas.microsoft.com/office/powerpoint/2010/main" val="1292839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2DCDE4-43E2-45BE-958C-209B6A6BD533}" type="datetimeFigureOut">
              <a:rPr lang="en-US"/>
              <a:pPr>
                <a:defRPr/>
              </a:pPr>
              <a:t>16-Nov-18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AE6BE36-3197-4BA7-BD6D-251D84D1DD72}" type="slidenum">
              <a:rPr lang="en-US"/>
              <a:pPr>
                <a:defRPr/>
              </a:pPr>
              <a:t>‹#›</a:t>
            </a:fld>
            <a:endParaRPr lang="en-US"/>
          </a:p>
        </p:txBody>
      </p:sp>
    </p:spTree>
    <p:extLst>
      <p:ext uri="{BB962C8B-B14F-4D97-AF65-F5344CB8AC3E}">
        <p14:creationId xmlns:p14="http://schemas.microsoft.com/office/powerpoint/2010/main" val="4157994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D38657B-FD9D-4B5D-8588-C6F056B5798D}" type="datetimeFigureOut">
              <a:rPr lang="en-US"/>
              <a:pPr>
                <a:defRPr/>
              </a:pPr>
              <a:t>16-Nov-18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8B21B6-F704-4DAD-8E40-B85B2723043F}" type="slidenum">
              <a:rPr lang="en-US"/>
              <a:pPr>
                <a:defRPr/>
              </a:pPr>
              <a:t>‹#›</a:t>
            </a:fld>
            <a:endParaRPr lang="en-US"/>
          </a:p>
        </p:txBody>
      </p:sp>
    </p:spTree>
    <p:extLst>
      <p:ext uri="{BB962C8B-B14F-4D97-AF65-F5344CB8AC3E}">
        <p14:creationId xmlns:p14="http://schemas.microsoft.com/office/powerpoint/2010/main" val="3033984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56D70BF-B7A5-4BB7-B342-A1F17DFB987C}" type="datetimeFigureOut">
              <a:rPr lang="en-US"/>
              <a:pPr>
                <a:defRPr/>
              </a:pPr>
              <a:t>16-Nov-18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49C85E-624B-44F8-8EEA-248F128B0E01}" type="slidenum">
              <a:rPr lang="en-US"/>
              <a:pPr>
                <a:defRPr/>
              </a:pPr>
              <a:t>‹#›</a:t>
            </a:fld>
            <a:endParaRPr lang="en-US"/>
          </a:p>
        </p:txBody>
      </p:sp>
    </p:spTree>
    <p:extLst>
      <p:ext uri="{BB962C8B-B14F-4D97-AF65-F5344CB8AC3E}">
        <p14:creationId xmlns:p14="http://schemas.microsoft.com/office/powerpoint/2010/main" val="1299622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500" y="0"/>
            <a:ext cx="8088313" cy="10493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36538" y="1314450"/>
            <a:ext cx="4256087"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14450"/>
            <a:ext cx="4257675"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p:txBody>
          <a:bodyPr/>
          <a:lstStyle>
            <a:lvl1pPr>
              <a:defRPr/>
            </a:lvl1pPr>
          </a:lstStyle>
          <a:p>
            <a:pPr>
              <a:defRPr/>
            </a:pPr>
            <a:fld id="{5478163C-2E6C-4771-8D7B-73AF88C9ADD2}" type="slidenum">
              <a:rPr lang="en-US"/>
              <a:pPr>
                <a:defRPr/>
              </a:pPr>
              <a:t>‹#›</a:t>
            </a:fld>
            <a:endParaRPr lang="en-US"/>
          </a:p>
        </p:txBody>
      </p:sp>
    </p:spTree>
    <p:extLst>
      <p:ext uri="{BB962C8B-B14F-4D97-AF65-F5344CB8AC3E}">
        <p14:creationId xmlns:p14="http://schemas.microsoft.com/office/powerpoint/2010/main" val="254272526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normAutofit/>
          </a:bodyPr>
          <a:lstStyle/>
          <a:p>
            <a:pPr lvl="0"/>
            <a:endParaRPr lang="en-US" noProof="0"/>
          </a:p>
        </p:txBody>
      </p:sp>
      <p:sp>
        <p:nvSpPr>
          <p:cNvPr id="4" name="Date Placeholder 3"/>
          <p:cNvSpPr>
            <a:spLocks noGrp="1"/>
          </p:cNvSpPr>
          <p:nvPr>
            <p:ph type="dt" sz="half" idx="10"/>
          </p:nvPr>
        </p:nvSpPr>
        <p:spPr>
          <a:xfrm>
            <a:off x="1162050" y="6243638"/>
            <a:ext cx="1905000" cy="457200"/>
          </a:xfrm>
        </p:spPr>
        <p:txBody>
          <a:bodyPr/>
          <a:lstStyle>
            <a:lvl1pPr>
              <a:defRPr/>
            </a:lvl1pPr>
          </a:lstStyle>
          <a:p>
            <a:pPr>
              <a:defRPr/>
            </a:pPr>
            <a:endParaRPr lang="tr-TR"/>
          </a:p>
        </p:txBody>
      </p:sp>
      <p:sp>
        <p:nvSpPr>
          <p:cNvPr id="5" name="Footer Placeholder 4"/>
          <p:cNvSpPr>
            <a:spLocks noGrp="1"/>
          </p:cNvSpPr>
          <p:nvPr>
            <p:ph type="ftr" sz="quarter" idx="11"/>
          </p:nvPr>
        </p:nvSpPr>
        <p:spPr>
          <a:xfrm>
            <a:off x="3657600" y="6243638"/>
            <a:ext cx="2895600" cy="457200"/>
          </a:xfrm>
        </p:spPr>
        <p:txBody>
          <a:bodyPr/>
          <a:lstStyle>
            <a:lvl1pPr>
              <a:defRPr/>
            </a:lvl1pPr>
          </a:lstStyle>
          <a:p>
            <a:pPr>
              <a:defRPr/>
            </a:pPr>
            <a:endParaRPr lang="tr-TR"/>
          </a:p>
        </p:txBody>
      </p:sp>
      <p:sp>
        <p:nvSpPr>
          <p:cNvPr id="6" name="Slide Number Placeholder 5"/>
          <p:cNvSpPr>
            <a:spLocks noGrp="1"/>
          </p:cNvSpPr>
          <p:nvPr>
            <p:ph type="sldNum" sz="quarter" idx="12"/>
          </p:nvPr>
        </p:nvSpPr>
        <p:spPr>
          <a:xfrm>
            <a:off x="7042150" y="6243638"/>
            <a:ext cx="1905000" cy="457200"/>
          </a:xfrm>
        </p:spPr>
        <p:txBody>
          <a:bodyPr/>
          <a:lstStyle>
            <a:lvl1pPr>
              <a:defRPr/>
            </a:lvl1pPr>
          </a:lstStyle>
          <a:p>
            <a:pPr>
              <a:defRPr/>
            </a:pPr>
            <a:fld id="{A2EA19F4-CF8F-4DB0-A312-62C403B8D9EF}" type="slidenum">
              <a:rPr lang="tr-TR"/>
              <a:pPr>
                <a:defRPr/>
              </a:pPr>
              <a:t>‹#›</a:t>
            </a:fld>
            <a:endParaRPr lang="tr-TR"/>
          </a:p>
        </p:txBody>
      </p:sp>
    </p:spTree>
    <p:extLst>
      <p:ext uri="{BB962C8B-B14F-4D97-AF65-F5344CB8AC3E}">
        <p14:creationId xmlns:p14="http://schemas.microsoft.com/office/powerpoint/2010/main" val="138440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A055DB1A-1E62-4E93-A60D-588B72F21F5D}" type="slidenum">
              <a:rPr lang="en-US"/>
              <a:pPr>
                <a:defRPr/>
              </a:pPr>
              <a:t>‹#›</a:t>
            </a:fld>
            <a:endParaRPr lang="en-US"/>
          </a:p>
        </p:txBody>
      </p:sp>
    </p:spTree>
    <p:extLst>
      <p:ext uri="{BB962C8B-B14F-4D97-AF65-F5344CB8AC3E}">
        <p14:creationId xmlns:p14="http://schemas.microsoft.com/office/powerpoint/2010/main" val="2424832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6538" y="1314450"/>
            <a:ext cx="4256087"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314450"/>
            <a:ext cx="4257675"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E5C218A3-0B6B-47F4-97F3-555EB9315DEE}" type="slidenum">
              <a:rPr lang="en-US"/>
              <a:pPr>
                <a:defRPr/>
              </a:pPr>
              <a:t>‹#›</a:t>
            </a:fld>
            <a:endParaRPr lang="en-US"/>
          </a:p>
        </p:txBody>
      </p:sp>
    </p:spTree>
    <p:extLst>
      <p:ext uri="{BB962C8B-B14F-4D97-AF65-F5344CB8AC3E}">
        <p14:creationId xmlns:p14="http://schemas.microsoft.com/office/powerpoint/2010/main" val="300856468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65AA1E4C-6EA0-435F-A0B2-DDB4837CCE46}" type="slidenum">
              <a:rPr lang="en-US"/>
              <a:pPr>
                <a:defRPr/>
              </a:pPr>
              <a:t>‹#›</a:t>
            </a:fld>
            <a:endParaRPr lang="en-US"/>
          </a:p>
        </p:txBody>
      </p:sp>
    </p:spTree>
    <p:extLst>
      <p:ext uri="{BB962C8B-B14F-4D97-AF65-F5344CB8AC3E}">
        <p14:creationId xmlns:p14="http://schemas.microsoft.com/office/powerpoint/2010/main" val="311721499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7D9ADAED-7C66-4D9A-9E89-ECA06073E290}" type="slidenum">
              <a:rPr lang="en-US"/>
              <a:pPr>
                <a:defRPr/>
              </a:pPr>
              <a:t>‹#›</a:t>
            </a:fld>
            <a:endParaRPr lang="en-US"/>
          </a:p>
        </p:txBody>
      </p:sp>
    </p:spTree>
    <p:extLst>
      <p:ext uri="{BB962C8B-B14F-4D97-AF65-F5344CB8AC3E}">
        <p14:creationId xmlns:p14="http://schemas.microsoft.com/office/powerpoint/2010/main" val="369504337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7A840715-DD45-42FD-8A57-02774852019E}" type="slidenum">
              <a:rPr lang="en-US"/>
              <a:pPr>
                <a:defRPr/>
              </a:pPr>
              <a:t>‹#›</a:t>
            </a:fld>
            <a:endParaRPr lang="en-US"/>
          </a:p>
        </p:txBody>
      </p:sp>
    </p:spTree>
    <p:extLst>
      <p:ext uri="{BB962C8B-B14F-4D97-AF65-F5344CB8AC3E}">
        <p14:creationId xmlns:p14="http://schemas.microsoft.com/office/powerpoint/2010/main" val="24793522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056B5D7E-BE4C-436F-A396-1CBF276E6766}" type="slidenum">
              <a:rPr lang="en-US"/>
              <a:pPr>
                <a:defRPr/>
              </a:pPr>
              <a:t>‹#›</a:t>
            </a:fld>
            <a:endParaRPr lang="en-US"/>
          </a:p>
        </p:txBody>
      </p:sp>
    </p:spTree>
    <p:extLst>
      <p:ext uri="{BB962C8B-B14F-4D97-AF65-F5344CB8AC3E}">
        <p14:creationId xmlns:p14="http://schemas.microsoft.com/office/powerpoint/2010/main" val="563616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7A0E3CCC-4BA9-40BC-BA7A-835E0A69F4F9}" type="slidenum">
              <a:rPr lang="en-US"/>
              <a:pPr>
                <a:defRPr/>
              </a:pPr>
              <a:t>‹#›</a:t>
            </a:fld>
            <a:endParaRPr lang="en-US"/>
          </a:p>
        </p:txBody>
      </p:sp>
    </p:spTree>
    <p:extLst>
      <p:ext uri="{BB962C8B-B14F-4D97-AF65-F5344CB8AC3E}">
        <p14:creationId xmlns:p14="http://schemas.microsoft.com/office/powerpoint/2010/main" val="413592282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3064" name="AC Banner"/>
          <p:cNvSpPr>
            <a:spLocks noChangeArrowheads="1"/>
          </p:cNvSpPr>
          <p:nvPr userDrawn="1"/>
        </p:nvSpPr>
        <p:spPr bwMode="auto">
          <a:xfrm>
            <a:off x="0" y="0"/>
            <a:ext cx="9144000" cy="1177925"/>
          </a:xfrm>
          <a:prstGeom prst="rect">
            <a:avLst/>
          </a:prstGeom>
          <a:solidFill>
            <a:srgbClr val="666699"/>
          </a:solidFill>
          <a:ln w="12700">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73058" name="Rectangle 2"/>
          <p:cNvSpPr>
            <a:spLocks noGrp="1" noChangeArrowheads="1"/>
          </p:cNvSpPr>
          <p:nvPr>
            <p:ph type="sldNum" sz="quarter" idx="4"/>
          </p:nvPr>
        </p:nvSpPr>
        <p:spPr bwMode="auto">
          <a:xfrm>
            <a:off x="7315200" y="6477000"/>
            <a:ext cx="1693863"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lnSpc>
                <a:spcPct val="80000"/>
              </a:lnSpc>
              <a:defRPr sz="1000" b="0">
                <a:effectLst/>
                <a:latin typeface="Arial" charset="0"/>
              </a:defRPr>
            </a:lvl1pPr>
          </a:lstStyle>
          <a:p>
            <a:pPr>
              <a:defRPr/>
            </a:pPr>
            <a:fld id="{817F2693-54FC-427B-8154-2C7ABDCB90F6}" type="slidenum">
              <a:rPr lang="en-US"/>
              <a:pPr>
                <a:defRPr/>
              </a:pPr>
              <a:t>‹#›</a:t>
            </a:fld>
            <a:endParaRPr lang="en-US"/>
          </a:p>
        </p:txBody>
      </p:sp>
      <p:sp>
        <p:nvSpPr>
          <p:cNvPr id="1028" name="Rectangle 3"/>
          <p:cNvSpPr>
            <a:spLocks noGrp="1" noChangeArrowheads="1"/>
          </p:cNvSpPr>
          <p:nvPr>
            <p:ph type="body" idx="1"/>
          </p:nvPr>
        </p:nvSpPr>
        <p:spPr bwMode="auto">
          <a:xfrm>
            <a:off x="236538" y="1314450"/>
            <a:ext cx="8666162"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9" name="Text Box 4"/>
          <p:cNvSpPr txBox="1">
            <a:spLocks noChangeArrowheads="1"/>
          </p:cNvSpPr>
          <p:nvPr userDrawn="1"/>
        </p:nvSpPr>
        <p:spPr bwMode="auto">
          <a:xfrm>
            <a:off x="76200" y="6629400"/>
            <a:ext cx="3048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algn="ctr" eaLnBrk="0" fontAlgn="base" hangingPunct="0">
              <a:spcBef>
                <a:spcPct val="0"/>
              </a:spcBef>
              <a:spcAft>
                <a:spcPct val="0"/>
              </a:spcAft>
              <a:defRPr sz="2400" b="1">
                <a:solidFill>
                  <a:schemeClr val="tx1"/>
                </a:solidFill>
                <a:latin typeface="Arial" charset="0"/>
              </a:defRPr>
            </a:lvl6pPr>
            <a:lvl7pPr marL="2971800" indent="-228600" algn="ctr" eaLnBrk="0" fontAlgn="base" hangingPunct="0">
              <a:spcBef>
                <a:spcPct val="0"/>
              </a:spcBef>
              <a:spcAft>
                <a:spcPct val="0"/>
              </a:spcAft>
              <a:defRPr sz="2400" b="1">
                <a:solidFill>
                  <a:schemeClr val="tx1"/>
                </a:solidFill>
                <a:latin typeface="Arial" charset="0"/>
              </a:defRPr>
            </a:lvl7pPr>
            <a:lvl8pPr marL="3429000" indent="-228600" algn="ctr" eaLnBrk="0" fontAlgn="base" hangingPunct="0">
              <a:spcBef>
                <a:spcPct val="0"/>
              </a:spcBef>
              <a:spcAft>
                <a:spcPct val="0"/>
              </a:spcAft>
              <a:defRPr sz="2400" b="1">
                <a:solidFill>
                  <a:schemeClr val="tx1"/>
                </a:solidFill>
                <a:latin typeface="Arial" charset="0"/>
              </a:defRPr>
            </a:lvl8pPr>
            <a:lvl9pPr marL="3886200" indent="-228600" algn="ctr" eaLnBrk="0" fontAlgn="base" hangingPunct="0">
              <a:spcBef>
                <a:spcPct val="0"/>
              </a:spcBef>
              <a:spcAft>
                <a:spcPct val="0"/>
              </a:spcAft>
              <a:defRPr sz="2400" b="1">
                <a:solidFill>
                  <a:schemeClr val="tx1"/>
                </a:solidFill>
                <a:latin typeface="Arial" charset="0"/>
              </a:defRPr>
            </a:lvl9pPr>
          </a:lstStyle>
          <a:p>
            <a:pPr algn="l">
              <a:lnSpc>
                <a:spcPct val="80000"/>
              </a:lnSpc>
              <a:spcBef>
                <a:spcPct val="50000"/>
              </a:spcBef>
              <a:defRPr/>
            </a:pPr>
            <a:r>
              <a:rPr lang="en-US" sz="1200" b="0" i="1" smtClean="0"/>
              <a:t>© Accenture 2006 All Rights Reserved</a:t>
            </a:r>
          </a:p>
        </p:txBody>
      </p:sp>
      <p:pic>
        <p:nvPicPr>
          <p:cNvPr id="1030" name="Picture 9" descr="1685951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80388" y="-17463"/>
            <a:ext cx="1006475" cy="1187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10"/>
          <p:cNvSpPr>
            <a:spLocks noGrp="1" noChangeArrowheads="1"/>
          </p:cNvSpPr>
          <p:nvPr>
            <p:ph type="title"/>
          </p:nvPr>
        </p:nvSpPr>
        <p:spPr bwMode="auto">
          <a:xfrm>
            <a:off x="63500" y="0"/>
            <a:ext cx="8088313"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257"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Lst>
  <p:transition/>
  <p:hf hdr="0" ft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666699"/>
        </a:buClr>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Clr>
          <a:srgbClr val="666699"/>
        </a:buClr>
        <a:buChar char="•"/>
        <a:defRPr sz="16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hlink"/>
        </a:buClr>
        <a:buFont typeface="Arial" pitchFamily="34" charset="0"/>
        <a:buChar char="–"/>
        <a:defRPr sz="1600">
          <a:solidFill>
            <a:schemeClr val="tx1"/>
          </a:solidFill>
          <a:latin typeface="+mn-lt"/>
        </a:defRPr>
      </a:lvl5pPr>
      <a:lvl6pPr marL="2514600" indent="-228600" algn="l" rtl="0" fontAlgn="base">
        <a:spcBef>
          <a:spcPct val="20000"/>
        </a:spcBef>
        <a:spcAft>
          <a:spcPct val="0"/>
        </a:spcAft>
        <a:buClr>
          <a:schemeClr val="hlink"/>
        </a:buClr>
        <a:buFont typeface="Arial" charset="0"/>
        <a:buChar char="–"/>
        <a:defRPr sz="1600">
          <a:solidFill>
            <a:schemeClr val="tx1"/>
          </a:solidFill>
          <a:latin typeface="+mn-lt"/>
        </a:defRPr>
      </a:lvl6pPr>
      <a:lvl7pPr marL="2971800" indent="-228600" algn="l" rtl="0" fontAlgn="base">
        <a:spcBef>
          <a:spcPct val="20000"/>
        </a:spcBef>
        <a:spcAft>
          <a:spcPct val="0"/>
        </a:spcAft>
        <a:buClr>
          <a:schemeClr val="hlink"/>
        </a:buClr>
        <a:buFont typeface="Arial" charset="0"/>
        <a:buChar char="–"/>
        <a:defRPr sz="1600">
          <a:solidFill>
            <a:schemeClr val="tx1"/>
          </a:solidFill>
          <a:latin typeface="+mn-lt"/>
        </a:defRPr>
      </a:lvl7pPr>
      <a:lvl8pPr marL="3429000" indent="-228600" algn="l" rtl="0" fontAlgn="base">
        <a:spcBef>
          <a:spcPct val="20000"/>
        </a:spcBef>
        <a:spcAft>
          <a:spcPct val="0"/>
        </a:spcAft>
        <a:buClr>
          <a:schemeClr val="hlink"/>
        </a:buClr>
        <a:buFont typeface="Arial" charset="0"/>
        <a:buChar char="–"/>
        <a:defRPr sz="1600">
          <a:solidFill>
            <a:schemeClr val="tx1"/>
          </a:solidFill>
          <a:latin typeface="+mn-lt"/>
        </a:defRPr>
      </a:lvl8pPr>
      <a:lvl9pPr marL="3886200" indent="-228600" algn="l" rtl="0" fontAlgn="base">
        <a:spcBef>
          <a:spcPct val="20000"/>
        </a:spcBef>
        <a:spcAft>
          <a:spcPct val="0"/>
        </a:spcAft>
        <a:buClr>
          <a:schemeClr val="hlink"/>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FA669A72-04FB-40D6-BBFD-020DDE1E0678}" type="datetimeFigureOut">
              <a:rPr lang="en-US"/>
              <a:pPr>
                <a:defRPr/>
              </a:pPr>
              <a:t>16-Nov-18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F6616CC0-E8FE-4CCE-8005-2FD827CF82B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8" r:id="rId12"/>
    <p:sldLayoutId id="2147484259"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hyperlink" Target="https://en.wikipedia.org/wiki/POST_(HTTP)" TargetMode="External"/><Relationship Id="rId2" Type="http://schemas.openxmlformats.org/officeDocument/2006/relationships/notesSlide" Target="../notesSlides/notesSlide30.xml"/><Relationship Id="rId1" Type="http://schemas.openxmlformats.org/officeDocument/2006/relationships/slideLayout" Target="../slideLayouts/slideLayout14.xml"/><Relationship Id="rId5" Type="http://schemas.openxmlformats.org/officeDocument/2006/relationships/hyperlink" Target="https://en.wikipedia.org/wiki/URL" TargetMode="External"/><Relationship Id="rId4" Type="http://schemas.openxmlformats.org/officeDocument/2006/relationships/hyperlink" Target="https://en.wikipedia.org/wiki/Form_(HTML)" TargetMode="Externa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hyperlink" Target="https://msdn.microsoft.com/en-us/library/system.web.ui.updatepanel.aspx" TargetMode="Externa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hyperlink" Target="https://msdn.microsoft.com/en-us/library/bb386453.aspx"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hyperlink" Target="http://go.microsoft.com/fwlink/?LinkId=187212"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http://www.w3schools.com/aspnet/aspnet_intro.asp"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23.jpe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hyperlink" Target="ms-help://MS.VSCC.v80/MS.MSDN.v80/MS.NETDEVFX.v20.en/cpref4/html/T_System_Data_Common_DbDataReader.htm" TargetMode="Externa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66688" y="322263"/>
            <a:ext cx="8629650" cy="939800"/>
          </a:xfrm>
        </p:spPr>
        <p:txBody>
          <a:bodyPr/>
          <a:lstStyle/>
          <a:p>
            <a:r>
              <a:rPr lang="en-US" altLang="en-US" sz="5400" smtClean="0"/>
              <a:t>ASP.NET</a:t>
            </a:r>
          </a:p>
        </p:txBody>
      </p:sp>
      <p:sp>
        <p:nvSpPr>
          <p:cNvPr id="4" name="Slide Number Placeholder 3"/>
          <p:cNvSpPr>
            <a:spLocks noGrp="1"/>
          </p:cNvSpPr>
          <p:nvPr>
            <p:ph type="sldNum" sz="quarter" idx="12"/>
          </p:nvPr>
        </p:nvSpPr>
        <p:spPr/>
        <p:txBody>
          <a:bodyPr/>
          <a:lstStyle/>
          <a:p>
            <a:pPr>
              <a:defRPr/>
            </a:pPr>
            <a:fld id="{ED4D00C9-F385-4CE0-83CD-E84955373E03}" type="slidenum">
              <a:rPr lang="en-US" smtClean="0"/>
              <a:pPr>
                <a:defRPr/>
              </a:pPr>
              <a:t>1</a:t>
            </a:fld>
            <a:endParaRPr lang="en-US"/>
          </a:p>
        </p:txBody>
      </p:sp>
      <p:sp>
        <p:nvSpPr>
          <p:cNvPr id="5" name="Title 1"/>
          <p:cNvSpPr txBox="1">
            <a:spLocks/>
          </p:cNvSpPr>
          <p:nvPr/>
        </p:nvSpPr>
        <p:spPr bwMode="auto">
          <a:xfrm>
            <a:off x="219075" y="1531938"/>
            <a:ext cx="8628063" cy="773112"/>
          </a:xfrm>
          <a:prstGeom prst="rect">
            <a:avLst/>
          </a:prstGeom>
          <a:noFill/>
          <a:ln w="9525">
            <a:noFill/>
            <a:miter lim="800000"/>
            <a:headEnd/>
            <a:tailEnd/>
          </a:ln>
        </p:spPr>
        <p:txBody>
          <a:bodyPr anchor="ctr"/>
          <a:lstStyle/>
          <a:p>
            <a:pPr algn="r">
              <a:defRPr/>
            </a:pPr>
            <a:endParaRPr lang="en-US" sz="3200" b="0" dirty="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1"/>
          <p:cNvSpPr>
            <a:spLocks noGrp="1" noChangeArrowheads="1"/>
          </p:cNvSpPr>
          <p:nvPr>
            <p:ph type="ctrTitle"/>
          </p:nvPr>
        </p:nvSpPr>
        <p:spPr>
          <a:xfrm>
            <a:off x="773113" y="1350963"/>
            <a:ext cx="7340600" cy="1700212"/>
          </a:xfrm>
          <a:noFill/>
        </p:spPr>
        <p:txBody>
          <a:bodyPr/>
          <a:lstStyle/>
          <a:p>
            <a:pPr eaLnBrk="1" hangingPunct="1"/>
            <a:r>
              <a:rPr lang="en-US" altLang="en-US" sz="3600" b="1" smtClean="0"/>
              <a:t>Introduction to ASP.NET</a:t>
            </a:r>
          </a:p>
        </p:txBody>
      </p:sp>
      <p:pic>
        <p:nvPicPr>
          <p:cNvPr id="3" name="Picture 4" descr="asp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80075"/>
            <a:ext cx="1682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path" presetSubtype="0" accel="50000" decel="50000" fill="hold" nodeType="clickEffect">
                                  <p:stCondLst>
                                    <p:cond delay="0"/>
                                  </p:stCondLst>
                                  <p:childTnLst>
                                    <p:animMotion origin="layout" path="M -3.88889E-6 -4.73988E-6 L 0.84011 -0.53387 " pathEditMode="relative" rAng="0" ptsTypes="AA">
                                      <p:cBhvr>
                                        <p:cTn id="6" dur="2000" fill="hold"/>
                                        <p:tgtEl>
                                          <p:spTgt spid="3"/>
                                        </p:tgtEl>
                                        <p:attrNameLst>
                                          <p:attrName>ppt_x</p:attrName>
                                          <p:attrName>ppt_y</p:attrName>
                                        </p:attrNameLst>
                                      </p:cBhvr>
                                      <p:rCtr x="41997" y="-267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57200" y="152400"/>
            <a:ext cx="8229600" cy="6172200"/>
          </a:xfrm>
        </p:spPr>
        <p:txBody>
          <a:bodyPr/>
          <a:lstStyle/>
          <a:p>
            <a:pPr marL="0" indent="0" eaLnBrk="1" hangingPunct="1">
              <a:lnSpc>
                <a:spcPct val="80000"/>
              </a:lnSpc>
              <a:buFontTx/>
              <a:buNone/>
              <a:defRPr/>
            </a:pPr>
            <a:endParaRPr lang="en-US" altLang="en-US" sz="2400" dirty="0" smtClean="0">
              <a:latin typeface="Times New Roman" panose="02020603050405020304" pitchFamily="18" charset="0"/>
              <a:cs typeface="Times New Roman" panose="02020603050405020304" pitchFamily="18" charset="0"/>
            </a:endParaRPr>
          </a:p>
          <a:p>
            <a:pPr marL="0" indent="0" eaLnBrk="1" hangingPunct="1">
              <a:lnSpc>
                <a:spcPct val="80000"/>
              </a:lnSpc>
              <a:buFontTx/>
              <a:buNone/>
              <a:defRPr/>
            </a:pPr>
            <a:r>
              <a:rPr lang="en-US" altLang="en-US" sz="2400" dirty="0" smtClean="0">
                <a:latin typeface="Times New Roman" panose="02020603050405020304" pitchFamily="18" charset="0"/>
                <a:cs typeface="Times New Roman" panose="02020603050405020304" pitchFamily="18" charset="0"/>
              </a:rPr>
              <a:t>A group of interrelated web development techniques used for creating interactive web applications</a:t>
            </a:r>
            <a:r>
              <a:rPr lang="en-US" altLang="en-US" sz="2800" dirty="0" smtClean="0">
                <a:latin typeface="Times New Roman" panose="02020603050405020304" pitchFamily="18" charset="0"/>
                <a:cs typeface="Times New Roman" panose="02020603050405020304" pitchFamily="18" charset="0"/>
              </a:rPr>
              <a:t>. </a:t>
            </a:r>
          </a:p>
          <a:p>
            <a:pPr marL="0" indent="0" algn="just" eaLnBrk="1" hangingPunct="1">
              <a:lnSpc>
                <a:spcPct val="80000"/>
              </a:lnSpc>
              <a:buFontTx/>
              <a:buNone/>
              <a:defRPr/>
            </a:pPr>
            <a:r>
              <a:rPr lang="en-US" altLang="en-US" sz="2400" dirty="0" smtClean="0">
                <a:latin typeface="Times New Roman" panose="02020603050405020304" pitchFamily="18" charset="0"/>
                <a:cs typeface="Times New Roman" panose="02020603050405020304" pitchFamily="18" charset="0"/>
              </a:rPr>
              <a:t>Increases responsiveness and interactivity of web pages.</a:t>
            </a:r>
          </a:p>
          <a:p>
            <a:pPr marL="0" indent="0" algn="just" eaLnBrk="1" hangingPunct="1">
              <a:lnSpc>
                <a:spcPct val="80000"/>
              </a:lnSpc>
              <a:buFontTx/>
              <a:buNone/>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lnSpc>
                <a:spcPct val="80000"/>
              </a:lnSpc>
              <a:buFontTx/>
              <a:buNone/>
              <a:defRPr/>
            </a:pPr>
            <a:r>
              <a:rPr lang="en-US" altLang="en-US" sz="2400" dirty="0" smtClean="0">
                <a:solidFill>
                  <a:srgbClr val="FF0000"/>
                </a:solidFill>
                <a:latin typeface="Times New Roman" panose="02020603050405020304" pitchFamily="18" charset="0"/>
                <a:cs typeface="Times New Roman" panose="02020603050405020304" pitchFamily="18" charset="0"/>
              </a:rPr>
              <a:t>Definition of Postback </a:t>
            </a:r>
          </a:p>
          <a:p>
            <a:pPr algn="just">
              <a:buFont typeface="Arial" charset="0"/>
              <a:buChar char="•"/>
              <a:defRPr/>
            </a:pPr>
            <a:r>
              <a:rPr lang="en-US" sz="2400" dirty="0">
                <a:latin typeface="Times New Roman" panose="02020603050405020304" pitchFamily="18" charset="0"/>
                <a:cs typeface="Times New Roman" panose="02020603050405020304" pitchFamily="18" charset="0"/>
              </a:rPr>
              <a:t>In the context of web development, a </a:t>
            </a:r>
            <a:r>
              <a:rPr lang="en-US" sz="2400" i="1" dirty="0">
                <a:latin typeface="Times New Roman" panose="02020603050405020304" pitchFamily="18" charset="0"/>
                <a:cs typeface="Times New Roman" panose="02020603050405020304" pitchFamily="18" charset="0"/>
              </a:rPr>
              <a:t>postback</a:t>
            </a:r>
            <a:r>
              <a:rPr lang="en-US" sz="2400" dirty="0">
                <a:latin typeface="Times New Roman" panose="02020603050405020304" pitchFamily="18" charset="0"/>
                <a:cs typeface="Times New Roman" panose="02020603050405020304" pitchFamily="18" charset="0"/>
              </a:rPr>
              <a:t> is an </a:t>
            </a:r>
            <a:r>
              <a:rPr lang="en-US" sz="2400" dirty="0">
                <a:latin typeface="Times New Roman" panose="02020603050405020304" pitchFamily="18" charset="0"/>
                <a:cs typeface="Times New Roman" panose="02020603050405020304" pitchFamily="18" charset="0"/>
                <a:hlinkClick r:id="rId3" tooltip="POST (HTTP)"/>
              </a:rPr>
              <a:t>HTTP POST</a:t>
            </a:r>
            <a:r>
              <a:rPr lang="en-US" sz="2400" dirty="0">
                <a:latin typeface="Times New Roman" panose="02020603050405020304" pitchFamily="18" charset="0"/>
                <a:cs typeface="Times New Roman" panose="02020603050405020304" pitchFamily="18" charset="0"/>
              </a:rPr>
              <a:t> to the same page that the </a:t>
            </a:r>
            <a:r>
              <a:rPr lang="en-US" sz="2400" dirty="0">
                <a:latin typeface="Times New Roman" panose="02020603050405020304" pitchFamily="18" charset="0"/>
                <a:cs typeface="Times New Roman" panose="02020603050405020304" pitchFamily="18" charset="0"/>
                <a:hlinkClick r:id="rId4" tooltip="Form (HTML)"/>
              </a:rPr>
              <a:t>form</a:t>
            </a:r>
            <a:r>
              <a:rPr lang="en-US" sz="2400" dirty="0">
                <a:latin typeface="Times New Roman" panose="02020603050405020304" pitchFamily="18" charset="0"/>
                <a:cs typeface="Times New Roman" panose="02020603050405020304" pitchFamily="18" charset="0"/>
              </a:rPr>
              <a:t> is on. In other words, the contents of the form are </a:t>
            </a:r>
            <a:r>
              <a:rPr lang="en-US" sz="2400" i="1" dirty="0" err="1">
                <a:latin typeface="Times New Roman" panose="02020603050405020304" pitchFamily="18" charset="0"/>
                <a:cs typeface="Times New Roman" panose="02020603050405020304" pitchFamily="18" charset="0"/>
              </a:rPr>
              <a:t>POST</a:t>
            </a:r>
            <a:r>
              <a:rPr lang="en-US" sz="2400" dirty="0" err="1">
                <a:latin typeface="Times New Roman" panose="02020603050405020304" pitchFamily="18" charset="0"/>
                <a:cs typeface="Times New Roman" panose="02020603050405020304" pitchFamily="18" charset="0"/>
              </a:rPr>
              <a:t>ed</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back</a:t>
            </a:r>
            <a:r>
              <a:rPr lang="en-US" sz="2400" dirty="0">
                <a:latin typeface="Times New Roman" panose="02020603050405020304" pitchFamily="18" charset="0"/>
                <a:cs typeface="Times New Roman" panose="02020603050405020304" pitchFamily="18" charset="0"/>
              </a:rPr>
              <a:t> to the same </a:t>
            </a:r>
            <a:r>
              <a:rPr lang="en-US" sz="2400" dirty="0" err="1">
                <a:latin typeface="Times New Roman" panose="02020603050405020304" pitchFamily="18" charset="0"/>
                <a:cs typeface="Times New Roman" panose="02020603050405020304" pitchFamily="18" charset="0"/>
                <a:hlinkClick r:id="rId5" tooltip="URL"/>
              </a:rPr>
              <a:t>URL</a:t>
            </a:r>
            <a:r>
              <a:rPr lang="en-US" sz="2400" dirty="0" err="1">
                <a:latin typeface="Times New Roman" panose="02020603050405020304" pitchFamily="18" charset="0"/>
                <a:cs typeface="Times New Roman" panose="02020603050405020304" pitchFamily="18" charset="0"/>
              </a:rPr>
              <a:t>as</a:t>
            </a:r>
            <a:r>
              <a:rPr lang="en-US" sz="2400" dirty="0">
                <a:latin typeface="Times New Roman" panose="02020603050405020304" pitchFamily="18" charset="0"/>
                <a:cs typeface="Times New Roman" panose="02020603050405020304" pitchFamily="18" charset="0"/>
              </a:rPr>
              <a:t> the </a:t>
            </a:r>
            <a:r>
              <a:rPr lang="en-US" sz="2400" dirty="0" smtClean="0">
                <a:latin typeface="Times New Roman" panose="02020603050405020304" pitchFamily="18" charset="0"/>
                <a:cs typeface="Times New Roman" panose="02020603050405020304" pitchFamily="18" charset="0"/>
              </a:rPr>
              <a:t>form.</a:t>
            </a:r>
            <a:endParaRPr lang="en-US" sz="2400" dirty="0">
              <a:latin typeface="Times New Roman" panose="02020603050405020304" pitchFamily="18" charset="0"/>
              <a:cs typeface="Times New Roman" panose="02020603050405020304" pitchFamily="18" charset="0"/>
            </a:endParaRPr>
          </a:p>
          <a:p>
            <a:pPr algn="just">
              <a:buFont typeface="Arial" charset="0"/>
              <a:buChar char="•"/>
              <a:defRPr/>
            </a:pPr>
            <a:r>
              <a:rPr lang="en-US" sz="2400" dirty="0" err="1">
                <a:latin typeface="Times New Roman" panose="02020603050405020304" pitchFamily="18" charset="0"/>
                <a:cs typeface="Times New Roman" panose="02020603050405020304" pitchFamily="18" charset="0"/>
              </a:rPr>
              <a:t>Postbacks</a:t>
            </a:r>
            <a:r>
              <a:rPr lang="en-US" sz="2400" dirty="0">
                <a:latin typeface="Times New Roman" panose="02020603050405020304" pitchFamily="18" charset="0"/>
                <a:cs typeface="Times New Roman" panose="02020603050405020304" pitchFamily="18" charset="0"/>
              </a:rPr>
              <a:t> are commonly seen in edit forms, where the user introduces information in a form and hits "save" or "submit", causing a postback. The server then refreshes the same page using the information it has just received</a:t>
            </a:r>
            <a:r>
              <a:rPr lang="en-US" sz="2400" dirty="0"/>
              <a:t>.</a:t>
            </a:r>
          </a:p>
          <a:p>
            <a:pPr marL="0" indent="0" algn="just" eaLnBrk="1" hangingPunct="1">
              <a:lnSpc>
                <a:spcPct val="80000"/>
              </a:lnSpc>
              <a:buFontTx/>
              <a:buNone/>
              <a:defRPr/>
            </a:pPr>
            <a:endParaRPr lang="en-US" altLang="en-US" sz="2400" dirty="0" smtClean="0">
              <a:latin typeface="Times New Roman" panose="02020603050405020304" pitchFamily="18" charset="0"/>
              <a:cs typeface="Times New Roman" panose="02020603050405020304" pitchFamily="18" charset="0"/>
            </a:endParaRPr>
          </a:p>
          <a:p>
            <a:pPr marL="0" indent="0" algn="just" eaLnBrk="1" hangingPunct="1">
              <a:lnSpc>
                <a:spcPct val="80000"/>
              </a:lnSpc>
              <a:buFontTx/>
              <a:buNone/>
              <a:defRPr/>
            </a:pPr>
            <a:endParaRPr lang="en-US" alt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364163"/>
          </a:xfrm>
        </p:spPr>
        <p:txBody>
          <a:bodyPr/>
          <a:lstStyle/>
          <a:p>
            <a:pPr algn="just">
              <a:buFont typeface="Arial" charset="0"/>
              <a:buChar char="•"/>
              <a:defRPr/>
            </a:pPr>
            <a:r>
              <a:rPr lang="en-US" sz="2400" dirty="0">
                <a:latin typeface="Times New Roman" panose="02020603050405020304" pitchFamily="18" charset="0"/>
                <a:cs typeface="Times New Roman" panose="02020603050405020304" pitchFamily="18" charset="0"/>
              </a:rPr>
              <a:t>The keystone of AJAX is </a:t>
            </a:r>
            <a:r>
              <a:rPr lang="en-US" sz="2400" dirty="0" smtClean="0">
                <a:latin typeface="Times New Roman" panose="02020603050405020304" pitchFamily="18" charset="0"/>
                <a:cs typeface="Times New Roman" panose="02020603050405020304" pitchFamily="18" charset="0"/>
              </a:rPr>
              <a:t>the XMLHttpRequest </a:t>
            </a:r>
            <a:r>
              <a:rPr lang="en-US" sz="2400" dirty="0">
                <a:latin typeface="Times New Roman" panose="02020603050405020304" pitchFamily="18" charset="0"/>
                <a:cs typeface="Times New Roman" panose="02020603050405020304" pitchFamily="18" charset="0"/>
              </a:rPr>
              <a:t>object.</a:t>
            </a:r>
          </a:p>
          <a:p>
            <a:pPr marL="0" indent="0" algn="just">
              <a:buFontTx/>
              <a:buNone/>
              <a:defRPr/>
            </a:pPr>
            <a:r>
              <a:rPr lang="en-US" sz="2400" dirty="0">
                <a:solidFill>
                  <a:srgbClr val="FF0000"/>
                </a:solidFill>
                <a:latin typeface="Times New Roman" panose="02020603050405020304" pitchFamily="18" charset="0"/>
                <a:cs typeface="Times New Roman" panose="02020603050405020304" pitchFamily="18" charset="0"/>
              </a:rPr>
              <a:t>The XMLHttpRequest Object</a:t>
            </a:r>
          </a:p>
          <a:p>
            <a:pPr algn="just">
              <a:buFont typeface="Arial" charset="0"/>
              <a:buChar char="•"/>
              <a:defRPr/>
            </a:pPr>
            <a:r>
              <a:rPr lang="en-US" sz="2400" dirty="0">
                <a:latin typeface="Times New Roman" panose="02020603050405020304" pitchFamily="18" charset="0"/>
                <a:cs typeface="Times New Roman" panose="02020603050405020304" pitchFamily="18" charset="0"/>
              </a:rPr>
              <a:t>All modern browsers support the XMLHttpRequest object.</a:t>
            </a:r>
          </a:p>
          <a:p>
            <a:pPr algn="just">
              <a:buFont typeface="Arial" charset="0"/>
              <a:buChar char="•"/>
              <a:defRPr/>
            </a:pPr>
            <a:r>
              <a:rPr lang="en-US" sz="2400" dirty="0">
                <a:latin typeface="Times New Roman" panose="02020603050405020304" pitchFamily="18" charset="0"/>
                <a:cs typeface="Times New Roman" panose="02020603050405020304" pitchFamily="18" charset="0"/>
              </a:rPr>
              <a:t>The XMLHttpRequest object can be used to exchange data with a web server behind the scenes. This means that it is possible to update parts of a web page, without reloading the whole page.</a:t>
            </a:r>
          </a:p>
          <a:p>
            <a:pPr>
              <a:buFont typeface="Arial" charset="0"/>
              <a:buChar char="•"/>
              <a:defRPr/>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da-DK" altLang="en-US" smtClean="0"/>
              <a:t>ASP.NET AJAX</a:t>
            </a:r>
          </a:p>
        </p:txBody>
      </p:sp>
      <p:sp>
        <p:nvSpPr>
          <p:cNvPr id="163843" name="Rectangle 3"/>
          <p:cNvSpPr>
            <a:spLocks noGrp="1" noChangeArrowheads="1"/>
          </p:cNvSpPr>
          <p:nvPr>
            <p:ph type="body" idx="1"/>
          </p:nvPr>
        </p:nvSpPr>
        <p:spPr/>
        <p:txBody>
          <a:bodyPr/>
          <a:lstStyle/>
          <a:p>
            <a:pPr eaLnBrk="1" hangingPunct="1">
              <a:lnSpc>
                <a:spcPct val="90000"/>
              </a:lnSpc>
            </a:pPr>
            <a:r>
              <a:rPr lang="en-US" altLang="en-US" sz="2800" smtClean="0"/>
              <a:t>Is an extension to ASP.NET </a:t>
            </a:r>
            <a:r>
              <a:rPr lang="en-US" altLang="en-US" sz="2400" smtClean="0"/>
              <a:t>(From .NET 3.5 included in the Framework and partly in VS2008)</a:t>
            </a:r>
          </a:p>
          <a:p>
            <a:pPr eaLnBrk="1" hangingPunct="1">
              <a:lnSpc>
                <a:spcPct val="90000"/>
              </a:lnSpc>
            </a:pPr>
            <a:r>
              <a:rPr lang="en-US" altLang="en-US" sz="2800" smtClean="0"/>
              <a:t>Consist of </a:t>
            </a:r>
          </a:p>
          <a:p>
            <a:pPr lvl="2" eaLnBrk="1" hangingPunct="1">
              <a:lnSpc>
                <a:spcPct val="90000"/>
              </a:lnSpc>
            </a:pPr>
            <a:r>
              <a:rPr lang="en-US" altLang="en-US" sz="2000" b="1" smtClean="0"/>
              <a:t>ASP.NET 2.0 AJAX Extensions</a:t>
            </a:r>
            <a:r>
              <a:rPr lang="en-US" altLang="en-US" sz="2000" smtClean="0"/>
              <a:t>  (Server side Core)</a:t>
            </a:r>
          </a:p>
          <a:p>
            <a:pPr lvl="2" eaLnBrk="1" hangingPunct="1">
              <a:lnSpc>
                <a:spcPct val="90000"/>
              </a:lnSpc>
            </a:pPr>
            <a:r>
              <a:rPr lang="en-US" altLang="en-US" sz="2000" b="1" smtClean="0"/>
              <a:t>Microsoft Ajax Library </a:t>
            </a:r>
            <a:r>
              <a:rPr lang="en-US" altLang="en-US" sz="2000" smtClean="0"/>
              <a:t>(Client Side)</a:t>
            </a:r>
            <a:endParaRPr lang="en-US" altLang="en-US" sz="2000" b="1" smtClean="0"/>
          </a:p>
          <a:p>
            <a:pPr lvl="2" eaLnBrk="1" hangingPunct="1">
              <a:lnSpc>
                <a:spcPct val="90000"/>
              </a:lnSpc>
            </a:pPr>
            <a:r>
              <a:rPr lang="en-US" altLang="en-US" sz="2000" b="1" smtClean="0"/>
              <a:t>ASP.NET AJAX Control Toolkit</a:t>
            </a:r>
            <a:r>
              <a:rPr lang="en-US" altLang="en-US" sz="2000" smtClean="0"/>
              <a:t> with ASP.NET Controls ”combining” (server and client side, add on from community). </a:t>
            </a:r>
          </a:p>
          <a:p>
            <a:pPr eaLnBrk="1" hangingPunct="1">
              <a:lnSpc>
                <a:spcPct val="90000"/>
              </a:lnSpc>
            </a:pPr>
            <a:r>
              <a:rPr lang="en-US" altLang="en-US" sz="2800" smtClean="0"/>
              <a:t>Supports modern browsers such as Internet Explorer, Firefox, and Safari</a:t>
            </a:r>
          </a:p>
          <a:p>
            <a:pPr eaLnBrk="1" hangingPunct="1">
              <a:lnSpc>
                <a:spcPct val="90000"/>
              </a:lnSpc>
            </a:pPr>
            <a:r>
              <a:rPr lang="en-US" altLang="en-US" sz="2800" smtClean="0"/>
              <a:t>Mobile devices such as Windows Mobile are currently not supported </a:t>
            </a:r>
          </a:p>
          <a:p>
            <a:pPr eaLnBrk="1" hangingPunct="1">
              <a:lnSpc>
                <a:spcPct val="90000"/>
              </a:lnSpc>
            </a:pPr>
            <a:endParaRPr lang="en-US" altLang="en-US" sz="280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altLang="en-US" sz="4000" smtClean="0"/>
              <a:t>Microsoft Ajax client and server architecture</a:t>
            </a:r>
            <a:endParaRPr lang="en-US" altLang="en-US" sz="4000" b="1" smtClean="0"/>
          </a:p>
        </p:txBody>
      </p:sp>
      <p:pic>
        <p:nvPicPr>
          <p:cNvPr id="16486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38200" y="1981200"/>
            <a:ext cx="7543800" cy="4148138"/>
          </a:xfrm>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noGrp="1"/>
          </p:cNvSpPr>
          <p:nvPr>
            <p:ph type="title"/>
          </p:nvPr>
        </p:nvSpPr>
        <p:spPr/>
        <p:txBody>
          <a:bodyPr/>
          <a:lstStyle/>
          <a:p>
            <a:endParaRPr lang="en-US" altLang="en-US" smtClean="0"/>
          </a:p>
        </p:txBody>
      </p:sp>
      <p:sp>
        <p:nvSpPr>
          <p:cNvPr id="165891" name="Content Placeholder 2"/>
          <p:cNvSpPr>
            <a:spLocks noGrp="1"/>
          </p:cNvSpPr>
          <p:nvPr>
            <p:ph idx="1"/>
          </p:nvPr>
        </p:nvSpPr>
        <p:spPr/>
        <p:txBody>
          <a:bodyPr/>
          <a:lstStyle/>
          <a:p>
            <a:pPr algn="just"/>
            <a:r>
              <a:rPr lang="en-US" altLang="en-US" sz="2400" smtClean="0">
                <a:latin typeface="Times New Roman" pitchFamily="18" charset="0"/>
                <a:cs typeface="Times New Roman" pitchFamily="18" charset="0"/>
              </a:rPr>
              <a:t>A Microsoft Ajax Web application consists of either a client-only solution or a client and server solution. </a:t>
            </a:r>
          </a:p>
          <a:p>
            <a:pPr algn="just"/>
            <a:r>
              <a:rPr lang="en-US" altLang="en-US" sz="2400" smtClean="0">
                <a:latin typeface="Times New Roman" pitchFamily="18" charset="0"/>
                <a:cs typeface="Times New Roman" pitchFamily="18" charset="0"/>
              </a:rPr>
              <a:t>A client-only solution uses Microsoft Ajax Library but does not use any ASP.NET server controls. </a:t>
            </a:r>
          </a:p>
          <a:p>
            <a:pPr algn="just"/>
            <a:r>
              <a:rPr lang="en-US" altLang="en-US" sz="2400" smtClean="0">
                <a:latin typeface="Times New Roman" pitchFamily="18" charset="0"/>
                <a:cs typeface="Times New Roman" pitchFamily="18" charset="0"/>
              </a:rPr>
              <a:t>The Microsoft Ajax Library allows Ajax applications to perform all processing on the client. </a:t>
            </a:r>
          </a:p>
          <a:p>
            <a:pPr algn="just"/>
            <a:r>
              <a:rPr lang="en-US" altLang="en-US" sz="2400" smtClean="0">
                <a:latin typeface="Times New Roman" pitchFamily="18" charset="0"/>
                <a:cs typeface="Times New Roman" pitchFamily="18" charset="0"/>
              </a:rPr>
              <a:t>A client and server solution consists of using both the Microsoft Ajax Library and ASP.NET server controls.</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en-US" altLang="en-US" sz="3200" b="1" smtClean="0"/>
              <a:t>ASP.NET AJAX Server Controls</a:t>
            </a:r>
          </a:p>
        </p:txBody>
      </p:sp>
      <p:sp>
        <p:nvSpPr>
          <p:cNvPr id="10243" name="Rectangle 3"/>
          <p:cNvSpPr>
            <a:spLocks noGrp="1" noChangeArrowheads="1"/>
          </p:cNvSpPr>
          <p:nvPr>
            <p:ph type="body" idx="1"/>
          </p:nvPr>
        </p:nvSpPr>
        <p:spPr>
          <a:xfrm>
            <a:off x="457200" y="1295400"/>
            <a:ext cx="8229600" cy="5257800"/>
          </a:xfrm>
        </p:spPr>
        <p:txBody>
          <a:bodyPr/>
          <a:lstStyle/>
          <a:p>
            <a:pPr marL="0" indent="0" eaLnBrk="1" hangingPunct="1">
              <a:lnSpc>
                <a:spcPct val="80000"/>
              </a:lnSpc>
              <a:buFontTx/>
              <a:buNone/>
              <a:defRPr/>
            </a:pPr>
            <a:r>
              <a:rPr lang="en-US" altLang="en-US" sz="2000" dirty="0" smtClean="0">
                <a:latin typeface="Times New Roman" panose="02020603050405020304" pitchFamily="18" charset="0"/>
                <a:cs typeface="Times New Roman" panose="02020603050405020304" pitchFamily="18" charset="0"/>
              </a:rPr>
              <a:t>The ASP.NET AJAX server controls consist of server and client code that integrate to produce AJAX-like behavior. The following list describes the most frequently used ASP.NET AJAX server controls. (Default in VS2008)</a:t>
            </a:r>
          </a:p>
          <a:p>
            <a:pPr eaLnBrk="1" hangingPunct="1">
              <a:lnSpc>
                <a:spcPct val="80000"/>
              </a:lnSpc>
              <a:buFont typeface="Arial" charset="0"/>
              <a:buChar char="•"/>
              <a:defRPr/>
            </a:pPr>
            <a:r>
              <a:rPr lang="en-US" altLang="en-US" sz="2000" dirty="0" err="1" smtClean="0">
                <a:solidFill>
                  <a:srgbClr val="006699"/>
                </a:solidFill>
                <a:latin typeface="Times New Roman" panose="02020603050405020304" pitchFamily="18" charset="0"/>
                <a:cs typeface="Times New Roman" panose="02020603050405020304" pitchFamily="18" charset="0"/>
              </a:rPr>
              <a:t>ScriptManager</a:t>
            </a:r>
            <a:r>
              <a:rPr lang="en-US" altLang="en-US" sz="2000" dirty="0" smtClean="0">
                <a:latin typeface="Times New Roman" panose="02020603050405020304" pitchFamily="18" charset="0"/>
                <a:cs typeface="Times New Roman" panose="02020603050405020304" pitchFamily="18" charset="0"/>
              </a:rPr>
              <a:t> </a:t>
            </a:r>
          </a:p>
          <a:p>
            <a:pPr lvl="1" eaLnBrk="1" hangingPunct="1">
              <a:lnSpc>
                <a:spcPct val="80000"/>
              </a:lnSpc>
              <a:buFont typeface="Arial" charset="0"/>
              <a:buChar char="–"/>
              <a:defRPr/>
            </a:pPr>
            <a:r>
              <a:rPr lang="en-US" altLang="en-US" sz="2000" dirty="0" smtClean="0">
                <a:latin typeface="Times New Roman" panose="02020603050405020304" pitchFamily="18" charset="0"/>
                <a:cs typeface="Times New Roman" panose="02020603050405020304" pitchFamily="18" charset="0"/>
              </a:rPr>
              <a:t>Manages script resources for client components, partial-page rendering, localization, globalization, and custom user scripts. The </a:t>
            </a:r>
            <a:r>
              <a:rPr lang="en-US" altLang="en-US" sz="2000" b="1" dirty="0" err="1" smtClean="0">
                <a:latin typeface="Times New Roman" panose="02020603050405020304" pitchFamily="18" charset="0"/>
                <a:cs typeface="Times New Roman" panose="02020603050405020304" pitchFamily="18" charset="0"/>
              </a:rPr>
              <a:t>ScriptManager</a:t>
            </a:r>
            <a:r>
              <a:rPr lang="en-US" altLang="en-US" sz="2000" dirty="0" smtClean="0">
                <a:latin typeface="Times New Roman" panose="02020603050405020304" pitchFamily="18" charset="0"/>
                <a:cs typeface="Times New Roman" panose="02020603050405020304" pitchFamily="18" charset="0"/>
              </a:rPr>
              <a:t> control is required in order to use the </a:t>
            </a:r>
            <a:r>
              <a:rPr lang="en-US" altLang="en-US" sz="2000" dirty="0" err="1" smtClean="0">
                <a:solidFill>
                  <a:srgbClr val="006699"/>
                </a:solidFill>
                <a:latin typeface="Times New Roman" panose="02020603050405020304" pitchFamily="18" charset="0"/>
                <a:cs typeface="Times New Roman" panose="02020603050405020304" pitchFamily="18" charset="0"/>
              </a:rPr>
              <a:t>UpdatePanel</a:t>
            </a:r>
            <a:r>
              <a:rPr lang="en-US" altLang="en-US" sz="2000" dirty="0" smtClean="0">
                <a:latin typeface="Times New Roman" panose="02020603050405020304" pitchFamily="18" charset="0"/>
                <a:cs typeface="Times New Roman" panose="02020603050405020304" pitchFamily="18" charset="0"/>
              </a:rPr>
              <a:t>, </a:t>
            </a:r>
            <a:r>
              <a:rPr lang="en-US" altLang="en-US" sz="2000" dirty="0" err="1" smtClean="0">
                <a:solidFill>
                  <a:srgbClr val="006699"/>
                </a:solidFill>
                <a:latin typeface="Times New Roman" panose="02020603050405020304" pitchFamily="18" charset="0"/>
                <a:cs typeface="Times New Roman" panose="02020603050405020304" pitchFamily="18" charset="0"/>
              </a:rPr>
              <a:t>UpdateProgress</a:t>
            </a:r>
            <a:r>
              <a:rPr lang="en-US" altLang="en-US" sz="2000" dirty="0" smtClean="0">
                <a:latin typeface="Times New Roman" panose="02020603050405020304" pitchFamily="18" charset="0"/>
                <a:cs typeface="Times New Roman" panose="02020603050405020304" pitchFamily="18" charset="0"/>
              </a:rPr>
              <a:t>, and </a:t>
            </a:r>
            <a:r>
              <a:rPr lang="en-US" altLang="en-US" sz="2000" dirty="0" smtClean="0">
                <a:solidFill>
                  <a:srgbClr val="006699"/>
                </a:solidFill>
                <a:latin typeface="Times New Roman" panose="02020603050405020304" pitchFamily="18" charset="0"/>
                <a:cs typeface="Times New Roman" panose="02020603050405020304" pitchFamily="18" charset="0"/>
              </a:rPr>
              <a:t>Timer</a:t>
            </a:r>
            <a:r>
              <a:rPr lang="en-US" altLang="en-US" sz="2000" dirty="0" smtClean="0">
                <a:latin typeface="Times New Roman" panose="02020603050405020304" pitchFamily="18" charset="0"/>
                <a:cs typeface="Times New Roman" panose="02020603050405020304" pitchFamily="18" charset="0"/>
              </a:rPr>
              <a:t> controls.</a:t>
            </a:r>
          </a:p>
          <a:p>
            <a:pPr eaLnBrk="1" hangingPunct="1">
              <a:lnSpc>
                <a:spcPct val="80000"/>
              </a:lnSpc>
              <a:buFont typeface="Arial" charset="0"/>
              <a:buChar char="•"/>
              <a:defRPr/>
            </a:pPr>
            <a:r>
              <a:rPr lang="en-US" altLang="en-US" sz="2000" dirty="0" err="1" smtClean="0">
                <a:solidFill>
                  <a:srgbClr val="006699"/>
                </a:solidFill>
                <a:latin typeface="Times New Roman" panose="02020603050405020304" pitchFamily="18" charset="0"/>
                <a:cs typeface="Times New Roman" panose="02020603050405020304" pitchFamily="18" charset="0"/>
              </a:rPr>
              <a:t>UpdatePane</a:t>
            </a:r>
            <a:r>
              <a:rPr lang="en-US" altLang="en-US" sz="2000" dirty="0" err="1" smtClean="0">
                <a:latin typeface="Times New Roman" panose="02020603050405020304" pitchFamily="18" charset="0"/>
                <a:cs typeface="Times New Roman" panose="02020603050405020304" pitchFamily="18" charset="0"/>
              </a:rPr>
              <a:t>l</a:t>
            </a:r>
            <a:r>
              <a:rPr lang="en-US" altLang="en-US" sz="2000" dirty="0" smtClean="0">
                <a:latin typeface="Times New Roman" panose="02020603050405020304" pitchFamily="18" charset="0"/>
                <a:cs typeface="Times New Roman" panose="02020603050405020304" pitchFamily="18" charset="0"/>
              </a:rPr>
              <a:t> </a:t>
            </a:r>
          </a:p>
          <a:p>
            <a:pPr lvl="1" eaLnBrk="1" hangingPunct="1">
              <a:lnSpc>
                <a:spcPct val="80000"/>
              </a:lnSpc>
              <a:buFont typeface="Arial" charset="0"/>
              <a:buChar char="–"/>
              <a:defRPr/>
            </a:pPr>
            <a:r>
              <a:rPr lang="en-US" altLang="en-US" sz="2000" dirty="0" smtClean="0">
                <a:latin typeface="Times New Roman" panose="02020603050405020304" pitchFamily="18" charset="0"/>
                <a:cs typeface="Times New Roman" panose="02020603050405020304" pitchFamily="18" charset="0"/>
              </a:rPr>
              <a:t>Enables you to refresh selected parts of the page, instead of refreshing the whole page by using a synchronous postback.</a:t>
            </a:r>
          </a:p>
          <a:p>
            <a:pPr eaLnBrk="1" hangingPunct="1">
              <a:lnSpc>
                <a:spcPct val="80000"/>
              </a:lnSpc>
              <a:buFont typeface="Arial" charset="0"/>
              <a:buChar char="•"/>
              <a:defRPr/>
            </a:pPr>
            <a:r>
              <a:rPr lang="en-US" altLang="en-US" sz="2000" dirty="0" err="1" smtClean="0">
                <a:solidFill>
                  <a:srgbClr val="006699"/>
                </a:solidFill>
                <a:latin typeface="Times New Roman" panose="02020603050405020304" pitchFamily="18" charset="0"/>
                <a:cs typeface="Times New Roman" panose="02020603050405020304" pitchFamily="18" charset="0"/>
              </a:rPr>
              <a:t>UpdateProgress</a:t>
            </a:r>
            <a:r>
              <a:rPr lang="en-US" altLang="en-US" sz="2000" dirty="0" smtClean="0">
                <a:solidFill>
                  <a:srgbClr val="006699"/>
                </a:solidFill>
                <a:latin typeface="Times New Roman" panose="02020603050405020304" pitchFamily="18" charset="0"/>
                <a:cs typeface="Times New Roman" panose="02020603050405020304" pitchFamily="18" charset="0"/>
              </a:rPr>
              <a:t> </a:t>
            </a:r>
          </a:p>
          <a:p>
            <a:pPr lvl="1" eaLnBrk="1" hangingPunct="1">
              <a:lnSpc>
                <a:spcPct val="80000"/>
              </a:lnSpc>
              <a:buFont typeface="Arial" charset="0"/>
              <a:buChar char="–"/>
              <a:defRPr/>
            </a:pPr>
            <a:r>
              <a:rPr lang="en-US" altLang="en-US" sz="2000" dirty="0" smtClean="0">
                <a:latin typeface="Times New Roman" panose="02020603050405020304" pitchFamily="18" charset="0"/>
                <a:cs typeface="Times New Roman" panose="02020603050405020304" pitchFamily="18" charset="0"/>
              </a:rPr>
              <a:t>Provides status information about partial-page updates in </a:t>
            </a:r>
            <a:r>
              <a:rPr lang="en-US" altLang="en-US" sz="2000" dirty="0" err="1" smtClean="0">
                <a:solidFill>
                  <a:srgbClr val="006699"/>
                </a:solidFill>
                <a:latin typeface="Times New Roman" panose="02020603050405020304" pitchFamily="18" charset="0"/>
                <a:cs typeface="Times New Roman" panose="02020603050405020304" pitchFamily="18" charset="0"/>
              </a:rPr>
              <a:t>UpdatePanel</a:t>
            </a:r>
            <a:r>
              <a:rPr lang="en-US" altLang="en-US" sz="2000" dirty="0" smtClean="0">
                <a:latin typeface="Times New Roman" panose="02020603050405020304" pitchFamily="18" charset="0"/>
                <a:cs typeface="Times New Roman" panose="02020603050405020304" pitchFamily="18" charset="0"/>
              </a:rPr>
              <a:t> controls.</a:t>
            </a:r>
          </a:p>
          <a:p>
            <a:pPr eaLnBrk="1" hangingPunct="1">
              <a:lnSpc>
                <a:spcPct val="80000"/>
              </a:lnSpc>
              <a:buFont typeface="Arial" charset="0"/>
              <a:buChar char="•"/>
              <a:defRPr/>
            </a:pPr>
            <a:r>
              <a:rPr lang="en-US" altLang="en-US" sz="2000" dirty="0" smtClean="0">
                <a:solidFill>
                  <a:srgbClr val="006699"/>
                </a:solidFill>
                <a:latin typeface="Times New Roman" panose="02020603050405020304" pitchFamily="18" charset="0"/>
                <a:cs typeface="Times New Roman" panose="02020603050405020304" pitchFamily="18" charset="0"/>
              </a:rPr>
              <a:t>Timer </a:t>
            </a:r>
          </a:p>
          <a:p>
            <a:pPr lvl="1" eaLnBrk="1" hangingPunct="1">
              <a:lnSpc>
                <a:spcPct val="80000"/>
              </a:lnSpc>
              <a:buFont typeface="Arial" charset="0"/>
              <a:buChar char="–"/>
              <a:defRPr/>
            </a:pPr>
            <a:r>
              <a:rPr lang="en-US" altLang="en-US" sz="2000" dirty="0" smtClean="0">
                <a:latin typeface="Times New Roman" panose="02020603050405020304" pitchFamily="18" charset="0"/>
                <a:cs typeface="Times New Roman" panose="02020603050405020304" pitchFamily="18" charset="0"/>
              </a:rPr>
              <a:t>Performs </a:t>
            </a:r>
            <a:r>
              <a:rPr lang="en-US" altLang="en-US" sz="2000" dirty="0" err="1" smtClean="0">
                <a:latin typeface="Times New Roman" panose="02020603050405020304" pitchFamily="18" charset="0"/>
                <a:cs typeface="Times New Roman" panose="02020603050405020304" pitchFamily="18" charset="0"/>
              </a:rPr>
              <a:t>postbacks</a:t>
            </a:r>
            <a:r>
              <a:rPr lang="en-US" altLang="en-US" sz="2000" dirty="0" smtClean="0">
                <a:latin typeface="Times New Roman" panose="02020603050405020304" pitchFamily="18" charset="0"/>
                <a:cs typeface="Times New Roman" panose="02020603050405020304" pitchFamily="18" charset="0"/>
              </a:rPr>
              <a:t> at defined intervals. You can use the </a:t>
            </a:r>
            <a:r>
              <a:rPr lang="en-US" altLang="en-US" sz="2000" dirty="0" smtClean="0">
                <a:solidFill>
                  <a:srgbClr val="006699"/>
                </a:solidFill>
                <a:latin typeface="Times New Roman" panose="02020603050405020304" pitchFamily="18" charset="0"/>
                <a:cs typeface="Times New Roman" panose="02020603050405020304" pitchFamily="18" charset="0"/>
              </a:rPr>
              <a:t>Timer</a:t>
            </a:r>
            <a:r>
              <a:rPr lang="en-US" altLang="en-US" sz="2000" dirty="0" smtClean="0">
                <a:latin typeface="Times New Roman" panose="02020603050405020304" pitchFamily="18" charset="0"/>
                <a:cs typeface="Times New Roman" panose="02020603050405020304" pitchFamily="18" charset="0"/>
              </a:rPr>
              <a:t> control to post the whole page, or use it together with the </a:t>
            </a:r>
            <a:r>
              <a:rPr lang="en-US" altLang="en-US" sz="2000" dirty="0" err="1" smtClean="0">
                <a:solidFill>
                  <a:srgbClr val="006699"/>
                </a:solidFill>
                <a:latin typeface="Times New Roman" panose="02020603050405020304" pitchFamily="18" charset="0"/>
                <a:cs typeface="Times New Roman" panose="02020603050405020304" pitchFamily="18" charset="0"/>
              </a:rPr>
              <a:t>UpdatePanel</a:t>
            </a:r>
            <a:r>
              <a:rPr lang="en-US" altLang="en-US" sz="2000" dirty="0" smtClean="0">
                <a:latin typeface="Times New Roman" panose="02020603050405020304" pitchFamily="18" charset="0"/>
                <a:cs typeface="Times New Roman" panose="02020603050405020304" pitchFamily="18" charset="0"/>
              </a:rPr>
              <a:t> control to perform partial-page updates at a defined interval. (The “pull updater”)</a:t>
            </a:r>
          </a:p>
          <a:p>
            <a:pPr eaLnBrk="1" hangingPunct="1">
              <a:lnSpc>
                <a:spcPct val="80000"/>
              </a:lnSpc>
              <a:buFont typeface="Arial" charset="0"/>
              <a:buChar char="•"/>
              <a:defRPr/>
            </a:pPr>
            <a:endParaRPr lang="en-US" alt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en-US" altLang="en-US" sz="4000" b="1" smtClean="0"/>
              <a:t> Microsoft AJAX Library</a:t>
            </a:r>
            <a:br>
              <a:rPr lang="en-US" altLang="en-US" sz="4000" b="1" smtClean="0"/>
            </a:br>
            <a:endParaRPr lang="en-US" altLang="en-US" sz="4000" b="1" smtClean="0"/>
          </a:p>
        </p:txBody>
      </p:sp>
      <p:sp>
        <p:nvSpPr>
          <p:cNvPr id="12291" name="Rectangle 3"/>
          <p:cNvSpPr>
            <a:spLocks noGrp="1" noChangeArrowheads="1"/>
          </p:cNvSpPr>
          <p:nvPr>
            <p:ph type="body" idx="1"/>
          </p:nvPr>
        </p:nvSpPr>
        <p:spPr>
          <a:xfrm>
            <a:off x="457200" y="838200"/>
            <a:ext cx="8229600" cy="5562600"/>
          </a:xfrm>
        </p:spPr>
        <p:txBody>
          <a:bodyPr/>
          <a:lstStyle/>
          <a:p>
            <a:pPr algn="just" eaLnBrk="1" hangingPunct="1">
              <a:lnSpc>
                <a:spcPct val="80000"/>
              </a:lnSpc>
              <a:buFontTx/>
              <a:buNone/>
              <a:defRPr/>
            </a:pPr>
            <a:r>
              <a:rPr lang="en-US" altLang="en-US" sz="1800" dirty="0" smtClean="0">
                <a:solidFill>
                  <a:srgbClr val="000000"/>
                </a:solidFill>
              </a:rPr>
              <a:t>    </a:t>
            </a:r>
          </a:p>
          <a:p>
            <a:pPr algn="just" eaLnBrk="1" hangingPunct="1">
              <a:lnSpc>
                <a:spcPct val="80000"/>
              </a:lnSpc>
              <a:buFontTx/>
              <a:buNone/>
              <a:defRPr/>
            </a:pPr>
            <a:r>
              <a:rPr lang="en-US" altLang="en-US" sz="1800" dirty="0" smtClean="0">
                <a:solidFill>
                  <a:srgbClr val="000000"/>
                </a:solidFill>
              </a:rPr>
              <a:t>     </a:t>
            </a:r>
            <a:r>
              <a:rPr lang="en-US" altLang="en-US" sz="2000" dirty="0" smtClean="0">
                <a:solidFill>
                  <a:srgbClr val="000000"/>
                </a:solidFill>
                <a:latin typeface="Times New Roman" panose="02020603050405020304" pitchFamily="18" charset="0"/>
                <a:cs typeface="Times New Roman" panose="02020603050405020304" pitchFamily="18" charset="0"/>
              </a:rPr>
              <a:t>The ASP.NET AJAX client-script libraries consist of JavaScript (.</a:t>
            </a:r>
            <a:r>
              <a:rPr lang="en-US" altLang="en-US" sz="2000" dirty="0" err="1" smtClean="0">
                <a:solidFill>
                  <a:srgbClr val="000000"/>
                </a:solidFill>
                <a:latin typeface="Times New Roman" panose="02020603050405020304" pitchFamily="18" charset="0"/>
                <a:cs typeface="Times New Roman" panose="02020603050405020304" pitchFamily="18" charset="0"/>
              </a:rPr>
              <a:t>js</a:t>
            </a:r>
            <a:r>
              <a:rPr lang="en-US" altLang="en-US" sz="2000" dirty="0" smtClean="0">
                <a:solidFill>
                  <a:srgbClr val="000000"/>
                </a:solidFill>
                <a:latin typeface="Times New Roman" panose="02020603050405020304" pitchFamily="18" charset="0"/>
                <a:cs typeface="Times New Roman" panose="02020603050405020304" pitchFamily="18" charset="0"/>
              </a:rPr>
              <a:t>) files that provide features for object-oriented development. The object-oriented features included in the ASP.NET AJAX client-script libraries enable a high level of consistency and modularity in client scripting. The following layers are included in the ASP.NET AJAX script libraries:</a:t>
            </a:r>
            <a:r>
              <a:rPr lang="en-US" altLang="en-US" sz="2000" dirty="0" smtClean="0">
                <a:latin typeface="Times New Roman" panose="02020603050405020304" pitchFamily="18" charset="0"/>
                <a:cs typeface="Times New Roman" panose="02020603050405020304" pitchFamily="18" charset="0"/>
              </a:rPr>
              <a:t> </a:t>
            </a:r>
          </a:p>
          <a:p>
            <a:pPr algn="just" eaLnBrk="1" hangingPunct="1">
              <a:lnSpc>
                <a:spcPct val="80000"/>
              </a:lnSpc>
              <a:buFontTx/>
              <a:buNone/>
              <a:defRPr/>
            </a:pPr>
            <a:r>
              <a:rPr lang="en-US" altLang="en-US" sz="2000" dirty="0" smtClean="0">
                <a:latin typeface="Times New Roman" panose="02020603050405020304" pitchFamily="18" charset="0"/>
                <a:cs typeface="Times New Roman" panose="02020603050405020304" pitchFamily="18" charset="0"/>
              </a:rPr>
              <a:t>         </a:t>
            </a:r>
          </a:p>
          <a:p>
            <a:pPr algn="just" eaLnBrk="1" hangingPunct="1">
              <a:lnSpc>
                <a:spcPct val="80000"/>
              </a:lnSpc>
              <a:buFontTx/>
              <a:buNone/>
              <a:defRP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Client </a:t>
            </a:r>
            <a:r>
              <a:rPr lang="en-US" sz="2000" dirty="0">
                <a:latin typeface="Times New Roman" panose="02020603050405020304" pitchFamily="18" charset="0"/>
                <a:cs typeface="Times New Roman" panose="02020603050405020304" pitchFamily="18" charset="0"/>
              </a:rPr>
              <a:t>components enable rich behaviors in the browser without </a:t>
            </a:r>
            <a:r>
              <a:rPr lang="en-US" sz="2000" dirty="0" err="1">
                <a:latin typeface="Times New Roman" panose="02020603050405020304" pitchFamily="18" charset="0"/>
                <a:cs typeface="Times New Roman" panose="02020603050405020304" pitchFamily="18" charset="0"/>
              </a:rPr>
              <a:t>postbacks</a:t>
            </a:r>
            <a:endParaRPr lang="en-US" altLang="en-US" sz="2000" dirty="0" smtClean="0">
              <a:latin typeface="Times New Roman" panose="02020603050405020304" pitchFamily="18" charset="0"/>
              <a:cs typeface="Times New Roman" panose="02020603050405020304" pitchFamily="18" charset="0"/>
            </a:endParaRPr>
          </a:p>
          <a:p>
            <a:pPr algn="just" eaLnBrk="1" hangingPunct="1">
              <a:lnSpc>
                <a:spcPct val="80000"/>
              </a:lnSpc>
              <a:buFontTx/>
              <a:buNone/>
              <a:defRPr/>
            </a:pPr>
            <a:endParaRPr lang="en-US" altLang="en-US" sz="2000" dirty="0" smtClean="0">
              <a:latin typeface="Times New Roman" panose="02020603050405020304" pitchFamily="18" charset="0"/>
              <a:cs typeface="Times New Roman" panose="02020603050405020304" pitchFamily="18" charset="0"/>
            </a:endParaRPr>
          </a:p>
          <a:p>
            <a:pPr marL="0" indent="0" algn="just" eaLnBrk="1" hangingPunct="1">
              <a:lnSpc>
                <a:spcPct val="80000"/>
              </a:lnSpc>
              <a:buFontTx/>
              <a:buNone/>
              <a:defRP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browser compatibility</a:t>
            </a:r>
            <a:r>
              <a:rPr lang="en-US" sz="2000" dirty="0">
                <a:latin typeface="Times New Roman" panose="02020603050405020304" pitchFamily="18" charset="0"/>
                <a:cs typeface="Times New Roman" panose="02020603050405020304" pitchFamily="18" charset="0"/>
              </a:rPr>
              <a:t> layer provides Microsoft Ajax scripting compatibility for the most frequently used browsers (including Microsoft Internet Explorer, Mozilla Firefox, and Apple Safari). This enables you to write the same script regardless of which supported browser you are targeting</a:t>
            </a:r>
          </a:p>
          <a:p>
            <a:pPr algn="just" eaLnBrk="1" hangingPunct="1">
              <a:lnSpc>
                <a:spcPct val="80000"/>
              </a:lnSpc>
              <a:buFont typeface="Arial" charset="0"/>
              <a:buChar char="•"/>
              <a:defRPr/>
            </a:pPr>
            <a:endParaRPr lang="en-US" altLang="en-US" sz="2000" dirty="0" smtClean="0">
              <a:latin typeface="Times New Roman" panose="02020603050405020304" pitchFamily="18" charset="0"/>
              <a:cs typeface="Times New Roman" panose="02020603050405020304" pitchFamily="18" charset="0"/>
            </a:endParaRPr>
          </a:p>
          <a:p>
            <a:pPr marL="0" indent="0" algn="just" eaLnBrk="1" hangingPunct="1">
              <a:lnSpc>
                <a:spcPct val="80000"/>
              </a:lnSpc>
              <a:buFontTx/>
              <a:buNone/>
              <a:defRPr/>
            </a:pPr>
            <a:r>
              <a:rPr lang="en-US" altLang="en-US" sz="2000" dirty="0" smtClean="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57200" y="609600"/>
            <a:ext cx="8229600" cy="5791200"/>
          </a:xfrm>
        </p:spPr>
        <p:txBody>
          <a:bodyPr/>
          <a:lstStyle/>
          <a:p>
            <a:pPr algn="just">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The networking layer handles communication between script in the browser and Web-based services and applications. It also manages asynchronous remote method calls. In many scenarios, such as partial-page updates that use the </a:t>
            </a:r>
            <a:r>
              <a:rPr lang="en-US" sz="2400" u="sng" dirty="0" err="1">
                <a:latin typeface="Times New Roman" panose="02020603050405020304" pitchFamily="18" charset="0"/>
                <a:cs typeface="Times New Roman" panose="02020603050405020304" pitchFamily="18" charset="0"/>
                <a:hlinkClick r:id="rId2"/>
              </a:rPr>
              <a:t>UpdatePanel</a:t>
            </a:r>
            <a:r>
              <a:rPr lang="en-US" sz="2400" dirty="0">
                <a:latin typeface="Times New Roman" panose="02020603050405020304" pitchFamily="18" charset="0"/>
                <a:cs typeface="Times New Roman" panose="02020603050405020304" pitchFamily="18" charset="0"/>
              </a:rPr>
              <a:t> control, the networking layer is used automatically and does not require that you write any code.</a:t>
            </a:r>
          </a:p>
          <a:p>
            <a:pPr algn="just">
              <a:buFont typeface="Wingdings" panose="05000000000000000000" pitchFamily="2" charset="2"/>
              <a:buChar char="v"/>
              <a:defRP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networking layer also provides support for accessing server-based forms authentication, role information, and profile information in client script</a:t>
            </a:r>
            <a:endParaRPr lang="en-US" altLang="en-US" sz="2400" dirty="0" smtClean="0">
              <a:latin typeface="Times New Roman" panose="02020603050405020304" pitchFamily="18" charset="0"/>
              <a:cs typeface="Times New Roman" panose="02020603050405020304" pitchFamily="18" charset="0"/>
            </a:endParaRPr>
          </a:p>
          <a:p>
            <a:pPr marL="0" indent="0" algn="just" eaLnBrk="1" hangingPunct="1">
              <a:lnSpc>
                <a:spcPct val="80000"/>
              </a:lnSpc>
              <a:buFontTx/>
              <a:buNone/>
              <a:defRPr/>
            </a:pPr>
            <a:endParaRPr lang="en-US" alt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FontTx/>
              <a:buNone/>
              <a:defRPr/>
            </a:pPr>
            <a:r>
              <a:rPr lang="en-US" sz="2000" b="1" dirty="0" smtClean="0"/>
              <a:t>Core </a:t>
            </a:r>
            <a:r>
              <a:rPr lang="en-US" sz="2000" b="1" dirty="0"/>
              <a:t>Services</a:t>
            </a:r>
            <a:endParaRPr lang="en-US" sz="2000" dirty="0"/>
          </a:p>
          <a:p>
            <a:pPr marL="0" indent="0">
              <a:buFontTx/>
              <a:buNone/>
              <a:defRP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Ajax client-script libraries in ASP.NET consist of JavaScript (.</a:t>
            </a:r>
            <a:r>
              <a:rPr lang="en-US" sz="2000" dirty="0" err="1">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 files that provide features for object-oriented development. The object-oriented features included in the Microsoft Ajax client-script libraries enable a high level of consistency and modularity in client scripting. The following core services are part of the client architecture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charset="0"/>
              <a:buChar char="•"/>
              <a:defRPr/>
            </a:pPr>
            <a:r>
              <a:rPr lang="en-US" sz="2000" dirty="0">
                <a:latin typeface="Times New Roman" panose="02020603050405020304" pitchFamily="18" charset="0"/>
                <a:cs typeface="Times New Roman" panose="02020603050405020304" pitchFamily="18" charset="0"/>
              </a:rPr>
              <a:t>Object-oriented extensions to JavaScript, such as classes, namespaces, event handling, inheritance, data types, and object serialization.</a:t>
            </a:r>
          </a:p>
          <a:p>
            <a:pPr>
              <a:buFont typeface="Arial" charset="0"/>
              <a:buChar char="•"/>
              <a:defRPr/>
            </a:pPr>
            <a:r>
              <a:rPr lang="en-US" sz="2000" dirty="0">
                <a:latin typeface="Times New Roman" panose="02020603050405020304" pitchFamily="18" charset="0"/>
                <a:cs typeface="Times New Roman" panose="02020603050405020304" pitchFamily="18" charset="0"/>
              </a:rPr>
              <a:t>A base class library, which includes components such as string builders and extended error handling.</a:t>
            </a:r>
          </a:p>
          <a:p>
            <a:pPr>
              <a:buFont typeface="Arial" charset="0"/>
              <a:buChar char="•"/>
              <a:defRPr/>
            </a:pPr>
            <a:r>
              <a:rPr lang="en-US" sz="2000" dirty="0">
                <a:latin typeface="Times New Roman" panose="02020603050405020304" pitchFamily="18" charset="0"/>
                <a:cs typeface="Times New Roman" panose="02020603050405020304" pitchFamily="18" charset="0"/>
              </a:rPr>
              <a:t>Support for JavaScript libraries that are either embedded in an assembly or are provided as standalone JavaScript (.</a:t>
            </a:r>
            <a:r>
              <a:rPr lang="en-US" sz="2000" dirty="0" err="1">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 files. Embedding JavaScript libraries in an assembly can make it easier to deploy applications and can help solve versioning issues.</a:t>
            </a:r>
          </a:p>
          <a:p>
            <a:pPr>
              <a:buFont typeface="Arial" charset="0"/>
              <a:buChar char="•"/>
              <a:defRPr/>
            </a:pPr>
            <a:r>
              <a:rPr lang="en-US" sz="20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p:cNvSpPr>
            <a:spLocks noGrp="1"/>
          </p:cNvSpPr>
          <p:nvPr>
            <p:ph type="title"/>
          </p:nvPr>
        </p:nvSpPr>
        <p:spPr/>
        <p:txBody>
          <a:bodyPr/>
          <a:lstStyle/>
          <a:p>
            <a:r>
              <a:rPr lang="en-US" altLang="en-US" b="1" smtClean="0"/>
              <a:t/>
            </a:r>
            <a:br>
              <a:rPr lang="en-US" altLang="en-US" b="1" smtClean="0"/>
            </a:br>
            <a:r>
              <a:rPr lang="en-US" altLang="en-US" sz="3200" b="1" smtClean="0"/>
              <a:t>Script Support</a:t>
            </a:r>
            <a:r>
              <a:rPr lang="en-US" altLang="en-US" smtClean="0"/>
              <a:t/>
            </a:r>
            <a:br>
              <a:rPr lang="en-US" altLang="en-US" smtClean="0"/>
            </a:br>
            <a:r>
              <a:rPr lang="en-US" altLang="en-US" b="1" smtClean="0"/>
              <a:t> </a:t>
            </a:r>
            <a:r>
              <a:rPr lang="en-US" altLang="en-US" smtClean="0"/>
              <a:t/>
            </a:r>
            <a:br>
              <a:rPr lang="en-US" altLang="en-US" smtClean="0"/>
            </a:br>
            <a:endParaRPr lang="en-US" altLang="en-US" smtClean="0"/>
          </a:p>
        </p:txBody>
      </p:sp>
      <p:sp>
        <p:nvSpPr>
          <p:cNvPr id="171011" name="Content Placeholder 2"/>
          <p:cNvSpPr>
            <a:spLocks noGrp="1"/>
          </p:cNvSpPr>
          <p:nvPr>
            <p:ph idx="1"/>
          </p:nvPr>
        </p:nvSpPr>
        <p:spPr>
          <a:xfrm>
            <a:off x="457200" y="838200"/>
            <a:ext cx="8229600" cy="5287963"/>
          </a:xfrm>
        </p:spPr>
        <p:txBody>
          <a:bodyPr/>
          <a:lstStyle/>
          <a:p>
            <a:r>
              <a:rPr lang="en-US" altLang="en-US" sz="2400" smtClean="0">
                <a:latin typeface="Times New Roman" pitchFamily="18" charset="0"/>
                <a:cs typeface="Times New Roman" pitchFamily="18" charset="0"/>
              </a:rPr>
              <a:t>Script support for Ajax in ASP.NET is used to provide two important features:</a:t>
            </a:r>
          </a:p>
          <a:p>
            <a:r>
              <a:rPr lang="en-US" altLang="en-US" sz="2400" smtClean="0">
                <a:latin typeface="Times New Roman" pitchFamily="18" charset="0"/>
                <a:cs typeface="Times New Roman" pitchFamily="18" charset="0"/>
              </a:rPr>
              <a:t>The Microsoft Ajax Library, which is a type system and a set of JavaScript extensions that provide namespaces, inheritance, interfaces, enumerations, reflection, and additional features. For more information see </a:t>
            </a:r>
            <a:r>
              <a:rPr lang="en-US" altLang="en-US" sz="2400" u="sng" smtClean="0">
                <a:latin typeface="Times New Roman" pitchFamily="18" charset="0"/>
                <a:cs typeface="Times New Roman" pitchFamily="18" charset="0"/>
                <a:hlinkClick r:id="rId2"/>
              </a:rPr>
              <a:t>Creating Custom Client Script by Using the Microsoft Ajax Library</a:t>
            </a:r>
            <a:r>
              <a:rPr lang="en-US" altLang="en-US" sz="2400" smtClean="0">
                <a:latin typeface="Times New Roman" pitchFamily="18" charset="0"/>
                <a:cs typeface="Times New Roman" pitchFamily="18" charset="0"/>
              </a:rPr>
              <a:t>.</a:t>
            </a:r>
          </a:p>
          <a:p>
            <a:r>
              <a:rPr lang="en-US" altLang="en-US" sz="2400" smtClean="0">
                <a:latin typeface="Times New Roman" pitchFamily="18" charset="0"/>
                <a:cs typeface="Times New Roman" pitchFamily="18" charset="0"/>
              </a:rPr>
              <a:t>Partial-page rendering, which updates regions of the page by using an asynchronous postback. </a:t>
            </a:r>
          </a:p>
          <a:p>
            <a:endParaRPr lang="en-US" altLang="en-US" sz="24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846137"/>
          </a:xfrm>
        </p:spPr>
        <p:txBody>
          <a:bodyPr/>
          <a:lstStyle/>
          <a:p>
            <a:pPr eaLnBrk="1" hangingPunct="1"/>
            <a:r>
              <a:rPr lang="en-US" altLang="en-US" smtClean="0"/>
              <a:t>Introduction to ASP.NET</a:t>
            </a:r>
          </a:p>
        </p:txBody>
      </p:sp>
      <p:sp>
        <p:nvSpPr>
          <p:cNvPr id="11266" name="Slide Number Placeholder 3"/>
          <p:cNvSpPr>
            <a:spLocks noGrp="1"/>
          </p:cNvSpPr>
          <p:nvPr>
            <p:ph type="sldNum" sz="quarter" idx="12"/>
          </p:nvPr>
        </p:nvSpPr>
        <p:spPr/>
        <p:txBody>
          <a:bodyPr/>
          <a:lstStyle/>
          <a:p>
            <a:pPr>
              <a:defRPr/>
            </a:pPr>
            <a:fld id="{971D4AF2-BCAB-4393-A19D-77133129F1D9}" type="slidenum">
              <a:rPr lang="en-US"/>
              <a:pPr>
                <a:defRPr/>
              </a:pPr>
              <a:t>11</a:t>
            </a:fld>
            <a:endParaRPr lang="en-US" dirty="0"/>
          </a:p>
        </p:txBody>
      </p:sp>
      <p:sp>
        <p:nvSpPr>
          <p:cNvPr id="23556" name="Rectangle 3"/>
          <p:cNvSpPr>
            <a:spLocks noGrp="1" noChangeArrowheads="1"/>
          </p:cNvSpPr>
          <p:nvPr>
            <p:ph sz="quarter" idx="1"/>
          </p:nvPr>
        </p:nvSpPr>
        <p:spPr>
          <a:xfrm>
            <a:off x="196850" y="1346200"/>
            <a:ext cx="8637588" cy="5232400"/>
          </a:xfrm>
        </p:spPr>
        <p:txBody>
          <a:bodyPr/>
          <a:lstStyle/>
          <a:p>
            <a:pPr marL="273050" indent="-273050" eaLnBrk="1" hangingPunct="1">
              <a:lnSpc>
                <a:spcPct val="110000"/>
              </a:lnSpc>
              <a:spcBef>
                <a:spcPts val="575"/>
              </a:spcBef>
              <a:buFont typeface="Wingdings 2" pitchFamily="18" charset="2"/>
              <a:buChar char=""/>
            </a:pPr>
            <a:r>
              <a:rPr lang="en-US" altLang="en-US" sz="2800" smtClean="0"/>
              <a:t>ASP.NET is part of the Microsoft .NET framework</a:t>
            </a:r>
          </a:p>
          <a:p>
            <a:pPr marL="273050" indent="-273050" eaLnBrk="1" hangingPunct="1">
              <a:lnSpc>
                <a:spcPct val="110000"/>
              </a:lnSpc>
              <a:spcBef>
                <a:spcPts val="575"/>
              </a:spcBef>
              <a:buFont typeface="Wingdings 2" pitchFamily="18" charset="2"/>
              <a:buChar char=""/>
            </a:pPr>
            <a:r>
              <a:rPr lang="en-US" altLang="en-US" sz="2800" smtClean="0"/>
              <a:t>ASP.NET is an effective and flexible technology for creating </a:t>
            </a:r>
            <a:r>
              <a:rPr lang="en-US" altLang="en-US" sz="2800" b="1" smtClean="0">
                <a:solidFill>
                  <a:schemeClr val="folHlink"/>
                </a:solidFill>
                <a:latin typeface="Courier New" pitchFamily="49" charset="0"/>
                <a:cs typeface="Courier New" pitchFamily="49" charset="0"/>
              </a:rPr>
              <a:t>interactive and dynamic web pages</a:t>
            </a:r>
            <a:r>
              <a:rPr lang="en-US" altLang="en-US" sz="2800" smtClean="0"/>
              <a:t>.</a:t>
            </a:r>
          </a:p>
          <a:p>
            <a:pPr marL="273050" indent="-273050" eaLnBrk="1" hangingPunct="1">
              <a:lnSpc>
                <a:spcPct val="110000"/>
              </a:lnSpc>
              <a:spcBef>
                <a:spcPts val="575"/>
              </a:spcBef>
              <a:buFont typeface="Wingdings 2" pitchFamily="18" charset="2"/>
              <a:buChar char=""/>
            </a:pPr>
            <a:r>
              <a:rPr lang="en-US" altLang="en-US" sz="2800" smtClean="0"/>
              <a:t>It is a convergence of two major Microsoft technologies:</a:t>
            </a:r>
          </a:p>
          <a:p>
            <a:pPr lvl="1" eaLnBrk="1" hangingPunct="1">
              <a:lnSpc>
                <a:spcPct val="90000"/>
              </a:lnSpc>
            </a:pPr>
            <a:r>
              <a:rPr lang="en-US" altLang="en-US" sz="2600" b="1" smtClean="0">
                <a:solidFill>
                  <a:schemeClr val="folHlink"/>
                </a:solidFill>
                <a:latin typeface="Courier New" pitchFamily="49" charset="0"/>
                <a:cs typeface="Courier New" pitchFamily="49" charset="0"/>
              </a:rPr>
              <a:t>Active Server Pages (ASP)</a:t>
            </a:r>
            <a:r>
              <a:rPr lang="en-US" altLang="en-US" sz="1800" b="1" smtClean="0">
                <a:solidFill>
                  <a:schemeClr val="folHlink"/>
                </a:solidFill>
                <a:latin typeface="Courier New" pitchFamily="49" charset="0"/>
                <a:cs typeface="Courier New" pitchFamily="49" charset="0"/>
              </a:rPr>
              <a:t>  </a:t>
            </a:r>
          </a:p>
          <a:p>
            <a:pPr lvl="2" eaLnBrk="1" hangingPunct="1">
              <a:lnSpc>
                <a:spcPct val="90000"/>
              </a:lnSpc>
            </a:pPr>
            <a:r>
              <a:rPr lang="en-US" altLang="en-US" smtClean="0"/>
              <a:t>Active Server Pages is Microsoft’s  server side scripting technology for building dynamic web pages</a:t>
            </a:r>
            <a:r>
              <a:rPr lang="en-US" altLang="en-US" sz="1400" smtClean="0"/>
              <a:t>.</a:t>
            </a:r>
          </a:p>
          <a:p>
            <a:pPr lvl="1" eaLnBrk="1" hangingPunct="1">
              <a:lnSpc>
                <a:spcPct val="90000"/>
              </a:lnSpc>
            </a:pPr>
            <a:r>
              <a:rPr lang="en-US" altLang="en-US" sz="2600" b="1" smtClean="0">
                <a:solidFill>
                  <a:schemeClr val="folHlink"/>
                </a:solidFill>
                <a:latin typeface="Courier New" pitchFamily="49" charset="0"/>
                <a:cs typeface="Courier New" pitchFamily="49" charset="0"/>
              </a:rPr>
              <a:t>.NET Framework</a:t>
            </a:r>
          </a:p>
          <a:p>
            <a:pPr lvl="2" eaLnBrk="1" hangingPunct="1">
              <a:lnSpc>
                <a:spcPct val="90000"/>
              </a:lnSpc>
            </a:pPr>
            <a:r>
              <a:rPr lang="en-US" altLang="en-US" smtClean="0"/>
              <a:t>The .NET Framework is a suite of technologies designed by Microsoft where program development takes place. </a:t>
            </a:r>
          </a:p>
          <a:p>
            <a:pPr marL="273050" indent="-273050" eaLnBrk="1" hangingPunct="1">
              <a:lnSpc>
                <a:spcPct val="110000"/>
              </a:lnSpc>
              <a:spcBef>
                <a:spcPts val="575"/>
              </a:spcBef>
              <a:buFont typeface="Wingdings 2" pitchFamily="18" charset="2"/>
              <a:buChar char=""/>
            </a:pPr>
            <a:endParaRPr lang="en-US" altLang="en-US" smtClean="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FontTx/>
              <a:buNone/>
              <a:defRPr/>
            </a:pPr>
            <a:r>
              <a:rPr lang="en-US" sz="2400" b="1" dirty="0">
                <a:latin typeface="Times New Roman" panose="02020603050405020304" pitchFamily="18" charset="0"/>
                <a:cs typeface="Times New Roman" panose="02020603050405020304" pitchFamily="18" charset="0"/>
              </a:rPr>
              <a:t>Web Services</a:t>
            </a:r>
            <a:endParaRPr lang="en-US" sz="2400" dirty="0">
              <a:latin typeface="Times New Roman" panose="02020603050405020304" pitchFamily="18" charset="0"/>
              <a:cs typeface="Times New Roman" panose="02020603050405020304" pitchFamily="18" charset="0"/>
            </a:endParaRPr>
          </a:p>
          <a:p>
            <a:pPr marL="0" indent="0" algn="just">
              <a:buFontTx/>
              <a:buNone/>
              <a:defRPr/>
            </a:pPr>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Ajax functionality in an ASP.NET Web page, you can use client script to call both ASP.NET Web services (.</a:t>
            </a:r>
            <a:r>
              <a:rPr lang="en-US" sz="2400" dirty="0" err="1">
                <a:latin typeface="Times New Roman" panose="02020603050405020304" pitchFamily="18" charset="0"/>
                <a:cs typeface="Times New Roman" panose="02020603050405020304" pitchFamily="18" charset="0"/>
              </a:rPr>
              <a:t>asmx</a:t>
            </a:r>
            <a:r>
              <a:rPr lang="en-US" sz="2400" dirty="0">
                <a:latin typeface="Times New Roman" panose="02020603050405020304" pitchFamily="18" charset="0"/>
                <a:cs typeface="Times New Roman" panose="02020603050405020304" pitchFamily="18" charset="0"/>
              </a:rPr>
              <a:t>) and Windows Communication Foundation (WCF) services (.svc). The required script references are automatically added to the page, and they in turn automatically generate the Web service proxy classes that you use from client script to call the Web service.</a:t>
            </a:r>
          </a:p>
          <a:p>
            <a:pPr marL="0" indent="0" algn="just">
              <a:buFontTx/>
              <a:buNone/>
              <a:defRPr/>
            </a:pPr>
            <a:r>
              <a:rPr lang="en-US" sz="2400" dirty="0">
                <a:latin typeface="Times New Roman" panose="02020603050405020304" pitchFamily="18" charset="0"/>
                <a:cs typeface="Times New Roman" panose="02020603050405020304" pitchFamily="18" charset="0"/>
              </a:rPr>
              <a:t>You can also access ASP.NET Web services without using Microsoft Ajax server controls (for example, if you are using a different Web development environment). To do so, in the page, you can manually include references to the Microsoft Ajax Library, to script files, and to the Web service itself. At run time, ASP.NET generates the proxy classes that you can use to call the services. </a:t>
            </a:r>
          </a:p>
          <a:p>
            <a:pPr>
              <a:buFont typeface="Arial" charset="0"/>
              <a:buChar char="•"/>
              <a:defRP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p:cNvSpPr>
            <a:spLocks noGrp="1"/>
          </p:cNvSpPr>
          <p:nvPr>
            <p:ph type="title"/>
          </p:nvPr>
        </p:nvSpPr>
        <p:spPr/>
        <p:txBody>
          <a:bodyPr/>
          <a:lstStyle/>
          <a:p>
            <a:endParaRPr lang="en-US" altLang="en-US" smtClean="0"/>
          </a:p>
        </p:txBody>
      </p:sp>
      <p:sp>
        <p:nvSpPr>
          <p:cNvPr id="173059" name="Content Placeholder 2"/>
          <p:cNvSpPr>
            <a:spLocks noGrp="1"/>
          </p:cNvSpPr>
          <p:nvPr>
            <p:ph idx="1"/>
          </p:nvPr>
        </p:nvSpPr>
        <p:spPr/>
        <p:txBody>
          <a:bodyPr/>
          <a:lstStyle/>
          <a:p>
            <a:pPr marL="0" indent="0">
              <a:buFontTx/>
              <a:buNone/>
            </a:pPr>
            <a:r>
              <a:rPr lang="en-US" altLang="en-US" sz="2400" b="1" smtClean="0">
                <a:latin typeface="Times New Roman" pitchFamily="18" charset="0"/>
                <a:cs typeface="Times New Roman" pitchFamily="18" charset="0"/>
              </a:rPr>
              <a:t>Application Services</a:t>
            </a:r>
            <a:endParaRPr lang="en-US" altLang="en-US" sz="2400" smtClean="0">
              <a:latin typeface="Times New Roman" pitchFamily="18" charset="0"/>
              <a:cs typeface="Times New Roman" pitchFamily="18" charset="0"/>
            </a:endParaRPr>
          </a:p>
          <a:p>
            <a:pPr marL="0" indent="0" algn="just">
              <a:buFontTx/>
              <a:buNone/>
            </a:pPr>
            <a:r>
              <a:rPr lang="en-US" altLang="en-US" sz="2400" smtClean="0">
                <a:latin typeface="Times New Roman" pitchFamily="18" charset="0"/>
                <a:cs typeface="Times New Roman" pitchFamily="18" charset="0"/>
              </a:rPr>
              <a:t>Application services in ASP.NET are built-in Web services that are based on ASP.NET forms authentication, roles, and user profiles. These services can be called by client script in an Ajax-enabled Web page, by a Windows client application, or by a WCF-compatible client</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buFont typeface="Arial" charset="0"/>
              <a:buChar char="•"/>
              <a:defRPr/>
            </a:pPr>
            <a:r>
              <a:rPr lang="en-US" b="1" dirty="0"/>
              <a:t>Ajax Control Toolkit</a:t>
            </a:r>
            <a:endParaRPr lang="en-US" dirty="0"/>
          </a:p>
          <a:p>
            <a:pPr marL="0" indent="0" algn="just">
              <a:buFontTx/>
              <a:buNone/>
              <a:defRPr/>
            </a:pPr>
            <a:r>
              <a:rPr lang="en-US" sz="2400" dirty="0" smtClean="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hlinkClick r:id="rId2"/>
              </a:rPr>
              <a:t>Ajax Control Toolkit</a:t>
            </a:r>
            <a:r>
              <a:rPr lang="en-US" sz="2400" dirty="0">
                <a:latin typeface="Times New Roman" panose="02020603050405020304" pitchFamily="18" charset="0"/>
                <a:cs typeface="Times New Roman" panose="02020603050405020304" pitchFamily="18" charset="0"/>
              </a:rPr>
              <a:t> contains controls that you can use to build highly responsive and interactive Ajax-enabled Web applications. These controls do not require knowledge of JavaScript or Ajax. They are designed using concepts that are familiar to ASP.NET Web Forms application developers. Using the Ajax Control Toolkit, you can build Ajax-enabled ASP.NET Web Forms applications and ASP.NET MVC Web applications by dragging the controls from the Visual Studio </a:t>
            </a:r>
            <a:r>
              <a:rPr lang="en-US" sz="2400" b="1" dirty="0">
                <a:latin typeface="Times New Roman" panose="02020603050405020304" pitchFamily="18" charset="0"/>
                <a:cs typeface="Times New Roman" panose="02020603050405020304" pitchFamily="18" charset="0"/>
              </a:rPr>
              <a:t>Toolbox</a:t>
            </a:r>
            <a:r>
              <a:rPr lang="en-US" sz="2400" dirty="0">
                <a:latin typeface="Times New Roman" panose="02020603050405020304" pitchFamily="18" charset="0"/>
                <a:cs typeface="Times New Roman" panose="02020603050405020304" pitchFamily="18" charset="0"/>
              </a:rPr>
              <a:t> onto a page. The Ajax Control Toolkit is an open-source project that is part of the </a:t>
            </a:r>
            <a:r>
              <a:rPr lang="en-US" sz="2400" dirty="0" err="1">
                <a:latin typeface="Times New Roman" panose="02020603050405020304" pitchFamily="18" charset="0"/>
                <a:cs typeface="Times New Roman" panose="02020603050405020304" pitchFamily="18" charset="0"/>
              </a:rPr>
              <a:t>CodePlex</a:t>
            </a:r>
            <a:r>
              <a:rPr lang="en-US" sz="2400" dirty="0">
                <a:latin typeface="Times New Roman" panose="02020603050405020304" pitchFamily="18" charset="0"/>
                <a:cs typeface="Times New Roman" panose="02020603050405020304" pitchFamily="18" charset="0"/>
              </a:rPr>
              <a:t> Foundation. </a:t>
            </a:r>
          </a:p>
          <a:p>
            <a:pPr>
              <a:buFont typeface="Arial" charset="0"/>
              <a:buChar char="•"/>
              <a:defRPr/>
            </a:pPr>
            <a:r>
              <a:rPr lang="en-US" sz="2400" dirty="0">
                <a:latin typeface="Times New Roman" panose="02020603050405020304" pitchFamily="18" charset="0"/>
                <a:cs typeface="Times New Roman" panose="02020603050405020304" pitchFamily="18" charset="0"/>
              </a:rPr>
              <a:t> </a:t>
            </a:r>
          </a:p>
          <a:p>
            <a:pPr>
              <a:buFont typeface="Arial" charset="0"/>
              <a:buChar char="•"/>
              <a:defRP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6875" y="309563"/>
            <a:ext cx="7781925" cy="808037"/>
          </a:xfrm>
        </p:spPr>
        <p:txBody>
          <a:bodyPr/>
          <a:lstStyle/>
          <a:p>
            <a:pPr eaLnBrk="1" hangingPunct="1"/>
            <a:r>
              <a:rPr lang="en-US" altLang="en-US" smtClean="0"/>
              <a:t>Introduction to ASP.NET</a:t>
            </a:r>
          </a:p>
        </p:txBody>
      </p:sp>
      <p:sp>
        <p:nvSpPr>
          <p:cNvPr id="12290" name="Slide Number Placeholder 3"/>
          <p:cNvSpPr>
            <a:spLocks noGrp="1"/>
          </p:cNvSpPr>
          <p:nvPr>
            <p:ph type="sldNum" sz="quarter" idx="12"/>
          </p:nvPr>
        </p:nvSpPr>
        <p:spPr/>
        <p:txBody>
          <a:bodyPr/>
          <a:lstStyle/>
          <a:p>
            <a:pPr>
              <a:defRPr/>
            </a:pPr>
            <a:fld id="{FCC25B99-FF1E-41D2-9F82-98C3A3A97BAE}" type="slidenum">
              <a:rPr lang="en-US"/>
              <a:pPr>
                <a:defRPr/>
              </a:pPr>
              <a:t>12</a:t>
            </a:fld>
            <a:endParaRPr lang="en-US"/>
          </a:p>
        </p:txBody>
      </p:sp>
      <p:sp>
        <p:nvSpPr>
          <p:cNvPr id="746499" name="Rectangle 3"/>
          <p:cNvSpPr>
            <a:spLocks noGrp="1" noChangeArrowheads="1"/>
          </p:cNvSpPr>
          <p:nvPr>
            <p:ph sz="quarter" idx="1"/>
          </p:nvPr>
        </p:nvSpPr>
        <p:spPr>
          <a:xfrm>
            <a:off x="463550" y="1292225"/>
            <a:ext cx="8545513" cy="5249863"/>
          </a:xfrm>
        </p:spPr>
        <p:txBody>
          <a:bodyPr/>
          <a:lstStyle/>
          <a:p>
            <a:pPr marL="273050" indent="-273050" eaLnBrk="1" hangingPunct="1">
              <a:lnSpc>
                <a:spcPct val="110000"/>
              </a:lnSpc>
              <a:spcBef>
                <a:spcPts val="575"/>
              </a:spcBef>
              <a:buFont typeface="Wingdings 2" pitchFamily="18" charset="2"/>
              <a:buChar char=""/>
            </a:pPr>
            <a:r>
              <a:rPr lang="en-US" altLang="en-US" sz="2800" smtClean="0"/>
              <a:t>It is built on .NET Common Language Runtime </a:t>
            </a:r>
          </a:p>
          <a:p>
            <a:pPr marL="273050" indent="-273050" eaLnBrk="1" hangingPunct="1">
              <a:lnSpc>
                <a:spcPct val="110000"/>
              </a:lnSpc>
              <a:spcBef>
                <a:spcPts val="575"/>
              </a:spcBef>
              <a:buFont typeface="Wingdings 2" pitchFamily="18" charset="2"/>
              <a:buChar char=""/>
            </a:pPr>
            <a:r>
              <a:rPr lang="en-US" altLang="en-US" sz="2800" smtClean="0"/>
              <a:t>ASP.NET :</a:t>
            </a:r>
            <a:endParaRPr lang="en-US" altLang="en-US" sz="2800" smtClean="0">
              <a:hlinkClick r:id="rId2"/>
            </a:endParaRPr>
          </a:p>
          <a:p>
            <a:pPr marL="547688" lvl="1" eaLnBrk="1" hangingPunct="1">
              <a:lnSpc>
                <a:spcPct val="110000"/>
              </a:lnSpc>
              <a:spcBef>
                <a:spcPts val="375"/>
              </a:spcBef>
              <a:buFont typeface="Wingdings 2" pitchFamily="18" charset="2"/>
              <a:buChar char=""/>
            </a:pPr>
            <a:r>
              <a:rPr lang="en-US" altLang="en-US" sz="2400" smtClean="0"/>
              <a:t>Provides better user authentication</a:t>
            </a:r>
          </a:p>
          <a:p>
            <a:pPr marL="547688" lvl="1" eaLnBrk="1" hangingPunct="1">
              <a:lnSpc>
                <a:spcPct val="110000"/>
              </a:lnSpc>
              <a:spcBef>
                <a:spcPts val="375"/>
              </a:spcBef>
              <a:buFont typeface="Wingdings 2" pitchFamily="18" charset="2"/>
              <a:buChar char=""/>
            </a:pPr>
            <a:r>
              <a:rPr lang="en-US" altLang="en-US" sz="2400" smtClean="0"/>
              <a:t>Has better language support. </a:t>
            </a:r>
          </a:p>
          <a:p>
            <a:pPr marL="547688" lvl="1" eaLnBrk="1" hangingPunct="1">
              <a:lnSpc>
                <a:spcPct val="110000"/>
              </a:lnSpc>
              <a:spcBef>
                <a:spcPts val="375"/>
              </a:spcBef>
              <a:buFont typeface="Wingdings 2" pitchFamily="18" charset="2"/>
              <a:buChar char=""/>
            </a:pPr>
            <a:r>
              <a:rPr lang="en-US" altLang="en-US" sz="2400" smtClean="0"/>
              <a:t>Has a large set of new controls (web controls)</a:t>
            </a:r>
          </a:p>
          <a:p>
            <a:pPr marL="547688" lvl="1" eaLnBrk="1" hangingPunct="1">
              <a:lnSpc>
                <a:spcPct val="110000"/>
              </a:lnSpc>
              <a:spcBef>
                <a:spcPts val="375"/>
              </a:spcBef>
              <a:buFont typeface="Wingdings 2" pitchFamily="18" charset="2"/>
              <a:buChar char=""/>
            </a:pPr>
            <a:r>
              <a:rPr lang="en-US" altLang="en-US" sz="2400" smtClean="0"/>
              <a:t>Uses compiled code, which increases the performance of the applications</a:t>
            </a:r>
            <a:endParaRPr lang="en-US" altLang="en-US" smtClean="0"/>
          </a:p>
          <a:p>
            <a:pPr marL="273050" indent="-273050" eaLnBrk="1" hangingPunct="1">
              <a:lnSpc>
                <a:spcPct val="110000"/>
              </a:lnSpc>
              <a:spcBef>
                <a:spcPts val="575"/>
              </a:spcBef>
              <a:buFont typeface="Wingdings 2" pitchFamily="18" charset="2"/>
              <a:buChar char=""/>
            </a:pPr>
            <a:r>
              <a:rPr lang="en-US" altLang="en-US" sz="2800" smtClean="0"/>
              <a:t>It is programmable using any of the .NET languages (VB.NET, C#, VJ# etc). </a:t>
            </a:r>
          </a:p>
          <a:p>
            <a:pPr marL="273050" indent="-273050" eaLnBrk="1" hangingPunct="1">
              <a:lnSpc>
                <a:spcPct val="110000"/>
              </a:lnSpc>
              <a:spcBef>
                <a:spcPts val="575"/>
              </a:spcBef>
              <a:buFont typeface="Wingdings 2" pitchFamily="18" charset="2"/>
              <a:buChar char=""/>
            </a:pPr>
            <a:r>
              <a:rPr lang="en-US" altLang="en-US" sz="2800" smtClean="0"/>
              <a:t>The ASP.NET pages are saved with the </a:t>
            </a:r>
            <a:r>
              <a:rPr lang="en-US" altLang="en-US" sz="2800" b="1" smtClean="0">
                <a:solidFill>
                  <a:schemeClr val="folHlink"/>
                </a:solidFill>
                <a:latin typeface="Courier New" pitchFamily="49" charset="0"/>
                <a:cs typeface="Courier New" pitchFamily="49" charset="0"/>
              </a:rPr>
              <a:t>.aspx</a:t>
            </a:r>
            <a:r>
              <a:rPr lang="en-US" altLang="en-US" sz="2800" smtClean="0"/>
              <a:t> extension. </a:t>
            </a:r>
          </a:p>
          <a:p>
            <a:pPr marL="273050" indent="-273050" eaLnBrk="1" hangingPunct="1">
              <a:lnSpc>
                <a:spcPct val="110000"/>
              </a:lnSpc>
              <a:spcBef>
                <a:spcPts val="575"/>
              </a:spcBef>
              <a:buFont typeface="Wingdings 2" pitchFamily="18" charset="2"/>
              <a:buChar char=""/>
            </a:pPr>
            <a:endParaRPr lang="en-US"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6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6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64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64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64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464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464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46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title"/>
          </p:nvPr>
        </p:nvSpPr>
        <p:spPr>
          <a:xfrm>
            <a:off x="50800" y="25400"/>
            <a:ext cx="8128000" cy="996950"/>
          </a:xfrm>
        </p:spPr>
        <p:txBody>
          <a:bodyPr/>
          <a:lstStyle/>
          <a:p>
            <a:pPr eaLnBrk="1" hangingPunct="1"/>
            <a:r>
              <a:rPr lang="en-US" altLang="en-US" smtClean="0"/>
              <a:t>Visual Studio 2008 IDE</a:t>
            </a:r>
          </a:p>
        </p:txBody>
      </p:sp>
      <p:sp>
        <p:nvSpPr>
          <p:cNvPr id="62466" name="Slide Number Placeholder 3"/>
          <p:cNvSpPr>
            <a:spLocks noGrp="1"/>
          </p:cNvSpPr>
          <p:nvPr>
            <p:ph type="sldNum" sz="quarter" idx="12"/>
          </p:nvPr>
        </p:nvSpPr>
        <p:spPr/>
        <p:txBody>
          <a:bodyPr/>
          <a:lstStyle/>
          <a:p>
            <a:pPr>
              <a:defRPr/>
            </a:pPr>
            <a:fld id="{84E73354-7C15-4797-B70E-3D8B6A4C1320}" type="slidenum">
              <a:rPr lang="en-US"/>
              <a:pPr>
                <a:defRPr/>
              </a:pPr>
              <a:t>13</a:t>
            </a:fld>
            <a:endParaRPr lang="en-US"/>
          </a:p>
        </p:txBody>
      </p:sp>
      <p:pic>
        <p:nvPicPr>
          <p:cNvPr id="687106" name="Picture 2" descr="PPT7-Solution Explor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900" y="2201863"/>
            <a:ext cx="1760538" cy="379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7107" name="Picture 3" descr="PropertiesforPPT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063" y="4122738"/>
            <a:ext cx="1882775"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7108" name="Picture 4" descr="statusB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088" y="6053138"/>
            <a:ext cx="7397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7109" name="Picture 5" descr="FormDesignPPT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7225" y="2184400"/>
            <a:ext cx="397192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7110" name="Picture 6" descr="ToolBoxforPPt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206625"/>
            <a:ext cx="1543050"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7111" name="Picture 7" descr="Menu Ba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0675" y="1517650"/>
            <a:ext cx="73961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
          <p:cNvGrpSpPr>
            <a:grpSpLocks/>
          </p:cNvGrpSpPr>
          <p:nvPr/>
        </p:nvGrpSpPr>
        <p:grpSpPr bwMode="auto">
          <a:xfrm>
            <a:off x="119063" y="5764213"/>
            <a:ext cx="1728787" cy="354012"/>
            <a:chOff x="75" y="3631"/>
            <a:chExt cx="1089" cy="223"/>
          </a:xfrm>
        </p:grpSpPr>
        <p:sp>
          <p:nvSpPr>
            <p:cNvPr id="28702" name="Text Box 10"/>
            <p:cNvSpPr txBox="1">
              <a:spLocks noChangeArrowheads="1"/>
            </p:cNvSpPr>
            <p:nvPr/>
          </p:nvSpPr>
          <p:spPr bwMode="auto">
            <a:xfrm>
              <a:off x="75" y="3631"/>
              <a:ext cx="683" cy="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SzPct val="75000"/>
                <a:buFontTx/>
                <a:buNone/>
              </a:pPr>
              <a:r>
                <a:rPr lang="en-US" altLang="en-US" sz="1400">
                  <a:latin typeface="Arial" pitchFamily="34" charset="0"/>
                </a:rPr>
                <a:t>Status Bar</a:t>
              </a:r>
            </a:p>
          </p:txBody>
        </p:sp>
        <p:sp>
          <p:nvSpPr>
            <p:cNvPr id="28703" name="Line 11"/>
            <p:cNvSpPr>
              <a:spLocks noChangeShapeType="1"/>
            </p:cNvSpPr>
            <p:nvPr/>
          </p:nvSpPr>
          <p:spPr bwMode="auto">
            <a:xfrm>
              <a:off x="697" y="3754"/>
              <a:ext cx="467" cy="1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2"/>
          <p:cNvGrpSpPr>
            <a:grpSpLocks/>
          </p:cNvGrpSpPr>
          <p:nvPr/>
        </p:nvGrpSpPr>
        <p:grpSpPr bwMode="auto">
          <a:xfrm>
            <a:off x="93663" y="2305050"/>
            <a:ext cx="1809750" cy="941388"/>
            <a:chOff x="67" y="1452"/>
            <a:chExt cx="1140" cy="593"/>
          </a:xfrm>
        </p:grpSpPr>
        <p:sp>
          <p:nvSpPr>
            <p:cNvPr id="28700" name="Text Box 13"/>
            <p:cNvSpPr txBox="1">
              <a:spLocks noChangeArrowheads="1"/>
            </p:cNvSpPr>
            <p:nvPr/>
          </p:nvSpPr>
          <p:spPr bwMode="auto">
            <a:xfrm>
              <a:off x="67" y="1845"/>
              <a:ext cx="616" cy="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SzPct val="75000"/>
                <a:buFontTx/>
                <a:buNone/>
              </a:pPr>
              <a:r>
                <a:rPr lang="en-US" altLang="en-US" sz="1400">
                  <a:latin typeface="Arial" pitchFamily="34" charset="0"/>
                </a:rPr>
                <a:t>Tool Box</a:t>
              </a:r>
            </a:p>
          </p:txBody>
        </p:sp>
        <p:sp>
          <p:nvSpPr>
            <p:cNvPr id="28701" name="Line 14"/>
            <p:cNvSpPr>
              <a:spLocks noChangeShapeType="1"/>
            </p:cNvSpPr>
            <p:nvPr/>
          </p:nvSpPr>
          <p:spPr bwMode="auto">
            <a:xfrm flipV="1">
              <a:off x="697" y="1452"/>
              <a:ext cx="510" cy="44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5"/>
          <p:cNvGrpSpPr>
            <a:grpSpLocks/>
          </p:cNvGrpSpPr>
          <p:nvPr/>
        </p:nvGrpSpPr>
        <p:grpSpPr bwMode="auto">
          <a:xfrm>
            <a:off x="101600" y="1595438"/>
            <a:ext cx="1770063" cy="1016000"/>
            <a:chOff x="64" y="1005"/>
            <a:chExt cx="1115" cy="640"/>
          </a:xfrm>
        </p:grpSpPr>
        <p:sp>
          <p:nvSpPr>
            <p:cNvPr id="28698" name="Text Box 16"/>
            <p:cNvSpPr txBox="1">
              <a:spLocks noChangeArrowheads="1"/>
            </p:cNvSpPr>
            <p:nvPr/>
          </p:nvSpPr>
          <p:spPr bwMode="auto">
            <a:xfrm>
              <a:off x="64" y="1445"/>
              <a:ext cx="633" cy="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SzPct val="75000"/>
                <a:buFontTx/>
                <a:buNone/>
              </a:pPr>
              <a:r>
                <a:rPr lang="en-US" altLang="en-US" sz="1400">
                  <a:latin typeface="Arial" pitchFamily="34" charset="0"/>
                </a:rPr>
                <a:t>Menu Bar</a:t>
              </a:r>
            </a:p>
          </p:txBody>
        </p:sp>
        <p:sp>
          <p:nvSpPr>
            <p:cNvPr id="28699" name="Line 17"/>
            <p:cNvSpPr>
              <a:spLocks noChangeShapeType="1"/>
            </p:cNvSpPr>
            <p:nvPr/>
          </p:nvSpPr>
          <p:spPr bwMode="auto">
            <a:xfrm flipV="1">
              <a:off x="641" y="1005"/>
              <a:ext cx="538" cy="48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8"/>
          <p:cNvGrpSpPr>
            <a:grpSpLocks/>
          </p:cNvGrpSpPr>
          <p:nvPr/>
        </p:nvGrpSpPr>
        <p:grpSpPr bwMode="auto">
          <a:xfrm>
            <a:off x="100013" y="3025775"/>
            <a:ext cx="8026400" cy="1714500"/>
            <a:chOff x="72" y="1906"/>
            <a:chExt cx="5056" cy="1080"/>
          </a:xfrm>
        </p:grpSpPr>
        <p:sp>
          <p:nvSpPr>
            <p:cNvPr id="28696" name="Text Box 19"/>
            <p:cNvSpPr txBox="1">
              <a:spLocks noChangeArrowheads="1"/>
            </p:cNvSpPr>
            <p:nvPr/>
          </p:nvSpPr>
          <p:spPr bwMode="auto">
            <a:xfrm>
              <a:off x="72" y="2652"/>
              <a:ext cx="926" cy="33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SzPct val="75000"/>
                <a:buFontTx/>
                <a:buNone/>
              </a:pPr>
              <a:r>
                <a:rPr lang="en-US" altLang="en-US" sz="1400">
                  <a:latin typeface="Arial" pitchFamily="34" charset="0"/>
                </a:rPr>
                <a:t>Solution Explorer</a:t>
              </a:r>
            </a:p>
          </p:txBody>
        </p:sp>
        <p:sp>
          <p:nvSpPr>
            <p:cNvPr id="28697" name="Line 20"/>
            <p:cNvSpPr>
              <a:spLocks noChangeShapeType="1"/>
            </p:cNvSpPr>
            <p:nvPr/>
          </p:nvSpPr>
          <p:spPr bwMode="auto">
            <a:xfrm flipV="1">
              <a:off x="978" y="1906"/>
              <a:ext cx="4150" cy="81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21"/>
          <p:cNvGrpSpPr>
            <a:grpSpLocks/>
          </p:cNvGrpSpPr>
          <p:nvPr/>
        </p:nvGrpSpPr>
        <p:grpSpPr bwMode="auto">
          <a:xfrm>
            <a:off x="61913" y="4873625"/>
            <a:ext cx="7750175" cy="530225"/>
            <a:chOff x="39" y="3070"/>
            <a:chExt cx="4882" cy="334"/>
          </a:xfrm>
        </p:grpSpPr>
        <p:sp>
          <p:nvSpPr>
            <p:cNvPr id="28694" name="Text Box 22"/>
            <p:cNvSpPr txBox="1">
              <a:spLocks noChangeArrowheads="1"/>
            </p:cNvSpPr>
            <p:nvPr/>
          </p:nvSpPr>
          <p:spPr bwMode="auto">
            <a:xfrm>
              <a:off x="39" y="3070"/>
              <a:ext cx="974" cy="33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SzPct val="75000"/>
                <a:buFontTx/>
                <a:buNone/>
              </a:pPr>
              <a:r>
                <a:rPr lang="en-US" altLang="en-US" sz="1400">
                  <a:latin typeface="Arial" pitchFamily="34" charset="0"/>
                </a:rPr>
                <a:t>Properties Window</a:t>
              </a:r>
            </a:p>
          </p:txBody>
        </p:sp>
        <p:sp>
          <p:nvSpPr>
            <p:cNvPr id="28695" name="Line 23"/>
            <p:cNvSpPr>
              <a:spLocks noChangeShapeType="1"/>
            </p:cNvSpPr>
            <p:nvPr/>
          </p:nvSpPr>
          <p:spPr bwMode="auto">
            <a:xfrm>
              <a:off x="1015" y="3166"/>
              <a:ext cx="3906" cy="11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pic>
        <p:nvPicPr>
          <p:cNvPr id="687128" name="Picture 24" descr="TitleBa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4963" y="1276350"/>
            <a:ext cx="738187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25"/>
          <p:cNvGrpSpPr>
            <a:grpSpLocks/>
          </p:cNvGrpSpPr>
          <p:nvPr/>
        </p:nvGrpSpPr>
        <p:grpSpPr bwMode="auto">
          <a:xfrm>
            <a:off x="117475" y="2881313"/>
            <a:ext cx="4551363" cy="1082675"/>
            <a:chOff x="74" y="1815"/>
            <a:chExt cx="2867" cy="682"/>
          </a:xfrm>
        </p:grpSpPr>
        <p:sp>
          <p:nvSpPr>
            <p:cNvPr id="28692" name="Line 26"/>
            <p:cNvSpPr>
              <a:spLocks noChangeShapeType="1"/>
            </p:cNvSpPr>
            <p:nvPr/>
          </p:nvSpPr>
          <p:spPr bwMode="auto">
            <a:xfrm flipV="1">
              <a:off x="689" y="1815"/>
              <a:ext cx="2252" cy="4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3" name="Text Box 27"/>
            <p:cNvSpPr txBox="1">
              <a:spLocks noChangeArrowheads="1"/>
            </p:cNvSpPr>
            <p:nvPr/>
          </p:nvSpPr>
          <p:spPr bwMode="auto">
            <a:xfrm>
              <a:off x="74" y="2163"/>
              <a:ext cx="714" cy="33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SzPct val="75000"/>
                <a:buFontTx/>
                <a:buNone/>
              </a:pPr>
              <a:r>
                <a:rPr lang="en-US" altLang="en-US" sz="1400">
                  <a:latin typeface="Arial" pitchFamily="34" charset="0"/>
                </a:rPr>
                <a:t>Document window</a:t>
              </a:r>
            </a:p>
          </p:txBody>
        </p:sp>
      </p:grpSp>
      <p:grpSp>
        <p:nvGrpSpPr>
          <p:cNvPr id="8" name="Group 28"/>
          <p:cNvGrpSpPr>
            <a:grpSpLocks/>
          </p:cNvGrpSpPr>
          <p:nvPr/>
        </p:nvGrpSpPr>
        <p:grpSpPr bwMode="auto">
          <a:xfrm>
            <a:off x="100013" y="1387475"/>
            <a:ext cx="1692275" cy="320675"/>
            <a:chOff x="144" y="816"/>
            <a:chExt cx="1066" cy="202"/>
          </a:xfrm>
        </p:grpSpPr>
        <p:sp>
          <p:nvSpPr>
            <p:cNvPr id="28690" name="Text Box 29"/>
            <p:cNvSpPr txBox="1">
              <a:spLocks noChangeArrowheads="1"/>
            </p:cNvSpPr>
            <p:nvPr/>
          </p:nvSpPr>
          <p:spPr bwMode="auto">
            <a:xfrm>
              <a:off x="144" y="818"/>
              <a:ext cx="571" cy="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SzPct val="75000"/>
                <a:buFontTx/>
                <a:buNone/>
              </a:pPr>
              <a:r>
                <a:rPr lang="en-US" altLang="en-US" sz="1400">
                  <a:latin typeface="Arial" pitchFamily="34" charset="0"/>
                </a:rPr>
                <a:t>Title Bar</a:t>
              </a:r>
            </a:p>
          </p:txBody>
        </p:sp>
        <p:sp>
          <p:nvSpPr>
            <p:cNvPr id="28691" name="Line 30"/>
            <p:cNvSpPr>
              <a:spLocks noChangeShapeType="1"/>
            </p:cNvSpPr>
            <p:nvPr/>
          </p:nvSpPr>
          <p:spPr bwMode="auto">
            <a:xfrm flipV="1">
              <a:off x="665" y="816"/>
              <a:ext cx="545" cy="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687128"/>
                                        </p:tgtEl>
                                      </p:cBhvr>
                                    </p:animEffect>
                                    <p:animScale>
                                      <p:cBhvr>
                                        <p:cTn id="10" dur="250" autoRev="1" fill="hold"/>
                                        <p:tgtEl>
                                          <p:spTgt spid="687128"/>
                                        </p:tgtEl>
                                      </p:cBhvr>
                                      <p:by x="105000" y="105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26" presetClass="emph" presetSubtype="0" fill="hold" nodeType="withEffect">
                                  <p:stCondLst>
                                    <p:cond delay="0"/>
                                  </p:stCondLst>
                                  <p:childTnLst>
                                    <p:animEffect transition="out" filter="fade">
                                      <p:cBhvr>
                                        <p:cTn id="16" dur="500" tmFilter="0, 0; .2, .5; .8, .5; 1, 0"/>
                                        <p:tgtEl>
                                          <p:spTgt spid="687111"/>
                                        </p:tgtEl>
                                      </p:cBhvr>
                                    </p:animEffect>
                                    <p:animScale>
                                      <p:cBhvr>
                                        <p:cTn id="17" dur="250" autoRev="1" fill="hold"/>
                                        <p:tgtEl>
                                          <p:spTgt spid="687111"/>
                                        </p:tgtEl>
                                      </p:cBhvr>
                                      <p:by x="105000" y="105000"/>
                                    </p:animScale>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upRight)">
                                      <p:cBhvr>
                                        <p:cTn id="22" dur="500"/>
                                        <p:tgtEl>
                                          <p:spTgt spid="3"/>
                                        </p:tgtEl>
                                      </p:cBhvr>
                                    </p:animEffect>
                                  </p:childTnLst>
                                </p:cTn>
                              </p:par>
                              <p:par>
                                <p:cTn id="23" presetID="26" presetClass="emph" presetSubtype="0" fill="hold" nodeType="withEffect">
                                  <p:stCondLst>
                                    <p:cond delay="0"/>
                                  </p:stCondLst>
                                  <p:childTnLst>
                                    <p:animEffect transition="out" filter="fade">
                                      <p:cBhvr>
                                        <p:cTn id="24" dur="500" tmFilter="0, 0; .2, .5; .8, .5; 1, 0"/>
                                        <p:tgtEl>
                                          <p:spTgt spid="687110"/>
                                        </p:tgtEl>
                                      </p:cBhvr>
                                    </p:animEffect>
                                    <p:animScale>
                                      <p:cBhvr>
                                        <p:cTn id="25" dur="250" autoRev="1" fill="hold"/>
                                        <p:tgtEl>
                                          <p:spTgt spid="687110"/>
                                        </p:tgtEl>
                                      </p:cBhvr>
                                      <p:by x="105000" y="105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26" presetClass="emph" presetSubtype="0" fill="hold" nodeType="withEffect">
                                  <p:stCondLst>
                                    <p:cond delay="0"/>
                                  </p:stCondLst>
                                  <p:childTnLst>
                                    <p:animEffect transition="out" filter="fade">
                                      <p:cBhvr>
                                        <p:cTn id="31" dur="500" tmFilter="0, 0; .2, .5; .8, .5; 1, 0"/>
                                        <p:tgtEl>
                                          <p:spTgt spid="687109"/>
                                        </p:tgtEl>
                                      </p:cBhvr>
                                    </p:animEffect>
                                    <p:animScale>
                                      <p:cBhvr>
                                        <p:cTn id="32" dur="250" autoRev="1" fill="hold"/>
                                        <p:tgtEl>
                                          <p:spTgt spid="687109"/>
                                        </p:tgtEl>
                                      </p:cBhvr>
                                      <p:by x="105000" y="105000"/>
                                    </p:animScale>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upRight)">
                                      <p:cBhvr>
                                        <p:cTn id="37" dur="500"/>
                                        <p:tgtEl>
                                          <p:spTgt spid="5"/>
                                        </p:tgtEl>
                                      </p:cBhvr>
                                    </p:animEffect>
                                  </p:childTnLst>
                                </p:cTn>
                              </p:par>
                              <p:par>
                                <p:cTn id="38" presetID="26" presetClass="emph" presetSubtype="0" fill="hold" nodeType="withEffect">
                                  <p:stCondLst>
                                    <p:cond delay="0"/>
                                  </p:stCondLst>
                                  <p:childTnLst>
                                    <p:animEffect transition="out" filter="fade">
                                      <p:cBhvr>
                                        <p:cTn id="39" dur="500" tmFilter="0, 0; .2, .5; .8, .5; 1, 0"/>
                                        <p:tgtEl>
                                          <p:spTgt spid="687106"/>
                                        </p:tgtEl>
                                      </p:cBhvr>
                                    </p:animEffect>
                                    <p:animScale>
                                      <p:cBhvr>
                                        <p:cTn id="40" dur="250" autoRev="1" fill="hold"/>
                                        <p:tgtEl>
                                          <p:spTgt spid="687106"/>
                                        </p:tgtEl>
                                      </p:cBhvr>
                                      <p:by x="105000" y="105000"/>
                                    </p:animScale>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26" presetClass="emph" presetSubtype="0" fill="hold" nodeType="withEffect">
                                  <p:stCondLst>
                                    <p:cond delay="0"/>
                                  </p:stCondLst>
                                  <p:childTnLst>
                                    <p:animEffect transition="out" filter="fade">
                                      <p:cBhvr>
                                        <p:cTn id="46" dur="500" tmFilter="0, 0; .2, .5; .8, .5; 1, 0"/>
                                        <p:tgtEl>
                                          <p:spTgt spid="687107"/>
                                        </p:tgtEl>
                                      </p:cBhvr>
                                    </p:animEffect>
                                    <p:animScale>
                                      <p:cBhvr>
                                        <p:cTn id="47" dur="250" autoRev="1" fill="hold"/>
                                        <p:tgtEl>
                                          <p:spTgt spid="687107"/>
                                        </p:tgtEl>
                                      </p:cBhvr>
                                      <p:by x="105000" y="105000"/>
                                    </p:animScale>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strips(downRight)">
                                      <p:cBhvr>
                                        <p:cTn id="52" dur="500"/>
                                        <p:tgtEl>
                                          <p:spTgt spid="2"/>
                                        </p:tgtEl>
                                      </p:cBhvr>
                                    </p:animEffect>
                                  </p:childTnLst>
                                </p:cTn>
                              </p:par>
                              <p:par>
                                <p:cTn id="53" presetID="26" presetClass="emph" presetSubtype="0" fill="hold" nodeType="withEffect">
                                  <p:stCondLst>
                                    <p:cond delay="0"/>
                                  </p:stCondLst>
                                  <p:childTnLst>
                                    <p:animEffect transition="out" filter="fade">
                                      <p:cBhvr>
                                        <p:cTn id="54" dur="500" tmFilter="0, 0; .2, .5; .8, .5; 1, 0"/>
                                        <p:tgtEl>
                                          <p:spTgt spid="687108"/>
                                        </p:tgtEl>
                                      </p:cBhvr>
                                    </p:animEffect>
                                    <p:animScale>
                                      <p:cBhvr>
                                        <p:cTn id="55" dur="250" autoRev="1" fill="hold"/>
                                        <p:tgtEl>
                                          <p:spTgt spid="68710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8128000" cy="1092200"/>
          </a:xfrm>
        </p:spPr>
        <p:txBody>
          <a:bodyPr/>
          <a:lstStyle/>
          <a:p>
            <a:pPr eaLnBrk="1" hangingPunct="1"/>
            <a:r>
              <a:rPr lang="en-US" altLang="en-US" smtClean="0"/>
              <a:t>Creating a New Web Application</a:t>
            </a:r>
          </a:p>
        </p:txBody>
      </p:sp>
      <p:sp>
        <p:nvSpPr>
          <p:cNvPr id="65538" name="Slide Number Placeholder 3"/>
          <p:cNvSpPr>
            <a:spLocks noGrp="1"/>
          </p:cNvSpPr>
          <p:nvPr>
            <p:ph type="sldNum" sz="quarter" idx="12"/>
          </p:nvPr>
        </p:nvSpPr>
        <p:spPr/>
        <p:txBody>
          <a:bodyPr/>
          <a:lstStyle/>
          <a:p>
            <a:pPr>
              <a:defRPr/>
            </a:pPr>
            <a:fld id="{94CCA24C-DDDF-41BD-99B5-56ADBD81999A}" type="slidenum">
              <a:rPr lang="en-US"/>
              <a:pPr>
                <a:defRPr/>
              </a:pPr>
              <a:t>14</a:t>
            </a:fld>
            <a:endParaRPr lang="en-US"/>
          </a:p>
        </p:txBody>
      </p:sp>
      <p:sp>
        <p:nvSpPr>
          <p:cNvPr id="693251" name="Rectangle 3"/>
          <p:cNvSpPr>
            <a:spLocks noChangeArrowheads="1"/>
          </p:cNvSpPr>
          <p:nvPr/>
        </p:nvSpPr>
        <p:spPr bwMode="auto">
          <a:xfrm>
            <a:off x="153988" y="1179513"/>
            <a:ext cx="8990012" cy="474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a:spcBef>
                <a:spcPct val="20000"/>
              </a:spcBef>
              <a:buFont typeface="Arial" pitchFamily="34" charset="0"/>
              <a:buChar char="•"/>
              <a:defRPr sz="3200">
                <a:solidFill>
                  <a:schemeClr val="tx1"/>
                </a:solidFill>
                <a:latin typeface="Calibri" pitchFamily="34" charset="0"/>
              </a:defRPr>
            </a:lvl1pPr>
            <a:lvl2pPr marL="685800" indent="-22860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pPr>
            <a:r>
              <a:rPr lang="en-US" altLang="en-US" sz="2000" b="0">
                <a:latin typeface="Arial" pitchFamily="34" charset="0"/>
              </a:rPr>
              <a:t>To start a new Web Application in VS 2008, Click the </a:t>
            </a:r>
            <a:r>
              <a:rPr lang="en-US" altLang="en-US" sz="2000" b="0" i="1">
                <a:latin typeface="Arial" pitchFamily="34" charset="0"/>
              </a:rPr>
              <a:t>Create Web Site </a:t>
            </a:r>
            <a:r>
              <a:rPr lang="en-US" altLang="en-US" sz="2000" b="0">
                <a:latin typeface="Arial" pitchFamily="34" charset="0"/>
              </a:rPr>
              <a:t>button on the Start page or Select File &gt; New &gt; Web Site</a:t>
            </a:r>
          </a:p>
          <a:p>
            <a:pPr eaLnBrk="1" hangingPunct="1">
              <a:buClr>
                <a:srgbClr val="666699"/>
              </a:buClr>
              <a:buFontTx/>
              <a:buNone/>
            </a:pPr>
            <a:endParaRPr lang="en-US" altLang="en-US" sz="2000" b="0">
              <a:latin typeface="Arial" pitchFamily="34" charset="0"/>
            </a:endParaRPr>
          </a:p>
          <a:p>
            <a:pPr eaLnBrk="1" hangingPunct="1">
              <a:buClr>
                <a:srgbClr val="666699"/>
              </a:buClr>
            </a:pPr>
            <a:r>
              <a:rPr lang="en-US" altLang="en-US" sz="2000" b="0">
                <a:latin typeface="Arial" pitchFamily="34" charset="0"/>
              </a:rPr>
              <a:t>The New Web Site allows </a:t>
            </a:r>
            <a:br>
              <a:rPr lang="en-US" altLang="en-US" sz="2000" b="0">
                <a:latin typeface="Arial" pitchFamily="34" charset="0"/>
              </a:rPr>
            </a:br>
            <a:r>
              <a:rPr lang="en-US" altLang="en-US" sz="2000" b="0">
                <a:latin typeface="Arial" pitchFamily="34" charset="0"/>
              </a:rPr>
              <a:t>you to choose:</a:t>
            </a:r>
          </a:p>
          <a:p>
            <a:pPr eaLnBrk="1" hangingPunct="1">
              <a:buClr>
                <a:srgbClr val="666699"/>
              </a:buClr>
              <a:buFontTx/>
              <a:buNone/>
            </a:pPr>
            <a:endParaRPr lang="en-US" altLang="en-US" sz="1000" b="0">
              <a:latin typeface="Arial" pitchFamily="34" charset="0"/>
            </a:endParaRPr>
          </a:p>
          <a:p>
            <a:pPr lvl="1" eaLnBrk="1" hangingPunct="1">
              <a:buClr>
                <a:srgbClr val="666699"/>
              </a:buClr>
              <a:buFont typeface="Arial" pitchFamily="34" charset="0"/>
              <a:buChar char="•"/>
            </a:pPr>
            <a:r>
              <a:rPr lang="en-US" altLang="en-US" sz="1800" b="0">
                <a:latin typeface="Arial" pitchFamily="34" charset="0"/>
              </a:rPr>
              <a:t>Templates</a:t>
            </a:r>
          </a:p>
          <a:p>
            <a:pPr lvl="1" eaLnBrk="1" hangingPunct="1">
              <a:buClr>
                <a:srgbClr val="666699"/>
              </a:buClr>
              <a:buFont typeface="Arial" pitchFamily="34" charset="0"/>
              <a:buChar char="•"/>
            </a:pPr>
            <a:r>
              <a:rPr lang="en-US" altLang="en-US" sz="1800" b="0">
                <a:latin typeface="Arial" pitchFamily="34" charset="0"/>
              </a:rPr>
              <a:t>Language f</a:t>
            </a:r>
            <a:r>
              <a:rPr lang="en-US" altLang="en-US" sz="2000" b="0">
                <a:latin typeface="Arial" pitchFamily="34" charset="0"/>
              </a:rPr>
              <a:t>or creating an </a:t>
            </a:r>
          </a:p>
          <a:p>
            <a:pPr lvl="1" eaLnBrk="1" hangingPunct="1">
              <a:buClr>
                <a:srgbClr val="666699"/>
              </a:buClr>
              <a:buFontTx/>
              <a:buNone/>
            </a:pPr>
            <a:r>
              <a:rPr lang="en-US" altLang="en-US" sz="2000" b="0">
                <a:latin typeface="Arial" pitchFamily="34" charset="0"/>
              </a:rPr>
              <a:t>   application</a:t>
            </a:r>
          </a:p>
          <a:p>
            <a:pPr lvl="1" eaLnBrk="1" hangingPunct="1">
              <a:buClr>
                <a:srgbClr val="666699"/>
              </a:buClr>
              <a:buFont typeface="Arial" pitchFamily="34" charset="0"/>
              <a:buChar char="•"/>
            </a:pPr>
            <a:r>
              <a:rPr lang="en-US" altLang="en-US" sz="1800" b="0">
                <a:latin typeface="Arial" pitchFamily="34" charset="0"/>
              </a:rPr>
              <a:t>Location </a:t>
            </a:r>
            <a:r>
              <a:rPr lang="en-US" altLang="en-US" sz="2000" b="0">
                <a:latin typeface="Arial" pitchFamily="34" charset="0"/>
              </a:rPr>
              <a:t>where the application</a:t>
            </a:r>
          </a:p>
          <a:p>
            <a:pPr lvl="1" eaLnBrk="1" hangingPunct="1">
              <a:buClr>
                <a:srgbClr val="666699"/>
              </a:buClr>
              <a:buFontTx/>
              <a:buNone/>
            </a:pPr>
            <a:r>
              <a:rPr lang="en-US" altLang="en-US" sz="2000" b="0">
                <a:latin typeface="Arial" pitchFamily="34" charset="0"/>
              </a:rPr>
              <a:t>   will be created</a:t>
            </a:r>
          </a:p>
          <a:p>
            <a:pPr lvl="1" eaLnBrk="1" hangingPunct="1">
              <a:buClr>
                <a:srgbClr val="666699"/>
              </a:buClr>
              <a:buFont typeface="Arial" pitchFamily="34" charset="0"/>
              <a:buNone/>
            </a:pPr>
            <a:endParaRPr lang="en-US" altLang="en-US" sz="2400" b="0">
              <a:latin typeface="Arial" pitchFamily="34" charset="0"/>
            </a:endParaRPr>
          </a:p>
        </p:txBody>
      </p:sp>
      <p:pic>
        <p:nvPicPr>
          <p:cNvPr id="693252" name="Picture 4" descr="newwebs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175" y="1911350"/>
            <a:ext cx="4379913"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3253" name="Oval 5"/>
          <p:cNvSpPr>
            <a:spLocks noChangeArrowheads="1"/>
          </p:cNvSpPr>
          <p:nvPr/>
        </p:nvSpPr>
        <p:spPr bwMode="auto">
          <a:xfrm>
            <a:off x="4935538" y="4737100"/>
            <a:ext cx="1152525" cy="227013"/>
          </a:xfrm>
          <a:prstGeom prst="ellipse">
            <a:avLst/>
          </a:prstGeom>
          <a:noFill/>
          <a:ln w="12700" algn="ctr">
            <a:solidFill>
              <a:srgbClr val="33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Arial" pitchFamily="34" charset="0"/>
            </a:endParaRPr>
          </a:p>
        </p:txBody>
      </p:sp>
      <p:sp>
        <p:nvSpPr>
          <p:cNvPr id="693254" name="Oval 6"/>
          <p:cNvSpPr>
            <a:spLocks noChangeArrowheads="1"/>
          </p:cNvSpPr>
          <p:nvPr/>
        </p:nvSpPr>
        <p:spPr bwMode="auto">
          <a:xfrm>
            <a:off x="5911850" y="4413250"/>
            <a:ext cx="2325688" cy="477838"/>
          </a:xfrm>
          <a:prstGeom prst="ellipse">
            <a:avLst/>
          </a:prstGeom>
          <a:noFill/>
          <a:ln w="12700" algn="ctr">
            <a:solidFill>
              <a:srgbClr val="33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Arial" pitchFamily="34" charset="0"/>
            </a:endParaRPr>
          </a:p>
        </p:txBody>
      </p:sp>
      <p:sp>
        <p:nvSpPr>
          <p:cNvPr id="693255" name="Oval 7"/>
          <p:cNvSpPr>
            <a:spLocks noChangeArrowheads="1"/>
          </p:cNvSpPr>
          <p:nvPr/>
        </p:nvSpPr>
        <p:spPr bwMode="auto">
          <a:xfrm>
            <a:off x="4411663" y="2181225"/>
            <a:ext cx="714375" cy="239713"/>
          </a:xfrm>
          <a:prstGeom prst="ellipse">
            <a:avLst/>
          </a:prstGeom>
          <a:noFill/>
          <a:ln w="12700" algn="ctr">
            <a:solidFill>
              <a:srgbClr val="33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Arial" pitchFamily="34" charset="0"/>
            </a:endParaRPr>
          </a:p>
        </p:txBody>
      </p:sp>
      <p:sp>
        <p:nvSpPr>
          <p:cNvPr id="693256" name="Oval 8"/>
          <p:cNvSpPr>
            <a:spLocks noChangeArrowheads="1"/>
          </p:cNvSpPr>
          <p:nvPr/>
        </p:nvSpPr>
        <p:spPr bwMode="auto">
          <a:xfrm>
            <a:off x="4445000" y="2630488"/>
            <a:ext cx="679450" cy="536575"/>
          </a:xfrm>
          <a:prstGeom prst="ellipse">
            <a:avLst/>
          </a:prstGeom>
          <a:noFill/>
          <a:ln w="12700" algn="ctr">
            <a:solidFill>
              <a:srgbClr val="33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strips(downRight)">
                                      <p:cBhvr>
                                        <p:cTn id="7" dur="500"/>
                                        <p:tgtEl>
                                          <p:spTgt spid="693251">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69325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93251">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693251">
                                            <p:txEl>
                                              <p:pRg st="4" end="4"/>
                                            </p:txEl>
                                          </p:spTgt>
                                        </p:tgtEl>
                                        <p:attrNameLst>
                                          <p:attrName>style.visibility</p:attrName>
                                        </p:attrNameLst>
                                      </p:cBhvr>
                                      <p:to>
                                        <p:strVal val="visible"/>
                                      </p:to>
                                    </p:set>
                                    <p:animEffect transition="in" filter="strips(downRight)">
                                      <p:cBhvr>
                                        <p:cTn id="18" dur="500"/>
                                        <p:tgtEl>
                                          <p:spTgt spid="693251">
                                            <p:txEl>
                                              <p:pRg st="4" end="4"/>
                                            </p:txEl>
                                          </p:spTgt>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693255"/>
                                        </p:tgtEl>
                                        <p:attrNameLst>
                                          <p:attrName>style.visibility</p:attrName>
                                        </p:attrNameLst>
                                      </p:cBhvr>
                                      <p:to>
                                        <p:strVal val="visible"/>
                                      </p:to>
                                    </p:set>
                                  </p:childTnLst>
                                </p:cTn>
                              </p:par>
                              <p:par>
                                <p:cTn id="21" presetID="26" presetClass="emph" presetSubtype="0" fill="hold" grpId="1" nodeType="withEffect">
                                  <p:stCondLst>
                                    <p:cond delay="0"/>
                                  </p:stCondLst>
                                  <p:childTnLst>
                                    <p:animEffect transition="out" filter="fade">
                                      <p:cBhvr>
                                        <p:cTn id="22" dur="500" tmFilter="0, 0; .2, .5; .8, .5; 1, 0"/>
                                        <p:tgtEl>
                                          <p:spTgt spid="693255"/>
                                        </p:tgtEl>
                                      </p:cBhvr>
                                    </p:animEffect>
                                    <p:animScale>
                                      <p:cBhvr>
                                        <p:cTn id="23" dur="250" autoRev="1" fill="hold"/>
                                        <p:tgtEl>
                                          <p:spTgt spid="693255"/>
                                        </p:tgtEl>
                                      </p:cBhvr>
                                      <p:by x="105000" y="105000"/>
                                    </p:animScale>
                                  </p:childTnLst>
                                </p:cTn>
                              </p:par>
                              <p:par>
                                <p:cTn id="24" presetID="1" presetClass="entr" presetSubtype="0" fill="hold" grpId="0" nodeType="withEffect">
                                  <p:stCondLst>
                                    <p:cond delay="0"/>
                                  </p:stCondLst>
                                  <p:childTnLst>
                                    <p:set>
                                      <p:cBhvr>
                                        <p:cTn id="25" dur="1" fill="hold">
                                          <p:stCondLst>
                                            <p:cond delay="0"/>
                                          </p:stCondLst>
                                        </p:cTn>
                                        <p:tgtEl>
                                          <p:spTgt spid="693256"/>
                                        </p:tgtEl>
                                        <p:attrNameLst>
                                          <p:attrName>style.visibility</p:attrName>
                                        </p:attrNameLst>
                                      </p:cBhvr>
                                      <p:to>
                                        <p:strVal val="visible"/>
                                      </p:to>
                                    </p:set>
                                  </p:childTnLst>
                                </p:cTn>
                              </p:par>
                              <p:par>
                                <p:cTn id="26" presetID="26" presetClass="emph" presetSubtype="0" fill="hold" grpId="1" nodeType="withEffect">
                                  <p:stCondLst>
                                    <p:cond delay="0"/>
                                  </p:stCondLst>
                                  <p:childTnLst>
                                    <p:animEffect transition="out" filter="fade">
                                      <p:cBhvr>
                                        <p:cTn id="27" dur="500" tmFilter="0, 0; .2, .5; .8, .5; 1, 0"/>
                                        <p:tgtEl>
                                          <p:spTgt spid="693256"/>
                                        </p:tgtEl>
                                      </p:cBhvr>
                                    </p:animEffect>
                                    <p:animScale>
                                      <p:cBhvr>
                                        <p:cTn id="28" dur="250" autoRev="1" fill="hold"/>
                                        <p:tgtEl>
                                          <p:spTgt spid="693256"/>
                                        </p:tgtEl>
                                      </p:cBhvr>
                                      <p:by x="105000" y="105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93251">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93251">
                                            <p:txEl>
                                              <p:pRg st="6" end="6"/>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93251">
                                            <p:txEl>
                                              <p:pRg st="7" end="7"/>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693251">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3253"/>
                                        </p:tgtEl>
                                        <p:attrNameLst>
                                          <p:attrName>style.visibility</p:attrName>
                                        </p:attrNameLst>
                                      </p:cBhvr>
                                      <p:to>
                                        <p:strVal val="visible"/>
                                      </p:to>
                                    </p:set>
                                  </p:childTnLst>
                                </p:cTn>
                              </p:par>
                              <p:par>
                                <p:cTn id="47" presetID="26" presetClass="emph" presetSubtype="0" fill="hold" grpId="1" nodeType="withEffect">
                                  <p:stCondLst>
                                    <p:cond delay="0"/>
                                  </p:stCondLst>
                                  <p:childTnLst>
                                    <p:animEffect transition="out" filter="fade">
                                      <p:cBhvr>
                                        <p:cTn id="48" dur="500" tmFilter="0, 0; .2, .5; .8, .5; 1, 0"/>
                                        <p:tgtEl>
                                          <p:spTgt spid="693253"/>
                                        </p:tgtEl>
                                      </p:cBhvr>
                                    </p:animEffect>
                                    <p:animScale>
                                      <p:cBhvr>
                                        <p:cTn id="49" dur="250" autoRev="1" fill="hold"/>
                                        <p:tgtEl>
                                          <p:spTgt spid="693253"/>
                                        </p:tgtEl>
                                      </p:cBhvr>
                                      <p:by x="105000" y="105000"/>
                                    </p:animScale>
                                  </p:childTnLst>
                                </p:cTn>
                              </p:par>
                              <p:par>
                                <p:cTn id="50" presetID="1" presetClass="entr" presetSubtype="0" fill="hold" grpId="0" nodeType="withEffect">
                                  <p:stCondLst>
                                    <p:cond delay="0"/>
                                  </p:stCondLst>
                                  <p:childTnLst>
                                    <p:set>
                                      <p:cBhvr>
                                        <p:cTn id="51" dur="1" fill="hold">
                                          <p:stCondLst>
                                            <p:cond delay="0"/>
                                          </p:stCondLst>
                                        </p:cTn>
                                        <p:tgtEl>
                                          <p:spTgt spid="693254"/>
                                        </p:tgtEl>
                                        <p:attrNameLst>
                                          <p:attrName>style.visibility</p:attrName>
                                        </p:attrNameLst>
                                      </p:cBhvr>
                                      <p:to>
                                        <p:strVal val="visible"/>
                                      </p:to>
                                    </p:set>
                                  </p:childTnLst>
                                </p:cTn>
                              </p:par>
                              <p:par>
                                <p:cTn id="52" presetID="26" presetClass="emph" presetSubtype="0" fill="hold" grpId="1" nodeType="withEffect">
                                  <p:stCondLst>
                                    <p:cond delay="0"/>
                                  </p:stCondLst>
                                  <p:childTnLst>
                                    <p:animEffect transition="out" filter="fade">
                                      <p:cBhvr>
                                        <p:cTn id="53" dur="500" tmFilter="0, 0; .2, .5; .8, .5; 1, 0"/>
                                        <p:tgtEl>
                                          <p:spTgt spid="693254"/>
                                        </p:tgtEl>
                                      </p:cBhvr>
                                    </p:animEffect>
                                    <p:animScale>
                                      <p:cBhvr>
                                        <p:cTn id="54" dur="250" autoRev="1" fill="hold"/>
                                        <p:tgtEl>
                                          <p:spTgt spid="6932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3" grpId="0" animBg="1"/>
      <p:bldP spid="693253" grpId="1" animBg="1"/>
      <p:bldP spid="693254" grpId="0" animBg="1"/>
      <p:bldP spid="693254" grpId="1" animBg="1"/>
      <p:bldP spid="693255" grpId="0" animBg="1"/>
      <p:bldP spid="693255" grpId="1" animBg="1"/>
      <p:bldP spid="693256" grpId="0" animBg="1"/>
      <p:bldP spid="69325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Creating a New Application (Continued)</a:t>
            </a:r>
          </a:p>
        </p:txBody>
      </p:sp>
      <p:sp>
        <p:nvSpPr>
          <p:cNvPr id="66562" name="Slide Number Placeholder 3"/>
          <p:cNvSpPr>
            <a:spLocks noGrp="1"/>
          </p:cNvSpPr>
          <p:nvPr>
            <p:ph type="sldNum" sz="quarter" idx="12"/>
          </p:nvPr>
        </p:nvSpPr>
        <p:spPr/>
        <p:txBody>
          <a:bodyPr/>
          <a:lstStyle/>
          <a:p>
            <a:pPr>
              <a:defRPr/>
            </a:pPr>
            <a:fld id="{FF4C7D95-276C-452F-9FAC-5DA618A351C7}" type="slidenum">
              <a:rPr lang="en-US"/>
              <a:pPr>
                <a:defRPr/>
              </a:pPr>
              <a:t>15</a:t>
            </a:fld>
            <a:endParaRPr lang="en-US"/>
          </a:p>
        </p:txBody>
      </p:sp>
      <p:sp>
        <p:nvSpPr>
          <p:cNvPr id="30724" name="Rectangle 3"/>
          <p:cNvSpPr>
            <a:spLocks noChangeArrowheads="1"/>
          </p:cNvSpPr>
          <p:nvPr/>
        </p:nvSpPr>
        <p:spPr bwMode="auto">
          <a:xfrm>
            <a:off x="0" y="1149350"/>
            <a:ext cx="33909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endParaRPr lang="en-US" altLang="en-US" sz="2000" b="0">
              <a:latin typeface="Arial" pitchFamily="34" charset="0"/>
            </a:endParaRPr>
          </a:p>
        </p:txBody>
      </p:sp>
      <p:sp>
        <p:nvSpPr>
          <p:cNvPr id="695300" name="Rectangle 4"/>
          <p:cNvSpPr>
            <a:spLocks noChangeArrowheads="1"/>
          </p:cNvSpPr>
          <p:nvPr/>
        </p:nvSpPr>
        <p:spPr bwMode="auto">
          <a:xfrm>
            <a:off x="0" y="1258888"/>
            <a:ext cx="83296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36538" indent="-236538"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endParaRPr lang="en-US" altLang="en-US" sz="1800" b="0">
              <a:latin typeface="Arial" pitchFamily="34" charset="0"/>
            </a:endParaRPr>
          </a:p>
          <a:p>
            <a:pPr eaLnBrk="1" hangingPunct="1">
              <a:buClr>
                <a:srgbClr val="666699"/>
              </a:buClr>
              <a:buFont typeface="Wingdings" pitchFamily="2" charset="2"/>
              <a:buChar char="§"/>
            </a:pPr>
            <a:r>
              <a:rPr lang="en-US" altLang="en-US" sz="1800" b="0">
                <a:latin typeface="Arial" pitchFamily="34" charset="0"/>
              </a:rPr>
              <a:t>After you create a new Web Application, Default.aspx page is added to this Website. To Rename this page, </a:t>
            </a:r>
            <a:r>
              <a:rPr lang="en-US" altLang="en-US" sz="1800" b="0" i="1">
                <a:latin typeface="Arial" pitchFamily="34" charset="0"/>
              </a:rPr>
              <a:t>Select</a:t>
            </a:r>
            <a:r>
              <a:rPr lang="en-US" altLang="en-US" sz="1800" b="0">
                <a:latin typeface="Arial" pitchFamily="34" charset="0"/>
              </a:rPr>
              <a:t> the page from the Website node in the </a:t>
            </a:r>
            <a:r>
              <a:rPr lang="en-US" altLang="en-US" sz="1800" b="0" i="1">
                <a:latin typeface="Arial" pitchFamily="34" charset="0"/>
              </a:rPr>
              <a:t>Solution Explorer</a:t>
            </a:r>
            <a:r>
              <a:rPr lang="en-US" altLang="en-US" sz="1800" b="0">
                <a:latin typeface="Arial" pitchFamily="34" charset="0"/>
              </a:rPr>
              <a:t> &gt; </a:t>
            </a:r>
            <a:r>
              <a:rPr lang="en-US" altLang="en-US" sz="1800" b="0" i="1">
                <a:latin typeface="Arial" pitchFamily="34" charset="0"/>
              </a:rPr>
              <a:t>Right Click</a:t>
            </a:r>
            <a:r>
              <a:rPr lang="en-US" altLang="en-US" sz="1800" b="0">
                <a:latin typeface="Arial" pitchFamily="34" charset="0"/>
              </a:rPr>
              <a:t> &gt; </a:t>
            </a:r>
            <a:r>
              <a:rPr lang="en-US" altLang="en-US" sz="1800" b="0" i="1">
                <a:latin typeface="Arial" pitchFamily="34" charset="0"/>
              </a:rPr>
              <a:t>Rename. </a:t>
            </a:r>
          </a:p>
        </p:txBody>
      </p:sp>
      <p:pic>
        <p:nvPicPr>
          <p:cNvPr id="695301" name="Picture 5" descr="AddNewI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450" y="2378075"/>
            <a:ext cx="3724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5302" name="Text Box 6"/>
          <p:cNvSpPr txBox="1">
            <a:spLocks noChangeArrowheads="1"/>
          </p:cNvSpPr>
          <p:nvPr/>
        </p:nvSpPr>
        <p:spPr bwMode="auto">
          <a:xfrm>
            <a:off x="166688" y="2327275"/>
            <a:ext cx="4132262"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36538" indent="-236538" algn="l">
              <a:spcBef>
                <a:spcPct val="20000"/>
              </a:spcBef>
              <a:buFont typeface="Arial" pitchFamily="34" charset="0"/>
              <a:buChar char="•"/>
              <a:defRPr sz="3200">
                <a:solidFill>
                  <a:schemeClr val="tx1"/>
                </a:solidFill>
                <a:latin typeface="Calibri" pitchFamily="34" charset="0"/>
              </a:defRPr>
            </a:lvl1pPr>
            <a:lvl2pPr marL="520700" indent="-169863"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endParaRPr lang="en-US" altLang="en-US" sz="1800" b="0">
              <a:latin typeface="Arial" pitchFamily="34" charset="0"/>
            </a:endParaRPr>
          </a:p>
          <a:p>
            <a:pPr eaLnBrk="1" hangingPunct="1">
              <a:buClr>
                <a:srgbClr val="666699"/>
              </a:buClr>
              <a:buFont typeface="Wingdings" pitchFamily="2" charset="2"/>
              <a:buChar char="§"/>
            </a:pPr>
            <a:r>
              <a:rPr lang="en-US" altLang="en-US" sz="1800" b="0">
                <a:latin typeface="Arial" pitchFamily="34" charset="0"/>
              </a:rPr>
              <a:t>Files can be added to the Project, using Solution Explorer: </a:t>
            </a:r>
          </a:p>
          <a:p>
            <a:pPr lvl="1" eaLnBrk="1" hangingPunct="1">
              <a:buClr>
                <a:srgbClr val="666699"/>
              </a:buClr>
              <a:buFont typeface="Wingdings" pitchFamily="2" charset="2"/>
              <a:buChar char="§"/>
            </a:pPr>
            <a:r>
              <a:rPr lang="en-US" altLang="en-US" sz="1800" b="0">
                <a:latin typeface="Arial" pitchFamily="34" charset="0"/>
              </a:rPr>
              <a:t>Right click on the project node, in the </a:t>
            </a:r>
            <a:r>
              <a:rPr lang="en-US" altLang="en-US" sz="1800" b="0" i="1">
                <a:solidFill>
                  <a:srgbClr val="666699"/>
                </a:solidFill>
                <a:latin typeface="Arial" pitchFamily="34" charset="0"/>
              </a:rPr>
              <a:t>Solution Explorer,</a:t>
            </a:r>
            <a:r>
              <a:rPr lang="en-US" altLang="en-US" sz="1800" b="0">
                <a:latin typeface="Arial" pitchFamily="34" charset="0"/>
              </a:rPr>
              <a:t> and select the option </a:t>
            </a:r>
            <a:r>
              <a:rPr lang="en-US" altLang="en-US" sz="1800" b="0" i="1">
                <a:solidFill>
                  <a:srgbClr val="666699"/>
                </a:solidFill>
                <a:latin typeface="Arial" pitchFamily="34" charset="0"/>
              </a:rPr>
              <a:t>Add New Item</a:t>
            </a:r>
            <a:r>
              <a:rPr lang="en-US" altLang="en-US" sz="1800" b="0">
                <a:latin typeface="Arial" pitchFamily="34" charset="0"/>
              </a:rPr>
              <a:t>. </a:t>
            </a:r>
          </a:p>
          <a:p>
            <a:pPr lvl="1" eaLnBrk="1" hangingPunct="1">
              <a:buClr>
                <a:srgbClr val="666699"/>
              </a:buClr>
              <a:buFont typeface="Wingdings" pitchFamily="2" charset="2"/>
              <a:buChar char="§"/>
            </a:pPr>
            <a:r>
              <a:rPr lang="en-US" altLang="en-US" sz="1800" b="0">
                <a:latin typeface="Arial" pitchFamily="34" charset="0"/>
              </a:rPr>
              <a:t>The </a:t>
            </a:r>
            <a:r>
              <a:rPr lang="en-US" altLang="en-US" sz="1800" b="0" i="1">
                <a:solidFill>
                  <a:srgbClr val="666699"/>
                </a:solidFill>
                <a:latin typeface="Arial" pitchFamily="34" charset="0"/>
              </a:rPr>
              <a:t>Add New Item</a:t>
            </a:r>
            <a:r>
              <a:rPr lang="en-US" altLang="en-US" sz="1800" b="0">
                <a:latin typeface="Arial" pitchFamily="34" charset="0"/>
              </a:rPr>
              <a:t> window will popup. </a:t>
            </a:r>
          </a:p>
          <a:p>
            <a:pPr lvl="1" eaLnBrk="1" hangingPunct="1">
              <a:buClr>
                <a:srgbClr val="666699"/>
              </a:buClr>
              <a:buFont typeface="Wingdings" pitchFamily="2" charset="2"/>
              <a:buChar char="§"/>
            </a:pPr>
            <a:r>
              <a:rPr lang="en-US" altLang="en-US" sz="1800" b="0">
                <a:latin typeface="Arial" pitchFamily="34" charset="0"/>
              </a:rPr>
              <a:t>Select the type of file (item) to be added and click on Add.</a:t>
            </a:r>
          </a:p>
          <a:p>
            <a:pPr>
              <a:spcBef>
                <a:spcPct val="0"/>
              </a:spcBef>
              <a:buFontTx/>
              <a:buNone/>
            </a:pPr>
            <a:endParaRPr lang="en-US" altLang="en-US" sz="1800">
              <a:latin typeface="Arial" pitchFamily="34" charset="0"/>
            </a:endParaRPr>
          </a:p>
        </p:txBody>
      </p:sp>
      <p:pic>
        <p:nvPicPr>
          <p:cNvPr id="695303" name="Picture 7" descr="AddingFile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5463" y="2525713"/>
            <a:ext cx="4625975"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5304" name="Oval 8"/>
          <p:cNvSpPr>
            <a:spLocks noChangeArrowheads="1"/>
          </p:cNvSpPr>
          <p:nvPr/>
        </p:nvSpPr>
        <p:spPr bwMode="auto">
          <a:xfrm>
            <a:off x="6364288" y="4926013"/>
            <a:ext cx="1282700" cy="263525"/>
          </a:xfrm>
          <a:prstGeom prst="ellipse">
            <a:avLst/>
          </a:prstGeom>
          <a:noFill/>
          <a:ln w="12700" algn="ctr">
            <a:solidFill>
              <a:srgbClr val="33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695300">
                                            <p:txEl>
                                              <p:pRg st="1" end="1"/>
                                            </p:txEl>
                                          </p:spTgt>
                                        </p:tgtEl>
                                        <p:attrNameLst>
                                          <p:attrName>style.visibility</p:attrName>
                                        </p:attrNameLst>
                                      </p:cBhvr>
                                      <p:to>
                                        <p:strVal val="visible"/>
                                      </p:to>
                                    </p:set>
                                    <p:animEffect transition="in" filter="strips(downRight)">
                                      <p:cBhvr>
                                        <p:cTn id="7" dur="500"/>
                                        <p:tgtEl>
                                          <p:spTgt spid="69530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9530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95301"/>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69530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95304"/>
                                        </p:tgtEl>
                                        <p:attrNameLst>
                                          <p:attrName>style.visibility</p:attrName>
                                        </p:attrNameLst>
                                      </p:cBhvr>
                                      <p:to>
                                        <p:strVal val="visible"/>
                                      </p:to>
                                    </p:set>
                                  </p:childTnLst>
                                </p:cTn>
                              </p:par>
                              <p:par>
                                <p:cTn id="20" presetID="26" presetClass="emph" presetSubtype="0" fill="hold" grpId="1" nodeType="withEffect">
                                  <p:stCondLst>
                                    <p:cond delay="0"/>
                                  </p:stCondLst>
                                  <p:childTnLst>
                                    <p:animEffect transition="out" filter="fade">
                                      <p:cBhvr>
                                        <p:cTn id="21" dur="500" tmFilter="0, 0; .2, .5; .8, .5; 1, 0"/>
                                        <p:tgtEl>
                                          <p:spTgt spid="695304"/>
                                        </p:tgtEl>
                                      </p:cBhvr>
                                    </p:animEffect>
                                    <p:animScale>
                                      <p:cBhvr>
                                        <p:cTn id="22" dur="250" autoRev="1" fill="hold"/>
                                        <p:tgtEl>
                                          <p:spTgt spid="69530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2" grpId="0"/>
      <p:bldP spid="695304" grpId="0" animBg="1"/>
      <p:bldP spid="69530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title"/>
          </p:nvPr>
        </p:nvSpPr>
        <p:spPr>
          <a:xfrm>
            <a:off x="457200" y="274638"/>
            <a:ext cx="8229600" cy="639762"/>
          </a:xfrm>
        </p:spPr>
        <p:txBody>
          <a:bodyPr/>
          <a:lstStyle/>
          <a:p>
            <a:pPr eaLnBrk="1" hangingPunct="1"/>
            <a:r>
              <a:rPr lang="en-US" altLang="en-US" smtClean="0"/>
              <a:t>Solution Explorer</a:t>
            </a:r>
          </a:p>
        </p:txBody>
      </p:sp>
      <p:sp>
        <p:nvSpPr>
          <p:cNvPr id="67586" name="Slide Number Placeholder 3"/>
          <p:cNvSpPr>
            <a:spLocks noGrp="1"/>
          </p:cNvSpPr>
          <p:nvPr>
            <p:ph type="sldNum" sz="quarter" idx="12"/>
          </p:nvPr>
        </p:nvSpPr>
        <p:spPr/>
        <p:txBody>
          <a:bodyPr/>
          <a:lstStyle/>
          <a:p>
            <a:pPr>
              <a:defRPr/>
            </a:pPr>
            <a:fld id="{235E50F7-8BD5-46E3-A129-84A6F6B54648}" type="slidenum">
              <a:rPr lang="en-US"/>
              <a:pPr>
                <a:defRPr/>
              </a:pPr>
              <a:t>16</a:t>
            </a:fld>
            <a:endParaRPr lang="en-US"/>
          </a:p>
        </p:txBody>
      </p:sp>
      <p:pic>
        <p:nvPicPr>
          <p:cNvPr id="697346" name="Picture 2" descr="SolnExplorerforPPT7-f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663" y="1989138"/>
            <a:ext cx="3235325"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7347" name="Picture 3" descr="solutionExplorerDefault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0" y="1549400"/>
            <a:ext cx="32258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7348" name="Oval 4"/>
          <p:cNvSpPr>
            <a:spLocks noChangeArrowheads="1"/>
          </p:cNvSpPr>
          <p:nvPr/>
        </p:nvSpPr>
        <p:spPr bwMode="auto">
          <a:xfrm>
            <a:off x="6111875" y="2449513"/>
            <a:ext cx="698500" cy="193675"/>
          </a:xfrm>
          <a:prstGeom prst="ellipse">
            <a:avLst/>
          </a:prstGeom>
          <a:noFill/>
          <a:ln w="19050" algn="ctr">
            <a:solidFill>
              <a:srgbClr val="8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Arial" pitchFamily="34" charset="0"/>
            </a:endParaRPr>
          </a:p>
        </p:txBody>
      </p:sp>
      <p:sp>
        <p:nvSpPr>
          <p:cNvPr id="697349" name="Oval 5"/>
          <p:cNvSpPr>
            <a:spLocks noChangeArrowheads="1"/>
          </p:cNvSpPr>
          <p:nvPr/>
        </p:nvSpPr>
        <p:spPr bwMode="auto">
          <a:xfrm>
            <a:off x="5935663" y="2587625"/>
            <a:ext cx="1366837" cy="269875"/>
          </a:xfrm>
          <a:prstGeom prst="ellipse">
            <a:avLst/>
          </a:prstGeom>
          <a:noFill/>
          <a:ln w="19050" algn="ctr">
            <a:solidFill>
              <a:srgbClr val="8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Arial" pitchFamily="34" charset="0"/>
            </a:endParaRPr>
          </a:p>
        </p:txBody>
      </p:sp>
      <p:sp>
        <p:nvSpPr>
          <p:cNvPr id="697350" name="Rectangle 6"/>
          <p:cNvSpPr>
            <a:spLocks noChangeArrowheads="1"/>
          </p:cNvSpPr>
          <p:nvPr/>
        </p:nvSpPr>
        <p:spPr bwMode="auto">
          <a:xfrm>
            <a:off x="315913" y="1362075"/>
            <a:ext cx="5067300" cy="503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a:spcBef>
                <a:spcPct val="20000"/>
              </a:spcBef>
              <a:buFont typeface="Arial" pitchFamily="34" charset="0"/>
              <a:buChar char="•"/>
              <a:defRPr sz="3200">
                <a:solidFill>
                  <a:schemeClr val="tx1"/>
                </a:solidFill>
                <a:latin typeface="Calibri" pitchFamily="34" charset="0"/>
              </a:defRPr>
            </a:lvl1pPr>
            <a:lvl2pPr marL="685800" indent="-228600" algn="l">
              <a:spcBef>
                <a:spcPct val="20000"/>
              </a:spcBef>
              <a:buFont typeface="Arial" pitchFamily="34" charset="0"/>
              <a:buChar char="–"/>
              <a:defRPr sz="2800">
                <a:solidFill>
                  <a:schemeClr val="tx1"/>
                </a:solidFill>
                <a:latin typeface="Calibri" pitchFamily="34" charset="0"/>
              </a:defRPr>
            </a:lvl2pPr>
            <a:lvl3pPr marL="10287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r>
              <a:rPr lang="en-US" altLang="en-US" sz="2000" b="0">
                <a:latin typeface="Arial" pitchFamily="34" charset="0"/>
              </a:rPr>
              <a:t>Presents a </a:t>
            </a:r>
            <a:r>
              <a:rPr lang="en-US" altLang="en-US" sz="2000" b="0" i="1">
                <a:solidFill>
                  <a:srgbClr val="666699"/>
                </a:solidFill>
                <a:latin typeface="Arial" pitchFamily="34" charset="0"/>
              </a:rPr>
              <a:t>tree view structure</a:t>
            </a:r>
            <a:r>
              <a:rPr lang="en-US" altLang="en-US" sz="2000" b="0">
                <a:latin typeface="Arial" pitchFamily="34" charset="0"/>
              </a:rPr>
              <a:t> of files present in the project. </a:t>
            </a:r>
          </a:p>
          <a:p>
            <a:pPr lvl="1" eaLnBrk="1" hangingPunct="1">
              <a:buClr>
                <a:srgbClr val="666699"/>
              </a:buClr>
            </a:pPr>
            <a:r>
              <a:rPr lang="en-US" altLang="en-US" sz="1800" b="0">
                <a:latin typeface="Arial" pitchFamily="34" charset="0"/>
              </a:rPr>
              <a:t>By default a New Website will contain:</a:t>
            </a:r>
          </a:p>
          <a:p>
            <a:pPr lvl="2" eaLnBrk="1" hangingPunct="1">
              <a:buClr>
                <a:srgbClr val="666699"/>
              </a:buClr>
              <a:buFontTx/>
              <a:buChar char="•"/>
            </a:pPr>
            <a:r>
              <a:rPr lang="en-US" altLang="en-US" sz="1800" b="0">
                <a:latin typeface="Arial" pitchFamily="34" charset="0"/>
              </a:rPr>
              <a:t>An App_Data folder </a:t>
            </a:r>
          </a:p>
          <a:p>
            <a:pPr lvl="2" eaLnBrk="1" hangingPunct="1">
              <a:buClr>
                <a:srgbClr val="666699"/>
              </a:buClr>
              <a:buFontTx/>
              <a:buChar char="•"/>
            </a:pPr>
            <a:r>
              <a:rPr lang="en-US" altLang="en-US" sz="1800" b="0">
                <a:latin typeface="Arial" pitchFamily="34" charset="0"/>
              </a:rPr>
              <a:t>A Default.aspx page (including Default.aspx.cs)</a:t>
            </a:r>
          </a:p>
          <a:p>
            <a:pPr eaLnBrk="1" hangingPunct="1">
              <a:buClr>
                <a:srgbClr val="666699"/>
              </a:buClr>
              <a:buFont typeface="Wingdings" pitchFamily="2" charset="2"/>
              <a:buChar char="§"/>
            </a:pPr>
            <a:endParaRPr lang="en-US" altLang="en-US" sz="2000">
              <a:latin typeface="Arial" pitchFamily="34" charset="0"/>
            </a:endParaRPr>
          </a:p>
          <a:p>
            <a:pPr eaLnBrk="1" hangingPunct="1">
              <a:buClr>
                <a:srgbClr val="666699"/>
              </a:buClr>
              <a:buFont typeface="Wingdings" pitchFamily="2" charset="2"/>
              <a:buNone/>
            </a:pPr>
            <a:r>
              <a:rPr lang="en-US" altLang="en-US" sz="2000">
                <a:latin typeface="Arial" pitchFamily="34" charset="0"/>
              </a:rPr>
              <a:t>To view Solution Explorer:</a:t>
            </a:r>
          </a:p>
          <a:p>
            <a:pPr eaLnBrk="1" hangingPunct="1">
              <a:buClr>
                <a:srgbClr val="666699"/>
              </a:buClr>
              <a:buFont typeface="Wingdings" pitchFamily="2" charset="2"/>
              <a:buChar char="§"/>
            </a:pPr>
            <a:r>
              <a:rPr lang="en-US" altLang="en-US" sz="2000">
                <a:solidFill>
                  <a:schemeClr val="folHlink"/>
                </a:solidFill>
                <a:latin typeface="Arial" pitchFamily="34" charset="0"/>
              </a:rPr>
              <a:t> </a:t>
            </a:r>
            <a:r>
              <a:rPr lang="en-US" altLang="en-US" sz="2000" b="0" i="1">
                <a:solidFill>
                  <a:srgbClr val="666699"/>
                </a:solidFill>
                <a:latin typeface="Arial" pitchFamily="34" charset="0"/>
              </a:rPr>
              <a:t>Select</a:t>
            </a:r>
            <a:r>
              <a:rPr lang="en-US" altLang="en-US" sz="2000">
                <a:solidFill>
                  <a:srgbClr val="666699"/>
                </a:solidFill>
                <a:latin typeface="Arial" pitchFamily="34" charset="0"/>
              </a:rPr>
              <a:t> </a:t>
            </a:r>
            <a:r>
              <a:rPr lang="en-US" altLang="en-US" sz="2000" b="0" i="1">
                <a:solidFill>
                  <a:srgbClr val="666699"/>
                </a:solidFill>
                <a:latin typeface="Arial" pitchFamily="34" charset="0"/>
              </a:rPr>
              <a:t>View</a:t>
            </a:r>
            <a:r>
              <a:rPr lang="en-US" altLang="en-US" sz="2000">
                <a:solidFill>
                  <a:srgbClr val="666699"/>
                </a:solidFill>
                <a:latin typeface="Arial" pitchFamily="34" charset="0"/>
              </a:rPr>
              <a:t> &gt; </a:t>
            </a:r>
            <a:r>
              <a:rPr lang="en-US" altLang="en-US" sz="2000" b="0" i="1">
                <a:solidFill>
                  <a:srgbClr val="666699"/>
                </a:solidFill>
                <a:latin typeface="Arial" pitchFamily="34" charset="0"/>
              </a:rPr>
              <a:t>Solution</a:t>
            </a:r>
            <a:r>
              <a:rPr lang="en-US" altLang="en-US" sz="2000">
                <a:solidFill>
                  <a:srgbClr val="666699"/>
                </a:solidFill>
                <a:latin typeface="Arial" pitchFamily="34" charset="0"/>
              </a:rPr>
              <a:t> </a:t>
            </a:r>
            <a:r>
              <a:rPr lang="en-US" altLang="en-US" sz="2000" b="0" i="1">
                <a:solidFill>
                  <a:srgbClr val="666699"/>
                </a:solidFill>
                <a:latin typeface="Arial" pitchFamily="34" charset="0"/>
              </a:rPr>
              <a:t>Explorer</a:t>
            </a:r>
            <a:r>
              <a:rPr lang="en-US" altLang="en-US" sz="2000">
                <a:solidFill>
                  <a:srgbClr val="666699"/>
                </a:solidFill>
                <a:latin typeface="Arial" pitchFamily="34" charset="0"/>
              </a:rPr>
              <a:t> </a:t>
            </a:r>
          </a:p>
          <a:p>
            <a:pPr eaLnBrk="1" hangingPunct="1">
              <a:buClr>
                <a:srgbClr val="666699"/>
              </a:buClr>
              <a:buFont typeface="Wingdings" pitchFamily="2" charset="2"/>
              <a:buNone/>
            </a:pPr>
            <a:r>
              <a:rPr lang="en-US" altLang="en-US" sz="2000" b="0">
                <a:latin typeface="Arial" pitchFamily="34" charset="0"/>
              </a:rPr>
              <a:t>OR</a:t>
            </a:r>
            <a:r>
              <a:rPr lang="en-US" altLang="en-US" sz="2000">
                <a:solidFill>
                  <a:srgbClr val="666699"/>
                </a:solidFill>
                <a:latin typeface="Arial" pitchFamily="34" charset="0"/>
              </a:rPr>
              <a:t> </a:t>
            </a:r>
          </a:p>
          <a:p>
            <a:pPr eaLnBrk="1" hangingPunct="1">
              <a:buClr>
                <a:srgbClr val="666699"/>
              </a:buClr>
              <a:buFont typeface="Wingdings" pitchFamily="2" charset="2"/>
              <a:buChar char="§"/>
            </a:pPr>
            <a:r>
              <a:rPr lang="en-US" altLang="en-US" sz="2000" b="0" i="1">
                <a:solidFill>
                  <a:srgbClr val="666699"/>
                </a:solidFill>
                <a:latin typeface="Arial" pitchFamily="34" charset="0"/>
              </a:rPr>
              <a:t>Press</a:t>
            </a:r>
            <a:r>
              <a:rPr lang="en-US" altLang="en-US" sz="2000">
                <a:solidFill>
                  <a:srgbClr val="666699"/>
                </a:solidFill>
                <a:latin typeface="Arial" pitchFamily="34" charset="0"/>
              </a:rPr>
              <a:t> </a:t>
            </a:r>
            <a:r>
              <a:rPr lang="en-US" altLang="en-US" sz="2000" b="0" i="1">
                <a:solidFill>
                  <a:srgbClr val="666699"/>
                </a:solidFill>
                <a:latin typeface="Arial" pitchFamily="34" charset="0"/>
              </a:rPr>
              <a:t>buttons</a:t>
            </a:r>
            <a:r>
              <a:rPr lang="en-US" altLang="en-US" sz="2000">
                <a:solidFill>
                  <a:srgbClr val="666699"/>
                </a:solidFill>
                <a:latin typeface="Arial" pitchFamily="34" charset="0"/>
              </a:rPr>
              <a:t> </a:t>
            </a:r>
            <a:r>
              <a:rPr lang="en-US" altLang="en-US" sz="2000" b="0" i="1">
                <a:solidFill>
                  <a:srgbClr val="666699"/>
                </a:solidFill>
                <a:latin typeface="Arial" pitchFamily="34" charset="0"/>
              </a:rPr>
              <a:t>Ctrl+W,S</a:t>
            </a:r>
            <a:endParaRPr lang="en-US" altLang="en-US" sz="20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697350">
                                            <p:txEl>
                                              <p:pRg st="0" end="0"/>
                                            </p:txEl>
                                          </p:spTgt>
                                        </p:tgtEl>
                                        <p:attrNameLst>
                                          <p:attrName>style.visibility</p:attrName>
                                        </p:attrNameLst>
                                      </p:cBhvr>
                                      <p:to>
                                        <p:strVal val="visible"/>
                                      </p:to>
                                    </p:set>
                                    <p:animEffect transition="in" filter="strips(downRight)">
                                      <p:cBhvr>
                                        <p:cTn id="7" dur="500"/>
                                        <p:tgtEl>
                                          <p:spTgt spid="697350">
                                            <p:txEl>
                                              <p:pRg st="0" end="0"/>
                                            </p:txEl>
                                          </p:spTgt>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6973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7347"/>
                                        </p:tgtEl>
                                        <p:attrNameLst>
                                          <p:attrName>style.visibility</p:attrName>
                                        </p:attrNameLst>
                                      </p:cBhvr>
                                      <p:to>
                                        <p:strVal val="visible"/>
                                      </p:to>
                                    </p:set>
                                  </p:childTnLst>
                                </p:cTn>
                              </p:par>
                            </p:childTnLst>
                          </p:cTn>
                        </p:par>
                        <p:par>
                          <p:cTn id="15" fill="hold" nodeType="afterGroup">
                            <p:stCondLst>
                              <p:cond delay="0"/>
                            </p:stCondLst>
                            <p:childTnLst>
                              <p:par>
                                <p:cTn id="16" presetID="18" presetClass="entr" presetSubtype="6" fill="hold" nodeType="afterEffect">
                                  <p:stCondLst>
                                    <p:cond delay="0"/>
                                  </p:stCondLst>
                                  <p:childTnLst>
                                    <p:set>
                                      <p:cBhvr>
                                        <p:cTn id="17" dur="1" fill="hold">
                                          <p:stCondLst>
                                            <p:cond delay="0"/>
                                          </p:stCondLst>
                                        </p:cTn>
                                        <p:tgtEl>
                                          <p:spTgt spid="697350">
                                            <p:txEl>
                                              <p:pRg st="1" end="1"/>
                                            </p:txEl>
                                          </p:spTgt>
                                        </p:tgtEl>
                                        <p:attrNameLst>
                                          <p:attrName>style.visibility</p:attrName>
                                        </p:attrNameLst>
                                      </p:cBhvr>
                                      <p:to>
                                        <p:strVal val="visible"/>
                                      </p:to>
                                    </p:set>
                                    <p:animEffect transition="in" filter="strips(downRight)">
                                      <p:cBhvr>
                                        <p:cTn id="18" dur="500"/>
                                        <p:tgtEl>
                                          <p:spTgt spid="697350">
                                            <p:txEl>
                                              <p:pRg st="1" end="1"/>
                                            </p:txEl>
                                          </p:spTgt>
                                        </p:tgtEl>
                                      </p:cBhvr>
                                    </p:animEffect>
                                  </p:childTnLst>
                                </p:cTn>
                              </p:par>
                            </p:childTnLst>
                          </p:cTn>
                        </p:par>
                        <p:par>
                          <p:cTn id="19" fill="hold" nodeType="afterGroup">
                            <p:stCondLst>
                              <p:cond delay="500"/>
                            </p:stCondLst>
                            <p:childTnLst>
                              <p:par>
                                <p:cTn id="20" presetID="18" presetClass="entr" presetSubtype="6" fill="hold" nodeType="afterEffect">
                                  <p:stCondLst>
                                    <p:cond delay="0"/>
                                  </p:stCondLst>
                                  <p:childTnLst>
                                    <p:set>
                                      <p:cBhvr>
                                        <p:cTn id="21" dur="1" fill="hold">
                                          <p:stCondLst>
                                            <p:cond delay="0"/>
                                          </p:stCondLst>
                                        </p:cTn>
                                        <p:tgtEl>
                                          <p:spTgt spid="697350">
                                            <p:txEl>
                                              <p:pRg st="2" end="2"/>
                                            </p:txEl>
                                          </p:spTgt>
                                        </p:tgtEl>
                                        <p:attrNameLst>
                                          <p:attrName>style.visibility</p:attrName>
                                        </p:attrNameLst>
                                      </p:cBhvr>
                                      <p:to>
                                        <p:strVal val="visible"/>
                                      </p:to>
                                    </p:set>
                                    <p:animEffect transition="in" filter="strips(downRight)">
                                      <p:cBhvr>
                                        <p:cTn id="22" dur="500"/>
                                        <p:tgtEl>
                                          <p:spTgt spid="697350">
                                            <p:txEl>
                                              <p:pRg st="2" end="2"/>
                                            </p:txEl>
                                          </p:spTgt>
                                        </p:tgtEl>
                                      </p:cBhvr>
                                    </p:animEffect>
                                  </p:childTnLst>
                                </p:cTn>
                              </p:par>
                            </p:childTnLst>
                          </p:cTn>
                        </p:par>
                        <p:par>
                          <p:cTn id="23" fill="hold" nodeType="afterGroup">
                            <p:stCondLst>
                              <p:cond delay="1000"/>
                            </p:stCondLst>
                            <p:childTnLst>
                              <p:par>
                                <p:cTn id="24" presetID="18" presetClass="entr" presetSubtype="6" fill="hold" nodeType="afterEffect">
                                  <p:stCondLst>
                                    <p:cond delay="0"/>
                                  </p:stCondLst>
                                  <p:childTnLst>
                                    <p:set>
                                      <p:cBhvr>
                                        <p:cTn id="25" dur="1" fill="hold">
                                          <p:stCondLst>
                                            <p:cond delay="0"/>
                                          </p:stCondLst>
                                        </p:cTn>
                                        <p:tgtEl>
                                          <p:spTgt spid="697350">
                                            <p:txEl>
                                              <p:pRg st="3" end="3"/>
                                            </p:txEl>
                                          </p:spTgt>
                                        </p:tgtEl>
                                        <p:attrNameLst>
                                          <p:attrName>style.visibility</p:attrName>
                                        </p:attrNameLst>
                                      </p:cBhvr>
                                      <p:to>
                                        <p:strVal val="visible"/>
                                      </p:to>
                                    </p:set>
                                    <p:animEffect transition="in" filter="strips(downRight)">
                                      <p:cBhvr>
                                        <p:cTn id="26" dur="500"/>
                                        <p:tgtEl>
                                          <p:spTgt spid="697350">
                                            <p:txEl>
                                              <p:pRg st="3" end="3"/>
                                            </p:txEl>
                                          </p:spTgt>
                                        </p:tgtEl>
                                      </p:cBhvr>
                                    </p:animEffect>
                                  </p:childTnLst>
                                </p:cTn>
                              </p:par>
                            </p:childTnLst>
                          </p:cTn>
                        </p:par>
                        <p:par>
                          <p:cTn id="27" fill="hold" nodeType="afterGroup">
                            <p:stCondLst>
                              <p:cond delay="1500"/>
                            </p:stCondLst>
                            <p:childTnLst>
                              <p:par>
                                <p:cTn id="28" presetID="18" presetClass="entr" presetSubtype="6" fill="hold" grpId="0" nodeType="afterEffect">
                                  <p:stCondLst>
                                    <p:cond delay="0"/>
                                  </p:stCondLst>
                                  <p:childTnLst>
                                    <p:set>
                                      <p:cBhvr>
                                        <p:cTn id="29" dur="1" fill="hold">
                                          <p:stCondLst>
                                            <p:cond delay="0"/>
                                          </p:stCondLst>
                                        </p:cTn>
                                        <p:tgtEl>
                                          <p:spTgt spid="697348"/>
                                        </p:tgtEl>
                                        <p:attrNameLst>
                                          <p:attrName>style.visibility</p:attrName>
                                        </p:attrNameLst>
                                      </p:cBhvr>
                                      <p:to>
                                        <p:strVal val="visible"/>
                                      </p:to>
                                    </p:set>
                                    <p:animEffect transition="in" filter="strips(downRight)">
                                      <p:cBhvr>
                                        <p:cTn id="30" dur="500"/>
                                        <p:tgtEl>
                                          <p:spTgt spid="697348"/>
                                        </p:tgtEl>
                                      </p:cBhvr>
                                    </p:animEffect>
                                  </p:childTnLst>
                                </p:cTn>
                              </p:par>
                            </p:childTnLst>
                          </p:cTn>
                        </p:par>
                        <p:par>
                          <p:cTn id="31" fill="hold" nodeType="afterGroup">
                            <p:stCondLst>
                              <p:cond delay="2000"/>
                            </p:stCondLst>
                            <p:childTnLst>
                              <p:par>
                                <p:cTn id="32" presetID="18" presetClass="entr" presetSubtype="6" fill="hold" grpId="0" nodeType="afterEffect">
                                  <p:stCondLst>
                                    <p:cond delay="0"/>
                                  </p:stCondLst>
                                  <p:childTnLst>
                                    <p:set>
                                      <p:cBhvr>
                                        <p:cTn id="33" dur="1" fill="hold">
                                          <p:stCondLst>
                                            <p:cond delay="0"/>
                                          </p:stCondLst>
                                        </p:cTn>
                                        <p:tgtEl>
                                          <p:spTgt spid="697349"/>
                                        </p:tgtEl>
                                        <p:attrNameLst>
                                          <p:attrName>style.visibility</p:attrName>
                                        </p:attrNameLst>
                                      </p:cBhvr>
                                      <p:to>
                                        <p:strVal val="visible"/>
                                      </p:to>
                                    </p:set>
                                    <p:animEffect transition="in" filter="strips(downRight)">
                                      <p:cBhvr>
                                        <p:cTn id="34" dur="500"/>
                                        <p:tgtEl>
                                          <p:spTgt spid="697349"/>
                                        </p:tgtEl>
                                      </p:cBhvr>
                                    </p:animEffect>
                                  </p:childTnLst>
                                </p:cTn>
                              </p:par>
                            </p:childTnLst>
                          </p:cTn>
                        </p:par>
                        <p:par>
                          <p:cTn id="35" fill="hold" nodeType="afterGroup">
                            <p:stCondLst>
                              <p:cond delay="2500"/>
                            </p:stCondLst>
                            <p:childTnLst>
                              <p:par>
                                <p:cTn id="36" presetID="18" presetClass="entr" presetSubtype="6" fill="hold" nodeType="afterEffect">
                                  <p:stCondLst>
                                    <p:cond delay="0"/>
                                  </p:stCondLst>
                                  <p:childTnLst>
                                    <p:set>
                                      <p:cBhvr>
                                        <p:cTn id="37" dur="1" fill="hold">
                                          <p:stCondLst>
                                            <p:cond delay="0"/>
                                          </p:stCondLst>
                                        </p:cTn>
                                        <p:tgtEl>
                                          <p:spTgt spid="697350">
                                            <p:txEl>
                                              <p:pRg st="5" end="5"/>
                                            </p:txEl>
                                          </p:spTgt>
                                        </p:tgtEl>
                                        <p:attrNameLst>
                                          <p:attrName>style.visibility</p:attrName>
                                        </p:attrNameLst>
                                      </p:cBhvr>
                                      <p:to>
                                        <p:strVal val="visible"/>
                                      </p:to>
                                    </p:set>
                                    <p:animEffect transition="in" filter="strips(downRight)">
                                      <p:cBhvr>
                                        <p:cTn id="38" dur="500"/>
                                        <p:tgtEl>
                                          <p:spTgt spid="697350">
                                            <p:txEl>
                                              <p:pRg st="5" end="5"/>
                                            </p:txEl>
                                          </p:spTgt>
                                        </p:tgtEl>
                                      </p:cBhvr>
                                    </p:animEffect>
                                  </p:childTnLst>
                                </p:cTn>
                              </p:par>
                            </p:childTnLst>
                          </p:cTn>
                        </p:par>
                        <p:par>
                          <p:cTn id="39" fill="hold" nodeType="afterGroup">
                            <p:stCondLst>
                              <p:cond delay="3000"/>
                            </p:stCondLst>
                            <p:childTnLst>
                              <p:par>
                                <p:cTn id="40" presetID="18" presetClass="entr" presetSubtype="6" fill="hold" nodeType="afterEffect">
                                  <p:stCondLst>
                                    <p:cond delay="0"/>
                                  </p:stCondLst>
                                  <p:childTnLst>
                                    <p:set>
                                      <p:cBhvr>
                                        <p:cTn id="41" dur="1" fill="hold">
                                          <p:stCondLst>
                                            <p:cond delay="0"/>
                                          </p:stCondLst>
                                        </p:cTn>
                                        <p:tgtEl>
                                          <p:spTgt spid="697350">
                                            <p:txEl>
                                              <p:pRg st="6" end="6"/>
                                            </p:txEl>
                                          </p:spTgt>
                                        </p:tgtEl>
                                        <p:attrNameLst>
                                          <p:attrName>style.visibility</p:attrName>
                                        </p:attrNameLst>
                                      </p:cBhvr>
                                      <p:to>
                                        <p:strVal val="visible"/>
                                      </p:to>
                                    </p:set>
                                    <p:animEffect transition="in" filter="strips(downRight)">
                                      <p:cBhvr>
                                        <p:cTn id="42" dur="500"/>
                                        <p:tgtEl>
                                          <p:spTgt spid="697350">
                                            <p:txEl>
                                              <p:pRg st="6" end="6"/>
                                            </p:txEl>
                                          </p:spTgt>
                                        </p:tgtEl>
                                      </p:cBhvr>
                                    </p:animEffect>
                                  </p:childTnLst>
                                </p:cTn>
                              </p:par>
                            </p:childTnLst>
                          </p:cTn>
                        </p:par>
                        <p:par>
                          <p:cTn id="43" fill="hold" nodeType="afterGroup">
                            <p:stCondLst>
                              <p:cond delay="3500"/>
                            </p:stCondLst>
                            <p:childTnLst>
                              <p:par>
                                <p:cTn id="44" presetID="18" presetClass="entr" presetSubtype="6" fill="hold" nodeType="afterEffect">
                                  <p:stCondLst>
                                    <p:cond delay="0"/>
                                  </p:stCondLst>
                                  <p:childTnLst>
                                    <p:set>
                                      <p:cBhvr>
                                        <p:cTn id="45" dur="1" fill="hold">
                                          <p:stCondLst>
                                            <p:cond delay="0"/>
                                          </p:stCondLst>
                                        </p:cTn>
                                        <p:tgtEl>
                                          <p:spTgt spid="697350">
                                            <p:txEl>
                                              <p:pRg st="7" end="7"/>
                                            </p:txEl>
                                          </p:spTgt>
                                        </p:tgtEl>
                                        <p:attrNameLst>
                                          <p:attrName>style.visibility</p:attrName>
                                        </p:attrNameLst>
                                      </p:cBhvr>
                                      <p:to>
                                        <p:strVal val="visible"/>
                                      </p:to>
                                    </p:set>
                                    <p:animEffect transition="in" filter="strips(downRight)">
                                      <p:cBhvr>
                                        <p:cTn id="46" dur="500"/>
                                        <p:tgtEl>
                                          <p:spTgt spid="697350">
                                            <p:txEl>
                                              <p:pRg st="7" end="7"/>
                                            </p:txEl>
                                          </p:spTgt>
                                        </p:tgtEl>
                                      </p:cBhvr>
                                    </p:animEffect>
                                  </p:childTnLst>
                                </p:cTn>
                              </p:par>
                            </p:childTnLst>
                          </p:cTn>
                        </p:par>
                        <p:par>
                          <p:cTn id="47" fill="hold" nodeType="afterGroup">
                            <p:stCondLst>
                              <p:cond delay="4000"/>
                            </p:stCondLst>
                            <p:childTnLst>
                              <p:par>
                                <p:cTn id="48" presetID="18" presetClass="entr" presetSubtype="6" fill="hold" nodeType="afterEffect">
                                  <p:stCondLst>
                                    <p:cond delay="0"/>
                                  </p:stCondLst>
                                  <p:childTnLst>
                                    <p:set>
                                      <p:cBhvr>
                                        <p:cTn id="49" dur="1" fill="hold">
                                          <p:stCondLst>
                                            <p:cond delay="0"/>
                                          </p:stCondLst>
                                        </p:cTn>
                                        <p:tgtEl>
                                          <p:spTgt spid="697350">
                                            <p:txEl>
                                              <p:pRg st="8" end="8"/>
                                            </p:txEl>
                                          </p:spTgt>
                                        </p:tgtEl>
                                        <p:attrNameLst>
                                          <p:attrName>style.visibility</p:attrName>
                                        </p:attrNameLst>
                                      </p:cBhvr>
                                      <p:to>
                                        <p:strVal val="visible"/>
                                      </p:to>
                                    </p:set>
                                    <p:animEffect transition="in" filter="strips(downRight)">
                                      <p:cBhvr>
                                        <p:cTn id="50" dur="500"/>
                                        <p:tgtEl>
                                          <p:spTgt spid="6973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8" grpId="0" animBg="1"/>
      <p:bldP spid="6973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Solution Explorer (Continued)</a:t>
            </a:r>
          </a:p>
        </p:txBody>
      </p:sp>
      <p:sp>
        <p:nvSpPr>
          <p:cNvPr id="68610" name="Slide Number Placeholder 3"/>
          <p:cNvSpPr>
            <a:spLocks noGrp="1"/>
          </p:cNvSpPr>
          <p:nvPr>
            <p:ph type="sldNum" sz="quarter" idx="12"/>
          </p:nvPr>
        </p:nvSpPr>
        <p:spPr/>
        <p:txBody>
          <a:bodyPr/>
          <a:lstStyle/>
          <a:p>
            <a:pPr>
              <a:defRPr/>
            </a:pPr>
            <a:fld id="{DCAF3FBD-585F-4B36-9945-AB54112F08B2}" type="slidenum">
              <a:rPr lang="en-US"/>
              <a:pPr>
                <a:defRPr/>
              </a:pPr>
              <a:t>17</a:t>
            </a:fld>
            <a:endParaRPr lang="en-US"/>
          </a:p>
        </p:txBody>
      </p:sp>
      <p:sp>
        <p:nvSpPr>
          <p:cNvPr id="699395" name="Rectangle 3"/>
          <p:cNvSpPr>
            <a:spLocks noChangeArrowheads="1"/>
          </p:cNvSpPr>
          <p:nvPr/>
        </p:nvSpPr>
        <p:spPr bwMode="auto">
          <a:xfrm>
            <a:off x="47625" y="1290638"/>
            <a:ext cx="9515475"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r>
              <a:rPr lang="en-US" altLang="en-US" sz="2000" b="0">
                <a:latin typeface="Arial" pitchFamily="34" charset="0"/>
              </a:rPr>
              <a:t>The Toolbar at the top of Solution Explorer enables various tasks.</a:t>
            </a:r>
          </a:p>
        </p:txBody>
      </p:sp>
      <p:grpSp>
        <p:nvGrpSpPr>
          <p:cNvPr id="32773" name="Group 4"/>
          <p:cNvGrpSpPr>
            <a:grpSpLocks/>
          </p:cNvGrpSpPr>
          <p:nvPr/>
        </p:nvGrpSpPr>
        <p:grpSpPr bwMode="auto">
          <a:xfrm>
            <a:off x="2144713" y="2178050"/>
            <a:ext cx="5030787" cy="3602038"/>
            <a:chOff x="1351" y="1372"/>
            <a:chExt cx="3169" cy="2269"/>
          </a:xfrm>
        </p:grpSpPr>
        <p:pic>
          <p:nvPicPr>
            <p:cNvPr id="32774" name="Picture 5" descr="SolutionExplorerTool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6" y="1965"/>
              <a:ext cx="3094"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Line 6"/>
            <p:cNvSpPr>
              <a:spLocks noChangeShapeType="1"/>
            </p:cNvSpPr>
            <p:nvPr/>
          </p:nvSpPr>
          <p:spPr bwMode="auto">
            <a:xfrm>
              <a:off x="1613" y="2420"/>
              <a:ext cx="0" cy="5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6" name="Text Box 7"/>
            <p:cNvSpPr txBox="1">
              <a:spLocks noChangeArrowheads="1"/>
            </p:cNvSpPr>
            <p:nvPr/>
          </p:nvSpPr>
          <p:spPr bwMode="auto">
            <a:xfrm>
              <a:off x="1351" y="2925"/>
              <a:ext cx="7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1600">
                  <a:latin typeface="Arial" pitchFamily="34" charset="0"/>
                </a:rPr>
                <a:t>Properties</a:t>
              </a:r>
            </a:p>
          </p:txBody>
        </p:sp>
        <p:grpSp>
          <p:nvGrpSpPr>
            <p:cNvPr id="32777" name="Group 8"/>
            <p:cNvGrpSpPr>
              <a:grpSpLocks/>
            </p:cNvGrpSpPr>
            <p:nvPr/>
          </p:nvGrpSpPr>
          <p:grpSpPr bwMode="auto">
            <a:xfrm>
              <a:off x="1811" y="2446"/>
              <a:ext cx="793" cy="1195"/>
              <a:chOff x="1214" y="2191"/>
              <a:chExt cx="793" cy="898"/>
            </a:xfrm>
          </p:grpSpPr>
          <p:sp>
            <p:nvSpPr>
              <p:cNvPr id="32793" name="Line 9"/>
              <p:cNvSpPr>
                <a:spLocks noChangeShapeType="1"/>
              </p:cNvSpPr>
              <p:nvPr/>
            </p:nvSpPr>
            <p:spPr bwMode="auto">
              <a:xfrm>
                <a:off x="1606" y="2191"/>
                <a:ext cx="0" cy="5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94" name="Text Box 10"/>
              <p:cNvSpPr txBox="1">
                <a:spLocks noChangeArrowheads="1"/>
              </p:cNvSpPr>
              <p:nvPr/>
            </p:nvSpPr>
            <p:spPr bwMode="auto">
              <a:xfrm>
                <a:off x="1214" y="2696"/>
                <a:ext cx="793"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en-US" sz="1600">
                    <a:latin typeface="Arial" pitchFamily="34" charset="0"/>
                  </a:rPr>
                  <a:t>Nest Related Files</a:t>
                </a:r>
              </a:p>
            </p:txBody>
          </p:sp>
        </p:grpSp>
        <p:grpSp>
          <p:nvGrpSpPr>
            <p:cNvPr id="32778" name="Group 11"/>
            <p:cNvGrpSpPr>
              <a:grpSpLocks/>
            </p:cNvGrpSpPr>
            <p:nvPr/>
          </p:nvGrpSpPr>
          <p:grpSpPr bwMode="auto">
            <a:xfrm>
              <a:off x="2351" y="2367"/>
              <a:ext cx="793" cy="873"/>
              <a:chOff x="1214" y="2191"/>
              <a:chExt cx="793" cy="873"/>
            </a:xfrm>
          </p:grpSpPr>
          <p:sp>
            <p:nvSpPr>
              <p:cNvPr id="32791" name="Line 12"/>
              <p:cNvSpPr>
                <a:spLocks noChangeShapeType="1"/>
              </p:cNvSpPr>
              <p:nvPr/>
            </p:nvSpPr>
            <p:spPr bwMode="auto">
              <a:xfrm>
                <a:off x="1606" y="2191"/>
                <a:ext cx="0" cy="5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92" name="Text Box 13"/>
              <p:cNvSpPr txBox="1">
                <a:spLocks noChangeArrowheads="1"/>
              </p:cNvSpPr>
              <p:nvPr/>
            </p:nvSpPr>
            <p:spPr bwMode="auto">
              <a:xfrm>
                <a:off x="1214" y="2696"/>
                <a:ext cx="79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en-US" sz="1600">
                    <a:latin typeface="Arial" pitchFamily="34" charset="0"/>
                  </a:rPr>
                  <a:t>View Designer</a:t>
                </a:r>
              </a:p>
            </p:txBody>
          </p:sp>
        </p:grpSp>
        <p:grpSp>
          <p:nvGrpSpPr>
            <p:cNvPr id="32779" name="Group 14"/>
            <p:cNvGrpSpPr>
              <a:grpSpLocks/>
            </p:cNvGrpSpPr>
            <p:nvPr/>
          </p:nvGrpSpPr>
          <p:grpSpPr bwMode="auto">
            <a:xfrm>
              <a:off x="2943" y="2384"/>
              <a:ext cx="1001" cy="1099"/>
              <a:chOff x="2966" y="2182"/>
              <a:chExt cx="1001" cy="1099"/>
            </a:xfrm>
          </p:grpSpPr>
          <p:sp>
            <p:nvSpPr>
              <p:cNvPr id="32789" name="Line 15"/>
              <p:cNvSpPr>
                <a:spLocks noChangeShapeType="1"/>
              </p:cNvSpPr>
              <p:nvPr/>
            </p:nvSpPr>
            <p:spPr bwMode="auto">
              <a:xfrm>
                <a:off x="3430" y="2182"/>
                <a:ext cx="0" cy="7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90" name="Text Box 16"/>
              <p:cNvSpPr txBox="1">
                <a:spLocks noChangeArrowheads="1"/>
              </p:cNvSpPr>
              <p:nvPr/>
            </p:nvSpPr>
            <p:spPr bwMode="auto">
              <a:xfrm>
                <a:off x="2966" y="2913"/>
                <a:ext cx="10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en-US" sz="1600">
                    <a:latin typeface="Arial" pitchFamily="34" charset="0"/>
                  </a:rPr>
                  <a:t>ASP.NET Configuration</a:t>
                </a:r>
              </a:p>
            </p:txBody>
          </p:sp>
        </p:grpSp>
        <p:grpSp>
          <p:nvGrpSpPr>
            <p:cNvPr id="32780" name="Group 17"/>
            <p:cNvGrpSpPr>
              <a:grpSpLocks/>
            </p:cNvGrpSpPr>
            <p:nvPr/>
          </p:nvGrpSpPr>
          <p:grpSpPr bwMode="auto">
            <a:xfrm>
              <a:off x="1600" y="1582"/>
              <a:ext cx="655" cy="750"/>
              <a:chOff x="1623" y="1353"/>
              <a:chExt cx="655" cy="750"/>
            </a:xfrm>
          </p:grpSpPr>
          <p:sp>
            <p:nvSpPr>
              <p:cNvPr id="32787" name="Line 18"/>
              <p:cNvSpPr>
                <a:spLocks noChangeShapeType="1"/>
              </p:cNvSpPr>
              <p:nvPr/>
            </p:nvSpPr>
            <p:spPr bwMode="auto">
              <a:xfrm>
                <a:off x="1920" y="1563"/>
                <a:ext cx="0" cy="5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8" name="Text Box 19"/>
              <p:cNvSpPr txBox="1">
                <a:spLocks noChangeArrowheads="1"/>
              </p:cNvSpPr>
              <p:nvPr/>
            </p:nvSpPr>
            <p:spPr bwMode="auto">
              <a:xfrm>
                <a:off x="1623" y="1353"/>
                <a:ext cx="65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en-US" sz="1600">
                    <a:latin typeface="Arial" pitchFamily="34" charset="0"/>
                  </a:rPr>
                  <a:t>Refresh</a:t>
                </a:r>
              </a:p>
            </p:txBody>
          </p:sp>
        </p:grpSp>
        <p:grpSp>
          <p:nvGrpSpPr>
            <p:cNvPr id="32781" name="Group 20"/>
            <p:cNvGrpSpPr>
              <a:grpSpLocks/>
            </p:cNvGrpSpPr>
            <p:nvPr/>
          </p:nvGrpSpPr>
          <p:grpSpPr bwMode="auto">
            <a:xfrm>
              <a:off x="2228" y="1372"/>
              <a:ext cx="655" cy="916"/>
              <a:chOff x="1623" y="1353"/>
              <a:chExt cx="655" cy="750"/>
            </a:xfrm>
          </p:grpSpPr>
          <p:sp>
            <p:nvSpPr>
              <p:cNvPr id="32785" name="Line 21"/>
              <p:cNvSpPr>
                <a:spLocks noChangeShapeType="1"/>
              </p:cNvSpPr>
              <p:nvPr/>
            </p:nvSpPr>
            <p:spPr bwMode="auto">
              <a:xfrm>
                <a:off x="1920" y="1563"/>
                <a:ext cx="0" cy="5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6" name="Text Box 22"/>
              <p:cNvSpPr txBox="1">
                <a:spLocks noChangeArrowheads="1"/>
              </p:cNvSpPr>
              <p:nvPr/>
            </p:nvSpPr>
            <p:spPr bwMode="auto">
              <a:xfrm>
                <a:off x="1623" y="1353"/>
                <a:ext cx="65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en-US" sz="1600">
                    <a:latin typeface="Arial" pitchFamily="34" charset="0"/>
                  </a:rPr>
                  <a:t>Code</a:t>
                </a:r>
              </a:p>
            </p:txBody>
          </p:sp>
        </p:grpSp>
        <p:grpSp>
          <p:nvGrpSpPr>
            <p:cNvPr id="32782" name="Group 23"/>
            <p:cNvGrpSpPr>
              <a:grpSpLocks/>
            </p:cNvGrpSpPr>
            <p:nvPr/>
          </p:nvGrpSpPr>
          <p:grpSpPr bwMode="auto">
            <a:xfrm>
              <a:off x="2648" y="1582"/>
              <a:ext cx="1126" cy="750"/>
              <a:chOff x="2671" y="1353"/>
              <a:chExt cx="1126" cy="750"/>
            </a:xfrm>
          </p:grpSpPr>
          <p:sp>
            <p:nvSpPr>
              <p:cNvPr id="32783" name="Line 24"/>
              <p:cNvSpPr>
                <a:spLocks noChangeShapeType="1"/>
              </p:cNvSpPr>
              <p:nvPr/>
            </p:nvSpPr>
            <p:spPr bwMode="auto">
              <a:xfrm>
                <a:off x="3108" y="1563"/>
                <a:ext cx="0" cy="5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4" name="Text Box 25"/>
              <p:cNvSpPr txBox="1">
                <a:spLocks noChangeArrowheads="1"/>
              </p:cNvSpPr>
              <p:nvPr/>
            </p:nvSpPr>
            <p:spPr bwMode="auto">
              <a:xfrm>
                <a:off x="2671" y="1353"/>
                <a:ext cx="112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en-US" altLang="en-US" sz="1600">
                    <a:latin typeface="Arial" pitchFamily="34" charset="0"/>
                  </a:rPr>
                  <a:t>Copy Website</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699395">
                                            <p:txEl>
                                              <p:pRg st="0" end="0"/>
                                            </p:txEl>
                                          </p:spTgt>
                                        </p:tgtEl>
                                        <p:attrNameLst>
                                          <p:attrName>style.visibility</p:attrName>
                                        </p:attrNameLst>
                                      </p:cBhvr>
                                      <p:to>
                                        <p:strVal val="visible"/>
                                      </p:to>
                                    </p:set>
                                    <p:animEffect transition="in" filter="strips(downRight)">
                                      <p:cBhvr>
                                        <p:cTn id="7" dur="500"/>
                                        <p:tgtEl>
                                          <p:spTgt spid="6993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Toolbox</a:t>
            </a:r>
          </a:p>
        </p:txBody>
      </p:sp>
      <p:sp>
        <p:nvSpPr>
          <p:cNvPr id="2" name="Slide Number Placeholder 3"/>
          <p:cNvSpPr>
            <a:spLocks noGrp="1"/>
          </p:cNvSpPr>
          <p:nvPr>
            <p:ph type="sldNum" sz="quarter" idx="12"/>
          </p:nvPr>
        </p:nvSpPr>
        <p:spPr/>
        <p:txBody>
          <a:bodyPr/>
          <a:lstStyle/>
          <a:p>
            <a:pPr>
              <a:defRPr/>
            </a:pPr>
            <a:fld id="{81891C8B-78BA-46F0-8CCD-B2525BEACA3D}" type="slidenum">
              <a:rPr lang="en-US"/>
              <a:pPr>
                <a:defRPr/>
              </a:pPr>
              <a:t>18</a:t>
            </a:fld>
            <a:endParaRPr lang="en-US"/>
          </a:p>
        </p:txBody>
      </p:sp>
      <p:sp>
        <p:nvSpPr>
          <p:cNvPr id="33796" name="Rectangle 3"/>
          <p:cNvSpPr>
            <a:spLocks noChangeArrowheads="1"/>
          </p:cNvSpPr>
          <p:nvPr/>
        </p:nvSpPr>
        <p:spPr bwMode="auto">
          <a:xfrm>
            <a:off x="203200" y="1309688"/>
            <a:ext cx="60198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a:spcBef>
                <a:spcPct val="20000"/>
              </a:spcBef>
              <a:buFont typeface="Arial" pitchFamily="34" charset="0"/>
              <a:buChar char="•"/>
              <a:defRPr sz="3200">
                <a:solidFill>
                  <a:schemeClr val="tx1"/>
                </a:solidFill>
                <a:latin typeface="Calibri" pitchFamily="34" charset="0"/>
              </a:defRPr>
            </a:lvl1pPr>
            <a:lvl2pPr marL="685800" indent="-22860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r>
              <a:rPr lang="en-US" altLang="en-US" sz="2000" b="0">
                <a:latin typeface="Arial" pitchFamily="34" charset="0"/>
              </a:rPr>
              <a:t>To add controls in the </a:t>
            </a:r>
            <a:r>
              <a:rPr lang="en-US" altLang="en-US" sz="2000" b="0" i="1">
                <a:solidFill>
                  <a:srgbClr val="666699"/>
                </a:solidFill>
                <a:latin typeface="Arial" pitchFamily="34" charset="0"/>
              </a:rPr>
              <a:t>Design Window</a:t>
            </a:r>
            <a:r>
              <a:rPr lang="en-US" altLang="en-US" sz="2000" b="0">
                <a:latin typeface="Arial" pitchFamily="34" charset="0"/>
              </a:rPr>
              <a:t> use </a:t>
            </a:r>
            <a:r>
              <a:rPr lang="en-US" altLang="en-US" sz="2000" b="0" i="1">
                <a:solidFill>
                  <a:srgbClr val="666699"/>
                </a:solidFill>
                <a:latin typeface="Arial" pitchFamily="34" charset="0"/>
              </a:rPr>
              <a:t>Toolbox. </a:t>
            </a:r>
          </a:p>
          <a:p>
            <a:pPr eaLnBrk="1" hangingPunct="1">
              <a:buClr>
                <a:srgbClr val="666699"/>
              </a:buClr>
              <a:buFont typeface="Wingdings" pitchFamily="2" charset="2"/>
              <a:buChar char="§"/>
            </a:pPr>
            <a:r>
              <a:rPr lang="en-US" altLang="en-US" sz="2000" b="0">
                <a:latin typeface="Arial" pitchFamily="34" charset="0"/>
              </a:rPr>
              <a:t>There are various </a:t>
            </a:r>
            <a:r>
              <a:rPr lang="en-US" altLang="en-US" sz="2000" b="0" i="1">
                <a:solidFill>
                  <a:srgbClr val="666699"/>
                </a:solidFill>
                <a:latin typeface="Arial" pitchFamily="34" charset="0"/>
              </a:rPr>
              <a:t>tool</a:t>
            </a:r>
            <a:r>
              <a:rPr lang="en-US" altLang="en-US" sz="2000" b="0">
                <a:solidFill>
                  <a:srgbClr val="666699"/>
                </a:solidFill>
                <a:latin typeface="Arial" pitchFamily="34" charset="0"/>
              </a:rPr>
              <a:t> </a:t>
            </a:r>
            <a:r>
              <a:rPr lang="en-US" altLang="en-US" sz="2000" b="0" i="1">
                <a:solidFill>
                  <a:srgbClr val="666699"/>
                </a:solidFill>
                <a:latin typeface="Arial" pitchFamily="34" charset="0"/>
              </a:rPr>
              <a:t>tabs</a:t>
            </a:r>
            <a:r>
              <a:rPr lang="en-US" altLang="en-US" sz="2000" b="0">
                <a:latin typeface="Arial" pitchFamily="34" charset="0"/>
              </a:rPr>
              <a:t> available in the Toolbox. </a:t>
            </a:r>
          </a:p>
          <a:p>
            <a:pPr lvl="1" eaLnBrk="1" hangingPunct="1">
              <a:buClr>
                <a:srgbClr val="666699"/>
              </a:buClr>
            </a:pPr>
            <a:r>
              <a:rPr lang="en-US" altLang="en-US" sz="1800" b="0">
                <a:latin typeface="Arial" pitchFamily="34" charset="0"/>
              </a:rPr>
              <a:t>The controls in the IDE are presented in a hierarchical manner (e.g., Standard Tab, Data Tab, Validation, Navigation, WebParts etc.).</a:t>
            </a:r>
          </a:p>
          <a:p>
            <a:pPr lvl="1" eaLnBrk="1" hangingPunct="1">
              <a:buClr>
                <a:srgbClr val="666699"/>
              </a:buClr>
            </a:pPr>
            <a:r>
              <a:rPr lang="en-US" altLang="en-US" sz="1800" b="0">
                <a:latin typeface="Arial" pitchFamily="34" charset="0"/>
              </a:rPr>
              <a:t>Depending on the type of project (application) the</a:t>
            </a:r>
            <a:r>
              <a:rPr lang="en-US" altLang="en-US" sz="1800">
                <a:latin typeface="Arial" pitchFamily="34" charset="0"/>
              </a:rPr>
              <a:t> </a:t>
            </a:r>
            <a:r>
              <a:rPr lang="en-US" altLang="en-US" sz="1800" b="0" i="1">
                <a:solidFill>
                  <a:srgbClr val="666699"/>
                </a:solidFill>
                <a:latin typeface="Arial" pitchFamily="34" charset="0"/>
              </a:rPr>
              <a:t>toolbox</a:t>
            </a:r>
            <a:r>
              <a:rPr lang="en-US" altLang="en-US" sz="1800" i="1">
                <a:solidFill>
                  <a:srgbClr val="666699"/>
                </a:solidFill>
                <a:latin typeface="Arial" pitchFamily="34" charset="0"/>
              </a:rPr>
              <a:t> </a:t>
            </a:r>
            <a:r>
              <a:rPr lang="en-US" altLang="en-US" sz="1800" b="0" i="1">
                <a:solidFill>
                  <a:srgbClr val="666699"/>
                </a:solidFill>
                <a:latin typeface="Arial" pitchFamily="34" charset="0"/>
              </a:rPr>
              <a:t>tabs</a:t>
            </a:r>
            <a:r>
              <a:rPr lang="en-US" altLang="en-US" sz="1800" i="1">
                <a:solidFill>
                  <a:srgbClr val="666699"/>
                </a:solidFill>
                <a:latin typeface="Arial" pitchFamily="34" charset="0"/>
              </a:rPr>
              <a:t> </a:t>
            </a:r>
            <a:r>
              <a:rPr lang="en-US" altLang="en-US" sz="1800" b="0" i="1">
                <a:solidFill>
                  <a:srgbClr val="666699"/>
                </a:solidFill>
                <a:latin typeface="Arial" pitchFamily="34" charset="0"/>
              </a:rPr>
              <a:t>will</a:t>
            </a:r>
            <a:r>
              <a:rPr lang="en-US" altLang="en-US" sz="1800" i="1">
                <a:solidFill>
                  <a:srgbClr val="666699"/>
                </a:solidFill>
                <a:latin typeface="Arial" pitchFamily="34" charset="0"/>
              </a:rPr>
              <a:t> </a:t>
            </a:r>
            <a:r>
              <a:rPr lang="en-US" altLang="en-US" sz="1800" b="0" i="1">
                <a:solidFill>
                  <a:srgbClr val="666699"/>
                </a:solidFill>
                <a:latin typeface="Arial" pitchFamily="34" charset="0"/>
              </a:rPr>
              <a:t>vary.</a:t>
            </a:r>
            <a:endParaRPr lang="en-US" altLang="en-US" sz="1800" b="0">
              <a:latin typeface="Arial" pitchFamily="34" charset="0"/>
            </a:endParaRPr>
          </a:p>
          <a:p>
            <a:pPr eaLnBrk="1" hangingPunct="1">
              <a:buClr>
                <a:srgbClr val="666699"/>
              </a:buClr>
              <a:buFont typeface="Wingdings" pitchFamily="2" charset="2"/>
              <a:buChar char="§"/>
            </a:pPr>
            <a:r>
              <a:rPr lang="en-US" altLang="en-US" sz="2000" b="0">
                <a:latin typeface="Arial" pitchFamily="34" charset="0"/>
              </a:rPr>
              <a:t>To view the tool box:</a:t>
            </a:r>
          </a:p>
          <a:p>
            <a:pPr lvl="1" eaLnBrk="1" hangingPunct="1">
              <a:buClr>
                <a:srgbClr val="666699"/>
              </a:buClr>
            </a:pPr>
            <a:r>
              <a:rPr lang="en-US" altLang="en-US" sz="1800">
                <a:solidFill>
                  <a:schemeClr val="folHlink"/>
                </a:solidFill>
                <a:latin typeface="Arial" pitchFamily="34" charset="0"/>
              </a:rPr>
              <a:t> </a:t>
            </a:r>
            <a:r>
              <a:rPr lang="en-US" altLang="en-US" sz="1800" b="0" i="1">
                <a:solidFill>
                  <a:srgbClr val="666699"/>
                </a:solidFill>
                <a:latin typeface="Arial" pitchFamily="34" charset="0"/>
              </a:rPr>
              <a:t>Select</a:t>
            </a:r>
            <a:r>
              <a:rPr lang="en-US" altLang="en-US" sz="1800">
                <a:solidFill>
                  <a:schemeClr val="folHlink"/>
                </a:solidFill>
                <a:latin typeface="Arial" pitchFamily="34" charset="0"/>
              </a:rPr>
              <a:t> </a:t>
            </a:r>
            <a:r>
              <a:rPr lang="en-US" altLang="en-US" sz="1800" b="0">
                <a:latin typeface="Arial" pitchFamily="34" charset="0"/>
              </a:rPr>
              <a:t>menu</a:t>
            </a:r>
            <a:r>
              <a:rPr lang="en-US" altLang="en-US" sz="1800">
                <a:latin typeface="Arial" pitchFamily="34" charset="0"/>
              </a:rPr>
              <a:t> </a:t>
            </a:r>
            <a:r>
              <a:rPr lang="en-US" altLang="en-US" sz="1800" b="0" i="1">
                <a:solidFill>
                  <a:srgbClr val="666699"/>
                </a:solidFill>
                <a:latin typeface="Arial" pitchFamily="34" charset="0"/>
              </a:rPr>
              <a:t>View</a:t>
            </a:r>
            <a:r>
              <a:rPr lang="en-US" altLang="en-US" sz="1800">
                <a:solidFill>
                  <a:srgbClr val="666699"/>
                </a:solidFill>
                <a:latin typeface="Arial" pitchFamily="34" charset="0"/>
              </a:rPr>
              <a:t> &gt; </a:t>
            </a:r>
            <a:r>
              <a:rPr lang="en-US" altLang="en-US" sz="1800" b="0" i="1">
                <a:solidFill>
                  <a:srgbClr val="666699"/>
                </a:solidFill>
                <a:latin typeface="Arial" pitchFamily="34" charset="0"/>
              </a:rPr>
              <a:t>Toolbox</a:t>
            </a:r>
            <a:r>
              <a:rPr lang="en-US" altLang="en-US" sz="1800">
                <a:solidFill>
                  <a:schemeClr val="folHlink"/>
                </a:solidFill>
                <a:latin typeface="Arial" pitchFamily="34" charset="0"/>
              </a:rPr>
              <a:t> </a:t>
            </a:r>
          </a:p>
          <a:p>
            <a:pPr lvl="1" eaLnBrk="1" hangingPunct="1">
              <a:buClr>
                <a:srgbClr val="666699"/>
              </a:buClr>
              <a:buFont typeface="Arial" pitchFamily="34" charset="0"/>
              <a:buNone/>
            </a:pPr>
            <a:r>
              <a:rPr lang="en-US" altLang="en-US" sz="1800" b="0" i="1">
                <a:latin typeface="Arial" pitchFamily="34" charset="0"/>
              </a:rPr>
              <a:t>OR</a:t>
            </a:r>
          </a:p>
          <a:p>
            <a:pPr lvl="1" eaLnBrk="1" hangingPunct="1">
              <a:buClr>
                <a:srgbClr val="666699"/>
              </a:buClr>
            </a:pPr>
            <a:r>
              <a:rPr lang="en-US" altLang="en-US" sz="1800" b="0">
                <a:latin typeface="Arial" pitchFamily="34" charset="0"/>
              </a:rPr>
              <a:t>Press</a:t>
            </a:r>
            <a:r>
              <a:rPr lang="en-US" altLang="en-US" sz="1800">
                <a:latin typeface="Arial" pitchFamily="34" charset="0"/>
              </a:rPr>
              <a:t> </a:t>
            </a:r>
            <a:r>
              <a:rPr lang="en-US" altLang="en-US" sz="1800" b="0">
                <a:latin typeface="Arial" pitchFamily="34" charset="0"/>
              </a:rPr>
              <a:t>buttons</a:t>
            </a:r>
            <a:r>
              <a:rPr lang="en-US" altLang="en-US" sz="1800">
                <a:solidFill>
                  <a:schemeClr val="folHlink"/>
                </a:solidFill>
                <a:latin typeface="Arial" pitchFamily="34" charset="0"/>
              </a:rPr>
              <a:t> </a:t>
            </a:r>
            <a:r>
              <a:rPr lang="en-US" altLang="en-US" sz="1800" b="0" i="1">
                <a:solidFill>
                  <a:srgbClr val="666699"/>
                </a:solidFill>
                <a:latin typeface="Arial" pitchFamily="34" charset="0"/>
              </a:rPr>
              <a:t>Ctrl+Alt+X or Ctrl+W, X</a:t>
            </a:r>
          </a:p>
          <a:p>
            <a:pPr eaLnBrk="1" hangingPunct="1">
              <a:buClr>
                <a:srgbClr val="666699"/>
              </a:buClr>
              <a:buFont typeface="Wingdings" pitchFamily="2" charset="2"/>
              <a:buChar char="§"/>
            </a:pPr>
            <a:r>
              <a:rPr lang="en-US" altLang="en-US" sz="2000" b="0">
                <a:latin typeface="Arial" pitchFamily="34" charset="0"/>
              </a:rPr>
              <a:t>You can also view the controls as icons by right-clicking on the toolbox you want to change and deselecting the List View.</a:t>
            </a:r>
          </a:p>
        </p:txBody>
      </p:sp>
      <p:pic>
        <p:nvPicPr>
          <p:cNvPr id="33797" name="Picture 4" descr="Tool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838" y="1200150"/>
            <a:ext cx="2611437" cy="524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Properties Window</a:t>
            </a:r>
          </a:p>
        </p:txBody>
      </p:sp>
      <p:sp>
        <p:nvSpPr>
          <p:cNvPr id="2" name="Slide Number Placeholder 3"/>
          <p:cNvSpPr>
            <a:spLocks noGrp="1"/>
          </p:cNvSpPr>
          <p:nvPr>
            <p:ph type="sldNum" sz="quarter" idx="12"/>
          </p:nvPr>
        </p:nvSpPr>
        <p:spPr/>
        <p:txBody>
          <a:bodyPr/>
          <a:lstStyle/>
          <a:p>
            <a:pPr>
              <a:defRPr/>
            </a:pPr>
            <a:fld id="{8B6D63D5-FCEC-4BA6-AF9E-A69FDCBB6BFB}" type="slidenum">
              <a:rPr lang="en-US"/>
              <a:pPr>
                <a:defRPr/>
              </a:pPr>
              <a:t>19</a:t>
            </a:fld>
            <a:endParaRPr lang="en-US"/>
          </a:p>
        </p:txBody>
      </p:sp>
      <p:pic>
        <p:nvPicPr>
          <p:cNvPr id="711683" name="Picture 3" descr="Propertieswindow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0" y="1752600"/>
            <a:ext cx="28035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4" name="Rectangle 4"/>
          <p:cNvSpPr>
            <a:spLocks noChangeArrowheads="1"/>
          </p:cNvSpPr>
          <p:nvPr/>
        </p:nvSpPr>
        <p:spPr bwMode="auto">
          <a:xfrm>
            <a:off x="203200" y="1825625"/>
            <a:ext cx="5765800"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a:spcBef>
                <a:spcPct val="20000"/>
              </a:spcBef>
              <a:buFont typeface="Arial" pitchFamily="34" charset="0"/>
              <a:buChar char="•"/>
              <a:defRPr sz="3200">
                <a:solidFill>
                  <a:schemeClr val="tx1"/>
                </a:solidFill>
                <a:latin typeface="Calibri" pitchFamily="34" charset="0"/>
              </a:defRPr>
            </a:lvl1pPr>
            <a:lvl2pPr marL="685800" indent="-22860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r>
              <a:rPr lang="en-US" altLang="en-US" sz="2000" b="0">
                <a:latin typeface="Arial" pitchFamily="34" charset="0"/>
              </a:rPr>
              <a:t>To configure a control:</a:t>
            </a:r>
          </a:p>
          <a:p>
            <a:pPr lvl="1" eaLnBrk="1" hangingPunct="1">
              <a:spcBef>
                <a:spcPct val="10000"/>
              </a:spcBef>
              <a:buClr>
                <a:srgbClr val="666699"/>
              </a:buClr>
            </a:pPr>
            <a:r>
              <a:rPr lang="en-US" altLang="en-US" sz="1800" b="0">
                <a:latin typeface="Arial" pitchFamily="34" charset="0"/>
              </a:rPr>
              <a:t>Click once to select it</a:t>
            </a:r>
          </a:p>
          <a:p>
            <a:pPr lvl="1" eaLnBrk="1" hangingPunct="1">
              <a:spcBef>
                <a:spcPct val="10000"/>
              </a:spcBef>
              <a:buClr>
                <a:srgbClr val="666699"/>
              </a:buClr>
            </a:pPr>
            <a:r>
              <a:rPr lang="en-US" altLang="en-US" sz="1800" b="0" i="1">
                <a:solidFill>
                  <a:srgbClr val="666699"/>
                </a:solidFill>
                <a:latin typeface="Arial" pitchFamily="34" charset="0"/>
              </a:rPr>
              <a:t>Press</a:t>
            </a:r>
            <a:r>
              <a:rPr lang="en-US" altLang="en-US" sz="1800" i="1">
                <a:solidFill>
                  <a:srgbClr val="666699"/>
                </a:solidFill>
                <a:latin typeface="Arial" pitchFamily="34" charset="0"/>
              </a:rPr>
              <a:t> </a:t>
            </a:r>
            <a:r>
              <a:rPr lang="en-US" altLang="en-US" sz="1800" b="0" i="1">
                <a:solidFill>
                  <a:srgbClr val="666699"/>
                </a:solidFill>
                <a:latin typeface="Arial" pitchFamily="34" charset="0"/>
              </a:rPr>
              <a:t>F4</a:t>
            </a:r>
            <a:r>
              <a:rPr lang="en-US" altLang="en-US" sz="1800" i="1">
                <a:solidFill>
                  <a:schemeClr val="folHlink"/>
                </a:solidFill>
                <a:latin typeface="Arial" pitchFamily="34" charset="0"/>
              </a:rPr>
              <a:t> </a:t>
            </a:r>
            <a:r>
              <a:rPr lang="en-US" altLang="en-US" sz="1800" b="0">
                <a:latin typeface="Arial" pitchFamily="34" charset="0"/>
              </a:rPr>
              <a:t>or</a:t>
            </a:r>
            <a:r>
              <a:rPr lang="en-US" altLang="en-US" sz="1800" i="1">
                <a:solidFill>
                  <a:schemeClr val="folHlink"/>
                </a:solidFill>
                <a:latin typeface="Arial" pitchFamily="34" charset="0"/>
              </a:rPr>
              <a:t> </a:t>
            </a:r>
            <a:r>
              <a:rPr lang="en-US" altLang="en-US" sz="1800" b="0">
                <a:latin typeface="Arial" pitchFamily="34" charset="0"/>
              </a:rPr>
              <a:t>Select</a:t>
            </a:r>
            <a:r>
              <a:rPr lang="en-US" altLang="en-US" sz="1800" i="1">
                <a:latin typeface="Arial" pitchFamily="34" charset="0"/>
              </a:rPr>
              <a:t> </a:t>
            </a:r>
            <a:r>
              <a:rPr lang="en-US" altLang="en-US" sz="1800" b="0" i="1">
                <a:latin typeface="Arial" pitchFamily="34" charset="0"/>
              </a:rPr>
              <a:t>menu</a:t>
            </a:r>
            <a:r>
              <a:rPr lang="en-US" altLang="en-US" sz="1800" i="1">
                <a:solidFill>
                  <a:schemeClr val="folHlink"/>
                </a:solidFill>
                <a:latin typeface="Arial" pitchFamily="34" charset="0"/>
              </a:rPr>
              <a:t> </a:t>
            </a:r>
            <a:r>
              <a:rPr lang="en-US" altLang="en-US" sz="1800" b="0" i="1">
                <a:solidFill>
                  <a:srgbClr val="666699"/>
                </a:solidFill>
                <a:latin typeface="Arial" pitchFamily="34" charset="0"/>
              </a:rPr>
              <a:t>View</a:t>
            </a:r>
            <a:r>
              <a:rPr lang="en-US" altLang="en-US" sz="1800" i="1">
                <a:solidFill>
                  <a:srgbClr val="666699"/>
                </a:solidFill>
                <a:latin typeface="Arial" pitchFamily="34" charset="0"/>
              </a:rPr>
              <a:t> &gt; </a:t>
            </a:r>
            <a:r>
              <a:rPr lang="en-US" altLang="en-US" sz="1800" b="0" i="1">
                <a:solidFill>
                  <a:srgbClr val="666699"/>
                </a:solidFill>
                <a:latin typeface="Arial" pitchFamily="34" charset="0"/>
              </a:rPr>
              <a:t>Properties</a:t>
            </a:r>
            <a:r>
              <a:rPr lang="en-US" altLang="en-US" sz="1800" i="1">
                <a:solidFill>
                  <a:srgbClr val="666699"/>
                </a:solidFill>
                <a:latin typeface="Arial" pitchFamily="34" charset="0"/>
              </a:rPr>
              <a:t> </a:t>
            </a:r>
            <a:r>
              <a:rPr lang="en-US" altLang="en-US" sz="1800" b="0" i="1">
                <a:solidFill>
                  <a:srgbClr val="666699"/>
                </a:solidFill>
                <a:latin typeface="Arial" pitchFamily="34" charset="0"/>
              </a:rPr>
              <a:t>window</a:t>
            </a:r>
          </a:p>
          <a:p>
            <a:pPr lvl="1" eaLnBrk="1" hangingPunct="1">
              <a:spcBef>
                <a:spcPct val="10000"/>
              </a:spcBef>
              <a:buClr>
                <a:srgbClr val="666699"/>
              </a:buClr>
            </a:pPr>
            <a:r>
              <a:rPr lang="en-US" altLang="en-US" sz="1800" b="0">
                <a:latin typeface="Arial" pitchFamily="34" charset="0"/>
              </a:rPr>
              <a:t>Modify the appropriate properties in the window</a:t>
            </a:r>
          </a:p>
          <a:p>
            <a:pPr eaLnBrk="1" hangingPunct="1">
              <a:buClr>
                <a:srgbClr val="666699"/>
              </a:buClr>
              <a:buFont typeface="Wingdings" pitchFamily="2" charset="2"/>
              <a:buChar char="§"/>
            </a:pPr>
            <a:r>
              <a:rPr lang="en-US" altLang="en-US" sz="2000" b="0">
                <a:latin typeface="Arial" pitchFamily="34" charset="0"/>
              </a:rPr>
              <a:t>There are various options provided for viewing the properties of the selected control, such as:</a:t>
            </a:r>
          </a:p>
          <a:p>
            <a:pPr lvl="1" eaLnBrk="1" hangingPunct="1">
              <a:spcBef>
                <a:spcPct val="10000"/>
              </a:spcBef>
              <a:buClr>
                <a:srgbClr val="666699"/>
              </a:buClr>
            </a:pPr>
            <a:r>
              <a:rPr lang="en-US" altLang="en-US" sz="1800" b="0" i="1">
                <a:solidFill>
                  <a:srgbClr val="666699"/>
                </a:solidFill>
                <a:latin typeface="Arial" pitchFamily="34" charset="0"/>
              </a:rPr>
              <a:t>Categorized</a:t>
            </a:r>
            <a:r>
              <a:rPr lang="en-US" altLang="en-US" sz="1800" b="0">
                <a:solidFill>
                  <a:srgbClr val="666699"/>
                </a:solidFill>
                <a:latin typeface="Arial" pitchFamily="34" charset="0"/>
              </a:rPr>
              <a:t> </a:t>
            </a:r>
            <a:r>
              <a:rPr lang="en-US" altLang="en-US" sz="1800" b="0" i="1">
                <a:solidFill>
                  <a:srgbClr val="666699"/>
                </a:solidFill>
                <a:latin typeface="Arial" pitchFamily="34" charset="0"/>
              </a:rPr>
              <a:t>view</a:t>
            </a:r>
          </a:p>
          <a:p>
            <a:pPr lvl="1" eaLnBrk="1" hangingPunct="1">
              <a:spcBef>
                <a:spcPct val="10000"/>
              </a:spcBef>
              <a:buClr>
                <a:srgbClr val="666699"/>
              </a:buClr>
            </a:pPr>
            <a:r>
              <a:rPr lang="en-US" altLang="en-US" sz="1800" b="0" i="1">
                <a:solidFill>
                  <a:srgbClr val="666699"/>
                </a:solidFill>
                <a:latin typeface="Arial" pitchFamily="34" charset="0"/>
              </a:rPr>
              <a:t>Alphabetical</a:t>
            </a:r>
            <a:r>
              <a:rPr lang="en-US" altLang="en-US" sz="1800" b="0">
                <a:solidFill>
                  <a:srgbClr val="666699"/>
                </a:solidFill>
                <a:latin typeface="Arial" pitchFamily="34" charset="0"/>
              </a:rPr>
              <a:t> </a:t>
            </a:r>
            <a:r>
              <a:rPr lang="en-US" altLang="en-US" sz="1800" b="0" i="1">
                <a:solidFill>
                  <a:srgbClr val="666699"/>
                </a:solidFill>
                <a:latin typeface="Arial" pitchFamily="34" charset="0"/>
              </a:rPr>
              <a:t>view</a:t>
            </a:r>
          </a:p>
          <a:p>
            <a:pPr lvl="1" eaLnBrk="1" hangingPunct="1">
              <a:spcBef>
                <a:spcPct val="10000"/>
              </a:spcBef>
              <a:buClr>
                <a:srgbClr val="666699"/>
              </a:buClr>
            </a:pPr>
            <a:r>
              <a:rPr lang="en-US" altLang="en-US" sz="1800" b="0" i="1">
                <a:solidFill>
                  <a:srgbClr val="666699"/>
                </a:solidFill>
                <a:latin typeface="Arial" pitchFamily="34" charset="0"/>
              </a:rPr>
              <a:t>Properties</a:t>
            </a:r>
            <a:r>
              <a:rPr lang="en-US" altLang="en-US" sz="1800" b="0">
                <a:solidFill>
                  <a:srgbClr val="666699"/>
                </a:solidFill>
                <a:latin typeface="Arial" pitchFamily="34" charset="0"/>
              </a:rPr>
              <a:t> </a:t>
            </a:r>
            <a:r>
              <a:rPr lang="en-US" altLang="en-US" sz="1800" b="0" i="1">
                <a:solidFill>
                  <a:srgbClr val="666699"/>
                </a:solidFill>
                <a:latin typeface="Arial" pitchFamily="34" charset="0"/>
              </a:rPr>
              <a:t>view</a:t>
            </a:r>
            <a:r>
              <a:rPr lang="en-US" altLang="en-US" sz="1800" b="0">
                <a:solidFill>
                  <a:srgbClr val="666699"/>
                </a:solidFill>
                <a:latin typeface="Arial" pitchFamily="34" charset="0"/>
              </a:rPr>
              <a:t> (</a:t>
            </a:r>
            <a:r>
              <a:rPr lang="en-US" altLang="en-US" sz="1800" b="0" i="1">
                <a:solidFill>
                  <a:srgbClr val="666699"/>
                </a:solidFill>
                <a:latin typeface="Arial" pitchFamily="34" charset="0"/>
              </a:rPr>
              <a:t>default</a:t>
            </a:r>
            <a:r>
              <a:rPr lang="en-US" altLang="en-US" sz="1800" b="0">
                <a:solidFill>
                  <a:srgbClr val="666699"/>
                </a:solidFill>
                <a:latin typeface="Arial" pitchFamily="34" charset="0"/>
              </a:rPr>
              <a:t>)</a:t>
            </a:r>
          </a:p>
          <a:p>
            <a:pPr lvl="1" eaLnBrk="1" hangingPunct="1">
              <a:spcBef>
                <a:spcPct val="10000"/>
              </a:spcBef>
              <a:buClr>
                <a:srgbClr val="666699"/>
              </a:buClr>
            </a:pPr>
            <a:r>
              <a:rPr lang="en-US" altLang="en-US" sz="1800" b="0" i="1">
                <a:solidFill>
                  <a:srgbClr val="666699"/>
                </a:solidFill>
                <a:latin typeface="Arial" pitchFamily="34" charset="0"/>
              </a:rPr>
              <a:t>Events</a:t>
            </a:r>
            <a:r>
              <a:rPr lang="en-US" altLang="en-US" sz="1800" b="0">
                <a:solidFill>
                  <a:srgbClr val="666699"/>
                </a:solidFill>
                <a:latin typeface="Arial" pitchFamily="34" charset="0"/>
              </a:rPr>
              <a:t> </a:t>
            </a:r>
            <a:r>
              <a:rPr lang="en-US" altLang="en-US" sz="1800" b="0" i="1">
                <a:solidFill>
                  <a:srgbClr val="666699"/>
                </a:solidFill>
                <a:latin typeface="Arial" pitchFamily="34" charset="0"/>
              </a:rPr>
              <a:t>View</a:t>
            </a:r>
          </a:p>
          <a:p>
            <a:pPr lvl="1" eaLnBrk="1" hangingPunct="1">
              <a:spcBef>
                <a:spcPct val="10000"/>
              </a:spcBef>
              <a:buClr>
                <a:srgbClr val="666699"/>
              </a:buClr>
            </a:pPr>
            <a:r>
              <a:rPr lang="en-US" altLang="en-US" sz="1800" b="0" i="1">
                <a:solidFill>
                  <a:srgbClr val="666699"/>
                </a:solidFill>
                <a:latin typeface="Arial" pitchFamily="34" charset="0"/>
              </a:rPr>
              <a:t>Property pages</a:t>
            </a:r>
            <a:endParaRPr lang="en-US" altLang="en-US" sz="1800" b="0">
              <a:latin typeface="Arial" pitchFamily="34" charset="0"/>
            </a:endParaRPr>
          </a:p>
        </p:txBody>
      </p:sp>
      <p:sp>
        <p:nvSpPr>
          <p:cNvPr id="711685" name="Rectangle 5"/>
          <p:cNvSpPr>
            <a:spLocks noChangeArrowheads="1"/>
          </p:cNvSpPr>
          <p:nvPr/>
        </p:nvSpPr>
        <p:spPr bwMode="auto">
          <a:xfrm>
            <a:off x="203200" y="1143000"/>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r>
              <a:rPr lang="en-US" altLang="en-US" sz="2000" b="0">
                <a:latin typeface="Arial" pitchFamily="34" charset="0"/>
              </a:rPr>
              <a:t>To </a:t>
            </a:r>
            <a:r>
              <a:rPr lang="en-US" altLang="en-US" sz="2000" b="0" i="1">
                <a:solidFill>
                  <a:srgbClr val="666699"/>
                </a:solidFill>
                <a:latin typeface="Arial" pitchFamily="34" charset="0"/>
              </a:rPr>
              <a:t>view</a:t>
            </a:r>
            <a:r>
              <a:rPr lang="en-US" altLang="en-US" sz="2000" b="0">
                <a:solidFill>
                  <a:srgbClr val="666699"/>
                </a:solidFill>
                <a:latin typeface="Arial" pitchFamily="34" charset="0"/>
              </a:rPr>
              <a:t> </a:t>
            </a:r>
            <a:r>
              <a:rPr lang="en-US" altLang="en-US" sz="2000" b="0" i="1">
                <a:solidFill>
                  <a:srgbClr val="666699"/>
                </a:solidFill>
                <a:latin typeface="Arial" pitchFamily="34" charset="0"/>
              </a:rPr>
              <a:t>or</a:t>
            </a:r>
            <a:r>
              <a:rPr lang="en-US" altLang="en-US" sz="2000" b="0">
                <a:solidFill>
                  <a:srgbClr val="666699"/>
                </a:solidFill>
                <a:latin typeface="Arial" pitchFamily="34" charset="0"/>
              </a:rPr>
              <a:t> </a:t>
            </a:r>
            <a:r>
              <a:rPr lang="en-US" altLang="en-US" sz="2000" b="0" i="1">
                <a:solidFill>
                  <a:srgbClr val="666699"/>
                </a:solidFill>
                <a:latin typeface="Arial" pitchFamily="34" charset="0"/>
              </a:rPr>
              <a:t>change</a:t>
            </a:r>
            <a:r>
              <a:rPr lang="en-US" altLang="en-US" sz="2000" b="0">
                <a:latin typeface="Arial" pitchFamily="34" charset="0"/>
              </a:rPr>
              <a:t> the </a:t>
            </a:r>
            <a:r>
              <a:rPr lang="en-US" altLang="en-US" sz="2000" b="0" i="1">
                <a:solidFill>
                  <a:srgbClr val="666699"/>
                </a:solidFill>
                <a:latin typeface="Arial" pitchFamily="34" charset="0"/>
              </a:rPr>
              <a:t>properties</a:t>
            </a:r>
            <a:r>
              <a:rPr lang="en-US" altLang="en-US" sz="2000" b="0">
                <a:latin typeface="Arial" pitchFamily="34" charset="0"/>
              </a:rPr>
              <a:t> and </a:t>
            </a:r>
            <a:r>
              <a:rPr lang="en-US" altLang="en-US" sz="2000" b="0" i="1">
                <a:solidFill>
                  <a:srgbClr val="666699"/>
                </a:solidFill>
                <a:latin typeface="Arial" pitchFamily="34" charset="0"/>
              </a:rPr>
              <a:t>events</a:t>
            </a:r>
            <a:r>
              <a:rPr lang="en-US" altLang="en-US" sz="2000" b="0">
                <a:latin typeface="Arial" pitchFamily="34" charset="0"/>
              </a:rPr>
              <a:t> of a selected control during design use the </a:t>
            </a:r>
            <a:r>
              <a:rPr lang="en-US" altLang="en-US" sz="2000" b="0" i="1">
                <a:solidFill>
                  <a:srgbClr val="666699"/>
                </a:solidFill>
                <a:latin typeface="Arial" pitchFamily="34" charset="0"/>
              </a:rPr>
              <a:t>Properties</a:t>
            </a:r>
            <a:r>
              <a:rPr lang="en-US" altLang="en-US" sz="2000" b="0">
                <a:solidFill>
                  <a:srgbClr val="666699"/>
                </a:solidFill>
                <a:latin typeface="Arial" pitchFamily="34" charset="0"/>
              </a:rPr>
              <a:t> </a:t>
            </a:r>
            <a:r>
              <a:rPr lang="en-US" altLang="en-US" sz="2000" b="0" i="1">
                <a:solidFill>
                  <a:srgbClr val="666699"/>
                </a:solidFill>
                <a:latin typeface="Arial" pitchFamily="34" charset="0"/>
              </a:rPr>
              <a:t>Window</a:t>
            </a:r>
          </a:p>
        </p:txBody>
      </p:sp>
      <p:sp>
        <p:nvSpPr>
          <p:cNvPr id="711686" name="Oval 6"/>
          <p:cNvSpPr>
            <a:spLocks noChangeArrowheads="1"/>
          </p:cNvSpPr>
          <p:nvPr/>
        </p:nvSpPr>
        <p:spPr bwMode="auto">
          <a:xfrm>
            <a:off x="5918200" y="1981200"/>
            <a:ext cx="2133600" cy="381000"/>
          </a:xfrm>
          <a:prstGeom prst="ellipse">
            <a:avLst/>
          </a:prstGeom>
          <a:noFill/>
          <a:ln w="19050" algn="ctr">
            <a:solidFill>
              <a:srgbClr val="8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Arial" pitchFamily="34" charset="0"/>
            </a:endParaRPr>
          </a:p>
        </p:txBody>
      </p:sp>
      <p:sp>
        <p:nvSpPr>
          <p:cNvPr id="711687" name="Freeform 7"/>
          <p:cNvSpPr>
            <a:spLocks/>
          </p:cNvSpPr>
          <p:nvPr/>
        </p:nvSpPr>
        <p:spPr bwMode="auto">
          <a:xfrm>
            <a:off x="2770188" y="2203450"/>
            <a:ext cx="3529012" cy="2022475"/>
          </a:xfrm>
          <a:custGeom>
            <a:avLst/>
            <a:gdLst>
              <a:gd name="T0" fmla="*/ 0 w 2223"/>
              <a:gd name="T1" fmla="*/ 2147483647 h 1274"/>
              <a:gd name="T2" fmla="*/ 2147483647 w 2223"/>
              <a:gd name="T3" fmla="*/ 2147483647 h 1274"/>
              <a:gd name="T4" fmla="*/ 2147483647 w 2223"/>
              <a:gd name="T5" fmla="*/ 0 h 1274"/>
              <a:gd name="T6" fmla="*/ 0 60000 65536"/>
              <a:gd name="T7" fmla="*/ 0 60000 65536"/>
              <a:gd name="T8" fmla="*/ 0 60000 65536"/>
              <a:gd name="T9" fmla="*/ 0 w 2223"/>
              <a:gd name="T10" fmla="*/ 0 h 1274"/>
              <a:gd name="T11" fmla="*/ 2223 w 2223"/>
              <a:gd name="T12" fmla="*/ 1274 h 1274"/>
            </a:gdLst>
            <a:ahLst/>
            <a:cxnLst>
              <a:cxn ang="T6">
                <a:pos x="T0" y="T1"/>
              </a:cxn>
              <a:cxn ang="T7">
                <a:pos x="T2" y="T3"/>
              </a:cxn>
              <a:cxn ang="T8">
                <a:pos x="T4" y="T5"/>
              </a:cxn>
            </a:cxnLst>
            <a:rect l="T9" t="T10" r="T11" b="T12"/>
            <a:pathLst>
              <a:path w="2223" h="1274">
                <a:moveTo>
                  <a:pt x="0" y="1274"/>
                </a:moveTo>
                <a:lnTo>
                  <a:pt x="1919" y="1220"/>
                </a:lnTo>
                <a:lnTo>
                  <a:pt x="2223" y="0"/>
                </a:lnTo>
              </a:path>
            </a:pathLst>
          </a:custGeom>
          <a:noFill/>
          <a:ln w="158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1688" name="Freeform 8"/>
          <p:cNvSpPr>
            <a:spLocks/>
          </p:cNvSpPr>
          <p:nvPr/>
        </p:nvSpPr>
        <p:spPr bwMode="auto">
          <a:xfrm>
            <a:off x="2797175" y="2173288"/>
            <a:ext cx="3865563" cy="2327275"/>
          </a:xfrm>
          <a:custGeom>
            <a:avLst/>
            <a:gdLst>
              <a:gd name="T0" fmla="*/ 0 w 2435"/>
              <a:gd name="T1" fmla="*/ 2147483647 h 1466"/>
              <a:gd name="T2" fmla="*/ 2147483647 w 2435"/>
              <a:gd name="T3" fmla="*/ 2147483647 h 1466"/>
              <a:gd name="T4" fmla="*/ 2147483647 w 2435"/>
              <a:gd name="T5" fmla="*/ 0 h 1466"/>
              <a:gd name="T6" fmla="*/ 0 60000 65536"/>
              <a:gd name="T7" fmla="*/ 0 60000 65536"/>
              <a:gd name="T8" fmla="*/ 0 60000 65536"/>
              <a:gd name="T9" fmla="*/ 0 w 2435"/>
              <a:gd name="T10" fmla="*/ 0 h 1466"/>
              <a:gd name="T11" fmla="*/ 2435 w 2435"/>
              <a:gd name="T12" fmla="*/ 1466 h 1466"/>
            </a:gdLst>
            <a:ahLst/>
            <a:cxnLst>
              <a:cxn ang="T6">
                <a:pos x="T0" y="T1"/>
              </a:cxn>
              <a:cxn ang="T7">
                <a:pos x="T2" y="T3"/>
              </a:cxn>
              <a:cxn ang="T8">
                <a:pos x="T4" y="T5"/>
              </a:cxn>
            </a:cxnLst>
            <a:rect l="T9" t="T10" r="T11" b="T12"/>
            <a:pathLst>
              <a:path w="2435" h="1466">
                <a:moveTo>
                  <a:pt x="0" y="1466"/>
                </a:moveTo>
                <a:lnTo>
                  <a:pt x="2012" y="1373"/>
                </a:lnTo>
                <a:lnTo>
                  <a:pt x="2435" y="0"/>
                </a:lnTo>
              </a:path>
            </a:pathLst>
          </a:custGeom>
          <a:noFill/>
          <a:ln w="158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1689" name="Freeform 9"/>
          <p:cNvSpPr>
            <a:spLocks/>
          </p:cNvSpPr>
          <p:nvPr/>
        </p:nvSpPr>
        <p:spPr bwMode="auto">
          <a:xfrm>
            <a:off x="3463925" y="2203450"/>
            <a:ext cx="3519488" cy="2603500"/>
          </a:xfrm>
          <a:custGeom>
            <a:avLst/>
            <a:gdLst>
              <a:gd name="T0" fmla="*/ 0 w 2217"/>
              <a:gd name="T1" fmla="*/ 2147483647 h 1640"/>
              <a:gd name="T2" fmla="*/ 2147483647 w 2217"/>
              <a:gd name="T3" fmla="*/ 2147483647 h 1640"/>
              <a:gd name="T4" fmla="*/ 2147483647 w 2217"/>
              <a:gd name="T5" fmla="*/ 0 h 1640"/>
              <a:gd name="T6" fmla="*/ 0 60000 65536"/>
              <a:gd name="T7" fmla="*/ 0 60000 65536"/>
              <a:gd name="T8" fmla="*/ 0 60000 65536"/>
              <a:gd name="T9" fmla="*/ 0 w 2217"/>
              <a:gd name="T10" fmla="*/ 0 h 1640"/>
              <a:gd name="T11" fmla="*/ 2217 w 2217"/>
              <a:gd name="T12" fmla="*/ 1640 h 1640"/>
            </a:gdLst>
            <a:ahLst/>
            <a:cxnLst>
              <a:cxn ang="T6">
                <a:pos x="T0" y="T1"/>
              </a:cxn>
              <a:cxn ang="T7">
                <a:pos x="T2" y="T3"/>
              </a:cxn>
              <a:cxn ang="T8">
                <a:pos x="T4" y="T5"/>
              </a:cxn>
            </a:cxnLst>
            <a:rect l="T9" t="T10" r="T11" b="T12"/>
            <a:pathLst>
              <a:path w="2217" h="1640">
                <a:moveTo>
                  <a:pt x="0" y="1640"/>
                </a:moveTo>
                <a:lnTo>
                  <a:pt x="1658" y="1596"/>
                </a:lnTo>
                <a:lnTo>
                  <a:pt x="2217" y="0"/>
                </a:lnTo>
              </a:path>
            </a:pathLst>
          </a:custGeom>
          <a:noFill/>
          <a:ln w="158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1690" name="Freeform 10"/>
          <p:cNvSpPr>
            <a:spLocks/>
          </p:cNvSpPr>
          <p:nvPr/>
        </p:nvSpPr>
        <p:spPr bwMode="auto">
          <a:xfrm>
            <a:off x="2336800" y="2203450"/>
            <a:ext cx="4964113" cy="2901950"/>
          </a:xfrm>
          <a:custGeom>
            <a:avLst/>
            <a:gdLst>
              <a:gd name="T0" fmla="*/ 0 w 3127"/>
              <a:gd name="T1" fmla="*/ 2147483647 h 1828"/>
              <a:gd name="T2" fmla="*/ 2147483647 w 3127"/>
              <a:gd name="T3" fmla="*/ 2147483647 h 1828"/>
              <a:gd name="T4" fmla="*/ 2147483647 w 3127"/>
              <a:gd name="T5" fmla="*/ 0 h 1828"/>
              <a:gd name="T6" fmla="*/ 0 60000 65536"/>
              <a:gd name="T7" fmla="*/ 0 60000 65536"/>
              <a:gd name="T8" fmla="*/ 0 60000 65536"/>
              <a:gd name="T9" fmla="*/ 0 w 3127"/>
              <a:gd name="T10" fmla="*/ 0 h 1828"/>
              <a:gd name="T11" fmla="*/ 3127 w 3127"/>
              <a:gd name="T12" fmla="*/ 1828 h 1828"/>
            </a:gdLst>
            <a:ahLst/>
            <a:cxnLst>
              <a:cxn ang="T6">
                <a:pos x="T0" y="T1"/>
              </a:cxn>
              <a:cxn ang="T7">
                <a:pos x="T2" y="T3"/>
              </a:cxn>
              <a:cxn ang="T8">
                <a:pos x="T4" y="T5"/>
              </a:cxn>
            </a:cxnLst>
            <a:rect l="T9" t="T10" r="T11" b="T12"/>
            <a:pathLst>
              <a:path w="3127" h="1828">
                <a:moveTo>
                  <a:pt x="0" y="1828"/>
                </a:moveTo>
                <a:lnTo>
                  <a:pt x="2480" y="1772"/>
                </a:lnTo>
                <a:lnTo>
                  <a:pt x="3127" y="0"/>
                </a:lnTo>
              </a:path>
            </a:pathLst>
          </a:custGeom>
          <a:noFill/>
          <a:ln w="158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1691" name="Freeform 11"/>
          <p:cNvSpPr>
            <a:spLocks/>
          </p:cNvSpPr>
          <p:nvPr/>
        </p:nvSpPr>
        <p:spPr bwMode="auto">
          <a:xfrm>
            <a:off x="2590800" y="2184400"/>
            <a:ext cx="5029200" cy="3225800"/>
          </a:xfrm>
          <a:custGeom>
            <a:avLst/>
            <a:gdLst>
              <a:gd name="T0" fmla="*/ 0 w 3168"/>
              <a:gd name="T1" fmla="*/ 2147483647 h 2032"/>
              <a:gd name="T2" fmla="*/ 2147483647 w 3168"/>
              <a:gd name="T3" fmla="*/ 2147483647 h 2032"/>
              <a:gd name="T4" fmla="*/ 2147483647 w 3168"/>
              <a:gd name="T5" fmla="*/ 0 h 2032"/>
              <a:gd name="T6" fmla="*/ 0 60000 65536"/>
              <a:gd name="T7" fmla="*/ 0 60000 65536"/>
              <a:gd name="T8" fmla="*/ 0 60000 65536"/>
              <a:gd name="T9" fmla="*/ 0 w 3168"/>
              <a:gd name="T10" fmla="*/ 0 h 2032"/>
              <a:gd name="T11" fmla="*/ 3168 w 3168"/>
              <a:gd name="T12" fmla="*/ 2032 h 2032"/>
            </a:gdLst>
            <a:ahLst/>
            <a:cxnLst>
              <a:cxn ang="T6">
                <a:pos x="T0" y="T1"/>
              </a:cxn>
              <a:cxn ang="T7">
                <a:pos x="T2" y="T3"/>
              </a:cxn>
              <a:cxn ang="T8">
                <a:pos x="T4" y="T5"/>
              </a:cxn>
            </a:cxnLst>
            <a:rect l="T9" t="T10" r="T11" b="T12"/>
            <a:pathLst>
              <a:path w="3168" h="2032">
                <a:moveTo>
                  <a:pt x="0" y="2032"/>
                </a:moveTo>
                <a:lnTo>
                  <a:pt x="2416" y="2000"/>
                </a:lnTo>
                <a:lnTo>
                  <a:pt x="3168" y="0"/>
                </a:lnTo>
              </a:path>
            </a:pathLst>
          </a:custGeom>
          <a:noFill/>
          <a:ln w="158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1685">
                                            <p:txEl>
                                              <p:pRg st="0" end="0"/>
                                            </p:txEl>
                                          </p:spTgt>
                                        </p:tgtEl>
                                        <p:attrNameLst>
                                          <p:attrName>style.visibility</p:attrName>
                                        </p:attrNameLst>
                                      </p:cBhvr>
                                      <p:to>
                                        <p:strVal val="visible"/>
                                      </p:to>
                                    </p:set>
                                    <p:animEffect transition="in" filter="strips(downRight)">
                                      <p:cBhvr>
                                        <p:cTn id="7" dur="500"/>
                                        <p:tgtEl>
                                          <p:spTgt spid="71168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11683"/>
                                        </p:tgtEl>
                                        <p:attrNameLst>
                                          <p:attrName>style.visibility</p:attrName>
                                        </p:attrNameLst>
                                      </p:cBhvr>
                                      <p:to>
                                        <p:strVal val="visible"/>
                                      </p:to>
                                    </p:set>
                                    <p:animEffect transition="in" filter="slide(fromBottom)">
                                      <p:cBhvr>
                                        <p:cTn id="10" dur="500"/>
                                        <p:tgtEl>
                                          <p:spTgt spid="71168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711684">
                                            <p:txEl>
                                              <p:pRg st="0" end="0"/>
                                            </p:txEl>
                                          </p:spTgt>
                                        </p:tgtEl>
                                        <p:attrNameLst>
                                          <p:attrName>style.visibility</p:attrName>
                                        </p:attrNameLst>
                                      </p:cBhvr>
                                      <p:to>
                                        <p:strVal val="visible"/>
                                      </p:to>
                                    </p:set>
                                    <p:animEffect transition="in" filter="strips(downRight)">
                                      <p:cBhvr>
                                        <p:cTn id="15" dur="500"/>
                                        <p:tgtEl>
                                          <p:spTgt spid="711684">
                                            <p:txEl>
                                              <p:pRg st="0" end="0"/>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711684">
                                            <p:txEl>
                                              <p:pRg st="1" end="1"/>
                                            </p:txEl>
                                          </p:spTgt>
                                        </p:tgtEl>
                                        <p:attrNameLst>
                                          <p:attrName>style.visibility</p:attrName>
                                        </p:attrNameLst>
                                      </p:cBhvr>
                                      <p:to>
                                        <p:strVal val="visible"/>
                                      </p:to>
                                    </p:set>
                                    <p:animEffect transition="in" filter="strips(downRight)">
                                      <p:cBhvr>
                                        <p:cTn id="18" dur="500"/>
                                        <p:tgtEl>
                                          <p:spTgt spid="711684">
                                            <p:txEl>
                                              <p:pRg st="1" end="1"/>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711684">
                                            <p:txEl>
                                              <p:pRg st="2" end="2"/>
                                            </p:txEl>
                                          </p:spTgt>
                                        </p:tgtEl>
                                        <p:attrNameLst>
                                          <p:attrName>style.visibility</p:attrName>
                                        </p:attrNameLst>
                                      </p:cBhvr>
                                      <p:to>
                                        <p:strVal val="visible"/>
                                      </p:to>
                                    </p:set>
                                    <p:animEffect transition="in" filter="strips(downRight)">
                                      <p:cBhvr>
                                        <p:cTn id="21" dur="500"/>
                                        <p:tgtEl>
                                          <p:spTgt spid="711684">
                                            <p:txEl>
                                              <p:pRg st="2" end="2"/>
                                            </p:txEl>
                                          </p:spTgt>
                                        </p:tgtEl>
                                      </p:cBhvr>
                                    </p:animEffect>
                                  </p:childTnLst>
                                </p:cTn>
                              </p:par>
                              <p:par>
                                <p:cTn id="22" presetID="18" presetClass="entr" presetSubtype="6" fill="hold" nodeType="withEffect">
                                  <p:stCondLst>
                                    <p:cond delay="0"/>
                                  </p:stCondLst>
                                  <p:childTnLst>
                                    <p:set>
                                      <p:cBhvr>
                                        <p:cTn id="23" dur="1" fill="hold">
                                          <p:stCondLst>
                                            <p:cond delay="0"/>
                                          </p:stCondLst>
                                        </p:cTn>
                                        <p:tgtEl>
                                          <p:spTgt spid="711684">
                                            <p:txEl>
                                              <p:pRg st="3" end="3"/>
                                            </p:txEl>
                                          </p:spTgt>
                                        </p:tgtEl>
                                        <p:attrNameLst>
                                          <p:attrName>style.visibility</p:attrName>
                                        </p:attrNameLst>
                                      </p:cBhvr>
                                      <p:to>
                                        <p:strVal val="visible"/>
                                      </p:to>
                                    </p:set>
                                    <p:animEffect transition="in" filter="strips(downRight)">
                                      <p:cBhvr>
                                        <p:cTn id="24" dur="500"/>
                                        <p:tgtEl>
                                          <p:spTgt spid="711684">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711684">
                                            <p:txEl>
                                              <p:pRg st="4" end="4"/>
                                            </p:txEl>
                                          </p:spTgt>
                                        </p:tgtEl>
                                        <p:attrNameLst>
                                          <p:attrName>style.visibility</p:attrName>
                                        </p:attrNameLst>
                                      </p:cBhvr>
                                      <p:to>
                                        <p:strVal val="visible"/>
                                      </p:to>
                                    </p:set>
                                    <p:animEffect transition="in" filter="strips(downRight)">
                                      <p:cBhvr>
                                        <p:cTn id="29" dur="500"/>
                                        <p:tgtEl>
                                          <p:spTgt spid="711684">
                                            <p:txEl>
                                              <p:pRg st="4" end="4"/>
                                            </p:txEl>
                                          </p:spTgt>
                                        </p:tgtEl>
                                      </p:cBhvr>
                                    </p:animEffect>
                                  </p:childTnLst>
                                </p:cTn>
                              </p:par>
                              <p:par>
                                <p:cTn id="30" presetID="18" presetClass="entr" presetSubtype="6" fill="hold" grpId="0" nodeType="withEffect">
                                  <p:stCondLst>
                                    <p:cond delay="0"/>
                                  </p:stCondLst>
                                  <p:childTnLst>
                                    <p:set>
                                      <p:cBhvr>
                                        <p:cTn id="31" dur="1" fill="hold">
                                          <p:stCondLst>
                                            <p:cond delay="0"/>
                                          </p:stCondLst>
                                        </p:cTn>
                                        <p:tgtEl>
                                          <p:spTgt spid="711686"/>
                                        </p:tgtEl>
                                        <p:attrNameLst>
                                          <p:attrName>style.visibility</p:attrName>
                                        </p:attrNameLst>
                                      </p:cBhvr>
                                      <p:to>
                                        <p:strVal val="visible"/>
                                      </p:to>
                                    </p:set>
                                    <p:animEffect transition="in" filter="strips(downRight)">
                                      <p:cBhvr>
                                        <p:cTn id="32" dur="500"/>
                                        <p:tgtEl>
                                          <p:spTgt spid="711686"/>
                                        </p:tgtEl>
                                      </p:cBhvr>
                                    </p:animEffect>
                                  </p:childTnLst>
                                </p:cTn>
                              </p:par>
                            </p:childTnLst>
                          </p:cTn>
                        </p:par>
                        <p:par>
                          <p:cTn id="33" fill="hold" nodeType="afterGroup">
                            <p:stCondLst>
                              <p:cond delay="500"/>
                            </p:stCondLst>
                            <p:childTnLst>
                              <p:par>
                                <p:cTn id="34" presetID="18" presetClass="entr" presetSubtype="6" fill="hold" nodeType="afterEffect">
                                  <p:stCondLst>
                                    <p:cond delay="0"/>
                                  </p:stCondLst>
                                  <p:childTnLst>
                                    <p:set>
                                      <p:cBhvr>
                                        <p:cTn id="35" dur="1" fill="hold">
                                          <p:stCondLst>
                                            <p:cond delay="0"/>
                                          </p:stCondLst>
                                        </p:cTn>
                                        <p:tgtEl>
                                          <p:spTgt spid="711684">
                                            <p:txEl>
                                              <p:pRg st="5" end="5"/>
                                            </p:txEl>
                                          </p:spTgt>
                                        </p:tgtEl>
                                        <p:attrNameLst>
                                          <p:attrName>style.visibility</p:attrName>
                                        </p:attrNameLst>
                                      </p:cBhvr>
                                      <p:to>
                                        <p:strVal val="visible"/>
                                      </p:to>
                                    </p:set>
                                    <p:animEffect transition="in" filter="strips(downRight)">
                                      <p:cBhvr>
                                        <p:cTn id="36" dur="500"/>
                                        <p:tgtEl>
                                          <p:spTgt spid="711684">
                                            <p:txEl>
                                              <p:pRg st="5" end="5"/>
                                            </p:txEl>
                                          </p:spTgt>
                                        </p:tgtEl>
                                      </p:cBhvr>
                                    </p:animEffect>
                                  </p:childTnLst>
                                </p:cTn>
                              </p:par>
                              <p:par>
                                <p:cTn id="37" presetID="18" presetClass="entr" presetSubtype="3" fill="hold" grpId="0" nodeType="withEffect">
                                  <p:stCondLst>
                                    <p:cond delay="0"/>
                                  </p:stCondLst>
                                  <p:childTnLst>
                                    <p:set>
                                      <p:cBhvr>
                                        <p:cTn id="38" dur="1" fill="hold">
                                          <p:stCondLst>
                                            <p:cond delay="0"/>
                                          </p:stCondLst>
                                        </p:cTn>
                                        <p:tgtEl>
                                          <p:spTgt spid="711687"/>
                                        </p:tgtEl>
                                        <p:attrNameLst>
                                          <p:attrName>style.visibility</p:attrName>
                                        </p:attrNameLst>
                                      </p:cBhvr>
                                      <p:to>
                                        <p:strVal val="visible"/>
                                      </p:to>
                                    </p:set>
                                    <p:animEffect transition="in" filter="strips(upRight)">
                                      <p:cBhvr>
                                        <p:cTn id="39" dur="500"/>
                                        <p:tgtEl>
                                          <p:spTgt spid="711687"/>
                                        </p:tgtEl>
                                      </p:cBhvr>
                                    </p:animEffect>
                                  </p:childTnLst>
                                </p:cTn>
                              </p:par>
                            </p:childTnLst>
                          </p:cTn>
                        </p:par>
                        <p:par>
                          <p:cTn id="40" fill="hold" nodeType="afterGroup">
                            <p:stCondLst>
                              <p:cond delay="1000"/>
                            </p:stCondLst>
                            <p:childTnLst>
                              <p:par>
                                <p:cTn id="41" presetID="18" presetClass="entr" presetSubtype="6" fill="hold" nodeType="afterEffect">
                                  <p:stCondLst>
                                    <p:cond delay="0"/>
                                  </p:stCondLst>
                                  <p:childTnLst>
                                    <p:set>
                                      <p:cBhvr>
                                        <p:cTn id="42" dur="1" fill="hold">
                                          <p:stCondLst>
                                            <p:cond delay="0"/>
                                          </p:stCondLst>
                                        </p:cTn>
                                        <p:tgtEl>
                                          <p:spTgt spid="711684">
                                            <p:txEl>
                                              <p:pRg st="6" end="6"/>
                                            </p:txEl>
                                          </p:spTgt>
                                        </p:tgtEl>
                                        <p:attrNameLst>
                                          <p:attrName>style.visibility</p:attrName>
                                        </p:attrNameLst>
                                      </p:cBhvr>
                                      <p:to>
                                        <p:strVal val="visible"/>
                                      </p:to>
                                    </p:set>
                                    <p:animEffect transition="in" filter="strips(downRight)">
                                      <p:cBhvr>
                                        <p:cTn id="43" dur="500"/>
                                        <p:tgtEl>
                                          <p:spTgt spid="711684">
                                            <p:txEl>
                                              <p:pRg st="6" end="6"/>
                                            </p:txEl>
                                          </p:spTgt>
                                        </p:tgtEl>
                                      </p:cBhvr>
                                    </p:animEffect>
                                  </p:childTnLst>
                                </p:cTn>
                              </p:par>
                              <p:par>
                                <p:cTn id="44" presetID="18" presetClass="entr" presetSubtype="3" fill="hold" grpId="0" nodeType="withEffect">
                                  <p:stCondLst>
                                    <p:cond delay="0"/>
                                  </p:stCondLst>
                                  <p:childTnLst>
                                    <p:set>
                                      <p:cBhvr>
                                        <p:cTn id="45" dur="1" fill="hold">
                                          <p:stCondLst>
                                            <p:cond delay="0"/>
                                          </p:stCondLst>
                                        </p:cTn>
                                        <p:tgtEl>
                                          <p:spTgt spid="711688"/>
                                        </p:tgtEl>
                                        <p:attrNameLst>
                                          <p:attrName>style.visibility</p:attrName>
                                        </p:attrNameLst>
                                      </p:cBhvr>
                                      <p:to>
                                        <p:strVal val="visible"/>
                                      </p:to>
                                    </p:set>
                                    <p:animEffect transition="in" filter="strips(upRight)">
                                      <p:cBhvr>
                                        <p:cTn id="46" dur="500"/>
                                        <p:tgtEl>
                                          <p:spTgt spid="711688"/>
                                        </p:tgtEl>
                                      </p:cBhvr>
                                    </p:animEffect>
                                  </p:childTnLst>
                                </p:cTn>
                              </p:par>
                            </p:childTnLst>
                          </p:cTn>
                        </p:par>
                        <p:par>
                          <p:cTn id="47" fill="hold" nodeType="afterGroup">
                            <p:stCondLst>
                              <p:cond delay="1500"/>
                            </p:stCondLst>
                            <p:childTnLst>
                              <p:par>
                                <p:cTn id="48" presetID="18" presetClass="entr" presetSubtype="6" fill="hold" nodeType="afterEffect">
                                  <p:stCondLst>
                                    <p:cond delay="0"/>
                                  </p:stCondLst>
                                  <p:childTnLst>
                                    <p:set>
                                      <p:cBhvr>
                                        <p:cTn id="49" dur="1" fill="hold">
                                          <p:stCondLst>
                                            <p:cond delay="0"/>
                                          </p:stCondLst>
                                        </p:cTn>
                                        <p:tgtEl>
                                          <p:spTgt spid="711684">
                                            <p:txEl>
                                              <p:pRg st="7" end="7"/>
                                            </p:txEl>
                                          </p:spTgt>
                                        </p:tgtEl>
                                        <p:attrNameLst>
                                          <p:attrName>style.visibility</p:attrName>
                                        </p:attrNameLst>
                                      </p:cBhvr>
                                      <p:to>
                                        <p:strVal val="visible"/>
                                      </p:to>
                                    </p:set>
                                    <p:animEffect transition="in" filter="strips(downRight)">
                                      <p:cBhvr>
                                        <p:cTn id="50" dur="500"/>
                                        <p:tgtEl>
                                          <p:spTgt spid="711684">
                                            <p:txEl>
                                              <p:pRg st="7" end="7"/>
                                            </p:txEl>
                                          </p:spTgt>
                                        </p:tgtEl>
                                      </p:cBhvr>
                                    </p:animEffect>
                                  </p:childTnLst>
                                </p:cTn>
                              </p:par>
                              <p:par>
                                <p:cTn id="51" presetID="18" presetClass="entr" presetSubtype="3" fill="hold" grpId="0" nodeType="withEffect">
                                  <p:stCondLst>
                                    <p:cond delay="0"/>
                                  </p:stCondLst>
                                  <p:childTnLst>
                                    <p:set>
                                      <p:cBhvr>
                                        <p:cTn id="52" dur="1" fill="hold">
                                          <p:stCondLst>
                                            <p:cond delay="0"/>
                                          </p:stCondLst>
                                        </p:cTn>
                                        <p:tgtEl>
                                          <p:spTgt spid="711689"/>
                                        </p:tgtEl>
                                        <p:attrNameLst>
                                          <p:attrName>style.visibility</p:attrName>
                                        </p:attrNameLst>
                                      </p:cBhvr>
                                      <p:to>
                                        <p:strVal val="visible"/>
                                      </p:to>
                                    </p:set>
                                    <p:animEffect transition="in" filter="strips(upRight)">
                                      <p:cBhvr>
                                        <p:cTn id="53" dur="500"/>
                                        <p:tgtEl>
                                          <p:spTgt spid="711689"/>
                                        </p:tgtEl>
                                      </p:cBhvr>
                                    </p:animEffect>
                                  </p:childTnLst>
                                </p:cTn>
                              </p:par>
                            </p:childTnLst>
                          </p:cTn>
                        </p:par>
                        <p:par>
                          <p:cTn id="54" fill="hold" nodeType="afterGroup">
                            <p:stCondLst>
                              <p:cond delay="2000"/>
                            </p:stCondLst>
                            <p:childTnLst>
                              <p:par>
                                <p:cTn id="55" presetID="18" presetClass="entr" presetSubtype="6" fill="hold" nodeType="afterEffect">
                                  <p:stCondLst>
                                    <p:cond delay="0"/>
                                  </p:stCondLst>
                                  <p:childTnLst>
                                    <p:set>
                                      <p:cBhvr>
                                        <p:cTn id="56" dur="1" fill="hold">
                                          <p:stCondLst>
                                            <p:cond delay="0"/>
                                          </p:stCondLst>
                                        </p:cTn>
                                        <p:tgtEl>
                                          <p:spTgt spid="711684">
                                            <p:txEl>
                                              <p:pRg st="8" end="8"/>
                                            </p:txEl>
                                          </p:spTgt>
                                        </p:tgtEl>
                                        <p:attrNameLst>
                                          <p:attrName>style.visibility</p:attrName>
                                        </p:attrNameLst>
                                      </p:cBhvr>
                                      <p:to>
                                        <p:strVal val="visible"/>
                                      </p:to>
                                    </p:set>
                                    <p:animEffect transition="in" filter="strips(downRight)">
                                      <p:cBhvr>
                                        <p:cTn id="57" dur="500"/>
                                        <p:tgtEl>
                                          <p:spTgt spid="711684">
                                            <p:txEl>
                                              <p:pRg st="8" end="8"/>
                                            </p:txEl>
                                          </p:spTgt>
                                        </p:tgtEl>
                                      </p:cBhvr>
                                    </p:animEffect>
                                  </p:childTnLst>
                                </p:cTn>
                              </p:par>
                              <p:par>
                                <p:cTn id="58" presetID="18" presetClass="entr" presetSubtype="3" fill="hold" grpId="0" nodeType="withEffect">
                                  <p:stCondLst>
                                    <p:cond delay="0"/>
                                  </p:stCondLst>
                                  <p:childTnLst>
                                    <p:set>
                                      <p:cBhvr>
                                        <p:cTn id="59" dur="1" fill="hold">
                                          <p:stCondLst>
                                            <p:cond delay="0"/>
                                          </p:stCondLst>
                                        </p:cTn>
                                        <p:tgtEl>
                                          <p:spTgt spid="711690"/>
                                        </p:tgtEl>
                                        <p:attrNameLst>
                                          <p:attrName>style.visibility</p:attrName>
                                        </p:attrNameLst>
                                      </p:cBhvr>
                                      <p:to>
                                        <p:strVal val="visible"/>
                                      </p:to>
                                    </p:set>
                                    <p:animEffect transition="in" filter="strips(upRight)">
                                      <p:cBhvr>
                                        <p:cTn id="60" dur="500"/>
                                        <p:tgtEl>
                                          <p:spTgt spid="711690"/>
                                        </p:tgtEl>
                                      </p:cBhvr>
                                    </p:animEffect>
                                  </p:childTnLst>
                                </p:cTn>
                              </p:par>
                            </p:childTnLst>
                          </p:cTn>
                        </p:par>
                        <p:par>
                          <p:cTn id="61" fill="hold" nodeType="afterGroup">
                            <p:stCondLst>
                              <p:cond delay="2500"/>
                            </p:stCondLst>
                            <p:childTnLst>
                              <p:par>
                                <p:cTn id="62" presetID="18" presetClass="entr" presetSubtype="6" fill="hold" nodeType="afterEffect">
                                  <p:stCondLst>
                                    <p:cond delay="0"/>
                                  </p:stCondLst>
                                  <p:childTnLst>
                                    <p:set>
                                      <p:cBhvr>
                                        <p:cTn id="63" dur="1" fill="hold">
                                          <p:stCondLst>
                                            <p:cond delay="0"/>
                                          </p:stCondLst>
                                        </p:cTn>
                                        <p:tgtEl>
                                          <p:spTgt spid="711684">
                                            <p:txEl>
                                              <p:pRg st="9" end="9"/>
                                            </p:txEl>
                                          </p:spTgt>
                                        </p:tgtEl>
                                        <p:attrNameLst>
                                          <p:attrName>style.visibility</p:attrName>
                                        </p:attrNameLst>
                                      </p:cBhvr>
                                      <p:to>
                                        <p:strVal val="visible"/>
                                      </p:to>
                                    </p:set>
                                    <p:animEffect transition="in" filter="strips(downRight)">
                                      <p:cBhvr>
                                        <p:cTn id="64" dur="500"/>
                                        <p:tgtEl>
                                          <p:spTgt spid="711684">
                                            <p:txEl>
                                              <p:pRg st="9" end="9"/>
                                            </p:txEl>
                                          </p:spTgt>
                                        </p:tgtEl>
                                      </p:cBhvr>
                                    </p:animEffect>
                                  </p:childTnLst>
                                </p:cTn>
                              </p:par>
                              <p:par>
                                <p:cTn id="65" presetID="18" presetClass="entr" presetSubtype="3" fill="hold" grpId="0" nodeType="withEffect">
                                  <p:stCondLst>
                                    <p:cond delay="0"/>
                                  </p:stCondLst>
                                  <p:childTnLst>
                                    <p:set>
                                      <p:cBhvr>
                                        <p:cTn id="66" dur="1" fill="hold">
                                          <p:stCondLst>
                                            <p:cond delay="0"/>
                                          </p:stCondLst>
                                        </p:cTn>
                                        <p:tgtEl>
                                          <p:spTgt spid="711691"/>
                                        </p:tgtEl>
                                        <p:attrNameLst>
                                          <p:attrName>style.visibility</p:attrName>
                                        </p:attrNameLst>
                                      </p:cBhvr>
                                      <p:to>
                                        <p:strVal val="visible"/>
                                      </p:to>
                                    </p:set>
                                    <p:animEffect transition="in" filter="strips(upRight)">
                                      <p:cBhvr>
                                        <p:cTn id="67" dur="500"/>
                                        <p:tgtEl>
                                          <p:spTgt spid="711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6" grpId="0" animBg="1"/>
      <p:bldP spid="711687" grpId="0" animBg="1"/>
      <p:bldP spid="711688" grpId="0" animBg="1"/>
      <p:bldP spid="711689" grpId="0" animBg="1"/>
      <p:bldP spid="711690" grpId="0" animBg="1"/>
      <p:bldP spid="71169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xfrm>
            <a:off x="457200" y="6356350"/>
            <a:ext cx="2133600" cy="365125"/>
          </a:xfrm>
        </p:spPr>
        <p:txBody>
          <a:bodyPr/>
          <a:lstStyle/>
          <a:p>
            <a:pPr algn="l">
              <a:defRPr/>
            </a:pPr>
            <a:fld id="{9C5C7748-9536-43F3-A8CA-CE8E8979A6A4}" type="slidenum">
              <a:rPr lang="en-US" smtClean="0"/>
              <a:pPr algn="l">
                <a:defRPr/>
              </a:pPr>
              <a:t>2</a:t>
            </a:fld>
            <a:endParaRPr lang="en-US" smtClean="0"/>
          </a:p>
        </p:txBody>
      </p:sp>
      <p:sp>
        <p:nvSpPr>
          <p:cNvPr id="218114" name="Rectangle 2"/>
          <p:cNvSpPr>
            <a:spLocks noGrp="1" noChangeArrowheads="1"/>
          </p:cNvSpPr>
          <p:nvPr>
            <p:ph type="title"/>
          </p:nvPr>
        </p:nvSpPr>
        <p:spPr>
          <a:xfrm>
            <a:off x="0" y="398463"/>
            <a:ext cx="7119938" cy="701675"/>
          </a:xfrm>
        </p:spPr>
        <p:txBody>
          <a:bodyPr/>
          <a:lstStyle/>
          <a:p>
            <a:pPr eaLnBrk="1" hangingPunct="1"/>
            <a:r>
              <a:rPr lang="en-US" altLang="en-US" smtClean="0"/>
              <a:t>What is .NET  ?</a:t>
            </a:r>
          </a:p>
        </p:txBody>
      </p:sp>
      <p:sp>
        <p:nvSpPr>
          <p:cNvPr id="218115" name="Rectangle 3"/>
          <p:cNvSpPr>
            <a:spLocks noGrp="1" noChangeArrowheads="1"/>
          </p:cNvSpPr>
          <p:nvPr>
            <p:ph type="body" idx="1"/>
          </p:nvPr>
        </p:nvSpPr>
        <p:spPr>
          <a:xfrm>
            <a:off x="220663" y="1376363"/>
            <a:ext cx="8545512" cy="4972050"/>
          </a:xfrm>
        </p:spPr>
        <p:txBody>
          <a:bodyPr/>
          <a:lstStyle/>
          <a:p>
            <a:pPr eaLnBrk="1" hangingPunct="1">
              <a:lnSpc>
                <a:spcPct val="110000"/>
              </a:lnSpc>
              <a:buFont typeface="Wingdings" pitchFamily="2" charset="2"/>
              <a:buNone/>
            </a:pPr>
            <a:r>
              <a:rPr lang="en-US" altLang="en-US" sz="2600" b="1" smtClean="0">
                <a:solidFill>
                  <a:schemeClr val="folHlink"/>
                </a:solidFill>
                <a:latin typeface="Courier New" pitchFamily="49" charset="0"/>
                <a:cs typeface="Courier New" pitchFamily="49" charset="0"/>
              </a:rPr>
              <a:t>Microsoft.NET is a Framework</a:t>
            </a:r>
          </a:p>
          <a:p>
            <a:pPr lvl="1" algn="just" eaLnBrk="1" hangingPunct="1"/>
            <a:r>
              <a:rPr lang="en-US" altLang="en-US" sz="2400" smtClean="0"/>
              <a:t>Microsoft  .NET is a Framework which provides a common platform to Execute or, Run the applications developed in various programming languages.</a:t>
            </a:r>
          </a:p>
          <a:p>
            <a:pPr lvl="1" algn="just" eaLnBrk="1" hangingPunct="1"/>
            <a:endParaRPr lang="en-US" altLang="en-US" sz="2400" smtClean="0"/>
          </a:p>
          <a:p>
            <a:pPr lvl="1" eaLnBrk="1" hangingPunct="1"/>
            <a:r>
              <a:rPr lang="en-US" altLang="en-US" sz="2400" smtClean="0"/>
              <a:t> Microsoft announced the .NET initiative in July 2000.</a:t>
            </a:r>
          </a:p>
          <a:p>
            <a:pPr lvl="1" eaLnBrk="1" hangingPunct="1"/>
            <a:endParaRPr lang="en-US" altLang="en-US" sz="2400" smtClean="0"/>
          </a:p>
          <a:p>
            <a:pPr lvl="1" eaLnBrk="1" hangingPunct="1"/>
            <a:r>
              <a:rPr lang="en-US" altLang="en-US" sz="2400" smtClean="0"/>
              <a:t>The main intention was to bridge the gap in </a:t>
            </a:r>
            <a:r>
              <a:rPr lang="en-US" altLang="en-US" sz="2400" b="1" smtClean="0">
                <a:solidFill>
                  <a:schemeClr val="folHlink"/>
                </a:solidFill>
                <a:latin typeface="Courier New" pitchFamily="49" charset="0"/>
                <a:cs typeface="Courier New" pitchFamily="49" charset="0"/>
              </a:rPr>
              <a:t>interoperability</a:t>
            </a:r>
            <a:r>
              <a:rPr lang="en-US" altLang="en-US" sz="2400" smtClean="0"/>
              <a:t> between services of various programming languages.</a:t>
            </a:r>
          </a:p>
          <a:p>
            <a:pPr lvl="1" eaLnBrk="1" hangingPunct="1"/>
            <a:endParaRPr lang="en-US" altLang="en-US" sz="2400" smtClean="0"/>
          </a:p>
          <a:p>
            <a:pPr eaLnBrk="1" hangingPunct="1">
              <a:lnSpc>
                <a:spcPct val="110000"/>
              </a:lnSpc>
            </a:pPr>
            <a:endParaRPr lang="en-US" altLang="en-US" sz="2600" smtClean="0"/>
          </a:p>
          <a:p>
            <a:pPr eaLnBrk="1" hangingPunct="1">
              <a:lnSpc>
                <a:spcPct val="110000"/>
              </a:lnSpc>
            </a:pPr>
            <a:endParaRPr lang="en-US" altLang="en-US" sz="2600" b="1" smtClean="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81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81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8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title"/>
          </p:nvPr>
        </p:nvSpPr>
        <p:spPr/>
        <p:txBody>
          <a:bodyPr/>
          <a:lstStyle/>
          <a:p>
            <a:pPr eaLnBrk="1" hangingPunct="1"/>
            <a:r>
              <a:rPr lang="en-US" altLang="en-US" smtClean="0"/>
              <a:t>Adding an Event </a:t>
            </a:r>
          </a:p>
        </p:txBody>
      </p:sp>
      <p:sp>
        <p:nvSpPr>
          <p:cNvPr id="2" name="Slide Number Placeholder 3"/>
          <p:cNvSpPr>
            <a:spLocks noGrp="1"/>
          </p:cNvSpPr>
          <p:nvPr>
            <p:ph type="sldNum" sz="quarter" idx="12"/>
          </p:nvPr>
        </p:nvSpPr>
        <p:spPr/>
        <p:txBody>
          <a:bodyPr/>
          <a:lstStyle/>
          <a:p>
            <a:pPr>
              <a:defRPr/>
            </a:pPr>
            <a:fld id="{33EF8BE0-D9FF-4EC0-8453-23F0F85AD5E4}" type="slidenum">
              <a:rPr lang="en-US"/>
              <a:pPr>
                <a:defRPr/>
              </a:pPr>
              <a:t>20</a:t>
            </a:fld>
            <a:endParaRPr lang="en-US"/>
          </a:p>
        </p:txBody>
      </p:sp>
      <p:pic>
        <p:nvPicPr>
          <p:cNvPr id="713730" name="Picture 2" descr="FormDesignerPPT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75" y="1212850"/>
            <a:ext cx="499745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32" name="Rectangle 4"/>
          <p:cNvSpPr>
            <a:spLocks noChangeArrowheads="1"/>
          </p:cNvSpPr>
          <p:nvPr/>
        </p:nvSpPr>
        <p:spPr bwMode="auto">
          <a:xfrm>
            <a:off x="-38100" y="1230313"/>
            <a:ext cx="39624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81000" indent="-381000" algn="l">
              <a:spcBef>
                <a:spcPct val="20000"/>
              </a:spcBef>
              <a:buFont typeface="Arial" pitchFamily="34" charset="0"/>
              <a:buChar char="•"/>
              <a:defRPr sz="3200">
                <a:solidFill>
                  <a:schemeClr val="tx1"/>
                </a:solidFill>
                <a:latin typeface="Calibri" pitchFamily="34" charset="0"/>
              </a:defRPr>
            </a:lvl1pPr>
            <a:lvl2pPr marL="723900" indent="-26670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r>
              <a:rPr lang="en-US" altLang="en-US" sz="2400" b="0">
                <a:latin typeface="Arial" pitchFamily="34" charset="0"/>
              </a:rPr>
              <a:t>Events can be added to the code in one of three ways:</a:t>
            </a:r>
          </a:p>
          <a:p>
            <a:pPr lvl="1" eaLnBrk="1" hangingPunct="1">
              <a:buClr>
                <a:srgbClr val="666699"/>
              </a:buClr>
              <a:buFont typeface="Wingdings" pitchFamily="2" charset="2"/>
              <a:buAutoNum type="arabicPeriod"/>
            </a:pPr>
            <a:r>
              <a:rPr lang="en-US" altLang="en-US" sz="2000" b="0" i="1">
                <a:solidFill>
                  <a:srgbClr val="666699"/>
                </a:solidFill>
                <a:latin typeface="Arial" pitchFamily="34" charset="0"/>
              </a:rPr>
              <a:t>Double</a:t>
            </a:r>
            <a:r>
              <a:rPr lang="en-US" altLang="en-US" sz="2000" b="0">
                <a:solidFill>
                  <a:srgbClr val="666699"/>
                </a:solidFill>
                <a:latin typeface="Arial" pitchFamily="34" charset="0"/>
              </a:rPr>
              <a:t> </a:t>
            </a:r>
            <a:r>
              <a:rPr lang="en-US" altLang="en-US" sz="2000" b="0" i="1">
                <a:solidFill>
                  <a:srgbClr val="666699"/>
                </a:solidFill>
                <a:latin typeface="Arial" pitchFamily="34" charset="0"/>
              </a:rPr>
              <a:t>clicking</a:t>
            </a:r>
            <a:r>
              <a:rPr lang="en-US" altLang="en-US" sz="2000" b="0">
                <a:latin typeface="Arial" pitchFamily="34" charset="0"/>
              </a:rPr>
              <a:t> a </a:t>
            </a:r>
            <a:r>
              <a:rPr lang="en-US" altLang="en-US" sz="2000" b="0" i="1">
                <a:solidFill>
                  <a:srgbClr val="666699"/>
                </a:solidFill>
                <a:latin typeface="Arial" pitchFamily="34" charset="0"/>
              </a:rPr>
              <a:t>control</a:t>
            </a:r>
            <a:r>
              <a:rPr lang="en-US" altLang="en-US" sz="2000" b="0" i="1">
                <a:solidFill>
                  <a:schemeClr val="folHlink"/>
                </a:solidFill>
                <a:latin typeface="Arial" pitchFamily="34" charset="0"/>
              </a:rPr>
              <a:t> </a:t>
            </a:r>
            <a:r>
              <a:rPr lang="en-US" altLang="en-US" sz="2000" b="0">
                <a:latin typeface="Arial" pitchFamily="34" charset="0"/>
              </a:rPr>
              <a:t>in design view</a:t>
            </a:r>
          </a:p>
          <a:p>
            <a:pPr lvl="1" eaLnBrk="1" hangingPunct="1">
              <a:buClr>
                <a:srgbClr val="666699"/>
              </a:buClr>
              <a:buFont typeface="Wingdings" pitchFamily="2" charset="2"/>
              <a:buAutoNum type="arabicPeriod"/>
            </a:pPr>
            <a:r>
              <a:rPr lang="en-US" altLang="en-US" sz="2000" b="0" i="1">
                <a:solidFill>
                  <a:srgbClr val="666699"/>
                </a:solidFill>
                <a:latin typeface="Arial" pitchFamily="34" charset="0"/>
              </a:rPr>
              <a:t>Typing</a:t>
            </a:r>
            <a:r>
              <a:rPr lang="en-US" altLang="en-US" sz="2000" b="0">
                <a:latin typeface="Arial" pitchFamily="34" charset="0"/>
              </a:rPr>
              <a:t> the code manually</a:t>
            </a:r>
          </a:p>
          <a:p>
            <a:pPr lvl="1" eaLnBrk="1" hangingPunct="1">
              <a:buClr>
                <a:srgbClr val="666699"/>
              </a:buClr>
              <a:buFont typeface="Wingdings" pitchFamily="2" charset="2"/>
              <a:buAutoNum type="arabicPeriod"/>
            </a:pPr>
            <a:r>
              <a:rPr lang="en-US" altLang="en-US" sz="2000" b="0">
                <a:latin typeface="Arial" pitchFamily="34" charset="0"/>
              </a:rPr>
              <a:t>Selecting the</a:t>
            </a:r>
            <a:r>
              <a:rPr lang="en-US" altLang="en-US" sz="2000" b="0">
                <a:solidFill>
                  <a:srgbClr val="666699"/>
                </a:solidFill>
                <a:latin typeface="Arial" pitchFamily="34" charset="0"/>
              </a:rPr>
              <a:t> Events Icon </a:t>
            </a:r>
            <a:r>
              <a:rPr lang="en-US" altLang="en-US" sz="2000" b="0">
                <a:latin typeface="Arial" pitchFamily="34" charset="0"/>
              </a:rPr>
              <a:t>and double clicking the required event from the Properties Window</a:t>
            </a:r>
            <a:endParaRPr lang="en-US" altLang="en-US" sz="2000" b="0">
              <a:solidFill>
                <a:srgbClr val="666699"/>
              </a:solidFill>
              <a:latin typeface="Arial" pitchFamily="34" charset="0"/>
            </a:endParaRPr>
          </a:p>
          <a:p>
            <a:pPr lvl="1" eaLnBrk="1" hangingPunct="1">
              <a:buClr>
                <a:srgbClr val="666699"/>
              </a:buClr>
              <a:buFont typeface="Wingdings" pitchFamily="2" charset="2"/>
              <a:buNone/>
            </a:pPr>
            <a:endParaRPr lang="en-US" altLang="en-US" sz="1800" b="0">
              <a:latin typeface="Arial" pitchFamily="34" charset="0"/>
            </a:endParaRPr>
          </a:p>
          <a:p>
            <a:pPr eaLnBrk="1" hangingPunct="1">
              <a:buClr>
                <a:srgbClr val="666699"/>
              </a:buClr>
              <a:buFont typeface="Wingdings" pitchFamily="2" charset="2"/>
              <a:buChar char="§"/>
            </a:pPr>
            <a:endParaRPr lang="en-US" altLang="en-US" sz="1800" b="0">
              <a:latin typeface="Arial" pitchFamily="34" charset="0"/>
            </a:endParaRPr>
          </a:p>
        </p:txBody>
      </p:sp>
      <p:pic>
        <p:nvPicPr>
          <p:cNvPr id="713733" name="Picture 5" descr="AddEvent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1193800"/>
            <a:ext cx="5045075"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34" name="Oval 6"/>
          <p:cNvSpPr>
            <a:spLocks noChangeArrowheads="1"/>
          </p:cNvSpPr>
          <p:nvPr/>
        </p:nvSpPr>
        <p:spPr bwMode="auto">
          <a:xfrm>
            <a:off x="4251325" y="3235325"/>
            <a:ext cx="3206750" cy="509588"/>
          </a:xfrm>
          <a:prstGeom prst="ellipse">
            <a:avLst/>
          </a:prstGeom>
          <a:noFill/>
          <a:ln w="12700" algn="ctr">
            <a:solidFill>
              <a:srgbClr val="33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Arial" pitchFamily="34" charset="0"/>
            </a:endParaRPr>
          </a:p>
        </p:txBody>
      </p:sp>
      <p:sp>
        <p:nvSpPr>
          <p:cNvPr id="713735" name="Text Box 7"/>
          <p:cNvSpPr txBox="1">
            <a:spLocks noChangeArrowheads="1"/>
          </p:cNvSpPr>
          <p:nvPr/>
        </p:nvSpPr>
        <p:spPr bwMode="auto">
          <a:xfrm>
            <a:off x="5834063" y="4151313"/>
            <a:ext cx="2513012" cy="300037"/>
          </a:xfrm>
          <a:prstGeom prst="rect">
            <a:avLst/>
          </a:prstGeom>
          <a:noFill/>
          <a:ln w="12700"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en-US" altLang="en-US" sz="2400" b="0">
                <a:latin typeface="Arial" pitchFamily="34" charset="0"/>
              </a:rPr>
              <a:t>Event Handler For Button</a:t>
            </a:r>
          </a:p>
        </p:txBody>
      </p:sp>
      <p:pic>
        <p:nvPicPr>
          <p:cNvPr id="713736" name="Picture 8" descr="ev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0325" y="1198563"/>
            <a:ext cx="50546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37" name="Oval 9"/>
          <p:cNvSpPr>
            <a:spLocks noChangeArrowheads="1"/>
          </p:cNvSpPr>
          <p:nvPr/>
        </p:nvSpPr>
        <p:spPr bwMode="auto">
          <a:xfrm>
            <a:off x="4873625" y="1970088"/>
            <a:ext cx="355600" cy="381000"/>
          </a:xfrm>
          <a:prstGeom prst="ellipse">
            <a:avLst/>
          </a:prstGeom>
          <a:noFill/>
          <a:ln w="19050" algn="ctr">
            <a:solidFill>
              <a:srgbClr val="33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endParaRPr lang="en-US" altLang="en-US" sz="240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713732">
                                            <p:txEl>
                                              <p:pRg st="0" end="0"/>
                                            </p:txEl>
                                          </p:spTgt>
                                        </p:tgtEl>
                                        <p:attrNameLst>
                                          <p:attrName>style.visibility</p:attrName>
                                        </p:attrNameLst>
                                      </p:cBhvr>
                                      <p:to>
                                        <p:strVal val="visible"/>
                                      </p:to>
                                    </p:set>
                                    <p:animEffect transition="in" filter="strips(downRight)">
                                      <p:cBhvr>
                                        <p:cTn id="7" dur="500"/>
                                        <p:tgtEl>
                                          <p:spTgt spid="713732">
                                            <p:txEl>
                                              <p:pRg st="0" end="0"/>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713732">
                                            <p:txEl>
                                              <p:pRg st="1" end="1"/>
                                            </p:txEl>
                                          </p:spTgt>
                                        </p:tgtEl>
                                        <p:attrNameLst>
                                          <p:attrName>style.visibility</p:attrName>
                                        </p:attrNameLst>
                                      </p:cBhvr>
                                      <p:to>
                                        <p:strVal val="visible"/>
                                      </p:to>
                                    </p:set>
                                    <p:animEffect transition="in" filter="strips(downRight)">
                                      <p:cBhvr>
                                        <p:cTn id="11" dur="500"/>
                                        <p:tgtEl>
                                          <p:spTgt spid="713732">
                                            <p:txEl>
                                              <p:pRg st="1" end="1"/>
                                            </p:txEl>
                                          </p:spTgt>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0"/>
                                          </p:stCondLst>
                                        </p:cTn>
                                        <p:tgtEl>
                                          <p:spTgt spid="7137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713732">
                                            <p:txEl>
                                              <p:pRg st="2" end="2"/>
                                            </p:txEl>
                                          </p:spTgt>
                                        </p:tgtEl>
                                        <p:attrNameLst>
                                          <p:attrName>style.visibility</p:attrName>
                                        </p:attrNameLst>
                                      </p:cBhvr>
                                      <p:to>
                                        <p:strVal val="visible"/>
                                      </p:to>
                                    </p:set>
                                    <p:animEffect transition="in" filter="strips(downRight)">
                                      <p:cBhvr>
                                        <p:cTn id="19" dur="500"/>
                                        <p:tgtEl>
                                          <p:spTgt spid="713732">
                                            <p:txEl>
                                              <p:pRg st="2" end="2"/>
                                            </p:txEl>
                                          </p:spTgt>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7137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37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3734"/>
                                        </p:tgtEl>
                                        <p:attrNameLst>
                                          <p:attrName>style.visibility</p:attrName>
                                        </p:attrNameLst>
                                      </p:cBhvr>
                                      <p:to>
                                        <p:strVal val="visible"/>
                                      </p:to>
                                    </p:set>
                                  </p:childTnLst>
                                </p:cTn>
                              </p:par>
                              <p:par>
                                <p:cTn id="27" presetID="26" presetClass="emph" presetSubtype="0" fill="hold" grpId="1" nodeType="withEffect">
                                  <p:stCondLst>
                                    <p:cond delay="0"/>
                                  </p:stCondLst>
                                  <p:childTnLst>
                                    <p:animEffect transition="out" filter="fade">
                                      <p:cBhvr>
                                        <p:cTn id="28" dur="500" tmFilter="0, 0; .2, .5; .8, .5; 1, 0"/>
                                        <p:tgtEl>
                                          <p:spTgt spid="713734"/>
                                        </p:tgtEl>
                                      </p:cBhvr>
                                    </p:animEffect>
                                    <p:animScale>
                                      <p:cBhvr>
                                        <p:cTn id="29" dur="250" autoRev="1" fill="hold"/>
                                        <p:tgtEl>
                                          <p:spTgt spid="713734"/>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nodeType="clickEffect">
                                  <p:stCondLst>
                                    <p:cond delay="0"/>
                                  </p:stCondLst>
                                  <p:childTnLst>
                                    <p:set>
                                      <p:cBhvr>
                                        <p:cTn id="33" dur="1" fill="hold">
                                          <p:stCondLst>
                                            <p:cond delay="0"/>
                                          </p:stCondLst>
                                        </p:cTn>
                                        <p:tgtEl>
                                          <p:spTgt spid="713732">
                                            <p:txEl>
                                              <p:pRg st="3" end="3"/>
                                            </p:txEl>
                                          </p:spTgt>
                                        </p:tgtEl>
                                        <p:attrNameLst>
                                          <p:attrName>style.visibility</p:attrName>
                                        </p:attrNameLst>
                                      </p:cBhvr>
                                      <p:to>
                                        <p:strVal val="visible"/>
                                      </p:to>
                                    </p:set>
                                    <p:animEffect transition="in" filter="strips(downRight)">
                                      <p:cBhvr>
                                        <p:cTn id="34" dur="500"/>
                                        <p:tgtEl>
                                          <p:spTgt spid="713732">
                                            <p:txEl>
                                              <p:pRg st="3" end="3"/>
                                            </p:txEl>
                                          </p:spTgt>
                                        </p:tgtEl>
                                      </p:cBhvr>
                                    </p:animEffect>
                                  </p:childTnLst>
                                </p:cTn>
                              </p:par>
                              <p:par>
                                <p:cTn id="35" presetID="1" presetClass="entr" presetSubtype="0" fill="hold" nodeType="withEffect">
                                  <p:stCondLst>
                                    <p:cond delay="0"/>
                                  </p:stCondLst>
                                  <p:childTnLst>
                                    <p:set>
                                      <p:cBhvr>
                                        <p:cTn id="36" dur="1" fill="hold">
                                          <p:stCondLst>
                                            <p:cond delay="0"/>
                                          </p:stCondLst>
                                        </p:cTn>
                                        <p:tgtEl>
                                          <p:spTgt spid="7137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3737"/>
                                        </p:tgtEl>
                                        <p:attrNameLst>
                                          <p:attrName>style.visibility</p:attrName>
                                        </p:attrNameLst>
                                      </p:cBhvr>
                                      <p:to>
                                        <p:strVal val="visible"/>
                                      </p:to>
                                    </p:set>
                                  </p:childTnLst>
                                </p:cTn>
                              </p:par>
                              <p:par>
                                <p:cTn id="39" presetID="26" presetClass="emph" presetSubtype="0" fill="hold" grpId="1" nodeType="withEffect">
                                  <p:stCondLst>
                                    <p:cond delay="0"/>
                                  </p:stCondLst>
                                  <p:childTnLst>
                                    <p:animEffect transition="out" filter="fade">
                                      <p:cBhvr>
                                        <p:cTn id="40" dur="500" tmFilter="0, 0; .2, .5; .8, .5; 1, 0"/>
                                        <p:tgtEl>
                                          <p:spTgt spid="713737"/>
                                        </p:tgtEl>
                                      </p:cBhvr>
                                    </p:animEffect>
                                    <p:animScale>
                                      <p:cBhvr>
                                        <p:cTn id="41" dur="250" autoRev="1" fill="hold"/>
                                        <p:tgtEl>
                                          <p:spTgt spid="7137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34" grpId="1" animBg="1"/>
      <p:bldP spid="713735" grpId="0" animBg="1"/>
      <p:bldP spid="713737" grpId="0" animBg="1"/>
      <p:bldP spid="71373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ltLang="en-US" smtClean="0"/>
              <a:t>Project Settings</a:t>
            </a:r>
          </a:p>
        </p:txBody>
      </p:sp>
      <p:sp>
        <p:nvSpPr>
          <p:cNvPr id="2" name="Slide Number Placeholder 3"/>
          <p:cNvSpPr>
            <a:spLocks noGrp="1"/>
          </p:cNvSpPr>
          <p:nvPr>
            <p:ph type="sldNum" sz="quarter" idx="12"/>
          </p:nvPr>
        </p:nvSpPr>
        <p:spPr/>
        <p:txBody>
          <a:bodyPr/>
          <a:lstStyle/>
          <a:p>
            <a:pPr>
              <a:defRPr/>
            </a:pPr>
            <a:fld id="{B1FDC0B4-D088-4259-8CFB-92109F6A992B}" type="slidenum">
              <a:rPr lang="en-US"/>
              <a:pPr>
                <a:defRPr/>
              </a:pPr>
              <a:t>21</a:t>
            </a:fld>
            <a:endParaRPr lang="en-US"/>
          </a:p>
        </p:txBody>
      </p:sp>
      <p:sp>
        <p:nvSpPr>
          <p:cNvPr id="715778" name="Rectangle 2"/>
          <p:cNvSpPr>
            <a:spLocks noChangeArrowheads="1"/>
          </p:cNvSpPr>
          <p:nvPr/>
        </p:nvSpPr>
        <p:spPr bwMode="auto">
          <a:xfrm>
            <a:off x="-19050" y="3579813"/>
            <a:ext cx="5037138"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a:spcBef>
                <a:spcPct val="20000"/>
              </a:spcBef>
              <a:buFont typeface="Arial" pitchFamily="34" charset="0"/>
              <a:buChar char="•"/>
              <a:defRPr sz="3200">
                <a:solidFill>
                  <a:schemeClr val="tx1"/>
                </a:solidFill>
                <a:latin typeface="Calibri" pitchFamily="34" charset="0"/>
              </a:defRPr>
            </a:lvl1pPr>
            <a:lvl2pPr marL="685800" indent="-22860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lvl="1" eaLnBrk="1" hangingPunct="1">
              <a:buClr>
                <a:srgbClr val="666699"/>
              </a:buClr>
            </a:pPr>
            <a:r>
              <a:rPr lang="en-US" altLang="en-US" sz="1800" b="0" i="1">
                <a:solidFill>
                  <a:srgbClr val="666699"/>
                </a:solidFill>
                <a:latin typeface="Arial" pitchFamily="34" charset="0"/>
              </a:rPr>
              <a:t>Right</a:t>
            </a:r>
            <a:r>
              <a:rPr lang="en-US" altLang="en-US" sz="1800" i="1">
                <a:solidFill>
                  <a:srgbClr val="666699"/>
                </a:solidFill>
                <a:latin typeface="Arial" pitchFamily="34" charset="0"/>
              </a:rPr>
              <a:t> </a:t>
            </a:r>
            <a:r>
              <a:rPr lang="en-US" altLang="en-US" sz="1800" b="0" i="1">
                <a:solidFill>
                  <a:srgbClr val="666699"/>
                </a:solidFill>
                <a:latin typeface="Arial" pitchFamily="34" charset="0"/>
              </a:rPr>
              <a:t>Click</a:t>
            </a:r>
            <a:r>
              <a:rPr lang="en-US" altLang="en-US" sz="1800" i="1">
                <a:solidFill>
                  <a:srgbClr val="666699"/>
                </a:solidFill>
                <a:latin typeface="Arial" pitchFamily="34" charset="0"/>
              </a:rPr>
              <a:t> </a:t>
            </a:r>
            <a:r>
              <a:rPr lang="en-US" altLang="en-US" sz="1800" b="0" i="1">
                <a:solidFill>
                  <a:srgbClr val="666699"/>
                </a:solidFill>
                <a:latin typeface="Arial" pitchFamily="34" charset="0"/>
              </a:rPr>
              <a:t>on</a:t>
            </a:r>
            <a:r>
              <a:rPr lang="en-US" altLang="en-US" sz="1800" i="1">
                <a:solidFill>
                  <a:srgbClr val="666699"/>
                </a:solidFill>
                <a:latin typeface="Arial" pitchFamily="34" charset="0"/>
              </a:rPr>
              <a:t> </a:t>
            </a:r>
            <a:r>
              <a:rPr lang="en-US" altLang="en-US" sz="1800" b="0" i="1">
                <a:solidFill>
                  <a:srgbClr val="666699"/>
                </a:solidFill>
                <a:latin typeface="Arial" pitchFamily="34" charset="0"/>
              </a:rPr>
              <a:t>the form</a:t>
            </a:r>
            <a:r>
              <a:rPr lang="en-US" altLang="en-US" sz="1800" b="0">
                <a:latin typeface="Arial" pitchFamily="34" charset="0"/>
              </a:rPr>
              <a:t> you want set as the startup page in the </a:t>
            </a:r>
            <a:r>
              <a:rPr lang="en-US" altLang="en-US" sz="1800" b="0" i="1">
                <a:solidFill>
                  <a:srgbClr val="666699"/>
                </a:solidFill>
                <a:latin typeface="Arial" pitchFamily="34" charset="0"/>
              </a:rPr>
              <a:t>Solution</a:t>
            </a:r>
            <a:r>
              <a:rPr lang="en-US" altLang="en-US" sz="1800" b="0">
                <a:solidFill>
                  <a:srgbClr val="666699"/>
                </a:solidFill>
                <a:latin typeface="Arial" pitchFamily="34" charset="0"/>
              </a:rPr>
              <a:t> </a:t>
            </a:r>
            <a:r>
              <a:rPr lang="en-US" altLang="en-US" sz="1800" b="0" i="1">
                <a:solidFill>
                  <a:srgbClr val="666699"/>
                </a:solidFill>
                <a:latin typeface="Arial" pitchFamily="34" charset="0"/>
              </a:rPr>
              <a:t>Explorer.</a:t>
            </a:r>
            <a:endParaRPr lang="en-US" altLang="en-US" sz="1800" b="0">
              <a:latin typeface="Arial" pitchFamily="34" charset="0"/>
            </a:endParaRPr>
          </a:p>
          <a:p>
            <a:pPr lvl="1" eaLnBrk="1" hangingPunct="1">
              <a:buClr>
                <a:srgbClr val="666699"/>
              </a:buClr>
            </a:pPr>
            <a:r>
              <a:rPr lang="en-US" altLang="en-US" sz="1800" b="0">
                <a:latin typeface="Arial" pitchFamily="34" charset="0"/>
              </a:rPr>
              <a:t>Select option </a:t>
            </a:r>
            <a:r>
              <a:rPr lang="en-US" altLang="en-US" sz="1800" b="0" i="1">
                <a:solidFill>
                  <a:srgbClr val="666699"/>
                </a:solidFill>
                <a:latin typeface="Arial" pitchFamily="34" charset="0"/>
              </a:rPr>
              <a:t>Set</a:t>
            </a:r>
            <a:r>
              <a:rPr lang="en-US" altLang="en-US" sz="1800" i="1">
                <a:solidFill>
                  <a:srgbClr val="666699"/>
                </a:solidFill>
                <a:latin typeface="Arial" pitchFamily="34" charset="0"/>
              </a:rPr>
              <a:t> </a:t>
            </a:r>
            <a:r>
              <a:rPr lang="en-US" altLang="en-US" sz="1800" b="0" i="1">
                <a:solidFill>
                  <a:srgbClr val="666699"/>
                </a:solidFill>
                <a:latin typeface="Arial" pitchFamily="34" charset="0"/>
              </a:rPr>
              <a:t>As</a:t>
            </a:r>
            <a:r>
              <a:rPr lang="en-US" altLang="en-US" sz="1800" i="1">
                <a:solidFill>
                  <a:srgbClr val="666699"/>
                </a:solidFill>
                <a:latin typeface="Arial" pitchFamily="34" charset="0"/>
              </a:rPr>
              <a:t> </a:t>
            </a:r>
            <a:r>
              <a:rPr lang="en-US" altLang="en-US" sz="1800" b="0" i="1">
                <a:solidFill>
                  <a:srgbClr val="666699"/>
                </a:solidFill>
                <a:latin typeface="Arial" pitchFamily="34" charset="0"/>
              </a:rPr>
              <a:t>Start</a:t>
            </a:r>
            <a:r>
              <a:rPr lang="en-US" altLang="en-US" sz="1800" i="1">
                <a:solidFill>
                  <a:srgbClr val="666699"/>
                </a:solidFill>
                <a:latin typeface="Arial" pitchFamily="34" charset="0"/>
              </a:rPr>
              <a:t> </a:t>
            </a:r>
            <a:r>
              <a:rPr lang="en-US" altLang="en-US" sz="1800" b="0" i="1">
                <a:solidFill>
                  <a:srgbClr val="666699"/>
                </a:solidFill>
                <a:latin typeface="Arial" pitchFamily="34" charset="0"/>
              </a:rPr>
              <a:t>Page.</a:t>
            </a:r>
            <a:endParaRPr lang="en-US" altLang="en-US" sz="1800" b="0" i="1">
              <a:solidFill>
                <a:schemeClr val="folHlink"/>
              </a:solidFill>
              <a:latin typeface="Arial" pitchFamily="34" charset="0"/>
            </a:endParaRPr>
          </a:p>
        </p:txBody>
      </p:sp>
      <p:sp>
        <p:nvSpPr>
          <p:cNvPr id="715779" name="Rectangle 3"/>
          <p:cNvSpPr>
            <a:spLocks noChangeArrowheads="1"/>
          </p:cNvSpPr>
          <p:nvPr/>
        </p:nvSpPr>
        <p:spPr bwMode="auto">
          <a:xfrm>
            <a:off x="0" y="3224213"/>
            <a:ext cx="54673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7663" indent="-347663"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r>
              <a:rPr lang="en-US" altLang="en-US" sz="2000" b="0">
                <a:latin typeface="Arial" pitchFamily="34" charset="0"/>
              </a:rPr>
              <a:t>Setting </a:t>
            </a:r>
            <a:r>
              <a:rPr lang="en-US" altLang="en-US" sz="2000" b="0" i="1">
                <a:solidFill>
                  <a:srgbClr val="666699"/>
                </a:solidFill>
                <a:latin typeface="Arial" pitchFamily="34" charset="0"/>
              </a:rPr>
              <a:t>Startup</a:t>
            </a:r>
            <a:r>
              <a:rPr lang="en-US" altLang="en-US" sz="2000" b="0">
                <a:solidFill>
                  <a:srgbClr val="666699"/>
                </a:solidFill>
                <a:latin typeface="Arial" pitchFamily="34" charset="0"/>
              </a:rPr>
              <a:t> </a:t>
            </a:r>
            <a:r>
              <a:rPr lang="en-US" altLang="en-US" sz="2000" b="0" i="1">
                <a:solidFill>
                  <a:srgbClr val="666699"/>
                </a:solidFill>
                <a:latin typeface="Arial" pitchFamily="34" charset="0"/>
              </a:rPr>
              <a:t>Page:</a:t>
            </a:r>
            <a:endParaRPr lang="en-US" altLang="en-US" sz="2000" b="0">
              <a:latin typeface="Arial" pitchFamily="34" charset="0"/>
            </a:endParaRPr>
          </a:p>
          <a:p>
            <a:pPr eaLnBrk="1" hangingPunct="1">
              <a:buClr>
                <a:srgbClr val="666699"/>
              </a:buClr>
              <a:buFont typeface="Wingdings" pitchFamily="2" charset="2"/>
              <a:buNone/>
            </a:pPr>
            <a:endParaRPr lang="en-US" altLang="en-US" sz="2000" b="0">
              <a:latin typeface="Arial" pitchFamily="34" charset="0"/>
            </a:endParaRPr>
          </a:p>
        </p:txBody>
      </p:sp>
      <p:sp>
        <p:nvSpPr>
          <p:cNvPr id="715780" name="Rectangle 4"/>
          <p:cNvSpPr>
            <a:spLocks noChangeArrowheads="1"/>
          </p:cNvSpPr>
          <p:nvPr/>
        </p:nvSpPr>
        <p:spPr bwMode="auto">
          <a:xfrm>
            <a:off x="0" y="4652963"/>
            <a:ext cx="5105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a:spcBef>
                <a:spcPct val="20000"/>
              </a:spcBef>
              <a:buFont typeface="Arial" pitchFamily="34" charset="0"/>
              <a:buChar char="•"/>
              <a:defRPr sz="3200">
                <a:solidFill>
                  <a:schemeClr val="tx1"/>
                </a:solidFill>
                <a:latin typeface="Calibri" pitchFamily="34" charset="0"/>
              </a:defRPr>
            </a:lvl1pPr>
            <a:lvl2pPr marL="685800" indent="-22860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r>
              <a:rPr lang="en-US" altLang="en-US" sz="2000" b="0" i="1">
                <a:solidFill>
                  <a:srgbClr val="666699"/>
                </a:solidFill>
                <a:latin typeface="Arial" pitchFamily="34" charset="0"/>
              </a:rPr>
              <a:t>Startup</a:t>
            </a:r>
            <a:r>
              <a:rPr lang="en-US" altLang="en-US" sz="2000" b="0">
                <a:solidFill>
                  <a:srgbClr val="666699"/>
                </a:solidFill>
                <a:latin typeface="Arial" pitchFamily="34" charset="0"/>
              </a:rPr>
              <a:t> </a:t>
            </a:r>
            <a:r>
              <a:rPr lang="en-US" altLang="en-US" sz="2000" b="0" i="1">
                <a:solidFill>
                  <a:srgbClr val="666699"/>
                </a:solidFill>
                <a:latin typeface="Arial" pitchFamily="34" charset="0"/>
              </a:rPr>
              <a:t>Project</a:t>
            </a:r>
            <a:r>
              <a:rPr lang="en-US" altLang="en-US" sz="2000" b="0" i="1">
                <a:solidFill>
                  <a:schemeClr val="folHlink"/>
                </a:solidFill>
                <a:latin typeface="Arial" pitchFamily="34" charset="0"/>
              </a:rPr>
              <a:t> </a:t>
            </a:r>
            <a:r>
              <a:rPr lang="en-US" altLang="en-US" sz="2000" b="0">
                <a:latin typeface="Arial" pitchFamily="34" charset="0"/>
              </a:rPr>
              <a:t>(In case of multiple projects):</a:t>
            </a:r>
            <a:r>
              <a:rPr lang="en-US" altLang="en-US" sz="2000" b="0" i="1">
                <a:solidFill>
                  <a:srgbClr val="666699"/>
                </a:solidFill>
                <a:latin typeface="Arial" pitchFamily="34" charset="0"/>
              </a:rPr>
              <a:t> </a:t>
            </a:r>
          </a:p>
          <a:p>
            <a:pPr lvl="1" eaLnBrk="1" hangingPunct="1">
              <a:buClr>
                <a:srgbClr val="666699"/>
              </a:buClr>
            </a:pPr>
            <a:r>
              <a:rPr lang="en-US" altLang="en-US" sz="1800" b="0" i="1">
                <a:solidFill>
                  <a:srgbClr val="666699"/>
                </a:solidFill>
                <a:latin typeface="Arial" pitchFamily="34" charset="0"/>
              </a:rPr>
              <a:t>Right</a:t>
            </a:r>
            <a:r>
              <a:rPr lang="en-US" altLang="en-US" sz="1800" i="1">
                <a:solidFill>
                  <a:srgbClr val="666699"/>
                </a:solidFill>
                <a:latin typeface="Arial" pitchFamily="34" charset="0"/>
              </a:rPr>
              <a:t> </a:t>
            </a:r>
            <a:r>
              <a:rPr lang="en-US" altLang="en-US" sz="1800" b="0" i="1">
                <a:solidFill>
                  <a:srgbClr val="666699"/>
                </a:solidFill>
                <a:latin typeface="Arial" pitchFamily="34" charset="0"/>
              </a:rPr>
              <a:t>Click</a:t>
            </a:r>
            <a:r>
              <a:rPr lang="en-US" altLang="en-US" sz="1800" i="1">
                <a:solidFill>
                  <a:srgbClr val="666699"/>
                </a:solidFill>
                <a:latin typeface="Arial" pitchFamily="34" charset="0"/>
              </a:rPr>
              <a:t> </a:t>
            </a:r>
            <a:r>
              <a:rPr lang="en-US" altLang="en-US" sz="1800" b="0" i="1">
                <a:solidFill>
                  <a:srgbClr val="666699"/>
                </a:solidFill>
                <a:latin typeface="Arial" pitchFamily="34" charset="0"/>
              </a:rPr>
              <a:t>on</a:t>
            </a:r>
            <a:r>
              <a:rPr lang="en-US" altLang="en-US" sz="1800" i="1">
                <a:solidFill>
                  <a:srgbClr val="666699"/>
                </a:solidFill>
                <a:latin typeface="Arial" pitchFamily="34" charset="0"/>
              </a:rPr>
              <a:t> </a:t>
            </a:r>
            <a:r>
              <a:rPr lang="en-US" altLang="en-US" sz="1800" b="0" i="1">
                <a:solidFill>
                  <a:srgbClr val="666699"/>
                </a:solidFill>
                <a:latin typeface="Arial" pitchFamily="34" charset="0"/>
              </a:rPr>
              <a:t>Project</a:t>
            </a:r>
            <a:r>
              <a:rPr lang="en-US" altLang="en-US" sz="1800" i="1">
                <a:solidFill>
                  <a:schemeClr val="folHlink"/>
                </a:solidFill>
                <a:latin typeface="Arial" pitchFamily="34" charset="0"/>
              </a:rPr>
              <a:t> </a:t>
            </a:r>
            <a:r>
              <a:rPr lang="en-US" altLang="en-US" sz="1800" b="0">
                <a:latin typeface="Arial" pitchFamily="34" charset="0"/>
              </a:rPr>
              <a:t>to set as startup project in the </a:t>
            </a:r>
            <a:r>
              <a:rPr lang="en-US" altLang="en-US" sz="1800" b="0" i="1">
                <a:solidFill>
                  <a:srgbClr val="666699"/>
                </a:solidFill>
                <a:latin typeface="Arial" pitchFamily="34" charset="0"/>
              </a:rPr>
              <a:t>Solution</a:t>
            </a:r>
            <a:r>
              <a:rPr lang="en-US" altLang="en-US" sz="1800" b="0">
                <a:solidFill>
                  <a:srgbClr val="666699"/>
                </a:solidFill>
                <a:latin typeface="Arial" pitchFamily="34" charset="0"/>
              </a:rPr>
              <a:t> </a:t>
            </a:r>
            <a:r>
              <a:rPr lang="en-US" altLang="en-US" sz="1800" b="0" i="1">
                <a:solidFill>
                  <a:srgbClr val="666699"/>
                </a:solidFill>
                <a:latin typeface="Arial" pitchFamily="34" charset="0"/>
              </a:rPr>
              <a:t>Explorer.</a:t>
            </a:r>
            <a:endParaRPr lang="en-US" altLang="en-US" sz="1800" b="0">
              <a:latin typeface="Arial" pitchFamily="34" charset="0"/>
            </a:endParaRPr>
          </a:p>
          <a:p>
            <a:pPr lvl="1" eaLnBrk="1" hangingPunct="1">
              <a:buClr>
                <a:srgbClr val="666699"/>
              </a:buClr>
            </a:pPr>
            <a:r>
              <a:rPr lang="en-US" altLang="en-US" sz="1800" b="0">
                <a:latin typeface="Arial" pitchFamily="34" charset="0"/>
              </a:rPr>
              <a:t>Select Option </a:t>
            </a:r>
            <a:r>
              <a:rPr lang="en-US" altLang="en-US" sz="1800" b="0" i="1">
                <a:solidFill>
                  <a:srgbClr val="666699"/>
                </a:solidFill>
                <a:latin typeface="Arial" pitchFamily="34" charset="0"/>
              </a:rPr>
              <a:t>Set</a:t>
            </a:r>
            <a:r>
              <a:rPr lang="en-US" altLang="en-US" sz="1800" i="1">
                <a:solidFill>
                  <a:srgbClr val="666699"/>
                </a:solidFill>
                <a:latin typeface="Arial" pitchFamily="34" charset="0"/>
              </a:rPr>
              <a:t> </a:t>
            </a:r>
            <a:r>
              <a:rPr lang="en-US" altLang="en-US" sz="1800" b="0" i="1">
                <a:solidFill>
                  <a:srgbClr val="666699"/>
                </a:solidFill>
                <a:latin typeface="Arial" pitchFamily="34" charset="0"/>
              </a:rPr>
              <a:t>As</a:t>
            </a:r>
            <a:r>
              <a:rPr lang="en-US" altLang="en-US" sz="1800" i="1">
                <a:solidFill>
                  <a:srgbClr val="666699"/>
                </a:solidFill>
                <a:latin typeface="Arial" pitchFamily="34" charset="0"/>
              </a:rPr>
              <a:t> </a:t>
            </a:r>
            <a:r>
              <a:rPr lang="en-US" altLang="en-US" sz="1800" b="0" i="1">
                <a:solidFill>
                  <a:srgbClr val="666699"/>
                </a:solidFill>
                <a:latin typeface="Arial" pitchFamily="34" charset="0"/>
              </a:rPr>
              <a:t>StartUp</a:t>
            </a:r>
            <a:r>
              <a:rPr lang="en-US" altLang="en-US" sz="1800" i="1">
                <a:solidFill>
                  <a:srgbClr val="666699"/>
                </a:solidFill>
                <a:latin typeface="Arial" pitchFamily="34" charset="0"/>
              </a:rPr>
              <a:t> </a:t>
            </a:r>
            <a:r>
              <a:rPr lang="en-US" altLang="en-US" sz="1800" b="0" i="1">
                <a:solidFill>
                  <a:srgbClr val="666699"/>
                </a:solidFill>
                <a:latin typeface="Arial" pitchFamily="34" charset="0"/>
              </a:rPr>
              <a:t>Project.</a:t>
            </a:r>
          </a:p>
        </p:txBody>
      </p:sp>
      <p:sp>
        <p:nvSpPr>
          <p:cNvPr id="36871" name="Rectangle 5"/>
          <p:cNvSpPr>
            <a:spLocks noChangeArrowheads="1"/>
          </p:cNvSpPr>
          <p:nvPr/>
        </p:nvSpPr>
        <p:spPr bwMode="auto">
          <a:xfrm>
            <a:off x="0" y="1222375"/>
            <a:ext cx="5014913"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7663" indent="-347663" algn="l">
              <a:spcBef>
                <a:spcPct val="20000"/>
              </a:spcBef>
              <a:buFont typeface="Arial" pitchFamily="34" charset="0"/>
              <a:buChar char="•"/>
              <a:defRPr sz="3200">
                <a:solidFill>
                  <a:schemeClr val="tx1"/>
                </a:solidFill>
                <a:latin typeface="Calibri" pitchFamily="34" charset="0"/>
              </a:defRPr>
            </a:lvl1pPr>
            <a:lvl2pPr marL="690563" indent="-22860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buClr>
                <a:srgbClr val="666699"/>
              </a:buClr>
              <a:buFont typeface="Wingdings" pitchFamily="2" charset="2"/>
              <a:buChar char="§"/>
            </a:pPr>
            <a:r>
              <a:rPr lang="en-US" altLang="en-US" sz="2000" b="0" i="1">
                <a:solidFill>
                  <a:srgbClr val="666699"/>
                </a:solidFill>
                <a:latin typeface="Arial" pitchFamily="34" charset="0"/>
              </a:rPr>
              <a:t>Project</a:t>
            </a:r>
            <a:r>
              <a:rPr lang="en-US" altLang="en-US" sz="2000" b="0">
                <a:solidFill>
                  <a:srgbClr val="666699"/>
                </a:solidFill>
                <a:latin typeface="Arial" pitchFamily="34" charset="0"/>
              </a:rPr>
              <a:t> </a:t>
            </a:r>
            <a:r>
              <a:rPr lang="en-US" altLang="en-US" sz="2000" b="0" i="1">
                <a:solidFill>
                  <a:srgbClr val="666699"/>
                </a:solidFill>
                <a:latin typeface="Arial" pitchFamily="34" charset="0"/>
              </a:rPr>
              <a:t>Settings</a:t>
            </a:r>
            <a:r>
              <a:rPr lang="en-US" altLang="en-US" sz="2000" b="0">
                <a:latin typeface="Arial" pitchFamily="34" charset="0"/>
              </a:rPr>
              <a:t> can be adjusted using various options in the </a:t>
            </a:r>
            <a:r>
              <a:rPr lang="en-US" altLang="en-US" sz="2000" b="0" i="1">
                <a:solidFill>
                  <a:srgbClr val="666699"/>
                </a:solidFill>
                <a:latin typeface="Arial" pitchFamily="34" charset="0"/>
              </a:rPr>
              <a:t>Project Properties</a:t>
            </a:r>
            <a:r>
              <a:rPr lang="en-US" altLang="en-US" sz="2000" b="0">
                <a:solidFill>
                  <a:srgbClr val="666699"/>
                </a:solidFill>
                <a:latin typeface="Arial" pitchFamily="34" charset="0"/>
              </a:rPr>
              <a:t> menu</a:t>
            </a:r>
            <a:r>
              <a:rPr lang="en-US" altLang="en-US" sz="2000" b="0">
                <a:latin typeface="Arial" pitchFamily="34" charset="0"/>
              </a:rPr>
              <a:t> or by using the </a:t>
            </a:r>
            <a:r>
              <a:rPr lang="en-US" altLang="en-US" sz="2000" b="0" i="1">
                <a:solidFill>
                  <a:srgbClr val="666699"/>
                </a:solidFill>
                <a:latin typeface="Arial" pitchFamily="34" charset="0"/>
              </a:rPr>
              <a:t>Solution</a:t>
            </a:r>
            <a:r>
              <a:rPr lang="en-US" altLang="en-US" sz="2000" b="0">
                <a:solidFill>
                  <a:srgbClr val="666699"/>
                </a:solidFill>
                <a:latin typeface="Arial" pitchFamily="34" charset="0"/>
              </a:rPr>
              <a:t> </a:t>
            </a:r>
            <a:r>
              <a:rPr lang="en-US" altLang="en-US" sz="2000" b="0" i="1">
                <a:solidFill>
                  <a:srgbClr val="666699"/>
                </a:solidFill>
                <a:latin typeface="Arial" pitchFamily="34" charset="0"/>
              </a:rPr>
              <a:t>Explorer</a:t>
            </a:r>
            <a:r>
              <a:rPr lang="en-US" altLang="en-US" sz="2000" b="0">
                <a:solidFill>
                  <a:srgbClr val="666699"/>
                </a:solidFill>
                <a:latin typeface="Arial" pitchFamily="34" charset="0"/>
              </a:rPr>
              <a:t> </a:t>
            </a:r>
            <a:r>
              <a:rPr lang="en-US" altLang="en-US" sz="2000" b="0" i="1">
                <a:solidFill>
                  <a:srgbClr val="666699"/>
                </a:solidFill>
                <a:latin typeface="Arial" pitchFamily="34" charset="0"/>
              </a:rPr>
              <a:t>window</a:t>
            </a:r>
            <a:r>
              <a:rPr lang="en-US" altLang="en-US" sz="2000" b="0" i="1">
                <a:latin typeface="Arial" pitchFamily="34" charset="0"/>
              </a:rPr>
              <a:t>. </a:t>
            </a:r>
          </a:p>
          <a:p>
            <a:pPr lvl="1" eaLnBrk="1" hangingPunct="1">
              <a:buClr>
                <a:srgbClr val="666699"/>
              </a:buClr>
            </a:pPr>
            <a:r>
              <a:rPr lang="en-US" altLang="en-US" sz="1800" b="0" i="1">
                <a:latin typeface="Arial" pitchFamily="34" charset="0"/>
              </a:rPr>
              <a:t>These settings change based on the type of application developed.</a:t>
            </a:r>
          </a:p>
        </p:txBody>
      </p:sp>
      <p:pic>
        <p:nvPicPr>
          <p:cNvPr id="715783" name="Picture 7" descr="SettingStartUp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788" y="1209675"/>
            <a:ext cx="35052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5784" name="Picture 8" descr="SettingStartUp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7675" y="1223963"/>
            <a:ext cx="3481388"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strips(downRight)">
                                      <p:cBhvr>
                                        <p:cTn id="7" dur="500"/>
                                        <p:tgtEl>
                                          <p:spTgt spid="715779">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15778"/>
                                        </p:tgtEl>
                                        <p:attrNameLst>
                                          <p:attrName>style.visibility</p:attrName>
                                        </p:attrNameLst>
                                      </p:cBhvr>
                                      <p:to>
                                        <p:strVal val="visible"/>
                                      </p:to>
                                    </p:set>
                                    <p:animEffect transition="in" filter="strips(downRight)">
                                      <p:cBhvr>
                                        <p:cTn id="10" dur="500"/>
                                        <p:tgtEl>
                                          <p:spTgt spid="715778"/>
                                        </p:tgtEl>
                                      </p:cBhvr>
                                    </p:animEffec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71578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715780"/>
                                        </p:tgtEl>
                                        <p:attrNameLst>
                                          <p:attrName>style.visibility</p:attrName>
                                        </p:attrNameLst>
                                      </p:cBhvr>
                                      <p:to>
                                        <p:strVal val="visible"/>
                                      </p:to>
                                    </p:set>
                                    <p:animEffect transition="in" filter="strips(downRight)">
                                      <p:cBhvr>
                                        <p:cTn id="18" dur="500"/>
                                        <p:tgtEl>
                                          <p:spTgt spid="715780"/>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7157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8" grpId="0"/>
      <p:bldP spid="7157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8"/>
            <a:ext cx="8229600" cy="792162"/>
          </a:xfrm>
        </p:spPr>
        <p:txBody>
          <a:bodyPr/>
          <a:lstStyle/>
          <a:p>
            <a:r>
              <a:rPr lang="en-US" altLang="en-US" smtClean="0"/>
              <a:t>Web controls</a:t>
            </a:r>
          </a:p>
        </p:txBody>
      </p:sp>
      <p:sp>
        <p:nvSpPr>
          <p:cNvPr id="37891" name="Content Placeholder 2"/>
          <p:cNvSpPr>
            <a:spLocks noGrp="1"/>
          </p:cNvSpPr>
          <p:nvPr>
            <p:ph idx="1"/>
          </p:nvPr>
        </p:nvSpPr>
        <p:spPr>
          <a:xfrm>
            <a:off x="457200" y="1219200"/>
            <a:ext cx="8229600" cy="4906963"/>
          </a:xfrm>
        </p:spPr>
        <p:txBody>
          <a:bodyPr/>
          <a:lstStyle/>
          <a:p>
            <a:pPr marL="0" indent="0">
              <a:buFont typeface="Arial" pitchFamily="34" charset="0"/>
              <a:buNone/>
            </a:pPr>
            <a:r>
              <a:rPr lang="en-US" altLang="en-US" smtClean="0"/>
              <a:t>These are some of the reasons you should switch to web control</a:t>
            </a:r>
          </a:p>
          <a:p>
            <a:pPr marL="0" indent="0">
              <a:buFont typeface="Arial" pitchFamily="34" charset="0"/>
              <a:buNone/>
            </a:pPr>
            <a:r>
              <a:rPr lang="en-US" altLang="en-US" i="1" smtClean="0"/>
              <a:t>They provide a rich user interface</a:t>
            </a:r>
          </a:p>
          <a:p>
            <a:pPr marL="0" indent="0">
              <a:buFont typeface="Arial" pitchFamily="34" charset="0"/>
              <a:buNone/>
            </a:pPr>
            <a:r>
              <a:rPr lang="en-US" altLang="en-US" i="1" smtClean="0"/>
              <a:t>They provide a consistent object model</a:t>
            </a:r>
          </a:p>
          <a:p>
            <a:pPr marL="0" indent="0">
              <a:buFont typeface="Arial" pitchFamily="34" charset="0"/>
              <a:buNone/>
            </a:pPr>
            <a:r>
              <a:rPr lang="en-US" altLang="en-US" i="1" smtClean="0"/>
              <a:t>They tailor their output automatically</a:t>
            </a:r>
          </a:p>
          <a:p>
            <a:pPr marL="0" indent="0">
              <a:buFont typeface="Arial" pitchFamily="34" charset="0"/>
              <a:buNone/>
            </a:pPr>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buFont typeface="Arial" charset="0"/>
              <a:buChar char="•"/>
              <a:defRPr/>
            </a:pPr>
            <a:r>
              <a:rPr lang="en-US" dirty="0"/>
              <a:t>ASP.NET actually provides </a:t>
            </a:r>
            <a:r>
              <a:rPr lang="en-US" i="1" dirty="0"/>
              <a:t>two </a:t>
            </a:r>
            <a:r>
              <a:rPr lang="en-US" dirty="0"/>
              <a:t>sets of server-side controls that you can incorporate into your web</a:t>
            </a:r>
          </a:p>
          <a:p>
            <a:pPr>
              <a:buFont typeface="Arial" charset="0"/>
              <a:buChar char="•"/>
              <a:defRPr/>
            </a:pPr>
            <a:r>
              <a:rPr lang="en-US" dirty="0"/>
              <a:t>forms. These two types of controls play subtly different </a:t>
            </a:r>
            <a:r>
              <a:rPr lang="en-US" dirty="0" smtClean="0"/>
              <a:t>roles</a:t>
            </a:r>
          </a:p>
          <a:p>
            <a:pPr algn="just">
              <a:buFont typeface="Arial" charset="0"/>
              <a:buChar char="•"/>
              <a:defRPr/>
            </a:pPr>
            <a:r>
              <a:rPr lang="en-US" i="1" dirty="0">
                <a:solidFill>
                  <a:srgbClr val="FF0000"/>
                </a:solidFill>
              </a:rPr>
              <a:t>HTML server controls</a:t>
            </a:r>
            <a:r>
              <a:rPr lang="en-US" dirty="0"/>
              <a:t>: These are server-based equivalents for standard HTML </a:t>
            </a:r>
            <a:r>
              <a:rPr lang="en-US" dirty="0" smtClean="0"/>
              <a:t>elements. These </a:t>
            </a:r>
            <a:r>
              <a:rPr lang="en-US" dirty="0"/>
              <a:t>controls are ideal if you’re a seasoned web programmer who prefers to </a:t>
            </a:r>
            <a:r>
              <a:rPr lang="en-US" dirty="0" smtClean="0"/>
              <a:t>work with </a:t>
            </a:r>
            <a:r>
              <a:rPr lang="en-US" dirty="0"/>
              <a:t>familiar HTML tags (at least at first). They are also useful when migrating </a:t>
            </a:r>
            <a:r>
              <a:rPr lang="en-US" dirty="0" smtClean="0"/>
              <a:t>ordinary HTML </a:t>
            </a:r>
            <a:r>
              <a:rPr lang="en-US" dirty="0"/>
              <a:t>pages or classic ASP pages to ASP.NET, because they require the fewest changes.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457200" y="685800"/>
            <a:ext cx="8229600" cy="5440363"/>
          </a:xfrm>
        </p:spPr>
        <p:txBody>
          <a:bodyPr/>
          <a:lstStyle/>
          <a:p>
            <a:pPr algn="just"/>
            <a:r>
              <a:rPr lang="en-US" altLang="en-US" i="1" smtClean="0">
                <a:solidFill>
                  <a:srgbClr val="FF0000"/>
                </a:solidFill>
              </a:rPr>
              <a:t>Web controls</a:t>
            </a:r>
            <a:r>
              <a:rPr lang="en-US" altLang="en-US" smtClean="0"/>
              <a:t>: These are similar to the HTML server controls, but they provide a richer object model with a variety of properties for style and formatting details. They also provide more events and more closely resemble the controls used for Windows development. Web controls also feature some user interface elements that have no direct HTML equivalent, such as the GridView, Calendar, and validation controls.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
            </a:r>
            <a:br>
              <a:rPr lang="en-US" altLang="en-US" smtClean="0"/>
            </a:br>
            <a:r>
              <a:rPr lang="en-US" altLang="en-US" smtClean="0"/>
              <a:t>ASP.NETArchitecture</a:t>
            </a:r>
          </a:p>
        </p:txBody>
      </p:sp>
      <p:sp>
        <p:nvSpPr>
          <p:cNvPr id="40963" name="Rectangle 3"/>
          <p:cNvSpPr>
            <a:spLocks noGrp="1" noChangeArrowheads="1"/>
          </p:cNvSpPr>
          <p:nvPr>
            <p:ph type="body" sz="half" idx="1"/>
          </p:nvPr>
        </p:nvSpPr>
        <p:spPr>
          <a:xfrm>
            <a:off x="914400" y="1524000"/>
            <a:ext cx="3581400" cy="4572000"/>
          </a:xfrm>
        </p:spPr>
        <p:txBody>
          <a:bodyPr/>
          <a:lstStyle/>
          <a:p>
            <a:r>
              <a:rPr lang="en-US" altLang="en-US" sz="1600" smtClean="0"/>
              <a:t>ASP application</a:t>
            </a:r>
          </a:p>
          <a:p>
            <a:pPr lvl="1"/>
            <a:r>
              <a:rPr lang="en-US" altLang="en-US" sz="1400" smtClean="0"/>
              <a:t>ProcessXML.aspx</a:t>
            </a:r>
          </a:p>
          <a:p>
            <a:pPr lvl="1"/>
            <a:r>
              <a:rPr lang="en-US" altLang="en-US" sz="1400" smtClean="0"/>
              <a:t>ProcessXML.aspx.cs</a:t>
            </a:r>
          </a:p>
          <a:p>
            <a:pPr lvl="1"/>
            <a:r>
              <a:rPr lang="en-US" altLang="en-US" sz="1400" smtClean="0"/>
              <a:t>Web.config</a:t>
            </a:r>
          </a:p>
          <a:p>
            <a:r>
              <a:rPr lang="en-US" altLang="en-US" sz="1600" smtClean="0"/>
              <a:t>Page Class</a:t>
            </a:r>
          </a:p>
          <a:p>
            <a:pPr lvl="1"/>
            <a:r>
              <a:rPr lang="en-US" altLang="en-US" sz="1400" smtClean="0"/>
              <a:t>MapPath()</a:t>
            </a:r>
          </a:p>
          <a:p>
            <a:pPr lvl="1"/>
            <a:r>
              <a:rPr lang="en-US" altLang="en-US" sz="1400" smtClean="0"/>
              <a:t>Application</a:t>
            </a:r>
          </a:p>
          <a:p>
            <a:pPr lvl="1"/>
            <a:r>
              <a:rPr lang="en-US" altLang="en-US" sz="1400" smtClean="0"/>
              <a:t>ContentType</a:t>
            </a:r>
          </a:p>
          <a:p>
            <a:pPr lvl="1"/>
            <a:r>
              <a:rPr lang="en-US" altLang="en-US" sz="1400" smtClean="0"/>
              <a:t>Context</a:t>
            </a:r>
          </a:p>
          <a:p>
            <a:pPr lvl="1"/>
            <a:r>
              <a:rPr lang="en-US" altLang="en-US" sz="1400" smtClean="0"/>
              <a:t>IsPostBack</a:t>
            </a:r>
          </a:p>
          <a:p>
            <a:pPr lvl="1"/>
            <a:r>
              <a:rPr lang="en-US" altLang="en-US" sz="1400" smtClean="0"/>
              <a:t>Request</a:t>
            </a:r>
          </a:p>
          <a:p>
            <a:pPr lvl="1"/>
            <a:r>
              <a:rPr lang="en-US" altLang="en-US" sz="1400" smtClean="0"/>
              <a:t>Response</a:t>
            </a:r>
          </a:p>
          <a:p>
            <a:pPr lvl="1"/>
            <a:r>
              <a:rPr lang="en-US" altLang="en-US" sz="1400" smtClean="0"/>
              <a:t>Server</a:t>
            </a:r>
          </a:p>
          <a:p>
            <a:pPr lvl="1"/>
            <a:r>
              <a:rPr lang="en-US" altLang="en-US" sz="1400" smtClean="0"/>
              <a:t>Session</a:t>
            </a:r>
          </a:p>
          <a:p>
            <a:pPr lvl="1"/>
            <a:r>
              <a:rPr lang="en-US" altLang="en-US" sz="1400" smtClean="0"/>
              <a:t>Trace</a:t>
            </a:r>
          </a:p>
          <a:p>
            <a:pPr lvl="1"/>
            <a:r>
              <a:rPr lang="en-US" altLang="en-US" sz="1400" smtClean="0"/>
              <a:t>User</a:t>
            </a:r>
          </a:p>
          <a:p>
            <a:pPr lvl="1"/>
            <a:r>
              <a:rPr lang="en-US" altLang="en-US" sz="1400" smtClean="0"/>
              <a:t>…</a:t>
            </a:r>
          </a:p>
        </p:txBody>
      </p:sp>
      <p:sp>
        <p:nvSpPr>
          <p:cNvPr id="40964" name="Rectangle 8"/>
          <p:cNvSpPr>
            <a:spLocks noChangeArrowheads="1"/>
          </p:cNvSpPr>
          <p:nvPr/>
        </p:nvSpPr>
        <p:spPr bwMode="auto">
          <a:xfrm>
            <a:off x="3886200" y="1524000"/>
            <a:ext cx="4648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lnSpc>
                <a:spcPct val="80000"/>
              </a:lnSpc>
              <a:buClr>
                <a:srgbClr val="003366"/>
              </a:buClr>
              <a:buFont typeface="Symbol" pitchFamily="18" charset="2"/>
              <a:buChar char="·"/>
            </a:pPr>
            <a:r>
              <a:rPr lang="en-US" altLang="en-US" sz="1600">
                <a:solidFill>
                  <a:srgbClr val="003366"/>
                </a:solidFill>
                <a:latin typeface="Tahoma" pitchFamily="34" charset="0"/>
              </a:rPr>
              <a:t>ProcessXML_aspx</a:t>
            </a:r>
          </a:p>
          <a:p>
            <a:pPr lvl="1" algn="ctr">
              <a:lnSpc>
                <a:spcPct val="80000"/>
              </a:lnSpc>
              <a:buClr>
                <a:srgbClr val="003366"/>
              </a:buClr>
              <a:buFontTx/>
              <a:buChar char="–"/>
            </a:pPr>
            <a:r>
              <a:rPr lang="en-US" altLang="en-US" sz="1400">
                <a:solidFill>
                  <a:srgbClr val="003366"/>
                </a:solidFill>
                <a:latin typeface="Tahoma" pitchFamily="34" charset="0"/>
              </a:rPr>
              <a:t>Page_Load(Object, System.EventArgs)</a:t>
            </a:r>
          </a:p>
          <a:p>
            <a:pPr lvl="1" algn="ctr">
              <a:lnSpc>
                <a:spcPct val="80000"/>
              </a:lnSpc>
              <a:buClr>
                <a:srgbClr val="003366"/>
              </a:buClr>
              <a:buFontTx/>
              <a:buChar char="–"/>
            </a:pPr>
            <a:r>
              <a:rPr lang="en-US" altLang="en-US" sz="1400">
                <a:solidFill>
                  <a:srgbClr val="003366"/>
                </a:solidFill>
                <a:latin typeface="Tahoma" pitchFamily="34" charset="0"/>
              </a:rPr>
              <a:t>Button1_Click(Object, System.EventArgs)</a:t>
            </a:r>
          </a:p>
          <a:p>
            <a:pPr lvl="1" algn="ctr">
              <a:lnSpc>
                <a:spcPct val="80000"/>
              </a:lnSpc>
              <a:buClr>
                <a:srgbClr val="003366"/>
              </a:buClr>
              <a:buFontTx/>
              <a:buChar char="–"/>
            </a:pPr>
            <a:r>
              <a:rPr lang="en-US" altLang="en-US" sz="1400">
                <a:solidFill>
                  <a:srgbClr val="003366"/>
                </a:solidFill>
                <a:latin typeface="Tahoma" pitchFamily="34" charset="0"/>
              </a:rPr>
              <a:t>InitializeComponent()</a:t>
            </a:r>
          </a:p>
          <a:p>
            <a:pPr lvl="1" algn="ctr">
              <a:lnSpc>
                <a:spcPct val="80000"/>
              </a:lnSpc>
              <a:buClr>
                <a:srgbClr val="003366"/>
              </a:buClr>
              <a:buFontTx/>
              <a:buChar char="–"/>
            </a:pPr>
            <a:r>
              <a:rPr lang="en-US" altLang="en-US" sz="1400">
                <a:solidFill>
                  <a:srgbClr val="003366"/>
                </a:solidFill>
                <a:latin typeface="Tahoma" pitchFamily="34" charset="0"/>
              </a:rPr>
              <a:t>…</a:t>
            </a:r>
          </a:p>
          <a:p>
            <a:pPr lvl="1" algn="ctr">
              <a:lnSpc>
                <a:spcPct val="80000"/>
              </a:lnSpc>
              <a:buClr>
                <a:srgbClr val="003366"/>
              </a:buClr>
              <a:buFontTx/>
              <a:buChar char="–"/>
            </a:pPr>
            <a:endParaRPr lang="en-US" altLang="en-US" sz="1400">
              <a:solidFill>
                <a:srgbClr val="003366"/>
              </a:solidFill>
              <a:latin typeface="Tahoma" pitchFamily="34" charset="0"/>
            </a:endParaRPr>
          </a:p>
        </p:txBody>
      </p:sp>
      <p:graphicFrame>
        <p:nvGraphicFramePr>
          <p:cNvPr id="40965" name="Object 16"/>
          <p:cNvGraphicFramePr>
            <a:graphicFrameLocks noGrp="1" noChangeAspect="1"/>
          </p:cNvGraphicFramePr>
          <p:nvPr>
            <p:ph sz="half" idx="2"/>
          </p:nvPr>
        </p:nvGraphicFramePr>
        <p:xfrm>
          <a:off x="4768850" y="2825750"/>
          <a:ext cx="2774950" cy="3117850"/>
        </p:xfrm>
        <a:graphic>
          <a:graphicData uri="http://schemas.openxmlformats.org/presentationml/2006/ole">
            <mc:AlternateContent xmlns:mc="http://schemas.openxmlformats.org/markup-compatibility/2006">
              <mc:Choice xmlns:v="urn:schemas-microsoft-com:vml" Requires="v">
                <p:oleObj spid="_x0000_s40975" name="Visio" r:id="rId4" imgW="2774795" imgH="3117809" progId="Visio.Drawing.11">
                  <p:embed/>
                </p:oleObj>
              </mc:Choice>
              <mc:Fallback>
                <p:oleObj name="Visio" r:id="rId4" imgW="2774795" imgH="3117809" progId="Visio.Drawing.11">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8850" y="2825750"/>
                        <a:ext cx="2774950" cy="311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Page Events</a:t>
            </a:r>
          </a:p>
        </p:txBody>
      </p:sp>
      <p:sp>
        <p:nvSpPr>
          <p:cNvPr id="41987" name="Rectangle 3"/>
          <p:cNvSpPr>
            <a:spLocks noGrp="1" noChangeArrowheads="1"/>
          </p:cNvSpPr>
          <p:nvPr>
            <p:ph type="body" sz="half" idx="1"/>
          </p:nvPr>
        </p:nvSpPr>
        <p:spPr>
          <a:xfrm>
            <a:off x="457200" y="1524000"/>
            <a:ext cx="4419600" cy="4572000"/>
          </a:xfrm>
        </p:spPr>
        <p:txBody>
          <a:bodyPr/>
          <a:lstStyle/>
          <a:p>
            <a:r>
              <a:rPr lang="en-US" altLang="en-US" sz="1800" smtClean="0"/>
              <a:t>public event EventHandler Init;</a:t>
            </a:r>
            <a:br>
              <a:rPr lang="en-US" altLang="en-US" sz="1800" smtClean="0"/>
            </a:br>
            <a:r>
              <a:rPr lang="en-US" altLang="en-US" sz="1800" smtClean="0"/>
              <a:t>Page_Init(object,EventArgs)</a:t>
            </a:r>
          </a:p>
          <a:p>
            <a:r>
              <a:rPr lang="en-US" altLang="en-US" sz="1800" smtClean="0"/>
              <a:t>public event EventHandler Load;</a:t>
            </a:r>
            <a:br>
              <a:rPr lang="en-US" altLang="en-US" sz="1800" smtClean="0"/>
            </a:br>
            <a:r>
              <a:rPr lang="en-US" altLang="en-US" sz="1800" smtClean="0"/>
              <a:t>Page_Load(object,EventArgs)</a:t>
            </a:r>
          </a:p>
          <a:p>
            <a:r>
              <a:rPr lang="en-US" altLang="en-US" sz="1800" smtClean="0"/>
              <a:t>public event EventHandler PreRender;</a:t>
            </a:r>
            <a:br>
              <a:rPr lang="en-US" altLang="en-US" sz="1800" smtClean="0"/>
            </a:br>
            <a:r>
              <a:rPr lang="en-US" altLang="en-US" sz="1800" smtClean="0"/>
              <a:t>Page_PreRender(object,EventArgs)</a:t>
            </a:r>
          </a:p>
          <a:p>
            <a:r>
              <a:rPr lang="en-US" altLang="en-US" sz="1800" smtClean="0"/>
              <a:t>public event EventHandler Unload;</a:t>
            </a:r>
            <a:br>
              <a:rPr lang="en-US" altLang="en-US" sz="1800" smtClean="0"/>
            </a:br>
            <a:r>
              <a:rPr lang="en-US" altLang="en-US" sz="1800" smtClean="0"/>
              <a:t>Page_Unload(object,Eventargs)</a:t>
            </a:r>
          </a:p>
        </p:txBody>
      </p:sp>
      <p:sp>
        <p:nvSpPr>
          <p:cNvPr id="41988" name="Rectangle 4"/>
          <p:cNvSpPr>
            <a:spLocks noGrp="1" noChangeArrowheads="1"/>
          </p:cNvSpPr>
          <p:nvPr>
            <p:ph type="body" sz="half" idx="2"/>
          </p:nvPr>
        </p:nvSpPr>
        <p:spPr>
          <a:xfrm>
            <a:off x="4876800" y="1524000"/>
            <a:ext cx="3810000" cy="4572000"/>
          </a:xfrm>
        </p:spPr>
        <p:txBody>
          <a:bodyPr/>
          <a:lstStyle/>
          <a:p>
            <a:r>
              <a:rPr lang="en-US" altLang="en-US" sz="1800" smtClean="0"/>
              <a:t>protected virtual void</a:t>
            </a:r>
            <a:br>
              <a:rPr lang="en-US" altLang="en-US" sz="1800" smtClean="0"/>
            </a:br>
            <a:r>
              <a:rPr lang="en-US" altLang="en-US" sz="1800" smtClean="0"/>
              <a:t>   OnInit(EventArgs e);</a:t>
            </a:r>
          </a:p>
          <a:p>
            <a:r>
              <a:rPr lang="en-US" altLang="en-US" sz="1800" smtClean="0"/>
              <a:t>protected virtual void</a:t>
            </a:r>
            <a:br>
              <a:rPr lang="en-US" altLang="en-US" sz="1800" smtClean="0"/>
            </a:br>
            <a:r>
              <a:rPr lang="en-US" altLang="en-US" sz="1800" smtClean="0"/>
              <a:t>   OnLoad(EventArgs e);</a:t>
            </a:r>
          </a:p>
          <a:p>
            <a:r>
              <a:rPr lang="en-US" altLang="en-US" sz="1800" smtClean="0"/>
              <a:t>protected virtual void</a:t>
            </a:r>
            <a:br>
              <a:rPr lang="en-US" altLang="en-US" sz="1800" smtClean="0"/>
            </a:br>
            <a:r>
              <a:rPr lang="en-US" altLang="en-US" sz="1800" smtClean="0"/>
              <a:t>   OnPreRender(EventArgs e);</a:t>
            </a:r>
          </a:p>
          <a:p>
            <a:r>
              <a:rPr lang="en-US" altLang="en-US" sz="1800" smtClean="0"/>
              <a:t>protected virtual void</a:t>
            </a:r>
            <a:br>
              <a:rPr lang="en-US" altLang="en-US" sz="1800" smtClean="0"/>
            </a:br>
            <a:r>
              <a:rPr lang="en-US" altLang="en-US" sz="1800" smtClean="0"/>
              <a:t>   OnUnload(EventArgs e);</a:t>
            </a:r>
          </a:p>
          <a:p>
            <a:endParaRPr lang="en-US" altLang="en-US" sz="18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t>ASP.Net Directives</a:t>
            </a:r>
          </a:p>
        </p:txBody>
      </p:sp>
      <p:sp>
        <p:nvSpPr>
          <p:cNvPr id="43011" name="Rectangle 3"/>
          <p:cNvSpPr>
            <a:spLocks noGrp="1" noChangeArrowheads="1"/>
          </p:cNvSpPr>
          <p:nvPr>
            <p:ph type="body" idx="1"/>
          </p:nvPr>
        </p:nvSpPr>
        <p:spPr/>
        <p:txBody>
          <a:bodyPr/>
          <a:lstStyle/>
          <a:p>
            <a:r>
              <a:rPr lang="en-US" altLang="en-US" sz="1800" smtClean="0"/>
              <a:t>@Page</a:t>
            </a:r>
          </a:p>
          <a:p>
            <a:pPr lvl="1"/>
            <a:r>
              <a:rPr lang="en-US" altLang="en-US" sz="1600" smtClean="0"/>
              <a:t>Defines Language and Code-Behind file</a:t>
            </a:r>
          </a:p>
          <a:p>
            <a:r>
              <a:rPr lang="en-US" altLang="en-US" sz="1800" smtClean="0"/>
              <a:t>@Import Namespaces</a:t>
            </a:r>
          </a:p>
          <a:p>
            <a:pPr lvl="1"/>
            <a:r>
              <a:rPr lang="en-US" altLang="en-US" sz="1600" smtClean="0"/>
              <a:t>Equivalent to using directives</a:t>
            </a:r>
          </a:p>
          <a:p>
            <a:r>
              <a:rPr lang="en-US" altLang="en-US" sz="1800" smtClean="0"/>
              <a:t>@Register</a:t>
            </a:r>
          </a:p>
          <a:p>
            <a:pPr lvl="1"/>
            <a:r>
              <a:rPr lang="en-US" altLang="en-US" sz="1600" smtClean="0"/>
              <a:t>Registers user controls with page.  Page will call render on each of its registered controls.</a:t>
            </a:r>
          </a:p>
          <a:p>
            <a:r>
              <a:rPr lang="en-US" altLang="en-US" sz="1800" smtClean="0"/>
              <a:t>@Implements</a:t>
            </a:r>
          </a:p>
          <a:p>
            <a:pPr lvl="1"/>
            <a:r>
              <a:rPr lang="en-US" altLang="en-US" sz="1600" smtClean="0"/>
              <a:t>Declares an interface this page implements</a:t>
            </a:r>
          </a:p>
          <a:p>
            <a:r>
              <a:rPr lang="en-US" altLang="en-US" sz="1800" smtClean="0"/>
              <a:t>@Reference </a:t>
            </a:r>
          </a:p>
          <a:p>
            <a:pPr lvl="1"/>
            <a:r>
              <a:rPr lang="en-US" altLang="en-US" sz="1600" smtClean="0"/>
              <a:t>Specifies a page or user control that will be compiled and linked at run-time</a:t>
            </a:r>
          </a:p>
          <a:p>
            <a:r>
              <a:rPr lang="en-US" altLang="en-US" sz="1800" smtClean="0"/>
              <a:t>@Assembly</a:t>
            </a:r>
          </a:p>
          <a:p>
            <a:pPr lvl="1"/>
            <a:r>
              <a:rPr lang="en-US" altLang="en-US" sz="1600" smtClean="0"/>
              <a:t>Links an assembly to the current page during compilation</a:t>
            </a:r>
          </a:p>
          <a:p>
            <a:r>
              <a:rPr lang="en-US" altLang="en-US" sz="1800" smtClean="0"/>
              <a:t>Plus more – see help documentation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mtClean="0"/>
              <a:t>Page Attribures</a:t>
            </a:r>
          </a:p>
        </p:txBody>
      </p:sp>
      <p:sp>
        <p:nvSpPr>
          <p:cNvPr id="44035" name="Rectangle 3"/>
          <p:cNvSpPr>
            <a:spLocks noGrp="1" noChangeArrowheads="1"/>
          </p:cNvSpPr>
          <p:nvPr>
            <p:ph type="body" idx="1"/>
          </p:nvPr>
        </p:nvSpPr>
        <p:spPr/>
        <p:txBody>
          <a:bodyPr/>
          <a:lstStyle/>
          <a:p>
            <a:r>
              <a:rPr lang="en-US" altLang="en-US" smtClean="0"/>
              <a:t>CodeFile</a:t>
            </a:r>
          </a:p>
          <a:p>
            <a:pPr lvl="1"/>
            <a:r>
              <a:rPr lang="en-US" altLang="en-US" smtClean="0"/>
              <a:t>Specifies a path to a code-behind file for the page.  Used with Inherits attribute.</a:t>
            </a:r>
          </a:p>
          <a:p>
            <a:r>
              <a:rPr lang="en-US" altLang="en-US" smtClean="0"/>
              <a:t>Inherits</a:t>
            </a:r>
          </a:p>
          <a:p>
            <a:pPr lvl="1"/>
            <a:r>
              <a:rPr lang="en-US" altLang="en-US" smtClean="0"/>
              <a:t>Defines a code-behind class for the page to inherit.</a:t>
            </a:r>
          </a:p>
          <a:p>
            <a:r>
              <a:rPr lang="en-US" altLang="en-US" smtClean="0"/>
              <a:t>AutoEventWireup</a:t>
            </a:r>
          </a:p>
          <a:p>
            <a:pPr lvl="1"/>
            <a:r>
              <a:rPr lang="en-US" altLang="en-US" smtClean="0"/>
              <a:t>If true, the default, simple event handlers are wired up automatically</a:t>
            </a:r>
          </a:p>
          <a:p>
            <a:r>
              <a:rPr lang="en-US" altLang="en-US" smtClean="0"/>
              <a:t>Debug</a:t>
            </a:r>
          </a:p>
          <a:p>
            <a:pPr lvl="1"/>
            <a:r>
              <a:rPr lang="en-US" altLang="en-US" smtClean="0"/>
              <a:t>If true, code behind is compiled with debug symbols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title"/>
          </p:nvPr>
        </p:nvSpPr>
        <p:spPr/>
        <p:txBody>
          <a:bodyPr/>
          <a:lstStyle/>
          <a:p>
            <a:r>
              <a:rPr lang="en-US" altLang="en-US" smtClean="0"/>
              <a:t>Controls</a:t>
            </a:r>
          </a:p>
        </p:txBody>
      </p:sp>
      <p:sp>
        <p:nvSpPr>
          <p:cNvPr id="46083" name="Rectangle 7"/>
          <p:cNvSpPr>
            <a:spLocks noGrp="1" noChangeArrowheads="1"/>
          </p:cNvSpPr>
          <p:nvPr>
            <p:ph type="body" sz="half" idx="1"/>
          </p:nvPr>
        </p:nvSpPr>
        <p:spPr>
          <a:xfrm>
            <a:off x="533400" y="1524000"/>
            <a:ext cx="3962400" cy="4572000"/>
          </a:xfrm>
        </p:spPr>
        <p:txBody>
          <a:bodyPr/>
          <a:lstStyle/>
          <a:p>
            <a:r>
              <a:rPr lang="en-US" altLang="en-US" sz="1800" b="1" i="1" dirty="0" smtClean="0"/>
              <a:t>HTML Controls</a:t>
            </a:r>
          </a:p>
          <a:p>
            <a:pPr lvl="1"/>
            <a:r>
              <a:rPr lang="en-US" altLang="en-US" sz="1600" dirty="0" smtClean="0"/>
              <a:t>HTML syntax</a:t>
            </a:r>
          </a:p>
          <a:p>
            <a:pPr lvl="1"/>
            <a:r>
              <a:rPr lang="en-US" altLang="en-US" sz="1600" dirty="0" err="1" smtClean="0"/>
              <a:t>runat</a:t>
            </a:r>
            <a:r>
              <a:rPr lang="en-US" altLang="en-US" sz="1600" dirty="0" smtClean="0"/>
              <a:t>=server attribute</a:t>
            </a:r>
          </a:p>
          <a:p>
            <a:pPr lvl="1"/>
            <a:r>
              <a:rPr lang="en-US" altLang="en-US" sz="1600" dirty="0" smtClean="0"/>
              <a:t>Derives from </a:t>
            </a:r>
            <a:r>
              <a:rPr lang="en-US" altLang="en-US" sz="1600" dirty="0" err="1" smtClean="0"/>
              <a:t>HtmlControl</a:t>
            </a:r>
            <a:endParaRPr lang="en-US" altLang="en-US" sz="1600" dirty="0" smtClean="0"/>
          </a:p>
          <a:p>
            <a:pPr lvl="1"/>
            <a:r>
              <a:rPr lang="en-US" altLang="en-US" sz="1600" dirty="0" smtClean="0"/>
              <a:t>Instance created at server when page is constructed</a:t>
            </a:r>
          </a:p>
          <a:p>
            <a:r>
              <a:rPr lang="en-US" altLang="en-US" sz="1800" dirty="0" smtClean="0"/>
              <a:t>Examples:</a:t>
            </a:r>
          </a:p>
          <a:p>
            <a:pPr lvl="1"/>
            <a:r>
              <a:rPr lang="en-US" altLang="en-US" sz="1600" dirty="0" smtClean="0"/>
              <a:t>&lt;form </a:t>
            </a:r>
            <a:r>
              <a:rPr lang="en-US" altLang="en-US" sz="1600" dirty="0" err="1" smtClean="0"/>
              <a:t>runat</a:t>
            </a:r>
            <a:r>
              <a:rPr lang="en-US" altLang="en-US" sz="1600" dirty="0" smtClean="0"/>
              <a:t>=server&gt;</a:t>
            </a:r>
          </a:p>
          <a:p>
            <a:pPr lvl="1"/>
            <a:r>
              <a:rPr lang="en-US" altLang="en-US" sz="1600" dirty="0" smtClean="0"/>
              <a:t>&lt;</a:t>
            </a:r>
            <a:r>
              <a:rPr lang="en-US" altLang="en-US" sz="1600" dirty="0" err="1" smtClean="0"/>
              <a:t>img</a:t>
            </a:r>
            <a:r>
              <a:rPr lang="en-US" altLang="en-US" sz="1600" dirty="0" smtClean="0"/>
              <a:t> </a:t>
            </a:r>
            <a:r>
              <a:rPr lang="en-US" altLang="en-US" sz="1600" dirty="0" err="1" smtClean="0"/>
              <a:t>runat</a:t>
            </a:r>
            <a:r>
              <a:rPr lang="en-US" altLang="en-US" sz="1600" dirty="0" smtClean="0"/>
              <a:t>=server&gt;</a:t>
            </a:r>
          </a:p>
          <a:p>
            <a:pPr lvl="1"/>
            <a:r>
              <a:rPr lang="en-US" altLang="en-US" sz="1600" dirty="0" smtClean="0"/>
              <a:t>&lt;input type=file </a:t>
            </a:r>
            <a:r>
              <a:rPr lang="en-US" altLang="en-US" sz="1600" dirty="0" err="1" smtClean="0"/>
              <a:t>runat</a:t>
            </a:r>
            <a:r>
              <a:rPr lang="en-US" altLang="en-US" sz="1600" dirty="0" smtClean="0"/>
              <a:t>=server&gt;</a:t>
            </a:r>
          </a:p>
          <a:p>
            <a:pPr lvl="1"/>
            <a:r>
              <a:rPr lang="en-US" altLang="en-US" sz="1600" dirty="0" smtClean="0"/>
              <a:t>&lt;input type=radio </a:t>
            </a:r>
            <a:r>
              <a:rPr lang="en-US" altLang="en-US" sz="1600" dirty="0" err="1" smtClean="0"/>
              <a:t>runat</a:t>
            </a:r>
            <a:r>
              <a:rPr lang="en-US" altLang="en-US" sz="1600" dirty="0" smtClean="0"/>
              <a:t>=server&gt;</a:t>
            </a:r>
          </a:p>
        </p:txBody>
      </p:sp>
      <p:sp>
        <p:nvSpPr>
          <p:cNvPr id="46084" name="Rectangle 8"/>
          <p:cNvSpPr>
            <a:spLocks noGrp="1" noChangeArrowheads="1"/>
          </p:cNvSpPr>
          <p:nvPr>
            <p:ph type="body" sz="half" idx="2"/>
          </p:nvPr>
        </p:nvSpPr>
        <p:spPr>
          <a:xfrm>
            <a:off x="4648200" y="1524000"/>
            <a:ext cx="4114800" cy="4572000"/>
          </a:xfrm>
        </p:spPr>
        <p:txBody>
          <a:bodyPr/>
          <a:lstStyle/>
          <a:p>
            <a:r>
              <a:rPr lang="en-US" altLang="en-US" sz="1800" b="1" i="1" smtClean="0"/>
              <a:t>Web Controls</a:t>
            </a:r>
          </a:p>
          <a:p>
            <a:pPr lvl="1"/>
            <a:r>
              <a:rPr lang="en-US" altLang="en-US" sz="1600" smtClean="0"/>
              <a:t>asp: prefix</a:t>
            </a:r>
          </a:p>
          <a:p>
            <a:pPr lvl="1"/>
            <a:r>
              <a:rPr lang="en-US" altLang="en-US" sz="1600" smtClean="0"/>
              <a:t>runat=server attribute</a:t>
            </a:r>
          </a:p>
          <a:p>
            <a:pPr lvl="1"/>
            <a:r>
              <a:rPr lang="en-US" altLang="en-US" sz="1600" smtClean="0"/>
              <a:t>Derives from WebControl</a:t>
            </a:r>
          </a:p>
          <a:p>
            <a:pPr lvl="1"/>
            <a:r>
              <a:rPr lang="en-US" altLang="en-US" sz="1600" smtClean="0"/>
              <a:t>Instance created at server when page is constructed</a:t>
            </a:r>
          </a:p>
          <a:p>
            <a:pPr lvl="1"/>
            <a:r>
              <a:rPr lang="en-US" altLang="en-US" sz="1600" smtClean="0"/>
              <a:t>Richer set of methods, properties, and events than HTML Controls</a:t>
            </a:r>
          </a:p>
          <a:p>
            <a:r>
              <a:rPr lang="en-US" altLang="en-US" sz="1800" smtClean="0"/>
              <a:t>Examples:</a:t>
            </a:r>
          </a:p>
          <a:p>
            <a:pPr lvl="1"/>
            <a:r>
              <a:rPr lang="en-US" altLang="en-US" sz="1600" smtClean="0"/>
              <a:t>&lt;asp:TextBox id=tb1 runat=server&gt;</a:t>
            </a:r>
          </a:p>
          <a:p>
            <a:pPr lvl="1"/>
            <a:r>
              <a:rPr lang="en-US" altLang="en-US" sz="1600" smtClean="0"/>
              <a:t>&lt;asp:Button Text=“Submit” runat=server&gt;</a:t>
            </a:r>
          </a:p>
          <a:p>
            <a:pPr lvl="1"/>
            <a:endParaRPr lang="en-US" altLang="en-US" sz="16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a:xfrm>
            <a:off x="438150" y="193675"/>
            <a:ext cx="8001000" cy="890588"/>
          </a:xfrm>
        </p:spPr>
        <p:txBody>
          <a:bodyPr/>
          <a:lstStyle/>
          <a:p>
            <a:pPr eaLnBrk="1" hangingPunct="1"/>
            <a:r>
              <a:rPr lang="en-US" altLang="en-US" smtClean="0"/>
              <a:t>.NET Framework Objectives</a:t>
            </a:r>
          </a:p>
        </p:txBody>
      </p:sp>
      <p:sp>
        <p:nvSpPr>
          <p:cNvPr id="8195" name="Rectangle 3"/>
          <p:cNvSpPr>
            <a:spLocks noGrp="1" noChangeArrowheads="1"/>
          </p:cNvSpPr>
          <p:nvPr>
            <p:ph idx="1"/>
          </p:nvPr>
        </p:nvSpPr>
        <p:spPr>
          <a:xfrm>
            <a:off x="171450" y="1208088"/>
            <a:ext cx="8699500" cy="5132387"/>
          </a:xfrm>
        </p:spPr>
        <p:txBody>
          <a:bodyPr/>
          <a:lstStyle/>
          <a:p>
            <a:pPr marL="347663" indent="-347663" eaLnBrk="1" hangingPunct="1">
              <a:buClr>
                <a:srgbClr val="666699"/>
              </a:buClr>
            </a:pPr>
            <a:endParaRPr lang="en-US" altLang="en-US" sz="2400" b="1" smtClean="0"/>
          </a:p>
          <a:p>
            <a:pPr marL="347663" indent="-347663" eaLnBrk="1" hangingPunct="1">
              <a:buClr>
                <a:srgbClr val="666699"/>
              </a:buClr>
            </a:pPr>
            <a:r>
              <a:rPr lang="en-US" altLang="en-US" sz="2400" b="1" smtClean="0"/>
              <a:t>The .NET Framework is designed to fulfill the following objectives: </a:t>
            </a:r>
          </a:p>
          <a:p>
            <a:pPr marL="347663" indent="-347663" eaLnBrk="1" hangingPunct="1">
              <a:buClr>
                <a:srgbClr val="666699"/>
              </a:buClr>
              <a:buFont typeface="Wingdings" pitchFamily="2" charset="2"/>
              <a:buNone/>
            </a:pPr>
            <a:endParaRPr lang="en-US" altLang="en-US" sz="800" smtClean="0"/>
          </a:p>
          <a:p>
            <a:pPr marL="682625" lvl="1" indent="-220663" eaLnBrk="1" hangingPunct="1">
              <a:spcAft>
                <a:spcPct val="20000"/>
              </a:spcAft>
            </a:pPr>
            <a:r>
              <a:rPr lang="en-US" altLang="en-US" sz="2400" smtClean="0"/>
              <a:t>Provide  object-oriented programming environment </a:t>
            </a:r>
          </a:p>
          <a:p>
            <a:pPr marL="682625" lvl="1" indent="-220663" eaLnBrk="1" hangingPunct="1">
              <a:spcAft>
                <a:spcPct val="20000"/>
              </a:spcAft>
              <a:buFont typeface="Arial" pitchFamily="34" charset="0"/>
              <a:buNone/>
            </a:pPr>
            <a:endParaRPr lang="en-US" altLang="en-US" sz="900" smtClean="0"/>
          </a:p>
          <a:p>
            <a:pPr marL="682625" lvl="1" indent="-220663" eaLnBrk="1" hangingPunct="1">
              <a:spcAft>
                <a:spcPct val="20000"/>
              </a:spcAft>
            </a:pPr>
            <a:r>
              <a:rPr lang="en-US" altLang="en-US" sz="2400" smtClean="0"/>
              <a:t>Provide environment for developing  various types of applications, such as Windows-based applications and Web-based applications</a:t>
            </a:r>
          </a:p>
          <a:p>
            <a:pPr marL="682625" lvl="1" indent="-220663" eaLnBrk="1" hangingPunct="1">
              <a:spcAft>
                <a:spcPct val="20000"/>
              </a:spcAft>
            </a:pPr>
            <a:endParaRPr lang="en-US" altLang="en-US" sz="1000" smtClean="0"/>
          </a:p>
          <a:p>
            <a:pPr marL="682625" lvl="1" indent="-220663" eaLnBrk="1" hangingPunct="1">
              <a:spcAft>
                <a:spcPct val="20000"/>
              </a:spcAft>
            </a:pPr>
            <a:r>
              <a:rPr lang="en-US" altLang="en-US" sz="2400" smtClean="0"/>
              <a:t>To ensure that code based on the .NET Framework can integrate with any other code</a:t>
            </a:r>
            <a:endParaRPr lang="en-US" altLang="en-US" sz="2400" b="1" smtClean="0"/>
          </a:p>
        </p:txBody>
      </p:sp>
      <p:sp>
        <p:nvSpPr>
          <p:cNvPr id="5122" name="Slide Number Placeholder 3"/>
          <p:cNvSpPr>
            <a:spLocks noGrp="1"/>
          </p:cNvSpPr>
          <p:nvPr>
            <p:ph type="sldNum" sz="quarter" idx="12"/>
          </p:nvPr>
        </p:nvSpPr>
        <p:spPr/>
        <p:txBody>
          <a:bodyPr/>
          <a:lstStyle/>
          <a:p>
            <a:pPr>
              <a:defRPr/>
            </a:pPr>
            <a:fld id="{937D5943-6503-48A5-9E01-32F00106E4E3}" type="slidenum">
              <a:rPr lang="en-US"/>
              <a:pPr>
                <a:defRPr/>
              </a:pPr>
              <a:t>3</a:t>
            </a:fld>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en-US" altLang="en-US" smtClean="0"/>
              <a:t>Web Control Catalog</a:t>
            </a:r>
          </a:p>
        </p:txBody>
      </p:sp>
      <p:sp>
        <p:nvSpPr>
          <p:cNvPr id="47107" name="Rectangle 5"/>
          <p:cNvSpPr>
            <a:spLocks noGrp="1" noChangeArrowheads="1"/>
          </p:cNvSpPr>
          <p:nvPr>
            <p:ph type="body" sz="half" idx="1"/>
          </p:nvPr>
        </p:nvSpPr>
        <p:spPr/>
        <p:txBody>
          <a:bodyPr/>
          <a:lstStyle/>
          <a:p>
            <a:pPr>
              <a:lnSpc>
                <a:spcPct val="90000"/>
              </a:lnSpc>
            </a:pPr>
            <a:r>
              <a:rPr lang="en-US" altLang="en-US" sz="1800" smtClean="0"/>
              <a:t>TextBox</a:t>
            </a:r>
          </a:p>
          <a:p>
            <a:pPr>
              <a:lnSpc>
                <a:spcPct val="90000"/>
              </a:lnSpc>
            </a:pPr>
            <a:r>
              <a:rPr lang="en-US" altLang="en-US" sz="1800" smtClean="0"/>
              <a:t>Label</a:t>
            </a:r>
          </a:p>
          <a:p>
            <a:pPr>
              <a:lnSpc>
                <a:spcPct val="90000"/>
              </a:lnSpc>
            </a:pPr>
            <a:r>
              <a:rPr lang="en-US" altLang="en-US" sz="1800" smtClean="0"/>
              <a:t>HyperLink</a:t>
            </a:r>
          </a:p>
          <a:p>
            <a:pPr>
              <a:lnSpc>
                <a:spcPct val="90000"/>
              </a:lnSpc>
            </a:pPr>
            <a:r>
              <a:rPr lang="en-US" altLang="en-US" sz="1800" smtClean="0"/>
              <a:t>Image</a:t>
            </a:r>
          </a:p>
          <a:p>
            <a:pPr>
              <a:lnSpc>
                <a:spcPct val="90000"/>
              </a:lnSpc>
            </a:pPr>
            <a:r>
              <a:rPr lang="en-US" altLang="en-US" sz="1800" smtClean="0"/>
              <a:t>CheckBox</a:t>
            </a:r>
          </a:p>
          <a:p>
            <a:pPr>
              <a:lnSpc>
                <a:spcPct val="90000"/>
              </a:lnSpc>
            </a:pPr>
            <a:r>
              <a:rPr lang="en-US" altLang="en-US" sz="1800" smtClean="0"/>
              <a:t>RadioButton</a:t>
            </a:r>
          </a:p>
          <a:p>
            <a:pPr>
              <a:lnSpc>
                <a:spcPct val="90000"/>
              </a:lnSpc>
            </a:pPr>
            <a:r>
              <a:rPr lang="en-US" altLang="en-US" sz="1800" smtClean="0"/>
              <a:t>Table – matrix addresses</a:t>
            </a:r>
          </a:p>
          <a:p>
            <a:pPr>
              <a:lnSpc>
                <a:spcPct val="90000"/>
              </a:lnSpc>
            </a:pPr>
            <a:r>
              <a:rPr lang="en-US" altLang="en-US" sz="1800" smtClean="0"/>
              <a:t>Panel</a:t>
            </a:r>
          </a:p>
          <a:p>
            <a:pPr>
              <a:lnSpc>
                <a:spcPct val="90000"/>
              </a:lnSpc>
            </a:pPr>
            <a:r>
              <a:rPr lang="en-US" altLang="en-US" sz="1800" smtClean="0"/>
              <a:t>Button </a:t>
            </a:r>
          </a:p>
          <a:p>
            <a:pPr>
              <a:lnSpc>
                <a:spcPct val="90000"/>
              </a:lnSpc>
            </a:pPr>
            <a:endParaRPr lang="en-US" altLang="en-US" sz="1800" smtClean="0"/>
          </a:p>
        </p:txBody>
      </p:sp>
      <p:sp>
        <p:nvSpPr>
          <p:cNvPr id="47108" name="Rectangle 6"/>
          <p:cNvSpPr>
            <a:spLocks noGrp="1" noChangeArrowheads="1"/>
          </p:cNvSpPr>
          <p:nvPr>
            <p:ph type="body" sz="half" idx="2"/>
          </p:nvPr>
        </p:nvSpPr>
        <p:spPr/>
        <p:txBody>
          <a:bodyPr/>
          <a:lstStyle/>
          <a:p>
            <a:pPr>
              <a:lnSpc>
                <a:spcPct val="90000"/>
              </a:lnSpc>
            </a:pPr>
            <a:r>
              <a:rPr lang="en-US" altLang="en-US" sz="1800" smtClean="0"/>
              <a:t>ListBox</a:t>
            </a:r>
          </a:p>
          <a:p>
            <a:pPr>
              <a:lnSpc>
                <a:spcPct val="90000"/>
              </a:lnSpc>
            </a:pPr>
            <a:r>
              <a:rPr lang="en-US" altLang="en-US" sz="1800" smtClean="0"/>
              <a:t>DropDownList</a:t>
            </a:r>
          </a:p>
          <a:p>
            <a:pPr>
              <a:lnSpc>
                <a:spcPct val="90000"/>
              </a:lnSpc>
            </a:pPr>
            <a:r>
              <a:rPr lang="en-US" altLang="en-US" sz="1800" smtClean="0"/>
              <a:t>CheckBoxList</a:t>
            </a:r>
          </a:p>
          <a:p>
            <a:pPr>
              <a:lnSpc>
                <a:spcPct val="90000"/>
              </a:lnSpc>
            </a:pPr>
            <a:r>
              <a:rPr lang="en-US" altLang="en-US" sz="1800" smtClean="0"/>
              <a:t>RadioButtonList</a:t>
            </a:r>
          </a:p>
          <a:p>
            <a:pPr>
              <a:lnSpc>
                <a:spcPct val="90000"/>
              </a:lnSpc>
            </a:pPr>
            <a:r>
              <a:rPr lang="en-US" altLang="en-US" sz="1800" smtClean="0"/>
              <a:t>Repeater – HTML template</a:t>
            </a:r>
          </a:p>
          <a:p>
            <a:pPr>
              <a:lnSpc>
                <a:spcPct val="90000"/>
              </a:lnSpc>
            </a:pPr>
            <a:r>
              <a:rPr lang="en-US" altLang="en-US" sz="1800" smtClean="0"/>
              <a:t>DataList – HTML template</a:t>
            </a:r>
          </a:p>
          <a:p>
            <a:pPr>
              <a:lnSpc>
                <a:spcPct val="90000"/>
              </a:lnSpc>
            </a:pPr>
            <a:r>
              <a:rPr lang="en-US" altLang="en-US" sz="1800" smtClean="0"/>
              <a:t>DataGrid – no longer in toolbox by default, but can be added</a:t>
            </a:r>
          </a:p>
          <a:p>
            <a:pPr>
              <a:lnSpc>
                <a:spcPct val="90000"/>
              </a:lnSpc>
            </a:pPr>
            <a:r>
              <a:rPr lang="en-US" altLang="en-US" sz="1800" smtClean="0"/>
              <a:t>Calendar</a:t>
            </a:r>
          </a:p>
          <a:p>
            <a:pPr>
              <a:lnSpc>
                <a:spcPct val="90000"/>
              </a:lnSpc>
            </a:pPr>
            <a:r>
              <a:rPr lang="en-US" altLang="en-US" sz="1800" smtClean="0"/>
              <a:t>Validation Controls</a:t>
            </a:r>
          </a:p>
          <a:p>
            <a:pPr lvl="1">
              <a:lnSpc>
                <a:spcPct val="90000"/>
              </a:lnSpc>
            </a:pPr>
            <a:r>
              <a:rPr lang="en-US" altLang="en-US" sz="1600" smtClean="0"/>
              <a:t>RequiredField</a:t>
            </a:r>
          </a:p>
          <a:p>
            <a:pPr lvl="1">
              <a:lnSpc>
                <a:spcPct val="90000"/>
              </a:lnSpc>
            </a:pPr>
            <a:r>
              <a:rPr lang="en-US" altLang="en-US" sz="1600" smtClean="0"/>
              <a:t>RegularExpression</a:t>
            </a:r>
          </a:p>
          <a:p>
            <a:pPr lvl="1">
              <a:lnSpc>
                <a:spcPct val="90000"/>
              </a:lnSpc>
            </a:pPr>
            <a:r>
              <a:rPr lang="en-US" altLang="en-US" sz="1600" smtClean="0"/>
              <a:t>Range</a:t>
            </a:r>
          </a:p>
          <a:p>
            <a:pPr lvl="1">
              <a:lnSpc>
                <a:spcPct val="90000"/>
              </a:lnSpc>
            </a:pPr>
            <a:r>
              <a:rPr lang="en-US" altLang="en-US" sz="1600" smtClean="0"/>
              <a:t>Compare</a:t>
            </a:r>
          </a:p>
          <a:p>
            <a:pPr lvl="1">
              <a:lnSpc>
                <a:spcPct val="90000"/>
              </a:lnSpc>
            </a:pPr>
            <a:r>
              <a:rPr lang="en-US" altLang="en-US" sz="1600" smtClean="0"/>
              <a:t>Custom</a:t>
            </a:r>
          </a:p>
          <a:p>
            <a:pPr>
              <a:lnSpc>
                <a:spcPct val="90000"/>
              </a:lnSpc>
            </a:pPr>
            <a:endParaRPr lang="en-US" altLang="en-US" sz="1800" smtClean="0"/>
          </a:p>
          <a:p>
            <a:pPr>
              <a:lnSpc>
                <a:spcPct val="90000"/>
              </a:lnSpc>
            </a:pPr>
            <a:endParaRPr lang="en-US" altLang="en-US" sz="1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mtClean="0"/>
              <a:t>Data Related Controls</a:t>
            </a:r>
          </a:p>
        </p:txBody>
      </p:sp>
      <p:sp>
        <p:nvSpPr>
          <p:cNvPr id="48131" name="Rectangle 3"/>
          <p:cNvSpPr>
            <a:spLocks noGrp="1" noChangeArrowheads="1"/>
          </p:cNvSpPr>
          <p:nvPr>
            <p:ph type="body" sz="half" idx="1"/>
          </p:nvPr>
        </p:nvSpPr>
        <p:spPr/>
        <p:txBody>
          <a:bodyPr/>
          <a:lstStyle/>
          <a:p>
            <a:r>
              <a:rPr lang="en-US" altLang="en-US" sz="1800" b="1" i="1" smtClean="0"/>
              <a:t>Data Controls</a:t>
            </a:r>
          </a:p>
          <a:p>
            <a:pPr lvl="1"/>
            <a:r>
              <a:rPr lang="en-US" altLang="en-US" sz="1600" smtClean="0"/>
              <a:t>GridView</a:t>
            </a:r>
          </a:p>
          <a:p>
            <a:pPr lvl="1"/>
            <a:r>
              <a:rPr lang="en-US" altLang="en-US" sz="1600" smtClean="0"/>
              <a:t>DataList</a:t>
            </a:r>
          </a:p>
          <a:p>
            <a:pPr lvl="1"/>
            <a:r>
              <a:rPr lang="en-US" altLang="en-US" sz="1600" smtClean="0"/>
              <a:t>DetailsView</a:t>
            </a:r>
          </a:p>
          <a:p>
            <a:pPr lvl="1"/>
            <a:r>
              <a:rPr lang="en-US" altLang="en-US" sz="1600" smtClean="0"/>
              <a:t>FormView</a:t>
            </a:r>
          </a:p>
          <a:p>
            <a:pPr lvl="1"/>
            <a:r>
              <a:rPr lang="en-US" altLang="en-US" sz="1600" smtClean="0"/>
              <a:t>Repeater</a:t>
            </a:r>
          </a:p>
          <a:p>
            <a:pPr lvl="1"/>
            <a:r>
              <a:rPr lang="en-US" altLang="en-US" sz="1600" smtClean="0"/>
              <a:t>SqlDataSource</a:t>
            </a:r>
          </a:p>
          <a:p>
            <a:pPr lvl="1"/>
            <a:r>
              <a:rPr lang="en-US" altLang="en-US" sz="1600" smtClean="0"/>
              <a:t>ObjectDataSource</a:t>
            </a:r>
          </a:p>
          <a:p>
            <a:pPr lvl="1"/>
            <a:r>
              <a:rPr lang="en-US" altLang="en-US" sz="1600" smtClean="0"/>
              <a:t>XmlDataSource</a:t>
            </a:r>
          </a:p>
          <a:p>
            <a:pPr lvl="1"/>
            <a:r>
              <a:rPr lang="en-US" altLang="en-US" sz="1600" smtClean="0"/>
              <a:t>SiteMapDataSource</a:t>
            </a:r>
          </a:p>
        </p:txBody>
      </p:sp>
      <p:sp>
        <p:nvSpPr>
          <p:cNvPr id="48132" name="Rectangle 4"/>
          <p:cNvSpPr>
            <a:spLocks noGrp="1" noChangeArrowheads="1"/>
          </p:cNvSpPr>
          <p:nvPr>
            <p:ph type="body" sz="half" idx="2"/>
          </p:nvPr>
        </p:nvSpPr>
        <p:spPr/>
        <p:txBody>
          <a:bodyPr/>
          <a:lstStyle/>
          <a:p>
            <a:r>
              <a:rPr lang="en-US" altLang="en-US" sz="1800" b="1" i="1" smtClean="0"/>
              <a:t>Validation Controls</a:t>
            </a:r>
          </a:p>
          <a:p>
            <a:pPr lvl="1"/>
            <a:r>
              <a:rPr lang="en-US" altLang="en-US" sz="1600" smtClean="0"/>
              <a:t>RequiredFieldValidator</a:t>
            </a:r>
          </a:p>
          <a:p>
            <a:pPr lvl="1"/>
            <a:r>
              <a:rPr lang="en-US" altLang="en-US" sz="1600" smtClean="0"/>
              <a:t>RangeValidator</a:t>
            </a:r>
          </a:p>
          <a:p>
            <a:pPr lvl="1"/>
            <a:r>
              <a:rPr lang="en-US" altLang="en-US" sz="1600" smtClean="0"/>
              <a:t>RegularExpressionValidator</a:t>
            </a:r>
          </a:p>
          <a:p>
            <a:pPr lvl="1"/>
            <a:r>
              <a:rPr lang="en-US" altLang="en-US" sz="1600" smtClean="0"/>
              <a:t>CompareValidator</a:t>
            </a:r>
          </a:p>
          <a:p>
            <a:pPr lvl="1"/>
            <a:r>
              <a:rPr lang="en-US" altLang="en-US" sz="1600" smtClean="0"/>
              <a:t>CustomValidator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r>
              <a:rPr lang="en-US" altLang="en-US" smtClean="0"/>
              <a:t>More Controls</a:t>
            </a:r>
          </a:p>
        </p:txBody>
      </p:sp>
      <p:sp>
        <p:nvSpPr>
          <p:cNvPr id="49155" name="Rectangle 5"/>
          <p:cNvSpPr>
            <a:spLocks noGrp="1" noChangeArrowheads="1"/>
          </p:cNvSpPr>
          <p:nvPr>
            <p:ph type="body" sz="half" idx="1"/>
          </p:nvPr>
        </p:nvSpPr>
        <p:spPr/>
        <p:txBody>
          <a:bodyPr/>
          <a:lstStyle/>
          <a:p>
            <a:r>
              <a:rPr lang="en-US" altLang="en-US" sz="1800" b="1" i="1" smtClean="0"/>
              <a:t>Navigation Controls</a:t>
            </a:r>
          </a:p>
          <a:p>
            <a:pPr lvl="1"/>
            <a:r>
              <a:rPr lang="en-US" altLang="en-US" sz="1600" smtClean="0"/>
              <a:t>SiteMapPath</a:t>
            </a:r>
          </a:p>
          <a:p>
            <a:pPr lvl="1"/>
            <a:r>
              <a:rPr lang="en-US" altLang="en-US" sz="1600" smtClean="0"/>
              <a:t>Menu</a:t>
            </a:r>
          </a:p>
          <a:p>
            <a:pPr lvl="1"/>
            <a:r>
              <a:rPr lang="en-US" altLang="en-US" sz="1600" smtClean="0"/>
              <a:t>TreeView</a:t>
            </a:r>
          </a:p>
          <a:p>
            <a:r>
              <a:rPr lang="en-US" altLang="en-US" sz="1800" b="1" i="1" smtClean="0"/>
              <a:t>Login Controls</a:t>
            </a:r>
          </a:p>
          <a:p>
            <a:pPr lvl="1"/>
            <a:r>
              <a:rPr lang="en-US" altLang="en-US" sz="1600" smtClean="0"/>
              <a:t>Login</a:t>
            </a:r>
          </a:p>
          <a:p>
            <a:pPr lvl="1"/>
            <a:r>
              <a:rPr lang="en-US" altLang="en-US" sz="1600" smtClean="0"/>
              <a:t>LoginView</a:t>
            </a:r>
          </a:p>
          <a:p>
            <a:pPr lvl="1"/>
            <a:r>
              <a:rPr lang="en-US" altLang="en-US" sz="1600" smtClean="0"/>
              <a:t>PasswordRecovery</a:t>
            </a:r>
          </a:p>
          <a:p>
            <a:pPr lvl="1"/>
            <a:r>
              <a:rPr lang="en-US" altLang="en-US" sz="1600" smtClean="0"/>
              <a:t>LoginStatus</a:t>
            </a:r>
          </a:p>
          <a:p>
            <a:pPr lvl="1"/>
            <a:r>
              <a:rPr lang="en-US" altLang="en-US" sz="1600" smtClean="0"/>
              <a:t>LoginName</a:t>
            </a:r>
          </a:p>
          <a:p>
            <a:pPr lvl="1"/>
            <a:r>
              <a:rPr lang="en-US" altLang="en-US" sz="1600" smtClean="0"/>
              <a:t>ChangePassword</a:t>
            </a:r>
          </a:p>
        </p:txBody>
      </p:sp>
      <p:sp>
        <p:nvSpPr>
          <p:cNvPr id="49156" name="Rectangle 6"/>
          <p:cNvSpPr>
            <a:spLocks noGrp="1" noChangeArrowheads="1"/>
          </p:cNvSpPr>
          <p:nvPr>
            <p:ph type="body" sz="half" idx="2"/>
          </p:nvPr>
        </p:nvSpPr>
        <p:spPr/>
        <p:txBody>
          <a:bodyPr/>
          <a:lstStyle/>
          <a:p>
            <a:r>
              <a:rPr lang="en-US" altLang="en-US" sz="1800" b="1" i="1" smtClean="0"/>
              <a:t>Webparts</a:t>
            </a:r>
          </a:p>
          <a:p>
            <a:pPr lvl="1"/>
            <a:r>
              <a:rPr lang="en-US" altLang="en-US" sz="1600" smtClean="0"/>
              <a:t>WebPartManager</a:t>
            </a:r>
          </a:p>
          <a:p>
            <a:pPr lvl="1"/>
            <a:r>
              <a:rPr lang="en-US" altLang="en-US" sz="1600" smtClean="0"/>
              <a:t>ProxyWebPartManager</a:t>
            </a:r>
          </a:p>
          <a:p>
            <a:pPr lvl="1"/>
            <a:r>
              <a:rPr lang="en-US" altLang="en-US" sz="1600" smtClean="0"/>
              <a:t>WebPartZone</a:t>
            </a:r>
          </a:p>
          <a:p>
            <a:pPr lvl="1"/>
            <a:r>
              <a:rPr lang="en-US" altLang="en-US" sz="1600" smtClean="0"/>
              <a:t>CatalogZone</a:t>
            </a:r>
          </a:p>
          <a:p>
            <a:pPr lvl="1"/>
            <a:r>
              <a:rPr lang="en-US" altLang="en-US" sz="1600" smtClean="0"/>
              <a:t>DeclarativeCatalogPart</a:t>
            </a:r>
          </a:p>
          <a:p>
            <a:pPr lvl="1"/>
            <a:r>
              <a:rPr lang="en-US" altLang="en-US" sz="1600" smtClean="0"/>
              <a:t>PageCatalogPart</a:t>
            </a:r>
          </a:p>
          <a:p>
            <a:pPr lvl="1"/>
            <a:r>
              <a:rPr lang="en-US" altLang="en-US" sz="1600" smtClean="0"/>
              <a:t>ImportCatalogPart</a:t>
            </a:r>
          </a:p>
          <a:p>
            <a:pPr lvl="1"/>
            <a:r>
              <a:rPr lang="en-US" altLang="en-US" sz="1600" smtClean="0"/>
              <a:t>EditorZone</a:t>
            </a:r>
          </a:p>
          <a:p>
            <a:pPr lvl="1"/>
            <a:r>
              <a:rPr lang="en-US" altLang="en-US" sz="1600" smtClean="0"/>
              <a:t>AppearanceEditorPart</a:t>
            </a:r>
          </a:p>
          <a:p>
            <a:pPr lvl="1"/>
            <a:r>
              <a:rPr lang="en-US" altLang="en-US" sz="1600" smtClean="0"/>
              <a:t>BehaviorEditorPart</a:t>
            </a:r>
          </a:p>
          <a:p>
            <a:pPr lvl="1"/>
            <a:r>
              <a:rPr lang="en-US" altLang="en-US" sz="1600" smtClean="0"/>
              <a:t>LayoutEditorPart</a:t>
            </a:r>
          </a:p>
          <a:p>
            <a:pPr lvl="1"/>
            <a:r>
              <a:rPr lang="en-US" altLang="en-US" sz="1600" smtClean="0"/>
              <a:t>PropertyGrideEditorPart</a:t>
            </a:r>
          </a:p>
          <a:p>
            <a:pPr lvl="1"/>
            <a:r>
              <a:rPr lang="en-US" altLang="en-US" sz="1600" smtClean="0"/>
              <a:t>ConnectionsZone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mtClean="0"/>
              <a:t>Data Binding</a:t>
            </a:r>
          </a:p>
        </p:txBody>
      </p:sp>
      <p:sp>
        <p:nvSpPr>
          <p:cNvPr id="50179" name="Rectangle 4"/>
          <p:cNvSpPr>
            <a:spLocks noGrp="1" noChangeArrowheads="1"/>
          </p:cNvSpPr>
          <p:nvPr>
            <p:ph type="body" sz="half" idx="1"/>
          </p:nvPr>
        </p:nvSpPr>
        <p:spPr/>
        <p:txBody>
          <a:bodyPr/>
          <a:lstStyle/>
          <a:p>
            <a:r>
              <a:rPr lang="en-US" altLang="en-US" sz="1800" b="1" i="1" smtClean="0"/>
              <a:t>Data Binding Controls</a:t>
            </a:r>
          </a:p>
          <a:p>
            <a:pPr lvl="1"/>
            <a:r>
              <a:rPr lang="en-US" altLang="en-US" sz="1600" smtClean="0"/>
              <a:t>HtmlSelect</a:t>
            </a:r>
          </a:p>
          <a:p>
            <a:pPr lvl="1"/>
            <a:r>
              <a:rPr lang="en-US" altLang="en-US" sz="1600" smtClean="0"/>
              <a:t>CheckBoxList</a:t>
            </a:r>
          </a:p>
          <a:p>
            <a:pPr lvl="1"/>
            <a:r>
              <a:rPr lang="en-US" altLang="en-US" sz="1600" smtClean="0"/>
              <a:t>DataGrid</a:t>
            </a:r>
          </a:p>
          <a:p>
            <a:pPr lvl="1"/>
            <a:r>
              <a:rPr lang="en-US" altLang="en-US" sz="1600" smtClean="0"/>
              <a:t>DataList</a:t>
            </a:r>
          </a:p>
          <a:p>
            <a:pPr lvl="1"/>
            <a:r>
              <a:rPr lang="en-US" altLang="en-US" sz="1600" smtClean="0"/>
              <a:t>Repeater</a:t>
            </a:r>
          </a:p>
          <a:p>
            <a:pPr lvl="1"/>
            <a:r>
              <a:rPr lang="en-US" altLang="en-US" sz="1600" smtClean="0"/>
              <a:t>DropDownList</a:t>
            </a:r>
          </a:p>
          <a:p>
            <a:pPr lvl="1"/>
            <a:r>
              <a:rPr lang="en-US" altLang="en-US" sz="1600" smtClean="0"/>
              <a:t>ListBox</a:t>
            </a:r>
          </a:p>
          <a:p>
            <a:pPr lvl="1"/>
            <a:r>
              <a:rPr lang="en-US" altLang="en-US" sz="1600" smtClean="0"/>
              <a:t>RadioButtonList</a:t>
            </a:r>
          </a:p>
        </p:txBody>
      </p:sp>
      <p:sp>
        <p:nvSpPr>
          <p:cNvPr id="50180" name="Rectangle 5"/>
          <p:cNvSpPr>
            <a:spLocks noGrp="1" noChangeArrowheads="1"/>
          </p:cNvSpPr>
          <p:nvPr>
            <p:ph type="body" sz="half" idx="2"/>
          </p:nvPr>
        </p:nvSpPr>
        <p:spPr/>
        <p:txBody>
          <a:bodyPr/>
          <a:lstStyle/>
          <a:p>
            <a:r>
              <a:rPr lang="en-US" altLang="en-US" sz="1800" b="1" i="1" smtClean="0"/>
              <a:t>Data Sources</a:t>
            </a:r>
          </a:p>
          <a:p>
            <a:pPr lvl="1"/>
            <a:r>
              <a:rPr lang="en-US" altLang="en-US" sz="1600" smtClean="0"/>
              <a:t>Array</a:t>
            </a:r>
          </a:p>
          <a:p>
            <a:pPr lvl="1"/>
            <a:r>
              <a:rPr lang="en-US" altLang="en-US" sz="1600" smtClean="0"/>
              <a:t>ArrayList</a:t>
            </a:r>
          </a:p>
          <a:p>
            <a:pPr lvl="1"/>
            <a:r>
              <a:rPr lang="en-US" altLang="en-US" sz="1600" smtClean="0"/>
              <a:t>HashTable</a:t>
            </a:r>
          </a:p>
          <a:p>
            <a:pPr lvl="1"/>
            <a:r>
              <a:rPr lang="en-US" altLang="en-US" sz="1600" smtClean="0"/>
              <a:t>Queue</a:t>
            </a:r>
          </a:p>
          <a:p>
            <a:pPr lvl="1"/>
            <a:r>
              <a:rPr lang="en-US" altLang="en-US" sz="1600" smtClean="0"/>
              <a:t>SortedList</a:t>
            </a:r>
          </a:p>
          <a:p>
            <a:pPr lvl="1"/>
            <a:r>
              <a:rPr lang="en-US" altLang="en-US" sz="1600" smtClean="0"/>
              <a:t>Stack</a:t>
            </a:r>
          </a:p>
          <a:p>
            <a:pPr lvl="1"/>
            <a:r>
              <a:rPr lang="en-US" altLang="en-US" sz="1600" smtClean="0"/>
              <a:t>StringCollection</a:t>
            </a:r>
          </a:p>
          <a:p>
            <a:pPr lvl="1"/>
            <a:r>
              <a:rPr lang="en-US" altLang="en-US" sz="1600" smtClean="0"/>
              <a:t>DataView</a:t>
            </a:r>
          </a:p>
          <a:p>
            <a:pPr lvl="1"/>
            <a:r>
              <a:rPr lang="en-US" altLang="en-US" sz="1600" smtClean="0"/>
              <a:t>DataTable</a:t>
            </a:r>
          </a:p>
          <a:p>
            <a:pPr lvl="1"/>
            <a:r>
              <a:rPr lang="en-US" altLang="en-US" sz="1600" smtClean="0"/>
              <a:t>DataSet</a:t>
            </a:r>
          </a:p>
          <a:p>
            <a:pPr lvl="1"/>
            <a:r>
              <a:rPr lang="en-US" altLang="en-US" sz="1600" smtClean="0"/>
              <a:t>IDataReader</a:t>
            </a:r>
          </a:p>
          <a:p>
            <a:pPr lvl="1"/>
            <a:r>
              <a:rPr lang="en-US" altLang="en-US" sz="1600" smtClean="0"/>
              <a:t>Classes that implement IEnumerable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p:nvPr>
        </p:nvSpPr>
        <p:spPr/>
        <p:txBody>
          <a:bodyPr/>
          <a:lstStyle/>
          <a:p>
            <a:r>
              <a:rPr lang="en-US" altLang="en-US" smtClean="0"/>
              <a:t>What Are the Different </a:t>
            </a:r>
            <a:br>
              <a:rPr lang="en-US" altLang="en-US" smtClean="0"/>
            </a:br>
            <a:r>
              <a:rPr lang="en-US" altLang="en-US" smtClean="0"/>
              <a:t>Types of Controls? (cont’d.)</a:t>
            </a:r>
          </a:p>
        </p:txBody>
      </p:sp>
      <p:sp>
        <p:nvSpPr>
          <p:cNvPr id="69635" name="Slide Number Placeholder 4"/>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fld id="{9CDCD2C2-C99C-46A5-B79F-1F37BA86C613}" type="slidenum">
              <a:rPr lang="en-US" altLang="en-US" sz="1400" smtClean="0">
                <a:solidFill>
                  <a:schemeClr val="accent2"/>
                </a:solidFill>
                <a:latin typeface="Times New Roman" pitchFamily="18" charset="0"/>
              </a:rPr>
              <a:pPr algn="ctr">
                <a:spcBef>
                  <a:spcPct val="0"/>
                </a:spcBef>
                <a:buFontTx/>
                <a:buNone/>
              </a:pPr>
              <a:t>34</a:t>
            </a:fld>
            <a:endParaRPr lang="en-US" altLang="en-US" sz="1400" smtClean="0">
              <a:solidFill>
                <a:schemeClr val="accent2"/>
              </a:solidFill>
              <a:latin typeface="Times New Roman" pitchFamily="18" charset="0"/>
            </a:endParaRPr>
          </a:p>
        </p:txBody>
      </p:sp>
      <p:sp>
        <p:nvSpPr>
          <p:cNvPr id="69636" name="Text Box 5"/>
          <p:cNvSpPr txBox="1">
            <a:spLocks noChangeArrowheads="1"/>
          </p:cNvSpPr>
          <p:nvPr/>
        </p:nvSpPr>
        <p:spPr bwMode="auto">
          <a:xfrm>
            <a:off x="1066800" y="5638800"/>
            <a:ext cx="701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50000"/>
              </a:spcBef>
              <a:buFontTx/>
              <a:buNone/>
            </a:pPr>
            <a:r>
              <a:rPr lang="en-US" altLang="en-US" sz="1800">
                <a:latin typeface="Arial" pitchFamily="34" charset="0"/>
              </a:rPr>
              <a:t>Table 4-4 Server control categories</a:t>
            </a:r>
          </a:p>
        </p:txBody>
      </p:sp>
      <p:pic>
        <p:nvPicPr>
          <p:cNvPr id="69637" name="Picture 7" descr="D:\Chimborazo LLC\ASP.NET\Figures\CH04\Tab04x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81692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686800" cy="6019800"/>
          </a:xfrm>
        </p:spPr>
        <p:txBody>
          <a:bodyPr>
            <a:normAutofit/>
          </a:bodyPr>
          <a:lstStyle/>
          <a:p>
            <a:pPr algn="just">
              <a:buFont typeface="Arial" charset="0"/>
              <a:buNone/>
              <a:defRPr/>
            </a:pPr>
            <a:r>
              <a:rPr lang="en-US" dirty="0" smtClean="0">
                <a:solidFill>
                  <a:srgbClr val="FF0000"/>
                </a:solidFill>
                <a:latin typeface="Bookman Old Style" pitchFamily="18" charset="0"/>
              </a:rPr>
              <a:t>STATE MANAGEMENT</a:t>
            </a:r>
          </a:p>
          <a:p>
            <a:pPr marL="457200" indent="-457200" algn="just">
              <a:buFont typeface="Wingdings" pitchFamily="2" charset="2"/>
              <a:buChar char="§"/>
              <a:defRPr/>
            </a:pPr>
            <a:r>
              <a:rPr lang="en-US" dirty="0" smtClean="0">
                <a:solidFill>
                  <a:schemeClr val="tx1"/>
                </a:solidFill>
                <a:latin typeface="Bookman Old Style" pitchFamily="18" charset="0"/>
              </a:rPr>
              <a:t>The </a:t>
            </a:r>
            <a:r>
              <a:rPr lang="en-US" dirty="0">
                <a:solidFill>
                  <a:schemeClr val="tx1"/>
                </a:solidFill>
                <a:latin typeface="Bookman Old Style" pitchFamily="18" charset="0"/>
              </a:rPr>
              <a:t>most significant difference between programming for the Web and programming for the desktop is </a:t>
            </a:r>
            <a:r>
              <a:rPr lang="en-US" i="1" dirty="0" smtClean="0">
                <a:solidFill>
                  <a:schemeClr val="tx1"/>
                </a:solidFill>
                <a:latin typeface="Bookman Old Style" pitchFamily="18" charset="0"/>
              </a:rPr>
              <a:t>state management</a:t>
            </a:r>
            <a:endParaRPr lang="en-US" dirty="0">
              <a:solidFill>
                <a:schemeClr val="tx1"/>
              </a:solidFill>
              <a:latin typeface="Bookman Old Style" pitchFamily="18" charset="0"/>
            </a:endParaRPr>
          </a:p>
          <a:p>
            <a:pPr marL="457200" indent="-457200" algn="just">
              <a:buFont typeface="Wingdings" pitchFamily="2" charset="2"/>
              <a:buChar char="§"/>
              <a:defRPr/>
            </a:pPr>
            <a:r>
              <a:rPr lang="en-US" dirty="0" smtClean="0">
                <a:solidFill>
                  <a:schemeClr val="tx1"/>
                </a:solidFill>
                <a:latin typeface="Bookman Old Style" pitchFamily="18" charset="0"/>
              </a:rPr>
              <a:t>how </a:t>
            </a:r>
            <a:r>
              <a:rPr lang="en-US" dirty="0">
                <a:solidFill>
                  <a:schemeClr val="tx1"/>
                </a:solidFill>
                <a:latin typeface="Bookman Old Style" pitchFamily="18" charset="0"/>
              </a:rPr>
              <a:t>you store information over the lifetime of your application. </a:t>
            </a:r>
            <a:endParaRPr lang="en-US" dirty="0" smtClean="0">
              <a:solidFill>
                <a:schemeClr val="tx1"/>
              </a:solidFill>
              <a:latin typeface="Bookman Old Style" pitchFamily="18" charset="0"/>
            </a:endParaRPr>
          </a:p>
          <a:p>
            <a:pPr marL="457200" indent="-457200" algn="just">
              <a:buFont typeface="Wingdings" pitchFamily="2" charset="2"/>
              <a:buChar char="§"/>
              <a:defRPr/>
            </a:pPr>
            <a:r>
              <a:rPr lang="en-US" dirty="0" smtClean="0">
                <a:solidFill>
                  <a:schemeClr val="tx1"/>
                </a:solidFill>
                <a:latin typeface="Bookman Old Style" pitchFamily="18" charset="0"/>
              </a:rPr>
              <a:t>This </a:t>
            </a:r>
            <a:r>
              <a:rPr lang="en-US" dirty="0">
                <a:solidFill>
                  <a:schemeClr val="tx1"/>
                </a:solidFill>
                <a:latin typeface="Bookman Old Style" pitchFamily="18" charset="0"/>
              </a:rPr>
              <a:t>information can be as </a:t>
            </a:r>
            <a:r>
              <a:rPr lang="en-US" dirty="0" smtClean="0">
                <a:solidFill>
                  <a:schemeClr val="tx1"/>
                </a:solidFill>
                <a:latin typeface="Bookman Old Style" pitchFamily="18" charset="0"/>
              </a:rPr>
              <a:t>simple as </a:t>
            </a:r>
            <a:r>
              <a:rPr lang="en-US" dirty="0">
                <a:solidFill>
                  <a:schemeClr val="tx1"/>
                </a:solidFill>
                <a:latin typeface="Bookman Old Style" pitchFamily="18" charset="0"/>
              </a:rPr>
              <a:t>a user’s name or as complex as a stuffed-full shopping cart for an e-commerce store</a:t>
            </a:r>
            <a:r>
              <a:rPr lang="en-US" dirty="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lgn="just">
              <a:buFont typeface="Arial" charset="0"/>
              <a:buChar char="•"/>
              <a:defRPr/>
            </a:pPr>
            <a:r>
              <a:rPr lang="en-US" dirty="0"/>
              <a:t>In a traditional desktop application, there’s little need to think about state management. Memory is </a:t>
            </a:r>
            <a:r>
              <a:rPr lang="en-US" dirty="0" smtClean="0"/>
              <a:t>plentiful and </a:t>
            </a:r>
            <a:r>
              <a:rPr lang="en-US" dirty="0"/>
              <a:t>always available, and you need to worry about only a single user. </a:t>
            </a:r>
            <a:endParaRPr lang="en-US" dirty="0" smtClean="0"/>
          </a:p>
          <a:p>
            <a:pPr algn="just">
              <a:buFont typeface="Arial" charset="0"/>
              <a:buChar char="•"/>
              <a:defRPr/>
            </a:pPr>
            <a:r>
              <a:rPr lang="en-US" dirty="0" smtClean="0"/>
              <a:t>In </a:t>
            </a:r>
            <a:r>
              <a:rPr lang="en-US" dirty="0"/>
              <a:t>a web application, it’s a different </a:t>
            </a:r>
            <a:r>
              <a:rPr lang="en-US" dirty="0" smtClean="0"/>
              <a:t>story. Thousands </a:t>
            </a:r>
            <a:r>
              <a:rPr lang="en-US" dirty="0"/>
              <a:t>of users can simultaneously run the same application on the same computer (the web server), </a:t>
            </a:r>
            <a:r>
              <a:rPr lang="en-US" dirty="0" smtClean="0"/>
              <a:t>each one </a:t>
            </a:r>
            <a:r>
              <a:rPr lang="en-US" dirty="0"/>
              <a:t>communicating over a stateless HTTP connection. </a:t>
            </a:r>
            <a:endParaRPr lang="en-US" dirty="0" smtClean="0"/>
          </a:p>
          <a:p>
            <a:pPr algn="just">
              <a:buFont typeface="Arial" charset="0"/>
              <a:buChar char="•"/>
              <a:defRPr/>
            </a:pPr>
            <a:r>
              <a:rPr lang="en-US" dirty="0" smtClean="0"/>
              <a:t>These </a:t>
            </a:r>
            <a:r>
              <a:rPr lang="en-US" dirty="0"/>
              <a:t>conditions make it impossible to design a </a:t>
            </a:r>
            <a:r>
              <a:rPr lang="en-US" dirty="0" smtClean="0"/>
              <a:t>web application </a:t>
            </a:r>
            <a:r>
              <a:rPr lang="en-US" dirty="0"/>
              <a:t>in the same way as a desktop application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buFont typeface="Arial" charset="0"/>
              <a:buChar char="•"/>
              <a:defRPr/>
            </a:pPr>
            <a:r>
              <a:rPr lang="en-US" dirty="0"/>
              <a:t>Understanding these state limitations is the key to creating efficient web applications. In this chapter, </a:t>
            </a:r>
            <a:r>
              <a:rPr lang="en-US" dirty="0" smtClean="0"/>
              <a:t>you’ll see </a:t>
            </a:r>
            <a:r>
              <a:rPr lang="en-US" dirty="0"/>
              <a:t>how you </a:t>
            </a:r>
            <a:r>
              <a:rPr lang="en-US" dirty="0" smtClean="0"/>
              <a:t>can use.</a:t>
            </a:r>
          </a:p>
          <a:p>
            <a:pPr algn="just">
              <a:buFont typeface="Arial" charset="0"/>
              <a:buChar char="•"/>
              <a:defRPr/>
            </a:pPr>
            <a:r>
              <a:rPr lang="en-US" dirty="0" smtClean="0"/>
              <a:t>ASP.NET’s </a:t>
            </a:r>
            <a:r>
              <a:rPr lang="en-US" dirty="0"/>
              <a:t>state management features to store information carefully and consistently. </a:t>
            </a:r>
            <a:endParaRPr lang="en-US" dirty="0" smtClean="0"/>
          </a:p>
          <a:p>
            <a:pPr algn="just">
              <a:buFont typeface="Arial" charset="0"/>
              <a:buChar char="•"/>
              <a:defRPr/>
            </a:pPr>
            <a:r>
              <a:rPr lang="en-US" dirty="0" smtClean="0"/>
              <a:t>You’ll explore </a:t>
            </a:r>
            <a:r>
              <a:rPr lang="en-US" dirty="0"/>
              <a:t>different storage options, including view state, session state, and custom cookies. </a:t>
            </a:r>
            <a:endParaRPr lang="en-US" dirty="0" smtClean="0"/>
          </a:p>
          <a:p>
            <a:pPr algn="just">
              <a:buFont typeface="Arial" charset="0"/>
              <a:buChar char="•"/>
              <a:defRPr/>
            </a:pPr>
            <a:r>
              <a:rPr lang="en-US" dirty="0" smtClean="0"/>
              <a:t>You’ll </a:t>
            </a:r>
            <a:r>
              <a:rPr lang="en-US" dirty="0"/>
              <a:t>also </a:t>
            </a:r>
            <a:r>
              <a:rPr lang="en-US" dirty="0" smtClean="0"/>
              <a:t>consider how </a:t>
            </a:r>
            <a:r>
              <a:rPr lang="en-US" dirty="0"/>
              <a:t>to transfer information from page to page by using cross-page posting and the query string.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05800" cy="5668963"/>
          </a:xfrm>
        </p:spPr>
        <p:txBody>
          <a:bodyPr>
            <a:normAutofit fontScale="85000" lnSpcReduction="20000"/>
          </a:bodyPr>
          <a:lstStyle/>
          <a:p>
            <a:pPr algn="just">
              <a:buFont typeface="Arial" charset="0"/>
              <a:buChar char="•"/>
              <a:defRPr/>
            </a:pPr>
            <a:r>
              <a:rPr lang="en-US" dirty="0"/>
              <a:t>In a traditional desktop application, users interact with a continuously running application. A portion of </a:t>
            </a:r>
            <a:r>
              <a:rPr lang="en-US" dirty="0" smtClean="0"/>
              <a:t>memory on </a:t>
            </a:r>
            <a:r>
              <a:rPr lang="en-US" dirty="0"/>
              <a:t>the desktop computer is allocated to store the current set of working information</a:t>
            </a:r>
            <a:r>
              <a:rPr lang="en-US" dirty="0" smtClean="0"/>
              <a:t>.</a:t>
            </a:r>
          </a:p>
          <a:p>
            <a:pPr algn="just">
              <a:buFont typeface="Arial" charset="0"/>
              <a:buChar char="•"/>
              <a:defRPr/>
            </a:pPr>
            <a:r>
              <a:rPr lang="en-US" dirty="0"/>
              <a:t>In a web application, the story is quite a bit different. A professional ASP.NET site might look like </a:t>
            </a:r>
            <a:r>
              <a:rPr lang="en-US" dirty="0" smtClean="0"/>
              <a:t>a continuously </a:t>
            </a:r>
            <a:r>
              <a:rPr lang="en-US" dirty="0"/>
              <a:t>running application, but that’s really just a clever illusion. </a:t>
            </a:r>
            <a:endParaRPr lang="en-US" dirty="0" smtClean="0"/>
          </a:p>
          <a:p>
            <a:pPr algn="just">
              <a:buFont typeface="Arial" charset="0"/>
              <a:buChar char="•"/>
              <a:defRPr/>
            </a:pPr>
            <a:r>
              <a:rPr lang="en-US" dirty="0" smtClean="0"/>
              <a:t>In </a:t>
            </a:r>
            <a:r>
              <a:rPr lang="en-US" dirty="0"/>
              <a:t>a typical web request, the </a:t>
            </a:r>
            <a:r>
              <a:rPr lang="en-US" dirty="0" smtClean="0"/>
              <a:t>client connects </a:t>
            </a:r>
            <a:r>
              <a:rPr lang="en-US" dirty="0"/>
              <a:t>to the web server and requests a page. When the page is delivered, the connection is severed, and </a:t>
            </a:r>
            <a:r>
              <a:rPr lang="en-US" dirty="0" smtClean="0"/>
              <a:t>the web </a:t>
            </a:r>
            <a:r>
              <a:rPr lang="en-US" dirty="0"/>
              <a:t>server discards all the page objects from memory. </a:t>
            </a:r>
            <a:endParaRPr lang="en-US" dirty="0" smtClean="0"/>
          </a:p>
          <a:p>
            <a:pPr algn="just">
              <a:buFont typeface="Arial" charset="0"/>
              <a:buChar char="•"/>
              <a:defRPr/>
            </a:pPr>
            <a:r>
              <a:rPr lang="en-US" dirty="0" smtClean="0"/>
              <a:t>By </a:t>
            </a:r>
            <a:r>
              <a:rPr lang="en-US" dirty="0"/>
              <a:t>the time the user receives a page, the web page </a:t>
            </a:r>
            <a:r>
              <a:rPr lang="en-US" dirty="0" smtClean="0"/>
              <a:t>code has </a:t>
            </a:r>
            <a:r>
              <a:rPr lang="en-US" dirty="0"/>
              <a:t>already stopped running, and there’s no information left in the web server’s memory.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tLang="en-US" smtClean="0"/>
              <a:t>View state</a:t>
            </a:r>
          </a:p>
        </p:txBody>
      </p:sp>
      <p:sp>
        <p:nvSpPr>
          <p:cNvPr id="98307" name="Content Placeholder 2"/>
          <p:cNvSpPr>
            <a:spLocks noGrp="1"/>
          </p:cNvSpPr>
          <p:nvPr>
            <p:ph idx="1"/>
          </p:nvPr>
        </p:nvSpPr>
        <p:spPr/>
        <p:txBody>
          <a:bodyPr/>
          <a:lstStyle/>
          <a:p>
            <a:pPr algn="just"/>
            <a:r>
              <a:rPr lang="en-US" altLang="en-US" smtClean="0"/>
              <a:t>One of the most common ways to store information is in </a:t>
            </a:r>
            <a:r>
              <a:rPr lang="en-US" altLang="en-US" i="1" smtClean="0"/>
              <a:t>view state</a:t>
            </a:r>
            <a:r>
              <a:rPr lang="en-US" altLang="en-US" smtClean="0"/>
              <a:t>. View state uses a hidden field that ASP.NET automatically inserts in the final, rendered HTML of a web page. </a:t>
            </a:r>
          </a:p>
          <a:p>
            <a:pPr algn="just"/>
            <a:r>
              <a:rPr lang="en-US" altLang="en-US" smtClean="0"/>
              <a:t>It’s a perfect place to store information that’s used for multiple postbacks in a single web page.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51"/>
          <p:cNvSpPr>
            <a:spLocks noGrp="1" noChangeArrowheads="1"/>
          </p:cNvSpPr>
          <p:nvPr>
            <p:ph type="title"/>
          </p:nvPr>
        </p:nvSpPr>
        <p:spPr>
          <a:xfrm>
            <a:off x="71438" y="128588"/>
            <a:ext cx="8001000" cy="923925"/>
          </a:xfrm>
        </p:spPr>
        <p:txBody>
          <a:bodyPr/>
          <a:lstStyle/>
          <a:p>
            <a:pPr eaLnBrk="1" hangingPunct="1"/>
            <a:r>
              <a:rPr lang="en-US" altLang="en-US" smtClean="0"/>
              <a:t>.NET Framework</a:t>
            </a:r>
          </a:p>
        </p:txBody>
      </p:sp>
      <p:grpSp>
        <p:nvGrpSpPr>
          <p:cNvPr id="9219" name="Group 54"/>
          <p:cNvGrpSpPr>
            <a:grpSpLocks/>
          </p:cNvGrpSpPr>
          <p:nvPr/>
        </p:nvGrpSpPr>
        <p:grpSpPr bwMode="auto">
          <a:xfrm>
            <a:off x="457200" y="1355725"/>
            <a:ext cx="8101013" cy="5226050"/>
            <a:chOff x="180" y="692"/>
            <a:chExt cx="5103" cy="2586"/>
          </a:xfrm>
        </p:grpSpPr>
        <p:sp>
          <p:nvSpPr>
            <p:cNvPr id="154660" name="Rectangle 36"/>
            <p:cNvSpPr>
              <a:spLocks noChangeArrowheads="1"/>
            </p:cNvSpPr>
            <p:nvPr/>
          </p:nvSpPr>
          <p:spPr bwMode="auto">
            <a:xfrm>
              <a:off x="202" y="1172"/>
              <a:ext cx="3946"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latin typeface="Arial" charset="0"/>
                </a:rPr>
                <a:t>Common</a:t>
              </a:r>
              <a:r>
                <a:rPr lang="en-US" dirty="0">
                  <a:solidFill>
                    <a:schemeClr val="tx2"/>
                  </a:solidFill>
                  <a:effectLst>
                    <a:outerShdw blurRad="38100" dist="38100" dir="2700000" algn="tl">
                      <a:srgbClr val="C0C0C0"/>
                    </a:outerShdw>
                  </a:effectLst>
                  <a:latin typeface="Arial" charset="0"/>
                </a:rPr>
                <a:t> </a:t>
              </a:r>
              <a:r>
                <a:rPr lang="en-US" dirty="0">
                  <a:effectLst>
                    <a:outerShdw blurRad="38100" dist="38100" dir="2700000" algn="tl">
                      <a:srgbClr val="C0C0C0"/>
                    </a:outerShdw>
                  </a:effectLst>
                  <a:latin typeface="Arial" charset="0"/>
                </a:rPr>
                <a:t>Language</a:t>
              </a:r>
              <a:r>
                <a:rPr lang="en-US" dirty="0">
                  <a:solidFill>
                    <a:schemeClr val="tx2"/>
                  </a:solidFill>
                  <a:effectLst>
                    <a:outerShdw blurRad="38100" dist="38100" dir="2700000" algn="tl">
                      <a:srgbClr val="C0C0C0"/>
                    </a:outerShdw>
                  </a:effectLst>
                  <a:latin typeface="Arial" charset="0"/>
                </a:rPr>
                <a:t> </a:t>
              </a:r>
              <a:r>
                <a:rPr lang="en-US" dirty="0">
                  <a:effectLst>
                    <a:outerShdw blurRad="38100" dist="38100" dir="2700000" algn="tl">
                      <a:srgbClr val="C0C0C0"/>
                    </a:outerShdw>
                  </a:effectLst>
                  <a:latin typeface="Arial" charset="0"/>
                </a:rPr>
                <a:t>Specification</a:t>
              </a:r>
            </a:p>
          </p:txBody>
        </p:sp>
        <p:sp>
          <p:nvSpPr>
            <p:cNvPr id="154661" name="Rectangle 37"/>
            <p:cNvSpPr>
              <a:spLocks noChangeArrowheads="1"/>
            </p:cNvSpPr>
            <p:nvPr/>
          </p:nvSpPr>
          <p:spPr bwMode="auto">
            <a:xfrm>
              <a:off x="186" y="2551"/>
              <a:ext cx="3946" cy="32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latin typeface="Arial" charset="0"/>
                </a:rPr>
                <a:t>(CLR)  Common</a:t>
              </a:r>
              <a:r>
                <a:rPr lang="en-US" dirty="0">
                  <a:solidFill>
                    <a:schemeClr val="tx2"/>
                  </a:solidFill>
                  <a:effectLst>
                    <a:outerShdw blurRad="38100" dist="38100" dir="2700000" algn="tl">
                      <a:srgbClr val="C0C0C0"/>
                    </a:outerShdw>
                  </a:effectLst>
                  <a:latin typeface="Arial" charset="0"/>
                </a:rPr>
                <a:t> </a:t>
              </a:r>
              <a:r>
                <a:rPr lang="en-US" dirty="0">
                  <a:effectLst>
                    <a:outerShdw blurRad="38100" dist="38100" dir="2700000" algn="tl">
                      <a:srgbClr val="C0C0C0"/>
                    </a:outerShdw>
                  </a:effectLst>
                  <a:latin typeface="Arial" charset="0"/>
                </a:rPr>
                <a:t>Language</a:t>
              </a:r>
              <a:r>
                <a:rPr lang="en-US" dirty="0">
                  <a:solidFill>
                    <a:schemeClr val="tx2"/>
                  </a:solidFill>
                  <a:effectLst>
                    <a:outerShdw blurRad="38100" dist="38100" dir="2700000" algn="tl">
                      <a:srgbClr val="C0C0C0"/>
                    </a:outerShdw>
                  </a:effectLst>
                  <a:latin typeface="Arial" charset="0"/>
                </a:rPr>
                <a:t> </a:t>
              </a:r>
              <a:r>
                <a:rPr lang="en-US" dirty="0">
                  <a:effectLst>
                    <a:outerShdw blurRad="38100" dist="38100" dir="2700000" algn="tl">
                      <a:srgbClr val="C0C0C0"/>
                    </a:outerShdw>
                  </a:effectLst>
                  <a:latin typeface="Arial" charset="0"/>
                </a:rPr>
                <a:t>Runtime</a:t>
              </a:r>
            </a:p>
          </p:txBody>
        </p:sp>
        <p:sp>
          <p:nvSpPr>
            <p:cNvPr id="154662" name="Rectangle 38"/>
            <p:cNvSpPr>
              <a:spLocks noChangeArrowheads="1"/>
            </p:cNvSpPr>
            <p:nvPr/>
          </p:nvSpPr>
          <p:spPr bwMode="auto">
            <a:xfrm>
              <a:off x="2748" y="1663"/>
              <a:ext cx="1404" cy="462"/>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latin typeface="Arial" charset="0"/>
                </a:rPr>
                <a:t>ADO.NET</a:t>
              </a:r>
            </a:p>
          </p:txBody>
        </p:sp>
        <p:sp>
          <p:nvSpPr>
            <p:cNvPr id="154665" name="Rectangle 41"/>
            <p:cNvSpPr>
              <a:spLocks noChangeArrowheads="1"/>
            </p:cNvSpPr>
            <p:nvPr/>
          </p:nvSpPr>
          <p:spPr bwMode="auto">
            <a:xfrm>
              <a:off x="1716" y="692"/>
              <a:ext cx="649"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latin typeface="Arial" charset="0"/>
                </a:rPr>
                <a:t>C#</a:t>
              </a:r>
            </a:p>
          </p:txBody>
        </p:sp>
        <p:sp>
          <p:nvSpPr>
            <p:cNvPr id="154666" name="Rectangle 42"/>
            <p:cNvSpPr>
              <a:spLocks noChangeArrowheads="1"/>
            </p:cNvSpPr>
            <p:nvPr/>
          </p:nvSpPr>
          <p:spPr bwMode="auto">
            <a:xfrm>
              <a:off x="4384" y="692"/>
              <a:ext cx="899" cy="2586"/>
            </a:xfrm>
            <a:prstGeom prst="rect">
              <a:avLst/>
            </a:prstGeom>
            <a:noFill/>
            <a:ln w="12700">
              <a:solidFill>
                <a:srgbClr val="666699"/>
              </a:solidFill>
              <a:miter lim="800000"/>
              <a:headEnd type="none" w="sm" len="sm"/>
              <a:tailEnd type="none" w="sm" len="sm"/>
            </a:ln>
            <a:effectLst/>
          </p:spPr>
          <p:txBody>
            <a:bodyPr vert="eaVert" wrap="none" anchor="ctr"/>
            <a:lstStyle/>
            <a:p>
              <a:pPr>
                <a:defRPr/>
              </a:pPr>
              <a:r>
                <a:rPr lang="en-US" dirty="0">
                  <a:effectLst>
                    <a:outerShdw blurRad="38100" dist="38100" dir="2700000" algn="tl">
                      <a:srgbClr val="C0C0C0"/>
                    </a:outerShdw>
                  </a:effectLst>
                  <a:latin typeface="Arial" charset="0"/>
                </a:rPr>
                <a:t>Visual</a:t>
              </a:r>
              <a:r>
                <a:rPr lang="en-US" dirty="0">
                  <a:solidFill>
                    <a:schemeClr val="tx2"/>
                  </a:solidFill>
                  <a:effectLst>
                    <a:outerShdw blurRad="38100" dist="38100" dir="2700000" algn="tl">
                      <a:srgbClr val="C0C0C0"/>
                    </a:outerShdw>
                  </a:effectLst>
                  <a:latin typeface="Arial" charset="0"/>
                </a:rPr>
                <a:t> </a:t>
              </a:r>
              <a:r>
                <a:rPr lang="en-US" dirty="0">
                  <a:effectLst>
                    <a:outerShdw blurRad="38100" dist="38100" dir="2700000" algn="tl">
                      <a:srgbClr val="C0C0C0"/>
                    </a:outerShdw>
                  </a:effectLst>
                  <a:latin typeface="Arial" charset="0"/>
                </a:rPr>
                <a:t>Studio 2008</a:t>
              </a:r>
            </a:p>
          </p:txBody>
        </p:sp>
        <p:sp>
          <p:nvSpPr>
            <p:cNvPr id="154667" name="Rectangle 43"/>
            <p:cNvSpPr>
              <a:spLocks noChangeArrowheads="1"/>
            </p:cNvSpPr>
            <p:nvPr/>
          </p:nvSpPr>
          <p:spPr bwMode="auto">
            <a:xfrm>
              <a:off x="202" y="1662"/>
              <a:ext cx="972" cy="480"/>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latin typeface="Arial" charset="0"/>
                </a:rPr>
                <a:t>ASP.NET</a:t>
              </a:r>
            </a:p>
          </p:txBody>
        </p:sp>
        <p:sp>
          <p:nvSpPr>
            <p:cNvPr id="154668" name="Rectangle 44"/>
            <p:cNvSpPr>
              <a:spLocks noChangeArrowheads="1"/>
            </p:cNvSpPr>
            <p:nvPr/>
          </p:nvSpPr>
          <p:spPr bwMode="auto">
            <a:xfrm>
              <a:off x="2473" y="692"/>
              <a:ext cx="811"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latin typeface="Arial" charset="0"/>
                </a:rPr>
                <a:t>JScript</a:t>
              </a:r>
            </a:p>
          </p:txBody>
        </p:sp>
        <p:sp>
          <p:nvSpPr>
            <p:cNvPr id="154669" name="Rectangle 45"/>
            <p:cNvSpPr>
              <a:spLocks noChangeArrowheads="1"/>
            </p:cNvSpPr>
            <p:nvPr/>
          </p:nvSpPr>
          <p:spPr bwMode="auto">
            <a:xfrm>
              <a:off x="3392" y="692"/>
              <a:ext cx="756"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latin typeface="Arial" charset="0"/>
                </a:rPr>
                <a:t>…</a:t>
              </a:r>
            </a:p>
          </p:txBody>
        </p:sp>
        <p:sp>
          <p:nvSpPr>
            <p:cNvPr id="154671" name="Rectangle 47"/>
            <p:cNvSpPr>
              <a:spLocks noChangeArrowheads="1"/>
            </p:cNvSpPr>
            <p:nvPr/>
          </p:nvSpPr>
          <p:spPr bwMode="auto">
            <a:xfrm>
              <a:off x="1375" y="1671"/>
              <a:ext cx="1242" cy="438"/>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latin typeface="Arial" charset="0"/>
                </a:rPr>
                <a:t>Windows</a:t>
              </a:r>
              <a:r>
                <a:rPr lang="en-US" dirty="0">
                  <a:solidFill>
                    <a:schemeClr val="tx2"/>
                  </a:solidFill>
                  <a:effectLst>
                    <a:outerShdw blurRad="38100" dist="38100" dir="2700000" algn="tl">
                      <a:srgbClr val="C0C0C0"/>
                    </a:outerShdw>
                  </a:effectLst>
                  <a:latin typeface="Arial" charset="0"/>
                </a:rPr>
                <a:t/>
              </a:r>
              <a:br>
                <a:rPr lang="en-US" dirty="0">
                  <a:solidFill>
                    <a:schemeClr val="tx2"/>
                  </a:solidFill>
                  <a:effectLst>
                    <a:outerShdw blurRad="38100" dist="38100" dir="2700000" algn="tl">
                      <a:srgbClr val="C0C0C0"/>
                    </a:outerShdw>
                  </a:effectLst>
                  <a:latin typeface="Arial" charset="0"/>
                </a:rPr>
              </a:br>
              <a:r>
                <a:rPr lang="en-US" dirty="0">
                  <a:effectLst>
                    <a:outerShdw blurRad="38100" dist="38100" dir="2700000" algn="tl">
                      <a:srgbClr val="C0C0C0"/>
                    </a:outerShdw>
                  </a:effectLst>
                  <a:latin typeface="Arial" charset="0"/>
                </a:rPr>
                <a:t>Forms</a:t>
              </a:r>
            </a:p>
          </p:txBody>
        </p:sp>
        <p:sp>
          <p:nvSpPr>
            <p:cNvPr id="154673" name="Rectangle 49"/>
            <p:cNvSpPr>
              <a:spLocks noChangeArrowheads="1"/>
            </p:cNvSpPr>
            <p:nvPr/>
          </p:nvSpPr>
          <p:spPr bwMode="auto">
            <a:xfrm>
              <a:off x="200" y="692"/>
              <a:ext cx="648"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latin typeface="Arial" charset="0"/>
                </a:rPr>
                <a:t>VB</a:t>
              </a:r>
            </a:p>
          </p:txBody>
        </p:sp>
        <p:sp>
          <p:nvSpPr>
            <p:cNvPr id="154674" name="Rectangle 50"/>
            <p:cNvSpPr>
              <a:spLocks noChangeArrowheads="1"/>
            </p:cNvSpPr>
            <p:nvPr/>
          </p:nvSpPr>
          <p:spPr bwMode="auto">
            <a:xfrm>
              <a:off x="957" y="692"/>
              <a:ext cx="649" cy="384"/>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a:effectLst>
                    <a:outerShdw blurRad="38100" dist="38100" dir="2700000" algn="tl">
                      <a:srgbClr val="C0C0C0"/>
                    </a:outerShdw>
                  </a:effectLst>
                  <a:latin typeface="Arial" charset="0"/>
                </a:rPr>
                <a:t>C++</a:t>
              </a:r>
            </a:p>
          </p:txBody>
        </p:sp>
        <p:sp>
          <p:nvSpPr>
            <p:cNvPr id="154677" name="Rectangle 53"/>
            <p:cNvSpPr>
              <a:spLocks noChangeArrowheads="1"/>
            </p:cNvSpPr>
            <p:nvPr/>
          </p:nvSpPr>
          <p:spPr bwMode="auto">
            <a:xfrm>
              <a:off x="180" y="2934"/>
              <a:ext cx="3946" cy="327"/>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latin typeface="Arial" charset="0"/>
                </a:rPr>
                <a:t>Operating System</a:t>
              </a:r>
            </a:p>
          </p:txBody>
        </p:sp>
      </p:grpSp>
      <p:sp>
        <p:nvSpPr>
          <p:cNvPr id="16" name="Rectangle 35"/>
          <p:cNvSpPr>
            <a:spLocks noChangeArrowheads="1"/>
          </p:cNvSpPr>
          <p:nvPr/>
        </p:nvSpPr>
        <p:spPr bwMode="auto">
          <a:xfrm>
            <a:off x="479425" y="4462463"/>
            <a:ext cx="6264275" cy="533400"/>
          </a:xfrm>
          <a:prstGeom prst="rect">
            <a:avLst/>
          </a:prstGeom>
          <a:noFill/>
          <a:ln w="12700">
            <a:solidFill>
              <a:srgbClr val="666699"/>
            </a:solidFill>
            <a:miter lim="800000"/>
            <a:headEnd type="none" w="sm" len="sm"/>
            <a:tailEnd type="none" w="sm" len="sm"/>
          </a:ln>
          <a:effectLst/>
        </p:spPr>
        <p:txBody>
          <a:bodyPr wrap="none" anchor="ctr"/>
          <a:lstStyle/>
          <a:p>
            <a:pPr>
              <a:defRPr/>
            </a:pPr>
            <a:r>
              <a:rPr lang="en-US" dirty="0">
                <a:effectLst>
                  <a:outerShdw blurRad="38100" dist="38100" dir="2700000" algn="tl">
                    <a:srgbClr val="C0C0C0"/>
                  </a:outerShdw>
                </a:effectLst>
                <a:latin typeface="Arial" charset="0"/>
              </a:rPr>
              <a:t>Base</a:t>
            </a:r>
            <a:r>
              <a:rPr lang="en-US" dirty="0">
                <a:solidFill>
                  <a:schemeClr val="tx2"/>
                </a:solidFill>
                <a:effectLst>
                  <a:outerShdw blurRad="38100" dist="38100" dir="2700000" algn="tl">
                    <a:srgbClr val="C0C0C0"/>
                  </a:outerShdw>
                </a:effectLst>
                <a:latin typeface="Arial" charset="0"/>
              </a:rPr>
              <a:t> </a:t>
            </a:r>
            <a:r>
              <a:rPr lang="en-US" dirty="0">
                <a:effectLst>
                  <a:outerShdw blurRad="38100" dist="38100" dir="2700000" algn="tl">
                    <a:srgbClr val="C0C0C0"/>
                  </a:outerShdw>
                </a:effectLst>
                <a:latin typeface="Arial" charset="0"/>
              </a:rPr>
              <a:t>Class</a:t>
            </a:r>
            <a:r>
              <a:rPr lang="en-US" dirty="0">
                <a:solidFill>
                  <a:schemeClr val="tx2"/>
                </a:solidFill>
                <a:effectLst>
                  <a:outerShdw blurRad="38100" dist="38100" dir="2700000" algn="tl">
                    <a:srgbClr val="C0C0C0"/>
                  </a:outerShdw>
                </a:effectLst>
                <a:latin typeface="Arial" charset="0"/>
              </a:rPr>
              <a:t> </a:t>
            </a:r>
            <a:r>
              <a:rPr lang="en-US" dirty="0">
                <a:effectLst>
                  <a:outerShdw blurRad="38100" dist="38100" dir="2700000" algn="tl">
                    <a:srgbClr val="C0C0C0"/>
                  </a:outerShdw>
                </a:effectLst>
                <a:latin typeface="Arial" charset="0"/>
              </a:rPr>
              <a:t>Library</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Content Placeholder 2"/>
          <p:cNvSpPr>
            <a:spLocks noGrp="1"/>
          </p:cNvSpPr>
          <p:nvPr>
            <p:ph idx="1"/>
          </p:nvPr>
        </p:nvSpPr>
        <p:spPr/>
        <p:txBody>
          <a:bodyPr/>
          <a:lstStyle/>
          <a:p>
            <a:r>
              <a:rPr lang="en-US" altLang="en-US" smtClean="0"/>
              <a:t>web controls use view state to keep track of certain details. For example, if you change the text of a label, the Label control automatically stores its new text in view state.</a:t>
            </a:r>
          </a:p>
          <a:p>
            <a:r>
              <a:rPr lang="en-US" altLang="en-US" smtClean="0"/>
              <a:t> That way, the text remains in place the next time the page is posted back. Web controls store most of their property values in view state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Content Placeholder 2"/>
          <p:cNvSpPr>
            <a:spLocks noGrp="1"/>
          </p:cNvSpPr>
          <p:nvPr>
            <p:ph idx="1"/>
          </p:nvPr>
        </p:nvSpPr>
        <p:spPr/>
        <p:txBody>
          <a:bodyPr/>
          <a:lstStyle/>
          <a:p>
            <a:pPr algn="just"/>
            <a:r>
              <a:rPr lang="en-US" altLang="en-US" smtClean="0"/>
              <a:t>View state isn’t limited to web controls. Your web page code can add bits of information directly to the view state of the containing page and retrieve it later after the page is posted back. </a:t>
            </a:r>
          </a:p>
          <a:p>
            <a:pPr algn="just"/>
            <a:r>
              <a:rPr lang="en-US" altLang="en-US" smtClean="0"/>
              <a:t>The type of information you can store includes simple data types and your own custom objects.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ltLang="en-US" smtClean="0"/>
              <a:t>Storing Custom Objects</a:t>
            </a:r>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buFont typeface="Arial" charset="0"/>
              <a:buChar char="•"/>
              <a:defRPr/>
            </a:pPr>
            <a:r>
              <a:rPr lang="en-US" dirty="0"/>
              <a:t>You can store your own objects in view state just as easily as you store numeric and string types. </a:t>
            </a:r>
            <a:endParaRPr lang="en-US" dirty="0" smtClean="0"/>
          </a:p>
          <a:p>
            <a:pPr algn="just">
              <a:buFont typeface="Arial" charset="0"/>
              <a:buChar char="•"/>
              <a:defRPr/>
            </a:pPr>
            <a:r>
              <a:rPr lang="en-US" dirty="0" smtClean="0"/>
              <a:t>However</a:t>
            </a:r>
            <a:r>
              <a:rPr lang="en-US" dirty="0"/>
              <a:t>, </a:t>
            </a:r>
            <a:r>
              <a:rPr lang="en-US" dirty="0" smtClean="0"/>
              <a:t>to store </a:t>
            </a:r>
            <a:r>
              <a:rPr lang="en-US" dirty="0"/>
              <a:t>an item in view state, ASP.NET must be able to convert it into a stream of bytes so that it can be added </a:t>
            </a:r>
            <a:r>
              <a:rPr lang="en-US" dirty="0" smtClean="0"/>
              <a:t>to the </a:t>
            </a:r>
            <a:r>
              <a:rPr lang="en-US" dirty="0"/>
              <a:t>hidden input field in the page. This process is called </a:t>
            </a:r>
            <a:r>
              <a:rPr lang="en-US" i="1" dirty="0"/>
              <a:t>serialization</a:t>
            </a:r>
            <a:r>
              <a:rPr lang="en-US" dirty="0" smtClean="0"/>
              <a:t>.</a:t>
            </a:r>
          </a:p>
          <a:p>
            <a:pPr algn="just">
              <a:buFont typeface="Arial" charset="0"/>
              <a:buChar char="•"/>
              <a:defRPr/>
            </a:pPr>
            <a:r>
              <a:rPr lang="en-US" dirty="0" smtClean="0"/>
              <a:t> </a:t>
            </a:r>
            <a:r>
              <a:rPr lang="en-US" dirty="0"/>
              <a:t>If your objects aren’t serializable (and </a:t>
            </a:r>
            <a:r>
              <a:rPr lang="en-US" dirty="0" smtClean="0"/>
              <a:t>by default </a:t>
            </a:r>
            <a:r>
              <a:rPr lang="en-US" dirty="0"/>
              <a:t>they’re not), you’ll receive an error message when you attempt to place them in view state.</a:t>
            </a:r>
          </a:p>
          <a:p>
            <a:pPr algn="just">
              <a:buFont typeface="Arial" charset="0"/>
              <a:buChar char="•"/>
              <a:defRPr/>
            </a:pPr>
            <a:r>
              <a:rPr lang="en-US" dirty="0"/>
              <a:t>To make your objects </a:t>
            </a:r>
            <a:r>
              <a:rPr lang="en-US" dirty="0" err="1"/>
              <a:t>serializable</a:t>
            </a:r>
            <a:r>
              <a:rPr lang="en-US" dirty="0"/>
              <a:t>, you need to add a </a:t>
            </a:r>
            <a:r>
              <a:rPr lang="en-US" dirty="0" err="1"/>
              <a:t>Serializable</a:t>
            </a:r>
            <a:r>
              <a:rPr lang="en-US" dirty="0"/>
              <a:t> attribute before your class </a:t>
            </a:r>
            <a:r>
              <a:rPr lang="en-US" dirty="0" smtClean="0"/>
              <a:t>declaration.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Transferring Information Between Pages</a:t>
            </a:r>
          </a:p>
        </p:txBody>
      </p:sp>
      <p:sp>
        <p:nvSpPr>
          <p:cNvPr id="3" name="Content Placeholder 2"/>
          <p:cNvSpPr>
            <a:spLocks noGrp="1"/>
          </p:cNvSpPr>
          <p:nvPr>
            <p:ph idx="1"/>
          </p:nvPr>
        </p:nvSpPr>
        <p:spPr/>
        <p:txBody>
          <a:bodyPr>
            <a:normAutofit fontScale="92500"/>
          </a:bodyPr>
          <a:lstStyle/>
          <a:p>
            <a:pPr algn="just">
              <a:buFont typeface="Arial" charset="0"/>
              <a:buChar char="•"/>
              <a:defRPr/>
            </a:pPr>
            <a:r>
              <a:rPr lang="en-US" dirty="0"/>
              <a:t>One of the most significant limitations with view state is that it’s tightly bound to a specific page. If the </a:t>
            </a:r>
            <a:r>
              <a:rPr lang="en-US" dirty="0" smtClean="0"/>
              <a:t>user navigates </a:t>
            </a:r>
            <a:r>
              <a:rPr lang="en-US" dirty="0"/>
              <a:t>to another page, </a:t>
            </a:r>
            <a:r>
              <a:rPr lang="en-US" dirty="0" smtClean="0"/>
              <a:t>this information </a:t>
            </a:r>
            <a:r>
              <a:rPr lang="en-US" dirty="0"/>
              <a:t>is lost. </a:t>
            </a:r>
            <a:endParaRPr lang="en-US" dirty="0" smtClean="0"/>
          </a:p>
          <a:p>
            <a:pPr algn="just">
              <a:buFont typeface="Arial" charset="0"/>
              <a:buChar char="•"/>
              <a:defRPr/>
            </a:pPr>
            <a:r>
              <a:rPr lang="en-US" dirty="0" smtClean="0"/>
              <a:t>This </a:t>
            </a:r>
            <a:r>
              <a:rPr lang="en-US" dirty="0"/>
              <a:t>problem has several solutions, and the best </a:t>
            </a:r>
            <a:r>
              <a:rPr lang="en-US" dirty="0" smtClean="0"/>
              <a:t>approach depends </a:t>
            </a:r>
            <a:r>
              <a:rPr lang="en-US" dirty="0"/>
              <a:t>on your requirements.</a:t>
            </a:r>
          </a:p>
          <a:p>
            <a:pPr algn="just">
              <a:buFont typeface="Arial" charset="0"/>
              <a:buChar char="•"/>
              <a:defRPr/>
            </a:pPr>
            <a:r>
              <a:rPr lang="en-US" dirty="0"/>
              <a:t>In this section, you’ll learn two basic techniques to transfer information between pages: cross-page </a:t>
            </a:r>
            <a:r>
              <a:rPr lang="en-US" dirty="0" smtClean="0"/>
              <a:t>posting and </a:t>
            </a:r>
            <a:r>
              <a:rPr lang="en-US" dirty="0"/>
              <a:t>the query string.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smtClean="0"/>
              <a:t>Cross-Page Posting</a:t>
            </a:r>
          </a:p>
        </p:txBody>
      </p:sp>
      <p:sp>
        <p:nvSpPr>
          <p:cNvPr id="103427" name="Content Placeholder 2"/>
          <p:cNvSpPr>
            <a:spLocks noGrp="1"/>
          </p:cNvSpPr>
          <p:nvPr>
            <p:ph idx="1"/>
          </p:nvPr>
        </p:nvSpPr>
        <p:spPr/>
        <p:txBody>
          <a:bodyPr/>
          <a:lstStyle/>
          <a:p>
            <a:pPr algn="just"/>
            <a:r>
              <a:rPr lang="en-US" altLang="en-US" smtClean="0"/>
              <a:t>A </a:t>
            </a:r>
            <a:r>
              <a:rPr lang="en-US" altLang="en-US" i="1" smtClean="0"/>
              <a:t>cross-page postback </a:t>
            </a:r>
            <a:r>
              <a:rPr lang="en-US" altLang="en-US" smtClean="0"/>
              <a:t>is a technique that extends the postback mechanism you’ve already learned about so that one page can send the user to another page, complete with all the information for that page.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The Query String</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lgn="just">
              <a:buFont typeface="Arial" charset="0"/>
              <a:buChar char="•"/>
              <a:defRPr/>
            </a:pPr>
            <a:r>
              <a:rPr lang="en-US" dirty="0" smtClean="0"/>
              <a:t>Another </a:t>
            </a:r>
            <a:r>
              <a:rPr lang="en-US" dirty="0"/>
              <a:t>common approach is to pass information by using a query string in the URL. This approach is </a:t>
            </a:r>
            <a:r>
              <a:rPr lang="en-US" dirty="0" smtClean="0"/>
              <a:t>commonly found </a:t>
            </a:r>
            <a:r>
              <a:rPr lang="en-US" dirty="0"/>
              <a:t>in search engines. </a:t>
            </a:r>
            <a:endParaRPr lang="en-US" dirty="0" smtClean="0"/>
          </a:p>
          <a:p>
            <a:pPr algn="just">
              <a:buFont typeface="Arial" charset="0"/>
              <a:buChar char="•"/>
              <a:defRPr/>
            </a:pPr>
            <a:r>
              <a:rPr lang="en-US" dirty="0" smtClean="0"/>
              <a:t>For </a:t>
            </a:r>
            <a:r>
              <a:rPr lang="en-US" dirty="0"/>
              <a:t>example, if you perform a search on the Google website, you’ll be redirected to </a:t>
            </a:r>
            <a:r>
              <a:rPr lang="en-US" dirty="0" smtClean="0"/>
              <a:t>a new </a:t>
            </a:r>
            <a:r>
              <a:rPr lang="en-US" dirty="0"/>
              <a:t>URL that incorporates your search parameters. </a:t>
            </a:r>
            <a:endParaRPr lang="en-US" dirty="0" smtClean="0"/>
          </a:p>
          <a:p>
            <a:pPr algn="just">
              <a:buFont typeface="Arial" charset="0"/>
              <a:buChar char="•"/>
              <a:defRPr/>
            </a:pPr>
            <a:r>
              <a:rPr lang="en-US" dirty="0" err="1" smtClean="0"/>
              <a:t>example:http</a:t>
            </a:r>
            <a:r>
              <a:rPr lang="en-US" dirty="0"/>
              <a:t>://www.google.ca/search?q=organic+gardening</a:t>
            </a:r>
          </a:p>
          <a:p>
            <a:pPr algn="just">
              <a:buFont typeface="Arial" charset="0"/>
              <a:buChar char="•"/>
              <a:defRPr/>
            </a:pPr>
            <a:r>
              <a:rPr lang="en-US" dirty="0"/>
              <a:t>The query string is the portion of the URL after the question mark. In this case, it defines a single variable</a:t>
            </a:r>
          </a:p>
          <a:p>
            <a:pPr marL="0" indent="0" algn="just">
              <a:buFont typeface="Arial" charset="0"/>
              <a:buNone/>
              <a:defRPr/>
            </a:pPr>
            <a:r>
              <a:rPr lang="en-US" dirty="0" smtClean="0"/>
              <a:t>    named </a:t>
            </a:r>
            <a:r>
              <a:rPr lang="en-US" i="1" dirty="0"/>
              <a:t>q</a:t>
            </a:r>
            <a:r>
              <a:rPr lang="en-US" dirty="0"/>
              <a:t>, which contains the string </a:t>
            </a:r>
            <a:r>
              <a:rPr lang="en-US" i="1" dirty="0" err="1"/>
              <a:t>organic+gardening</a:t>
            </a:r>
            <a:r>
              <a:rPr lang="en-US" dirty="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defRPr/>
            </a:pPr>
            <a:r>
              <a:rPr lang="en-US" dirty="0" smtClean="0"/>
              <a:t>Advantages of query string</a:t>
            </a:r>
            <a:endParaRPr lang="en-US" dirty="0"/>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a:buFont typeface="Arial" charset="0"/>
              <a:buChar char="•"/>
              <a:defRPr/>
            </a:pPr>
            <a:r>
              <a:rPr lang="en-US" dirty="0"/>
              <a:t>The advantage of the query string is that it’s lightweight and doesn’t exert any kind of burden on the server.</a:t>
            </a:r>
          </a:p>
          <a:p>
            <a:pPr>
              <a:buFont typeface="Arial" charset="0"/>
              <a:buChar char="•"/>
              <a:defRPr/>
            </a:pPr>
            <a:r>
              <a:rPr lang="en-US" dirty="0"/>
              <a:t>However, it also has several limitations:</a:t>
            </a:r>
          </a:p>
          <a:p>
            <a:pPr>
              <a:buFont typeface="Arial" charset="0"/>
              <a:buChar char="•"/>
              <a:defRPr/>
            </a:pPr>
            <a:r>
              <a:rPr lang="en-US" dirty="0"/>
              <a:t>Information is limited to </a:t>
            </a:r>
            <a:r>
              <a:rPr lang="en-US" dirty="0" smtClean="0"/>
              <a:t>simple </a:t>
            </a:r>
            <a:r>
              <a:rPr lang="en-US" dirty="0"/>
              <a:t>strings, which must contain URL-legal characters.</a:t>
            </a:r>
          </a:p>
          <a:p>
            <a:pPr>
              <a:buFont typeface="Arial" charset="0"/>
              <a:buChar char="•"/>
              <a:defRPr/>
            </a:pPr>
            <a:r>
              <a:rPr lang="en-US" dirty="0" smtClean="0"/>
              <a:t> </a:t>
            </a:r>
            <a:r>
              <a:rPr lang="en-US" dirty="0"/>
              <a:t>Information is clearly visible to the user and to anyone else who cares to eavesdrop on </a:t>
            </a:r>
            <a:r>
              <a:rPr lang="en-US" dirty="0" smtClean="0"/>
              <a:t>the Internet</a:t>
            </a:r>
            <a:r>
              <a:rPr lang="en-US" dirty="0"/>
              <a:t>.</a:t>
            </a:r>
          </a:p>
          <a:p>
            <a:pPr>
              <a:buFont typeface="Arial" charset="0"/>
              <a:buChar char="•"/>
              <a:defRPr/>
            </a:pPr>
            <a:r>
              <a:rPr lang="en-US" dirty="0" smtClean="0"/>
              <a:t> </a:t>
            </a:r>
            <a:r>
              <a:rPr lang="en-US" dirty="0"/>
              <a:t>The enterprising user might decide to modify the query string and supply new </a:t>
            </a:r>
            <a:r>
              <a:rPr lang="en-US" dirty="0" smtClean="0"/>
              <a:t>values</a:t>
            </a:r>
            <a:r>
              <a:rPr lang="en-US" dirty="0" smtClean="0"/>
              <a:t>, which </a:t>
            </a:r>
            <a:r>
              <a:rPr lang="en-US" dirty="0"/>
              <a:t>your program won’t expect and can’t protect against.</a:t>
            </a:r>
          </a:p>
          <a:p>
            <a:pPr>
              <a:buFont typeface="Arial" charset="0"/>
              <a:buChar char="•"/>
              <a:defRPr/>
            </a:pPr>
            <a:r>
              <a:rPr lang="en-US" dirty="0" smtClean="0"/>
              <a:t>Many </a:t>
            </a:r>
            <a:r>
              <a:rPr lang="en-US" dirty="0"/>
              <a:t>browsers impose a limit on the length of a URL (usually from 1 KB to 2 KB).</a:t>
            </a:r>
          </a:p>
          <a:p>
            <a:pPr>
              <a:buFont typeface="Arial" charset="0"/>
              <a:buChar char="•"/>
              <a:defRPr/>
            </a:pPr>
            <a:r>
              <a:rPr lang="en-US" dirty="0"/>
              <a:t>Therefore, you can’t place a large amount of information in the query string and still </a:t>
            </a:r>
            <a:r>
              <a:rPr lang="en-US" dirty="0" smtClean="0"/>
              <a:t>be assured </a:t>
            </a:r>
            <a:r>
              <a:rPr lang="en-US" dirty="0"/>
              <a:t>of compatibility with most browsers.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6629400"/>
          </a:xfrm>
        </p:spPr>
        <p:txBody>
          <a:bodyPr>
            <a:normAutofit lnSpcReduction="10000"/>
          </a:bodyPr>
          <a:lstStyle/>
          <a:p>
            <a:pPr marL="0" indent="0">
              <a:buFont typeface="Arial" charset="0"/>
              <a:buNone/>
              <a:defRPr/>
            </a:pPr>
            <a:r>
              <a:rPr lang="en-US" dirty="0" smtClean="0">
                <a:solidFill>
                  <a:srgbClr val="FF0000"/>
                </a:solidFill>
              </a:rPr>
              <a:t>URL ENCODING</a:t>
            </a:r>
          </a:p>
          <a:p>
            <a:pPr algn="just">
              <a:buFont typeface="Arial" charset="0"/>
              <a:buChar char="•"/>
              <a:defRPr/>
            </a:pPr>
            <a:r>
              <a:rPr lang="en-US" dirty="0" smtClean="0"/>
              <a:t>One </a:t>
            </a:r>
            <a:r>
              <a:rPr lang="en-US" dirty="0"/>
              <a:t>potential problem with the query string is that some characters aren’t allowed in a URL. In fact, the list </a:t>
            </a:r>
            <a:r>
              <a:rPr lang="en-US" dirty="0" smtClean="0"/>
              <a:t>of characters </a:t>
            </a:r>
            <a:r>
              <a:rPr lang="en-US" dirty="0"/>
              <a:t>that are allowed in a URL is much shorter than the list </a:t>
            </a:r>
            <a:r>
              <a:rPr lang="en-US" dirty="0" smtClean="0"/>
              <a:t>of allowed </a:t>
            </a:r>
            <a:r>
              <a:rPr lang="en-US" dirty="0"/>
              <a:t>characters in an HTML document</a:t>
            </a:r>
            <a:r>
              <a:rPr lang="en-US" dirty="0" smtClean="0"/>
              <a:t>.</a:t>
            </a:r>
          </a:p>
          <a:p>
            <a:pPr algn="just">
              <a:buFont typeface="Arial" charset="0"/>
              <a:buChar char="•"/>
              <a:defRPr/>
            </a:pPr>
            <a:r>
              <a:rPr lang="en-US" dirty="0"/>
              <a:t>To avoid potential problems, it’s a good idea to perform </a:t>
            </a:r>
            <a:r>
              <a:rPr lang="en-US" i="1" dirty="0"/>
              <a:t>URL encoding </a:t>
            </a:r>
            <a:r>
              <a:rPr lang="en-US" dirty="0"/>
              <a:t>on text values before you place </a:t>
            </a:r>
            <a:r>
              <a:rPr lang="en-US" dirty="0" smtClean="0"/>
              <a:t>them in </a:t>
            </a:r>
            <a:r>
              <a:rPr lang="en-US" dirty="0"/>
              <a:t>the query string. </a:t>
            </a:r>
            <a:endParaRPr lang="en-US" dirty="0" smtClean="0"/>
          </a:p>
          <a:p>
            <a:pPr algn="just">
              <a:buFont typeface="Arial" charset="0"/>
              <a:buChar char="•"/>
              <a:defRPr/>
            </a:pPr>
            <a:r>
              <a:rPr lang="en-US" dirty="0" smtClean="0"/>
              <a:t>With </a:t>
            </a:r>
            <a:r>
              <a:rPr lang="en-US" dirty="0"/>
              <a:t>URL encoding, special characters are replaced by escaped character sequences </a:t>
            </a:r>
            <a:r>
              <a:rPr lang="en-US" dirty="0" smtClean="0"/>
              <a:t>starting with </a:t>
            </a:r>
            <a:r>
              <a:rPr lang="en-US" dirty="0"/>
              <a:t>the percent sign (%), followed by a two-digit hexadecimal representation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Content Placeholder 2"/>
          <p:cNvSpPr>
            <a:spLocks noGrp="1"/>
          </p:cNvSpPr>
          <p:nvPr>
            <p:ph idx="1"/>
          </p:nvPr>
        </p:nvSpPr>
        <p:spPr/>
        <p:txBody>
          <a:bodyPr/>
          <a:lstStyle/>
          <a:p>
            <a:pPr algn="just"/>
            <a:r>
              <a:rPr lang="en-US" altLang="en-US" smtClean="0"/>
              <a:t>To perform URL encoding, you use the UrlEncode() and UrlDecode() methods of the HttpServerUtility class.</a:t>
            </a:r>
          </a:p>
          <a:p>
            <a:pPr algn="just"/>
            <a:endParaRPr lang="en-US"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457200" y="274638"/>
            <a:ext cx="8229600" cy="792162"/>
          </a:xfrm>
        </p:spPr>
        <p:txBody>
          <a:bodyPr/>
          <a:lstStyle/>
          <a:p>
            <a:r>
              <a:rPr lang="en-US" altLang="en-US" smtClean="0"/>
              <a:t>cookies</a:t>
            </a: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buFont typeface="Arial" charset="0"/>
              <a:buChar char="•"/>
              <a:defRPr/>
            </a:pPr>
            <a:r>
              <a:rPr lang="en-US" dirty="0"/>
              <a:t>Cookies provide another way to store information for later use. </a:t>
            </a:r>
            <a:r>
              <a:rPr lang="en-US" i="1" dirty="0"/>
              <a:t>Cookies </a:t>
            </a:r>
            <a:r>
              <a:rPr lang="en-US" dirty="0"/>
              <a:t>are small files that are created in the </a:t>
            </a:r>
            <a:r>
              <a:rPr lang="en-US" dirty="0" smtClean="0"/>
              <a:t>web browser’s </a:t>
            </a:r>
            <a:r>
              <a:rPr lang="en-US" dirty="0"/>
              <a:t>memory (if they’re temporary) or on the client’s hard drive (if they’re </a:t>
            </a:r>
            <a:r>
              <a:rPr lang="en-US" dirty="0" smtClean="0"/>
              <a:t>permanent).</a:t>
            </a:r>
          </a:p>
          <a:p>
            <a:pPr algn="just">
              <a:buFont typeface="Arial" charset="0"/>
              <a:buChar char="•"/>
              <a:defRPr/>
            </a:pPr>
            <a:r>
              <a:rPr lang="en-US" dirty="0"/>
              <a:t>One advantage </a:t>
            </a:r>
            <a:r>
              <a:rPr lang="en-US" dirty="0" smtClean="0"/>
              <a:t>of cookies </a:t>
            </a:r>
            <a:r>
              <a:rPr lang="en-US" dirty="0"/>
              <a:t>is that they work transparently, without the user being aware that information needs to be stored. </a:t>
            </a:r>
            <a:endParaRPr lang="en-US" dirty="0" smtClean="0"/>
          </a:p>
          <a:p>
            <a:pPr algn="just">
              <a:buFont typeface="Arial" charset="0"/>
              <a:buChar char="•"/>
              <a:defRPr/>
            </a:pPr>
            <a:r>
              <a:rPr lang="en-US" dirty="0" smtClean="0"/>
              <a:t>They also </a:t>
            </a:r>
            <a:r>
              <a:rPr lang="en-US" dirty="0"/>
              <a:t>can be easily used by any page in your application and even be retained between visits, which allows </a:t>
            </a:r>
            <a:r>
              <a:rPr lang="en-US" dirty="0" smtClean="0"/>
              <a:t>for truly </a:t>
            </a:r>
            <a:r>
              <a:rPr lang="en-US" dirty="0"/>
              <a:t>long-term storage.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171450" y="604838"/>
            <a:ext cx="8640763" cy="5707062"/>
          </a:xfrm>
        </p:spPr>
        <p:txBody>
          <a:bodyPr/>
          <a:lstStyle/>
          <a:p>
            <a:pPr eaLnBrk="1" hangingPunct="1">
              <a:spcAft>
                <a:spcPct val="20000"/>
              </a:spcAft>
              <a:buClr>
                <a:srgbClr val="666699"/>
              </a:buClr>
            </a:pPr>
            <a:r>
              <a:rPr lang="en-US" altLang="en-US" sz="4000" smtClean="0"/>
              <a:t>The .NET Framework consists of: </a:t>
            </a:r>
            <a:endParaRPr lang="en-US" altLang="en-US" sz="4000" b="1" smtClean="0"/>
          </a:p>
          <a:p>
            <a:pPr marL="682625" lvl="1" indent="-225425" eaLnBrk="1" hangingPunct="1">
              <a:spcAft>
                <a:spcPct val="20000"/>
              </a:spcAft>
            </a:pPr>
            <a:r>
              <a:rPr lang="en-US" altLang="en-US" sz="2400" b="1" smtClean="0"/>
              <a:t>The Common Language Specification (CLS)</a:t>
            </a:r>
          </a:p>
          <a:p>
            <a:pPr marL="682625" lvl="1" indent="-225425" eaLnBrk="1" hangingPunct="1">
              <a:spcAft>
                <a:spcPct val="20000"/>
              </a:spcAft>
              <a:buFont typeface="Arial" pitchFamily="34" charset="0"/>
              <a:buNone/>
            </a:pPr>
            <a:r>
              <a:rPr lang="en-US" altLang="en-US" sz="2400" smtClean="0"/>
              <a:t>    It contains guidelines, that language should follow so that they can communicate with other .NET languages.  It is also responsible for Type matching.</a:t>
            </a:r>
            <a:endParaRPr lang="en-US" altLang="en-US" sz="2400" b="1" smtClean="0"/>
          </a:p>
          <a:p>
            <a:pPr marL="682625" lvl="1" indent="-225425" eaLnBrk="1" hangingPunct="1">
              <a:spcAft>
                <a:spcPct val="20000"/>
              </a:spcAft>
            </a:pPr>
            <a:r>
              <a:rPr lang="en-US" altLang="en-US" sz="2400" b="1" smtClean="0"/>
              <a:t>The Framework  Base Class Libraries (BCL)</a:t>
            </a:r>
            <a:r>
              <a:rPr lang="en-US" altLang="en-US" sz="2400" smtClean="0"/>
              <a:t/>
            </a:r>
            <a:br>
              <a:rPr lang="en-US" altLang="en-US" sz="2400" smtClean="0"/>
            </a:br>
            <a:r>
              <a:rPr lang="en-US" altLang="en-US" sz="2400" smtClean="0"/>
              <a:t>A consistent, object-oriented library of prepackaged functionality and Applications.</a:t>
            </a:r>
            <a:endParaRPr lang="en-US" altLang="en-US" sz="2400" b="1" smtClean="0"/>
          </a:p>
          <a:p>
            <a:pPr marL="682625" lvl="1" indent="-225425" eaLnBrk="1" hangingPunct="1">
              <a:spcAft>
                <a:spcPct val="20000"/>
              </a:spcAft>
            </a:pPr>
            <a:r>
              <a:rPr lang="en-US" altLang="en-US" sz="2400" b="1" smtClean="0"/>
              <a:t>The Common Language Runtime (CLR) </a:t>
            </a:r>
            <a:r>
              <a:rPr lang="en-US" altLang="en-US" sz="2400" smtClean="0"/>
              <a:t/>
            </a:r>
            <a:br>
              <a:rPr lang="en-US" altLang="en-US" sz="2400" smtClean="0"/>
            </a:br>
            <a:r>
              <a:rPr lang="en-US" altLang="en-US" sz="2400" smtClean="0"/>
              <a:t>A language-neutral development &amp; execution environment that provides common runtime  for application execution .</a:t>
            </a:r>
          </a:p>
          <a:p>
            <a:pPr marL="682625" lvl="1" indent="-225425" eaLnBrk="1" hangingPunct="1">
              <a:spcAft>
                <a:spcPct val="20000"/>
              </a:spcAft>
            </a:pPr>
            <a:endParaRPr lang="en-US" altLang="en-US" sz="1800" smtClean="0"/>
          </a:p>
          <a:p>
            <a:pPr marL="682625" lvl="1" indent="-225425" eaLnBrk="1" hangingPunct="1">
              <a:spcAft>
                <a:spcPct val="20000"/>
              </a:spcAft>
              <a:buFont typeface="Arial" pitchFamily="34" charset="0"/>
              <a:buNone/>
            </a:pPr>
            <a:endParaRPr lang="en-US" altLang="en-US" sz="1800" smtClean="0"/>
          </a:p>
        </p:txBody>
      </p:sp>
      <p:sp>
        <p:nvSpPr>
          <p:cNvPr id="7170" name="Slide Number Placeholder 3"/>
          <p:cNvSpPr>
            <a:spLocks noGrp="1"/>
          </p:cNvSpPr>
          <p:nvPr>
            <p:ph type="sldNum" sz="quarter" idx="12"/>
          </p:nvPr>
        </p:nvSpPr>
        <p:spPr/>
        <p:txBody>
          <a:bodyPr/>
          <a:lstStyle/>
          <a:p>
            <a:pPr>
              <a:defRPr/>
            </a:pPr>
            <a:fld id="{75914AE4-95E2-494C-80D3-E4A0049E1676}" type="slidenum">
              <a:rPr lang="en-US"/>
              <a:pPr>
                <a:defRPr/>
              </a:pPr>
              <a:t>5</a:t>
            </a:fld>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457200" y="274638"/>
            <a:ext cx="8229600" cy="792162"/>
          </a:xfrm>
        </p:spPr>
        <p:txBody>
          <a:bodyPr/>
          <a:lstStyle/>
          <a:p>
            <a:r>
              <a:rPr lang="en-US" altLang="en-US" smtClean="0"/>
              <a:t>Managing session state</a:t>
            </a:r>
          </a:p>
        </p:txBody>
      </p:sp>
      <p:sp>
        <p:nvSpPr>
          <p:cNvPr id="3" name="Content Placeholder 2"/>
          <p:cNvSpPr>
            <a:spLocks noGrp="1"/>
          </p:cNvSpPr>
          <p:nvPr>
            <p:ph idx="1"/>
          </p:nvPr>
        </p:nvSpPr>
        <p:spPr>
          <a:xfrm>
            <a:off x="457200" y="990600"/>
            <a:ext cx="8382000" cy="5486400"/>
          </a:xfrm>
        </p:spPr>
        <p:txBody>
          <a:bodyPr>
            <a:normAutofit fontScale="92500" lnSpcReduction="20000"/>
          </a:bodyPr>
          <a:lstStyle/>
          <a:p>
            <a:pPr algn="just">
              <a:buFont typeface="Arial" charset="0"/>
              <a:buChar char="•"/>
              <a:defRPr/>
            </a:pPr>
            <a:r>
              <a:rPr lang="en-US" dirty="0"/>
              <a:t>Session-state management is one of ASP.NET’s premiere features. </a:t>
            </a:r>
            <a:endParaRPr lang="en-US" dirty="0" smtClean="0"/>
          </a:p>
          <a:p>
            <a:pPr algn="just">
              <a:buFont typeface="Arial" charset="0"/>
              <a:buChar char="•"/>
              <a:defRPr/>
            </a:pPr>
            <a:r>
              <a:rPr lang="en-US" dirty="0" smtClean="0"/>
              <a:t>It </a:t>
            </a:r>
            <a:r>
              <a:rPr lang="en-US" dirty="0"/>
              <a:t>allows you to store any type of data </a:t>
            </a:r>
            <a:r>
              <a:rPr lang="en-US" dirty="0" smtClean="0"/>
              <a:t>in memory </a:t>
            </a:r>
            <a:r>
              <a:rPr lang="en-US" dirty="0"/>
              <a:t>on the server. </a:t>
            </a:r>
            <a:endParaRPr lang="en-US" dirty="0" smtClean="0"/>
          </a:p>
          <a:p>
            <a:pPr algn="just">
              <a:buFont typeface="Arial" charset="0"/>
              <a:buChar char="•"/>
              <a:defRPr/>
            </a:pPr>
            <a:r>
              <a:rPr lang="en-US" dirty="0" smtClean="0"/>
              <a:t>The </a:t>
            </a:r>
            <a:r>
              <a:rPr lang="en-US" dirty="0"/>
              <a:t>information is protected, because it is never transmitted to the client, and it’s </a:t>
            </a:r>
            <a:r>
              <a:rPr lang="en-US" dirty="0" smtClean="0"/>
              <a:t>uniquely bound </a:t>
            </a:r>
            <a:r>
              <a:rPr lang="en-US" dirty="0"/>
              <a:t>to a specific session</a:t>
            </a:r>
            <a:r>
              <a:rPr lang="en-US" dirty="0" smtClean="0"/>
              <a:t>.</a:t>
            </a:r>
          </a:p>
          <a:p>
            <a:pPr algn="just">
              <a:buFont typeface="Arial" charset="0"/>
              <a:buChar char="•"/>
              <a:defRPr/>
            </a:pPr>
            <a:r>
              <a:rPr lang="en-US" dirty="0"/>
              <a:t>Every client that accesses the application has a different session and a </a:t>
            </a:r>
            <a:r>
              <a:rPr lang="en-US" dirty="0" smtClean="0"/>
              <a:t>distinct collection </a:t>
            </a:r>
            <a:r>
              <a:rPr lang="en-US" dirty="0"/>
              <a:t>of information. </a:t>
            </a:r>
            <a:endParaRPr lang="en-US" dirty="0" smtClean="0"/>
          </a:p>
          <a:p>
            <a:pPr algn="just">
              <a:buFont typeface="Arial" charset="0"/>
              <a:buChar char="•"/>
              <a:defRPr/>
            </a:pPr>
            <a:r>
              <a:rPr lang="en-US" dirty="0" smtClean="0"/>
              <a:t>Session </a:t>
            </a:r>
            <a:r>
              <a:rPr lang="en-US" dirty="0"/>
              <a:t>state is ideal for storing information such as the items in the current </a:t>
            </a:r>
            <a:r>
              <a:rPr lang="en-US" dirty="0" smtClean="0"/>
              <a:t>user’s shopping </a:t>
            </a:r>
            <a:r>
              <a:rPr lang="en-US" dirty="0"/>
              <a:t>basket when the user browses from one page to </a:t>
            </a:r>
            <a:r>
              <a:rPr lang="en-US" dirty="0" smtClean="0"/>
              <a:t>another.</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altLang="en-US" smtClean="0"/>
              <a:t>Session Tracking</a:t>
            </a: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buFont typeface="Arial" charset="0"/>
              <a:buChar char="•"/>
              <a:defRPr/>
            </a:pPr>
            <a:r>
              <a:rPr lang="en-US" dirty="0"/>
              <a:t>ASP.NET tracks each session by using a unique 120-bit identifier. </a:t>
            </a:r>
            <a:endParaRPr lang="en-US" dirty="0" smtClean="0"/>
          </a:p>
          <a:p>
            <a:pPr algn="just">
              <a:buFont typeface="Arial" charset="0"/>
              <a:buChar char="•"/>
              <a:defRPr/>
            </a:pPr>
            <a:r>
              <a:rPr lang="en-US" dirty="0" smtClean="0"/>
              <a:t>ASP.NET </a:t>
            </a:r>
            <a:r>
              <a:rPr lang="en-US" dirty="0"/>
              <a:t>uses a proprietary algorithm </a:t>
            </a:r>
            <a:r>
              <a:rPr lang="en-US" dirty="0" smtClean="0"/>
              <a:t>to generate </a:t>
            </a:r>
            <a:r>
              <a:rPr lang="en-US" dirty="0"/>
              <a:t>this value, thereby guaranteeing (statistically speaking) that the number is unique and it’s </a:t>
            </a:r>
            <a:r>
              <a:rPr lang="en-US" dirty="0" smtClean="0"/>
              <a:t>random enough </a:t>
            </a:r>
            <a:r>
              <a:rPr lang="en-US" dirty="0"/>
              <a:t>that a malicious user can’t reverse-engineer or “guess” what session ID a given client will be using</a:t>
            </a:r>
            <a:r>
              <a:rPr lang="en-US" dirty="0" smtClean="0"/>
              <a:t>.</a:t>
            </a:r>
          </a:p>
          <a:p>
            <a:pPr algn="just">
              <a:buFont typeface="Arial" charset="0"/>
              <a:buChar char="•"/>
              <a:defRPr/>
            </a:pPr>
            <a:r>
              <a:rPr lang="en-US" dirty="0" smtClean="0"/>
              <a:t> This ID </a:t>
            </a:r>
            <a:r>
              <a:rPr lang="en-US" dirty="0"/>
              <a:t>is the only piece of session-related information that is transmitted between the web server and the client.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Content Placeholder 2"/>
          <p:cNvSpPr>
            <a:spLocks noGrp="1"/>
          </p:cNvSpPr>
          <p:nvPr>
            <p:ph idx="1"/>
          </p:nvPr>
        </p:nvSpPr>
        <p:spPr>
          <a:xfrm>
            <a:off x="457200" y="457200"/>
            <a:ext cx="8229600" cy="5668963"/>
          </a:xfrm>
        </p:spPr>
        <p:txBody>
          <a:bodyPr/>
          <a:lstStyle/>
          <a:p>
            <a:pPr algn="just"/>
            <a:r>
              <a:rPr lang="en-US" altLang="en-US" smtClean="0"/>
              <a:t>When the client presents the session ID, ASP.NET looks up the corresponding session, retrieves the objects you stored previously, and places them into a special collection so they can be accessed in your code. This process takes place automatically.</a:t>
            </a:r>
          </a:p>
          <a:p>
            <a:pPr algn="just"/>
            <a:endParaRPr lang="en-US"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ltLang="en-US" smtClean="0"/>
              <a:t>APPLICATION STATE</a:t>
            </a:r>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buFont typeface="Arial" charset="0"/>
              <a:buChar char="•"/>
              <a:defRPr/>
            </a:pPr>
            <a:r>
              <a:rPr lang="en-US" i="1" dirty="0"/>
              <a:t>Application state </a:t>
            </a:r>
            <a:r>
              <a:rPr lang="en-US" dirty="0"/>
              <a:t>allows you to store global objects that can be accessed by any client. </a:t>
            </a:r>
            <a:endParaRPr lang="en-US" dirty="0" smtClean="0"/>
          </a:p>
          <a:p>
            <a:pPr algn="just">
              <a:buFont typeface="Arial" charset="0"/>
              <a:buChar char="•"/>
              <a:defRPr/>
            </a:pPr>
            <a:r>
              <a:rPr lang="en-US" dirty="0" smtClean="0"/>
              <a:t>Application </a:t>
            </a:r>
            <a:r>
              <a:rPr lang="en-US" dirty="0"/>
              <a:t>state </a:t>
            </a:r>
            <a:r>
              <a:rPr lang="en-US" dirty="0" smtClean="0"/>
              <a:t>is based on the </a:t>
            </a:r>
            <a:r>
              <a:rPr lang="en-US" dirty="0" err="1" smtClean="0"/>
              <a:t>System.Web.HttpApplicationState</a:t>
            </a:r>
            <a:r>
              <a:rPr lang="en-US" dirty="0" smtClean="0"/>
              <a:t> class, which is provided in all web pages through the built-in Application </a:t>
            </a:r>
            <a:r>
              <a:rPr lang="en-US" dirty="0"/>
              <a:t>object</a:t>
            </a:r>
            <a:r>
              <a:rPr lang="en-US" dirty="0" smtClean="0"/>
              <a:t>.</a:t>
            </a:r>
          </a:p>
          <a:p>
            <a:pPr algn="just">
              <a:buFont typeface="Arial" charset="0"/>
              <a:buChar char="•"/>
              <a:defRPr/>
            </a:pPr>
            <a:r>
              <a:rPr lang="en-US" dirty="0"/>
              <a:t>Application state is similar to session state. It supports the same type of objects, retains </a:t>
            </a:r>
            <a:r>
              <a:rPr lang="en-US" dirty="0" smtClean="0"/>
              <a:t>information on </a:t>
            </a:r>
            <a:r>
              <a:rPr lang="en-US" dirty="0"/>
              <a:t>the server, and uses the same dictionary-based syntax</a:t>
            </a:r>
            <a:r>
              <a:rPr lang="en-US" dirty="0" smtClean="0"/>
              <a:t>.</a:t>
            </a:r>
          </a:p>
          <a:p>
            <a:pPr algn="just">
              <a:buFont typeface="Arial" charset="0"/>
              <a:buChar char="•"/>
              <a:defRPr/>
            </a:pPr>
            <a:r>
              <a:rPr lang="en-US" dirty="0" smtClean="0"/>
              <a:t> </a:t>
            </a:r>
            <a:r>
              <a:rPr lang="en-US" dirty="0"/>
              <a:t>A common example of using application state </a:t>
            </a:r>
            <a:r>
              <a:rPr lang="en-US" dirty="0" smtClean="0"/>
              <a:t>is a </a:t>
            </a:r>
            <a:r>
              <a:rPr lang="en-US" dirty="0"/>
              <a:t>global counter that tracks the number of times an operation has been performed by all the web </a:t>
            </a:r>
            <a:r>
              <a:rPr lang="en-US" dirty="0" smtClean="0"/>
              <a:t>application’s clients</a:t>
            </a:r>
            <a:r>
              <a:rPr lang="en-US" dirty="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altLang="en-US" smtClean="0"/>
              <a:t>Validation controls</a:t>
            </a:r>
          </a:p>
        </p:txBody>
      </p:sp>
      <p:sp>
        <p:nvSpPr>
          <p:cNvPr id="113667" name="Content Placeholder 2"/>
          <p:cNvSpPr>
            <a:spLocks noGrp="1"/>
          </p:cNvSpPr>
          <p:nvPr>
            <p:ph idx="1"/>
          </p:nvPr>
        </p:nvSpPr>
        <p:spPr/>
        <p:txBody>
          <a:bodyPr/>
          <a:lstStyle/>
          <a:p>
            <a:r>
              <a:rPr lang="en-US" altLang="en-US" smtClean="0"/>
              <a:t>verifying user input and reporting errors—and automate it.</a:t>
            </a:r>
          </a:p>
          <a:p>
            <a:pPr algn="just"/>
            <a:r>
              <a:rPr lang="en-US" altLang="en-US" smtClean="0"/>
              <a:t>Each validation control, or </a:t>
            </a:r>
            <a:r>
              <a:rPr lang="en-US" altLang="en-US" i="1" smtClean="0"/>
              <a:t>validator</a:t>
            </a:r>
            <a:r>
              <a:rPr lang="en-US" altLang="en-US" smtClean="0"/>
              <a:t>, has its own built-in logic. Some check for missing data, others verify that numbers fall in a predefined range, and so on. In many cases, the validation controls allow you to verify user input without writing a line of code.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defRPr/>
            </a:pPr>
            <a:r>
              <a:rPr lang="en-US" dirty="0" smtClean="0"/>
              <a:t>Understanding validation</a:t>
            </a:r>
            <a:endParaRPr lang="en-US" dirty="0"/>
          </a:p>
        </p:txBody>
      </p:sp>
      <p:sp>
        <p:nvSpPr>
          <p:cNvPr id="3" name="Content Placeholder 2"/>
          <p:cNvSpPr>
            <a:spLocks noGrp="1"/>
          </p:cNvSpPr>
          <p:nvPr>
            <p:ph idx="1"/>
          </p:nvPr>
        </p:nvSpPr>
        <p:spPr>
          <a:xfrm>
            <a:off x="457200" y="914400"/>
            <a:ext cx="8229600" cy="5638800"/>
          </a:xfrm>
        </p:spPr>
        <p:txBody>
          <a:bodyPr>
            <a:normAutofit fontScale="77500" lnSpcReduction="20000"/>
          </a:bodyPr>
          <a:lstStyle/>
          <a:p>
            <a:pPr marL="0" indent="0">
              <a:buFont typeface="Arial" charset="0"/>
              <a:buNone/>
              <a:defRPr/>
            </a:pPr>
            <a:r>
              <a:rPr lang="en-US" dirty="0"/>
              <a:t>A user might ignore an important field and leave it blank</a:t>
            </a:r>
            <a:r>
              <a:rPr lang="en-US" dirty="0" smtClean="0"/>
              <a:t>.</a:t>
            </a:r>
          </a:p>
          <a:p>
            <a:pPr>
              <a:buFont typeface="Arial" charset="0"/>
              <a:buChar char="•"/>
              <a:defRPr/>
            </a:pPr>
            <a:endParaRPr lang="en-US" dirty="0"/>
          </a:p>
          <a:p>
            <a:pPr marL="0" indent="0" algn="just">
              <a:buFont typeface="Arial" charset="0"/>
              <a:buNone/>
              <a:defRPr/>
            </a:pPr>
            <a:r>
              <a:rPr lang="en-US" dirty="0" smtClean="0"/>
              <a:t>If </a:t>
            </a:r>
            <a:r>
              <a:rPr lang="en-US" dirty="0"/>
              <a:t>you disallow blank values, a user might type in semi-random nonsense to </a:t>
            </a:r>
            <a:r>
              <a:rPr lang="en-US" dirty="0" smtClean="0"/>
              <a:t>circumvent your </a:t>
            </a:r>
            <a:r>
              <a:rPr lang="en-US" dirty="0"/>
              <a:t>checks. This can create endless headaches on your end. For example, you might </a:t>
            </a:r>
            <a:r>
              <a:rPr lang="en-US" dirty="0" smtClean="0"/>
              <a:t>get stuck </a:t>
            </a:r>
            <a:r>
              <a:rPr lang="en-US" dirty="0"/>
              <a:t>with an invalid e-mail address that causes problems for your automatic </a:t>
            </a:r>
            <a:r>
              <a:rPr lang="en-US" dirty="0" smtClean="0"/>
              <a:t>e-mailing program.</a:t>
            </a:r>
            <a:endParaRPr lang="en-US" dirty="0"/>
          </a:p>
          <a:p>
            <a:pPr marL="0" indent="0" algn="just">
              <a:buFont typeface="Arial" charset="0"/>
              <a:buNone/>
              <a:defRPr/>
            </a:pPr>
            <a:endParaRPr lang="en-US" dirty="0"/>
          </a:p>
          <a:p>
            <a:pPr marL="0" indent="0" algn="just">
              <a:buFont typeface="Arial" charset="0"/>
              <a:buNone/>
              <a:defRPr/>
            </a:pPr>
            <a:r>
              <a:rPr lang="en-US" dirty="0" smtClean="0"/>
              <a:t>A </a:t>
            </a:r>
            <a:r>
              <a:rPr lang="en-US" dirty="0"/>
              <a:t>user might make an honest mistake, such as entering a </a:t>
            </a:r>
            <a:r>
              <a:rPr lang="en-US" dirty="0" smtClean="0"/>
              <a:t>  typing </a:t>
            </a:r>
            <a:r>
              <a:rPr lang="en-US" dirty="0"/>
              <a:t>error, entering </a:t>
            </a:r>
            <a:r>
              <a:rPr lang="en-US" dirty="0" smtClean="0"/>
              <a:t>a nonnumeric </a:t>
            </a:r>
            <a:r>
              <a:rPr lang="en-US" dirty="0"/>
              <a:t>character in a number field, or submitting the wrong type of information.</a:t>
            </a:r>
          </a:p>
          <a:p>
            <a:pPr marL="0" indent="0">
              <a:buFont typeface="Arial" charset="0"/>
              <a:buNone/>
              <a:defRPr/>
            </a:pPr>
            <a:endParaRPr lang="en-US" dirty="0" smtClean="0"/>
          </a:p>
          <a:p>
            <a:pPr marL="0" indent="0">
              <a:buFont typeface="Arial" charset="0"/>
              <a:buNone/>
              <a:defRPr/>
            </a:pPr>
            <a:r>
              <a:rPr lang="en-US" dirty="0" smtClean="0"/>
              <a:t>A </a:t>
            </a:r>
            <a:r>
              <a:rPr lang="en-US" dirty="0"/>
              <a:t>user might even enter several pieces of information that are individually correct </a:t>
            </a:r>
            <a:r>
              <a:rPr lang="en-US" dirty="0" smtClean="0"/>
              <a:t>but when </a:t>
            </a:r>
            <a:r>
              <a:rPr lang="en-US" dirty="0"/>
              <a:t>taken together are inconsistent (for example, entering a MasterCard number </a:t>
            </a:r>
            <a:r>
              <a:rPr lang="en-US" dirty="0" smtClean="0"/>
              <a:t>after </a:t>
            </a:r>
            <a:r>
              <a:rPr lang="en-US" dirty="0"/>
              <a:t>choosing Visa as the payment type)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5897563"/>
          </a:xfrm>
        </p:spPr>
        <p:txBody>
          <a:bodyPr>
            <a:normAutofit fontScale="92500" lnSpcReduction="20000"/>
          </a:bodyPr>
          <a:lstStyle/>
          <a:p>
            <a:pPr>
              <a:buFont typeface="Arial" charset="0"/>
              <a:buChar char="•"/>
              <a:defRPr/>
            </a:pPr>
            <a:r>
              <a:rPr lang="en-US" b="1" dirty="0" smtClean="0"/>
              <a:t>RequiredFieldValidator</a:t>
            </a:r>
            <a:r>
              <a:rPr lang="en-US" dirty="0" smtClean="0"/>
              <a:t> </a:t>
            </a:r>
            <a:r>
              <a:rPr lang="en-US" dirty="0"/>
              <a:t>Validation succeeds as long as the input control doesn’t contain an </a:t>
            </a:r>
            <a:r>
              <a:rPr lang="en-US" dirty="0" smtClean="0"/>
              <a:t>empty string</a:t>
            </a:r>
            <a:r>
              <a:rPr lang="en-US" dirty="0"/>
              <a:t>.</a:t>
            </a:r>
          </a:p>
          <a:p>
            <a:pPr algn="just">
              <a:buFont typeface="Arial" charset="0"/>
              <a:buChar char="•"/>
              <a:defRPr/>
            </a:pPr>
            <a:r>
              <a:rPr lang="en-US" b="1" dirty="0" err="1"/>
              <a:t>RangeValidator</a:t>
            </a:r>
            <a:r>
              <a:rPr lang="en-US" dirty="0"/>
              <a:t> Validation succeeds if the input control contains a value within a </a:t>
            </a:r>
            <a:r>
              <a:rPr lang="en-US" dirty="0" smtClean="0"/>
              <a:t>specific numeric</a:t>
            </a:r>
            <a:r>
              <a:rPr lang="en-US" dirty="0"/>
              <a:t>, alphabetic, or date range.</a:t>
            </a:r>
          </a:p>
          <a:p>
            <a:pPr algn="just">
              <a:buFont typeface="Arial" charset="0"/>
              <a:buChar char="•"/>
              <a:defRPr/>
            </a:pPr>
            <a:r>
              <a:rPr lang="en-US" b="1" dirty="0"/>
              <a:t>CompareValidator</a:t>
            </a:r>
            <a:r>
              <a:rPr lang="en-US" dirty="0"/>
              <a:t> Validation succeeds if the input control contains a value that matches </a:t>
            </a:r>
            <a:r>
              <a:rPr lang="en-US" dirty="0" smtClean="0"/>
              <a:t>the value </a:t>
            </a:r>
            <a:r>
              <a:rPr lang="en-US" dirty="0"/>
              <a:t>in another input control, or a fixed value that you specify.</a:t>
            </a:r>
          </a:p>
          <a:p>
            <a:pPr algn="just">
              <a:buFont typeface="Arial" charset="0"/>
              <a:buChar char="•"/>
              <a:defRPr/>
            </a:pPr>
            <a:r>
              <a:rPr lang="en-US" b="1" dirty="0"/>
              <a:t>RegularExpressionValidator </a:t>
            </a:r>
            <a:r>
              <a:rPr lang="en-US" dirty="0"/>
              <a:t>Validation succeeds if the value in an input control matches a specified </a:t>
            </a:r>
            <a:r>
              <a:rPr lang="en-US" dirty="0" smtClean="0"/>
              <a:t>regular expression</a:t>
            </a:r>
            <a:r>
              <a:rPr lang="en-US" dirty="0"/>
              <a:t>.</a:t>
            </a:r>
          </a:p>
          <a:p>
            <a:pPr>
              <a:buFont typeface="Arial" charset="0"/>
              <a:buChar char="•"/>
              <a:defRPr/>
            </a:pPr>
            <a:r>
              <a:rPr lang="en-US" b="1" dirty="0"/>
              <a:t>CustomValidator</a:t>
            </a:r>
            <a:r>
              <a:rPr lang="en-US" dirty="0"/>
              <a:t> Validation is performed by a user-defined function.</a:t>
            </a:r>
          </a:p>
          <a:p>
            <a:pPr marL="0" indent="0">
              <a:buFont typeface="Arial" charset="0"/>
              <a:buNone/>
              <a:defRPr/>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defRPr/>
            </a:pPr>
            <a:r>
              <a:rPr lang="en-US" i="1" dirty="0"/>
              <a:t>Validator-Specific Properties</a:t>
            </a:r>
            <a:endParaRPr lang="en-US" dirty="0"/>
          </a:p>
        </p:txBody>
      </p:sp>
      <p:sp>
        <p:nvSpPr>
          <p:cNvPr id="3" name="Content Placeholder 2"/>
          <p:cNvSpPr>
            <a:spLocks noGrp="1"/>
          </p:cNvSpPr>
          <p:nvPr>
            <p:ph idx="1"/>
          </p:nvPr>
        </p:nvSpPr>
        <p:spPr>
          <a:xfrm>
            <a:off x="457200" y="762000"/>
            <a:ext cx="8229600" cy="5364163"/>
          </a:xfrm>
        </p:spPr>
        <p:txBody>
          <a:bodyPr>
            <a:normAutofit fontScale="92500"/>
          </a:bodyPr>
          <a:lstStyle/>
          <a:p>
            <a:pPr marL="0" indent="0">
              <a:buFont typeface="Arial" charset="0"/>
              <a:buNone/>
              <a:defRPr/>
            </a:pPr>
            <a:r>
              <a:rPr lang="en-US" b="1" dirty="0" smtClean="0"/>
              <a:t>  </a:t>
            </a:r>
            <a:r>
              <a:rPr lang="en-US" b="1" dirty="0" smtClean="0">
                <a:solidFill>
                  <a:srgbClr val="FF0000"/>
                </a:solidFill>
              </a:rPr>
              <a:t>Validator Control          :       </a:t>
            </a:r>
            <a:r>
              <a:rPr lang="en-US" b="1" dirty="0"/>
              <a:t>Added Members</a:t>
            </a:r>
            <a:endParaRPr lang="en-US" dirty="0" smtClean="0">
              <a:solidFill>
                <a:srgbClr val="FF0000"/>
              </a:solidFill>
            </a:endParaRPr>
          </a:p>
          <a:p>
            <a:pPr>
              <a:buFont typeface="Arial" charset="0"/>
              <a:buChar char="•"/>
              <a:defRPr/>
            </a:pPr>
            <a:r>
              <a:rPr lang="en-US" dirty="0" smtClean="0">
                <a:solidFill>
                  <a:srgbClr val="FF0000"/>
                </a:solidFill>
              </a:rPr>
              <a:t>RequiredFieldValidator</a:t>
            </a:r>
            <a:r>
              <a:rPr lang="en-US" dirty="0" smtClean="0"/>
              <a:t>: </a:t>
            </a:r>
            <a:r>
              <a:rPr lang="en-US" dirty="0"/>
              <a:t>None required</a:t>
            </a:r>
          </a:p>
          <a:p>
            <a:pPr>
              <a:buFont typeface="Arial" charset="0"/>
              <a:buChar char="•"/>
              <a:defRPr/>
            </a:pPr>
            <a:r>
              <a:rPr lang="en-US" dirty="0" smtClean="0">
                <a:solidFill>
                  <a:srgbClr val="FF0000"/>
                </a:solidFill>
              </a:rPr>
              <a:t>RangeValidator</a:t>
            </a:r>
            <a:r>
              <a:rPr lang="en-US" dirty="0" smtClean="0"/>
              <a:t>:MaximumValue,MinimumValue</a:t>
            </a:r>
            <a:r>
              <a:rPr lang="en-US" dirty="0"/>
              <a:t>, Type</a:t>
            </a:r>
          </a:p>
          <a:p>
            <a:pPr>
              <a:buFont typeface="Arial" charset="0"/>
              <a:buChar char="•"/>
              <a:defRPr/>
            </a:pPr>
            <a:r>
              <a:rPr lang="en-US" dirty="0">
                <a:solidFill>
                  <a:srgbClr val="FF0000"/>
                </a:solidFill>
              </a:rPr>
              <a:t>CompareValidator</a:t>
            </a:r>
            <a:r>
              <a:rPr lang="en-US" dirty="0"/>
              <a:t> </a:t>
            </a:r>
            <a:r>
              <a:rPr lang="en-US" dirty="0" smtClean="0"/>
              <a:t>:ControlToCompare,Operator</a:t>
            </a:r>
            <a:r>
              <a:rPr lang="en-US" dirty="0"/>
              <a:t>, Type, ValueToCompare</a:t>
            </a:r>
          </a:p>
          <a:p>
            <a:pPr>
              <a:buFont typeface="Arial" charset="0"/>
              <a:buChar char="•"/>
              <a:defRPr/>
            </a:pPr>
            <a:r>
              <a:rPr lang="en-US" dirty="0">
                <a:solidFill>
                  <a:srgbClr val="FF0000"/>
                </a:solidFill>
              </a:rPr>
              <a:t>RegularExpressionValidator</a:t>
            </a:r>
            <a:r>
              <a:rPr lang="en-US" dirty="0"/>
              <a:t> </a:t>
            </a:r>
            <a:r>
              <a:rPr lang="en-US" dirty="0" smtClean="0"/>
              <a:t>:ValidationExpression</a:t>
            </a:r>
            <a:endParaRPr lang="en-US" dirty="0"/>
          </a:p>
          <a:p>
            <a:pPr>
              <a:buFont typeface="Arial" charset="0"/>
              <a:buChar char="•"/>
              <a:defRPr/>
            </a:pPr>
            <a:r>
              <a:rPr lang="en-US" dirty="0">
                <a:solidFill>
                  <a:srgbClr val="FF0000"/>
                </a:solidFill>
              </a:rPr>
              <a:t>CustomValidator</a:t>
            </a:r>
            <a:r>
              <a:rPr lang="en-US" dirty="0"/>
              <a:t> </a:t>
            </a:r>
            <a:r>
              <a:rPr lang="en-US" dirty="0" smtClean="0"/>
              <a:t>:ClientValidationFunction</a:t>
            </a:r>
            <a:r>
              <a:rPr lang="en-US" dirty="0"/>
              <a:t>, ValidateEmptyText, ServerValidate event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en-US" smtClean="0"/>
              <a:t>Using Validation Controls		</a:t>
            </a:r>
            <a:r>
              <a:rPr lang="en-US" altLang="en-US" sz="2400" smtClean="0"/>
              <a:t>(Page 3)</a:t>
            </a:r>
          </a:p>
        </p:txBody>
      </p:sp>
      <p:sp>
        <p:nvSpPr>
          <p:cNvPr id="118787" name="Rectangle 3"/>
          <p:cNvSpPr>
            <a:spLocks noGrp="1" noChangeArrowheads="1"/>
          </p:cNvSpPr>
          <p:nvPr>
            <p:ph type="body" idx="1"/>
          </p:nvPr>
        </p:nvSpPr>
        <p:spPr/>
        <p:txBody>
          <a:bodyPr/>
          <a:lstStyle/>
          <a:p>
            <a:pPr eaLnBrk="1" hangingPunct="1"/>
            <a:r>
              <a:rPr lang="en-US" altLang="en-US" smtClean="0"/>
              <a:t>Inherits from the </a:t>
            </a:r>
            <a:r>
              <a:rPr lang="en-US" altLang="en-US" b="1" smtClean="0"/>
              <a:t>BaseValidator</a:t>
            </a:r>
            <a:r>
              <a:rPr lang="en-US" altLang="en-US" smtClean="0"/>
              <a:t> class which inherits from the </a:t>
            </a:r>
            <a:r>
              <a:rPr lang="en-US" altLang="en-US" b="1" smtClean="0"/>
              <a:t>Label</a:t>
            </a:r>
            <a:r>
              <a:rPr lang="en-US" altLang="en-US" smtClean="0"/>
              <a:t> class</a:t>
            </a:r>
          </a:p>
          <a:p>
            <a:pPr lvl="1" eaLnBrk="1" hangingPunct="1"/>
            <a:r>
              <a:rPr lang="en-US" altLang="en-US" smtClean="0"/>
              <a:t>Therefore custom error messages are displayed using </a:t>
            </a:r>
            <a:r>
              <a:rPr lang="en-US" altLang="en-US" b="1" smtClean="0"/>
              <a:t>Label</a:t>
            </a:r>
            <a:r>
              <a:rPr lang="en-US" altLang="en-US" smtClean="0"/>
              <a:t> controls</a:t>
            </a:r>
          </a:p>
          <a:p>
            <a:pPr eaLnBrk="1" hangingPunct="1"/>
            <a:r>
              <a:rPr lang="en-US" altLang="en-US" smtClean="0"/>
              <a:t>Validation controls that perform comparisons inherit directly from </a:t>
            </a:r>
            <a:r>
              <a:rPr lang="en-US" altLang="en-US" b="1" smtClean="0"/>
              <a:t>BaseCompareValidator</a:t>
            </a:r>
            <a:r>
              <a:rPr lang="en-US" altLang="en-US" smtClean="0"/>
              <a:t> base class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en-US" smtClean="0"/>
              <a:t>Using Validation Controls		</a:t>
            </a:r>
            <a:r>
              <a:rPr lang="en-US" altLang="en-US" sz="2400" smtClean="0"/>
              <a:t>(Page 4)</a:t>
            </a:r>
          </a:p>
        </p:txBody>
      </p:sp>
      <p:sp>
        <p:nvSpPr>
          <p:cNvPr id="119811" name="Rectangle 3"/>
          <p:cNvSpPr>
            <a:spLocks noGrp="1" noChangeArrowheads="1"/>
          </p:cNvSpPr>
          <p:nvPr>
            <p:ph type="body" idx="1"/>
          </p:nvPr>
        </p:nvSpPr>
        <p:spPr>
          <a:xfrm>
            <a:off x="457200" y="1447800"/>
            <a:ext cx="8229600" cy="4724400"/>
          </a:xfrm>
        </p:spPr>
        <p:txBody>
          <a:bodyPr/>
          <a:lstStyle/>
          <a:p>
            <a:pPr eaLnBrk="1" hangingPunct="1"/>
            <a:r>
              <a:rPr lang="en-US" altLang="en-US" dirty="0" smtClean="0"/>
              <a:t>Common properties</a:t>
            </a:r>
          </a:p>
          <a:p>
            <a:pPr lvl="1" eaLnBrk="1" hangingPunct="1"/>
            <a:r>
              <a:rPr lang="en-US" altLang="en-US" b="1" dirty="0" smtClean="0"/>
              <a:t>Display</a:t>
            </a:r>
            <a:r>
              <a:rPr lang="en-US" altLang="en-US" dirty="0" smtClean="0"/>
              <a:t> property—shows the message</a:t>
            </a:r>
          </a:p>
          <a:p>
            <a:pPr lvl="2" eaLnBrk="1" hangingPunct="1"/>
            <a:r>
              <a:rPr lang="en-US" altLang="en-US" b="1" dirty="0" smtClean="0"/>
              <a:t>Dynamic</a:t>
            </a:r>
            <a:r>
              <a:rPr lang="en-US" altLang="en-US" dirty="0" smtClean="0"/>
              <a:t>—space for the validation message is dynamically added to the page only if validation fails</a:t>
            </a:r>
          </a:p>
          <a:p>
            <a:pPr lvl="2" eaLnBrk="1" hangingPunct="1"/>
            <a:r>
              <a:rPr lang="en-US" altLang="en-US" b="1" dirty="0" smtClean="0"/>
              <a:t>Static</a:t>
            </a:r>
            <a:r>
              <a:rPr lang="en-US" altLang="en-US" dirty="0" smtClean="0"/>
              <a:t>—space for the validation message is allocated in the page layout whether there is an error, or not</a:t>
            </a:r>
          </a:p>
          <a:p>
            <a:pPr lvl="2" eaLnBrk="1" hangingPunct="1"/>
            <a:r>
              <a:rPr lang="en-US" altLang="en-US" b="1" dirty="0" smtClean="0"/>
              <a:t>None</a:t>
            </a:r>
            <a:r>
              <a:rPr lang="en-US" altLang="en-US" dirty="0" smtClean="0"/>
              <a:t>—validation message is never displayed in the browser</a:t>
            </a:r>
          </a:p>
          <a:p>
            <a:pPr lvl="1" eaLnBrk="1" hangingPunct="1"/>
            <a:r>
              <a:rPr lang="en-US" altLang="en-US" b="1" dirty="0" err="1" smtClean="0"/>
              <a:t>ErrorMessage</a:t>
            </a:r>
            <a:r>
              <a:rPr lang="en-US" altLang="en-US" dirty="0" smtClean="0"/>
              <a:t>—displayed if the value of the control is in error (extends from </a:t>
            </a:r>
            <a:r>
              <a:rPr lang="en-US" altLang="en-US" b="1" dirty="0" smtClean="0"/>
              <a:t>Text</a:t>
            </a:r>
            <a:r>
              <a:rPr lang="en-US" altLang="en-US" dirty="0" smtClean="0"/>
              <a:t> property of a Label)</a:t>
            </a:r>
            <a:endParaRPr lang="en-US" altLang="en-US" b="1" dirty="0" smtClean="0"/>
          </a:p>
          <a:p>
            <a:pPr lvl="1" eaLnBrk="1" hangingPunct="1"/>
            <a:r>
              <a:rPr lang="en-US" altLang="en-US" b="1" dirty="0" err="1" smtClean="0"/>
              <a:t>ForeColor</a:t>
            </a:r>
            <a:r>
              <a:rPr lang="en-US" altLang="en-US" dirty="0" smtClean="0"/>
              <a:t> property is the color of the error message (default color is </a:t>
            </a:r>
            <a:r>
              <a:rPr lang="en-US" altLang="en-US" b="1" dirty="0" smtClean="0">
                <a:solidFill>
                  <a:srgbClr val="FF0000"/>
                </a:solidFill>
              </a:rPr>
              <a:t>red</a:t>
            </a:r>
            <a:r>
              <a:rPr lang="en-US" altLang="en-US"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15913" y="481013"/>
            <a:ext cx="8229600" cy="896937"/>
          </a:xfrm>
        </p:spPr>
        <p:txBody>
          <a:bodyPr/>
          <a:lstStyle/>
          <a:p>
            <a:r>
              <a:rPr lang="en-US" altLang="en-US" sz="4000" smtClean="0"/>
              <a:t>Common Language Specification</a:t>
            </a:r>
          </a:p>
        </p:txBody>
      </p:sp>
      <p:sp>
        <p:nvSpPr>
          <p:cNvPr id="11267" name="Content Placeholder 2"/>
          <p:cNvSpPr>
            <a:spLocks noGrp="1"/>
          </p:cNvSpPr>
          <p:nvPr>
            <p:ph idx="1"/>
          </p:nvPr>
        </p:nvSpPr>
        <p:spPr/>
        <p:txBody>
          <a:bodyPr/>
          <a:lstStyle/>
          <a:p>
            <a:pPr marL="682625" lvl="1" indent="-225425" eaLnBrk="1" hangingPunct="1">
              <a:spcAft>
                <a:spcPct val="20000"/>
              </a:spcAft>
              <a:buFont typeface="Arial" pitchFamily="34" charset="0"/>
              <a:buNone/>
            </a:pPr>
            <a:r>
              <a:rPr lang="en-US" altLang="en-US" sz="2400" b="1" dirty="0" smtClean="0"/>
              <a:t>CLS performs the following functions:</a:t>
            </a:r>
          </a:p>
          <a:p>
            <a:pPr marL="682625" lvl="1" indent="-225425" eaLnBrk="1" hangingPunct="1">
              <a:spcAft>
                <a:spcPct val="20000"/>
              </a:spcAft>
              <a:buFont typeface="Arial" pitchFamily="34" charset="0"/>
              <a:buChar char="•"/>
            </a:pPr>
            <a:r>
              <a:rPr lang="en-US" altLang="en-US" sz="2400" dirty="0" smtClean="0"/>
              <a:t>Establishes a framework that helps enable cross-language integration, type safety, and high performance code execution</a:t>
            </a:r>
          </a:p>
          <a:p>
            <a:pPr marL="682625" lvl="1" indent="-225425" eaLnBrk="1" hangingPunct="1">
              <a:spcAft>
                <a:spcPct val="20000"/>
              </a:spcAft>
              <a:buFont typeface="Arial" pitchFamily="34" charset="0"/>
              <a:buChar char="•"/>
            </a:pPr>
            <a:r>
              <a:rPr lang="en-US" altLang="en-US" sz="2400" dirty="0" smtClean="0"/>
              <a:t>Provides an object-oriented model that supports the complete implementation of many programming languages</a:t>
            </a:r>
          </a:p>
          <a:p>
            <a:pPr marL="682625" lvl="1" indent="-225425" eaLnBrk="1" hangingPunct="1">
              <a:spcAft>
                <a:spcPct val="20000"/>
              </a:spcAft>
              <a:buFont typeface="Arial" pitchFamily="34" charset="0"/>
              <a:buChar char="•"/>
            </a:pPr>
            <a:r>
              <a:rPr lang="en-US" altLang="en-US" sz="2400" dirty="0" smtClean="0"/>
              <a:t>Defines rules that languages must follow, which helps ensure that objects written in different languages can interact with each other</a:t>
            </a:r>
          </a:p>
          <a:p>
            <a:endParaRPr lang="en-US" altLang="en-US" dirty="0" smtClean="0"/>
          </a:p>
        </p:txBody>
      </p:sp>
      <p:sp>
        <p:nvSpPr>
          <p:cNvPr id="4" name="Slide Number Placeholder 3"/>
          <p:cNvSpPr>
            <a:spLocks noGrp="1"/>
          </p:cNvSpPr>
          <p:nvPr>
            <p:ph type="sldNum" sz="quarter" idx="12"/>
          </p:nvPr>
        </p:nvSpPr>
        <p:spPr/>
        <p:txBody>
          <a:bodyPr/>
          <a:lstStyle/>
          <a:p>
            <a:pPr>
              <a:defRPr/>
            </a:pPr>
            <a:fld id="{54F86DDC-DC06-4352-9EFD-B190D70E8BD2}"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altLang="en-US" smtClean="0"/>
              <a:t>Using Validation Controls		</a:t>
            </a:r>
            <a:r>
              <a:rPr lang="en-US" altLang="en-US" sz="2400" smtClean="0"/>
              <a:t>(Page 5)</a:t>
            </a:r>
          </a:p>
        </p:txBody>
      </p:sp>
      <p:sp>
        <p:nvSpPr>
          <p:cNvPr id="120835" name="Rectangle 3"/>
          <p:cNvSpPr>
            <a:spLocks noGrp="1" noChangeArrowheads="1"/>
          </p:cNvSpPr>
          <p:nvPr>
            <p:ph type="body" idx="1"/>
          </p:nvPr>
        </p:nvSpPr>
        <p:spPr>
          <a:xfrm>
            <a:off x="533400" y="1524000"/>
            <a:ext cx="8305800" cy="4648200"/>
          </a:xfrm>
        </p:spPr>
        <p:txBody>
          <a:bodyPr/>
          <a:lstStyle/>
          <a:p>
            <a:pPr eaLnBrk="1" hangingPunct="1"/>
            <a:r>
              <a:rPr lang="en-US" altLang="en-US" b="1" smtClean="0"/>
              <a:t>Validate</a:t>
            </a:r>
            <a:r>
              <a:rPr lang="en-US" altLang="en-US" smtClean="0"/>
              <a:t> method performs validation on associated input control and updates the </a:t>
            </a:r>
            <a:r>
              <a:rPr lang="en-US" altLang="en-US" b="1" smtClean="0"/>
              <a:t>IsValid</a:t>
            </a:r>
            <a:r>
              <a:rPr lang="en-US" altLang="en-US" smtClean="0"/>
              <a:t> property</a:t>
            </a:r>
          </a:p>
          <a:p>
            <a:pPr lvl="1" eaLnBrk="1" hangingPunct="1"/>
            <a:r>
              <a:rPr lang="en-US" altLang="en-US" b="1" smtClean="0"/>
              <a:t>Page.IsValid</a:t>
            </a:r>
            <a:r>
              <a:rPr lang="en-US" altLang="en-US" smtClean="0"/>
              <a:t> (Boolean) indicates if the controls on the page are valid after the </a:t>
            </a:r>
            <a:r>
              <a:rPr lang="en-US" altLang="en-US" b="1" smtClean="0"/>
              <a:t>Page.Validate</a:t>
            </a:r>
            <a:r>
              <a:rPr lang="en-US" altLang="en-US" smtClean="0"/>
              <a:t> method executes</a:t>
            </a:r>
          </a:p>
          <a:p>
            <a:pPr eaLnBrk="1" hangingPunct="1"/>
            <a:r>
              <a:rPr lang="en-US" altLang="en-US" smtClean="0"/>
              <a:t>The following checks if the entire form is valid </a:t>
            </a:r>
          </a:p>
          <a:p>
            <a:pPr lvl="1" eaLnBrk="1" hangingPunct="1">
              <a:buFontTx/>
              <a:buNone/>
            </a:pPr>
            <a:r>
              <a:rPr lang="en-US" altLang="en-US" sz="2400" b="1" smtClean="0">
                <a:latin typeface="Courier New" pitchFamily="49" charset="0"/>
              </a:rPr>
              <a:t>Page.Validate()</a:t>
            </a:r>
          </a:p>
          <a:p>
            <a:pPr lvl="1" eaLnBrk="1" hangingPunct="1">
              <a:buFontTx/>
              <a:buNone/>
            </a:pPr>
            <a:r>
              <a:rPr lang="en-US" altLang="en-US" sz="2400" b="1" smtClean="0">
                <a:latin typeface="Courier New" pitchFamily="49" charset="0"/>
              </a:rPr>
              <a:t>If Page.IsValid Then</a:t>
            </a:r>
          </a:p>
          <a:p>
            <a:pPr lvl="1" eaLnBrk="1" hangingPunct="1">
              <a:buFontTx/>
              <a:buNone/>
            </a:pPr>
            <a:r>
              <a:rPr lang="en-US" altLang="en-US" sz="2400" b="1" smtClean="0">
                <a:latin typeface="Courier New" pitchFamily="49" charset="0"/>
              </a:rPr>
              <a:t>    Message.Text = "Result: Valid!"</a:t>
            </a:r>
          </a:p>
          <a:p>
            <a:pPr lvl="1" eaLnBrk="1" hangingPunct="1">
              <a:buFontTx/>
              <a:buNone/>
            </a:pPr>
            <a:r>
              <a:rPr lang="en-US" altLang="en-US" sz="2400" b="1" smtClean="0">
                <a:latin typeface="Courier New" pitchFamily="49" charset="0"/>
              </a:rPr>
              <a:t>Else</a:t>
            </a:r>
          </a:p>
          <a:p>
            <a:pPr lvl="1" eaLnBrk="1" hangingPunct="1">
              <a:buFontTx/>
              <a:buNone/>
            </a:pPr>
            <a:r>
              <a:rPr lang="en-US" altLang="en-US" sz="2400" b="1" smtClean="0">
                <a:latin typeface="Courier New" pitchFamily="49" charset="0"/>
              </a:rPr>
              <a:t>    Message.Text = "Result: Not valid!"</a:t>
            </a:r>
          </a:p>
          <a:p>
            <a:pPr lvl="1" eaLnBrk="1" hangingPunct="1">
              <a:buFontTx/>
              <a:buNone/>
            </a:pPr>
            <a:r>
              <a:rPr lang="en-US" altLang="en-US" sz="2400" b="1" smtClean="0">
                <a:latin typeface="Courier New" pitchFamily="49" charset="0"/>
              </a:rPr>
              <a:t>End If</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altLang="en-US" smtClean="0"/>
              <a:t>Using Validation Controls		</a:t>
            </a:r>
            <a:r>
              <a:rPr lang="en-US" altLang="en-US" sz="2400" smtClean="0"/>
              <a:t>(Page 6)</a:t>
            </a:r>
          </a:p>
        </p:txBody>
      </p:sp>
      <p:sp>
        <p:nvSpPr>
          <p:cNvPr id="121859" name="Rectangle 3"/>
          <p:cNvSpPr>
            <a:spLocks noGrp="1" noChangeArrowheads="1"/>
          </p:cNvSpPr>
          <p:nvPr>
            <p:ph type="body" idx="1"/>
          </p:nvPr>
        </p:nvSpPr>
        <p:spPr>
          <a:xfrm>
            <a:off x="609600" y="1600200"/>
            <a:ext cx="7696200" cy="4525963"/>
          </a:xfrm>
        </p:spPr>
        <p:txBody>
          <a:bodyPr/>
          <a:lstStyle/>
          <a:p>
            <a:pPr eaLnBrk="1" hangingPunct="1"/>
            <a:r>
              <a:rPr lang="en-US" altLang="en-US" b="1" smtClean="0"/>
              <a:t>ControlToValidate</a:t>
            </a:r>
            <a:r>
              <a:rPr lang="en-US" altLang="en-US" smtClean="0"/>
              <a:t> property specifies the control to validate</a:t>
            </a:r>
          </a:p>
          <a:p>
            <a:pPr eaLnBrk="1" hangingPunct="1"/>
            <a:r>
              <a:rPr lang="en-US" altLang="en-US" smtClean="0"/>
              <a:t>For the </a:t>
            </a:r>
            <a:r>
              <a:rPr lang="en-US" altLang="en-US" b="1" smtClean="0"/>
              <a:t>RegularExpressionValidator</a:t>
            </a:r>
            <a:r>
              <a:rPr lang="en-US" altLang="en-US" smtClean="0"/>
              <a:t> control, the</a:t>
            </a:r>
            <a:r>
              <a:rPr lang="en-US" altLang="en-US" b="1" smtClean="0"/>
              <a:t>ValidationExpression</a:t>
            </a:r>
            <a:r>
              <a:rPr lang="en-US" altLang="en-US" smtClean="0"/>
              <a:t> property compares control to the regular expression</a:t>
            </a:r>
          </a:p>
          <a:p>
            <a:pPr lvl="1" eaLnBrk="1" hangingPunct="1"/>
            <a:r>
              <a:rPr lang="en-US" altLang="en-US" smtClean="0"/>
              <a:t>Regular Expression is a rule that describes the value using a language that describes </a:t>
            </a:r>
            <a:r>
              <a:rPr lang="en-US" altLang="en-US" b="1" i="1" smtClean="0"/>
              <a:t>one or more groups of characters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en-US" smtClean="0"/>
              <a:t>Using Validation Controls		</a:t>
            </a:r>
            <a:r>
              <a:rPr lang="en-US" altLang="en-US" sz="2400" smtClean="0"/>
              <a:t>(Page 7)</a:t>
            </a:r>
          </a:p>
        </p:txBody>
      </p:sp>
      <p:sp>
        <p:nvSpPr>
          <p:cNvPr id="122883" name="Rectangle 3"/>
          <p:cNvSpPr>
            <a:spLocks noGrp="1" noChangeArrowheads="1"/>
          </p:cNvSpPr>
          <p:nvPr>
            <p:ph type="body" idx="1"/>
          </p:nvPr>
        </p:nvSpPr>
        <p:spPr>
          <a:xfrm>
            <a:off x="457200" y="1600200"/>
            <a:ext cx="8686800" cy="4525963"/>
          </a:xfrm>
        </p:spPr>
        <p:txBody>
          <a:bodyPr/>
          <a:lstStyle/>
          <a:p>
            <a:pPr eaLnBrk="1" hangingPunct="1">
              <a:lnSpc>
                <a:spcPct val="90000"/>
              </a:lnSpc>
            </a:pPr>
            <a:r>
              <a:rPr lang="en-US" altLang="en-US" smtClean="0"/>
              <a:t>The </a:t>
            </a:r>
            <a:r>
              <a:rPr lang="en-US" altLang="en-US" b="1" smtClean="0"/>
              <a:t>ValidationExpression</a:t>
            </a:r>
            <a:r>
              <a:rPr lang="en-US" altLang="en-US" smtClean="0"/>
              <a:t> property</a:t>
            </a:r>
          </a:p>
          <a:p>
            <a:pPr lvl="1" eaLnBrk="1" hangingPunct="1">
              <a:lnSpc>
                <a:spcPct val="90000"/>
              </a:lnSpc>
            </a:pPr>
            <a:r>
              <a:rPr lang="en-US" altLang="en-US" smtClean="0"/>
              <a:t>Built-in regular expressions </a:t>
            </a:r>
          </a:p>
          <a:p>
            <a:pPr lvl="1" eaLnBrk="1" hangingPunct="1">
              <a:lnSpc>
                <a:spcPct val="90000"/>
              </a:lnSpc>
            </a:pPr>
            <a:r>
              <a:rPr lang="en-US" altLang="en-US" smtClean="0"/>
              <a:t>Regular Expression Editor </a:t>
            </a:r>
          </a:p>
          <a:p>
            <a:pPr lvl="1" eaLnBrk="1" hangingPunct="1">
              <a:lnSpc>
                <a:spcPct val="90000"/>
              </a:lnSpc>
            </a:pPr>
            <a:r>
              <a:rPr lang="en-US" altLang="en-US" smtClean="0"/>
              <a:t>Library of sample codes</a:t>
            </a:r>
            <a:endParaRPr lang="en-US" altLang="en-US" sz="2300" smtClean="0"/>
          </a:p>
          <a:p>
            <a:pPr lvl="2" eaLnBrk="1" hangingPunct="1">
              <a:lnSpc>
                <a:spcPct val="90000"/>
              </a:lnSpc>
              <a:buFontTx/>
              <a:buNone/>
            </a:pPr>
            <a:r>
              <a:rPr lang="en-US" altLang="en-US" sz="2100" b="1" smtClean="0">
                <a:latin typeface="Courier New" pitchFamily="49" charset="0"/>
              </a:rPr>
              <a:t>Internet E-Mail Address</a:t>
            </a:r>
          </a:p>
          <a:p>
            <a:pPr lvl="2" eaLnBrk="1" hangingPunct="1">
              <a:lnSpc>
                <a:spcPct val="90000"/>
              </a:lnSpc>
              <a:buFontTx/>
              <a:buNone/>
            </a:pPr>
            <a:r>
              <a:rPr lang="en-US" altLang="en-US" sz="2100" b="1" smtClean="0">
                <a:latin typeface="Courier New" pitchFamily="49" charset="0"/>
              </a:rPr>
              <a:t>   \w+([-+.]\w+)*@\w+([-.]\w+)*\.\w+([-.]\w+)*</a:t>
            </a:r>
          </a:p>
          <a:p>
            <a:pPr lvl="2" eaLnBrk="1" hangingPunct="1">
              <a:lnSpc>
                <a:spcPct val="90000"/>
              </a:lnSpc>
              <a:buFontTx/>
              <a:buNone/>
            </a:pPr>
            <a:r>
              <a:rPr lang="en-US" altLang="en-US" sz="2100" b="1" smtClean="0">
                <a:latin typeface="Courier New" pitchFamily="49" charset="0"/>
              </a:rPr>
              <a:t>Internet URL</a:t>
            </a:r>
          </a:p>
          <a:p>
            <a:pPr lvl="2" eaLnBrk="1" hangingPunct="1">
              <a:lnSpc>
                <a:spcPct val="90000"/>
              </a:lnSpc>
              <a:buFontTx/>
              <a:buNone/>
            </a:pPr>
            <a:r>
              <a:rPr lang="en-US" altLang="en-US" sz="2100" b="1" smtClean="0">
                <a:latin typeface="Courier New" pitchFamily="49" charset="0"/>
              </a:rPr>
              <a:t>   http://([\w-]+\.)+[\w-]+(/[\w- ./?%&amp;=]*)?</a:t>
            </a:r>
          </a:p>
          <a:p>
            <a:pPr lvl="2" eaLnBrk="1" hangingPunct="1">
              <a:lnSpc>
                <a:spcPct val="90000"/>
              </a:lnSpc>
              <a:buFontTx/>
              <a:buNone/>
            </a:pPr>
            <a:r>
              <a:rPr lang="en-US" altLang="en-US" sz="2100" b="1" smtClean="0">
                <a:latin typeface="Courier New" pitchFamily="49" charset="0"/>
              </a:rPr>
              <a:t>US Phone Number</a:t>
            </a:r>
          </a:p>
          <a:p>
            <a:pPr lvl="2" eaLnBrk="1" hangingPunct="1">
              <a:lnSpc>
                <a:spcPct val="90000"/>
              </a:lnSpc>
              <a:buFontTx/>
              <a:buNone/>
            </a:pPr>
            <a:r>
              <a:rPr lang="en-US" altLang="en-US" sz="2100" b="1" smtClean="0">
                <a:latin typeface="Courier New" pitchFamily="49" charset="0"/>
              </a:rPr>
              <a:t>   \d{3}-\d{3}-\d{4}</a:t>
            </a:r>
          </a:p>
          <a:p>
            <a:pPr lvl="2" eaLnBrk="1" hangingPunct="1">
              <a:lnSpc>
                <a:spcPct val="90000"/>
              </a:lnSpc>
              <a:buFontTx/>
              <a:buNone/>
            </a:pPr>
            <a:r>
              <a:rPr lang="en-US" altLang="en-US" sz="2100" b="1" smtClean="0">
                <a:latin typeface="Courier New" pitchFamily="49" charset="0"/>
              </a:rPr>
              <a:t>US Zip Code</a:t>
            </a:r>
          </a:p>
          <a:p>
            <a:pPr lvl="2" eaLnBrk="1" hangingPunct="1">
              <a:lnSpc>
                <a:spcPct val="90000"/>
              </a:lnSpc>
              <a:buFontTx/>
              <a:buNone/>
            </a:pPr>
            <a:r>
              <a:rPr lang="en-US" altLang="en-US" sz="2100" b="1" smtClean="0">
                <a:latin typeface="Courier New" pitchFamily="49" charset="0"/>
              </a:rPr>
              <a:t>   \d{5}(-\d{4})?</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en-US" smtClean="0"/>
              <a:t>ASPValidateForm.aspx</a:t>
            </a:r>
            <a:endParaRPr lang="en-US" altLang="en-US" sz="2400" smtClean="0"/>
          </a:p>
        </p:txBody>
      </p:sp>
      <p:pic>
        <p:nvPicPr>
          <p:cNvPr id="123907" name="Picture 6" descr="Fig03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752600"/>
            <a:ext cx="6019800" cy="404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en-US" smtClean="0"/>
              <a:t>Using Validation Controls		</a:t>
            </a:r>
            <a:r>
              <a:rPr lang="en-US" altLang="en-US" sz="2400" smtClean="0"/>
              <a:t>(Page 8)</a:t>
            </a:r>
          </a:p>
        </p:txBody>
      </p:sp>
      <p:sp>
        <p:nvSpPr>
          <p:cNvPr id="124931" name="Rectangle 3"/>
          <p:cNvSpPr>
            <a:spLocks noGrp="1" noChangeArrowheads="1"/>
          </p:cNvSpPr>
          <p:nvPr>
            <p:ph type="body" idx="1"/>
          </p:nvPr>
        </p:nvSpPr>
        <p:spPr>
          <a:xfrm>
            <a:off x="609600" y="1600200"/>
            <a:ext cx="8077200" cy="4572000"/>
          </a:xfrm>
        </p:spPr>
        <p:txBody>
          <a:bodyPr/>
          <a:lstStyle/>
          <a:p>
            <a:pPr eaLnBrk="1" hangingPunct="1"/>
            <a:r>
              <a:rPr lang="en-US" altLang="en-US" smtClean="0"/>
              <a:t>The </a:t>
            </a:r>
            <a:r>
              <a:rPr lang="en-US" altLang="en-US" b="1" smtClean="0"/>
              <a:t>ValidationSummary</a:t>
            </a:r>
            <a:r>
              <a:rPr lang="en-US" altLang="en-US" smtClean="0"/>
              <a:t> control</a:t>
            </a:r>
          </a:p>
          <a:p>
            <a:pPr lvl="1" eaLnBrk="1" hangingPunct="1"/>
            <a:r>
              <a:rPr lang="en-US" altLang="en-US" smtClean="0"/>
              <a:t>Summarizes in one location the error messages from all validators on a Web page</a:t>
            </a:r>
          </a:p>
          <a:p>
            <a:pPr lvl="1" eaLnBrk="1" hangingPunct="1"/>
            <a:r>
              <a:rPr lang="en-US" altLang="en-US" smtClean="0"/>
              <a:t>Properties:</a:t>
            </a:r>
          </a:p>
          <a:p>
            <a:pPr lvl="2" eaLnBrk="1" hangingPunct="1"/>
            <a:r>
              <a:rPr lang="en-US" altLang="en-US" b="1" smtClean="0"/>
              <a:t>DisplayMode</a:t>
            </a:r>
            <a:r>
              <a:rPr lang="en-US" altLang="en-US" smtClean="0"/>
              <a:t>—error messages displays as a list (List), a bulleted list (BulletList), or a single paragraph (SingleParagraph)</a:t>
            </a:r>
          </a:p>
          <a:p>
            <a:pPr lvl="2" eaLnBrk="1" hangingPunct="1"/>
            <a:r>
              <a:rPr lang="en-US" altLang="en-US" b="1" smtClean="0"/>
              <a:t>ShowSummary</a:t>
            </a:r>
            <a:r>
              <a:rPr lang="en-US" altLang="en-US" smtClean="0"/>
              <a:t>—shows the entire list</a:t>
            </a:r>
          </a:p>
          <a:p>
            <a:pPr lvl="2" eaLnBrk="1" hangingPunct="1"/>
            <a:r>
              <a:rPr lang="en-US" altLang="en-US" b="1" smtClean="0"/>
              <a:t>ShowMessageBox</a:t>
            </a:r>
            <a:r>
              <a:rPr lang="en-US" altLang="en-US" smtClean="0"/>
              <a:t>—displays errors in an alert box </a:t>
            </a:r>
          </a:p>
          <a:p>
            <a:pPr lvl="2" eaLnBrk="1" hangingPunct="1"/>
            <a:r>
              <a:rPr lang="en-US" altLang="en-US" b="1" smtClean="0"/>
              <a:t>HeaderText</a:t>
            </a:r>
            <a:r>
              <a:rPr lang="en-US" altLang="en-US" smtClean="0"/>
              <a:t>—a heading message displayed prior to the error listing</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altLang="en-US" smtClean="0"/>
              <a:t>ASPValidationSummary.aspx</a:t>
            </a:r>
          </a:p>
        </p:txBody>
      </p:sp>
      <p:pic>
        <p:nvPicPr>
          <p:cNvPr id="125955" name="Picture 6" descr="Fig0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78486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defRPr/>
            </a:pPr>
            <a:r>
              <a:rPr lang="en-US" dirty="0" smtClean="0"/>
              <a:t>RICH CONTROLS</a:t>
            </a:r>
            <a:endParaRPr lang="en-US" dirty="0"/>
          </a:p>
        </p:txBody>
      </p:sp>
      <p:sp>
        <p:nvSpPr>
          <p:cNvPr id="126979" name="Content Placeholder 2"/>
          <p:cNvSpPr>
            <a:spLocks noGrp="1"/>
          </p:cNvSpPr>
          <p:nvPr>
            <p:ph idx="1"/>
          </p:nvPr>
        </p:nvSpPr>
        <p:spPr>
          <a:xfrm>
            <a:off x="457200" y="990600"/>
            <a:ext cx="8458200" cy="5334000"/>
          </a:xfrm>
        </p:spPr>
        <p:txBody>
          <a:bodyPr/>
          <a:lstStyle/>
          <a:p>
            <a:pPr algn="just"/>
            <a:r>
              <a:rPr lang="en-US" altLang="en-US" i="1" smtClean="0">
                <a:solidFill>
                  <a:srgbClr val="FF0000"/>
                </a:solidFill>
              </a:rPr>
              <a:t>Rich controls </a:t>
            </a:r>
            <a:r>
              <a:rPr lang="en-US" altLang="en-US" smtClean="0"/>
              <a:t>are web controls that model complex user interface elements. Although no strict definition exists for what is and what isn’t a rich control, the term commonly describes a web control that has an object model that’s distinctly separate from the HTML it generates. A typical rich control can be programmed as a single object (and added to a web page with a single control tag) but renders itself using a complex sequence of HTML elements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lgn="just">
              <a:buFont typeface="Arial" charset="0"/>
              <a:buChar char="•"/>
              <a:defRPr/>
            </a:pPr>
            <a:r>
              <a:rPr lang="en-US" dirty="0"/>
              <a:t>You’ll start with the Calendar, which provides slick date-selection functionality. Next </a:t>
            </a:r>
            <a:r>
              <a:rPr lang="en-US" dirty="0" smtClean="0"/>
              <a:t>you’ll consider </a:t>
            </a:r>
            <a:r>
              <a:rPr lang="en-US" dirty="0"/>
              <a:t>the AdRotator, which gives you an easy way to insert a randomly selected image into a web page. </a:t>
            </a:r>
            <a:endParaRPr lang="en-US" dirty="0" smtClean="0"/>
          </a:p>
          <a:p>
            <a:pPr algn="just">
              <a:buFont typeface="Arial" charset="0"/>
              <a:buChar char="•"/>
              <a:defRPr/>
            </a:pPr>
            <a:r>
              <a:rPr lang="en-US" dirty="0" smtClean="0"/>
              <a:t>Finally, you’ll </a:t>
            </a:r>
            <a:r>
              <a:rPr lang="en-US" dirty="0"/>
              <a:t>learn how to create sophisticated pages with multiple views by using two advanced controls: the </a:t>
            </a:r>
            <a:r>
              <a:rPr lang="en-US" dirty="0" err="1" smtClean="0"/>
              <a:t>MultiView</a:t>
            </a:r>
            <a:r>
              <a:rPr lang="en-US" dirty="0" smtClean="0"/>
              <a:t> and </a:t>
            </a:r>
            <a:r>
              <a:rPr lang="en-US" dirty="0"/>
              <a:t>the Wizard. </a:t>
            </a:r>
            <a:endParaRPr lang="en-US" dirty="0" smtClean="0"/>
          </a:p>
          <a:p>
            <a:pPr algn="just">
              <a:buFont typeface="Arial" charset="0"/>
              <a:buChar char="•"/>
              <a:defRPr/>
            </a:pPr>
            <a:r>
              <a:rPr lang="en-US" dirty="0" smtClean="0"/>
              <a:t>These </a:t>
            </a:r>
            <a:r>
              <a:rPr lang="en-US" dirty="0"/>
              <a:t>controls allow you to pack a miniature application into a single page. Using them, you </a:t>
            </a:r>
            <a:r>
              <a:rPr lang="en-US" dirty="0" smtClean="0"/>
              <a:t>can handle </a:t>
            </a:r>
            <a:r>
              <a:rPr lang="en-US" dirty="0"/>
              <a:t>a multistep task without redirecting the user from one page to another</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altLang="en-US" i="1" smtClean="0"/>
              <a:t>Calendar control</a:t>
            </a:r>
            <a:endParaRPr lang="en-US" altLang="en-US" smtClean="0"/>
          </a:p>
        </p:txBody>
      </p:sp>
      <p:sp>
        <p:nvSpPr>
          <p:cNvPr id="129027" name="Content Placeholder 2"/>
          <p:cNvSpPr>
            <a:spLocks noGrp="1"/>
          </p:cNvSpPr>
          <p:nvPr>
            <p:ph idx="1"/>
          </p:nvPr>
        </p:nvSpPr>
        <p:spPr/>
        <p:txBody>
          <a:bodyPr/>
          <a:lstStyle/>
          <a:p>
            <a:pPr algn="just"/>
            <a:r>
              <a:rPr lang="en-US" altLang="en-US" smtClean="0"/>
              <a:t>The </a:t>
            </a:r>
            <a:r>
              <a:rPr lang="en-US" altLang="en-US" i="1" smtClean="0"/>
              <a:t>Calendar control </a:t>
            </a:r>
            <a:r>
              <a:rPr lang="en-US" altLang="en-US" smtClean="0"/>
              <a:t>presents a miniature calendar that you can place in any web page. Like most rich controls,the Calendar can be programmed as a single object (and defined in a single simple tag), but it renders itself with dozens of lines of HTML output.</a:t>
            </a:r>
          </a:p>
          <a:p>
            <a:r>
              <a:rPr lang="sv-SE" altLang="en-US" smtClean="0"/>
              <a:t>&lt;asp:Calendar id="MyCalendar” runat="server" /&gt;</a:t>
            </a:r>
            <a:endParaRPr lang="en-US" alt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p:txBody>
          <a:bodyPr/>
          <a:lstStyle/>
          <a:p>
            <a:r>
              <a:rPr lang="en-US" altLang="en-US" i="1" smtClean="0"/>
              <a:t>AdRotator</a:t>
            </a:r>
            <a:endParaRPr lang="en-US" altLang="en-US" smtClean="0"/>
          </a:p>
        </p:txBody>
      </p:sp>
      <p:sp>
        <p:nvSpPr>
          <p:cNvPr id="3" name="Content Placeholder 2"/>
          <p:cNvSpPr>
            <a:spLocks noGrp="1"/>
          </p:cNvSpPr>
          <p:nvPr>
            <p:ph idx="1"/>
          </p:nvPr>
        </p:nvSpPr>
        <p:spPr/>
        <p:txBody>
          <a:bodyPr>
            <a:normAutofit fontScale="92500" lnSpcReduction="10000"/>
          </a:bodyPr>
          <a:lstStyle/>
          <a:p>
            <a:pPr>
              <a:buFont typeface="Arial" charset="0"/>
              <a:buChar char="•"/>
              <a:defRPr/>
            </a:pPr>
            <a:r>
              <a:rPr lang="en-US" dirty="0"/>
              <a:t>The basic purpose of the </a:t>
            </a:r>
            <a:r>
              <a:rPr lang="en-US" i="1" dirty="0"/>
              <a:t>AdRotator </a:t>
            </a:r>
            <a:r>
              <a:rPr lang="en-US" dirty="0"/>
              <a:t>is to provide a graphic on a page that is chosen randomly from a group </a:t>
            </a:r>
            <a:r>
              <a:rPr lang="en-US" dirty="0" smtClean="0"/>
              <a:t>of possible </a:t>
            </a:r>
            <a:r>
              <a:rPr lang="en-US" dirty="0"/>
              <a:t>images</a:t>
            </a:r>
            <a:r>
              <a:rPr lang="en-US" dirty="0" smtClean="0"/>
              <a:t>.</a:t>
            </a:r>
          </a:p>
          <a:p>
            <a:pPr>
              <a:buFont typeface="Arial" charset="0"/>
              <a:buChar char="•"/>
              <a:defRPr/>
            </a:pPr>
            <a:r>
              <a:rPr lang="en-US" dirty="0" smtClean="0"/>
              <a:t> </a:t>
            </a:r>
            <a:r>
              <a:rPr lang="en-US" dirty="0"/>
              <a:t>In other words, every time the page is requested, an image is selected at random and </a:t>
            </a:r>
            <a:r>
              <a:rPr lang="en-US" dirty="0" smtClean="0"/>
              <a:t>displayed, which </a:t>
            </a:r>
            <a:r>
              <a:rPr lang="en-US" dirty="0"/>
              <a:t>is the </a:t>
            </a:r>
            <a:r>
              <a:rPr lang="en-US" i="1" dirty="0"/>
              <a:t>rotation </a:t>
            </a:r>
            <a:r>
              <a:rPr lang="en-US" dirty="0"/>
              <a:t>indicated by the name AdRotator. One use of the </a:t>
            </a:r>
            <a:r>
              <a:rPr lang="en-US" dirty="0" err="1"/>
              <a:t>AdRotator</a:t>
            </a:r>
            <a:r>
              <a:rPr lang="en-US" dirty="0"/>
              <a:t> is to show </a:t>
            </a:r>
            <a:r>
              <a:rPr lang="en-US" dirty="0" smtClean="0"/>
              <a:t>banner-style advertisements </a:t>
            </a:r>
            <a:r>
              <a:rPr lang="en-US" dirty="0"/>
              <a:t>on a page, but you can use it anytime you want to vary an image randomly.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496888" y="242888"/>
            <a:ext cx="8001000" cy="923925"/>
          </a:xfrm>
        </p:spPr>
        <p:txBody>
          <a:bodyPr/>
          <a:lstStyle/>
          <a:p>
            <a:pPr eaLnBrk="1" hangingPunct="1"/>
            <a:r>
              <a:rPr lang="en-US" altLang="en-US" sz="3200" smtClean="0"/>
              <a:t>.</a:t>
            </a:r>
            <a:r>
              <a:rPr lang="en-US" altLang="en-US" sz="4000" smtClean="0"/>
              <a:t>NET Framework Base Class Library</a:t>
            </a:r>
          </a:p>
        </p:txBody>
      </p:sp>
      <p:sp>
        <p:nvSpPr>
          <p:cNvPr id="12291" name="Rectangle 3"/>
          <p:cNvSpPr>
            <a:spLocks noGrp="1" noChangeArrowheads="1"/>
          </p:cNvSpPr>
          <p:nvPr>
            <p:ph idx="1"/>
          </p:nvPr>
        </p:nvSpPr>
        <p:spPr>
          <a:xfrm>
            <a:off x="222250" y="1133475"/>
            <a:ext cx="8642350" cy="5724525"/>
          </a:xfrm>
        </p:spPr>
        <p:txBody>
          <a:bodyPr/>
          <a:lstStyle/>
          <a:p>
            <a:pPr eaLnBrk="1" hangingPunct="1">
              <a:buClr>
                <a:srgbClr val="666699"/>
              </a:buClr>
            </a:pPr>
            <a:r>
              <a:rPr lang="en-US" altLang="en-US" sz="2400" smtClean="0"/>
              <a:t>The Class Library is a comprehensive, object-oriented collection of reusable types</a:t>
            </a:r>
          </a:p>
          <a:p>
            <a:pPr eaLnBrk="1" hangingPunct="1">
              <a:buClr>
                <a:srgbClr val="666699"/>
              </a:buClr>
            </a:pPr>
            <a:r>
              <a:rPr lang="en-US" altLang="en-US" sz="2400" smtClean="0"/>
              <a:t>These class library can be used to develop applications that include</a:t>
            </a:r>
            <a:r>
              <a:rPr lang="en-US" altLang="en-US" sz="2800" smtClean="0"/>
              <a:t>:</a:t>
            </a:r>
          </a:p>
          <a:p>
            <a:pPr marL="682625" lvl="1" indent="-225425" eaLnBrk="1" hangingPunct="1"/>
            <a:r>
              <a:rPr lang="en-US" altLang="en-US" sz="2000" smtClean="0"/>
              <a:t>Traditional command-line applications</a:t>
            </a:r>
          </a:p>
          <a:p>
            <a:pPr marL="682625" lvl="1" indent="-225425" eaLnBrk="1" hangingPunct="1"/>
            <a:r>
              <a:rPr lang="en-US" altLang="en-US" sz="2000" smtClean="0"/>
              <a:t>Graphical user interface (GUI) applications</a:t>
            </a:r>
          </a:p>
          <a:p>
            <a:pPr marL="682625" lvl="1" indent="-225425" eaLnBrk="1" hangingPunct="1"/>
            <a:r>
              <a:rPr lang="en-US" altLang="en-US" sz="2000" smtClean="0"/>
              <a:t>Applications based on the latest innovations provided by ASP.NET</a:t>
            </a:r>
          </a:p>
          <a:p>
            <a:pPr marL="1027113" lvl="2" eaLnBrk="1" hangingPunct="1"/>
            <a:r>
              <a:rPr lang="en-US" altLang="en-US" sz="2000" smtClean="0"/>
              <a:t>Web Forms </a:t>
            </a:r>
          </a:p>
          <a:p>
            <a:pPr marL="1027113" lvl="2" eaLnBrk="1" hangingPunct="1"/>
            <a:r>
              <a:rPr lang="en-US" altLang="en-US" sz="2000" smtClean="0"/>
              <a:t>XML Web services</a:t>
            </a:r>
          </a:p>
          <a:p>
            <a:pPr eaLnBrk="1" hangingPunct="1"/>
            <a:endParaRPr lang="en-US" altLang="en-US" smtClean="0"/>
          </a:p>
        </p:txBody>
      </p:sp>
      <p:sp>
        <p:nvSpPr>
          <p:cNvPr id="9218" name="Slide Number Placeholder 3"/>
          <p:cNvSpPr>
            <a:spLocks noGrp="1"/>
          </p:cNvSpPr>
          <p:nvPr>
            <p:ph type="sldNum" sz="quarter" idx="12"/>
          </p:nvPr>
        </p:nvSpPr>
        <p:spPr/>
        <p:txBody>
          <a:bodyPr/>
          <a:lstStyle/>
          <a:p>
            <a:pPr>
              <a:defRPr/>
            </a:pPr>
            <a:fld id="{BE8D53D4-D695-48D8-B841-8E760ED1AD32}" type="slidenum">
              <a:rPr lang="en-US"/>
              <a:pPr>
                <a:defRPr/>
              </a:pPr>
              <a:t>7</a:t>
            </a:fld>
            <a:endParaRPr lang="en-US"/>
          </a:p>
        </p:txBody>
      </p:sp>
      <p:pic>
        <p:nvPicPr>
          <p:cNvPr id="12293" name="Picture 5" descr="C:\Documents and Settings\Amrendra Sharan\Desktop\untit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4000500"/>
            <a:ext cx="4576762"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altLang="en-US" smtClean="0"/>
              <a:t>Pages with Multiple Views</a:t>
            </a:r>
          </a:p>
        </p:txBody>
      </p:sp>
      <p:sp>
        <p:nvSpPr>
          <p:cNvPr id="131075" name="Content Placeholder 2"/>
          <p:cNvSpPr>
            <a:spLocks noGrp="1"/>
          </p:cNvSpPr>
          <p:nvPr>
            <p:ph idx="1"/>
          </p:nvPr>
        </p:nvSpPr>
        <p:spPr>
          <a:xfrm>
            <a:off x="457200" y="1295400"/>
            <a:ext cx="8229600" cy="4830763"/>
          </a:xfrm>
        </p:spPr>
        <p:txBody>
          <a:bodyPr/>
          <a:lstStyle/>
          <a:p>
            <a:r>
              <a:rPr lang="en-US" altLang="en-US" smtClean="0"/>
              <a:t>In a typical website, you’ll surf through many separate pages. For example, if you want to add an item to your shopping cart and take it to the checkout in an e-commerce site, you’ll need to jump from one page to another.</a:t>
            </a:r>
          </a:p>
          <a:p>
            <a:pPr algn="just"/>
            <a:r>
              <a:rPr lang="en-US" altLang="en-US" smtClean="0"/>
              <a:t>This design has its advantages—namely, it lets you carefully separate different tasks into different code files. It also presents some challenges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dirty="0" err="1" smtClean="0"/>
              <a:t>MultiView</a:t>
            </a:r>
            <a:r>
              <a:rPr lang="en-US" altLang="en-US" dirty="0" smtClean="0"/>
              <a:t> Control</a:t>
            </a:r>
          </a:p>
        </p:txBody>
      </p:sp>
      <p:sp>
        <p:nvSpPr>
          <p:cNvPr id="3" name="Content Placeholder 2"/>
          <p:cNvSpPr>
            <a:spLocks noGrp="1"/>
          </p:cNvSpPr>
          <p:nvPr>
            <p:ph idx="1"/>
          </p:nvPr>
        </p:nvSpPr>
        <p:spPr/>
        <p:txBody>
          <a:bodyPr/>
          <a:lstStyle/>
          <a:p>
            <a:pPr algn="just">
              <a:buFont typeface="Arial" charset="0"/>
              <a:buChar char="•"/>
              <a:defRPr/>
            </a:pPr>
            <a:r>
              <a:rPr lang="en-US" dirty="0"/>
              <a:t>The </a:t>
            </a:r>
            <a:r>
              <a:rPr lang="en-US" dirty="0" err="1"/>
              <a:t>MultiView</a:t>
            </a:r>
            <a:r>
              <a:rPr lang="en-US" dirty="0"/>
              <a:t> is the simpler of the two multiple-view controls. Essentially, the </a:t>
            </a:r>
            <a:r>
              <a:rPr lang="en-US" dirty="0" err="1"/>
              <a:t>MultiView</a:t>
            </a:r>
            <a:r>
              <a:rPr lang="en-US" dirty="0"/>
              <a:t> gives you a way </a:t>
            </a:r>
            <a:r>
              <a:rPr lang="en-US" dirty="0" smtClean="0"/>
              <a:t>to declare </a:t>
            </a:r>
            <a:r>
              <a:rPr lang="en-US" dirty="0"/>
              <a:t>multiple views and show only one at a time. It has no default user interface—you get only whatever</a:t>
            </a:r>
          </a:p>
          <a:p>
            <a:pPr marL="0" indent="0" algn="just">
              <a:buFont typeface="Arial" charset="0"/>
              <a:buNone/>
              <a:defRPr/>
            </a:pPr>
            <a:r>
              <a:rPr lang="en-US" dirty="0" smtClean="0"/>
              <a:t>   HTML </a:t>
            </a:r>
            <a:r>
              <a:rPr lang="en-US" dirty="0"/>
              <a:t>and controls you </a:t>
            </a:r>
            <a:r>
              <a:rPr lang="en-US" dirty="0" smtClean="0"/>
              <a:t>add.</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smtClean="0"/>
              <a:t>Wizard control</a:t>
            </a:r>
          </a:p>
        </p:txBody>
      </p:sp>
      <p:sp>
        <p:nvSpPr>
          <p:cNvPr id="133123" name="Content Placeholder 2"/>
          <p:cNvSpPr>
            <a:spLocks noGrp="1"/>
          </p:cNvSpPr>
          <p:nvPr>
            <p:ph idx="1"/>
          </p:nvPr>
        </p:nvSpPr>
        <p:spPr/>
        <p:txBody>
          <a:bodyPr/>
          <a:lstStyle/>
          <a:p>
            <a:pPr algn="just"/>
            <a:r>
              <a:rPr lang="en-US" altLang="en-US" smtClean="0"/>
              <a:t>The Wizard control is a more glamorous version of the MultiView control. It also supports showing one of several views at a time, but it includes a fair bit of built-in yet customizable behavior, including navigation buttons, a sidebar with step links, styles, and templates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charset="0"/>
              <a:buChar char="•"/>
              <a:defRPr/>
            </a:pPr>
            <a:r>
              <a:rPr lang="en-US" dirty="0"/>
              <a:t>Usually, wizards represent a single task, and the user moves linearly through them, moving from the </a:t>
            </a:r>
            <a:r>
              <a:rPr lang="en-US" dirty="0" smtClean="0"/>
              <a:t>current step </a:t>
            </a:r>
            <a:r>
              <a:rPr lang="en-US" dirty="0"/>
              <a:t>to the one immediately following it (or the one immediately preceding it in the case of a correction). </a:t>
            </a:r>
            <a:endParaRPr lang="en-US" dirty="0" smtClean="0"/>
          </a:p>
          <a:p>
            <a:pPr algn="just">
              <a:buFont typeface="Arial" charset="0"/>
              <a:buChar char="•"/>
              <a:defRPr/>
            </a:pPr>
            <a:r>
              <a:rPr lang="en-US" dirty="0" smtClean="0"/>
              <a:t>The</a:t>
            </a:r>
            <a:r>
              <a:rPr lang="en-US" dirty="0"/>
              <a:t> </a:t>
            </a:r>
            <a:r>
              <a:rPr lang="en-US" dirty="0" smtClean="0"/>
              <a:t>ASP.NET </a:t>
            </a:r>
            <a:r>
              <a:rPr lang="en-US" dirty="0"/>
              <a:t>Wizard control also supports nonlinear navigation, which means it allows you to decide to ignore a </a:t>
            </a:r>
            <a:r>
              <a:rPr lang="en-US" dirty="0" smtClean="0"/>
              <a:t>step based </a:t>
            </a:r>
            <a:r>
              <a:rPr lang="en-US" dirty="0"/>
              <a:t>on the information the user supplies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smtClean="0"/>
              <a:t>USERS CONTROLS</a:t>
            </a:r>
          </a:p>
        </p:txBody>
      </p:sp>
      <p:sp>
        <p:nvSpPr>
          <p:cNvPr id="135171" name="Content Placeholder 2"/>
          <p:cNvSpPr>
            <a:spLocks noGrp="1"/>
          </p:cNvSpPr>
          <p:nvPr>
            <p:ph idx="1"/>
          </p:nvPr>
        </p:nvSpPr>
        <p:spPr/>
        <p:txBody>
          <a:bodyPr/>
          <a:lstStyle/>
          <a:p>
            <a:pPr algn="just"/>
            <a:r>
              <a:rPr lang="en-US" altLang="en-US" smtClean="0"/>
              <a:t>user controls, which give you an efficient way to reuse a block of user-interface markup—and the code that goes with it. User controls are a key tool for building modular web applications. </a:t>
            </a:r>
          </a:p>
          <a:p>
            <a:pPr algn="just"/>
            <a:r>
              <a:rPr lang="en-US" altLang="en-US" smtClean="0"/>
              <a:t>They can also help you create consistent website designs and reuse your hard work.</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buFont typeface="Arial" charset="0"/>
              <a:buChar char="•"/>
              <a:defRPr/>
            </a:pPr>
            <a:r>
              <a:rPr lang="en-US" dirty="0"/>
              <a:t>A well-built web application divides its work into discrete, independent blocks. The more modular your </a:t>
            </a:r>
            <a:r>
              <a:rPr lang="en-US" dirty="0" smtClean="0"/>
              <a:t>web application </a:t>
            </a:r>
            <a:r>
              <a:rPr lang="en-US" dirty="0"/>
              <a:t>is, the easier it is to maintain your code, troubleshoot problems, and reuse key bits of functionality</a:t>
            </a:r>
            <a:r>
              <a:rPr lang="en-US" dirty="0" smtClean="0"/>
              <a:t>.</a:t>
            </a:r>
          </a:p>
          <a:p>
            <a:pPr algn="just">
              <a:buFont typeface="Arial" charset="0"/>
              <a:buChar char="•"/>
              <a:defRPr/>
            </a:pPr>
            <a:r>
              <a:rPr lang="en-US" dirty="0"/>
              <a:t>User controls look pretty much the same as ASP.NET web forms. Like web forms, they are composed </a:t>
            </a:r>
            <a:r>
              <a:rPr lang="en-US" dirty="0" smtClean="0"/>
              <a:t>of a </a:t>
            </a:r>
            <a:r>
              <a:rPr lang="en-US" dirty="0"/>
              <a:t>markup portion with HTML and control tags (the .</a:t>
            </a:r>
            <a:r>
              <a:rPr lang="en-US" dirty="0" err="1"/>
              <a:t>ascx</a:t>
            </a:r>
            <a:r>
              <a:rPr lang="en-US" dirty="0"/>
              <a:t> file) and can optionally use a code-behind file </a:t>
            </a:r>
            <a:r>
              <a:rPr lang="en-US" dirty="0" smtClean="0"/>
              <a:t>with event-handling </a:t>
            </a:r>
            <a:r>
              <a:rPr lang="en-US" dirty="0"/>
              <a:t>logic.</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Content Placeholder 2"/>
          <p:cNvSpPr>
            <a:spLocks noGrp="1"/>
          </p:cNvSpPr>
          <p:nvPr>
            <p:ph idx="1"/>
          </p:nvPr>
        </p:nvSpPr>
        <p:spPr/>
        <p:txBody>
          <a:bodyPr/>
          <a:lstStyle/>
          <a:p>
            <a:pPr marL="0" indent="0" algn="just">
              <a:buFont typeface="Arial" pitchFamily="34" charset="0"/>
              <a:buNone/>
            </a:pPr>
            <a:r>
              <a:rPr lang="en-US" altLang="en-US" smtClean="0"/>
              <a:t>User controls use the file extension .ascx instead of .aspx, and their code-behind files inherit from the System.Web.UI.UserControl class. In fact, the UserControl class and the Page class both inherit from the same base classes, which is why they share so many of the same methods and events.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charset="0"/>
              <a:buChar char="•"/>
              <a:defRPr/>
            </a:pPr>
            <a:r>
              <a:rPr lang="en-US" dirty="0"/>
              <a:t>The .</a:t>
            </a:r>
            <a:r>
              <a:rPr lang="en-US" dirty="0" err="1"/>
              <a:t>ascx</a:t>
            </a:r>
            <a:r>
              <a:rPr lang="en-US" dirty="0"/>
              <a:t> file for a user control begins with a &lt;%@ Control %&gt; directive instead of a</a:t>
            </a:r>
          </a:p>
          <a:p>
            <a:pPr marL="0" indent="0">
              <a:buFont typeface="Arial" charset="0"/>
              <a:buNone/>
              <a:defRPr/>
            </a:pPr>
            <a:r>
              <a:rPr lang="en-US" dirty="0" smtClean="0"/>
              <a:t>    &lt;%@ </a:t>
            </a:r>
            <a:r>
              <a:rPr lang="en-US" dirty="0"/>
              <a:t>Page %&gt; directive.</a:t>
            </a:r>
          </a:p>
          <a:p>
            <a:pPr algn="just">
              <a:buFont typeface="Arial" charset="0"/>
              <a:buChar char="•"/>
              <a:defRPr/>
            </a:pPr>
            <a:r>
              <a:rPr lang="en-US" dirty="0" smtClean="0"/>
              <a:t> </a:t>
            </a:r>
            <a:r>
              <a:rPr lang="en-US" dirty="0"/>
              <a:t>User controls can’t be requested directly by a web browser. Instead, they must </a:t>
            </a:r>
            <a:r>
              <a:rPr lang="en-US" dirty="0" smtClean="0"/>
              <a:t>be embedded </a:t>
            </a:r>
            <a:r>
              <a:rPr lang="en-US" dirty="0"/>
              <a:t>inside other web pages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Working with Independent User Controls</a:t>
            </a:r>
          </a:p>
        </p:txBody>
      </p:sp>
      <p:sp>
        <p:nvSpPr>
          <p:cNvPr id="139267" name="Content Placeholder 2"/>
          <p:cNvSpPr>
            <a:spLocks noGrp="1"/>
          </p:cNvSpPr>
          <p:nvPr>
            <p:ph idx="1"/>
          </p:nvPr>
        </p:nvSpPr>
        <p:spPr/>
        <p:txBody>
          <a:bodyPr/>
          <a:lstStyle/>
          <a:p>
            <a:pPr algn="just"/>
            <a:r>
              <a:rPr lang="en-US" altLang="en-US" smtClean="0"/>
              <a:t>Conceptually, two types of user controls exist: independent and integrated. </a:t>
            </a:r>
            <a:r>
              <a:rPr lang="en-US" altLang="en-US" i="1" smtClean="0"/>
              <a:t>Independent </a:t>
            </a:r>
            <a:r>
              <a:rPr lang="en-US" altLang="en-US" smtClean="0"/>
              <a:t>user controls don’t interact with the rest of the code on your form. The Footer user control is one such example.</a:t>
            </a:r>
          </a:p>
          <a:p>
            <a:pPr algn="just"/>
            <a:endParaRPr lang="en-US" alt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a:lstStyle/>
          <a:p>
            <a:r>
              <a:rPr lang="en-US" altLang="en-US" smtClean="0"/>
              <a:t>Dynamic Graphics</a:t>
            </a:r>
          </a:p>
        </p:txBody>
      </p:sp>
      <p:sp>
        <p:nvSpPr>
          <p:cNvPr id="140291" name="Content Placeholder 2"/>
          <p:cNvSpPr>
            <a:spLocks noGrp="1"/>
          </p:cNvSpPr>
          <p:nvPr>
            <p:ph idx="1"/>
          </p:nvPr>
        </p:nvSpPr>
        <p:spPr/>
        <p:txBody>
          <a:bodyPr/>
          <a:lstStyle/>
          <a:p>
            <a:pPr algn="just"/>
            <a:r>
              <a:rPr lang="en-US" altLang="en-US" smtClean="0"/>
              <a:t>One of the features of the .NET Framework is Windows GDI+, a set of classes designed for drawing images. You can use GDI + in a Windows or an ASP.NET application to create dynamic graphics. In a Windows application, the graphics you draw would be copied to a window for display. In ASP.NET, your code can render the graphics you want and send them directly to the client browser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a:xfrm>
            <a:off x="496888" y="217488"/>
            <a:ext cx="8001000" cy="923925"/>
          </a:xfrm>
        </p:spPr>
        <p:txBody>
          <a:bodyPr/>
          <a:lstStyle/>
          <a:p>
            <a:pPr eaLnBrk="1" hangingPunct="1"/>
            <a:r>
              <a:rPr lang="en-US" altLang="en-US" sz="4000" smtClean="0"/>
              <a:t>Common Language Runtime (CLR)</a:t>
            </a:r>
          </a:p>
        </p:txBody>
      </p:sp>
      <p:sp>
        <p:nvSpPr>
          <p:cNvPr id="13315" name="Rectangle 3"/>
          <p:cNvSpPr>
            <a:spLocks noGrp="1" noChangeArrowheads="1"/>
          </p:cNvSpPr>
          <p:nvPr>
            <p:ph idx="1"/>
          </p:nvPr>
        </p:nvSpPr>
        <p:spPr>
          <a:xfrm>
            <a:off x="222250" y="1104900"/>
            <a:ext cx="8410575" cy="5241925"/>
          </a:xfrm>
        </p:spPr>
        <p:txBody>
          <a:bodyPr/>
          <a:lstStyle/>
          <a:p>
            <a:pPr eaLnBrk="1" hangingPunct="1">
              <a:buClr>
                <a:srgbClr val="666699"/>
              </a:buClr>
            </a:pPr>
            <a:r>
              <a:rPr lang="en-US" altLang="en-US" smtClean="0"/>
              <a:t>CLR ensures:</a:t>
            </a:r>
          </a:p>
          <a:p>
            <a:pPr marL="682625" lvl="1" indent="-225425" eaLnBrk="1" hangingPunct="1"/>
            <a:r>
              <a:rPr lang="en-US" altLang="en-US" sz="2400" smtClean="0"/>
              <a:t>A common </a:t>
            </a:r>
            <a:r>
              <a:rPr lang="en-US" altLang="en-US" sz="2400" i="1" smtClean="0">
                <a:solidFill>
                  <a:srgbClr val="0000FF"/>
                </a:solidFill>
              </a:rPr>
              <a:t>runtime</a:t>
            </a:r>
            <a:r>
              <a:rPr lang="en-US" altLang="en-US" sz="2400" smtClean="0"/>
              <a:t> environment for all .NET languages</a:t>
            </a:r>
          </a:p>
          <a:p>
            <a:pPr marL="682625" lvl="1" indent="-225425" eaLnBrk="1" hangingPunct="1"/>
            <a:r>
              <a:rPr lang="en-US" altLang="en-US" sz="2400" smtClean="0"/>
              <a:t>Uses</a:t>
            </a:r>
            <a:r>
              <a:rPr lang="en-US" altLang="en-US" sz="2400" smtClean="0">
                <a:solidFill>
                  <a:srgbClr val="060BC8"/>
                </a:solidFill>
              </a:rPr>
              <a:t> </a:t>
            </a:r>
            <a:r>
              <a:rPr lang="en-US" altLang="en-US" sz="2400" i="1" smtClean="0">
                <a:solidFill>
                  <a:srgbClr val="0000FF"/>
                </a:solidFill>
              </a:rPr>
              <a:t>Common Type System (strict-type &amp; code-verification)</a:t>
            </a:r>
            <a:endParaRPr lang="en-US" altLang="en-US" sz="2400" smtClean="0"/>
          </a:p>
          <a:p>
            <a:pPr marL="682625" lvl="1" indent="-225425" eaLnBrk="1" hangingPunct="1"/>
            <a:r>
              <a:rPr lang="en-US" altLang="en-US" sz="2400" smtClean="0"/>
              <a:t>Memory allocation and garbage collection</a:t>
            </a:r>
          </a:p>
          <a:p>
            <a:pPr marL="682625" lvl="1" indent="-225425" eaLnBrk="1" hangingPunct="1"/>
            <a:r>
              <a:rPr lang="en-US" altLang="en-US" sz="2400" smtClean="0"/>
              <a:t>Intermediate Language (IL) to native code compiler. Which Compiles MSIL code into native executable code</a:t>
            </a:r>
          </a:p>
          <a:p>
            <a:pPr marL="682625" lvl="1" indent="-225425" eaLnBrk="1" hangingPunct="1"/>
            <a:r>
              <a:rPr lang="en-US" altLang="en-US" sz="2400" smtClean="0"/>
              <a:t>Security and interoperability of the code with other languages</a:t>
            </a:r>
          </a:p>
          <a:p>
            <a:pPr eaLnBrk="1" hangingPunct="1">
              <a:buClr>
                <a:srgbClr val="666699"/>
              </a:buClr>
            </a:pPr>
            <a:r>
              <a:rPr lang="en-US" altLang="en-US" smtClean="0"/>
              <a:t>Over 36 languages supported today</a:t>
            </a:r>
          </a:p>
          <a:p>
            <a:pPr marL="682625" lvl="1" indent="-225425" eaLnBrk="1" hangingPunct="1"/>
            <a:r>
              <a:rPr lang="en-US" altLang="en-US" sz="1800" smtClean="0"/>
              <a:t>C#, VB, Jscript, Visual C++ from Microsoft</a:t>
            </a:r>
          </a:p>
          <a:p>
            <a:pPr marL="682625" lvl="1" indent="-225425" eaLnBrk="1" hangingPunct="1"/>
            <a:r>
              <a:rPr lang="en-US" altLang="en-US" sz="1800" smtClean="0"/>
              <a:t>Perl, Python, Smalltalk, Cobol, Haskell, Mercury, Eiffel, Oberon, Oz, Pascal, APL, CAML, Scheme, etc.</a:t>
            </a:r>
          </a:p>
        </p:txBody>
      </p:sp>
      <p:sp>
        <p:nvSpPr>
          <p:cNvPr id="8194" name="Slide Number Placeholder 3"/>
          <p:cNvSpPr>
            <a:spLocks noGrp="1"/>
          </p:cNvSpPr>
          <p:nvPr>
            <p:ph type="sldNum" sz="quarter" idx="12"/>
          </p:nvPr>
        </p:nvSpPr>
        <p:spPr/>
        <p:txBody>
          <a:bodyPr/>
          <a:lstStyle/>
          <a:p>
            <a:pPr>
              <a:defRPr/>
            </a:pPr>
            <a:fld id="{B5F164CC-D039-4446-B12C-7FF86EB2CE9B}" type="slidenum">
              <a:rPr lang="en-US"/>
              <a:pPr>
                <a:defRPr/>
              </a:pPr>
              <a:t>8</a:t>
            </a:fld>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Content Placeholder 2"/>
          <p:cNvSpPr>
            <a:spLocks noGrp="1"/>
          </p:cNvSpPr>
          <p:nvPr>
            <p:ph idx="1"/>
          </p:nvPr>
        </p:nvSpPr>
        <p:spPr/>
        <p:txBody>
          <a:bodyPr/>
          <a:lstStyle/>
          <a:p>
            <a:pPr algn="just"/>
            <a:r>
              <a:rPr lang="en-US" altLang="en-US" smtClean="0"/>
              <a:t>In general, using GDI + code to draw a graphic is slower than using a ready-made image file. However,GDI + gives you much more freedom. For example, you can tailor your image to suit a particular purpose, incorporating information such as the date or current username. You can also mingle text, shapes, and other bitmaps to create a complete picture.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subTitle" idx="1"/>
          </p:nvPr>
        </p:nvSpPr>
        <p:spPr/>
        <p:txBody>
          <a:bodyPr/>
          <a:lstStyle/>
          <a:p>
            <a:pPr eaLnBrk="1" hangingPunct="1">
              <a:buFont typeface="Arial" charset="0"/>
              <a:buNone/>
              <a:defRPr/>
            </a:pPr>
            <a:r>
              <a:rPr lang="tr-TR" altLang="en-US" smtClean="0"/>
              <a:t>.NET Data Access and Manipulation</a:t>
            </a:r>
          </a:p>
        </p:txBody>
      </p:sp>
      <p:sp>
        <p:nvSpPr>
          <p:cNvPr id="142339" name="Rectangle 2"/>
          <p:cNvSpPr>
            <a:spLocks noGrp="1" noChangeArrowheads="1"/>
          </p:cNvSpPr>
          <p:nvPr>
            <p:ph type="ctrTitle"/>
          </p:nvPr>
        </p:nvSpPr>
        <p:spPr>
          <a:xfrm>
            <a:off x="457200" y="1506538"/>
            <a:ext cx="8229600" cy="1470025"/>
          </a:xfrm>
        </p:spPr>
        <p:txBody>
          <a:bodyPr/>
          <a:lstStyle/>
          <a:p>
            <a:pPr eaLnBrk="1" hangingPunct="1"/>
            <a:r>
              <a:rPr lang="tr-TR" altLang="en-US" smtClean="0"/>
              <a:t>ADO.NET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914400" y="274638"/>
            <a:ext cx="7772400" cy="868362"/>
          </a:xfrm>
        </p:spPr>
        <p:txBody>
          <a:bodyPr/>
          <a:lstStyle/>
          <a:p>
            <a:pPr eaLnBrk="1" hangingPunct="1"/>
            <a:r>
              <a:rPr lang="tr-TR" altLang="en-US" smtClean="0"/>
              <a:t>Overview</a:t>
            </a:r>
          </a:p>
        </p:txBody>
      </p:sp>
      <p:sp>
        <p:nvSpPr>
          <p:cNvPr id="9219" name="Rectangle 3"/>
          <p:cNvSpPr>
            <a:spLocks noGrp="1" noChangeArrowheads="1"/>
          </p:cNvSpPr>
          <p:nvPr>
            <p:ph sz="quarter" idx="1"/>
          </p:nvPr>
        </p:nvSpPr>
        <p:spPr/>
        <p:txBody>
          <a:bodyPr/>
          <a:lstStyle/>
          <a:p>
            <a:pPr eaLnBrk="1" hangingPunct="1">
              <a:buFont typeface="Arial" charset="0"/>
              <a:buChar char="•"/>
              <a:defRPr/>
            </a:pPr>
            <a:r>
              <a:rPr lang="tr-TR" altLang="en-US" dirty="0" smtClean="0"/>
              <a:t>What is ADO.NET?</a:t>
            </a:r>
          </a:p>
          <a:p>
            <a:pPr eaLnBrk="1" hangingPunct="1">
              <a:buFont typeface="Arial" charset="0"/>
              <a:buChar char="•"/>
              <a:defRPr/>
            </a:pPr>
            <a:r>
              <a:rPr lang="tr-TR" altLang="en-US" dirty="0" smtClean="0"/>
              <a:t>Disconnected vs. connected data access models</a:t>
            </a:r>
          </a:p>
          <a:p>
            <a:pPr eaLnBrk="1" hangingPunct="1">
              <a:buFont typeface="Arial" charset="0"/>
              <a:buChar char="•"/>
              <a:defRPr/>
            </a:pPr>
            <a:r>
              <a:rPr lang="tr-TR" altLang="en-US" dirty="0" smtClean="0"/>
              <a:t>ADO.NET Architecture</a:t>
            </a:r>
          </a:p>
          <a:p>
            <a:pPr eaLnBrk="1" hangingPunct="1">
              <a:buFont typeface="Arial" charset="0"/>
              <a:buChar char="•"/>
              <a:defRPr/>
            </a:pPr>
            <a:r>
              <a:rPr lang="tr-TR" altLang="en-US" dirty="0" smtClean="0"/>
              <a:t>ADO.NET Core Objects</a:t>
            </a:r>
          </a:p>
          <a:p>
            <a:pPr eaLnBrk="1" hangingPunct="1">
              <a:buFont typeface="Arial" charset="0"/>
              <a:buChar char="•"/>
              <a:defRPr/>
            </a:pPr>
            <a:r>
              <a:rPr lang="tr-TR" altLang="en-US" dirty="0" smtClean="0"/>
              <a:t>Steps of Data Access</a:t>
            </a:r>
          </a:p>
          <a:p>
            <a:pPr marL="0" indent="0" eaLnBrk="1" hangingPunct="1">
              <a:buFont typeface="Arial" charset="0"/>
              <a:buNone/>
              <a:defRPr/>
            </a:pPr>
            <a:endParaRPr lang="tr-TR" altLang="en-US" dirty="0" smtClean="0"/>
          </a:p>
          <a:p>
            <a:pPr eaLnBrk="1" hangingPunct="1">
              <a:buFont typeface="Arial" charset="0"/>
              <a:buChar char="•"/>
              <a:defRPr/>
            </a:pPr>
            <a:endParaRPr lang="tr-TR" altLang="en-US"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914400" y="274638"/>
            <a:ext cx="7772400" cy="939800"/>
          </a:xfrm>
        </p:spPr>
        <p:txBody>
          <a:bodyPr/>
          <a:lstStyle/>
          <a:p>
            <a:pPr eaLnBrk="1" hangingPunct="1"/>
            <a:r>
              <a:rPr lang="tr-TR" altLang="en-US" smtClean="0"/>
              <a:t>What is ADO.NET?</a:t>
            </a:r>
          </a:p>
        </p:txBody>
      </p:sp>
      <p:sp>
        <p:nvSpPr>
          <p:cNvPr id="144387" name="Rectangle 3"/>
          <p:cNvSpPr>
            <a:spLocks noGrp="1" noChangeArrowheads="1"/>
          </p:cNvSpPr>
          <p:nvPr>
            <p:ph sz="quarter" idx="1"/>
          </p:nvPr>
        </p:nvSpPr>
        <p:spPr>
          <a:xfrm>
            <a:off x="857250" y="1428750"/>
            <a:ext cx="7772400" cy="3208338"/>
          </a:xfrm>
        </p:spPr>
        <p:txBody>
          <a:bodyPr/>
          <a:lstStyle/>
          <a:p>
            <a:pPr eaLnBrk="1" hangingPunct="1">
              <a:lnSpc>
                <a:spcPct val="90000"/>
              </a:lnSpc>
            </a:pPr>
            <a:r>
              <a:rPr lang="tr-TR" altLang="en-US" smtClean="0"/>
              <a:t>A data-access technology that enables applications to connect to data stores and manipulate data contained in them in various ways </a:t>
            </a:r>
          </a:p>
          <a:p>
            <a:pPr eaLnBrk="1" hangingPunct="1">
              <a:lnSpc>
                <a:spcPct val="90000"/>
              </a:lnSpc>
            </a:pPr>
            <a:r>
              <a:rPr lang="tr-TR" altLang="en-US" smtClean="0"/>
              <a:t>Former version was ADO (ActiveX Data Object)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tr-TR" altLang="en-US" smtClean="0"/>
              <a:t>What is ADO.NET?</a:t>
            </a:r>
          </a:p>
        </p:txBody>
      </p:sp>
      <p:sp>
        <p:nvSpPr>
          <p:cNvPr id="145411" name="Rectangle 6"/>
          <p:cNvSpPr>
            <a:spLocks noGrp="1" noChangeArrowheads="1"/>
          </p:cNvSpPr>
          <p:nvPr>
            <p:ph sz="quarter" idx="1"/>
          </p:nvPr>
        </p:nvSpPr>
        <p:spPr>
          <a:xfrm>
            <a:off x="1214438" y="1714500"/>
            <a:ext cx="7340600" cy="1611313"/>
          </a:xfrm>
        </p:spPr>
        <p:txBody>
          <a:bodyPr/>
          <a:lstStyle/>
          <a:p>
            <a:pPr eaLnBrk="1" hangingPunct="1"/>
            <a:r>
              <a:rPr lang="tr-TR" altLang="en-US" smtClean="0"/>
              <a:t>An object oriented framework that allows you to interact with database systems</a:t>
            </a:r>
          </a:p>
          <a:p>
            <a:pPr eaLnBrk="1" hangingPunct="1"/>
            <a:endParaRPr lang="tr-TR" altLang="en-US" smtClean="0"/>
          </a:p>
        </p:txBody>
      </p:sp>
      <p:pic>
        <p:nvPicPr>
          <p:cNvPr id="145412" name="Picture 4" descr="Wha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286125"/>
            <a:ext cx="8388350"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914400" y="274638"/>
            <a:ext cx="7772400" cy="939800"/>
          </a:xfrm>
        </p:spPr>
        <p:txBody>
          <a:bodyPr/>
          <a:lstStyle/>
          <a:p>
            <a:pPr eaLnBrk="1" hangingPunct="1"/>
            <a:r>
              <a:rPr lang="tr-TR" altLang="en-US" smtClean="0"/>
              <a:t>Objective of ADO.NET</a:t>
            </a:r>
          </a:p>
        </p:txBody>
      </p:sp>
      <p:sp>
        <p:nvSpPr>
          <p:cNvPr id="146435" name="Rectangle 3"/>
          <p:cNvSpPr>
            <a:spLocks noGrp="1" noChangeArrowheads="1"/>
          </p:cNvSpPr>
          <p:nvPr>
            <p:ph sz="quarter" idx="1"/>
          </p:nvPr>
        </p:nvSpPr>
        <p:spPr/>
        <p:txBody>
          <a:bodyPr/>
          <a:lstStyle/>
          <a:p>
            <a:pPr eaLnBrk="1" hangingPunct="1"/>
            <a:r>
              <a:rPr lang="tr-TR" altLang="en-US" smtClean="0"/>
              <a:t>Support disconnected data architecture,</a:t>
            </a:r>
          </a:p>
          <a:p>
            <a:pPr eaLnBrk="1" hangingPunct="1"/>
            <a:r>
              <a:rPr lang="tr-TR" altLang="en-US" smtClean="0"/>
              <a:t>Tight integration with XML, </a:t>
            </a:r>
          </a:p>
          <a:p>
            <a:pPr eaLnBrk="1" hangingPunct="1"/>
            <a:r>
              <a:rPr lang="tr-TR" altLang="en-US" smtClean="0"/>
              <a:t>Common data representation </a:t>
            </a:r>
          </a:p>
          <a:p>
            <a:pPr eaLnBrk="1" hangingPunct="1"/>
            <a:r>
              <a:rPr lang="tr-TR" altLang="en-US" smtClean="0"/>
              <a:t>Ability to combine data from multiple and varied data sources</a:t>
            </a:r>
          </a:p>
          <a:p>
            <a:pPr eaLnBrk="1" hangingPunct="1"/>
            <a:r>
              <a:rPr lang="tr-TR" altLang="en-US" smtClean="0"/>
              <a:t>Optimized facilities for interacting with a database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tr-TR" altLang="en-US" smtClean="0"/>
              <a:t>ADO.NET Architecture</a:t>
            </a:r>
          </a:p>
        </p:txBody>
      </p:sp>
      <p:pic>
        <p:nvPicPr>
          <p:cNvPr id="147459" name="Picture 4" descr="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251075"/>
            <a:ext cx="7739063"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571500" y="214313"/>
            <a:ext cx="7793038" cy="1000125"/>
          </a:xfrm>
        </p:spPr>
        <p:txBody>
          <a:bodyPr/>
          <a:lstStyle/>
          <a:p>
            <a:pPr eaLnBrk="1" hangingPunct="1"/>
            <a:r>
              <a:rPr lang="tr-TR" altLang="en-US" smtClean="0"/>
              <a:t>ADO.NET Core Objects</a:t>
            </a:r>
          </a:p>
        </p:txBody>
      </p:sp>
      <p:sp>
        <p:nvSpPr>
          <p:cNvPr id="148483" name="Rectangle 3"/>
          <p:cNvSpPr>
            <a:spLocks noGrp="1" noChangeArrowheads="1"/>
          </p:cNvSpPr>
          <p:nvPr>
            <p:ph type="body" sz="half" idx="1"/>
          </p:nvPr>
        </p:nvSpPr>
        <p:spPr>
          <a:xfrm>
            <a:off x="571500" y="1357313"/>
            <a:ext cx="7061200" cy="1123950"/>
          </a:xfrm>
        </p:spPr>
        <p:txBody>
          <a:bodyPr/>
          <a:lstStyle/>
          <a:p>
            <a:pPr eaLnBrk="1" hangingPunct="1"/>
            <a:r>
              <a:rPr lang="tr-TR" altLang="en-US" sz="2800" smtClean="0"/>
              <a:t>Core namespace: System.Data</a:t>
            </a:r>
          </a:p>
          <a:p>
            <a:pPr eaLnBrk="1" hangingPunct="1"/>
            <a:r>
              <a:rPr lang="tr-TR" altLang="en-US" sz="2800" smtClean="0"/>
              <a:t>.NET Framework data providers:</a:t>
            </a:r>
          </a:p>
        </p:txBody>
      </p:sp>
      <p:graphicFrame>
        <p:nvGraphicFramePr>
          <p:cNvPr id="112738" name="Group 98"/>
          <p:cNvGraphicFramePr>
            <a:graphicFrameLocks noGrp="1"/>
          </p:cNvGraphicFramePr>
          <p:nvPr>
            <p:ph sz="half" idx="2"/>
          </p:nvPr>
        </p:nvGraphicFramePr>
        <p:xfrm>
          <a:off x="1000125" y="2714625"/>
          <a:ext cx="7643813" cy="3240088"/>
        </p:xfrm>
        <a:graphic>
          <a:graphicData uri="http://schemas.openxmlformats.org/drawingml/2006/table">
            <a:tbl>
              <a:tblPr/>
              <a:tblGrid>
                <a:gridCol w="2461567"/>
                <a:gridCol w="5182246"/>
              </a:tblGrid>
              <a:tr h="647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1" i="0" u="none" strike="noStrike" cap="none" normalizeH="0" baseline="0" dirty="0" smtClean="0">
                          <a:ln>
                            <a:noFill/>
                          </a:ln>
                          <a:solidFill>
                            <a:schemeClr val="tx1"/>
                          </a:solidFill>
                          <a:effectLst/>
                          <a:latin typeface="Tahoma" pitchFamily="34" charset="0"/>
                        </a:rPr>
                        <a:t>Data </a:t>
                      </a:r>
                      <a:r>
                        <a:rPr kumimoji="0" lang="tr-TR" sz="2400" b="1" i="0" u="none" strike="noStrike" cap="none" normalizeH="0" baseline="0" dirty="0" err="1" smtClean="0">
                          <a:ln>
                            <a:noFill/>
                          </a:ln>
                          <a:solidFill>
                            <a:schemeClr val="tx1"/>
                          </a:solidFill>
                          <a:effectLst/>
                          <a:latin typeface="Tahoma" pitchFamily="34" charset="0"/>
                        </a:rPr>
                        <a:t>Provider</a:t>
                      </a:r>
                      <a:endParaRPr kumimoji="0" lang="tr-TR" sz="2400" b="1" i="0" u="none" strike="noStrike" cap="none" normalizeH="0" baseline="0" dirty="0" smtClean="0">
                        <a:ln>
                          <a:noFill/>
                        </a:ln>
                        <a:solidFill>
                          <a:schemeClr val="tx1"/>
                        </a:solidFill>
                        <a:effectLst/>
                        <a:latin typeface="Tahoma" pitchFamily="34" charset="0"/>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1" i="0" u="none" strike="noStrike" cap="none" normalizeH="0" baseline="0" dirty="0" err="1" smtClean="0">
                          <a:ln>
                            <a:noFill/>
                          </a:ln>
                          <a:solidFill>
                            <a:schemeClr val="tx1"/>
                          </a:solidFill>
                          <a:effectLst/>
                          <a:latin typeface="Tahoma" pitchFamily="34" charset="0"/>
                        </a:rPr>
                        <a:t>Namespace</a:t>
                      </a:r>
                      <a:endParaRPr kumimoji="0" lang="tr-TR" sz="2400" b="1" i="0" u="none" strike="noStrike" cap="none" normalizeH="0" baseline="0" dirty="0" smtClean="0">
                        <a:ln>
                          <a:noFill/>
                        </a:ln>
                        <a:solidFill>
                          <a:schemeClr val="tx1"/>
                        </a:solidFill>
                        <a:effectLst/>
                        <a:latin typeface="Tahoma" pitchFamily="34" charset="0"/>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smtClean="0">
                          <a:ln>
                            <a:noFill/>
                          </a:ln>
                          <a:solidFill>
                            <a:schemeClr val="tx1"/>
                          </a:solidFill>
                          <a:effectLst/>
                          <a:latin typeface="Tahoma" pitchFamily="34" charset="0"/>
                        </a:rPr>
                        <a:t>SQL Server</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smtClean="0">
                          <a:ln>
                            <a:noFill/>
                          </a:ln>
                          <a:solidFill>
                            <a:schemeClr val="tx1"/>
                          </a:solidFill>
                          <a:effectLst/>
                          <a:latin typeface="Courier New" pitchFamily="49" charset="0"/>
                          <a:cs typeface="Courier New" pitchFamily="49" charset="0"/>
                        </a:rPr>
                        <a:t>System.Data.SqlClient</a:t>
                      </a: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dirty="0" smtClean="0">
                          <a:ln>
                            <a:noFill/>
                          </a:ln>
                          <a:solidFill>
                            <a:schemeClr val="tx1"/>
                          </a:solidFill>
                          <a:effectLst/>
                          <a:latin typeface="Tahoma" pitchFamily="34" charset="0"/>
                        </a:rPr>
                        <a:t>OLE DB</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System</a:t>
                      </a:r>
                      <a:r>
                        <a:rPr kumimoji="0" lang="tr-TR" sz="2400" b="0" i="0" u="none" strike="noStrike" cap="none" normalizeH="0" baseline="0" dirty="0" smtClean="0">
                          <a:ln>
                            <a:noFill/>
                          </a:ln>
                          <a:solidFill>
                            <a:schemeClr val="tx1"/>
                          </a:solidFill>
                          <a:effectLst/>
                          <a:latin typeface="Courier New" pitchFamily="49" charset="0"/>
                          <a:cs typeface="Courier New" pitchFamily="49" charset="0"/>
                        </a:rPr>
                        <a:t>.Data.</a:t>
                      </a: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OleDb</a:t>
                      </a:r>
                      <a:endParaRPr kumimoji="0" lang="tr-TR" sz="2400" b="0" i="0" u="none" strike="noStrike" cap="none" normalizeH="0" baseline="0" dirty="0" smtClean="0">
                        <a:ln>
                          <a:noFill/>
                        </a:ln>
                        <a:solidFill>
                          <a:schemeClr val="tx1"/>
                        </a:solidFill>
                        <a:effectLst/>
                        <a:latin typeface="Courier New" pitchFamily="49" charset="0"/>
                        <a:cs typeface="Courier New" pitchFamily="49" charset="0"/>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smtClean="0">
                          <a:ln>
                            <a:noFill/>
                          </a:ln>
                          <a:solidFill>
                            <a:schemeClr val="tx1"/>
                          </a:solidFill>
                          <a:effectLst/>
                          <a:latin typeface="Tahoma" pitchFamily="34" charset="0"/>
                        </a:rPr>
                        <a:t>ODBC</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System</a:t>
                      </a:r>
                      <a:r>
                        <a:rPr kumimoji="0" lang="tr-TR" sz="2400" b="0" i="0" u="none" strike="noStrike" cap="none" normalizeH="0" baseline="0" dirty="0" smtClean="0">
                          <a:ln>
                            <a:noFill/>
                          </a:ln>
                          <a:solidFill>
                            <a:schemeClr val="tx1"/>
                          </a:solidFill>
                          <a:effectLst/>
                          <a:latin typeface="Courier New" pitchFamily="49" charset="0"/>
                          <a:cs typeface="Courier New" pitchFamily="49" charset="0"/>
                        </a:rPr>
                        <a:t>.Data.</a:t>
                      </a: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Odbc</a:t>
                      </a:r>
                      <a:endParaRPr kumimoji="0" lang="tr-TR" sz="2400" b="0" i="0" u="none" strike="noStrike" cap="none" normalizeH="0" baseline="0" dirty="0" smtClean="0">
                        <a:ln>
                          <a:noFill/>
                        </a:ln>
                        <a:solidFill>
                          <a:schemeClr val="tx1"/>
                        </a:solidFill>
                        <a:effectLst/>
                        <a:latin typeface="Courier New" pitchFamily="49" charset="0"/>
                        <a:cs typeface="Courier New" pitchFamily="49" charset="0"/>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dirty="0" err="1" smtClean="0">
                          <a:ln>
                            <a:noFill/>
                          </a:ln>
                          <a:solidFill>
                            <a:schemeClr val="tx1"/>
                          </a:solidFill>
                          <a:effectLst/>
                          <a:latin typeface="Tahoma" pitchFamily="34" charset="0"/>
                        </a:rPr>
                        <a:t>Oracle</a:t>
                      </a:r>
                      <a:endParaRPr kumimoji="0" lang="tr-TR" sz="2400" b="0" i="0" u="none" strike="noStrike" cap="none" normalizeH="0" baseline="0" dirty="0" smtClean="0">
                        <a:ln>
                          <a:noFill/>
                        </a:ln>
                        <a:solidFill>
                          <a:schemeClr val="tx1"/>
                        </a:solidFill>
                        <a:effectLst/>
                        <a:latin typeface="Tahoma" pitchFamily="34" charset="0"/>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System</a:t>
                      </a:r>
                      <a:r>
                        <a:rPr kumimoji="0" lang="tr-TR" sz="2400" b="0" i="0" u="none" strike="noStrike" cap="none" normalizeH="0" baseline="0" dirty="0" smtClean="0">
                          <a:ln>
                            <a:noFill/>
                          </a:ln>
                          <a:solidFill>
                            <a:schemeClr val="tx1"/>
                          </a:solidFill>
                          <a:effectLst/>
                          <a:latin typeface="Courier New" pitchFamily="49" charset="0"/>
                          <a:cs typeface="Courier New" pitchFamily="49" charset="0"/>
                        </a:rPr>
                        <a:t>.Data.</a:t>
                      </a:r>
                      <a:r>
                        <a:rPr kumimoji="0" lang="tr-TR" sz="2400" b="0" i="0" u="none" strike="noStrike" cap="none" normalizeH="0" baseline="0" dirty="0" err="1" smtClean="0">
                          <a:ln>
                            <a:noFill/>
                          </a:ln>
                          <a:solidFill>
                            <a:schemeClr val="tx1"/>
                          </a:solidFill>
                          <a:effectLst/>
                          <a:latin typeface="Courier New" pitchFamily="49" charset="0"/>
                          <a:cs typeface="Courier New" pitchFamily="49" charset="0"/>
                        </a:rPr>
                        <a:t>OracleClient</a:t>
                      </a:r>
                      <a:endParaRPr kumimoji="0" lang="tr-TR" sz="2400" b="0" i="0" u="none" strike="noStrike" cap="none" normalizeH="0" baseline="0" dirty="0" smtClean="0">
                        <a:ln>
                          <a:noFill/>
                        </a:ln>
                        <a:solidFill>
                          <a:schemeClr val="tx1"/>
                        </a:solidFill>
                        <a:effectLst/>
                        <a:latin typeface="Courier New" pitchFamily="49" charset="0"/>
                        <a:cs typeface="Courier New" pitchFamily="49" charset="0"/>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571500" y="142875"/>
            <a:ext cx="7793038" cy="714375"/>
          </a:xfrm>
        </p:spPr>
        <p:txBody>
          <a:bodyPr/>
          <a:lstStyle/>
          <a:p>
            <a:pPr eaLnBrk="1" hangingPunct="1"/>
            <a:r>
              <a:rPr lang="tr-TR" altLang="en-US" smtClean="0"/>
              <a:t>ADO.NET Core Objects</a:t>
            </a:r>
          </a:p>
        </p:txBody>
      </p:sp>
      <p:graphicFrame>
        <p:nvGraphicFramePr>
          <p:cNvPr id="115793" name="Group 81"/>
          <p:cNvGraphicFramePr>
            <a:graphicFrameLocks noGrp="1"/>
          </p:cNvGraphicFramePr>
          <p:nvPr>
            <p:ph type="tbl" idx="1"/>
          </p:nvPr>
        </p:nvGraphicFramePr>
        <p:xfrm>
          <a:off x="571500" y="928688"/>
          <a:ext cx="8286750" cy="5643570"/>
        </p:xfrm>
        <a:graphic>
          <a:graphicData uri="http://schemas.openxmlformats.org/drawingml/2006/table">
            <a:tbl>
              <a:tblPr/>
              <a:tblGrid>
                <a:gridCol w="1997215"/>
                <a:gridCol w="6289535"/>
              </a:tblGrid>
              <a:tr h="57142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rgbClr val="000066"/>
                          </a:solidFill>
                          <a:effectLst/>
                          <a:latin typeface="Verdana" pitchFamily="34" charset="0"/>
                          <a:cs typeface="Times New Roman" pitchFamily="18" charset="0"/>
                        </a:rPr>
                        <a:t>Object</a:t>
                      </a:r>
                      <a:r>
                        <a:rPr kumimoji="0" lang="tr-TR" sz="2000" b="1" i="0" u="none" strike="noStrike" cap="none" normalizeH="0" baseline="0" dirty="0" smtClean="0">
                          <a:ln>
                            <a:noFill/>
                          </a:ln>
                          <a:solidFill>
                            <a:srgbClr val="000066"/>
                          </a:solidFill>
                          <a:effectLst/>
                          <a:latin typeface="Verdana" pitchFamily="34" charset="0"/>
                          <a:cs typeface="Times New Roman" pitchFamily="18" charset="0"/>
                        </a:rPr>
                        <a:t> </a:t>
                      </a:r>
                      <a:endParaRPr kumimoji="0" lang="tr-TR" sz="2000" b="0" i="0" u="none" strike="noStrike" cap="none" normalizeH="0" baseline="0" dirty="0" smtClean="0">
                        <a:ln>
                          <a:noFill/>
                        </a:ln>
                        <a:solidFill>
                          <a:schemeClr val="tx1"/>
                        </a:solidFill>
                        <a:effectLst/>
                        <a:latin typeface="Arial" charset="0"/>
                      </a:endParaRPr>
                    </a:p>
                  </a:txBody>
                  <a:tcPr marL="91439" marR="9143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7"/>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rgbClr val="000066"/>
                          </a:solidFill>
                          <a:effectLst/>
                          <a:latin typeface="Verdana" pitchFamily="34" charset="0"/>
                          <a:cs typeface="Times New Roman" pitchFamily="18" charset="0"/>
                        </a:rPr>
                        <a:t>Description</a:t>
                      </a:r>
                      <a:r>
                        <a:rPr kumimoji="0" lang="tr-TR" sz="2000" b="1" i="0" u="none" strike="noStrike" cap="none" normalizeH="0" baseline="0" dirty="0" smtClean="0">
                          <a:ln>
                            <a:noFill/>
                          </a:ln>
                          <a:solidFill>
                            <a:srgbClr val="000066"/>
                          </a:solidFill>
                          <a:effectLst/>
                          <a:latin typeface="Verdana" pitchFamily="34" charset="0"/>
                          <a:cs typeface="Times New Roman" pitchFamily="18" charset="0"/>
                        </a:rPr>
                        <a:t> </a:t>
                      </a:r>
                      <a:endParaRPr kumimoji="0" lang="tr-TR" sz="2000" b="0" i="0" u="none" strike="noStrike" cap="none" normalizeH="0" baseline="0" dirty="0" smtClean="0">
                        <a:ln>
                          <a:noFill/>
                        </a:ln>
                        <a:solidFill>
                          <a:schemeClr val="tx1"/>
                        </a:solidFill>
                        <a:effectLst/>
                        <a:latin typeface="Arial" charset="0"/>
                      </a:endParaRPr>
                    </a:p>
                  </a:txBody>
                  <a:tcPr marL="91439" marR="91439"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EFF7"/>
                    </a:solidFill>
                  </a:tcPr>
                </a:tc>
              </a:tr>
              <a:tr h="70102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rgbClr val="000000"/>
                          </a:solidFill>
                          <a:effectLst/>
                          <a:latin typeface="Courier New" pitchFamily="49" charset="0"/>
                          <a:cs typeface="Courier New" pitchFamily="49" charset="0"/>
                        </a:rPr>
                        <a:t>Connection</a:t>
                      </a:r>
                      <a:r>
                        <a:rPr kumimoji="0" lang="tr-TR"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smtClean="0">
                        <a:ln>
                          <a:noFill/>
                        </a:ln>
                        <a:solidFill>
                          <a:schemeClr val="tx1"/>
                        </a:solidFill>
                        <a:effectLst/>
                        <a:latin typeface="Courier New" pitchFamily="49" charset="0"/>
                        <a:cs typeface="Courier New" pitchFamily="49" charset="0"/>
                      </a:endParaRPr>
                    </a:p>
                  </a:txBody>
                  <a:tcPr marL="91439" marR="91439" marT="45715" marB="45715"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Establishes</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connection</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to</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specific</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data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source</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Base</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class</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DbConnection</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a:t>
                      </a:r>
                      <a:endParaRPr kumimoji="0" lang="tr-TR" sz="2000" b="0" i="0" u="none" strike="noStrike" cap="none" normalizeH="0" baseline="0" dirty="0" smtClean="0">
                        <a:ln>
                          <a:noFill/>
                        </a:ln>
                        <a:solidFill>
                          <a:schemeClr val="tx1"/>
                        </a:solidFill>
                        <a:effectLst/>
                        <a:latin typeface="Calibri" pitchFamily="34" charset="0"/>
                      </a:endParaRPr>
                    </a:p>
                  </a:txBody>
                  <a:tcPr marL="91439" marR="91439" marT="45715" marB="45715" horzOverflow="overflow">
                    <a:lnL w="12700" cap="flat" cmpd="sng" algn="ctr">
                      <a:solidFill>
                        <a:srgbClr val="D5D5D3"/>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r>
              <a:tr h="1310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rgbClr val="000000"/>
                          </a:solidFill>
                          <a:effectLst/>
                          <a:latin typeface="Courier New" pitchFamily="49" charset="0"/>
                          <a:cs typeface="Courier New" pitchFamily="49" charset="0"/>
                        </a:rPr>
                        <a:t>Command</a:t>
                      </a:r>
                      <a:r>
                        <a:rPr kumimoji="0" lang="tr-TR"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smtClean="0">
                        <a:ln>
                          <a:noFill/>
                        </a:ln>
                        <a:solidFill>
                          <a:schemeClr val="tx1"/>
                        </a:solidFill>
                        <a:effectLst/>
                        <a:latin typeface="Courier New" pitchFamily="49" charset="0"/>
                        <a:cs typeface="Courier New" pitchFamily="49" charset="0"/>
                      </a:endParaRPr>
                    </a:p>
                  </a:txBody>
                  <a:tcPr marL="91439" marR="91439" marT="45715" marB="45715"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Executes</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command</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against</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 data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source</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Exposes</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1" i="0" u="none" strike="noStrike" cap="none" normalizeH="0" baseline="0" dirty="0" err="1" smtClean="0">
                          <a:ln>
                            <a:noFill/>
                          </a:ln>
                          <a:solidFill>
                            <a:srgbClr val="000000"/>
                          </a:solidFill>
                          <a:effectLst/>
                          <a:latin typeface="Calibri" pitchFamily="34" charset="0"/>
                          <a:cs typeface="Times New Roman" pitchFamily="18" charset="0"/>
                        </a:rPr>
                        <a:t>Parameters</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and</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can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execute</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within</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the</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scope</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of a </a:t>
                      </a:r>
                      <a:r>
                        <a:rPr kumimoji="0" lang="tr-TR" sz="2000" b="1" i="0" u="none" strike="noStrike" cap="none" normalizeH="0" baseline="0" dirty="0" err="1" smtClean="0">
                          <a:ln>
                            <a:noFill/>
                          </a:ln>
                          <a:solidFill>
                            <a:srgbClr val="000000"/>
                          </a:solidFill>
                          <a:effectLst/>
                          <a:latin typeface="Calibri" pitchFamily="34" charset="0"/>
                          <a:cs typeface="Times New Roman" pitchFamily="18" charset="0"/>
                        </a:rPr>
                        <a:t>Transaction</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from</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 </a:t>
                      </a:r>
                      <a:r>
                        <a:rPr kumimoji="0" lang="tr-TR" sz="2000" b="1" i="0" u="none" strike="noStrike" cap="none" normalizeH="0" baseline="0" dirty="0" err="1" smtClean="0">
                          <a:ln>
                            <a:noFill/>
                          </a:ln>
                          <a:solidFill>
                            <a:srgbClr val="000000"/>
                          </a:solidFill>
                          <a:effectLst/>
                          <a:latin typeface="Calibri" pitchFamily="34" charset="0"/>
                          <a:cs typeface="Times New Roman" pitchFamily="18" charset="0"/>
                        </a:rPr>
                        <a:t>Connection</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The</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base</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class</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 </a:t>
                      </a:r>
                      <a:r>
                        <a:rPr kumimoji="0" lang="tr-TR" sz="2000" b="0" i="0" u="none" strike="noStrike" cap="none" normalizeH="0" baseline="0" dirty="0" err="1" smtClean="0">
                          <a:ln>
                            <a:noFill/>
                          </a:ln>
                          <a:solidFill>
                            <a:srgbClr val="000000"/>
                          </a:solidFill>
                          <a:effectLst/>
                          <a:latin typeface="Calibri" pitchFamily="34" charset="0"/>
                          <a:cs typeface="Times New Roman" pitchFamily="18" charset="0"/>
                        </a:rPr>
                        <a:t>DbCommand</a:t>
                      </a:r>
                      <a:r>
                        <a:rPr kumimoji="0" lang="tr-TR" sz="2000" b="0" i="0" u="none" strike="noStrike" cap="none" normalizeH="0" baseline="0" dirty="0" smtClean="0">
                          <a:ln>
                            <a:noFill/>
                          </a:ln>
                          <a:solidFill>
                            <a:srgbClr val="000000"/>
                          </a:solidFill>
                          <a:effectLst/>
                          <a:latin typeface="Calibri" pitchFamily="34" charset="0"/>
                          <a:cs typeface="Times New Roman" pitchFamily="18" charset="0"/>
                        </a:rPr>
                        <a:t>)</a:t>
                      </a:r>
                      <a:endParaRPr kumimoji="0" lang="tr-TR" sz="2000" b="0" i="0" u="none" strike="noStrike" cap="none" normalizeH="0" baseline="0" dirty="0" smtClean="0">
                        <a:ln>
                          <a:noFill/>
                        </a:ln>
                        <a:solidFill>
                          <a:schemeClr val="tx1"/>
                        </a:solidFill>
                        <a:effectLst/>
                        <a:latin typeface="Calibri" pitchFamily="34" charset="0"/>
                      </a:endParaRPr>
                    </a:p>
                  </a:txBody>
                  <a:tcPr marL="91439" marR="91439" marT="45715" marB="45715"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r>
              <a:tr h="7421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rgbClr val="000000"/>
                          </a:solidFill>
                          <a:effectLst/>
                          <a:latin typeface="Courier New" pitchFamily="49" charset="0"/>
                          <a:cs typeface="Courier New" pitchFamily="49" charset="0"/>
                        </a:rPr>
                        <a:t>DataReader</a:t>
                      </a:r>
                      <a:r>
                        <a:rPr kumimoji="0" lang="tr-TR"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smtClean="0">
                        <a:ln>
                          <a:noFill/>
                        </a:ln>
                        <a:solidFill>
                          <a:schemeClr val="tx1"/>
                        </a:solidFill>
                        <a:effectLst/>
                        <a:latin typeface="Courier New" pitchFamily="49" charset="0"/>
                        <a:cs typeface="Courier New" pitchFamily="49" charset="0"/>
                      </a:endParaRPr>
                    </a:p>
                  </a:txBody>
                  <a:tcPr marL="91439" marR="91439" marT="45715" marB="45715"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rgbClr val="000000"/>
                          </a:solidFill>
                          <a:effectLst/>
                          <a:latin typeface="Calibri" pitchFamily="34" charset="0"/>
                          <a:cs typeface="Times New Roman" pitchFamily="18" charset="0"/>
                        </a:rPr>
                        <a:t>Reads a forward-only, read-only stream of data from a data source. (Base class: DbDataReader)</a:t>
                      </a:r>
                      <a:endParaRPr kumimoji="0" lang="tr-TR" sz="2000" b="0" i="0" u="none" strike="noStrike" cap="none" normalizeH="0" baseline="0" smtClean="0">
                        <a:ln>
                          <a:noFill/>
                        </a:ln>
                        <a:solidFill>
                          <a:schemeClr val="tx1"/>
                        </a:solidFill>
                        <a:effectLst/>
                        <a:latin typeface="Calibri" pitchFamily="34" charset="0"/>
                      </a:endParaRPr>
                    </a:p>
                  </a:txBody>
                  <a:tcPr marL="91439" marR="91439" marT="45715" marB="45715"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r>
              <a:tr h="74007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rgbClr val="000000"/>
                          </a:solidFill>
                          <a:effectLst/>
                          <a:latin typeface="Courier New" pitchFamily="49" charset="0"/>
                          <a:cs typeface="Courier New" pitchFamily="49" charset="0"/>
                        </a:rPr>
                        <a:t>DataAdapter</a:t>
                      </a:r>
                      <a:r>
                        <a:rPr kumimoji="0" lang="tr-TR" sz="20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tr-TR" sz="2000" b="0" i="0" u="none" strike="noStrike" cap="none" normalizeH="0" baseline="0" dirty="0" smtClean="0">
                        <a:ln>
                          <a:noFill/>
                        </a:ln>
                        <a:solidFill>
                          <a:schemeClr val="tx1"/>
                        </a:solidFill>
                        <a:effectLst/>
                        <a:latin typeface="Courier New" pitchFamily="49" charset="0"/>
                        <a:cs typeface="Courier New" pitchFamily="49" charset="0"/>
                      </a:endParaRPr>
                    </a:p>
                  </a:txBody>
                  <a:tcPr marL="91439" marR="91439" marT="45715" marB="45715"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rgbClr val="000000"/>
                          </a:solidFill>
                          <a:effectLst/>
                          <a:latin typeface="Calibri" pitchFamily="34" charset="0"/>
                          <a:cs typeface="Times New Roman" pitchFamily="18" charset="0"/>
                        </a:rPr>
                        <a:t>Populates a </a:t>
                      </a:r>
                      <a:r>
                        <a:rPr kumimoji="0" lang="tr-TR" sz="2000" b="1" i="0" u="none" strike="noStrike" cap="none" normalizeH="0" baseline="0" smtClean="0">
                          <a:ln>
                            <a:noFill/>
                          </a:ln>
                          <a:solidFill>
                            <a:srgbClr val="000000"/>
                          </a:solidFill>
                          <a:effectLst/>
                          <a:latin typeface="Calibri" pitchFamily="34" charset="0"/>
                          <a:cs typeface="Times New Roman" pitchFamily="18" charset="0"/>
                        </a:rPr>
                        <a:t>DataSet</a:t>
                      </a:r>
                      <a:r>
                        <a:rPr kumimoji="0" lang="tr-TR" sz="2000" b="0" i="0" u="none" strike="noStrike" cap="none" normalizeH="0" baseline="0" smtClean="0">
                          <a:ln>
                            <a:noFill/>
                          </a:ln>
                          <a:solidFill>
                            <a:srgbClr val="000000"/>
                          </a:solidFill>
                          <a:effectLst/>
                          <a:latin typeface="Calibri" pitchFamily="34" charset="0"/>
                          <a:cs typeface="Times New Roman" pitchFamily="18" charset="0"/>
                        </a:rPr>
                        <a:t> and resolves updates with the data source. (Base class: DbDataAdapter)</a:t>
                      </a:r>
                      <a:endParaRPr kumimoji="0" lang="tr-TR" sz="2000" b="0" i="0" u="none" strike="noStrike" cap="none" normalizeH="0" baseline="0" smtClean="0">
                        <a:ln>
                          <a:noFill/>
                        </a:ln>
                        <a:solidFill>
                          <a:schemeClr val="tx1"/>
                        </a:solidFill>
                        <a:effectLst/>
                        <a:latin typeface="Calibri" pitchFamily="34" charset="0"/>
                      </a:endParaRPr>
                    </a:p>
                  </a:txBody>
                  <a:tcPr marL="91439" marR="91439" marT="45715" marB="45715"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r>
              <a:tr h="7421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smtClean="0">
                          <a:ln>
                            <a:noFill/>
                          </a:ln>
                          <a:solidFill>
                            <a:srgbClr val="000000"/>
                          </a:solidFill>
                          <a:effectLst/>
                          <a:latin typeface="Courier New" pitchFamily="49" charset="0"/>
                          <a:cs typeface="Courier New" pitchFamily="49" charset="0"/>
                        </a:rPr>
                        <a:t>DataTable</a:t>
                      </a:r>
                    </a:p>
                  </a:txBody>
                  <a:tcPr marL="91439" marR="91439" marT="45715" marB="45715"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smtClean="0">
                          <a:ln>
                            <a:noFill/>
                          </a:ln>
                          <a:solidFill>
                            <a:schemeClr val="tx1"/>
                          </a:solidFill>
                          <a:effectLst/>
                          <a:latin typeface="Calibri" pitchFamily="34" charset="0"/>
                        </a:rPr>
                        <a:t>Has a collection of DataRows and DataColumns representing table data, used in disconnected model</a:t>
                      </a:r>
                    </a:p>
                  </a:txBody>
                  <a:tcPr marL="91439" marR="91439" marT="45715" marB="45715"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r>
              <a:tr h="836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rgbClr val="000000"/>
                          </a:solidFill>
                          <a:effectLst/>
                          <a:latin typeface="Courier New" pitchFamily="49" charset="0"/>
                          <a:cs typeface="Courier New" pitchFamily="49" charset="0"/>
                        </a:rPr>
                        <a:t>DataSet</a:t>
                      </a:r>
                      <a:endParaRPr kumimoji="0" lang="tr-TR" sz="2000" b="1" i="0" u="none" strike="noStrike" cap="none" normalizeH="0" baseline="0" dirty="0" smtClean="0">
                        <a:ln>
                          <a:noFill/>
                        </a:ln>
                        <a:solidFill>
                          <a:srgbClr val="000000"/>
                        </a:solidFill>
                        <a:effectLst/>
                        <a:latin typeface="Courier New" pitchFamily="49" charset="0"/>
                        <a:cs typeface="Courier New" pitchFamily="49" charset="0"/>
                      </a:endParaRPr>
                    </a:p>
                  </a:txBody>
                  <a:tcPr marL="91439" marR="91439" marT="45715" marB="45715" horzOverflow="overflow">
                    <a:lnL w="12700" cap="flat" cmpd="sng" algn="ctr">
                      <a:solidFill>
                        <a:srgbClr val="D5D5D3"/>
                      </a:solidFill>
                      <a:prstDash val="solid"/>
                      <a:round/>
                      <a:headEnd type="none" w="med" len="med"/>
                      <a:tailEnd type="none" w="med" len="med"/>
                    </a:lnL>
                    <a:lnR w="12700" cap="flat" cmpd="sng" algn="ctr">
                      <a:solidFill>
                        <a:srgbClr val="D5D5D3"/>
                      </a:solidFill>
                      <a:prstDash val="solid"/>
                      <a:round/>
                      <a:headEnd type="none" w="med" len="med"/>
                      <a:tailEnd type="none" w="med" len="med"/>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err="1" smtClean="0">
                          <a:ln>
                            <a:noFill/>
                          </a:ln>
                          <a:solidFill>
                            <a:schemeClr val="tx1"/>
                          </a:solidFill>
                          <a:effectLst/>
                          <a:latin typeface="Calibri" pitchFamily="34" charset="0"/>
                        </a:rPr>
                        <a:t>Represents</a:t>
                      </a:r>
                      <a:r>
                        <a:rPr kumimoji="0" lang="tr-TR" sz="2000" b="0" i="0" u="none" strike="noStrike" cap="none" normalizeH="0" baseline="0" dirty="0" smtClean="0">
                          <a:ln>
                            <a:noFill/>
                          </a:ln>
                          <a:solidFill>
                            <a:schemeClr val="tx1"/>
                          </a:solidFill>
                          <a:effectLst/>
                          <a:latin typeface="Calibri" pitchFamily="34" charset="0"/>
                        </a:rPr>
                        <a:t> a </a:t>
                      </a:r>
                      <a:r>
                        <a:rPr kumimoji="0" lang="tr-TR" sz="2000" b="0" i="0" u="none" strike="noStrike" cap="none" normalizeH="0" baseline="0" dirty="0" err="1" smtClean="0">
                          <a:ln>
                            <a:noFill/>
                          </a:ln>
                          <a:solidFill>
                            <a:schemeClr val="tx1"/>
                          </a:solidFill>
                          <a:effectLst/>
                          <a:latin typeface="Calibri" pitchFamily="34" charset="0"/>
                        </a:rPr>
                        <a:t>cache</a:t>
                      </a:r>
                      <a:r>
                        <a:rPr kumimoji="0" lang="tr-TR" sz="2000" b="0" i="0" u="none" strike="noStrike" cap="none" normalizeH="0" baseline="0" dirty="0" smtClean="0">
                          <a:ln>
                            <a:noFill/>
                          </a:ln>
                          <a:solidFill>
                            <a:schemeClr val="tx1"/>
                          </a:solidFill>
                          <a:effectLst/>
                          <a:latin typeface="Calibri" pitchFamily="34" charset="0"/>
                        </a:rPr>
                        <a:t> of data. </a:t>
                      </a:r>
                      <a:r>
                        <a:rPr kumimoji="0" lang="tr-TR" sz="2000" b="0" i="0" u="none" strike="noStrike" cap="none" normalizeH="0" baseline="0" dirty="0" err="1" smtClean="0">
                          <a:ln>
                            <a:noFill/>
                          </a:ln>
                          <a:solidFill>
                            <a:schemeClr val="tx1"/>
                          </a:solidFill>
                          <a:effectLst/>
                          <a:latin typeface="Calibri" pitchFamily="34" charset="0"/>
                        </a:rPr>
                        <a:t>Consists</a:t>
                      </a:r>
                      <a:r>
                        <a:rPr kumimoji="0" lang="tr-TR" sz="2000" b="0" i="0" u="none" strike="noStrike" cap="none" normalizeH="0" baseline="0" dirty="0" smtClean="0">
                          <a:ln>
                            <a:noFill/>
                          </a:ln>
                          <a:solidFill>
                            <a:schemeClr val="tx1"/>
                          </a:solidFill>
                          <a:effectLst/>
                          <a:latin typeface="Calibri" pitchFamily="34" charset="0"/>
                        </a:rPr>
                        <a:t> of a set of </a:t>
                      </a:r>
                      <a:r>
                        <a:rPr kumimoji="0" lang="tr-TR" sz="2000" b="0" i="0" u="none" strike="noStrike" cap="none" normalizeH="0" baseline="0" dirty="0" err="1" smtClean="0">
                          <a:ln>
                            <a:noFill/>
                          </a:ln>
                          <a:solidFill>
                            <a:schemeClr val="tx1"/>
                          </a:solidFill>
                          <a:effectLst/>
                          <a:latin typeface="Calibri" pitchFamily="34" charset="0"/>
                        </a:rPr>
                        <a:t>DataTables</a:t>
                      </a:r>
                      <a:r>
                        <a:rPr kumimoji="0" lang="tr-TR" sz="2000" b="0" i="0" u="none" strike="noStrike" cap="none" normalizeH="0" baseline="0" dirty="0" smtClean="0">
                          <a:ln>
                            <a:noFill/>
                          </a:ln>
                          <a:solidFill>
                            <a:schemeClr val="tx1"/>
                          </a:solidFill>
                          <a:effectLst/>
                          <a:latin typeface="Calibri" pitchFamily="34" charset="0"/>
                        </a:rPr>
                        <a:t> </a:t>
                      </a:r>
                      <a:r>
                        <a:rPr kumimoji="0" lang="tr-TR" sz="2000" b="0" i="0" u="none" strike="noStrike" cap="none" normalizeH="0" baseline="0" dirty="0" err="1" smtClean="0">
                          <a:ln>
                            <a:noFill/>
                          </a:ln>
                          <a:solidFill>
                            <a:schemeClr val="tx1"/>
                          </a:solidFill>
                          <a:effectLst/>
                          <a:latin typeface="Calibri" pitchFamily="34" charset="0"/>
                        </a:rPr>
                        <a:t>and</a:t>
                      </a:r>
                      <a:r>
                        <a:rPr kumimoji="0" lang="tr-TR" sz="2000" b="0" i="0" u="none" strike="noStrike" cap="none" normalizeH="0" baseline="0" dirty="0" smtClean="0">
                          <a:ln>
                            <a:noFill/>
                          </a:ln>
                          <a:solidFill>
                            <a:schemeClr val="tx1"/>
                          </a:solidFill>
                          <a:effectLst/>
                          <a:latin typeface="Calibri" pitchFamily="34" charset="0"/>
                        </a:rPr>
                        <a:t> </a:t>
                      </a:r>
                      <a:r>
                        <a:rPr kumimoji="0" lang="tr-TR" sz="2000" b="0" i="0" u="none" strike="noStrike" cap="none" normalizeH="0" baseline="0" dirty="0" err="1" smtClean="0">
                          <a:ln>
                            <a:noFill/>
                          </a:ln>
                          <a:solidFill>
                            <a:schemeClr val="tx1"/>
                          </a:solidFill>
                          <a:effectLst/>
                          <a:latin typeface="Calibri" pitchFamily="34" charset="0"/>
                        </a:rPr>
                        <a:t>relations</a:t>
                      </a:r>
                      <a:r>
                        <a:rPr kumimoji="0" lang="tr-TR" sz="2000" b="0" i="0" u="none" strike="noStrike" cap="none" normalizeH="0" baseline="0" dirty="0" smtClean="0">
                          <a:ln>
                            <a:noFill/>
                          </a:ln>
                          <a:solidFill>
                            <a:schemeClr val="tx1"/>
                          </a:solidFill>
                          <a:effectLst/>
                          <a:latin typeface="Calibri" pitchFamily="34" charset="0"/>
                        </a:rPr>
                        <a:t> </a:t>
                      </a:r>
                      <a:r>
                        <a:rPr kumimoji="0" lang="tr-TR" sz="2000" b="0" i="0" u="none" strike="noStrike" cap="none" normalizeH="0" baseline="0" dirty="0" err="1" smtClean="0">
                          <a:ln>
                            <a:noFill/>
                          </a:ln>
                          <a:solidFill>
                            <a:schemeClr val="tx1"/>
                          </a:solidFill>
                          <a:effectLst/>
                          <a:latin typeface="Calibri" pitchFamily="34" charset="0"/>
                        </a:rPr>
                        <a:t>among</a:t>
                      </a:r>
                      <a:r>
                        <a:rPr kumimoji="0" lang="tr-TR" sz="2000" b="0" i="0" u="none" strike="noStrike" cap="none" normalizeH="0" baseline="0" dirty="0" smtClean="0">
                          <a:ln>
                            <a:noFill/>
                          </a:ln>
                          <a:solidFill>
                            <a:schemeClr val="tx1"/>
                          </a:solidFill>
                          <a:effectLst/>
                          <a:latin typeface="Calibri" pitchFamily="34" charset="0"/>
                        </a:rPr>
                        <a:t> </a:t>
                      </a:r>
                      <a:r>
                        <a:rPr kumimoji="0" lang="tr-TR" sz="2000" b="0" i="0" u="none" strike="noStrike" cap="none" normalizeH="0" baseline="0" dirty="0" err="1" smtClean="0">
                          <a:ln>
                            <a:noFill/>
                          </a:ln>
                          <a:solidFill>
                            <a:schemeClr val="tx1"/>
                          </a:solidFill>
                          <a:effectLst/>
                          <a:latin typeface="Calibri" pitchFamily="34" charset="0"/>
                        </a:rPr>
                        <a:t>them</a:t>
                      </a:r>
                      <a:endParaRPr kumimoji="0" lang="tr-TR" sz="2000" b="0" i="0" u="none" strike="noStrike" cap="none" normalizeH="0" baseline="0" dirty="0" smtClean="0">
                        <a:ln>
                          <a:noFill/>
                        </a:ln>
                        <a:solidFill>
                          <a:schemeClr val="tx1"/>
                        </a:solidFill>
                        <a:effectLst/>
                        <a:latin typeface="Calibri" pitchFamily="34" charset="0"/>
                      </a:endParaRPr>
                    </a:p>
                  </a:txBody>
                  <a:tcPr marL="91439" marR="91439" marT="45715" marB="45715" horzOverflow="overflow">
                    <a:lnL w="12700" cap="flat" cmpd="sng" algn="ctr">
                      <a:solidFill>
                        <a:srgbClr val="D5D5D3"/>
                      </a:solidFill>
                      <a:prstDash val="solid"/>
                      <a:round/>
                      <a:headEnd type="none" w="med" len="med"/>
                      <a:tailEnd type="none" w="med" len="med"/>
                    </a:lnL>
                    <a:lnR cap="flat">
                      <a:noFill/>
                    </a:lnR>
                    <a:lnT w="12700" cap="flat" cmpd="sng" algn="ctr">
                      <a:solidFill>
                        <a:srgbClr val="D5D5D3"/>
                      </a:solidFill>
                      <a:prstDash val="solid"/>
                      <a:round/>
                      <a:headEnd type="none" w="med" len="med"/>
                      <a:tailEnd type="none" w="med" len="med"/>
                    </a:lnT>
                    <a:lnB w="12700" cap="flat" cmpd="sng" algn="ctr">
                      <a:solidFill>
                        <a:srgbClr val="D5D5D3"/>
                      </a:solidFill>
                      <a:prstDash val="solid"/>
                      <a:round/>
                      <a:headEnd type="none" w="med" len="med"/>
                      <a:tailEnd type="none" w="med" len="med"/>
                    </a:lnB>
                    <a:lnTlToBr>
                      <a:noFill/>
                    </a:lnTlToBr>
                    <a:lnBlToTr>
                      <a:noFill/>
                    </a:lnBlToTr>
                    <a:solidFill>
                      <a:srgbClr val="F7F7FF"/>
                    </a:solidFill>
                  </a:tcPr>
                </a:tc>
              </a:tr>
            </a:tbl>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tr-TR" altLang="en-US" smtClean="0"/>
              <a:t>Steps of Data Access: Disconnected Environment</a:t>
            </a:r>
          </a:p>
        </p:txBody>
      </p:sp>
      <p:sp>
        <p:nvSpPr>
          <p:cNvPr id="150531" name="Rectangle 3"/>
          <p:cNvSpPr>
            <a:spLocks noGrp="1" noChangeArrowheads="1"/>
          </p:cNvSpPr>
          <p:nvPr>
            <p:ph sz="quarter" idx="1"/>
          </p:nvPr>
        </p:nvSpPr>
        <p:spPr>
          <a:xfrm>
            <a:off x="914400" y="1447800"/>
            <a:ext cx="7772400" cy="4981575"/>
          </a:xfrm>
        </p:spPr>
        <p:txBody>
          <a:bodyPr/>
          <a:lstStyle/>
          <a:p>
            <a:pPr eaLnBrk="1" hangingPunct="1">
              <a:lnSpc>
                <a:spcPct val="80000"/>
              </a:lnSpc>
            </a:pPr>
            <a:r>
              <a:rPr lang="tr-TR" altLang="en-US" sz="2800" smtClean="0"/>
              <a:t>Defining the connection string</a:t>
            </a:r>
          </a:p>
          <a:p>
            <a:pPr eaLnBrk="1" hangingPunct="1">
              <a:lnSpc>
                <a:spcPct val="80000"/>
              </a:lnSpc>
            </a:pPr>
            <a:r>
              <a:rPr lang="tr-TR" altLang="en-US" sz="2800" smtClean="0"/>
              <a:t>Defining the connection </a:t>
            </a:r>
          </a:p>
          <a:p>
            <a:pPr eaLnBrk="1" hangingPunct="1">
              <a:lnSpc>
                <a:spcPct val="80000"/>
              </a:lnSpc>
            </a:pPr>
            <a:r>
              <a:rPr lang="tr-TR" altLang="en-US" sz="2800" smtClean="0"/>
              <a:t>Defining the command</a:t>
            </a:r>
          </a:p>
          <a:p>
            <a:pPr eaLnBrk="1" hangingPunct="1">
              <a:lnSpc>
                <a:spcPct val="80000"/>
              </a:lnSpc>
            </a:pPr>
            <a:r>
              <a:rPr lang="tr-TR" altLang="en-US" sz="2800" smtClean="0"/>
              <a:t>Defining the data adapter</a:t>
            </a:r>
          </a:p>
          <a:p>
            <a:pPr eaLnBrk="1" hangingPunct="1">
              <a:lnSpc>
                <a:spcPct val="80000"/>
              </a:lnSpc>
            </a:pPr>
            <a:r>
              <a:rPr lang="tr-TR" altLang="en-US" sz="2800" smtClean="0"/>
              <a:t>Creating a new DataSet object </a:t>
            </a:r>
          </a:p>
          <a:p>
            <a:pPr eaLnBrk="1" hangingPunct="1">
              <a:lnSpc>
                <a:spcPct val="80000"/>
              </a:lnSpc>
            </a:pPr>
            <a:r>
              <a:rPr lang="tr-TR" altLang="en-US" sz="2800" smtClean="0"/>
              <a:t>SELECT -&gt; fill the dataset object with the result of the query through the data adapter </a:t>
            </a:r>
          </a:p>
          <a:p>
            <a:pPr eaLnBrk="1" hangingPunct="1">
              <a:lnSpc>
                <a:spcPct val="80000"/>
              </a:lnSpc>
            </a:pPr>
            <a:r>
              <a:rPr lang="tr-TR" altLang="en-US" sz="2800" smtClean="0"/>
              <a:t>Reading the records from the DataTables in the datasets using the DataRow and DataColumn objects </a:t>
            </a:r>
          </a:p>
          <a:p>
            <a:pPr eaLnBrk="1" hangingPunct="1">
              <a:lnSpc>
                <a:spcPct val="80000"/>
              </a:lnSpc>
            </a:pPr>
            <a:r>
              <a:rPr lang="tr-TR" altLang="en-US" sz="2800" smtClean="0"/>
              <a:t>UPDATE, INSERT or DELETE -&gt; update the database through the data adapter  </a:t>
            </a:r>
          </a:p>
          <a:p>
            <a:pPr eaLnBrk="1" hangingPunct="1">
              <a:lnSpc>
                <a:spcPct val="80000"/>
              </a:lnSpc>
            </a:pPr>
            <a:endParaRPr lang="tr-TR" alt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48"/>
          <p:cNvSpPr>
            <a:spLocks noGrp="1" noChangeArrowheads="1"/>
          </p:cNvSpPr>
          <p:nvPr>
            <p:ph type="title"/>
          </p:nvPr>
        </p:nvSpPr>
        <p:spPr>
          <a:xfrm>
            <a:off x="71438" y="128588"/>
            <a:ext cx="8001000" cy="923925"/>
          </a:xfrm>
        </p:spPr>
        <p:txBody>
          <a:bodyPr/>
          <a:lstStyle/>
          <a:p>
            <a:pPr eaLnBrk="1" hangingPunct="1"/>
            <a:r>
              <a:rPr lang="en-US" altLang="en-US" smtClean="0"/>
              <a:t>Execution in CLR</a:t>
            </a:r>
          </a:p>
        </p:txBody>
      </p:sp>
      <p:sp>
        <p:nvSpPr>
          <p:cNvPr id="11266" name="Slide Number Placeholder 4"/>
          <p:cNvSpPr>
            <a:spLocks noGrp="1"/>
          </p:cNvSpPr>
          <p:nvPr>
            <p:ph type="sldNum" sz="quarter" idx="10"/>
          </p:nvPr>
        </p:nvSpPr>
        <p:spPr/>
        <p:txBody>
          <a:bodyPr/>
          <a:lstStyle/>
          <a:p>
            <a:pPr>
              <a:defRPr/>
            </a:pPr>
            <a:fld id="{3BD2812D-196D-4E94-9FD8-D60F43C8D634}" type="slidenum">
              <a:rPr lang="en-US" smtClean="0"/>
              <a:pPr>
                <a:defRPr/>
              </a:pPr>
              <a:t>9</a:t>
            </a:fld>
            <a:endParaRPr lang="en-US" smtClean="0"/>
          </a:p>
        </p:txBody>
      </p:sp>
      <p:sp>
        <p:nvSpPr>
          <p:cNvPr id="115732" name="AutoShape 20"/>
          <p:cNvSpPr>
            <a:spLocks noChangeArrowheads="1"/>
          </p:cNvSpPr>
          <p:nvPr/>
        </p:nvSpPr>
        <p:spPr bwMode="auto">
          <a:xfrm>
            <a:off x="1900238" y="3540125"/>
            <a:ext cx="5637212" cy="1382713"/>
          </a:xfrm>
          <a:prstGeom prst="cube">
            <a:avLst>
              <a:gd name="adj" fmla="val 0"/>
            </a:avLst>
          </a:prstGeom>
          <a:noFill/>
          <a:ln w="12700">
            <a:solidFill>
              <a:srgbClr val="666699"/>
            </a:solidFill>
            <a:miter lim="800000"/>
            <a:headEnd/>
            <a:tailEnd/>
          </a:ln>
          <a:effectLst/>
        </p:spPr>
        <p:txBody>
          <a:bodyPr wrap="none" anchor="ctr"/>
          <a:lstStyle/>
          <a:p>
            <a:pPr>
              <a:defRPr/>
            </a:pPr>
            <a:r>
              <a:rPr lang="en-GB">
                <a:effectLst>
                  <a:outerShdw blurRad="38100" dist="38100" dir="2700000" algn="tl">
                    <a:srgbClr val="C0C0C0"/>
                  </a:outerShdw>
                </a:effectLst>
                <a:latin typeface="Arial" charset="0"/>
              </a:rPr>
              <a:t>Common Language Runtime</a:t>
            </a:r>
          </a:p>
          <a:p>
            <a:pPr>
              <a:defRPr/>
            </a:pPr>
            <a:endParaRPr lang="en-GB">
              <a:effectLst>
                <a:outerShdw blurRad="38100" dist="38100" dir="2700000" algn="tl">
                  <a:srgbClr val="C0C0C0"/>
                </a:outerShdw>
              </a:effectLst>
              <a:latin typeface="Arial" charset="0"/>
            </a:endParaRPr>
          </a:p>
        </p:txBody>
      </p:sp>
      <p:sp>
        <p:nvSpPr>
          <p:cNvPr id="115721" name="AutoShape 9"/>
          <p:cNvSpPr>
            <a:spLocks noChangeArrowheads="1"/>
          </p:cNvSpPr>
          <p:nvPr/>
        </p:nvSpPr>
        <p:spPr bwMode="auto">
          <a:xfrm>
            <a:off x="2522538"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latin typeface="Arial" charset="0"/>
              </a:rPr>
              <a:t>VB</a:t>
            </a:r>
          </a:p>
        </p:txBody>
      </p:sp>
      <p:sp>
        <p:nvSpPr>
          <p:cNvPr id="115722" name="Text Box 10"/>
          <p:cNvSpPr txBox="1">
            <a:spLocks noChangeArrowheads="1"/>
          </p:cNvSpPr>
          <p:nvPr/>
        </p:nvSpPr>
        <p:spPr bwMode="auto">
          <a:xfrm>
            <a:off x="138113" y="1166813"/>
            <a:ext cx="1222375" cy="701675"/>
          </a:xfrm>
          <a:prstGeom prst="rect">
            <a:avLst/>
          </a:prstGeom>
          <a:noFill/>
          <a:ln w="9525">
            <a:noFill/>
            <a:miter lim="800000"/>
            <a:headEnd/>
            <a:tailEnd/>
          </a:ln>
          <a:effectLst/>
        </p:spPr>
        <p:txBody>
          <a:bodyPr>
            <a:spAutoFit/>
          </a:bodyPr>
          <a:lstStyle/>
          <a:p>
            <a:pPr algn="l">
              <a:defRPr/>
            </a:pPr>
            <a:r>
              <a:rPr lang="en-GB" sz="2000">
                <a:effectLst>
                  <a:outerShdw blurRad="38100" dist="38100" dir="2700000" algn="tl">
                    <a:srgbClr val="C0C0C0"/>
                  </a:outerShdw>
                </a:effectLst>
                <a:latin typeface="Arial" charset="0"/>
              </a:rPr>
              <a:t>Source code</a:t>
            </a:r>
          </a:p>
        </p:txBody>
      </p:sp>
      <p:sp>
        <p:nvSpPr>
          <p:cNvPr id="115723" name="AutoShape 11"/>
          <p:cNvSpPr>
            <a:spLocks noChangeArrowheads="1"/>
          </p:cNvSpPr>
          <p:nvPr/>
        </p:nvSpPr>
        <p:spPr bwMode="auto">
          <a:xfrm>
            <a:off x="2339975" y="1920875"/>
            <a:ext cx="1266825" cy="347663"/>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latin typeface="Arial" charset="0"/>
              </a:rPr>
              <a:t>Compiler</a:t>
            </a:r>
          </a:p>
        </p:txBody>
      </p:sp>
      <p:sp>
        <p:nvSpPr>
          <p:cNvPr id="115724" name="AutoShape 12"/>
          <p:cNvSpPr>
            <a:spLocks noChangeArrowheads="1"/>
          </p:cNvSpPr>
          <p:nvPr/>
        </p:nvSpPr>
        <p:spPr bwMode="auto">
          <a:xfrm>
            <a:off x="5688013"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latin typeface="Arial" charset="0"/>
              </a:rPr>
              <a:t>C++</a:t>
            </a:r>
          </a:p>
        </p:txBody>
      </p:sp>
      <p:sp>
        <p:nvSpPr>
          <p:cNvPr id="115725" name="AutoShape 13"/>
          <p:cNvSpPr>
            <a:spLocks noChangeArrowheads="1"/>
          </p:cNvSpPr>
          <p:nvPr/>
        </p:nvSpPr>
        <p:spPr bwMode="auto">
          <a:xfrm>
            <a:off x="4105275" y="1365250"/>
            <a:ext cx="936625" cy="28098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latin typeface="Arial" charset="0"/>
              </a:rPr>
              <a:t>C#</a:t>
            </a:r>
          </a:p>
        </p:txBody>
      </p:sp>
      <p:sp>
        <p:nvSpPr>
          <p:cNvPr id="115730" name="AutoShape 18"/>
          <p:cNvSpPr>
            <a:spLocks noChangeArrowheads="1"/>
          </p:cNvSpPr>
          <p:nvPr/>
        </p:nvSpPr>
        <p:spPr bwMode="auto">
          <a:xfrm>
            <a:off x="2454275" y="2584450"/>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latin typeface="Arial" charset="0"/>
              </a:rPr>
              <a:t>Assembly</a:t>
            </a:r>
          </a:p>
          <a:p>
            <a:pPr>
              <a:defRPr/>
            </a:pPr>
            <a:r>
              <a:rPr lang="en-US" sz="1800">
                <a:effectLst>
                  <a:outerShdw blurRad="38100" dist="38100" dir="2700000" algn="tl">
                    <a:srgbClr val="C0C0C0"/>
                  </a:outerShdw>
                </a:effectLst>
                <a:latin typeface="Arial" charset="0"/>
              </a:rPr>
              <a:t>IL Code</a:t>
            </a:r>
          </a:p>
        </p:txBody>
      </p:sp>
      <p:sp>
        <p:nvSpPr>
          <p:cNvPr id="115733" name="Line 21"/>
          <p:cNvSpPr>
            <a:spLocks noChangeShapeType="1"/>
          </p:cNvSpPr>
          <p:nvPr/>
        </p:nvSpPr>
        <p:spPr bwMode="auto">
          <a:xfrm>
            <a:off x="3027363" y="3070225"/>
            <a:ext cx="0" cy="463550"/>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15734" name="Line 22"/>
          <p:cNvSpPr>
            <a:spLocks noChangeShapeType="1"/>
          </p:cNvSpPr>
          <p:nvPr/>
        </p:nvSpPr>
        <p:spPr bwMode="auto">
          <a:xfrm>
            <a:off x="6192838" y="3089275"/>
            <a:ext cx="0" cy="444500"/>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15735" name="Line 23"/>
          <p:cNvSpPr>
            <a:spLocks noChangeShapeType="1"/>
          </p:cNvSpPr>
          <p:nvPr/>
        </p:nvSpPr>
        <p:spPr bwMode="auto">
          <a:xfrm>
            <a:off x="4600575" y="3079750"/>
            <a:ext cx="9525" cy="454025"/>
          </a:xfrm>
          <a:prstGeom prst="line">
            <a:avLst/>
          </a:prstGeom>
          <a:noFill/>
          <a:ln w="571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15736" name="AutoShape 24"/>
          <p:cNvSpPr>
            <a:spLocks noChangeArrowheads="1"/>
          </p:cNvSpPr>
          <p:nvPr/>
        </p:nvSpPr>
        <p:spPr bwMode="auto">
          <a:xfrm>
            <a:off x="3051175" y="4202113"/>
            <a:ext cx="2876550"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US">
                <a:effectLst>
                  <a:outerShdw blurRad="38100" dist="38100" dir="2700000" algn="tl">
                    <a:srgbClr val="C0C0C0"/>
                  </a:outerShdw>
                </a:effectLst>
                <a:latin typeface="Arial" charset="0"/>
              </a:rPr>
              <a:t>JIT Compiler</a:t>
            </a:r>
          </a:p>
        </p:txBody>
      </p:sp>
      <p:sp>
        <p:nvSpPr>
          <p:cNvPr id="115738" name="Text Box 26"/>
          <p:cNvSpPr txBox="1">
            <a:spLocks noChangeArrowheads="1"/>
          </p:cNvSpPr>
          <p:nvPr/>
        </p:nvSpPr>
        <p:spPr bwMode="auto">
          <a:xfrm>
            <a:off x="133350" y="2433638"/>
            <a:ext cx="1284288" cy="701675"/>
          </a:xfrm>
          <a:prstGeom prst="rect">
            <a:avLst/>
          </a:prstGeom>
          <a:noFill/>
          <a:ln w="9525">
            <a:noFill/>
            <a:miter lim="800000"/>
            <a:headEnd/>
            <a:tailEnd/>
          </a:ln>
          <a:effectLst/>
        </p:spPr>
        <p:txBody>
          <a:bodyPr wrap="none">
            <a:spAutoFit/>
          </a:bodyPr>
          <a:lstStyle/>
          <a:p>
            <a:pPr algn="l">
              <a:defRPr/>
            </a:pPr>
            <a:r>
              <a:rPr lang="en-GB" sz="2000">
                <a:effectLst>
                  <a:outerShdw blurRad="38100" dist="38100" dir="2700000" algn="tl">
                    <a:srgbClr val="C0C0C0"/>
                  </a:outerShdw>
                </a:effectLst>
                <a:latin typeface="Arial" charset="0"/>
              </a:rPr>
              <a:t>Managed</a:t>
            </a:r>
          </a:p>
          <a:p>
            <a:pPr algn="l">
              <a:defRPr/>
            </a:pPr>
            <a:r>
              <a:rPr lang="en-GB" sz="2000">
                <a:effectLst>
                  <a:outerShdw blurRad="38100" dist="38100" dir="2700000" algn="tl">
                    <a:srgbClr val="C0C0C0"/>
                  </a:outerShdw>
                </a:effectLst>
                <a:latin typeface="Arial" charset="0"/>
              </a:rPr>
              <a:t>code</a:t>
            </a:r>
          </a:p>
        </p:txBody>
      </p:sp>
      <p:sp>
        <p:nvSpPr>
          <p:cNvPr id="115739" name="Line 27"/>
          <p:cNvSpPr>
            <a:spLocks noChangeShapeType="1"/>
          </p:cNvSpPr>
          <p:nvPr/>
        </p:nvSpPr>
        <p:spPr bwMode="auto">
          <a:xfrm>
            <a:off x="3044825" y="2297113"/>
            <a:ext cx="3175" cy="290512"/>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15745" name="Line 33"/>
          <p:cNvSpPr>
            <a:spLocks noChangeShapeType="1"/>
          </p:cNvSpPr>
          <p:nvPr/>
        </p:nvSpPr>
        <p:spPr bwMode="auto">
          <a:xfrm flipH="1">
            <a:off x="4643438" y="4757738"/>
            <a:ext cx="0" cy="452437"/>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15748" name="Line 36"/>
          <p:cNvSpPr>
            <a:spLocks noChangeShapeType="1"/>
          </p:cNvSpPr>
          <p:nvPr/>
        </p:nvSpPr>
        <p:spPr bwMode="auto">
          <a:xfrm>
            <a:off x="1360488" y="1484313"/>
            <a:ext cx="1036637" cy="0"/>
          </a:xfrm>
          <a:prstGeom prst="line">
            <a:avLst/>
          </a:prstGeom>
          <a:noFill/>
          <a:ln w="28575">
            <a:solidFill>
              <a:schemeClr val="tx1"/>
            </a:solidFill>
            <a:prstDash val="dash"/>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15749" name="Line 37"/>
          <p:cNvSpPr>
            <a:spLocks noChangeShapeType="1"/>
          </p:cNvSpPr>
          <p:nvPr/>
        </p:nvSpPr>
        <p:spPr bwMode="auto">
          <a:xfrm flipV="1">
            <a:off x="1489075" y="2779713"/>
            <a:ext cx="833438" cy="0"/>
          </a:xfrm>
          <a:prstGeom prst="line">
            <a:avLst/>
          </a:prstGeom>
          <a:noFill/>
          <a:ln w="28575">
            <a:solidFill>
              <a:schemeClr val="tx1"/>
            </a:solidFill>
            <a:prstDash val="dash"/>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15750" name="AutoShape 38"/>
          <p:cNvSpPr>
            <a:spLocks noChangeArrowheads="1"/>
          </p:cNvSpPr>
          <p:nvPr/>
        </p:nvSpPr>
        <p:spPr bwMode="auto">
          <a:xfrm>
            <a:off x="3260725" y="5226050"/>
            <a:ext cx="2876550"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GB">
                <a:effectLst>
                  <a:outerShdw blurRad="38100" dist="38100" dir="2700000" algn="tl">
                    <a:srgbClr val="C0C0C0"/>
                  </a:outerShdw>
                </a:effectLst>
                <a:latin typeface="Arial" charset="0"/>
              </a:rPr>
              <a:t>Native Code</a:t>
            </a:r>
            <a:endParaRPr lang="en-US">
              <a:effectLst>
                <a:outerShdw blurRad="38100" dist="38100" dir="2700000" algn="tl">
                  <a:srgbClr val="C0C0C0"/>
                </a:outerShdw>
              </a:effectLst>
              <a:latin typeface="Arial" charset="0"/>
            </a:endParaRPr>
          </a:p>
        </p:txBody>
      </p:sp>
      <p:sp>
        <p:nvSpPr>
          <p:cNvPr id="115754" name="Line 42"/>
          <p:cNvSpPr>
            <a:spLocks noChangeShapeType="1"/>
          </p:cNvSpPr>
          <p:nvPr/>
        </p:nvSpPr>
        <p:spPr bwMode="auto">
          <a:xfrm>
            <a:off x="6199188" y="2287588"/>
            <a:ext cx="3175" cy="309562"/>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15755" name="Line 43"/>
          <p:cNvSpPr>
            <a:spLocks noChangeShapeType="1"/>
          </p:cNvSpPr>
          <p:nvPr/>
        </p:nvSpPr>
        <p:spPr bwMode="auto">
          <a:xfrm>
            <a:off x="4643438" y="2292350"/>
            <a:ext cx="3175" cy="309563"/>
          </a:xfrm>
          <a:prstGeom prst="line">
            <a:avLst/>
          </a:prstGeom>
          <a:noFill/>
          <a:ln w="381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latin typeface="Arial" charset="0"/>
            </a:endParaRPr>
          </a:p>
        </p:txBody>
      </p:sp>
      <p:sp>
        <p:nvSpPr>
          <p:cNvPr id="115756" name="AutoShape 44"/>
          <p:cNvSpPr>
            <a:spLocks noChangeArrowheads="1"/>
          </p:cNvSpPr>
          <p:nvPr/>
        </p:nvSpPr>
        <p:spPr bwMode="auto">
          <a:xfrm>
            <a:off x="4010025" y="1919288"/>
            <a:ext cx="1266825" cy="347662"/>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latin typeface="Arial" charset="0"/>
              </a:rPr>
              <a:t>Compiler</a:t>
            </a:r>
          </a:p>
        </p:txBody>
      </p:sp>
      <p:sp>
        <p:nvSpPr>
          <p:cNvPr id="115757" name="AutoShape 45"/>
          <p:cNvSpPr>
            <a:spLocks noChangeArrowheads="1"/>
          </p:cNvSpPr>
          <p:nvPr/>
        </p:nvSpPr>
        <p:spPr bwMode="auto">
          <a:xfrm>
            <a:off x="5619750" y="1919288"/>
            <a:ext cx="1266825" cy="347662"/>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2000">
                <a:effectLst>
                  <a:outerShdw blurRad="38100" dist="38100" dir="2700000" algn="tl">
                    <a:srgbClr val="C0C0C0"/>
                  </a:outerShdw>
                </a:effectLst>
                <a:latin typeface="Arial" charset="0"/>
              </a:rPr>
              <a:t>Compiler</a:t>
            </a:r>
          </a:p>
        </p:txBody>
      </p:sp>
      <p:sp>
        <p:nvSpPr>
          <p:cNvPr id="115758" name="AutoShape 46"/>
          <p:cNvSpPr>
            <a:spLocks noChangeArrowheads="1"/>
          </p:cNvSpPr>
          <p:nvPr/>
        </p:nvSpPr>
        <p:spPr bwMode="auto">
          <a:xfrm>
            <a:off x="3952875" y="2606675"/>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latin typeface="Arial" charset="0"/>
              </a:rPr>
              <a:t>Assembly</a:t>
            </a:r>
          </a:p>
          <a:p>
            <a:pPr>
              <a:defRPr/>
            </a:pPr>
            <a:r>
              <a:rPr lang="en-US" sz="1800">
                <a:effectLst>
                  <a:outerShdw blurRad="38100" dist="38100" dir="2700000" algn="tl">
                    <a:srgbClr val="C0C0C0"/>
                  </a:outerShdw>
                </a:effectLst>
                <a:latin typeface="Arial" charset="0"/>
              </a:rPr>
              <a:t>IL Code</a:t>
            </a:r>
          </a:p>
        </p:txBody>
      </p:sp>
      <p:sp>
        <p:nvSpPr>
          <p:cNvPr id="115759" name="AutoShape 47"/>
          <p:cNvSpPr>
            <a:spLocks noChangeArrowheads="1"/>
          </p:cNvSpPr>
          <p:nvPr/>
        </p:nvSpPr>
        <p:spPr bwMode="auto">
          <a:xfrm>
            <a:off x="5572125" y="2606675"/>
            <a:ext cx="1325563" cy="477838"/>
          </a:xfrm>
          <a:prstGeom prst="roundRect">
            <a:avLst>
              <a:gd name="adj" fmla="val 0"/>
            </a:avLst>
          </a:prstGeom>
          <a:noFill/>
          <a:ln w="12700" algn="ctr">
            <a:solidFill>
              <a:srgbClr val="666699"/>
            </a:solidFill>
            <a:round/>
            <a:headEnd type="none" w="sm" len="sm"/>
            <a:tailEnd type="none" w="sm" len="sm"/>
          </a:ln>
          <a:effectLst/>
        </p:spPr>
        <p:txBody>
          <a:bodyPr wrap="none" anchor="ctr"/>
          <a:lstStyle/>
          <a:p>
            <a:pPr>
              <a:defRPr/>
            </a:pPr>
            <a:r>
              <a:rPr lang="en-US" sz="1800">
                <a:effectLst>
                  <a:outerShdw blurRad="38100" dist="38100" dir="2700000" algn="tl">
                    <a:srgbClr val="C0C0C0"/>
                  </a:outerShdw>
                </a:effectLst>
                <a:latin typeface="Arial" charset="0"/>
              </a:rPr>
              <a:t>Assembly</a:t>
            </a:r>
          </a:p>
          <a:p>
            <a:pPr>
              <a:defRPr/>
            </a:pPr>
            <a:r>
              <a:rPr lang="en-US" sz="1800">
                <a:effectLst>
                  <a:outerShdw blurRad="38100" dist="38100" dir="2700000" algn="tl">
                    <a:srgbClr val="C0C0C0"/>
                  </a:outerShdw>
                </a:effectLst>
                <a:latin typeface="Arial" charset="0"/>
              </a:rPr>
              <a:t>IL Code</a:t>
            </a:r>
          </a:p>
        </p:txBody>
      </p:sp>
      <p:sp>
        <p:nvSpPr>
          <p:cNvPr id="115761" name="AutoShape 49"/>
          <p:cNvSpPr>
            <a:spLocks noChangeArrowheads="1"/>
          </p:cNvSpPr>
          <p:nvPr/>
        </p:nvSpPr>
        <p:spPr bwMode="auto">
          <a:xfrm>
            <a:off x="784225" y="6062663"/>
            <a:ext cx="7834313" cy="561975"/>
          </a:xfrm>
          <a:prstGeom prst="roundRect">
            <a:avLst>
              <a:gd name="adj" fmla="val 7708"/>
            </a:avLst>
          </a:prstGeom>
          <a:noFill/>
          <a:ln w="12700" algn="ctr">
            <a:solidFill>
              <a:srgbClr val="666699"/>
            </a:solidFill>
            <a:round/>
            <a:headEnd type="none" w="sm" len="sm"/>
            <a:tailEnd type="none" w="sm" len="sm"/>
          </a:ln>
          <a:effectLst/>
        </p:spPr>
        <p:txBody>
          <a:bodyPr wrap="none" anchor="ctr"/>
          <a:lstStyle/>
          <a:p>
            <a:pPr>
              <a:defRPr/>
            </a:pPr>
            <a:r>
              <a:rPr lang="en-GB">
                <a:effectLst>
                  <a:outerShdw blurRad="38100" dist="38100" dir="2700000" algn="tl">
                    <a:srgbClr val="C0C0C0"/>
                  </a:outerShdw>
                </a:effectLst>
                <a:latin typeface="Arial" charset="0"/>
              </a:rPr>
              <a:t> Operating System Services</a:t>
            </a:r>
            <a:endParaRPr lang="en-US">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5722"/>
                                        </p:tgtEl>
                                        <p:attrNameLst>
                                          <p:attrName>style.visibility</p:attrName>
                                        </p:attrNameLst>
                                      </p:cBhvr>
                                      <p:to>
                                        <p:strVal val="visible"/>
                                      </p:to>
                                    </p:set>
                                    <p:animEffect transition="in" filter="blinds(horizontal)">
                                      <p:cBhvr>
                                        <p:cTn id="7" dur="500"/>
                                        <p:tgtEl>
                                          <p:spTgt spid="11572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15748"/>
                                        </p:tgtEl>
                                        <p:attrNameLst>
                                          <p:attrName>style.visibility</p:attrName>
                                        </p:attrNameLst>
                                      </p:cBhvr>
                                      <p:to>
                                        <p:strVal val="visible"/>
                                      </p:to>
                                    </p:set>
                                    <p:animEffect transition="in" filter="blinds(horizontal)">
                                      <p:cBhvr>
                                        <p:cTn id="11" dur="500"/>
                                        <p:tgtEl>
                                          <p:spTgt spid="1157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15739"/>
                                        </p:tgtEl>
                                        <p:attrNameLst>
                                          <p:attrName>style.visibility</p:attrName>
                                        </p:attrNameLst>
                                      </p:cBhvr>
                                      <p:to>
                                        <p:strVal val="visible"/>
                                      </p:to>
                                    </p:set>
                                    <p:animEffect transition="in" filter="blinds(horizontal)">
                                      <p:cBhvr>
                                        <p:cTn id="16" dur="500"/>
                                        <p:tgtEl>
                                          <p:spTgt spid="115739"/>
                                        </p:tgtEl>
                                      </p:cBhvr>
                                    </p:animEffect>
                                  </p:childTnLst>
                                </p:cTn>
                              </p:par>
                              <p:par>
                                <p:cTn id="17" presetID="3" presetClass="entr" presetSubtype="10" fill="hold" nodeType="withEffect">
                                  <p:stCondLst>
                                    <p:cond delay="0"/>
                                  </p:stCondLst>
                                  <p:childTnLst>
                                    <p:set>
                                      <p:cBhvr>
                                        <p:cTn id="18" dur="1" fill="hold">
                                          <p:stCondLst>
                                            <p:cond delay="0"/>
                                          </p:stCondLst>
                                        </p:cTn>
                                        <p:tgtEl>
                                          <p:spTgt spid="115755"/>
                                        </p:tgtEl>
                                        <p:attrNameLst>
                                          <p:attrName>style.visibility</p:attrName>
                                        </p:attrNameLst>
                                      </p:cBhvr>
                                      <p:to>
                                        <p:strVal val="visible"/>
                                      </p:to>
                                    </p:set>
                                    <p:animEffect transition="in" filter="blinds(horizontal)">
                                      <p:cBhvr>
                                        <p:cTn id="19" dur="500"/>
                                        <p:tgtEl>
                                          <p:spTgt spid="115755"/>
                                        </p:tgtEl>
                                      </p:cBhvr>
                                    </p:animEffect>
                                  </p:childTnLst>
                                </p:cTn>
                              </p:par>
                              <p:par>
                                <p:cTn id="20" presetID="3" presetClass="entr" presetSubtype="10" fill="hold" nodeType="withEffect">
                                  <p:stCondLst>
                                    <p:cond delay="0"/>
                                  </p:stCondLst>
                                  <p:childTnLst>
                                    <p:set>
                                      <p:cBhvr>
                                        <p:cTn id="21" dur="1" fill="hold">
                                          <p:stCondLst>
                                            <p:cond delay="0"/>
                                          </p:stCondLst>
                                        </p:cTn>
                                        <p:tgtEl>
                                          <p:spTgt spid="115754"/>
                                        </p:tgtEl>
                                        <p:attrNameLst>
                                          <p:attrName>style.visibility</p:attrName>
                                        </p:attrNameLst>
                                      </p:cBhvr>
                                      <p:to>
                                        <p:strVal val="visible"/>
                                      </p:to>
                                    </p:set>
                                    <p:animEffect transition="in" filter="blinds(horizontal)">
                                      <p:cBhvr>
                                        <p:cTn id="22" dur="500"/>
                                        <p:tgtEl>
                                          <p:spTgt spid="115754"/>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15738"/>
                                        </p:tgtEl>
                                        <p:attrNameLst>
                                          <p:attrName>style.visibility</p:attrName>
                                        </p:attrNameLst>
                                      </p:cBhvr>
                                      <p:to>
                                        <p:strVal val="visible"/>
                                      </p:to>
                                    </p:set>
                                    <p:animEffect transition="in" filter="blinds(horizontal)">
                                      <p:cBhvr>
                                        <p:cTn id="26" dur="500"/>
                                        <p:tgtEl>
                                          <p:spTgt spid="115738"/>
                                        </p:tgtEl>
                                      </p:cBhvr>
                                    </p:animEffect>
                                  </p:childTnLst>
                                </p:cTn>
                              </p:par>
                            </p:childTnLst>
                          </p:cTn>
                        </p:par>
                        <p:par>
                          <p:cTn id="27" fill="hold" nodeType="afterGroup">
                            <p:stCondLst>
                              <p:cond delay="1000"/>
                            </p:stCondLst>
                            <p:childTnLst>
                              <p:par>
                                <p:cTn id="28" presetID="3" presetClass="entr" presetSubtype="10" fill="hold" nodeType="afterEffect">
                                  <p:stCondLst>
                                    <p:cond delay="0"/>
                                  </p:stCondLst>
                                  <p:childTnLst>
                                    <p:set>
                                      <p:cBhvr>
                                        <p:cTn id="29" dur="1" fill="hold">
                                          <p:stCondLst>
                                            <p:cond delay="0"/>
                                          </p:stCondLst>
                                        </p:cTn>
                                        <p:tgtEl>
                                          <p:spTgt spid="115749"/>
                                        </p:tgtEl>
                                        <p:attrNameLst>
                                          <p:attrName>style.visibility</p:attrName>
                                        </p:attrNameLst>
                                      </p:cBhvr>
                                      <p:to>
                                        <p:strVal val="visible"/>
                                      </p:to>
                                    </p:set>
                                    <p:animEffect transition="in" filter="blinds(horizontal)">
                                      <p:cBhvr>
                                        <p:cTn id="30" dur="500"/>
                                        <p:tgtEl>
                                          <p:spTgt spid="1157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15733"/>
                                        </p:tgtEl>
                                        <p:attrNameLst>
                                          <p:attrName>style.visibility</p:attrName>
                                        </p:attrNameLst>
                                      </p:cBhvr>
                                      <p:to>
                                        <p:strVal val="visible"/>
                                      </p:to>
                                    </p:set>
                                    <p:animEffect transition="in" filter="blinds(horizontal)">
                                      <p:cBhvr>
                                        <p:cTn id="35" dur="500"/>
                                        <p:tgtEl>
                                          <p:spTgt spid="115733"/>
                                        </p:tgtEl>
                                      </p:cBhvr>
                                    </p:animEffect>
                                  </p:childTnLst>
                                </p:cTn>
                              </p:par>
                              <p:par>
                                <p:cTn id="36" presetID="3" presetClass="entr" presetSubtype="10" fill="hold" nodeType="withEffect">
                                  <p:stCondLst>
                                    <p:cond delay="0"/>
                                  </p:stCondLst>
                                  <p:childTnLst>
                                    <p:set>
                                      <p:cBhvr>
                                        <p:cTn id="37" dur="1" fill="hold">
                                          <p:stCondLst>
                                            <p:cond delay="0"/>
                                          </p:stCondLst>
                                        </p:cTn>
                                        <p:tgtEl>
                                          <p:spTgt spid="115735"/>
                                        </p:tgtEl>
                                        <p:attrNameLst>
                                          <p:attrName>style.visibility</p:attrName>
                                        </p:attrNameLst>
                                      </p:cBhvr>
                                      <p:to>
                                        <p:strVal val="visible"/>
                                      </p:to>
                                    </p:set>
                                    <p:animEffect transition="in" filter="blinds(horizontal)">
                                      <p:cBhvr>
                                        <p:cTn id="38" dur="500"/>
                                        <p:tgtEl>
                                          <p:spTgt spid="115735"/>
                                        </p:tgtEl>
                                      </p:cBhvr>
                                    </p:animEffect>
                                  </p:childTnLst>
                                </p:cTn>
                              </p:par>
                              <p:par>
                                <p:cTn id="39" presetID="3" presetClass="entr" presetSubtype="10" fill="hold" nodeType="withEffect">
                                  <p:stCondLst>
                                    <p:cond delay="0"/>
                                  </p:stCondLst>
                                  <p:childTnLst>
                                    <p:set>
                                      <p:cBhvr>
                                        <p:cTn id="40" dur="1" fill="hold">
                                          <p:stCondLst>
                                            <p:cond delay="0"/>
                                          </p:stCondLst>
                                        </p:cTn>
                                        <p:tgtEl>
                                          <p:spTgt spid="115734"/>
                                        </p:tgtEl>
                                        <p:attrNameLst>
                                          <p:attrName>style.visibility</p:attrName>
                                        </p:attrNameLst>
                                      </p:cBhvr>
                                      <p:to>
                                        <p:strVal val="visible"/>
                                      </p:to>
                                    </p:set>
                                    <p:animEffect transition="in" filter="blinds(horizontal)">
                                      <p:cBhvr>
                                        <p:cTn id="41" dur="500"/>
                                        <p:tgtEl>
                                          <p:spTgt spid="11573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15745"/>
                                        </p:tgtEl>
                                        <p:attrNameLst>
                                          <p:attrName>style.visibility</p:attrName>
                                        </p:attrNameLst>
                                      </p:cBhvr>
                                      <p:to>
                                        <p:strVal val="visible"/>
                                      </p:to>
                                    </p:set>
                                    <p:animEffect transition="in" filter="blinds(horizontal)">
                                      <p:cBhvr>
                                        <p:cTn id="46" dur="500"/>
                                        <p:tgtEl>
                                          <p:spTgt spid="115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2" grpId="0"/>
      <p:bldP spid="11573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4"/>
          <p:cNvSpPr>
            <a:spLocks noChangeArrowheads="1"/>
          </p:cNvSpPr>
          <p:nvPr/>
        </p:nvSpPr>
        <p:spPr bwMode="auto">
          <a:xfrm>
            <a:off x="714375" y="142875"/>
            <a:ext cx="8424863"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2400" noProof="1">
                <a:latin typeface="Courier New" pitchFamily="49" charset="0"/>
              </a:rPr>
              <a:t>using System;using System.Data;</a:t>
            </a:r>
          </a:p>
          <a:p>
            <a:pPr algn="ctr" eaLnBrk="1" hangingPunct="1">
              <a:spcBef>
                <a:spcPct val="0"/>
              </a:spcBef>
              <a:buFontTx/>
              <a:buNone/>
            </a:pPr>
            <a:r>
              <a:rPr lang="en-US" altLang="en-US" sz="2400" noProof="1">
                <a:latin typeface="Courier New" pitchFamily="49" charset="0"/>
              </a:rPr>
              <a:t>using System.Data.SqlClient;</a:t>
            </a:r>
          </a:p>
          <a:p>
            <a:pPr algn="ctr" eaLnBrk="1" hangingPunct="1">
              <a:spcBef>
                <a:spcPct val="0"/>
              </a:spcBef>
              <a:buFontTx/>
              <a:buNone/>
            </a:pPr>
            <a:r>
              <a:rPr lang="en-US" altLang="en-US" sz="2400" noProof="1">
                <a:latin typeface="Courier New" pitchFamily="49" charset="0"/>
              </a:rPr>
              <a:t>namespace SampleClass{class Program</a:t>
            </a:r>
          </a:p>
          <a:p>
            <a:pPr algn="ctr" eaLnBrk="1" hangingPunct="1">
              <a:spcBef>
                <a:spcPct val="0"/>
              </a:spcBef>
              <a:buFontTx/>
              <a:buNone/>
            </a:pPr>
            <a:r>
              <a:rPr lang="en-US" altLang="en-US" sz="2400" noProof="1">
                <a:latin typeface="Courier New" pitchFamily="49" charset="0"/>
              </a:rPr>
              <a:t>   {</a:t>
            </a:r>
          </a:p>
          <a:p>
            <a:pPr algn="ctr" eaLnBrk="1" hangingPunct="1">
              <a:spcBef>
                <a:spcPct val="0"/>
              </a:spcBef>
              <a:buFontTx/>
              <a:buNone/>
            </a:pPr>
            <a:r>
              <a:rPr lang="en-US" altLang="en-US" sz="2400" noProof="1">
                <a:latin typeface="Courier New" pitchFamily="49" charset="0"/>
              </a:rPr>
              <a:t>       static void Main(string[] args)</a:t>
            </a:r>
          </a:p>
          <a:p>
            <a:pPr algn="ctr" eaLnBrk="1" hangingPunct="1">
              <a:spcBef>
                <a:spcPct val="0"/>
              </a:spcBef>
              <a:buFontTx/>
              <a:buNone/>
            </a:pPr>
            <a:r>
              <a:rPr lang="en-US" altLang="en-US" sz="2400" noProof="1">
                <a:latin typeface="Courier New" pitchFamily="49" charset="0"/>
              </a:rPr>
              <a:t>       {string </a:t>
            </a:r>
            <a:r>
              <a:rPr lang="en-US" altLang="en-US" sz="2400" noProof="1">
                <a:latin typeface="Courier New" pitchFamily="49" charset="0"/>
                <a:cs typeface="Courier New" pitchFamily="49" charset="0"/>
              </a:rPr>
              <a:t>conn</a:t>
            </a:r>
            <a:r>
              <a:rPr lang="tr-TR" altLang="en-US" sz="2400">
                <a:latin typeface="Courier New" pitchFamily="49" charset="0"/>
                <a:cs typeface="Courier New" pitchFamily="49" charset="0"/>
              </a:rPr>
              <a:t>Str</a:t>
            </a:r>
            <a:r>
              <a:rPr lang="tr-TR" altLang="en-US" sz="2400" noProof="1">
                <a:latin typeface="Courier New" pitchFamily="49" charset="0"/>
                <a:cs typeface="Courier New" pitchFamily="49" charset="0"/>
              </a:rPr>
              <a:t> = 			</a:t>
            </a:r>
          </a:p>
          <a:p>
            <a:pPr algn="ctr" eaLnBrk="1" hangingPunct="1">
              <a:spcBef>
                <a:spcPct val="0"/>
              </a:spcBef>
              <a:buFontTx/>
              <a:buNone/>
            </a:pPr>
            <a:r>
              <a:rPr lang="tr-TR" altLang="en-US" sz="2400">
                <a:latin typeface="Courier New" pitchFamily="49" charset="0"/>
                <a:cs typeface="Courier New" pitchFamily="49" charset="0"/>
              </a:rPr>
              <a:t>Properties.Settings.Default.connStr</a:t>
            </a:r>
            <a:r>
              <a:rPr lang="en-US" altLang="en-US" sz="2400">
                <a:latin typeface="Courier New" pitchFamily="49" charset="0"/>
                <a:cs typeface="Courier New" pitchFamily="49" charset="0"/>
              </a:rPr>
              <a:t>;</a:t>
            </a:r>
            <a:endParaRPr lang="tr-TR" altLang="en-US" sz="2400">
              <a:latin typeface="Courier New" pitchFamily="49" charset="0"/>
              <a:cs typeface="Courier New" pitchFamily="49" charset="0"/>
            </a:endParaRPr>
          </a:p>
          <a:p>
            <a:pPr algn="ctr" eaLnBrk="1" hangingPunct="1">
              <a:spcBef>
                <a:spcPct val="0"/>
              </a:spcBef>
              <a:buFontTx/>
              <a:buNone/>
            </a:pPr>
            <a:r>
              <a:rPr lang="tr-TR" altLang="en-US" sz="2400">
                <a:latin typeface="Courier New" pitchFamily="49" charset="0"/>
              </a:rPr>
              <a:t>	  </a:t>
            </a:r>
            <a:r>
              <a:rPr lang="en-US" altLang="en-US" sz="2400">
                <a:latin typeface="Courier New" pitchFamily="49" charset="0"/>
              </a:rPr>
              <a:t> </a:t>
            </a:r>
            <a:r>
              <a:rPr lang="en-US" altLang="en-US" sz="2400" noProof="1">
                <a:solidFill>
                  <a:srgbClr val="CC3300"/>
                </a:solidFill>
                <a:latin typeface="Courier New" pitchFamily="49" charset="0"/>
              </a:rPr>
              <a:t>SqlConnection</a:t>
            </a:r>
            <a:r>
              <a:rPr lang="en-US" altLang="en-US" sz="2400" noProof="1">
                <a:latin typeface="Courier New" pitchFamily="49" charset="0"/>
              </a:rPr>
              <a:t> </a:t>
            </a:r>
            <a:r>
              <a:rPr lang="en-US" altLang="en-US" sz="2400" noProof="1">
                <a:solidFill>
                  <a:schemeClr val="accent2"/>
                </a:solidFill>
                <a:latin typeface="Courier New" pitchFamily="49" charset="0"/>
              </a:rPr>
              <a:t>conn</a:t>
            </a:r>
            <a:r>
              <a:rPr lang="en-US" altLang="en-US" sz="2400" noProof="1">
                <a:latin typeface="Courier New" pitchFamily="49" charset="0"/>
              </a:rPr>
              <a:t> = new SqlConnection(connStr);</a:t>
            </a:r>
          </a:p>
          <a:p>
            <a:pPr algn="ctr" eaLnBrk="1" hangingPunct="1">
              <a:spcBef>
                <a:spcPct val="0"/>
              </a:spcBef>
              <a:buFontTx/>
              <a:buNone/>
            </a:pPr>
            <a:r>
              <a:rPr lang="en-US" altLang="en-US" sz="2400" noProof="1">
                <a:latin typeface="Courier New" pitchFamily="49" charset="0"/>
              </a:rPr>
              <a:t>          string queryString = "SELECT </a:t>
            </a:r>
            <a:r>
              <a:rPr lang="tr-TR" altLang="en-US" sz="2400">
                <a:latin typeface="Courier New" pitchFamily="49" charset="0"/>
              </a:rPr>
              <a:t>* from titles</a:t>
            </a:r>
            <a:r>
              <a:rPr lang="tr-TR" altLang="en-US" sz="2400" noProof="1">
                <a:latin typeface="Courier New" pitchFamily="49" charset="0"/>
              </a:rPr>
              <a:t>;";</a:t>
            </a:r>
            <a:endParaRPr lang="tr-TR" altLang="en-US" sz="2400">
              <a:latin typeface="Courier New" pitchFamily="49" charset="0"/>
            </a:endParaRPr>
          </a:p>
          <a:p>
            <a:pPr algn="ctr" eaLnBrk="1" hangingPunct="1">
              <a:spcBef>
                <a:spcPct val="0"/>
              </a:spcBef>
              <a:buFontTx/>
              <a:buNone/>
            </a:pPr>
            <a:r>
              <a:rPr lang="tr-TR" altLang="en-US" sz="2400">
                <a:latin typeface="Courier New" pitchFamily="49" charset="0"/>
              </a:rPr>
              <a:t>	  </a:t>
            </a:r>
            <a:r>
              <a:rPr lang="en-US" altLang="en-US" sz="2400">
                <a:latin typeface="Courier New" pitchFamily="49" charset="0"/>
              </a:rPr>
              <a:t> </a:t>
            </a:r>
            <a:r>
              <a:rPr lang="tr-TR" altLang="en-US" sz="2400">
                <a:solidFill>
                  <a:srgbClr val="CC3300"/>
                </a:solidFill>
                <a:latin typeface="Courier New" pitchFamily="49" charset="0"/>
              </a:rPr>
              <a:t>SqlDataAdapter</a:t>
            </a:r>
            <a:r>
              <a:rPr lang="tr-TR" altLang="en-US" sz="2400">
                <a:latin typeface="Courier New" pitchFamily="49" charset="0"/>
              </a:rPr>
              <a:t> </a:t>
            </a:r>
            <a:r>
              <a:rPr lang="tr-TR" altLang="en-US" sz="2400">
                <a:solidFill>
                  <a:schemeClr val="accent2"/>
                </a:solidFill>
                <a:latin typeface="Courier New" pitchFamily="49" charset="0"/>
              </a:rPr>
              <a:t>da</a:t>
            </a:r>
            <a:r>
              <a:rPr lang="tr-TR" altLang="en-US" sz="2400">
                <a:latin typeface="Courier New" pitchFamily="49" charset="0"/>
              </a:rPr>
              <a:t> = new </a:t>
            </a:r>
            <a:endParaRPr lang="en-US" altLang="en-US" sz="2400">
              <a:latin typeface="Courier New" pitchFamily="49" charset="0"/>
            </a:endParaRPr>
          </a:p>
          <a:p>
            <a:pPr algn="ctr" eaLnBrk="1" hangingPunct="1">
              <a:spcBef>
                <a:spcPct val="0"/>
              </a:spcBef>
              <a:buFontTx/>
              <a:buNone/>
            </a:pPr>
            <a:r>
              <a:rPr lang="en-US" altLang="en-US" sz="2400">
                <a:latin typeface="Courier New" pitchFamily="49" charset="0"/>
              </a:rPr>
              <a:t>		</a:t>
            </a:r>
            <a:r>
              <a:rPr lang="tr-TR" altLang="en-US" sz="2400">
                <a:latin typeface="Courier New" pitchFamily="49" charset="0"/>
              </a:rPr>
              <a:t>SqlDataAdapter(queryString,conn);</a:t>
            </a:r>
          </a:p>
          <a:p>
            <a:pPr algn="ctr" eaLnBrk="1" hangingPunct="1">
              <a:spcBef>
                <a:spcPct val="0"/>
              </a:spcBef>
              <a:buFontTx/>
              <a:buNone/>
            </a:pPr>
            <a:r>
              <a:rPr lang="tr-TR" altLang="en-US" sz="2400">
                <a:latin typeface="Courier New" pitchFamily="49" charset="0"/>
              </a:rPr>
              <a:t>	  </a:t>
            </a:r>
            <a:r>
              <a:rPr lang="tr-TR" altLang="en-US" sz="2400">
                <a:solidFill>
                  <a:srgbClr val="CC3300"/>
                </a:solidFill>
                <a:latin typeface="Courier New" pitchFamily="49" charset="0"/>
              </a:rPr>
              <a:t>DataSet</a:t>
            </a:r>
            <a:r>
              <a:rPr lang="tr-TR" altLang="en-US" sz="2400">
                <a:latin typeface="Courier New" pitchFamily="49" charset="0"/>
              </a:rPr>
              <a:t> </a:t>
            </a:r>
            <a:r>
              <a:rPr lang="tr-TR" altLang="en-US" sz="2400">
                <a:solidFill>
                  <a:schemeClr val="accent2"/>
                </a:solidFill>
                <a:latin typeface="Courier New" pitchFamily="49" charset="0"/>
              </a:rPr>
              <a:t>ds</a:t>
            </a:r>
            <a:r>
              <a:rPr lang="tr-TR" altLang="en-US" sz="2400">
                <a:latin typeface="Courier New" pitchFamily="49" charset="0"/>
              </a:rPr>
              <a:t> = new DataSet();</a:t>
            </a:r>
          </a:p>
          <a:p>
            <a:pPr algn="ctr" eaLnBrk="1" hangingPunct="1">
              <a:spcBef>
                <a:spcPct val="0"/>
              </a:spcBef>
              <a:buFontTx/>
              <a:buNone/>
            </a:pPr>
            <a:r>
              <a:rPr lang="tr-TR" altLang="en-US" sz="2400">
                <a:latin typeface="Courier New" pitchFamily="49" charset="0"/>
              </a:rPr>
              <a:t>	  </a:t>
            </a:r>
            <a:r>
              <a:rPr lang="en-US" altLang="en-US" sz="2400">
                <a:latin typeface="Courier New" pitchFamily="49" charset="0"/>
              </a:rPr>
              <a:t>  </a:t>
            </a:r>
            <a:r>
              <a:rPr lang="tr-TR" altLang="en-US" sz="2400">
                <a:solidFill>
                  <a:schemeClr val="accent2"/>
                </a:solidFill>
                <a:latin typeface="Courier New" pitchFamily="49" charset="0"/>
              </a:rPr>
              <a:t>da.fill(ds</a:t>
            </a:r>
            <a:r>
              <a:rPr lang="tr-TR" altLang="en-US" sz="2400">
                <a:latin typeface="Courier New" pitchFamily="49" charset="0"/>
              </a:rPr>
              <a:t>);</a:t>
            </a:r>
          </a:p>
          <a:p>
            <a:pPr algn="ctr" eaLnBrk="1" hangingPunct="1">
              <a:spcBef>
                <a:spcPct val="0"/>
              </a:spcBef>
              <a:buFontTx/>
              <a:buNone/>
            </a:pPr>
            <a:r>
              <a:rPr lang="tr-TR" altLang="en-US" sz="2400">
                <a:latin typeface="Courier New" pitchFamily="49" charset="0"/>
              </a:rPr>
              <a:t>	  </a:t>
            </a:r>
            <a:r>
              <a:rPr lang="en-US" altLang="en-US" sz="2400">
                <a:latin typeface="Courier New" pitchFamily="49" charset="0"/>
              </a:rPr>
              <a:t>  </a:t>
            </a:r>
            <a:r>
              <a:rPr lang="tr-TR" altLang="en-US" sz="1600">
                <a:solidFill>
                  <a:schemeClr val="hlink"/>
                </a:solidFill>
                <a:latin typeface="Courier New" pitchFamily="49" charset="0"/>
              </a:rPr>
              <a:t>//</a:t>
            </a:r>
            <a:r>
              <a:rPr lang="en-US" altLang="en-US" sz="1600">
                <a:solidFill>
                  <a:schemeClr val="hlink"/>
                </a:solidFill>
                <a:latin typeface="Courier New" pitchFamily="49" charset="0"/>
              </a:rPr>
              <a:t> </a:t>
            </a:r>
            <a:r>
              <a:rPr lang="tr-TR" altLang="en-US" sz="1600">
                <a:solidFill>
                  <a:schemeClr val="hlink"/>
                </a:solidFill>
                <a:latin typeface="Courier New" pitchFamily="49" charset="0"/>
              </a:rPr>
              <a:t>Work on the data in memory using </a:t>
            </a:r>
            <a:endParaRPr lang="en-US" altLang="en-US" sz="1600">
              <a:solidFill>
                <a:schemeClr val="hlink"/>
              </a:solidFill>
              <a:latin typeface="Courier New" pitchFamily="49" charset="0"/>
            </a:endParaRPr>
          </a:p>
          <a:p>
            <a:pPr algn="ctr" eaLnBrk="1" hangingPunct="1">
              <a:spcBef>
                <a:spcPct val="0"/>
              </a:spcBef>
              <a:buFontTx/>
              <a:buNone/>
            </a:pPr>
            <a:r>
              <a:rPr lang="en-US" altLang="en-US" sz="1600">
                <a:solidFill>
                  <a:schemeClr val="hlink"/>
                </a:solidFill>
                <a:latin typeface="Courier New" pitchFamily="49" charset="0"/>
              </a:rPr>
              <a:t>	    // </a:t>
            </a:r>
            <a:r>
              <a:rPr lang="tr-TR" altLang="en-US" sz="1600">
                <a:solidFill>
                  <a:schemeClr val="hlink"/>
                </a:solidFill>
                <a:latin typeface="Courier New" pitchFamily="49" charset="0"/>
              </a:rPr>
              <a:t>the DataSet (ds) object</a:t>
            </a:r>
            <a:endParaRPr lang="tr-TR" altLang="en-US" sz="2400" noProof="1">
              <a:solidFill>
                <a:schemeClr val="hlink"/>
              </a:solidFill>
              <a:latin typeface="Courier New" pitchFamily="49" charset="0"/>
            </a:endParaRPr>
          </a:p>
          <a:p>
            <a:pPr algn="ctr" eaLnBrk="1" hangingPunct="1">
              <a:spcBef>
                <a:spcPct val="0"/>
              </a:spcBef>
              <a:buFontTx/>
              <a:buNone/>
            </a:pPr>
            <a:r>
              <a:rPr lang="tr-TR" altLang="en-US" sz="2400">
                <a:latin typeface="Courier New" pitchFamily="49" charset="0"/>
              </a:rPr>
              <a:t>	</a:t>
            </a:r>
            <a:r>
              <a:rPr lang="tr-TR" altLang="en-US" sz="2400" noProof="1">
                <a:latin typeface="Courier New" pitchFamily="49" charset="0"/>
              </a:rPr>
              <a:t>}}}</a:t>
            </a:r>
          </a:p>
        </p:txBody>
      </p:sp>
      <p:sp>
        <p:nvSpPr>
          <p:cNvPr id="151555" name="Text Box 5"/>
          <p:cNvSpPr txBox="1">
            <a:spLocks noChangeArrowheads="1"/>
          </p:cNvSpPr>
          <p:nvPr/>
        </p:nvSpPr>
        <p:spPr bwMode="auto">
          <a:xfrm rot="5400000">
            <a:off x="-2453481" y="3236119"/>
            <a:ext cx="5689600" cy="646112"/>
          </a:xfrm>
          <a:prstGeom prst="rect">
            <a:avLst/>
          </a:prstGeom>
          <a:solidFill>
            <a:schemeClr val="accent1"/>
          </a:solidFill>
          <a:ln w="9525">
            <a:solidFill>
              <a:schemeClr val="accent2"/>
            </a:solidFill>
            <a:miter lim="800000"/>
            <a:headEnd/>
            <a:tailEnd/>
          </a:ln>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50000"/>
              </a:spcBef>
              <a:buFontTx/>
              <a:buNone/>
            </a:pPr>
            <a:r>
              <a:rPr lang="tr-TR" altLang="en-US" sz="3600">
                <a:latin typeface="Arial" pitchFamily="34" charset="0"/>
              </a:rPr>
              <a:t>EXAMPLE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11188" y="274638"/>
            <a:ext cx="8075612" cy="1143000"/>
          </a:xfrm>
        </p:spPr>
        <p:txBody>
          <a:bodyPr/>
          <a:lstStyle/>
          <a:p>
            <a:pPr eaLnBrk="1" hangingPunct="1"/>
            <a:r>
              <a:rPr lang="tr-TR" altLang="en-US" smtClean="0"/>
              <a:t>Disconnected – </a:t>
            </a:r>
            <a:r>
              <a:rPr lang="en-US" altLang="en-US" smtClean="0"/>
              <a:t/>
            </a:r>
            <a:br>
              <a:rPr lang="en-US" altLang="en-US" smtClean="0"/>
            </a:br>
            <a:r>
              <a:rPr lang="en-US" altLang="en-US" smtClean="0"/>
              <a:t>			</a:t>
            </a:r>
            <a:r>
              <a:rPr lang="tr-TR" altLang="en-US" smtClean="0"/>
              <a:t>Update, Delete, Insert</a:t>
            </a:r>
          </a:p>
        </p:txBody>
      </p:sp>
      <p:sp>
        <p:nvSpPr>
          <p:cNvPr id="152579" name="Rectangle 10"/>
          <p:cNvSpPr>
            <a:spLocks noChangeArrowheads="1"/>
          </p:cNvSpPr>
          <p:nvPr/>
        </p:nvSpPr>
        <p:spPr bwMode="auto">
          <a:xfrm>
            <a:off x="642938" y="1428750"/>
            <a:ext cx="6000750" cy="1354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tr-TR" altLang="en-US" sz="1600">
                <a:latin typeface="Courier New" pitchFamily="49" charset="0"/>
              </a:rPr>
              <a:t>SqlDataAdapter da = new SqlDataAdapter();</a:t>
            </a:r>
          </a:p>
          <a:p>
            <a:pPr algn="ctr">
              <a:spcBef>
                <a:spcPct val="0"/>
              </a:spcBef>
              <a:buFontTx/>
              <a:buNone/>
            </a:pPr>
            <a:r>
              <a:rPr lang="tr-TR" altLang="en-US" sz="1600">
                <a:latin typeface="Courier New" pitchFamily="49" charset="0"/>
              </a:rPr>
              <a:t>DataSet ds = new DataSet();</a:t>
            </a:r>
          </a:p>
          <a:p>
            <a:pPr algn="ctr">
              <a:spcBef>
                <a:spcPct val="0"/>
              </a:spcBef>
              <a:buFontTx/>
              <a:buNone/>
            </a:pPr>
            <a:r>
              <a:rPr lang="tr-TR" altLang="en-US" sz="1600">
                <a:latin typeface="Courier New" pitchFamily="49" charset="0"/>
              </a:rPr>
              <a:t>SqlCommandBuilder cmdBuilder = new SqlCommandBuilder(da);</a:t>
            </a:r>
          </a:p>
          <a:p>
            <a:pPr algn="ctr">
              <a:spcBef>
                <a:spcPct val="0"/>
              </a:spcBef>
              <a:buFontTx/>
              <a:buNone/>
            </a:pPr>
            <a:r>
              <a:rPr lang="tr-TR" altLang="en-US" sz="1600">
                <a:latin typeface="Courier New" pitchFamily="49" charset="0"/>
              </a:rPr>
              <a:t>da.Fill(ds);</a:t>
            </a:r>
          </a:p>
        </p:txBody>
      </p:sp>
      <p:sp>
        <p:nvSpPr>
          <p:cNvPr id="152580" name="Rectangle 11"/>
          <p:cNvSpPr>
            <a:spLocks noChangeArrowheads="1"/>
          </p:cNvSpPr>
          <p:nvPr/>
        </p:nvSpPr>
        <p:spPr bwMode="auto">
          <a:xfrm>
            <a:off x="642938" y="2786063"/>
            <a:ext cx="6000750" cy="11080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tr-TR" altLang="en-US" sz="1600">
                <a:latin typeface="Courier New" pitchFamily="49" charset="0"/>
              </a:rPr>
              <a:t>DataRow dr = ds.Tables[0].Rows[0];</a:t>
            </a:r>
          </a:p>
          <a:p>
            <a:pPr algn="ctr">
              <a:spcBef>
                <a:spcPct val="0"/>
              </a:spcBef>
              <a:buFontTx/>
              <a:buNone/>
            </a:pPr>
            <a:r>
              <a:rPr lang="tr-TR" altLang="en-US" sz="1600">
                <a:latin typeface="Courier New" pitchFamily="49" charset="0"/>
              </a:rPr>
              <a:t>dr.Delete();</a:t>
            </a:r>
          </a:p>
          <a:p>
            <a:pPr algn="ctr">
              <a:spcBef>
                <a:spcPct val="0"/>
              </a:spcBef>
              <a:buFontTx/>
              <a:buNone/>
            </a:pPr>
            <a:r>
              <a:rPr lang="tr-TR" altLang="en-US" sz="1600">
                <a:latin typeface="Courier New" pitchFamily="49" charset="0"/>
              </a:rPr>
              <a:t>da.UpdateCommand = builder.GetUpdateCommand();</a:t>
            </a:r>
          </a:p>
          <a:p>
            <a:pPr algn="ctr">
              <a:spcBef>
                <a:spcPct val="0"/>
              </a:spcBef>
              <a:buFontTx/>
              <a:buNone/>
            </a:pPr>
            <a:r>
              <a:rPr lang="tr-TR" altLang="en-US" sz="1600">
                <a:latin typeface="Courier New" pitchFamily="49" charset="0"/>
              </a:rPr>
              <a:t>da.Update(ds);</a:t>
            </a:r>
          </a:p>
        </p:txBody>
      </p:sp>
      <p:sp>
        <p:nvSpPr>
          <p:cNvPr id="152581" name="Rectangle 12"/>
          <p:cNvSpPr>
            <a:spLocks noChangeArrowheads="1"/>
          </p:cNvSpPr>
          <p:nvPr/>
        </p:nvSpPr>
        <p:spPr bwMode="auto">
          <a:xfrm>
            <a:off x="642938" y="3890963"/>
            <a:ext cx="6000750" cy="110966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tr-TR" altLang="en-US" sz="1600">
                <a:latin typeface="Courier New" pitchFamily="49" charset="0"/>
              </a:rPr>
              <a:t>DataRow dr = ds.Tables[0].Rows[0];</a:t>
            </a:r>
          </a:p>
          <a:p>
            <a:pPr algn="ctr">
              <a:spcBef>
                <a:spcPct val="0"/>
              </a:spcBef>
              <a:buFontTx/>
              <a:buNone/>
            </a:pPr>
            <a:r>
              <a:rPr lang="tr-TR" altLang="en-US" sz="1600">
                <a:latin typeface="Courier New" pitchFamily="49" charset="0"/>
              </a:rPr>
              <a:t>dr["CustomerName"] = "John";</a:t>
            </a:r>
          </a:p>
          <a:p>
            <a:pPr algn="ctr">
              <a:spcBef>
                <a:spcPct val="0"/>
              </a:spcBef>
              <a:buFontTx/>
              <a:buNone/>
            </a:pPr>
            <a:r>
              <a:rPr lang="tr-TR" altLang="en-US" sz="1600">
                <a:latin typeface="Courier New" pitchFamily="49" charset="0"/>
              </a:rPr>
              <a:t>da.UpdateCommand = builder.GetUpdateCommand();</a:t>
            </a:r>
          </a:p>
          <a:p>
            <a:pPr algn="ctr">
              <a:spcBef>
                <a:spcPct val="0"/>
              </a:spcBef>
              <a:buFontTx/>
              <a:buNone/>
            </a:pPr>
            <a:r>
              <a:rPr lang="tr-TR" altLang="en-US" sz="1600">
                <a:latin typeface="Courier New" pitchFamily="49" charset="0"/>
              </a:rPr>
              <a:t>da.Update(ds);</a:t>
            </a:r>
          </a:p>
        </p:txBody>
      </p:sp>
      <p:sp>
        <p:nvSpPr>
          <p:cNvPr id="152582" name="Text Box 13"/>
          <p:cNvSpPr txBox="1">
            <a:spLocks noChangeArrowheads="1"/>
          </p:cNvSpPr>
          <p:nvPr/>
        </p:nvSpPr>
        <p:spPr bwMode="auto">
          <a:xfrm>
            <a:off x="6942138" y="3071813"/>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tr-TR" altLang="en-US" sz="2400">
                <a:latin typeface="Arial" pitchFamily="34" charset="0"/>
              </a:rPr>
              <a:t>DELETE</a:t>
            </a:r>
          </a:p>
        </p:txBody>
      </p:sp>
      <p:sp>
        <p:nvSpPr>
          <p:cNvPr id="152583" name="Text Box 14"/>
          <p:cNvSpPr txBox="1">
            <a:spLocks noChangeArrowheads="1"/>
          </p:cNvSpPr>
          <p:nvPr/>
        </p:nvSpPr>
        <p:spPr bwMode="auto">
          <a:xfrm>
            <a:off x="6977063" y="4214813"/>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tr-TR" altLang="en-US" sz="2400">
                <a:latin typeface="Arial" pitchFamily="34" charset="0"/>
              </a:rPr>
              <a:t>UPDATE</a:t>
            </a:r>
          </a:p>
        </p:txBody>
      </p:sp>
      <p:sp>
        <p:nvSpPr>
          <p:cNvPr id="152584" name="Text Box 15"/>
          <p:cNvSpPr txBox="1">
            <a:spLocks noChangeArrowheads="1"/>
          </p:cNvSpPr>
          <p:nvPr/>
        </p:nvSpPr>
        <p:spPr bwMode="auto">
          <a:xfrm>
            <a:off x="6824663" y="1857375"/>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tr-TR" altLang="en-US" sz="2400">
                <a:latin typeface="Arial" pitchFamily="34" charset="0"/>
              </a:rPr>
              <a:t>INITIAL CODE</a:t>
            </a:r>
          </a:p>
        </p:txBody>
      </p:sp>
      <p:sp>
        <p:nvSpPr>
          <p:cNvPr id="152585" name="Rectangle 16"/>
          <p:cNvSpPr>
            <a:spLocks noChangeArrowheads="1"/>
          </p:cNvSpPr>
          <p:nvPr/>
        </p:nvSpPr>
        <p:spPr bwMode="auto">
          <a:xfrm>
            <a:off x="642938" y="5002213"/>
            <a:ext cx="6000750" cy="15700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tr-TR" altLang="en-US" sz="1600">
                <a:latin typeface="Courier New" pitchFamily="49" charset="0"/>
              </a:rPr>
              <a:t>DataRow dr = ds.Tables[0].NewRow();</a:t>
            </a:r>
          </a:p>
          <a:p>
            <a:pPr algn="ctr">
              <a:spcBef>
                <a:spcPct val="0"/>
              </a:spcBef>
              <a:buFontTx/>
              <a:buNone/>
            </a:pPr>
            <a:r>
              <a:rPr lang="tr-TR" altLang="en-US" sz="1600">
                <a:latin typeface="Courier New" pitchFamily="49" charset="0"/>
              </a:rPr>
              <a:t>dr["CustomerName"] = "John";</a:t>
            </a:r>
          </a:p>
          <a:p>
            <a:pPr algn="ctr">
              <a:spcBef>
                <a:spcPct val="0"/>
              </a:spcBef>
              <a:buFontTx/>
              <a:buNone/>
            </a:pPr>
            <a:r>
              <a:rPr lang="tr-TR" altLang="en-US" sz="1600">
                <a:latin typeface="Courier New" pitchFamily="49" charset="0"/>
              </a:rPr>
              <a:t>dr["CustomerSurName"] = "Smith";</a:t>
            </a:r>
          </a:p>
          <a:p>
            <a:pPr algn="ctr">
              <a:spcBef>
                <a:spcPct val="0"/>
              </a:spcBef>
              <a:buFontTx/>
              <a:buNone/>
            </a:pPr>
            <a:r>
              <a:rPr lang="tr-TR" altLang="en-US" sz="1600">
                <a:latin typeface="Courier New" pitchFamily="49" charset="0"/>
              </a:rPr>
              <a:t>ds.Tables[0].Rows.Add(dr);</a:t>
            </a:r>
          </a:p>
          <a:p>
            <a:pPr algn="ctr">
              <a:spcBef>
                <a:spcPct val="0"/>
              </a:spcBef>
              <a:buFontTx/>
              <a:buNone/>
            </a:pPr>
            <a:r>
              <a:rPr lang="tr-TR" altLang="en-US" sz="1600">
                <a:latin typeface="Courier New" pitchFamily="49" charset="0"/>
              </a:rPr>
              <a:t>da.UpdateCommand = builder.GetUpdateCommand();</a:t>
            </a:r>
          </a:p>
          <a:p>
            <a:pPr algn="ctr">
              <a:spcBef>
                <a:spcPct val="0"/>
              </a:spcBef>
              <a:buFontTx/>
              <a:buNone/>
            </a:pPr>
            <a:r>
              <a:rPr lang="tr-TR" altLang="en-US" sz="1600">
                <a:latin typeface="Courier New" pitchFamily="49" charset="0"/>
              </a:rPr>
              <a:t>da.Update(ds);</a:t>
            </a:r>
          </a:p>
        </p:txBody>
      </p:sp>
      <p:sp>
        <p:nvSpPr>
          <p:cNvPr id="152586" name="Text Box 17"/>
          <p:cNvSpPr txBox="1">
            <a:spLocks noChangeArrowheads="1"/>
          </p:cNvSpPr>
          <p:nvPr/>
        </p:nvSpPr>
        <p:spPr bwMode="auto">
          <a:xfrm>
            <a:off x="7072313" y="55006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tr-TR" altLang="en-US" sz="2400">
                <a:latin typeface="Arial" pitchFamily="34" charset="0"/>
              </a:rPr>
              <a:t>INSERT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tr-TR" altLang="en-US" smtClean="0"/>
              <a:t>Steps of Data Acces : Connected Environment</a:t>
            </a:r>
          </a:p>
        </p:txBody>
      </p:sp>
      <p:sp>
        <p:nvSpPr>
          <p:cNvPr id="153603" name="Rectangle 3"/>
          <p:cNvSpPr>
            <a:spLocks noGrp="1" noChangeArrowheads="1"/>
          </p:cNvSpPr>
          <p:nvPr>
            <p:ph sz="quarter" idx="1"/>
          </p:nvPr>
        </p:nvSpPr>
        <p:spPr/>
        <p:txBody>
          <a:bodyPr/>
          <a:lstStyle/>
          <a:p>
            <a:pPr eaLnBrk="1" hangingPunct="1"/>
            <a:r>
              <a:rPr lang="tr-TR" altLang="en-US" sz="2800" smtClean="0"/>
              <a:t>Create connection</a:t>
            </a:r>
          </a:p>
          <a:p>
            <a:pPr eaLnBrk="1" hangingPunct="1"/>
            <a:r>
              <a:rPr lang="tr-TR" altLang="en-US" sz="2800" smtClean="0"/>
              <a:t>Create command (select-insert-update-delete)</a:t>
            </a:r>
          </a:p>
          <a:p>
            <a:pPr eaLnBrk="1" hangingPunct="1"/>
            <a:r>
              <a:rPr lang="tr-TR" altLang="en-US" sz="2800" smtClean="0"/>
              <a:t>Open connection</a:t>
            </a:r>
          </a:p>
          <a:p>
            <a:pPr eaLnBrk="1" hangingPunct="1"/>
            <a:r>
              <a:rPr lang="tr-TR" altLang="en-US" sz="2800" smtClean="0"/>
              <a:t>If SELECT -&gt; use a </a:t>
            </a:r>
            <a:r>
              <a:rPr lang="tr-TR" altLang="en-US" sz="2800" b="1" smtClean="0">
                <a:latin typeface="Courier New" pitchFamily="49" charset="0"/>
                <a:cs typeface="Courier New" pitchFamily="49" charset="0"/>
              </a:rPr>
              <a:t>DataReader</a:t>
            </a:r>
            <a:r>
              <a:rPr lang="tr-TR" altLang="en-US" sz="2800" smtClean="0"/>
              <a:t> to fetch data</a:t>
            </a:r>
          </a:p>
          <a:p>
            <a:pPr eaLnBrk="1" hangingPunct="1"/>
            <a:r>
              <a:rPr lang="tr-TR" altLang="en-US" sz="2800" smtClean="0"/>
              <a:t>If U</a:t>
            </a:r>
            <a:r>
              <a:rPr lang="en-US" altLang="en-US" sz="2800" smtClean="0"/>
              <a:t>P</a:t>
            </a:r>
            <a:r>
              <a:rPr lang="tr-TR" altLang="en-US" sz="2800" smtClean="0"/>
              <a:t>DATE,DELETE, INSERT -&gt; use command object’s methods</a:t>
            </a:r>
          </a:p>
          <a:p>
            <a:pPr eaLnBrk="1" hangingPunct="1"/>
            <a:r>
              <a:rPr lang="tr-TR" altLang="en-US" sz="2800" smtClean="0"/>
              <a:t>Close connection</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4"/>
          <p:cNvSpPr>
            <a:spLocks noChangeArrowheads="1"/>
          </p:cNvSpPr>
          <p:nvPr/>
        </p:nvSpPr>
        <p:spPr bwMode="auto">
          <a:xfrm>
            <a:off x="179388" y="260350"/>
            <a:ext cx="8321675" cy="663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tr-TR" altLang="en-US" sz="1600">
                <a:latin typeface="Courier New" pitchFamily="49" charset="0"/>
              </a:rPr>
              <a:t>static void Main()</a:t>
            </a:r>
          </a:p>
          <a:p>
            <a:pPr algn="ctr">
              <a:spcBef>
                <a:spcPct val="0"/>
              </a:spcBef>
              <a:buFontTx/>
              <a:buNone/>
            </a:pPr>
            <a:r>
              <a:rPr lang="tr-TR" altLang="en-US" sz="1600">
                <a:latin typeface="Courier New" pitchFamily="49" charset="0"/>
              </a:rPr>
              <a:t>{</a:t>
            </a:r>
            <a:endParaRPr lang="en-US" altLang="en-US" sz="1600">
              <a:latin typeface="Courier New" pitchFamily="49" charset="0"/>
            </a:endParaRPr>
          </a:p>
          <a:p>
            <a:pPr algn="ctr">
              <a:spcBef>
                <a:spcPct val="0"/>
              </a:spcBef>
              <a:buFontTx/>
              <a:buNone/>
            </a:pPr>
            <a:r>
              <a:rPr lang="en-US" altLang="en-US" sz="1600">
                <a:latin typeface="Courier New" pitchFamily="49" charset="0"/>
              </a:rPr>
              <a:t>    </a:t>
            </a:r>
            <a:r>
              <a:rPr lang="tr-TR" altLang="en-US" sz="1600">
                <a:latin typeface="Courier New" pitchFamily="49" charset="0"/>
              </a:rPr>
              <a:t>string connectionString = </a:t>
            </a:r>
            <a:r>
              <a:rPr lang="en-US" altLang="en-US" sz="1600">
                <a:latin typeface="Courier New" pitchFamily="49" charset="0"/>
              </a:rPr>
              <a:t>		</a:t>
            </a:r>
          </a:p>
          <a:p>
            <a:pPr algn="ctr">
              <a:spcBef>
                <a:spcPct val="0"/>
              </a:spcBef>
              <a:buFontTx/>
              <a:buNone/>
            </a:pPr>
            <a:r>
              <a:rPr lang="en-US" altLang="en-US" sz="1600">
                <a:latin typeface="Courier New" pitchFamily="49" charset="0"/>
                <a:cs typeface="Courier New" pitchFamily="49" charset="0"/>
              </a:rPr>
              <a:t>			</a:t>
            </a:r>
            <a:r>
              <a:rPr lang="tr-TR" altLang="en-US" sz="1600">
                <a:latin typeface="Courier New" pitchFamily="49" charset="0"/>
                <a:cs typeface="Courier New" pitchFamily="49" charset="0"/>
              </a:rPr>
              <a:t>Properties.Settings.Default.connStr</a:t>
            </a:r>
            <a:r>
              <a:rPr lang="en-US" altLang="en-US" sz="1600">
                <a:latin typeface="Courier New" pitchFamily="49" charset="0"/>
                <a:cs typeface="Courier New" pitchFamily="49" charset="0"/>
              </a:rPr>
              <a:t>;</a:t>
            </a:r>
            <a:endParaRPr lang="tr-TR" altLang="en-US" sz="1600">
              <a:latin typeface="Courier New" pitchFamily="49" charset="0"/>
            </a:endParaRPr>
          </a:p>
          <a:p>
            <a:pPr algn="ctr">
              <a:spcBef>
                <a:spcPct val="0"/>
              </a:spcBef>
              <a:buFontTx/>
              <a:buNone/>
            </a:pPr>
            <a:r>
              <a:rPr lang="tr-TR" altLang="en-US" sz="1600">
                <a:latin typeface="Courier New" pitchFamily="49" charset="0"/>
              </a:rPr>
              <a:t>    string queryString = "SELECT CategoryID, CategoryName FROM </a:t>
            </a:r>
            <a:r>
              <a:rPr lang="en-US" altLang="en-US" sz="1600">
                <a:latin typeface="Courier New" pitchFamily="49" charset="0"/>
              </a:rPr>
              <a:t>				    		</a:t>
            </a:r>
            <a:r>
              <a:rPr lang="tr-TR" altLang="en-US" sz="1600">
                <a:latin typeface="Courier New" pitchFamily="49" charset="0"/>
              </a:rPr>
              <a:t>dbo.Categories;";</a:t>
            </a:r>
          </a:p>
          <a:p>
            <a:pPr algn="ctr">
              <a:spcBef>
                <a:spcPct val="0"/>
              </a:spcBef>
              <a:buFontTx/>
              <a:buNone/>
            </a:pPr>
            <a:r>
              <a:rPr lang="tr-TR" altLang="en-US" sz="1600">
                <a:latin typeface="Courier New" pitchFamily="49" charset="0"/>
              </a:rPr>
              <a:t>    SqlConnection connection = new </a:t>
            </a:r>
            <a:r>
              <a:rPr lang="en-US" altLang="en-US" sz="1600">
                <a:latin typeface="Courier New" pitchFamily="49" charset="0"/>
              </a:rPr>
              <a:t>								   S</a:t>
            </a:r>
            <a:r>
              <a:rPr lang="tr-TR" altLang="en-US" sz="1600">
                <a:latin typeface="Courier New" pitchFamily="49" charset="0"/>
              </a:rPr>
              <a:t>qlConnection(connectionString)</a:t>
            </a:r>
            <a:r>
              <a:rPr lang="en-US" altLang="en-US" sz="1600">
                <a:latin typeface="Courier New" pitchFamily="49" charset="0"/>
              </a:rPr>
              <a:t>;</a:t>
            </a:r>
          </a:p>
          <a:p>
            <a:pPr algn="ctr">
              <a:spcBef>
                <a:spcPct val="0"/>
              </a:spcBef>
              <a:buFontTx/>
              <a:buNone/>
            </a:pPr>
            <a:endParaRPr lang="tr-TR" altLang="en-US" sz="1600">
              <a:latin typeface="Courier New" pitchFamily="49" charset="0"/>
            </a:endParaRPr>
          </a:p>
          <a:p>
            <a:pPr algn="ctr">
              <a:spcBef>
                <a:spcPct val="0"/>
              </a:spcBef>
              <a:buFontTx/>
              <a:buNone/>
            </a:pPr>
            <a:r>
              <a:rPr lang="en-US" altLang="en-US" sz="1600">
                <a:latin typeface="Courier New" pitchFamily="49" charset="0"/>
              </a:rPr>
              <a:t>    </a:t>
            </a:r>
            <a:r>
              <a:rPr lang="tr-TR" altLang="en-US" sz="1600">
                <a:latin typeface="Courier New" pitchFamily="49" charset="0"/>
              </a:rPr>
              <a:t>SqlCommand command = new SqlCommand(queryString,connection);</a:t>
            </a:r>
          </a:p>
          <a:p>
            <a:pPr algn="ctr">
              <a:spcBef>
                <a:spcPct val="0"/>
              </a:spcBef>
              <a:buFontTx/>
              <a:buNone/>
            </a:pPr>
            <a:r>
              <a:rPr lang="tr-TR" altLang="en-US" sz="1600">
                <a:latin typeface="Courier New" pitchFamily="49" charset="0"/>
              </a:rPr>
              <a:t>    try</a:t>
            </a:r>
          </a:p>
          <a:p>
            <a:pPr algn="ctr">
              <a:spcBef>
                <a:spcPct val="0"/>
              </a:spcBef>
              <a:buFontTx/>
              <a:buNone/>
            </a:pPr>
            <a:r>
              <a:rPr lang="tr-TR" altLang="en-US" sz="1600">
                <a:latin typeface="Courier New" pitchFamily="49" charset="0"/>
              </a:rPr>
              <a:t>    {</a:t>
            </a:r>
          </a:p>
          <a:p>
            <a:pPr algn="ctr">
              <a:spcBef>
                <a:spcPct val="0"/>
              </a:spcBef>
              <a:buFontTx/>
              <a:buNone/>
            </a:pPr>
            <a:r>
              <a:rPr lang="tr-TR" altLang="en-US" sz="1600">
                <a:latin typeface="Courier New" pitchFamily="49" charset="0"/>
              </a:rPr>
              <a:t>        connection.Open();</a:t>
            </a:r>
          </a:p>
          <a:p>
            <a:pPr algn="ctr">
              <a:spcBef>
                <a:spcPct val="0"/>
              </a:spcBef>
              <a:buFontTx/>
              <a:buNone/>
            </a:pPr>
            <a:r>
              <a:rPr lang="tr-TR" altLang="en-US" sz="1600">
                <a:latin typeface="Courier New" pitchFamily="49" charset="0"/>
              </a:rPr>
              <a:t>        SqlDataReader reader = command.ExecuteReader();</a:t>
            </a:r>
          </a:p>
          <a:p>
            <a:pPr algn="ctr">
              <a:spcBef>
                <a:spcPct val="0"/>
              </a:spcBef>
              <a:buFontTx/>
              <a:buNone/>
            </a:pPr>
            <a:r>
              <a:rPr lang="tr-TR" altLang="en-US" sz="1600">
                <a:latin typeface="Courier New" pitchFamily="49" charset="0"/>
              </a:rPr>
              <a:t>        while (reader.Read())</a:t>
            </a:r>
          </a:p>
          <a:p>
            <a:pPr algn="ctr">
              <a:spcBef>
                <a:spcPct val="0"/>
              </a:spcBef>
              <a:buFontTx/>
              <a:buNone/>
            </a:pPr>
            <a:r>
              <a:rPr lang="tr-TR" altLang="en-US" sz="1600">
                <a:latin typeface="Courier New" pitchFamily="49" charset="0"/>
              </a:rPr>
              <a:t>        {</a:t>
            </a:r>
          </a:p>
          <a:p>
            <a:pPr algn="ctr">
              <a:spcBef>
                <a:spcPct val="0"/>
              </a:spcBef>
              <a:buFontTx/>
              <a:buNone/>
            </a:pPr>
            <a:r>
              <a:rPr lang="tr-TR" altLang="en-US" sz="1600">
                <a:latin typeface="Courier New" pitchFamily="49" charset="0"/>
              </a:rPr>
              <a:t>           </a:t>
            </a:r>
            <a:r>
              <a:rPr lang="en-US" altLang="en-US" sz="1600">
                <a:latin typeface="Courier New" pitchFamily="49" charset="0"/>
              </a:rPr>
              <a:t> </a:t>
            </a:r>
            <a:r>
              <a:rPr lang="tr-TR" altLang="en-US" sz="1600">
                <a:latin typeface="Courier New" pitchFamily="49" charset="0"/>
              </a:rPr>
              <a:t>Console.WriteLine("\t{0}\t{1}“,reader[0],reader[1]);</a:t>
            </a:r>
          </a:p>
          <a:p>
            <a:pPr algn="ctr">
              <a:spcBef>
                <a:spcPct val="0"/>
              </a:spcBef>
              <a:buFontTx/>
              <a:buNone/>
            </a:pPr>
            <a:r>
              <a:rPr lang="tr-TR" altLang="en-US" sz="1600">
                <a:latin typeface="Courier New" pitchFamily="49" charset="0"/>
              </a:rPr>
              <a:t>        }</a:t>
            </a:r>
          </a:p>
          <a:p>
            <a:pPr algn="ctr">
              <a:spcBef>
                <a:spcPct val="0"/>
              </a:spcBef>
              <a:buFontTx/>
              <a:buNone/>
            </a:pPr>
            <a:r>
              <a:rPr lang="tr-TR" altLang="en-US" sz="1600">
                <a:latin typeface="Courier New" pitchFamily="49" charset="0"/>
              </a:rPr>
              <a:t>        reader.Close();</a:t>
            </a:r>
          </a:p>
          <a:p>
            <a:pPr algn="ctr">
              <a:spcBef>
                <a:spcPct val="0"/>
              </a:spcBef>
              <a:buFontTx/>
              <a:buNone/>
            </a:pPr>
            <a:r>
              <a:rPr lang="tr-TR" altLang="en-US" sz="1600">
                <a:latin typeface="Courier New" pitchFamily="49" charset="0"/>
              </a:rPr>
              <a:t>	</a:t>
            </a:r>
            <a:r>
              <a:rPr lang="en-US" altLang="en-US" sz="1600">
                <a:latin typeface="Courier New" pitchFamily="49" charset="0"/>
              </a:rPr>
              <a:t> </a:t>
            </a:r>
            <a:r>
              <a:rPr lang="tr-TR" altLang="en-US" sz="1600">
                <a:latin typeface="Courier New" pitchFamily="49" charset="0"/>
              </a:rPr>
              <a:t>connection.close();</a:t>
            </a:r>
          </a:p>
          <a:p>
            <a:pPr algn="ctr">
              <a:spcBef>
                <a:spcPct val="0"/>
              </a:spcBef>
              <a:buFontTx/>
              <a:buNone/>
            </a:pPr>
            <a:r>
              <a:rPr lang="tr-TR" altLang="en-US" sz="1600">
                <a:latin typeface="Courier New" pitchFamily="49" charset="0"/>
              </a:rPr>
              <a:t>    }</a:t>
            </a:r>
          </a:p>
          <a:p>
            <a:pPr algn="ctr">
              <a:spcBef>
                <a:spcPct val="0"/>
              </a:spcBef>
              <a:buFontTx/>
              <a:buNone/>
            </a:pPr>
            <a:r>
              <a:rPr lang="tr-TR" altLang="en-US" sz="1600">
                <a:latin typeface="Courier New" pitchFamily="49" charset="0"/>
              </a:rPr>
              <a:t>    catch (Exception ex)</a:t>
            </a:r>
          </a:p>
          <a:p>
            <a:pPr algn="ctr">
              <a:spcBef>
                <a:spcPct val="0"/>
              </a:spcBef>
              <a:buFontTx/>
              <a:buNone/>
            </a:pPr>
            <a:r>
              <a:rPr lang="tr-TR" altLang="en-US" sz="1600">
                <a:latin typeface="Courier New" pitchFamily="49" charset="0"/>
              </a:rPr>
              <a:t>    {</a:t>
            </a:r>
          </a:p>
          <a:p>
            <a:pPr algn="ctr">
              <a:spcBef>
                <a:spcPct val="0"/>
              </a:spcBef>
              <a:buFontTx/>
              <a:buNone/>
            </a:pPr>
            <a:r>
              <a:rPr lang="tr-TR" altLang="en-US" sz="1600">
                <a:latin typeface="Courier New" pitchFamily="49" charset="0"/>
              </a:rPr>
              <a:t>        Console.WriteLine(ex.Message);</a:t>
            </a:r>
          </a:p>
          <a:p>
            <a:pPr algn="ctr">
              <a:spcBef>
                <a:spcPct val="0"/>
              </a:spcBef>
              <a:buFontTx/>
              <a:buNone/>
            </a:pPr>
            <a:r>
              <a:rPr lang="tr-TR" altLang="en-US" sz="1600">
                <a:latin typeface="Courier New" pitchFamily="49" charset="0"/>
              </a:rPr>
              <a:t>    }        </a:t>
            </a:r>
          </a:p>
          <a:p>
            <a:pPr algn="ctr">
              <a:spcBef>
                <a:spcPct val="0"/>
              </a:spcBef>
              <a:buFontTx/>
              <a:buNone/>
            </a:pPr>
            <a:r>
              <a:rPr lang="tr-TR" altLang="en-US" sz="1600">
                <a:latin typeface="Courier New" pitchFamily="49" charset="0"/>
              </a:rPr>
              <a:t>}</a:t>
            </a:r>
          </a:p>
        </p:txBody>
      </p:sp>
      <p:sp>
        <p:nvSpPr>
          <p:cNvPr id="154627" name="Text Box 5"/>
          <p:cNvSpPr txBox="1">
            <a:spLocks noChangeArrowheads="1"/>
          </p:cNvSpPr>
          <p:nvPr/>
        </p:nvSpPr>
        <p:spPr bwMode="auto">
          <a:xfrm rot="5400000">
            <a:off x="5995194" y="2997994"/>
            <a:ext cx="5689600" cy="646112"/>
          </a:xfrm>
          <a:prstGeom prst="rect">
            <a:avLst/>
          </a:prstGeom>
          <a:solidFill>
            <a:schemeClr val="accent1"/>
          </a:solidFill>
          <a:ln w="9525">
            <a:solidFill>
              <a:schemeClr val="accent2"/>
            </a:solidFill>
            <a:miter lim="800000"/>
            <a:headEnd/>
            <a:tailEnd/>
          </a:ln>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50000"/>
              </a:spcBef>
              <a:buFontTx/>
              <a:buNone/>
            </a:pPr>
            <a:r>
              <a:rPr lang="tr-TR" altLang="en-US" sz="3600">
                <a:latin typeface="Arial" pitchFamily="34" charset="0"/>
              </a:rPr>
              <a:t>EXAMPLE</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914400" y="274638"/>
            <a:ext cx="7772400" cy="868362"/>
          </a:xfrm>
        </p:spPr>
        <p:txBody>
          <a:bodyPr/>
          <a:lstStyle/>
          <a:p>
            <a:pPr eaLnBrk="1" hangingPunct="1"/>
            <a:r>
              <a:rPr lang="tr-TR" altLang="en-US" smtClean="0"/>
              <a:t>Connected – Update, Delete, Insert</a:t>
            </a:r>
          </a:p>
        </p:txBody>
      </p:sp>
      <p:sp>
        <p:nvSpPr>
          <p:cNvPr id="155651" name="Rectangle 3"/>
          <p:cNvSpPr>
            <a:spLocks noGrp="1" noChangeArrowheads="1"/>
          </p:cNvSpPr>
          <p:nvPr>
            <p:ph sz="quarter" idx="1"/>
          </p:nvPr>
        </p:nvSpPr>
        <p:spPr/>
        <p:txBody>
          <a:bodyPr/>
          <a:lstStyle/>
          <a:p>
            <a:pPr eaLnBrk="1" hangingPunct="1">
              <a:lnSpc>
                <a:spcPct val="90000"/>
              </a:lnSpc>
            </a:pPr>
            <a:r>
              <a:rPr lang="tr-TR" altLang="en-US" sz="2800" smtClean="0"/>
              <a:t>Command class core methods:</a:t>
            </a:r>
          </a:p>
          <a:p>
            <a:pPr lvl="1" eaLnBrk="1" hangingPunct="1">
              <a:lnSpc>
                <a:spcPct val="90000"/>
              </a:lnSpc>
            </a:pPr>
            <a:r>
              <a:rPr lang="tr-TR" altLang="en-US" b="1" smtClean="0">
                <a:solidFill>
                  <a:schemeClr val="folHlink"/>
                </a:solidFill>
                <a:latin typeface="Courier New" pitchFamily="49" charset="0"/>
                <a:cs typeface="Courier New" pitchFamily="49" charset="0"/>
              </a:rPr>
              <a:t>ExecuteNonQuery</a:t>
            </a:r>
            <a:r>
              <a:rPr lang="tr-TR" altLang="en-US" smtClean="0"/>
              <a:t> : Executes a SQL statement against a connection object </a:t>
            </a:r>
          </a:p>
          <a:p>
            <a:pPr lvl="1" eaLnBrk="1" hangingPunct="1">
              <a:lnSpc>
                <a:spcPct val="90000"/>
              </a:lnSpc>
            </a:pPr>
            <a:r>
              <a:rPr lang="tr-TR" altLang="en-US" b="1" smtClean="0">
                <a:solidFill>
                  <a:schemeClr val="folHlink"/>
                </a:solidFill>
                <a:latin typeface="Courier New" pitchFamily="49" charset="0"/>
                <a:cs typeface="Courier New" pitchFamily="49" charset="0"/>
              </a:rPr>
              <a:t>ExecuteReader</a:t>
            </a:r>
            <a:r>
              <a:rPr lang="tr-TR" altLang="en-US" smtClean="0"/>
              <a:t>: Executes the CommandText against the Connection and returns a </a:t>
            </a:r>
            <a:r>
              <a:rPr lang="tr-TR" altLang="en-US" b="1" smtClean="0">
                <a:latin typeface="Courier New" pitchFamily="49" charset="0"/>
                <a:cs typeface="Courier New" pitchFamily="49" charset="0"/>
                <a:hlinkClick r:id="rId2"/>
              </a:rPr>
              <a:t>DbDataReader</a:t>
            </a:r>
            <a:r>
              <a:rPr lang="tr-TR" altLang="en-US" b="1" smtClean="0">
                <a:latin typeface="Courier New" pitchFamily="49" charset="0"/>
                <a:cs typeface="Courier New" pitchFamily="49" charset="0"/>
              </a:rPr>
              <a:t> </a:t>
            </a:r>
          </a:p>
          <a:p>
            <a:pPr lvl="1" eaLnBrk="1" hangingPunct="1">
              <a:lnSpc>
                <a:spcPct val="90000"/>
              </a:lnSpc>
            </a:pPr>
            <a:r>
              <a:rPr lang="tr-TR" altLang="en-US" b="1" smtClean="0">
                <a:solidFill>
                  <a:schemeClr val="folHlink"/>
                </a:solidFill>
                <a:latin typeface="Courier New" pitchFamily="49" charset="0"/>
                <a:cs typeface="Courier New" pitchFamily="49" charset="0"/>
              </a:rPr>
              <a:t>ExecuteScalar</a:t>
            </a:r>
            <a:r>
              <a:rPr lang="tr-TR" altLang="en-US" smtClean="0"/>
              <a:t>: Executes the query and returns the first column of the first row in the result set returned by the query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28625" y="274638"/>
            <a:ext cx="7772400" cy="1143000"/>
          </a:xfrm>
        </p:spPr>
        <p:txBody>
          <a:bodyPr/>
          <a:lstStyle/>
          <a:p>
            <a:pPr eaLnBrk="1" hangingPunct="1"/>
            <a:r>
              <a:rPr lang="tr-TR" altLang="en-US" smtClean="0"/>
              <a:t>Connected – Update, Delete, Insert</a:t>
            </a:r>
          </a:p>
        </p:txBody>
      </p:sp>
      <p:sp>
        <p:nvSpPr>
          <p:cNvPr id="156675" name="Rectangle 4"/>
          <p:cNvSpPr>
            <a:spLocks noChangeArrowheads="1"/>
          </p:cNvSpPr>
          <p:nvPr/>
        </p:nvSpPr>
        <p:spPr bwMode="auto">
          <a:xfrm>
            <a:off x="428625" y="1714500"/>
            <a:ext cx="8501063"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tr-TR" altLang="en-US" sz="2400">
                <a:latin typeface="Courier New" pitchFamily="49" charset="0"/>
              </a:rPr>
              <a:t>string connString = </a:t>
            </a:r>
            <a:r>
              <a:rPr lang="en-US" altLang="en-US" sz="2400">
                <a:latin typeface="Courier New" pitchFamily="49" charset="0"/>
              </a:rPr>
              <a:t>							  </a:t>
            </a:r>
            <a:r>
              <a:rPr lang="tr-TR" altLang="en-US" sz="2400">
                <a:latin typeface="Courier New" pitchFamily="49" charset="0"/>
                <a:cs typeface="Courier New" pitchFamily="49" charset="0"/>
              </a:rPr>
              <a:t>Properties.Settings.Default.connStr</a:t>
            </a:r>
            <a:r>
              <a:rPr lang="tr-TR" altLang="en-US" sz="2400">
                <a:latin typeface="Courier New" pitchFamily="49" charset="0"/>
              </a:rPr>
              <a:t>;</a:t>
            </a:r>
          </a:p>
          <a:p>
            <a:pPr algn="ctr">
              <a:spcBef>
                <a:spcPct val="0"/>
              </a:spcBef>
              <a:buFontTx/>
              <a:buNone/>
            </a:pPr>
            <a:r>
              <a:rPr lang="tr-TR" altLang="en-US" sz="2400">
                <a:latin typeface="Courier New" pitchFamily="49" charset="0"/>
              </a:rPr>
              <a:t>SqlConnection conn = new </a:t>
            </a:r>
            <a:r>
              <a:rPr lang="en-US" altLang="en-US" sz="2400">
                <a:latin typeface="Courier New" pitchFamily="49" charset="0"/>
              </a:rPr>
              <a:t>						   </a:t>
            </a:r>
            <a:r>
              <a:rPr lang="tr-TR" altLang="en-US" sz="2400">
                <a:latin typeface="Courier New" pitchFamily="49" charset="0"/>
              </a:rPr>
              <a:t>SqlConnection(connString);</a:t>
            </a:r>
          </a:p>
          <a:p>
            <a:pPr algn="ctr">
              <a:spcBef>
                <a:spcPct val="0"/>
              </a:spcBef>
              <a:buFontTx/>
              <a:buNone/>
            </a:pPr>
            <a:r>
              <a:rPr lang="tr-TR" altLang="en-US" sz="2400">
                <a:latin typeface="Courier New" pitchFamily="49" charset="0"/>
              </a:rPr>
              <a:t>SqlCommand cmd = new SqlCommand("delete from </a:t>
            </a:r>
            <a:r>
              <a:rPr lang="en-US" altLang="en-US" sz="2400">
                <a:latin typeface="Courier New" pitchFamily="49" charset="0"/>
              </a:rPr>
              <a:t>   </a:t>
            </a:r>
          </a:p>
          <a:p>
            <a:pPr algn="ctr">
              <a:spcBef>
                <a:spcPct val="0"/>
              </a:spcBef>
              <a:buFontTx/>
              <a:buNone/>
            </a:pPr>
            <a:r>
              <a:rPr lang="en-US" altLang="en-US" sz="2400">
                <a:latin typeface="Courier New" pitchFamily="49" charset="0"/>
              </a:rPr>
              <a:t>    </a:t>
            </a:r>
            <a:r>
              <a:rPr lang="tr-TR" altLang="en-US" sz="2400">
                <a:latin typeface="Courier New" pitchFamily="49" charset="0"/>
              </a:rPr>
              <a:t>Customers"</a:t>
            </a:r>
            <a:r>
              <a:rPr lang="en-US" altLang="en-US" sz="2400">
                <a:latin typeface="Courier New" pitchFamily="49" charset="0"/>
              </a:rPr>
              <a:t> </a:t>
            </a:r>
            <a:r>
              <a:rPr lang="tr-TR" altLang="en-US" sz="2400">
                <a:latin typeface="Courier New" pitchFamily="49" charset="0"/>
              </a:rPr>
              <a:t>+ "where custID=12344", conn);</a:t>
            </a:r>
          </a:p>
          <a:p>
            <a:pPr algn="ctr">
              <a:spcBef>
                <a:spcPct val="0"/>
              </a:spcBef>
              <a:buFontTx/>
              <a:buNone/>
            </a:pPr>
            <a:r>
              <a:rPr lang="tr-TR" altLang="en-US" sz="2400">
                <a:latin typeface="Courier New" pitchFamily="49" charset="0"/>
              </a:rPr>
              <a:t>conn.Open();</a:t>
            </a:r>
          </a:p>
          <a:p>
            <a:pPr algn="ctr">
              <a:spcBef>
                <a:spcPct val="0"/>
              </a:spcBef>
              <a:buFontTx/>
              <a:buNone/>
            </a:pPr>
            <a:r>
              <a:rPr lang="tr-TR" altLang="en-US" sz="2400">
                <a:latin typeface="Courier New" pitchFamily="49" charset="0"/>
              </a:rPr>
              <a:t>cmd.ExecuteNonQuery();</a:t>
            </a:r>
          </a:p>
          <a:p>
            <a:pPr algn="ctr">
              <a:spcBef>
                <a:spcPct val="0"/>
              </a:spcBef>
              <a:buFontTx/>
              <a:buNone/>
            </a:pPr>
            <a:r>
              <a:rPr lang="tr-TR" altLang="en-US" sz="2400">
                <a:latin typeface="Courier New" pitchFamily="49" charset="0"/>
              </a:rPr>
              <a:t>conn.Close();</a:t>
            </a:r>
          </a:p>
        </p:txBody>
      </p:sp>
      <p:sp>
        <p:nvSpPr>
          <p:cNvPr id="156676" name="Line 6"/>
          <p:cNvSpPr>
            <a:spLocks noChangeShapeType="1"/>
          </p:cNvSpPr>
          <p:nvPr/>
        </p:nvSpPr>
        <p:spPr bwMode="auto">
          <a:xfrm flipV="1">
            <a:off x="3851275" y="3929063"/>
            <a:ext cx="1292225" cy="166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677" name="Text Box 7"/>
          <p:cNvSpPr txBox="1">
            <a:spLocks noChangeArrowheads="1"/>
          </p:cNvSpPr>
          <p:nvPr/>
        </p:nvSpPr>
        <p:spPr bwMode="auto">
          <a:xfrm>
            <a:off x="2195513" y="5734050"/>
            <a:ext cx="5602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Font typeface="Arial" pitchFamily="34" charset="0"/>
              <a:buChar char="•"/>
              <a:defRPr sz="3200">
                <a:solidFill>
                  <a:schemeClr val="tx1"/>
                </a:solidFill>
                <a:latin typeface="Calibri" pitchFamily="34" charset="0"/>
              </a:defRPr>
            </a:lvl1pPr>
            <a:lvl2pPr marL="742950" indent="-285750" algn="l">
              <a:spcBef>
                <a:spcPct val="20000"/>
              </a:spcBef>
              <a:buFont typeface="Arial" pitchFamily="34" charset="0"/>
              <a:buChar char="–"/>
              <a:defRPr sz="2800">
                <a:solidFill>
                  <a:schemeClr val="tx1"/>
                </a:solidFill>
                <a:latin typeface="Calibri" pitchFamily="34" charset="0"/>
              </a:defRPr>
            </a:lvl2pPr>
            <a:lvl3pPr marL="1143000" indent="-228600" algn="l">
              <a:spcBef>
                <a:spcPct val="20000"/>
              </a:spcBef>
              <a:buFont typeface="Arial" pitchFamily="34" charset="0"/>
              <a:buChar char="•"/>
              <a:defRPr sz="2400">
                <a:solidFill>
                  <a:schemeClr val="tx1"/>
                </a:solidFill>
                <a:latin typeface="Calibri" pitchFamily="34" charset="0"/>
              </a:defRPr>
            </a:lvl3pPr>
            <a:lvl4pPr marL="1600200" indent="-228600" algn="l">
              <a:spcBef>
                <a:spcPct val="20000"/>
              </a:spcBef>
              <a:buFont typeface="Arial" pitchFamily="34" charset="0"/>
              <a:buChar char="–"/>
              <a:defRPr sz="2000">
                <a:solidFill>
                  <a:schemeClr val="tx1"/>
                </a:solidFill>
                <a:latin typeface="Calibri" pitchFamily="34" charset="0"/>
              </a:defRPr>
            </a:lvl4pPr>
            <a:lvl5pPr marL="2057400" indent="-228600" algn="l">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tr-TR" altLang="en-US" sz="2400">
                <a:latin typeface="Arial" pitchFamily="34" charset="0"/>
              </a:rPr>
              <a:t>Can be an update or insert command</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tr-TR" altLang="en-US" smtClean="0"/>
              <a:t>Choosing a DataReader or a Dataset</a:t>
            </a:r>
          </a:p>
        </p:txBody>
      </p:sp>
      <p:sp>
        <p:nvSpPr>
          <p:cNvPr id="157699" name="Rectangle 3"/>
          <p:cNvSpPr>
            <a:spLocks noGrp="1" noChangeArrowheads="1"/>
          </p:cNvSpPr>
          <p:nvPr>
            <p:ph sz="quarter" idx="1"/>
          </p:nvPr>
        </p:nvSpPr>
        <p:spPr>
          <a:xfrm>
            <a:off x="914400" y="1447800"/>
            <a:ext cx="7772400" cy="5124450"/>
          </a:xfrm>
        </p:spPr>
        <p:txBody>
          <a:bodyPr/>
          <a:lstStyle/>
          <a:p>
            <a:pPr eaLnBrk="1" hangingPunct="1">
              <a:lnSpc>
                <a:spcPct val="80000"/>
              </a:lnSpc>
            </a:pPr>
            <a:r>
              <a:rPr lang="tr-TR" altLang="en-US" sz="2800" smtClean="0"/>
              <a:t>The type of functionality application requires should be considered</a:t>
            </a:r>
          </a:p>
          <a:p>
            <a:pPr eaLnBrk="1" hangingPunct="1">
              <a:lnSpc>
                <a:spcPct val="80000"/>
              </a:lnSpc>
            </a:pPr>
            <a:r>
              <a:rPr lang="tr-TR" altLang="en-US" sz="2800" smtClean="0"/>
              <a:t>Use a dataset to:</a:t>
            </a:r>
          </a:p>
          <a:p>
            <a:pPr lvl="1" eaLnBrk="1" hangingPunct="1">
              <a:lnSpc>
                <a:spcPct val="80000"/>
              </a:lnSpc>
            </a:pPr>
            <a:r>
              <a:rPr lang="tr-TR" altLang="en-US" smtClean="0"/>
              <a:t>Cache data locally in your application so that you can </a:t>
            </a:r>
            <a:r>
              <a:rPr lang="tr-TR" altLang="en-US" smtClean="0">
                <a:solidFill>
                  <a:schemeClr val="folHlink"/>
                </a:solidFill>
              </a:rPr>
              <a:t>manipulate</a:t>
            </a:r>
            <a:r>
              <a:rPr lang="tr-TR" altLang="en-US" smtClean="0"/>
              <a:t> it </a:t>
            </a:r>
          </a:p>
          <a:p>
            <a:pPr lvl="1" eaLnBrk="1" hangingPunct="1">
              <a:lnSpc>
                <a:spcPct val="80000"/>
              </a:lnSpc>
            </a:pPr>
            <a:r>
              <a:rPr lang="tr-TR" altLang="en-US" smtClean="0"/>
              <a:t>Remote data between tiers or from an XML Web service </a:t>
            </a:r>
          </a:p>
          <a:p>
            <a:pPr lvl="1" eaLnBrk="1" hangingPunct="1">
              <a:lnSpc>
                <a:spcPct val="80000"/>
              </a:lnSpc>
            </a:pPr>
            <a:r>
              <a:rPr lang="tr-TR" altLang="en-US" smtClean="0"/>
              <a:t>Interact with data dynamically such as binding to a Windows Forms control or combining and relating </a:t>
            </a:r>
            <a:r>
              <a:rPr lang="tr-TR" altLang="en-US" smtClean="0">
                <a:solidFill>
                  <a:schemeClr val="folHlink"/>
                </a:solidFill>
              </a:rPr>
              <a:t>data from multiple sources</a:t>
            </a:r>
            <a:r>
              <a:rPr lang="tr-TR" altLang="en-US" smtClean="0"/>
              <a:t> </a:t>
            </a:r>
          </a:p>
          <a:p>
            <a:pPr lvl="1" eaLnBrk="1" hangingPunct="1">
              <a:lnSpc>
                <a:spcPct val="80000"/>
              </a:lnSpc>
            </a:pPr>
            <a:r>
              <a:rPr lang="tr-TR" altLang="en-US" smtClean="0"/>
              <a:t>Perform </a:t>
            </a:r>
            <a:r>
              <a:rPr lang="tr-TR" altLang="en-US" smtClean="0">
                <a:solidFill>
                  <a:schemeClr val="folHlink"/>
                </a:solidFill>
              </a:rPr>
              <a:t>extensive processing</a:t>
            </a:r>
            <a:r>
              <a:rPr lang="tr-TR" altLang="en-US" smtClean="0"/>
              <a:t> on data without requiring an open connection to the data source, which frees the connection to be used by other clients </a:t>
            </a:r>
          </a:p>
          <a:p>
            <a:pPr eaLnBrk="1" hangingPunct="1">
              <a:lnSpc>
                <a:spcPct val="80000"/>
              </a:lnSpc>
            </a:pPr>
            <a:r>
              <a:rPr lang="tr-TR" altLang="en-US" sz="2800" smtClean="0"/>
              <a:t>If </a:t>
            </a:r>
            <a:r>
              <a:rPr lang="tr-TR" altLang="en-US" sz="2800" smtClean="0">
                <a:solidFill>
                  <a:schemeClr val="folHlink"/>
                </a:solidFill>
              </a:rPr>
              <a:t>readonly</a:t>
            </a:r>
            <a:r>
              <a:rPr lang="tr-TR" altLang="en-US" sz="2800" smtClean="0"/>
              <a:t> data is needed use </a:t>
            </a:r>
            <a:r>
              <a:rPr lang="tr-TR" altLang="en-US" sz="2800" b="1" smtClean="0">
                <a:latin typeface="Courier New" pitchFamily="49" charset="0"/>
                <a:cs typeface="Courier New" pitchFamily="49" charset="0"/>
              </a:rPr>
              <a:t>DataReader</a:t>
            </a:r>
            <a:r>
              <a:rPr lang="tr-TR" altLang="en-US" sz="2800" smtClean="0"/>
              <a:t> to boost performance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ctrTitle"/>
          </p:nvPr>
        </p:nvSpPr>
        <p:spPr/>
        <p:txBody>
          <a:bodyPr/>
          <a:lstStyle/>
          <a:p>
            <a:pPr eaLnBrk="1" hangingPunct="1"/>
            <a:r>
              <a:rPr lang="en-IN" altLang="en-US" smtClean="0"/>
              <a:t>ASP.NET with Ajax</a:t>
            </a:r>
            <a:endParaRPr lang="da-DK" altLang="en-US" smtClean="0"/>
          </a:p>
        </p:txBody>
      </p:sp>
      <p:sp>
        <p:nvSpPr>
          <p:cNvPr id="2051" name="Rectangle 3"/>
          <p:cNvSpPr>
            <a:spLocks noGrp="1" noChangeArrowheads="1"/>
          </p:cNvSpPr>
          <p:nvPr>
            <p:ph type="subTitle" idx="1"/>
          </p:nvPr>
        </p:nvSpPr>
        <p:spPr/>
        <p:txBody>
          <a:bodyPr/>
          <a:lstStyle/>
          <a:p>
            <a:pPr eaLnBrk="1" hangingPunct="1">
              <a:buFont typeface="Arial" charset="0"/>
              <a:buNone/>
              <a:defRPr/>
            </a:pPr>
            <a:endParaRPr lang="en-US" alt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marL="0" indent="0">
              <a:buFontTx/>
              <a:buNone/>
              <a:defRPr/>
            </a:pPr>
            <a:r>
              <a:rPr lang="en-US" dirty="0">
                <a:solidFill>
                  <a:srgbClr val="FF0000"/>
                </a:solidFill>
              </a:rPr>
              <a:t>AJAX is a developer's dream, because you can:</a:t>
            </a:r>
          </a:p>
          <a:p>
            <a:pPr>
              <a:buFont typeface="Arial" charset="0"/>
              <a:buChar char="•"/>
              <a:defRPr/>
            </a:pPr>
            <a:r>
              <a:rPr lang="en-US" dirty="0"/>
              <a:t>Read data from a web server - after the page has loaded</a:t>
            </a:r>
          </a:p>
          <a:p>
            <a:pPr>
              <a:buFont typeface="Arial" charset="0"/>
              <a:buChar char="•"/>
              <a:defRPr/>
            </a:pPr>
            <a:r>
              <a:rPr lang="en-US" dirty="0"/>
              <a:t>Update a web page without reloading the page</a:t>
            </a:r>
          </a:p>
          <a:p>
            <a:pPr>
              <a:buFont typeface="Arial" charset="0"/>
              <a:buChar char="•"/>
              <a:defRPr/>
            </a:pPr>
            <a:r>
              <a:rPr lang="en-US" dirty="0"/>
              <a:t>Send data to a web server - in the background</a:t>
            </a:r>
          </a:p>
          <a:p>
            <a:pPr>
              <a:buFont typeface="Arial" charset="0"/>
              <a:buChar char="•"/>
              <a:defRPr/>
            </a:pP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p:cNvSpPr>
            <a:spLocks noGrp="1"/>
          </p:cNvSpPr>
          <p:nvPr>
            <p:ph idx="1"/>
          </p:nvPr>
        </p:nvSpPr>
        <p:spPr>
          <a:xfrm>
            <a:off x="457200" y="533400"/>
            <a:ext cx="8229600" cy="5592763"/>
          </a:xfrm>
        </p:spPr>
        <p:txBody>
          <a:bodyPr/>
          <a:lstStyle/>
          <a:p>
            <a:pPr algn="just"/>
            <a:r>
              <a:rPr lang="en-US" altLang="en-US" sz="2400" smtClean="0">
                <a:latin typeface="Times New Roman" pitchFamily="18" charset="0"/>
                <a:cs typeface="Times New Roman" pitchFamily="18" charset="0"/>
              </a:rPr>
              <a:t>AJAX, i.e., Asynchronous JavaScript and XML, is the technique that can be used to have communication between the client and server without needing a postback. </a:t>
            </a:r>
          </a:p>
          <a:p>
            <a:pPr algn="just"/>
            <a:r>
              <a:rPr lang="en-US" altLang="en-US" sz="2400" smtClean="0">
                <a:latin typeface="Times New Roman" pitchFamily="18" charset="0"/>
                <a:cs typeface="Times New Roman" pitchFamily="18" charset="0"/>
              </a:rPr>
              <a:t>The benefit of avoiding postback is faster response to the user, the page in the browser is not changed/refreshed/posted so the user can continue to use it while data is sent to the server and user actions like keypresses can also be communicated to the server to provide more meaningful results (example: autosuggest), i.e., enhanced overall usability of the web application</a:t>
            </a:r>
            <a:r>
              <a:rPr lang="en-US" altLang="en-US" sz="180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C2 template">
  <a:themeElements>
    <a:clrScheme name="">
      <a:dk1>
        <a:srgbClr val="000000"/>
      </a:dk1>
      <a:lt1>
        <a:srgbClr val="FFFFFF"/>
      </a:lt1>
      <a:dk2>
        <a:srgbClr val="F8F8F8"/>
      </a:dk2>
      <a:lt2>
        <a:srgbClr val="C0C0C0"/>
      </a:lt2>
      <a:accent1>
        <a:srgbClr val="FFCC66"/>
      </a:accent1>
      <a:accent2>
        <a:srgbClr val="CC3300"/>
      </a:accent2>
      <a:accent3>
        <a:srgbClr val="FFFFFF"/>
      </a:accent3>
      <a:accent4>
        <a:srgbClr val="000000"/>
      </a:accent4>
      <a:accent5>
        <a:srgbClr val="FFE2B8"/>
      </a:accent5>
      <a:accent6>
        <a:srgbClr val="B92D00"/>
      </a:accent6>
      <a:hlink>
        <a:srgbClr val="000033"/>
      </a:hlink>
      <a:folHlink>
        <a:srgbClr val="003399"/>
      </a:folHlink>
    </a:clrScheme>
    <a:fontScheme name="3_C2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3_C2 templat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3_C2 template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3_C2 template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3_C2 template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6405</TotalTime>
  <Words>7598</Words>
  <Application>Microsoft Office PowerPoint</Application>
  <PresentationFormat>On-screen Show (4:3)</PresentationFormat>
  <Paragraphs>928</Paragraphs>
  <Slides>112</Slides>
  <Notes>32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112</vt:i4>
      </vt:variant>
    </vt:vector>
  </HeadingPairs>
  <TitlesOfParts>
    <vt:vector size="125" baseType="lpstr">
      <vt:lpstr>Arial</vt:lpstr>
      <vt:lpstr>Bookman Old Style</vt:lpstr>
      <vt:lpstr>Calibri</vt:lpstr>
      <vt:lpstr>Courier New</vt:lpstr>
      <vt:lpstr>Symbol</vt:lpstr>
      <vt:lpstr>Tahoma</vt:lpstr>
      <vt:lpstr>Times New Roman</vt:lpstr>
      <vt:lpstr>Verdana</vt:lpstr>
      <vt:lpstr>Wingdings</vt:lpstr>
      <vt:lpstr>Wingdings 2</vt:lpstr>
      <vt:lpstr>3_C2 template</vt:lpstr>
      <vt:lpstr>Office Theme</vt:lpstr>
      <vt:lpstr>Visio</vt:lpstr>
      <vt:lpstr>ASP.NET</vt:lpstr>
      <vt:lpstr>What is .NET  ?</vt:lpstr>
      <vt:lpstr>.NET Framework Objectives</vt:lpstr>
      <vt:lpstr>.NET Framework</vt:lpstr>
      <vt:lpstr>PowerPoint Presentation</vt:lpstr>
      <vt:lpstr>Common Language Specification</vt:lpstr>
      <vt:lpstr>.NET Framework Base Class Library</vt:lpstr>
      <vt:lpstr>Common Language Runtime (CLR)</vt:lpstr>
      <vt:lpstr>Execution in CLR</vt:lpstr>
      <vt:lpstr>Introduction to ASP.NET</vt:lpstr>
      <vt:lpstr>Introduction to ASP.NET</vt:lpstr>
      <vt:lpstr>Introduction to ASP.NET</vt:lpstr>
      <vt:lpstr>Visual Studio 2008 IDE</vt:lpstr>
      <vt:lpstr>Creating a New Web Application</vt:lpstr>
      <vt:lpstr>Creating a New Application (Continued)</vt:lpstr>
      <vt:lpstr>Solution Explorer</vt:lpstr>
      <vt:lpstr>Solution Explorer (Continued)</vt:lpstr>
      <vt:lpstr>Toolbox</vt:lpstr>
      <vt:lpstr>Properties Window</vt:lpstr>
      <vt:lpstr>Adding an Event </vt:lpstr>
      <vt:lpstr>Project Settings</vt:lpstr>
      <vt:lpstr>Web controls</vt:lpstr>
      <vt:lpstr>PowerPoint Presentation</vt:lpstr>
      <vt:lpstr>PowerPoint Presentation</vt:lpstr>
      <vt:lpstr> ASP.NETArchitecture</vt:lpstr>
      <vt:lpstr>Page Events</vt:lpstr>
      <vt:lpstr>ASP.Net Directives</vt:lpstr>
      <vt:lpstr>Page Attribures</vt:lpstr>
      <vt:lpstr>Controls</vt:lpstr>
      <vt:lpstr>Web Control Catalog</vt:lpstr>
      <vt:lpstr>Data Related Controls</vt:lpstr>
      <vt:lpstr>More Controls</vt:lpstr>
      <vt:lpstr>Data Binding</vt:lpstr>
      <vt:lpstr>What Are the Different  Types of Controls? (cont’d.)</vt:lpstr>
      <vt:lpstr>PowerPoint Presentation</vt:lpstr>
      <vt:lpstr>PowerPoint Presentation</vt:lpstr>
      <vt:lpstr>PowerPoint Presentation</vt:lpstr>
      <vt:lpstr>PowerPoint Presentation</vt:lpstr>
      <vt:lpstr>View state</vt:lpstr>
      <vt:lpstr>PowerPoint Presentation</vt:lpstr>
      <vt:lpstr>PowerPoint Presentation</vt:lpstr>
      <vt:lpstr>Storing Custom Objects</vt:lpstr>
      <vt:lpstr>Transferring Information Between Pages</vt:lpstr>
      <vt:lpstr>Cross-Page Posting</vt:lpstr>
      <vt:lpstr>The Query String </vt:lpstr>
      <vt:lpstr>Advantages of query string</vt:lpstr>
      <vt:lpstr>PowerPoint Presentation</vt:lpstr>
      <vt:lpstr>PowerPoint Presentation</vt:lpstr>
      <vt:lpstr>cookies</vt:lpstr>
      <vt:lpstr>Managing session state</vt:lpstr>
      <vt:lpstr>Session Tracking</vt:lpstr>
      <vt:lpstr>PowerPoint Presentation</vt:lpstr>
      <vt:lpstr>APPLICATION STATE</vt:lpstr>
      <vt:lpstr>Validation controls</vt:lpstr>
      <vt:lpstr>Understanding validation</vt:lpstr>
      <vt:lpstr>PowerPoint Presentation</vt:lpstr>
      <vt:lpstr>Validator-Specific Properties</vt:lpstr>
      <vt:lpstr>Using Validation Controls  (Page 3)</vt:lpstr>
      <vt:lpstr>Using Validation Controls  (Page 4)</vt:lpstr>
      <vt:lpstr>Using Validation Controls  (Page 5)</vt:lpstr>
      <vt:lpstr>Using Validation Controls  (Page 6)</vt:lpstr>
      <vt:lpstr>Using Validation Controls  (Page 7)</vt:lpstr>
      <vt:lpstr>ASPValidateForm.aspx</vt:lpstr>
      <vt:lpstr>Using Validation Controls  (Page 8)</vt:lpstr>
      <vt:lpstr>ASPValidationSummary.aspx</vt:lpstr>
      <vt:lpstr>RICH CONTROLS</vt:lpstr>
      <vt:lpstr>PowerPoint Presentation</vt:lpstr>
      <vt:lpstr>Calendar control</vt:lpstr>
      <vt:lpstr>AdRotator</vt:lpstr>
      <vt:lpstr>Pages with Multiple Views</vt:lpstr>
      <vt:lpstr>MultiView Control</vt:lpstr>
      <vt:lpstr>Wizard control</vt:lpstr>
      <vt:lpstr>PowerPoint Presentation</vt:lpstr>
      <vt:lpstr>USERS CONTROLS</vt:lpstr>
      <vt:lpstr>PowerPoint Presentation</vt:lpstr>
      <vt:lpstr>PowerPoint Presentation</vt:lpstr>
      <vt:lpstr>PowerPoint Presentation</vt:lpstr>
      <vt:lpstr>Working with Independent User Controls</vt:lpstr>
      <vt:lpstr>Dynamic Graphics</vt:lpstr>
      <vt:lpstr>PowerPoint Presentation</vt:lpstr>
      <vt:lpstr>ADO.NET</vt:lpstr>
      <vt:lpstr>Overview</vt:lpstr>
      <vt:lpstr>What is ADO.NET?</vt:lpstr>
      <vt:lpstr>What is ADO.NET?</vt:lpstr>
      <vt:lpstr>Objective of ADO.NET</vt:lpstr>
      <vt:lpstr>ADO.NET Architecture</vt:lpstr>
      <vt:lpstr>ADO.NET Core Objects</vt:lpstr>
      <vt:lpstr>ADO.NET Core Objects</vt:lpstr>
      <vt:lpstr>Steps of Data Access: Disconnected Environment</vt:lpstr>
      <vt:lpstr>PowerPoint Presentation</vt:lpstr>
      <vt:lpstr>Disconnected –     Update, Delete, Insert</vt:lpstr>
      <vt:lpstr>Steps of Data Acces : Connected Environment</vt:lpstr>
      <vt:lpstr>PowerPoint Presentation</vt:lpstr>
      <vt:lpstr>Connected – Update, Delete, Insert</vt:lpstr>
      <vt:lpstr>Connected – Update, Delete, Insert</vt:lpstr>
      <vt:lpstr>Choosing a DataReader or a Dataset</vt:lpstr>
      <vt:lpstr>ASP.NET with Ajax</vt:lpstr>
      <vt:lpstr>PowerPoint Presentation</vt:lpstr>
      <vt:lpstr>PowerPoint Presentation</vt:lpstr>
      <vt:lpstr>PowerPoint Presentation</vt:lpstr>
      <vt:lpstr>PowerPoint Presentation</vt:lpstr>
      <vt:lpstr>ASP.NET AJAX</vt:lpstr>
      <vt:lpstr>Microsoft Ajax client and server architecture</vt:lpstr>
      <vt:lpstr>PowerPoint Presentation</vt:lpstr>
      <vt:lpstr>ASP.NET AJAX Server Controls</vt:lpstr>
      <vt:lpstr> Microsoft AJAX Library </vt:lpstr>
      <vt:lpstr>PowerPoint Presentation</vt:lpstr>
      <vt:lpstr>PowerPoint Presentation</vt:lpstr>
      <vt:lpstr> Script Support   </vt:lpstr>
      <vt:lpstr>PowerPoint Presentation</vt:lpstr>
      <vt:lpstr>PowerPoint Presentation</vt:lpstr>
      <vt:lpstr>PowerPoint Presentation</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 Technology</dc:title>
  <dc:subject>C# Schools</dc:subject>
  <dc:creator>Hussain Patel</dc:creator>
  <cp:lastModifiedBy>DELL</cp:lastModifiedBy>
  <cp:revision>373</cp:revision>
  <dcterms:created xsi:type="dcterms:W3CDTF">2004-08-02T02:04:19Z</dcterms:created>
  <dcterms:modified xsi:type="dcterms:W3CDTF">2018-11-16T01:17:13Z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lpwstr>898900.000000000</vt:lpwstr>
  </property>
  <property fmtid="{D5CDD505-2E9C-101B-9397-08002B2CF9AE}" pid="3" name="Comments0">
    <vt:lpwstr/>
  </property>
</Properties>
</file>