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Default Extension="emf" ContentType="image/x-emf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42"/>
  </p:notesMasterIdLst>
  <p:handoutMasterIdLst>
    <p:handoutMasterId r:id="rId43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99" r:id="rId21"/>
    <p:sldId id="277" r:id="rId22"/>
    <p:sldId id="278" r:id="rId23"/>
    <p:sldId id="279" r:id="rId24"/>
    <p:sldId id="282" r:id="rId25"/>
    <p:sldId id="280" r:id="rId26"/>
    <p:sldId id="284" r:id="rId27"/>
    <p:sldId id="285" r:id="rId28"/>
    <p:sldId id="300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7" r:id="rId37"/>
    <p:sldId id="294" r:id="rId38"/>
    <p:sldId id="295" r:id="rId39"/>
    <p:sldId id="298" r:id="rId40"/>
    <p:sldId id="296" r:id="rId4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91" autoAdjust="0"/>
    <p:restoredTop sz="94692" autoAdjust="0"/>
  </p:normalViewPr>
  <p:slideViewPr>
    <p:cSldViewPr>
      <p:cViewPr varScale="1">
        <p:scale>
          <a:sx n="69" d="100"/>
          <a:sy n="69" d="100"/>
        </p:scale>
        <p:origin x="-54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168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4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wmf"/><Relationship Id="rId1" Type="http://schemas.openxmlformats.org/officeDocument/2006/relationships/image" Target="../media/image6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4" Type="http://schemas.openxmlformats.org/officeDocument/2006/relationships/image" Target="../media/image8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7" Type="http://schemas.openxmlformats.org/officeDocument/2006/relationships/image" Target="../media/image89.wmf"/><Relationship Id="rId2" Type="http://schemas.openxmlformats.org/officeDocument/2006/relationships/image" Target="../media/image84.wmf"/><Relationship Id="rId1" Type="http://schemas.openxmlformats.org/officeDocument/2006/relationships/image" Target="../media/image83.wmf"/><Relationship Id="rId6" Type="http://schemas.openxmlformats.org/officeDocument/2006/relationships/image" Target="../media/image88.wmf"/><Relationship Id="rId5" Type="http://schemas.openxmlformats.org/officeDocument/2006/relationships/image" Target="../media/image87.wmf"/><Relationship Id="rId4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image" Target="../media/image92.wmf"/><Relationship Id="rId1" Type="http://schemas.openxmlformats.org/officeDocument/2006/relationships/image" Target="../media/image9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99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wmf"/><Relationship Id="rId1" Type="http://schemas.openxmlformats.org/officeDocument/2006/relationships/image" Target="../media/image10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image" Target="../media/image24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12" Type="http://schemas.openxmlformats.org/officeDocument/2006/relationships/image" Target="../media/image23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11" Type="http://schemas.openxmlformats.org/officeDocument/2006/relationships/image" Target="../media/image22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5" Type="http://schemas.openxmlformats.org/officeDocument/2006/relationships/image" Target="../media/image35.wmf"/><Relationship Id="rId4" Type="http://schemas.openxmlformats.org/officeDocument/2006/relationships/image" Target="../media/image3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525D8-C88B-4EFA-9148-F691CDC740CB}" type="datetimeFigureOut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648DF-F31C-450F-9ED5-6BD7ECCDB8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04343-7CFF-472A-B2CF-E00563FB6094}" type="datetimeFigureOut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7A8AAC-84AD-4E25-90E4-455EA2EB68DD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The longer impulse response will </a:t>
            </a:r>
            <a:r>
              <a:rPr lang="en-US" u="sng" dirty="0" smtClean="0"/>
              <a:t>reduce the sensitivity of the edge detector</a:t>
            </a:r>
            <a:r>
              <a:rPr lang="en-US" dirty="0" smtClean="0"/>
              <a:t> and at the same time</a:t>
            </a:r>
            <a:r>
              <a:rPr lang="en-US" u="sng" dirty="0" smtClean="0"/>
              <a:t> reduce the influence of noise</a:t>
            </a:r>
            <a:r>
              <a:rPr lang="en-US" dirty="0" smtClean="0"/>
              <a:t>.</a:t>
            </a:r>
            <a:r>
              <a:rPr lang="en-US" altLang="zh-TW" dirty="0" smtClean="0"/>
              <a:t>  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kern="120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Type of edge is more suitable for ramp or</a:t>
            </a:r>
            <a:r>
              <a:rPr kumimoji="0" lang="en-US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 step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kern="1200" baseline="0" dirty="0" smtClean="0">
                <a:solidFill>
                  <a:schemeClr val="dk1"/>
                </a:solidFill>
                <a:latin typeface="+mn-lt"/>
                <a:ea typeface="+mn-ea"/>
                <a:cs typeface="+mn-cs"/>
              </a:rPr>
              <a:t>Output is width of edge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It is </a:t>
            </a:r>
            <a:r>
              <a:rPr lang="en-US" dirty="0" smtClean="0"/>
              <a:t>visualizing an image in three dimensions: two spatial coordinates and intensity.</a:t>
            </a:r>
          </a:p>
          <a:p>
            <a:r>
              <a:rPr lang="zh-TW" altLang="en-US" dirty="0" smtClean="0"/>
              <a:t>可先大概講概念，再解釋演算法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Right-up : gradient</a:t>
            </a:r>
            <a:r>
              <a:rPr lang="en-US" altLang="zh-TW" baseline="0" dirty="0" smtClean="0"/>
              <a:t> , Left-down : smoothing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Talk</a:t>
            </a:r>
            <a:r>
              <a:rPr lang="en-US" altLang="zh-TW" baseline="0" dirty="0" smtClean="0"/>
              <a:t> about advantage and </a:t>
            </a:r>
            <a:r>
              <a:rPr lang="en-US" altLang="zh-TW" baseline="0" dirty="0" err="1" smtClean="0"/>
              <a:t>disavantage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Talk</a:t>
            </a:r>
            <a:r>
              <a:rPr lang="en-US" altLang="zh-TW" baseline="0" dirty="0" smtClean="0"/>
              <a:t> about advantage and </a:t>
            </a:r>
            <a:r>
              <a:rPr lang="en-US" altLang="zh-TW" baseline="0" dirty="0" err="1" smtClean="0"/>
              <a:t>disavantage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可以順便說優缺點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baseline="0" dirty="0" smtClean="0"/>
              <a:t>凝聚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解釋為何可以隨時改變</a:t>
            </a:r>
            <a:r>
              <a:rPr lang="en-US" altLang="zh-TW" dirty="0" smtClean="0"/>
              <a:t>cluster </a:t>
            </a:r>
            <a:r>
              <a:rPr lang="zh-TW" altLang="en-US" dirty="0" smtClean="0"/>
              <a:t>群數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27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intra  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minimize the sum of squared distances from all points to their </a:t>
            </a:r>
            <a:r>
              <a:rPr lang="en-US" sz="1200" b="1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cluster centers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r>
              <a:rPr lang="zh-TW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zh-TW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   </a:t>
            </a:r>
            <a:r>
              <a:rPr 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separate the differences between clusters …. bigger the better.   </a:t>
            </a:r>
            <a:r>
              <a:rPr lang="zh-TW" altLang="en-US" sz="1200" u="sng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越大表越分散，故可用較少的點便可分群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講解</a:t>
            </a:r>
            <a:r>
              <a:rPr lang="en-US" altLang="zh-TW" dirty="0" smtClean="0"/>
              <a:t>high frequency </a:t>
            </a:r>
            <a:r>
              <a:rPr lang="zh-TW" altLang="en-US" dirty="0" smtClean="0"/>
              <a:t>的原因，並解釋有哪四種狀況。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解釋四種狀況時的</a:t>
            </a:r>
            <a:r>
              <a:rPr lang="en-US" altLang="zh-TW" dirty="0" smtClean="0"/>
              <a:t>threshold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Shape match</a:t>
            </a:r>
            <a:r>
              <a:rPr lang="en-US" altLang="zh-TW" baseline="0" dirty="0" smtClean="0"/>
              <a:t> = system reliability , watershed has </a:t>
            </a:r>
            <a:r>
              <a:rPr lang="en-US" altLang="zh-TW" baseline="0" dirty="0" err="1" smtClean="0"/>
              <a:t>oversegmentation</a:t>
            </a:r>
            <a:r>
              <a:rPr lang="en-US" altLang="zh-TW" baseline="0" dirty="0" smtClean="0"/>
              <a:t> , k-means need waste a lot of memory to record the boundaries.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順便提一下</a:t>
            </a:r>
            <a:r>
              <a:rPr lang="en-US" altLang="zh-TW" dirty="0" smtClean="0"/>
              <a:t>compression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Optimum Global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Thresholding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viewed as a statistical-decision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Smoothing can make intensity more</a:t>
            </a:r>
            <a:r>
              <a:rPr lang="en-US" altLang="zh-TW" baseline="0" dirty="0" smtClean="0"/>
              <a:t> smooth , on the other way the edge detection can make intensity more clear 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to subdivide an image into </a:t>
            </a:r>
            <a:r>
              <a:rPr lang="en-US" dirty="0" err="1" smtClean="0"/>
              <a:t>nonoverlapping</a:t>
            </a:r>
            <a:r>
              <a:rPr lang="en-US" dirty="0" smtClean="0"/>
              <a:t> rectangles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這地方為一直掃下來，並算周圍的平均及標準差，再去做分割</a:t>
            </a:r>
            <a:endParaRPr lang="en-US" altLang="zh-TW" dirty="0" smtClean="0"/>
          </a:p>
          <a:p>
            <a:r>
              <a:rPr lang="en-US" altLang="zh-TW" dirty="0" smtClean="0"/>
              <a:t>3)</a:t>
            </a:r>
            <a:r>
              <a:rPr lang="zh-TW" altLang="en-US" dirty="0" smtClean="0"/>
              <a:t>為一個</a:t>
            </a:r>
            <a:r>
              <a:rPr lang="en-US" altLang="zh-TW" dirty="0" smtClean="0"/>
              <a:t>special</a:t>
            </a:r>
            <a:r>
              <a:rPr lang="zh-TW" altLang="en-US" dirty="0" smtClean="0"/>
              <a:t> </a:t>
            </a:r>
            <a:r>
              <a:rPr lang="en-US" altLang="zh-TW" dirty="0" smtClean="0"/>
              <a:t>case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介紹一階及二階微分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For</a:t>
            </a:r>
            <a:r>
              <a:rPr lang="en-US" altLang="zh-TW" baseline="0" dirty="0" smtClean="0"/>
              <a:t> linear processing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7A8AAC-84AD-4E25-90E4-455EA2EB68DD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17" name="副標題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TW" altLang="en-US" smtClean="0"/>
              <a:t>按一下以編輯母片副標題樣式</a:t>
            </a:r>
            <a:endParaRPr kumimoji="0" lang="en-US"/>
          </a:p>
        </p:txBody>
      </p:sp>
      <p:sp>
        <p:nvSpPr>
          <p:cNvPr id="30" name="日期版面配置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86FE7-E604-4467-A06E-E8C796E26728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19" name="頁尾版面配置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" name="投影片編號版面配置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15F2F-3B3B-41DC-8EEF-0AF4659C9E4A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C0A0C-32D9-4913-A97F-1A2674ABCC9E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127C76-45C1-4409-8957-A90E877BBB8F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CF1E1-B6BA-409C-87E2-A66935F4D00A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1E69-8F4B-40A3-BEA7-D76369FBF90D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14C07-7D67-4385-A3F3-209CD867BE56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88C40-A1C1-4F84-9742-B31118627343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4C2D-BC01-4B56-AEB8-9D2CD5A5140A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zh-TW" altLang="en-US" smtClean="0"/>
              <a:t>按一下以編輯母片文字樣式</a:t>
            </a:r>
          </a:p>
          <a:p>
            <a:pPr lvl="1" eaLnBrk="1" latinLnBrk="0" hangingPunct="1"/>
            <a:r>
              <a:rPr lang="zh-TW" altLang="en-US" smtClean="0"/>
              <a:t>第二層</a:t>
            </a:r>
          </a:p>
          <a:p>
            <a:pPr lvl="2" eaLnBrk="1" latinLnBrk="0" hangingPunct="1"/>
            <a:r>
              <a:rPr lang="zh-TW" altLang="en-US" smtClean="0"/>
              <a:t>第三層</a:t>
            </a:r>
          </a:p>
          <a:p>
            <a:pPr lvl="3" eaLnBrk="1" latinLnBrk="0" hangingPunct="1"/>
            <a:r>
              <a:rPr lang="zh-TW" altLang="en-US" smtClean="0"/>
              <a:t>第四層</a:t>
            </a:r>
          </a:p>
          <a:p>
            <a:pPr lvl="4" eaLnBrk="1" latinLnBrk="0" hangingPunct="1"/>
            <a:r>
              <a:rPr lang="zh-TW" altLang="en-US" smtClean="0"/>
              <a:t>第五層</a:t>
            </a:r>
            <a:endParaRPr kumimoji="0" 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B5D29-9335-4A07-8953-26FAEE29CA55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剪去並圓角化單一角落矩形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直角三角形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158A9-056F-4031-B19A-A94FCB6DCDDC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TW" altLang="en-US" smtClean="0"/>
              <a:t>按一下圖示以新增圖片</a:t>
            </a:r>
            <a:endParaRPr kumimoji="0" lang="en-US" dirty="0"/>
          </a:p>
        </p:txBody>
      </p:sp>
      <p:sp>
        <p:nvSpPr>
          <p:cNvPr id="10" name="手繪多邊形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手繪多邊形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手繪多邊形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手繪多邊形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標題版面配置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zh-TW" altLang="en-US" smtClean="0"/>
              <a:t>按一下以編輯母片標題樣式</a:t>
            </a:r>
            <a:endParaRPr kumimoji="0" lang="en-US"/>
          </a:p>
        </p:txBody>
      </p:sp>
      <p:sp>
        <p:nvSpPr>
          <p:cNvPr id="30" name="文字版面配置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TW" altLang="en-US" smtClean="0"/>
              <a:t>按一下以編輯母片文字樣式</a:t>
            </a:r>
          </a:p>
          <a:p>
            <a:pPr lvl="1" eaLnBrk="1" latinLnBrk="0" hangingPunct="1"/>
            <a:r>
              <a:rPr kumimoji="0" lang="zh-TW" altLang="en-US" smtClean="0"/>
              <a:t>第二層</a:t>
            </a:r>
          </a:p>
          <a:p>
            <a:pPr lvl="2" eaLnBrk="1" latinLnBrk="0" hangingPunct="1"/>
            <a:r>
              <a:rPr kumimoji="0" lang="zh-TW" altLang="en-US" smtClean="0"/>
              <a:t>第三層</a:t>
            </a:r>
          </a:p>
          <a:p>
            <a:pPr lvl="3" eaLnBrk="1" latinLnBrk="0" hangingPunct="1"/>
            <a:r>
              <a:rPr kumimoji="0" lang="zh-TW" altLang="en-US" smtClean="0"/>
              <a:t>第四層</a:t>
            </a:r>
          </a:p>
          <a:p>
            <a:pPr lvl="4" eaLnBrk="1" latinLnBrk="0" hangingPunct="1"/>
            <a:r>
              <a:rPr kumimoji="0" lang="zh-TW" altLang="en-US" smtClean="0"/>
              <a:t>第五層</a:t>
            </a:r>
            <a:endParaRPr kumimoji="0" lang="en-US"/>
          </a:p>
        </p:txBody>
      </p:sp>
      <p:sp>
        <p:nvSpPr>
          <p:cNvPr id="10" name="日期版面配置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F974960-5E4B-4810-9C79-E67AAD5D3287}" type="datetime1">
              <a:rPr lang="zh-TW" altLang="en-US" smtClean="0"/>
              <a:pPr/>
              <a:t>2017/6/29</a:t>
            </a:fld>
            <a:endParaRPr lang="zh-TW" altLang="en-US"/>
          </a:p>
        </p:txBody>
      </p:sp>
      <p:sp>
        <p:nvSpPr>
          <p:cNvPr id="22" name="頁尾版面配置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18" name="投影片編號版面配置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grpSp>
        <p:nvGrpSpPr>
          <p:cNvPr id="2" name="群組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手繪多邊形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手繪多邊形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26.bin"/><Relationship Id="rId5" Type="http://schemas.openxmlformats.org/officeDocument/2006/relationships/oleObject" Target="../embeddings/oleObject25.bin"/><Relationship Id="rId4" Type="http://schemas.openxmlformats.org/officeDocument/2006/relationships/oleObject" Target="../embeddings/oleObject2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31.bin"/><Relationship Id="rId5" Type="http://schemas.openxmlformats.org/officeDocument/2006/relationships/oleObject" Target="../embeddings/oleObject30.bin"/><Relationship Id="rId4" Type="http://schemas.openxmlformats.org/officeDocument/2006/relationships/oleObject" Target="../embeddings/oleObject29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37.bin"/><Relationship Id="rId5" Type="http://schemas.openxmlformats.org/officeDocument/2006/relationships/oleObject" Target="../embeddings/oleObject36.bin"/><Relationship Id="rId4" Type="http://schemas.openxmlformats.org/officeDocument/2006/relationships/oleObject" Target="../embeddings/oleObject3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40.bin"/><Relationship Id="rId4" Type="http://schemas.openxmlformats.org/officeDocument/2006/relationships/oleObject" Target="../embeddings/oleObject39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1.bin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43.bin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6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47.bin"/><Relationship Id="rId5" Type="http://schemas.openxmlformats.org/officeDocument/2006/relationships/oleObject" Target="../embeddings/oleObject46.bin"/><Relationship Id="rId4" Type="http://schemas.openxmlformats.org/officeDocument/2006/relationships/oleObject" Target="../embeddings/oleObject4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66.png"/><Relationship Id="rId5" Type="http://schemas.openxmlformats.org/officeDocument/2006/relationships/oleObject" Target="../embeddings/oleObject49.bin"/><Relationship Id="rId4" Type="http://schemas.openxmlformats.org/officeDocument/2006/relationships/oleObject" Target="../embeddings/oleObject48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image" Target="../media/image67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7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3.bin"/><Relationship Id="rId5" Type="http://schemas.openxmlformats.org/officeDocument/2006/relationships/oleObject" Target="../embeddings/oleObject52.bin"/><Relationship Id="rId4" Type="http://schemas.openxmlformats.org/officeDocument/2006/relationships/oleObject" Target="../embeddings/oleObject5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82.png"/><Relationship Id="rId4" Type="http://schemas.openxmlformats.org/officeDocument/2006/relationships/oleObject" Target="../embeddings/oleObject58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oleObject" Target="../embeddings/oleObject69.bin"/><Relationship Id="rId3" Type="http://schemas.openxmlformats.org/officeDocument/2006/relationships/oleObject" Target="../embeddings/oleObject59.bin"/><Relationship Id="rId7" Type="http://schemas.openxmlformats.org/officeDocument/2006/relationships/oleObject" Target="../embeddings/oleObject63.bin"/><Relationship Id="rId12" Type="http://schemas.openxmlformats.org/officeDocument/2006/relationships/oleObject" Target="../embeddings/oleObject6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62.bin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1.bin"/><Relationship Id="rId10" Type="http://schemas.openxmlformats.org/officeDocument/2006/relationships/oleObject" Target="../embeddings/oleObject66.bin"/><Relationship Id="rId4" Type="http://schemas.openxmlformats.org/officeDocument/2006/relationships/oleObject" Target="../embeddings/oleObject60.bin"/><Relationship Id="rId9" Type="http://schemas.openxmlformats.org/officeDocument/2006/relationships/oleObject" Target="../embeddings/oleObject65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notesSlide" Target="../notesSlides/notesSlide19.xml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95.jpeg"/><Relationship Id="rId4" Type="http://schemas.openxmlformats.org/officeDocument/2006/relationships/image" Target="../media/image94.jpe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jpeg"/><Relationship Id="rId2" Type="http://schemas.openxmlformats.org/officeDocument/2006/relationships/image" Target="../media/image97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jpe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oleObject" Target="../embeddings/oleObject73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5.bin"/><Relationship Id="rId5" Type="http://schemas.openxmlformats.org/officeDocument/2006/relationships/oleObject" Target="../embeddings/oleObject74.bin"/><Relationship Id="rId4" Type="http://schemas.openxmlformats.org/officeDocument/2006/relationships/image" Target="../media/image100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oleObject" Target="../embeddings/oleObject1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7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357158" y="2643182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Image Segmentation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Prof Suresh </a:t>
            </a:r>
            <a:r>
              <a:rPr lang="en-US" dirty="0" err="1" smtClean="0">
                <a:solidFill>
                  <a:srgbClr val="FF0000"/>
                </a:solidFill>
              </a:rPr>
              <a:t>Pabboju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Multiple Threshold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 As Otsu’s method, it takes more area and k* </a:t>
            </a:r>
          </a:p>
          <a:p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   </a:t>
            </a:r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  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Disadvantage: it becomes too complicate when number of area more than three.  </a:t>
            </a:r>
            <a:endParaRPr lang="zh-TW" altLang="en-US" dirty="0"/>
          </a:p>
        </p:txBody>
      </p:sp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697" name="Object 1"/>
          <p:cNvGraphicFramePr>
            <a:graphicFrameLocks noChangeAspect="1"/>
          </p:cNvGraphicFramePr>
          <p:nvPr/>
        </p:nvGraphicFramePr>
        <p:xfrm>
          <a:off x="857224" y="2500306"/>
          <a:ext cx="5715040" cy="439618"/>
        </p:xfrm>
        <a:graphic>
          <a:graphicData uri="http://schemas.openxmlformats.org/presentationml/2006/ole">
            <p:oleObj spid="_x0000_s29697" name="Equation" r:id="rId4" imgW="3098800" imgH="241300" progId="">
              <p:embed/>
            </p:oleObj>
          </a:graphicData>
        </a:graphic>
      </p:graphicFrame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857224" y="3000372"/>
          <a:ext cx="2636527" cy="381001"/>
        </p:xfrm>
        <a:graphic>
          <a:graphicData uri="http://schemas.openxmlformats.org/presentationml/2006/ole">
            <p:oleObj spid="_x0000_s29699" name="Equation" r:id="rId5" imgW="1651000" imgH="228600" progId="">
              <p:embed/>
            </p:oleObj>
          </a:graphicData>
        </a:graphic>
      </p:graphicFrame>
      <p:sp>
        <p:nvSpPr>
          <p:cNvPr id="297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857224" y="3448412"/>
          <a:ext cx="1500198" cy="407663"/>
        </p:xfrm>
        <a:graphic>
          <a:graphicData uri="http://schemas.openxmlformats.org/presentationml/2006/ole">
            <p:oleObj spid="_x0000_s29701" name="Equation" r:id="rId6" imgW="876300" imgH="228600" progId="">
              <p:embed/>
            </p:oleObj>
          </a:graphicData>
        </a:graphic>
      </p:graphicFrame>
      <p:sp>
        <p:nvSpPr>
          <p:cNvPr id="297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857224" y="3857628"/>
          <a:ext cx="3912408" cy="590552"/>
        </p:xfrm>
        <a:graphic>
          <a:graphicData uri="http://schemas.openxmlformats.org/presentationml/2006/ole">
            <p:oleObj spid="_x0000_s29703" name="Equation" r:id="rId7" imgW="2019300" imgH="304800" progId="">
              <p:embed/>
            </p:oleObj>
          </a:graphicData>
        </a:graphic>
      </p:graphicFrame>
      <p:sp>
        <p:nvSpPr>
          <p:cNvPr id="297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785786" y="4643446"/>
          <a:ext cx="2277086" cy="775178"/>
        </p:xfrm>
        <a:graphic>
          <a:graphicData uri="http://schemas.openxmlformats.org/presentationml/2006/ole">
            <p:oleObj spid="_x0000_s29705" name="Equation" r:id="rId8" imgW="1346200" imgH="457200" progId="">
              <p:embed/>
            </p:oleObj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Variable </a:t>
            </a:r>
            <a:r>
              <a:rPr lang="en-US" dirty="0" err="1" smtClean="0"/>
              <a:t>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Image partitioning</a:t>
            </a:r>
          </a:p>
          <a:p>
            <a:pPr marL="514350" indent="-514350">
              <a:buNone/>
            </a:pPr>
            <a:r>
              <a:rPr lang="en-US" dirty="0" smtClean="0"/>
              <a:t>.</a:t>
            </a:r>
            <a:endParaRPr lang="en-US" b="1" dirty="0" smtClean="0"/>
          </a:p>
          <a:p>
            <a:pPr marL="514350" indent="-514350">
              <a:buNone/>
            </a:pPr>
            <a:endParaRPr lang="zh-TW" altLang="en-US" dirty="0" smtClean="0"/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It is work when the objects of interest and the background occupy regions of reasonably comparable size. If not , it will fail.</a:t>
            </a:r>
          </a:p>
        </p:txBody>
      </p:sp>
      <p:pic>
        <p:nvPicPr>
          <p:cNvPr id="28673" name="圖片 12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00232" y="2714620"/>
            <a:ext cx="52673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b="1" dirty="0" smtClean="0"/>
              <a:t>Variable </a:t>
            </a:r>
            <a:r>
              <a:rPr lang="en-US" b="1" dirty="0" err="1" smtClean="0"/>
              <a:t>thresholding</a:t>
            </a:r>
            <a:r>
              <a:rPr lang="en-US" b="1" dirty="0" smtClean="0"/>
              <a:t> based on local image properties</a:t>
            </a:r>
          </a:p>
          <a:p>
            <a:pPr marL="514350" indent="-514350"/>
            <a:r>
              <a:rPr lang="en-US" altLang="zh-TW" dirty="0" smtClean="0"/>
              <a:t> </a:t>
            </a:r>
            <a:r>
              <a:rPr lang="en-US" dirty="0" smtClean="0"/>
              <a:t>Let        and       denote the standard deviation and mean value of the set of pixels contained in a neighborhood,       .</a:t>
            </a:r>
          </a:p>
          <a:p>
            <a:pPr marL="514350" indent="-514350"/>
            <a:r>
              <a:rPr lang="en-US" altLang="zh-TW" dirty="0" smtClean="0"/>
              <a:t> </a:t>
            </a:r>
          </a:p>
          <a:p>
            <a:pPr marL="514350" indent="-514350"/>
            <a:endParaRPr lang="zh-TW" altLang="en-US" dirty="0" smtClean="0"/>
          </a:p>
          <a:p>
            <a:pPr marL="514350" indent="-514350"/>
            <a:r>
              <a:rPr lang="en-US" altLang="zh-TW" dirty="0" smtClean="0"/>
              <a:t>                                               </a:t>
            </a:r>
            <a:endParaRPr lang="zh-TW" altLang="en-US" dirty="0" smtClean="0"/>
          </a:p>
          <a:p>
            <a:pPr marL="514350" indent="-514350"/>
            <a:endParaRPr lang="zh-TW" altLang="en-US" dirty="0" smtClean="0"/>
          </a:p>
          <a:p>
            <a:pPr marL="514350" indent="-514350">
              <a:buNone/>
            </a:pPr>
            <a:endParaRPr lang="zh-TW" altLang="en-US" dirty="0"/>
          </a:p>
        </p:txBody>
      </p:sp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5" name="Object 1"/>
          <p:cNvGraphicFramePr>
            <a:graphicFrameLocks noChangeAspect="1"/>
          </p:cNvGraphicFramePr>
          <p:nvPr/>
        </p:nvGraphicFramePr>
        <p:xfrm>
          <a:off x="1643042" y="1785926"/>
          <a:ext cx="500066" cy="463024"/>
        </p:xfrm>
        <a:graphic>
          <a:graphicData uri="http://schemas.openxmlformats.org/presentationml/2006/ole">
            <p:oleObj spid="_x0000_s31745" name="Equation" r:id="rId4" imgW="253890" imgH="241195" progId="">
              <p:embed/>
            </p:oleObj>
          </a:graphicData>
        </a:graphic>
      </p:graphicFrame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2857488" y="1785926"/>
          <a:ext cx="500066" cy="446488"/>
        </p:xfrm>
        <a:graphic>
          <a:graphicData uri="http://schemas.openxmlformats.org/presentationml/2006/ole">
            <p:oleObj spid="_x0000_s31747" name="Equation" r:id="rId5" imgW="266469" imgH="241091" progId="">
              <p:embed/>
            </p:oleObj>
          </a:graphicData>
        </a:graphic>
      </p:graphicFrame>
      <p:sp>
        <p:nvSpPr>
          <p:cNvPr id="317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214678" y="2571744"/>
          <a:ext cx="428628" cy="428628"/>
        </p:xfrm>
        <a:graphic>
          <a:graphicData uri="http://schemas.openxmlformats.org/presentationml/2006/ole">
            <p:oleObj spid="_x0000_s31749" name="Equation" r:id="rId6" imgW="241195" imgH="241195" progId="">
              <p:embed/>
            </p:oleObj>
          </a:graphicData>
        </a:graphic>
      </p:graphicFrame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1000100" y="2928934"/>
          <a:ext cx="4929222" cy="706277"/>
        </p:xfrm>
        <a:graphic>
          <a:graphicData uri="http://schemas.openxmlformats.org/presentationml/2006/ole">
            <p:oleObj spid="_x0000_s31751" name="Equation" r:id="rId7" imgW="1803400" imgH="279400" progId="">
              <p:embed/>
            </p:oleObj>
          </a:graphicData>
        </a:graphic>
      </p:graphicFrame>
      <p:sp>
        <p:nvSpPr>
          <p:cNvPr id="31754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1753" name="Object 9"/>
          <p:cNvGraphicFramePr>
            <a:graphicFrameLocks noChangeAspect="1"/>
          </p:cNvGraphicFramePr>
          <p:nvPr/>
        </p:nvGraphicFramePr>
        <p:xfrm>
          <a:off x="1000100" y="3857628"/>
          <a:ext cx="5527977" cy="633414"/>
        </p:xfrm>
        <a:graphic>
          <a:graphicData uri="http://schemas.openxmlformats.org/presentationml/2006/ole">
            <p:oleObj spid="_x0000_s31753" name="Equation" r:id="rId8" imgW="2501900" imgH="304800" progId="">
              <p:embed/>
            </p:oleObj>
          </a:graphicData>
        </a:graphic>
      </p:graphicFrame>
      <p:sp>
        <p:nvSpPr>
          <p:cNvPr id="3175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 startAt="3"/>
            </a:pPr>
            <a:r>
              <a:rPr lang="en-US" b="1" dirty="0" smtClean="0"/>
              <a:t>Using moving average</a:t>
            </a:r>
          </a:p>
          <a:p>
            <a:pPr marL="514350" indent="-514350"/>
            <a:r>
              <a:rPr lang="en-US" altLang="zh-TW" dirty="0" smtClean="0"/>
              <a:t>It discussed is based on computing a moving average along scan </a:t>
            </a:r>
            <a:r>
              <a:rPr lang="en-US" altLang="zh-TW" u="sng" dirty="0" smtClean="0"/>
              <a:t>lines of an image</a:t>
            </a:r>
            <a:r>
              <a:rPr lang="en-US" altLang="zh-TW" dirty="0" smtClean="0"/>
              <a:t>.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denote</a:t>
            </a:r>
            <a:r>
              <a:rPr lang="zh-TW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intensity of the point at step </a:t>
            </a:r>
            <a:r>
              <a:rPr lang="en-US" altLang="zh-TW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+1.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 n denote the number of point used in the average.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</a:t>
            </a:r>
            <a:r>
              <a:rPr lang="en-US" dirty="0" smtClean="0"/>
              <a:t>is the initial value.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</a:t>
            </a:r>
            <a:r>
              <a:rPr lang="en-US" dirty="0" smtClean="0"/>
              <a:t>,where b is constant and  is the moving     average at point</a:t>
            </a:r>
            <a:r>
              <a:rPr lang="en-US" i="1" dirty="0" smtClean="0"/>
              <a:t> </a:t>
            </a:r>
            <a:r>
              <a:rPr lang="en-US" dirty="0" smtClean="0"/>
              <a:t>(</a:t>
            </a:r>
            <a:r>
              <a:rPr lang="en-US" i="1" dirty="0" err="1" smtClean="0"/>
              <a:t>x,y</a:t>
            </a:r>
            <a:r>
              <a:rPr lang="en-US" dirty="0" smtClean="0"/>
              <a:t>)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zh-TW" altLang="en-US" dirty="0" smtClean="0"/>
          </a:p>
          <a:p>
            <a:pPr marL="514350" indent="-514350">
              <a:buNone/>
            </a:pPr>
            <a:endParaRPr lang="zh-TW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3" name="Object 1"/>
          <p:cNvGraphicFramePr>
            <a:graphicFrameLocks noChangeAspect="1"/>
          </p:cNvGraphicFramePr>
          <p:nvPr/>
        </p:nvGraphicFramePr>
        <p:xfrm>
          <a:off x="1000100" y="2643182"/>
          <a:ext cx="582934" cy="502529"/>
        </p:xfrm>
        <a:graphic>
          <a:graphicData uri="http://schemas.openxmlformats.org/presentationml/2006/ole">
            <p:oleObj spid="_x0000_s33793" name="Equation" r:id="rId3" imgW="279400" imgH="228600" progId="">
              <p:embed/>
            </p:oleObj>
          </a:graphicData>
        </a:graphic>
      </p:graphicFrame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1000100" y="3643314"/>
          <a:ext cx="1393512" cy="452439"/>
        </p:xfrm>
        <a:graphic>
          <a:graphicData uri="http://schemas.openxmlformats.org/presentationml/2006/ole">
            <p:oleObj spid="_x0000_s33795" name="Equation" r:id="rId4" imgW="736600" imgH="228600" progId="">
              <p:embed/>
            </p:oleObj>
          </a:graphicData>
        </a:graphic>
      </p:graphicFrame>
      <p:sp>
        <p:nvSpPr>
          <p:cNvPr id="33798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3797" name="Object 5"/>
          <p:cNvGraphicFramePr>
            <a:graphicFrameLocks noChangeAspect="1"/>
          </p:cNvGraphicFramePr>
          <p:nvPr/>
        </p:nvGraphicFramePr>
        <p:xfrm>
          <a:off x="928662" y="4143380"/>
          <a:ext cx="1321122" cy="452439"/>
        </p:xfrm>
        <a:graphic>
          <a:graphicData uri="http://schemas.openxmlformats.org/presentationml/2006/ole">
            <p:oleObj spid="_x0000_s33797" name="Equation" r:id="rId5" imgW="698500" imgH="241300" progId="">
              <p:embed/>
            </p:oleObj>
          </a:graphicData>
        </a:graphic>
      </p:graphicFrame>
      <p:graphicFrame>
        <p:nvGraphicFramePr>
          <p:cNvPr id="33799" name="Object 7"/>
          <p:cNvGraphicFramePr>
            <a:graphicFrameLocks noChangeAspect="1"/>
          </p:cNvGraphicFramePr>
          <p:nvPr/>
        </p:nvGraphicFramePr>
        <p:xfrm>
          <a:off x="1000100" y="2071678"/>
          <a:ext cx="4941888" cy="785812"/>
        </p:xfrm>
        <a:graphic>
          <a:graphicData uri="http://schemas.openxmlformats.org/presentationml/2006/ole">
            <p:oleObj spid="_x0000_s33799" name="Equation" r:id="rId6" imgW="2692400" imgH="431800" progId="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367590"/>
          </a:xfrm>
        </p:spPr>
        <p:txBody>
          <a:bodyPr>
            <a:normAutofit fontScale="90000"/>
          </a:bodyPr>
          <a:lstStyle/>
          <a:p>
            <a:pPr marL="914400" indent="-914400" algn="ctr">
              <a:buFont typeface="+mj-lt"/>
              <a:buAutoNum type="arabicPeriod" startAt="3"/>
            </a:pPr>
            <a:r>
              <a:rPr lang="en-US" altLang="zh-TW" dirty="0" smtClean="0"/>
              <a:t>Edge-based segmentation</a:t>
            </a:r>
            <a:br>
              <a:rPr lang="en-US" altLang="zh-TW" dirty="0" smtClean="0"/>
            </a:br>
            <a:r>
              <a:rPr lang="en-US" dirty="0" smtClean="0"/>
              <a:t>Basic Edge Detection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071678"/>
            <a:ext cx="8229600" cy="4252922"/>
          </a:xfrm>
        </p:spPr>
        <p:txBody>
          <a:bodyPr/>
          <a:lstStyle/>
          <a:p>
            <a:r>
              <a:rPr lang="en-US" altLang="zh-TW" dirty="0" smtClean="0"/>
              <a:t>Why we can find edge by difference?</a:t>
            </a:r>
          </a:p>
          <a:p>
            <a:r>
              <a:rPr lang="en-US" altLang="zh-TW" dirty="0" smtClean="0"/>
              <a:t>                                   image</a:t>
            </a:r>
          </a:p>
          <a:p>
            <a:pPr>
              <a:buNone/>
            </a:pPr>
            <a:r>
              <a:rPr lang="en-US" altLang="zh-TW" dirty="0" smtClean="0"/>
              <a:t>                                      intensity</a:t>
            </a:r>
          </a:p>
          <a:p>
            <a:pPr>
              <a:buNone/>
            </a:pPr>
            <a:r>
              <a:rPr lang="en-US" altLang="zh-TW" dirty="0" smtClean="0"/>
              <a:t>                                      first-order deviation</a:t>
            </a:r>
          </a:p>
          <a:p>
            <a:pPr>
              <a:buNone/>
            </a:pPr>
            <a:r>
              <a:rPr lang="en-US" altLang="zh-TW" dirty="0" smtClean="0"/>
              <a:t>                                      second-order deviation</a:t>
            </a:r>
          </a:p>
          <a:p>
            <a:pPr>
              <a:buNone/>
            </a:pPr>
            <a:endParaRPr lang="zh-TW" altLang="en-US" dirty="0"/>
          </a:p>
        </p:txBody>
      </p:sp>
      <p:pic>
        <p:nvPicPr>
          <p:cNvPr id="35842" name="圖片 21" descr="F:\book\text book\DIP 數位影像處理\Digital Image Processing_Gonzalez2nd_Images\DIP2e Images\images_chapter_10\Fig10.05(b)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2500306"/>
            <a:ext cx="182880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5843" name="圖片 2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3071810"/>
            <a:ext cx="18288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928660" y="4572008"/>
          <a:ext cx="7143804" cy="2071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5951"/>
                <a:gridCol w="1785951"/>
                <a:gridCol w="1785951"/>
                <a:gridCol w="1785951"/>
              </a:tblGrid>
              <a:tr h="76541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First-order</a:t>
                      </a:r>
                      <a:r>
                        <a:rPr lang="en-US" altLang="zh-TW" baseline="0" dirty="0" smtClean="0"/>
                        <a:t> deviation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produce thicker edges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1306292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Second-order deviation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1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stronger response to fine detail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double-edge response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0" lang="en-US" sz="1800" b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Determine edge is from light to dark or dark to light</a:t>
                      </a:r>
                      <a:endParaRPr lang="zh-TW" alt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Gradient</a:t>
            </a:r>
            <a:endParaRPr lang="en-US" dirty="0" smtClean="0"/>
          </a:p>
          <a:p>
            <a:r>
              <a:rPr lang="en-US" dirty="0" smtClean="0"/>
              <a:t>The image gradient is to find edge strength and direction at location (</a:t>
            </a:r>
            <a:r>
              <a:rPr lang="en-US" i="1" dirty="0" err="1" smtClean="0"/>
              <a:t>x,y</a:t>
            </a:r>
            <a:r>
              <a:rPr lang="en-US" dirty="0" smtClean="0"/>
              <a:t>) of image</a:t>
            </a:r>
            <a:r>
              <a:rPr lang="en-US" altLang="zh-TW" dirty="0" smtClean="0"/>
              <a:t>.</a:t>
            </a:r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    </a:t>
            </a:r>
          </a:p>
          <a:p>
            <a:endParaRPr lang="en-US" altLang="zh-TW" dirty="0" smtClean="0"/>
          </a:p>
          <a:p>
            <a:endParaRPr lang="en-US" dirty="0" smtClean="0"/>
          </a:p>
          <a:p>
            <a:r>
              <a:rPr lang="en-US" dirty="0" smtClean="0"/>
              <a:t>The magnitude (length) of vector , denoted as M(</a:t>
            </a:r>
            <a:r>
              <a:rPr lang="en-US" dirty="0" err="1" smtClean="0"/>
              <a:t>x,y</a:t>
            </a:r>
            <a:r>
              <a:rPr lang="en-US" dirty="0" smtClean="0"/>
              <a:t>):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direction of the gradient vector is given by the angle:</a:t>
            </a:r>
          </a:p>
          <a:p>
            <a:pPr>
              <a:buNone/>
            </a:pPr>
            <a:r>
              <a:rPr lang="en-US" dirty="0" smtClean="0"/>
              <a:t>                              </a:t>
            </a:r>
          </a:p>
          <a:p>
            <a:pPr>
              <a:buNone/>
            </a:pPr>
            <a:r>
              <a:rPr lang="en-US" altLang="zh-TW" dirty="0" smtClean="0"/>
              <a:t>              </a:t>
            </a:r>
            <a:endParaRPr lang="zh-TW" altLang="en-US" dirty="0" smtClean="0"/>
          </a:p>
          <a:p>
            <a:endParaRPr lang="en-US" dirty="0" smtClean="0"/>
          </a:p>
          <a:p>
            <a:pPr>
              <a:buNone/>
            </a:pPr>
            <a:endParaRPr lang="zh-TW" altLang="en-US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89" name="Object 1"/>
          <p:cNvGraphicFramePr>
            <a:graphicFrameLocks noChangeAspect="1"/>
          </p:cNvGraphicFramePr>
          <p:nvPr/>
        </p:nvGraphicFramePr>
        <p:xfrm>
          <a:off x="2714612" y="2000240"/>
          <a:ext cx="3135565" cy="1509717"/>
        </p:xfrm>
        <a:graphic>
          <a:graphicData uri="http://schemas.openxmlformats.org/presentationml/2006/ole">
            <p:oleObj spid="_x0000_s37889" name="Equation" r:id="rId3" imgW="1803400" imgH="863600" progId="">
              <p:embed/>
            </p:oleObj>
          </a:graphicData>
        </a:graphic>
      </p:graphicFrame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1" name="Object 3"/>
          <p:cNvGraphicFramePr>
            <a:graphicFrameLocks noChangeAspect="1"/>
          </p:cNvGraphicFramePr>
          <p:nvPr/>
        </p:nvGraphicFramePr>
        <p:xfrm>
          <a:off x="2857487" y="4013978"/>
          <a:ext cx="2857521" cy="648515"/>
        </p:xfrm>
        <a:graphic>
          <a:graphicData uri="http://schemas.openxmlformats.org/presentationml/2006/ole">
            <p:oleObj spid="_x0000_s37891" name="Equation" r:id="rId4" imgW="1345616" imgH="304668" progId="">
              <p:embed/>
            </p:oleObj>
          </a:graphicData>
        </a:graphic>
      </p:graphicFrame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7893" name="Object 5"/>
          <p:cNvGraphicFramePr>
            <a:graphicFrameLocks noChangeAspect="1"/>
          </p:cNvGraphicFramePr>
          <p:nvPr/>
        </p:nvGraphicFramePr>
        <p:xfrm>
          <a:off x="2928926" y="5143512"/>
          <a:ext cx="2492676" cy="1018904"/>
        </p:xfrm>
        <a:graphic>
          <a:graphicData uri="http://schemas.openxmlformats.org/presentationml/2006/ole">
            <p:oleObj spid="_x0000_s37893" name="Equation" r:id="rId5" imgW="1307532" imgH="533169" progId="">
              <p:embed/>
            </p:oleObj>
          </a:graphicData>
        </a:graphic>
      </p:graphicFrame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642918"/>
            <a:ext cx="8229600" cy="5681682"/>
          </a:xfrm>
        </p:spPr>
        <p:txBody>
          <a:bodyPr/>
          <a:lstStyle/>
          <a:p>
            <a:r>
              <a:rPr lang="en-US" i="1" dirty="0" smtClean="0"/>
              <a:t>Roberts cross-gradient operators: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r>
              <a:rPr lang="en-US" i="1" dirty="0" smtClean="0"/>
              <a:t>Prewitt operator:</a:t>
            </a:r>
          </a:p>
          <a:p>
            <a:endParaRPr lang="en-US" i="1" dirty="0" smtClean="0"/>
          </a:p>
          <a:p>
            <a:endParaRPr lang="en-US" i="1" dirty="0" smtClean="0"/>
          </a:p>
          <a:p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r>
              <a:rPr lang="en-US" i="1" dirty="0" err="1" smtClean="0"/>
              <a:t>Sobel</a:t>
            </a:r>
            <a:r>
              <a:rPr lang="en-US" i="1" dirty="0" smtClean="0"/>
              <a:t> operator:</a:t>
            </a:r>
            <a:endParaRPr lang="zh-TW" altLang="en-US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zh-TW" altLang="en-US" dirty="0"/>
          </a:p>
        </p:txBody>
      </p:sp>
      <p:pic>
        <p:nvPicPr>
          <p:cNvPr id="38914" name="圖片 50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1142984"/>
            <a:ext cx="4363617" cy="10688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5" name="圖片 502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43306" y="2015712"/>
            <a:ext cx="4143404" cy="2463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8916" name="圖片 5030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43306" y="4500571"/>
            <a:ext cx="4407760" cy="2357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16</a:t>
            </a:fld>
            <a:endParaRPr lang="zh-TW" altLang="en-US"/>
          </a:p>
        </p:txBody>
      </p:sp>
      <p:sp>
        <p:nvSpPr>
          <p:cNvPr id="4096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61" name="Object 1"/>
          <p:cNvGraphicFramePr>
            <a:graphicFrameLocks noChangeAspect="1"/>
          </p:cNvGraphicFramePr>
          <p:nvPr/>
        </p:nvGraphicFramePr>
        <p:xfrm>
          <a:off x="571472" y="5357826"/>
          <a:ext cx="2814757" cy="623889"/>
        </p:xfrm>
        <a:graphic>
          <a:graphicData uri="http://schemas.openxmlformats.org/presentationml/2006/ole">
            <p:oleObj spid="_x0000_s40961" name="Equation" r:id="rId6" imgW="1384300" imgH="304800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Marr-</a:t>
            </a:r>
            <a:r>
              <a:rPr lang="en-US" dirty="0" err="1" smtClean="0"/>
              <a:t>Hildreth</a:t>
            </a:r>
            <a:r>
              <a:rPr lang="en-US" dirty="0" smtClean="0"/>
              <a:t> edge detector(</a:t>
            </a:r>
            <a:r>
              <a:rPr lang="en-US" dirty="0" err="1" smtClean="0"/>
              <a:t>LoG</a:t>
            </a:r>
            <a:r>
              <a:rPr lang="en-US" dirty="0" smtClean="0"/>
              <a:t>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This is second-order deviation, we call </a:t>
            </a:r>
            <a:r>
              <a:rPr lang="en-US" altLang="zh-TW" dirty="0" err="1" smtClean="0"/>
              <a:t>Laplacian</a:t>
            </a:r>
            <a:r>
              <a:rPr lang="en-US" altLang="zh-TW" dirty="0" smtClean="0"/>
              <a:t>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                                            </a:t>
            </a:r>
          </a:p>
          <a:p>
            <a:pPr lvl="0"/>
            <a:r>
              <a:rPr lang="en-US" altLang="zh-TW" dirty="0" smtClean="0"/>
              <a:t> </a:t>
            </a:r>
            <a:r>
              <a:rPr lang="en-US" dirty="0" smtClean="0"/>
              <a:t>Filter the input image with an </a:t>
            </a:r>
            <a:r>
              <a:rPr lang="en-US" i="1" dirty="0" smtClean="0"/>
              <a:t>n*n </a:t>
            </a:r>
            <a:r>
              <a:rPr lang="en-US" dirty="0" smtClean="0"/>
              <a:t>Gaussian </a:t>
            </a:r>
            <a:r>
              <a:rPr lang="en-US" dirty="0" err="1" smtClean="0"/>
              <a:t>lowpass</a:t>
            </a:r>
            <a:r>
              <a:rPr lang="en-US" dirty="0" smtClean="0"/>
              <a:t> filter.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99.7% of the volume under a 2-D Gaussian surface lies between about the mean. So            .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zh-TW" altLang="en-US" dirty="0"/>
          </a:p>
        </p:txBody>
      </p:sp>
      <p:pic>
        <p:nvPicPr>
          <p:cNvPr id="39938" name="圖片 503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428868"/>
            <a:ext cx="2993608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857224" y="4286256"/>
          <a:ext cx="3571900" cy="446487"/>
        </p:xfrm>
        <a:graphic>
          <a:graphicData uri="http://schemas.openxmlformats.org/presentationml/2006/ole">
            <p:oleObj spid="_x0000_s39939" name="Equation" r:id="rId5" imgW="1905000" imgH="228600" progId="">
              <p:embed/>
            </p:oleObj>
          </a:graphicData>
        </a:graphic>
      </p:graphicFrame>
      <p:sp>
        <p:nvSpPr>
          <p:cNvPr id="7" name="向右箭號 6"/>
          <p:cNvSpPr/>
          <p:nvPr/>
        </p:nvSpPr>
        <p:spPr>
          <a:xfrm>
            <a:off x="4572000" y="4429132"/>
            <a:ext cx="285752" cy="21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1" name="Object 5"/>
          <p:cNvGraphicFramePr>
            <a:graphicFrameLocks noChangeAspect="1"/>
          </p:cNvGraphicFramePr>
          <p:nvPr/>
        </p:nvGraphicFramePr>
        <p:xfrm>
          <a:off x="5000628" y="4286256"/>
          <a:ext cx="3429024" cy="426495"/>
        </p:xfrm>
        <a:graphic>
          <a:graphicData uri="http://schemas.openxmlformats.org/presentationml/2006/ole">
            <p:oleObj spid="_x0000_s39941" name="Equation" r:id="rId6" imgW="1917700" imgH="228600" progId="">
              <p:embed/>
            </p:oleObj>
          </a:graphicData>
        </a:graphic>
      </p:graphicFrame>
      <p:sp>
        <p:nvSpPr>
          <p:cNvPr id="3994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9943" name="Object 7"/>
          <p:cNvGraphicFramePr>
            <a:graphicFrameLocks noChangeAspect="1"/>
          </p:cNvGraphicFramePr>
          <p:nvPr/>
        </p:nvGraphicFramePr>
        <p:xfrm>
          <a:off x="6643701" y="5643578"/>
          <a:ext cx="818150" cy="323851"/>
        </p:xfrm>
        <a:graphic>
          <a:graphicData uri="http://schemas.openxmlformats.org/presentationml/2006/ole">
            <p:oleObj spid="_x0000_s39943" name="Equation" r:id="rId7" imgW="457002" imgH="177723" progId="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Short </a:t>
            </a:r>
            <a:r>
              <a:rPr lang="en-US" dirty="0" smtClean="0"/>
              <a:t>Response </a:t>
            </a:r>
            <a:r>
              <a:rPr lang="en-US" dirty="0" smtClean="0"/>
              <a:t>Hilbert Transform(SRHLT)</a:t>
            </a:r>
            <a:endParaRPr lang="zh-TW" altLang="en-US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10" name="內容版面配置區 9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3957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Hilbert transform</a:t>
            </a:r>
          </a:p>
          <a:p>
            <a:pPr marL="514350" indent="-514350"/>
            <a:r>
              <a:rPr lang="en-US" altLang="zh-TW" dirty="0" smtClean="0"/>
              <a:t>  </a:t>
            </a:r>
          </a:p>
          <a:p>
            <a:pPr marL="514350" indent="-514350"/>
            <a:r>
              <a:rPr lang="en-US" altLang="zh-TW" dirty="0" smtClean="0"/>
              <a:t>                            ,</a:t>
            </a:r>
          </a:p>
          <a:p>
            <a:pPr marL="514350" indent="-514350"/>
            <a:r>
              <a:rPr lang="en-US" altLang="zh-TW" dirty="0" smtClean="0"/>
              <a:t>  </a:t>
            </a:r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dirty="0" smtClean="0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3011" name="Object 3"/>
          <p:cNvGraphicFramePr>
            <a:graphicFrameLocks noChangeAspect="1"/>
          </p:cNvGraphicFramePr>
          <p:nvPr/>
        </p:nvGraphicFramePr>
        <p:xfrm>
          <a:off x="1000100" y="2285992"/>
          <a:ext cx="4796320" cy="747715"/>
        </p:xfrm>
        <a:graphic>
          <a:graphicData uri="http://schemas.openxmlformats.org/presentationml/2006/ole">
            <p:oleObj spid="_x0000_s43011" name="Equation" r:id="rId4" imgW="2501900" imgH="393700" progId="">
              <p:embed/>
            </p:oleObj>
          </a:graphicData>
        </a:graphic>
      </p:graphicFrame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1000100" y="3000372"/>
          <a:ext cx="2286016" cy="403415"/>
        </p:xfrm>
        <a:graphic>
          <a:graphicData uri="http://schemas.openxmlformats.org/presentationml/2006/ole">
            <p:oleObj spid="_x0000_s43013" name="Equation" r:id="rId5" imgW="1295400" imgH="228600" progId="">
              <p:embed/>
            </p:oleObj>
          </a:graphicData>
        </a:graphic>
      </p:graphicFrame>
      <p:sp>
        <p:nvSpPr>
          <p:cNvPr id="4301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3571868" y="3000372"/>
          <a:ext cx="2071702" cy="359552"/>
        </p:xfrm>
        <a:graphic>
          <a:graphicData uri="http://schemas.openxmlformats.org/presentationml/2006/ole">
            <p:oleObj spid="_x0000_s43015" name="Equation" r:id="rId6" imgW="1155700" imgH="203200" progId="">
              <p:embed/>
            </p:oleObj>
          </a:graphicData>
        </a:graphic>
      </p:graphicFrame>
      <p:pic>
        <p:nvPicPr>
          <p:cNvPr id="43017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2071670" y="3643314"/>
            <a:ext cx="4626604" cy="2149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dirty="0" smtClean="0"/>
              <a:t>SRHLT</a:t>
            </a:r>
          </a:p>
          <a:p>
            <a:pPr marL="514350" indent="-514350"/>
            <a:r>
              <a:rPr lang="en-US" altLang="zh-TW" dirty="0" smtClean="0"/>
              <a:t> </a:t>
            </a:r>
          </a:p>
          <a:p>
            <a:pPr marL="514350" indent="-514350"/>
            <a:r>
              <a:rPr lang="en-US" altLang="zh-TW" dirty="0" smtClean="0"/>
              <a:t>   </a:t>
            </a:r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endParaRPr lang="en-US" altLang="zh-TW" dirty="0" smtClean="0"/>
          </a:p>
          <a:p>
            <a:pPr marL="514350" indent="-514350"/>
            <a:r>
              <a:rPr lang="en-US" altLang="zh-TW" dirty="0" smtClean="0"/>
              <a:t>  </a:t>
            </a:r>
            <a:endParaRPr lang="zh-TW" altLang="en-US" dirty="0"/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985" name="Object 1"/>
          <p:cNvGraphicFramePr>
            <a:graphicFrameLocks noChangeAspect="1"/>
          </p:cNvGraphicFramePr>
          <p:nvPr/>
        </p:nvGraphicFramePr>
        <p:xfrm>
          <a:off x="1000100" y="1285860"/>
          <a:ext cx="5908675" cy="471487"/>
        </p:xfrm>
        <a:graphic>
          <a:graphicData uri="http://schemas.openxmlformats.org/presentationml/2006/ole">
            <p:oleObj spid="_x0000_s41985" name="Equation" r:id="rId4" imgW="3225600" imgH="253800" progId="">
              <p:embed/>
            </p:oleObj>
          </a:graphicData>
        </a:graphic>
      </p:graphicFrame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987" name="Object 3"/>
          <p:cNvGraphicFramePr>
            <a:graphicFrameLocks noChangeAspect="1"/>
          </p:cNvGraphicFramePr>
          <p:nvPr/>
        </p:nvGraphicFramePr>
        <p:xfrm>
          <a:off x="1000099" y="1785926"/>
          <a:ext cx="4836949" cy="714380"/>
        </p:xfrm>
        <a:graphic>
          <a:graphicData uri="http://schemas.openxmlformats.org/presentationml/2006/ole">
            <p:oleObj spid="_x0000_s41987" name="Equation" r:id="rId5" imgW="3098800" imgH="457200" progId="">
              <p:embed/>
            </p:oleObj>
          </a:graphicData>
        </a:graphic>
      </p:graphicFrame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14348" y="2456777"/>
            <a:ext cx="3643338" cy="2219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991" name="Object 7"/>
          <p:cNvGraphicFramePr>
            <a:graphicFrameLocks noChangeAspect="1"/>
          </p:cNvGraphicFramePr>
          <p:nvPr/>
        </p:nvGraphicFramePr>
        <p:xfrm>
          <a:off x="4429124" y="2786058"/>
          <a:ext cx="3438525" cy="1119189"/>
        </p:xfrm>
        <a:graphic>
          <a:graphicData uri="http://schemas.openxmlformats.org/presentationml/2006/ole">
            <p:oleObj spid="_x0000_s41991" name="Visio" r:id="rId7" imgW="4564753" imgH="1188527" progId="">
              <p:embed/>
            </p:oleObj>
          </a:graphicData>
        </a:graphic>
      </p:graphicFrame>
      <p:graphicFrame>
        <p:nvGraphicFramePr>
          <p:cNvPr id="12" name="表格 11"/>
          <p:cNvGraphicFramePr>
            <a:graphicFrameLocks noGrp="1"/>
          </p:cNvGraphicFramePr>
          <p:nvPr/>
        </p:nvGraphicFramePr>
        <p:xfrm>
          <a:off x="1000100" y="485776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/>
                <a:gridCol w="2032000"/>
                <a:gridCol w="203200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Lower b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Higher</a:t>
                      </a:r>
                      <a:r>
                        <a:rPr lang="en-US" altLang="zh-TW" baseline="0" dirty="0" smtClean="0"/>
                        <a:t> b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Impulse response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Longer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Shorter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Noise robustness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Good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Bad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Type of edge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Ramp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Step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Output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Thick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Sharp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19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Outline &amp; Content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err="1" smtClean="0"/>
              <a:t>Thresholding</a:t>
            </a:r>
            <a:endParaRPr lang="en-US" altLang="zh-TW" sz="3200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Edge-based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Region-based segmentation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sz="3200" dirty="0" smtClean="0"/>
              <a:t>conclusion</a:t>
            </a:r>
            <a:endParaRPr lang="zh-TW" altLang="en-US" sz="3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r>
              <a:rPr lang="en-US" altLang="zh-TW" dirty="0" smtClean="0"/>
              <a:t>Simulation result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20</a:t>
            </a:fld>
            <a:endParaRPr lang="zh-TW" altLang="en-US"/>
          </a:p>
        </p:txBody>
      </p:sp>
      <p:pic>
        <p:nvPicPr>
          <p:cNvPr id="860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480" y="1500174"/>
            <a:ext cx="4929222" cy="2310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60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480" y="3857628"/>
            <a:ext cx="4929222" cy="232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 smtClean="0"/>
              <a:t>Watersheds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Algorithm:</a:t>
            </a:r>
          </a:p>
          <a:p>
            <a:r>
              <a:rPr lang="en-US" altLang="zh-TW" dirty="0" smtClean="0"/>
              <a:t>                                     ,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g(</a:t>
            </a:r>
            <a:r>
              <a:rPr lang="en-US" altLang="zh-TW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s,t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 is intensity.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n= min+1 to n = max +1. And let T[n]=0, others 1.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          ,              is minimum point beneath n.</a:t>
            </a:r>
          </a:p>
          <a:p>
            <a:pPr>
              <a:buNone/>
            </a:pPr>
            <a:endParaRPr lang="en-US" altLang="zh-TW" dirty="0" smtClean="0"/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714348" y="4429132"/>
          <a:ext cx="3071834" cy="401628"/>
        </p:xfrm>
        <a:graphic>
          <a:graphicData uri="http://schemas.openxmlformats.org/presentationml/2006/ole">
            <p:oleObj spid="_x0000_s44036" name="Equation" r:id="rId4" imgW="1536480" imgH="203040" progId="">
              <p:embed/>
            </p:oleObj>
          </a:graphicData>
        </a:graphic>
      </p:graphicFrame>
      <p:graphicFrame>
        <p:nvGraphicFramePr>
          <p:cNvPr id="44037" name="Object 5"/>
          <p:cNvGraphicFramePr>
            <a:graphicFrameLocks noChangeAspect="1"/>
          </p:cNvGraphicFramePr>
          <p:nvPr/>
        </p:nvGraphicFramePr>
        <p:xfrm>
          <a:off x="785786" y="5143512"/>
          <a:ext cx="2088503" cy="788990"/>
        </p:xfrm>
        <a:graphic>
          <a:graphicData uri="http://schemas.openxmlformats.org/presentationml/2006/ole">
            <p:oleObj spid="_x0000_s44037" name="Equation" r:id="rId5" imgW="1143000" imgH="431640" progId="">
              <p:embed/>
            </p:oleObj>
          </a:graphicData>
        </a:graphic>
      </p:graphicFrame>
      <p:graphicFrame>
        <p:nvGraphicFramePr>
          <p:cNvPr id="44038" name="Object 6"/>
          <p:cNvGraphicFramePr>
            <a:graphicFrameLocks noChangeAspect="1"/>
          </p:cNvGraphicFramePr>
          <p:nvPr/>
        </p:nvGraphicFramePr>
        <p:xfrm>
          <a:off x="3000364" y="5286388"/>
          <a:ext cx="1071570" cy="448564"/>
        </p:xfrm>
        <a:graphic>
          <a:graphicData uri="http://schemas.openxmlformats.org/presentationml/2006/ole">
            <p:oleObj spid="_x0000_s44038" name="Equation" r:id="rId6" imgW="545760" imgH="228600" progId="">
              <p:embed/>
            </p:oleObj>
          </a:graphicData>
        </a:graphic>
      </p:graphicFrame>
      <p:pic>
        <p:nvPicPr>
          <p:cNvPr id="44040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572000" y="1928802"/>
            <a:ext cx="3571900" cy="2025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41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71472" y="1857364"/>
            <a:ext cx="395287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Markers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External markers:</a:t>
            </a:r>
          </a:p>
          <a:p>
            <a:r>
              <a:rPr lang="en-US" dirty="0" smtClean="0"/>
              <a:t>Points along the watershed </a:t>
            </a:r>
          </a:p>
          <a:p>
            <a:pPr>
              <a:buNone/>
            </a:pPr>
            <a:r>
              <a:rPr lang="en-US" dirty="0" smtClean="0"/>
              <a:t>    line along highest points.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altLang="zh-TW" dirty="0" smtClean="0"/>
              <a:t>Internal markers: </a:t>
            </a:r>
          </a:p>
          <a:p>
            <a:pPr>
              <a:buNone/>
            </a:pPr>
            <a:r>
              <a:rPr lang="en-US" altLang="zh-TW" dirty="0" smtClean="0"/>
              <a:t> </a:t>
            </a:r>
            <a:r>
              <a:rPr lang="en-US" altLang="zh-TW" dirty="0" smtClean="0">
                <a:sym typeface="Wingdings" pitchFamily="2" charset="2"/>
              </a:rPr>
              <a:t>(1) That is surrounded higher points .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(2) Points in region form a connected component 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(3) All points in connected component have the same    </a:t>
            </a:r>
          </a:p>
          <a:p>
            <a:pPr>
              <a:buNone/>
            </a:pPr>
            <a:r>
              <a:rPr lang="en-US" altLang="zh-TW" dirty="0" smtClean="0">
                <a:sym typeface="Wingdings" pitchFamily="2" charset="2"/>
              </a:rPr>
              <a:t>       intensity.</a:t>
            </a:r>
            <a:endParaRPr lang="zh-TW" altLang="en-US" dirty="0" smtClean="0"/>
          </a:p>
        </p:txBody>
      </p:sp>
      <p:pic>
        <p:nvPicPr>
          <p:cNvPr id="48131" name="圖片 17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785926"/>
            <a:ext cx="2928958" cy="3015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 algn="ctr">
              <a:buFont typeface="+mj-lt"/>
              <a:buAutoNum type="arabicPeriod" startAt="4"/>
            </a:pPr>
            <a:r>
              <a:rPr lang="en-US" altLang="zh-TW" dirty="0" smtClean="0"/>
              <a:t>Region-based segmentation</a:t>
            </a:r>
            <a:br>
              <a:rPr lang="en-US" altLang="zh-TW" dirty="0" smtClean="0"/>
            </a:br>
            <a:r>
              <a:rPr lang="en-US" altLang="zh-TW" dirty="0" smtClean="0"/>
              <a:t>Region Growing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Algorithm: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zh-TW" dirty="0" smtClean="0"/>
              <a:t>Choose a random pixels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zh-TW" dirty="0" smtClean="0"/>
              <a:t>Use 8-connected and threshold to determine</a:t>
            </a:r>
          </a:p>
          <a:p>
            <a:pPr marL="514350" indent="-514350">
              <a:buFont typeface="+mj-lt"/>
              <a:buAutoNum type="alphaLcPeriod"/>
            </a:pPr>
            <a:r>
              <a:rPr lang="en-US" altLang="zh-TW" dirty="0" smtClean="0"/>
              <a:t>Repeat a and b until almost points are classified.</a:t>
            </a:r>
          </a:p>
          <a:p>
            <a:pPr marL="514350" indent="-514350">
              <a:buFont typeface="+mj-lt"/>
              <a:buAutoNum type="alphaLcPeriod"/>
            </a:pPr>
            <a:endParaRPr lang="en-US" altLang="zh-TW" dirty="0" smtClean="0"/>
          </a:p>
          <a:p>
            <a:pPr marL="514350" indent="-514350">
              <a:buNone/>
            </a:pPr>
            <a:r>
              <a:rPr lang="en-US" altLang="zh-TW" dirty="0" smtClean="0"/>
              <a:t> </a:t>
            </a:r>
          </a:p>
          <a:p>
            <a:pPr marL="514350" indent="-514350">
              <a:buNone/>
            </a:pPr>
            <a:endParaRPr lang="zh-TW" altLang="en-US" dirty="0"/>
          </a:p>
        </p:txBody>
      </p:sp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00166" y="3857628"/>
            <a:ext cx="5214974" cy="31312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en-US" altLang="zh-TW" dirty="0" smtClean="0"/>
              <a:t>Simulation of region growing (90% pixels )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dirty="0" smtClean="0"/>
              <a:t>Threshold/second: 20/4.7 seconds.</a:t>
            </a:r>
            <a:endParaRPr lang="zh-TW" altLang="en-US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1714488"/>
            <a:ext cx="6202543" cy="5000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smtClean="0"/>
              <a:t>Data Clustering</a:t>
            </a:r>
            <a:br>
              <a:rPr lang="en-US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/>
            <a:r>
              <a:rPr lang="en-US" dirty="0" smtClean="0"/>
              <a:t>Using </a:t>
            </a:r>
            <a:r>
              <a:rPr lang="en-US" dirty="0" err="1" smtClean="0"/>
              <a:t>centroid</a:t>
            </a:r>
            <a:r>
              <a:rPr lang="en-US" dirty="0" smtClean="0"/>
              <a:t> to represent the huge numbers of clusters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smtClean="0"/>
              <a:t>Hierarchical clustering, we can change the number of cluster anytime during process if we want.</a:t>
            </a:r>
          </a:p>
          <a:p>
            <a:pPr marL="514350" indent="-514350"/>
            <a:endParaRPr lang="en-US" dirty="0" smtClean="0"/>
          </a:p>
          <a:p>
            <a:pPr marL="514350" indent="-514350"/>
            <a:r>
              <a:rPr lang="en-US" dirty="0" err="1" smtClean="0"/>
              <a:t>Partitional</a:t>
            </a:r>
            <a:r>
              <a:rPr lang="en-US" dirty="0" smtClean="0"/>
              <a:t> clustering , we have to decide the number of clustering we need first before we begin the process.</a:t>
            </a:r>
            <a:endParaRPr lang="zh-TW" altLang="en-US" dirty="0" smtClean="0"/>
          </a:p>
          <a:p>
            <a:pPr marL="514350" indent="-514350"/>
            <a:endParaRPr lang="zh-TW" altLang="en-US" dirty="0" smtClean="0"/>
          </a:p>
          <a:p>
            <a:pPr marL="514350" indent="-514350"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Hierarchical clustering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Algorithm of hierarchical agglomeration(built)</a:t>
            </a:r>
            <a:r>
              <a:rPr lang="zh-TW" altLang="en-US" b="1" dirty="0" smtClean="0"/>
              <a:t>：</a:t>
            </a:r>
          </a:p>
          <a:p>
            <a:pPr marL="514350" indent="-514350">
              <a:buFont typeface="+mj-lt"/>
              <a:buAutoNum type="alphaUcPeriod"/>
            </a:pPr>
            <a:r>
              <a:rPr lang="en-US" altLang="zh-TW" dirty="0" smtClean="0"/>
              <a:t>See every single data as a cluster    .</a:t>
            </a:r>
          </a:p>
          <a:p>
            <a:pPr marL="514350" indent="-514350">
              <a:buFont typeface="+mj-lt"/>
              <a:buAutoNum type="alphaUcPeriod"/>
            </a:pPr>
            <a:endParaRPr lang="en-US" altLang="zh-TW" dirty="0" smtClean="0"/>
          </a:p>
          <a:p>
            <a:pPr marL="514350" indent="-514350">
              <a:buFont typeface="+mj-lt"/>
              <a:buAutoNum type="alphaUcPeriod"/>
            </a:pPr>
            <a:r>
              <a:rPr lang="en-US" altLang="zh-TW" dirty="0" smtClean="0"/>
              <a:t>Find out      ,      for the distance is the shortest.</a:t>
            </a:r>
          </a:p>
          <a:p>
            <a:pPr marL="514350" indent="-514350">
              <a:buFont typeface="+mj-lt"/>
              <a:buAutoNum type="alphaUcPeriod"/>
            </a:pPr>
            <a:endParaRPr lang="en-US" altLang="zh-TW" dirty="0" smtClean="0"/>
          </a:p>
          <a:p>
            <a:pPr marL="514350" indent="-514350">
              <a:buFont typeface="+mj-lt"/>
              <a:buAutoNum type="alphaUcPeriod"/>
            </a:pPr>
            <a:r>
              <a:rPr lang="en-US" altLang="zh-TW" dirty="0" smtClean="0"/>
              <a:t>Repeat the steps until satisfies our demand.</a:t>
            </a:r>
            <a:endParaRPr lang="en-US" dirty="0" smtClean="0"/>
          </a:p>
          <a:p>
            <a:pPr marL="514350" indent="-514350">
              <a:buFont typeface="Arial" pitchFamily="34" charset="0"/>
              <a:buChar char="•"/>
            </a:pPr>
            <a:endParaRPr lang="en-US" altLang="zh-TW" dirty="0" smtClean="0"/>
          </a:p>
          <a:p>
            <a:pPr marL="514350" indent="-514350">
              <a:buFont typeface="Arial" pitchFamily="34" charset="0"/>
              <a:buChar char="•"/>
            </a:pPr>
            <a:r>
              <a:rPr lang="en-US" altLang="zh-TW" dirty="0" smtClean="0"/>
              <a:t>            </a:t>
            </a:r>
            <a:r>
              <a:rPr lang="en-US" dirty="0" smtClean="0"/>
              <a:t>as the distance between data a and b</a:t>
            </a:r>
            <a:endParaRPr lang="zh-TW" altLang="en-US" dirty="0"/>
          </a:p>
        </p:txBody>
      </p:sp>
      <p:sp>
        <p:nvSpPr>
          <p:cNvPr id="5632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6321" name="Object 1"/>
          <p:cNvGraphicFramePr>
            <a:graphicFrameLocks noChangeAspect="1"/>
          </p:cNvGraphicFramePr>
          <p:nvPr/>
        </p:nvGraphicFramePr>
        <p:xfrm>
          <a:off x="5643570" y="2500306"/>
          <a:ext cx="274322" cy="381003"/>
        </p:xfrm>
        <a:graphic>
          <a:graphicData uri="http://schemas.openxmlformats.org/presentationml/2006/ole">
            <p:oleObj spid="_x0000_s56321" name="Equation" r:id="rId4" imgW="177646" imgH="228402" progId="">
              <p:embed/>
            </p:oleObj>
          </a:graphicData>
        </a:graphic>
      </p:graphicFrame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6323" name="Object 3"/>
          <p:cNvGraphicFramePr>
            <a:graphicFrameLocks noChangeAspect="1"/>
          </p:cNvGraphicFramePr>
          <p:nvPr/>
        </p:nvGraphicFramePr>
        <p:xfrm>
          <a:off x="2428860" y="3429000"/>
          <a:ext cx="285752" cy="396878"/>
        </p:xfrm>
        <a:graphic>
          <a:graphicData uri="http://schemas.openxmlformats.org/presentationml/2006/ole">
            <p:oleObj spid="_x0000_s56323" name="Equation" r:id="rId5" imgW="177646" imgH="228402" progId="">
              <p:embed/>
            </p:oleObj>
          </a:graphicData>
        </a:graphic>
      </p:graphicFrame>
      <p:sp>
        <p:nvSpPr>
          <p:cNvPr id="5632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6325" name="Object 5"/>
          <p:cNvGraphicFramePr>
            <a:graphicFrameLocks noChangeAspect="1"/>
          </p:cNvGraphicFramePr>
          <p:nvPr/>
        </p:nvGraphicFramePr>
        <p:xfrm>
          <a:off x="2928926" y="3429000"/>
          <a:ext cx="300405" cy="390526"/>
        </p:xfrm>
        <a:graphic>
          <a:graphicData uri="http://schemas.openxmlformats.org/presentationml/2006/ole">
            <p:oleObj spid="_x0000_s56325" name="Equation" r:id="rId6" imgW="190417" imgH="241195" progId="">
              <p:embed/>
            </p:oleObj>
          </a:graphicData>
        </a:graphic>
      </p:graphicFrame>
      <p:sp>
        <p:nvSpPr>
          <p:cNvPr id="5632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3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633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6331" name="Object 11"/>
          <p:cNvGraphicFramePr>
            <a:graphicFrameLocks noChangeAspect="1"/>
          </p:cNvGraphicFramePr>
          <p:nvPr/>
        </p:nvGraphicFramePr>
        <p:xfrm>
          <a:off x="928662" y="5357826"/>
          <a:ext cx="1000132" cy="437558"/>
        </p:xfrm>
        <a:graphic>
          <a:graphicData uri="http://schemas.openxmlformats.org/presentationml/2006/ole">
            <p:oleObj spid="_x0000_s56331" name="Equation" r:id="rId7" imgW="457002" imgH="203112" progId="">
              <p:embed/>
            </p:oleObj>
          </a:graphicData>
        </a:graphic>
      </p:graphicFrame>
      <p:sp>
        <p:nvSpPr>
          <p:cNvPr id="14" name="投影片編號版面配置區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b="1" dirty="0" smtClean="0"/>
              <a:t>Algorithm of hierarchical division</a:t>
            </a:r>
            <a:r>
              <a:rPr lang="en-US" dirty="0" smtClean="0"/>
              <a:t> </a:t>
            </a:r>
            <a:r>
              <a:rPr lang="en-US" b="1" dirty="0" smtClean="0"/>
              <a:t>(break up </a:t>
            </a:r>
            <a:r>
              <a:rPr lang="en-US" altLang="zh-TW" b="1" dirty="0" smtClean="0"/>
              <a:t>)</a:t>
            </a:r>
            <a:r>
              <a:rPr lang="zh-TW" altLang="en-US" b="1" dirty="0" smtClean="0"/>
              <a:t>：</a:t>
            </a:r>
            <a:endParaRPr lang="en-US" altLang="zh-TW" b="1" dirty="0" smtClean="0"/>
          </a:p>
          <a:p>
            <a:pPr marL="514350" indent="-514350"/>
            <a:r>
              <a:rPr lang="en-US" altLang="zh-TW" dirty="0" smtClean="0"/>
              <a:t> Diameter of cluster  </a:t>
            </a:r>
          </a:p>
          <a:p>
            <a:pPr marL="514350" indent="-514350">
              <a:buFont typeface="+mj-lt"/>
              <a:buAutoNum type="alphaLcPeriod"/>
            </a:pPr>
            <a:endParaRPr lang="en-US" altLang="zh-TW" dirty="0" smtClean="0"/>
          </a:p>
          <a:p>
            <a:pPr marL="514350" indent="-514350">
              <a:buNone/>
            </a:pPr>
            <a:endParaRPr lang="zh-TW" altLang="en-US" dirty="0"/>
          </a:p>
        </p:txBody>
      </p:sp>
      <p:sp>
        <p:nvSpPr>
          <p:cNvPr id="55299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06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0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1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553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5314" name="Object 18"/>
          <p:cNvGraphicFramePr>
            <a:graphicFrameLocks noChangeAspect="1"/>
          </p:cNvGraphicFramePr>
          <p:nvPr/>
        </p:nvGraphicFramePr>
        <p:xfrm>
          <a:off x="2428860" y="1714488"/>
          <a:ext cx="4357718" cy="383602"/>
        </p:xfrm>
        <a:graphic>
          <a:graphicData uri="http://schemas.openxmlformats.org/presentationml/2006/ole">
            <p:oleObj spid="_x0000_s55314" name="Equation" r:id="rId4" imgW="2705100" imgH="228600" progId="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27</a:t>
            </a:fld>
            <a:endParaRPr lang="zh-TW" altLang="en-US"/>
          </a:p>
        </p:txBody>
      </p:sp>
      <p:pic>
        <p:nvPicPr>
          <p:cNvPr id="2" name="Picture 1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8662" y="2071678"/>
            <a:ext cx="7067550" cy="433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 smtClean="0"/>
              <a:t>See the whole database as one cluster.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Find out the cluster having the biggest diameter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                      ,                  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Split  out </a:t>
            </a:r>
            <a:r>
              <a:rPr lang="en-US" i="1" dirty="0" smtClean="0"/>
              <a:t>x</a:t>
            </a:r>
            <a:r>
              <a:rPr lang="en-US" dirty="0" smtClean="0"/>
              <a:t> as a new cluster      , and see the rest data points as     .</a:t>
            </a:r>
          </a:p>
          <a:p>
            <a:pPr marL="514350" lvl="0" indent="-514350">
              <a:buFont typeface="+mj-lt"/>
              <a:buAutoNum type="arabicParenR"/>
            </a:pPr>
            <a:r>
              <a:rPr lang="en-US" altLang="zh-TW" dirty="0" smtClean="0"/>
              <a:t>If            &gt;            ,                 then split </a:t>
            </a:r>
            <a:r>
              <a:rPr lang="en-US" altLang="zh-TW" i="1" dirty="0" smtClean="0"/>
              <a:t>y</a:t>
            </a:r>
            <a:r>
              <a:rPr lang="en-US" altLang="zh-TW" dirty="0" smtClean="0"/>
              <a:t> </a:t>
            </a:r>
            <a:r>
              <a:rPr lang="en-US" dirty="0" smtClean="0"/>
              <a:t>out of     and classify it to </a:t>
            </a:r>
          </a:p>
          <a:p>
            <a:pPr marL="514350" indent="-514350">
              <a:buFont typeface="+mj-lt"/>
              <a:buAutoNum type="arabicParenR"/>
            </a:pPr>
            <a:r>
              <a:rPr lang="en-US" dirty="0" smtClean="0"/>
              <a:t>Back to step2 and continue the algorithm until      and       is not change anymore.</a:t>
            </a:r>
            <a:endParaRPr lang="zh-TW" altLang="en-US" dirty="0" smtClean="0"/>
          </a:p>
          <a:p>
            <a:pPr marL="514350" lvl="0" indent="-514350">
              <a:buFont typeface="+mj-lt"/>
              <a:buAutoNum type="arabicParenR"/>
            </a:pPr>
            <a:endParaRPr lang="zh-TW" altLang="en-US" dirty="0" smtClean="0"/>
          </a:p>
          <a:p>
            <a:pPr marL="514350" indent="-514350">
              <a:buFont typeface="+mj-lt"/>
              <a:buAutoNum type="arabicParenR"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28</a:t>
            </a:fld>
            <a:endParaRPr lang="zh-TW" altLang="en-US"/>
          </a:p>
        </p:txBody>
      </p:sp>
      <p:graphicFrame>
        <p:nvGraphicFramePr>
          <p:cNvPr id="87042" name="Object 2"/>
          <p:cNvGraphicFramePr>
            <a:graphicFrameLocks noChangeAspect="1"/>
          </p:cNvGraphicFramePr>
          <p:nvPr/>
        </p:nvGraphicFramePr>
        <p:xfrm>
          <a:off x="1071538" y="1785926"/>
          <a:ext cx="1785950" cy="420224"/>
        </p:xfrm>
        <a:graphic>
          <a:graphicData uri="http://schemas.openxmlformats.org/presentationml/2006/ole">
            <p:oleObj spid="_x0000_s87042" name="Equation" r:id="rId3" imgW="863280" imgH="203040" progId="">
              <p:embed/>
            </p:oleObj>
          </a:graphicData>
        </a:graphic>
      </p:graphicFrame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3071802" y="1857364"/>
          <a:ext cx="1350959" cy="303214"/>
        </p:xfrm>
        <a:graphic>
          <a:graphicData uri="http://schemas.openxmlformats.org/presentationml/2006/ole">
            <p:oleObj spid="_x0000_s87043" name="Equation" r:id="rId4" imgW="685800" imgH="177480" progId="">
              <p:embed/>
            </p:oleObj>
          </a:graphicData>
        </a:graphic>
      </p:graphicFrame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5000628" y="2285992"/>
          <a:ext cx="285752" cy="396878"/>
        </p:xfrm>
        <a:graphic>
          <a:graphicData uri="http://schemas.openxmlformats.org/presentationml/2006/ole">
            <p:oleObj spid="_x0000_s87044" name="Equation" r:id="rId5" imgW="177646" imgH="228402" progId="">
              <p:embed/>
            </p:oleObj>
          </a:graphicData>
        </a:graphic>
      </p:graphicFrame>
      <p:sp>
        <p:nvSpPr>
          <p:cNvPr id="87047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46" name="Object 6"/>
          <p:cNvGraphicFramePr>
            <a:graphicFrameLocks noChangeAspect="1"/>
          </p:cNvGraphicFramePr>
          <p:nvPr/>
        </p:nvGraphicFramePr>
        <p:xfrm>
          <a:off x="2428860" y="2643182"/>
          <a:ext cx="285752" cy="396878"/>
        </p:xfrm>
        <a:graphic>
          <a:graphicData uri="http://schemas.openxmlformats.org/presentationml/2006/ole">
            <p:oleObj spid="_x0000_s87046" name="Equation" r:id="rId6" imgW="177646" imgH="228402" progId="">
              <p:embed/>
            </p:oleObj>
          </a:graphicData>
        </a:graphic>
      </p:graphicFrame>
      <p:sp>
        <p:nvSpPr>
          <p:cNvPr id="8704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48" name="Object 8"/>
          <p:cNvGraphicFramePr>
            <a:graphicFrameLocks noChangeAspect="1"/>
          </p:cNvGraphicFramePr>
          <p:nvPr/>
        </p:nvGraphicFramePr>
        <p:xfrm>
          <a:off x="1357290" y="3143248"/>
          <a:ext cx="928694" cy="414596"/>
        </p:xfrm>
        <a:graphic>
          <a:graphicData uri="http://schemas.openxmlformats.org/presentationml/2006/ole">
            <p:oleObj spid="_x0000_s87048" name="Equation" r:id="rId7" imgW="533169" imgH="228501" progId="">
              <p:embed/>
            </p:oleObj>
          </a:graphicData>
        </a:graphic>
      </p:graphicFrame>
      <p:sp>
        <p:nvSpPr>
          <p:cNvPr id="870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50" name="Object 10"/>
          <p:cNvGraphicFramePr>
            <a:graphicFrameLocks noChangeAspect="1"/>
          </p:cNvGraphicFramePr>
          <p:nvPr/>
        </p:nvGraphicFramePr>
        <p:xfrm>
          <a:off x="2500298" y="3143248"/>
          <a:ext cx="928694" cy="414596"/>
        </p:xfrm>
        <a:graphic>
          <a:graphicData uri="http://schemas.openxmlformats.org/presentationml/2006/ole">
            <p:oleObj spid="_x0000_s87050" name="Equation" r:id="rId8" imgW="533169" imgH="228501" progId="">
              <p:embed/>
            </p:oleObj>
          </a:graphicData>
        </a:graphic>
      </p:graphicFrame>
      <p:sp>
        <p:nvSpPr>
          <p:cNvPr id="870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52" name="Object 12"/>
          <p:cNvGraphicFramePr>
            <a:graphicFrameLocks noChangeAspect="1"/>
          </p:cNvGraphicFramePr>
          <p:nvPr/>
        </p:nvGraphicFramePr>
        <p:xfrm>
          <a:off x="7500958" y="3143248"/>
          <a:ext cx="285752" cy="396878"/>
        </p:xfrm>
        <a:graphic>
          <a:graphicData uri="http://schemas.openxmlformats.org/presentationml/2006/ole">
            <p:oleObj spid="_x0000_s87052" name="Equation" r:id="rId9" imgW="177646" imgH="228402" progId="">
              <p:embed/>
            </p:oleObj>
          </a:graphicData>
        </a:graphic>
      </p:graphicFrame>
      <p:sp>
        <p:nvSpPr>
          <p:cNvPr id="87055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54" name="Object 14"/>
          <p:cNvGraphicFramePr>
            <a:graphicFrameLocks noChangeAspect="1"/>
          </p:cNvGraphicFramePr>
          <p:nvPr/>
        </p:nvGraphicFramePr>
        <p:xfrm>
          <a:off x="3571868" y="3143248"/>
          <a:ext cx="1143003" cy="381001"/>
        </p:xfrm>
        <a:graphic>
          <a:graphicData uri="http://schemas.openxmlformats.org/presentationml/2006/ole">
            <p:oleObj spid="_x0000_s87054" name="Equation" r:id="rId10" imgW="711200" imgH="228600" progId="">
              <p:embed/>
            </p:oleObj>
          </a:graphicData>
        </a:graphic>
      </p:graphicFrame>
      <p:sp>
        <p:nvSpPr>
          <p:cNvPr id="87057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56" name="Object 16"/>
          <p:cNvGraphicFramePr>
            <a:graphicFrameLocks noChangeAspect="1"/>
          </p:cNvGraphicFramePr>
          <p:nvPr/>
        </p:nvGraphicFramePr>
        <p:xfrm>
          <a:off x="2857488" y="3571876"/>
          <a:ext cx="274321" cy="381001"/>
        </p:xfrm>
        <a:graphic>
          <a:graphicData uri="http://schemas.openxmlformats.org/presentationml/2006/ole">
            <p:oleObj spid="_x0000_s87056" name="Equation" r:id="rId11" imgW="177646" imgH="228402" progId="">
              <p:embed/>
            </p:oleObj>
          </a:graphicData>
        </a:graphic>
      </p:graphicFrame>
      <p:sp>
        <p:nvSpPr>
          <p:cNvPr id="87059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58" name="Object 18"/>
          <p:cNvGraphicFramePr>
            <a:graphicFrameLocks noChangeAspect="1"/>
          </p:cNvGraphicFramePr>
          <p:nvPr/>
        </p:nvGraphicFramePr>
        <p:xfrm>
          <a:off x="7786710" y="4000504"/>
          <a:ext cx="285752" cy="396878"/>
        </p:xfrm>
        <a:graphic>
          <a:graphicData uri="http://schemas.openxmlformats.org/presentationml/2006/ole">
            <p:oleObj spid="_x0000_s87058" name="Equation" r:id="rId12" imgW="177646" imgH="228402" progId="">
              <p:embed/>
            </p:oleObj>
          </a:graphicData>
        </a:graphic>
      </p:graphicFrame>
      <p:sp>
        <p:nvSpPr>
          <p:cNvPr id="87061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87060" name="Object 20"/>
          <p:cNvGraphicFramePr>
            <a:graphicFrameLocks noChangeAspect="1"/>
          </p:cNvGraphicFramePr>
          <p:nvPr/>
        </p:nvGraphicFramePr>
        <p:xfrm>
          <a:off x="1714480" y="4429132"/>
          <a:ext cx="285752" cy="396878"/>
        </p:xfrm>
        <a:graphic>
          <a:graphicData uri="http://schemas.openxmlformats.org/presentationml/2006/ole">
            <p:oleObj spid="_x0000_s87060" name="Equation" r:id="rId13" imgW="177646" imgH="228402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Partitional</a:t>
            </a:r>
            <a:r>
              <a:rPr lang="en-US" dirty="0" smtClean="0"/>
              <a:t> clustering</a:t>
            </a:r>
            <a:endParaRPr lang="zh-TW" altLang="en-US" dirty="0"/>
          </a:p>
        </p:txBody>
      </p:sp>
      <p:sp>
        <p:nvSpPr>
          <p:cNvPr id="6" name="內容版面配置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Decide the numbers of the cluster(k-means)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r>
              <a:rPr lang="en-US" altLang="zh-TW" dirty="0" smtClean="0"/>
              <a:t>Problem:</a:t>
            </a:r>
          </a:p>
          <a:p>
            <a:r>
              <a:rPr lang="en-US" dirty="0" smtClean="0"/>
              <a:t>Initial problem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2571744"/>
            <a:ext cx="7274613" cy="1938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29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 algn="ctr">
              <a:buFont typeface="+mj-lt"/>
              <a:buAutoNum type="arabicPeriod"/>
            </a:pPr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00034" y="1785926"/>
            <a:ext cx="8229600" cy="4714908"/>
          </a:xfrm>
        </p:spPr>
        <p:txBody>
          <a:bodyPr>
            <a:normAutofit lnSpcReduction="10000"/>
          </a:bodyPr>
          <a:lstStyle/>
          <a:p>
            <a:r>
              <a:rPr lang="en-US" altLang="zh-TW" sz="3200" dirty="0" smtClean="0">
                <a:latin typeface="Times New Roman" pitchFamily="18" charset="0"/>
                <a:cs typeface="Times New Roman" pitchFamily="18" charset="0"/>
              </a:rPr>
              <a:t>What is segmentation?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l"/>
            </a:pPr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Three major ways to do.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Edge-based segmentation</a:t>
            </a:r>
          </a:p>
          <a:p>
            <a:pPr>
              <a:buFont typeface="Wingdings" pitchFamily="2" charset="2"/>
              <a:buChar char="ü"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Region-based segmentation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2428868"/>
            <a:ext cx="182096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圖片 7" descr="lena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4" y="2428868"/>
            <a:ext cx="1785950" cy="17859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158" y="714356"/>
            <a:ext cx="8229600" cy="5610244"/>
          </a:xfrm>
        </p:spPr>
        <p:txBody>
          <a:bodyPr/>
          <a:lstStyle/>
          <a:p>
            <a:r>
              <a:rPr lang="en-US" altLang="zh-TW" dirty="0" smtClean="0"/>
              <a:t>Number of regions are more than clusters you set.</a:t>
            </a:r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pPr>
              <a:buNone/>
            </a:pPr>
            <a:endParaRPr lang="en-US" altLang="zh-TW" dirty="0" smtClean="0"/>
          </a:p>
          <a:p>
            <a:r>
              <a:rPr lang="en-US" dirty="0" smtClean="0"/>
              <a:t>Determine the number of clusters.</a:t>
            </a:r>
          </a:p>
          <a:p>
            <a:r>
              <a:rPr lang="en-US" altLang="zh-TW" dirty="0" smtClean="0"/>
              <a:t>  </a:t>
            </a:r>
          </a:p>
          <a:p>
            <a:endParaRPr lang="en-US" altLang="zh-TW" dirty="0" smtClean="0"/>
          </a:p>
        </p:txBody>
      </p:sp>
      <p:pic>
        <p:nvPicPr>
          <p:cNvPr id="60418" name="圖片 448" descr="示意圖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1285860"/>
            <a:ext cx="2500330" cy="2097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419" name="圖片 451" descr="示意圖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43372" y="1285860"/>
            <a:ext cx="2500330" cy="2087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3000364" y="3929066"/>
          <a:ext cx="1643074" cy="673660"/>
        </p:xfrm>
        <a:graphic>
          <a:graphicData uri="http://schemas.openxmlformats.org/presentationml/2006/ole">
            <p:oleObj spid="_x0000_s60420" name="Equation" r:id="rId6" imgW="952087" imgH="393529" progId="">
              <p:embed/>
            </p:oleObj>
          </a:graphicData>
        </a:graphic>
      </p:graphicFrame>
      <p:sp>
        <p:nvSpPr>
          <p:cNvPr id="60423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1857356" y="4572008"/>
          <a:ext cx="5000660" cy="863423"/>
        </p:xfrm>
        <a:graphic>
          <a:graphicData uri="http://schemas.openxmlformats.org/presentationml/2006/ole">
            <p:oleObj spid="_x0000_s60422" name="Equation" r:id="rId7" imgW="2641600" imgH="457200" progId="">
              <p:embed/>
            </p:oleObj>
          </a:graphicData>
        </a:graphic>
      </p:graphicFrame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1928794" y="5500702"/>
          <a:ext cx="4071966" cy="1207105"/>
        </p:xfrm>
        <a:graphic>
          <a:graphicData uri="http://schemas.openxmlformats.org/presentationml/2006/ole">
            <p:oleObj spid="_x0000_s60424" name="Equation" r:id="rId8" imgW="2413000" imgH="711200" progId="">
              <p:embed/>
            </p:oleObj>
          </a:graphicData>
        </a:graphic>
      </p:graphicFrame>
      <p:sp>
        <p:nvSpPr>
          <p:cNvPr id="11" name="投影片編號版面配置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en-US" altLang="zh-TW" dirty="0" smtClean="0"/>
              <a:t>Simulation of k-means</a:t>
            </a:r>
          </a:p>
          <a:p>
            <a:pPr>
              <a:buNone/>
            </a:pPr>
            <a:r>
              <a:rPr lang="en-US" altLang="zh-TW" dirty="0" smtClean="0"/>
              <a:t>	</a:t>
            </a:r>
            <a:r>
              <a:rPr lang="en-US" dirty="0" smtClean="0"/>
              <a:t>Clustering/time: 9 clustering/ 0.1 </a:t>
            </a:r>
            <a:endParaRPr lang="zh-TW" altLang="en-US" dirty="0"/>
          </a:p>
        </p:txBody>
      </p:sp>
      <p:pic>
        <p:nvPicPr>
          <p:cNvPr id="655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5918" y="1785926"/>
            <a:ext cx="4739005" cy="4781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31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/>
          <a:lstStyle/>
          <a:p>
            <a:r>
              <a:rPr lang="en-US" b="1" dirty="0" smtClean="0"/>
              <a:t>Advantage and disadvantage of data clustering</a:t>
            </a:r>
            <a:endParaRPr lang="zh-TW" altLang="en-US" b="1" dirty="0" smtClean="0"/>
          </a:p>
          <a:p>
            <a:pPr>
              <a:buNone/>
            </a:pP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1524000" y="1397000"/>
          <a:ext cx="6262710" cy="4833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7570"/>
                <a:gridCol w="2087570"/>
                <a:gridCol w="2087570"/>
              </a:tblGrid>
              <a:tr h="674678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Hierarchical algorithm</a:t>
                      </a:r>
                      <a:endParaRPr lang="zh-TW" alt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Partitional</a:t>
                      </a:r>
                      <a:r>
                        <a:rPr kumimoji="0" lang="en-US" sz="1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algorithms</a:t>
                      </a:r>
                      <a:endParaRPr lang="zh-TW" altLang="en-US" dirty="0"/>
                    </a:p>
                  </a:txBody>
                  <a:tcPr/>
                </a:tc>
              </a:tr>
              <a:tr h="2079424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advantage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1.Concept is simple</a:t>
                      </a:r>
                    </a:p>
                    <a:p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Result is reliable.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1.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Computing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    is fast.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2.Numbers of cluster is fixed, so the concept is also simple.</a:t>
                      </a:r>
                      <a:endParaRPr kumimoji="0"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2079424">
                <a:tc>
                  <a:txBody>
                    <a:bodyPr/>
                    <a:lstStyle/>
                    <a:p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disadvantage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It is consuming,</a:t>
                      </a:r>
                      <a:r>
                        <a:rPr kumimoji="0"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so</a:t>
                      </a:r>
                      <a:r>
                        <a:rPr kumimoji="0"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is not suitable for  a large database.</a:t>
                      </a:r>
                      <a:endParaRPr kumimoji="0" lang="zh-TW" altLang="en-US" sz="1800" kern="120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Determine the number of clusters.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Initial problem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en-US" dirty="0" smtClean="0"/>
                        <a:t> ….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32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 smtClean="0"/>
              <a:t>Cheng-Jin </a:t>
            </a:r>
            <a:r>
              <a:rPr lang="en-US" b="1" dirty="0" err="1" smtClean="0"/>
              <a:t>Kuo`s</a:t>
            </a:r>
            <a:r>
              <a:rPr lang="en-US" b="1" dirty="0" smtClean="0"/>
              <a:t>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Algorithm</a:t>
            </a:r>
            <a:endParaRPr lang="zh-TW" altLang="en-US" dirty="0"/>
          </a:p>
        </p:txBody>
      </p:sp>
      <p:pic>
        <p:nvPicPr>
          <p:cNvPr id="66562" name="圖片 12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85852" y="2500306"/>
            <a:ext cx="2786082" cy="2707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563" name="圖片 12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2786082" cy="2707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33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85794"/>
            <a:ext cx="8229600" cy="553880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b="1" dirty="0" smtClean="0"/>
              <a:t>Adaptive threshold decision with local variance</a:t>
            </a:r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/>
            <a:r>
              <a:rPr lang="en-US" altLang="zh-TW" b="1" dirty="0" smtClean="0"/>
              <a:t>Variance of Lena: 1943</a:t>
            </a:r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/>
            </a:pPr>
            <a:endParaRPr lang="en-US" altLang="zh-TW" b="1" dirty="0" smtClean="0"/>
          </a:p>
          <a:p>
            <a:pPr marL="514350" indent="-514350"/>
            <a:endParaRPr lang="en-US" altLang="zh-TW" b="1" dirty="0" smtClean="0"/>
          </a:p>
          <a:p>
            <a:pPr marL="514350" indent="-514350"/>
            <a:r>
              <a:rPr lang="en-US" altLang="zh-TW" b="1" dirty="0" smtClean="0"/>
              <a:t>Small variance cause small threshold.</a:t>
            </a:r>
            <a:endParaRPr lang="zh-TW" altLang="en-US" b="1" dirty="0"/>
          </a:p>
        </p:txBody>
      </p:sp>
      <p:pic>
        <p:nvPicPr>
          <p:cNvPr id="67586" name="圖片 250" descr="Len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71802" y="1285860"/>
            <a:ext cx="2428892" cy="2449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758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67587" name="Object 3"/>
          <p:cNvGraphicFramePr>
            <a:graphicFrameLocks noChangeAspect="1"/>
          </p:cNvGraphicFramePr>
          <p:nvPr/>
        </p:nvGraphicFramePr>
        <p:xfrm>
          <a:off x="3214678" y="4357694"/>
          <a:ext cx="2286016" cy="1214854"/>
        </p:xfrm>
        <a:graphic>
          <a:graphicData uri="http://schemas.openxmlformats.org/presentationml/2006/ole">
            <p:oleObj spid="_x0000_s67587" name="Equation" r:id="rId4" imgW="1663700" imgH="889000" progId="">
              <p:embed/>
            </p:oleObj>
          </a:graphicData>
        </a:graphic>
      </p:graphicFrame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pPr marL="514350" indent="-514350">
              <a:buFont typeface="+mj-lt"/>
              <a:buAutoNum type="arabicParenR" startAt="2"/>
            </a:pPr>
            <a:r>
              <a:rPr lang="en-US" b="1" dirty="0" smtClean="0"/>
              <a:t>Adaptive threshold decision with local variance and frequency</a:t>
            </a:r>
          </a:p>
          <a:p>
            <a:pPr marL="514350" indent="-514350">
              <a:buFont typeface="+mj-lt"/>
              <a:buAutoNum type="arabicParenR" startAt="2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 startAt="2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 startAt="2"/>
            </a:pPr>
            <a:endParaRPr lang="en-US" altLang="zh-TW" b="1" dirty="0" smtClean="0"/>
          </a:p>
          <a:p>
            <a:pPr marL="514350" indent="-514350">
              <a:buFont typeface="+mj-lt"/>
              <a:buAutoNum type="arabicParenR" startAt="2"/>
            </a:pPr>
            <a:endParaRPr lang="en-US" altLang="zh-TW" b="1" dirty="0" smtClean="0"/>
          </a:p>
          <a:p>
            <a:pPr marL="514350" indent="-514350">
              <a:buNone/>
            </a:pPr>
            <a:endParaRPr lang="en-US" altLang="zh-TW" b="1" dirty="0" smtClean="0"/>
          </a:p>
          <a:p>
            <a:pPr marL="514350" indent="-514350"/>
            <a:r>
              <a:rPr lang="en-US" altLang="zh-TW" b="1" dirty="0" smtClean="0"/>
              <a:t>Variance of baboon: 1503</a:t>
            </a:r>
            <a:endParaRPr lang="zh-TW" altLang="en-US" b="1" dirty="0" smtClean="0"/>
          </a:p>
          <a:p>
            <a:pPr marL="514350" indent="-514350">
              <a:buFont typeface="+mj-lt"/>
              <a:buAutoNum type="arabicParenR" startAt="2"/>
            </a:pPr>
            <a:endParaRPr lang="zh-TW" altLang="en-US" dirty="0"/>
          </a:p>
        </p:txBody>
      </p:sp>
      <p:sp>
        <p:nvSpPr>
          <p:cNvPr id="71683" name="Rectangle 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sp>
        <p:nvSpPr>
          <p:cNvPr id="7168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71686" name="Picture 6" descr="Lena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1643050"/>
            <a:ext cx="2303961" cy="2320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1687" name="Object 7"/>
          <p:cNvGraphicFramePr>
            <a:graphicFrameLocks noChangeAspect="1"/>
          </p:cNvGraphicFramePr>
          <p:nvPr/>
        </p:nvGraphicFramePr>
        <p:xfrm>
          <a:off x="3000364" y="4429132"/>
          <a:ext cx="2214578" cy="1176890"/>
        </p:xfrm>
        <a:graphic>
          <a:graphicData uri="http://schemas.openxmlformats.org/presentationml/2006/ole">
            <p:oleObj spid="_x0000_s71687" name="Equation" r:id="rId5" imgW="1663700" imgH="889000" progId="">
              <p:embed/>
            </p:oleObj>
          </a:graphicData>
        </a:graphic>
      </p:graphicFrame>
      <p:sp>
        <p:nvSpPr>
          <p:cNvPr id="71690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71689" name="Object 9"/>
          <p:cNvGraphicFramePr>
            <a:graphicFrameLocks noChangeAspect="1"/>
          </p:cNvGraphicFramePr>
          <p:nvPr/>
        </p:nvGraphicFramePr>
        <p:xfrm>
          <a:off x="2786050" y="5715016"/>
          <a:ext cx="2555161" cy="1028701"/>
        </p:xfrm>
        <a:graphic>
          <a:graphicData uri="http://schemas.openxmlformats.org/presentationml/2006/ole">
            <p:oleObj spid="_x0000_s71689" name="Equation" r:id="rId6" imgW="2197100" imgH="889000" progId="">
              <p:embed/>
            </p:oleObj>
          </a:graphicData>
        </a:graphic>
      </p:graphicFrame>
      <p:sp>
        <p:nvSpPr>
          <p:cNvPr id="10" name="投影片編號版面配置區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714356"/>
            <a:ext cx="8229600" cy="5610244"/>
          </a:xfrm>
        </p:spPr>
        <p:txBody>
          <a:bodyPr/>
          <a:lstStyle/>
          <a:p>
            <a:r>
              <a:rPr lang="en-US" dirty="0" smtClean="0"/>
              <a:t>High frequency, high variance. Set highest threshold.</a:t>
            </a:r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                                         (4,1)</a:t>
            </a:r>
          </a:p>
          <a:p>
            <a:pPr lvl="0"/>
            <a:r>
              <a:rPr lang="en-US" dirty="0" smtClean="0"/>
              <a:t>High frequency, low variance. Set second high threshold.</a:t>
            </a:r>
            <a:endParaRPr lang="zh-TW" altLang="en-US" dirty="0" smtClean="0"/>
          </a:p>
          <a:p>
            <a:endParaRPr lang="en-US" altLang="zh-TW" dirty="0" smtClean="0"/>
          </a:p>
          <a:p>
            <a:pPr>
              <a:buNone/>
            </a:pPr>
            <a:r>
              <a:rPr lang="en-US" altLang="zh-TW" dirty="0" smtClean="0"/>
              <a:t>                                                 (4,2)</a:t>
            </a:r>
          </a:p>
          <a:p>
            <a:pPr lvl="0"/>
            <a:r>
              <a:rPr lang="en-US" dirty="0" smtClean="0"/>
              <a:t>Low frequency, high variance. Set third high threshold.</a:t>
            </a:r>
            <a:endParaRPr lang="zh-TW" altLang="en-US" dirty="0" smtClean="0"/>
          </a:p>
          <a:p>
            <a:pPr>
              <a:buNone/>
            </a:pPr>
            <a:r>
              <a:rPr lang="en-US" altLang="zh-TW" dirty="0" smtClean="0"/>
              <a:t>					     (1,4)</a:t>
            </a:r>
          </a:p>
          <a:p>
            <a:r>
              <a:rPr lang="en-US" dirty="0" smtClean="0"/>
              <a:t>Low frequency, low variance. Set the lowest threshold.</a:t>
            </a:r>
            <a:endParaRPr lang="zh-TW" altLang="en-US" dirty="0" smtClean="0"/>
          </a:p>
          <a:p>
            <a:r>
              <a:rPr lang="en-US" altLang="zh-TW" dirty="0" smtClean="0"/>
              <a:t>                                              (1,1)</a:t>
            </a:r>
            <a:endParaRPr lang="zh-TW" altLang="en-US" dirty="0"/>
          </a:p>
        </p:txBody>
      </p:sp>
      <p:pic>
        <p:nvPicPr>
          <p:cNvPr id="74753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1177072"/>
            <a:ext cx="1143008" cy="100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14678" y="2714620"/>
            <a:ext cx="1143008" cy="110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14678" y="4429132"/>
            <a:ext cx="1000132" cy="109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4756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143240" y="5663056"/>
            <a:ext cx="1071570" cy="1028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>Comparison of all algorithm by data compression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</p:nvPr>
        </p:nvGraphicFramePr>
        <p:xfrm>
          <a:off x="457200" y="1935162"/>
          <a:ext cx="8258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1641"/>
                <a:gridCol w="1651641"/>
                <a:gridCol w="1651641"/>
                <a:gridCol w="1651641"/>
                <a:gridCol w="1651641"/>
              </a:tblGrid>
              <a:tr h="1135417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b="0" kern="100" dirty="0">
                          <a:latin typeface="Times New Roman"/>
                          <a:ea typeface="新細明體"/>
                          <a:cs typeface="Times New Roman"/>
                        </a:rPr>
                        <a:t>Region growing</a:t>
                      </a:r>
                      <a:endParaRPr lang="zh-TW" sz="2400" b="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K-means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Watershed</a:t>
                      </a:r>
                      <a:endParaRPr lang="zh-TW" alt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Cheng-Jin </a:t>
                      </a:r>
                      <a:r>
                        <a:rPr kumimoji="0" lang="en-US" sz="2400" b="1" kern="1200" dirty="0" err="1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Kuo`s</a:t>
                      </a:r>
                      <a:r>
                        <a:rPr kumimoji="0" lang="en-US" sz="2400" b="1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 method</a:t>
                      </a:r>
                      <a:endParaRPr kumimoji="0" lang="zh-TW" altLang="en-US" sz="2400" b="1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  <a:tr h="4604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Speed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Good(worse than C.J.K’s method)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bad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zh-TW" altLang="en-US" sz="2400" dirty="0"/>
                    </a:p>
                  </a:txBody>
                  <a:tcPr/>
                </a:tc>
              </a:tr>
              <a:tr h="794792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 connectivity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intact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fragmentary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 err="1">
                          <a:latin typeface="Times New Roman"/>
                          <a:ea typeface="新細明體"/>
                          <a:cs typeface="Times New Roman"/>
                        </a:rPr>
                        <a:t>oversegmentation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Intact</a:t>
                      </a:r>
                      <a:endParaRPr lang="zh-TW" altLang="en-US" sz="2400" dirty="0"/>
                    </a:p>
                  </a:txBody>
                  <a:tcPr/>
                </a:tc>
              </a:tr>
              <a:tr h="460475"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Shape match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Good(better than C.J.K’s method)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Good(equal C.J.K’s method)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4419600" algn="l"/>
                          <a:tab pos="4876800" algn="l"/>
                          <a:tab pos="4951095" algn="l"/>
                          <a:tab pos="5334000" algn="ctr"/>
                        </a:tabLst>
                      </a:pPr>
                      <a:r>
                        <a:rPr lang="en-US" sz="2400" kern="100" dirty="0">
                          <a:latin typeface="Times New Roman"/>
                          <a:ea typeface="新細明體"/>
                          <a:cs typeface="Times New Roman"/>
                        </a:rPr>
                        <a:t>bad</a:t>
                      </a:r>
                      <a:endParaRPr lang="zh-TW" sz="24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24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Good</a:t>
                      </a:r>
                      <a:endParaRPr lang="zh-TW" alt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53276"/>
          </a:xfrm>
        </p:spPr>
        <p:txBody>
          <a:bodyPr>
            <a:normAutofit/>
          </a:bodyPr>
          <a:lstStyle/>
          <a:p>
            <a:pPr marL="914400" indent="-914400" algn="ctr"/>
            <a:r>
              <a:rPr lang="en-US" altLang="zh-TW" dirty="0" smtClean="0"/>
              <a:t>Conclusion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143116"/>
            <a:ext cx="8229600" cy="4181484"/>
          </a:xfrm>
        </p:spPr>
        <p:txBody>
          <a:bodyPr/>
          <a:lstStyle/>
          <a:p>
            <a:r>
              <a:rPr lang="en-US" altLang="zh-TW" dirty="0" smtClean="0"/>
              <a:t>Speed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Connectivity</a:t>
            </a:r>
          </a:p>
          <a:p>
            <a:endParaRPr lang="en-US" altLang="zh-TW" dirty="0" smtClean="0"/>
          </a:p>
          <a:p>
            <a:r>
              <a:rPr lang="en-US" altLang="zh-TW" dirty="0" smtClean="0"/>
              <a:t>System reliability</a:t>
            </a:r>
          </a:p>
          <a:p>
            <a:endParaRPr lang="en-US" altLang="zh-TW" dirty="0" smtClean="0"/>
          </a:p>
          <a:p>
            <a:pPr>
              <a:buNone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R. C. Gonzalez, R. E. Woods, </a:t>
            </a:r>
            <a:r>
              <a:rPr lang="en-US" i="1" dirty="0" smtClean="0"/>
              <a:t>Digital Image Processing</a:t>
            </a:r>
            <a:r>
              <a:rPr lang="en-US" dirty="0" smtClean="0"/>
              <a:t> third edition, Prentice Hall, 2010.</a:t>
            </a:r>
            <a:endParaRPr lang="zh-TW" alt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smtClean="0"/>
              <a:t>C. J. </a:t>
            </a:r>
            <a:r>
              <a:rPr lang="en-US" altLang="zh-TW" dirty="0" err="1" smtClean="0"/>
              <a:t>Kuo</a:t>
            </a:r>
            <a:r>
              <a:rPr lang="en-US" altLang="zh-TW" dirty="0" smtClean="0"/>
              <a:t>, J. J. Ding, Anew Compression-Oriented Fast image Segmentation Technique, NTU,2009.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39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err="1" smtClean="0"/>
              <a:t>Thresholding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Finding histogram of gray level intensity.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Global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Otsu’s Method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Multiple Threshold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Variable 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itchFamily="18" charset="0"/>
                <a:cs typeface="Times New Roman" pitchFamily="18" charset="0"/>
              </a:rPr>
              <a:t>Thresholding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zh-TW" alt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Users\chen\Desktop\○電腦視覺\my homework\R99942128_HW2\photo\histogram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248" y="2357430"/>
            <a:ext cx="2786082" cy="2085837"/>
          </a:xfrm>
          <a:prstGeom prst="rect">
            <a:avLst/>
          </a:prstGeom>
          <a:noFill/>
        </p:spPr>
      </p:pic>
      <p:pic>
        <p:nvPicPr>
          <p:cNvPr id="5" name="圖片 4" descr="len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860" y="2500306"/>
            <a:ext cx="1714512" cy="1714512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Q&amp;A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40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 smtClean="0"/>
              <a:t>Edge-based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Using mask to detect edge in image by convolution.</a:t>
            </a:r>
          </a:p>
          <a:p>
            <a:endParaRPr lang="en-US" altLang="zh-TW" dirty="0" smtClean="0"/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/>
          </a:p>
          <a:p>
            <a:endParaRPr lang="en-US" altLang="zh-TW" dirty="0" smtClean="0"/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Basic Edge Detection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The Marr-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Hildreth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edge detector(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LoG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Hilbert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Transform(</a:t>
            </a:r>
            <a:r>
              <a:rPr lang="en-US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SRHLT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Watersheds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0" y="2357430"/>
            <a:ext cx="3071834" cy="2506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圖片 4" descr="lena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7422" y="2571744"/>
            <a:ext cx="1785950" cy="1785950"/>
          </a:xfrm>
          <a:prstGeom prst="rect">
            <a:avLst/>
          </a:prstGeom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5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dirty="0" smtClean="0"/>
              <a:t>Region-based segmentation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latin typeface="Times New Roman" pitchFamily="18" charset="0"/>
                <a:cs typeface="Times New Roman" pitchFamily="18" charset="0"/>
              </a:rPr>
              <a:t>Finding region, but not finding edge.</a:t>
            </a: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Region Growing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Clustering (</a:t>
            </a:r>
            <a:r>
              <a:rPr lang="en-US" dirty="0" smtClean="0"/>
              <a:t>Hierarchical clustering)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Partitional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Clustering</a:t>
            </a:r>
            <a:endParaRPr lang="zh-TW" alt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ü"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Cheng-Jin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Kuo`s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method</a:t>
            </a:r>
            <a:endParaRPr lang="en-US" altLang="zh-TW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圖片 3" descr="lena.bm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60" y="2500306"/>
            <a:ext cx="1785950" cy="1785950"/>
          </a:xfrm>
          <a:prstGeom prst="rect">
            <a:avLst/>
          </a:prstGeom>
        </p:spPr>
      </p:pic>
      <p:pic>
        <p:nvPicPr>
          <p:cNvPr id="1026" name="Picture 2" descr="C:\Users\chen\Documents\Visual Studio 2008\Projects\region growing\region growing\Lena_14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2500306"/>
            <a:ext cx="1785950" cy="1785950"/>
          </a:xfrm>
          <a:prstGeom prst="rect">
            <a:avLst/>
          </a:prstGeom>
          <a:noFill/>
        </p:spPr>
      </p:pic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6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914400" indent="-914400" algn="ctr">
              <a:buFont typeface="+mj-lt"/>
              <a:buAutoNum type="arabicPeriod" startAt="2"/>
            </a:pPr>
            <a:r>
              <a:rPr lang="en-US" altLang="zh-TW" dirty="0" smtClean="0"/>
              <a:t> </a:t>
            </a:r>
            <a:r>
              <a:rPr lang="en-US" altLang="zh-TW" dirty="0" err="1" smtClean="0"/>
              <a:t>Thresholding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dirty="0" smtClean="0">
                <a:cs typeface="Times New Roman" pitchFamily="18" charset="0"/>
              </a:rPr>
              <a:t>Basic Global </a:t>
            </a:r>
            <a:r>
              <a:rPr lang="en-US" dirty="0" err="1" smtClean="0">
                <a:cs typeface="Times New Roman" pitchFamily="18" charset="0"/>
              </a:rPr>
              <a:t>Thresholding</a:t>
            </a:r>
            <a:endParaRPr lang="zh-TW" altLang="en-US" dirty="0">
              <a:cs typeface="Times New Roman" pitchFamily="18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Select an initial To</a:t>
            </a:r>
          </a:p>
          <a:p>
            <a:pPr marL="514350" indent="-514350">
              <a:buFont typeface="+mj-lt"/>
              <a:buAutoNum type="arabicParenR"/>
            </a:pPr>
            <a:r>
              <a:rPr lang="en-US" altLang="zh-TW" dirty="0" smtClean="0"/>
              <a:t>Segment image use: </a:t>
            </a:r>
          </a:p>
          <a:p>
            <a:pPr marL="514350" indent="-514350">
              <a:buFont typeface="+mj-lt"/>
              <a:buAutoNum type="arabicParenR"/>
            </a:pPr>
            <a:endParaRPr lang="en-US" altLang="zh-TW" dirty="0" smtClean="0"/>
          </a:p>
          <a:p>
            <a:pPr marL="514350" lvl="0" indent="-514350">
              <a:buFont typeface="+mj-lt"/>
              <a:buAutoNum type="arabicParenR"/>
            </a:pPr>
            <a:endParaRPr lang="en-US" dirty="0" smtClean="0"/>
          </a:p>
          <a:p>
            <a:pPr marL="514350" lvl="0" indent="-514350">
              <a:buFont typeface="+mj-lt"/>
              <a:buAutoNum type="arabicParenR"/>
            </a:pPr>
            <a:r>
              <a:rPr lang="en-US" dirty="0" smtClean="0"/>
              <a:t>Compute the average intensity </a:t>
            </a:r>
          </a:p>
          <a:p>
            <a:pPr marL="514350" lvl="0" indent="-514350">
              <a:buNone/>
            </a:pPr>
            <a:r>
              <a:rPr lang="en-US" dirty="0" smtClean="0"/>
              <a:t>	 and        for the pixels in and .</a:t>
            </a:r>
          </a:p>
          <a:p>
            <a:pPr marL="514350" lvl="0" indent="-514350">
              <a:buFont typeface="+mj-lt"/>
              <a:buAutoNum type="arabicParenR" startAt="4"/>
            </a:pPr>
            <a:endParaRPr lang="en-US" altLang="zh-TW" dirty="0" smtClean="0"/>
          </a:p>
          <a:p>
            <a:pPr marL="514350" lvl="0" indent="-514350">
              <a:buFont typeface="+mj-lt"/>
              <a:buAutoNum type="arabicParenR" startAt="4"/>
            </a:pPr>
            <a:r>
              <a:rPr lang="en-US" altLang="zh-TW" dirty="0" smtClean="0"/>
              <a:t>Compute a new threshold:                          </a:t>
            </a:r>
          </a:p>
          <a:p>
            <a:pPr marL="514350" indent="-514350">
              <a:buFont typeface="+mj-lt"/>
              <a:buAutoNum type="arabicParenR" startAt="4"/>
            </a:pPr>
            <a:endParaRPr lang="en-US" dirty="0" smtClean="0"/>
          </a:p>
          <a:p>
            <a:pPr marL="514350" indent="-514350">
              <a:buFont typeface="+mj-lt"/>
              <a:buAutoNum type="arabicParenR" startAt="4"/>
            </a:pPr>
            <a:r>
              <a:rPr lang="en-US" dirty="0" smtClean="0"/>
              <a:t>Until the difference between values of T is smaller than a predefined parameter.</a:t>
            </a:r>
            <a:endParaRPr lang="zh-TW" altLang="en-US" dirty="0" smtClean="0"/>
          </a:p>
          <a:p>
            <a:pPr marL="514350" lvl="0" indent="-514350">
              <a:buNone/>
            </a:pPr>
            <a:r>
              <a:rPr lang="en-US" altLang="zh-TW" dirty="0" smtClean="0"/>
              <a:t>                            </a:t>
            </a:r>
          </a:p>
          <a:p>
            <a:pPr marL="514350" indent="-514350">
              <a:buNone/>
            </a:pPr>
            <a:r>
              <a:rPr lang="en-US" altLang="zh-TW" dirty="0" smtClean="0"/>
              <a:t> 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857363"/>
            <a:ext cx="2717122" cy="24675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3143240" y="2643182"/>
          <a:ext cx="2549040" cy="587211"/>
        </p:xfrm>
        <a:graphic>
          <a:graphicData uri="http://schemas.openxmlformats.org/presentationml/2006/ole">
            <p:oleObj spid="_x0000_s3077" name="Equation" r:id="rId4" imgW="1282680" imgH="279360" progId="">
              <p:embed/>
            </p:oleObj>
          </a:graphicData>
        </a:graphic>
      </p:graphicFrame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78" name="Object 6"/>
          <p:cNvGraphicFramePr>
            <a:graphicFrameLocks noChangeAspect="1"/>
          </p:cNvGraphicFramePr>
          <p:nvPr/>
        </p:nvGraphicFramePr>
        <p:xfrm>
          <a:off x="4857752" y="3214686"/>
          <a:ext cx="368620" cy="438833"/>
        </p:xfrm>
        <a:graphic>
          <a:graphicData uri="http://schemas.openxmlformats.org/presentationml/2006/ole">
            <p:oleObj spid="_x0000_s3078" name="Equation" r:id="rId5" imgW="203112" imgH="228501" progId="">
              <p:embed/>
            </p:oleObj>
          </a:graphicData>
        </a:graphic>
      </p:graphicFrame>
      <p:sp>
        <p:nvSpPr>
          <p:cNvPr id="3081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0" name="Object 8"/>
          <p:cNvGraphicFramePr>
            <a:graphicFrameLocks noChangeAspect="1"/>
          </p:cNvGraphicFramePr>
          <p:nvPr/>
        </p:nvGraphicFramePr>
        <p:xfrm>
          <a:off x="1714480" y="3500438"/>
          <a:ext cx="452440" cy="452440"/>
        </p:xfrm>
        <a:graphic>
          <a:graphicData uri="http://schemas.openxmlformats.org/presentationml/2006/ole">
            <p:oleObj spid="_x0000_s3080" name="Equation" r:id="rId6" imgW="228600" imgH="228600" progId="">
              <p:embed/>
            </p:oleObj>
          </a:graphicData>
        </a:graphic>
      </p:graphicFrame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/>
        </p:nvGraphicFramePr>
        <p:xfrm>
          <a:off x="4429124" y="4143380"/>
          <a:ext cx="1698940" cy="676277"/>
        </p:xfrm>
        <a:graphic>
          <a:graphicData uri="http://schemas.openxmlformats.org/presentationml/2006/ole">
            <p:oleObj spid="_x0000_s3082" name="Equation" r:id="rId7" imgW="977476" imgH="393529" progId="">
              <p:embed/>
            </p:oleObj>
          </a:graphicData>
        </a:graphic>
      </p:graphicFrame>
      <p:sp>
        <p:nvSpPr>
          <p:cNvPr id="12" name="投影片編號版面配置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7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Otsu’s Method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{0,1,2,…,</a:t>
            </a:r>
            <a:r>
              <a:rPr lang="en-US" sz="2000" i="1" dirty="0" smtClean="0"/>
              <a:t>L</a:t>
            </a:r>
            <a:r>
              <a:rPr lang="en-US" i="1" dirty="0" smtClean="0"/>
              <a:t>-1</a:t>
            </a:r>
            <a:r>
              <a:rPr lang="en-US" dirty="0" smtClean="0"/>
              <a:t>} ,  </a:t>
            </a:r>
            <a:r>
              <a:rPr lang="en-US" i="1" dirty="0" smtClean="0"/>
              <a:t>L</a:t>
            </a:r>
            <a:r>
              <a:rPr lang="en-US" dirty="0" smtClean="0"/>
              <a:t> means gray level intensity</a:t>
            </a:r>
          </a:p>
          <a:p>
            <a:r>
              <a:rPr lang="en-US" dirty="0" smtClean="0"/>
              <a:t>                                       </a:t>
            </a:r>
          </a:p>
          <a:p>
            <a:pPr>
              <a:buNone/>
            </a:pPr>
            <a:r>
              <a:rPr lang="en-US" dirty="0" smtClean="0"/>
              <a:t>	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M*N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is the total number of pixel.</a:t>
            </a:r>
          </a:p>
          <a:p>
            <a:pPr>
              <a:buNone/>
            </a:pP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denote the number of pixels with intensity</a:t>
            </a:r>
          </a:p>
          <a:p>
            <a:r>
              <a:rPr lang="en-US" dirty="0" smtClean="0"/>
              <a:t>we select a threshold                                  , and use it to </a:t>
            </a:r>
          </a:p>
          <a:p>
            <a:pPr>
              <a:buNone/>
            </a:pPr>
            <a:r>
              <a:rPr lang="en-US" altLang="zh-TW" dirty="0" smtClean="0"/>
              <a:t>	classify    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: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intensity in the range       </a:t>
            </a:r>
            <a:r>
              <a:rPr lang="en-US" dirty="0" smtClean="0"/>
              <a:t>  and     : </a:t>
            </a:r>
          </a:p>
          <a:p>
            <a:r>
              <a:rPr lang="en-US" dirty="0" smtClean="0"/>
              <a:t>                 ,                                 </a:t>
            </a:r>
          </a:p>
          <a:p>
            <a:r>
              <a:rPr lang="en-US" dirty="0" smtClean="0"/>
              <a:t>                            ,            </a:t>
            </a:r>
          </a:p>
          <a:p>
            <a:r>
              <a:rPr lang="en-US" dirty="0" smtClean="0"/>
              <a:t>                      ,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is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global variance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pPr>
              <a:buNone/>
            </a:pPr>
            <a:endParaRPr lang="zh-TW" altLang="en-US" dirty="0"/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7" name="Object 1"/>
          <p:cNvGraphicFramePr>
            <a:graphicFrameLocks noChangeAspect="1"/>
          </p:cNvGraphicFramePr>
          <p:nvPr/>
        </p:nvGraphicFramePr>
        <p:xfrm>
          <a:off x="857224" y="3357562"/>
          <a:ext cx="308612" cy="453842"/>
        </p:xfrm>
        <a:graphic>
          <a:graphicData uri="http://schemas.openxmlformats.org/presentationml/2006/ole">
            <p:oleObj spid="_x0000_s4097" name="Equation" r:id="rId4" imgW="165028" imgH="228501" progId="">
              <p:embed/>
            </p:oleObj>
          </a:graphicData>
        </a:graphic>
      </p:graphicFrame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099" name="Object 3"/>
          <p:cNvGraphicFramePr>
            <a:graphicFrameLocks noChangeAspect="1"/>
          </p:cNvGraphicFramePr>
          <p:nvPr/>
        </p:nvGraphicFramePr>
        <p:xfrm>
          <a:off x="7286644" y="3429000"/>
          <a:ext cx="205910" cy="388940"/>
        </p:xfrm>
        <a:graphic>
          <a:graphicData uri="http://schemas.openxmlformats.org/presentationml/2006/ole">
            <p:oleObj spid="_x0000_s4099" name="Equation" r:id="rId5" imgW="88707" imgH="164742" progId="">
              <p:embed/>
            </p:oleObj>
          </a:graphicData>
        </a:graphic>
      </p:graphicFrame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1" name="Object 5"/>
          <p:cNvGraphicFramePr>
            <a:graphicFrameLocks noChangeAspect="1"/>
          </p:cNvGraphicFramePr>
          <p:nvPr/>
        </p:nvGraphicFramePr>
        <p:xfrm>
          <a:off x="857224" y="2428868"/>
          <a:ext cx="3130878" cy="452439"/>
        </p:xfrm>
        <a:graphic>
          <a:graphicData uri="http://schemas.openxmlformats.org/presentationml/2006/ole">
            <p:oleObj spid="_x0000_s4101" name="Equation" r:id="rId6" imgW="1651000" imgH="228600" progId="">
              <p:embed/>
            </p:oleObj>
          </a:graphicData>
        </a:graphic>
      </p:graphicFrame>
      <p:sp>
        <p:nvSpPr>
          <p:cNvPr id="410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857620" y="3929066"/>
          <a:ext cx="2643207" cy="393669"/>
        </p:xfrm>
        <a:graphic>
          <a:graphicData uri="http://schemas.openxmlformats.org/presentationml/2006/ole">
            <p:oleObj spid="_x0000_s4105" name="Equation" r:id="rId7" imgW="1346200" imgH="203200" progId="">
              <p:embed/>
            </p:oleObj>
          </a:graphicData>
        </a:graphic>
      </p:graphicFrame>
      <p:sp>
        <p:nvSpPr>
          <p:cNvPr id="410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6" name="Object 10"/>
          <p:cNvGraphicFramePr>
            <a:graphicFrameLocks noChangeAspect="1"/>
          </p:cNvGraphicFramePr>
          <p:nvPr/>
        </p:nvGraphicFramePr>
        <p:xfrm>
          <a:off x="1928794" y="4429132"/>
          <a:ext cx="285752" cy="340181"/>
        </p:xfrm>
        <a:graphic>
          <a:graphicData uri="http://schemas.openxmlformats.org/presentationml/2006/ole">
            <p:oleObj spid="_x0000_s4106" name="Equation" r:id="rId8" imgW="203112" imgH="228501" progId="">
              <p:embed/>
            </p:oleObj>
          </a:graphicData>
        </a:graphic>
      </p:graphicFrame>
      <p:sp>
        <p:nvSpPr>
          <p:cNvPr id="410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08" name="Object 12"/>
          <p:cNvGraphicFramePr>
            <a:graphicFrameLocks noChangeAspect="1"/>
          </p:cNvGraphicFramePr>
          <p:nvPr/>
        </p:nvGraphicFramePr>
        <p:xfrm>
          <a:off x="6786578" y="4429132"/>
          <a:ext cx="285752" cy="310600"/>
        </p:xfrm>
        <a:graphic>
          <a:graphicData uri="http://schemas.openxmlformats.org/presentationml/2006/ole">
            <p:oleObj spid="_x0000_s4108" name="Equation" r:id="rId9" imgW="215806" imgH="228501" progId="">
              <p:embed/>
            </p:oleObj>
          </a:graphicData>
        </a:graphic>
      </p:graphicFrame>
      <p:sp>
        <p:nvSpPr>
          <p:cNvPr id="4111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5500694" y="4429132"/>
          <a:ext cx="587830" cy="342901"/>
        </p:xfrm>
        <a:graphic>
          <a:graphicData uri="http://schemas.openxmlformats.org/presentationml/2006/ole">
            <p:oleObj spid="_x0000_s4110" name="Equation" r:id="rId10" imgW="342751" imgH="203112" progId="">
              <p:embed/>
            </p:oleObj>
          </a:graphicData>
        </a:graphic>
      </p:graphicFrame>
      <p:sp>
        <p:nvSpPr>
          <p:cNvPr id="411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2" name="Object 16"/>
          <p:cNvGraphicFramePr>
            <a:graphicFrameLocks noChangeAspect="1"/>
          </p:cNvGraphicFramePr>
          <p:nvPr/>
        </p:nvGraphicFramePr>
        <p:xfrm>
          <a:off x="7215206" y="4429132"/>
          <a:ext cx="1240975" cy="342901"/>
        </p:xfrm>
        <a:graphic>
          <a:graphicData uri="http://schemas.openxmlformats.org/presentationml/2006/ole">
            <p:oleObj spid="_x0000_s4112" name="Equation" r:id="rId11" imgW="723586" imgH="203112" progId="">
              <p:embed/>
            </p:oleObj>
          </a:graphicData>
        </a:graphic>
      </p:graphicFrame>
      <p:sp>
        <p:nvSpPr>
          <p:cNvPr id="4115" name="Rectangle 1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4" name="Object 18"/>
          <p:cNvGraphicFramePr>
            <a:graphicFrameLocks noChangeAspect="1"/>
          </p:cNvGraphicFramePr>
          <p:nvPr/>
        </p:nvGraphicFramePr>
        <p:xfrm>
          <a:off x="785786" y="4643446"/>
          <a:ext cx="1328742" cy="642939"/>
        </p:xfrm>
        <a:graphic>
          <a:graphicData uri="http://schemas.openxmlformats.org/presentationml/2006/ole">
            <p:oleObj spid="_x0000_s4114" name="Equation" r:id="rId12" imgW="888614" imgH="431613" progId="">
              <p:embed/>
            </p:oleObj>
          </a:graphicData>
        </a:graphic>
      </p:graphicFrame>
      <p:sp>
        <p:nvSpPr>
          <p:cNvPr id="4117" name="Rectangle 2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6" name="Object 20"/>
          <p:cNvGraphicFramePr>
            <a:graphicFrameLocks noChangeAspect="1"/>
          </p:cNvGraphicFramePr>
          <p:nvPr/>
        </p:nvGraphicFramePr>
        <p:xfrm>
          <a:off x="2357421" y="4643446"/>
          <a:ext cx="2471741" cy="642939"/>
        </p:xfrm>
        <a:graphic>
          <a:graphicData uri="http://schemas.openxmlformats.org/presentationml/2006/ole">
            <p:oleObj spid="_x0000_s4116" name="Equation" r:id="rId13" imgW="1651000" imgH="431800" progId="">
              <p:embed/>
            </p:oleObj>
          </a:graphicData>
        </a:graphic>
      </p:graphicFrame>
      <p:sp>
        <p:nvSpPr>
          <p:cNvPr id="4119" name="Rectangle 2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18" name="Object 22"/>
          <p:cNvGraphicFramePr>
            <a:graphicFrameLocks noChangeAspect="1"/>
          </p:cNvGraphicFramePr>
          <p:nvPr/>
        </p:nvGraphicFramePr>
        <p:xfrm>
          <a:off x="785787" y="5214950"/>
          <a:ext cx="2262196" cy="452439"/>
        </p:xfrm>
        <a:graphic>
          <a:graphicData uri="http://schemas.openxmlformats.org/presentationml/2006/ole">
            <p:oleObj spid="_x0000_s4118" name="Equation" r:id="rId14" imgW="1193800" imgH="228600" progId="">
              <p:embed/>
            </p:oleObj>
          </a:graphicData>
        </a:graphic>
      </p:graphicFrame>
      <p:sp>
        <p:nvSpPr>
          <p:cNvPr id="4121" name="Rectangle 2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20" name="Object 24"/>
          <p:cNvGraphicFramePr>
            <a:graphicFrameLocks noChangeAspect="1"/>
          </p:cNvGraphicFramePr>
          <p:nvPr/>
        </p:nvGraphicFramePr>
        <p:xfrm>
          <a:off x="3428991" y="5214950"/>
          <a:ext cx="1240163" cy="462748"/>
        </p:xfrm>
        <a:graphic>
          <a:graphicData uri="http://schemas.openxmlformats.org/presentationml/2006/ole">
            <p:oleObj spid="_x0000_s4120" name="Equation" r:id="rId15" imgW="634725" imgH="228501" progId="">
              <p:embed/>
            </p:oleObj>
          </a:graphicData>
        </a:graphic>
      </p:graphicFrame>
      <p:sp>
        <p:nvSpPr>
          <p:cNvPr id="4123" name="Rectangle 2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4122" name="Object 26"/>
          <p:cNvGraphicFramePr>
            <a:graphicFrameLocks noChangeAspect="1"/>
          </p:cNvGraphicFramePr>
          <p:nvPr/>
        </p:nvGraphicFramePr>
        <p:xfrm>
          <a:off x="785786" y="5572140"/>
          <a:ext cx="1845118" cy="661989"/>
        </p:xfrm>
        <a:graphic>
          <a:graphicData uri="http://schemas.openxmlformats.org/presentationml/2006/ole">
            <p:oleObj spid="_x0000_s4122" name="Equation" r:id="rId16" imgW="1244600" imgH="444500" progId="">
              <p:embed/>
            </p:oleObj>
          </a:graphicData>
        </a:graphic>
      </p:graphicFrame>
      <p:sp>
        <p:nvSpPr>
          <p:cNvPr id="30" name="投影片編號版面配置區 2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8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67368"/>
          </a:xfrm>
        </p:spPr>
        <p:txBody>
          <a:bodyPr/>
          <a:lstStyle/>
          <a:p>
            <a:r>
              <a:rPr lang="en-US" altLang="zh-TW" dirty="0" smtClean="0"/>
              <a:t>                                             </a:t>
            </a:r>
          </a:p>
          <a:p>
            <a:pPr>
              <a:buNone/>
            </a:pP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	  it is 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between-class variance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</a:p>
          <a:p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    ,</a:t>
            </a:r>
          </a:p>
          <a:p>
            <a:pPr>
              <a:buNone/>
            </a:pPr>
            <a:r>
              <a:rPr lang="en-US" altLang="zh-TW" dirty="0" smtClean="0"/>
              <a:t>	 </a:t>
            </a:r>
            <a:r>
              <a:rPr lang="zh-TW" altLang="en-US" dirty="0" smtClean="0"/>
              <a:t> </a:t>
            </a:r>
            <a:r>
              <a:rPr lang="en-US" altLang="zh-TW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it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is a measure of </a:t>
            </a:r>
            <a:r>
              <a:rPr lang="en-US" i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separability</a:t>
            </a:r>
            <a:r>
              <a:rPr lang="en-US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between class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zh-TW" alt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en-US" altLang="zh-TW" dirty="0" smtClean="0"/>
              <a:t>                                  </a:t>
            </a:r>
          </a:p>
          <a:p>
            <a:r>
              <a:rPr lang="en-US" altLang="zh-TW" dirty="0" smtClean="0"/>
              <a:t>                               </a:t>
            </a:r>
          </a:p>
          <a:p>
            <a:pPr>
              <a:buNone/>
            </a:pPr>
            <a:r>
              <a:rPr lang="en-US" dirty="0" smtClean="0"/>
              <a:t>	  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For x = 0,1,2,…,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 and y = 0,1,2…,</a:t>
            </a:r>
            <a:r>
              <a:rPr lang="en-US" sz="2000" i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</a:t>
            </a:r>
            <a:r>
              <a:rPr lang="en-US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-1.</a:t>
            </a:r>
            <a:endParaRPr lang="en-US" dirty="0" smtClean="0"/>
          </a:p>
          <a:p>
            <a:r>
              <a:rPr lang="en-US" dirty="0" smtClean="0"/>
              <a:t>Using image Smoothing/Edge to improve Global Threshold</a:t>
            </a:r>
            <a:endParaRPr lang="zh-TW" altLang="en-US" dirty="0" smtClean="0"/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>
              <a:buNone/>
            </a:pPr>
            <a:endParaRPr lang="en-US" altLang="zh-TW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zh-TW" altLang="en-US" dirty="0"/>
          </a:p>
        </p:txBody>
      </p:sp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49" name="Object 1"/>
          <p:cNvGraphicFramePr>
            <a:graphicFrameLocks noChangeAspect="1"/>
          </p:cNvGraphicFramePr>
          <p:nvPr/>
        </p:nvGraphicFramePr>
        <p:xfrm>
          <a:off x="928662" y="857232"/>
          <a:ext cx="3167073" cy="452439"/>
        </p:xfrm>
        <a:graphic>
          <a:graphicData uri="http://schemas.openxmlformats.org/presentationml/2006/ole">
            <p:oleObj spid="_x0000_s27649" name="Equation" r:id="rId4" imgW="1663700" imgH="241300" progId="">
              <p:embed/>
            </p:oleObj>
          </a:graphicData>
        </a:graphic>
      </p:graphicFrame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4214810" y="785794"/>
          <a:ext cx="1804694" cy="671514"/>
        </p:xfrm>
        <a:graphic>
          <a:graphicData uri="http://schemas.openxmlformats.org/presentationml/2006/ole">
            <p:oleObj spid="_x0000_s27651" name="Equation" r:id="rId5" imgW="1231900" imgH="457200" progId="">
              <p:embed/>
            </p:oleObj>
          </a:graphicData>
        </a:graphic>
      </p:graphicFrame>
      <p:sp>
        <p:nvSpPr>
          <p:cNvPr id="276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928662" y="1643050"/>
          <a:ext cx="1128127" cy="808210"/>
        </p:xfrm>
        <a:graphic>
          <a:graphicData uri="http://schemas.openxmlformats.org/presentationml/2006/ole">
            <p:oleObj spid="_x0000_s27653" name="Equation" r:id="rId6" imgW="634725" imgH="457002" progId="">
              <p:embed/>
            </p:oleObj>
          </a:graphicData>
        </a:graphic>
      </p:graphicFrame>
      <p:sp>
        <p:nvSpPr>
          <p:cNvPr id="2765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928662" y="2714620"/>
          <a:ext cx="2642737" cy="581027"/>
        </p:xfrm>
        <a:graphic>
          <a:graphicData uri="http://schemas.openxmlformats.org/presentationml/2006/ole">
            <p:oleObj spid="_x0000_s27655" name="Equation" r:id="rId7" imgW="1346200" imgH="292100" progId="">
              <p:embed/>
            </p:oleObj>
          </a:graphicData>
        </a:graphic>
      </p:graphicFrame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7" name="Object 9"/>
          <p:cNvGraphicFramePr>
            <a:graphicFrameLocks noChangeAspect="1"/>
          </p:cNvGraphicFramePr>
          <p:nvPr/>
        </p:nvGraphicFramePr>
        <p:xfrm>
          <a:off x="928662" y="3271416"/>
          <a:ext cx="2428892" cy="500066"/>
        </p:xfrm>
        <a:graphic>
          <a:graphicData uri="http://schemas.openxmlformats.org/presentationml/2006/ole">
            <p:oleObj spid="_x0000_s27657" name="Equation" r:id="rId8" imgW="1333500" imgH="279400" progId="">
              <p:embed/>
            </p:oleObj>
          </a:graphicData>
        </a:graphic>
      </p:graphicFrame>
      <p:sp>
        <p:nvSpPr>
          <p:cNvPr id="2766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27659" name="Object 11"/>
          <p:cNvGraphicFramePr>
            <a:graphicFrameLocks noChangeAspect="1"/>
          </p:cNvGraphicFramePr>
          <p:nvPr/>
        </p:nvGraphicFramePr>
        <p:xfrm>
          <a:off x="2428860" y="1857364"/>
          <a:ext cx="1785950" cy="441235"/>
        </p:xfrm>
        <a:graphic>
          <a:graphicData uri="http://schemas.openxmlformats.org/presentationml/2006/ole">
            <p:oleObj spid="_x0000_s27659" name="Equation" r:id="rId9" imgW="812447" imgH="203112" progId="">
              <p:embed/>
            </p:oleObj>
          </a:graphicData>
        </a:graphic>
      </p:graphicFrame>
      <p:graphicFrame>
        <p:nvGraphicFramePr>
          <p:cNvPr id="16" name="表格 15"/>
          <p:cNvGraphicFramePr>
            <a:graphicFrameLocks noGrp="1"/>
          </p:cNvGraphicFramePr>
          <p:nvPr/>
        </p:nvGraphicFramePr>
        <p:xfrm>
          <a:off x="928662" y="5000636"/>
          <a:ext cx="6286545" cy="16459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515"/>
                <a:gridCol w="2095515"/>
                <a:gridCol w="2095515"/>
              </a:tblGrid>
              <a:tr h="57150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400" dirty="0" smtClean="0"/>
                        <a:t>Smoothing</a:t>
                      </a:r>
                      <a:endParaRPr lang="zh-TW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altLang="zh-TW" sz="2400" dirty="0" smtClean="0"/>
                        <a:t>Edge</a:t>
                      </a:r>
                      <a:r>
                        <a:rPr lang="en-US" altLang="zh-TW" sz="2400" baseline="0" dirty="0" smtClean="0"/>
                        <a:t>  detection</a:t>
                      </a:r>
                      <a:endParaRPr lang="zh-TW" altLang="en-US" sz="2400" dirty="0"/>
                    </a:p>
                  </a:txBody>
                  <a:tcPr/>
                </a:tc>
              </a:tr>
              <a:tr h="57150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267200" algn="l"/>
                          <a:tab pos="4419600" algn="l"/>
                          <a:tab pos="4876800" algn="l"/>
                          <a:tab pos="5334000" algn="ctr"/>
                        </a:tabLst>
                      </a:pPr>
                      <a:r>
                        <a:rPr lang="en-US" sz="1800" kern="100" dirty="0" smtClean="0">
                          <a:latin typeface="Times New Roman"/>
                          <a:ea typeface="新細明體"/>
                          <a:cs typeface="Times New Roman"/>
                        </a:rPr>
                        <a:t>What situation </a:t>
                      </a:r>
                      <a:r>
                        <a:rPr lang="en-US" sz="1800" kern="100" dirty="0">
                          <a:latin typeface="Times New Roman"/>
                          <a:ea typeface="新細明體"/>
                          <a:cs typeface="Times New Roman"/>
                        </a:rPr>
                        <a:t>is more suitable for the method</a:t>
                      </a:r>
                      <a:endParaRPr lang="zh-TW" sz="18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267200" algn="l"/>
                          <a:tab pos="4419600" algn="l"/>
                          <a:tab pos="4876800" algn="l"/>
                          <a:tab pos="5334000" algn="ct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Large object we are interested.</a:t>
                      </a:r>
                      <a:endParaRPr lang="zh-TW" sz="20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4267200" algn="l"/>
                          <a:tab pos="4419600" algn="l"/>
                          <a:tab pos="4876800" algn="l"/>
                          <a:tab pos="5334000" algn="ctr"/>
                        </a:tabLst>
                      </a:pPr>
                      <a:r>
                        <a:rPr lang="en-US" sz="2000" kern="100" dirty="0">
                          <a:latin typeface="Times New Roman"/>
                          <a:ea typeface="新細明體"/>
                          <a:cs typeface="Times New Roman"/>
                        </a:rPr>
                        <a:t>Small object we are interested</a:t>
                      </a:r>
                      <a:endParaRPr lang="zh-TW" sz="2000" kern="100" dirty="0"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7" name="投影片編號版面配置區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9</a:t>
            </a:fld>
            <a:endParaRPr lang="zh-TW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流線">
  <a:themeElements>
    <a:clrScheme name="流線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流線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流線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5396</TotalTime>
  <Words>1357</Words>
  <PresentationFormat>On-screen Show (4:3)</PresentationFormat>
  <Paragraphs>422</Paragraphs>
  <Slides>40</Slides>
  <Notes>23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3" baseType="lpstr">
      <vt:lpstr>流線</vt:lpstr>
      <vt:lpstr>Equation</vt:lpstr>
      <vt:lpstr>Visio</vt:lpstr>
      <vt:lpstr>Image Segmentation  Prof Suresh Pabboju</vt:lpstr>
      <vt:lpstr>Outline &amp; Content</vt:lpstr>
      <vt:lpstr>Introduction</vt:lpstr>
      <vt:lpstr>Thresholding</vt:lpstr>
      <vt:lpstr>Edge-based segmentation</vt:lpstr>
      <vt:lpstr>Region-based segmentation</vt:lpstr>
      <vt:lpstr> Thresholding Basic Global Thresholding</vt:lpstr>
      <vt:lpstr>Otsu’s Method</vt:lpstr>
      <vt:lpstr>Slide 9</vt:lpstr>
      <vt:lpstr>Multiple Threshold</vt:lpstr>
      <vt:lpstr>Variable Thresholding</vt:lpstr>
      <vt:lpstr>Slide 12</vt:lpstr>
      <vt:lpstr>Slide 13</vt:lpstr>
      <vt:lpstr>Edge-based segmentation Basic Edge Detection</vt:lpstr>
      <vt:lpstr>Slide 15</vt:lpstr>
      <vt:lpstr>Slide 16</vt:lpstr>
      <vt:lpstr>The Marr-Hildreth edge detector(LoG)</vt:lpstr>
      <vt:lpstr>Short Response Hilbert Transform(SRHLT)</vt:lpstr>
      <vt:lpstr>Slide 19</vt:lpstr>
      <vt:lpstr>Slide 20</vt:lpstr>
      <vt:lpstr>Watersheds</vt:lpstr>
      <vt:lpstr>Markers</vt:lpstr>
      <vt:lpstr>Region-based segmentation Region Growing</vt:lpstr>
      <vt:lpstr>Slide 24</vt:lpstr>
      <vt:lpstr>Data Clustering </vt:lpstr>
      <vt:lpstr>Hierarchical clustering</vt:lpstr>
      <vt:lpstr>Slide 27</vt:lpstr>
      <vt:lpstr>Slide 28</vt:lpstr>
      <vt:lpstr>Partitional clustering</vt:lpstr>
      <vt:lpstr>Slide 30</vt:lpstr>
      <vt:lpstr>Slide 31</vt:lpstr>
      <vt:lpstr>Slide 32</vt:lpstr>
      <vt:lpstr>Cheng-Jin Kuo`s method</vt:lpstr>
      <vt:lpstr>Slide 34</vt:lpstr>
      <vt:lpstr>Slide 35</vt:lpstr>
      <vt:lpstr>Slide 36</vt:lpstr>
      <vt:lpstr>Comparison of all algorithm by data compression</vt:lpstr>
      <vt:lpstr>Conclusion</vt:lpstr>
      <vt:lpstr>Reference</vt:lpstr>
      <vt:lpstr>Q&amp;A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chen</dc:creator>
  <cp:lastModifiedBy>prin-3</cp:lastModifiedBy>
  <cp:revision>273</cp:revision>
  <dcterms:created xsi:type="dcterms:W3CDTF">2010-10-07T07:20:10Z</dcterms:created>
  <dcterms:modified xsi:type="dcterms:W3CDTF">2017-06-29T07:46:04Z</dcterms:modified>
</cp:coreProperties>
</file>