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emf" ContentType="image/x-e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0">
  <p:sldMasterIdLst>
    <p:sldMasterId id="2147483660" r:id="rId1"/>
    <p:sldMasterId id="2147483673" r:id="rId2"/>
  </p:sldMasterIdLst>
  <p:notesMasterIdLst>
    <p:notesMasterId r:id="rId3"/>
  </p:notesMasterIdLst>
  <p:sldIdLst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105" autoAdjust="0"/>
    <p:restoredTop sz="95204" autoAdjust="0"/>
  </p:normalViewPr>
  <p:slideViewPr>
    <p:cSldViewPr showGuides="0" snapToGrid="1" snapToObjects="0">
      <p:cViewPr varScale="0">
        <p:scale>
          <a:sx n="100" d="100"/>
          <a:sy n="100" d="100"/>
        </p:scale>
        <p:origin x="-534" y="-72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tableStyles" Target="tableStyles.xml"/><Relationship Id="rId41" Type="http://schemas.openxmlformats.org/officeDocument/2006/relationships/presProps" Target="presProps.xml"/><Relationship Id="rId42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1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sz="1200" lang="en-US">
              <a:latin typeface="Calibri" pitchFamily="34" charset="0"/>
            </a:endParaRPr>
          </a:p>
        </p:txBody>
      </p:sp>
      <p:sp>
        <p:nvSpPr>
          <p:cNvPr id="1048792" name=""/>
          <p:cNvSpPr/>
          <p:nvPr>
            <p:ph type="dt" sz="full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atinLnBrk="1" lvl="0"/>
            <a:fld id="{566ABCEB-ACFC-4714-9973-3DA970169C29}" type="datetime1">
              <a:rPr altLang="en-US" sz="1200" lang="en-US"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latin typeface="Calibri" pitchFamily="34" charset="0"/>
            </a:endParaRPr>
          </a:p>
        </p:txBody>
      </p:sp>
      <p:sp>
        <p:nvSpPr>
          <p:cNvPr id="1048793" name="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794" name=""/>
          <p:cNvSpPr/>
          <p:nvPr>
            <p:ph type="body" sz="quarter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Click to edit Master text styles</a:t>
            </a:r>
          </a:p>
          <a:p>
            <a:pPr lvl="1"/>
            <a:r>
              <a:rPr altLang="en-US" lang="zh-CN"/>
              <a:t>Second level</a:t>
            </a:r>
          </a:p>
          <a:p>
            <a:pPr lvl="2"/>
            <a:r>
              <a:rPr altLang="en-US" lang="zh-CN"/>
              <a:t>Third level</a:t>
            </a:r>
          </a:p>
          <a:p>
            <a:pPr lvl="3"/>
            <a:r>
              <a:rPr altLang="en-US" lang="zh-CN"/>
              <a:t>Fourth level</a:t>
            </a:r>
          </a:p>
          <a:p>
            <a:pPr lvl="4"/>
            <a:r>
              <a:rPr altLang="en-US" lang="zh-CN"/>
              <a:t>Fifth level</a:t>
            </a:r>
          </a:p>
        </p:txBody>
      </p:sp>
      <p:sp>
        <p:nvSpPr>
          <p:cNvPr id="1048795" name=""/>
          <p:cNvSpPr/>
          <p:nvPr>
            <p:ph type="ftr" sz="quarter" idx="4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endParaRPr altLang="en-US" sz="1200" lang="en-US">
              <a:latin typeface="Calibri" pitchFamily="34" charset="0"/>
            </a:endParaRPr>
          </a:p>
        </p:txBody>
      </p:sp>
      <p:sp>
        <p:nvSpPr>
          <p:cNvPr id="1048796" name=""/>
          <p:cNvSpPr/>
          <p:nvPr>
            <p:ph type="sldNum" sz="quarter" idx="5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latin typeface="Calibri" pitchFamily="34" charset="0"/>
            </a:endParaRPr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Arial" pitchFamily="0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Arial" pitchFamily="0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Arial" pitchFamily="0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Arial" pitchFamily="0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Arial" pitchFamily="0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8" name=""/>
          <p:cNvSpPr/>
          <p:nvPr>
            <p:ph type="sldImg" sz="full" idx="0"/>
          </p:nvPr>
        </p:nvSpPr>
        <p:spPr bwMode="auto">
          <a:xfrm rot="0">
            <a:off x="1144587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609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3" name=""/>
          <p:cNvSpPr/>
          <p:nvPr>
            <p:ph type="sldImg" sz="full" idx="0"/>
          </p:nvPr>
        </p:nvSpPr>
        <p:spPr bwMode="auto">
          <a:xfrm rot="0">
            <a:off x="1144587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714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9" name=""/>
          <p:cNvSpPr/>
          <p:nvPr>
            <p:ph type="sldImg" sz="full" idx="0"/>
          </p:nvPr>
        </p:nvSpPr>
        <p:spPr bwMode="auto">
          <a:xfrm rot="0">
            <a:off x="1144587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730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2" name=""/>
          <p:cNvSpPr/>
          <p:nvPr>
            <p:ph type="sldImg" sz="full" idx="0"/>
          </p:nvPr>
        </p:nvSpPr>
        <p:spPr bwMode="auto">
          <a:xfrm rot="0">
            <a:off x="1144587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613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6" name=""/>
          <p:cNvSpPr/>
          <p:nvPr>
            <p:ph type="sldImg" sz="full" idx="0"/>
          </p:nvPr>
        </p:nvSpPr>
        <p:spPr bwMode="auto">
          <a:xfrm rot="0">
            <a:off x="1144587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637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2" name=""/>
          <p:cNvSpPr/>
          <p:nvPr>
            <p:ph type="sldImg" sz="full" idx="0"/>
          </p:nvPr>
        </p:nvSpPr>
        <p:spPr bwMode="auto">
          <a:xfrm rot="0">
            <a:off x="1144587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643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6" name=""/>
          <p:cNvSpPr/>
          <p:nvPr>
            <p:ph type="sldImg" sz="full" idx="0"/>
          </p:nvPr>
        </p:nvSpPr>
        <p:spPr bwMode="auto">
          <a:xfrm rot="0">
            <a:off x="1144587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647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2" name=""/>
          <p:cNvSpPr/>
          <p:nvPr>
            <p:ph type="sldImg" sz="full" idx="0"/>
          </p:nvPr>
        </p:nvSpPr>
        <p:spPr bwMode="auto">
          <a:xfrm rot="0">
            <a:off x="1144587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653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8" name=""/>
          <p:cNvSpPr/>
          <p:nvPr>
            <p:ph type="sldImg" sz="full" idx="0"/>
          </p:nvPr>
        </p:nvSpPr>
        <p:spPr bwMode="auto">
          <a:xfrm rot="0">
            <a:off x="1144587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659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9" name=""/>
          <p:cNvSpPr/>
          <p:nvPr>
            <p:ph type="sldImg" sz="full" idx="0"/>
          </p:nvPr>
        </p:nvSpPr>
        <p:spPr bwMode="auto">
          <a:xfrm rot="0">
            <a:off x="1144587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690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9" name=""/>
          <p:cNvSpPr/>
          <p:nvPr>
            <p:ph type="sldImg" sz="full" idx="0"/>
          </p:nvPr>
        </p:nvSpPr>
        <p:spPr bwMode="auto">
          <a:xfrm rot="0">
            <a:off x="1144587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700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31" name=""/>
          <p:cNvGrpSpPr/>
          <p:nvPr/>
        </p:nvGrpSpPr>
        <p:grpSpPr>
          <a:xfrm rot="0">
            <a:off x="0" y="0"/>
            <a:ext cx="8763000" cy="5943600"/>
            <a:chOff x="0" y="0"/>
            <a:chExt cx="5520" cy="3744"/>
          </a:xfrm>
        </p:grpSpPr>
        <p:sp>
          <p:nvSpPr>
            <p:cNvPr id="1048585" name=""/>
            <p:cNvSpPr/>
            <p:nvPr/>
          </p:nvSpPr>
          <p:spPr>
            <a:xfrm rot="0">
              <a:off x="0" y="0"/>
              <a:ext cx="1104" cy="3072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eaLnBrk="1" hangingPunct="1" latinLnBrk="1" lvl="0"/>
              <a:endParaRPr altLang="en-US" sz="2400" lang="en-US">
                <a:latin typeface="Times New Roman" pitchFamily="18" charset="0"/>
              </a:endParaRPr>
            </a:p>
          </p:txBody>
        </p:sp>
        <p:grpSp>
          <p:nvGrpSpPr>
            <p:cNvPr id="32" name=""/>
            <p:cNvGrpSpPr/>
            <p:nvPr/>
          </p:nvGrpSpPr>
          <p:grpSpPr>
            <a:xfrm rot="0"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48586" name=""/>
              <p:cNvSpPr/>
              <p:nvPr/>
            </p:nvSpPr>
            <p:spPr bwMode="ltGray">
              <a:xfrm rot="0">
                <a:off x="624" y="2208"/>
                <a:ext cx="4896" cy="1536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5pPr>
              </a:lstStyle>
              <a:p>
                <a:pPr algn="ctr" eaLnBrk="1" hangingPunct="1" latinLnBrk="1" lvl="0"/>
                <a:endParaRPr altLang="en-US" sz="2400" lang="en-US">
                  <a:latin typeface="Times New Roman" pitchFamily="18" charset="0"/>
                </a:endParaRPr>
              </a:p>
            </p:txBody>
          </p:sp>
          <p:sp>
            <p:nvSpPr>
              <p:cNvPr id="1048587" name=""/>
              <p:cNvSpPr/>
              <p:nvPr/>
            </p:nvSpPr>
            <p:spPr bwMode="white">
              <a:xfrm rot="0">
                <a:off x="654" y="2352"/>
                <a:ext cx="4818" cy="1347"/>
              </a:xfrm>
              <a:prstGeom prst="rect"/>
              <a:solidFill>
                <a:schemeClr val="lt1"/>
              </a:soli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5pPr>
              </a:lstStyle>
              <a:p>
                <a:pPr algn="ctr" eaLnBrk="1" hangingPunct="1" latinLnBrk="1" lvl="0"/>
                <a:endParaRPr altLang="en-US" sz="2400" lang="en-US">
                  <a:latin typeface="Times New Roman" pitchFamily="18" charset="0"/>
                </a:endParaRPr>
              </a:p>
            </p:txBody>
          </p:sp>
          <p:sp>
            <p:nvSpPr>
              <p:cNvPr id="1048588" name=""/>
              <p:cNvSpPr/>
              <p:nvPr/>
            </p:nvSpPr>
            <p:spPr>
              <a:xfrm rot="0">
                <a:off x="0" y="3072"/>
                <a:ext cx="624" cy="0"/>
              </a:xfrm>
              <a:prstGeom prst="line"/>
              <a:noFill/>
              <a:ln w="50800" cap="flat" cmpd="sng">
                <a:solidFill>
                  <a:schemeClr val="dk2">
                    <a:alpha val="100000"/>
                  </a:schemeClr>
                </a:solidFill>
                <a:prstDash val="solid"/>
                <a:round/>
              </a:ln>
            </p:spPr>
          </p:sp>
        </p:grpSp>
        <p:grpSp>
          <p:nvGrpSpPr>
            <p:cNvPr id="33" name=""/>
            <p:cNvGrpSpPr/>
            <p:nvPr/>
          </p:nvGrpSpPr>
          <p:grpSpPr>
            <a:xfrm rot="0"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048589" name=""/>
              <p:cNvSpPr/>
              <p:nvPr/>
            </p:nvSpPr>
            <p:spPr>
              <a:xfrm rot="0">
                <a:off x="3952" y="336"/>
                <a:ext cx="1536" cy="192"/>
              </a:xfrm>
              <a:prstGeom prst="rect"/>
              <a:solidFill>
                <a:schemeClr val="folHlink"/>
              </a:soli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5pPr>
              </a:lstStyle>
              <a:p>
                <a:pPr algn="ctr" eaLnBrk="1" hangingPunct="1" latinLnBrk="1" lvl="0"/>
                <a:endParaRPr altLang="en-US" sz="2400" lang="en-US">
                  <a:latin typeface="Times New Roman" pitchFamily="18" charset="0"/>
                </a:endParaRPr>
              </a:p>
            </p:txBody>
          </p:sp>
          <p:sp>
            <p:nvSpPr>
              <p:cNvPr id="1048590" name=""/>
              <p:cNvSpPr/>
              <p:nvPr/>
            </p:nvSpPr>
            <p:spPr>
              <a:xfrm rot="0">
                <a:off x="400" y="432"/>
                <a:ext cx="5088" cy="0"/>
              </a:xfrm>
              <a:prstGeom prst="line"/>
              <a:noFill/>
              <a:ln w="44450" cap="flat" cmpd="sng">
                <a:solidFill>
                  <a:schemeClr val="dk2">
                    <a:alpha val="100000"/>
                  </a:schemeClr>
                </a:solidFill>
                <a:prstDash val="solid"/>
                <a:round/>
              </a:ln>
            </p:spPr>
          </p:sp>
        </p:grpSp>
      </p:grpSp>
      <p:sp>
        <p:nvSpPr>
          <p:cNvPr id="1048593" name=""/>
          <p:cNvSpPr/>
          <p:nvPr>
            <p:ph type="dt" sz="half" idx="2"/>
          </p:nvPr>
        </p:nvSpPr>
        <p:spPr>
          <a:xfrm rot="0">
            <a:off x="912812" y="6251575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000" lang="zh-CN"/>
              <a:pPr eaLnBrk="1" hangingPunct="1" latinLnBrk="1" lvl="0"/>
            </a:fld>
            <a:endParaRPr altLang="en-US" sz="1000" lang="zh-CN"/>
          </a:p>
        </p:txBody>
      </p:sp>
      <p:sp>
        <p:nvSpPr>
          <p:cNvPr id="1048594" name=""/>
          <p:cNvSpPr/>
          <p:nvPr>
            <p:ph type="ftr" sz="quarter" idx="3"/>
          </p:nvPr>
        </p:nvSpPr>
        <p:spPr>
          <a:xfrm rot="0">
            <a:off x="3354387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000" lang="zh-CN"/>
          </a:p>
        </p:txBody>
      </p:sp>
      <p:sp>
        <p:nvSpPr>
          <p:cNvPr id="1048595" name=""/>
          <p:cNvSpPr/>
          <p:nvPr>
            <p:ph type="sldNum" sz="quarter" idx="4"/>
          </p:nvPr>
        </p:nvSpPr>
        <p:spPr>
          <a:xfrm rot="0">
            <a:off x="6781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000" lang="zh-CN"/>
              <a:pPr algn="r" eaLnBrk="1" hangingPunct="1" latinLnBrk="1" lvl="0"/>
            </a:fld>
            <a:endParaRPr altLang="en-US" sz="1000" lang="zh-CN"/>
          </a:p>
        </p:txBody>
      </p:sp>
      <p:sp>
        <p:nvSpPr>
          <p:cNvPr id="1048597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algn="ctr" indent="0" marL="0">
              <a:buFont typeface="Wingdings" pitchFamily="2" charset="2"/>
              <a:buNone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048596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1" name=""/>
          <p:cNvSpPr/>
          <p:nvPr>
            <p:ph type="dt" sz="half" idx="2"/>
          </p:nvPr>
        </p:nvSpPr>
        <p:spPr>
          <a:xfrm rot="0">
            <a:off x="914400" y="6251575"/>
            <a:ext cx="1981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000" lang="zh-CN"/>
              <a:pPr eaLnBrk="1" hangingPunct="1" latinLnBrk="1" lvl="0"/>
            </a:fld>
            <a:endParaRPr altLang="en-US" sz="1000" lang="zh-CN"/>
          </a:p>
        </p:txBody>
      </p:sp>
      <p:sp>
        <p:nvSpPr>
          <p:cNvPr id="1048583" name=""/>
          <p:cNvSpPr/>
          <p:nvPr>
            <p:ph type="sldNum" sz="quarter" idx="4"/>
          </p:nvPr>
        </p:nvSpPr>
        <p:spPr>
          <a:xfrm rot="0">
            <a:off x="6781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000" lang="zh-CN"/>
              <a:pPr algn="r" eaLnBrk="1" hangingPunct="1" latinLnBrk="1" lvl="0"/>
            </a:fld>
            <a:endParaRPr altLang="en-US" sz="1000" lang="zh-CN"/>
          </a:p>
        </p:txBody>
      </p:sp>
      <p:sp>
        <p:nvSpPr>
          <p:cNvPr id="1048582" name=""/>
          <p:cNvSpPr/>
          <p:nvPr>
            <p:ph type="ftr" sz="quarter" idx="3"/>
          </p:nvPr>
        </p:nvSpPr>
        <p:spPr>
          <a:xfrm rot="0">
            <a:off x="3352800" y="624840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1" name=""/>
          <p:cNvSpPr/>
          <p:nvPr>
            <p:ph type="dt" sz="half" idx="2"/>
          </p:nvPr>
        </p:nvSpPr>
        <p:spPr>
          <a:xfrm rot="0">
            <a:off x="914400" y="6251575"/>
            <a:ext cx="1981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000" lang="zh-CN"/>
              <a:pPr eaLnBrk="1" hangingPunct="1" latinLnBrk="1" lvl="0"/>
            </a:fld>
            <a:endParaRPr altLang="en-US" sz="1000" lang="zh-CN"/>
          </a:p>
        </p:txBody>
      </p:sp>
      <p:sp>
        <p:nvSpPr>
          <p:cNvPr id="1048583" name=""/>
          <p:cNvSpPr/>
          <p:nvPr>
            <p:ph type="sldNum" sz="quarter" idx="4"/>
          </p:nvPr>
        </p:nvSpPr>
        <p:spPr>
          <a:xfrm rot="0">
            <a:off x="6781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000" lang="zh-CN"/>
              <a:pPr algn="r" eaLnBrk="1" hangingPunct="1" latinLnBrk="1" lvl="0"/>
            </a:fld>
            <a:endParaRPr altLang="en-US" sz="1000" lang="zh-CN"/>
          </a:p>
        </p:txBody>
      </p:sp>
      <p:sp>
        <p:nvSpPr>
          <p:cNvPr id="1048582" name=""/>
          <p:cNvSpPr/>
          <p:nvPr>
            <p:ph type="ftr" sz="quarter" idx="3"/>
          </p:nvPr>
        </p:nvSpPr>
        <p:spPr>
          <a:xfrm rot="0">
            <a:off x="3352800" y="624840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AndObj">
  <p:cSld name="Title, Text, and Content"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6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7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1" name=""/>
          <p:cNvSpPr/>
          <p:nvPr>
            <p:ph type="dt" sz="half" idx="2"/>
          </p:nvPr>
        </p:nvSpPr>
        <p:spPr>
          <a:xfrm rot="0">
            <a:off x="914400" y="6251575"/>
            <a:ext cx="1981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000" lang="zh-CN"/>
              <a:pPr eaLnBrk="1" hangingPunct="1" latinLnBrk="1" lvl="0"/>
            </a:fld>
            <a:endParaRPr altLang="en-US" sz="1000" lang="zh-CN"/>
          </a:p>
        </p:txBody>
      </p:sp>
      <p:sp>
        <p:nvSpPr>
          <p:cNvPr id="1048583" name=""/>
          <p:cNvSpPr/>
          <p:nvPr>
            <p:ph type="sldNum" sz="quarter" idx="4"/>
          </p:nvPr>
        </p:nvSpPr>
        <p:spPr>
          <a:xfrm rot="0">
            <a:off x="6781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000" lang="zh-CN"/>
              <a:pPr algn="r" eaLnBrk="1" hangingPunct="1" latinLnBrk="1" lvl="0"/>
            </a:fld>
            <a:endParaRPr altLang="en-US" sz="1000" lang="zh-CN"/>
          </a:p>
        </p:txBody>
      </p:sp>
      <p:sp>
        <p:nvSpPr>
          <p:cNvPr id="1048582" name=""/>
          <p:cNvSpPr/>
          <p:nvPr>
            <p:ph type="ftr" sz="quarter" idx="3"/>
          </p:nvPr>
        </p:nvSpPr>
        <p:spPr>
          <a:xfrm rot="0">
            <a:off x="3352800" y="624840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1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3" name=""/>
          <p:cNvSpPr/>
          <p:nvPr/>
        </p:nvSpPr>
        <p:spPr>
          <a:xfrm rot="0">
            <a:off x="0" y="1447800"/>
            <a:ext cx="1524000" cy="5410200"/>
          </a:xfrm>
          <a:prstGeom prst="rect"/>
          <a:solidFill>
            <a:srgbClr val="376092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zh-CN">
              <a:solidFill>
                <a:srgbClr val="FFFFFF"/>
              </a:solidFill>
              <a:ea typeface="Arial" pitchFamily="0" charset="0"/>
            </a:endParaRPr>
          </a:p>
        </p:txBody>
      </p:sp>
      <p:sp>
        <p:nvSpPr>
          <p:cNvPr id="1048744" name=""/>
          <p:cNvSpPr/>
          <p:nvPr/>
        </p:nvSpPr>
        <p:spPr>
          <a:xfrm rot="0">
            <a:off x="0" y="0"/>
            <a:ext cx="9144000" cy="1447800"/>
          </a:xfrm>
          <a:prstGeom prst="rect"/>
          <a:solidFill>
            <a:srgbClr val="25406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zh-CN">
              <a:solidFill>
                <a:srgbClr val="FFFFFF"/>
              </a:solidFill>
              <a:ea typeface="Arial" pitchFamily="0" charset="0"/>
            </a:endParaRPr>
          </a:p>
        </p:txBody>
      </p:sp>
      <p:pic>
        <p:nvPicPr>
          <p:cNvPr id="2097154" name="" descr="C:\Documents and Settings\PresPRO\Desktop\June 2007 temps\PPP_XBUSI_TXT_TECHNO_TILES.pn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>
            <a:noFill/>
          </a:ln>
        </p:spPr>
      </p:pic>
      <p:sp>
        <p:nvSpPr>
          <p:cNvPr id="1048747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zh-CN">
                <a:solidFill>
                  <a:srgbClr val="898989"/>
                </a:solidFill>
                <a:ea typeface="Arial" pitchFamily="0" charset="0"/>
              </a:rPr>
              <a:pPr eaLnBrk="1" hangingPunct="1" latinLnBrk="1" lvl="0"/>
            </a:fld>
            <a:endParaRPr altLang="en-US" sz="1200" lang="zh-CN">
              <a:solidFill>
                <a:srgbClr val="898989"/>
              </a:solidFill>
              <a:ea typeface="Arial" pitchFamily="0" charset="0"/>
            </a:endParaRPr>
          </a:p>
        </p:txBody>
      </p:sp>
      <p:sp>
        <p:nvSpPr>
          <p:cNvPr id="1048748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zh-CN">
              <a:solidFill>
                <a:srgbClr val="898989"/>
              </a:solidFill>
              <a:ea typeface="Arial" pitchFamily="0" charset="0"/>
            </a:endParaRPr>
          </a:p>
        </p:txBody>
      </p:sp>
      <p:sp>
        <p:nvSpPr>
          <p:cNvPr id="1048749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0" charset="0"/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  <a:ea typeface="Arial" pitchFamily="0" charset="0"/>
            </a:endParaRPr>
          </a:p>
        </p:txBody>
      </p:sp>
      <p:sp>
        <p:nvSpPr>
          <p:cNvPr id="104875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1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2" name=""/>
          <p:cNvSpPr/>
          <p:nvPr/>
        </p:nvSpPr>
        <p:spPr>
          <a:xfrm rot="0">
            <a:off x="0" y="1447800"/>
            <a:ext cx="1524000" cy="5410200"/>
          </a:xfrm>
          <a:prstGeom prst="rect"/>
          <a:solidFill>
            <a:srgbClr val="376092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zh-CN">
              <a:solidFill>
                <a:srgbClr val="FFFFFF"/>
              </a:solidFill>
              <a:ea typeface="Arial" pitchFamily="0" charset="0"/>
            </a:endParaRPr>
          </a:p>
        </p:txBody>
      </p:sp>
      <p:sp>
        <p:nvSpPr>
          <p:cNvPr id="1048753" name=""/>
          <p:cNvSpPr/>
          <p:nvPr/>
        </p:nvSpPr>
        <p:spPr>
          <a:xfrm rot="0">
            <a:off x="0" y="0"/>
            <a:ext cx="9144000" cy="1447800"/>
          </a:xfrm>
          <a:prstGeom prst="rect"/>
          <a:solidFill>
            <a:srgbClr val="25406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zh-CN">
              <a:solidFill>
                <a:srgbClr val="FFFFFF"/>
              </a:solidFill>
              <a:ea typeface="Arial" pitchFamily="0" charset="0"/>
            </a:endParaRPr>
          </a:p>
        </p:txBody>
      </p:sp>
      <p:pic>
        <p:nvPicPr>
          <p:cNvPr id="2097155" name="" descr="C:\Documents and Settings\PresPRO\Desktop\June 2007 temps\PPP_XBUSI_TXT_TECHNO_TILES3.pn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>
            <a:noFill/>
          </a:ln>
        </p:spPr>
      </p:pic>
      <p:sp>
        <p:nvSpPr>
          <p:cNvPr id="1048756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zh-CN">
                <a:solidFill>
                  <a:srgbClr val="898989"/>
                </a:solidFill>
                <a:ea typeface="Arial" pitchFamily="0" charset="0"/>
              </a:rPr>
              <a:pPr eaLnBrk="1" hangingPunct="1" latinLnBrk="1" lvl="0"/>
            </a:fld>
            <a:endParaRPr altLang="en-US" sz="1200" lang="zh-CN">
              <a:solidFill>
                <a:srgbClr val="898989"/>
              </a:solidFill>
              <a:ea typeface="Arial" pitchFamily="0" charset="0"/>
            </a:endParaRPr>
          </a:p>
        </p:txBody>
      </p:sp>
      <p:sp>
        <p:nvSpPr>
          <p:cNvPr id="1048757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zh-CN">
              <a:solidFill>
                <a:srgbClr val="898989"/>
              </a:solidFill>
              <a:ea typeface="Arial" pitchFamily="0" charset="0"/>
            </a:endParaRPr>
          </a:p>
        </p:txBody>
      </p:sp>
      <p:sp>
        <p:nvSpPr>
          <p:cNvPr id="1048758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0" charset="0"/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  <a:ea typeface="Arial" pitchFamily="0" charset="0"/>
            </a:endParaRPr>
          </a:p>
        </p:txBody>
      </p:sp>
      <p:sp>
        <p:nvSpPr>
          <p:cNvPr id="104876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1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1" name=""/>
          <p:cNvSpPr/>
          <p:nvPr/>
        </p:nvSpPr>
        <p:spPr>
          <a:xfrm rot="0">
            <a:off x="0" y="1447800"/>
            <a:ext cx="1524000" cy="5410200"/>
          </a:xfrm>
          <a:prstGeom prst="rect"/>
          <a:solidFill>
            <a:srgbClr val="376092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zh-CN">
              <a:solidFill>
                <a:srgbClr val="FFFFFF"/>
              </a:solidFill>
              <a:ea typeface="Arial" pitchFamily="0" charset="0"/>
            </a:endParaRPr>
          </a:p>
        </p:txBody>
      </p:sp>
      <p:sp>
        <p:nvSpPr>
          <p:cNvPr id="1048762" name=""/>
          <p:cNvSpPr/>
          <p:nvPr/>
        </p:nvSpPr>
        <p:spPr>
          <a:xfrm rot="0">
            <a:off x="0" y="0"/>
            <a:ext cx="9144000" cy="1447800"/>
          </a:xfrm>
          <a:prstGeom prst="rect"/>
          <a:solidFill>
            <a:srgbClr val="25406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zh-CN">
              <a:solidFill>
                <a:srgbClr val="FFFFFF"/>
              </a:solidFill>
              <a:ea typeface="Arial" pitchFamily="0" charset="0"/>
            </a:endParaRPr>
          </a:p>
        </p:txBody>
      </p:sp>
      <p:pic>
        <p:nvPicPr>
          <p:cNvPr id="2097156" name="" descr="C:\Documents and Settings\PresPRO\Desktop\June 2007 temps\PPP_XBUSI_TXT_TECHNO_TILES4.pn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>
            <a:noFill/>
          </a:ln>
        </p:spPr>
      </p:pic>
      <p:sp>
        <p:nvSpPr>
          <p:cNvPr id="1048765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zh-CN">
                <a:solidFill>
                  <a:srgbClr val="898989"/>
                </a:solidFill>
                <a:ea typeface="Arial" pitchFamily="0" charset="0"/>
              </a:rPr>
              <a:pPr eaLnBrk="1" hangingPunct="1" latinLnBrk="1" lvl="0"/>
            </a:fld>
            <a:endParaRPr altLang="en-US" sz="1200" lang="zh-CN">
              <a:solidFill>
                <a:srgbClr val="898989"/>
              </a:solidFill>
              <a:ea typeface="Arial" pitchFamily="0" charset="0"/>
            </a:endParaRPr>
          </a:p>
        </p:txBody>
      </p:sp>
      <p:sp>
        <p:nvSpPr>
          <p:cNvPr id="1048766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zh-CN">
              <a:solidFill>
                <a:srgbClr val="898989"/>
              </a:solidFill>
              <a:ea typeface="Arial" pitchFamily="0" charset="0"/>
            </a:endParaRPr>
          </a:p>
        </p:txBody>
      </p:sp>
      <p:sp>
        <p:nvSpPr>
          <p:cNvPr id="1048767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0" charset="0"/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  <a:ea typeface="Arial" pitchFamily="0" charset="0"/>
            </a:endParaRPr>
          </a:p>
        </p:txBody>
      </p:sp>
      <p:sp>
        <p:nvSpPr>
          <p:cNvPr id="104876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1" name=""/>
          <p:cNvSpPr/>
          <p:nvPr>
            <p:ph type="dt" sz="half" idx="2"/>
          </p:nvPr>
        </p:nvSpPr>
        <p:spPr>
          <a:xfrm rot="0">
            <a:off x="914400" y="6251575"/>
            <a:ext cx="1981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000" lang="zh-CN"/>
              <a:pPr eaLnBrk="1" hangingPunct="1" latinLnBrk="1" lvl="0"/>
            </a:fld>
            <a:endParaRPr altLang="en-US" sz="1000" lang="zh-CN"/>
          </a:p>
        </p:txBody>
      </p:sp>
      <p:sp>
        <p:nvSpPr>
          <p:cNvPr id="1048583" name=""/>
          <p:cNvSpPr/>
          <p:nvPr>
            <p:ph type="sldNum" sz="quarter" idx="4"/>
          </p:nvPr>
        </p:nvSpPr>
        <p:spPr>
          <a:xfrm rot="0">
            <a:off x="6781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000" lang="zh-CN"/>
              <a:pPr algn="r" eaLnBrk="1" hangingPunct="1" latinLnBrk="1" lvl="0"/>
            </a:fld>
            <a:endParaRPr altLang="en-US" sz="1000" lang="zh-CN"/>
          </a:p>
        </p:txBody>
      </p:sp>
      <p:sp>
        <p:nvSpPr>
          <p:cNvPr id="1048582" name=""/>
          <p:cNvSpPr/>
          <p:nvPr>
            <p:ph type="ftr" sz="quarter" idx="3"/>
          </p:nvPr>
        </p:nvSpPr>
        <p:spPr>
          <a:xfrm rot="0">
            <a:off x="3352800" y="624840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81" name=""/>
          <p:cNvSpPr/>
          <p:nvPr>
            <p:ph type="dt" sz="half" idx="2"/>
          </p:nvPr>
        </p:nvSpPr>
        <p:spPr>
          <a:xfrm rot="0">
            <a:off x="914400" y="6251575"/>
            <a:ext cx="1981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000" lang="zh-CN"/>
              <a:pPr eaLnBrk="1" hangingPunct="1" latinLnBrk="1" lvl="0"/>
            </a:fld>
            <a:endParaRPr altLang="en-US" sz="1000" lang="zh-CN"/>
          </a:p>
        </p:txBody>
      </p:sp>
      <p:sp>
        <p:nvSpPr>
          <p:cNvPr id="1048583" name=""/>
          <p:cNvSpPr/>
          <p:nvPr>
            <p:ph type="sldNum" sz="quarter" idx="4"/>
          </p:nvPr>
        </p:nvSpPr>
        <p:spPr>
          <a:xfrm rot="0">
            <a:off x="6781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000" lang="zh-CN"/>
              <a:pPr algn="r" eaLnBrk="1" hangingPunct="1" latinLnBrk="1" lvl="0"/>
            </a:fld>
            <a:endParaRPr altLang="en-US" sz="1000" lang="zh-CN"/>
          </a:p>
        </p:txBody>
      </p:sp>
      <p:sp>
        <p:nvSpPr>
          <p:cNvPr id="1048582" name=""/>
          <p:cNvSpPr/>
          <p:nvPr>
            <p:ph type="ftr" sz="quarter" idx="3"/>
          </p:nvPr>
        </p:nvSpPr>
        <p:spPr>
          <a:xfrm rot="0">
            <a:off x="3352800" y="624840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6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7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1" name=""/>
          <p:cNvSpPr/>
          <p:nvPr>
            <p:ph type="dt" sz="half" idx="2"/>
          </p:nvPr>
        </p:nvSpPr>
        <p:spPr>
          <a:xfrm rot="0">
            <a:off x="914400" y="6251575"/>
            <a:ext cx="1981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000" lang="zh-CN"/>
              <a:pPr eaLnBrk="1" hangingPunct="1" latinLnBrk="1" lvl="0"/>
            </a:fld>
            <a:endParaRPr altLang="en-US" sz="1000" lang="zh-CN"/>
          </a:p>
        </p:txBody>
      </p:sp>
      <p:sp>
        <p:nvSpPr>
          <p:cNvPr id="1048583" name=""/>
          <p:cNvSpPr/>
          <p:nvPr>
            <p:ph type="sldNum" sz="quarter" idx="4"/>
          </p:nvPr>
        </p:nvSpPr>
        <p:spPr>
          <a:xfrm rot="0">
            <a:off x="6781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000" lang="zh-CN"/>
              <a:pPr algn="r" eaLnBrk="1" hangingPunct="1" latinLnBrk="1" lvl="0"/>
            </a:fld>
            <a:endParaRPr altLang="en-US" sz="1000" lang="zh-CN"/>
          </a:p>
        </p:txBody>
      </p:sp>
      <p:sp>
        <p:nvSpPr>
          <p:cNvPr id="1048582" name=""/>
          <p:cNvSpPr/>
          <p:nvPr>
            <p:ph type="ftr" sz="quarter" idx="3"/>
          </p:nvPr>
        </p:nvSpPr>
        <p:spPr>
          <a:xfrm rot="0">
            <a:off x="3352800" y="624840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8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8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1" name=""/>
          <p:cNvSpPr/>
          <p:nvPr>
            <p:ph type="dt" sz="half" idx="2"/>
          </p:nvPr>
        </p:nvSpPr>
        <p:spPr>
          <a:xfrm rot="0">
            <a:off x="914400" y="6251575"/>
            <a:ext cx="1981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000" lang="zh-CN"/>
              <a:pPr eaLnBrk="1" hangingPunct="1" latinLnBrk="1" lvl="0"/>
            </a:fld>
            <a:endParaRPr altLang="en-US" sz="1000" lang="zh-CN"/>
          </a:p>
        </p:txBody>
      </p:sp>
      <p:sp>
        <p:nvSpPr>
          <p:cNvPr id="1048583" name=""/>
          <p:cNvSpPr/>
          <p:nvPr>
            <p:ph type="sldNum" sz="quarter" idx="4"/>
          </p:nvPr>
        </p:nvSpPr>
        <p:spPr>
          <a:xfrm rot="0">
            <a:off x="6781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000" lang="zh-CN"/>
              <a:pPr algn="r" eaLnBrk="1" hangingPunct="1" latinLnBrk="1" lvl="0"/>
            </a:fld>
            <a:endParaRPr altLang="en-US" sz="1000" lang="zh-CN"/>
          </a:p>
        </p:txBody>
      </p:sp>
      <p:sp>
        <p:nvSpPr>
          <p:cNvPr id="1048582" name=""/>
          <p:cNvSpPr/>
          <p:nvPr>
            <p:ph type="ftr" sz="quarter" idx="3"/>
          </p:nvPr>
        </p:nvSpPr>
        <p:spPr>
          <a:xfrm rot="0">
            <a:off x="3352800" y="624840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1" name=""/>
          <p:cNvSpPr/>
          <p:nvPr>
            <p:ph type="dt" sz="half" idx="2"/>
          </p:nvPr>
        </p:nvSpPr>
        <p:spPr>
          <a:xfrm rot="0">
            <a:off x="914400" y="6251575"/>
            <a:ext cx="1981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000" lang="zh-CN"/>
              <a:pPr eaLnBrk="1" hangingPunct="1" latinLnBrk="1" lvl="0"/>
            </a:fld>
            <a:endParaRPr altLang="en-US" sz="1000" lang="zh-CN"/>
          </a:p>
        </p:txBody>
      </p:sp>
      <p:sp>
        <p:nvSpPr>
          <p:cNvPr id="1048583" name=""/>
          <p:cNvSpPr/>
          <p:nvPr>
            <p:ph type="sldNum" sz="quarter" idx="4"/>
          </p:nvPr>
        </p:nvSpPr>
        <p:spPr>
          <a:xfrm rot="0">
            <a:off x="6781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000" lang="zh-CN"/>
              <a:pPr algn="r" eaLnBrk="1" hangingPunct="1" latinLnBrk="1" lvl="0"/>
            </a:fld>
            <a:endParaRPr altLang="en-US" sz="1000" lang="zh-CN"/>
          </a:p>
        </p:txBody>
      </p:sp>
      <p:sp>
        <p:nvSpPr>
          <p:cNvPr id="1048582" name=""/>
          <p:cNvSpPr/>
          <p:nvPr>
            <p:ph type="ftr" sz="quarter" idx="3"/>
          </p:nvPr>
        </p:nvSpPr>
        <p:spPr>
          <a:xfrm rot="0">
            <a:off x="3352800" y="624840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"/>
          <p:cNvSpPr/>
          <p:nvPr>
            <p:ph type="dt" sz="half" idx="2"/>
          </p:nvPr>
        </p:nvSpPr>
        <p:spPr>
          <a:xfrm rot="0">
            <a:off x="914400" y="6251575"/>
            <a:ext cx="1981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000" lang="zh-CN"/>
              <a:pPr eaLnBrk="1" hangingPunct="1" latinLnBrk="1" lvl="0"/>
            </a:fld>
            <a:endParaRPr altLang="en-US" sz="1000" lang="zh-CN"/>
          </a:p>
        </p:txBody>
      </p:sp>
      <p:sp>
        <p:nvSpPr>
          <p:cNvPr id="1048583" name=""/>
          <p:cNvSpPr/>
          <p:nvPr>
            <p:ph type="sldNum" sz="quarter" idx="4"/>
          </p:nvPr>
        </p:nvSpPr>
        <p:spPr>
          <a:xfrm rot="0">
            <a:off x="6781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000" lang="zh-CN"/>
              <a:pPr algn="r" eaLnBrk="1" hangingPunct="1" latinLnBrk="1" lvl="0"/>
            </a:fld>
            <a:endParaRPr altLang="en-US" sz="1000" lang="zh-CN"/>
          </a:p>
        </p:txBody>
      </p:sp>
      <p:sp>
        <p:nvSpPr>
          <p:cNvPr id="1048582" name=""/>
          <p:cNvSpPr/>
          <p:nvPr>
            <p:ph type="ftr" sz="quarter" idx="3"/>
          </p:nvPr>
        </p:nvSpPr>
        <p:spPr>
          <a:xfrm rot="0">
            <a:off x="3352800" y="624840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1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81" name=""/>
          <p:cNvSpPr/>
          <p:nvPr>
            <p:ph type="dt" sz="half" idx="2"/>
          </p:nvPr>
        </p:nvSpPr>
        <p:spPr>
          <a:xfrm rot="0">
            <a:off x="914400" y="6251575"/>
            <a:ext cx="1981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000" lang="zh-CN"/>
              <a:pPr eaLnBrk="1" hangingPunct="1" latinLnBrk="1" lvl="0"/>
            </a:fld>
            <a:endParaRPr altLang="en-US" sz="1000" lang="zh-CN"/>
          </a:p>
        </p:txBody>
      </p:sp>
      <p:sp>
        <p:nvSpPr>
          <p:cNvPr id="1048583" name=""/>
          <p:cNvSpPr/>
          <p:nvPr>
            <p:ph type="sldNum" sz="quarter" idx="4"/>
          </p:nvPr>
        </p:nvSpPr>
        <p:spPr>
          <a:xfrm rot="0">
            <a:off x="6781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000" lang="zh-CN"/>
              <a:pPr algn="r" eaLnBrk="1" hangingPunct="1" latinLnBrk="1" lvl="0"/>
            </a:fld>
            <a:endParaRPr altLang="en-US" sz="1000" lang="zh-CN"/>
          </a:p>
        </p:txBody>
      </p:sp>
      <p:sp>
        <p:nvSpPr>
          <p:cNvPr id="1048582" name=""/>
          <p:cNvSpPr/>
          <p:nvPr>
            <p:ph type="ftr" sz="quarter" idx="3"/>
          </p:nvPr>
        </p:nvSpPr>
        <p:spPr>
          <a:xfrm rot="0">
            <a:off x="3352800" y="624840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baseline="0" b="0" cap="none" sz="32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7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81" name=""/>
          <p:cNvSpPr/>
          <p:nvPr>
            <p:ph type="dt" sz="half" idx="2"/>
          </p:nvPr>
        </p:nvSpPr>
        <p:spPr>
          <a:xfrm rot="0">
            <a:off x="914400" y="6251575"/>
            <a:ext cx="1981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000" lang="zh-CN"/>
              <a:pPr eaLnBrk="1" hangingPunct="1" latinLnBrk="1" lvl="0"/>
            </a:fld>
            <a:endParaRPr altLang="en-US" sz="1000" lang="zh-CN"/>
          </a:p>
        </p:txBody>
      </p:sp>
      <p:sp>
        <p:nvSpPr>
          <p:cNvPr id="1048583" name=""/>
          <p:cNvSpPr/>
          <p:nvPr>
            <p:ph type="sldNum" sz="quarter" idx="4"/>
          </p:nvPr>
        </p:nvSpPr>
        <p:spPr>
          <a:xfrm rot="0">
            <a:off x="6781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000" lang="zh-CN"/>
              <a:pPr algn="r" eaLnBrk="1" hangingPunct="1" latinLnBrk="1" lvl="0"/>
            </a:fld>
            <a:endParaRPr altLang="en-US" sz="1000" lang="zh-CN"/>
          </a:p>
        </p:txBody>
      </p:sp>
      <p:sp>
        <p:nvSpPr>
          <p:cNvPr id="1048582" name=""/>
          <p:cNvSpPr/>
          <p:nvPr>
            <p:ph type="ftr" sz="quarter" idx="3"/>
          </p:nvPr>
        </p:nvSpPr>
        <p:spPr>
          <a:xfrm rot="0">
            <a:off x="3352800" y="624840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000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28" name=""/>
          <p:cNvGrpSpPr/>
          <p:nvPr/>
        </p:nvGrpSpPr>
        <p:grpSpPr>
          <a:xfrm rot="0">
            <a:off x="0" y="0"/>
            <a:ext cx="8686800" cy="4876800"/>
            <a:chOff x="0" y="0"/>
            <a:chExt cx="5472" cy="3072"/>
          </a:xfrm>
        </p:grpSpPr>
        <p:sp>
          <p:nvSpPr>
            <p:cNvPr id="1048576" name=""/>
            <p:cNvSpPr/>
            <p:nvPr/>
          </p:nvSpPr>
          <p:spPr>
            <a:xfrm rot="0">
              <a:off x="0" y="0"/>
              <a:ext cx="384" cy="3072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eaLnBrk="1" hangingPunct="1" latinLnBrk="1" lvl="0"/>
              <a:endParaRPr altLang="en-US" sz="2400" lang="en-US">
                <a:latin typeface="Times New Roman" pitchFamily="18" charset="0"/>
              </a:endParaRPr>
            </a:p>
          </p:txBody>
        </p:sp>
        <p:grpSp>
          <p:nvGrpSpPr>
            <p:cNvPr id="29" name=""/>
            <p:cNvGrpSpPr/>
            <p:nvPr/>
          </p:nvGrpSpPr>
          <p:grpSpPr>
            <a:xfrm rot="0"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48577" name=""/>
              <p:cNvSpPr/>
              <p:nvPr/>
            </p:nvSpPr>
            <p:spPr>
              <a:xfrm rot="0">
                <a:off x="4320" y="893"/>
                <a:ext cx="1152" cy="115"/>
              </a:xfrm>
              <a:prstGeom prst="rect"/>
              <a:solidFill>
                <a:schemeClr val="folHlink"/>
              </a:soli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5pPr>
              </a:lstStyle>
              <a:p>
                <a:pPr algn="ctr" eaLnBrk="1" hangingPunct="1" latinLnBrk="1" lvl="0"/>
                <a:endParaRPr altLang="en-US" sz="2400" lang="en-US">
                  <a:latin typeface="Times New Roman" pitchFamily="18" charset="0"/>
                </a:endParaRPr>
              </a:p>
            </p:txBody>
          </p:sp>
          <p:sp>
            <p:nvSpPr>
              <p:cNvPr id="1048578" name=""/>
              <p:cNvSpPr/>
              <p:nvPr/>
            </p:nvSpPr>
            <p:spPr>
              <a:xfrm rot="0">
                <a:off x="240" y="941"/>
                <a:ext cx="5232" cy="0"/>
              </a:xfrm>
              <a:prstGeom prst="line"/>
              <a:noFill/>
              <a:ln w="19050" cap="flat" cmpd="sng">
                <a:solidFill>
                  <a:schemeClr val="dk2">
                    <a:alpha val="100000"/>
                  </a:schemeClr>
                </a:solidFill>
                <a:prstDash val="solid"/>
                <a:round/>
              </a:ln>
            </p:spPr>
          </p:sp>
        </p:grpSp>
      </p:grpSp>
      <p:sp>
        <p:nvSpPr>
          <p:cNvPr id="1048579" name=""/>
          <p:cNvSpPr/>
          <p:nvPr>
            <p:ph type="title" sz="full" idx="0"/>
          </p:nvPr>
        </p:nvSpPr>
        <p:spPr>
          <a:xfrm rot="0">
            <a:off x="914400" y="277812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zh-CN"/>
              <a:t>Click to edit Master title style</a:t>
            </a:r>
          </a:p>
        </p:txBody>
      </p:sp>
      <p:sp>
        <p:nvSpPr>
          <p:cNvPr id="1048580" name=""/>
          <p:cNvSpPr/>
          <p:nvPr>
            <p:ph type="body" sz="full" idx="1"/>
          </p:nvPr>
        </p:nvSpPr>
        <p:spPr>
          <a:xfrm rot="0">
            <a:off x="914400" y="1600200"/>
            <a:ext cx="7772400" cy="4530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Click to edit Master text styles</a:t>
            </a:r>
          </a:p>
          <a:p>
            <a:pPr lvl="1"/>
            <a:r>
              <a:rPr altLang="en-US" lang="zh-CN"/>
              <a:t>Second level</a:t>
            </a:r>
          </a:p>
          <a:p>
            <a:pPr lvl="2"/>
            <a:r>
              <a:rPr altLang="en-US" lang="zh-CN"/>
              <a:t>Third level</a:t>
            </a:r>
          </a:p>
          <a:p>
            <a:pPr lvl="3"/>
            <a:r>
              <a:rPr altLang="en-US" lang="zh-CN"/>
              <a:t>Fourth level</a:t>
            </a:r>
          </a:p>
          <a:p>
            <a:pPr lvl="4"/>
            <a:r>
              <a:rPr altLang="en-US" lang="zh-CN"/>
              <a:t>Fifth level</a:t>
            </a:r>
          </a:p>
        </p:txBody>
      </p:sp>
      <p:sp>
        <p:nvSpPr>
          <p:cNvPr id="1048581" name=""/>
          <p:cNvSpPr/>
          <p:nvPr>
            <p:ph type="dt" sz="half" idx="2"/>
          </p:nvPr>
        </p:nvSpPr>
        <p:spPr>
          <a:xfrm rot="0">
            <a:off x="914400" y="6251575"/>
            <a:ext cx="1981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000" lang="zh-CN"/>
              <a:pPr eaLnBrk="1" hangingPunct="1" latinLnBrk="1" lvl="0"/>
            </a:fld>
            <a:endParaRPr altLang="en-US" sz="1000" lang="zh-CN"/>
          </a:p>
        </p:txBody>
      </p:sp>
      <p:sp>
        <p:nvSpPr>
          <p:cNvPr id="1048582" name=""/>
          <p:cNvSpPr/>
          <p:nvPr>
            <p:ph type="ftr" sz="quarter" idx="3"/>
          </p:nvPr>
        </p:nvSpPr>
        <p:spPr>
          <a:xfrm rot="0">
            <a:off x="3352800" y="624840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000" lang="zh-CN"/>
          </a:p>
        </p:txBody>
      </p:sp>
      <p:sp>
        <p:nvSpPr>
          <p:cNvPr id="1048583" name=""/>
          <p:cNvSpPr/>
          <p:nvPr>
            <p:ph type="sldNum" sz="quarter" idx="4"/>
          </p:nvPr>
        </p:nvSpPr>
        <p:spPr>
          <a:xfrm rot="0">
            <a:off x="6781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000" lang="zh-CN"/>
              <a:pPr algn="r" eaLnBrk="1" hangingPunct="1" latinLnBrk="1" lvl="0"/>
            </a:fld>
            <a:endParaRPr altLang="en-US" sz="1000" lang="zh-CN"/>
          </a:p>
        </p:txBody>
      </p:sp>
      <p:sp>
        <p:nvSpPr>
          <p:cNvPr id="1048584" name=""/>
          <p:cNvSpPr/>
          <p:nvPr/>
        </p:nvSpPr>
        <p:spPr>
          <a:xfrm rot="0">
            <a:off x="0" y="4876800"/>
            <a:ext cx="609600" cy="0"/>
          </a:xfrm>
          <a:prstGeom prst="line"/>
          <a:noFill/>
          <a:ln w="44450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/>
  <p:hf dt="0" ftr="0" sldNum="0"/>
  <p:txStyles>
    <p:titleStyle>
      <a:lvl1pPr algn="l" fontAlgn="base" rtl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libri Light"/>
          <a:ea typeface="宋体"/>
          <a:cs typeface="+mj-cs"/>
        </a:defRPr>
      </a:lvl1pPr>
      <a:lvl2pPr algn="l" fontAlgn="base" rtl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fontAlgn="base" rtl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fontAlgn="base" rtl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fontAlgn="base" rtl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algn="l" fontAlgn="base" marL="457200" rtl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algn="l" fontAlgn="base" marL="914400" rtl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algn="l" fontAlgn="base" marL="1371600" rtl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algn="l" fontAlgn="base" marL="1828800" rtl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algn="l" fontAlgn="base" indent="-342900" marL="342900" rtl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Calibri"/>
          <a:ea typeface="宋体"/>
          <a:cs typeface="+mn-cs"/>
        </a:defRPr>
      </a:lvl1pPr>
      <a:lvl2pPr algn="l" fontAlgn="base" indent="-285750" marL="742950" rtl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Calibri"/>
        </a:defRPr>
      </a:lvl2pPr>
      <a:lvl3pPr algn="l" fontAlgn="base" indent="-228600" marL="1143000" rtl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Calibri"/>
        </a:defRPr>
      </a:lvl3pPr>
      <a:lvl4pPr algn="l" fontAlgn="base" indent="-228600" marL="1600200" rtl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Calibri"/>
        </a:defRPr>
      </a:lvl4pPr>
      <a:lvl5pPr algn="l" fontAlgn="base" indent="-228600" marL="2057400" rtl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Calibri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Calibri"/>
          <a:ea typeface="宋体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Calibri"/>
          <a:ea typeface="宋体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Calibri"/>
          <a:ea typeface="宋体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Calibri"/>
          <a:ea typeface="宋体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Calibri"/>
          <a:ea typeface="宋体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8" name=""/>
          <p:cNvSpPr/>
          <p:nvPr>
            <p:ph type="title" sz="full" idx="0"/>
          </p:nvPr>
        </p:nvSpPr>
        <p:spPr>
          <a:xfrm rot="0">
            <a:off x="457200" y="228600"/>
            <a:ext cx="82296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zh-CN"/>
              <a:t>Click to edit Master title style</a:t>
            </a:r>
          </a:p>
        </p:txBody>
      </p:sp>
      <p:sp>
        <p:nvSpPr>
          <p:cNvPr id="1048739" name=""/>
          <p:cNvSpPr/>
          <p:nvPr>
            <p:ph type="body" sz="full" idx="1"/>
          </p:nvPr>
        </p:nvSpPr>
        <p:spPr>
          <a:xfrm rot="0">
            <a:off x="1524000" y="1676400"/>
            <a:ext cx="7162800" cy="44497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Click to edit Master text styles</a:t>
            </a:r>
          </a:p>
          <a:p>
            <a:pPr lvl="1"/>
            <a:r>
              <a:rPr altLang="en-US" lang="zh-CN"/>
              <a:t>Second level</a:t>
            </a:r>
          </a:p>
          <a:p>
            <a:pPr lvl="2"/>
            <a:r>
              <a:rPr altLang="en-US" lang="zh-CN"/>
              <a:t>Third level</a:t>
            </a:r>
          </a:p>
          <a:p>
            <a:pPr lvl="3"/>
            <a:r>
              <a:rPr altLang="en-US" lang="zh-CN"/>
              <a:t>Fourth level</a:t>
            </a:r>
          </a:p>
          <a:p>
            <a:pPr lvl="4"/>
            <a:r>
              <a:rPr altLang="en-US" lang="zh-CN"/>
              <a:t>Fifth level</a:t>
            </a:r>
          </a:p>
        </p:txBody>
      </p:sp>
      <p:sp>
        <p:nvSpPr>
          <p:cNvPr id="1048740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zh-CN">
                <a:solidFill>
                  <a:srgbClr val="898989"/>
                </a:solidFill>
                <a:ea typeface="Arial" pitchFamily="0" charset="0"/>
              </a:rPr>
              <a:pPr eaLnBrk="1" hangingPunct="1" latinLnBrk="1" lvl="0"/>
            </a:fld>
            <a:endParaRPr altLang="en-US" sz="1200" lang="zh-CN">
              <a:solidFill>
                <a:srgbClr val="898989"/>
              </a:solidFill>
              <a:ea typeface="Arial" pitchFamily="0" charset="0"/>
            </a:endParaRPr>
          </a:p>
        </p:txBody>
      </p:sp>
      <p:sp>
        <p:nvSpPr>
          <p:cNvPr id="1048741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zh-CN">
              <a:solidFill>
                <a:srgbClr val="898989"/>
              </a:solidFill>
              <a:ea typeface="Arial" pitchFamily="0" charset="0"/>
            </a:endParaRPr>
          </a:p>
        </p:txBody>
      </p:sp>
      <p:sp>
        <p:nvSpPr>
          <p:cNvPr id="1048742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0" charset="0"/>
              </a:rPr>
              <a:pPr algn="r" eaLnBrk="1" hangingPunct="1" latinLnBrk="1" lvl="0"/>
            </a:fld>
            <a:endParaRPr altLang="en-US" sz="1200" lang="zh-CN">
              <a:solidFill>
                <a:srgbClr val="898989"/>
              </a:solidFill>
              <a:ea typeface="Arial" pitchFamily="0" charset="0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74" r:id="rId1"/>
    <p:sldLayoutId id="2147483675" r:id="rId2"/>
    <p:sldLayoutId id="2147483676" r:id="rId3"/>
  </p:sldLayoutIdLst>
  <p:hf dt="0" ftr="0" hdr="0" sldNum="1"/>
  <p:txStyles>
    <p:titleStyle>
      <a:lvl1pPr algn="ctr" fontAlgn="base" rtl="0">
        <a:spcBef>
          <a:spcPct val="0"/>
        </a:spcBef>
        <a:spcAft>
          <a:spcPct val="0"/>
        </a:spcAft>
        <a:defRPr b="1" sz="4400" kern="1200">
          <a:solidFill>
            <a:schemeClr val="bg1"/>
          </a:solidFill>
          <a:effectLst>
            <a:reflection algn="bl" blurRad="6350" dir="5400000" endA="300" endPos="45500" rotWithShape="0" stA="55000" sy="-100000"/>
          </a:effectLst>
          <a:latin typeface="Calibri Light"/>
          <a:ea typeface="宋体"/>
          <a:cs typeface="+mj-cs"/>
        </a:defRPr>
      </a:lvl1pPr>
      <a:lvl2pPr algn="ctr" fontAlgn="base" rtl="0">
        <a:spcBef>
          <a:spcPct val="0"/>
        </a:spcBef>
        <a:spcAft>
          <a:spcPct val="0"/>
        </a:spcAft>
        <a:defRPr b="1" sz="4400">
          <a:solidFill>
            <a:schemeClr val="bg1"/>
          </a:solidFill>
          <a:latin typeface="Arial" charset="0"/>
          <a:cs typeface="Arial" charset="0"/>
        </a:defRPr>
      </a:lvl2pPr>
      <a:lvl3pPr algn="ctr" fontAlgn="base" rtl="0">
        <a:spcBef>
          <a:spcPct val="0"/>
        </a:spcBef>
        <a:spcAft>
          <a:spcPct val="0"/>
        </a:spcAft>
        <a:defRPr b="1" sz="4400">
          <a:solidFill>
            <a:schemeClr val="bg1"/>
          </a:solidFill>
          <a:latin typeface="Arial" charset="0"/>
          <a:cs typeface="Arial" charset="0"/>
        </a:defRPr>
      </a:lvl3pPr>
      <a:lvl4pPr algn="ctr" fontAlgn="base" rtl="0">
        <a:spcBef>
          <a:spcPct val="0"/>
        </a:spcBef>
        <a:spcAft>
          <a:spcPct val="0"/>
        </a:spcAft>
        <a:defRPr b="1" sz="4400">
          <a:solidFill>
            <a:schemeClr val="bg1"/>
          </a:solidFill>
          <a:latin typeface="Arial" charset="0"/>
          <a:cs typeface="Arial" charset="0"/>
        </a:defRPr>
      </a:lvl4pPr>
      <a:lvl5pPr algn="ctr" fontAlgn="base" rtl="0">
        <a:spcBef>
          <a:spcPct val="0"/>
        </a:spcBef>
        <a:spcAft>
          <a:spcPct val="0"/>
        </a:spcAft>
        <a:defRPr b="1" sz="4400">
          <a:solidFill>
            <a:schemeClr val="bg1"/>
          </a:solidFill>
          <a:latin typeface="Arial" charset="0"/>
          <a:cs typeface="Arial" charset="0"/>
        </a:defRPr>
      </a:lvl5pPr>
      <a:lvl6pPr algn="ctr" fontAlgn="base" marL="457200" rtl="0">
        <a:spcBef>
          <a:spcPct val="0"/>
        </a:spcBef>
        <a:spcAft>
          <a:spcPct val="0"/>
        </a:spcAft>
        <a:defRPr b="1" sz="4400">
          <a:solidFill>
            <a:schemeClr val="bg1"/>
          </a:solidFill>
          <a:latin typeface="Arial" charset="0"/>
          <a:cs typeface="Arial" charset="0"/>
        </a:defRPr>
      </a:lvl6pPr>
      <a:lvl7pPr algn="ctr" fontAlgn="base" marL="914400" rtl="0">
        <a:spcBef>
          <a:spcPct val="0"/>
        </a:spcBef>
        <a:spcAft>
          <a:spcPct val="0"/>
        </a:spcAft>
        <a:defRPr b="1" sz="4400">
          <a:solidFill>
            <a:schemeClr val="bg1"/>
          </a:solidFill>
          <a:latin typeface="Arial" charset="0"/>
          <a:cs typeface="Arial" charset="0"/>
        </a:defRPr>
      </a:lvl7pPr>
      <a:lvl8pPr algn="ctr" fontAlgn="base" marL="1371600" rtl="0">
        <a:spcBef>
          <a:spcPct val="0"/>
        </a:spcBef>
        <a:spcAft>
          <a:spcPct val="0"/>
        </a:spcAft>
        <a:defRPr b="1" sz="4400">
          <a:solidFill>
            <a:schemeClr val="bg1"/>
          </a:solidFill>
          <a:latin typeface="Arial" charset="0"/>
          <a:cs typeface="Arial" charset="0"/>
        </a:defRPr>
      </a:lvl8pPr>
      <a:lvl9pPr algn="ctr" fontAlgn="base" marL="1828800" rtl="0">
        <a:spcBef>
          <a:spcPct val="0"/>
        </a:spcBef>
        <a:spcAft>
          <a:spcPct val="0"/>
        </a:spcAft>
        <a:defRPr b="1" sz="44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algn="l" fontAlgn="base" indent="-342900" marL="342900" rtl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/>
          <a:ea typeface="宋体"/>
          <a:cs typeface="+mn-cs"/>
        </a:defRPr>
      </a:lvl1pPr>
      <a:lvl2pPr algn="l" fontAlgn="base" indent="-285750" marL="742950" rtl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/>
          <a:ea typeface="宋体"/>
          <a:cs typeface="+mn-cs"/>
        </a:defRPr>
      </a:lvl2pPr>
      <a:lvl3pPr algn="l" fontAlgn="base" indent="-228600" marL="1143000" rtl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宋体"/>
          <a:cs typeface="+mn-cs"/>
        </a:defRPr>
      </a:lvl3pPr>
      <a:lvl4pPr algn="l" fontAlgn="base" indent="-228600" marL="1600200" rtl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/>
          <a:ea typeface="宋体"/>
          <a:cs typeface="+mn-cs"/>
        </a:defRPr>
      </a:lvl4pPr>
      <a:lvl5pPr algn="l" fontAlgn="base" indent="-228600" marL="2057400" rtl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/>
          <a:ea typeface="宋体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Calibri"/>
          <a:ea typeface="宋体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Calibri"/>
          <a:ea typeface="宋体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Calibri"/>
          <a:ea typeface="宋体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Calibri"/>
          <a:ea typeface="宋体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Calibri"/>
          <a:ea typeface="宋体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8" name=""/>
          <p:cNvSpPr/>
          <p:nvPr>
            <p:ph type="ctrTitle" sz="full" idx="4294967295"/>
          </p:nvPr>
        </p:nvSpPr>
        <p:spPr>
          <a:xfrm rot="0">
            <a:off x="2057400" y="1143000"/>
            <a:ext cx="6629400" cy="2209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>
              <a:defRPr sz="4200"/>
            </a:lvl1pPr>
          </a:lstStyle>
          <a:p>
            <a:pPr eaLnBrk="1" hangingPunct="1" latinLnBrk="1" lvl="0"/>
            <a:r>
              <a:rPr altLang="en-US" sz="4800" lang="zh-CN">
                <a:solidFill>
                  <a:schemeClr val="dk1"/>
                </a:solidFill>
              </a:rPr>
              <a:t>Logic Concepts</a:t>
            </a:r>
          </a:p>
        </p:txBody>
      </p:sp>
      <p:sp>
        <p:nvSpPr>
          <p:cNvPr id="1048599" name=""/>
          <p:cNvSpPr/>
          <p:nvPr>
            <p:ph type="subTitle" sz="full" idx="4294967295"/>
          </p:nvPr>
        </p:nvSpPr>
        <p:spPr>
          <a:xfrm rot="0">
            <a:off x="1371600" y="3962400"/>
            <a:ext cx="6858000" cy="16002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marL="0">
              <a:buNone/>
              <a:defRPr sz="28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eaLnBrk="1" hangingPunct="1" latinLnBrk="1" lvl="0">
              <a:buNone/>
            </a:pPr>
            <a:r>
              <a:rPr altLang="en-US" lang="zh-CN"/>
              <a:t>Lecture Module 11</a:t>
            </a: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3" name=""/>
          <p:cNvSpPr/>
          <p:nvPr>
            <p:ph type="title" sz="full" idx="0"/>
          </p:nvPr>
        </p:nvSpPr>
        <p:spPr>
          <a:xfrm rot="0">
            <a:off x="914400" y="277812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lang="zh-CN"/>
              <a:t>Example</a:t>
            </a:r>
          </a:p>
        </p:txBody>
      </p:sp>
      <p:sp>
        <p:nvSpPr>
          <p:cNvPr id="1048624" name=""/>
          <p:cNvSpPr/>
          <p:nvPr>
            <p:ph type="body" sz="full" idx="1"/>
          </p:nvPr>
        </p:nvSpPr>
        <p:spPr>
          <a:xfrm rot="0">
            <a:off x="914400" y="1600200"/>
            <a:ext cx="7772400" cy="4530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5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Show that " It is humid today and if it is humid then it will rain so it will rain today"   is a valid argument.</a:t>
            </a:r>
          </a:p>
          <a:p>
            <a:pPr eaLnBrk="1" hangingPunct="1" latinLnBrk="1" lvl="0">
              <a:lnSpc>
                <a:spcPct val="95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b="1" sz="2400" lang="zh-CN"/>
              <a:t>Solution: </a:t>
            </a:r>
            <a:r>
              <a:rPr altLang="en-US" sz="2400" lang="zh-CN"/>
              <a:t>Let us symbolize English sentences by propositional atoms as follows:  </a:t>
            </a:r>
          </a:p>
          <a:p>
            <a:pPr eaLnBrk="1" hangingPunct="1" latinLnBrk="1" lvl="0">
              <a:lnSpc>
                <a:spcPct val="95000"/>
              </a:lnSpc>
              <a:buClr>
                <a:schemeClr val="dk1"/>
              </a:buClr>
              <a:buFont typeface="Arial" pitchFamily="0" charset="0"/>
              <a:buNone/>
            </a:pPr>
            <a:r>
              <a:rPr altLang="en-US" sz="2400" lang="zh-CN"/>
              <a:t>		A 	: 	It is humid	</a:t>
            </a:r>
          </a:p>
          <a:p>
            <a:pPr eaLnBrk="1" hangingPunct="1" latinLnBrk="1" lvl="0">
              <a:lnSpc>
                <a:spcPct val="95000"/>
              </a:lnSpc>
              <a:buClr>
                <a:schemeClr val="dk1"/>
              </a:buClr>
              <a:buFont typeface="Arial" pitchFamily="0" charset="0"/>
              <a:buNone/>
            </a:pPr>
            <a:r>
              <a:rPr altLang="en-US" sz="2400" lang="zh-CN"/>
              <a:t>		B 	: 	It will rain</a:t>
            </a:r>
          </a:p>
          <a:p>
            <a:pPr eaLnBrk="1" hangingPunct="1" latinLnBrk="1" lvl="0">
              <a:lnSpc>
                <a:spcPct val="95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Formula corresponding to a text: </a:t>
            </a:r>
          </a:p>
          <a:p>
            <a:pPr eaLnBrk="1" hangingPunct="1" latinLnBrk="1" lvl="0">
              <a:lnSpc>
                <a:spcPct val="95000"/>
              </a:lnSpc>
              <a:buClr>
                <a:schemeClr val="dk1"/>
              </a:buClr>
              <a:buFont typeface="Arial" pitchFamily="0" charset="0"/>
              <a:buNone/>
            </a:pPr>
            <a:r>
              <a:rPr altLang="en-US" sz="2400" lang="zh-CN"/>
              <a:t>		</a:t>
            </a:r>
            <a:r>
              <a:rPr altLang="en-US" sz="2400" lang="zh-CN">
                <a:sym typeface="Symbol" pitchFamily="18" charset="2"/>
              </a:rPr>
              <a:t></a:t>
            </a:r>
            <a:r>
              <a:rPr altLang="en-US" sz="2400" lang="zh-CN"/>
              <a:t> : ((A   </a:t>
            </a:r>
            <a:r>
              <a:rPr altLang="en-US" sz="2400" lang="zh-CN">
                <a:sym typeface="Symbol" pitchFamily="18" charset="2"/>
              </a:rPr>
              <a:t></a:t>
            </a:r>
            <a:r>
              <a:rPr altLang="en-US" sz="2400" lang="zh-CN"/>
              <a:t>  B)  </a:t>
            </a:r>
            <a:r>
              <a:rPr altLang="en-US" sz="2400" lang="zh-CN">
                <a:sym typeface="Symbol" pitchFamily="18" charset="2"/>
              </a:rPr>
              <a:t></a:t>
            </a:r>
            <a:r>
              <a:rPr altLang="en-US" sz="2400" lang="zh-CN"/>
              <a:t>   A) </a:t>
            </a:r>
            <a:r>
              <a:rPr altLang="en-US" sz="2400" lang="zh-CN">
                <a:sym typeface="Symbol" pitchFamily="18" charset="2"/>
              </a:rPr>
              <a:t></a:t>
            </a:r>
            <a:r>
              <a:rPr altLang="en-US" sz="2400" lang="zh-CN"/>
              <a:t> B </a:t>
            </a:r>
          </a:p>
          <a:p>
            <a:pPr eaLnBrk="1" hangingPunct="1" latinLnBrk="1" lvl="0">
              <a:lnSpc>
                <a:spcPct val="95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Using truth table approach, one can see that </a:t>
            </a:r>
            <a:r>
              <a:rPr altLang="en-US" sz="2400" lang="zh-CN">
                <a:sym typeface="Symbol" pitchFamily="18" charset="2"/>
              </a:rPr>
              <a:t></a:t>
            </a:r>
            <a:r>
              <a:rPr altLang="en-US" sz="2400" lang="zh-CN"/>
              <a:t> is true under all four interpretations and hence is valid argument.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endParaRPr altLang="en-US" sz="2400" lang="zh-CN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5" name=""/>
          <p:cNvSpPr/>
          <p:nvPr>
            <p:ph type="title" sz="full" idx="0"/>
          </p:nvPr>
        </p:nvSpPr>
        <p:spPr>
          <a:xfrm rot="0">
            <a:off x="914400" y="277812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800" i="1" lang="zh-CN"/>
              <a:t>Cont..</a:t>
            </a:r>
          </a:p>
        </p:txBody>
      </p:sp>
      <p:pic>
        <p:nvPicPr>
          <p:cNvPr id="2097152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 bwMode="auto">
          <a:xfrm rot="0">
            <a:off x="1066800" y="1371600"/>
            <a:ext cx="8839200" cy="54864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6" name=""/>
          <p:cNvSpPr/>
          <p:nvPr>
            <p:ph type="title" sz="full" idx="0"/>
          </p:nvPr>
        </p:nvSpPr>
        <p:spPr>
          <a:xfrm rot="0">
            <a:off x="914400" y="277812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800" i="1" lang="zh-CN"/>
              <a:t>Cont…</a:t>
            </a:r>
          </a:p>
        </p:txBody>
      </p:sp>
      <p:sp>
        <p:nvSpPr>
          <p:cNvPr id="1048627" name=""/>
          <p:cNvSpPr/>
          <p:nvPr>
            <p:ph type="body" sz="full" idx="1"/>
          </p:nvPr>
        </p:nvSpPr>
        <p:spPr>
          <a:xfrm rot="0">
            <a:off x="1066800" y="1676400"/>
            <a:ext cx="7620000" cy="4800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Truth table method for problem solving is </a:t>
            </a:r>
          </a:p>
          <a:p>
            <a:pPr algn="just" eaLnBrk="1" hangingPunct="1" latinLnBrk="1" lvl="1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simple and straightforward and </a:t>
            </a:r>
          </a:p>
          <a:p>
            <a:pPr algn="just" eaLnBrk="1" hangingPunct="1" latinLnBrk="1" lvl="1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very good at presenting a survey of all the truth possibilities in a given situation. </a:t>
            </a:r>
          </a:p>
          <a:p>
            <a:pPr algn="just" eaLnBrk="1" hangingPunct="1" latinLnBrk="1" lvl="0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It is an easy method to evaluate</a:t>
            </a:r>
            <a:r>
              <a:rPr altLang="en-US" sz="2000" lang="zh-CN"/>
              <a:t> </a:t>
            </a:r>
          </a:p>
          <a:p>
            <a:pPr algn="just" eaLnBrk="1" hangingPunct="1" latinLnBrk="1" lvl="1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a consistency, inconsistency or validity of a formula, but the size of truth table grows exponentially. </a:t>
            </a:r>
          </a:p>
          <a:p>
            <a:pPr algn="just" eaLnBrk="1" hangingPunct="1" latinLnBrk="1" lvl="1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Truth table method is good for small values of n. </a:t>
            </a:r>
          </a:p>
          <a:p>
            <a:pPr algn="just" eaLnBrk="1" hangingPunct="1" latinLnBrk="1" lvl="0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For example, if a formula contains n atoms, then the truth table will contain 2</a:t>
            </a:r>
            <a:r>
              <a:rPr altLang="en-US" baseline="30000" sz="2400" lang="zh-CN"/>
              <a:t>n</a:t>
            </a:r>
            <a:r>
              <a:rPr altLang="en-US" sz="2400" lang="zh-CN"/>
              <a:t> entries. </a:t>
            </a:r>
          </a:p>
          <a:p>
            <a:pPr algn="just" eaLnBrk="1" hangingPunct="1" latinLnBrk="1" lvl="1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A formula  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sz="2000" lang="zh-CN"/>
              <a:t> : (P  </a:t>
            </a:r>
            <a:r>
              <a:rPr altLang="en-US" sz="2000" lang="zh-CN">
                <a:sym typeface="Symbol" pitchFamily="18" charset="2"/>
              </a:rPr>
              <a:t></a:t>
            </a:r>
            <a:r>
              <a:rPr altLang="en-US" sz="2000" lang="zh-CN"/>
              <a:t> Q </a:t>
            </a:r>
            <a:r>
              <a:rPr altLang="en-US" sz="2000" lang="zh-CN">
                <a:sym typeface="Symbol" pitchFamily="18" charset="2"/>
              </a:rPr>
              <a:t></a:t>
            </a:r>
            <a:r>
              <a:rPr altLang="en-US" sz="2000" lang="zh-CN"/>
              <a:t> R) </a:t>
            </a:r>
            <a:r>
              <a:rPr altLang="en-US" sz="2000" lang="zh-CN">
                <a:sym typeface="Symbol" pitchFamily="18" charset="2"/>
              </a:rPr>
              <a:t></a:t>
            </a:r>
            <a:r>
              <a:rPr altLang="en-US" sz="2000" lang="zh-CN"/>
              <a:t> ( Q V S) is </a:t>
            </a:r>
            <a:r>
              <a:rPr altLang="en-US" b="1" sz="2000" lang="zh-CN"/>
              <a:t>valid</a:t>
            </a:r>
            <a:r>
              <a:rPr altLang="en-US" sz="2000" lang="zh-CN"/>
              <a:t> can be proved using truth table.</a:t>
            </a:r>
          </a:p>
          <a:p>
            <a:pPr algn="just" eaLnBrk="1" hangingPunct="1" latinLnBrk="1" lvl="1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A table of 16 rows is constructed and the truth values of </a:t>
            </a:r>
            <a:r>
              <a:rPr altLang="en-US" sz="2000" lang="zh-CN">
                <a:sym typeface="Symbol" pitchFamily="18" charset="2"/>
              </a:rPr>
              <a:t> </a:t>
            </a:r>
            <a:r>
              <a:rPr altLang="en-US" sz="2000" lang="zh-CN"/>
              <a:t> are computed.</a:t>
            </a:r>
          </a:p>
          <a:p>
            <a:pPr algn="just" eaLnBrk="1" hangingPunct="1" latinLnBrk="1" lvl="1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>
                <a:sym typeface="Symbol" pitchFamily="18" charset="2"/>
              </a:rPr>
              <a:t>Since the truth value of  is true under all 16 interpretations, it is valid</a:t>
            </a:r>
            <a:r>
              <a:rPr altLang="en-US" sz="2000" lang="zh-CN"/>
              <a:t>.</a:t>
            </a: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8" name=""/>
          <p:cNvSpPr/>
          <p:nvPr>
            <p:ph type="title" sz="full" idx="0"/>
          </p:nvPr>
        </p:nvSpPr>
        <p:spPr>
          <a:xfrm rot="0">
            <a:off x="914400" y="277812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800" i="1" lang="zh-CN"/>
              <a:t>Cont..</a:t>
            </a:r>
          </a:p>
        </p:txBody>
      </p:sp>
      <p:sp>
        <p:nvSpPr>
          <p:cNvPr id="1048629" name=""/>
          <p:cNvSpPr/>
          <p:nvPr>
            <p:ph type="body" sz="full" idx="1"/>
          </p:nvPr>
        </p:nvSpPr>
        <p:spPr>
          <a:xfrm rot="0">
            <a:off x="914400" y="1676400"/>
            <a:ext cx="7772400" cy="4800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We notice that if P </a:t>
            </a:r>
            <a:r>
              <a:rPr altLang="en-US" sz="2400" lang="zh-CN">
                <a:sym typeface="Symbol" pitchFamily="18" charset="2"/>
              </a:rPr>
              <a:t></a:t>
            </a:r>
            <a:r>
              <a:rPr altLang="en-US" sz="2400" lang="zh-CN"/>
              <a:t> Q </a:t>
            </a:r>
            <a:r>
              <a:rPr altLang="en-US" sz="2400" lang="zh-CN">
                <a:sym typeface="Symbol" pitchFamily="18" charset="2"/>
              </a:rPr>
              <a:t></a:t>
            </a:r>
            <a:r>
              <a:rPr altLang="en-US" sz="2400" lang="zh-CN"/>
              <a:t> R is false, then </a:t>
            </a:r>
            <a:r>
              <a:rPr altLang="en-US" sz="2400" lang="zh-CN">
                <a:sym typeface="Symbol" pitchFamily="18" charset="2"/>
              </a:rPr>
              <a:t></a:t>
            </a:r>
            <a:r>
              <a:rPr altLang="en-US" sz="2400" lang="zh-CN"/>
              <a:t> is true because of the definition of </a:t>
            </a:r>
            <a:r>
              <a:rPr altLang="en-US" sz="2400" lang="zh-CN">
                <a:sym typeface="Symbol" pitchFamily="18" charset="2"/>
              </a:rPr>
              <a:t></a:t>
            </a:r>
            <a:r>
              <a:rPr altLang="en-US" sz="2400" lang="zh-CN"/>
              <a:t>. </a:t>
            </a:r>
          </a:p>
          <a:p>
            <a:pPr algn="just" eaLnBrk="1" hangingPunct="1" latinLnBrk="1" lvl="0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Since P </a:t>
            </a:r>
            <a:r>
              <a:rPr altLang="en-US" sz="2400" lang="zh-CN">
                <a:sym typeface="Symbol" pitchFamily="18" charset="2"/>
              </a:rPr>
              <a:t></a:t>
            </a:r>
            <a:r>
              <a:rPr altLang="en-US" sz="2400" lang="zh-CN"/>
              <a:t> Q </a:t>
            </a:r>
            <a:r>
              <a:rPr altLang="en-US" sz="2400" lang="zh-CN">
                <a:sym typeface="Symbol" pitchFamily="18" charset="2"/>
              </a:rPr>
              <a:t></a:t>
            </a:r>
            <a:r>
              <a:rPr altLang="en-US" sz="2400" lang="zh-CN"/>
              <a:t> R is false for 14 entries out of 16, we are left only with two entries to be tested for which </a:t>
            </a:r>
            <a:r>
              <a:rPr altLang="en-US" sz="2400" lang="zh-CN">
                <a:sym typeface="Symbol" pitchFamily="18" charset="2"/>
              </a:rPr>
              <a:t> is true</a:t>
            </a:r>
            <a:r>
              <a:rPr altLang="en-US" sz="2400" lang="zh-CN"/>
              <a:t>. 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So in order to prove the validity of a formula, all the entries in the truth table may not be relevant. </a:t>
            </a:r>
          </a:p>
          <a:p>
            <a:pPr algn="just" eaLnBrk="1" hangingPunct="1" latinLnBrk="1" lvl="0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Other methods which are concerned with proofs and deductions of logical formula are as follows:</a:t>
            </a:r>
            <a:r>
              <a:rPr altLang="en-US" sz="2000" lang="zh-CN"/>
              <a:t> 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Natural Deductive System  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Axiomatic System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Semantic Tableaux Method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Resolution Refutation Method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endParaRPr altLang="en-US" sz="2000" lang="zh-CN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0" name=""/>
          <p:cNvSpPr/>
          <p:nvPr>
            <p:ph type="title" sz="full" idx="0"/>
          </p:nvPr>
        </p:nvSpPr>
        <p:spPr>
          <a:xfrm rot="0">
            <a:off x="914400" y="277812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zh-CN"/>
              <a:t>Natural deduction method</a:t>
            </a:r>
            <a:r>
              <a:rPr altLang="en-US" sz="3800" lang="zh-CN"/>
              <a:t> - ND</a:t>
            </a:r>
          </a:p>
        </p:txBody>
      </p:sp>
      <p:sp>
        <p:nvSpPr>
          <p:cNvPr id="1048631" name=""/>
          <p:cNvSpPr/>
          <p:nvPr>
            <p:ph type="body" sz="full" idx="1"/>
          </p:nvPr>
        </p:nvSpPr>
        <p:spPr>
          <a:xfrm rot="0">
            <a:off x="914400" y="1600200"/>
            <a:ext cx="7772400" cy="4530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ND is based on the set of few deductive inference rules.  </a:t>
            </a:r>
          </a:p>
          <a:p>
            <a:pPr algn="just" eaLnBrk="1" hangingPunct="1" latinLnBrk="1" lvl="0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The name natural deductive system is given because it mimics the pattern of natural reasoning. </a:t>
            </a:r>
          </a:p>
          <a:p>
            <a:pPr algn="just" eaLnBrk="1" hangingPunct="1" latinLnBrk="1" lvl="0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It has about 10 deductive inference rules.</a:t>
            </a:r>
          </a:p>
          <a:p>
            <a:pPr algn="just" eaLnBrk="1" hangingPunct="1" latinLnBrk="1" lvl="0">
              <a:lnSpc>
                <a:spcPct val="90000"/>
              </a:lnSpc>
              <a:buNone/>
            </a:pPr>
            <a:r>
              <a:rPr altLang="en-US" b="1" sz="2400" lang="zh-CN"/>
              <a:t>Conventions: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200" lang="zh-CN"/>
              <a:t>E  for Elimination.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200" lang="zh-CN"/>
              <a:t>P, P</a:t>
            </a:r>
            <a:r>
              <a:rPr altLang="en-US" baseline="-25000" sz="2200" lang="zh-CN"/>
              <a:t>k </a:t>
            </a:r>
            <a:r>
              <a:rPr altLang="en-US" sz="2200" lang="zh-CN"/>
              <a:t> , (1 </a:t>
            </a:r>
            <a:r>
              <a:rPr altLang="en-US" sz="2200" lang="zh-CN">
                <a:sym typeface="Symbol" pitchFamily="18" charset="2"/>
              </a:rPr>
              <a:t></a:t>
            </a:r>
            <a:r>
              <a:rPr altLang="en-US" sz="2200" lang="zh-CN"/>
              <a:t>  k  </a:t>
            </a:r>
            <a:r>
              <a:rPr altLang="en-US" sz="2200" lang="zh-CN">
                <a:sym typeface="Symbol" pitchFamily="18" charset="2"/>
              </a:rPr>
              <a:t></a:t>
            </a:r>
            <a:r>
              <a:rPr altLang="en-US" sz="2200" lang="zh-CN"/>
              <a:t> n)  are  atoms.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200" lang="zh-CN">
                <a:sym typeface="Symbol" pitchFamily="18" charset="2"/>
              </a:rPr>
              <a:t></a:t>
            </a:r>
            <a:r>
              <a:rPr altLang="en-US" baseline="-25000" sz="2200" lang="zh-CN"/>
              <a:t>k</a:t>
            </a:r>
            <a:r>
              <a:rPr altLang="en-US" sz="2200" lang="zh-CN"/>
              <a:t>, (1 </a:t>
            </a:r>
            <a:r>
              <a:rPr altLang="en-US" sz="2200" lang="zh-CN">
                <a:sym typeface="Symbol" pitchFamily="18" charset="2"/>
              </a:rPr>
              <a:t></a:t>
            </a:r>
            <a:r>
              <a:rPr altLang="en-US" sz="2200" lang="zh-CN"/>
              <a:t>  k  </a:t>
            </a:r>
            <a:r>
              <a:rPr altLang="en-US" sz="2200" lang="zh-CN">
                <a:sym typeface="Symbol" pitchFamily="18" charset="2"/>
              </a:rPr>
              <a:t></a:t>
            </a:r>
            <a:r>
              <a:rPr altLang="en-US" sz="2200" lang="zh-CN"/>
              <a:t> n)   and  </a:t>
            </a:r>
            <a:r>
              <a:rPr altLang="en-US" sz="2200" lang="zh-CN">
                <a:sym typeface="Symbol" pitchFamily="18" charset="2"/>
              </a:rPr>
              <a:t></a:t>
            </a:r>
            <a:r>
              <a:rPr altLang="en-US" sz="2200" lang="zh-CN"/>
              <a:t>  are  formulae. </a:t>
            </a:r>
          </a:p>
          <a:p>
            <a:pPr algn="just" eaLnBrk="1" hangingPunct="1" latinLnBrk="1" lvl="0">
              <a:lnSpc>
                <a:spcPct val="90000"/>
              </a:lnSpc>
              <a:buNone/>
            </a:pPr>
            <a:endParaRPr altLang="en-US" sz="2400" lang="zh-CN"/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2" name=""/>
          <p:cNvSpPr/>
          <p:nvPr>
            <p:ph type="title" sz="full" idx="0"/>
          </p:nvPr>
        </p:nvSpPr>
        <p:spPr>
          <a:xfrm rot="0">
            <a:off x="914400" y="277812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800" i="1" lang="zh-CN"/>
              <a:t>ND Rules</a:t>
            </a:r>
          </a:p>
        </p:txBody>
      </p:sp>
      <p:sp>
        <p:nvSpPr>
          <p:cNvPr id="1048633" name=""/>
          <p:cNvSpPr/>
          <p:nvPr>
            <p:ph type="body" sz="full" idx="1"/>
          </p:nvPr>
        </p:nvSpPr>
        <p:spPr>
          <a:xfrm rot="0">
            <a:off x="1066800" y="1600200"/>
            <a:ext cx="75438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Rule 1:  I-</a:t>
            </a:r>
            <a:r>
              <a:rPr altLang="en-US" b="1" sz="1800" lang="zh-CN">
                <a:sym typeface="Symbol" pitchFamily="18" charset="2"/>
              </a:rPr>
              <a:t></a:t>
            </a:r>
            <a:r>
              <a:rPr altLang="en-US" b="1" sz="1800" lang="zh-CN"/>
              <a:t> (Introducing   </a:t>
            </a:r>
            <a:r>
              <a:rPr altLang="en-US" b="1" sz="1800" lang="zh-CN">
                <a:sym typeface="Symbol" pitchFamily="18" charset="2"/>
              </a:rPr>
              <a:t></a:t>
            </a:r>
            <a:r>
              <a:rPr altLang="en-US" b="1" sz="1800" lang="zh-CN"/>
              <a:t>)</a:t>
            </a:r>
            <a:r>
              <a:rPr altLang="en-US" sz="1800" lang="zh-CN"/>
              <a:t>  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	I-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: If  P</a:t>
            </a:r>
            <a:r>
              <a:rPr altLang="en-US" baseline="-25000" sz="1800" lang="zh-CN"/>
              <a:t>1</a:t>
            </a:r>
            <a:r>
              <a:rPr altLang="en-US" sz="1800" lang="zh-CN"/>
              <a:t>, P</a:t>
            </a:r>
            <a:r>
              <a:rPr altLang="en-US" baseline="-25000" sz="1800" lang="zh-CN"/>
              <a:t>2</a:t>
            </a:r>
            <a:r>
              <a:rPr altLang="en-US" sz="1800" lang="zh-CN"/>
              <a:t>, …, P</a:t>
            </a:r>
            <a:r>
              <a:rPr altLang="en-US" baseline="-25000" sz="1800" lang="zh-CN"/>
              <a:t>n </a:t>
            </a:r>
            <a:r>
              <a:rPr altLang="en-US" sz="1800" lang="zh-CN"/>
              <a:t> then P</a:t>
            </a:r>
            <a:r>
              <a:rPr altLang="en-US" baseline="-25000" sz="1800" lang="zh-CN"/>
              <a:t>1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P</a:t>
            </a:r>
            <a:r>
              <a:rPr altLang="en-US" baseline="-25000" sz="1800" lang="zh-CN"/>
              <a:t>2 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…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P</a:t>
            </a:r>
            <a:r>
              <a:rPr altLang="en-US" baseline="-25000" sz="1800" lang="zh-CN"/>
              <a:t>n </a:t>
            </a:r>
            <a:r>
              <a:rPr altLang="en-US" sz="1800" lang="zh-CN"/>
              <a:t>  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1800" i="1" lang="zh-CN">
                <a:solidFill>
                  <a:schemeClr val="hlink"/>
                </a:solidFill>
              </a:rPr>
              <a:t>Interpretation:</a:t>
            </a:r>
            <a:r>
              <a:rPr altLang="en-US" sz="1800" lang="zh-CN"/>
              <a:t> If we have hypothesized or proved  P</a:t>
            </a:r>
            <a:r>
              <a:rPr altLang="en-US" baseline="-25000" sz="1800" lang="zh-CN"/>
              <a:t>1</a:t>
            </a:r>
            <a:r>
              <a:rPr altLang="en-US" sz="1800" lang="zh-CN"/>
              <a:t>, P</a:t>
            </a:r>
            <a:r>
              <a:rPr altLang="en-US" baseline="-25000" sz="1800" lang="zh-CN"/>
              <a:t>2</a:t>
            </a:r>
            <a:r>
              <a:rPr altLang="en-US" sz="1800" lang="zh-CN"/>
              <a:t>, … and P</a:t>
            </a:r>
            <a:r>
              <a:rPr altLang="en-US" baseline="-25000" sz="1800" lang="zh-CN"/>
              <a:t>n </a:t>
            </a:r>
            <a:r>
              <a:rPr altLang="en-US" sz="1800" lang="zh-CN"/>
              <a:t>, then their conjunction   P</a:t>
            </a:r>
            <a:r>
              <a:rPr altLang="en-US" baseline="-25000" sz="1800" lang="zh-CN"/>
              <a:t>1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P</a:t>
            </a:r>
            <a:r>
              <a:rPr altLang="en-US" baseline="-25000" sz="1800" lang="zh-CN"/>
              <a:t>2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…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P</a:t>
            </a:r>
            <a:r>
              <a:rPr altLang="en-US" baseline="-25000" sz="1800" lang="zh-CN"/>
              <a:t>n   </a:t>
            </a:r>
            <a:r>
              <a:rPr altLang="en-US" sz="1800" lang="zh-CN"/>
              <a:t>is also proved or derived</a:t>
            </a:r>
            <a:r>
              <a:rPr altLang="en-US" sz="1800" i="1" lang="zh-CN"/>
              <a:t>.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Rule 2:  E-</a:t>
            </a:r>
            <a:r>
              <a:rPr altLang="en-US" b="1" sz="1800" lang="zh-CN">
                <a:sym typeface="Symbol" pitchFamily="18" charset="2"/>
              </a:rPr>
              <a:t></a:t>
            </a:r>
            <a:r>
              <a:rPr altLang="en-US" b="1" sz="1800" lang="zh-CN"/>
              <a:t> ( Eliminating  </a:t>
            </a:r>
            <a:r>
              <a:rPr altLang="en-US" b="1" sz="1800" lang="zh-CN">
                <a:sym typeface="Symbol" pitchFamily="18" charset="2"/>
              </a:rPr>
              <a:t></a:t>
            </a:r>
            <a:r>
              <a:rPr altLang="en-US" b="1" sz="1800" lang="zh-CN"/>
              <a:t>)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E-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:  If  P</a:t>
            </a:r>
            <a:r>
              <a:rPr altLang="en-US" baseline="-25000" sz="1800" lang="zh-CN"/>
              <a:t>1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P</a:t>
            </a:r>
            <a:r>
              <a:rPr altLang="en-US" baseline="-25000" sz="1800" lang="zh-CN"/>
              <a:t>2</a:t>
            </a:r>
            <a:r>
              <a:rPr altLang="en-US" sz="1800" lang="zh-CN"/>
              <a:t>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…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P</a:t>
            </a:r>
            <a:r>
              <a:rPr altLang="en-US" baseline="-25000" sz="1800" lang="zh-CN"/>
              <a:t>n </a:t>
            </a:r>
            <a:r>
              <a:rPr altLang="en-US" sz="1800" lang="zh-CN"/>
              <a:t>  then P</a:t>
            </a:r>
            <a:r>
              <a:rPr altLang="en-US" baseline="-25000" sz="1800" lang="zh-CN"/>
              <a:t>i </a:t>
            </a:r>
            <a:r>
              <a:rPr altLang="en-US" sz="1800" lang="zh-CN"/>
              <a:t>( 1 </a:t>
            </a:r>
            <a:r>
              <a:rPr altLang="en-US" sz="1800" lang="zh-CN">
                <a:sym typeface="Symbol" pitchFamily="18" charset="2"/>
              </a:rPr>
              <a:t></a:t>
            </a:r>
            <a:r>
              <a:rPr altLang="en-US" sz="1800" lang="zh-CN"/>
              <a:t>  i  </a:t>
            </a:r>
            <a:r>
              <a:rPr altLang="en-US" sz="1800" lang="zh-CN">
                <a:sym typeface="Symbol" pitchFamily="18" charset="2"/>
              </a:rPr>
              <a:t></a:t>
            </a:r>
            <a:r>
              <a:rPr altLang="en-US" sz="1800" lang="zh-CN"/>
              <a:t> n)  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1800" lang="zh-CN">
                <a:solidFill>
                  <a:schemeClr val="hlink"/>
                </a:solidFill>
              </a:rPr>
              <a:t>Interpretation:</a:t>
            </a:r>
            <a:r>
              <a:rPr altLang="en-US" sz="1800" lang="zh-CN"/>
              <a:t> If we have proved P</a:t>
            </a:r>
            <a:r>
              <a:rPr altLang="en-US" baseline="-25000" sz="1800" lang="zh-CN"/>
              <a:t>1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P</a:t>
            </a:r>
            <a:r>
              <a:rPr altLang="en-US" baseline="-25000" sz="1800" lang="zh-CN"/>
              <a:t>2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…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P</a:t>
            </a:r>
            <a:r>
              <a:rPr altLang="en-US" baseline="-25000" sz="1800" lang="zh-CN"/>
              <a:t>n </a:t>
            </a:r>
            <a:r>
              <a:rPr altLang="en-US" sz="1800" lang="zh-CN"/>
              <a:t>, then any P</a:t>
            </a:r>
            <a:r>
              <a:rPr altLang="en-US" baseline="-25000" sz="1800" lang="zh-CN"/>
              <a:t>i</a:t>
            </a:r>
            <a:r>
              <a:rPr altLang="en-US" sz="1800" lang="zh-CN"/>
              <a:t> is also proved or derived. This rule shows that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can be eliminated to yield one of its conjuncts.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Rule 3:  I-V   (Introducing V) 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I-V  : If P</a:t>
            </a:r>
            <a:r>
              <a:rPr altLang="en-US" baseline="-25000" sz="1800" lang="zh-CN"/>
              <a:t>i</a:t>
            </a:r>
            <a:r>
              <a:rPr altLang="en-US" sz="1800" lang="zh-CN"/>
              <a:t> ( 1 </a:t>
            </a:r>
            <a:r>
              <a:rPr altLang="en-US" sz="1800" lang="zh-CN">
                <a:sym typeface="Symbol" pitchFamily="18" charset="2"/>
              </a:rPr>
              <a:t></a:t>
            </a:r>
            <a:r>
              <a:rPr altLang="en-US" sz="1800" lang="zh-CN"/>
              <a:t>  i  </a:t>
            </a:r>
            <a:r>
              <a:rPr altLang="en-US" sz="1800" lang="zh-CN">
                <a:sym typeface="Symbol" pitchFamily="18" charset="2"/>
              </a:rPr>
              <a:t></a:t>
            </a:r>
            <a:r>
              <a:rPr altLang="en-US" sz="1800" lang="zh-CN"/>
              <a:t> n) then P</a:t>
            </a:r>
            <a:r>
              <a:rPr altLang="en-US" baseline="-25000" sz="1800" lang="zh-CN"/>
              <a:t>1</a:t>
            </a:r>
            <a:r>
              <a:rPr altLang="en-US" sz="1800" lang="zh-CN"/>
              <a:t>V P</a:t>
            </a:r>
            <a:r>
              <a:rPr altLang="en-US" baseline="-25000" sz="1800" lang="zh-CN"/>
              <a:t>2 </a:t>
            </a:r>
            <a:r>
              <a:rPr altLang="en-US" sz="1800" lang="zh-CN"/>
              <a:t>V …V P</a:t>
            </a:r>
            <a:r>
              <a:rPr altLang="en-US" baseline="-25000" sz="1800" lang="zh-CN"/>
              <a:t>n </a:t>
            </a:r>
            <a:r>
              <a:rPr altLang="en-US" sz="1800" lang="zh-CN"/>
              <a:t>  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1800" lang="zh-CN">
                <a:solidFill>
                  <a:schemeClr val="hlink"/>
                </a:solidFill>
              </a:rPr>
              <a:t>Interpretation</a:t>
            </a:r>
            <a:r>
              <a:rPr altLang="en-US" b="1" sz="1800" lang="zh-CN">
                <a:solidFill>
                  <a:schemeClr val="folHlink"/>
                </a:solidFill>
              </a:rPr>
              <a:t>:</a:t>
            </a:r>
            <a:r>
              <a:rPr altLang="en-US" sz="1800" lang="zh-CN"/>
              <a:t> If any Pi (1</a:t>
            </a:r>
            <a:r>
              <a:rPr altLang="en-US" sz="1800" lang="zh-CN">
                <a:sym typeface="Symbol" pitchFamily="18" charset="2"/>
              </a:rPr>
              <a:t></a:t>
            </a:r>
            <a:r>
              <a:rPr altLang="en-US" sz="1800" lang="zh-CN"/>
              <a:t>  i </a:t>
            </a:r>
            <a:r>
              <a:rPr altLang="en-US" sz="1800" lang="zh-CN">
                <a:sym typeface="Symbol" pitchFamily="18" charset="2"/>
              </a:rPr>
              <a:t></a:t>
            </a:r>
            <a:r>
              <a:rPr altLang="en-US" sz="1800" lang="zh-CN"/>
              <a:t>  n) is   proved, then P</a:t>
            </a:r>
            <a:r>
              <a:rPr altLang="en-US" baseline="-25000" sz="1800" lang="zh-CN"/>
              <a:t>1</a:t>
            </a:r>
            <a:r>
              <a:rPr altLang="en-US" sz="1800" lang="zh-CN"/>
              <a:t>V …V P</a:t>
            </a:r>
            <a:r>
              <a:rPr altLang="en-US" baseline="-25000" sz="1800" lang="zh-CN"/>
              <a:t>n </a:t>
            </a:r>
            <a:r>
              <a:rPr altLang="en-US" sz="1800" lang="zh-CN"/>
              <a:t>is also proved.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Rule 4:  E-V ( Eliminating  V)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E-V : If P</a:t>
            </a:r>
            <a:r>
              <a:rPr altLang="en-US" baseline="-25000" sz="1800" lang="zh-CN"/>
              <a:t>1 </a:t>
            </a:r>
            <a:r>
              <a:rPr altLang="en-US" sz="1800" lang="zh-CN"/>
              <a:t>V … V P</a:t>
            </a:r>
            <a:r>
              <a:rPr altLang="en-US" baseline="-25000" sz="1800" lang="zh-CN"/>
              <a:t>n</a:t>
            </a:r>
            <a:r>
              <a:rPr altLang="en-US" sz="1800" lang="zh-CN"/>
              <a:t>, P</a:t>
            </a:r>
            <a:r>
              <a:rPr altLang="en-US" baseline="-25000" sz="1800" lang="zh-CN"/>
              <a:t>1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P, … , P</a:t>
            </a:r>
            <a:r>
              <a:rPr altLang="en-US" baseline="-25000" sz="1800" lang="zh-CN"/>
              <a:t>n</a:t>
            </a:r>
            <a:r>
              <a:rPr altLang="en-US" sz="1800" lang="zh-CN"/>
              <a:t>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P then P  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1800" lang="zh-CN">
                <a:solidFill>
                  <a:schemeClr val="hlink"/>
                </a:solidFill>
              </a:rPr>
              <a:t>Interpretation:</a:t>
            </a:r>
            <a:r>
              <a:rPr altLang="en-US" sz="1800" lang="zh-CN"/>
              <a:t> If P</a:t>
            </a:r>
            <a:r>
              <a:rPr altLang="en-US" baseline="-25000" sz="1800" lang="zh-CN"/>
              <a:t>1 </a:t>
            </a:r>
            <a:r>
              <a:rPr altLang="en-US" sz="1800" lang="zh-CN"/>
              <a:t>V … V P</a:t>
            </a:r>
            <a:r>
              <a:rPr altLang="en-US" baseline="-25000" sz="1800" lang="zh-CN"/>
              <a:t>n</a:t>
            </a:r>
            <a:r>
              <a:rPr altLang="en-US" sz="1800" lang="zh-CN"/>
              <a:t>, P</a:t>
            </a:r>
            <a:r>
              <a:rPr altLang="en-US" baseline="-25000" sz="1800" lang="zh-CN"/>
              <a:t>1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P, … , and P</a:t>
            </a:r>
            <a:r>
              <a:rPr altLang="en-US" baseline="-25000" sz="1800" lang="zh-CN"/>
              <a:t>n</a:t>
            </a:r>
            <a:r>
              <a:rPr altLang="en-US" sz="1800" lang="zh-CN"/>
              <a:t>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P are proved, then P is proved.</a:t>
            </a:r>
          </a:p>
          <a:p>
            <a:pPr eaLnBrk="1" hangingPunct="1" latinLnBrk="1" lvl="0">
              <a:lnSpc>
                <a:spcPct val="80000"/>
              </a:lnSpc>
            </a:pPr>
            <a:endParaRPr altLang="en-US" sz="1800" lang="zh-CN"/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4" name=""/>
          <p:cNvSpPr/>
          <p:nvPr>
            <p:ph type="title" sz="full" idx="0"/>
          </p:nvPr>
        </p:nvSpPr>
        <p:spPr>
          <a:xfrm rot="0">
            <a:off x="1274762" y="534987"/>
            <a:ext cx="7412037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800" i="1" lang="zh-CN"/>
              <a:t>Rules – cont..</a:t>
            </a:r>
          </a:p>
        </p:txBody>
      </p:sp>
      <p:sp>
        <p:nvSpPr>
          <p:cNvPr id="1048635" name=""/>
          <p:cNvSpPr/>
          <p:nvPr>
            <p:ph type="body" sz="full" idx="1"/>
          </p:nvPr>
        </p:nvSpPr>
        <p:spPr>
          <a:xfrm rot="0">
            <a:off x="1143000" y="1752600"/>
            <a:ext cx="7315200" cy="487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Rule 5: I- </a:t>
            </a:r>
            <a:r>
              <a:rPr altLang="en-US" b="1" sz="1800" lang="zh-CN">
                <a:sym typeface="Symbol" pitchFamily="18" charset="2"/>
              </a:rPr>
              <a:t></a:t>
            </a:r>
            <a:r>
              <a:rPr altLang="en-US" b="1" sz="1800" lang="zh-CN"/>
              <a:t>   (Introducing </a:t>
            </a:r>
            <a:r>
              <a:rPr altLang="en-US" b="1" sz="1800" lang="zh-CN">
                <a:sym typeface="Symbol" pitchFamily="18" charset="2"/>
              </a:rPr>
              <a:t></a:t>
            </a:r>
            <a:r>
              <a:rPr altLang="en-US" b="1" sz="1800" lang="zh-CN"/>
              <a:t> ) 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I-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: If </a:t>
            </a:r>
            <a:r>
              <a:rPr altLang="en-US" b="1" sz="1800" lang="zh-CN"/>
              <a:t>from  </a:t>
            </a:r>
            <a:r>
              <a:rPr altLang="en-US" b="1" sz="1800" lang="zh-CN">
                <a:sym typeface="Symbol" pitchFamily="18" charset="2"/>
              </a:rPr>
              <a:t></a:t>
            </a:r>
            <a:r>
              <a:rPr altLang="en-US" baseline="-25000" b="1" sz="1800" lang="zh-CN"/>
              <a:t>1</a:t>
            </a:r>
            <a:r>
              <a:rPr altLang="en-US" b="1" sz="1800" lang="zh-CN"/>
              <a:t>,  …, </a:t>
            </a:r>
            <a:r>
              <a:rPr altLang="en-US" b="1" sz="1800" lang="zh-CN">
                <a:sym typeface="Symbol" pitchFamily="18" charset="2"/>
              </a:rPr>
              <a:t></a:t>
            </a:r>
            <a:r>
              <a:rPr altLang="en-US" baseline="-25000" b="1" sz="1800" lang="zh-CN"/>
              <a:t>n</a:t>
            </a:r>
            <a:r>
              <a:rPr altLang="en-US" b="1" sz="1800" lang="zh-CN"/>
              <a:t>  infer </a:t>
            </a:r>
            <a:r>
              <a:rPr altLang="en-US" b="1" sz="1800" lang="zh-CN">
                <a:sym typeface="Symbol" pitchFamily="18" charset="2"/>
              </a:rPr>
              <a:t></a:t>
            </a:r>
            <a:r>
              <a:rPr altLang="en-US" b="1" sz="1800" lang="zh-CN"/>
              <a:t> is proved</a:t>
            </a:r>
            <a:r>
              <a:rPr altLang="en-US" sz="1800" lang="zh-CN"/>
              <a:t> then </a:t>
            </a:r>
            <a:r>
              <a:rPr altLang="en-US" b="1" sz="1800" lang="zh-CN">
                <a:sym typeface="Symbol" pitchFamily="18" charset="2"/>
              </a:rPr>
              <a:t></a:t>
            </a:r>
            <a:r>
              <a:rPr altLang="en-US" baseline="-25000" b="1" sz="1800" lang="zh-CN"/>
              <a:t>1</a:t>
            </a:r>
            <a:r>
              <a:rPr altLang="en-US" b="1" sz="1800" lang="zh-CN"/>
              <a:t> </a:t>
            </a:r>
            <a:r>
              <a:rPr altLang="en-US" b="1" sz="1800" lang="zh-CN">
                <a:sym typeface="Symbol" pitchFamily="18" charset="2"/>
              </a:rPr>
              <a:t></a:t>
            </a:r>
            <a:r>
              <a:rPr altLang="en-US" b="1" sz="1800" lang="zh-CN"/>
              <a:t> … </a:t>
            </a:r>
            <a:r>
              <a:rPr altLang="en-US" b="1" sz="1800" lang="zh-CN">
                <a:sym typeface="Symbol" pitchFamily="18" charset="2"/>
              </a:rPr>
              <a:t></a:t>
            </a:r>
            <a:r>
              <a:rPr altLang="en-US" baseline="-25000" b="1" sz="1800" lang="zh-CN"/>
              <a:t>n</a:t>
            </a:r>
            <a:r>
              <a:rPr altLang="en-US" b="1" sz="1800" lang="zh-CN"/>
              <a:t> </a:t>
            </a:r>
            <a:r>
              <a:rPr altLang="en-US" b="1" sz="1800" lang="zh-CN">
                <a:sym typeface="Symbol" pitchFamily="18" charset="2"/>
              </a:rPr>
              <a:t></a:t>
            </a:r>
            <a:r>
              <a:rPr altLang="en-US" b="1" sz="1800" lang="zh-CN"/>
              <a:t> </a:t>
            </a:r>
            <a:r>
              <a:rPr altLang="en-US" b="1" sz="1800" lang="zh-CN">
                <a:sym typeface="Symbol" pitchFamily="18" charset="2"/>
              </a:rPr>
              <a:t></a:t>
            </a:r>
            <a:r>
              <a:rPr altLang="en-US" b="1" sz="1800" lang="zh-CN"/>
              <a:t> </a:t>
            </a:r>
            <a:r>
              <a:rPr altLang="en-US" sz="1800" lang="zh-CN"/>
              <a:t>is</a:t>
            </a:r>
            <a:r>
              <a:rPr altLang="en-US" b="1" sz="1800" lang="zh-CN"/>
              <a:t> proved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1800" i="1" lang="zh-CN">
                <a:solidFill>
                  <a:schemeClr val="hlink"/>
                </a:solidFill>
              </a:rPr>
              <a:t>Interpretation:</a:t>
            </a:r>
            <a:r>
              <a:rPr altLang="en-US" sz="1800" i="1" lang="zh-CN"/>
              <a:t>   </a:t>
            </a:r>
            <a:r>
              <a:rPr altLang="en-US" sz="1800" lang="zh-CN"/>
              <a:t>If given 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baseline="-25000" sz="1800" lang="zh-CN"/>
              <a:t>1</a:t>
            </a:r>
            <a:r>
              <a:rPr altLang="en-US" sz="1800" lang="zh-CN"/>
              <a:t>, 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baseline="-25000" sz="1800" lang="zh-CN"/>
              <a:t>2</a:t>
            </a:r>
            <a:r>
              <a:rPr altLang="en-US" sz="1800" lang="zh-CN"/>
              <a:t>, …and 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baseline="-25000" sz="1800" lang="zh-CN"/>
              <a:t>n</a:t>
            </a:r>
            <a:r>
              <a:rPr altLang="en-US" sz="1800" lang="zh-CN"/>
              <a:t> to be proved and from these we deduce </a:t>
            </a:r>
            <a:r>
              <a:rPr altLang="en-US" sz="1800" lang="zh-CN">
                <a:sym typeface="Symbol" pitchFamily="18" charset="2"/>
              </a:rPr>
              <a:t></a:t>
            </a:r>
            <a:r>
              <a:rPr altLang="en-US" b="1" sz="1800" lang="zh-CN"/>
              <a:t> </a:t>
            </a:r>
            <a:r>
              <a:rPr altLang="en-US" sz="1800" lang="zh-CN"/>
              <a:t>then 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baseline="-25000" sz="1800" lang="zh-CN"/>
              <a:t>1</a:t>
            </a:r>
            <a:r>
              <a:rPr altLang="en-US" sz="1800" lang="zh-CN"/>
              <a:t>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baseline="-25000" sz="1800" lang="zh-CN"/>
              <a:t>2</a:t>
            </a:r>
            <a:r>
              <a:rPr altLang="en-US" sz="1800" lang="zh-CN"/>
              <a:t>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… </a:t>
            </a:r>
            <a:r>
              <a:rPr altLang="en-US" sz="1800" lang="zh-CN">
                <a:sym typeface="Symbol" pitchFamily="18" charset="2"/>
              </a:rPr>
              <a:t></a:t>
            </a:r>
            <a:r>
              <a:rPr altLang="en-US" baseline="-25000" sz="1800" lang="zh-CN"/>
              <a:t>n</a:t>
            </a:r>
            <a:r>
              <a:rPr altLang="en-US" sz="1800" lang="zh-CN"/>
              <a:t>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</a:t>
            </a:r>
            <a:r>
              <a:rPr altLang="en-US" sz="1800" lang="zh-CN">
                <a:sym typeface="Symbol" pitchFamily="18" charset="2"/>
              </a:rPr>
              <a:t></a:t>
            </a:r>
            <a:r>
              <a:rPr altLang="en-US" b="1" sz="1800" lang="zh-CN"/>
              <a:t> </a:t>
            </a:r>
            <a:r>
              <a:rPr altLang="en-US" sz="1800" lang="zh-CN"/>
              <a:t> is also proved.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Rule 6: E- </a:t>
            </a:r>
            <a:r>
              <a:rPr altLang="en-US" b="1" sz="1800" lang="zh-CN">
                <a:sym typeface="Symbol" pitchFamily="18" charset="2"/>
              </a:rPr>
              <a:t></a:t>
            </a:r>
            <a:r>
              <a:rPr altLang="en-US" b="1" sz="1800" lang="zh-CN"/>
              <a:t>   (Eliminating </a:t>
            </a:r>
            <a:r>
              <a:rPr altLang="en-US" b="1" sz="1800" lang="zh-CN">
                <a:sym typeface="Symbol" pitchFamily="18" charset="2"/>
              </a:rPr>
              <a:t></a:t>
            </a:r>
            <a:r>
              <a:rPr altLang="en-US" b="1" sz="1800" lang="zh-CN"/>
              <a:t> )  </a:t>
            </a:r>
            <a:r>
              <a:rPr altLang="en-US" sz="1800" lang="zh-CN"/>
              <a:t>- </a:t>
            </a:r>
            <a:r>
              <a:rPr altLang="en-US" sz="1800" i="1" lang="zh-CN"/>
              <a:t>Modus Ponen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E-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: If  P</a:t>
            </a:r>
            <a:r>
              <a:rPr altLang="en-US" baseline="-25000" sz="1800" lang="zh-CN"/>
              <a:t>1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P,  P</a:t>
            </a:r>
            <a:r>
              <a:rPr altLang="en-US" baseline="-25000" sz="1800" lang="zh-CN"/>
              <a:t>1 </a:t>
            </a:r>
            <a:r>
              <a:rPr altLang="en-US" sz="1800" lang="zh-CN"/>
              <a:t>  then P  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Rule 7:  I- </a:t>
            </a:r>
            <a:r>
              <a:rPr altLang="en-US" b="1" sz="1800" lang="zh-CN">
                <a:sym typeface="Symbol" pitchFamily="18" charset="2"/>
              </a:rPr>
              <a:t></a:t>
            </a:r>
            <a:r>
              <a:rPr altLang="en-US" b="1" sz="1800" lang="zh-CN"/>
              <a:t> (Introducing  </a:t>
            </a:r>
            <a:r>
              <a:rPr altLang="en-US" b="1" sz="1800" lang="zh-CN">
                <a:sym typeface="Symbol" pitchFamily="18" charset="2"/>
              </a:rPr>
              <a:t></a:t>
            </a:r>
            <a:r>
              <a:rPr altLang="en-US" b="1" sz="1800" lang="zh-CN"/>
              <a:t> )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I- </a:t>
            </a:r>
            <a:r>
              <a:rPr altLang="en-US" sz="1800" lang="zh-CN">
                <a:sym typeface="Symbol" pitchFamily="18" charset="2"/>
              </a:rPr>
              <a:t></a:t>
            </a:r>
            <a:r>
              <a:rPr altLang="en-US" sz="1800" lang="zh-CN"/>
              <a:t>  : If P</a:t>
            </a:r>
            <a:r>
              <a:rPr altLang="en-US" baseline="-25000" sz="1800" lang="zh-CN"/>
              <a:t>1</a:t>
            </a:r>
            <a:r>
              <a:rPr altLang="en-US" sz="1800" lang="zh-CN"/>
              <a:t>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P</a:t>
            </a:r>
            <a:r>
              <a:rPr altLang="en-US" baseline="-25000" sz="1800" lang="zh-CN"/>
              <a:t>2</a:t>
            </a:r>
            <a:r>
              <a:rPr altLang="en-US" sz="1800" lang="zh-CN"/>
              <a:t>,  P</a:t>
            </a:r>
            <a:r>
              <a:rPr altLang="en-US" baseline="-25000" sz="1800" lang="zh-CN"/>
              <a:t>2</a:t>
            </a:r>
            <a:r>
              <a:rPr altLang="en-US" sz="1800" lang="zh-CN"/>
              <a:t>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P</a:t>
            </a:r>
            <a:r>
              <a:rPr altLang="en-US" baseline="-25000" sz="1800" lang="zh-CN"/>
              <a:t>1 </a:t>
            </a:r>
            <a:r>
              <a:rPr altLang="en-US" sz="1800" lang="zh-CN"/>
              <a:t>  then P</a:t>
            </a:r>
            <a:r>
              <a:rPr altLang="en-US" baseline="-25000" sz="1800" lang="zh-CN"/>
              <a:t>1  </a:t>
            </a:r>
            <a:r>
              <a:rPr altLang="en-US" sz="1800" lang="zh-CN">
                <a:sym typeface="Symbol" pitchFamily="18" charset="2"/>
              </a:rPr>
              <a:t></a:t>
            </a:r>
            <a:r>
              <a:rPr altLang="en-US" sz="1800" lang="zh-CN"/>
              <a:t> P</a:t>
            </a:r>
            <a:r>
              <a:rPr altLang="en-US" baseline="-25000" sz="1800" lang="zh-CN"/>
              <a:t>2 </a:t>
            </a:r>
            <a:r>
              <a:rPr altLang="en-US" sz="1800" lang="zh-CN"/>
              <a:t> 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Rule 8: E- </a:t>
            </a:r>
            <a:r>
              <a:rPr altLang="en-US" b="1" sz="1800" lang="zh-CN">
                <a:sym typeface="Symbol" pitchFamily="18" charset="2"/>
              </a:rPr>
              <a:t></a:t>
            </a:r>
            <a:r>
              <a:rPr altLang="en-US" b="1" sz="1800" lang="zh-CN"/>
              <a:t> (Elimination  </a:t>
            </a:r>
            <a:r>
              <a:rPr altLang="en-US" b="1" sz="1800" lang="zh-CN">
                <a:sym typeface="Symbol" pitchFamily="18" charset="2"/>
              </a:rPr>
              <a:t></a:t>
            </a:r>
            <a:r>
              <a:rPr altLang="en-US" b="1" sz="1800" lang="zh-CN"/>
              <a:t> 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E- </a:t>
            </a:r>
            <a:r>
              <a:rPr altLang="en-US" sz="1800" lang="zh-CN">
                <a:sym typeface="Symbol" pitchFamily="18" charset="2"/>
              </a:rPr>
              <a:t></a:t>
            </a:r>
            <a:r>
              <a:rPr altLang="en-US" sz="1800" lang="zh-CN"/>
              <a:t>  : If P</a:t>
            </a:r>
            <a:r>
              <a:rPr altLang="en-US" baseline="-25000" sz="1800" lang="zh-CN"/>
              <a:t>1</a:t>
            </a:r>
            <a:r>
              <a:rPr altLang="en-US" sz="1800" lang="zh-CN"/>
              <a:t>  </a:t>
            </a:r>
            <a:r>
              <a:rPr altLang="en-US" sz="1800" lang="zh-CN">
                <a:sym typeface="Symbol" pitchFamily="18" charset="2"/>
              </a:rPr>
              <a:t></a:t>
            </a:r>
            <a:r>
              <a:rPr altLang="en-US" sz="1800" lang="zh-CN"/>
              <a:t> P</a:t>
            </a:r>
            <a:r>
              <a:rPr altLang="en-US" baseline="-25000" sz="1800" lang="zh-CN"/>
              <a:t>2 </a:t>
            </a:r>
            <a:r>
              <a:rPr altLang="en-US" sz="1800" lang="zh-CN"/>
              <a:t> then P</a:t>
            </a:r>
            <a:r>
              <a:rPr altLang="en-US" baseline="-25000" sz="1800" lang="zh-CN"/>
              <a:t>1 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P</a:t>
            </a:r>
            <a:r>
              <a:rPr altLang="en-US" baseline="-25000" sz="1800" lang="zh-CN"/>
              <a:t>2 </a:t>
            </a:r>
            <a:r>
              <a:rPr altLang="en-US" sz="1800" lang="zh-CN"/>
              <a:t>,   P</a:t>
            </a:r>
            <a:r>
              <a:rPr altLang="en-US" baseline="-25000" sz="1800" lang="zh-CN"/>
              <a:t>2  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baseline="-25000" sz="1800" lang="zh-CN"/>
              <a:t>   </a:t>
            </a:r>
            <a:r>
              <a:rPr altLang="en-US" sz="1800" lang="zh-CN"/>
              <a:t>P</a:t>
            </a:r>
            <a:r>
              <a:rPr altLang="en-US" baseline="-25000" sz="1800" lang="zh-CN"/>
              <a:t>1 </a:t>
            </a:r>
            <a:r>
              <a:rPr altLang="en-US" sz="1800" lang="zh-CN"/>
              <a:t> 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Rule 9:  I- ~   (Introducing  ~)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I- ~   : If </a:t>
            </a:r>
            <a:r>
              <a:rPr altLang="en-US" b="1" sz="1800" lang="zh-CN"/>
              <a:t>from  P  infer  P</a:t>
            </a:r>
            <a:r>
              <a:rPr altLang="en-US" baseline="-25000" b="1" sz="1800" lang="zh-CN"/>
              <a:t>1  </a:t>
            </a:r>
            <a:r>
              <a:rPr altLang="en-US" b="1" sz="1800" lang="zh-CN">
                <a:sym typeface="Symbol" pitchFamily="18" charset="2"/>
              </a:rPr>
              <a:t></a:t>
            </a:r>
            <a:r>
              <a:rPr altLang="en-US" b="1" sz="1800" lang="zh-CN"/>
              <a:t>  ~ P</a:t>
            </a:r>
            <a:r>
              <a:rPr altLang="en-US" baseline="-25000" b="1" sz="1800" lang="zh-CN"/>
              <a:t>1 </a:t>
            </a:r>
            <a:r>
              <a:rPr altLang="en-US" sz="1800" lang="zh-CN"/>
              <a:t>is proved then </a:t>
            </a:r>
            <a:r>
              <a:rPr altLang="en-US" b="1" sz="1800" lang="zh-CN"/>
              <a:t>~P </a:t>
            </a:r>
            <a:r>
              <a:rPr altLang="en-US" sz="1800" lang="zh-CN"/>
              <a:t>is proved</a:t>
            </a:r>
            <a:r>
              <a:rPr altLang="en-US" baseline="-25000" sz="1800" lang="zh-CN"/>
              <a:t>		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Rule 10:  E- ~  (Eliminating  ~)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E- ~  : If </a:t>
            </a:r>
            <a:r>
              <a:rPr altLang="en-US" b="1" sz="1800" lang="zh-CN"/>
              <a:t>from  ~ P  infer  P</a:t>
            </a:r>
            <a:r>
              <a:rPr altLang="en-US" baseline="-25000" b="1" sz="1800" lang="zh-CN"/>
              <a:t>1   </a:t>
            </a:r>
            <a:r>
              <a:rPr altLang="en-US" b="1" sz="1800" lang="zh-CN">
                <a:sym typeface="Symbol" pitchFamily="18" charset="2"/>
              </a:rPr>
              <a:t></a:t>
            </a:r>
            <a:r>
              <a:rPr altLang="en-US" b="1" sz="1800" lang="zh-CN"/>
              <a:t>  ~ P</a:t>
            </a:r>
            <a:r>
              <a:rPr altLang="en-US" baseline="-25000" b="1" sz="1800" lang="zh-CN"/>
              <a:t>1 </a:t>
            </a:r>
            <a:r>
              <a:rPr altLang="en-US" sz="1800" lang="zh-CN"/>
              <a:t>is proved then </a:t>
            </a:r>
            <a:r>
              <a:rPr altLang="en-US" b="1" sz="1800" lang="zh-CN"/>
              <a:t>P</a:t>
            </a:r>
            <a:r>
              <a:rPr altLang="en-US" sz="1800" lang="zh-CN"/>
              <a:t> is proved</a:t>
            </a:r>
            <a:r>
              <a:rPr altLang="en-US" b="1" sz="1800" lang="zh-CN"/>
              <a:t> </a:t>
            </a: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8" name=""/>
          <p:cNvSpPr/>
          <p:nvPr>
            <p:ph type="title" sz="full" idx="0"/>
          </p:nvPr>
        </p:nvSpPr>
        <p:spPr>
          <a:xfrm rot="0">
            <a:off x="1274762" y="620712"/>
            <a:ext cx="7340600" cy="685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lang="zh-CN"/>
              <a:t>Cont..</a:t>
            </a:r>
          </a:p>
        </p:txBody>
      </p:sp>
      <p:sp>
        <p:nvSpPr>
          <p:cNvPr id="1048639" name=""/>
          <p:cNvSpPr/>
          <p:nvPr>
            <p:ph type="body" sz="full" idx="1"/>
          </p:nvPr>
        </p:nvSpPr>
        <p:spPr>
          <a:xfrm rot="0">
            <a:off x="1219200" y="1752600"/>
            <a:ext cx="7772400" cy="4343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000" lang="zh-CN"/>
              <a:t>If a formula  </a:t>
            </a:r>
            <a:r>
              <a:rPr altLang="en-US" sz="2000" lang="zh-CN">
                <a:sym typeface="Symbol" pitchFamily="18" charset="2"/>
              </a:rPr>
              <a:t></a:t>
            </a:r>
            <a:r>
              <a:rPr altLang="en-US" sz="2000" lang="zh-CN"/>
              <a:t> is derived / proved from a set of premises / hypotheses { 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baseline="-25000" sz="2000" lang="zh-CN"/>
              <a:t>1</a:t>
            </a:r>
            <a:r>
              <a:rPr altLang="en-US" sz="2000" lang="zh-CN"/>
              <a:t>,…, 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baseline="-25000" sz="2000" lang="zh-CN"/>
              <a:t>n </a:t>
            </a:r>
            <a:r>
              <a:rPr altLang="en-US" sz="2000" lang="zh-CN"/>
              <a:t>}, </a:t>
            </a:r>
          </a:p>
          <a:p>
            <a:pPr algn="just" eaLnBrk="1" hangingPunct="1" latinLnBrk="1" lvl="1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1700" lang="zh-CN"/>
              <a:t>then one can write it as </a:t>
            </a:r>
            <a:r>
              <a:rPr altLang="en-US" b="1" sz="1700" lang="zh-CN"/>
              <a:t>from  </a:t>
            </a:r>
            <a:r>
              <a:rPr altLang="en-US" b="1" sz="1700" lang="zh-CN">
                <a:sym typeface="Symbol" pitchFamily="18" charset="2"/>
              </a:rPr>
              <a:t></a:t>
            </a:r>
            <a:r>
              <a:rPr altLang="en-US" baseline="-25000" b="1" sz="1700" lang="zh-CN"/>
              <a:t>1</a:t>
            </a:r>
            <a:r>
              <a:rPr altLang="en-US" b="1" sz="1700" lang="zh-CN"/>
              <a:t>,  …, </a:t>
            </a:r>
            <a:r>
              <a:rPr altLang="en-US" b="1" sz="1700" lang="zh-CN">
                <a:sym typeface="Symbol" pitchFamily="18" charset="2"/>
              </a:rPr>
              <a:t></a:t>
            </a:r>
            <a:r>
              <a:rPr altLang="en-US" baseline="-25000" b="1" sz="1700" lang="zh-CN"/>
              <a:t>n   </a:t>
            </a:r>
            <a:r>
              <a:rPr altLang="en-US" b="1" sz="1700" lang="zh-CN"/>
              <a:t> infer </a:t>
            </a:r>
            <a:r>
              <a:rPr altLang="en-US" b="1" sz="1700" lang="zh-CN">
                <a:sym typeface="Symbol" pitchFamily="18" charset="2"/>
              </a:rPr>
              <a:t></a:t>
            </a:r>
            <a:r>
              <a:rPr altLang="en-US" b="1" sz="1700" lang="zh-CN"/>
              <a:t>. </a:t>
            </a:r>
          </a:p>
          <a:p>
            <a:pPr algn="just" eaLnBrk="1" hangingPunct="1" latinLnBrk="1" lvl="0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000" lang="zh-CN"/>
              <a:t>In natural deductive system, </a:t>
            </a:r>
          </a:p>
          <a:p>
            <a:pPr algn="just" eaLnBrk="1" hangingPunct="1" latinLnBrk="1" lvl="1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1700" lang="zh-CN"/>
              <a:t>a theorem  to be proved should have a form from  </a:t>
            </a:r>
            <a:r>
              <a:rPr altLang="en-US" sz="1700" lang="zh-CN">
                <a:sym typeface="Symbol" pitchFamily="18" charset="2"/>
              </a:rPr>
              <a:t></a:t>
            </a:r>
            <a:r>
              <a:rPr altLang="en-US" sz="1700" lang="zh-CN"/>
              <a:t>1, …, </a:t>
            </a:r>
            <a:r>
              <a:rPr altLang="en-US" sz="1700" lang="zh-CN">
                <a:sym typeface="Symbol" pitchFamily="18" charset="2"/>
              </a:rPr>
              <a:t></a:t>
            </a:r>
            <a:r>
              <a:rPr altLang="en-US" sz="1700" lang="zh-CN"/>
              <a:t>n    infer </a:t>
            </a:r>
            <a:r>
              <a:rPr altLang="en-US" sz="1700" lang="zh-CN">
                <a:sym typeface="Symbol" pitchFamily="18" charset="2"/>
              </a:rPr>
              <a:t>.</a:t>
            </a:r>
          </a:p>
          <a:p>
            <a:pPr algn="just" eaLnBrk="1" hangingPunct="1" latinLnBrk="1" lvl="0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000" lang="zh-CN"/>
              <a:t>Theorem </a:t>
            </a:r>
            <a:r>
              <a:rPr altLang="en-US" b="1" sz="2000" lang="zh-CN"/>
              <a:t>infer </a:t>
            </a:r>
            <a:r>
              <a:rPr altLang="en-US" b="1" sz="2000" lang="zh-CN">
                <a:sym typeface="Symbol" pitchFamily="18" charset="2"/>
              </a:rPr>
              <a:t> </a:t>
            </a:r>
            <a:r>
              <a:rPr altLang="en-US" sz="2000" lang="zh-CN"/>
              <a:t>means that </a:t>
            </a:r>
          </a:p>
          <a:p>
            <a:pPr algn="just" eaLnBrk="1" hangingPunct="1" latinLnBrk="1" lvl="1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1700" lang="zh-CN"/>
              <a:t>there are no premises and </a:t>
            </a:r>
            <a:r>
              <a:rPr altLang="en-US" sz="1700" lang="zh-CN">
                <a:sym typeface="Symbol" pitchFamily="18" charset="2"/>
              </a:rPr>
              <a:t></a:t>
            </a:r>
            <a:r>
              <a:rPr altLang="en-US" sz="1700" lang="zh-CN"/>
              <a:t> is true under all interpretations i.e., </a:t>
            </a:r>
            <a:r>
              <a:rPr altLang="en-US" sz="1700" lang="zh-CN">
                <a:sym typeface="Symbol" pitchFamily="18" charset="2"/>
              </a:rPr>
              <a:t></a:t>
            </a:r>
            <a:r>
              <a:rPr altLang="en-US" sz="1700" lang="zh-CN"/>
              <a:t> is a tautology or valid.</a:t>
            </a:r>
            <a:r>
              <a:rPr altLang="en-US" sz="2000" lang="zh-CN"/>
              <a:t> </a:t>
            </a:r>
          </a:p>
          <a:p>
            <a:pPr algn="just" eaLnBrk="1" hangingPunct="1" latinLnBrk="1" lvl="0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000" lang="zh-CN"/>
              <a:t>If we assume that 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sz="2000" lang="zh-CN"/>
              <a:t> </a:t>
            </a:r>
            <a:r>
              <a:rPr altLang="en-US" sz="2000" lang="zh-CN">
                <a:sym typeface="Symbol" pitchFamily="18" charset="2"/>
              </a:rPr>
              <a:t></a:t>
            </a:r>
            <a:r>
              <a:rPr altLang="en-US" sz="2000" lang="zh-CN"/>
              <a:t>  </a:t>
            </a:r>
            <a:r>
              <a:rPr altLang="en-US" sz="2000" lang="zh-CN">
                <a:sym typeface="Symbol" pitchFamily="18" charset="2"/>
              </a:rPr>
              <a:t></a:t>
            </a:r>
            <a:r>
              <a:rPr altLang="en-US" sz="2000" lang="zh-CN"/>
              <a:t>  is a premise, then we conclude that </a:t>
            </a:r>
            <a:r>
              <a:rPr altLang="en-US" sz="2000" lang="zh-CN">
                <a:sym typeface="Symbol" pitchFamily="18" charset="2"/>
              </a:rPr>
              <a:t></a:t>
            </a:r>
            <a:r>
              <a:rPr altLang="en-US" sz="2000" lang="zh-CN"/>
              <a:t> is proved if 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sz="2000" lang="zh-CN"/>
              <a:t> is given i.e., </a:t>
            </a:r>
          </a:p>
          <a:p>
            <a:pPr eaLnBrk="1" hangingPunct="1" latinLnBrk="1" lvl="1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1700" lang="zh-CN"/>
              <a:t>if ‘from </a:t>
            </a:r>
            <a:r>
              <a:rPr altLang="en-US" sz="1700" lang="zh-CN">
                <a:sym typeface="Symbol" pitchFamily="18" charset="2"/>
              </a:rPr>
              <a:t></a:t>
            </a:r>
            <a:r>
              <a:rPr altLang="en-US" sz="1700" lang="zh-CN"/>
              <a:t> infer </a:t>
            </a:r>
            <a:r>
              <a:rPr altLang="en-US" sz="1700" lang="zh-CN">
                <a:sym typeface="Symbol" pitchFamily="18" charset="2"/>
              </a:rPr>
              <a:t></a:t>
            </a:r>
            <a:r>
              <a:rPr altLang="en-US" sz="1700" lang="zh-CN"/>
              <a:t>’ is a theorem then  </a:t>
            </a:r>
            <a:r>
              <a:rPr altLang="en-US" sz="1700" lang="zh-CN">
                <a:sym typeface="Symbol" pitchFamily="18" charset="2"/>
              </a:rPr>
              <a:t></a:t>
            </a:r>
            <a:r>
              <a:rPr altLang="en-US" sz="1700" lang="zh-CN"/>
              <a:t> </a:t>
            </a:r>
            <a:r>
              <a:rPr altLang="en-US" sz="1700" lang="zh-CN">
                <a:sym typeface="Symbol" pitchFamily="18" charset="2"/>
              </a:rPr>
              <a:t></a:t>
            </a:r>
            <a:r>
              <a:rPr altLang="en-US" sz="1700" lang="zh-CN"/>
              <a:t>  </a:t>
            </a:r>
            <a:r>
              <a:rPr altLang="en-US" sz="1700" lang="zh-CN">
                <a:sym typeface="Symbol" pitchFamily="18" charset="2"/>
              </a:rPr>
              <a:t> is concluded</a:t>
            </a:r>
            <a:r>
              <a:rPr altLang="en-US" sz="1700" lang="zh-CN"/>
              <a:t>.    </a:t>
            </a:r>
          </a:p>
          <a:p>
            <a:pPr eaLnBrk="1" hangingPunct="1" latinLnBrk="1" lvl="1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1700" lang="zh-CN"/>
              <a:t>The converse of this is also true.</a:t>
            </a:r>
          </a:p>
          <a:p>
            <a:pPr eaLnBrk="1" hangingPunct="1" latinLnBrk="1" lvl="1">
              <a:lnSpc>
                <a:spcPct val="80000"/>
              </a:lnSpc>
            </a:pPr>
            <a:endParaRPr altLang="en-US" sz="1700" lang="zh-CN"/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2000" lang="zh-CN"/>
              <a:t>Deduction Theorem: </a:t>
            </a:r>
            <a:r>
              <a:rPr altLang="en-US" sz="2000" lang="zh-CN"/>
              <a:t>To prove a formula 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baseline="-25000" sz="2000" lang="zh-CN"/>
              <a:t>1</a:t>
            </a:r>
            <a:r>
              <a:rPr altLang="en-US" sz="2000" lang="zh-CN"/>
              <a:t> </a:t>
            </a:r>
            <a:r>
              <a:rPr altLang="en-US" sz="2000" lang="zh-CN">
                <a:sym typeface="Symbol" pitchFamily="18" charset="2"/>
              </a:rPr>
              <a:t></a:t>
            </a:r>
            <a:r>
              <a:rPr altLang="en-US" sz="2000" lang="zh-CN"/>
              <a:t> 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baseline="-25000" sz="2000" lang="zh-CN"/>
              <a:t>2</a:t>
            </a:r>
            <a:r>
              <a:rPr altLang="en-US" sz="2000" lang="zh-CN"/>
              <a:t> </a:t>
            </a:r>
            <a:r>
              <a:rPr altLang="en-US" sz="2000" lang="zh-CN">
                <a:sym typeface="Symbol" pitchFamily="18" charset="2"/>
              </a:rPr>
              <a:t></a:t>
            </a:r>
            <a:r>
              <a:rPr altLang="en-US" sz="2000" lang="zh-CN"/>
              <a:t>… </a:t>
            </a:r>
            <a:r>
              <a:rPr altLang="en-US" sz="2000" lang="zh-CN">
                <a:sym typeface="Symbol" pitchFamily="18" charset="2"/>
              </a:rPr>
              <a:t></a:t>
            </a:r>
            <a:r>
              <a:rPr altLang="en-US" sz="2000" lang="zh-CN"/>
              <a:t> 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baseline="-25000" sz="2000" lang="zh-CN"/>
              <a:t>n </a:t>
            </a:r>
            <a:r>
              <a:rPr altLang="en-US" sz="2000" lang="zh-CN">
                <a:sym typeface="Symbol" pitchFamily="18" charset="2"/>
              </a:rPr>
              <a:t></a:t>
            </a:r>
            <a:r>
              <a:rPr altLang="en-US" baseline="-25000" sz="2000" lang="zh-CN"/>
              <a:t>  </a:t>
            </a:r>
            <a:r>
              <a:rPr altLang="en-US" sz="2000" lang="zh-CN"/>
              <a:t> </a:t>
            </a:r>
            <a:r>
              <a:rPr altLang="en-US" sz="2000" lang="zh-CN">
                <a:sym typeface="Symbol" pitchFamily="18" charset="2"/>
              </a:rPr>
              <a:t></a:t>
            </a:r>
            <a:r>
              <a:rPr altLang="en-US" sz="2000" lang="zh-CN"/>
              <a:t>,  it is sufficient to prove a theorem   </a:t>
            </a:r>
            <a:r>
              <a:rPr altLang="en-US" b="1" sz="2000" lang="zh-CN"/>
              <a:t>from </a:t>
            </a:r>
            <a:r>
              <a:rPr altLang="en-US" b="1" sz="2000" lang="zh-CN">
                <a:sym typeface="Symbol" pitchFamily="18" charset="2"/>
              </a:rPr>
              <a:t></a:t>
            </a:r>
            <a:r>
              <a:rPr altLang="en-US" baseline="-25000" b="1" sz="2000" lang="zh-CN"/>
              <a:t>1</a:t>
            </a:r>
            <a:r>
              <a:rPr altLang="en-US" b="1" sz="2000" lang="zh-CN"/>
              <a:t>, </a:t>
            </a:r>
            <a:r>
              <a:rPr altLang="en-US" b="1" sz="2000" lang="zh-CN">
                <a:sym typeface="Symbol" pitchFamily="18" charset="2"/>
              </a:rPr>
              <a:t></a:t>
            </a:r>
            <a:r>
              <a:rPr altLang="en-US" baseline="-25000" b="1" sz="2000" lang="zh-CN"/>
              <a:t>2</a:t>
            </a:r>
            <a:r>
              <a:rPr altLang="en-US" b="1" sz="2000" lang="zh-CN"/>
              <a:t>, …, </a:t>
            </a:r>
            <a:r>
              <a:rPr altLang="en-US" b="1" sz="2000" lang="zh-CN">
                <a:sym typeface="Symbol" pitchFamily="18" charset="2"/>
              </a:rPr>
              <a:t></a:t>
            </a:r>
            <a:r>
              <a:rPr altLang="en-US" baseline="-25000" b="1" sz="2000" lang="zh-CN"/>
              <a:t>n   </a:t>
            </a:r>
            <a:r>
              <a:rPr altLang="en-US" b="1" sz="2000" lang="zh-CN"/>
              <a:t> infer </a:t>
            </a:r>
            <a:r>
              <a:rPr altLang="en-US" b="1" sz="2000" lang="zh-CN">
                <a:sym typeface="Symbol" pitchFamily="18" charset="2"/>
              </a:rPr>
              <a:t></a:t>
            </a:r>
            <a:r>
              <a:rPr altLang="en-US" sz="2000" lang="zh-CN"/>
              <a:t>.</a:t>
            </a:r>
          </a:p>
          <a:p>
            <a:pPr algn="just" eaLnBrk="1" hangingPunct="1" latinLnBrk="1" lvl="0">
              <a:lnSpc>
                <a:spcPct val="80000"/>
              </a:lnSpc>
              <a:buFont typeface="Symbol" pitchFamily="18" charset="2"/>
              <a:buChar char="·"/>
            </a:pPr>
            <a:endParaRPr altLang="en-US" sz="2000" lang="zh-CN"/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0" name=""/>
          <p:cNvSpPr/>
          <p:nvPr>
            <p:ph type="title" sz="full" idx="0"/>
          </p:nvPr>
        </p:nvSpPr>
        <p:spPr>
          <a:xfrm rot="0">
            <a:off x="1346200" y="381000"/>
            <a:ext cx="7124700" cy="76358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800" i="1" lang="zh-CN"/>
              <a:t>Examples</a:t>
            </a:r>
          </a:p>
        </p:txBody>
      </p:sp>
      <p:sp>
        <p:nvSpPr>
          <p:cNvPr id="1048641" name=""/>
          <p:cNvSpPr/>
          <p:nvPr>
            <p:ph type="body" sz="full" idx="1"/>
          </p:nvPr>
        </p:nvSpPr>
        <p:spPr>
          <a:xfrm rot="0">
            <a:off x="914400" y="1752600"/>
            <a:ext cx="7848600" cy="4572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2000" lang="zh-CN"/>
              <a:t>Example1:</a:t>
            </a:r>
            <a:r>
              <a:rPr altLang="en-US" sz="2000" lang="zh-CN"/>
              <a:t> Prove that  P</a:t>
            </a:r>
            <a:r>
              <a:rPr altLang="en-US" sz="2000" lang="zh-CN">
                <a:sym typeface="Symbol" pitchFamily="18" charset="2"/>
              </a:rPr>
              <a:t></a:t>
            </a:r>
            <a:r>
              <a:rPr altLang="en-US" sz="2000" lang="zh-CN"/>
              <a:t>(QVR) follows from  P</a:t>
            </a:r>
            <a:r>
              <a:rPr altLang="en-US" sz="2000" lang="zh-CN">
                <a:sym typeface="Symbol" pitchFamily="18" charset="2"/>
              </a:rPr>
              <a:t></a:t>
            </a:r>
            <a:r>
              <a:rPr altLang="en-US" sz="2000" lang="zh-CN"/>
              <a:t>Q 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endParaRPr altLang="en-US" b="1" sz="2000" lang="zh-CN"/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2000" lang="zh-CN"/>
              <a:t>Solution:</a:t>
            </a:r>
            <a:r>
              <a:rPr altLang="en-US" sz="2000" lang="zh-CN"/>
              <a:t> </a:t>
            </a:r>
            <a:r>
              <a:rPr altLang="en-US" sz="1800" lang="zh-CN"/>
              <a:t>This problem  is restated in natural deductive system as "</a:t>
            </a:r>
            <a:r>
              <a:rPr altLang="en-US" b="1" sz="1800" lang="zh-CN"/>
              <a:t>from P </a:t>
            </a:r>
            <a:r>
              <a:rPr altLang="en-US" b="1" sz="1800" lang="zh-CN">
                <a:sym typeface="Symbol" pitchFamily="18" charset="2"/>
              </a:rPr>
              <a:t></a:t>
            </a:r>
            <a:r>
              <a:rPr altLang="en-US" b="1" sz="1800" lang="zh-CN"/>
              <a:t>Q  infer P </a:t>
            </a:r>
            <a:r>
              <a:rPr altLang="en-US" b="1" sz="1800" lang="zh-CN">
                <a:sym typeface="Symbol" pitchFamily="18" charset="2"/>
              </a:rPr>
              <a:t></a:t>
            </a:r>
            <a:r>
              <a:rPr altLang="en-US" b="1" sz="1800" lang="zh-CN"/>
              <a:t> (Q V R)"</a:t>
            </a:r>
            <a:r>
              <a:rPr altLang="en-US" sz="1800" lang="zh-CN"/>
              <a:t>. The formal proof is given as follows: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endParaRPr altLang="en-US" b="1" sz="2000" lang="zh-CN"/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{Theorem} 	from P </a:t>
            </a:r>
            <a:r>
              <a:rPr altLang="en-US" b="1" sz="1800" lang="zh-CN">
                <a:sym typeface="Symbol" pitchFamily="18" charset="2"/>
              </a:rPr>
              <a:t></a:t>
            </a:r>
            <a:r>
              <a:rPr altLang="en-US" b="1" sz="1800" lang="zh-CN"/>
              <a:t>Q  infer P </a:t>
            </a:r>
            <a:r>
              <a:rPr altLang="en-US" b="1" sz="1800" lang="zh-CN">
                <a:sym typeface="Symbol" pitchFamily="18" charset="2"/>
              </a:rPr>
              <a:t></a:t>
            </a:r>
            <a:r>
              <a:rPr altLang="en-US" b="1" sz="1800" lang="zh-CN"/>
              <a:t> (Q V R)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{ premise}		P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Q				(1)	 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{ E-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, (1)}		P				(2)	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{ E-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, (1)}		Q				(3)	 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{ I-V , (3) }		Q V R				(4)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{ I-</a:t>
            </a:r>
            <a:r>
              <a:rPr altLang="en-US" b="1" sz="1800" lang="zh-CN">
                <a:sym typeface="Symbol" pitchFamily="18" charset="2"/>
              </a:rPr>
              <a:t></a:t>
            </a:r>
            <a:r>
              <a:rPr altLang="en-US" b="1" sz="1800" lang="zh-CN"/>
              <a:t>, ( 2, 4)} 		P </a:t>
            </a:r>
            <a:r>
              <a:rPr altLang="en-US" b="1" sz="1800" lang="zh-CN">
                <a:sym typeface="Symbol" pitchFamily="18" charset="2"/>
              </a:rPr>
              <a:t></a:t>
            </a:r>
            <a:r>
              <a:rPr altLang="en-US" b="1" sz="1800" lang="zh-CN"/>
              <a:t> (Q V R)		Conclusion</a:t>
            </a:r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4" name=""/>
          <p:cNvSpPr/>
          <p:nvPr>
            <p:ph type="title" sz="full" idx="0"/>
          </p:nvPr>
        </p:nvSpPr>
        <p:spPr>
          <a:xfrm rot="0">
            <a:off x="1346200" y="620712"/>
            <a:ext cx="7269162" cy="8001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800" i="1" lang="zh-CN"/>
              <a:t>Cont..</a:t>
            </a:r>
          </a:p>
        </p:txBody>
      </p:sp>
      <p:sp>
        <p:nvSpPr>
          <p:cNvPr id="1048645" name=""/>
          <p:cNvSpPr/>
          <p:nvPr>
            <p:ph type="body" sz="full" idx="1"/>
          </p:nvPr>
        </p:nvSpPr>
        <p:spPr>
          <a:xfrm rot="0">
            <a:off x="1143000" y="1676400"/>
            <a:ext cx="7315200" cy="4724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Example2:</a:t>
            </a:r>
            <a:r>
              <a:rPr altLang="en-US" sz="1800" lang="zh-CN"/>
              <a:t>  Prove the following theorem: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 	</a:t>
            </a:r>
            <a:r>
              <a:rPr altLang="en-US" b="1" sz="1800" lang="zh-CN"/>
              <a:t>infer</a:t>
            </a:r>
            <a:r>
              <a:rPr altLang="en-US" sz="1800" lang="zh-CN"/>
              <a:t> ((Q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P) 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(Q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R))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(Q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(P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 R))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Solution: </a:t>
            </a:r>
          </a:p>
          <a:p>
            <a:pPr eaLnBrk="1" hangingPunct="1" latinLnBrk="1" lvl="0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1800" lang="zh-CN"/>
              <a:t>In order to prove </a:t>
            </a:r>
            <a:r>
              <a:rPr altLang="en-US" b="1" sz="1800" lang="zh-CN"/>
              <a:t>infer</a:t>
            </a:r>
            <a:r>
              <a:rPr altLang="en-US" sz="1800" lang="zh-CN"/>
              <a:t> ((Q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P)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(Q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R))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(Q 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(P 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 R)), prove a theorem </a:t>
            </a:r>
            <a:r>
              <a:rPr altLang="en-US" b="1" sz="1800" lang="zh-CN"/>
              <a:t>from  {</a:t>
            </a:r>
            <a:r>
              <a:rPr altLang="en-US" sz="1800" lang="zh-CN"/>
              <a:t>Q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P,  Q 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R</a:t>
            </a:r>
            <a:r>
              <a:rPr altLang="en-US" b="1" sz="1800" lang="zh-CN"/>
              <a:t>} infer  </a:t>
            </a:r>
            <a:r>
              <a:rPr altLang="en-US" sz="1800" lang="zh-CN"/>
              <a:t>Q 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(P 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 R).  </a:t>
            </a:r>
          </a:p>
          <a:p>
            <a:pPr eaLnBrk="1" hangingPunct="1" latinLnBrk="1" lvl="0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1800" lang="zh-CN"/>
              <a:t>Further, to prove </a:t>
            </a:r>
            <a:r>
              <a:rPr altLang="en-US" b="1" sz="1800" lang="zh-CN"/>
              <a:t>Q </a:t>
            </a:r>
            <a:r>
              <a:rPr altLang="en-US" b="1" sz="1800" lang="zh-CN">
                <a:sym typeface="Symbol" pitchFamily="18" charset="2"/>
              </a:rPr>
              <a:t></a:t>
            </a:r>
            <a:r>
              <a:rPr altLang="en-US" b="1" sz="1800" lang="zh-CN"/>
              <a:t> (P </a:t>
            </a:r>
            <a:r>
              <a:rPr altLang="en-US" b="1" sz="1800" lang="zh-CN">
                <a:sym typeface="Symbol" pitchFamily="18" charset="2"/>
              </a:rPr>
              <a:t></a:t>
            </a:r>
            <a:r>
              <a:rPr altLang="en-US" b="1" sz="1800" lang="zh-CN"/>
              <a:t> R)</a:t>
            </a:r>
            <a:r>
              <a:rPr altLang="en-US" sz="1800" lang="zh-CN"/>
              <a:t>, prove a sub theorem </a:t>
            </a:r>
            <a:r>
              <a:rPr altLang="en-US" b="1" sz="1800" lang="zh-CN"/>
              <a:t>from </a:t>
            </a:r>
            <a:r>
              <a:rPr altLang="en-US" sz="1800" lang="zh-CN"/>
              <a:t>Q</a:t>
            </a:r>
            <a:r>
              <a:rPr altLang="en-US" b="1" sz="1800" lang="zh-CN"/>
              <a:t> infer  </a:t>
            </a:r>
            <a:r>
              <a:rPr altLang="en-US" sz="1800" lang="zh-CN"/>
              <a:t>P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 R 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{Theorem} from  Q </a:t>
            </a:r>
            <a:r>
              <a:rPr altLang="en-US" b="1" sz="1800" lang="zh-CN">
                <a:sym typeface="Symbol" pitchFamily="18" charset="2"/>
              </a:rPr>
              <a:t></a:t>
            </a:r>
            <a:r>
              <a:rPr altLang="en-US" b="1" sz="1800" lang="zh-CN"/>
              <a:t> P,   Q </a:t>
            </a:r>
            <a:r>
              <a:rPr altLang="en-US" b="1" sz="1800" lang="zh-CN">
                <a:sym typeface="Symbol" pitchFamily="18" charset="2"/>
              </a:rPr>
              <a:t></a:t>
            </a:r>
            <a:r>
              <a:rPr altLang="en-US" b="1" sz="1800" lang="zh-CN"/>
              <a:t> R  infer Q </a:t>
            </a:r>
            <a:r>
              <a:rPr altLang="en-US" b="1" sz="1800" lang="zh-CN">
                <a:sym typeface="Symbol" pitchFamily="18" charset="2"/>
              </a:rPr>
              <a:t></a:t>
            </a:r>
            <a:r>
              <a:rPr altLang="en-US" b="1" sz="1800" lang="zh-CN"/>
              <a:t> (P  </a:t>
            </a:r>
            <a:r>
              <a:rPr altLang="en-US" b="1" sz="1800" lang="zh-CN">
                <a:sym typeface="Symbol" pitchFamily="18" charset="2"/>
              </a:rPr>
              <a:t></a:t>
            </a:r>
            <a:r>
              <a:rPr altLang="en-US" b="1" sz="1800" lang="zh-CN"/>
              <a:t> R)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{ premise 1}		Q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P			(1)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{ premise 2}		Q 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R			(2)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{ sub theorem}	from  Q  infer  P 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 R		(3)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	{ premise }		Q		(3.1)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 		{ E-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, (1, 3.1) }		P		(3.2)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	{E-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, (2, 3.1) }		R		(3.3)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	{ I-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, (3.2,3.3) }		P 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 R		(3.4)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	{ I-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, ( 3 )}</a:t>
            </a:r>
            <a:r>
              <a:rPr altLang="en-US" b="1" sz="1800" lang="zh-CN"/>
              <a:t> 		Q  </a:t>
            </a:r>
            <a:r>
              <a:rPr altLang="en-US" b="1" sz="1800" lang="zh-CN">
                <a:sym typeface="Symbol" pitchFamily="18" charset="2"/>
              </a:rPr>
              <a:t></a:t>
            </a:r>
            <a:r>
              <a:rPr altLang="en-US" b="1" sz="1800" lang="zh-CN"/>
              <a:t> (P  </a:t>
            </a:r>
            <a:r>
              <a:rPr altLang="en-US" b="1" sz="1800" lang="zh-CN">
                <a:sym typeface="Symbol" pitchFamily="18" charset="2"/>
              </a:rPr>
              <a:t></a:t>
            </a:r>
            <a:r>
              <a:rPr altLang="en-US" b="1" sz="1800" lang="zh-CN"/>
              <a:t>  R)	Conclusion</a:t>
            </a: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0" name=""/>
          <p:cNvSpPr/>
          <p:nvPr>
            <p:ph type="title" sz="full" idx="0"/>
          </p:nvPr>
        </p:nvSpPr>
        <p:spPr>
          <a:xfrm rot="0">
            <a:off x="914400" y="277812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lang="zh-CN"/>
              <a:t>Objective</a:t>
            </a:r>
          </a:p>
        </p:txBody>
      </p:sp>
      <p:sp>
        <p:nvSpPr>
          <p:cNvPr id="1048601" name=""/>
          <p:cNvSpPr/>
          <p:nvPr>
            <p:ph type="body" sz="full" idx="1"/>
          </p:nvPr>
        </p:nvSpPr>
        <p:spPr>
          <a:xfrm rot="0">
            <a:off x="914400" y="1981200"/>
            <a:ext cx="7772400" cy="4149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just" eaLnBrk="1" hangingPunct="1" latinLnBrk="1" lvl="0">
              <a:buFont typeface="Symbol" pitchFamily="18" charset="2"/>
              <a:buChar char="·"/>
            </a:pPr>
            <a:r>
              <a:rPr altLang="en-US" sz="2400" lang="zh-CN"/>
              <a:t>Logic Concepts</a:t>
            </a:r>
          </a:p>
          <a:p>
            <a:pPr algn="just" eaLnBrk="1" hangingPunct="1" latinLnBrk="1" lvl="0">
              <a:buFont typeface="Symbol" pitchFamily="18" charset="2"/>
              <a:buChar char="·"/>
            </a:pPr>
            <a:r>
              <a:rPr altLang="en-US" sz="2400" lang="zh-CN"/>
              <a:t>Equivalence Laws</a:t>
            </a:r>
          </a:p>
          <a:p>
            <a:pPr algn="just" eaLnBrk="1" hangingPunct="1" latinLnBrk="1" lvl="0">
              <a:buFont typeface="Symbol" pitchFamily="18" charset="2"/>
              <a:buChar char="·"/>
            </a:pPr>
            <a:r>
              <a:rPr altLang="en-US" sz="2400" lang="zh-CN"/>
              <a:t>Propositional Logic</a:t>
            </a:r>
          </a:p>
          <a:p>
            <a:pPr algn="just" eaLnBrk="1" hangingPunct="1" latinLnBrk="1" lvl="0">
              <a:buFont typeface="Symbol" pitchFamily="18" charset="2"/>
              <a:buChar char="·"/>
            </a:pPr>
            <a:r>
              <a:rPr altLang="en-US" sz="2400" lang="zh-CN"/>
              <a:t>Natural deduction method</a:t>
            </a:r>
          </a:p>
          <a:p>
            <a:pPr algn="just" eaLnBrk="1" hangingPunct="1" latinLnBrk="1" lvl="0">
              <a:buFont typeface="Symbol" pitchFamily="18" charset="2"/>
              <a:buChar char="·"/>
            </a:pPr>
            <a:r>
              <a:rPr altLang="en-US" sz="2400" lang="zh-CN"/>
              <a:t>Axiomatic System </a:t>
            </a:r>
          </a:p>
          <a:p>
            <a:pPr algn="just" eaLnBrk="1" hangingPunct="1" latinLnBrk="1" lvl="0">
              <a:buFont typeface="Symbol" pitchFamily="18" charset="2"/>
              <a:buChar char="·"/>
            </a:pPr>
            <a:r>
              <a:rPr altLang="en-US" sz="2400" lang="zh-CN"/>
              <a:t>Semantic Tableaux System</a:t>
            </a:r>
          </a:p>
          <a:p>
            <a:pPr algn="just" eaLnBrk="1" hangingPunct="1" latinLnBrk="1" lvl="0">
              <a:buFont typeface="Symbol" pitchFamily="18" charset="2"/>
              <a:buChar char="·"/>
            </a:pPr>
            <a:r>
              <a:rPr altLang="en-US" sz="2400" lang="zh-CN"/>
              <a:t>Resolution Refutation Method</a:t>
            </a:r>
          </a:p>
          <a:p>
            <a:pPr algn="just" eaLnBrk="1" hangingPunct="1" latinLnBrk="1" lvl="0">
              <a:buFont typeface="Symbol" pitchFamily="18" charset="2"/>
              <a:buNone/>
            </a:pPr>
            <a:endParaRPr altLang="en-US" lang="zh-CN"/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8" name=""/>
          <p:cNvSpPr/>
          <p:nvPr>
            <p:ph type="title" sz="full" idx="0"/>
          </p:nvPr>
        </p:nvSpPr>
        <p:spPr>
          <a:xfrm rot="0">
            <a:off x="914400" y="277812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zh-CN"/>
              <a:t>Axiomatic System for PL</a:t>
            </a:r>
          </a:p>
        </p:txBody>
      </p:sp>
      <p:sp>
        <p:nvSpPr>
          <p:cNvPr id="1048649" name=""/>
          <p:cNvSpPr/>
          <p:nvPr>
            <p:ph type="body" sz="full" idx="1"/>
          </p:nvPr>
        </p:nvSpPr>
        <p:spPr>
          <a:xfrm rot="0">
            <a:off x="1066800" y="1676400"/>
            <a:ext cx="76200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It is based on the set of only three axioms and  one rule of deduction. </a:t>
            </a:r>
          </a:p>
          <a:p>
            <a:pPr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It is minimal in structure but as powerful as the truth table and natural deduction approaches. 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The proofs of the theorems are often difficult and require a guess in selection of appropriate axiom(s) and rules.  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These methods basically require forward chaining strategy where we start with the given hypotheses and prove the goal. </a:t>
            </a:r>
          </a:p>
          <a:p>
            <a:pPr algn="just" eaLnBrk="1" hangingPunct="1" latinLnBrk="1" lvl="0">
              <a:lnSpc>
                <a:spcPct val="90000"/>
              </a:lnSpc>
              <a:buNone/>
            </a:pPr>
            <a:r>
              <a:rPr altLang="en-US" b="1" sz="2000" lang="zh-CN"/>
              <a:t>Axiom1</a:t>
            </a:r>
            <a:r>
              <a:rPr altLang="en-US" sz="2000" lang="zh-CN"/>
              <a:t> (A1):	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sz="2000" lang="zh-CN"/>
              <a:t> </a:t>
            </a:r>
            <a:r>
              <a:rPr altLang="en-US" sz="2000" lang="zh-CN">
                <a:sym typeface="Symbol" pitchFamily="18" charset="2"/>
              </a:rPr>
              <a:t></a:t>
            </a:r>
            <a:r>
              <a:rPr altLang="en-US" sz="2000" lang="zh-CN"/>
              <a:t> (</a:t>
            </a:r>
            <a:r>
              <a:rPr altLang="en-US" sz="2000" lang="zh-CN">
                <a:sym typeface="Symbol" pitchFamily="18" charset="2"/>
              </a:rPr>
              <a:t></a:t>
            </a:r>
            <a:r>
              <a:rPr altLang="en-US" sz="2000" lang="zh-CN"/>
              <a:t>  </a:t>
            </a:r>
            <a:r>
              <a:rPr altLang="en-US" sz="2000" lang="zh-CN">
                <a:sym typeface="Symbol" pitchFamily="18" charset="2"/>
              </a:rPr>
              <a:t></a:t>
            </a:r>
            <a:r>
              <a:rPr altLang="en-US" sz="2000" lang="zh-CN"/>
              <a:t>  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sz="2000" lang="zh-CN"/>
              <a:t>)</a:t>
            </a:r>
          </a:p>
          <a:p>
            <a:pPr algn="just" eaLnBrk="1" hangingPunct="1" latinLnBrk="1" lvl="0">
              <a:lnSpc>
                <a:spcPct val="90000"/>
              </a:lnSpc>
              <a:buNone/>
            </a:pPr>
            <a:r>
              <a:rPr altLang="en-US" b="1" sz="2000" lang="zh-CN"/>
              <a:t>Axiom2</a:t>
            </a:r>
            <a:r>
              <a:rPr altLang="en-US" sz="2000" lang="zh-CN"/>
              <a:t> (A2):  (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sz="2000" lang="zh-CN"/>
              <a:t> </a:t>
            </a:r>
            <a:r>
              <a:rPr altLang="en-US" sz="2000" lang="zh-CN">
                <a:sym typeface="Symbol" pitchFamily="18" charset="2"/>
              </a:rPr>
              <a:t></a:t>
            </a:r>
            <a:r>
              <a:rPr altLang="en-US" sz="2000" lang="zh-CN"/>
              <a:t>(</a:t>
            </a:r>
            <a:r>
              <a:rPr altLang="en-US" sz="2000" lang="zh-CN">
                <a:sym typeface="Symbol" pitchFamily="18" charset="2"/>
              </a:rPr>
              <a:t></a:t>
            </a:r>
            <a:r>
              <a:rPr altLang="en-US" sz="2000" lang="zh-CN"/>
              <a:t>)) </a:t>
            </a:r>
            <a:r>
              <a:rPr altLang="en-US" sz="2000" lang="zh-CN">
                <a:sym typeface="Symbol" pitchFamily="18" charset="2"/>
              </a:rPr>
              <a:t></a:t>
            </a:r>
            <a:r>
              <a:rPr altLang="en-US" sz="2000" lang="zh-CN"/>
              <a:t>((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sz="2000" lang="zh-CN"/>
              <a:t> </a:t>
            </a:r>
            <a:r>
              <a:rPr altLang="en-US" sz="2000" lang="zh-CN">
                <a:sym typeface="Symbol" pitchFamily="18" charset="2"/>
              </a:rPr>
              <a:t></a:t>
            </a:r>
            <a:r>
              <a:rPr altLang="en-US" sz="2000" lang="zh-CN"/>
              <a:t> </a:t>
            </a:r>
            <a:r>
              <a:rPr altLang="en-US" sz="2000" lang="zh-CN">
                <a:sym typeface="Symbol" pitchFamily="18" charset="2"/>
              </a:rPr>
              <a:t></a:t>
            </a:r>
            <a:r>
              <a:rPr altLang="en-US" sz="2000" lang="zh-CN"/>
              <a:t>) </a:t>
            </a:r>
            <a:r>
              <a:rPr altLang="en-US" sz="2000" lang="zh-CN">
                <a:sym typeface="Symbol" pitchFamily="18" charset="2"/>
              </a:rPr>
              <a:t></a:t>
            </a:r>
            <a:r>
              <a:rPr altLang="en-US" sz="2000" lang="zh-CN"/>
              <a:t> (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sz="2000" lang="zh-CN"/>
              <a:t>  </a:t>
            </a:r>
            <a:r>
              <a:rPr altLang="en-US" sz="2000" lang="zh-CN">
                <a:sym typeface="Symbol" pitchFamily="18" charset="2"/>
              </a:rPr>
              <a:t></a:t>
            </a:r>
            <a:r>
              <a:rPr altLang="en-US" sz="2000" lang="zh-CN"/>
              <a:t> </a:t>
            </a:r>
            <a:r>
              <a:rPr altLang="en-US" sz="2000" lang="zh-CN">
                <a:sym typeface="Symbol" pitchFamily="18" charset="2"/>
              </a:rPr>
              <a:t></a:t>
            </a:r>
            <a:r>
              <a:rPr altLang="en-US" sz="2000" lang="zh-CN"/>
              <a:t>))</a:t>
            </a:r>
          </a:p>
          <a:p>
            <a:pPr algn="just" eaLnBrk="1" hangingPunct="1" latinLnBrk="1" lvl="0">
              <a:lnSpc>
                <a:spcPct val="90000"/>
              </a:lnSpc>
              <a:buNone/>
            </a:pPr>
            <a:r>
              <a:rPr altLang="en-US" b="1" sz="2000" lang="zh-CN"/>
              <a:t>Axiom3 </a:t>
            </a:r>
            <a:r>
              <a:rPr altLang="en-US" sz="2000" lang="zh-CN"/>
              <a:t>(A3):	(~ 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sz="2000" lang="zh-CN"/>
              <a:t>  </a:t>
            </a:r>
            <a:r>
              <a:rPr altLang="en-US" sz="2000" lang="zh-CN">
                <a:sym typeface="Symbol" pitchFamily="18" charset="2"/>
              </a:rPr>
              <a:t></a:t>
            </a:r>
            <a:r>
              <a:rPr altLang="en-US" sz="2000" lang="zh-CN"/>
              <a:t>  ~ </a:t>
            </a:r>
            <a:r>
              <a:rPr altLang="en-US" sz="2000" lang="zh-CN">
                <a:sym typeface="Symbol" pitchFamily="18" charset="2"/>
              </a:rPr>
              <a:t></a:t>
            </a:r>
            <a:r>
              <a:rPr altLang="en-US" sz="2000" lang="zh-CN"/>
              <a:t>) </a:t>
            </a:r>
            <a:r>
              <a:rPr altLang="en-US" sz="2000" lang="zh-CN">
                <a:sym typeface="Symbol" pitchFamily="18" charset="2"/>
              </a:rPr>
              <a:t></a:t>
            </a:r>
            <a:r>
              <a:rPr altLang="en-US" sz="2000" lang="zh-CN"/>
              <a:t>  ( </a:t>
            </a:r>
            <a:r>
              <a:rPr altLang="en-US" sz="2000" lang="zh-CN">
                <a:sym typeface="Symbol" pitchFamily="18" charset="2"/>
              </a:rPr>
              <a:t></a:t>
            </a:r>
            <a:r>
              <a:rPr altLang="en-US" sz="2000" lang="zh-CN"/>
              <a:t> </a:t>
            </a:r>
            <a:r>
              <a:rPr altLang="en-US" sz="2000" lang="zh-CN">
                <a:sym typeface="Symbol" pitchFamily="18" charset="2"/>
              </a:rPr>
              <a:t></a:t>
            </a:r>
            <a:r>
              <a:rPr altLang="en-US" sz="2000" lang="zh-CN"/>
              <a:t>  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sz="2000" lang="zh-CN"/>
              <a:t>)</a:t>
            </a:r>
          </a:p>
          <a:p>
            <a:pPr algn="just" eaLnBrk="1" hangingPunct="1" latinLnBrk="1" lvl="0">
              <a:lnSpc>
                <a:spcPct val="90000"/>
              </a:lnSpc>
              <a:buNone/>
            </a:pPr>
            <a:r>
              <a:rPr altLang="en-US" b="1" sz="2000" lang="zh-CN"/>
              <a:t>Modus Ponen (MP)  </a:t>
            </a:r>
            <a:r>
              <a:rPr altLang="en-US" sz="1800" lang="zh-CN"/>
              <a:t>defined as follows:</a:t>
            </a:r>
          </a:p>
          <a:p>
            <a:pPr algn="just" eaLnBrk="1" hangingPunct="1" latinLnBrk="1" lvl="0">
              <a:lnSpc>
                <a:spcPct val="90000"/>
              </a:lnSpc>
              <a:buNone/>
            </a:pPr>
            <a:r>
              <a:rPr altLang="en-US" sz="2000" i="1" lang="zh-CN"/>
              <a:t>	</a:t>
            </a:r>
            <a:r>
              <a:rPr altLang="en-US" b="1" sz="2000" i="1" lang="zh-CN"/>
              <a:t>Hypotheses:</a:t>
            </a:r>
            <a:r>
              <a:rPr altLang="en-US" sz="2000" i="1" lang="zh-CN"/>
              <a:t> 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sz="2000" lang="zh-CN"/>
              <a:t>  </a:t>
            </a:r>
            <a:r>
              <a:rPr altLang="en-US" sz="2000" lang="zh-CN">
                <a:sym typeface="Symbol" pitchFamily="18" charset="2"/>
              </a:rPr>
              <a:t></a:t>
            </a:r>
            <a:r>
              <a:rPr altLang="en-US" sz="2000" lang="zh-CN"/>
              <a:t>   </a:t>
            </a:r>
            <a:r>
              <a:rPr altLang="en-US" sz="2000" lang="zh-CN">
                <a:sym typeface="Symbol" pitchFamily="18" charset="2"/>
              </a:rPr>
              <a:t></a:t>
            </a:r>
            <a:r>
              <a:rPr altLang="en-US" sz="2000" lang="zh-CN"/>
              <a:t>  and </a:t>
            </a:r>
            <a:r>
              <a:rPr altLang="en-US" sz="2000" lang="zh-CN">
                <a:sym typeface="Symbol" pitchFamily="18" charset="2"/>
              </a:rPr>
              <a:t>  </a:t>
            </a:r>
            <a:r>
              <a:rPr altLang="en-US" b="1" sz="2000" i="1" lang="zh-CN"/>
              <a:t>Consequent: </a:t>
            </a:r>
            <a:r>
              <a:rPr altLang="en-US" sz="2000" lang="zh-CN">
                <a:sym typeface="Symbol" pitchFamily="18" charset="2"/>
              </a:rPr>
              <a:t>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endParaRPr altLang="en-US" sz="2000" lang="zh-CN"/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0" name=""/>
          <p:cNvSpPr/>
          <p:nvPr>
            <p:ph type="title" sz="full" idx="0"/>
          </p:nvPr>
        </p:nvSpPr>
        <p:spPr>
          <a:xfrm rot="0">
            <a:off x="1130300" y="392112"/>
            <a:ext cx="7556500" cy="9144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800" i="1" lang="zh-CN"/>
              <a:t>Examples</a:t>
            </a:r>
          </a:p>
        </p:txBody>
      </p:sp>
      <p:sp>
        <p:nvSpPr>
          <p:cNvPr id="1048651" name=""/>
          <p:cNvSpPr/>
          <p:nvPr>
            <p:ph type="body" sz="full" idx="1"/>
          </p:nvPr>
        </p:nvSpPr>
        <p:spPr>
          <a:xfrm rot="0">
            <a:off x="1066800" y="1752600"/>
            <a:ext cx="7620000" cy="4572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Examples: </a:t>
            </a:r>
            <a:r>
              <a:rPr altLang="en-US" sz="1800" lang="zh-CN"/>
              <a:t>Establish the following: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1.	{Q} |-(P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Q)  i.e., P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Q is a deductive consequence of {Q}.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	{Hypothesis}	 Q				(1)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	{Axiom A1}	Q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(P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Q)			(2)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		{MP, (1,2)}	P </a:t>
            </a:r>
            <a:r>
              <a:rPr altLang="en-US" b="1" sz="1800" lang="zh-CN">
                <a:sym typeface="Symbol" pitchFamily="18" charset="2"/>
              </a:rPr>
              <a:t></a:t>
            </a:r>
            <a:r>
              <a:rPr altLang="en-US" b="1" sz="1800" lang="zh-CN"/>
              <a:t>  Q				proved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endParaRPr altLang="en-US" sz="1800" lang="zh-CN"/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2.	{ P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Q,  Q 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R }  |-   ( P 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 R ) i.e.,  P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R is a deductive consequence of { P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Q,  Q 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R }.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	{Hypothesis}	P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Q				(1)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	{Hypothesis}	Q 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R				(2)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	{Axiom A1}   	(Q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R)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(P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(Q 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R))	(3)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	{MP, (2, 3)}	P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(Q 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R)			(4)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	{Axiom A2}	(P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(Q 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R))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				((P 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Q)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(P 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R)) 	(5)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	{MP , (4, 5)}	(P 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Q)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(P 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R)		(6)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		</a:t>
            </a:r>
            <a:r>
              <a:rPr altLang="en-US" sz="1800" lang="zh-CN"/>
              <a:t>{MP, (1, 6)}</a:t>
            </a:r>
            <a:r>
              <a:rPr altLang="en-US" b="1" sz="1800" lang="zh-CN"/>
              <a:t>	P  </a:t>
            </a:r>
            <a:r>
              <a:rPr altLang="en-US" b="1" sz="1800" lang="zh-CN">
                <a:sym typeface="Symbol" pitchFamily="18" charset="2"/>
              </a:rPr>
              <a:t></a:t>
            </a:r>
            <a:r>
              <a:rPr altLang="en-US" b="1" sz="1800" lang="zh-CN"/>
              <a:t> R		  		proved</a:t>
            </a:r>
          </a:p>
        </p:txBody>
      </p: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4" name=""/>
          <p:cNvSpPr/>
          <p:nvPr>
            <p:ph type="title" sz="full" idx="0"/>
          </p:nvPr>
        </p:nvSpPr>
        <p:spPr>
          <a:xfrm rot="0">
            <a:off x="914400" y="277812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800" i="1" lang="zh-CN"/>
              <a:t>Deduction Theorems in AS</a:t>
            </a:r>
          </a:p>
        </p:txBody>
      </p:sp>
      <p:sp>
        <p:nvSpPr>
          <p:cNvPr id="1048655" name=""/>
          <p:cNvSpPr/>
          <p:nvPr>
            <p:ph type="body" sz="full" idx="1"/>
          </p:nvPr>
        </p:nvSpPr>
        <p:spPr>
          <a:xfrm rot="0">
            <a:off x="914400" y="1600200"/>
            <a:ext cx="7772400" cy="4530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just" eaLnBrk="1" hangingPunct="1" latinLnBrk="1" lvl="0">
              <a:buNone/>
            </a:pPr>
            <a:r>
              <a:rPr altLang="en-US" b="1" sz="2400" lang="zh-CN"/>
              <a:t>Deduction Theorem</a:t>
            </a:r>
            <a:r>
              <a:rPr altLang="en-US" sz="2400" lang="zh-CN"/>
              <a:t>:</a:t>
            </a:r>
          </a:p>
          <a:p>
            <a:pPr algn="just" eaLnBrk="1" hangingPunct="1" latinLnBrk="1" lvl="0">
              <a:buNone/>
            </a:pPr>
            <a:r>
              <a:rPr altLang="en-US" sz="2400" lang="zh-CN"/>
              <a:t>	If  </a:t>
            </a:r>
            <a:r>
              <a:rPr altLang="en-US" sz="2400" lang="zh-CN">
                <a:sym typeface="Symbol" pitchFamily="18" charset="2"/>
              </a:rPr>
              <a:t></a:t>
            </a:r>
            <a:r>
              <a:rPr altLang="en-US" sz="2400" lang="zh-CN"/>
              <a:t> is a set of hypotheses and </a:t>
            </a:r>
            <a:r>
              <a:rPr altLang="en-US" sz="2400" lang="zh-CN">
                <a:sym typeface="Symbol" pitchFamily="18" charset="2"/>
              </a:rPr>
              <a:t></a:t>
            </a:r>
            <a:r>
              <a:rPr altLang="en-US" sz="2400" lang="zh-CN"/>
              <a:t> and </a:t>
            </a:r>
            <a:r>
              <a:rPr altLang="en-US" sz="2400" lang="zh-CN">
                <a:sym typeface="Symbol" pitchFamily="18" charset="2"/>
              </a:rPr>
              <a:t></a:t>
            </a:r>
            <a:r>
              <a:rPr altLang="en-US" sz="2400" lang="zh-CN"/>
              <a:t> are well-formed formulae , then {</a:t>
            </a:r>
            <a:r>
              <a:rPr altLang="en-US" sz="2400" lang="zh-CN">
                <a:sym typeface="Symbol" pitchFamily="18" charset="2"/>
              </a:rPr>
              <a:t></a:t>
            </a:r>
            <a:r>
              <a:rPr altLang="en-US" sz="2400" lang="zh-CN"/>
              <a:t> </a:t>
            </a:r>
            <a:r>
              <a:rPr altLang="en-US" sz="2400" lang="zh-CN">
                <a:sym typeface="Symbol" pitchFamily="18" charset="2"/>
              </a:rPr>
              <a:t></a:t>
            </a:r>
            <a:r>
              <a:rPr altLang="en-US" sz="2400" lang="zh-CN"/>
              <a:t> </a:t>
            </a:r>
            <a:r>
              <a:rPr altLang="en-US" sz="2400" lang="zh-CN">
                <a:sym typeface="Symbol" pitchFamily="18" charset="2"/>
              </a:rPr>
              <a:t></a:t>
            </a:r>
            <a:r>
              <a:rPr altLang="en-US" sz="2400" lang="zh-CN"/>
              <a:t> } |- </a:t>
            </a:r>
            <a:r>
              <a:rPr altLang="en-US" sz="2400" lang="zh-CN">
                <a:sym typeface="Symbol" pitchFamily="18" charset="2"/>
              </a:rPr>
              <a:t></a:t>
            </a:r>
            <a:r>
              <a:rPr altLang="en-US" sz="2400" lang="zh-CN"/>
              <a:t> implies               </a:t>
            </a:r>
            <a:r>
              <a:rPr altLang="en-US" sz="2400" lang="zh-CN">
                <a:sym typeface="Symbol" pitchFamily="18" charset="2"/>
              </a:rPr>
              <a:t></a:t>
            </a:r>
            <a:r>
              <a:rPr altLang="en-US" sz="2400" lang="zh-CN"/>
              <a:t>  |- (</a:t>
            </a:r>
            <a:r>
              <a:rPr altLang="en-US" sz="2400" lang="zh-CN">
                <a:sym typeface="Symbol" pitchFamily="18" charset="2"/>
              </a:rPr>
              <a:t></a:t>
            </a:r>
            <a:r>
              <a:rPr altLang="en-US" sz="2400" lang="zh-CN"/>
              <a:t>  </a:t>
            </a:r>
            <a:r>
              <a:rPr altLang="en-US" sz="2400" lang="zh-CN">
                <a:sym typeface="Symbol" pitchFamily="18" charset="2"/>
              </a:rPr>
              <a:t></a:t>
            </a:r>
            <a:r>
              <a:rPr altLang="en-US" sz="2400" lang="zh-CN"/>
              <a:t> </a:t>
            </a:r>
            <a:r>
              <a:rPr altLang="en-US" sz="2400" lang="zh-CN">
                <a:sym typeface="Symbol" pitchFamily="18" charset="2"/>
              </a:rPr>
              <a:t></a:t>
            </a:r>
            <a:r>
              <a:rPr altLang="en-US" baseline="-25000" sz="2400" lang="zh-CN"/>
              <a:t> </a:t>
            </a:r>
            <a:r>
              <a:rPr altLang="en-US" sz="2400" lang="zh-CN"/>
              <a:t>).</a:t>
            </a:r>
          </a:p>
          <a:p>
            <a:pPr algn="just" eaLnBrk="1" hangingPunct="1" latinLnBrk="1" lvl="0">
              <a:buNone/>
            </a:pPr>
            <a:endParaRPr altLang="en-US" sz="2400" lang="zh-CN"/>
          </a:p>
          <a:p>
            <a:pPr algn="just" eaLnBrk="1" hangingPunct="1" latinLnBrk="1" lvl="0">
              <a:buNone/>
            </a:pPr>
            <a:r>
              <a:rPr altLang="en-US" b="1" sz="2400" lang="zh-CN"/>
              <a:t>Converse of deduction theorem:  </a:t>
            </a:r>
          </a:p>
          <a:p>
            <a:pPr algn="just" eaLnBrk="1" hangingPunct="1" latinLnBrk="1" lvl="0">
              <a:buNone/>
            </a:pPr>
            <a:r>
              <a:rPr altLang="en-US" sz="2400" lang="zh-CN"/>
              <a:t>	Given  </a:t>
            </a:r>
            <a:r>
              <a:rPr altLang="en-US" sz="2400" lang="zh-CN">
                <a:sym typeface="Symbol" pitchFamily="18" charset="2"/>
              </a:rPr>
              <a:t></a:t>
            </a:r>
            <a:r>
              <a:rPr altLang="en-US" sz="2400" lang="zh-CN"/>
              <a:t>  |-  (</a:t>
            </a:r>
            <a:r>
              <a:rPr altLang="en-US" sz="2400" lang="zh-CN">
                <a:sym typeface="Symbol" pitchFamily="18" charset="2"/>
              </a:rPr>
              <a:t></a:t>
            </a:r>
            <a:r>
              <a:rPr altLang="en-US" sz="2400" lang="zh-CN"/>
              <a:t> </a:t>
            </a:r>
            <a:r>
              <a:rPr altLang="en-US" sz="2400" lang="zh-CN">
                <a:sym typeface="Symbol" pitchFamily="18" charset="2"/>
              </a:rPr>
              <a:t></a:t>
            </a:r>
            <a:r>
              <a:rPr altLang="en-US" sz="2400" lang="zh-CN"/>
              <a:t> </a:t>
            </a:r>
            <a:r>
              <a:rPr altLang="en-US" sz="2400" lang="zh-CN">
                <a:sym typeface="Symbol" pitchFamily="18" charset="2"/>
              </a:rPr>
              <a:t></a:t>
            </a:r>
            <a:r>
              <a:rPr altLang="en-US" sz="2400" lang="zh-CN"/>
              <a:t> ), </a:t>
            </a:r>
          </a:p>
          <a:p>
            <a:pPr algn="just" eaLnBrk="1" hangingPunct="1" latinLnBrk="1" lvl="0">
              <a:buNone/>
            </a:pPr>
            <a:r>
              <a:rPr altLang="en-US" sz="2400" lang="zh-CN"/>
              <a:t>	we can prove   { </a:t>
            </a:r>
            <a:r>
              <a:rPr altLang="en-US" sz="2400" lang="zh-CN">
                <a:sym typeface="Symbol" pitchFamily="18" charset="2"/>
              </a:rPr>
              <a:t></a:t>
            </a:r>
            <a:r>
              <a:rPr altLang="en-US" sz="2400" lang="zh-CN"/>
              <a:t> </a:t>
            </a:r>
            <a:r>
              <a:rPr altLang="en-US" sz="2400" lang="zh-CN">
                <a:sym typeface="Symbol" pitchFamily="18" charset="2"/>
              </a:rPr>
              <a:t></a:t>
            </a:r>
            <a:r>
              <a:rPr altLang="en-US" sz="2400" lang="zh-CN"/>
              <a:t> </a:t>
            </a:r>
            <a:r>
              <a:rPr altLang="en-US" sz="2400" lang="zh-CN">
                <a:sym typeface="Symbol" pitchFamily="18" charset="2"/>
              </a:rPr>
              <a:t></a:t>
            </a:r>
            <a:r>
              <a:rPr altLang="en-US" sz="2400" lang="zh-CN"/>
              <a:t>  } |- </a:t>
            </a:r>
            <a:r>
              <a:rPr altLang="en-US" sz="2400" lang="zh-CN">
                <a:sym typeface="Symbol" pitchFamily="18" charset="2"/>
              </a:rPr>
              <a:t></a:t>
            </a:r>
            <a:r>
              <a:rPr altLang="en-US" sz="2400" lang="zh-CN"/>
              <a:t>.</a:t>
            </a:r>
            <a:r>
              <a:rPr altLang="en-US" b="1" sz="2400" lang="zh-CN"/>
              <a:t> </a:t>
            </a:r>
          </a:p>
          <a:p>
            <a:pPr eaLnBrk="1" hangingPunct="1" latinLnBrk="1" lvl="0"/>
            <a:endParaRPr altLang="en-US" sz="2400" lang="zh-CN"/>
          </a:p>
        </p:txBody>
      </p: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6" name=""/>
          <p:cNvSpPr/>
          <p:nvPr>
            <p:ph type="title" sz="full" idx="0"/>
          </p:nvPr>
        </p:nvSpPr>
        <p:spPr>
          <a:xfrm rot="0">
            <a:off x="1201737" y="620712"/>
            <a:ext cx="7269162" cy="8001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800" i="1" lang="zh-CN"/>
              <a:t>Useful Tips</a:t>
            </a:r>
          </a:p>
        </p:txBody>
      </p:sp>
      <p:sp>
        <p:nvSpPr>
          <p:cNvPr id="1048657" name=""/>
          <p:cNvSpPr/>
          <p:nvPr>
            <p:ph type="body" sz="full" idx="1"/>
          </p:nvPr>
        </p:nvSpPr>
        <p:spPr>
          <a:xfrm rot="0">
            <a:off x="1143000" y="1676400"/>
            <a:ext cx="7327900" cy="4419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2000" lang="zh-CN"/>
              <a:t>1. </a:t>
            </a:r>
            <a:r>
              <a:rPr altLang="en-US" sz="2400" lang="zh-CN"/>
              <a:t>Given </a:t>
            </a:r>
            <a:r>
              <a:rPr altLang="en-US" sz="2400" lang="zh-CN">
                <a:sym typeface="Symbol" pitchFamily="18" charset="2"/>
              </a:rPr>
              <a:t></a:t>
            </a:r>
            <a:r>
              <a:rPr altLang="en-US" sz="2400" lang="zh-CN"/>
              <a:t>, we can easily prove </a:t>
            </a:r>
            <a:r>
              <a:rPr altLang="en-US" sz="2400" lang="zh-CN">
                <a:sym typeface="Symbol" pitchFamily="18" charset="2"/>
              </a:rPr>
              <a:t></a:t>
            </a:r>
            <a:r>
              <a:rPr altLang="en-US" sz="2400" lang="zh-CN"/>
              <a:t> </a:t>
            </a:r>
            <a:r>
              <a:rPr altLang="en-US" sz="2400" lang="zh-CN">
                <a:sym typeface="Symbol" pitchFamily="18" charset="2"/>
              </a:rPr>
              <a:t></a:t>
            </a:r>
            <a:r>
              <a:rPr altLang="en-US" sz="2400" lang="zh-CN"/>
              <a:t> </a:t>
            </a:r>
            <a:r>
              <a:rPr altLang="en-US" sz="2400" lang="zh-CN">
                <a:sym typeface="Symbol" pitchFamily="18" charset="2"/>
              </a:rPr>
              <a:t></a:t>
            </a:r>
            <a:r>
              <a:rPr altLang="en-US" sz="2400" lang="zh-CN"/>
              <a:t> for any well-formed formulae  </a:t>
            </a:r>
            <a:r>
              <a:rPr altLang="en-US" sz="2400" lang="zh-CN">
                <a:sym typeface="Symbol" pitchFamily="18" charset="2"/>
              </a:rPr>
              <a:t></a:t>
            </a:r>
            <a:r>
              <a:rPr altLang="en-US" sz="2400" lang="zh-CN"/>
              <a:t> and </a:t>
            </a:r>
            <a:r>
              <a:rPr altLang="en-US" sz="2400" lang="zh-CN">
                <a:sym typeface="Symbol" pitchFamily="18" charset="2"/>
              </a:rPr>
              <a:t></a:t>
            </a:r>
            <a:r>
              <a:rPr altLang="en-US" sz="2400" lang="zh-CN"/>
              <a:t>.  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2400" lang="zh-CN"/>
              <a:t>2.  Useful tip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sz="2400" lang="zh-CN"/>
              <a:t>	If   </a:t>
            </a:r>
            <a:r>
              <a:rPr altLang="en-US" sz="2400" lang="zh-CN">
                <a:sym typeface="Symbol" pitchFamily="18" charset="2"/>
              </a:rPr>
              <a:t></a:t>
            </a:r>
            <a:r>
              <a:rPr altLang="en-US" sz="2400" lang="zh-CN"/>
              <a:t> </a:t>
            </a:r>
            <a:r>
              <a:rPr altLang="en-US" sz="2400" lang="zh-CN">
                <a:sym typeface="Symbol" pitchFamily="18" charset="2"/>
              </a:rPr>
              <a:t></a:t>
            </a:r>
            <a:r>
              <a:rPr altLang="en-US" sz="2400" lang="zh-CN"/>
              <a:t> </a:t>
            </a:r>
            <a:r>
              <a:rPr altLang="en-US" sz="2400" lang="zh-CN">
                <a:sym typeface="Symbol" pitchFamily="18" charset="2"/>
              </a:rPr>
              <a:t></a:t>
            </a:r>
            <a:r>
              <a:rPr altLang="en-US" sz="2400" lang="zh-CN"/>
              <a:t> is to be proved, then include </a:t>
            </a:r>
            <a:r>
              <a:rPr altLang="en-US" sz="2400" lang="zh-CN">
                <a:sym typeface="Symbol" pitchFamily="18" charset="2"/>
              </a:rPr>
              <a:t></a:t>
            </a:r>
            <a:r>
              <a:rPr altLang="en-US" sz="2400" lang="zh-CN"/>
              <a:t> in the set of hypotheses </a:t>
            </a:r>
            <a:r>
              <a:rPr altLang="en-US" sz="2400" lang="zh-CN">
                <a:sym typeface="Symbol" pitchFamily="18" charset="2"/>
              </a:rPr>
              <a:t></a:t>
            </a:r>
            <a:r>
              <a:rPr altLang="en-US" sz="2400" lang="zh-CN"/>
              <a:t> and derive </a:t>
            </a:r>
            <a:r>
              <a:rPr altLang="en-US" sz="2400" lang="zh-CN">
                <a:sym typeface="Symbol" pitchFamily="18" charset="2"/>
              </a:rPr>
              <a:t></a:t>
            </a:r>
            <a:r>
              <a:rPr altLang="en-US" sz="2400" lang="zh-CN"/>
              <a:t> from  the set {</a:t>
            </a:r>
            <a:r>
              <a:rPr altLang="en-US" sz="2400" lang="zh-CN">
                <a:sym typeface="Symbol" pitchFamily="18" charset="2"/>
              </a:rPr>
              <a:t></a:t>
            </a:r>
            <a:r>
              <a:rPr altLang="en-US" sz="2400" lang="zh-CN"/>
              <a:t> </a:t>
            </a:r>
            <a:r>
              <a:rPr altLang="en-US" sz="2400" lang="zh-CN">
                <a:sym typeface="Symbol" pitchFamily="18" charset="2"/>
              </a:rPr>
              <a:t></a:t>
            </a:r>
            <a:r>
              <a:rPr altLang="en-US" sz="2400" lang="zh-CN"/>
              <a:t> </a:t>
            </a:r>
            <a:r>
              <a:rPr altLang="en-US" sz="2400" lang="zh-CN">
                <a:sym typeface="Symbol" pitchFamily="18" charset="2"/>
              </a:rPr>
              <a:t></a:t>
            </a:r>
            <a:r>
              <a:rPr altLang="en-US" sz="2400" lang="zh-CN"/>
              <a:t>}. Then using deduction theorem, we conclude </a:t>
            </a:r>
            <a:r>
              <a:rPr altLang="en-US" sz="2400" lang="zh-CN">
                <a:sym typeface="Symbol" pitchFamily="18" charset="2"/>
              </a:rPr>
              <a:t></a:t>
            </a:r>
            <a:r>
              <a:rPr altLang="en-US" sz="2400" lang="zh-CN"/>
              <a:t> </a:t>
            </a:r>
            <a:r>
              <a:rPr altLang="en-US" sz="2400" lang="zh-CN">
                <a:sym typeface="Symbol" pitchFamily="18" charset="2"/>
              </a:rPr>
              <a:t></a:t>
            </a:r>
            <a:r>
              <a:rPr altLang="en-US" sz="2400" lang="zh-CN"/>
              <a:t>  </a:t>
            </a:r>
            <a:r>
              <a:rPr altLang="en-US" sz="2400" lang="zh-CN">
                <a:sym typeface="Symbol" pitchFamily="18" charset="2"/>
              </a:rPr>
              <a:t></a:t>
            </a:r>
            <a:r>
              <a:rPr altLang="en-US" sz="2400" lang="zh-CN"/>
              <a:t>.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endParaRPr altLang="en-US" b="1" sz="2400" lang="zh-CN"/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2400" lang="zh-CN"/>
              <a:t>Example:  </a:t>
            </a:r>
            <a:r>
              <a:rPr altLang="en-US" sz="2400" lang="zh-CN"/>
              <a:t>Prove  ~ P </a:t>
            </a:r>
            <a:r>
              <a:rPr altLang="en-US" sz="2400" lang="zh-CN">
                <a:sym typeface="Symbol" pitchFamily="18" charset="2"/>
              </a:rPr>
              <a:t></a:t>
            </a:r>
            <a:r>
              <a:rPr altLang="en-US" sz="2400" lang="zh-CN"/>
              <a:t> (P </a:t>
            </a:r>
            <a:r>
              <a:rPr altLang="en-US" sz="2400" lang="zh-CN">
                <a:sym typeface="Symbol" pitchFamily="18" charset="2"/>
              </a:rPr>
              <a:t></a:t>
            </a:r>
            <a:r>
              <a:rPr altLang="en-US" sz="2400" lang="zh-CN"/>
              <a:t> Q) using deduction theorem.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2400" lang="zh-CN"/>
              <a:t>Proof:</a:t>
            </a:r>
            <a:r>
              <a:rPr altLang="en-US" sz="2400" lang="zh-CN"/>
              <a:t>	 Prove  {~ P} |-  (P </a:t>
            </a:r>
            <a:r>
              <a:rPr altLang="en-US" sz="2400" lang="zh-CN">
                <a:sym typeface="Symbol" pitchFamily="18" charset="2"/>
              </a:rPr>
              <a:t></a:t>
            </a:r>
            <a:r>
              <a:rPr altLang="en-US" sz="2400" lang="zh-CN"/>
              <a:t> Q) and  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sz="2400" lang="zh-CN"/>
              <a:t>	|- ~ P</a:t>
            </a:r>
            <a:r>
              <a:rPr altLang="en-US" sz="2400" lang="zh-CN">
                <a:sym typeface="Symbol" pitchFamily="18" charset="2"/>
              </a:rPr>
              <a:t></a:t>
            </a:r>
            <a:r>
              <a:rPr altLang="en-US" sz="2400" lang="zh-CN"/>
              <a:t>(P</a:t>
            </a:r>
            <a:r>
              <a:rPr altLang="en-US" sz="2400" lang="zh-CN">
                <a:sym typeface="Symbol" pitchFamily="18" charset="2"/>
              </a:rPr>
              <a:t></a:t>
            </a:r>
            <a:r>
              <a:rPr altLang="en-US" sz="2400" lang="zh-CN"/>
              <a:t>Q) follows from deduction theorem.</a:t>
            </a:r>
          </a:p>
        </p:txBody>
      </p:sp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0" name=""/>
          <p:cNvSpPr/>
          <p:nvPr>
            <p:ph type="title" sz="full" idx="0"/>
          </p:nvPr>
        </p:nvSpPr>
        <p:spPr>
          <a:xfrm rot="0">
            <a:off x="914400" y="277812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zh-CN"/>
              <a:t>Semantic Tableaux System in PL</a:t>
            </a:r>
          </a:p>
        </p:txBody>
      </p:sp>
      <p:sp>
        <p:nvSpPr>
          <p:cNvPr id="1048661" name=""/>
          <p:cNvSpPr/>
          <p:nvPr>
            <p:ph type="body" sz="full" idx="1"/>
          </p:nvPr>
        </p:nvSpPr>
        <p:spPr>
          <a:xfrm rot="0">
            <a:off x="914400" y="1600200"/>
            <a:ext cx="7772400" cy="4530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Earlier approaches require </a:t>
            </a:r>
          </a:p>
          <a:p>
            <a:pPr algn="just" eaLnBrk="1" hangingPunct="1" latinLnBrk="1" lvl="1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200" lang="zh-CN"/>
              <a:t>construction of proof of a formula  from given set of formulae and are called direct methods. </a:t>
            </a:r>
          </a:p>
          <a:p>
            <a:pPr algn="just" eaLnBrk="1" hangingPunct="1" latinLnBrk="1" lvl="0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In </a:t>
            </a:r>
            <a:r>
              <a:rPr altLang="en-US" b="1" sz="2400" lang="zh-CN"/>
              <a:t>semantic tableaux</a:t>
            </a:r>
            <a:r>
              <a:rPr altLang="en-US" sz="2400" lang="zh-CN"/>
              <a:t>, </a:t>
            </a:r>
          </a:p>
          <a:p>
            <a:pPr algn="just" eaLnBrk="1" hangingPunct="1" latinLnBrk="1" lvl="1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200" lang="zh-CN"/>
              <a:t>the set of rules are applied systematically on a formula or set of formulae to establish its consistency or inconsistency.</a:t>
            </a:r>
          </a:p>
          <a:p>
            <a:pPr algn="just" eaLnBrk="1" hangingPunct="1" latinLnBrk="1" lvl="0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i="1" lang="zh-CN"/>
              <a:t>Semantic tableau</a:t>
            </a:r>
            <a:r>
              <a:rPr altLang="en-US" sz="2400" lang="zh-CN"/>
              <a:t> </a:t>
            </a:r>
          </a:p>
          <a:p>
            <a:pPr algn="just" eaLnBrk="1" hangingPunct="1" latinLnBrk="1" lvl="1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200" lang="zh-CN"/>
              <a:t>binary tree constructed by using semantic rules  with a formula as a root </a:t>
            </a:r>
          </a:p>
          <a:p>
            <a:pPr algn="just" eaLnBrk="1" hangingPunct="1" latinLnBrk="1" lvl="0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Assume </a:t>
            </a:r>
            <a:r>
              <a:rPr altLang="en-US" sz="2400" lang="zh-CN">
                <a:sym typeface="Symbol" pitchFamily="18" charset="2"/>
              </a:rPr>
              <a:t></a:t>
            </a:r>
            <a:r>
              <a:rPr altLang="en-US" sz="2400" lang="zh-CN"/>
              <a:t> and </a:t>
            </a:r>
            <a:r>
              <a:rPr altLang="en-US" sz="2400" lang="zh-CN">
                <a:sym typeface="Symbol" pitchFamily="18" charset="2"/>
              </a:rPr>
              <a:t></a:t>
            </a:r>
            <a:r>
              <a:rPr altLang="en-US" sz="2400" lang="zh-CN"/>
              <a:t> be any two formulae.</a:t>
            </a:r>
            <a:r>
              <a:rPr altLang="en-US" sz="2600" lang="zh-CN"/>
              <a:t>  </a:t>
            </a:r>
            <a:r>
              <a:rPr altLang="en-US" lang="zh-CN"/>
              <a:t>  </a:t>
            </a:r>
          </a:p>
          <a:p>
            <a:pPr algn="just" eaLnBrk="1" hangingPunct="1" latinLnBrk="1" lvl="0">
              <a:lnSpc>
                <a:spcPct val="80000"/>
              </a:lnSpc>
            </a:pPr>
            <a:endParaRPr altLang="en-US" sz="2400" lang="zh-CN"/>
          </a:p>
        </p:txBody>
      </p:sp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2" name=""/>
          <p:cNvSpPr/>
          <p:nvPr>
            <p:ph type="title" sz="full" idx="0"/>
          </p:nvPr>
        </p:nvSpPr>
        <p:spPr>
          <a:xfrm rot="0">
            <a:off x="914400" y="277812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400" i="1" lang="zh-CN"/>
              <a:t>Semantic Tableaux Rules</a:t>
            </a:r>
          </a:p>
        </p:txBody>
      </p:sp>
      <p:sp>
        <p:nvSpPr>
          <p:cNvPr id="1048663" name=""/>
          <p:cNvSpPr/>
          <p:nvPr>
            <p:ph type="body" sz="full" idx="1"/>
          </p:nvPr>
        </p:nvSpPr>
        <p:spPr>
          <a:xfrm rot="0">
            <a:off x="1219200" y="1676400"/>
            <a:ext cx="7467600" cy="4800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Rule 1:</a:t>
            </a:r>
            <a:r>
              <a:rPr altLang="en-US" sz="1800" lang="zh-CN"/>
              <a:t> A tableau for a formula (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sz="1800" lang="zh-CN"/>
              <a:t> 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 </a:t>
            </a:r>
            <a:r>
              <a:rPr altLang="en-US" sz="1800" lang="zh-CN">
                <a:sym typeface="Symbol" pitchFamily="18" charset="2"/>
              </a:rPr>
              <a:t></a:t>
            </a:r>
            <a:r>
              <a:rPr altLang="en-US" sz="1800" lang="zh-CN"/>
              <a:t>) is constructed by adding both 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sz="1800" lang="zh-CN"/>
              <a:t>  and </a:t>
            </a:r>
            <a:r>
              <a:rPr altLang="en-US" sz="1800" lang="zh-CN">
                <a:sym typeface="Symbol" pitchFamily="18" charset="2"/>
              </a:rPr>
              <a:t></a:t>
            </a:r>
            <a:r>
              <a:rPr altLang="en-US" sz="1800" lang="zh-CN"/>
              <a:t> to the same path (branch). This can be represented as follows:		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sz="1800" lang="zh-CN"/>
              <a:t>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</a:t>
            </a:r>
            <a:r>
              <a:rPr altLang="en-US" sz="1800" lang="zh-CN">
                <a:sym typeface="Symbol" pitchFamily="18" charset="2"/>
              </a:rPr>
              <a:t>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			</a:t>
            </a:r>
            <a:r>
              <a:rPr altLang="en-US" sz="1800" lang="zh-CN">
                <a:sym typeface="Symbol" pitchFamily="18" charset="2"/>
              </a:rPr>
              <a:t>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			</a:t>
            </a:r>
            <a:r>
              <a:rPr altLang="en-US" sz="1800" lang="zh-CN">
                <a:sym typeface="Symbol" pitchFamily="18" charset="2"/>
              </a:rPr>
              <a:t>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Rule 2:</a:t>
            </a:r>
            <a:r>
              <a:rPr altLang="en-US" sz="1800" lang="zh-CN"/>
              <a:t> A tableau for a formula  ~ (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sz="1800" lang="zh-CN"/>
              <a:t> 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 </a:t>
            </a:r>
            <a:r>
              <a:rPr altLang="en-US" sz="1800" lang="zh-CN">
                <a:sym typeface="Symbol" pitchFamily="18" charset="2"/>
              </a:rPr>
              <a:t></a:t>
            </a:r>
            <a:r>
              <a:rPr altLang="en-US" sz="1800" lang="zh-CN"/>
              <a:t>) is constructed by adding two alternative paths one containing ~ 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sz="1800" lang="zh-CN"/>
              <a:t> and other containing ~</a:t>
            </a:r>
            <a:r>
              <a:rPr altLang="en-US" sz="1800" lang="zh-CN">
                <a:sym typeface="Symbol" pitchFamily="18" charset="2"/>
              </a:rPr>
              <a:t></a:t>
            </a:r>
            <a:r>
              <a:rPr altLang="en-US" sz="1800" lang="zh-CN"/>
              <a:t>.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 				~  (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sz="1800" lang="zh-CN"/>
              <a:t> 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 </a:t>
            </a:r>
            <a:r>
              <a:rPr altLang="en-US" sz="1800" lang="zh-CN">
                <a:sym typeface="Symbol" pitchFamily="18" charset="2"/>
              </a:rPr>
              <a:t></a:t>
            </a:r>
            <a:r>
              <a:rPr altLang="en-US" sz="1800" lang="zh-CN"/>
              <a:t>)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		~ 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sz="1800" lang="zh-CN"/>
              <a:t>			~ </a:t>
            </a:r>
            <a:r>
              <a:rPr altLang="en-US" sz="1800" lang="zh-CN">
                <a:sym typeface="Symbol" pitchFamily="18" charset="2"/>
              </a:rPr>
              <a:t>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Rule 3:</a:t>
            </a:r>
            <a:r>
              <a:rPr altLang="en-US" sz="1800" lang="zh-CN"/>
              <a:t> A tableau for a formula (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sz="1800" lang="zh-CN"/>
              <a:t> V </a:t>
            </a:r>
            <a:r>
              <a:rPr altLang="en-US" sz="1800" lang="zh-CN">
                <a:sym typeface="Symbol" pitchFamily="18" charset="2"/>
              </a:rPr>
              <a:t></a:t>
            </a:r>
            <a:r>
              <a:rPr altLang="en-US" sz="1800" lang="zh-CN"/>
              <a:t>) is constructed by adding two new paths one containing  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sz="1800" lang="zh-CN"/>
              <a:t>  and other containing  </a:t>
            </a:r>
            <a:r>
              <a:rPr altLang="en-US" sz="1800" lang="zh-CN">
                <a:sym typeface="Symbol" pitchFamily="18" charset="2"/>
              </a:rPr>
              <a:t></a:t>
            </a:r>
            <a:r>
              <a:rPr altLang="en-US" sz="1800" lang="zh-CN"/>
              <a:t>.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sz="1800" lang="zh-CN">
                <a:sym typeface="Symbol" pitchFamily="18" charset="2"/>
              </a:rPr>
              <a:t>				</a:t>
            </a:r>
            <a:r>
              <a:rPr altLang="en-US" sz="1800" lang="zh-CN"/>
              <a:t>  V  </a:t>
            </a:r>
            <a:r>
              <a:rPr altLang="en-US" sz="1800" lang="zh-CN">
                <a:sym typeface="Symbol" pitchFamily="18" charset="2"/>
              </a:rPr>
              <a:t>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		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sz="1800" lang="zh-CN"/>
              <a:t>			</a:t>
            </a:r>
            <a:r>
              <a:rPr altLang="en-US" sz="1800" lang="zh-CN">
                <a:sym typeface="Symbol" pitchFamily="18" charset="2"/>
              </a:rPr>
              <a:t>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 Rule 4: </a:t>
            </a:r>
            <a:r>
              <a:rPr altLang="en-US" sz="1800" lang="zh-CN"/>
              <a:t>A tableau for a formula ~ (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sz="1800" lang="zh-CN"/>
              <a:t>  V  </a:t>
            </a:r>
            <a:r>
              <a:rPr altLang="en-US" sz="1800" lang="zh-CN">
                <a:sym typeface="Symbol" pitchFamily="18" charset="2"/>
              </a:rPr>
              <a:t></a:t>
            </a:r>
            <a:r>
              <a:rPr altLang="en-US" sz="1800" lang="zh-CN"/>
              <a:t>) is constructed by adding both ~ 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sz="1800" lang="zh-CN"/>
              <a:t>  and ~ </a:t>
            </a:r>
            <a:r>
              <a:rPr altLang="en-US" sz="1800" lang="zh-CN">
                <a:sym typeface="Symbol" pitchFamily="18" charset="2"/>
              </a:rPr>
              <a:t></a:t>
            </a:r>
            <a:r>
              <a:rPr altLang="en-US" sz="1800" lang="zh-CN"/>
              <a:t> to the same path. This can be expressed as follows:		~  ( 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sz="1800" lang="zh-CN"/>
              <a:t>    V     </a:t>
            </a:r>
            <a:r>
              <a:rPr altLang="en-US" sz="1800" lang="zh-CN">
                <a:sym typeface="Symbol" pitchFamily="18" charset="2"/>
              </a:rPr>
              <a:t></a:t>
            </a:r>
            <a:r>
              <a:rPr altLang="en-US" sz="1800" lang="zh-CN"/>
              <a:t>)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			~ 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sz="1800" lang="zh-CN"/>
              <a:t>  </a:t>
            </a:r>
          </a:p>
          <a:p>
            <a:pPr algn="just"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			~ </a:t>
            </a:r>
            <a:r>
              <a:rPr altLang="en-US" sz="1800" lang="zh-CN">
                <a:sym typeface="Symbol" pitchFamily="18" charset="2"/>
              </a:rPr>
              <a:t></a:t>
            </a:r>
          </a:p>
        </p:txBody>
      </p:sp>
      <p:sp>
        <p:nvSpPr>
          <p:cNvPr id="1048664" name=""/>
          <p:cNvSpPr/>
          <p:nvPr/>
        </p:nvSpPr>
        <p:spPr>
          <a:xfrm rot="0">
            <a:off x="4800600" y="3733800"/>
            <a:ext cx="990600" cy="1524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65" name=""/>
          <p:cNvSpPr/>
          <p:nvPr/>
        </p:nvSpPr>
        <p:spPr>
          <a:xfrm rot="0">
            <a:off x="4419600" y="4800600"/>
            <a:ext cx="1295400" cy="1524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66" name=""/>
          <p:cNvSpPr/>
          <p:nvPr/>
        </p:nvSpPr>
        <p:spPr>
          <a:xfrm rot="0" flipH="1">
            <a:off x="3657600" y="3733800"/>
            <a:ext cx="990600" cy="1524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67" name=""/>
          <p:cNvSpPr/>
          <p:nvPr/>
        </p:nvSpPr>
        <p:spPr>
          <a:xfrm rot="0" flipH="1">
            <a:off x="3352800" y="4800600"/>
            <a:ext cx="990600" cy="1524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68" name=""/>
          <p:cNvSpPr/>
          <p:nvPr/>
        </p:nvSpPr>
        <p:spPr>
          <a:xfrm rot="0">
            <a:off x="3962400" y="2209800"/>
            <a:ext cx="0" cy="685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69" name=""/>
          <p:cNvSpPr/>
          <p:nvPr/>
        </p:nvSpPr>
        <p:spPr>
          <a:xfrm rot="0">
            <a:off x="3962400" y="5562600"/>
            <a:ext cx="0" cy="685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70" name=""/>
          <p:cNvSpPr/>
          <p:nvPr/>
        </p:nvSpPr>
        <p:spPr>
          <a:xfrm rot="0">
            <a:off x="3352800" y="2133600"/>
            <a:ext cx="1828800" cy="8382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671" name=""/>
          <p:cNvSpPr/>
          <p:nvPr/>
        </p:nvSpPr>
        <p:spPr>
          <a:xfrm rot="0">
            <a:off x="2971800" y="3419475"/>
            <a:ext cx="3581400" cy="6096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672" name=""/>
          <p:cNvSpPr/>
          <p:nvPr/>
        </p:nvSpPr>
        <p:spPr>
          <a:xfrm rot="0">
            <a:off x="3048000" y="4495800"/>
            <a:ext cx="3124200" cy="5334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673" name=""/>
          <p:cNvSpPr/>
          <p:nvPr/>
        </p:nvSpPr>
        <p:spPr>
          <a:xfrm rot="0">
            <a:off x="3505200" y="5514975"/>
            <a:ext cx="2362200" cy="8382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4" name=""/>
          <p:cNvSpPr/>
          <p:nvPr>
            <p:ph type="title" sz="full" idx="0"/>
          </p:nvPr>
        </p:nvSpPr>
        <p:spPr>
          <a:xfrm rot="0">
            <a:off x="1130300" y="849312"/>
            <a:ext cx="7340600" cy="3429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400" i="1" lang="zh-CN"/>
              <a:t>Rules - Cont..</a:t>
            </a:r>
          </a:p>
        </p:txBody>
      </p:sp>
      <p:sp>
        <p:nvSpPr>
          <p:cNvPr id="1048675" name=""/>
          <p:cNvSpPr/>
          <p:nvPr>
            <p:ph type="body" sz="full" idx="1"/>
          </p:nvPr>
        </p:nvSpPr>
        <p:spPr>
          <a:xfrm rot="0">
            <a:off x="1219200" y="1676400"/>
            <a:ext cx="7239000" cy="495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Rule 5:</a:t>
            </a:r>
            <a:r>
              <a:rPr altLang="en-US" sz="1800" lang="zh-CN"/>
              <a:t> 			</a:t>
            </a:r>
            <a:r>
              <a:rPr altLang="en-US" b="1" sz="1800" lang="zh-CN"/>
              <a:t>~   ~    </a:t>
            </a:r>
            <a:r>
              <a:rPr altLang="en-US" b="1" sz="1800" lang="zh-CN">
                <a:sym typeface="Symbol" pitchFamily="18" charset="2"/>
              </a:rPr>
              <a:t></a:t>
            </a:r>
            <a:r>
              <a:rPr altLang="en-US" sz="1800" lang="zh-CN"/>
              <a:t>							</a:t>
            </a:r>
            <a:r>
              <a:rPr altLang="en-US" sz="1800" lang="zh-CN">
                <a:sym typeface="Symbol" pitchFamily="18" charset="2"/>
              </a:rPr>
              <a:t>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Rule 6:</a:t>
            </a:r>
            <a:r>
              <a:rPr altLang="en-US" sz="1800" lang="zh-CN"/>
              <a:t> 					</a:t>
            </a:r>
            <a:r>
              <a:rPr altLang="en-US" b="1" sz="1800" lang="zh-CN">
                <a:sym typeface="Symbol" pitchFamily="18" charset="2"/>
              </a:rPr>
              <a:t></a:t>
            </a:r>
            <a:r>
              <a:rPr altLang="en-US" b="1" sz="1800" lang="zh-CN"/>
              <a:t> </a:t>
            </a:r>
            <a:r>
              <a:rPr altLang="en-US" b="1" sz="1800" lang="zh-CN">
                <a:sym typeface="Symbol" pitchFamily="18" charset="2"/>
              </a:rPr>
              <a:t></a:t>
            </a:r>
            <a:r>
              <a:rPr altLang="en-US" b="1" sz="1800" lang="zh-CN"/>
              <a:t> </a:t>
            </a:r>
            <a:r>
              <a:rPr altLang="en-US" b="1" sz="1800" lang="zh-CN">
                <a:sym typeface="Symbol" pitchFamily="18" charset="2"/>
              </a:rPr>
              <a:t>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 			   		~ 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sz="1800" lang="zh-CN"/>
              <a:t>		</a:t>
            </a:r>
            <a:r>
              <a:rPr altLang="en-US" sz="1800" lang="zh-CN">
                <a:sym typeface="Symbol" pitchFamily="18" charset="2"/>
              </a:rPr>
              <a:t>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Rule 7:</a:t>
            </a:r>
            <a:r>
              <a:rPr altLang="en-US" sz="1800" lang="zh-CN"/>
              <a:t>	   		</a:t>
            </a:r>
            <a:r>
              <a:rPr altLang="en-US" b="1" sz="1800" lang="zh-CN"/>
              <a:t>~ (</a:t>
            </a:r>
            <a:r>
              <a:rPr altLang="en-US" b="1" sz="1800" lang="zh-CN">
                <a:sym typeface="Symbol" pitchFamily="18" charset="2"/>
              </a:rPr>
              <a:t></a:t>
            </a:r>
            <a:r>
              <a:rPr altLang="en-US" b="1" sz="1800" lang="zh-CN"/>
              <a:t>    </a:t>
            </a:r>
            <a:r>
              <a:rPr altLang="en-US" b="1" sz="1800" lang="zh-CN">
                <a:sym typeface="Symbol" pitchFamily="18" charset="2"/>
              </a:rPr>
              <a:t></a:t>
            </a:r>
            <a:r>
              <a:rPr altLang="en-US" b="1" sz="1800" lang="zh-CN"/>
              <a:t>   </a:t>
            </a:r>
            <a:r>
              <a:rPr altLang="en-US" b="1" sz="1800" lang="zh-CN">
                <a:sym typeface="Symbol" pitchFamily="18" charset="2"/>
              </a:rPr>
              <a:t></a:t>
            </a:r>
            <a:r>
              <a:rPr altLang="en-US" b="1" sz="1800" lang="zh-CN"/>
              <a:t>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			</a:t>
            </a:r>
            <a:r>
              <a:rPr altLang="en-US" sz="1800" lang="zh-CN">
                <a:sym typeface="Symbol" pitchFamily="18" charset="2"/>
              </a:rPr>
              <a:t>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			~ </a:t>
            </a:r>
            <a:r>
              <a:rPr altLang="en-US" sz="1800" lang="zh-CN">
                <a:sym typeface="Symbol" pitchFamily="18" charset="2"/>
              </a:rPr>
              <a:t>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Rule 8:		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sz="1800" lang="zh-CN"/>
              <a:t>  </a:t>
            </a:r>
            <a:r>
              <a:rPr altLang="en-US" sz="1800" lang="zh-CN">
                <a:sym typeface="Symbol" pitchFamily="18" charset="2"/>
              </a:rPr>
              <a:t></a:t>
            </a:r>
            <a:r>
              <a:rPr altLang="en-US" sz="1800" lang="zh-CN"/>
              <a:t>  </a:t>
            </a:r>
            <a:r>
              <a:rPr altLang="en-US" sz="1800" lang="zh-CN">
                <a:sym typeface="Symbol" pitchFamily="18" charset="2"/>
              </a:rPr>
              <a:t></a:t>
            </a:r>
            <a:r>
              <a:rPr altLang="en-US" sz="1800" lang="zh-CN"/>
              <a:t>  </a:t>
            </a:r>
            <a:r>
              <a:rPr altLang="en-US" sz="1800" lang="zh-CN">
                <a:sym typeface="Symbol" pitchFamily="18" charset="2"/>
              </a:rPr>
              <a:t>    </a:t>
            </a:r>
            <a:r>
              <a:rPr altLang="en-US" sz="1800" lang="zh-CN"/>
              <a:t>(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sz="1800" lang="zh-CN"/>
              <a:t> 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 </a:t>
            </a:r>
            <a:r>
              <a:rPr altLang="en-US" sz="1800" lang="zh-CN">
                <a:sym typeface="Symbol" pitchFamily="18" charset="2"/>
              </a:rPr>
              <a:t></a:t>
            </a:r>
            <a:r>
              <a:rPr altLang="en-US" sz="1800" lang="zh-CN"/>
              <a:t>)  V  (~  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sz="1800" lang="zh-CN"/>
              <a:t>  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 ~ </a:t>
            </a:r>
            <a:r>
              <a:rPr altLang="en-US" sz="1800" lang="zh-CN">
                <a:sym typeface="Symbol" pitchFamily="18" charset="2"/>
              </a:rPr>
              <a:t></a:t>
            </a:r>
            <a:r>
              <a:rPr altLang="en-US" sz="1800" lang="zh-CN"/>
              <a:t>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				</a:t>
            </a:r>
            <a:r>
              <a:rPr altLang="en-US" b="1" sz="1800" lang="zh-CN">
                <a:sym typeface="Symbol" pitchFamily="18" charset="2"/>
              </a:rPr>
              <a:t></a:t>
            </a:r>
            <a:r>
              <a:rPr altLang="en-US" b="1" sz="1800" lang="zh-CN"/>
              <a:t>  </a:t>
            </a:r>
            <a:r>
              <a:rPr altLang="en-US" b="1" sz="1800" lang="zh-CN">
                <a:sym typeface="Symbol" pitchFamily="18" charset="2"/>
              </a:rPr>
              <a:t></a:t>
            </a:r>
            <a:r>
              <a:rPr altLang="en-US" b="1" sz="1800" lang="zh-CN"/>
              <a:t>  </a:t>
            </a:r>
            <a:r>
              <a:rPr altLang="en-US" b="1" sz="1800" lang="zh-CN">
                <a:sym typeface="Symbol" pitchFamily="18" charset="2"/>
              </a:rPr>
              <a:t></a:t>
            </a:r>
          </a:p>
          <a:p>
            <a:pPr eaLnBrk="1" hangingPunct="1" latinLnBrk="1" lvl="0">
              <a:lnSpc>
                <a:spcPct val="80000"/>
              </a:lnSpc>
            </a:pPr>
            <a:endParaRPr altLang="en-US" sz="1800" lang="zh-CN">
              <a:sym typeface="Symbol" pitchFamily="18" charset="2"/>
            </a:endParaRP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>
                <a:sym typeface="Symbol" pitchFamily="18" charset="2"/>
              </a:rPr>
              <a:t>				</a:t>
            </a:r>
            <a:r>
              <a:rPr altLang="en-US" sz="1800" lang="zh-CN"/>
              <a:t> 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 </a:t>
            </a:r>
            <a:r>
              <a:rPr altLang="en-US" sz="1800" lang="zh-CN">
                <a:sym typeface="Symbol" pitchFamily="18" charset="2"/>
              </a:rPr>
              <a:t></a:t>
            </a:r>
            <a:r>
              <a:rPr altLang="en-US" sz="1800" lang="zh-CN"/>
              <a:t>		  ~  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sz="1800" lang="zh-CN"/>
              <a:t>  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 ~ </a:t>
            </a:r>
            <a:r>
              <a:rPr altLang="en-US" sz="1800" lang="zh-CN">
                <a:sym typeface="Symbol" pitchFamily="18" charset="2"/>
              </a:rPr>
              <a:t>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endParaRPr altLang="en-US" b="1" sz="1800" lang="zh-CN"/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1800" lang="zh-CN"/>
              <a:t>Rule 9:	</a:t>
            </a:r>
            <a:r>
              <a:rPr altLang="en-US" sz="1800" lang="zh-CN"/>
              <a:t>~ (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sz="1800" lang="zh-CN"/>
              <a:t>    </a:t>
            </a:r>
            <a:r>
              <a:rPr altLang="en-US" sz="1800" lang="zh-CN">
                <a:sym typeface="Symbol" pitchFamily="18" charset="2"/>
              </a:rPr>
              <a:t></a:t>
            </a:r>
            <a:r>
              <a:rPr altLang="en-US" sz="1800" lang="zh-CN"/>
              <a:t>   </a:t>
            </a:r>
            <a:r>
              <a:rPr altLang="en-US" sz="1800" lang="zh-CN">
                <a:sym typeface="Symbol" pitchFamily="18" charset="2"/>
              </a:rPr>
              <a:t></a:t>
            </a:r>
            <a:r>
              <a:rPr altLang="en-US" sz="1800" lang="zh-CN"/>
              <a:t>)  </a:t>
            </a:r>
            <a:r>
              <a:rPr altLang="en-US" sz="1800" lang="zh-CN">
                <a:sym typeface="Symbol" pitchFamily="18" charset="2"/>
              </a:rPr>
              <a:t>  </a:t>
            </a:r>
            <a:r>
              <a:rPr altLang="en-US" sz="1800" lang="zh-CN"/>
              <a:t>(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sz="1800" lang="zh-CN"/>
              <a:t> 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 ~ </a:t>
            </a:r>
            <a:r>
              <a:rPr altLang="en-US" sz="1800" lang="zh-CN">
                <a:sym typeface="Symbol" pitchFamily="18" charset="2"/>
              </a:rPr>
              <a:t></a:t>
            </a:r>
            <a:r>
              <a:rPr altLang="en-US" sz="1800" lang="zh-CN"/>
              <a:t>)  V  (~  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sz="1800" lang="zh-CN"/>
              <a:t>  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 </a:t>
            </a:r>
            <a:r>
              <a:rPr altLang="en-US" sz="1800" lang="zh-CN">
                <a:sym typeface="Symbol" pitchFamily="18" charset="2"/>
              </a:rPr>
              <a:t></a:t>
            </a:r>
            <a:r>
              <a:rPr altLang="en-US" sz="1800" lang="zh-CN"/>
              <a:t>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			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		</a:t>
            </a:r>
            <a:r>
              <a:rPr altLang="en-US" b="1" sz="1800" lang="zh-CN"/>
              <a:t>~ (</a:t>
            </a:r>
            <a:r>
              <a:rPr altLang="en-US" b="1" sz="1800" lang="zh-CN">
                <a:sym typeface="Symbol" pitchFamily="18" charset="2"/>
              </a:rPr>
              <a:t></a:t>
            </a:r>
            <a:r>
              <a:rPr altLang="en-US" b="1" sz="1800" lang="zh-CN"/>
              <a:t>     </a:t>
            </a:r>
            <a:r>
              <a:rPr altLang="en-US" b="1" sz="1800" lang="zh-CN">
                <a:sym typeface="Symbol" pitchFamily="18" charset="2"/>
              </a:rPr>
              <a:t></a:t>
            </a:r>
            <a:r>
              <a:rPr altLang="en-US" b="1" sz="1800" lang="zh-CN"/>
              <a:t>  </a:t>
            </a:r>
            <a:r>
              <a:rPr altLang="en-US" b="1" sz="1800" lang="zh-CN">
                <a:sym typeface="Symbol" pitchFamily="18" charset="2"/>
              </a:rPr>
              <a:t></a:t>
            </a:r>
            <a:r>
              <a:rPr altLang="en-US" b="1" sz="1800" lang="zh-CN"/>
              <a:t>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endParaRPr altLang="en-US" sz="1800" lang="zh-CN"/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>
                <a:sym typeface="Symbol" pitchFamily="18" charset="2"/>
              </a:rPr>
              <a:t>		</a:t>
            </a:r>
            <a:r>
              <a:rPr altLang="en-US" sz="1800" lang="zh-CN"/>
              <a:t> 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 ~ </a:t>
            </a:r>
            <a:r>
              <a:rPr altLang="en-US" sz="1800" lang="zh-CN">
                <a:sym typeface="Symbol" pitchFamily="18" charset="2"/>
              </a:rPr>
              <a:t></a:t>
            </a:r>
            <a:r>
              <a:rPr altLang="en-US" sz="1800" lang="zh-CN"/>
              <a:t>		 ~  </a:t>
            </a:r>
            <a:r>
              <a:rPr altLang="en-US" sz="1800" lang="zh-CN">
                <a:sym typeface="Symbol" pitchFamily="18" charset="2"/>
              </a:rPr>
              <a:t></a:t>
            </a:r>
            <a:r>
              <a:rPr altLang="en-US" sz="1800" lang="zh-CN"/>
              <a:t>  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  </a:t>
            </a:r>
            <a:r>
              <a:rPr altLang="en-US" sz="1800" lang="zh-CN">
                <a:sym typeface="Symbol" pitchFamily="18" charset="2"/>
              </a:rPr>
              <a:t>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endParaRPr altLang="en-US" sz="1800" lang="zh-CN">
              <a:sym typeface="Symbol" pitchFamily="18" charset="2"/>
            </a:endParaRPr>
          </a:p>
          <a:p>
            <a:pPr eaLnBrk="1" hangingPunct="1" latinLnBrk="1" lvl="0">
              <a:lnSpc>
                <a:spcPct val="80000"/>
              </a:lnSpc>
              <a:buNone/>
            </a:pPr>
            <a:endParaRPr altLang="en-US" b="1" sz="1800" lang="zh-CN"/>
          </a:p>
        </p:txBody>
      </p:sp>
      <p:sp>
        <p:nvSpPr>
          <p:cNvPr id="1048676" name=""/>
          <p:cNvSpPr/>
          <p:nvPr/>
        </p:nvSpPr>
        <p:spPr>
          <a:xfrm rot="0" flipH="1">
            <a:off x="5486400" y="2514600"/>
            <a:ext cx="609600" cy="1524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77" name=""/>
          <p:cNvSpPr/>
          <p:nvPr/>
        </p:nvSpPr>
        <p:spPr>
          <a:xfrm rot="0">
            <a:off x="5334000" y="4114800"/>
            <a:ext cx="1143000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78" name=""/>
          <p:cNvSpPr/>
          <p:nvPr/>
        </p:nvSpPr>
        <p:spPr>
          <a:xfrm rot="0">
            <a:off x="6096000" y="2514600"/>
            <a:ext cx="533400" cy="1524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79" name=""/>
          <p:cNvSpPr/>
          <p:nvPr/>
        </p:nvSpPr>
        <p:spPr>
          <a:xfrm rot="0" flipH="1">
            <a:off x="4572000" y="4114800"/>
            <a:ext cx="762000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80" name=""/>
          <p:cNvSpPr/>
          <p:nvPr/>
        </p:nvSpPr>
        <p:spPr>
          <a:xfrm rot="0" flipH="1">
            <a:off x="2971800" y="5791200"/>
            <a:ext cx="762000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81" name=""/>
          <p:cNvSpPr/>
          <p:nvPr/>
        </p:nvSpPr>
        <p:spPr>
          <a:xfrm rot="0">
            <a:off x="3810000" y="5791200"/>
            <a:ext cx="838200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82" name=""/>
          <p:cNvSpPr/>
          <p:nvPr/>
        </p:nvSpPr>
        <p:spPr>
          <a:xfrm rot="0">
            <a:off x="3962400" y="1752600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83" name=""/>
          <p:cNvSpPr/>
          <p:nvPr/>
        </p:nvSpPr>
        <p:spPr>
          <a:xfrm rot="0">
            <a:off x="3962400" y="2819400"/>
            <a:ext cx="0" cy="685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84" name=""/>
          <p:cNvSpPr/>
          <p:nvPr/>
        </p:nvSpPr>
        <p:spPr>
          <a:xfrm rot="0">
            <a:off x="3733800" y="1676400"/>
            <a:ext cx="1219200" cy="5334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685" name=""/>
          <p:cNvSpPr/>
          <p:nvPr/>
        </p:nvSpPr>
        <p:spPr>
          <a:xfrm rot="0">
            <a:off x="4953000" y="2133600"/>
            <a:ext cx="2286000" cy="6096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686" name=""/>
          <p:cNvSpPr/>
          <p:nvPr/>
        </p:nvSpPr>
        <p:spPr>
          <a:xfrm rot="0">
            <a:off x="3581400" y="2743200"/>
            <a:ext cx="1981200" cy="7620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687" name=""/>
          <p:cNvSpPr/>
          <p:nvPr/>
        </p:nvSpPr>
        <p:spPr>
          <a:xfrm rot="0">
            <a:off x="3962400" y="3886200"/>
            <a:ext cx="3429000" cy="9144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688" name=""/>
          <p:cNvSpPr/>
          <p:nvPr/>
        </p:nvSpPr>
        <p:spPr>
          <a:xfrm rot="0">
            <a:off x="2057400" y="5410200"/>
            <a:ext cx="3429000" cy="9906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1" name=""/>
          <p:cNvSpPr/>
          <p:nvPr>
            <p:ph type="title" sz="full" idx="0"/>
          </p:nvPr>
        </p:nvSpPr>
        <p:spPr>
          <a:xfrm rot="0">
            <a:off x="914400" y="277812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800" i="1" lang="zh-CN"/>
              <a:t>Consistency and Inconsistency</a:t>
            </a:r>
          </a:p>
        </p:txBody>
      </p:sp>
      <p:sp>
        <p:nvSpPr>
          <p:cNvPr id="1048692" name=""/>
          <p:cNvSpPr/>
          <p:nvPr>
            <p:ph type="body" sz="full" idx="1"/>
          </p:nvPr>
        </p:nvSpPr>
        <p:spPr>
          <a:xfrm rot="0">
            <a:off x="1066800" y="1676400"/>
            <a:ext cx="7620000" cy="4724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If an atom P and ~ P appear on a same path of a semantic tableau, 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then inconsistency is indicated and such path is said to be c</a:t>
            </a:r>
            <a:r>
              <a:rPr altLang="en-US" b="1" sz="2000" lang="zh-CN"/>
              <a:t>ontradictory</a:t>
            </a:r>
            <a:r>
              <a:rPr altLang="en-US" sz="2000" lang="zh-CN"/>
              <a:t> or </a:t>
            </a:r>
            <a:r>
              <a:rPr altLang="en-US" b="1" sz="2000" lang="zh-CN"/>
              <a:t>closed</a:t>
            </a:r>
            <a:r>
              <a:rPr altLang="en-US" sz="2000" lang="zh-CN"/>
              <a:t> (finished) path. 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Even if one path remains </a:t>
            </a:r>
            <a:r>
              <a:rPr altLang="en-US" b="1" sz="2000" lang="zh-CN"/>
              <a:t>non contradictory</a:t>
            </a:r>
            <a:r>
              <a:rPr altLang="en-US" sz="2000" lang="zh-CN"/>
              <a:t> or </a:t>
            </a:r>
            <a:r>
              <a:rPr altLang="en-US" b="1" sz="2000" lang="zh-CN"/>
              <a:t>unclosed</a:t>
            </a:r>
            <a:r>
              <a:rPr altLang="en-US" sz="2000" lang="zh-CN"/>
              <a:t> (open), then the formula 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sz="2000" lang="zh-CN"/>
              <a:t> at the root of a tableau is </a:t>
            </a:r>
            <a:r>
              <a:rPr altLang="en-US" b="1" sz="2000" lang="zh-CN"/>
              <a:t>consistent</a:t>
            </a:r>
            <a:r>
              <a:rPr altLang="en-US" sz="2000" lang="zh-CN"/>
              <a:t>.</a:t>
            </a:r>
          </a:p>
          <a:p>
            <a:pPr algn="just" eaLnBrk="1" hangingPunct="1" latinLnBrk="1" lvl="0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b="1" sz="2400" lang="zh-CN"/>
              <a:t>Contradictory tableau</a:t>
            </a:r>
            <a:r>
              <a:rPr altLang="en-US" sz="2400" lang="zh-CN"/>
              <a:t> (or </a:t>
            </a:r>
            <a:r>
              <a:rPr altLang="en-US" b="1" sz="2400" lang="zh-CN"/>
              <a:t>finished tableau):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It defined to be a tableau in which all the paths are contradictory or closed (finished). </a:t>
            </a:r>
          </a:p>
          <a:p>
            <a:pPr algn="just" eaLnBrk="1" hangingPunct="1" latinLnBrk="1" lvl="0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If a tableau for a formula </a:t>
            </a:r>
            <a:r>
              <a:rPr altLang="en-US" sz="2400" lang="zh-CN">
                <a:sym typeface="Symbol" pitchFamily="18" charset="2"/>
              </a:rPr>
              <a:t></a:t>
            </a:r>
            <a:r>
              <a:rPr altLang="en-US" sz="2400" lang="zh-CN"/>
              <a:t> at the root is a contradictory tableau</a:t>
            </a:r>
            <a:r>
              <a:rPr altLang="en-US" b="1" sz="2400" lang="zh-CN"/>
              <a:t>,</a:t>
            </a:r>
            <a:r>
              <a:rPr altLang="en-US" sz="2400" lang="zh-CN"/>
              <a:t> 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then a formula 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sz="2000" lang="zh-CN"/>
              <a:t> is said to be inconsistent.  </a:t>
            </a:r>
          </a:p>
          <a:p>
            <a:pPr algn="just" eaLnBrk="1" hangingPunct="1" latinLnBrk="1" lvl="0">
              <a:lnSpc>
                <a:spcPct val="90000"/>
              </a:lnSpc>
              <a:buClr>
                <a:schemeClr val="dk1"/>
              </a:buClr>
              <a:buSzPct val="75000"/>
              <a:buFont typeface="Arial" pitchFamily="0" charset="0"/>
              <a:buChar char="−"/>
            </a:pPr>
            <a:endParaRPr altLang="en-US" sz="2000" lang="zh-CN"/>
          </a:p>
        </p:txBody>
      </p:sp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3" name=""/>
          <p:cNvSpPr/>
          <p:nvPr>
            <p:ph type="title" sz="full" idx="0"/>
          </p:nvPr>
        </p:nvSpPr>
        <p:spPr>
          <a:xfrm rot="0">
            <a:off x="1058862" y="849312"/>
            <a:ext cx="7412037" cy="5715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800" i="1" lang="zh-CN"/>
              <a:t>Examples</a:t>
            </a:r>
          </a:p>
        </p:txBody>
      </p:sp>
      <p:sp>
        <p:nvSpPr>
          <p:cNvPr id="1048694" name=""/>
          <p:cNvSpPr/>
          <p:nvPr>
            <p:ph type="body" sz="full" idx="1"/>
          </p:nvPr>
        </p:nvSpPr>
        <p:spPr>
          <a:xfrm rot="0">
            <a:off x="838200" y="1676400"/>
            <a:ext cx="7620000" cy="495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000" lang="zh-CN"/>
              <a:t>Show that  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sz="2000" lang="zh-CN"/>
              <a:t>: ( Q  </a:t>
            </a:r>
            <a:r>
              <a:rPr altLang="en-US" sz="2000" lang="zh-CN">
                <a:sym typeface="Symbol" pitchFamily="18" charset="2"/>
              </a:rPr>
              <a:t></a:t>
            </a:r>
            <a:r>
              <a:rPr altLang="en-US" sz="2000" lang="zh-CN"/>
              <a:t> ~ R) </a:t>
            </a:r>
            <a:r>
              <a:rPr altLang="en-US" sz="2000" lang="zh-CN">
                <a:sym typeface="Symbol" pitchFamily="18" charset="2"/>
              </a:rPr>
              <a:t></a:t>
            </a:r>
            <a:r>
              <a:rPr altLang="en-US" sz="2000" lang="zh-CN"/>
              <a:t> ( R  </a:t>
            </a:r>
            <a:r>
              <a:rPr altLang="en-US" sz="2000" lang="zh-CN">
                <a:sym typeface="Symbol" pitchFamily="18" charset="2"/>
              </a:rPr>
              <a:t></a:t>
            </a:r>
            <a:r>
              <a:rPr altLang="en-US" sz="2000" lang="zh-CN"/>
              <a:t>  P) is </a:t>
            </a:r>
            <a:r>
              <a:rPr altLang="en-US" b="1" sz="2000" i="1" lang="zh-CN"/>
              <a:t>consistent</a:t>
            </a:r>
            <a:r>
              <a:rPr altLang="en-US" sz="2000" lang="zh-CN"/>
              <a:t> and find its model.</a:t>
            </a:r>
          </a:p>
          <a:p>
            <a:pPr eaLnBrk="1" hangingPunct="1" latinLnBrk="1" lvl="0">
              <a:buNone/>
            </a:pPr>
            <a:r>
              <a:rPr altLang="en-US" sz="1800" lang="zh-CN"/>
              <a:t>{Tableau root}          ( Q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~ R)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( R 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P)     		(1)</a:t>
            </a:r>
          </a:p>
          <a:p>
            <a:pPr eaLnBrk="1" hangingPunct="1" latinLnBrk="1" lvl="0">
              <a:buNone/>
            </a:pPr>
            <a:r>
              <a:rPr altLang="en-US" sz="1800" lang="zh-CN"/>
              <a:t>{Apply rule 1 to 1}		(Q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 ~ R)		(2)</a:t>
            </a:r>
          </a:p>
          <a:p>
            <a:pPr eaLnBrk="1" hangingPunct="1" latinLnBrk="1" lvl="0">
              <a:buNone/>
            </a:pPr>
            <a:r>
              <a:rPr altLang="en-US" sz="1800" lang="zh-CN"/>
              <a:t>				( R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P)	  	      	(3)</a:t>
            </a:r>
          </a:p>
          <a:p>
            <a:pPr eaLnBrk="1" hangingPunct="1" latinLnBrk="1" lvl="0">
              <a:buNone/>
            </a:pPr>
            <a:r>
              <a:rPr altLang="en-US" sz="1800" lang="zh-CN"/>
              <a:t>{Apply rule 1 to 2}		Q	</a:t>
            </a:r>
          </a:p>
          <a:p>
            <a:pPr eaLnBrk="1" hangingPunct="1" latinLnBrk="1" lvl="0">
              <a:buNone/>
            </a:pPr>
            <a:r>
              <a:rPr altLang="en-US" sz="1800" lang="zh-CN"/>
              <a:t> {Apply rule 6 to 3}	~R	</a:t>
            </a:r>
          </a:p>
          <a:p>
            <a:pPr eaLnBrk="1" hangingPunct="1" latinLnBrk="1" lvl="0">
              <a:buNone/>
            </a:pPr>
            <a:r>
              <a:rPr altLang="en-US" sz="1800" lang="zh-CN"/>
              <a:t>		</a:t>
            </a:r>
          </a:p>
          <a:p>
            <a:pPr eaLnBrk="1" hangingPunct="1" latinLnBrk="1" lvl="0">
              <a:buNone/>
            </a:pPr>
            <a:r>
              <a:rPr altLang="en-US" sz="1800" lang="zh-CN"/>
              <a:t>			~ R		P										</a:t>
            </a:r>
          </a:p>
          <a:p>
            <a:pPr eaLnBrk="1" hangingPunct="1" latinLnBrk="1" lvl="0">
              <a:buNone/>
            </a:pPr>
            <a:r>
              <a:rPr altLang="en-US" b="1" sz="1800" lang="zh-CN"/>
              <a:t>		          open	     open</a:t>
            </a:r>
          </a:p>
          <a:p>
            <a:pPr eaLnBrk="1" hangingPunct="1" latinLnBrk="1" lvl="0"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000" lang="zh-CN"/>
              <a:t>{ Q = T, R = F } and { P  = T , Q  = T, R  = F } are models of </a:t>
            </a:r>
            <a:r>
              <a:rPr altLang="en-US" sz="2000" lang="zh-CN">
                <a:sym typeface="Symbol" pitchFamily="18" charset="2"/>
              </a:rPr>
              <a:t>.</a:t>
            </a:r>
          </a:p>
        </p:txBody>
      </p:sp>
      <p:sp>
        <p:nvSpPr>
          <p:cNvPr id="1048695" name=""/>
          <p:cNvSpPr/>
          <p:nvPr/>
        </p:nvSpPr>
        <p:spPr>
          <a:xfrm rot="0" flipH="1">
            <a:off x="3200400" y="4038600"/>
            <a:ext cx="533400" cy="4572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96" name=""/>
          <p:cNvSpPr/>
          <p:nvPr/>
        </p:nvSpPr>
        <p:spPr>
          <a:xfrm rot="0">
            <a:off x="3886200" y="4038600"/>
            <a:ext cx="60960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97" name=""/>
          <p:cNvSpPr/>
          <p:nvPr/>
        </p:nvSpPr>
        <p:spPr>
          <a:xfrm rot="0" flipV="1">
            <a:off x="3124200" y="4648200"/>
            <a:ext cx="0" cy="4572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98" name=""/>
          <p:cNvSpPr/>
          <p:nvPr/>
        </p:nvSpPr>
        <p:spPr>
          <a:xfrm rot="0" flipV="1">
            <a:off x="4648200" y="4648200"/>
            <a:ext cx="0" cy="4572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1" name=""/>
          <p:cNvSpPr/>
          <p:nvPr>
            <p:ph type="title" sz="full" idx="0"/>
          </p:nvPr>
        </p:nvSpPr>
        <p:spPr>
          <a:xfrm rot="0">
            <a:off x="1130300" y="620712"/>
            <a:ext cx="7340600" cy="8001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800" i="1" lang="zh-CN"/>
              <a:t>Cont...</a:t>
            </a:r>
          </a:p>
        </p:txBody>
      </p:sp>
      <p:sp>
        <p:nvSpPr>
          <p:cNvPr id="1048702" name=""/>
          <p:cNvSpPr/>
          <p:nvPr>
            <p:ph type="body" sz="full" idx="1"/>
          </p:nvPr>
        </p:nvSpPr>
        <p:spPr>
          <a:xfrm rot="0">
            <a:off x="838200" y="1600200"/>
            <a:ext cx="76962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000" lang="zh-CN"/>
              <a:t>Show that 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sz="2000" lang="zh-CN"/>
              <a:t> : (P  </a:t>
            </a:r>
            <a:r>
              <a:rPr altLang="en-US" sz="2000" lang="zh-CN">
                <a:sym typeface="Symbol" pitchFamily="18" charset="2"/>
              </a:rPr>
              <a:t></a:t>
            </a:r>
            <a:r>
              <a:rPr altLang="en-US" sz="2000" lang="zh-CN"/>
              <a:t> Q </a:t>
            </a:r>
            <a:r>
              <a:rPr altLang="en-US" sz="2000" lang="zh-CN">
                <a:sym typeface="Symbol" pitchFamily="18" charset="2"/>
              </a:rPr>
              <a:t></a:t>
            </a:r>
            <a:r>
              <a:rPr altLang="en-US" sz="2000" lang="zh-CN"/>
              <a:t>   R)  </a:t>
            </a:r>
            <a:r>
              <a:rPr altLang="en-US" sz="2000" lang="zh-CN">
                <a:sym typeface="Symbol" pitchFamily="18" charset="2"/>
              </a:rPr>
              <a:t></a:t>
            </a:r>
            <a:r>
              <a:rPr altLang="en-US" sz="2000" lang="zh-CN"/>
              <a:t> ( ~P  </a:t>
            </a:r>
            <a:r>
              <a:rPr altLang="en-US" sz="2000" lang="zh-CN">
                <a:sym typeface="Symbol" pitchFamily="18" charset="2"/>
              </a:rPr>
              <a:t></a:t>
            </a:r>
            <a:r>
              <a:rPr altLang="en-US" sz="2000" lang="zh-CN"/>
              <a:t>  S)  </a:t>
            </a:r>
            <a:r>
              <a:rPr altLang="en-US" sz="2000" lang="zh-CN">
                <a:sym typeface="Symbol" pitchFamily="18" charset="2"/>
              </a:rPr>
              <a:t></a:t>
            </a:r>
            <a:r>
              <a:rPr altLang="en-US" sz="2000" lang="zh-CN"/>
              <a:t> Q  </a:t>
            </a:r>
            <a:r>
              <a:rPr altLang="en-US" sz="2000" lang="zh-CN">
                <a:sym typeface="Symbol" pitchFamily="18" charset="2"/>
              </a:rPr>
              <a:t></a:t>
            </a:r>
            <a:r>
              <a:rPr altLang="en-US" sz="2000" lang="zh-CN"/>
              <a:t>  ~ R  </a:t>
            </a:r>
            <a:r>
              <a:rPr altLang="en-US" sz="2000" lang="zh-CN">
                <a:sym typeface="Symbol" pitchFamily="18" charset="2"/>
              </a:rPr>
              <a:t></a:t>
            </a:r>
            <a:r>
              <a:rPr altLang="en-US" sz="2000" lang="zh-CN"/>
              <a:t>  ~ S  is inconsistent using tableaux method.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2000" lang="zh-CN"/>
              <a:t> </a:t>
            </a:r>
            <a:r>
              <a:rPr altLang="en-US" sz="1800" lang="zh-CN">
                <a:solidFill>
                  <a:schemeClr val="hlink"/>
                </a:solidFill>
              </a:rPr>
              <a:t>(Root}</a:t>
            </a:r>
            <a:r>
              <a:rPr altLang="en-US" sz="2000" lang="zh-CN"/>
              <a:t>      (P </a:t>
            </a:r>
            <a:r>
              <a:rPr altLang="en-US" sz="2000" lang="zh-CN">
                <a:sym typeface="Symbol" pitchFamily="18" charset="2"/>
              </a:rPr>
              <a:t></a:t>
            </a:r>
            <a:r>
              <a:rPr altLang="en-US" sz="2000" lang="zh-CN"/>
              <a:t>Q </a:t>
            </a:r>
            <a:r>
              <a:rPr altLang="en-US" sz="2000" lang="zh-CN">
                <a:sym typeface="Symbol" pitchFamily="18" charset="2"/>
              </a:rPr>
              <a:t></a:t>
            </a:r>
            <a:r>
              <a:rPr altLang="en-US" sz="2000" lang="zh-CN"/>
              <a:t>  R) </a:t>
            </a:r>
            <a:r>
              <a:rPr altLang="en-US" sz="2000" lang="zh-CN">
                <a:sym typeface="Symbol" pitchFamily="18" charset="2"/>
              </a:rPr>
              <a:t> </a:t>
            </a:r>
            <a:r>
              <a:rPr altLang="en-US" sz="2000" lang="zh-CN"/>
              <a:t>( ~P </a:t>
            </a:r>
            <a:r>
              <a:rPr altLang="en-US" sz="2000" lang="zh-CN">
                <a:sym typeface="Symbol" pitchFamily="18" charset="2"/>
              </a:rPr>
              <a:t></a:t>
            </a:r>
            <a:r>
              <a:rPr altLang="en-US" sz="2000" lang="zh-CN"/>
              <a:t> S) </a:t>
            </a:r>
            <a:r>
              <a:rPr altLang="en-US" sz="2000" lang="zh-CN">
                <a:sym typeface="Symbol" pitchFamily="18" charset="2"/>
              </a:rPr>
              <a:t></a:t>
            </a:r>
            <a:r>
              <a:rPr altLang="en-US" sz="2000" lang="zh-CN"/>
              <a:t> Q </a:t>
            </a:r>
            <a:r>
              <a:rPr altLang="en-US" sz="2000" lang="zh-CN">
                <a:sym typeface="Symbol" pitchFamily="18" charset="2"/>
              </a:rPr>
              <a:t></a:t>
            </a:r>
            <a:r>
              <a:rPr altLang="en-US" sz="2000" lang="zh-CN"/>
              <a:t> ~R </a:t>
            </a:r>
            <a:r>
              <a:rPr altLang="en-US" sz="2000" lang="zh-CN">
                <a:sym typeface="Symbol" pitchFamily="18" charset="2"/>
              </a:rPr>
              <a:t></a:t>
            </a:r>
            <a:r>
              <a:rPr altLang="en-US" sz="2000" lang="zh-CN"/>
              <a:t> ~S   	(1)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>
                <a:solidFill>
                  <a:schemeClr val="hlink"/>
                </a:solidFill>
              </a:rPr>
              <a:t>{Apply rule 1 to 1}</a:t>
            </a:r>
            <a:r>
              <a:rPr altLang="en-US" sz="2000" lang="zh-CN"/>
              <a:t>	 	P  </a:t>
            </a:r>
            <a:r>
              <a:rPr altLang="en-US" sz="2000" lang="zh-CN">
                <a:sym typeface="Symbol" pitchFamily="18" charset="2"/>
              </a:rPr>
              <a:t></a:t>
            </a:r>
            <a:r>
              <a:rPr altLang="en-US" sz="2000" lang="zh-CN"/>
              <a:t> Q </a:t>
            </a:r>
            <a:r>
              <a:rPr altLang="en-US" sz="2000" lang="zh-CN">
                <a:sym typeface="Symbol" pitchFamily="18" charset="2"/>
              </a:rPr>
              <a:t></a:t>
            </a:r>
            <a:r>
              <a:rPr altLang="en-US" sz="2000" lang="zh-CN"/>
              <a:t>   R			(2)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2000" lang="zh-CN"/>
              <a:t> 				~P </a:t>
            </a:r>
            <a:r>
              <a:rPr altLang="en-US" sz="2000" lang="zh-CN">
                <a:sym typeface="Symbol" pitchFamily="18" charset="2"/>
              </a:rPr>
              <a:t></a:t>
            </a:r>
            <a:r>
              <a:rPr altLang="en-US" sz="2000" lang="zh-CN"/>
              <a:t> S				(3)				Q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2000" lang="zh-CN"/>
              <a:t>				~ R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2000" lang="zh-CN"/>
              <a:t>				~ S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endParaRPr altLang="en-US" sz="2000" lang="zh-CN"/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>
                <a:solidFill>
                  <a:schemeClr val="hlink"/>
                </a:solidFill>
              </a:rPr>
              <a:t>{Apply rule 6 to 3}</a:t>
            </a:r>
            <a:r>
              <a:rPr altLang="en-US" sz="2000" lang="zh-CN"/>
              <a:t> ~ ~P = P	S	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2000" lang="zh-CN"/>
              <a:t>			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2000" lang="zh-CN"/>
              <a:t>					Closed</a:t>
            </a:r>
            <a:r>
              <a:rPr altLang="en-US" sz="2000" lang="zh-CN"/>
              <a:t>: {S,  ~ S} on the path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>
                <a:solidFill>
                  <a:schemeClr val="hlink"/>
                </a:solidFill>
              </a:rPr>
              <a:t>{Apply rule 6 to 2)}</a:t>
            </a:r>
            <a:r>
              <a:rPr altLang="en-US" sz="2000" lang="zh-CN"/>
              <a:t>  ~ (P  </a:t>
            </a:r>
            <a:r>
              <a:rPr altLang="en-US" sz="2000" lang="zh-CN">
                <a:sym typeface="Symbol" pitchFamily="18" charset="2"/>
              </a:rPr>
              <a:t></a:t>
            </a:r>
            <a:r>
              <a:rPr altLang="en-US" sz="2000" lang="zh-CN"/>
              <a:t> Q)	R 	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2000" lang="zh-CN"/>
              <a:t>					</a:t>
            </a:r>
            <a:r>
              <a:rPr altLang="en-US" b="1" sz="2000" lang="zh-CN"/>
              <a:t>Closed </a:t>
            </a:r>
            <a:r>
              <a:rPr altLang="en-US" sz="2000" lang="zh-CN"/>
              <a:t>{ R,  ~ R}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2000" lang="zh-CN"/>
              <a:t>			~P	      ~ Q			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2000" lang="zh-CN"/>
              <a:t>		Closed	 </a:t>
            </a:r>
            <a:r>
              <a:rPr altLang="en-US" sz="2000" lang="zh-CN"/>
              <a:t>{P, ~ P}</a:t>
            </a:r>
            <a:r>
              <a:rPr altLang="en-US" b="1" sz="2000" lang="zh-CN"/>
              <a:t>	Closed</a:t>
            </a:r>
            <a:r>
              <a:rPr altLang="en-US" sz="2000" lang="zh-CN"/>
              <a:t>{Q, ~ Q} </a:t>
            </a:r>
          </a:p>
          <a:p>
            <a:pPr eaLnBrk="1" hangingPunct="1" latinLnBrk="1" lvl="0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000" lang="zh-CN">
                <a:sym typeface="Symbol" pitchFamily="18" charset="2"/>
              </a:rPr>
              <a:t> is inconsistent as we get </a:t>
            </a:r>
            <a:r>
              <a:rPr altLang="en-US" sz="2000" lang="zh-CN"/>
              <a:t>contradictory tableau.</a:t>
            </a:r>
          </a:p>
        </p:txBody>
      </p:sp>
      <p:sp>
        <p:nvSpPr>
          <p:cNvPr id="1048703" name=""/>
          <p:cNvSpPr/>
          <p:nvPr/>
        </p:nvSpPr>
        <p:spPr>
          <a:xfrm rot="0" flipH="1">
            <a:off x="3352800" y="3962400"/>
            <a:ext cx="457200" cy="2286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04" name=""/>
          <p:cNvSpPr/>
          <p:nvPr/>
        </p:nvSpPr>
        <p:spPr>
          <a:xfrm rot="0">
            <a:off x="3962400" y="3962400"/>
            <a:ext cx="533400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05" name=""/>
          <p:cNvSpPr/>
          <p:nvPr/>
        </p:nvSpPr>
        <p:spPr>
          <a:xfrm rot="0" flipV="1">
            <a:off x="4648200" y="4495800"/>
            <a:ext cx="0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06" name=""/>
          <p:cNvSpPr/>
          <p:nvPr/>
        </p:nvSpPr>
        <p:spPr>
          <a:xfrm rot="0">
            <a:off x="3429000" y="4581525"/>
            <a:ext cx="1143000" cy="600075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07" name=""/>
          <p:cNvSpPr/>
          <p:nvPr/>
        </p:nvSpPr>
        <p:spPr>
          <a:xfrm rot="0" flipH="1">
            <a:off x="3124200" y="5486400"/>
            <a:ext cx="457200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08" name=""/>
          <p:cNvSpPr/>
          <p:nvPr/>
        </p:nvSpPr>
        <p:spPr>
          <a:xfrm rot="0">
            <a:off x="3733800" y="5486400"/>
            <a:ext cx="533400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09" name=""/>
          <p:cNvSpPr/>
          <p:nvPr/>
        </p:nvSpPr>
        <p:spPr>
          <a:xfrm rot="0" flipH="1" flipV="1">
            <a:off x="3124200" y="5943600"/>
            <a:ext cx="228600" cy="1524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10" name=""/>
          <p:cNvSpPr/>
          <p:nvPr/>
        </p:nvSpPr>
        <p:spPr>
          <a:xfrm rot="0" flipH="1" flipV="1">
            <a:off x="4876800" y="5334000"/>
            <a:ext cx="457200" cy="1524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11" name=""/>
          <p:cNvSpPr/>
          <p:nvPr/>
        </p:nvSpPr>
        <p:spPr>
          <a:xfrm rot="0">
            <a:off x="3429000" y="4572000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12" name=""/>
          <p:cNvSpPr/>
          <p:nvPr/>
        </p:nvSpPr>
        <p:spPr>
          <a:xfrm rot="0" flipH="1" flipV="1">
            <a:off x="4572000" y="5895975"/>
            <a:ext cx="228600" cy="1524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"/>
          <p:cNvSpPr/>
          <p:nvPr>
            <p:ph type="title" sz="full" idx="0"/>
          </p:nvPr>
        </p:nvSpPr>
        <p:spPr>
          <a:xfrm rot="0">
            <a:off x="914400" y="277812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zh-CN"/>
              <a:t>Propositional Logic Concepts</a:t>
            </a:r>
          </a:p>
        </p:txBody>
      </p:sp>
      <p:sp>
        <p:nvSpPr>
          <p:cNvPr id="1048605" name=""/>
          <p:cNvSpPr/>
          <p:nvPr>
            <p:ph type="body" sz="full" idx="1"/>
          </p:nvPr>
        </p:nvSpPr>
        <p:spPr>
          <a:xfrm rot="0">
            <a:off x="914400" y="1676400"/>
            <a:ext cx="7772400" cy="4800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90000"/>
              </a:lnSpc>
              <a:buClr>
                <a:schemeClr val="dk1"/>
              </a:buClr>
              <a:buFont typeface="Symbol" pitchFamily="18" charset="2"/>
              <a:buChar char="·"/>
            </a:pPr>
            <a:r>
              <a:rPr altLang="en-US" sz="2600" lang="zh-CN"/>
              <a:t>Logic is a study of principles used to 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400" lang="zh-CN"/>
              <a:t>distinguish correct from incorrect reasoning.</a:t>
            </a:r>
          </a:p>
          <a:p>
            <a:pPr algn="just" eaLnBrk="1" hangingPunct="1" latinLnBrk="1" lvl="0">
              <a:lnSpc>
                <a:spcPct val="90000"/>
              </a:lnSpc>
              <a:buClr>
                <a:schemeClr val="dk1"/>
              </a:buClr>
              <a:buFont typeface="Symbol" pitchFamily="18" charset="2"/>
              <a:buChar char="·"/>
            </a:pPr>
            <a:r>
              <a:rPr altLang="en-US" sz="2600" lang="zh-CN"/>
              <a:t>Formally it deals with 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400" lang="zh-CN"/>
              <a:t>the notion of truth in an abstract sense and is concerned with the principles of valid inferencing. </a:t>
            </a:r>
          </a:p>
          <a:p>
            <a:pPr algn="just" eaLnBrk="1" hangingPunct="1" latinLnBrk="1" lvl="0">
              <a:lnSpc>
                <a:spcPct val="90000"/>
              </a:lnSpc>
              <a:buClr>
                <a:schemeClr val="dk1"/>
              </a:buClr>
              <a:buFont typeface="Symbol" pitchFamily="18" charset="2"/>
              <a:buChar char="·"/>
            </a:pPr>
            <a:r>
              <a:rPr altLang="en-US" sz="2600" lang="zh-CN"/>
              <a:t>A proposition in logic is a declarative statements which are either true or false (but not both) in a given context. For example,</a:t>
            </a:r>
            <a:r>
              <a:rPr altLang="en-US" sz="2500" lang="zh-CN"/>
              <a:t> 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400" lang="zh-CN"/>
              <a:t>“Jack is a male”, 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400" lang="zh-CN"/>
              <a:t>"Jack loves Mary" etc. </a:t>
            </a:r>
          </a:p>
        </p:txBody>
      </p:sp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5" name=""/>
          <p:cNvSpPr/>
          <p:nvPr>
            <p:ph type="title" sz="full" idx="0"/>
          </p:nvPr>
        </p:nvSpPr>
        <p:spPr>
          <a:xfrm rot="0">
            <a:off x="914400" y="277812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zh-CN"/>
              <a:t>Resolution Refutation in PL</a:t>
            </a:r>
          </a:p>
        </p:txBody>
      </p:sp>
      <p:sp>
        <p:nvSpPr>
          <p:cNvPr id="1048716" name=""/>
          <p:cNvSpPr/>
          <p:nvPr>
            <p:ph type="body" sz="full" idx="1"/>
          </p:nvPr>
        </p:nvSpPr>
        <p:spPr>
          <a:xfrm rot="0">
            <a:off x="914400" y="1828800"/>
            <a:ext cx="7924800" cy="42973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95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i="1" lang="zh-CN"/>
              <a:t>Resolution refutation: A</a:t>
            </a:r>
            <a:r>
              <a:rPr altLang="en-US" sz="2400" lang="zh-CN"/>
              <a:t>nother simple method to prove a formula by contradiction.</a:t>
            </a:r>
          </a:p>
          <a:p>
            <a:pPr algn="just" eaLnBrk="1" hangingPunct="1" latinLnBrk="1" lvl="0">
              <a:lnSpc>
                <a:spcPct val="95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Here negation of goal is added to given set of clauses.</a:t>
            </a:r>
          </a:p>
          <a:p>
            <a:pPr algn="just" eaLnBrk="1" hangingPunct="1" latinLnBrk="1" lvl="1">
              <a:lnSpc>
                <a:spcPct val="95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If there is a refutation in new set using resolution principle then goal is proved </a:t>
            </a:r>
          </a:p>
          <a:p>
            <a:pPr algn="just" eaLnBrk="1" hangingPunct="1" latinLnBrk="1" lvl="0">
              <a:lnSpc>
                <a:spcPct val="95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During resolution we need to identify two clauses, </a:t>
            </a:r>
          </a:p>
          <a:p>
            <a:pPr algn="just" eaLnBrk="1" hangingPunct="1" latinLnBrk="1" lvl="1">
              <a:lnSpc>
                <a:spcPct val="95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one with positive atom (P) and other with negative atom (~ P) for the  application of resolution rule.</a:t>
            </a:r>
          </a:p>
          <a:p>
            <a:pPr algn="just" eaLnBrk="1" hangingPunct="1" latinLnBrk="1" lvl="0">
              <a:lnSpc>
                <a:spcPct val="95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Resolution is based on modus ponen inference rule. </a:t>
            </a:r>
          </a:p>
          <a:p>
            <a:pPr algn="just" eaLnBrk="1" hangingPunct="1" latinLnBrk="1" lvl="0">
              <a:lnSpc>
                <a:spcPct val="80000"/>
              </a:lnSpc>
            </a:pPr>
            <a:endParaRPr altLang="en-US" sz="2400" 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7" name=""/>
          <p:cNvSpPr/>
          <p:nvPr>
            <p:ph type="title" sz="full" idx="0"/>
          </p:nvPr>
        </p:nvSpPr>
        <p:spPr>
          <a:xfrm rot="0">
            <a:off x="914400" y="277812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100" i="1" lang="zh-CN"/>
              <a:t>Disjunctive &amp; Conjunctive Normal Forms</a:t>
            </a:r>
          </a:p>
        </p:txBody>
      </p:sp>
      <p:sp>
        <p:nvSpPr>
          <p:cNvPr id="1048718" name=""/>
          <p:cNvSpPr/>
          <p:nvPr>
            <p:ph type="body" sz="full" idx="1"/>
          </p:nvPr>
        </p:nvSpPr>
        <p:spPr>
          <a:xfrm rot="0">
            <a:off x="914400" y="1600200"/>
            <a:ext cx="7772400" cy="4530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i="1" lang="zh-CN"/>
              <a:t>Disjunctive Normal Form</a:t>
            </a:r>
            <a:r>
              <a:rPr altLang="en-US" sz="2400" lang="zh-CN"/>
              <a:t> (DNF): A formula in the form (L</a:t>
            </a:r>
            <a:r>
              <a:rPr altLang="en-US" baseline="-25000" sz="2400" lang="zh-CN"/>
              <a:t>11</a:t>
            </a:r>
            <a:r>
              <a:rPr altLang="en-US" sz="2400" lang="zh-CN"/>
              <a:t>  </a:t>
            </a:r>
            <a:r>
              <a:rPr altLang="en-US" sz="2400" lang="zh-CN">
                <a:sym typeface="Symbol" pitchFamily="18" charset="2"/>
              </a:rPr>
              <a:t></a:t>
            </a:r>
            <a:r>
              <a:rPr altLang="en-US" sz="2400" lang="zh-CN"/>
              <a:t> ….. </a:t>
            </a:r>
            <a:r>
              <a:rPr altLang="en-US" sz="2400" lang="zh-CN">
                <a:sym typeface="Symbol" pitchFamily="18" charset="2"/>
              </a:rPr>
              <a:t></a:t>
            </a:r>
            <a:r>
              <a:rPr altLang="en-US" sz="2400" lang="zh-CN"/>
              <a:t> L</a:t>
            </a:r>
            <a:r>
              <a:rPr altLang="en-US" baseline="-25000" sz="2400" lang="zh-CN"/>
              <a:t>1n </a:t>
            </a:r>
            <a:r>
              <a:rPr altLang="en-US" sz="2400" lang="zh-CN"/>
              <a:t> ) V  ..… V (L</a:t>
            </a:r>
            <a:r>
              <a:rPr altLang="en-US" baseline="-25000" sz="2400" lang="zh-CN"/>
              <a:t>m1</a:t>
            </a:r>
            <a:r>
              <a:rPr altLang="en-US" sz="2400" lang="zh-CN"/>
              <a:t>  </a:t>
            </a:r>
            <a:r>
              <a:rPr altLang="en-US" sz="2400" lang="zh-CN">
                <a:sym typeface="Symbol" pitchFamily="18" charset="2"/>
              </a:rPr>
              <a:t></a:t>
            </a:r>
            <a:r>
              <a:rPr altLang="en-US" sz="2400" lang="zh-CN"/>
              <a:t> ….. </a:t>
            </a:r>
            <a:r>
              <a:rPr altLang="en-US" sz="2400" lang="zh-CN">
                <a:sym typeface="Symbol" pitchFamily="18" charset="2"/>
              </a:rPr>
              <a:t></a:t>
            </a:r>
            <a:r>
              <a:rPr altLang="en-US" sz="2400" lang="zh-CN"/>
              <a:t> L</a:t>
            </a:r>
            <a:r>
              <a:rPr altLang="en-US" baseline="-25000" sz="2400" lang="zh-CN"/>
              <a:t>mk </a:t>
            </a:r>
            <a:r>
              <a:rPr altLang="en-US" sz="2400" lang="zh-CN"/>
              <a:t>), where all L</a:t>
            </a:r>
            <a:r>
              <a:rPr altLang="en-US" baseline="-25000" sz="2400" lang="zh-CN"/>
              <a:t>ij </a:t>
            </a:r>
            <a:r>
              <a:rPr altLang="en-US" sz="2400" lang="zh-CN"/>
              <a:t> are literals.</a:t>
            </a:r>
            <a:r>
              <a:rPr altLang="en-US" sz="2000" lang="zh-CN"/>
              <a:t> </a:t>
            </a:r>
          </a:p>
          <a:p>
            <a:pPr eaLnBrk="1" hangingPunct="1" latinLnBrk="1" lvl="1"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Disjunctive Normal Form is disjunction of conjunctions.</a:t>
            </a:r>
          </a:p>
          <a:p>
            <a:pPr eaLnBrk="1" hangingPunct="1" latinLnBrk="1" lvl="0"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i="1" lang="zh-CN"/>
              <a:t>Conjunctive Normal Form</a:t>
            </a:r>
            <a:r>
              <a:rPr altLang="en-US" sz="2400" lang="zh-CN"/>
              <a:t> (CNF): A formula in the form (L</a:t>
            </a:r>
            <a:r>
              <a:rPr altLang="en-US" baseline="-25000" sz="2400" lang="zh-CN"/>
              <a:t>11</a:t>
            </a:r>
            <a:r>
              <a:rPr altLang="en-US" sz="2400" lang="zh-CN"/>
              <a:t> V ….. V L</a:t>
            </a:r>
            <a:r>
              <a:rPr altLang="en-US" baseline="-25000" sz="2400" lang="zh-CN"/>
              <a:t>1n </a:t>
            </a:r>
            <a:r>
              <a:rPr altLang="en-US" sz="2400" lang="zh-CN"/>
              <a:t> ) </a:t>
            </a:r>
            <a:r>
              <a:rPr altLang="en-US" sz="2400" lang="zh-CN">
                <a:sym typeface="Symbol" pitchFamily="18" charset="2"/>
              </a:rPr>
              <a:t></a:t>
            </a:r>
            <a:r>
              <a:rPr altLang="en-US" sz="2400" lang="zh-CN"/>
              <a:t> ……  </a:t>
            </a:r>
            <a:r>
              <a:rPr altLang="en-US" sz="2400" lang="zh-CN">
                <a:sym typeface="Symbol" pitchFamily="18" charset="2"/>
              </a:rPr>
              <a:t></a:t>
            </a:r>
            <a:r>
              <a:rPr altLang="en-US" sz="2400" lang="zh-CN"/>
              <a:t> (L</a:t>
            </a:r>
            <a:r>
              <a:rPr altLang="en-US" baseline="-25000" sz="2400" lang="zh-CN"/>
              <a:t>p1</a:t>
            </a:r>
            <a:r>
              <a:rPr altLang="en-US" sz="2400" lang="zh-CN"/>
              <a:t> V ….. V L</a:t>
            </a:r>
            <a:r>
              <a:rPr altLang="en-US" baseline="-25000" sz="2400" lang="zh-CN"/>
              <a:t>pm </a:t>
            </a:r>
            <a:r>
              <a:rPr altLang="en-US" sz="2400" lang="zh-CN"/>
              <a:t>) , where all L</a:t>
            </a:r>
            <a:r>
              <a:rPr altLang="en-US" baseline="-25000" sz="2400" lang="zh-CN"/>
              <a:t>ij </a:t>
            </a:r>
            <a:r>
              <a:rPr altLang="en-US" sz="2400" lang="zh-CN"/>
              <a:t> are literals. </a:t>
            </a:r>
          </a:p>
          <a:p>
            <a:pPr eaLnBrk="1" hangingPunct="1" latinLnBrk="1" lvl="1"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CNF is conjunction of disjunctions or</a:t>
            </a:r>
          </a:p>
          <a:p>
            <a:pPr eaLnBrk="1" hangingPunct="1" latinLnBrk="1" lvl="1"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CNF is conjunction of clauses</a:t>
            </a:r>
          </a:p>
          <a:p>
            <a:pPr eaLnBrk="1" hangingPunct="1" latinLnBrk="1" lvl="0"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i="1" lang="zh-CN"/>
              <a:t>Clause:  </a:t>
            </a:r>
            <a:r>
              <a:rPr altLang="en-US" sz="2400" lang="zh-CN"/>
              <a:t>It is a formula of the form  (L</a:t>
            </a:r>
            <a:r>
              <a:rPr altLang="en-US" baseline="-25000" sz="2400" lang="zh-CN"/>
              <a:t>1</a:t>
            </a:r>
            <a:r>
              <a:rPr altLang="en-US" sz="2400" lang="zh-CN"/>
              <a:t>V … V L</a:t>
            </a:r>
            <a:r>
              <a:rPr altLang="en-US" baseline="-25000" sz="2400" lang="zh-CN"/>
              <a:t>m</a:t>
            </a:r>
            <a:r>
              <a:rPr altLang="en-US" sz="2400" lang="zh-CN"/>
              <a:t>),  where each L</a:t>
            </a:r>
            <a:r>
              <a:rPr altLang="en-US" baseline="-25000" sz="2400" lang="zh-CN"/>
              <a:t>k</a:t>
            </a:r>
            <a:r>
              <a:rPr altLang="en-US" sz="2400" lang="zh-CN"/>
              <a:t> is a positive or negative atom</a:t>
            </a:r>
            <a:r>
              <a:rPr altLang="en-US" sz="2000" lang="zh-CN"/>
              <a:t>.  </a:t>
            </a:r>
          </a:p>
          <a:p>
            <a:pPr eaLnBrk="1" hangingPunct="1" latinLnBrk="1" lvl="0">
              <a:lnSpc>
                <a:spcPct val="90000"/>
              </a:lnSpc>
              <a:buNone/>
            </a:pPr>
            <a:endParaRPr altLang="en-US" sz="2000" 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9" name=""/>
          <p:cNvSpPr/>
          <p:nvPr>
            <p:ph type="title" sz="full" idx="0"/>
          </p:nvPr>
        </p:nvSpPr>
        <p:spPr>
          <a:xfrm rot="0">
            <a:off x="914400" y="277812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400" i="1" lang="zh-CN"/>
              <a:t>Conversion of a Formula to its CNF</a:t>
            </a:r>
          </a:p>
        </p:txBody>
      </p:sp>
      <p:sp>
        <p:nvSpPr>
          <p:cNvPr id="1048720" name=""/>
          <p:cNvSpPr/>
          <p:nvPr>
            <p:ph type="body" sz="full" idx="1"/>
          </p:nvPr>
        </p:nvSpPr>
        <p:spPr>
          <a:xfrm rot="0">
            <a:off x="914400" y="1755775"/>
            <a:ext cx="7772400" cy="43751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Each PL formula can be converted into its equivalent  CNF.</a:t>
            </a:r>
          </a:p>
          <a:p>
            <a:pPr algn="just" eaLnBrk="1" hangingPunct="1" latinLnBrk="1" lvl="0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Use following equivalence laws:</a:t>
            </a:r>
          </a:p>
          <a:p>
            <a:pPr algn="just" eaLnBrk="1" hangingPunct="1" latinLnBrk="1" lvl="2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100" lang="zh-CN"/>
              <a:t>P  </a:t>
            </a:r>
            <a:r>
              <a:rPr altLang="en-US" sz="2100" lang="zh-CN">
                <a:sym typeface="Symbol" pitchFamily="18" charset="2"/>
              </a:rPr>
              <a:t></a:t>
            </a:r>
            <a:r>
              <a:rPr altLang="en-US" sz="2100" lang="zh-CN"/>
              <a:t>  Q  </a:t>
            </a:r>
            <a:r>
              <a:rPr altLang="en-US" sz="2100" lang="zh-CN">
                <a:sym typeface="Symbol" pitchFamily="18" charset="2"/>
              </a:rPr>
              <a:t></a:t>
            </a:r>
            <a:r>
              <a:rPr altLang="en-US" sz="2100" lang="zh-CN"/>
              <a:t>	~ P  V  Q</a:t>
            </a:r>
          </a:p>
          <a:p>
            <a:pPr algn="just" eaLnBrk="1" hangingPunct="1" latinLnBrk="1" lvl="2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100" lang="zh-CN"/>
              <a:t>P </a:t>
            </a:r>
            <a:r>
              <a:rPr altLang="en-US" sz="2100" lang="zh-CN">
                <a:sym typeface="Symbol" pitchFamily="18" charset="2"/>
              </a:rPr>
              <a:t></a:t>
            </a:r>
            <a:r>
              <a:rPr altLang="en-US" sz="2100" lang="zh-CN"/>
              <a:t> Q   </a:t>
            </a:r>
            <a:r>
              <a:rPr altLang="en-US" sz="2100" lang="zh-CN">
                <a:sym typeface="Symbol" pitchFamily="18" charset="2"/>
              </a:rPr>
              <a:t></a:t>
            </a:r>
            <a:r>
              <a:rPr altLang="en-US" sz="2100" lang="zh-CN"/>
              <a:t>	( P </a:t>
            </a:r>
            <a:r>
              <a:rPr altLang="en-US" sz="2100" lang="zh-CN">
                <a:sym typeface="Symbol" pitchFamily="18" charset="2"/>
              </a:rPr>
              <a:t></a:t>
            </a:r>
            <a:r>
              <a:rPr altLang="en-US" sz="2100" lang="zh-CN"/>
              <a:t> Q)  </a:t>
            </a:r>
            <a:r>
              <a:rPr altLang="en-US" sz="2100" lang="zh-CN">
                <a:sym typeface="Symbol" pitchFamily="18" charset="2"/>
              </a:rPr>
              <a:t></a:t>
            </a:r>
            <a:r>
              <a:rPr altLang="en-US" sz="2100" lang="zh-CN"/>
              <a:t> ( Q </a:t>
            </a:r>
            <a:r>
              <a:rPr altLang="en-US" sz="2100" lang="zh-CN">
                <a:sym typeface="Symbol" pitchFamily="18" charset="2"/>
              </a:rPr>
              <a:t></a:t>
            </a:r>
            <a:r>
              <a:rPr altLang="en-US" sz="2100" lang="zh-CN"/>
              <a:t> P)</a:t>
            </a:r>
          </a:p>
          <a:p>
            <a:pPr algn="just" eaLnBrk="1" hangingPunct="1" latinLnBrk="1" lvl="1">
              <a:lnSpc>
                <a:spcPct val="80000"/>
              </a:lnSpc>
              <a:buClr>
                <a:schemeClr val="dk1"/>
              </a:buClr>
              <a:buFont typeface="Wingdings" pitchFamily="2" charset="2"/>
              <a:buChar char="§"/>
            </a:pPr>
            <a:r>
              <a:rPr altLang="en-US" sz="2200" lang="zh-CN"/>
              <a:t>Double Negation</a:t>
            </a:r>
          </a:p>
          <a:p>
            <a:pPr algn="just" eaLnBrk="1" hangingPunct="1" latinLnBrk="1" lvl="2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100" lang="zh-CN"/>
              <a:t>~ ~ P   </a:t>
            </a:r>
            <a:r>
              <a:rPr altLang="en-US" sz="2100" lang="zh-CN">
                <a:sym typeface="Symbol" pitchFamily="18" charset="2"/>
              </a:rPr>
              <a:t></a:t>
            </a:r>
            <a:r>
              <a:rPr altLang="en-US" sz="2100" lang="zh-CN"/>
              <a:t>    	P    </a:t>
            </a:r>
          </a:p>
          <a:p>
            <a:pPr algn="just" eaLnBrk="1" hangingPunct="1" latinLnBrk="1" lvl="1">
              <a:lnSpc>
                <a:spcPct val="80000"/>
              </a:lnSpc>
              <a:buClr>
                <a:schemeClr val="dk1"/>
              </a:buClr>
              <a:buFont typeface="Wingdings" pitchFamily="2" charset="2"/>
              <a:buChar char="§"/>
            </a:pPr>
            <a:r>
              <a:rPr altLang="en-US" sz="2200" lang="zh-CN"/>
              <a:t>(De Morgan’s law)</a:t>
            </a:r>
          </a:p>
          <a:p>
            <a:pPr algn="just" eaLnBrk="1" hangingPunct="1" latinLnBrk="1" lvl="2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100" lang="zh-CN"/>
              <a:t>~ ( P  </a:t>
            </a:r>
            <a:r>
              <a:rPr altLang="en-US" sz="2100" lang="zh-CN">
                <a:sym typeface="Symbol" pitchFamily="18" charset="2"/>
              </a:rPr>
              <a:t></a:t>
            </a:r>
            <a:r>
              <a:rPr altLang="en-US" sz="2100" lang="zh-CN"/>
              <a:t> Q) </a:t>
            </a:r>
            <a:r>
              <a:rPr altLang="en-US" sz="2100" lang="zh-CN">
                <a:sym typeface="Symbol" pitchFamily="18" charset="2"/>
              </a:rPr>
              <a:t></a:t>
            </a:r>
            <a:r>
              <a:rPr altLang="en-US" sz="2100" lang="zh-CN"/>
              <a:t>	~  P   V   ~  Q  </a:t>
            </a:r>
          </a:p>
          <a:p>
            <a:pPr algn="just" eaLnBrk="1" hangingPunct="1" latinLnBrk="1" lvl="2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100" lang="zh-CN"/>
              <a:t>~ ( P  V  Q) </a:t>
            </a:r>
            <a:r>
              <a:rPr altLang="en-US" sz="2100" lang="zh-CN">
                <a:sym typeface="Symbol" pitchFamily="18" charset="2"/>
              </a:rPr>
              <a:t></a:t>
            </a:r>
            <a:r>
              <a:rPr altLang="en-US" sz="2100" lang="zh-CN"/>
              <a:t>    	~  P    </a:t>
            </a:r>
            <a:r>
              <a:rPr altLang="en-US" sz="2100" lang="zh-CN">
                <a:sym typeface="Symbol" pitchFamily="18" charset="2"/>
              </a:rPr>
              <a:t></a:t>
            </a:r>
            <a:r>
              <a:rPr altLang="en-US" sz="2100" lang="zh-CN"/>
              <a:t>   ~  Q</a:t>
            </a:r>
          </a:p>
          <a:p>
            <a:pPr algn="just" eaLnBrk="1" hangingPunct="1" latinLnBrk="1" lvl="1">
              <a:lnSpc>
                <a:spcPct val="80000"/>
              </a:lnSpc>
              <a:buClr>
                <a:schemeClr val="dk1"/>
              </a:buClr>
              <a:buFont typeface="Wingdings" pitchFamily="2" charset="2"/>
              <a:buChar char="§"/>
            </a:pPr>
            <a:r>
              <a:rPr altLang="en-US" sz="2200" lang="zh-CN"/>
              <a:t>(Distributive law)</a:t>
            </a:r>
          </a:p>
          <a:p>
            <a:pPr algn="just" eaLnBrk="1" hangingPunct="1" latinLnBrk="1" lvl="2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100" lang="zh-CN"/>
              <a:t>P  V  (Q  </a:t>
            </a:r>
            <a:r>
              <a:rPr altLang="en-US" sz="2100" lang="zh-CN">
                <a:sym typeface="Symbol" pitchFamily="18" charset="2"/>
              </a:rPr>
              <a:t></a:t>
            </a:r>
            <a:r>
              <a:rPr altLang="en-US" sz="2100" lang="zh-CN"/>
              <a:t>  R) </a:t>
            </a:r>
            <a:r>
              <a:rPr altLang="en-US" sz="2100" lang="zh-CN">
                <a:sym typeface="Symbol" pitchFamily="18" charset="2"/>
              </a:rPr>
              <a:t></a:t>
            </a:r>
            <a:r>
              <a:rPr altLang="en-US" sz="2100" lang="zh-CN"/>
              <a:t> 	(P   V  Q)  </a:t>
            </a:r>
            <a:r>
              <a:rPr altLang="en-US" sz="2100" lang="zh-CN">
                <a:sym typeface="Symbol" pitchFamily="18" charset="2"/>
              </a:rPr>
              <a:t></a:t>
            </a:r>
            <a:r>
              <a:rPr altLang="en-US" sz="2100" lang="zh-CN"/>
              <a:t>  (P   V  R) 	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1" name=""/>
          <p:cNvSpPr/>
          <p:nvPr>
            <p:ph type="title" sz="full" idx="0"/>
          </p:nvPr>
        </p:nvSpPr>
        <p:spPr>
          <a:xfrm rot="0">
            <a:off x="914400" y="277812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800" i="1" lang="zh-CN"/>
              <a:t>Resolvent of Clauses</a:t>
            </a:r>
          </a:p>
        </p:txBody>
      </p:sp>
      <p:sp>
        <p:nvSpPr>
          <p:cNvPr id="1048722" name=""/>
          <p:cNvSpPr/>
          <p:nvPr>
            <p:ph type="body" sz="full" idx="1"/>
          </p:nvPr>
        </p:nvSpPr>
        <p:spPr>
          <a:xfrm rot="0">
            <a:off x="914400" y="1755775"/>
            <a:ext cx="7772400" cy="43751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If  two clauses C</a:t>
            </a:r>
            <a:r>
              <a:rPr altLang="en-US" baseline="-25000" sz="2400" lang="zh-CN"/>
              <a:t>1</a:t>
            </a:r>
            <a:r>
              <a:rPr altLang="en-US" sz="2400" lang="zh-CN"/>
              <a:t> and C</a:t>
            </a:r>
            <a:r>
              <a:rPr altLang="en-US" baseline="-25000" sz="2400" lang="zh-CN"/>
              <a:t>2</a:t>
            </a:r>
            <a:r>
              <a:rPr altLang="en-US" sz="2400" lang="zh-CN"/>
              <a:t> contain a complementary pair of literals {L, ~L}, 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then these clauses may be resolved together by deleting L from C</a:t>
            </a:r>
            <a:r>
              <a:rPr altLang="en-US" baseline="-25000" sz="2000" lang="zh-CN"/>
              <a:t>1</a:t>
            </a:r>
            <a:r>
              <a:rPr altLang="en-US" sz="2000" lang="zh-CN"/>
              <a:t> and ~ L from C</a:t>
            </a:r>
            <a:r>
              <a:rPr altLang="en-US" baseline="-25000" sz="2000" lang="zh-CN"/>
              <a:t>2</a:t>
            </a:r>
            <a:r>
              <a:rPr altLang="en-US" sz="2000" lang="zh-CN"/>
              <a:t> and constructing a new clause by the disjunction of the remaining literals in C</a:t>
            </a:r>
            <a:r>
              <a:rPr altLang="en-US" baseline="-25000" sz="2000" lang="zh-CN"/>
              <a:t>1</a:t>
            </a:r>
            <a:r>
              <a:rPr altLang="en-US" sz="2000" lang="zh-CN"/>
              <a:t> and C</a:t>
            </a:r>
            <a:r>
              <a:rPr altLang="en-US" baseline="-25000" sz="2000" lang="zh-CN"/>
              <a:t>2</a:t>
            </a:r>
            <a:r>
              <a:rPr altLang="en-US" sz="2000" lang="zh-CN"/>
              <a:t>.  </a:t>
            </a:r>
          </a:p>
          <a:p>
            <a:pPr algn="just" eaLnBrk="1" hangingPunct="1" latinLnBrk="1" lvl="0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The new clause thus generated is called </a:t>
            </a:r>
            <a:r>
              <a:rPr altLang="en-US" b="1" sz="2400" lang="zh-CN"/>
              <a:t>resolvent</a:t>
            </a:r>
            <a:r>
              <a:rPr altLang="en-US" sz="2400" lang="zh-CN"/>
              <a:t> of C</a:t>
            </a:r>
            <a:r>
              <a:rPr altLang="en-US" baseline="-25000" sz="2400" lang="zh-CN"/>
              <a:t>1  </a:t>
            </a:r>
            <a:r>
              <a:rPr altLang="en-US" sz="2400" lang="zh-CN"/>
              <a:t>and C</a:t>
            </a:r>
            <a:r>
              <a:rPr altLang="en-US" baseline="-25000" sz="2400" lang="zh-CN"/>
              <a:t>2 </a:t>
            </a:r>
            <a:r>
              <a:rPr altLang="en-US" sz="2400" lang="zh-CN"/>
              <a:t>. 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Here  C1  and C2   are called parents of resolved clause.</a:t>
            </a:r>
            <a:r>
              <a:rPr altLang="en-US" sz="2400" lang="zh-CN"/>
              <a:t>  </a:t>
            </a:r>
          </a:p>
          <a:p>
            <a:pPr algn="just" eaLnBrk="1" hangingPunct="1" latinLnBrk="1" lvl="0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Inverted binary tree is generated with the last node (root) of the binary tree to be a resolvent. 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This is also called resolution tree. </a:t>
            </a:r>
          </a:p>
          <a:p>
            <a:pPr algn="just" eaLnBrk="1" hangingPunct="1" latinLnBrk="1" lvl="0">
              <a:lnSpc>
                <a:spcPct val="80000"/>
              </a:lnSpc>
              <a:buFont typeface="Arial" pitchFamily="0" charset="0"/>
              <a:buChar char="−"/>
            </a:pPr>
            <a:endParaRPr altLang="en-US" sz="2000" 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3" name=""/>
          <p:cNvSpPr/>
          <p:nvPr>
            <p:ph type="title" sz="full" idx="0"/>
          </p:nvPr>
        </p:nvSpPr>
        <p:spPr>
          <a:xfrm rot="0">
            <a:off x="685800" y="457200"/>
            <a:ext cx="80010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2900" i="1" lang="zh-CN"/>
              <a:t>Example</a:t>
            </a:r>
          </a:p>
        </p:txBody>
      </p:sp>
      <p:sp>
        <p:nvSpPr>
          <p:cNvPr id="1048724" name=""/>
          <p:cNvSpPr/>
          <p:nvPr>
            <p:ph type="body" sz="full" idx="1"/>
          </p:nvPr>
        </p:nvSpPr>
        <p:spPr>
          <a:xfrm rot="0">
            <a:off x="1079500" y="1677987"/>
            <a:ext cx="7359650" cy="44227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just" eaLnBrk="1" hangingPunct="1" latinLnBrk="1" lvl="0"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Find resolvent of the following clauses:</a:t>
            </a:r>
          </a:p>
          <a:p>
            <a:pPr algn="just" eaLnBrk="1" hangingPunct="1" latinLnBrk="1" lvl="1"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C</a:t>
            </a:r>
            <a:r>
              <a:rPr altLang="en-US" baseline="-25000" sz="2000" lang="zh-CN"/>
              <a:t>1  </a:t>
            </a:r>
            <a:r>
              <a:rPr altLang="en-US" sz="2000" lang="zh-CN"/>
              <a:t>= P V Q V R;  C</a:t>
            </a:r>
            <a:r>
              <a:rPr altLang="en-US" baseline="-25000" sz="2000" lang="zh-CN"/>
              <a:t>2 </a:t>
            </a:r>
            <a:r>
              <a:rPr altLang="en-US" sz="2000" lang="zh-CN"/>
              <a:t>=  ~ Q V W;  C</a:t>
            </a:r>
            <a:r>
              <a:rPr altLang="en-US" baseline="-25000" sz="2000" lang="zh-CN"/>
              <a:t>3 </a:t>
            </a:r>
            <a:r>
              <a:rPr altLang="en-US" sz="2000" lang="zh-CN"/>
              <a:t> =  P V ~ W</a:t>
            </a:r>
          </a:p>
          <a:p>
            <a:pPr algn="just" eaLnBrk="1" hangingPunct="1" latinLnBrk="1" lvl="0"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Inverted Resolution Tree</a:t>
            </a:r>
          </a:p>
          <a:p>
            <a:pPr eaLnBrk="1" hangingPunct="1" latinLnBrk="1" lvl="2">
              <a:buNone/>
            </a:pPr>
            <a:r>
              <a:rPr altLang="en-US" sz="2100" lang="zh-CN"/>
              <a:t>P  V  Q  V  R 			~ Q  V  W    </a:t>
            </a:r>
          </a:p>
          <a:p>
            <a:pPr eaLnBrk="1" hangingPunct="1" latinLnBrk="1" lvl="2">
              <a:buNone/>
            </a:pPr>
            <a:r>
              <a:rPr altLang="en-US" sz="2100" lang="zh-CN"/>
              <a:t>		  {Q, ~ Q}</a:t>
            </a:r>
          </a:p>
          <a:p>
            <a:pPr eaLnBrk="1" hangingPunct="1" latinLnBrk="1" lvl="2">
              <a:buNone/>
            </a:pPr>
            <a:endParaRPr altLang="en-US" sz="2100" lang="zh-CN"/>
          </a:p>
          <a:p>
            <a:pPr eaLnBrk="1" hangingPunct="1" latinLnBrk="1" lvl="2">
              <a:buNone/>
            </a:pPr>
            <a:r>
              <a:rPr altLang="en-US" sz="2100" lang="zh-CN"/>
              <a:t>		P  V  R  V  W           	P  V  ~ W</a:t>
            </a:r>
          </a:p>
          <a:p>
            <a:pPr eaLnBrk="1" hangingPunct="1" latinLnBrk="1" lvl="0">
              <a:buNone/>
            </a:pPr>
            <a:r>
              <a:rPr altLang="en-US" sz="1800" lang="zh-CN"/>
              <a:t>				         {W, ~ W}</a:t>
            </a:r>
          </a:p>
          <a:p>
            <a:pPr eaLnBrk="1" hangingPunct="1" latinLnBrk="1" lvl="0">
              <a:buNone/>
            </a:pPr>
            <a:r>
              <a:rPr altLang="en-US" sz="1800" lang="zh-CN"/>
              <a:t>			</a:t>
            </a:r>
          </a:p>
          <a:p>
            <a:pPr eaLnBrk="1" hangingPunct="1" latinLnBrk="1" lvl="2">
              <a:buNone/>
            </a:pPr>
            <a:r>
              <a:rPr altLang="en-US" sz="2100" lang="zh-CN"/>
              <a:t>				P V R</a:t>
            </a:r>
          </a:p>
          <a:p>
            <a:pPr algn="just" eaLnBrk="1" hangingPunct="1" latinLnBrk="1" lvl="0"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Resolvent(C1,C2, C3) = P V R </a:t>
            </a:r>
          </a:p>
        </p:txBody>
      </p:sp>
      <p:sp>
        <p:nvSpPr>
          <p:cNvPr id="1048725" name=""/>
          <p:cNvSpPr/>
          <p:nvPr/>
        </p:nvSpPr>
        <p:spPr>
          <a:xfrm rot="0">
            <a:off x="2590800" y="3352800"/>
            <a:ext cx="990600" cy="685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26" name=""/>
          <p:cNvSpPr/>
          <p:nvPr/>
        </p:nvSpPr>
        <p:spPr>
          <a:xfrm rot="0" flipH="1">
            <a:off x="3581400" y="3276600"/>
            <a:ext cx="2895600" cy="762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27" name=""/>
          <p:cNvSpPr/>
          <p:nvPr/>
        </p:nvSpPr>
        <p:spPr>
          <a:xfrm rot="0">
            <a:off x="3581400" y="4419600"/>
            <a:ext cx="1371600" cy="685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28" name=""/>
          <p:cNvSpPr/>
          <p:nvPr/>
        </p:nvSpPr>
        <p:spPr>
          <a:xfrm rot="0" flipH="1">
            <a:off x="4953000" y="4495800"/>
            <a:ext cx="1143000" cy="6096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1" name=""/>
          <p:cNvSpPr/>
          <p:nvPr>
            <p:ph type="title" sz="full" idx="0"/>
          </p:nvPr>
        </p:nvSpPr>
        <p:spPr>
          <a:xfrm rot="0">
            <a:off x="914400" y="277812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400" i="1" lang="zh-CN"/>
              <a:t>Logical Consequence</a:t>
            </a:r>
          </a:p>
        </p:txBody>
      </p:sp>
      <p:sp>
        <p:nvSpPr>
          <p:cNvPr id="1048732" name=""/>
          <p:cNvSpPr/>
          <p:nvPr>
            <p:ph type="body" sz="full" idx="1"/>
          </p:nvPr>
        </p:nvSpPr>
        <p:spPr>
          <a:xfrm rot="0">
            <a:off x="914400" y="1600200"/>
            <a:ext cx="7772400" cy="4530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just" eaLnBrk="1" hangingPunct="1" latinLnBrk="1" lvl="0">
              <a:buClr>
                <a:schemeClr val="dk1"/>
              </a:buClr>
              <a:buFont typeface="Arial" pitchFamily="0" charset="0"/>
              <a:buChar char="●"/>
            </a:pPr>
            <a:r>
              <a:rPr altLang="en-US" b="1" sz="2400" lang="zh-CN"/>
              <a:t>Theorem1</a:t>
            </a:r>
            <a:r>
              <a:rPr altLang="en-US" sz="2400" lang="zh-CN"/>
              <a:t>: If C is a resolvent of  two clauses C</a:t>
            </a:r>
            <a:r>
              <a:rPr altLang="en-US" baseline="-25000" sz="2400" lang="zh-CN"/>
              <a:t>1  </a:t>
            </a:r>
            <a:r>
              <a:rPr altLang="en-US" sz="2400" lang="zh-CN"/>
              <a:t>and C</a:t>
            </a:r>
            <a:r>
              <a:rPr altLang="en-US" baseline="-25000" sz="2400" lang="zh-CN"/>
              <a:t>2 </a:t>
            </a:r>
            <a:r>
              <a:rPr altLang="en-US" sz="2400" lang="zh-CN"/>
              <a:t>, then C is a </a:t>
            </a:r>
            <a:r>
              <a:rPr altLang="en-US" sz="2400" i="1" lang="zh-CN"/>
              <a:t>logical consequence</a:t>
            </a:r>
            <a:r>
              <a:rPr altLang="en-US" b="1" sz="2400" lang="zh-CN"/>
              <a:t> </a:t>
            </a:r>
            <a:r>
              <a:rPr altLang="en-US" sz="2400" lang="zh-CN"/>
              <a:t>of {C</a:t>
            </a:r>
            <a:r>
              <a:rPr altLang="en-US" baseline="-25000" sz="2400" lang="zh-CN"/>
              <a:t>1 </a:t>
            </a:r>
            <a:r>
              <a:rPr altLang="en-US" sz="2400" lang="zh-CN"/>
              <a:t>, C</a:t>
            </a:r>
            <a:r>
              <a:rPr altLang="en-US" baseline="-25000" sz="2400" lang="zh-CN"/>
              <a:t>2 </a:t>
            </a:r>
            <a:r>
              <a:rPr altLang="en-US" sz="2400" lang="zh-CN"/>
              <a:t>}.</a:t>
            </a:r>
          </a:p>
          <a:p>
            <a:pPr algn="just" eaLnBrk="1" hangingPunct="1" latinLnBrk="1" lvl="1"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A deduction of an empty clause (or resolvent as contradiction) from a set S of clauses is called a </a:t>
            </a:r>
            <a:r>
              <a:rPr altLang="en-US" sz="2000" i="1" lang="zh-CN"/>
              <a:t>resolution refutation</a:t>
            </a:r>
            <a:r>
              <a:rPr altLang="en-US" sz="2000" lang="zh-CN"/>
              <a:t> of S.</a:t>
            </a:r>
          </a:p>
          <a:p>
            <a:pPr algn="just" eaLnBrk="1" hangingPunct="1" latinLnBrk="1" lvl="0">
              <a:buClr>
                <a:schemeClr val="dk1"/>
              </a:buClr>
              <a:buFont typeface="Arial" pitchFamily="0" charset="0"/>
              <a:buChar char="●"/>
            </a:pPr>
            <a:r>
              <a:rPr altLang="en-US" b="1" sz="2400" lang="zh-CN"/>
              <a:t> Theorem2: </a:t>
            </a:r>
            <a:r>
              <a:rPr altLang="en-US" sz="2400" lang="zh-CN"/>
              <a:t>Let  S be a set of clauses. A clause C is a </a:t>
            </a:r>
            <a:r>
              <a:rPr altLang="en-US" sz="2400" i="1" lang="zh-CN"/>
              <a:t>logical consequence</a:t>
            </a:r>
            <a:r>
              <a:rPr altLang="en-US" sz="2400" lang="zh-CN"/>
              <a:t> of  S iff the set S’= S </a:t>
            </a:r>
            <a:r>
              <a:rPr altLang="en-US" sz="2400" lang="zh-CN">
                <a:sym typeface="Symbol" pitchFamily="18" charset="2"/>
              </a:rPr>
              <a:t></a:t>
            </a:r>
            <a:r>
              <a:rPr altLang="en-US" sz="2400" lang="zh-CN"/>
              <a:t> {~ C} is </a:t>
            </a:r>
            <a:r>
              <a:rPr altLang="en-US" sz="2400" i="1" lang="zh-CN"/>
              <a:t>unsatisfiable</a:t>
            </a:r>
            <a:r>
              <a:rPr altLang="en-US" sz="2400" lang="zh-CN"/>
              <a:t>. </a:t>
            </a:r>
          </a:p>
          <a:p>
            <a:pPr algn="just" eaLnBrk="1" hangingPunct="1" latinLnBrk="1" lvl="1"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In other words, C is a logical consequence of a given set S iff an empty clause is deduced  from the set  S'.</a:t>
            </a:r>
          </a:p>
          <a:p>
            <a:pPr algn="just" eaLnBrk="1" hangingPunct="1" latinLnBrk="1" lvl="0">
              <a:buClr>
                <a:schemeClr val="dk1"/>
              </a:buClr>
              <a:buSzPct val="75000"/>
              <a:buFont typeface="Arial" pitchFamily="0" charset="0"/>
              <a:buChar char="−"/>
            </a:pPr>
            <a:endParaRPr altLang="en-US" sz="2000" 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3" name=""/>
          <p:cNvSpPr/>
          <p:nvPr>
            <p:ph type="title" sz="full" idx="0"/>
          </p:nvPr>
        </p:nvSpPr>
        <p:spPr>
          <a:xfrm rot="0">
            <a:off x="914400" y="277812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400" i="1" lang="zh-CN"/>
              <a:t>Example</a:t>
            </a:r>
          </a:p>
        </p:txBody>
      </p:sp>
      <p:sp>
        <p:nvSpPr>
          <p:cNvPr id="1048734" name=""/>
          <p:cNvSpPr/>
          <p:nvPr>
            <p:ph type="body" sz="half" idx="1"/>
          </p:nvPr>
        </p:nvSpPr>
        <p:spPr>
          <a:xfrm rot="0">
            <a:off x="838200" y="1676400"/>
            <a:ext cx="8001000" cy="2362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4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2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1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>
                <a:solidFill>
                  <a:schemeClr val="dk1"/>
                </a:solidFill>
              </a:defRPr>
            </a:lvl5pPr>
          </a:lstStyle>
          <a:p>
            <a:pPr algn="just" eaLnBrk="1" hangingPunct="1" latinLnBrk="1" lvl="0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lang="zh-CN"/>
              <a:t>Show that C V D is a logical consequence of </a:t>
            </a:r>
          </a:p>
          <a:p>
            <a:pPr algn="just" eaLnBrk="1" hangingPunct="1" latinLnBrk="1" lvl="1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1800" lang="zh-CN"/>
              <a:t>S ={AVB, ~ AVD, C V~ B} using resolution refutation principle.</a:t>
            </a:r>
          </a:p>
          <a:p>
            <a:pPr algn="just" eaLnBrk="1" hangingPunct="1" latinLnBrk="1" lvl="0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lang="zh-CN"/>
              <a:t>First we will add negation of logical consequence </a:t>
            </a:r>
          </a:p>
          <a:p>
            <a:pPr algn="just" eaLnBrk="1" hangingPunct="1" latinLnBrk="1" lvl="1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1800" lang="zh-CN"/>
              <a:t>i.e., ~ (C V D) </a:t>
            </a:r>
            <a:r>
              <a:rPr altLang="en-US" sz="1800" lang="zh-CN">
                <a:sym typeface="Symbol" pitchFamily="18" charset="2"/>
              </a:rPr>
              <a:t></a:t>
            </a:r>
            <a:r>
              <a:rPr altLang="en-US" sz="1800" lang="zh-CN"/>
              <a:t> ~C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~D to the set S.</a:t>
            </a:r>
          </a:p>
          <a:p>
            <a:pPr algn="just" eaLnBrk="1" hangingPunct="1" latinLnBrk="1" lvl="1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1800" lang="zh-CN"/>
              <a:t>Get S’ = {A V B, ~ A V D, C V~ B, ~C, ~D}.</a:t>
            </a:r>
          </a:p>
          <a:p>
            <a:pPr algn="just" eaLnBrk="1" hangingPunct="1" latinLnBrk="1" lvl="0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lang="zh-CN"/>
              <a:t>Now show that S’ is unsatisfiable by deriving contradiction using resolution principle. </a:t>
            </a:r>
          </a:p>
          <a:p>
            <a:pPr algn="just" eaLnBrk="1" hangingPunct="1" latinLnBrk="1" lvl="0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●"/>
            </a:pPr>
            <a:endParaRPr altLang="en-US" lang="zh-CN"/>
          </a:p>
          <a:p>
            <a:pPr algn="just" eaLnBrk="1" hangingPunct="1" latinLnBrk="1" lvl="0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●"/>
            </a:pPr>
            <a:endParaRPr altLang="en-US" sz="1600" lang="zh-CN"/>
          </a:p>
        </p:txBody>
      </p:sp>
      <p:pic>
        <p:nvPicPr>
          <p:cNvPr id="2097153" name=""/>
          <p:cNvPicPr>
            <a:picLocks/>
          </p:cNvPicPr>
          <p:nvPr>
            <p:ph sz="half" idx="2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 bwMode="auto">
          <a:xfrm rot="0">
            <a:off x="1371600" y="3962400"/>
            <a:ext cx="7543800" cy="32004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6" name=""/>
          <p:cNvSpPr/>
          <p:nvPr>
            <p:ph type="title" sz="full" idx="0"/>
          </p:nvPr>
        </p:nvSpPr>
        <p:spPr>
          <a:xfrm rot="0">
            <a:off x="838200" y="0"/>
            <a:ext cx="76200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800" i="1" lang="zh-CN"/>
              <a:t>Cont..</a:t>
            </a:r>
          </a:p>
        </p:txBody>
      </p:sp>
      <p:sp>
        <p:nvSpPr>
          <p:cNvPr id="1048607" name=""/>
          <p:cNvSpPr/>
          <p:nvPr>
            <p:ph type="body" sz="full" idx="1"/>
          </p:nvPr>
        </p:nvSpPr>
        <p:spPr>
          <a:xfrm rot="0">
            <a:off x="996950" y="1677987"/>
            <a:ext cx="7442200" cy="3956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90000"/>
              </a:lnSpc>
              <a:buClr>
                <a:schemeClr val="dk1"/>
              </a:buClr>
              <a:buFont typeface="Symbol" pitchFamily="18" charset="2"/>
              <a:buChar char="·"/>
            </a:pPr>
            <a:r>
              <a:rPr altLang="en-US" sz="2400" lang="zh-CN"/>
              <a:t>Given some propositions to be true in a given context, 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200" lang="zh-CN"/>
              <a:t>logic helps in inferencing new proposition, which is also true in the same context. </a:t>
            </a:r>
          </a:p>
          <a:p>
            <a:pPr algn="just" eaLnBrk="1" hangingPunct="1" latinLnBrk="1" lvl="0">
              <a:lnSpc>
                <a:spcPct val="90000"/>
              </a:lnSpc>
              <a:buClr>
                <a:schemeClr val="dk1"/>
              </a:buClr>
              <a:buFont typeface="Symbol" pitchFamily="18" charset="2"/>
              <a:buChar char="·"/>
            </a:pPr>
            <a:r>
              <a:rPr altLang="en-US" sz="2400" lang="zh-CN"/>
              <a:t>Suppose we are given a set of propositions  such as 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200" lang="zh-CN"/>
              <a:t>“It is hot today" and 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200" lang="zh-CN"/>
              <a:t>“If it is hot it will rain", then 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200" lang="zh-CN"/>
              <a:t>we can infer that  </a:t>
            </a:r>
          </a:p>
          <a:p>
            <a:pPr algn="just" eaLnBrk="1" hangingPunct="1" latinLnBrk="1" lvl="2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100" lang="zh-CN"/>
              <a:t>“It will rain today".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"/>
          <p:cNvSpPr/>
          <p:nvPr>
            <p:ph type="title" sz="full" idx="0"/>
          </p:nvPr>
        </p:nvSpPr>
        <p:spPr>
          <a:xfrm rot="0">
            <a:off x="1201737" y="277812"/>
            <a:ext cx="7269162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800" i="1" lang="zh-CN"/>
              <a:t>Well-formed formula</a:t>
            </a:r>
          </a:p>
        </p:txBody>
      </p:sp>
      <p:sp>
        <p:nvSpPr>
          <p:cNvPr id="1048611" name=""/>
          <p:cNvSpPr/>
          <p:nvPr>
            <p:ph type="body" sz="full" idx="1"/>
          </p:nvPr>
        </p:nvSpPr>
        <p:spPr>
          <a:xfrm rot="0">
            <a:off x="1143000" y="1752600"/>
            <a:ext cx="7315200" cy="4724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80000"/>
              </a:lnSpc>
              <a:buClr>
                <a:schemeClr val="dk1"/>
              </a:buClr>
              <a:buFont typeface="Symbol" pitchFamily="18" charset="2"/>
              <a:buChar char="·"/>
            </a:pPr>
            <a:r>
              <a:rPr altLang="en-US" sz="2200" lang="zh-CN"/>
              <a:t>Propositional Calculus (PC) is a language of propositions basically refers </a:t>
            </a:r>
          </a:p>
          <a:p>
            <a:pPr algn="just" eaLnBrk="1" hangingPunct="1" latinLnBrk="1" lvl="1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to set of rules used  to combine the propositions to form compound propositions using logical operators often called connectives such as  </a:t>
            </a:r>
            <a:r>
              <a:rPr altLang="en-US" sz="2000" lang="zh-CN">
                <a:sym typeface="Symbol" pitchFamily="18" charset="2"/>
              </a:rPr>
              <a:t>,</a:t>
            </a:r>
            <a:r>
              <a:rPr altLang="en-US" sz="2000" lang="zh-CN"/>
              <a:t>	V,  ~, </a:t>
            </a:r>
            <a:r>
              <a:rPr altLang="en-US" sz="2000" lang="zh-CN">
                <a:sym typeface="Symbol" pitchFamily="18" charset="2"/>
              </a:rPr>
              <a:t> ,  </a:t>
            </a:r>
          </a:p>
          <a:p>
            <a:pPr algn="just" eaLnBrk="1" hangingPunct="1" latinLnBrk="1" lvl="0">
              <a:lnSpc>
                <a:spcPct val="80000"/>
              </a:lnSpc>
              <a:buClr>
                <a:schemeClr val="dk1"/>
              </a:buClr>
              <a:buFont typeface="Symbol" pitchFamily="18" charset="2"/>
              <a:buChar char="·"/>
            </a:pPr>
            <a:r>
              <a:rPr altLang="en-US" sz="2200" lang="zh-CN"/>
              <a:t>Well-formed formula is defined as:</a:t>
            </a:r>
          </a:p>
          <a:p>
            <a:pPr algn="just" eaLnBrk="1" hangingPunct="1" latinLnBrk="1" lvl="1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An atom is a well-formed formula.</a:t>
            </a:r>
          </a:p>
          <a:p>
            <a:pPr algn="just" eaLnBrk="1" hangingPunct="1" latinLnBrk="1" lvl="1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If  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sz="2000" lang="zh-CN"/>
              <a:t> is a well-formed formula, then ~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sz="2000" lang="zh-CN"/>
              <a:t> is a well-formed formula.</a:t>
            </a:r>
          </a:p>
          <a:p>
            <a:pPr algn="just" eaLnBrk="1" hangingPunct="1" latinLnBrk="1" lvl="1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If  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sz="2000" lang="zh-CN"/>
              <a:t> and </a:t>
            </a:r>
            <a:r>
              <a:rPr altLang="en-US" sz="2000" lang="zh-CN">
                <a:sym typeface="Symbol" pitchFamily="18" charset="2"/>
              </a:rPr>
              <a:t></a:t>
            </a:r>
            <a:r>
              <a:rPr altLang="en-US" sz="2000" lang="zh-CN"/>
              <a:t> are well formed formulae, then (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sz="2000" lang="zh-CN"/>
              <a:t> </a:t>
            </a:r>
            <a:r>
              <a:rPr altLang="en-US" sz="2000" lang="zh-CN">
                <a:sym typeface="Symbol" pitchFamily="18" charset="2"/>
              </a:rPr>
              <a:t></a:t>
            </a:r>
            <a:r>
              <a:rPr altLang="en-US" sz="2000" lang="zh-CN"/>
              <a:t> </a:t>
            </a:r>
            <a:r>
              <a:rPr altLang="en-US" sz="2000" lang="zh-CN">
                <a:sym typeface="Symbol" pitchFamily="18" charset="2"/>
              </a:rPr>
              <a:t></a:t>
            </a:r>
            <a:r>
              <a:rPr altLang="en-US" sz="2000" lang="zh-CN"/>
              <a:t>),  (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sz="2000" lang="zh-CN"/>
              <a:t>  V </a:t>
            </a:r>
            <a:r>
              <a:rPr altLang="en-US" sz="2000" lang="zh-CN">
                <a:sym typeface="Symbol" pitchFamily="18" charset="2"/>
              </a:rPr>
              <a:t></a:t>
            </a:r>
            <a:r>
              <a:rPr altLang="en-US" sz="2000" lang="zh-CN"/>
              <a:t> ),    (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sz="2000" lang="zh-CN"/>
              <a:t> </a:t>
            </a:r>
            <a:r>
              <a:rPr altLang="en-US" sz="2000" lang="zh-CN">
                <a:sym typeface="Symbol" pitchFamily="18" charset="2"/>
              </a:rPr>
              <a:t></a:t>
            </a:r>
            <a:r>
              <a:rPr altLang="en-US" sz="2000" lang="zh-CN"/>
              <a:t>  </a:t>
            </a:r>
            <a:r>
              <a:rPr altLang="en-US" sz="2000" lang="zh-CN">
                <a:sym typeface="Symbol" pitchFamily="18" charset="2"/>
              </a:rPr>
              <a:t></a:t>
            </a:r>
            <a:r>
              <a:rPr altLang="en-US" sz="2000" lang="zh-CN"/>
              <a:t>),    (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sz="2000" lang="zh-CN"/>
              <a:t> </a:t>
            </a:r>
            <a:r>
              <a:rPr altLang="en-US" sz="2000" lang="zh-CN">
                <a:sym typeface="Symbol" pitchFamily="18" charset="2"/>
              </a:rPr>
              <a:t></a:t>
            </a:r>
            <a:r>
              <a:rPr altLang="en-US" sz="2000" lang="zh-CN"/>
              <a:t> </a:t>
            </a:r>
            <a:r>
              <a:rPr altLang="en-US" sz="2000" lang="zh-CN">
                <a:sym typeface="Symbol" pitchFamily="18" charset="2"/>
              </a:rPr>
              <a:t></a:t>
            </a:r>
            <a:r>
              <a:rPr altLang="en-US" sz="2000" lang="zh-CN"/>
              <a:t> )  are also well-formed formulae.</a:t>
            </a:r>
          </a:p>
          <a:p>
            <a:pPr algn="just" eaLnBrk="1" hangingPunct="1" latinLnBrk="1" lvl="1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A propositional expression is a well-formed formula if and only if  it can be obtained by using above conditions.</a:t>
            </a: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4" name=""/>
          <p:cNvSpPr/>
          <p:nvPr>
            <p:ph type="title" sz="full" idx="0"/>
          </p:nvPr>
        </p:nvSpPr>
        <p:spPr>
          <a:xfrm rot="0">
            <a:off x="914400" y="277812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800" i="1" lang="zh-CN"/>
              <a:t>Truth Table</a:t>
            </a:r>
          </a:p>
        </p:txBody>
      </p:sp>
      <p:sp>
        <p:nvSpPr>
          <p:cNvPr id="1048615" name=""/>
          <p:cNvSpPr/>
          <p:nvPr>
            <p:ph type="body" sz="full" idx="1"/>
          </p:nvPr>
        </p:nvSpPr>
        <p:spPr>
          <a:xfrm rot="0">
            <a:off x="838200" y="1676400"/>
            <a:ext cx="7848600" cy="487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200" lang="zh-CN"/>
              <a:t>Truth table gives us operational definitions of important logical operators.</a:t>
            </a:r>
            <a:r>
              <a:rPr altLang="en-US" sz="2000" lang="zh-CN"/>
              <a:t> </a:t>
            </a:r>
          </a:p>
          <a:p>
            <a:pPr algn="just" eaLnBrk="1" hangingPunct="1" latinLnBrk="1" lvl="1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By using truth table, the truth values of well-formed formulae are calculated. </a:t>
            </a:r>
          </a:p>
          <a:p>
            <a:pPr algn="just" eaLnBrk="1" hangingPunct="1" latinLnBrk="1" lvl="0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200" lang="zh-CN"/>
              <a:t>Truth table elaborates all possible truth values of a formula. </a:t>
            </a:r>
          </a:p>
          <a:p>
            <a:pPr algn="just" eaLnBrk="1" hangingPunct="1" latinLnBrk="1" lvl="0">
              <a:lnSpc>
                <a:spcPct val="8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200" lang="zh-CN"/>
              <a:t>The meanings of the logical operators are given by the following truth table. </a:t>
            </a:r>
          </a:p>
          <a:p>
            <a:pPr algn="just" eaLnBrk="1" hangingPunct="1" latinLnBrk="1" lvl="0">
              <a:lnSpc>
                <a:spcPct val="80000"/>
              </a:lnSpc>
            </a:pPr>
            <a:endParaRPr altLang="en-US" sz="2200" lang="zh-CN"/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600" lang="zh-CN"/>
              <a:t>	</a:t>
            </a:r>
            <a:r>
              <a:rPr altLang="en-US" sz="1800" lang="zh-CN"/>
              <a:t>P	Q	~P     P </a:t>
            </a:r>
            <a:r>
              <a:rPr altLang="en-US" sz="1800" lang="zh-CN">
                <a:sym typeface="Symbol" pitchFamily="18" charset="2"/>
              </a:rPr>
              <a:t></a:t>
            </a:r>
            <a:r>
              <a:rPr altLang="en-US" sz="1800" lang="zh-CN"/>
              <a:t> Q   P V Q    P </a:t>
            </a:r>
            <a:r>
              <a:rPr altLang="en-US" sz="1800" lang="zh-CN">
                <a:sym typeface="Symbol" pitchFamily="18" charset="2"/>
              </a:rPr>
              <a:t></a:t>
            </a:r>
            <a:r>
              <a:rPr altLang="en-US" sz="1800" lang="zh-CN"/>
              <a:t>  Q    	P  </a:t>
            </a:r>
            <a:r>
              <a:rPr altLang="en-US" sz="1800" lang="zh-CN">
                <a:sym typeface="Symbol" pitchFamily="18" charset="2"/>
              </a:rPr>
              <a:t></a:t>
            </a:r>
            <a:r>
              <a:rPr altLang="en-US" sz="1800" lang="zh-CN"/>
              <a:t>  Q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T	T	F	T	    T	    T	T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T	F	F	F	    T	    F	F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F	T	T	F 	    T	    T	F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800" lang="zh-CN"/>
              <a:t>	F	F	T	F 	    F	    T	T</a:t>
            </a:r>
          </a:p>
          <a:p>
            <a:pPr eaLnBrk="1" hangingPunct="1" latinLnBrk="1" lvl="1">
              <a:lnSpc>
                <a:spcPct val="80000"/>
              </a:lnSpc>
            </a:pPr>
            <a:endParaRPr altLang="en-US" sz="2000" lang="zh-CN"/>
          </a:p>
        </p:txBody>
      </p:sp>
      <p:sp>
        <p:nvSpPr>
          <p:cNvPr id="1048616" name=""/>
          <p:cNvSpPr/>
          <p:nvPr/>
        </p:nvSpPr>
        <p:spPr>
          <a:xfrm rot="0">
            <a:off x="914400" y="4267200"/>
            <a:ext cx="6705600" cy="18288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7" name=""/>
          <p:cNvSpPr/>
          <p:nvPr>
            <p:ph type="title" sz="full" idx="0"/>
          </p:nvPr>
        </p:nvSpPr>
        <p:spPr>
          <a:xfrm rot="0">
            <a:off x="914400" y="277812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i="1" lang="zh-CN"/>
              <a:t>Equivalence Laws</a:t>
            </a:r>
          </a:p>
        </p:txBody>
      </p:sp>
      <p:sp>
        <p:nvSpPr>
          <p:cNvPr id="1048618" name=""/>
          <p:cNvSpPr/>
          <p:nvPr>
            <p:ph type="body" sz="full" idx="1"/>
          </p:nvPr>
        </p:nvSpPr>
        <p:spPr>
          <a:xfrm rot="0">
            <a:off x="1066800" y="1600200"/>
            <a:ext cx="7620000" cy="487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1600" lang="zh-CN"/>
              <a:t>Commutation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600" lang="zh-CN"/>
              <a:t>	1.	P </a:t>
            </a:r>
            <a:r>
              <a:rPr altLang="en-US" sz="1600" lang="zh-CN">
                <a:sym typeface="Symbol" pitchFamily="18" charset="2"/>
              </a:rPr>
              <a:t></a:t>
            </a:r>
            <a:r>
              <a:rPr altLang="en-US" sz="1600" lang="zh-CN"/>
              <a:t> Q		</a:t>
            </a:r>
            <a:r>
              <a:rPr altLang="en-US" sz="1600" lang="zh-CN">
                <a:sym typeface="Symbol" pitchFamily="18" charset="2"/>
              </a:rPr>
              <a:t></a:t>
            </a:r>
            <a:r>
              <a:rPr altLang="en-US" sz="1600" lang="zh-CN"/>
              <a:t>		Q  </a:t>
            </a:r>
            <a:r>
              <a:rPr altLang="en-US" sz="1600" lang="zh-CN">
                <a:sym typeface="Symbol" pitchFamily="18" charset="2"/>
              </a:rPr>
              <a:t></a:t>
            </a:r>
            <a:r>
              <a:rPr altLang="en-US" sz="1600" lang="zh-CN"/>
              <a:t> P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600" lang="zh-CN"/>
              <a:t>	2.	P  V  Q		</a:t>
            </a:r>
            <a:r>
              <a:rPr altLang="en-US" sz="1600" lang="zh-CN">
                <a:sym typeface="Symbol" pitchFamily="18" charset="2"/>
              </a:rPr>
              <a:t></a:t>
            </a:r>
            <a:r>
              <a:rPr altLang="en-US" sz="1600" lang="zh-CN"/>
              <a:t>		Q  V  P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1600" lang="zh-CN"/>
              <a:t>Association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600" lang="zh-CN"/>
              <a:t>	1.	P </a:t>
            </a:r>
            <a:r>
              <a:rPr altLang="en-US" sz="1600" lang="zh-CN">
                <a:sym typeface="Symbol" pitchFamily="18" charset="2"/>
              </a:rPr>
              <a:t></a:t>
            </a:r>
            <a:r>
              <a:rPr altLang="en-US" sz="1600" lang="zh-CN"/>
              <a:t> (Q  </a:t>
            </a:r>
            <a:r>
              <a:rPr altLang="en-US" sz="1600" lang="zh-CN">
                <a:sym typeface="Symbol" pitchFamily="18" charset="2"/>
              </a:rPr>
              <a:t></a:t>
            </a:r>
            <a:r>
              <a:rPr altLang="en-US" sz="1600" lang="zh-CN"/>
              <a:t> R)	</a:t>
            </a:r>
            <a:r>
              <a:rPr altLang="en-US" sz="1600" lang="zh-CN">
                <a:sym typeface="Symbol" pitchFamily="18" charset="2"/>
              </a:rPr>
              <a:t></a:t>
            </a:r>
            <a:r>
              <a:rPr altLang="en-US" sz="1600" lang="zh-CN"/>
              <a:t>		(P  </a:t>
            </a:r>
            <a:r>
              <a:rPr altLang="en-US" sz="1600" lang="zh-CN">
                <a:sym typeface="Symbol" pitchFamily="18" charset="2"/>
              </a:rPr>
              <a:t></a:t>
            </a:r>
            <a:r>
              <a:rPr altLang="en-US" sz="1600" lang="zh-CN"/>
              <a:t> Q)  </a:t>
            </a:r>
            <a:r>
              <a:rPr altLang="en-US" sz="1600" lang="zh-CN">
                <a:sym typeface="Symbol" pitchFamily="18" charset="2"/>
              </a:rPr>
              <a:t></a:t>
            </a:r>
            <a:r>
              <a:rPr altLang="en-US" sz="1600" lang="zh-CN"/>
              <a:t>  R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600" lang="zh-CN"/>
              <a:t>	2.	P  V (Q  V  R)	</a:t>
            </a:r>
            <a:r>
              <a:rPr altLang="en-US" sz="1600" lang="zh-CN">
                <a:sym typeface="Symbol" pitchFamily="18" charset="2"/>
              </a:rPr>
              <a:t></a:t>
            </a:r>
            <a:r>
              <a:rPr altLang="en-US" sz="1600" lang="zh-CN"/>
              <a:t>		(P  V  Q)  V  R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1600" lang="zh-CN"/>
              <a:t>Double Negation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600" lang="zh-CN"/>
              <a:t>	~ (~ P)   		</a:t>
            </a:r>
            <a:r>
              <a:rPr altLang="en-US" sz="1600" lang="zh-CN">
                <a:sym typeface="Symbol" pitchFamily="18" charset="2"/>
              </a:rPr>
              <a:t></a:t>
            </a:r>
            <a:r>
              <a:rPr altLang="en-US" sz="1600" lang="zh-CN"/>
              <a:t>		 P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1600" lang="zh-CN"/>
              <a:t>Distributive Laws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600" lang="zh-CN"/>
              <a:t>	1.    P  </a:t>
            </a:r>
            <a:r>
              <a:rPr altLang="en-US" sz="1600" lang="zh-CN">
                <a:sym typeface="Symbol" pitchFamily="18" charset="2"/>
              </a:rPr>
              <a:t></a:t>
            </a:r>
            <a:r>
              <a:rPr altLang="en-US" sz="1600" lang="zh-CN"/>
              <a:t>  ( Q V R)	</a:t>
            </a:r>
            <a:r>
              <a:rPr altLang="en-US" sz="1600" lang="zh-CN">
                <a:sym typeface="Symbol" pitchFamily="18" charset="2"/>
              </a:rPr>
              <a:t></a:t>
            </a:r>
            <a:r>
              <a:rPr altLang="en-US" sz="1600" lang="zh-CN"/>
              <a:t>		(P </a:t>
            </a:r>
            <a:r>
              <a:rPr altLang="en-US" sz="1600" lang="zh-CN">
                <a:sym typeface="Symbol" pitchFamily="18" charset="2"/>
              </a:rPr>
              <a:t></a:t>
            </a:r>
            <a:r>
              <a:rPr altLang="en-US" sz="1600" lang="zh-CN"/>
              <a:t> Q) V (P </a:t>
            </a:r>
            <a:r>
              <a:rPr altLang="en-US" sz="1600" lang="zh-CN">
                <a:sym typeface="Symbol" pitchFamily="18" charset="2"/>
              </a:rPr>
              <a:t></a:t>
            </a:r>
            <a:r>
              <a:rPr altLang="en-US" sz="1600" lang="zh-CN"/>
              <a:t> R)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600" lang="zh-CN"/>
              <a:t>	2.	P V ( Q </a:t>
            </a:r>
            <a:r>
              <a:rPr altLang="en-US" sz="1600" lang="zh-CN">
                <a:sym typeface="Symbol" pitchFamily="18" charset="2"/>
              </a:rPr>
              <a:t></a:t>
            </a:r>
            <a:r>
              <a:rPr altLang="en-US" sz="1600" lang="zh-CN"/>
              <a:t> R)	</a:t>
            </a:r>
            <a:r>
              <a:rPr altLang="en-US" sz="1600" lang="zh-CN">
                <a:sym typeface="Symbol" pitchFamily="18" charset="2"/>
              </a:rPr>
              <a:t></a:t>
            </a:r>
            <a:r>
              <a:rPr altLang="en-US" sz="1600" lang="zh-CN"/>
              <a:t>		(P V Q) </a:t>
            </a:r>
            <a:r>
              <a:rPr altLang="en-US" sz="1600" lang="zh-CN">
                <a:sym typeface="Symbol" pitchFamily="18" charset="2"/>
              </a:rPr>
              <a:t></a:t>
            </a:r>
            <a:r>
              <a:rPr altLang="en-US" sz="1600" lang="zh-CN"/>
              <a:t> (P V R) 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1600" lang="zh-CN"/>
              <a:t>De Morgan’s Laws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600" lang="zh-CN"/>
              <a:t>	1.	~ (P </a:t>
            </a:r>
            <a:r>
              <a:rPr altLang="en-US" sz="1600" lang="zh-CN">
                <a:sym typeface="Symbol" pitchFamily="18" charset="2"/>
              </a:rPr>
              <a:t></a:t>
            </a:r>
            <a:r>
              <a:rPr altLang="en-US" sz="1600" lang="zh-CN"/>
              <a:t> Q)		</a:t>
            </a:r>
            <a:r>
              <a:rPr altLang="en-US" sz="1600" lang="zh-CN">
                <a:sym typeface="Symbol" pitchFamily="18" charset="2"/>
              </a:rPr>
              <a:t></a:t>
            </a:r>
            <a:r>
              <a:rPr altLang="en-US" sz="1600" lang="zh-CN"/>
              <a:t>		~ P  V ~ Q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600" lang="zh-CN"/>
              <a:t>	2.	~ (P V Q)		</a:t>
            </a:r>
            <a:r>
              <a:rPr altLang="en-US" sz="1600" lang="zh-CN">
                <a:sym typeface="Symbol" pitchFamily="18" charset="2"/>
              </a:rPr>
              <a:t></a:t>
            </a:r>
            <a:r>
              <a:rPr altLang="en-US" sz="1600" lang="zh-CN"/>
              <a:t>		~ P  </a:t>
            </a:r>
            <a:r>
              <a:rPr altLang="en-US" sz="1600" lang="zh-CN">
                <a:sym typeface="Symbol" pitchFamily="18" charset="2"/>
              </a:rPr>
              <a:t></a:t>
            </a:r>
            <a:r>
              <a:rPr altLang="en-US" sz="1600" lang="zh-CN"/>
              <a:t> ~ Q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1600" lang="zh-CN"/>
              <a:t>Law of Excluded Middle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600" lang="zh-CN"/>
              <a:t>	P  V  ~ P		</a:t>
            </a:r>
            <a:r>
              <a:rPr altLang="en-US" sz="1600" lang="zh-CN">
                <a:sym typeface="Symbol" pitchFamily="18" charset="2"/>
              </a:rPr>
              <a:t></a:t>
            </a:r>
            <a:r>
              <a:rPr altLang="en-US" sz="1600" lang="zh-CN"/>
              <a:t>		T (true)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b="1" sz="1600" lang="zh-CN"/>
              <a:t>Law of Contradiction</a:t>
            </a:r>
          </a:p>
          <a:p>
            <a:pPr eaLnBrk="1" hangingPunct="1" latinLnBrk="1" lvl="0">
              <a:lnSpc>
                <a:spcPct val="80000"/>
              </a:lnSpc>
              <a:buNone/>
            </a:pPr>
            <a:r>
              <a:rPr altLang="en-US" sz="1600" lang="zh-CN"/>
              <a:t>	P  </a:t>
            </a:r>
            <a:r>
              <a:rPr altLang="en-US" sz="1600" lang="zh-CN">
                <a:sym typeface="Symbol" pitchFamily="18" charset="2"/>
              </a:rPr>
              <a:t></a:t>
            </a:r>
            <a:r>
              <a:rPr altLang="en-US" sz="1600" lang="zh-CN"/>
              <a:t>  ~ P  		 </a:t>
            </a:r>
            <a:r>
              <a:rPr altLang="en-US" sz="1600" lang="zh-CN">
                <a:sym typeface="Symbol" pitchFamily="18" charset="2"/>
              </a:rPr>
              <a:t></a:t>
            </a:r>
            <a:r>
              <a:rPr altLang="en-US" sz="1600" lang="zh-CN"/>
              <a:t>		F (false)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altLang="en-US" sz="1600" lang="zh-CN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9" name=""/>
          <p:cNvSpPr/>
          <p:nvPr>
            <p:ph type="title" sz="full" idx="0"/>
          </p:nvPr>
        </p:nvSpPr>
        <p:spPr>
          <a:xfrm rot="0">
            <a:off x="914400" y="277812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zh-CN"/>
              <a:t>Propositional Logic - PL</a:t>
            </a:r>
          </a:p>
        </p:txBody>
      </p:sp>
      <p:sp>
        <p:nvSpPr>
          <p:cNvPr id="1048620" name=""/>
          <p:cNvSpPr/>
          <p:nvPr>
            <p:ph type="body" sz="full" idx="1"/>
          </p:nvPr>
        </p:nvSpPr>
        <p:spPr>
          <a:xfrm rot="0">
            <a:off x="1219200" y="1600200"/>
            <a:ext cx="7467600" cy="495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PL deals with </a:t>
            </a:r>
          </a:p>
          <a:p>
            <a:pPr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the validity, satisfiability and unsatisfiability of a formula </a:t>
            </a:r>
          </a:p>
          <a:p>
            <a:pPr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derivation of a new formula using equivalence laws. </a:t>
            </a:r>
          </a:p>
          <a:p>
            <a:pPr algn="just" eaLnBrk="1" hangingPunct="1" latinLnBrk="1" lvl="0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Each row of a truth table for a given formula is called its </a:t>
            </a:r>
            <a:r>
              <a:rPr altLang="en-US" b="1" sz="2400" lang="zh-CN"/>
              <a:t>interpretation</a:t>
            </a:r>
            <a:r>
              <a:rPr altLang="en-US" sz="2400" lang="zh-CN"/>
              <a:t> under which a formula can be true or false.</a:t>
            </a:r>
          </a:p>
          <a:p>
            <a:pPr algn="just" eaLnBrk="1" hangingPunct="1" latinLnBrk="1" lvl="0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A formula </a:t>
            </a:r>
            <a:r>
              <a:rPr altLang="en-US" sz="2400" lang="zh-CN">
                <a:sym typeface="Symbol" pitchFamily="18" charset="2"/>
              </a:rPr>
              <a:t></a:t>
            </a:r>
            <a:r>
              <a:rPr altLang="en-US" sz="2400" lang="zh-CN"/>
              <a:t> is called </a:t>
            </a:r>
            <a:r>
              <a:rPr altLang="en-US" b="1" sz="2400" lang="zh-CN"/>
              <a:t>tautology</a:t>
            </a:r>
            <a:r>
              <a:rPr altLang="en-US" sz="2400" lang="zh-CN"/>
              <a:t> if and only 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if 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sz="2000" lang="zh-CN"/>
              <a:t> is true for all interpretations.  </a:t>
            </a:r>
          </a:p>
          <a:p>
            <a:pPr algn="just" eaLnBrk="1" hangingPunct="1" latinLnBrk="1" lvl="0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A formula </a:t>
            </a:r>
            <a:r>
              <a:rPr altLang="en-US" sz="2400" lang="zh-CN">
                <a:sym typeface="Symbol" pitchFamily="18" charset="2"/>
              </a:rPr>
              <a:t></a:t>
            </a:r>
            <a:r>
              <a:rPr altLang="en-US" sz="2400" lang="zh-CN"/>
              <a:t> is also called </a:t>
            </a:r>
            <a:r>
              <a:rPr altLang="en-US" b="1" sz="2400" lang="zh-CN"/>
              <a:t>valid</a:t>
            </a:r>
            <a:r>
              <a:rPr altLang="en-US" sz="2400" lang="zh-CN"/>
              <a:t> if and only if </a:t>
            </a:r>
          </a:p>
          <a:p>
            <a:pPr algn="just"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>
                <a:sym typeface="Symbol" pitchFamily="18" charset="2"/>
              </a:rPr>
              <a:t>it</a:t>
            </a:r>
            <a:r>
              <a:rPr altLang="en-US" sz="2000" lang="zh-CN"/>
              <a:t> is a </a:t>
            </a:r>
            <a:r>
              <a:rPr altLang="en-US" b="1" sz="2000" lang="zh-CN"/>
              <a:t>tautology.</a:t>
            </a:r>
            <a:r>
              <a:rPr altLang="en-US" sz="2000" lang="zh-CN"/>
              <a:t> </a:t>
            </a:r>
          </a:p>
          <a:p>
            <a:pPr algn="just" eaLnBrk="1" hangingPunct="1" latinLnBrk="1" lvl="0">
              <a:lnSpc>
                <a:spcPct val="90000"/>
              </a:lnSpc>
            </a:pPr>
            <a:endParaRPr altLang="en-US" sz="2000" lang="zh-CN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"/>
          <p:cNvSpPr/>
          <p:nvPr>
            <p:ph type="title" sz="full" idx="0"/>
          </p:nvPr>
        </p:nvSpPr>
        <p:spPr>
          <a:xfrm rot="0">
            <a:off x="914400" y="277812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200" i="0" u="none">
                <a:solidFill>
                  <a:schemeClr val="lt2"/>
                </a:solidFill>
                <a:latin typeface="Times New Roman" pitchFamily="18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sz="3800" lang="zh-CN"/>
              <a:t>Cont..</a:t>
            </a:r>
          </a:p>
        </p:txBody>
      </p:sp>
      <p:sp>
        <p:nvSpPr>
          <p:cNvPr id="1048622" name=""/>
          <p:cNvSpPr/>
          <p:nvPr>
            <p:ph type="body" sz="full" idx="1"/>
          </p:nvPr>
        </p:nvSpPr>
        <p:spPr>
          <a:xfrm rot="0">
            <a:off x="914400" y="1600200"/>
            <a:ext cx="7772400" cy="4530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baseline="0" b="0" sz="2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baseline="0" b="0" sz="23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Let </a:t>
            </a:r>
            <a:r>
              <a:rPr altLang="en-US" sz="2400" lang="zh-CN">
                <a:sym typeface="Symbol" pitchFamily="18" charset="2"/>
              </a:rPr>
              <a:t></a:t>
            </a:r>
            <a:r>
              <a:rPr altLang="en-US" sz="2400" lang="zh-CN"/>
              <a:t> be a formula and if there exist at least one interpretation for which </a:t>
            </a:r>
            <a:r>
              <a:rPr altLang="en-US" sz="2400" lang="zh-CN">
                <a:sym typeface="Symbol" pitchFamily="18" charset="2"/>
              </a:rPr>
              <a:t></a:t>
            </a:r>
            <a:r>
              <a:rPr altLang="en-US" sz="2400" lang="zh-CN"/>
              <a:t> is true, </a:t>
            </a:r>
          </a:p>
          <a:p>
            <a:pPr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then </a:t>
            </a: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sz="2000" lang="zh-CN"/>
              <a:t> is said to be </a:t>
            </a:r>
            <a:r>
              <a:rPr altLang="en-US" b="1" sz="2000" lang="zh-CN"/>
              <a:t>consistent </a:t>
            </a:r>
            <a:r>
              <a:rPr altLang="en-US" sz="2000" lang="zh-CN"/>
              <a:t>(satisfiable) i.e., if  </a:t>
            </a:r>
            <a:r>
              <a:rPr altLang="en-US" sz="2000" lang="zh-CN">
                <a:sym typeface="Symbol" pitchFamily="18" charset="2"/>
              </a:rPr>
              <a:t></a:t>
            </a:r>
            <a:r>
              <a:rPr altLang="en-US" sz="2000" lang="zh-CN"/>
              <a:t> a model for </a:t>
            </a:r>
            <a:r>
              <a:rPr altLang="en-US" sz="2000" lang="zh-CN">
                <a:sym typeface="Symbol" pitchFamily="18" charset="2"/>
              </a:rPr>
              <a:t>, then </a:t>
            </a:r>
            <a:r>
              <a:rPr altLang="en-US" sz="2000" lang="zh-CN"/>
              <a:t> is said to be consistent</a:t>
            </a:r>
            <a:r>
              <a:rPr altLang="en-US" sz="2000" lang="zh-CN">
                <a:sym typeface="Symbol" pitchFamily="18" charset="2"/>
              </a:rPr>
              <a:t> </a:t>
            </a:r>
            <a:r>
              <a:rPr altLang="en-US" sz="2000" lang="zh-CN"/>
              <a:t>.</a:t>
            </a:r>
          </a:p>
          <a:p>
            <a:pPr eaLnBrk="1" hangingPunct="1" latinLnBrk="1" lvl="0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A formula </a:t>
            </a:r>
            <a:r>
              <a:rPr altLang="en-US" sz="2400" lang="zh-CN">
                <a:sym typeface="Symbol" pitchFamily="18" charset="2"/>
              </a:rPr>
              <a:t></a:t>
            </a:r>
            <a:r>
              <a:rPr altLang="en-US" sz="2400" lang="zh-CN"/>
              <a:t> is said to be inconsistent (unsatisfiable), if and only if </a:t>
            </a:r>
          </a:p>
          <a:p>
            <a:pPr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>
                <a:sym typeface="Symbol" pitchFamily="18" charset="2"/>
              </a:rPr>
              <a:t></a:t>
            </a:r>
            <a:r>
              <a:rPr altLang="en-US" sz="2000" lang="zh-CN"/>
              <a:t> is always false under all interpretations.</a:t>
            </a:r>
          </a:p>
          <a:p>
            <a:pPr algn="just" eaLnBrk="1" hangingPunct="1" latinLnBrk="1" lvl="0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●"/>
            </a:pPr>
            <a:r>
              <a:rPr altLang="en-US" sz="2400" lang="zh-CN"/>
              <a:t>We can translate</a:t>
            </a:r>
            <a:r>
              <a:rPr altLang="en-US" sz="2200" lang="zh-CN"/>
              <a:t> </a:t>
            </a:r>
          </a:p>
          <a:p>
            <a:pPr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simple declarative and </a:t>
            </a:r>
          </a:p>
          <a:p>
            <a:pPr eaLnBrk="1" hangingPunct="1" latinLnBrk="1" lvl="1">
              <a:lnSpc>
                <a:spcPct val="90000"/>
              </a:lnSpc>
              <a:buClr>
                <a:schemeClr val="dk1"/>
              </a:buClr>
              <a:buFont typeface="Arial" pitchFamily="0" charset="0"/>
              <a:buChar char="−"/>
            </a:pPr>
            <a:r>
              <a:rPr altLang="en-US" sz="2000" lang="zh-CN"/>
              <a:t>conditional (if .. then) natural language sentences into its corresponding propositional formulae.</a:t>
            </a:r>
          </a:p>
          <a:p>
            <a:pPr eaLnBrk="1" hangingPunct="1" latinLnBrk="1" lvl="0">
              <a:lnSpc>
                <a:spcPct val="90000"/>
              </a:lnSpc>
              <a:buClr>
                <a:schemeClr val="dk1"/>
              </a:buClr>
              <a:buSzPct val="75000"/>
              <a:buFont typeface="Arial" pitchFamily="0" charset="0"/>
              <a:buChar char="−"/>
            </a:pPr>
            <a:endParaRPr altLang="en-US" sz="2000" lang="zh-CN"/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1"/>
      </a:accent3>
      <a:accent4>
        <a:srgbClr val="000000"/>
      </a:accent4>
      <a:accent5>
        <a:srgbClr val="000000"/>
      </a:accent5>
      <a:accent6>
        <a:srgbClr val="000000"/>
      </a:accent6>
      <a:hlink>
        <a:srgbClr val="990033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CCCCCC"/>
        </a:dk1>
        <a:lt1>
          <a:srgbClr val="000000"/>
        </a:lt1>
        <a:dk2>
          <a:srgbClr val="9933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000000"/>
        </a:accent3>
        <a:accent4>
          <a:srgbClr val="CCCCCC"/>
        </a:accent4>
        <a:accent5>
          <a:srgbClr val="000000"/>
        </a:accent5>
        <a:accent6>
          <a:srgbClr val="000000"/>
        </a:accent6>
        <a:hlink>
          <a:srgbClr val="993300"/>
        </a:hlink>
        <a:folHlink>
          <a:srgbClr val="CC9900"/>
        </a:folHlink>
      </a:clrScheme>
    </a:extraClrScheme>
    <a:extraClrScheme>
      <a:clrScheme name="Default Color Scheme 2">
        <a:dk1>
          <a:srgbClr val="CCCCCC"/>
        </a:dk1>
        <a:lt1>
          <a:srgbClr val="330000"/>
        </a:lt1>
        <a:dk2>
          <a:srgbClr val="9933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330000"/>
        </a:accent3>
        <a:accent4>
          <a:srgbClr val="CCCCCC"/>
        </a:accent4>
        <a:accent5>
          <a:srgbClr val="000000"/>
        </a:accent5>
        <a:accent6>
          <a:srgbClr val="000000"/>
        </a:accent6>
        <a:hlink>
          <a:srgbClr val="FF3300"/>
        </a:hlink>
        <a:folHlink>
          <a:srgbClr val="CC9933"/>
        </a:folHlink>
      </a:clrScheme>
    </a:extraClrScheme>
    <a:extraClrScheme>
      <a:clrScheme name="Default Color Scheme 3">
        <a:dk1>
          <a:srgbClr val="FFFFFF"/>
        </a:dk1>
        <a:lt1>
          <a:srgbClr val="21203C"/>
        </a:lt1>
        <a:dk2>
          <a:srgbClr val="79788A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21203C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6699"/>
        </a:hlink>
        <a:folHlink>
          <a:srgbClr val="8CB0A2"/>
        </a:folHlink>
      </a:clrScheme>
    </a:extraClrScheme>
    <a:extraClrScheme>
      <a:clrScheme name="Default Color Scheme 4">
        <a:dk1>
          <a:srgbClr val="FFFFCC"/>
        </a:dk1>
        <a:lt1>
          <a:srgbClr val="79A994"/>
        </a:lt1>
        <a:dk2>
          <a:srgbClr val="455B41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79A994"/>
        </a:accent3>
        <a:accent4>
          <a:srgbClr val="FFFFCC"/>
        </a:accent4>
        <a:accent5>
          <a:srgbClr val="000000"/>
        </a:accent5>
        <a:accent6>
          <a:srgbClr val="000000"/>
        </a:accent6>
        <a:hlink>
          <a:srgbClr val="993300"/>
        </a:hlink>
        <a:folHlink>
          <a:srgbClr val="A4AF6B"/>
        </a:folHlink>
      </a:clrScheme>
    </a:extraClrScheme>
    <a:extraClrScheme>
      <a:clrScheme name="Default Color Scheme 5">
        <a:dk1>
          <a:srgbClr val="330000"/>
        </a:dk1>
        <a:lt1>
          <a:srgbClr val="FF9900"/>
        </a:lt1>
        <a:dk2>
          <a:srgbClr val="8B3111"/>
        </a:dk2>
        <a:lt2>
          <a:srgbClr val="FFFFFF"/>
        </a:lt2>
        <a:accent1>
          <a:srgbClr val="DD6D07"/>
        </a:accent1>
        <a:accent2>
          <a:srgbClr val="CC9900"/>
        </a:accent2>
        <a:accent3>
          <a:srgbClr val="FF9900"/>
        </a:accent3>
        <a:accent4>
          <a:srgbClr val="330000"/>
        </a:accent4>
        <a:accent5>
          <a:srgbClr val="000000"/>
        </a:accent5>
        <a:accent6>
          <a:srgbClr val="000000"/>
        </a:accent6>
        <a:hlink>
          <a:srgbClr val="CC3300"/>
        </a:hlink>
        <a:folHlink>
          <a:srgbClr val="CCCC66"/>
        </a:folHlink>
      </a:clrScheme>
    </a:extraClrScheme>
    <a:extraClrScheme>
      <a:clrScheme name="Default Color Schem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1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990033"/>
        </a:hlink>
        <a:folHlink>
          <a:srgbClr val="B2B2B2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91411"/>
        </a:dk2>
        <a:lt2>
          <a:srgbClr val="000000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5A84D8"/>
        </a:hlink>
        <a:folHlink>
          <a:srgbClr val="A0C6BA"/>
        </a:folHlink>
      </a:clrScheme>
    </a:extraClrScheme>
    <a:extraClrScheme>
      <a:clrScheme name="Default Color Scheme 8">
        <a:dk1>
          <a:srgbClr val="000000"/>
        </a:dk1>
        <a:lt1>
          <a:srgbClr val="FFFFFF"/>
        </a:lt1>
        <a:dk2>
          <a:srgbClr val="999966"/>
        </a:dk2>
        <a:lt2>
          <a:srgbClr val="CC0000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666699"/>
        </a:hlink>
        <a:folHlink>
          <a:srgbClr val="CCCC99"/>
        </a:folHlink>
      </a:clrScheme>
    </a:extraClrScheme>
    <a:extraClrScheme>
      <a:clrScheme name="Default Color Scheme 9">
        <a:dk1>
          <a:srgbClr val="000000"/>
        </a:dk1>
        <a:lt1>
          <a:srgbClr val="FFFFFF"/>
        </a:lt1>
        <a:dk2>
          <a:srgbClr val="009999"/>
        </a:dk2>
        <a:lt2>
          <a:srgbClr val="FF0000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5A84D8"/>
        </a:hlink>
        <a:folHlink>
          <a:srgbClr val="A0C6BA"/>
        </a:folHlink>
      </a:clrScheme>
    </a:extraClrScheme>
    <a:extraClrScheme>
      <a:clrScheme name="Default Color Scheme 10">
        <a:dk1>
          <a:srgbClr val="000000"/>
        </a:dk1>
        <a:lt1>
          <a:srgbClr val="FFFFFF"/>
        </a:lt1>
        <a:dk2>
          <a:srgbClr val="666699"/>
        </a:dk2>
        <a:lt2>
          <a:srgbClr val="660033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5A84D8"/>
        </a:hlink>
        <a:folHlink>
          <a:srgbClr val="CCCC99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Artificial Intelligence</dc:title>
  <dc:creator>abhirammishra</dc:creator>
  <cp:lastModifiedBy>ITCBIT</cp:lastModifiedBy>
  <dcterms:created xsi:type="dcterms:W3CDTF">2006-08-15T18:30:00Z</dcterms:created>
  <dcterms:modified xsi:type="dcterms:W3CDTF">2019-01-21T09:56:36Z</dcterms:modified>
</cp:coreProperties>
</file>