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84298" y="2481452"/>
            <a:ext cx="4375403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588005" y="3797274"/>
            <a:ext cx="3967988" cy="1196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98163" y="461594"/>
            <a:ext cx="1947672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089405"/>
            <a:ext cx="8048625" cy="4293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84298" y="2481452"/>
            <a:ext cx="43732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Calibri"/>
                <a:cs typeface="Calibri"/>
              </a:rPr>
              <a:t>Logic</a:t>
            </a:r>
            <a:r>
              <a:rPr sz="4400" spc="-60" dirty="0">
                <a:latin typeface="Calibri"/>
                <a:cs typeface="Calibri"/>
              </a:rPr>
              <a:t> </a:t>
            </a:r>
            <a:r>
              <a:rPr sz="4400" spc="-15" dirty="0">
                <a:latin typeface="Calibri"/>
                <a:cs typeface="Calibri"/>
              </a:rPr>
              <a:t>Programming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2588005" y="3797274"/>
            <a:ext cx="3967988" cy="564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0220">
              <a:lnSpc>
                <a:spcPct val="120000"/>
              </a:lnSpc>
              <a:spcBef>
                <a:spcPts val="100"/>
              </a:spcBef>
            </a:pPr>
            <a:endParaRPr spc="-1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4861" y="461594"/>
            <a:ext cx="60350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First-Order Predicate</a:t>
            </a:r>
            <a:r>
              <a:rPr spc="-35" dirty="0"/>
              <a:t> </a:t>
            </a:r>
            <a:r>
              <a:rPr spc="-5"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0998"/>
            <a:ext cx="7450455" cy="44913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0 is a natural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number</a:t>
            </a:r>
            <a:endParaRPr sz="32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345"/>
              </a:spcBef>
            </a:pPr>
            <a:r>
              <a:rPr sz="2800" spc="-5" dirty="0">
                <a:latin typeface="Times New Roman"/>
                <a:cs typeface="Times New Roman"/>
              </a:rPr>
              <a:t>Natural(0)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460"/>
              </a:lnSpc>
              <a:spcBef>
                <a:spcPts val="81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For all x, if x is a natural </a:t>
            </a:r>
            <a:r>
              <a:rPr sz="3200" spc="-15" dirty="0">
                <a:latin typeface="Times New Roman"/>
                <a:cs typeface="Times New Roman"/>
              </a:rPr>
              <a:t>number, </a:t>
            </a:r>
            <a:r>
              <a:rPr sz="3200" dirty="0">
                <a:latin typeface="Times New Roman"/>
                <a:cs typeface="Times New Roman"/>
              </a:rPr>
              <a:t>then so</a:t>
            </a:r>
            <a:r>
              <a:rPr sz="3200" spc="-1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  successor of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x</a:t>
            </a:r>
            <a:endParaRPr sz="32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300"/>
              </a:spcBef>
            </a:pP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all x, </a:t>
            </a:r>
            <a:r>
              <a:rPr sz="2800" dirty="0">
                <a:latin typeface="Times New Roman"/>
                <a:cs typeface="Times New Roman"/>
              </a:rPr>
              <a:t>natural </a:t>
            </a:r>
            <a:r>
              <a:rPr sz="2800" spc="-5" dirty="0">
                <a:latin typeface="Times New Roman"/>
                <a:cs typeface="Times New Roman"/>
              </a:rPr>
              <a:t>(x)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natural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(successor(x))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2 is a natural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number</a:t>
            </a:r>
            <a:endParaRPr sz="32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latin typeface="Times New Roman"/>
                <a:cs typeface="Times New Roman"/>
              </a:rPr>
              <a:t>Natural(2)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-1 is a natural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number</a:t>
            </a:r>
            <a:endParaRPr sz="32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340"/>
              </a:spcBef>
            </a:pPr>
            <a:r>
              <a:rPr sz="2800" dirty="0">
                <a:latin typeface="Times New Roman"/>
                <a:cs typeface="Times New Roman"/>
              </a:rPr>
              <a:t>Natural(-1)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8349" y="461594"/>
            <a:ext cx="66059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First-order predicate</a:t>
            </a:r>
            <a:r>
              <a:rPr spc="-35" dirty="0"/>
              <a:t> </a:t>
            </a:r>
            <a:r>
              <a:rPr spc="-5" dirty="0"/>
              <a:t>calculus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61617"/>
            <a:ext cx="7181850" cy="442341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5080">
              <a:lnSpc>
                <a:spcPts val="3300"/>
              </a:lnSpc>
              <a:spcBef>
                <a:spcPts val="459"/>
              </a:spcBef>
            </a:pPr>
            <a:r>
              <a:rPr sz="3000" spc="-5" dirty="0">
                <a:latin typeface="Times New Roman"/>
                <a:cs typeface="Times New Roman"/>
              </a:rPr>
              <a:t>First-order predicate calculus classifies </a:t>
            </a:r>
            <a:r>
              <a:rPr sz="3000" dirty="0">
                <a:latin typeface="Times New Roman"/>
                <a:cs typeface="Times New Roman"/>
              </a:rPr>
              <a:t>the  </a:t>
            </a:r>
            <a:r>
              <a:rPr sz="3000" spc="-10" dirty="0">
                <a:latin typeface="Times New Roman"/>
                <a:cs typeface="Times New Roman"/>
              </a:rPr>
              <a:t>different </a:t>
            </a:r>
            <a:r>
              <a:rPr sz="3000" dirty="0">
                <a:latin typeface="Times New Roman"/>
                <a:cs typeface="Times New Roman"/>
              </a:rPr>
              <a:t>parts of such </a:t>
            </a:r>
            <a:r>
              <a:rPr sz="3000" spc="-5" dirty="0">
                <a:latin typeface="Times New Roman"/>
                <a:cs typeface="Times New Roman"/>
              </a:rPr>
              <a:t>statements as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follows:</a:t>
            </a:r>
            <a:endParaRPr sz="30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000" spc="-5" dirty="0">
                <a:latin typeface="Times New Roman"/>
                <a:cs typeface="Times New Roman"/>
              </a:rPr>
              <a:t>Constants</a:t>
            </a:r>
            <a:endParaRPr sz="30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000" spc="-5" dirty="0">
                <a:latin typeface="Times New Roman"/>
                <a:cs typeface="Times New Roman"/>
              </a:rPr>
              <a:t>Predicates</a:t>
            </a:r>
            <a:endParaRPr sz="30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000" spc="-5" dirty="0">
                <a:latin typeface="Times New Roman"/>
                <a:cs typeface="Times New Roman"/>
              </a:rPr>
              <a:t>Functions</a:t>
            </a:r>
            <a:endParaRPr sz="30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6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000" spc="-40" dirty="0">
                <a:latin typeface="Times New Roman"/>
                <a:cs typeface="Times New Roman"/>
              </a:rPr>
              <a:t>Variables</a:t>
            </a:r>
            <a:endParaRPr sz="30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000" spc="-5" dirty="0">
                <a:latin typeface="Times New Roman"/>
                <a:cs typeface="Times New Roman"/>
              </a:rPr>
              <a:t>Connectives</a:t>
            </a:r>
            <a:endParaRPr sz="30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000" spc="-5" dirty="0">
                <a:latin typeface="Times New Roman"/>
                <a:cs typeface="Times New Roman"/>
              </a:rPr>
              <a:t>Quantifiers</a:t>
            </a:r>
            <a:endParaRPr sz="30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000" spc="-5" dirty="0">
                <a:latin typeface="Times New Roman"/>
                <a:cs typeface="Times New Roman"/>
              </a:rPr>
              <a:t>Punctuation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Symbols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2517" y="461594"/>
            <a:ext cx="23787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Predicates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1282"/>
            <a:ext cx="7720965" cy="41484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spc="-5" dirty="0">
                <a:latin typeface="Times New Roman"/>
                <a:cs typeface="Times New Roman"/>
              </a:rPr>
              <a:t>These </a:t>
            </a:r>
            <a:r>
              <a:rPr sz="2600" dirty="0">
                <a:latin typeface="Times New Roman"/>
                <a:cs typeface="Times New Roman"/>
              </a:rPr>
              <a:t>are </a:t>
            </a:r>
            <a:r>
              <a:rPr sz="2600" spc="-5" dirty="0">
                <a:latin typeface="Times New Roman"/>
                <a:cs typeface="Times New Roman"/>
              </a:rPr>
              <a:t>names </a:t>
            </a:r>
            <a:r>
              <a:rPr sz="2600" dirty="0">
                <a:latin typeface="Times New Roman"/>
                <a:cs typeface="Times New Roman"/>
              </a:rPr>
              <a:t>for functions that are true or </a:t>
            </a:r>
            <a:r>
              <a:rPr sz="2600" spc="-5" dirty="0">
                <a:latin typeface="Times New Roman"/>
                <a:cs typeface="Times New Roman"/>
              </a:rPr>
              <a:t>false,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like  Boolean functions in a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program.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latin typeface="Times New Roman"/>
                <a:cs typeface="Times New Roman"/>
              </a:rPr>
              <a:t>Defined as a </a:t>
            </a:r>
            <a:r>
              <a:rPr sz="2600" spc="-5" dirty="0">
                <a:latin typeface="Times New Roman"/>
                <a:cs typeface="Times New Roman"/>
              </a:rPr>
              <a:t>relation </a:t>
            </a:r>
            <a:r>
              <a:rPr sz="2600" dirty="0">
                <a:latin typeface="Times New Roman"/>
                <a:cs typeface="Times New Roman"/>
              </a:rPr>
              <a:t>that binds two </a:t>
            </a:r>
            <a:r>
              <a:rPr sz="2600" spc="-5" dirty="0">
                <a:latin typeface="Times New Roman"/>
                <a:cs typeface="Times New Roman"/>
              </a:rPr>
              <a:t>atoms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together.</a:t>
            </a:r>
            <a:endParaRPr sz="2600">
              <a:latin typeface="Times New Roman"/>
              <a:cs typeface="Times New Roman"/>
            </a:endParaRPr>
          </a:p>
          <a:p>
            <a:pPr marL="355600" marR="3597910" indent="-342900">
              <a:lnSpc>
                <a:spcPts val="3750"/>
              </a:lnSpc>
              <a:spcBef>
                <a:spcPts val="2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latin typeface="Times New Roman"/>
                <a:cs typeface="Times New Roman"/>
              </a:rPr>
              <a:t>Example: </a:t>
            </a:r>
            <a:r>
              <a:rPr sz="2600" spc="-5" dirty="0">
                <a:latin typeface="Times New Roman"/>
                <a:cs typeface="Times New Roman"/>
              </a:rPr>
              <a:t>Amit likes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sweets.  likes(amit,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areoplanes).</a:t>
            </a:r>
            <a:endParaRPr sz="26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390"/>
              </a:spcBef>
            </a:pPr>
            <a:r>
              <a:rPr sz="2600" spc="-5" dirty="0">
                <a:latin typeface="Times New Roman"/>
                <a:cs typeface="Times New Roman"/>
              </a:rPr>
              <a:t>amit </a:t>
            </a:r>
            <a:r>
              <a:rPr sz="2600" dirty="0">
                <a:latin typeface="Times New Roman"/>
                <a:cs typeface="Times New Roman"/>
              </a:rPr>
              <a:t>and </a:t>
            </a:r>
            <a:r>
              <a:rPr sz="2600" spc="-5" dirty="0">
                <a:latin typeface="Times New Roman"/>
                <a:cs typeface="Times New Roman"/>
              </a:rPr>
              <a:t>sweets </a:t>
            </a:r>
            <a:r>
              <a:rPr sz="2600" dirty="0">
                <a:latin typeface="Times New Roman"/>
                <a:cs typeface="Times New Roman"/>
              </a:rPr>
              <a:t>are </a:t>
            </a:r>
            <a:r>
              <a:rPr sz="2600" spc="-5" dirty="0">
                <a:latin typeface="Times New Roman"/>
                <a:cs typeface="Times New Roman"/>
              </a:rPr>
              <a:t>atoms; likes </a:t>
            </a:r>
            <a:r>
              <a:rPr sz="2600" spc="-10" dirty="0">
                <a:latin typeface="Times New Roman"/>
                <a:cs typeface="Times New Roman"/>
              </a:rPr>
              <a:t>is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predicate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spc="-5" dirty="0">
                <a:latin typeface="Times New Roman"/>
                <a:cs typeface="Times New Roman"/>
              </a:rPr>
              <a:t>Predicates can take </a:t>
            </a:r>
            <a:r>
              <a:rPr sz="2600" dirty="0">
                <a:latin typeface="Times New Roman"/>
                <a:cs typeface="Times New Roman"/>
              </a:rPr>
              <a:t>a number of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arguments.</a:t>
            </a:r>
            <a:endParaRPr sz="2600">
              <a:latin typeface="Times New Roman"/>
              <a:cs typeface="Times New Roman"/>
            </a:endParaRPr>
          </a:p>
          <a:p>
            <a:pPr marL="355600" marR="162560" indent="-355600">
              <a:lnSpc>
                <a:spcPct val="12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latin typeface="Times New Roman"/>
                <a:cs typeface="Times New Roman"/>
              </a:rPr>
              <a:t>In Example , the predicate natural </a:t>
            </a:r>
            <a:r>
              <a:rPr sz="2600" spc="-5" dirty="0">
                <a:latin typeface="Times New Roman"/>
                <a:cs typeface="Times New Roman"/>
              </a:rPr>
              <a:t>takes </a:t>
            </a:r>
            <a:r>
              <a:rPr sz="2600" spc="5" dirty="0">
                <a:latin typeface="Times New Roman"/>
                <a:cs typeface="Times New Roman"/>
              </a:rPr>
              <a:t>one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argument.  </a:t>
            </a:r>
            <a:r>
              <a:rPr sz="2600" dirty="0">
                <a:latin typeface="Times New Roman"/>
                <a:cs typeface="Times New Roman"/>
              </a:rPr>
              <a:t>natural(n).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2517" y="461594"/>
            <a:ext cx="23787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Predicates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5325"/>
            <a:ext cx="7757795" cy="25012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55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Its </a:t>
            </a:r>
            <a:r>
              <a:rPr sz="2800" dirty="0">
                <a:latin typeface="Times New Roman"/>
                <a:cs typeface="Times New Roman"/>
              </a:rPr>
              <a:t>possible </a:t>
            </a:r>
            <a:r>
              <a:rPr sz="2800" spc="-5" dirty="0">
                <a:latin typeface="Times New Roman"/>
                <a:cs typeface="Times New Roman"/>
              </a:rPr>
              <a:t>to have a </a:t>
            </a:r>
            <a:r>
              <a:rPr sz="2800" dirty="0">
                <a:latin typeface="Times New Roman"/>
                <a:cs typeface="Times New Roman"/>
              </a:rPr>
              <a:t>function </a:t>
            </a:r>
            <a:r>
              <a:rPr sz="2800" spc="-5" dirty="0">
                <a:latin typeface="Times New Roman"/>
                <a:cs typeface="Times New Roman"/>
              </a:rPr>
              <a:t>as </a:t>
            </a:r>
            <a:r>
              <a:rPr sz="2800" spc="-10" dirty="0">
                <a:latin typeface="Times New Roman"/>
                <a:cs typeface="Times New Roman"/>
              </a:rPr>
              <a:t>an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argument</a:t>
            </a:r>
            <a:endParaRPr sz="2800">
              <a:latin typeface="Times New Roman"/>
              <a:cs typeface="Times New Roman"/>
            </a:endParaRPr>
          </a:p>
          <a:p>
            <a:pPr marL="355600" marR="2757805" indent="-355600">
              <a:lnSpc>
                <a:spcPct val="12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Eg. </a:t>
            </a:r>
            <a:r>
              <a:rPr sz="2800" spc="-30" dirty="0">
                <a:latin typeface="Times New Roman"/>
                <a:cs typeface="Times New Roman"/>
              </a:rPr>
              <a:t>Ravi’s </a:t>
            </a:r>
            <a:r>
              <a:rPr sz="2800" spc="-5" dirty="0">
                <a:latin typeface="Times New Roman"/>
                <a:cs typeface="Times New Roman"/>
              </a:rPr>
              <a:t>father is </a:t>
            </a:r>
            <a:r>
              <a:rPr sz="2800" spc="-30" dirty="0">
                <a:latin typeface="Times New Roman"/>
                <a:cs typeface="Times New Roman"/>
              </a:rPr>
              <a:t>Rani’s </a:t>
            </a:r>
            <a:r>
              <a:rPr sz="2800" spc="-5" dirty="0">
                <a:latin typeface="Times New Roman"/>
                <a:cs typeface="Times New Roman"/>
              </a:rPr>
              <a:t>father  </a:t>
            </a:r>
            <a:r>
              <a:rPr sz="2800" dirty="0">
                <a:latin typeface="Times New Roman"/>
                <a:cs typeface="Times New Roman"/>
              </a:rPr>
              <a:t>father(</a:t>
            </a:r>
            <a:r>
              <a:rPr sz="2800" dirty="0">
                <a:solidFill>
                  <a:srgbClr val="C00000"/>
                </a:solidFill>
                <a:latin typeface="Times New Roman"/>
                <a:cs typeface="Times New Roman"/>
              </a:rPr>
              <a:t>father(ravi)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rani).</a:t>
            </a:r>
            <a:endParaRPr sz="2800">
              <a:latin typeface="Times New Roman"/>
              <a:cs typeface="Times New Roman"/>
            </a:endParaRPr>
          </a:p>
          <a:p>
            <a:pPr marL="356870" marR="508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Times New Roman"/>
                <a:cs typeface="Times New Roman"/>
              </a:rPr>
              <a:t>Father is a predicate </a:t>
            </a:r>
            <a:r>
              <a:rPr sz="2800" spc="-10" dirty="0">
                <a:latin typeface="Times New Roman"/>
                <a:cs typeface="Times New Roman"/>
              </a:rPr>
              <a:t>and </a:t>
            </a:r>
            <a:r>
              <a:rPr sz="2800" dirty="0">
                <a:solidFill>
                  <a:srgbClr val="C00000"/>
                </a:solidFill>
                <a:latin typeface="Times New Roman"/>
                <a:cs typeface="Times New Roman"/>
              </a:rPr>
              <a:t>father(ravi) </a:t>
            </a:r>
            <a:r>
              <a:rPr sz="2800" spc="-5" dirty="0">
                <a:latin typeface="Times New Roman"/>
                <a:cs typeface="Times New Roman"/>
              </a:rPr>
              <a:t>is a function to  indicate </a:t>
            </a:r>
            <a:r>
              <a:rPr sz="2800" spc="-30" dirty="0">
                <a:latin typeface="Times New Roman"/>
                <a:cs typeface="Times New Roman"/>
              </a:rPr>
              <a:t>Ravi’s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father.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7633" y="461594"/>
            <a:ext cx="28086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a.</a:t>
            </a:r>
            <a:r>
              <a:rPr spc="-70" dirty="0"/>
              <a:t> </a:t>
            </a:r>
            <a:r>
              <a:rPr spc="-15" dirty="0"/>
              <a:t>Constants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5325"/>
            <a:ext cx="6708775" cy="30988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These </a:t>
            </a:r>
            <a:r>
              <a:rPr sz="2800" spc="-10" dirty="0">
                <a:latin typeface="Times New Roman"/>
                <a:cs typeface="Times New Roman"/>
              </a:rPr>
              <a:t>are </a:t>
            </a:r>
            <a:r>
              <a:rPr sz="2800" spc="-5" dirty="0">
                <a:latin typeface="Times New Roman"/>
                <a:cs typeface="Times New Roman"/>
              </a:rPr>
              <a:t>usually numbers or names.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2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Sometimes </a:t>
            </a:r>
            <a:r>
              <a:rPr sz="2800" dirty="0">
                <a:latin typeface="Times New Roman"/>
                <a:cs typeface="Times New Roman"/>
              </a:rPr>
              <a:t>they </a:t>
            </a:r>
            <a:r>
              <a:rPr sz="2800" spc="-5" dirty="0">
                <a:latin typeface="Times New Roman"/>
                <a:cs typeface="Times New Roman"/>
              </a:rPr>
              <a:t>are called </a:t>
            </a:r>
            <a:r>
              <a:rPr sz="2800" b="1" dirty="0">
                <a:latin typeface="Times New Roman"/>
                <a:cs typeface="Times New Roman"/>
              </a:rPr>
              <a:t>atoms</a:t>
            </a:r>
            <a:r>
              <a:rPr sz="2800" dirty="0">
                <a:latin typeface="Times New Roman"/>
                <a:cs typeface="Times New Roman"/>
              </a:rPr>
              <a:t>, since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they  cannot be broken down into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subparts.</a:t>
            </a:r>
            <a:endParaRPr sz="2800">
              <a:latin typeface="Times New Roman"/>
              <a:cs typeface="Times New Roman"/>
            </a:endParaRPr>
          </a:p>
          <a:p>
            <a:pPr marL="355600" marR="4738370" indent="-355600">
              <a:lnSpc>
                <a:spcPts val="4029"/>
              </a:lnSpc>
              <a:spcBef>
                <a:spcPts val="2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Example  natu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al(0</a:t>
            </a:r>
            <a:r>
              <a:rPr sz="2800" dirty="0"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30"/>
              </a:spcBef>
            </a:pPr>
            <a:r>
              <a:rPr sz="2800" spc="-5" dirty="0">
                <a:latin typeface="Times New Roman"/>
                <a:cs typeface="Times New Roman"/>
              </a:rPr>
              <a:t>0 is 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constant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5357" y="461594"/>
            <a:ext cx="26517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b.</a:t>
            </a:r>
            <a:r>
              <a:rPr spc="-60" dirty="0"/>
              <a:t> </a:t>
            </a:r>
            <a:r>
              <a:rPr spc="-3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2827"/>
            <a:ext cx="7879080" cy="236728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Stands for Quantities that are yet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Unspecified.</a:t>
            </a:r>
            <a:endParaRPr sz="3200">
              <a:latin typeface="Times New Roman"/>
              <a:cs typeface="Times New Roman"/>
            </a:endParaRPr>
          </a:p>
          <a:p>
            <a:pPr marL="355600" marR="5568315" indent="-342900">
              <a:lnSpc>
                <a:spcPct val="12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Example  v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lua</a:t>
            </a:r>
            <a:r>
              <a:rPr sz="3200" spc="10" dirty="0">
                <a:latin typeface="Times New Roman"/>
                <a:cs typeface="Times New Roman"/>
              </a:rPr>
              <a:t>b</a:t>
            </a:r>
            <a:r>
              <a:rPr sz="3200" dirty="0">
                <a:latin typeface="Times New Roman"/>
                <a:cs typeface="Times New Roman"/>
              </a:rPr>
              <a:t>le(X)</a:t>
            </a:r>
            <a:endParaRPr sz="3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Times New Roman"/>
                <a:cs typeface="Times New Roman"/>
              </a:rPr>
              <a:t>X is a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variable.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4210" y="461594"/>
            <a:ext cx="27336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c.</a:t>
            </a:r>
            <a:r>
              <a:rPr spc="-65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9757"/>
            <a:ext cx="8015605" cy="2075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6230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First-order predicate calculus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distinguishes  between functions and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predicates.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Predicates - true or false and all other are  functions which represent </a:t>
            </a:r>
            <a:r>
              <a:rPr sz="3200" spc="5" dirty="0">
                <a:latin typeface="Times New Roman"/>
                <a:cs typeface="Times New Roman"/>
              </a:rPr>
              <a:t>non-Boolean</a:t>
            </a:r>
            <a:r>
              <a:rPr sz="3200" spc="-1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values.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5650" y="461594"/>
            <a:ext cx="25514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Qua</a:t>
            </a:r>
            <a:r>
              <a:rPr spc="-35" dirty="0"/>
              <a:t>n</a:t>
            </a:r>
            <a:r>
              <a:rPr dirty="0"/>
              <a:t>tifie</a:t>
            </a:r>
            <a:r>
              <a:rPr spc="-85" dirty="0"/>
              <a:t>r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1110615" indent="-342900">
              <a:lnSpc>
                <a:spcPts val="24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pc="-5" dirty="0"/>
              <a:t>Declares the scope or range of variables in a logical  expression.</a:t>
            </a: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pc="-65" dirty="0"/>
              <a:t>Two </a:t>
            </a:r>
            <a:r>
              <a:rPr spc="-5" dirty="0"/>
              <a:t>basic quantifiers used in</a:t>
            </a:r>
            <a:r>
              <a:rPr spc="140" dirty="0"/>
              <a:t> </a:t>
            </a:r>
            <a:r>
              <a:rPr spc="-5" dirty="0"/>
              <a:t>logic:</a:t>
            </a:r>
          </a:p>
          <a:p>
            <a:pPr marL="741045" lvl="1" indent="-385445">
              <a:lnSpc>
                <a:spcPct val="100000"/>
              </a:lnSpc>
              <a:buAutoNum type="alphaUcPeriod"/>
              <a:tabLst>
                <a:tab pos="741680" algn="l"/>
                <a:tab pos="4025265" algn="l"/>
              </a:tabLst>
            </a:pPr>
            <a:r>
              <a:rPr sz="2500" spc="-5" dirty="0">
                <a:latin typeface="Times New Roman"/>
                <a:cs typeface="Times New Roman"/>
              </a:rPr>
              <a:t>Universal</a:t>
            </a:r>
            <a:r>
              <a:rPr sz="2500" spc="6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Quantifier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(	)</a:t>
            </a:r>
            <a:endParaRPr sz="2500">
              <a:latin typeface="Times New Roman"/>
              <a:cs typeface="Times New Roman"/>
            </a:endParaRPr>
          </a:p>
          <a:p>
            <a:pPr marL="724535" lvl="1" indent="-368935">
              <a:lnSpc>
                <a:spcPct val="100000"/>
              </a:lnSpc>
              <a:buAutoNum type="alphaUcPeriod"/>
              <a:tabLst>
                <a:tab pos="725170" algn="l"/>
              </a:tabLst>
            </a:pPr>
            <a:r>
              <a:rPr sz="2500" spc="-5" dirty="0">
                <a:latin typeface="Times New Roman"/>
                <a:cs typeface="Times New Roman"/>
              </a:rPr>
              <a:t>Existential quantifier</a:t>
            </a:r>
            <a:r>
              <a:rPr sz="2500" spc="8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(Ǝ)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b="1" spc="-5" dirty="0">
                <a:latin typeface="Times New Roman"/>
                <a:cs typeface="Times New Roman"/>
              </a:rPr>
              <a:t>The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statement:</a:t>
            </a: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For </a:t>
            </a:r>
            <a:r>
              <a:rPr spc="-5" dirty="0"/>
              <a:t>all x, natural(x) →</a:t>
            </a:r>
            <a:r>
              <a:rPr spc="70" dirty="0"/>
              <a:t> </a:t>
            </a:r>
            <a:r>
              <a:rPr spc="-5" dirty="0"/>
              <a:t>natural(successor(x))</a:t>
            </a:r>
          </a:p>
          <a:p>
            <a:pPr marL="355600" marR="497840">
              <a:lnSpc>
                <a:spcPts val="2400"/>
              </a:lnSpc>
              <a:spcBef>
                <a:spcPts val="580"/>
              </a:spcBef>
            </a:pPr>
            <a:r>
              <a:rPr spc="-10" dirty="0"/>
              <a:t>means </a:t>
            </a:r>
            <a:r>
              <a:rPr spc="-5" dirty="0"/>
              <a:t>that for every x in the universe, if x is a natural  </a:t>
            </a:r>
            <a:r>
              <a:rPr spc="-25" dirty="0"/>
              <a:t>number, </a:t>
            </a:r>
            <a:r>
              <a:rPr spc="-5" dirty="0"/>
              <a:t>then the successor of x is also a natural</a:t>
            </a:r>
            <a:r>
              <a:rPr spc="260" dirty="0"/>
              <a:t> </a:t>
            </a:r>
            <a:r>
              <a:rPr spc="-30" dirty="0"/>
              <a:t>number.</a:t>
            </a:r>
          </a:p>
          <a:p>
            <a:pPr marL="355600" marR="5080" indent="-342900">
              <a:lnSpc>
                <a:spcPct val="80100"/>
              </a:lnSpc>
              <a:spcBef>
                <a:spcPts val="615"/>
              </a:spcBef>
              <a:buFont typeface="Arial"/>
              <a:buChar char="•"/>
              <a:tabLst>
                <a:tab pos="416559" algn="l"/>
                <a:tab pos="417195" algn="l"/>
              </a:tabLst>
            </a:pPr>
            <a:r>
              <a:rPr dirty="0"/>
              <a:t>	</a:t>
            </a:r>
            <a:r>
              <a:rPr spc="-5" dirty="0"/>
              <a:t>A universal quantifier is used to state that a relationship  </a:t>
            </a:r>
            <a:r>
              <a:rPr spc="-10" dirty="0"/>
              <a:t>among </a:t>
            </a:r>
            <a:r>
              <a:rPr spc="-5" dirty="0"/>
              <a:t>predicates is true for all things in the universe </a:t>
            </a:r>
            <a:r>
              <a:rPr spc="-10" dirty="0"/>
              <a:t>named  </a:t>
            </a:r>
            <a:r>
              <a:rPr spc="-5" dirty="0"/>
              <a:t>by the variable</a:t>
            </a:r>
            <a:r>
              <a:rPr spc="30" dirty="0"/>
              <a:t> </a:t>
            </a:r>
            <a:r>
              <a:rPr spc="-5" dirty="0"/>
              <a:t>x.</a:t>
            </a:r>
          </a:p>
        </p:txBody>
      </p:sp>
      <p:sp>
        <p:nvSpPr>
          <p:cNvPr id="4" name="object 4"/>
          <p:cNvSpPr/>
          <p:nvPr/>
        </p:nvSpPr>
        <p:spPr>
          <a:xfrm>
            <a:off x="4038600" y="2209800"/>
            <a:ext cx="40005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626" y="461594"/>
            <a:ext cx="29406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Quantifiers…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1871" y="1607565"/>
            <a:ext cx="167576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is </a:t>
            </a:r>
            <a:r>
              <a:rPr sz="3200" spc="-10" dirty="0">
                <a:latin typeface="Calibri"/>
                <a:cs typeface="Calibri"/>
              </a:rPr>
              <a:t>read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10635"/>
            <a:ext cx="3879215" cy="236728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If a is a </a:t>
            </a:r>
            <a:r>
              <a:rPr sz="3200" spc="-5" dirty="0">
                <a:latin typeface="Calibri"/>
                <a:cs typeface="Calibri"/>
              </a:rPr>
              <a:t>variable,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then</a:t>
            </a:r>
            <a:endParaRPr sz="32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dirty="0">
                <a:latin typeface="Calibri"/>
                <a:cs typeface="Calibri"/>
              </a:rPr>
              <a:t>each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10" dirty="0">
                <a:latin typeface="Calibri"/>
                <a:cs typeface="Calibri"/>
              </a:rPr>
              <a:t>every </a:t>
            </a:r>
            <a:r>
              <a:rPr sz="3200" i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99609" y="1750781"/>
            <a:ext cx="280035" cy="297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5650" y="461594"/>
            <a:ext cx="25514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Qua</a:t>
            </a:r>
            <a:r>
              <a:rPr spc="-35" dirty="0"/>
              <a:t>n</a:t>
            </a:r>
            <a:r>
              <a:rPr dirty="0"/>
              <a:t>tifie</a:t>
            </a:r>
            <a:r>
              <a:rPr spc="-85" dirty="0"/>
              <a:t>r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9757"/>
            <a:ext cx="7806690" cy="4221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There is also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b="1" dirty="0">
                <a:latin typeface="Times New Roman"/>
                <a:cs typeface="Times New Roman"/>
              </a:rPr>
              <a:t>existential </a:t>
            </a:r>
            <a:r>
              <a:rPr sz="3200" b="1" spc="-25" dirty="0">
                <a:latin typeface="Times New Roman"/>
                <a:cs typeface="Times New Roman"/>
              </a:rPr>
              <a:t>quantifier,</a:t>
            </a:r>
            <a:r>
              <a:rPr sz="3200" b="1" spc="-14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there  </a:t>
            </a:r>
            <a:r>
              <a:rPr sz="3200" b="1" dirty="0">
                <a:latin typeface="Times New Roman"/>
                <a:cs typeface="Times New Roman"/>
              </a:rPr>
              <a:t>exists </a:t>
            </a:r>
            <a:r>
              <a:rPr sz="3200" b="1" spc="-5" dirty="0">
                <a:latin typeface="Times New Roman"/>
                <a:cs typeface="Times New Roman"/>
              </a:rPr>
              <a:t>(Ǝ), </a:t>
            </a:r>
            <a:r>
              <a:rPr sz="3200" b="1" dirty="0">
                <a:latin typeface="Times New Roman"/>
                <a:cs typeface="Times New Roman"/>
              </a:rPr>
              <a:t>as in </a:t>
            </a:r>
            <a:r>
              <a:rPr sz="3200" b="1" spc="-5" dirty="0">
                <a:latin typeface="Times New Roman"/>
                <a:cs typeface="Times New Roman"/>
              </a:rPr>
              <a:t>the </a:t>
            </a:r>
            <a:r>
              <a:rPr sz="3200" b="1" dirty="0">
                <a:latin typeface="Times New Roman"/>
                <a:cs typeface="Times New Roman"/>
              </a:rPr>
              <a:t>following</a:t>
            </a:r>
            <a:r>
              <a:rPr sz="3200" b="1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statement: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there exists x,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natural(x).</a:t>
            </a:r>
            <a:endParaRPr sz="3200">
              <a:latin typeface="Times New Roman"/>
              <a:cs typeface="Times New Roman"/>
            </a:endParaRPr>
          </a:p>
          <a:p>
            <a:pPr marL="355600" marR="47498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Times New Roman"/>
                <a:cs typeface="Times New Roman"/>
              </a:rPr>
              <a:t>This statement means that there exists an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x  such that x is a natural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number.</a:t>
            </a:r>
            <a:endParaRPr sz="3200">
              <a:latin typeface="Times New Roman"/>
              <a:cs typeface="Times New Roman"/>
            </a:endParaRPr>
          </a:p>
          <a:p>
            <a:pPr marL="355600" marR="1524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An existential quantifier is used to state that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  predicate is true of at least one thing in </a:t>
            </a:r>
            <a:r>
              <a:rPr sz="3200" spc="-5" dirty="0">
                <a:latin typeface="Times New Roman"/>
                <a:cs typeface="Times New Roman"/>
              </a:rPr>
              <a:t>the  </a:t>
            </a:r>
            <a:r>
              <a:rPr sz="3200" dirty="0">
                <a:latin typeface="Times New Roman"/>
                <a:cs typeface="Times New Roman"/>
              </a:rPr>
              <a:t>universe, indicated by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variable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x.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0179" y="461594"/>
            <a:ext cx="11836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244853"/>
            <a:ext cx="8013065" cy="4744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3431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dirty="0">
                <a:latin typeface="Times New Roman"/>
                <a:cs typeface="Times New Roman"/>
              </a:rPr>
              <a:t>Logic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not concerned with what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true. Logic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the study of what follows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  what. </a:t>
            </a:r>
            <a:r>
              <a:rPr sz="1800" spc="-5" dirty="0">
                <a:latin typeface="Times New Roman"/>
                <a:cs typeface="Times New Roman"/>
              </a:rPr>
              <a:t>What </a:t>
            </a:r>
            <a:r>
              <a:rPr sz="1800" dirty="0">
                <a:latin typeface="Times New Roman"/>
                <a:cs typeface="Times New Roman"/>
              </a:rPr>
              <a:t>conclusions follow from a </a:t>
            </a:r>
            <a:r>
              <a:rPr sz="1800" spc="-5" dirty="0">
                <a:latin typeface="Times New Roman"/>
                <a:cs typeface="Times New Roman"/>
              </a:rPr>
              <a:t>set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premises.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dirty="0">
                <a:latin typeface="Times New Roman"/>
                <a:cs typeface="Times New Roman"/>
              </a:rPr>
              <a:t>It can be defined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study of principles of correct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reasoning.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main </a:t>
            </a:r>
            <a:r>
              <a:rPr sz="1800" dirty="0">
                <a:latin typeface="Times New Roman"/>
                <a:cs typeface="Times New Roman"/>
              </a:rPr>
              <a:t>thing </a:t>
            </a:r>
            <a:r>
              <a:rPr sz="1800" spc="-5" dirty="0">
                <a:latin typeface="Times New Roman"/>
                <a:cs typeface="Times New Roman"/>
              </a:rPr>
              <a:t>we </a:t>
            </a:r>
            <a:r>
              <a:rPr sz="1800" dirty="0">
                <a:latin typeface="Times New Roman"/>
                <a:cs typeface="Times New Roman"/>
              </a:rPr>
              <a:t>study in logic are principles governing the validity of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arguments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and check that whether certain conclusion follows from </a:t>
            </a:r>
            <a:r>
              <a:rPr sz="1800" spc="-5" dirty="0">
                <a:latin typeface="Times New Roman"/>
                <a:cs typeface="Times New Roman"/>
              </a:rPr>
              <a:t>some </a:t>
            </a:r>
            <a:r>
              <a:rPr sz="1800" dirty="0">
                <a:latin typeface="Times New Roman"/>
                <a:cs typeface="Times New Roman"/>
              </a:rPr>
              <a:t>given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assumption.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dirty="0">
                <a:latin typeface="Times New Roman"/>
                <a:cs typeface="Times New Roman"/>
              </a:rPr>
              <a:t>Consider:</a:t>
            </a:r>
            <a:endParaRPr sz="1800">
              <a:latin typeface="Times New Roman"/>
              <a:cs typeface="Times New Roman"/>
            </a:endParaRPr>
          </a:p>
          <a:p>
            <a:pPr marL="2596515" marR="2076450" algn="ctr">
              <a:lnSpc>
                <a:spcPts val="2590"/>
              </a:lnSpc>
              <a:spcBef>
                <a:spcPts val="160"/>
              </a:spcBef>
            </a:pPr>
            <a:r>
              <a:rPr sz="1800" dirty="0">
                <a:latin typeface="Times New Roman"/>
                <a:cs typeface="Times New Roman"/>
              </a:rPr>
              <a:t>Alice likes everyone who likes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logic  Alice likes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logic</a:t>
            </a:r>
            <a:endParaRPr sz="1800">
              <a:latin typeface="Times New Roman"/>
              <a:cs typeface="Times New Roman"/>
            </a:endParaRPr>
          </a:p>
          <a:p>
            <a:pPr marL="2434590">
              <a:lnSpc>
                <a:spcPct val="100000"/>
              </a:lnSpc>
              <a:spcBef>
                <a:spcPts val="280"/>
              </a:spcBef>
            </a:pPr>
            <a:r>
              <a:rPr sz="1800" dirty="0">
                <a:latin typeface="Times New Roman"/>
                <a:cs typeface="Times New Roman"/>
              </a:rPr>
              <a:t>------------------------------------------------</a:t>
            </a:r>
            <a:endParaRPr sz="1800">
              <a:latin typeface="Times New Roman"/>
              <a:cs typeface="Times New Roman"/>
            </a:endParaRPr>
          </a:p>
          <a:p>
            <a:pPr marL="512445" algn="ctr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Times New Roman"/>
                <a:cs typeface="Times New Roman"/>
              </a:rPr>
              <a:t>Alice likes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himself.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Is this </a:t>
            </a:r>
            <a:r>
              <a:rPr sz="1800" spc="-10" dirty="0">
                <a:latin typeface="Times New Roman"/>
                <a:cs typeface="Times New Roman"/>
              </a:rPr>
              <a:t>argument </a:t>
            </a:r>
            <a:r>
              <a:rPr sz="1800" dirty="0">
                <a:latin typeface="Times New Roman"/>
                <a:cs typeface="Times New Roman"/>
              </a:rPr>
              <a:t>valid? </a:t>
            </a:r>
            <a:r>
              <a:rPr sz="1800" spc="-5" dirty="0">
                <a:latin typeface="Times New Roman"/>
                <a:cs typeface="Times New Roman"/>
              </a:rPr>
              <a:t>How </a:t>
            </a:r>
            <a:r>
              <a:rPr sz="1800" dirty="0">
                <a:latin typeface="Times New Roman"/>
                <a:cs typeface="Times New Roman"/>
              </a:rPr>
              <a:t>do </a:t>
            </a:r>
            <a:r>
              <a:rPr sz="1800" spc="5" dirty="0">
                <a:latin typeface="Times New Roman"/>
                <a:cs typeface="Times New Roman"/>
              </a:rPr>
              <a:t>you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know?</a:t>
            </a:r>
            <a:endParaRPr sz="1800">
              <a:latin typeface="Times New Roman"/>
              <a:cs typeface="Times New Roman"/>
            </a:endParaRPr>
          </a:p>
          <a:p>
            <a:pPr marL="355600" marR="316865" indent="-34290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dirty="0">
                <a:latin typeface="Times New Roman"/>
                <a:cs typeface="Times New Roman"/>
              </a:rPr>
              <a:t>The logic </a:t>
            </a:r>
            <a:r>
              <a:rPr sz="1800" spc="-5" dirty="0">
                <a:latin typeface="Times New Roman"/>
                <a:cs typeface="Times New Roman"/>
              </a:rPr>
              <a:t>process </a:t>
            </a:r>
            <a:r>
              <a:rPr sz="1800" dirty="0">
                <a:latin typeface="Times New Roman"/>
                <a:cs typeface="Times New Roman"/>
              </a:rPr>
              <a:t>takes in </a:t>
            </a:r>
            <a:r>
              <a:rPr sz="1800" spc="-10" dirty="0">
                <a:latin typeface="Times New Roman"/>
                <a:cs typeface="Times New Roman"/>
              </a:rPr>
              <a:t>some </a:t>
            </a:r>
            <a:r>
              <a:rPr sz="1800" dirty="0">
                <a:latin typeface="Times New Roman"/>
                <a:cs typeface="Times New Roman"/>
              </a:rPr>
              <a:t>information called </a:t>
            </a:r>
            <a:r>
              <a:rPr sz="1800" spc="-5" dirty="0">
                <a:solidFill>
                  <a:srgbClr val="C00000"/>
                </a:solidFill>
                <a:latin typeface="Times New Roman"/>
                <a:cs typeface="Times New Roman"/>
              </a:rPr>
              <a:t>premises </a:t>
            </a:r>
            <a:r>
              <a:rPr sz="1800" dirty="0">
                <a:latin typeface="Times New Roman"/>
                <a:cs typeface="Times New Roman"/>
              </a:rPr>
              <a:t>and produces </a:t>
            </a:r>
            <a:r>
              <a:rPr sz="1800" spc="-5" dirty="0">
                <a:latin typeface="Times New Roman"/>
                <a:cs typeface="Times New Roman"/>
              </a:rPr>
              <a:t>some  </a:t>
            </a:r>
            <a:r>
              <a:rPr sz="1800" dirty="0">
                <a:latin typeface="Times New Roman"/>
                <a:cs typeface="Times New Roman"/>
              </a:rPr>
              <a:t>outputs called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conclusions</a:t>
            </a:r>
            <a:r>
              <a:rPr sz="180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626" y="461594"/>
            <a:ext cx="29406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Quantifiers…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2827"/>
            <a:ext cx="5989320" cy="236728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Times New Roman"/>
                <a:cs typeface="Times New Roman"/>
              </a:rPr>
              <a:t>If </a:t>
            </a:r>
            <a:r>
              <a:rPr sz="3200" dirty="0">
                <a:latin typeface="Times New Roman"/>
                <a:cs typeface="Times New Roman"/>
              </a:rPr>
              <a:t>b is a variable, then Ǝ is read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as:</a:t>
            </a:r>
            <a:endParaRPr sz="32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latin typeface="Times New Roman"/>
                <a:cs typeface="Times New Roman"/>
              </a:rPr>
              <a:t>there exists a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C00000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latin typeface="Times New Roman"/>
                <a:cs typeface="Times New Roman"/>
              </a:rPr>
              <a:t>for some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C00000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latin typeface="Times New Roman"/>
                <a:cs typeface="Times New Roman"/>
              </a:rPr>
              <a:t>for atleast one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C00000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6949" y="461594"/>
            <a:ext cx="61499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Precedence </a:t>
            </a:r>
            <a:r>
              <a:rPr dirty="0"/>
              <a:t>of</a:t>
            </a:r>
            <a:r>
              <a:rPr spc="-114" dirty="0"/>
              <a:t> </a:t>
            </a:r>
            <a:r>
              <a:rPr spc="-5" dirty="0"/>
              <a:t>Connectives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64994" y="1607565"/>
            <a:ext cx="12293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highe</a:t>
            </a:r>
            <a:r>
              <a:rPr sz="3200" spc="-5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259" y="1510635"/>
            <a:ext cx="54991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" marR="182245" algn="just">
              <a:lnSpc>
                <a:spcPct val="12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~  &amp;  V</a:t>
            </a:r>
            <a:endParaRPr sz="3200">
              <a:latin typeface="Calibri"/>
              <a:cs typeface="Calibri"/>
            </a:endParaRPr>
          </a:p>
          <a:p>
            <a:pPr marL="105410" algn="just">
              <a:lnSpc>
                <a:spcPct val="100000"/>
              </a:lnSpc>
              <a:spcBef>
                <a:spcPts val="790"/>
              </a:spcBef>
            </a:pPr>
            <a:r>
              <a:rPr sz="3200" spc="5" dirty="0">
                <a:latin typeface="Wingdings"/>
                <a:cs typeface="Wingdings"/>
              </a:rPr>
              <a:t></a:t>
            </a:r>
            <a:endParaRPr sz="3200">
              <a:latin typeface="Wingdings"/>
              <a:cs typeface="Wingdings"/>
            </a:endParaRPr>
          </a:p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sz="3200" spc="5" dirty="0">
                <a:latin typeface="Calibri"/>
                <a:cs typeface="Calibri"/>
              </a:rPr>
              <a:t>↔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4994" y="3949065"/>
            <a:ext cx="11137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3200" spc="-25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3200" spc="-4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06039" y="2115311"/>
            <a:ext cx="423672" cy="2161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32498" y="2135123"/>
            <a:ext cx="171450" cy="1905635"/>
          </a:xfrm>
          <a:custGeom>
            <a:avLst/>
            <a:gdLst/>
            <a:ahLst/>
            <a:cxnLst/>
            <a:rect l="l" t="t" r="r" b="b"/>
            <a:pathLst>
              <a:path w="171450" h="1905635">
                <a:moveTo>
                  <a:pt x="16498" y="1734024"/>
                </a:moveTo>
                <a:lnTo>
                  <a:pt x="9304" y="1736470"/>
                </a:lnTo>
                <a:lnTo>
                  <a:pt x="3679" y="1741503"/>
                </a:lnTo>
                <a:lnTo>
                  <a:pt x="494" y="1748059"/>
                </a:lnTo>
                <a:lnTo>
                  <a:pt x="0" y="1755330"/>
                </a:lnTo>
                <a:lnTo>
                  <a:pt x="2446" y="1762506"/>
                </a:lnTo>
                <a:lnTo>
                  <a:pt x="85250" y="1905127"/>
                </a:lnTo>
                <a:lnTo>
                  <a:pt x="107357" y="1867408"/>
                </a:lnTo>
                <a:lnTo>
                  <a:pt x="66327" y="1867281"/>
                </a:lnTo>
                <a:lnTo>
                  <a:pt x="66447" y="1796817"/>
                </a:lnTo>
                <a:lnTo>
                  <a:pt x="35339" y="1743328"/>
                </a:lnTo>
                <a:lnTo>
                  <a:pt x="30360" y="1737703"/>
                </a:lnTo>
                <a:lnTo>
                  <a:pt x="23798" y="1734518"/>
                </a:lnTo>
                <a:lnTo>
                  <a:pt x="16498" y="1734024"/>
                </a:lnTo>
                <a:close/>
              </a:path>
              <a:path w="171450" h="1905635">
                <a:moveTo>
                  <a:pt x="66447" y="1796817"/>
                </a:moveTo>
                <a:lnTo>
                  <a:pt x="66327" y="1867281"/>
                </a:lnTo>
                <a:lnTo>
                  <a:pt x="104427" y="1867408"/>
                </a:lnTo>
                <a:lnTo>
                  <a:pt x="104443" y="1857756"/>
                </a:lnTo>
                <a:lnTo>
                  <a:pt x="68994" y="1857756"/>
                </a:lnTo>
                <a:lnTo>
                  <a:pt x="85490" y="1829562"/>
                </a:lnTo>
                <a:lnTo>
                  <a:pt x="66447" y="1796817"/>
                </a:lnTo>
                <a:close/>
              </a:path>
              <a:path w="171450" h="1905635">
                <a:moveTo>
                  <a:pt x="154709" y="1734260"/>
                </a:moveTo>
                <a:lnTo>
                  <a:pt x="104542" y="1797000"/>
                </a:lnTo>
                <a:lnTo>
                  <a:pt x="104427" y="1867408"/>
                </a:lnTo>
                <a:lnTo>
                  <a:pt x="107357" y="1867408"/>
                </a:lnTo>
                <a:lnTo>
                  <a:pt x="168689" y="1762759"/>
                </a:lnTo>
                <a:lnTo>
                  <a:pt x="171154" y="1755638"/>
                </a:lnTo>
                <a:lnTo>
                  <a:pt x="170689" y="1748361"/>
                </a:lnTo>
                <a:lnTo>
                  <a:pt x="167511" y="1741775"/>
                </a:lnTo>
                <a:lnTo>
                  <a:pt x="161831" y="1736725"/>
                </a:lnTo>
                <a:lnTo>
                  <a:pt x="154709" y="1734260"/>
                </a:lnTo>
                <a:close/>
              </a:path>
              <a:path w="171450" h="1905635">
                <a:moveTo>
                  <a:pt x="85490" y="1829562"/>
                </a:moveTo>
                <a:lnTo>
                  <a:pt x="68994" y="1857756"/>
                </a:lnTo>
                <a:lnTo>
                  <a:pt x="101887" y="1857756"/>
                </a:lnTo>
                <a:lnTo>
                  <a:pt x="85490" y="1829562"/>
                </a:lnTo>
                <a:close/>
              </a:path>
              <a:path w="171450" h="1905635">
                <a:moveTo>
                  <a:pt x="104542" y="1797000"/>
                </a:moveTo>
                <a:lnTo>
                  <a:pt x="85490" y="1829562"/>
                </a:lnTo>
                <a:lnTo>
                  <a:pt x="101887" y="1857756"/>
                </a:lnTo>
                <a:lnTo>
                  <a:pt x="104443" y="1857756"/>
                </a:lnTo>
                <a:lnTo>
                  <a:pt x="104542" y="1797000"/>
                </a:lnTo>
                <a:close/>
              </a:path>
              <a:path w="171450" h="1905635">
                <a:moveTo>
                  <a:pt x="69502" y="0"/>
                </a:moveTo>
                <a:lnTo>
                  <a:pt x="66554" y="1734024"/>
                </a:lnTo>
                <a:lnTo>
                  <a:pt x="66553" y="1797000"/>
                </a:lnTo>
                <a:lnTo>
                  <a:pt x="85490" y="1829562"/>
                </a:lnTo>
                <a:lnTo>
                  <a:pt x="104542" y="1797000"/>
                </a:lnTo>
                <a:lnTo>
                  <a:pt x="107475" y="126"/>
                </a:lnTo>
                <a:lnTo>
                  <a:pt x="69502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3816" y="461594"/>
            <a:ext cx="59753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Some </a:t>
            </a:r>
            <a:r>
              <a:rPr spc="-10" dirty="0"/>
              <a:t>points </a:t>
            </a:r>
            <a:r>
              <a:rPr spc="-25" dirty="0"/>
              <a:t>to</a:t>
            </a:r>
            <a:r>
              <a:rPr spc="-60" dirty="0"/>
              <a:t> </a:t>
            </a:r>
            <a:r>
              <a:rPr spc="-5" dirty="0"/>
              <a:t>remember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9757"/>
            <a:ext cx="7990205" cy="2562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9215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Times New Roman"/>
                <a:cs typeface="Times New Roman"/>
              </a:rPr>
              <a:t>Arguments </a:t>
            </a:r>
            <a:r>
              <a:rPr sz="3200" dirty="0">
                <a:latin typeface="Times New Roman"/>
                <a:cs typeface="Times New Roman"/>
              </a:rPr>
              <a:t>to predicates and functions</a:t>
            </a:r>
            <a:r>
              <a:rPr sz="3200" spc="-1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can  only be terms which is a combination of  variables, constants and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functions.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45" dirty="0">
                <a:latin typeface="Times New Roman"/>
                <a:cs typeface="Times New Roman"/>
              </a:rPr>
              <a:t>Terms </a:t>
            </a:r>
            <a:r>
              <a:rPr sz="3200" dirty="0">
                <a:latin typeface="Times New Roman"/>
                <a:cs typeface="Times New Roman"/>
              </a:rPr>
              <a:t>cannot contain predicates, quantifiers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  connectives.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0538" y="461594"/>
            <a:ext cx="35852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What </a:t>
            </a:r>
            <a:r>
              <a:rPr dirty="0"/>
              <a:t>is</a:t>
            </a:r>
            <a:r>
              <a:rPr spc="-105" dirty="0"/>
              <a:t> </a:t>
            </a:r>
            <a:r>
              <a:rPr spc="-10" dirty="0"/>
              <a:t>Prolog?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9758"/>
            <a:ext cx="7891780" cy="3958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5938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dirty="0">
                <a:latin typeface="Times New Roman"/>
                <a:cs typeface="Times New Roman"/>
              </a:rPr>
              <a:t>Prolog </a:t>
            </a:r>
            <a:r>
              <a:rPr sz="3000" spc="-5" dirty="0">
                <a:latin typeface="Times New Roman"/>
                <a:cs typeface="Times New Roman"/>
              </a:rPr>
              <a:t>is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most </a:t>
            </a:r>
            <a:r>
              <a:rPr sz="3000" dirty="0">
                <a:latin typeface="Times New Roman"/>
                <a:cs typeface="Times New Roman"/>
              </a:rPr>
              <a:t>widely used language to</a:t>
            </a:r>
            <a:r>
              <a:rPr sz="3000" spc="-5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have  been </a:t>
            </a:r>
            <a:r>
              <a:rPr sz="3000" spc="-5" dirty="0">
                <a:latin typeface="Times New Roman"/>
                <a:cs typeface="Times New Roman"/>
              </a:rPr>
              <a:t>inspired </a:t>
            </a:r>
            <a:r>
              <a:rPr sz="3000" dirty="0">
                <a:latin typeface="Times New Roman"/>
                <a:cs typeface="Times New Roman"/>
              </a:rPr>
              <a:t>by </a:t>
            </a:r>
            <a:r>
              <a:rPr sz="3000" spc="-5" dirty="0">
                <a:latin typeface="Times New Roman"/>
                <a:cs typeface="Times New Roman"/>
              </a:rPr>
              <a:t>logic programming</a:t>
            </a:r>
            <a:r>
              <a:rPr sz="3000" spc="6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research.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dirty="0">
                <a:latin typeface="Times New Roman"/>
                <a:cs typeface="Times New Roman"/>
              </a:rPr>
              <a:t>It </a:t>
            </a:r>
            <a:r>
              <a:rPr sz="3000" spc="-5" dirty="0">
                <a:latin typeface="Times New Roman"/>
                <a:cs typeface="Times New Roman"/>
              </a:rPr>
              <a:t>is </a:t>
            </a: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spc="-5" dirty="0">
                <a:latin typeface="Times New Roman"/>
                <a:cs typeface="Times New Roman"/>
              </a:rPr>
              <a:t>declarative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language.</a:t>
            </a:r>
            <a:endParaRPr sz="3000">
              <a:latin typeface="Times New Roman"/>
              <a:cs typeface="Times New Roman"/>
            </a:endParaRPr>
          </a:p>
          <a:p>
            <a:pPr marL="355600" marR="9398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dirty="0">
                <a:latin typeface="Times New Roman"/>
                <a:cs typeface="Times New Roman"/>
              </a:rPr>
              <a:t>Prolog </a:t>
            </a:r>
            <a:r>
              <a:rPr sz="3000" spc="-5" dirty="0">
                <a:latin typeface="Times New Roman"/>
                <a:cs typeface="Times New Roman"/>
              </a:rPr>
              <a:t>is computer programming </a:t>
            </a:r>
            <a:r>
              <a:rPr sz="3000" dirty="0">
                <a:latin typeface="Times New Roman"/>
                <a:cs typeface="Times New Roman"/>
              </a:rPr>
              <a:t>language, used  for </a:t>
            </a:r>
            <a:r>
              <a:rPr sz="3000" spc="-5" dirty="0">
                <a:latin typeface="Times New Roman"/>
                <a:cs typeface="Times New Roman"/>
              </a:rPr>
              <a:t>solving problems </a:t>
            </a:r>
            <a:r>
              <a:rPr sz="3000" dirty="0">
                <a:latin typeface="Times New Roman"/>
                <a:cs typeface="Times New Roman"/>
              </a:rPr>
              <a:t>that </a:t>
            </a:r>
            <a:r>
              <a:rPr sz="3000" spc="-5" dirty="0">
                <a:latin typeface="Times New Roman"/>
                <a:cs typeface="Times New Roman"/>
              </a:rPr>
              <a:t>involves </a:t>
            </a:r>
            <a:r>
              <a:rPr sz="3000" spc="-5" dirty="0">
                <a:solidFill>
                  <a:srgbClr val="C00000"/>
                </a:solidFill>
                <a:latin typeface="Times New Roman"/>
                <a:cs typeface="Times New Roman"/>
              </a:rPr>
              <a:t>objects </a:t>
            </a:r>
            <a:r>
              <a:rPr sz="3000" spc="-5" dirty="0">
                <a:latin typeface="Times New Roman"/>
                <a:cs typeface="Times New Roman"/>
              </a:rPr>
              <a:t>and </a:t>
            </a:r>
            <a:r>
              <a:rPr sz="3000" spc="-5" dirty="0">
                <a:solidFill>
                  <a:srgbClr val="C00000"/>
                </a:solidFill>
                <a:latin typeface="Times New Roman"/>
                <a:cs typeface="Times New Roman"/>
              </a:rPr>
              <a:t> relationships </a:t>
            </a:r>
            <a:r>
              <a:rPr sz="3000" dirty="0">
                <a:latin typeface="Times New Roman"/>
                <a:cs typeface="Times New Roman"/>
              </a:rPr>
              <a:t>between</a:t>
            </a:r>
            <a:r>
              <a:rPr sz="3000" spc="4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objects.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latin typeface="Times New Roman"/>
                <a:cs typeface="Times New Roman"/>
              </a:rPr>
              <a:t>A </a:t>
            </a:r>
            <a:r>
              <a:rPr sz="3000" dirty="0">
                <a:latin typeface="Times New Roman"/>
                <a:cs typeface="Times New Roman"/>
              </a:rPr>
              <a:t>Prolog program can also be seen </a:t>
            </a:r>
            <a:r>
              <a:rPr sz="3000" spc="-5" dirty="0">
                <a:latin typeface="Times New Roman"/>
                <a:cs typeface="Times New Roman"/>
              </a:rPr>
              <a:t>as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-204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relational  database containing rules </a:t>
            </a:r>
            <a:r>
              <a:rPr sz="3000" dirty="0">
                <a:latin typeface="Times New Roman"/>
                <a:cs typeface="Times New Roman"/>
              </a:rPr>
              <a:t>as well as</a:t>
            </a:r>
            <a:r>
              <a:rPr sz="3000" spc="5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facts.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2272" y="461594"/>
            <a:ext cx="62972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Structure </a:t>
            </a:r>
            <a:r>
              <a:rPr dirty="0"/>
              <a:t>of </a:t>
            </a:r>
            <a:r>
              <a:rPr spc="-5" dirty="0"/>
              <a:t>Logic</a:t>
            </a:r>
            <a:r>
              <a:rPr spc="-30" dirty="0"/>
              <a:t> </a:t>
            </a:r>
            <a:r>
              <a:rPr spc="-20" dirty="0"/>
              <a:t>Programs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844" y="1620633"/>
            <a:ext cx="7599680" cy="485457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Programs consist of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procedures.</a:t>
            </a:r>
            <a:endParaRPr sz="22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380"/>
              </a:lnSpc>
              <a:spcBef>
                <a:spcPts val="5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Procedures consist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clauses. Clauses are statements </a:t>
            </a:r>
            <a:r>
              <a:rPr sz="2200" dirty="0">
                <a:latin typeface="Times New Roman"/>
                <a:cs typeface="Times New Roman"/>
              </a:rPr>
              <a:t>about </a:t>
            </a:r>
            <a:r>
              <a:rPr sz="2200" spc="-5" dirty="0">
                <a:latin typeface="Times New Roman"/>
                <a:cs typeface="Times New Roman"/>
              </a:rPr>
              <a:t>what  is true about a problem, instead of instructions how to  accomplish 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solution.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Each clause is a fact or a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rule.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Programs are executed </a:t>
            </a:r>
            <a:r>
              <a:rPr sz="2200" dirty="0">
                <a:latin typeface="Times New Roman"/>
                <a:cs typeface="Times New Roman"/>
              </a:rPr>
              <a:t>by </a:t>
            </a:r>
            <a:r>
              <a:rPr sz="2200" spc="-5" dirty="0">
                <a:latin typeface="Times New Roman"/>
                <a:cs typeface="Times New Roman"/>
              </a:rPr>
              <a:t>posing</a:t>
            </a:r>
            <a:r>
              <a:rPr sz="2200" dirty="0">
                <a:latin typeface="Times New Roman"/>
                <a:cs typeface="Times New Roman"/>
              </a:rPr>
              <a:t> queries.</a:t>
            </a:r>
            <a:endParaRPr sz="2200">
              <a:latin typeface="Times New Roman"/>
              <a:cs typeface="Times New Roman"/>
            </a:endParaRPr>
          </a:p>
          <a:p>
            <a:pPr marL="355600" marR="655955" indent="-342900">
              <a:lnSpc>
                <a:spcPct val="90200"/>
              </a:lnSpc>
              <a:spcBef>
                <a:spcPts val="4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The Prolog </a:t>
            </a:r>
            <a:r>
              <a:rPr sz="2200" spc="-25" dirty="0">
                <a:latin typeface="Calibri"/>
                <a:cs typeface="Calibri"/>
              </a:rPr>
              <a:t>system </a:t>
            </a:r>
            <a:r>
              <a:rPr sz="2200" spc="-10" dirty="0">
                <a:latin typeface="Calibri"/>
                <a:cs typeface="Calibri"/>
              </a:rPr>
              <a:t>uses </a:t>
            </a:r>
            <a:r>
              <a:rPr sz="2200" spc="-5" dirty="0">
                <a:latin typeface="Calibri"/>
                <a:cs typeface="Calibri"/>
              </a:rPr>
              <a:t>the clauses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work </a:t>
            </a:r>
            <a:r>
              <a:rPr sz="2200" spc="-5" dirty="0">
                <a:latin typeface="Calibri"/>
                <a:cs typeface="Calibri"/>
              </a:rPr>
              <a:t>out </a:t>
            </a:r>
            <a:r>
              <a:rPr sz="2200" spc="-10" dirty="0">
                <a:latin typeface="Calibri"/>
                <a:cs typeface="Calibri"/>
              </a:rPr>
              <a:t>how </a:t>
            </a:r>
            <a:r>
              <a:rPr sz="2200" spc="-15" dirty="0">
                <a:latin typeface="Calibri"/>
                <a:cs typeface="Calibri"/>
              </a:rPr>
              <a:t>to  </a:t>
            </a:r>
            <a:r>
              <a:rPr sz="2200" spc="-10" dirty="0">
                <a:latin typeface="Calibri"/>
                <a:cs typeface="Calibri"/>
              </a:rPr>
              <a:t>accomplish </a:t>
            </a:r>
            <a:r>
              <a:rPr sz="2200" spc="-5" dirty="0">
                <a:latin typeface="Calibri"/>
                <a:cs typeface="Calibri"/>
              </a:rPr>
              <a:t>the solution </a:t>
            </a:r>
            <a:r>
              <a:rPr sz="2200" spc="-15" dirty="0">
                <a:latin typeface="Calibri"/>
                <a:cs typeface="Calibri"/>
              </a:rPr>
              <a:t>by </a:t>
            </a:r>
            <a:r>
              <a:rPr sz="2200" spc="-10" dirty="0">
                <a:latin typeface="Calibri"/>
                <a:cs typeface="Calibri"/>
              </a:rPr>
              <a:t>searching through </a:t>
            </a:r>
            <a:r>
              <a:rPr sz="2200" spc="-5" dirty="0">
                <a:latin typeface="Calibri"/>
                <a:cs typeface="Calibri"/>
              </a:rPr>
              <a:t>the space </a:t>
            </a:r>
            <a:r>
              <a:rPr sz="2200" dirty="0">
                <a:latin typeface="Calibri"/>
                <a:cs typeface="Calibri"/>
              </a:rPr>
              <a:t>of  </a:t>
            </a:r>
            <a:r>
              <a:rPr sz="2200" spc="-5" dirty="0">
                <a:latin typeface="Calibri"/>
                <a:cs typeface="Calibri"/>
              </a:rPr>
              <a:t>possible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solutions.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Computer </a:t>
            </a:r>
            <a:r>
              <a:rPr sz="2200" spc="-10" dirty="0">
                <a:latin typeface="Times New Roman"/>
                <a:cs typeface="Times New Roman"/>
              </a:rPr>
              <a:t>Programming </a:t>
            </a:r>
            <a:r>
              <a:rPr sz="2200" spc="-5" dirty="0">
                <a:latin typeface="Times New Roman"/>
                <a:cs typeface="Times New Roman"/>
              </a:rPr>
              <a:t>in Prolog consists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of:</a:t>
            </a:r>
            <a:endParaRPr sz="2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7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Declaring </a:t>
            </a:r>
            <a:r>
              <a:rPr sz="2200" spc="-10" dirty="0">
                <a:latin typeface="Times New Roman"/>
                <a:cs typeface="Times New Roman"/>
              </a:rPr>
              <a:t>some </a:t>
            </a:r>
            <a:r>
              <a:rPr sz="22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facts </a:t>
            </a:r>
            <a:r>
              <a:rPr sz="2200" dirty="0">
                <a:latin typeface="Times New Roman"/>
                <a:cs typeface="Times New Roman"/>
              </a:rPr>
              <a:t>about </a:t>
            </a:r>
            <a:r>
              <a:rPr sz="2200" spc="-5" dirty="0">
                <a:latin typeface="Times New Roman"/>
                <a:cs typeface="Times New Roman"/>
              </a:rPr>
              <a:t>objects and their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relationships.</a:t>
            </a:r>
            <a:endParaRPr sz="2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6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Declaring </a:t>
            </a:r>
            <a:r>
              <a:rPr sz="2200" spc="-10" dirty="0">
                <a:latin typeface="Times New Roman"/>
                <a:cs typeface="Times New Roman"/>
              </a:rPr>
              <a:t>some </a:t>
            </a:r>
            <a:r>
              <a:rPr sz="22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rules </a:t>
            </a:r>
            <a:r>
              <a:rPr sz="2200" spc="-5" dirty="0">
                <a:latin typeface="Times New Roman"/>
                <a:cs typeface="Times New Roman"/>
              </a:rPr>
              <a:t>about objects and their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relationships.</a:t>
            </a:r>
            <a:endParaRPr sz="2200">
              <a:latin typeface="Times New Roman"/>
              <a:cs typeface="Times New Roman"/>
            </a:endParaRPr>
          </a:p>
          <a:p>
            <a:pPr marL="756285" marR="1391285" lvl="1" indent="-286385">
              <a:lnSpc>
                <a:spcPts val="2380"/>
              </a:lnSpc>
              <a:spcBef>
                <a:spcPts val="56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Asking </a:t>
            </a:r>
            <a:r>
              <a:rPr sz="22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questions </a:t>
            </a:r>
            <a:r>
              <a:rPr sz="2200" spc="-5" dirty="0">
                <a:latin typeface="Times New Roman"/>
                <a:cs typeface="Times New Roman"/>
              </a:rPr>
              <a:t>(goals) </a:t>
            </a:r>
            <a:r>
              <a:rPr sz="2200" dirty="0">
                <a:latin typeface="Times New Roman"/>
                <a:cs typeface="Times New Roman"/>
              </a:rPr>
              <a:t>about </a:t>
            </a:r>
            <a:r>
              <a:rPr sz="2200" spc="-5" dirty="0">
                <a:latin typeface="Times New Roman"/>
                <a:cs typeface="Times New Roman"/>
              </a:rPr>
              <a:t>objects and their  relationships.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0" y="3581400"/>
            <a:ext cx="7086600" cy="2209800"/>
          </a:xfrm>
          <a:custGeom>
            <a:avLst/>
            <a:gdLst/>
            <a:ahLst/>
            <a:cxnLst/>
            <a:rect l="l" t="t" r="r" b="b"/>
            <a:pathLst>
              <a:path w="7086600" h="2209800">
                <a:moveTo>
                  <a:pt x="0" y="2209800"/>
                </a:moveTo>
                <a:lnTo>
                  <a:pt x="7086600" y="2209800"/>
                </a:lnTo>
                <a:lnTo>
                  <a:pt x="7086600" y="0"/>
                </a:lnTo>
                <a:lnTo>
                  <a:pt x="0" y="0"/>
                </a:lnTo>
                <a:lnTo>
                  <a:pt x="0" y="22098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52600" y="3581400"/>
            <a:ext cx="7086600" cy="2209800"/>
          </a:xfrm>
          <a:custGeom>
            <a:avLst/>
            <a:gdLst/>
            <a:ahLst/>
            <a:cxnLst/>
            <a:rect l="l" t="t" r="r" b="b"/>
            <a:pathLst>
              <a:path w="7086600" h="2209800">
                <a:moveTo>
                  <a:pt x="0" y="2209800"/>
                </a:moveTo>
                <a:lnTo>
                  <a:pt x="7086600" y="2209800"/>
                </a:lnTo>
                <a:lnTo>
                  <a:pt x="7086600" y="0"/>
                </a:lnTo>
                <a:lnTo>
                  <a:pt x="0" y="0"/>
                </a:lnTo>
                <a:lnTo>
                  <a:pt x="0" y="2209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30298" y="3958273"/>
            <a:ext cx="6619875" cy="13430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Arial"/>
                <a:cs typeface="Arial"/>
              </a:rPr>
              <a:t>elephant(george).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Arial"/>
                <a:cs typeface="Arial"/>
              </a:rPr>
              <a:t>elephant(mary).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elephant(X) </a:t>
            </a:r>
            <a:r>
              <a:rPr sz="2400" spc="5" dirty="0">
                <a:latin typeface="Arial"/>
                <a:cs typeface="Arial"/>
              </a:rPr>
              <a:t>:- </a:t>
            </a:r>
            <a:r>
              <a:rPr sz="2400" dirty="0">
                <a:latin typeface="Arial"/>
                <a:cs typeface="Arial"/>
              </a:rPr>
              <a:t>grey(X), mammal(X),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hasTrunk(X).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22450" y="2818764"/>
            <a:ext cx="113030" cy="762635"/>
          </a:xfrm>
          <a:custGeom>
            <a:avLst/>
            <a:gdLst/>
            <a:ahLst/>
            <a:cxnLst/>
            <a:rect l="l" t="t" r="r" b="b"/>
            <a:pathLst>
              <a:path w="113030" h="762635">
                <a:moveTo>
                  <a:pt x="68593" y="687459"/>
                </a:moveTo>
                <a:lnTo>
                  <a:pt x="37083" y="690626"/>
                </a:lnTo>
                <a:lnTo>
                  <a:pt x="82550" y="762635"/>
                </a:lnTo>
                <a:lnTo>
                  <a:pt x="106416" y="700024"/>
                </a:lnTo>
                <a:lnTo>
                  <a:pt x="69850" y="700024"/>
                </a:lnTo>
                <a:lnTo>
                  <a:pt x="68593" y="687459"/>
                </a:lnTo>
                <a:close/>
              </a:path>
              <a:path w="113030" h="762635">
                <a:moveTo>
                  <a:pt x="81293" y="686182"/>
                </a:moveTo>
                <a:lnTo>
                  <a:pt x="68593" y="687459"/>
                </a:lnTo>
                <a:lnTo>
                  <a:pt x="69850" y="700024"/>
                </a:lnTo>
                <a:lnTo>
                  <a:pt x="82550" y="698754"/>
                </a:lnTo>
                <a:lnTo>
                  <a:pt x="81293" y="686182"/>
                </a:lnTo>
                <a:close/>
              </a:path>
              <a:path w="113030" h="762635">
                <a:moveTo>
                  <a:pt x="112902" y="683006"/>
                </a:moveTo>
                <a:lnTo>
                  <a:pt x="81293" y="686182"/>
                </a:lnTo>
                <a:lnTo>
                  <a:pt x="82550" y="698754"/>
                </a:lnTo>
                <a:lnTo>
                  <a:pt x="69850" y="700024"/>
                </a:lnTo>
                <a:lnTo>
                  <a:pt x="106416" y="700024"/>
                </a:lnTo>
                <a:lnTo>
                  <a:pt x="112902" y="683006"/>
                </a:lnTo>
                <a:close/>
              </a:path>
              <a:path w="113030" h="762635">
                <a:moveTo>
                  <a:pt x="12700" y="0"/>
                </a:moveTo>
                <a:lnTo>
                  <a:pt x="0" y="1270"/>
                </a:lnTo>
                <a:lnTo>
                  <a:pt x="68593" y="687459"/>
                </a:lnTo>
                <a:lnTo>
                  <a:pt x="81293" y="686182"/>
                </a:lnTo>
                <a:lnTo>
                  <a:pt x="12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1395" y="1388109"/>
            <a:ext cx="3108960" cy="1344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3575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/>
                <a:cs typeface="Calibri"/>
              </a:rPr>
              <a:t>Predi</a:t>
            </a:r>
            <a:r>
              <a:rPr sz="2400" i="1" spc="-10" dirty="0">
                <a:latin typeface="Calibri"/>
                <a:cs typeface="Calibri"/>
              </a:rPr>
              <a:t>c</a:t>
            </a:r>
            <a:r>
              <a:rPr sz="2400" i="1" spc="-5" dirty="0">
                <a:latin typeface="Calibri"/>
                <a:cs typeface="Calibri"/>
              </a:rPr>
              <a:t>a</a:t>
            </a:r>
            <a:r>
              <a:rPr sz="2400" i="1" spc="-25" dirty="0">
                <a:latin typeface="Calibri"/>
                <a:cs typeface="Calibri"/>
              </a:rPr>
              <a:t>t</a:t>
            </a:r>
            <a:r>
              <a:rPr sz="2400" i="1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2400" i="1" spc="-5" dirty="0">
                <a:latin typeface="Calibri"/>
                <a:cs typeface="Calibri"/>
              </a:rPr>
              <a:t>Procedure </a:t>
            </a:r>
            <a:r>
              <a:rPr sz="2400" i="1" spc="-10" dirty="0">
                <a:latin typeface="Calibri"/>
                <a:cs typeface="Calibri"/>
              </a:rPr>
              <a:t>for</a:t>
            </a:r>
            <a:r>
              <a:rPr sz="2400" i="1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Arial"/>
                <a:cs typeface="Arial"/>
              </a:rPr>
              <a:t>elephant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37052" y="1827022"/>
            <a:ext cx="174625" cy="535305"/>
          </a:xfrm>
          <a:custGeom>
            <a:avLst/>
            <a:gdLst/>
            <a:ahLst/>
            <a:cxnLst/>
            <a:rect l="l" t="t" r="r" b="b"/>
            <a:pathLst>
              <a:path w="174625" h="535305">
                <a:moveTo>
                  <a:pt x="0" y="451485"/>
                </a:moveTo>
                <a:lnTo>
                  <a:pt x="15748" y="535177"/>
                </a:lnTo>
                <a:lnTo>
                  <a:pt x="70024" y="475868"/>
                </a:lnTo>
                <a:lnTo>
                  <a:pt x="39243" y="475868"/>
                </a:lnTo>
                <a:lnTo>
                  <a:pt x="27050" y="472313"/>
                </a:lnTo>
                <a:lnTo>
                  <a:pt x="30524" y="460160"/>
                </a:lnTo>
                <a:lnTo>
                  <a:pt x="0" y="451485"/>
                </a:lnTo>
                <a:close/>
              </a:path>
              <a:path w="174625" h="535305">
                <a:moveTo>
                  <a:pt x="30524" y="460160"/>
                </a:moveTo>
                <a:lnTo>
                  <a:pt x="27050" y="472313"/>
                </a:lnTo>
                <a:lnTo>
                  <a:pt x="39243" y="475868"/>
                </a:lnTo>
                <a:lnTo>
                  <a:pt x="42740" y="463633"/>
                </a:lnTo>
                <a:lnTo>
                  <a:pt x="30524" y="460160"/>
                </a:lnTo>
                <a:close/>
              </a:path>
              <a:path w="174625" h="535305">
                <a:moveTo>
                  <a:pt x="42740" y="463633"/>
                </a:moveTo>
                <a:lnTo>
                  <a:pt x="39243" y="475868"/>
                </a:lnTo>
                <a:lnTo>
                  <a:pt x="70024" y="475868"/>
                </a:lnTo>
                <a:lnTo>
                  <a:pt x="73278" y="472313"/>
                </a:lnTo>
                <a:lnTo>
                  <a:pt x="42740" y="463633"/>
                </a:lnTo>
                <a:close/>
              </a:path>
              <a:path w="174625" h="535305">
                <a:moveTo>
                  <a:pt x="162051" y="0"/>
                </a:moveTo>
                <a:lnTo>
                  <a:pt x="30524" y="460160"/>
                </a:lnTo>
                <a:lnTo>
                  <a:pt x="42740" y="463633"/>
                </a:lnTo>
                <a:lnTo>
                  <a:pt x="174244" y="3555"/>
                </a:lnTo>
                <a:lnTo>
                  <a:pt x="1620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9740" y="4436745"/>
            <a:ext cx="9537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/>
                <a:cs typeface="Calibri"/>
              </a:rPr>
              <a:t>Claus</a:t>
            </a:r>
            <a:r>
              <a:rPr sz="2400" i="1" spc="10" dirty="0">
                <a:latin typeface="Calibri"/>
                <a:cs typeface="Calibri"/>
              </a:rPr>
              <a:t>e</a:t>
            </a:r>
            <a:r>
              <a:rPr sz="2400" i="1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20189" y="4191000"/>
            <a:ext cx="613410" cy="462280"/>
          </a:xfrm>
          <a:custGeom>
            <a:avLst/>
            <a:gdLst/>
            <a:ahLst/>
            <a:cxnLst/>
            <a:rect l="l" t="t" r="r" b="b"/>
            <a:pathLst>
              <a:path w="613410" h="462279">
                <a:moveTo>
                  <a:pt x="548640" y="40639"/>
                </a:moveTo>
                <a:lnTo>
                  <a:pt x="0" y="452119"/>
                </a:lnTo>
                <a:lnTo>
                  <a:pt x="7619" y="462280"/>
                </a:lnTo>
                <a:lnTo>
                  <a:pt x="556260" y="50800"/>
                </a:lnTo>
                <a:lnTo>
                  <a:pt x="548640" y="40639"/>
                </a:lnTo>
                <a:close/>
              </a:path>
              <a:path w="613410" h="462279">
                <a:moveTo>
                  <a:pt x="596899" y="33019"/>
                </a:moveTo>
                <a:lnTo>
                  <a:pt x="558799" y="33019"/>
                </a:lnTo>
                <a:lnTo>
                  <a:pt x="566420" y="43180"/>
                </a:lnTo>
                <a:lnTo>
                  <a:pt x="556260" y="50800"/>
                </a:lnTo>
                <a:lnTo>
                  <a:pt x="575310" y="76200"/>
                </a:lnTo>
                <a:lnTo>
                  <a:pt x="596899" y="33019"/>
                </a:lnTo>
                <a:close/>
              </a:path>
              <a:path w="613410" h="462279">
                <a:moveTo>
                  <a:pt x="558799" y="33019"/>
                </a:moveTo>
                <a:lnTo>
                  <a:pt x="548640" y="40639"/>
                </a:lnTo>
                <a:lnTo>
                  <a:pt x="556260" y="50800"/>
                </a:lnTo>
                <a:lnTo>
                  <a:pt x="566420" y="43180"/>
                </a:lnTo>
                <a:lnTo>
                  <a:pt x="558799" y="33019"/>
                </a:lnTo>
                <a:close/>
              </a:path>
              <a:path w="613410" h="462279">
                <a:moveTo>
                  <a:pt x="613410" y="0"/>
                </a:moveTo>
                <a:lnTo>
                  <a:pt x="529590" y="15239"/>
                </a:lnTo>
                <a:lnTo>
                  <a:pt x="548640" y="40639"/>
                </a:lnTo>
                <a:lnTo>
                  <a:pt x="558799" y="33019"/>
                </a:lnTo>
                <a:lnTo>
                  <a:pt x="596899" y="33019"/>
                </a:lnTo>
                <a:lnTo>
                  <a:pt x="61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4000" y="4610100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533400" y="0"/>
                </a:moveTo>
                <a:lnTo>
                  <a:pt x="533400" y="76200"/>
                </a:lnTo>
                <a:lnTo>
                  <a:pt x="596900" y="44450"/>
                </a:lnTo>
                <a:lnTo>
                  <a:pt x="546100" y="44450"/>
                </a:lnTo>
                <a:lnTo>
                  <a:pt x="546100" y="31750"/>
                </a:lnTo>
                <a:lnTo>
                  <a:pt x="596900" y="31750"/>
                </a:lnTo>
                <a:lnTo>
                  <a:pt x="533400" y="0"/>
                </a:lnTo>
                <a:close/>
              </a:path>
              <a:path w="609600" h="76200">
                <a:moveTo>
                  <a:pt x="5334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33400" y="44450"/>
                </a:lnTo>
                <a:lnTo>
                  <a:pt x="533400" y="31750"/>
                </a:lnTo>
                <a:close/>
              </a:path>
              <a:path w="609600" h="76200">
                <a:moveTo>
                  <a:pt x="596900" y="31750"/>
                </a:moveTo>
                <a:lnTo>
                  <a:pt x="546100" y="31750"/>
                </a:lnTo>
                <a:lnTo>
                  <a:pt x="546100" y="44450"/>
                </a:lnTo>
                <a:lnTo>
                  <a:pt x="596900" y="44450"/>
                </a:lnTo>
                <a:lnTo>
                  <a:pt x="609600" y="38100"/>
                </a:lnTo>
                <a:lnTo>
                  <a:pt x="596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0189" y="4643120"/>
            <a:ext cx="613410" cy="462280"/>
          </a:xfrm>
          <a:custGeom>
            <a:avLst/>
            <a:gdLst/>
            <a:ahLst/>
            <a:cxnLst/>
            <a:rect l="l" t="t" r="r" b="b"/>
            <a:pathLst>
              <a:path w="613410" h="462279">
                <a:moveTo>
                  <a:pt x="548640" y="421639"/>
                </a:moveTo>
                <a:lnTo>
                  <a:pt x="529590" y="447039"/>
                </a:lnTo>
                <a:lnTo>
                  <a:pt x="613410" y="462279"/>
                </a:lnTo>
                <a:lnTo>
                  <a:pt x="596899" y="429259"/>
                </a:lnTo>
                <a:lnTo>
                  <a:pt x="558799" y="429259"/>
                </a:lnTo>
                <a:lnTo>
                  <a:pt x="548640" y="421639"/>
                </a:lnTo>
                <a:close/>
              </a:path>
              <a:path w="613410" h="462279">
                <a:moveTo>
                  <a:pt x="556260" y="411479"/>
                </a:moveTo>
                <a:lnTo>
                  <a:pt x="548640" y="421639"/>
                </a:lnTo>
                <a:lnTo>
                  <a:pt x="558799" y="429259"/>
                </a:lnTo>
                <a:lnTo>
                  <a:pt x="566420" y="419099"/>
                </a:lnTo>
                <a:lnTo>
                  <a:pt x="556260" y="411479"/>
                </a:lnTo>
                <a:close/>
              </a:path>
              <a:path w="613410" h="462279">
                <a:moveTo>
                  <a:pt x="575310" y="386079"/>
                </a:moveTo>
                <a:lnTo>
                  <a:pt x="556260" y="411479"/>
                </a:lnTo>
                <a:lnTo>
                  <a:pt x="566420" y="419099"/>
                </a:lnTo>
                <a:lnTo>
                  <a:pt x="558799" y="429259"/>
                </a:lnTo>
                <a:lnTo>
                  <a:pt x="596899" y="429259"/>
                </a:lnTo>
                <a:lnTo>
                  <a:pt x="575310" y="386079"/>
                </a:lnTo>
                <a:close/>
              </a:path>
              <a:path w="613410" h="462279">
                <a:moveTo>
                  <a:pt x="7619" y="0"/>
                </a:moveTo>
                <a:lnTo>
                  <a:pt x="0" y="10159"/>
                </a:lnTo>
                <a:lnTo>
                  <a:pt x="548640" y="421639"/>
                </a:lnTo>
                <a:lnTo>
                  <a:pt x="556260" y="411479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64844" y="5427675"/>
            <a:ext cx="564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/>
                <a:cs typeface="Calibri"/>
              </a:rPr>
              <a:t>Rule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23609" y="3064890"/>
            <a:ext cx="665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5" dirty="0">
                <a:latin typeface="Calibri"/>
                <a:cs typeface="Calibri"/>
              </a:rPr>
              <a:t>Facts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20952" y="5157723"/>
            <a:ext cx="603250" cy="334645"/>
          </a:xfrm>
          <a:custGeom>
            <a:avLst/>
            <a:gdLst/>
            <a:ahLst/>
            <a:cxnLst/>
            <a:rect l="l" t="t" r="r" b="b"/>
            <a:pathLst>
              <a:path w="603250" h="334645">
                <a:moveTo>
                  <a:pt x="533244" y="31084"/>
                </a:moveTo>
                <a:lnTo>
                  <a:pt x="0" y="323088"/>
                </a:lnTo>
                <a:lnTo>
                  <a:pt x="6095" y="334263"/>
                </a:lnTo>
                <a:lnTo>
                  <a:pt x="539306" y="42155"/>
                </a:lnTo>
                <a:lnTo>
                  <a:pt x="533244" y="31084"/>
                </a:lnTo>
                <a:close/>
              </a:path>
              <a:path w="603250" h="334645">
                <a:moveTo>
                  <a:pt x="585809" y="25018"/>
                </a:moveTo>
                <a:lnTo>
                  <a:pt x="544322" y="25018"/>
                </a:lnTo>
                <a:lnTo>
                  <a:pt x="550417" y="36068"/>
                </a:lnTo>
                <a:lnTo>
                  <a:pt x="539306" y="42155"/>
                </a:lnTo>
                <a:lnTo>
                  <a:pt x="554609" y="70103"/>
                </a:lnTo>
                <a:lnTo>
                  <a:pt x="585809" y="25018"/>
                </a:lnTo>
                <a:close/>
              </a:path>
              <a:path w="603250" h="334645">
                <a:moveTo>
                  <a:pt x="544322" y="25018"/>
                </a:moveTo>
                <a:lnTo>
                  <a:pt x="533244" y="31084"/>
                </a:lnTo>
                <a:lnTo>
                  <a:pt x="539306" y="42155"/>
                </a:lnTo>
                <a:lnTo>
                  <a:pt x="550417" y="36068"/>
                </a:lnTo>
                <a:lnTo>
                  <a:pt x="544322" y="25018"/>
                </a:lnTo>
                <a:close/>
              </a:path>
              <a:path w="603250" h="334645">
                <a:moveTo>
                  <a:pt x="603122" y="0"/>
                </a:moveTo>
                <a:lnTo>
                  <a:pt x="518033" y="3301"/>
                </a:lnTo>
                <a:lnTo>
                  <a:pt x="533244" y="31084"/>
                </a:lnTo>
                <a:lnTo>
                  <a:pt x="544322" y="25018"/>
                </a:lnTo>
                <a:lnTo>
                  <a:pt x="585809" y="25018"/>
                </a:lnTo>
                <a:lnTo>
                  <a:pt x="6031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00600" y="3499103"/>
            <a:ext cx="1602105" cy="479425"/>
          </a:xfrm>
          <a:custGeom>
            <a:avLst/>
            <a:gdLst/>
            <a:ahLst/>
            <a:cxnLst/>
            <a:rect l="l" t="t" r="r" b="b"/>
            <a:pathLst>
              <a:path w="1602104" h="479425">
                <a:moveTo>
                  <a:pt x="62737" y="405765"/>
                </a:moveTo>
                <a:lnTo>
                  <a:pt x="0" y="463296"/>
                </a:lnTo>
                <a:lnTo>
                  <a:pt x="83692" y="479044"/>
                </a:lnTo>
                <a:lnTo>
                  <a:pt x="75957" y="451993"/>
                </a:lnTo>
                <a:lnTo>
                  <a:pt x="62737" y="451993"/>
                </a:lnTo>
                <a:lnTo>
                  <a:pt x="59309" y="439801"/>
                </a:lnTo>
                <a:lnTo>
                  <a:pt x="71476" y="436324"/>
                </a:lnTo>
                <a:lnTo>
                  <a:pt x="62737" y="405765"/>
                </a:lnTo>
                <a:close/>
              </a:path>
              <a:path w="1602104" h="479425">
                <a:moveTo>
                  <a:pt x="71476" y="436324"/>
                </a:moveTo>
                <a:lnTo>
                  <a:pt x="59309" y="439801"/>
                </a:lnTo>
                <a:lnTo>
                  <a:pt x="62737" y="451993"/>
                </a:lnTo>
                <a:lnTo>
                  <a:pt x="74958" y="448501"/>
                </a:lnTo>
                <a:lnTo>
                  <a:pt x="71476" y="436324"/>
                </a:lnTo>
                <a:close/>
              </a:path>
              <a:path w="1602104" h="479425">
                <a:moveTo>
                  <a:pt x="74958" y="448501"/>
                </a:moveTo>
                <a:lnTo>
                  <a:pt x="62737" y="451993"/>
                </a:lnTo>
                <a:lnTo>
                  <a:pt x="75957" y="451993"/>
                </a:lnTo>
                <a:lnTo>
                  <a:pt x="74958" y="448501"/>
                </a:lnTo>
                <a:close/>
              </a:path>
              <a:path w="1602104" h="479425">
                <a:moveTo>
                  <a:pt x="1598422" y="0"/>
                </a:moveTo>
                <a:lnTo>
                  <a:pt x="71476" y="436324"/>
                </a:lnTo>
                <a:lnTo>
                  <a:pt x="74958" y="448501"/>
                </a:lnTo>
                <a:lnTo>
                  <a:pt x="1601977" y="12192"/>
                </a:lnTo>
                <a:lnTo>
                  <a:pt x="15984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0" y="3499611"/>
            <a:ext cx="1831975" cy="996315"/>
          </a:xfrm>
          <a:custGeom>
            <a:avLst/>
            <a:gdLst/>
            <a:ahLst/>
            <a:cxnLst/>
            <a:rect l="l" t="t" r="r" b="b"/>
            <a:pathLst>
              <a:path w="1831975" h="996314">
                <a:moveTo>
                  <a:pt x="48895" y="926338"/>
                </a:moveTo>
                <a:lnTo>
                  <a:pt x="0" y="996188"/>
                </a:lnTo>
                <a:lnTo>
                  <a:pt x="85089" y="993394"/>
                </a:lnTo>
                <a:lnTo>
                  <a:pt x="73299" y="971550"/>
                </a:lnTo>
                <a:lnTo>
                  <a:pt x="58800" y="971550"/>
                </a:lnTo>
                <a:lnTo>
                  <a:pt x="52832" y="960374"/>
                </a:lnTo>
                <a:lnTo>
                  <a:pt x="64001" y="954323"/>
                </a:lnTo>
                <a:lnTo>
                  <a:pt x="48895" y="926338"/>
                </a:lnTo>
                <a:close/>
              </a:path>
              <a:path w="1831975" h="996314">
                <a:moveTo>
                  <a:pt x="64001" y="954323"/>
                </a:moveTo>
                <a:lnTo>
                  <a:pt x="52832" y="960374"/>
                </a:lnTo>
                <a:lnTo>
                  <a:pt x="58800" y="971550"/>
                </a:lnTo>
                <a:lnTo>
                  <a:pt x="70019" y="965473"/>
                </a:lnTo>
                <a:lnTo>
                  <a:pt x="64001" y="954323"/>
                </a:lnTo>
                <a:close/>
              </a:path>
              <a:path w="1831975" h="996314">
                <a:moveTo>
                  <a:pt x="70019" y="965473"/>
                </a:moveTo>
                <a:lnTo>
                  <a:pt x="58800" y="971550"/>
                </a:lnTo>
                <a:lnTo>
                  <a:pt x="73299" y="971550"/>
                </a:lnTo>
                <a:lnTo>
                  <a:pt x="70019" y="965473"/>
                </a:lnTo>
                <a:close/>
              </a:path>
              <a:path w="1831975" h="996314">
                <a:moveTo>
                  <a:pt x="1825752" y="0"/>
                </a:moveTo>
                <a:lnTo>
                  <a:pt x="64001" y="954323"/>
                </a:lnTo>
                <a:lnTo>
                  <a:pt x="70019" y="965473"/>
                </a:lnTo>
                <a:lnTo>
                  <a:pt x="1831848" y="11175"/>
                </a:lnTo>
                <a:lnTo>
                  <a:pt x="18257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124200" y="1905000"/>
            <a:ext cx="4267200" cy="3429000"/>
          </a:xfrm>
          <a:custGeom>
            <a:avLst/>
            <a:gdLst/>
            <a:ahLst/>
            <a:cxnLst/>
            <a:rect l="l" t="t" r="r" b="b"/>
            <a:pathLst>
              <a:path w="4267200" h="3429000">
                <a:moveTo>
                  <a:pt x="0" y="3429000"/>
                </a:moveTo>
                <a:lnTo>
                  <a:pt x="4267200" y="3429000"/>
                </a:lnTo>
                <a:lnTo>
                  <a:pt x="4267200" y="0"/>
                </a:lnTo>
                <a:lnTo>
                  <a:pt x="0" y="0"/>
                </a:lnTo>
                <a:lnTo>
                  <a:pt x="0" y="342900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24200" y="1905000"/>
            <a:ext cx="4267200" cy="3429000"/>
          </a:xfrm>
          <a:custGeom>
            <a:avLst/>
            <a:gdLst/>
            <a:ahLst/>
            <a:cxnLst/>
            <a:rect l="l" t="t" r="r" b="b"/>
            <a:pathLst>
              <a:path w="4267200" h="3429000">
                <a:moveTo>
                  <a:pt x="0" y="3429000"/>
                </a:moveTo>
                <a:lnTo>
                  <a:pt x="4267200" y="3429000"/>
                </a:lnTo>
                <a:lnTo>
                  <a:pt x="4267200" y="0"/>
                </a:lnTo>
                <a:lnTo>
                  <a:pt x="0" y="0"/>
                </a:lnTo>
                <a:lnTo>
                  <a:pt x="0" y="3429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73500" y="2273934"/>
            <a:ext cx="2784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?-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elephant(george).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73500" y="3005454"/>
            <a:ext cx="24110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0" dirty="0">
                <a:latin typeface="Arial"/>
                <a:cs typeface="Arial"/>
              </a:rPr>
              <a:t>yes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?-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elephant(jane).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73500" y="4468748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Arial"/>
                <a:cs typeface="Arial"/>
              </a:rPr>
              <a:t>no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0090" y="2569590"/>
            <a:ext cx="970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Calibri"/>
                <a:cs typeface="Calibri"/>
              </a:rPr>
              <a:t>Qu</a:t>
            </a:r>
            <a:r>
              <a:rPr sz="2400" i="1" spc="5" dirty="0">
                <a:latin typeface="Calibri"/>
                <a:cs typeface="Calibri"/>
              </a:rPr>
              <a:t>e</a:t>
            </a:r>
            <a:r>
              <a:rPr sz="2400" i="1" dirty="0">
                <a:latin typeface="Calibri"/>
                <a:cs typeface="Calibri"/>
              </a:rPr>
              <a:t>ri</a:t>
            </a:r>
            <a:r>
              <a:rPr sz="2400" i="1" spc="5" dirty="0">
                <a:latin typeface="Calibri"/>
                <a:cs typeface="Calibri"/>
              </a:rPr>
              <a:t>e</a:t>
            </a:r>
            <a:r>
              <a:rPr sz="2400" i="1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27783" y="2489073"/>
            <a:ext cx="1906270" cy="336550"/>
          </a:xfrm>
          <a:custGeom>
            <a:avLst/>
            <a:gdLst/>
            <a:ahLst/>
            <a:cxnLst/>
            <a:rect l="l" t="t" r="r" b="b"/>
            <a:pathLst>
              <a:path w="1906270" h="336550">
                <a:moveTo>
                  <a:pt x="1829764" y="31336"/>
                </a:moveTo>
                <a:lnTo>
                  <a:pt x="0" y="324103"/>
                </a:lnTo>
                <a:lnTo>
                  <a:pt x="2032" y="336550"/>
                </a:lnTo>
                <a:lnTo>
                  <a:pt x="1831762" y="43788"/>
                </a:lnTo>
                <a:lnTo>
                  <a:pt x="1829764" y="31336"/>
                </a:lnTo>
                <a:close/>
              </a:path>
              <a:path w="1906270" h="336550">
                <a:moveTo>
                  <a:pt x="1900705" y="29337"/>
                </a:moveTo>
                <a:lnTo>
                  <a:pt x="1842262" y="29337"/>
                </a:lnTo>
                <a:lnTo>
                  <a:pt x="1844294" y="41782"/>
                </a:lnTo>
                <a:lnTo>
                  <a:pt x="1831762" y="43788"/>
                </a:lnTo>
                <a:lnTo>
                  <a:pt x="1836801" y="75184"/>
                </a:lnTo>
                <a:lnTo>
                  <a:pt x="1900705" y="29337"/>
                </a:lnTo>
                <a:close/>
              </a:path>
              <a:path w="1906270" h="336550">
                <a:moveTo>
                  <a:pt x="1842262" y="29337"/>
                </a:moveTo>
                <a:lnTo>
                  <a:pt x="1829764" y="31336"/>
                </a:lnTo>
                <a:lnTo>
                  <a:pt x="1831762" y="43788"/>
                </a:lnTo>
                <a:lnTo>
                  <a:pt x="1844294" y="41782"/>
                </a:lnTo>
                <a:lnTo>
                  <a:pt x="1842262" y="29337"/>
                </a:lnTo>
                <a:close/>
              </a:path>
              <a:path w="1906270" h="336550">
                <a:moveTo>
                  <a:pt x="1824736" y="0"/>
                </a:moveTo>
                <a:lnTo>
                  <a:pt x="1829764" y="31336"/>
                </a:lnTo>
                <a:lnTo>
                  <a:pt x="1842262" y="29337"/>
                </a:lnTo>
                <a:lnTo>
                  <a:pt x="1900705" y="29337"/>
                </a:lnTo>
                <a:lnTo>
                  <a:pt x="1906016" y="25526"/>
                </a:lnTo>
                <a:lnTo>
                  <a:pt x="18247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5498" y="2813939"/>
            <a:ext cx="1908810" cy="1148715"/>
          </a:xfrm>
          <a:custGeom>
            <a:avLst/>
            <a:gdLst/>
            <a:ahLst/>
            <a:cxnLst/>
            <a:rect l="l" t="t" r="r" b="b"/>
            <a:pathLst>
              <a:path w="1908810" h="1148714">
                <a:moveTo>
                  <a:pt x="1839699" y="1114716"/>
                </a:moveTo>
                <a:lnTo>
                  <a:pt x="1823339" y="1141984"/>
                </a:lnTo>
                <a:lnTo>
                  <a:pt x="1908302" y="1148461"/>
                </a:lnTo>
                <a:lnTo>
                  <a:pt x="1891015" y="1121283"/>
                </a:lnTo>
                <a:lnTo>
                  <a:pt x="1850643" y="1121283"/>
                </a:lnTo>
                <a:lnTo>
                  <a:pt x="1839699" y="1114716"/>
                </a:lnTo>
                <a:close/>
              </a:path>
              <a:path w="1908810" h="1148714">
                <a:moveTo>
                  <a:pt x="1846232" y="1103827"/>
                </a:moveTo>
                <a:lnTo>
                  <a:pt x="1839699" y="1114716"/>
                </a:lnTo>
                <a:lnTo>
                  <a:pt x="1850643" y="1121283"/>
                </a:lnTo>
                <a:lnTo>
                  <a:pt x="1857121" y="1110361"/>
                </a:lnTo>
                <a:lnTo>
                  <a:pt x="1846232" y="1103827"/>
                </a:lnTo>
                <a:close/>
              </a:path>
              <a:path w="1908810" h="1148714">
                <a:moveTo>
                  <a:pt x="1862581" y="1076579"/>
                </a:moveTo>
                <a:lnTo>
                  <a:pt x="1846232" y="1103827"/>
                </a:lnTo>
                <a:lnTo>
                  <a:pt x="1857121" y="1110361"/>
                </a:lnTo>
                <a:lnTo>
                  <a:pt x="1850643" y="1121283"/>
                </a:lnTo>
                <a:lnTo>
                  <a:pt x="1891015" y="1121283"/>
                </a:lnTo>
                <a:lnTo>
                  <a:pt x="1862581" y="1076579"/>
                </a:lnTo>
                <a:close/>
              </a:path>
              <a:path w="1908810" h="1148714">
                <a:moveTo>
                  <a:pt x="6603" y="0"/>
                </a:moveTo>
                <a:lnTo>
                  <a:pt x="0" y="10922"/>
                </a:lnTo>
                <a:lnTo>
                  <a:pt x="1839699" y="1114716"/>
                </a:lnTo>
                <a:lnTo>
                  <a:pt x="1846232" y="1103827"/>
                </a:lnTo>
                <a:lnTo>
                  <a:pt x="66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5940" y="4128896"/>
            <a:ext cx="895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35" dirty="0">
                <a:latin typeface="Calibri"/>
                <a:cs typeface="Calibri"/>
              </a:rPr>
              <a:t>R</a:t>
            </a:r>
            <a:r>
              <a:rPr sz="2400" i="1" dirty="0">
                <a:latin typeface="Calibri"/>
                <a:cs typeface="Calibri"/>
              </a:rPr>
              <a:t>e</a:t>
            </a:r>
            <a:r>
              <a:rPr sz="2400" i="1" spc="5" dirty="0">
                <a:latin typeface="Calibri"/>
                <a:cs typeface="Calibri"/>
              </a:rPr>
              <a:t>p</a:t>
            </a:r>
            <a:r>
              <a:rPr sz="2400" i="1" dirty="0">
                <a:latin typeface="Calibri"/>
                <a:cs typeface="Calibri"/>
              </a:rPr>
              <a:t>lies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73479" y="3276600"/>
            <a:ext cx="2060575" cy="1072515"/>
          </a:xfrm>
          <a:custGeom>
            <a:avLst/>
            <a:gdLst/>
            <a:ahLst/>
            <a:cxnLst/>
            <a:rect l="l" t="t" r="r" b="b"/>
            <a:pathLst>
              <a:path w="2060575" h="1072514">
                <a:moveTo>
                  <a:pt x="1989712" y="29481"/>
                </a:moveTo>
                <a:lnTo>
                  <a:pt x="0" y="1061212"/>
                </a:lnTo>
                <a:lnTo>
                  <a:pt x="5841" y="1072388"/>
                </a:lnTo>
                <a:lnTo>
                  <a:pt x="1995562" y="40779"/>
                </a:lnTo>
                <a:lnTo>
                  <a:pt x="1989712" y="29481"/>
                </a:lnTo>
                <a:close/>
              </a:path>
              <a:path w="2060575" h="1072514">
                <a:moveTo>
                  <a:pt x="2043137" y="23622"/>
                </a:moveTo>
                <a:lnTo>
                  <a:pt x="2001011" y="23622"/>
                </a:lnTo>
                <a:lnTo>
                  <a:pt x="2006854" y="34925"/>
                </a:lnTo>
                <a:lnTo>
                  <a:pt x="1995562" y="40779"/>
                </a:lnTo>
                <a:lnTo>
                  <a:pt x="2010156" y="68961"/>
                </a:lnTo>
                <a:lnTo>
                  <a:pt x="2043137" y="23622"/>
                </a:lnTo>
                <a:close/>
              </a:path>
              <a:path w="2060575" h="1072514">
                <a:moveTo>
                  <a:pt x="2001011" y="23622"/>
                </a:moveTo>
                <a:lnTo>
                  <a:pt x="1989712" y="29481"/>
                </a:lnTo>
                <a:lnTo>
                  <a:pt x="1995562" y="40779"/>
                </a:lnTo>
                <a:lnTo>
                  <a:pt x="2006854" y="34925"/>
                </a:lnTo>
                <a:lnTo>
                  <a:pt x="2001011" y="23622"/>
                </a:lnTo>
                <a:close/>
              </a:path>
              <a:path w="2060575" h="1072514">
                <a:moveTo>
                  <a:pt x="2060320" y="0"/>
                </a:moveTo>
                <a:lnTo>
                  <a:pt x="1975104" y="1270"/>
                </a:lnTo>
                <a:lnTo>
                  <a:pt x="1989712" y="29481"/>
                </a:lnTo>
                <a:lnTo>
                  <a:pt x="2001011" y="23622"/>
                </a:lnTo>
                <a:lnTo>
                  <a:pt x="2043137" y="23622"/>
                </a:lnTo>
                <a:lnTo>
                  <a:pt x="2060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75383" y="4337177"/>
            <a:ext cx="1982470" cy="337185"/>
          </a:xfrm>
          <a:custGeom>
            <a:avLst/>
            <a:gdLst/>
            <a:ahLst/>
            <a:cxnLst/>
            <a:rect l="l" t="t" r="r" b="b"/>
            <a:pathLst>
              <a:path w="1982470" h="337185">
                <a:moveTo>
                  <a:pt x="1905933" y="305666"/>
                </a:moveTo>
                <a:lnTo>
                  <a:pt x="1901063" y="337058"/>
                </a:lnTo>
                <a:lnTo>
                  <a:pt x="1982216" y="311023"/>
                </a:lnTo>
                <a:lnTo>
                  <a:pt x="1977381" y="307594"/>
                </a:lnTo>
                <a:lnTo>
                  <a:pt x="1918462" y="307594"/>
                </a:lnTo>
                <a:lnTo>
                  <a:pt x="1905933" y="305666"/>
                </a:lnTo>
                <a:close/>
              </a:path>
              <a:path w="1982470" h="337185">
                <a:moveTo>
                  <a:pt x="1907863" y="293224"/>
                </a:moveTo>
                <a:lnTo>
                  <a:pt x="1905933" y="305666"/>
                </a:lnTo>
                <a:lnTo>
                  <a:pt x="1918462" y="307594"/>
                </a:lnTo>
                <a:lnTo>
                  <a:pt x="1920367" y="295148"/>
                </a:lnTo>
                <a:lnTo>
                  <a:pt x="1907863" y="293224"/>
                </a:lnTo>
                <a:close/>
              </a:path>
              <a:path w="1982470" h="337185">
                <a:moveTo>
                  <a:pt x="1912746" y="261747"/>
                </a:moveTo>
                <a:lnTo>
                  <a:pt x="1907863" y="293224"/>
                </a:lnTo>
                <a:lnTo>
                  <a:pt x="1920367" y="295148"/>
                </a:lnTo>
                <a:lnTo>
                  <a:pt x="1918462" y="307594"/>
                </a:lnTo>
                <a:lnTo>
                  <a:pt x="1977381" y="307594"/>
                </a:lnTo>
                <a:lnTo>
                  <a:pt x="1912746" y="261747"/>
                </a:lnTo>
                <a:close/>
              </a:path>
              <a:path w="1982470" h="337185">
                <a:moveTo>
                  <a:pt x="2032" y="0"/>
                </a:moveTo>
                <a:lnTo>
                  <a:pt x="0" y="12446"/>
                </a:lnTo>
                <a:lnTo>
                  <a:pt x="1905933" y="305666"/>
                </a:lnTo>
                <a:lnTo>
                  <a:pt x="1907863" y="293224"/>
                </a:lnTo>
                <a:lnTo>
                  <a:pt x="20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9261" y="461594"/>
            <a:ext cx="26676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Why</a:t>
            </a:r>
            <a:r>
              <a:rPr spc="-95" dirty="0"/>
              <a:t> </a:t>
            </a:r>
            <a:r>
              <a:rPr dirty="0"/>
              <a:t>Rules?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34185"/>
            <a:ext cx="7821295" cy="44704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7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dirty="0">
                <a:latin typeface="Times New Roman"/>
                <a:cs typeface="Times New Roman"/>
              </a:rPr>
              <a:t>Rule </a:t>
            </a:r>
            <a:r>
              <a:rPr sz="2700" spc="-5" dirty="0">
                <a:latin typeface="Times New Roman"/>
                <a:cs typeface="Times New Roman"/>
              </a:rPr>
              <a:t>is </a:t>
            </a:r>
            <a:r>
              <a:rPr sz="2700" dirty="0">
                <a:latin typeface="Times New Roman"/>
                <a:cs typeface="Times New Roman"/>
              </a:rPr>
              <a:t>an extension of fact with added conditions</a:t>
            </a:r>
            <a:r>
              <a:rPr sz="2700" spc="-1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that  have to be specified </a:t>
            </a:r>
            <a:r>
              <a:rPr sz="2700" spc="-5" dirty="0">
                <a:latin typeface="Times New Roman"/>
                <a:cs typeface="Times New Roman"/>
              </a:rPr>
              <a:t>for </a:t>
            </a:r>
            <a:r>
              <a:rPr sz="2700" dirty="0">
                <a:latin typeface="Times New Roman"/>
                <a:cs typeface="Times New Roman"/>
              </a:rPr>
              <a:t>it to be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true.</a:t>
            </a: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dirty="0">
                <a:latin typeface="Times New Roman"/>
                <a:cs typeface="Times New Roman"/>
              </a:rPr>
              <a:t>Rule is </a:t>
            </a:r>
            <a:r>
              <a:rPr sz="2700" spc="-5" dirty="0">
                <a:latin typeface="Times New Roman"/>
                <a:cs typeface="Times New Roman"/>
              </a:rPr>
              <a:t>much more compact </a:t>
            </a:r>
            <a:r>
              <a:rPr sz="2700" dirty="0">
                <a:latin typeface="Times New Roman"/>
                <a:cs typeface="Times New Roman"/>
              </a:rPr>
              <a:t>than a list of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facts.</a:t>
            </a: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dirty="0">
                <a:latin typeface="Times New Roman"/>
                <a:cs typeface="Times New Roman"/>
              </a:rPr>
              <a:t>When </a:t>
            </a:r>
            <a:r>
              <a:rPr sz="2700" spc="-5" dirty="0">
                <a:latin typeface="Times New Roman"/>
                <a:cs typeface="Times New Roman"/>
              </a:rPr>
              <a:t>facts </a:t>
            </a:r>
            <a:r>
              <a:rPr sz="2700" dirty="0">
                <a:latin typeface="Times New Roman"/>
                <a:cs typeface="Times New Roman"/>
              </a:rPr>
              <a:t>depend on a group of other</a:t>
            </a:r>
            <a:r>
              <a:rPr sz="2700" spc="-6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facts.</a:t>
            </a:r>
            <a:endParaRPr sz="2700">
              <a:latin typeface="Times New Roman"/>
              <a:cs typeface="Times New Roman"/>
            </a:endParaRPr>
          </a:p>
          <a:p>
            <a:pPr marL="12700" marR="75692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spc="-5" dirty="0">
                <a:latin typeface="Times New Roman"/>
                <a:cs typeface="Times New Roman"/>
              </a:rPr>
              <a:t>Example: </a:t>
            </a:r>
            <a:r>
              <a:rPr sz="2700" dirty="0">
                <a:latin typeface="Times New Roman"/>
                <a:cs typeface="Times New Roman"/>
              </a:rPr>
              <a:t>John likes all people who likes</a:t>
            </a:r>
            <a:r>
              <a:rPr sz="2700" spc="-1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sweets.  </a:t>
            </a:r>
            <a:r>
              <a:rPr sz="2700" spc="-75" dirty="0">
                <a:latin typeface="Times New Roman"/>
                <a:cs typeface="Times New Roman"/>
              </a:rPr>
              <a:t>Way </a:t>
            </a:r>
            <a:r>
              <a:rPr sz="2700" dirty="0">
                <a:latin typeface="Times New Roman"/>
                <a:cs typeface="Times New Roman"/>
              </a:rPr>
              <a:t>1: </a:t>
            </a:r>
            <a:r>
              <a:rPr sz="2700" spc="-25" dirty="0">
                <a:latin typeface="Times New Roman"/>
                <a:cs typeface="Times New Roman"/>
              </a:rPr>
              <a:t>Write </a:t>
            </a:r>
            <a:r>
              <a:rPr sz="2700" dirty="0">
                <a:latin typeface="Times New Roman"/>
                <a:cs typeface="Times New Roman"/>
              </a:rPr>
              <a:t>down separate </a:t>
            </a:r>
            <a:r>
              <a:rPr sz="2700" spc="-5" dirty="0">
                <a:latin typeface="Times New Roman"/>
                <a:cs typeface="Times New Roman"/>
              </a:rPr>
              <a:t>facts as </a:t>
            </a:r>
            <a:r>
              <a:rPr sz="2700" dirty="0">
                <a:latin typeface="Times New Roman"/>
                <a:cs typeface="Times New Roman"/>
              </a:rPr>
              <a:t>below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–</a:t>
            </a:r>
            <a:endParaRPr sz="2700">
              <a:latin typeface="Times New Roman"/>
              <a:cs typeface="Times New Roman"/>
            </a:endParaRPr>
          </a:p>
          <a:p>
            <a:pPr marL="927100" marR="4037965">
              <a:lnSpc>
                <a:spcPct val="100000"/>
              </a:lnSpc>
            </a:pPr>
            <a:r>
              <a:rPr sz="2700" dirty="0">
                <a:latin typeface="Times New Roman"/>
                <a:cs typeface="Times New Roman"/>
              </a:rPr>
              <a:t>likes(james,</a:t>
            </a:r>
            <a:r>
              <a:rPr sz="2700" spc="-1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sweets).  likes(john, james).  likes(john, joe).  likes(john,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david).</a:t>
            </a:r>
            <a:endParaRPr sz="27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700" dirty="0">
                <a:latin typeface="Times New Roman"/>
                <a:cs typeface="Times New Roman"/>
              </a:rPr>
              <a:t>….. </a:t>
            </a:r>
            <a:r>
              <a:rPr sz="2700" spc="-5" dirty="0">
                <a:latin typeface="Times New Roman"/>
                <a:cs typeface="Times New Roman"/>
              </a:rPr>
              <a:t>So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on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5600" y="2667000"/>
            <a:ext cx="304800" cy="533400"/>
          </a:xfrm>
          <a:custGeom>
            <a:avLst/>
            <a:gdLst/>
            <a:ahLst/>
            <a:cxnLst/>
            <a:rect l="l" t="t" r="r" b="b"/>
            <a:pathLst>
              <a:path w="304800" h="533400">
                <a:moveTo>
                  <a:pt x="152400" y="0"/>
                </a:moveTo>
                <a:lnTo>
                  <a:pt x="85363" y="27103"/>
                </a:lnTo>
                <a:lnTo>
                  <a:pt x="57067" y="58582"/>
                </a:lnTo>
                <a:lnTo>
                  <a:pt x="33470" y="99881"/>
                </a:lnTo>
                <a:lnTo>
                  <a:pt x="15484" y="149400"/>
                </a:lnTo>
                <a:lnTo>
                  <a:pt x="4023" y="205540"/>
                </a:lnTo>
                <a:lnTo>
                  <a:pt x="0" y="266700"/>
                </a:lnTo>
                <a:lnTo>
                  <a:pt x="4023" y="327859"/>
                </a:lnTo>
                <a:lnTo>
                  <a:pt x="15484" y="383999"/>
                </a:lnTo>
                <a:lnTo>
                  <a:pt x="33470" y="433518"/>
                </a:lnTo>
                <a:lnTo>
                  <a:pt x="57067" y="474817"/>
                </a:lnTo>
                <a:lnTo>
                  <a:pt x="85363" y="506296"/>
                </a:lnTo>
                <a:lnTo>
                  <a:pt x="152400" y="533400"/>
                </a:lnTo>
                <a:lnTo>
                  <a:pt x="187354" y="526357"/>
                </a:lnTo>
                <a:lnTo>
                  <a:pt x="247732" y="474817"/>
                </a:lnTo>
                <a:lnTo>
                  <a:pt x="271329" y="433518"/>
                </a:lnTo>
                <a:lnTo>
                  <a:pt x="289315" y="383999"/>
                </a:lnTo>
                <a:lnTo>
                  <a:pt x="300776" y="327859"/>
                </a:lnTo>
                <a:lnTo>
                  <a:pt x="304800" y="266700"/>
                </a:lnTo>
                <a:lnTo>
                  <a:pt x="300776" y="205540"/>
                </a:lnTo>
                <a:lnTo>
                  <a:pt x="289315" y="149400"/>
                </a:lnTo>
                <a:lnTo>
                  <a:pt x="271329" y="99881"/>
                </a:lnTo>
                <a:lnTo>
                  <a:pt x="247732" y="58582"/>
                </a:lnTo>
                <a:lnTo>
                  <a:pt x="219436" y="27103"/>
                </a:lnTo>
                <a:lnTo>
                  <a:pt x="1524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95600" y="2667000"/>
            <a:ext cx="304800" cy="533400"/>
          </a:xfrm>
          <a:custGeom>
            <a:avLst/>
            <a:gdLst/>
            <a:ahLst/>
            <a:cxnLst/>
            <a:rect l="l" t="t" r="r" b="b"/>
            <a:pathLst>
              <a:path w="304800" h="533400">
                <a:moveTo>
                  <a:pt x="0" y="266700"/>
                </a:moveTo>
                <a:lnTo>
                  <a:pt x="4023" y="205540"/>
                </a:lnTo>
                <a:lnTo>
                  <a:pt x="15484" y="149400"/>
                </a:lnTo>
                <a:lnTo>
                  <a:pt x="33470" y="99881"/>
                </a:lnTo>
                <a:lnTo>
                  <a:pt x="57067" y="58582"/>
                </a:lnTo>
                <a:lnTo>
                  <a:pt x="85363" y="27103"/>
                </a:lnTo>
                <a:lnTo>
                  <a:pt x="152400" y="0"/>
                </a:lnTo>
                <a:lnTo>
                  <a:pt x="187354" y="7042"/>
                </a:lnTo>
                <a:lnTo>
                  <a:pt x="219436" y="27103"/>
                </a:lnTo>
                <a:lnTo>
                  <a:pt x="247732" y="58582"/>
                </a:lnTo>
                <a:lnTo>
                  <a:pt x="271329" y="99881"/>
                </a:lnTo>
                <a:lnTo>
                  <a:pt x="289315" y="149400"/>
                </a:lnTo>
                <a:lnTo>
                  <a:pt x="300776" y="205540"/>
                </a:lnTo>
                <a:lnTo>
                  <a:pt x="304800" y="266700"/>
                </a:lnTo>
                <a:lnTo>
                  <a:pt x="300776" y="327859"/>
                </a:lnTo>
                <a:lnTo>
                  <a:pt x="289315" y="383999"/>
                </a:lnTo>
                <a:lnTo>
                  <a:pt x="271329" y="433518"/>
                </a:lnTo>
                <a:lnTo>
                  <a:pt x="247732" y="474817"/>
                </a:lnTo>
                <a:lnTo>
                  <a:pt x="219436" y="506296"/>
                </a:lnTo>
                <a:lnTo>
                  <a:pt x="152400" y="533400"/>
                </a:lnTo>
                <a:lnTo>
                  <a:pt x="117445" y="526357"/>
                </a:lnTo>
                <a:lnTo>
                  <a:pt x="85363" y="506296"/>
                </a:lnTo>
                <a:lnTo>
                  <a:pt x="57067" y="474817"/>
                </a:lnTo>
                <a:lnTo>
                  <a:pt x="33470" y="433518"/>
                </a:lnTo>
                <a:lnTo>
                  <a:pt x="15484" y="383999"/>
                </a:lnTo>
                <a:lnTo>
                  <a:pt x="4023" y="327859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00400" y="2667000"/>
            <a:ext cx="1752600" cy="609600"/>
          </a:xfrm>
          <a:custGeom>
            <a:avLst/>
            <a:gdLst/>
            <a:ahLst/>
            <a:cxnLst/>
            <a:rect l="l" t="t" r="r" b="b"/>
            <a:pathLst>
              <a:path w="1752600" h="609600">
                <a:moveTo>
                  <a:pt x="0" y="609600"/>
                </a:moveTo>
                <a:lnTo>
                  <a:pt x="1752600" y="609600"/>
                </a:lnTo>
                <a:lnTo>
                  <a:pt x="1752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00400" y="2667000"/>
            <a:ext cx="1752600" cy="609600"/>
          </a:xfrm>
          <a:custGeom>
            <a:avLst/>
            <a:gdLst/>
            <a:ahLst/>
            <a:cxnLst/>
            <a:rect l="l" t="t" r="r" b="b"/>
            <a:pathLst>
              <a:path w="1752600" h="609600">
                <a:moveTo>
                  <a:pt x="0" y="609600"/>
                </a:moveTo>
                <a:lnTo>
                  <a:pt x="1752600" y="609600"/>
                </a:lnTo>
                <a:lnTo>
                  <a:pt x="1752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2667000"/>
            <a:ext cx="2057400" cy="609600"/>
          </a:xfrm>
          <a:custGeom>
            <a:avLst/>
            <a:gdLst/>
            <a:ahLst/>
            <a:cxnLst/>
            <a:rect l="l" t="t" r="r" b="b"/>
            <a:pathLst>
              <a:path w="2057400" h="609600">
                <a:moveTo>
                  <a:pt x="0" y="609600"/>
                </a:moveTo>
                <a:lnTo>
                  <a:pt x="2057400" y="609600"/>
                </a:lnTo>
                <a:lnTo>
                  <a:pt x="20574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54373" y="461594"/>
            <a:ext cx="16357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Rules…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408877"/>
            <a:ext cx="7440295" cy="1605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900"/>
              </a:lnSpc>
              <a:spcBef>
                <a:spcPts val="95"/>
              </a:spcBef>
            </a:pPr>
            <a:r>
              <a:rPr sz="2800" spc="-80" dirty="0">
                <a:latin typeface="Times New Roman"/>
                <a:cs typeface="Times New Roman"/>
              </a:rPr>
              <a:t>Way </a:t>
            </a:r>
            <a:r>
              <a:rPr sz="2800" spc="-5" dirty="0">
                <a:latin typeface="Times New Roman"/>
                <a:cs typeface="Times New Roman"/>
              </a:rPr>
              <a:t>2: </a:t>
            </a:r>
            <a:r>
              <a:rPr sz="2800" dirty="0">
                <a:latin typeface="Times New Roman"/>
                <a:cs typeface="Times New Roman"/>
              </a:rPr>
              <a:t>John </a:t>
            </a:r>
            <a:r>
              <a:rPr sz="2800" spc="-5" dirty="0">
                <a:latin typeface="Times New Roman"/>
                <a:cs typeface="Times New Roman"/>
              </a:rPr>
              <a:t>likes any object </a:t>
            </a:r>
            <a:r>
              <a:rPr sz="2800" dirty="0">
                <a:latin typeface="Times New Roman"/>
                <a:cs typeface="Times New Roman"/>
              </a:rPr>
              <a:t>provided </a:t>
            </a:r>
            <a:r>
              <a:rPr sz="2800" spc="-5" dirty="0">
                <a:latin typeface="Times New Roman"/>
                <a:cs typeface="Times New Roman"/>
              </a:rPr>
              <a:t>it is a person.  In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Prolog,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00"/>
              </a:spcBef>
              <a:tabLst>
                <a:tab pos="2399030" algn="l"/>
              </a:tabLst>
            </a:pPr>
            <a:r>
              <a:rPr sz="2400" spc="-5" dirty="0">
                <a:latin typeface="Calibri"/>
                <a:cs typeface="Calibri"/>
              </a:rPr>
              <a:t>likes(john,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X)	</a:t>
            </a:r>
            <a:r>
              <a:rPr sz="2400" spc="5" dirty="0">
                <a:latin typeface="Calibri"/>
                <a:cs typeface="Calibri"/>
              </a:rPr>
              <a:t>:- </a:t>
            </a:r>
            <a:r>
              <a:rPr sz="2400" spc="-15" dirty="0">
                <a:latin typeface="Calibri"/>
                <a:cs typeface="Calibri"/>
              </a:rPr>
              <a:t>like(X,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sweets).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12163" y="3255264"/>
            <a:ext cx="423672" cy="941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5473" y="3274440"/>
            <a:ext cx="170815" cy="688340"/>
          </a:xfrm>
          <a:custGeom>
            <a:avLst/>
            <a:gdLst/>
            <a:ahLst/>
            <a:cxnLst/>
            <a:rect l="l" t="t" r="r" b="b"/>
            <a:pathLst>
              <a:path w="170814" h="688339">
                <a:moveTo>
                  <a:pt x="18716" y="510466"/>
                </a:moveTo>
                <a:lnTo>
                  <a:pt x="11376" y="512064"/>
                </a:lnTo>
                <a:lnTo>
                  <a:pt x="5187" y="516457"/>
                </a:lnTo>
                <a:lnTo>
                  <a:pt x="1295" y="522636"/>
                </a:lnTo>
                <a:lnTo>
                  <a:pt x="0" y="529816"/>
                </a:lnTo>
                <a:lnTo>
                  <a:pt x="1597" y="537210"/>
                </a:lnTo>
                <a:lnTo>
                  <a:pt x="68526" y="688086"/>
                </a:lnTo>
                <a:lnTo>
                  <a:pt x="94915" y="652526"/>
                </a:lnTo>
                <a:lnTo>
                  <a:pt x="91640" y="652526"/>
                </a:lnTo>
                <a:lnTo>
                  <a:pt x="53794" y="648335"/>
                </a:lnTo>
                <a:lnTo>
                  <a:pt x="61568" y="578344"/>
                </a:lnTo>
                <a:lnTo>
                  <a:pt x="36522" y="521843"/>
                </a:lnTo>
                <a:lnTo>
                  <a:pt x="32111" y="515653"/>
                </a:lnTo>
                <a:lnTo>
                  <a:pt x="25902" y="511762"/>
                </a:lnTo>
                <a:lnTo>
                  <a:pt x="18716" y="510466"/>
                </a:lnTo>
                <a:close/>
              </a:path>
              <a:path w="170814" h="688339">
                <a:moveTo>
                  <a:pt x="61568" y="578344"/>
                </a:moveTo>
                <a:lnTo>
                  <a:pt x="53794" y="648335"/>
                </a:lnTo>
                <a:lnTo>
                  <a:pt x="91640" y="652526"/>
                </a:lnTo>
                <a:lnTo>
                  <a:pt x="92726" y="642747"/>
                </a:lnTo>
                <a:lnTo>
                  <a:pt x="90116" y="642747"/>
                </a:lnTo>
                <a:lnTo>
                  <a:pt x="57350" y="639064"/>
                </a:lnTo>
                <a:lnTo>
                  <a:pt x="76860" y="612841"/>
                </a:lnTo>
                <a:lnTo>
                  <a:pt x="61568" y="578344"/>
                </a:lnTo>
                <a:close/>
              </a:path>
              <a:path w="170814" h="688339">
                <a:moveTo>
                  <a:pt x="148806" y="525351"/>
                </a:moveTo>
                <a:lnTo>
                  <a:pt x="141938" y="527794"/>
                </a:lnTo>
                <a:lnTo>
                  <a:pt x="136344" y="532892"/>
                </a:lnTo>
                <a:lnTo>
                  <a:pt x="99416" y="582524"/>
                </a:lnTo>
                <a:lnTo>
                  <a:pt x="91640" y="652526"/>
                </a:lnTo>
                <a:lnTo>
                  <a:pt x="94915" y="652526"/>
                </a:lnTo>
                <a:lnTo>
                  <a:pt x="166824" y="555625"/>
                </a:lnTo>
                <a:lnTo>
                  <a:pt x="170084" y="548743"/>
                </a:lnTo>
                <a:lnTo>
                  <a:pt x="170428" y="541432"/>
                </a:lnTo>
                <a:lnTo>
                  <a:pt x="167985" y="534550"/>
                </a:lnTo>
                <a:lnTo>
                  <a:pt x="162887" y="528955"/>
                </a:lnTo>
                <a:lnTo>
                  <a:pt x="156079" y="525694"/>
                </a:lnTo>
                <a:lnTo>
                  <a:pt x="148806" y="525351"/>
                </a:lnTo>
                <a:close/>
              </a:path>
              <a:path w="170814" h="688339">
                <a:moveTo>
                  <a:pt x="76860" y="612841"/>
                </a:moveTo>
                <a:lnTo>
                  <a:pt x="57350" y="639064"/>
                </a:lnTo>
                <a:lnTo>
                  <a:pt x="90116" y="642747"/>
                </a:lnTo>
                <a:lnTo>
                  <a:pt x="76860" y="612841"/>
                </a:lnTo>
                <a:close/>
              </a:path>
              <a:path w="170814" h="688339">
                <a:moveTo>
                  <a:pt x="99416" y="582524"/>
                </a:moveTo>
                <a:lnTo>
                  <a:pt x="76860" y="612841"/>
                </a:lnTo>
                <a:lnTo>
                  <a:pt x="90116" y="642747"/>
                </a:lnTo>
                <a:lnTo>
                  <a:pt x="92726" y="642747"/>
                </a:lnTo>
                <a:lnTo>
                  <a:pt x="99416" y="582524"/>
                </a:lnTo>
                <a:close/>
              </a:path>
              <a:path w="170814" h="688339">
                <a:moveTo>
                  <a:pt x="125803" y="0"/>
                </a:moveTo>
                <a:lnTo>
                  <a:pt x="61568" y="578344"/>
                </a:lnTo>
                <a:lnTo>
                  <a:pt x="76860" y="612841"/>
                </a:lnTo>
                <a:lnTo>
                  <a:pt x="99416" y="582524"/>
                </a:lnTo>
                <a:lnTo>
                  <a:pt x="163649" y="4318"/>
                </a:lnTo>
                <a:lnTo>
                  <a:pt x="125803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9644" y="3973448"/>
            <a:ext cx="780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Head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21964" y="3255264"/>
            <a:ext cx="423672" cy="941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65273" y="3274440"/>
            <a:ext cx="170815" cy="688340"/>
          </a:xfrm>
          <a:custGeom>
            <a:avLst/>
            <a:gdLst/>
            <a:ahLst/>
            <a:cxnLst/>
            <a:rect l="l" t="t" r="r" b="b"/>
            <a:pathLst>
              <a:path w="170814" h="688339">
                <a:moveTo>
                  <a:pt x="18716" y="510466"/>
                </a:moveTo>
                <a:lnTo>
                  <a:pt x="11376" y="512064"/>
                </a:lnTo>
                <a:lnTo>
                  <a:pt x="5187" y="516457"/>
                </a:lnTo>
                <a:lnTo>
                  <a:pt x="1295" y="522636"/>
                </a:lnTo>
                <a:lnTo>
                  <a:pt x="0" y="529816"/>
                </a:lnTo>
                <a:lnTo>
                  <a:pt x="1597" y="537210"/>
                </a:lnTo>
                <a:lnTo>
                  <a:pt x="68526" y="688086"/>
                </a:lnTo>
                <a:lnTo>
                  <a:pt x="94915" y="652526"/>
                </a:lnTo>
                <a:lnTo>
                  <a:pt x="91640" y="652526"/>
                </a:lnTo>
                <a:lnTo>
                  <a:pt x="53794" y="648335"/>
                </a:lnTo>
                <a:lnTo>
                  <a:pt x="61568" y="578344"/>
                </a:lnTo>
                <a:lnTo>
                  <a:pt x="36522" y="521843"/>
                </a:lnTo>
                <a:lnTo>
                  <a:pt x="32111" y="515653"/>
                </a:lnTo>
                <a:lnTo>
                  <a:pt x="25902" y="511762"/>
                </a:lnTo>
                <a:lnTo>
                  <a:pt x="18716" y="510466"/>
                </a:lnTo>
                <a:close/>
              </a:path>
              <a:path w="170814" h="688339">
                <a:moveTo>
                  <a:pt x="61568" y="578344"/>
                </a:moveTo>
                <a:lnTo>
                  <a:pt x="53794" y="648335"/>
                </a:lnTo>
                <a:lnTo>
                  <a:pt x="91640" y="652526"/>
                </a:lnTo>
                <a:lnTo>
                  <a:pt x="92726" y="642747"/>
                </a:lnTo>
                <a:lnTo>
                  <a:pt x="90116" y="642747"/>
                </a:lnTo>
                <a:lnTo>
                  <a:pt x="57350" y="639064"/>
                </a:lnTo>
                <a:lnTo>
                  <a:pt x="76860" y="612841"/>
                </a:lnTo>
                <a:lnTo>
                  <a:pt x="61568" y="578344"/>
                </a:lnTo>
                <a:close/>
              </a:path>
              <a:path w="170814" h="688339">
                <a:moveTo>
                  <a:pt x="148806" y="525351"/>
                </a:moveTo>
                <a:lnTo>
                  <a:pt x="141938" y="527794"/>
                </a:lnTo>
                <a:lnTo>
                  <a:pt x="136344" y="532892"/>
                </a:lnTo>
                <a:lnTo>
                  <a:pt x="99416" y="582524"/>
                </a:lnTo>
                <a:lnTo>
                  <a:pt x="91640" y="652526"/>
                </a:lnTo>
                <a:lnTo>
                  <a:pt x="94915" y="652526"/>
                </a:lnTo>
                <a:lnTo>
                  <a:pt x="166824" y="555625"/>
                </a:lnTo>
                <a:lnTo>
                  <a:pt x="170084" y="548743"/>
                </a:lnTo>
                <a:lnTo>
                  <a:pt x="170428" y="541432"/>
                </a:lnTo>
                <a:lnTo>
                  <a:pt x="167985" y="534550"/>
                </a:lnTo>
                <a:lnTo>
                  <a:pt x="162887" y="528955"/>
                </a:lnTo>
                <a:lnTo>
                  <a:pt x="156079" y="525694"/>
                </a:lnTo>
                <a:lnTo>
                  <a:pt x="148806" y="525351"/>
                </a:lnTo>
                <a:close/>
              </a:path>
              <a:path w="170814" h="688339">
                <a:moveTo>
                  <a:pt x="76860" y="612841"/>
                </a:moveTo>
                <a:lnTo>
                  <a:pt x="57350" y="639064"/>
                </a:lnTo>
                <a:lnTo>
                  <a:pt x="90116" y="642747"/>
                </a:lnTo>
                <a:lnTo>
                  <a:pt x="76860" y="612841"/>
                </a:lnTo>
                <a:close/>
              </a:path>
              <a:path w="170814" h="688339">
                <a:moveTo>
                  <a:pt x="99416" y="582524"/>
                </a:moveTo>
                <a:lnTo>
                  <a:pt x="76860" y="612841"/>
                </a:lnTo>
                <a:lnTo>
                  <a:pt x="90116" y="642747"/>
                </a:lnTo>
                <a:lnTo>
                  <a:pt x="92726" y="642747"/>
                </a:lnTo>
                <a:lnTo>
                  <a:pt x="99416" y="582524"/>
                </a:lnTo>
                <a:close/>
              </a:path>
              <a:path w="170814" h="688339">
                <a:moveTo>
                  <a:pt x="125803" y="0"/>
                </a:moveTo>
                <a:lnTo>
                  <a:pt x="61568" y="578344"/>
                </a:lnTo>
                <a:lnTo>
                  <a:pt x="76860" y="612841"/>
                </a:lnTo>
                <a:lnTo>
                  <a:pt x="99416" y="582524"/>
                </a:lnTo>
                <a:lnTo>
                  <a:pt x="163649" y="4318"/>
                </a:lnTo>
                <a:lnTo>
                  <a:pt x="125803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55975" y="3973448"/>
            <a:ext cx="753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Body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59964" y="3179064"/>
            <a:ext cx="423672" cy="1856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93456" y="3199510"/>
            <a:ext cx="173990" cy="1601470"/>
          </a:xfrm>
          <a:custGeom>
            <a:avLst/>
            <a:gdLst/>
            <a:ahLst/>
            <a:cxnLst/>
            <a:rect l="l" t="t" r="r" b="b"/>
            <a:pathLst>
              <a:path w="173989" h="1601470">
                <a:moveTo>
                  <a:pt x="17440" y="1427061"/>
                </a:moveTo>
                <a:lnTo>
                  <a:pt x="10144" y="1429131"/>
                </a:lnTo>
                <a:lnTo>
                  <a:pt x="4286" y="1433927"/>
                </a:lnTo>
                <a:lnTo>
                  <a:pt x="809" y="1440354"/>
                </a:lnTo>
                <a:lnTo>
                  <a:pt x="0" y="1447615"/>
                </a:lnTo>
                <a:lnTo>
                  <a:pt x="2143" y="1454912"/>
                </a:lnTo>
                <a:lnTo>
                  <a:pt x="78343" y="1601215"/>
                </a:lnTo>
                <a:lnTo>
                  <a:pt x="102231" y="1564386"/>
                </a:lnTo>
                <a:lnTo>
                  <a:pt x="99171" y="1564386"/>
                </a:lnTo>
                <a:lnTo>
                  <a:pt x="61071" y="1562481"/>
                </a:lnTo>
                <a:lnTo>
                  <a:pt x="64427" y="1492012"/>
                </a:lnTo>
                <a:lnTo>
                  <a:pt x="35925" y="1437258"/>
                </a:lnTo>
                <a:lnTo>
                  <a:pt x="31128" y="1431399"/>
                </a:lnTo>
                <a:lnTo>
                  <a:pt x="24701" y="1427908"/>
                </a:lnTo>
                <a:lnTo>
                  <a:pt x="17440" y="1427061"/>
                </a:lnTo>
                <a:close/>
              </a:path>
              <a:path w="173989" h="1601470">
                <a:moveTo>
                  <a:pt x="64427" y="1492012"/>
                </a:moveTo>
                <a:lnTo>
                  <a:pt x="61071" y="1562481"/>
                </a:lnTo>
                <a:lnTo>
                  <a:pt x="99171" y="1564386"/>
                </a:lnTo>
                <a:lnTo>
                  <a:pt x="99636" y="1554607"/>
                </a:lnTo>
                <a:lnTo>
                  <a:pt x="97012" y="1554607"/>
                </a:lnTo>
                <a:lnTo>
                  <a:pt x="64119" y="1553083"/>
                </a:lnTo>
                <a:lnTo>
                  <a:pt x="81942" y="1525657"/>
                </a:lnTo>
                <a:lnTo>
                  <a:pt x="64427" y="1492012"/>
                </a:lnTo>
                <a:close/>
              </a:path>
              <a:path w="173989" h="1601470">
                <a:moveTo>
                  <a:pt x="155489" y="1433601"/>
                </a:moveTo>
                <a:lnTo>
                  <a:pt x="102523" y="1493988"/>
                </a:lnTo>
                <a:lnTo>
                  <a:pt x="99171" y="1564386"/>
                </a:lnTo>
                <a:lnTo>
                  <a:pt x="102231" y="1564386"/>
                </a:lnTo>
                <a:lnTo>
                  <a:pt x="168132" y="1462786"/>
                </a:lnTo>
                <a:lnTo>
                  <a:pt x="170902" y="1455729"/>
                </a:lnTo>
                <a:lnTo>
                  <a:pt x="170767" y="1448434"/>
                </a:lnTo>
                <a:lnTo>
                  <a:pt x="167917" y="1441711"/>
                </a:lnTo>
                <a:lnTo>
                  <a:pt x="162544" y="1436370"/>
                </a:lnTo>
                <a:lnTo>
                  <a:pt x="155489" y="1433601"/>
                </a:lnTo>
                <a:close/>
              </a:path>
              <a:path w="173989" h="1601470">
                <a:moveTo>
                  <a:pt x="81942" y="1525657"/>
                </a:moveTo>
                <a:lnTo>
                  <a:pt x="64119" y="1553083"/>
                </a:lnTo>
                <a:lnTo>
                  <a:pt x="97012" y="1554607"/>
                </a:lnTo>
                <a:lnTo>
                  <a:pt x="81942" y="1525657"/>
                </a:lnTo>
                <a:close/>
              </a:path>
              <a:path w="173989" h="1601470">
                <a:moveTo>
                  <a:pt x="102523" y="1493988"/>
                </a:moveTo>
                <a:lnTo>
                  <a:pt x="81942" y="1525657"/>
                </a:lnTo>
                <a:lnTo>
                  <a:pt x="97012" y="1554607"/>
                </a:lnTo>
                <a:lnTo>
                  <a:pt x="99636" y="1554607"/>
                </a:lnTo>
                <a:lnTo>
                  <a:pt x="102523" y="1493988"/>
                </a:lnTo>
                <a:close/>
              </a:path>
              <a:path w="173989" h="1601470">
                <a:moveTo>
                  <a:pt x="135493" y="0"/>
                </a:moveTo>
                <a:lnTo>
                  <a:pt x="64427" y="1492012"/>
                </a:lnTo>
                <a:lnTo>
                  <a:pt x="81942" y="1525657"/>
                </a:lnTo>
                <a:lnTo>
                  <a:pt x="102523" y="1493988"/>
                </a:lnTo>
                <a:lnTo>
                  <a:pt x="173593" y="1777"/>
                </a:lnTo>
                <a:lnTo>
                  <a:pt x="135493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593975" y="4811648"/>
            <a:ext cx="2241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If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7461"/>
            <a:ext cx="7812405" cy="438975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marR="5080">
              <a:lnSpc>
                <a:spcPts val="2600"/>
              </a:lnSpc>
              <a:spcBef>
                <a:spcPts val="720"/>
              </a:spcBef>
            </a:pPr>
            <a:r>
              <a:rPr sz="2700" dirty="0">
                <a:latin typeface="Times New Roman"/>
                <a:cs typeface="Times New Roman"/>
              </a:rPr>
              <a:t>First-order predicate calculus </a:t>
            </a:r>
            <a:r>
              <a:rPr sz="2700" spc="-5" dirty="0">
                <a:latin typeface="Times New Roman"/>
                <a:cs typeface="Times New Roman"/>
              </a:rPr>
              <a:t>for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5" dirty="0">
                <a:latin typeface="Times New Roman"/>
                <a:cs typeface="Times New Roman"/>
              </a:rPr>
              <a:t>following</a:t>
            </a:r>
            <a:r>
              <a:rPr sz="2700" spc="-114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logical  statements</a:t>
            </a: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spc="-5" dirty="0">
                <a:latin typeface="Times New Roman"/>
                <a:cs typeface="Times New Roman"/>
              </a:rPr>
              <a:t>A </a:t>
            </a:r>
            <a:r>
              <a:rPr sz="2700" dirty="0">
                <a:latin typeface="Times New Roman"/>
                <a:cs typeface="Times New Roman"/>
              </a:rPr>
              <a:t>horse </a:t>
            </a:r>
            <a:r>
              <a:rPr sz="2700" spc="-5" dirty="0">
                <a:latin typeface="Times New Roman"/>
                <a:cs typeface="Times New Roman"/>
              </a:rPr>
              <a:t>is </a:t>
            </a: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spc="-17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mammal.</a:t>
            </a: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spc="-5" dirty="0">
                <a:latin typeface="Times New Roman"/>
                <a:cs typeface="Times New Roman"/>
              </a:rPr>
              <a:t>A human </a:t>
            </a:r>
            <a:r>
              <a:rPr sz="2700" dirty="0">
                <a:latin typeface="Times New Roman"/>
                <a:cs typeface="Times New Roman"/>
              </a:rPr>
              <a:t>is a</a:t>
            </a:r>
            <a:r>
              <a:rPr sz="2700" spc="-16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mammal.</a:t>
            </a:r>
            <a:endParaRPr sz="2700">
              <a:latin typeface="Times New Roman"/>
              <a:cs typeface="Times New Roman"/>
            </a:endParaRPr>
          </a:p>
          <a:p>
            <a:pPr marL="355600" marR="15240" indent="-342900">
              <a:lnSpc>
                <a:spcPts val="2590"/>
              </a:lnSpc>
              <a:spcBef>
                <a:spcPts val="6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spc="-5" dirty="0">
                <a:latin typeface="Times New Roman"/>
                <a:cs typeface="Times New Roman"/>
              </a:rPr>
              <a:t>Mammals </a:t>
            </a:r>
            <a:r>
              <a:rPr sz="2700" dirty="0">
                <a:latin typeface="Times New Roman"/>
                <a:cs typeface="Times New Roman"/>
              </a:rPr>
              <a:t>have </a:t>
            </a:r>
            <a:r>
              <a:rPr sz="2700" spc="-5" dirty="0">
                <a:latin typeface="Times New Roman"/>
                <a:cs typeface="Times New Roman"/>
              </a:rPr>
              <a:t>four </a:t>
            </a:r>
            <a:r>
              <a:rPr sz="2700" dirty="0">
                <a:latin typeface="Times New Roman"/>
                <a:cs typeface="Times New Roman"/>
              </a:rPr>
              <a:t>legs and no </a:t>
            </a:r>
            <a:r>
              <a:rPr sz="2700" spc="-5" dirty="0">
                <a:latin typeface="Times New Roman"/>
                <a:cs typeface="Times New Roman"/>
              </a:rPr>
              <a:t>arms, </a:t>
            </a:r>
            <a:r>
              <a:rPr sz="2700" dirty="0">
                <a:latin typeface="Times New Roman"/>
                <a:cs typeface="Times New Roman"/>
              </a:rPr>
              <a:t>or two legs</a:t>
            </a:r>
            <a:r>
              <a:rPr sz="2700" spc="-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  two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arms.</a:t>
            </a: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spc="-5" dirty="0">
                <a:latin typeface="Times New Roman"/>
                <a:cs typeface="Times New Roman"/>
              </a:rPr>
              <a:t>A </a:t>
            </a:r>
            <a:r>
              <a:rPr sz="2700" dirty="0">
                <a:latin typeface="Times New Roman"/>
                <a:cs typeface="Times New Roman"/>
              </a:rPr>
              <a:t>horse </a:t>
            </a:r>
            <a:r>
              <a:rPr sz="2700" spc="-5" dirty="0">
                <a:latin typeface="Times New Roman"/>
                <a:cs typeface="Times New Roman"/>
              </a:rPr>
              <a:t>has </a:t>
            </a:r>
            <a:r>
              <a:rPr sz="2700" dirty="0">
                <a:latin typeface="Times New Roman"/>
                <a:cs typeface="Times New Roman"/>
              </a:rPr>
              <a:t>no</a:t>
            </a:r>
            <a:r>
              <a:rPr sz="2700" spc="-16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arms.</a:t>
            </a: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spc="-5" dirty="0">
                <a:latin typeface="Times New Roman"/>
                <a:cs typeface="Times New Roman"/>
              </a:rPr>
              <a:t>A human </a:t>
            </a:r>
            <a:r>
              <a:rPr sz="2700" dirty="0">
                <a:latin typeface="Times New Roman"/>
                <a:cs typeface="Times New Roman"/>
              </a:rPr>
              <a:t>has</a:t>
            </a:r>
            <a:r>
              <a:rPr sz="2700" spc="-16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arms.</a:t>
            </a: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spc="-5" dirty="0">
                <a:latin typeface="Times New Roman"/>
                <a:cs typeface="Times New Roman"/>
              </a:rPr>
              <a:t>A human </a:t>
            </a:r>
            <a:r>
              <a:rPr sz="2700" dirty="0">
                <a:latin typeface="Times New Roman"/>
                <a:cs typeface="Times New Roman"/>
              </a:rPr>
              <a:t>has no</a:t>
            </a:r>
            <a:r>
              <a:rPr sz="2700" spc="-1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legs.</a:t>
            </a: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dirty="0">
                <a:latin typeface="Times New Roman"/>
                <a:cs typeface="Times New Roman"/>
              </a:rPr>
              <a:t>A </a:t>
            </a:r>
            <a:r>
              <a:rPr sz="2700" spc="-5" dirty="0">
                <a:latin typeface="Times New Roman"/>
                <a:cs typeface="Times New Roman"/>
              </a:rPr>
              <a:t>human </a:t>
            </a:r>
            <a:r>
              <a:rPr sz="2700" dirty="0">
                <a:latin typeface="Times New Roman"/>
                <a:cs typeface="Times New Roman"/>
              </a:rPr>
              <a:t>has two</a:t>
            </a:r>
            <a:r>
              <a:rPr sz="2700" spc="-18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arms.</a:t>
            </a: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spc="-5" dirty="0">
                <a:latin typeface="Times New Roman"/>
                <a:cs typeface="Times New Roman"/>
              </a:rPr>
              <a:t>A human </a:t>
            </a:r>
            <a:r>
              <a:rPr sz="2700" dirty="0">
                <a:latin typeface="Times New Roman"/>
                <a:cs typeface="Times New Roman"/>
              </a:rPr>
              <a:t>has </a:t>
            </a:r>
            <a:r>
              <a:rPr sz="2700" spc="-5" dirty="0">
                <a:latin typeface="Times New Roman"/>
                <a:cs typeface="Times New Roman"/>
              </a:rPr>
              <a:t>two</a:t>
            </a:r>
            <a:r>
              <a:rPr sz="2700" spc="-1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legs.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2457" y="461594"/>
            <a:ext cx="33407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Symbolic</a:t>
            </a:r>
            <a:r>
              <a:rPr spc="-100" dirty="0"/>
              <a:t> </a:t>
            </a:r>
            <a:r>
              <a:rPr spc="-5"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1281"/>
            <a:ext cx="7999095" cy="3781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07975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Method of representing logical expressions </a:t>
            </a:r>
            <a:r>
              <a:rPr sz="2800" dirty="0">
                <a:latin typeface="Times New Roman"/>
                <a:cs typeface="Times New Roman"/>
              </a:rPr>
              <a:t>through  </a:t>
            </a:r>
            <a:r>
              <a:rPr sz="2800" spc="-5" dirty="0">
                <a:latin typeface="Times New Roman"/>
                <a:cs typeface="Times New Roman"/>
              </a:rPr>
              <a:t>the use of symbols and variables, rather than in  ordinary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language.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It provides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benefit of removing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ambiguity that  is generally seen in </a:t>
            </a:r>
            <a:r>
              <a:rPr sz="2800" dirty="0">
                <a:latin typeface="Times New Roman"/>
                <a:cs typeface="Times New Roman"/>
              </a:rPr>
              <a:t>ordinary </a:t>
            </a:r>
            <a:r>
              <a:rPr sz="2800" spc="-5" dirty="0">
                <a:latin typeface="Times New Roman"/>
                <a:cs typeface="Times New Roman"/>
              </a:rPr>
              <a:t>languages </a:t>
            </a:r>
            <a:r>
              <a:rPr sz="2800" dirty="0">
                <a:latin typeface="Times New Roman"/>
                <a:cs typeface="Times New Roman"/>
              </a:rPr>
              <a:t>like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English.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Its normally </a:t>
            </a:r>
            <a:r>
              <a:rPr sz="2800" dirty="0">
                <a:latin typeface="Times New Roman"/>
                <a:cs typeface="Times New Roman"/>
              </a:rPr>
              <a:t>divided </a:t>
            </a:r>
            <a:r>
              <a:rPr sz="2800" spc="-5" dirty="0">
                <a:latin typeface="Times New Roman"/>
                <a:cs typeface="Times New Roman"/>
              </a:rPr>
              <a:t>into two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branches:</a:t>
            </a:r>
            <a:endParaRPr sz="28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dirty="0">
                <a:latin typeface="Times New Roman"/>
                <a:cs typeface="Times New Roman"/>
              </a:rPr>
              <a:t>Propositional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Logic</a:t>
            </a:r>
            <a:endParaRPr sz="28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Times New Roman"/>
                <a:cs typeface="Times New Roman"/>
              </a:rPr>
              <a:t>Predicate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Logic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8926" y="415493"/>
            <a:ext cx="194563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2827"/>
            <a:ext cx="7604125" cy="447865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spc="-120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write a rule, X is a </a:t>
            </a:r>
            <a:r>
              <a:rPr sz="3200" spc="-5" dirty="0">
                <a:latin typeface="Times New Roman"/>
                <a:cs typeface="Times New Roman"/>
              </a:rPr>
              <a:t>sister </a:t>
            </a:r>
            <a:r>
              <a:rPr sz="3200" spc="5" dirty="0">
                <a:latin typeface="Times New Roman"/>
                <a:cs typeface="Times New Roman"/>
              </a:rPr>
              <a:t>of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Y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X is a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female.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X has mother M and father F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Y has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same mother and father as X</a:t>
            </a:r>
            <a:r>
              <a:rPr sz="3200" spc="-1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does.</a:t>
            </a:r>
            <a:endParaRPr sz="3200">
              <a:latin typeface="Times New Roman"/>
              <a:cs typeface="Times New Roman"/>
            </a:endParaRPr>
          </a:p>
          <a:p>
            <a:pPr marL="760730">
              <a:lnSpc>
                <a:spcPct val="100000"/>
              </a:lnSpc>
              <a:spcBef>
                <a:spcPts val="685"/>
              </a:spcBef>
            </a:pPr>
            <a:r>
              <a:rPr sz="3200" spc="-10" dirty="0">
                <a:latin typeface="Calibri"/>
                <a:cs typeface="Calibri"/>
              </a:rPr>
              <a:t>sister_of(X, </a:t>
            </a:r>
            <a:r>
              <a:rPr sz="3200" spc="-5" dirty="0">
                <a:latin typeface="Calibri"/>
                <a:cs typeface="Calibri"/>
              </a:rPr>
              <a:t>Y)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:-</a:t>
            </a:r>
            <a:endParaRPr sz="3200">
              <a:latin typeface="Calibri"/>
              <a:cs typeface="Calibri"/>
            </a:endParaRPr>
          </a:p>
          <a:p>
            <a:pPr marL="756285" marR="4450080">
              <a:lnSpc>
                <a:spcPct val="120100"/>
              </a:lnSpc>
            </a:pPr>
            <a:r>
              <a:rPr sz="2800" spc="-10" dirty="0">
                <a:latin typeface="Calibri"/>
                <a:cs typeface="Calibri"/>
              </a:rPr>
              <a:t>female(X),  parents(X, </a:t>
            </a:r>
            <a:r>
              <a:rPr sz="2800" spc="-5" dirty="0">
                <a:latin typeface="Calibri"/>
                <a:cs typeface="Calibri"/>
              </a:rPr>
              <a:t>M,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F),</a:t>
            </a:r>
            <a:endParaRPr sz="28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670"/>
              </a:spcBef>
            </a:pPr>
            <a:r>
              <a:rPr sz="2800" spc="-45" dirty="0">
                <a:latin typeface="Calibri"/>
                <a:cs typeface="Calibri"/>
              </a:rPr>
              <a:t>parents(Y, </a:t>
            </a:r>
            <a:r>
              <a:rPr sz="2800" spc="-5" dirty="0">
                <a:latin typeface="Calibri"/>
                <a:cs typeface="Calibri"/>
              </a:rPr>
              <a:t>M,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F).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4038"/>
            <a:ext cx="7901940" cy="37299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5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05" dirty="0">
                <a:latin typeface="Times New Roman"/>
                <a:cs typeface="Times New Roman"/>
              </a:rPr>
              <a:t>To </a:t>
            </a:r>
            <a:r>
              <a:rPr sz="3000" dirty="0">
                <a:latin typeface="Times New Roman"/>
                <a:cs typeface="Times New Roman"/>
              </a:rPr>
              <a:t>define a rule “X is a </a:t>
            </a:r>
            <a:r>
              <a:rPr sz="3000" spc="-5" dirty="0">
                <a:latin typeface="Times New Roman"/>
                <a:cs typeface="Times New Roman"/>
              </a:rPr>
              <a:t>grandfather </a:t>
            </a:r>
            <a:r>
              <a:rPr sz="3000" dirty="0">
                <a:latin typeface="Times New Roman"/>
                <a:cs typeface="Times New Roman"/>
              </a:rPr>
              <a:t>of </a:t>
            </a:r>
            <a:r>
              <a:rPr sz="3000" spc="-190" dirty="0">
                <a:latin typeface="Times New Roman"/>
                <a:cs typeface="Times New Roman"/>
              </a:rPr>
              <a:t>Y, </a:t>
            </a:r>
            <a:r>
              <a:rPr sz="3000" dirty="0">
                <a:latin typeface="Times New Roman"/>
                <a:cs typeface="Times New Roman"/>
              </a:rPr>
              <a:t>if X is a  </a:t>
            </a:r>
            <a:r>
              <a:rPr sz="3000" spc="-5" dirty="0">
                <a:latin typeface="Times New Roman"/>
                <a:cs typeface="Times New Roman"/>
              </a:rPr>
              <a:t>father </a:t>
            </a:r>
            <a:r>
              <a:rPr sz="3000" dirty="0">
                <a:latin typeface="Times New Roman"/>
                <a:cs typeface="Times New Roman"/>
              </a:rPr>
              <a:t>of Z and Z is a parent of Y ” </a:t>
            </a:r>
            <a:r>
              <a:rPr sz="3000" spc="-5" dirty="0">
                <a:latin typeface="Times New Roman"/>
                <a:cs typeface="Times New Roman"/>
              </a:rPr>
              <a:t>using logic  programming convention, </a:t>
            </a:r>
            <a:r>
              <a:rPr sz="3000" dirty="0">
                <a:latin typeface="Times New Roman"/>
                <a:cs typeface="Times New Roman"/>
              </a:rPr>
              <a:t>then </a:t>
            </a:r>
            <a:r>
              <a:rPr sz="3000" spc="-5" dirty="0">
                <a:latin typeface="Times New Roman"/>
                <a:cs typeface="Times New Roman"/>
              </a:rPr>
              <a:t>we</a:t>
            </a:r>
            <a:r>
              <a:rPr sz="3000" spc="6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write</a:t>
            </a:r>
            <a:endParaRPr sz="3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360"/>
              </a:spcBef>
            </a:pPr>
            <a:r>
              <a:rPr sz="3000" spc="-5" dirty="0">
                <a:latin typeface="Times New Roman"/>
                <a:cs typeface="Times New Roman"/>
              </a:rPr>
              <a:t>grandfather(X, Y) :- father(X, </a:t>
            </a:r>
            <a:r>
              <a:rPr sz="3000" dirty="0">
                <a:latin typeface="Times New Roman"/>
                <a:cs typeface="Times New Roman"/>
              </a:rPr>
              <a:t>Z) , </a:t>
            </a:r>
            <a:r>
              <a:rPr sz="3000" spc="-5" dirty="0">
                <a:latin typeface="Times New Roman"/>
                <a:cs typeface="Times New Roman"/>
              </a:rPr>
              <a:t>parent(Z,</a:t>
            </a:r>
            <a:r>
              <a:rPr sz="3000" spc="-9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Y).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100">
              <a:latin typeface="Times New Roman"/>
              <a:cs typeface="Times New Roman"/>
            </a:endParaRPr>
          </a:p>
          <a:p>
            <a:pPr marL="355600" marR="655320" indent="-342900">
              <a:lnSpc>
                <a:spcPts val="324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latin typeface="Times New Roman"/>
                <a:cs typeface="Times New Roman"/>
              </a:rPr>
              <a:t>X is </a:t>
            </a: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spc="-5" dirty="0">
                <a:latin typeface="Times New Roman"/>
                <a:cs typeface="Times New Roman"/>
              </a:rPr>
              <a:t>sibling </a:t>
            </a:r>
            <a:r>
              <a:rPr sz="3000" dirty="0">
                <a:latin typeface="Times New Roman"/>
                <a:cs typeface="Times New Roman"/>
              </a:rPr>
              <a:t>of </a:t>
            </a:r>
            <a:r>
              <a:rPr sz="3000" spc="-5" dirty="0">
                <a:latin typeface="Times New Roman"/>
                <a:cs typeface="Times New Roman"/>
              </a:rPr>
              <a:t>Y </a:t>
            </a:r>
            <a:r>
              <a:rPr sz="3000" spc="-10" dirty="0">
                <a:latin typeface="Times New Roman"/>
                <a:cs typeface="Times New Roman"/>
              </a:rPr>
              <a:t>if </a:t>
            </a:r>
            <a:r>
              <a:rPr sz="3000" dirty="0">
                <a:latin typeface="Times New Roman"/>
                <a:cs typeface="Times New Roman"/>
              </a:rPr>
              <a:t>they both have the</a:t>
            </a:r>
            <a:r>
              <a:rPr sz="3000" spc="-2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same  parent.</a:t>
            </a:r>
            <a:endParaRPr sz="3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15"/>
              </a:spcBef>
            </a:pPr>
            <a:r>
              <a:rPr sz="3000" spc="-5" dirty="0">
                <a:latin typeface="Times New Roman"/>
                <a:cs typeface="Times New Roman"/>
              </a:rPr>
              <a:t>sibling(X, </a:t>
            </a:r>
            <a:r>
              <a:rPr sz="3000" dirty="0">
                <a:latin typeface="Times New Roman"/>
                <a:cs typeface="Times New Roman"/>
              </a:rPr>
              <a:t>Y) </a:t>
            </a:r>
            <a:r>
              <a:rPr sz="3000" spc="-5" dirty="0">
                <a:latin typeface="Times New Roman"/>
                <a:cs typeface="Times New Roman"/>
              </a:rPr>
              <a:t>:- parent(Z, </a:t>
            </a:r>
            <a:r>
              <a:rPr sz="3000" dirty="0">
                <a:latin typeface="Times New Roman"/>
                <a:cs typeface="Times New Roman"/>
              </a:rPr>
              <a:t>X) , </a:t>
            </a:r>
            <a:r>
              <a:rPr sz="3000" spc="-5" dirty="0">
                <a:latin typeface="Times New Roman"/>
                <a:cs typeface="Times New Roman"/>
              </a:rPr>
              <a:t>parent(Z,</a:t>
            </a:r>
            <a:r>
              <a:rPr sz="3000" spc="-1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Y).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5214" y="461594"/>
            <a:ext cx="34378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Types </a:t>
            </a:r>
            <a:r>
              <a:rPr dirty="0"/>
              <a:t>of</a:t>
            </a:r>
            <a:r>
              <a:rPr spc="-35" dirty="0"/>
              <a:t> </a:t>
            </a:r>
            <a:r>
              <a:rPr spc="5" dirty="0"/>
              <a:t>Query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205050"/>
            <a:ext cx="8239759" cy="3050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marR="5080" indent="-514984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latin typeface="Times New Roman"/>
                <a:cs typeface="Times New Roman"/>
              </a:rPr>
              <a:t>In </a:t>
            </a:r>
            <a:r>
              <a:rPr sz="3200" b="1" spc="-10" dirty="0">
                <a:latin typeface="Times New Roman"/>
                <a:cs typeface="Times New Roman"/>
              </a:rPr>
              <a:t>Ground </a:t>
            </a:r>
            <a:r>
              <a:rPr sz="3200" b="1" dirty="0">
                <a:latin typeface="Times New Roman"/>
                <a:cs typeface="Times New Roman"/>
              </a:rPr>
              <a:t>query 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goal(s) contains  constants. Answer to ground query is either</a:t>
            </a:r>
            <a:r>
              <a:rPr sz="3200" spc="-3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yes  or no depending upon whether it is a logical  consequence of a logic program or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not.</a:t>
            </a:r>
            <a:endParaRPr sz="3200">
              <a:latin typeface="Times New Roman"/>
              <a:cs typeface="Times New Roman"/>
            </a:endParaRPr>
          </a:p>
          <a:p>
            <a:pPr marL="527685" marR="451484" indent="-514984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  <a:tab pos="4864100" algn="l"/>
              </a:tabLst>
            </a:pPr>
            <a:r>
              <a:rPr sz="3200" dirty="0">
                <a:latin typeface="Times New Roman"/>
                <a:cs typeface="Times New Roman"/>
              </a:rPr>
              <a:t>In </a:t>
            </a:r>
            <a:r>
              <a:rPr sz="3200" b="1" dirty="0">
                <a:latin typeface="Times New Roman"/>
                <a:cs typeface="Times New Roman"/>
              </a:rPr>
              <a:t>Non –</a:t>
            </a:r>
            <a:r>
              <a:rPr sz="3200" b="1" spc="-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Ground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sz="3200" b="1" spc="-30" dirty="0">
                <a:latin typeface="Times New Roman"/>
                <a:cs typeface="Times New Roman"/>
              </a:rPr>
              <a:t>query,	</a:t>
            </a:r>
            <a:r>
              <a:rPr sz="3200" dirty="0">
                <a:latin typeface="Times New Roman"/>
                <a:cs typeface="Times New Roman"/>
              </a:rPr>
              <a:t>the goal(s)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should  have at least one variable as an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argument.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545" y="461594"/>
            <a:ext cx="34505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Simple</a:t>
            </a:r>
            <a:r>
              <a:rPr spc="-80" dirty="0"/>
              <a:t> </a:t>
            </a:r>
            <a:r>
              <a:rPr dirty="0"/>
              <a:t>Queries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9757"/>
            <a:ext cx="7663180" cy="3831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105"/>
              </a:spcBef>
              <a:buAutoNum type="alphaLcPeriod"/>
              <a:tabLst>
                <a:tab pos="527685" algn="l"/>
                <a:tab pos="528320" algn="l"/>
              </a:tabLst>
            </a:pPr>
            <a:r>
              <a:rPr sz="3200" dirty="0">
                <a:latin typeface="Times New Roman"/>
                <a:cs typeface="Times New Roman"/>
              </a:rPr>
              <a:t>Ground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Query:</a:t>
            </a:r>
            <a:endParaRPr sz="3200">
              <a:latin typeface="Times New Roman"/>
              <a:cs typeface="Times New Roman"/>
            </a:endParaRPr>
          </a:p>
          <a:p>
            <a:pPr marL="527685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“Is raman a grandfather of manu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?”</a:t>
            </a:r>
            <a:endParaRPr sz="3200">
              <a:latin typeface="Times New Roman"/>
              <a:cs typeface="Times New Roman"/>
            </a:endParaRPr>
          </a:p>
          <a:p>
            <a:pPr marL="527685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Times New Roman"/>
                <a:cs typeface="Times New Roman"/>
              </a:rPr>
              <a:t>?- grandfather(raman,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manu).</a:t>
            </a:r>
            <a:endParaRPr sz="3200">
              <a:latin typeface="Times New Roman"/>
              <a:cs typeface="Times New Roman"/>
            </a:endParaRPr>
          </a:p>
          <a:p>
            <a:pPr marL="621030" indent="-608330">
              <a:lnSpc>
                <a:spcPct val="100000"/>
              </a:lnSpc>
              <a:spcBef>
                <a:spcPts val="770"/>
              </a:spcBef>
              <a:buAutoNum type="alphaLcPeriod" startAt="2"/>
              <a:tabLst>
                <a:tab pos="621030" algn="l"/>
                <a:tab pos="621665" algn="l"/>
              </a:tabLst>
            </a:pPr>
            <a:r>
              <a:rPr sz="3200" dirty="0">
                <a:latin typeface="Times New Roman"/>
                <a:cs typeface="Times New Roman"/>
              </a:rPr>
              <a:t>Non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ground:</a:t>
            </a:r>
            <a:endParaRPr sz="3200">
              <a:latin typeface="Times New Roman"/>
              <a:cs typeface="Times New Roman"/>
            </a:endParaRPr>
          </a:p>
          <a:p>
            <a:pPr marL="355600" marR="508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latin typeface="Times New Roman"/>
                <a:cs typeface="Times New Roman"/>
              </a:rPr>
              <a:t>“Does there exist X such that X </a:t>
            </a:r>
            <a:r>
              <a:rPr sz="3200" spc="-10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father </a:t>
            </a:r>
            <a:r>
              <a:rPr sz="3200" dirty="0">
                <a:latin typeface="Times New Roman"/>
                <a:cs typeface="Times New Roman"/>
              </a:rPr>
              <a:t>of  </a:t>
            </a:r>
            <a:r>
              <a:rPr sz="3200" spc="5" dirty="0">
                <a:latin typeface="Times New Roman"/>
                <a:cs typeface="Times New Roman"/>
              </a:rPr>
              <a:t>manu </a:t>
            </a:r>
            <a:r>
              <a:rPr sz="3200" dirty="0">
                <a:latin typeface="Times New Roman"/>
                <a:cs typeface="Times New Roman"/>
              </a:rPr>
              <a:t>?” {Who is father of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manu?}</a:t>
            </a:r>
            <a:endParaRPr sz="3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775"/>
              </a:spcBef>
            </a:pPr>
            <a:r>
              <a:rPr sz="3200" dirty="0">
                <a:latin typeface="Times New Roman"/>
                <a:cs typeface="Times New Roman"/>
              </a:rPr>
              <a:t>?- father(X,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robert).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8473" y="461594"/>
            <a:ext cx="46043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Conjunctive</a:t>
            </a:r>
            <a:r>
              <a:rPr spc="-65" dirty="0"/>
              <a:t> </a:t>
            </a:r>
            <a:r>
              <a:rPr dirty="0"/>
              <a:t>Queries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2791"/>
            <a:ext cx="7703820" cy="42208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480"/>
              </a:spcBef>
              <a:buAutoNum type="alphaLcPeriod"/>
              <a:tabLst>
                <a:tab pos="527685" algn="l"/>
                <a:tab pos="528320" algn="l"/>
              </a:tabLst>
            </a:pPr>
            <a:r>
              <a:rPr sz="3200" dirty="0">
                <a:latin typeface="Times New Roman"/>
                <a:cs typeface="Times New Roman"/>
              </a:rPr>
              <a:t>Ground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Query</a:t>
            </a:r>
            <a:endParaRPr sz="3200">
              <a:latin typeface="Times New Roman"/>
              <a:cs typeface="Times New Roman"/>
            </a:endParaRPr>
          </a:p>
          <a:p>
            <a:pPr marL="527685" marR="598805">
              <a:lnSpc>
                <a:spcPts val="3460"/>
              </a:lnSpc>
              <a:spcBef>
                <a:spcPts val="819"/>
              </a:spcBef>
            </a:pPr>
            <a:r>
              <a:rPr sz="3200" dirty="0">
                <a:latin typeface="Times New Roman"/>
                <a:cs typeface="Times New Roman"/>
              </a:rPr>
              <a:t>“Is raman father of robert and robert is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  father of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mike?</a:t>
            </a:r>
            <a:endParaRPr sz="3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330"/>
              </a:spcBef>
            </a:pPr>
            <a:r>
              <a:rPr sz="3200" dirty="0">
                <a:latin typeface="Times New Roman"/>
                <a:cs typeface="Times New Roman"/>
              </a:rPr>
              <a:t>?- father(raman, robert), father(robert,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mike).</a:t>
            </a:r>
            <a:endParaRPr sz="3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385"/>
              </a:spcBef>
            </a:pPr>
            <a:r>
              <a:rPr sz="3200" dirty="0">
                <a:latin typeface="Times New Roman"/>
                <a:cs typeface="Times New Roman"/>
              </a:rPr>
              <a:t>Answer: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yes</a:t>
            </a:r>
            <a:endParaRPr sz="3200">
              <a:latin typeface="Times New Roman"/>
              <a:cs typeface="Times New Roman"/>
            </a:endParaRPr>
          </a:p>
          <a:p>
            <a:pPr marL="519430" indent="-506730">
              <a:lnSpc>
                <a:spcPct val="100000"/>
              </a:lnSpc>
              <a:spcBef>
                <a:spcPts val="385"/>
              </a:spcBef>
              <a:buAutoNum type="alphaLcPeriod" startAt="2"/>
              <a:tabLst>
                <a:tab pos="519430" algn="l"/>
                <a:tab pos="520065" algn="l"/>
              </a:tabLst>
            </a:pPr>
            <a:r>
              <a:rPr sz="3200" dirty="0">
                <a:latin typeface="Times New Roman"/>
                <a:cs typeface="Times New Roman"/>
              </a:rPr>
              <a:t>Non Ground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Query</a:t>
            </a:r>
            <a:endParaRPr sz="3200">
              <a:latin typeface="Times New Roman"/>
              <a:cs typeface="Times New Roman"/>
            </a:endParaRPr>
          </a:p>
          <a:p>
            <a:pPr marL="355600" marR="1359535">
              <a:lnSpc>
                <a:spcPts val="4230"/>
              </a:lnSpc>
              <a:spcBef>
                <a:spcPts val="200"/>
              </a:spcBef>
            </a:pPr>
            <a:r>
              <a:rPr sz="3200" dirty="0">
                <a:latin typeface="Times New Roman"/>
                <a:cs typeface="Times New Roman"/>
              </a:rPr>
              <a:t>?- father(raman, X), father(X,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mike).  Answer: X =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robert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5317" y="461594"/>
            <a:ext cx="33000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Inference</a:t>
            </a:r>
            <a:r>
              <a:rPr spc="-90" dirty="0"/>
              <a:t> </a:t>
            </a:r>
            <a:r>
              <a:rPr dirty="0"/>
              <a:t>Rule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9757"/>
            <a:ext cx="7560945" cy="2613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60" dirty="0">
                <a:latin typeface="Times New Roman"/>
                <a:cs typeface="Times New Roman"/>
              </a:rPr>
              <a:t>Ways </a:t>
            </a:r>
            <a:r>
              <a:rPr sz="3200" dirty="0">
                <a:latin typeface="Times New Roman"/>
                <a:cs typeface="Times New Roman"/>
              </a:rPr>
              <a:t>of deriving or proving new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statements  from a given set of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statements.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Example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85"/>
              </a:spcBef>
            </a:pPr>
            <a:r>
              <a:rPr sz="2800" spc="-1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Wingdings"/>
                <a:cs typeface="Wingdings"/>
              </a:rPr>
              <a:t>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b, b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5" dirty="0">
                <a:latin typeface="Times New Roman"/>
                <a:cs typeface="Times New Roman"/>
              </a:rPr>
              <a:t> c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2800" spc="-120" dirty="0">
                <a:latin typeface="Times New Roman"/>
                <a:cs typeface="Times New Roman"/>
              </a:rPr>
              <a:t>We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derive a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7717" y="461594"/>
            <a:ext cx="29876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Horn</a:t>
            </a:r>
            <a:r>
              <a:rPr spc="-70" dirty="0"/>
              <a:t> </a:t>
            </a:r>
            <a:r>
              <a:rPr spc="-5" dirty="0"/>
              <a:t>Clauses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7273"/>
            <a:ext cx="8059420" cy="438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2375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Horn clause (named after its inventor </a:t>
            </a:r>
            <a:r>
              <a:rPr sz="2200" b="1" spc="-10" dirty="0">
                <a:latin typeface="Times New Roman"/>
                <a:cs typeface="Times New Roman"/>
              </a:rPr>
              <a:t>Alfred </a:t>
            </a:r>
            <a:r>
              <a:rPr sz="2200" b="1" spc="-5" dirty="0">
                <a:latin typeface="Times New Roman"/>
                <a:cs typeface="Times New Roman"/>
              </a:rPr>
              <a:t>Horn) is</a:t>
            </a:r>
            <a:r>
              <a:rPr sz="2200" b="1" spc="-12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a</a:t>
            </a:r>
            <a:endParaRPr sz="2200">
              <a:latin typeface="Times New Roman"/>
              <a:cs typeface="Times New Roman"/>
            </a:endParaRPr>
          </a:p>
          <a:p>
            <a:pPr marL="355600">
              <a:lnSpc>
                <a:spcPts val="2375"/>
              </a:lnSpc>
            </a:pPr>
            <a:r>
              <a:rPr sz="2200" b="1" spc="-5" dirty="0">
                <a:latin typeface="Times New Roman"/>
                <a:cs typeface="Times New Roman"/>
              </a:rPr>
              <a:t>statement of the</a:t>
            </a:r>
            <a:r>
              <a:rPr sz="2200" b="1" spc="1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form:</a:t>
            </a:r>
            <a:endParaRPr sz="2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200" i="1" dirty="0">
                <a:latin typeface="Times New Roman"/>
                <a:cs typeface="Times New Roman"/>
              </a:rPr>
              <a:t>a</a:t>
            </a:r>
            <a:r>
              <a:rPr sz="1000" i="1" spc="-5" dirty="0">
                <a:latin typeface="Times New Roman"/>
                <a:cs typeface="Times New Roman"/>
              </a:rPr>
              <a:t>1</a:t>
            </a:r>
            <a:r>
              <a:rPr sz="1000" i="1" dirty="0">
                <a:latin typeface="Times New Roman"/>
                <a:cs typeface="Times New Roman"/>
              </a:rPr>
              <a:t> </a:t>
            </a:r>
            <a:r>
              <a:rPr sz="1000" i="1" spc="3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a</a:t>
            </a:r>
            <a:r>
              <a:rPr sz="2200" i="1" dirty="0">
                <a:latin typeface="Times New Roman"/>
                <a:cs typeface="Times New Roman"/>
              </a:rPr>
              <a:t>n</a:t>
            </a:r>
            <a:r>
              <a:rPr sz="2200" i="1" spc="-5" dirty="0">
                <a:latin typeface="Times New Roman"/>
                <a:cs typeface="Times New Roman"/>
              </a:rPr>
              <a:t>d </a:t>
            </a:r>
            <a:r>
              <a:rPr sz="2200" i="1" dirty="0">
                <a:latin typeface="Times New Roman"/>
                <a:cs typeface="Times New Roman"/>
              </a:rPr>
              <a:t>a</a:t>
            </a:r>
            <a:r>
              <a:rPr sz="900" i="1" dirty="0">
                <a:latin typeface="Times New Roman"/>
                <a:cs typeface="Times New Roman"/>
              </a:rPr>
              <a:t>2 </a:t>
            </a:r>
            <a:r>
              <a:rPr sz="900" i="1" spc="9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a</a:t>
            </a:r>
            <a:r>
              <a:rPr sz="2200" i="1" dirty="0">
                <a:latin typeface="Times New Roman"/>
                <a:cs typeface="Times New Roman"/>
              </a:rPr>
              <a:t>n</a:t>
            </a:r>
            <a:r>
              <a:rPr sz="2200" i="1" spc="-5" dirty="0">
                <a:latin typeface="Times New Roman"/>
                <a:cs typeface="Times New Roman"/>
              </a:rPr>
              <a:t>d </a:t>
            </a:r>
            <a:r>
              <a:rPr sz="2200" i="1" dirty="0">
                <a:latin typeface="Times New Roman"/>
                <a:cs typeface="Times New Roman"/>
              </a:rPr>
              <a:t>a</a:t>
            </a:r>
            <a:r>
              <a:rPr sz="1000" i="1" spc="-5" dirty="0">
                <a:latin typeface="Times New Roman"/>
                <a:cs typeface="Times New Roman"/>
              </a:rPr>
              <a:t>3</a:t>
            </a:r>
            <a:r>
              <a:rPr sz="1000" i="1" dirty="0">
                <a:latin typeface="Times New Roman"/>
                <a:cs typeface="Times New Roman"/>
              </a:rPr>
              <a:t> </a:t>
            </a:r>
            <a:r>
              <a:rPr sz="1000" i="1" spc="4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. . . </a:t>
            </a:r>
            <a:r>
              <a:rPr sz="2200" i="1" dirty="0">
                <a:latin typeface="Times New Roman"/>
                <a:cs typeface="Times New Roman"/>
              </a:rPr>
              <a:t>a</a:t>
            </a:r>
            <a:r>
              <a:rPr sz="2200" i="1" spc="-5" dirty="0">
                <a:latin typeface="Times New Roman"/>
                <a:cs typeface="Times New Roman"/>
              </a:rPr>
              <a:t>nd </a:t>
            </a:r>
            <a:r>
              <a:rPr sz="2200" i="1" spc="10" dirty="0">
                <a:latin typeface="Times New Roman"/>
                <a:cs typeface="Times New Roman"/>
              </a:rPr>
              <a:t>a</a:t>
            </a:r>
            <a:r>
              <a:rPr sz="1300" i="1" spc="-5" dirty="0">
                <a:latin typeface="Times New Roman"/>
                <a:cs typeface="Times New Roman"/>
              </a:rPr>
              <a:t>n</a:t>
            </a:r>
            <a:r>
              <a:rPr sz="1300" i="1" dirty="0">
                <a:latin typeface="Times New Roman"/>
                <a:cs typeface="Times New Roman"/>
              </a:rPr>
              <a:t> </a:t>
            </a:r>
            <a:r>
              <a:rPr sz="1300" i="1" spc="-10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→ b</a:t>
            </a:r>
            <a:endParaRPr sz="2200">
              <a:latin typeface="Times New Roman"/>
              <a:cs typeface="Times New Roman"/>
            </a:endParaRPr>
          </a:p>
          <a:p>
            <a:pPr marL="355600" marR="288290">
              <a:lnSpc>
                <a:spcPct val="80000"/>
              </a:lnSpc>
              <a:spcBef>
                <a:spcPts val="530"/>
              </a:spcBef>
            </a:pPr>
            <a:r>
              <a:rPr sz="2200" spc="-5" dirty="0">
                <a:latin typeface="Times New Roman"/>
                <a:cs typeface="Times New Roman"/>
              </a:rPr>
              <a:t>where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i="1" dirty="0">
                <a:latin typeface="Times New Roman"/>
                <a:cs typeface="Times New Roman"/>
              </a:rPr>
              <a:t>a</a:t>
            </a:r>
            <a:r>
              <a:rPr sz="1300" i="1" dirty="0">
                <a:latin typeface="Times New Roman"/>
                <a:cs typeface="Times New Roman"/>
              </a:rPr>
              <a:t>i </a:t>
            </a:r>
            <a:r>
              <a:rPr sz="2200" i="1" spc="-35" dirty="0">
                <a:latin typeface="Times New Roman"/>
                <a:cs typeface="Times New Roman"/>
              </a:rPr>
              <a:t>are </a:t>
            </a:r>
            <a:r>
              <a:rPr sz="2200" i="1" spc="-5" dirty="0">
                <a:latin typeface="Times New Roman"/>
                <a:cs typeface="Times New Roman"/>
              </a:rPr>
              <a:t>only allowed to be simple statements involving no  connectives.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i="1" spc="-5" dirty="0">
                <a:latin typeface="Times New Roman"/>
                <a:cs typeface="Times New Roman"/>
              </a:rPr>
              <a:t>Thus, </a:t>
            </a:r>
            <a:r>
              <a:rPr sz="2200" i="1" spc="-20" dirty="0">
                <a:latin typeface="Times New Roman"/>
                <a:cs typeface="Times New Roman"/>
              </a:rPr>
              <a:t>there </a:t>
            </a:r>
            <a:r>
              <a:rPr sz="2200" i="1" spc="-35" dirty="0">
                <a:latin typeface="Times New Roman"/>
                <a:cs typeface="Times New Roman"/>
              </a:rPr>
              <a:t>are </a:t>
            </a:r>
            <a:r>
              <a:rPr sz="2200" i="1" spc="-5" dirty="0">
                <a:latin typeface="Times New Roman"/>
                <a:cs typeface="Times New Roman"/>
              </a:rPr>
              <a:t>no or </a:t>
            </a:r>
            <a:r>
              <a:rPr sz="2200" spc="-5" dirty="0">
                <a:latin typeface="Times New Roman"/>
                <a:cs typeface="Times New Roman"/>
              </a:rPr>
              <a:t>connectives and no quantifiers in Horn</a:t>
            </a:r>
            <a:r>
              <a:rPr sz="2200" spc="1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clauses.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i="1" spc="-5" dirty="0">
                <a:latin typeface="Times New Roman"/>
                <a:cs typeface="Times New Roman"/>
              </a:rPr>
              <a:t>b is called </a:t>
            </a:r>
            <a:r>
              <a:rPr sz="2200" i="1" dirty="0">
                <a:latin typeface="Times New Roman"/>
                <a:cs typeface="Times New Roman"/>
              </a:rPr>
              <a:t>the </a:t>
            </a:r>
            <a:r>
              <a:rPr sz="2200" b="1" i="1" spc="-5" dirty="0">
                <a:latin typeface="Times New Roman"/>
                <a:cs typeface="Times New Roman"/>
              </a:rPr>
              <a:t>head of the clause, </a:t>
            </a:r>
            <a:r>
              <a:rPr sz="2200" b="1" i="1" dirty="0">
                <a:latin typeface="Times New Roman"/>
                <a:cs typeface="Times New Roman"/>
              </a:rPr>
              <a:t>and </a:t>
            </a:r>
            <a:r>
              <a:rPr sz="2200" b="1" i="1" spc="-5" dirty="0">
                <a:latin typeface="Times New Roman"/>
                <a:cs typeface="Times New Roman"/>
              </a:rPr>
              <a:t>the </a:t>
            </a:r>
            <a:r>
              <a:rPr sz="2200" b="1" i="1" spc="5" dirty="0">
                <a:latin typeface="Times New Roman"/>
                <a:cs typeface="Times New Roman"/>
              </a:rPr>
              <a:t>a</a:t>
            </a:r>
            <a:r>
              <a:rPr sz="1200" b="1" i="1" spc="5" dirty="0">
                <a:latin typeface="Times New Roman"/>
                <a:cs typeface="Times New Roman"/>
              </a:rPr>
              <a:t>1 </a:t>
            </a:r>
            <a:r>
              <a:rPr sz="2200" b="1" i="1" spc="-5" dirty="0">
                <a:latin typeface="Times New Roman"/>
                <a:cs typeface="Times New Roman"/>
              </a:rPr>
              <a:t>. . . , </a:t>
            </a:r>
            <a:r>
              <a:rPr sz="2200" b="1" i="1" dirty="0">
                <a:latin typeface="Times New Roman"/>
                <a:cs typeface="Times New Roman"/>
              </a:rPr>
              <a:t>a</a:t>
            </a:r>
            <a:r>
              <a:rPr sz="1400" b="1" i="1" dirty="0">
                <a:latin typeface="Times New Roman"/>
                <a:cs typeface="Times New Roman"/>
              </a:rPr>
              <a:t>n </a:t>
            </a:r>
            <a:r>
              <a:rPr sz="2200" b="1" i="1" spc="-5" dirty="0">
                <a:latin typeface="Times New Roman"/>
                <a:cs typeface="Times New Roman"/>
              </a:rPr>
              <a:t>is the </a:t>
            </a:r>
            <a:r>
              <a:rPr sz="2200" b="1" i="1" dirty="0">
                <a:latin typeface="Times New Roman"/>
                <a:cs typeface="Times New Roman"/>
              </a:rPr>
              <a:t>body</a:t>
            </a:r>
            <a:r>
              <a:rPr sz="2200" b="1" i="1" spc="-155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Times New Roman"/>
                <a:cs typeface="Times New Roman"/>
              </a:rPr>
              <a:t>of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clause.</a:t>
            </a:r>
            <a:endParaRPr sz="2200">
              <a:latin typeface="Times New Roman"/>
              <a:cs typeface="Times New Roman"/>
            </a:endParaRPr>
          </a:p>
          <a:p>
            <a:pPr marL="355600" marR="360680" indent="-342900">
              <a:lnSpc>
                <a:spcPct val="80000"/>
              </a:lnSpc>
              <a:spcBef>
                <a:spcPts val="5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Times New Roman"/>
                <a:cs typeface="Times New Roman"/>
              </a:rPr>
              <a:t>In the Horn clause, the number of </a:t>
            </a:r>
            <a:r>
              <a:rPr sz="2200" i="1" spc="-75" dirty="0">
                <a:latin typeface="Times New Roman"/>
                <a:cs typeface="Times New Roman"/>
              </a:rPr>
              <a:t>a</a:t>
            </a:r>
            <a:r>
              <a:rPr sz="1400" i="1" spc="-75" dirty="0">
                <a:latin typeface="Times New Roman"/>
                <a:cs typeface="Times New Roman"/>
              </a:rPr>
              <a:t>i</a:t>
            </a:r>
            <a:r>
              <a:rPr sz="2200" i="1" spc="-75" dirty="0">
                <a:latin typeface="Times New Roman"/>
                <a:cs typeface="Times New Roman"/>
              </a:rPr>
              <a:t>’s </a:t>
            </a:r>
            <a:r>
              <a:rPr sz="2200" i="1" spc="-5" dirty="0">
                <a:latin typeface="Times New Roman"/>
                <a:cs typeface="Times New Roman"/>
              </a:rPr>
              <a:t>may </a:t>
            </a:r>
            <a:r>
              <a:rPr sz="2200" i="1" dirty="0">
                <a:latin typeface="Times New Roman"/>
                <a:cs typeface="Times New Roman"/>
              </a:rPr>
              <a:t>be </a:t>
            </a:r>
            <a:r>
              <a:rPr sz="2200" i="1" spc="-5" dirty="0">
                <a:latin typeface="Times New Roman"/>
                <a:cs typeface="Times New Roman"/>
              </a:rPr>
              <a:t>0, in which case </a:t>
            </a:r>
            <a:r>
              <a:rPr sz="2200" i="1" dirty="0">
                <a:latin typeface="Times New Roman"/>
                <a:cs typeface="Times New Roman"/>
              </a:rPr>
              <a:t>the  </a:t>
            </a:r>
            <a:r>
              <a:rPr sz="2200" i="1" spc="-5" dirty="0">
                <a:latin typeface="Times New Roman"/>
                <a:cs typeface="Times New Roman"/>
              </a:rPr>
              <a:t>Horn clause has the</a:t>
            </a:r>
            <a:r>
              <a:rPr sz="2200" i="1" spc="-3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form:</a:t>
            </a:r>
            <a:endParaRPr sz="22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→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b</a:t>
            </a:r>
            <a:endParaRPr sz="2200">
              <a:latin typeface="Times New Roman"/>
              <a:cs typeface="Times New Roman"/>
            </a:endParaRPr>
          </a:p>
          <a:p>
            <a:pPr marL="355600" marR="10795" indent="-342900">
              <a:lnSpc>
                <a:spcPct val="80000"/>
              </a:lnSpc>
              <a:spcBef>
                <a:spcPts val="5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Times New Roman"/>
                <a:cs typeface="Times New Roman"/>
              </a:rPr>
              <a:t>Such a clause </a:t>
            </a:r>
            <a:r>
              <a:rPr sz="2200" spc="-10" dirty="0">
                <a:latin typeface="Times New Roman"/>
                <a:cs typeface="Times New Roman"/>
              </a:rPr>
              <a:t>means </a:t>
            </a:r>
            <a:r>
              <a:rPr sz="2200" spc="-5" dirty="0">
                <a:latin typeface="Times New Roman"/>
                <a:cs typeface="Times New Roman"/>
              </a:rPr>
              <a:t>that </a:t>
            </a:r>
            <a:r>
              <a:rPr sz="2200" i="1" spc="-5" dirty="0">
                <a:latin typeface="Times New Roman"/>
                <a:cs typeface="Times New Roman"/>
              </a:rPr>
              <a:t>b is </a:t>
            </a:r>
            <a:r>
              <a:rPr sz="2200" i="1" dirty="0">
                <a:latin typeface="Times New Roman"/>
                <a:cs typeface="Times New Roman"/>
              </a:rPr>
              <a:t>always </a:t>
            </a:r>
            <a:r>
              <a:rPr sz="2200" i="1" spc="-5" dirty="0">
                <a:latin typeface="Times New Roman"/>
                <a:cs typeface="Times New Roman"/>
              </a:rPr>
              <a:t>true. In other </a:t>
            </a:r>
            <a:r>
              <a:rPr sz="2200" i="1" spc="-20" dirty="0">
                <a:latin typeface="Times New Roman"/>
                <a:cs typeface="Times New Roman"/>
              </a:rPr>
              <a:t>words, </a:t>
            </a:r>
            <a:r>
              <a:rPr sz="2200" i="1" spc="-5" dirty="0">
                <a:latin typeface="Times New Roman"/>
                <a:cs typeface="Times New Roman"/>
              </a:rPr>
              <a:t>b is an  axiom and is usually written without the </a:t>
            </a:r>
            <a:r>
              <a:rPr sz="2200" spc="-5" dirty="0">
                <a:latin typeface="Times New Roman"/>
                <a:cs typeface="Times New Roman"/>
              </a:rPr>
              <a:t>connective →. Such clauses  are </a:t>
            </a:r>
            <a:r>
              <a:rPr sz="2200" spc="-10" dirty="0">
                <a:latin typeface="Times New Roman"/>
                <a:cs typeface="Times New Roman"/>
              </a:rPr>
              <a:t>sometimes </a:t>
            </a:r>
            <a:r>
              <a:rPr sz="2200" spc="-5" dirty="0">
                <a:latin typeface="Times New Roman"/>
                <a:cs typeface="Times New Roman"/>
              </a:rPr>
              <a:t>also called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facts.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6987"/>
            <a:ext cx="7962265" cy="425450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000" spc="-5" dirty="0">
                <a:latin typeface="Calibri"/>
                <a:cs typeface="Calibri"/>
              </a:rPr>
              <a:t>Consider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following </a:t>
            </a:r>
            <a:r>
              <a:rPr sz="3000" spc="-20" dirty="0">
                <a:latin typeface="Calibri"/>
                <a:cs typeface="Calibri"/>
              </a:rPr>
              <a:t>statement:</a:t>
            </a:r>
            <a:endParaRPr sz="3000">
              <a:latin typeface="Calibri"/>
              <a:cs typeface="Calibri"/>
            </a:endParaRPr>
          </a:p>
          <a:p>
            <a:pPr marL="355600" marR="90805" indent="-343535">
              <a:lnSpc>
                <a:spcPct val="100000"/>
              </a:lnSpc>
              <a:spcBef>
                <a:spcPts val="810"/>
              </a:spcBef>
            </a:pPr>
            <a:r>
              <a:rPr sz="3000" i="1" dirty="0">
                <a:latin typeface="Times New Roman"/>
                <a:cs typeface="Times New Roman"/>
              </a:rPr>
              <a:t>x </a:t>
            </a:r>
            <a:r>
              <a:rPr sz="3000" i="1" spc="-10" dirty="0">
                <a:latin typeface="Times New Roman"/>
                <a:cs typeface="Times New Roman"/>
              </a:rPr>
              <a:t>is </a:t>
            </a:r>
            <a:r>
              <a:rPr sz="3000" i="1" dirty="0">
                <a:latin typeface="Times New Roman"/>
                <a:cs typeface="Times New Roman"/>
              </a:rPr>
              <a:t>a </a:t>
            </a:r>
            <a:r>
              <a:rPr sz="3000" i="1" spc="-10" dirty="0">
                <a:latin typeface="Times New Roman"/>
                <a:cs typeface="Times New Roman"/>
              </a:rPr>
              <a:t>grandparent </a:t>
            </a:r>
            <a:r>
              <a:rPr sz="3000" i="1" dirty="0">
                <a:latin typeface="Times New Roman"/>
                <a:cs typeface="Times New Roman"/>
              </a:rPr>
              <a:t>of y if x is the </a:t>
            </a:r>
            <a:r>
              <a:rPr sz="3000" i="1" spc="-20" dirty="0">
                <a:latin typeface="Times New Roman"/>
                <a:cs typeface="Times New Roman"/>
              </a:rPr>
              <a:t>parent </a:t>
            </a:r>
            <a:r>
              <a:rPr sz="3000" i="1" dirty="0">
                <a:latin typeface="Times New Roman"/>
                <a:cs typeface="Times New Roman"/>
              </a:rPr>
              <a:t>of </a:t>
            </a:r>
            <a:r>
              <a:rPr sz="3000" spc="-5" dirty="0">
                <a:latin typeface="Times New Roman"/>
                <a:cs typeface="Times New Roman"/>
              </a:rPr>
              <a:t>someone  who is </a:t>
            </a:r>
            <a:r>
              <a:rPr sz="3000" dirty="0">
                <a:latin typeface="Times New Roman"/>
                <a:cs typeface="Times New Roman"/>
              </a:rPr>
              <a:t>the parent of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i="1" spc="-170" dirty="0">
                <a:latin typeface="Times New Roman"/>
                <a:cs typeface="Times New Roman"/>
              </a:rPr>
              <a:t>y.</a:t>
            </a:r>
            <a:endParaRPr sz="3000">
              <a:latin typeface="Times New Roman"/>
              <a:cs typeface="Times New Roman"/>
            </a:endParaRPr>
          </a:p>
          <a:p>
            <a:pPr marL="12700" marR="5080">
              <a:lnSpc>
                <a:spcPts val="4320"/>
              </a:lnSpc>
              <a:spcBef>
                <a:spcPts val="265"/>
              </a:spcBef>
              <a:tabLst>
                <a:tab pos="3325495" algn="l"/>
              </a:tabLst>
            </a:pPr>
            <a:r>
              <a:rPr sz="3000" spc="-15" dirty="0">
                <a:latin typeface="Times New Roman"/>
                <a:cs typeface="Times New Roman"/>
              </a:rPr>
              <a:t>Translating </a:t>
            </a:r>
            <a:r>
              <a:rPr sz="3000" spc="-5" dirty="0">
                <a:latin typeface="Times New Roman"/>
                <a:cs typeface="Times New Roman"/>
              </a:rPr>
              <a:t>this into predicate calculus, we </a:t>
            </a:r>
            <a:r>
              <a:rPr sz="3000" dirty="0">
                <a:latin typeface="Times New Roman"/>
                <a:cs typeface="Times New Roman"/>
              </a:rPr>
              <a:t>get  grandparent (x, y)	for all x, for all </a:t>
            </a:r>
            <a:r>
              <a:rPr sz="3000" spc="-95" dirty="0">
                <a:latin typeface="Times New Roman"/>
                <a:cs typeface="Times New Roman"/>
              </a:rPr>
              <a:t>y, </a:t>
            </a:r>
            <a:r>
              <a:rPr sz="3000" spc="-5" dirty="0">
                <a:latin typeface="Times New Roman"/>
                <a:cs typeface="Times New Roman"/>
              </a:rPr>
              <a:t>(there</a:t>
            </a:r>
            <a:r>
              <a:rPr sz="3000" spc="5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exists</a:t>
            </a:r>
            <a:endParaRPr sz="3000">
              <a:latin typeface="Times New Roman"/>
              <a:cs typeface="Times New Roman"/>
            </a:endParaRPr>
          </a:p>
          <a:p>
            <a:pPr marL="355600">
              <a:lnSpc>
                <a:spcPts val="3340"/>
              </a:lnSpc>
            </a:pPr>
            <a:r>
              <a:rPr sz="3000" dirty="0">
                <a:latin typeface="Times New Roman"/>
                <a:cs typeface="Times New Roman"/>
              </a:rPr>
              <a:t>z, </a:t>
            </a:r>
            <a:r>
              <a:rPr sz="3000" spc="-5" dirty="0">
                <a:latin typeface="Times New Roman"/>
                <a:cs typeface="Times New Roman"/>
              </a:rPr>
              <a:t>parent(x, </a:t>
            </a:r>
            <a:r>
              <a:rPr sz="3000" dirty="0">
                <a:latin typeface="Times New Roman"/>
                <a:cs typeface="Times New Roman"/>
              </a:rPr>
              <a:t>z) and </a:t>
            </a:r>
            <a:r>
              <a:rPr sz="3000" spc="-5" dirty="0">
                <a:latin typeface="Times New Roman"/>
                <a:cs typeface="Times New Roman"/>
              </a:rPr>
              <a:t>parent(z,</a:t>
            </a:r>
            <a:r>
              <a:rPr sz="3000" spc="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y)).</a:t>
            </a:r>
            <a:endParaRPr sz="3000">
              <a:latin typeface="Times New Roman"/>
              <a:cs typeface="Times New Roman"/>
            </a:endParaRPr>
          </a:p>
          <a:p>
            <a:pPr marL="12700" marR="276225">
              <a:lnSpc>
                <a:spcPts val="4320"/>
              </a:lnSpc>
              <a:spcBef>
                <a:spcPts val="260"/>
              </a:spcBef>
              <a:tabLst>
                <a:tab pos="3230245" algn="l"/>
              </a:tabLst>
            </a:pPr>
            <a:r>
              <a:rPr sz="3000" spc="-5" dirty="0">
                <a:latin typeface="Times New Roman"/>
                <a:cs typeface="Times New Roman"/>
              </a:rPr>
              <a:t>As </a:t>
            </a:r>
            <a:r>
              <a:rPr sz="3000" dirty="0">
                <a:latin typeface="Times New Roman"/>
                <a:cs typeface="Times New Roman"/>
              </a:rPr>
              <a:t>a Horn </a:t>
            </a:r>
            <a:r>
              <a:rPr sz="3000" spc="-5" dirty="0">
                <a:latin typeface="Times New Roman"/>
                <a:cs typeface="Times New Roman"/>
              </a:rPr>
              <a:t>clause this is expressed simply as:  grandparent(x,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y)	</a:t>
            </a:r>
            <a:r>
              <a:rPr sz="3000" spc="-5" dirty="0">
                <a:latin typeface="Times New Roman"/>
                <a:cs typeface="Times New Roman"/>
              </a:rPr>
              <a:t>parent(x, </a:t>
            </a:r>
            <a:r>
              <a:rPr sz="3000" dirty="0">
                <a:latin typeface="Times New Roman"/>
                <a:cs typeface="Times New Roman"/>
              </a:rPr>
              <a:t>z) and </a:t>
            </a:r>
            <a:r>
              <a:rPr sz="3000" spc="-5" dirty="0">
                <a:latin typeface="Times New Roman"/>
                <a:cs typeface="Times New Roman"/>
              </a:rPr>
              <a:t>parent(z, </a:t>
            </a:r>
            <a:r>
              <a:rPr sz="3000" dirty="0">
                <a:latin typeface="Times New Roman"/>
                <a:cs typeface="Times New Roman"/>
              </a:rPr>
              <a:t>y)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76600" y="5511165"/>
            <a:ext cx="457200" cy="103505"/>
          </a:xfrm>
          <a:custGeom>
            <a:avLst/>
            <a:gdLst/>
            <a:ahLst/>
            <a:cxnLst/>
            <a:rect l="l" t="t" r="r" b="b"/>
            <a:pathLst>
              <a:path w="457200" h="103504">
                <a:moveTo>
                  <a:pt x="88773" y="0"/>
                </a:moveTo>
                <a:lnTo>
                  <a:pt x="0" y="51435"/>
                </a:lnTo>
                <a:lnTo>
                  <a:pt x="88391" y="103441"/>
                </a:lnTo>
                <a:lnTo>
                  <a:pt x="92328" y="102425"/>
                </a:lnTo>
                <a:lnTo>
                  <a:pt x="95885" y="96380"/>
                </a:lnTo>
                <a:lnTo>
                  <a:pt x="94869" y="92494"/>
                </a:lnTo>
                <a:lnTo>
                  <a:pt x="35972" y="57865"/>
                </a:lnTo>
                <a:lnTo>
                  <a:pt x="12573" y="57785"/>
                </a:lnTo>
                <a:lnTo>
                  <a:pt x="12573" y="45085"/>
                </a:lnTo>
                <a:lnTo>
                  <a:pt x="36359" y="45085"/>
                </a:lnTo>
                <a:lnTo>
                  <a:pt x="95123" y="11049"/>
                </a:lnTo>
                <a:lnTo>
                  <a:pt x="96138" y="7112"/>
                </a:lnTo>
                <a:lnTo>
                  <a:pt x="94361" y="4064"/>
                </a:lnTo>
                <a:lnTo>
                  <a:pt x="92710" y="1016"/>
                </a:lnTo>
                <a:lnTo>
                  <a:pt x="88773" y="0"/>
                </a:lnTo>
                <a:close/>
              </a:path>
              <a:path w="457200" h="103504">
                <a:moveTo>
                  <a:pt x="36219" y="45166"/>
                </a:moveTo>
                <a:lnTo>
                  <a:pt x="25214" y="51539"/>
                </a:lnTo>
                <a:lnTo>
                  <a:pt x="35972" y="57865"/>
                </a:lnTo>
                <a:lnTo>
                  <a:pt x="457200" y="59309"/>
                </a:lnTo>
                <a:lnTo>
                  <a:pt x="457200" y="46609"/>
                </a:lnTo>
                <a:lnTo>
                  <a:pt x="36219" y="45166"/>
                </a:lnTo>
                <a:close/>
              </a:path>
              <a:path w="457200" h="103504">
                <a:moveTo>
                  <a:pt x="12573" y="45085"/>
                </a:moveTo>
                <a:lnTo>
                  <a:pt x="12573" y="57785"/>
                </a:lnTo>
                <a:lnTo>
                  <a:pt x="35972" y="57865"/>
                </a:lnTo>
                <a:lnTo>
                  <a:pt x="34540" y="57023"/>
                </a:lnTo>
                <a:lnTo>
                  <a:pt x="15748" y="57023"/>
                </a:lnTo>
                <a:lnTo>
                  <a:pt x="15748" y="45974"/>
                </a:lnTo>
                <a:lnTo>
                  <a:pt x="34824" y="45974"/>
                </a:lnTo>
                <a:lnTo>
                  <a:pt x="36219" y="45166"/>
                </a:lnTo>
                <a:lnTo>
                  <a:pt x="12573" y="45085"/>
                </a:lnTo>
                <a:close/>
              </a:path>
              <a:path w="457200" h="103504">
                <a:moveTo>
                  <a:pt x="15748" y="45974"/>
                </a:moveTo>
                <a:lnTo>
                  <a:pt x="15748" y="57023"/>
                </a:lnTo>
                <a:lnTo>
                  <a:pt x="25214" y="51539"/>
                </a:lnTo>
                <a:lnTo>
                  <a:pt x="15748" y="45974"/>
                </a:lnTo>
                <a:close/>
              </a:path>
              <a:path w="457200" h="103504">
                <a:moveTo>
                  <a:pt x="25214" y="51539"/>
                </a:moveTo>
                <a:lnTo>
                  <a:pt x="15748" y="57023"/>
                </a:lnTo>
                <a:lnTo>
                  <a:pt x="34540" y="57023"/>
                </a:lnTo>
                <a:lnTo>
                  <a:pt x="25214" y="51539"/>
                </a:lnTo>
                <a:close/>
              </a:path>
              <a:path w="457200" h="103504">
                <a:moveTo>
                  <a:pt x="34824" y="45974"/>
                </a:moveTo>
                <a:lnTo>
                  <a:pt x="15748" y="45974"/>
                </a:lnTo>
                <a:lnTo>
                  <a:pt x="25214" y="51539"/>
                </a:lnTo>
                <a:lnTo>
                  <a:pt x="34824" y="45974"/>
                </a:lnTo>
                <a:close/>
              </a:path>
              <a:path w="457200" h="103504">
                <a:moveTo>
                  <a:pt x="36359" y="45085"/>
                </a:moveTo>
                <a:lnTo>
                  <a:pt x="12573" y="45085"/>
                </a:lnTo>
                <a:lnTo>
                  <a:pt x="36219" y="45166"/>
                </a:lnTo>
                <a:lnTo>
                  <a:pt x="36359" y="450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52800" y="3987165"/>
            <a:ext cx="457200" cy="103505"/>
          </a:xfrm>
          <a:custGeom>
            <a:avLst/>
            <a:gdLst/>
            <a:ahLst/>
            <a:cxnLst/>
            <a:rect l="l" t="t" r="r" b="b"/>
            <a:pathLst>
              <a:path w="457200" h="103504">
                <a:moveTo>
                  <a:pt x="88773" y="0"/>
                </a:moveTo>
                <a:lnTo>
                  <a:pt x="0" y="51435"/>
                </a:lnTo>
                <a:lnTo>
                  <a:pt x="85344" y="101727"/>
                </a:lnTo>
                <a:lnTo>
                  <a:pt x="88391" y="103378"/>
                </a:lnTo>
                <a:lnTo>
                  <a:pt x="92328" y="102489"/>
                </a:lnTo>
                <a:lnTo>
                  <a:pt x="95885" y="96393"/>
                </a:lnTo>
                <a:lnTo>
                  <a:pt x="94869" y="92456"/>
                </a:lnTo>
                <a:lnTo>
                  <a:pt x="35989" y="57865"/>
                </a:lnTo>
                <a:lnTo>
                  <a:pt x="12573" y="57785"/>
                </a:lnTo>
                <a:lnTo>
                  <a:pt x="12573" y="45085"/>
                </a:lnTo>
                <a:lnTo>
                  <a:pt x="36359" y="45085"/>
                </a:lnTo>
                <a:lnTo>
                  <a:pt x="95123" y="11049"/>
                </a:lnTo>
                <a:lnTo>
                  <a:pt x="96138" y="7112"/>
                </a:lnTo>
                <a:lnTo>
                  <a:pt x="94361" y="4064"/>
                </a:lnTo>
                <a:lnTo>
                  <a:pt x="92710" y="1016"/>
                </a:lnTo>
                <a:lnTo>
                  <a:pt x="88773" y="0"/>
                </a:lnTo>
                <a:close/>
              </a:path>
              <a:path w="457200" h="103504">
                <a:moveTo>
                  <a:pt x="36219" y="45166"/>
                </a:moveTo>
                <a:lnTo>
                  <a:pt x="25218" y="51537"/>
                </a:lnTo>
                <a:lnTo>
                  <a:pt x="35989" y="57865"/>
                </a:lnTo>
                <a:lnTo>
                  <a:pt x="457200" y="59309"/>
                </a:lnTo>
                <a:lnTo>
                  <a:pt x="457200" y="46609"/>
                </a:lnTo>
                <a:lnTo>
                  <a:pt x="36219" y="45166"/>
                </a:lnTo>
                <a:close/>
              </a:path>
              <a:path w="457200" h="103504">
                <a:moveTo>
                  <a:pt x="12573" y="45085"/>
                </a:moveTo>
                <a:lnTo>
                  <a:pt x="12573" y="57785"/>
                </a:lnTo>
                <a:lnTo>
                  <a:pt x="35989" y="57865"/>
                </a:lnTo>
                <a:lnTo>
                  <a:pt x="34555" y="57023"/>
                </a:lnTo>
                <a:lnTo>
                  <a:pt x="15748" y="57023"/>
                </a:lnTo>
                <a:lnTo>
                  <a:pt x="15748" y="45974"/>
                </a:lnTo>
                <a:lnTo>
                  <a:pt x="34824" y="45974"/>
                </a:lnTo>
                <a:lnTo>
                  <a:pt x="36219" y="45166"/>
                </a:lnTo>
                <a:lnTo>
                  <a:pt x="12573" y="45085"/>
                </a:lnTo>
                <a:close/>
              </a:path>
              <a:path w="457200" h="103504">
                <a:moveTo>
                  <a:pt x="15748" y="45974"/>
                </a:moveTo>
                <a:lnTo>
                  <a:pt x="15748" y="57023"/>
                </a:lnTo>
                <a:lnTo>
                  <a:pt x="25218" y="51537"/>
                </a:lnTo>
                <a:lnTo>
                  <a:pt x="15748" y="45974"/>
                </a:lnTo>
                <a:close/>
              </a:path>
              <a:path w="457200" h="103504">
                <a:moveTo>
                  <a:pt x="25218" y="51537"/>
                </a:moveTo>
                <a:lnTo>
                  <a:pt x="15748" y="57023"/>
                </a:lnTo>
                <a:lnTo>
                  <a:pt x="34555" y="57023"/>
                </a:lnTo>
                <a:lnTo>
                  <a:pt x="25218" y="51537"/>
                </a:lnTo>
                <a:close/>
              </a:path>
              <a:path w="457200" h="103504">
                <a:moveTo>
                  <a:pt x="34824" y="45974"/>
                </a:moveTo>
                <a:lnTo>
                  <a:pt x="15748" y="45974"/>
                </a:lnTo>
                <a:lnTo>
                  <a:pt x="25218" y="51537"/>
                </a:lnTo>
                <a:lnTo>
                  <a:pt x="34824" y="45974"/>
                </a:lnTo>
                <a:close/>
              </a:path>
              <a:path w="457200" h="103504">
                <a:moveTo>
                  <a:pt x="36359" y="45085"/>
                </a:moveTo>
                <a:lnTo>
                  <a:pt x="12573" y="45085"/>
                </a:lnTo>
                <a:lnTo>
                  <a:pt x="36219" y="45166"/>
                </a:lnTo>
                <a:lnTo>
                  <a:pt x="36359" y="450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8278"/>
            <a:ext cx="7597140" cy="437007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3000" spc="-5" dirty="0">
                <a:latin typeface="Times New Roman"/>
                <a:cs typeface="Times New Roman"/>
              </a:rPr>
              <a:t>Consider the following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statement:</a:t>
            </a:r>
            <a:endParaRPr sz="3000">
              <a:latin typeface="Times New Roman"/>
              <a:cs typeface="Times New Roman"/>
            </a:endParaRPr>
          </a:p>
          <a:p>
            <a:pPr marL="355600" marR="146050" indent="-343535">
              <a:lnSpc>
                <a:spcPts val="3240"/>
              </a:lnSpc>
              <a:spcBef>
                <a:spcPts val="770"/>
              </a:spcBef>
            </a:pPr>
            <a:r>
              <a:rPr sz="3000" dirty="0">
                <a:latin typeface="Times New Roman"/>
                <a:cs typeface="Times New Roman"/>
              </a:rPr>
              <a:t>For all </a:t>
            </a:r>
            <a:r>
              <a:rPr sz="3000" i="1" dirty="0">
                <a:latin typeface="Times New Roman"/>
                <a:cs typeface="Times New Roman"/>
              </a:rPr>
              <a:t>x, if x is a mammal then x has </a:t>
            </a:r>
            <a:r>
              <a:rPr sz="3000" i="1" spc="-5" dirty="0">
                <a:latin typeface="Times New Roman"/>
                <a:cs typeface="Times New Roman"/>
              </a:rPr>
              <a:t>two </a:t>
            </a:r>
            <a:r>
              <a:rPr sz="3000" i="1" dirty="0">
                <a:latin typeface="Times New Roman"/>
                <a:cs typeface="Times New Roman"/>
              </a:rPr>
              <a:t>or</a:t>
            </a:r>
            <a:r>
              <a:rPr sz="3000" i="1" spc="-75" dirty="0">
                <a:latin typeface="Times New Roman"/>
                <a:cs typeface="Times New Roman"/>
              </a:rPr>
              <a:t> </a:t>
            </a:r>
            <a:r>
              <a:rPr sz="3000" i="1" spc="-5" dirty="0">
                <a:latin typeface="Times New Roman"/>
                <a:cs typeface="Times New Roman"/>
              </a:rPr>
              <a:t>four  legs.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3000" spc="-15" dirty="0">
                <a:latin typeface="Times New Roman"/>
                <a:cs typeface="Times New Roman"/>
              </a:rPr>
              <a:t>Translating </a:t>
            </a:r>
            <a:r>
              <a:rPr sz="3000" dirty="0">
                <a:latin typeface="Times New Roman"/>
                <a:cs typeface="Times New Roman"/>
              </a:rPr>
              <a:t>in </a:t>
            </a:r>
            <a:r>
              <a:rPr sz="3000" spc="-5" dirty="0">
                <a:latin typeface="Times New Roman"/>
                <a:cs typeface="Times New Roman"/>
              </a:rPr>
              <a:t>predicate calculus, we</a:t>
            </a:r>
            <a:r>
              <a:rPr sz="3000" spc="114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get: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3000" dirty="0">
                <a:latin typeface="Times New Roman"/>
                <a:cs typeface="Times New Roman"/>
              </a:rPr>
              <a:t>for all x, </a:t>
            </a:r>
            <a:r>
              <a:rPr sz="3000" spc="-5" dirty="0">
                <a:latin typeface="Times New Roman"/>
                <a:cs typeface="Times New Roman"/>
              </a:rPr>
              <a:t>mammal(x) </a:t>
            </a:r>
            <a:r>
              <a:rPr sz="3000" dirty="0">
                <a:latin typeface="Times New Roman"/>
                <a:cs typeface="Times New Roman"/>
              </a:rPr>
              <a:t>→ </a:t>
            </a:r>
            <a:r>
              <a:rPr sz="3000" spc="-5" dirty="0">
                <a:latin typeface="Times New Roman"/>
                <a:cs typeface="Times New Roman"/>
              </a:rPr>
              <a:t>legs(x, </a:t>
            </a:r>
            <a:r>
              <a:rPr sz="3000" dirty="0">
                <a:latin typeface="Times New Roman"/>
                <a:cs typeface="Times New Roman"/>
              </a:rPr>
              <a:t>2) or </a:t>
            </a:r>
            <a:r>
              <a:rPr sz="3000" spc="-5" dirty="0">
                <a:latin typeface="Times New Roman"/>
                <a:cs typeface="Times New Roman"/>
              </a:rPr>
              <a:t>legs(x,</a:t>
            </a:r>
            <a:r>
              <a:rPr sz="3000" spc="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4).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3240"/>
              </a:lnSpc>
              <a:spcBef>
                <a:spcPts val="765"/>
              </a:spcBef>
            </a:pPr>
            <a:r>
              <a:rPr sz="3000" spc="-5" dirty="0">
                <a:latin typeface="Times New Roman"/>
                <a:cs typeface="Times New Roman"/>
              </a:rPr>
              <a:t>This may be approximated by </a:t>
            </a:r>
            <a:r>
              <a:rPr sz="3000" spc="-1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following Horn  clauses:</a:t>
            </a:r>
            <a:endParaRPr sz="3000">
              <a:latin typeface="Times New Roman"/>
              <a:cs typeface="Times New Roman"/>
            </a:endParaRPr>
          </a:p>
          <a:p>
            <a:pPr marL="12700" marR="925830">
              <a:lnSpc>
                <a:spcPts val="3960"/>
              </a:lnSpc>
              <a:spcBef>
                <a:spcPts val="150"/>
              </a:spcBef>
            </a:pPr>
            <a:r>
              <a:rPr sz="3000" spc="-5" dirty="0">
                <a:latin typeface="Times New Roman"/>
                <a:cs typeface="Times New Roman"/>
              </a:rPr>
              <a:t>mammal(x) </a:t>
            </a:r>
            <a:r>
              <a:rPr sz="3000" dirty="0">
                <a:latin typeface="Times New Roman"/>
                <a:cs typeface="Times New Roman"/>
              </a:rPr>
              <a:t>and not </a:t>
            </a:r>
            <a:r>
              <a:rPr sz="3000" spc="-5" dirty="0">
                <a:latin typeface="Times New Roman"/>
                <a:cs typeface="Times New Roman"/>
              </a:rPr>
              <a:t>legs(x, </a:t>
            </a:r>
            <a:r>
              <a:rPr sz="3000" dirty="0">
                <a:latin typeface="Times New Roman"/>
                <a:cs typeface="Times New Roman"/>
              </a:rPr>
              <a:t>2) → </a:t>
            </a:r>
            <a:r>
              <a:rPr sz="3000" spc="-5" dirty="0">
                <a:latin typeface="Times New Roman"/>
                <a:cs typeface="Times New Roman"/>
              </a:rPr>
              <a:t>legs(x, </a:t>
            </a:r>
            <a:r>
              <a:rPr sz="3000" dirty="0">
                <a:latin typeface="Times New Roman"/>
                <a:cs typeface="Times New Roman"/>
              </a:rPr>
              <a:t>4).  </a:t>
            </a:r>
            <a:r>
              <a:rPr sz="3000" spc="-5" dirty="0">
                <a:latin typeface="Times New Roman"/>
                <a:cs typeface="Times New Roman"/>
              </a:rPr>
              <a:t>mammal(x) </a:t>
            </a:r>
            <a:r>
              <a:rPr sz="3000" dirty="0">
                <a:latin typeface="Times New Roman"/>
                <a:cs typeface="Times New Roman"/>
              </a:rPr>
              <a:t>and not </a:t>
            </a:r>
            <a:r>
              <a:rPr sz="3000" spc="-5" dirty="0">
                <a:latin typeface="Times New Roman"/>
                <a:cs typeface="Times New Roman"/>
              </a:rPr>
              <a:t>legs(x, </a:t>
            </a:r>
            <a:r>
              <a:rPr sz="3000" dirty="0">
                <a:latin typeface="Times New Roman"/>
                <a:cs typeface="Times New Roman"/>
              </a:rPr>
              <a:t>4) → </a:t>
            </a:r>
            <a:r>
              <a:rPr sz="3000" spc="-5" dirty="0">
                <a:latin typeface="Times New Roman"/>
                <a:cs typeface="Times New Roman"/>
              </a:rPr>
              <a:t>legs(x,</a:t>
            </a:r>
            <a:r>
              <a:rPr sz="3000" spc="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2).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8509" y="720597"/>
            <a:ext cx="25069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0" dirty="0">
                <a:latin typeface="Calibri"/>
                <a:cs typeface="Calibri"/>
              </a:rPr>
              <a:t>Resolution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8317"/>
            <a:ext cx="8073390" cy="429577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5080" indent="-342900" algn="just">
              <a:lnSpc>
                <a:spcPct val="80000"/>
              </a:lnSpc>
              <a:spcBef>
                <a:spcPts val="820"/>
              </a:spcBef>
              <a:buFont typeface="Arial"/>
              <a:buChar char="•"/>
              <a:tabLst>
                <a:tab pos="356235" algn="l"/>
              </a:tabLst>
            </a:pPr>
            <a:r>
              <a:rPr sz="3000" dirty="0">
                <a:latin typeface="Times New Roman"/>
                <a:cs typeface="Times New Roman"/>
              </a:rPr>
              <a:t>Resolution </a:t>
            </a:r>
            <a:r>
              <a:rPr sz="3000" spc="-5" dirty="0">
                <a:latin typeface="Times New Roman"/>
                <a:cs typeface="Times New Roman"/>
              </a:rPr>
              <a:t>says </a:t>
            </a:r>
            <a:r>
              <a:rPr sz="3000" dirty="0">
                <a:latin typeface="Times New Roman"/>
                <a:cs typeface="Times New Roman"/>
              </a:rPr>
              <a:t>that </a:t>
            </a:r>
            <a:r>
              <a:rPr sz="3000" spc="-5" dirty="0">
                <a:latin typeface="Times New Roman"/>
                <a:cs typeface="Times New Roman"/>
              </a:rPr>
              <a:t>if </a:t>
            </a:r>
            <a:r>
              <a:rPr sz="3000" dirty="0">
                <a:latin typeface="Times New Roman"/>
                <a:cs typeface="Times New Roman"/>
              </a:rPr>
              <a:t>we have </a:t>
            </a:r>
            <a:r>
              <a:rPr sz="3000" spc="-5" dirty="0">
                <a:latin typeface="Times New Roman"/>
                <a:cs typeface="Times New Roman"/>
              </a:rPr>
              <a:t>two Horn clauses,  and </a:t>
            </a:r>
            <a:r>
              <a:rPr sz="3000" dirty="0">
                <a:latin typeface="Times New Roman"/>
                <a:cs typeface="Times New Roman"/>
              </a:rPr>
              <a:t>we </a:t>
            </a:r>
            <a:r>
              <a:rPr sz="3000" spc="-5" dirty="0">
                <a:latin typeface="Times New Roman"/>
                <a:cs typeface="Times New Roman"/>
              </a:rPr>
              <a:t>can </a:t>
            </a:r>
            <a:r>
              <a:rPr sz="3000" dirty="0">
                <a:latin typeface="Times New Roman"/>
                <a:cs typeface="Times New Roman"/>
              </a:rPr>
              <a:t>match the head </a:t>
            </a:r>
            <a:r>
              <a:rPr sz="3000" spc="-5" dirty="0">
                <a:latin typeface="Times New Roman"/>
                <a:cs typeface="Times New Roman"/>
              </a:rPr>
              <a:t>of </a:t>
            </a:r>
            <a:r>
              <a:rPr sz="3000" dirty="0">
                <a:latin typeface="Times New Roman"/>
                <a:cs typeface="Times New Roman"/>
              </a:rPr>
              <a:t>the first Horn  </a:t>
            </a:r>
            <a:r>
              <a:rPr sz="3000" spc="-5" dirty="0">
                <a:latin typeface="Times New Roman"/>
                <a:cs typeface="Times New Roman"/>
              </a:rPr>
              <a:t>clause with one of the statements in </a:t>
            </a:r>
            <a:r>
              <a:rPr sz="3000" dirty="0">
                <a:latin typeface="Times New Roman"/>
                <a:cs typeface="Times New Roman"/>
              </a:rPr>
              <a:t>the body of  the second clause, then the </a:t>
            </a:r>
            <a:r>
              <a:rPr sz="3000" spc="-5" dirty="0">
                <a:latin typeface="Times New Roman"/>
                <a:cs typeface="Times New Roman"/>
              </a:rPr>
              <a:t>first </a:t>
            </a:r>
            <a:r>
              <a:rPr sz="3000" dirty="0">
                <a:latin typeface="Times New Roman"/>
                <a:cs typeface="Times New Roman"/>
              </a:rPr>
              <a:t>clause can be  used </a:t>
            </a:r>
            <a:r>
              <a:rPr sz="3000" spc="-5" dirty="0">
                <a:latin typeface="Times New Roman"/>
                <a:cs typeface="Times New Roman"/>
              </a:rPr>
              <a:t>to </a:t>
            </a:r>
            <a:r>
              <a:rPr sz="3000" dirty="0">
                <a:latin typeface="Times New Roman"/>
                <a:cs typeface="Times New Roman"/>
              </a:rPr>
              <a:t>replace </a:t>
            </a:r>
            <a:r>
              <a:rPr sz="3000" spc="-5" dirty="0">
                <a:latin typeface="Times New Roman"/>
                <a:cs typeface="Times New Roman"/>
              </a:rPr>
              <a:t>its </a:t>
            </a:r>
            <a:r>
              <a:rPr sz="3000" dirty="0">
                <a:latin typeface="Times New Roman"/>
                <a:cs typeface="Times New Roman"/>
              </a:rPr>
              <a:t>head </a:t>
            </a:r>
            <a:r>
              <a:rPr sz="3000" spc="-5" dirty="0">
                <a:latin typeface="Times New Roman"/>
                <a:cs typeface="Times New Roman"/>
              </a:rPr>
              <a:t>in </a:t>
            </a:r>
            <a:r>
              <a:rPr sz="3000" dirty="0">
                <a:latin typeface="Times New Roman"/>
                <a:cs typeface="Times New Roman"/>
              </a:rPr>
              <a:t>the second clause by its  </a:t>
            </a:r>
            <a:r>
              <a:rPr sz="3000" spc="-45" dirty="0">
                <a:latin typeface="Times New Roman"/>
                <a:cs typeface="Times New Roman"/>
              </a:rPr>
              <a:t>body.</a:t>
            </a:r>
            <a:endParaRPr sz="3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sz="2600" dirty="0">
                <a:latin typeface="Times New Roman"/>
                <a:cs typeface="Times New Roman"/>
              </a:rPr>
              <a:t>In symbols, if we have Horn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clauses:</a:t>
            </a:r>
            <a:endParaRPr sz="2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600" i="1" dirty="0">
                <a:latin typeface="Times New Roman"/>
                <a:cs typeface="Times New Roman"/>
              </a:rPr>
              <a:t>a</a:t>
            </a:r>
            <a:r>
              <a:rPr sz="2600" i="1" spc="-2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← a</a:t>
            </a:r>
            <a:r>
              <a:rPr sz="1200" i="1" dirty="0">
                <a:latin typeface="Times New Roman"/>
                <a:cs typeface="Times New Roman"/>
              </a:rPr>
              <a:t>1</a:t>
            </a:r>
            <a:r>
              <a:rPr sz="2600" i="1" dirty="0">
                <a:latin typeface="Times New Roman"/>
                <a:cs typeface="Times New Roman"/>
              </a:rPr>
              <a:t>, .</a:t>
            </a:r>
            <a:r>
              <a:rPr sz="2600" i="1" spc="-1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. . ,</a:t>
            </a:r>
            <a:r>
              <a:rPr sz="2600" i="1" spc="-10" dirty="0">
                <a:latin typeface="Times New Roman"/>
                <a:cs typeface="Times New Roman"/>
              </a:rPr>
              <a:t> </a:t>
            </a:r>
            <a:r>
              <a:rPr sz="2600" i="1" spc="5" dirty="0">
                <a:latin typeface="Times New Roman"/>
                <a:cs typeface="Times New Roman"/>
              </a:rPr>
              <a:t>a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2600" i="1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600" i="1" dirty="0">
                <a:latin typeface="Times New Roman"/>
                <a:cs typeface="Times New Roman"/>
              </a:rPr>
              <a:t>b ← b</a:t>
            </a:r>
            <a:r>
              <a:rPr sz="1600" i="1" dirty="0">
                <a:latin typeface="Times New Roman"/>
                <a:cs typeface="Times New Roman"/>
              </a:rPr>
              <a:t>1</a:t>
            </a:r>
            <a:r>
              <a:rPr sz="2600" i="1" dirty="0">
                <a:latin typeface="Times New Roman"/>
                <a:cs typeface="Times New Roman"/>
              </a:rPr>
              <a:t>, . . . ,</a:t>
            </a:r>
            <a:r>
              <a:rPr sz="2600" i="1" spc="-114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b</a:t>
            </a:r>
            <a:r>
              <a:rPr sz="1800" i="1" dirty="0">
                <a:latin typeface="Times New Roman"/>
                <a:cs typeface="Times New Roman"/>
              </a:rPr>
              <a:t>m</a:t>
            </a:r>
            <a:r>
              <a:rPr sz="2600" i="1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469900" marR="1428115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latin typeface="Times New Roman"/>
                <a:cs typeface="Times New Roman"/>
              </a:rPr>
              <a:t>and </a:t>
            </a:r>
            <a:r>
              <a:rPr sz="2600" i="1" dirty="0">
                <a:latin typeface="Times New Roman"/>
                <a:cs typeface="Times New Roman"/>
              </a:rPr>
              <a:t>b</a:t>
            </a:r>
            <a:r>
              <a:rPr sz="1800" i="1" dirty="0">
                <a:latin typeface="Times New Roman"/>
                <a:cs typeface="Times New Roman"/>
              </a:rPr>
              <a:t>i </a:t>
            </a:r>
            <a:r>
              <a:rPr sz="2600" i="1" dirty="0">
                <a:latin typeface="Times New Roman"/>
                <a:cs typeface="Times New Roman"/>
              </a:rPr>
              <a:t>matches a, then we </a:t>
            </a:r>
            <a:r>
              <a:rPr sz="2600" i="1" spc="-5" dirty="0">
                <a:latin typeface="Times New Roman"/>
                <a:cs typeface="Times New Roman"/>
              </a:rPr>
              <a:t>can infer </a:t>
            </a:r>
            <a:r>
              <a:rPr sz="2600" i="1" dirty="0">
                <a:latin typeface="Times New Roman"/>
                <a:cs typeface="Times New Roman"/>
              </a:rPr>
              <a:t>the </a:t>
            </a:r>
            <a:r>
              <a:rPr sz="2600" i="1" spc="-5" dirty="0">
                <a:latin typeface="Times New Roman"/>
                <a:cs typeface="Times New Roman"/>
              </a:rPr>
              <a:t>clause:  </a:t>
            </a:r>
            <a:r>
              <a:rPr sz="2600" i="1" dirty="0">
                <a:latin typeface="Times New Roman"/>
                <a:cs typeface="Times New Roman"/>
              </a:rPr>
              <a:t>b</a:t>
            </a:r>
            <a:r>
              <a:rPr sz="2600" i="1" spc="-2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← b</a:t>
            </a:r>
            <a:r>
              <a:rPr sz="1400" i="1" spc="5" dirty="0">
                <a:latin typeface="Times New Roman"/>
                <a:cs typeface="Times New Roman"/>
              </a:rPr>
              <a:t>1</a:t>
            </a:r>
            <a:r>
              <a:rPr sz="2600" i="1" dirty="0">
                <a:latin typeface="Times New Roman"/>
                <a:cs typeface="Times New Roman"/>
              </a:rPr>
              <a:t>,</a:t>
            </a:r>
            <a:r>
              <a:rPr sz="2600" i="1" spc="-2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. . . ,</a:t>
            </a:r>
            <a:r>
              <a:rPr sz="2600" i="1" spc="-5" dirty="0">
                <a:latin typeface="Times New Roman"/>
                <a:cs typeface="Times New Roman"/>
              </a:rPr>
              <a:t> </a:t>
            </a:r>
            <a:r>
              <a:rPr sz="2600" i="1" spc="10" dirty="0">
                <a:latin typeface="Times New Roman"/>
                <a:cs typeface="Times New Roman"/>
              </a:rPr>
              <a:t>b</a:t>
            </a:r>
            <a:r>
              <a:rPr sz="1400" i="1" spc="5" dirty="0">
                <a:latin typeface="Times New Roman"/>
                <a:cs typeface="Times New Roman"/>
              </a:rPr>
              <a:t>i</a:t>
            </a:r>
            <a:r>
              <a:rPr sz="1400" i="1" dirty="0">
                <a:latin typeface="Times New Roman"/>
                <a:cs typeface="Times New Roman"/>
              </a:rPr>
              <a:t>-</a:t>
            </a:r>
            <a:r>
              <a:rPr sz="1400" i="1" spc="5" dirty="0">
                <a:latin typeface="Times New Roman"/>
                <a:cs typeface="Times New Roman"/>
              </a:rPr>
              <a:t>1</a:t>
            </a:r>
            <a:r>
              <a:rPr sz="2600" i="1" dirty="0">
                <a:latin typeface="Times New Roman"/>
                <a:cs typeface="Times New Roman"/>
              </a:rPr>
              <a:t>,</a:t>
            </a:r>
            <a:r>
              <a:rPr sz="2600" i="1" spc="-35" dirty="0">
                <a:latin typeface="Times New Roman"/>
                <a:cs typeface="Times New Roman"/>
              </a:rPr>
              <a:t> </a:t>
            </a:r>
            <a:r>
              <a:rPr sz="2600" i="1" spc="5" dirty="0">
                <a:latin typeface="Times New Roman"/>
                <a:cs typeface="Times New Roman"/>
              </a:rPr>
              <a:t>a</a:t>
            </a:r>
            <a:r>
              <a:rPr sz="1100" i="1" dirty="0">
                <a:latin typeface="Times New Roman"/>
                <a:cs typeface="Times New Roman"/>
              </a:rPr>
              <a:t>1</a:t>
            </a:r>
            <a:r>
              <a:rPr sz="2600" i="1" dirty="0">
                <a:latin typeface="Times New Roman"/>
                <a:cs typeface="Times New Roman"/>
              </a:rPr>
              <a:t>,</a:t>
            </a:r>
            <a:r>
              <a:rPr sz="2600" i="1" spc="-2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. .</a:t>
            </a:r>
            <a:r>
              <a:rPr sz="2600" i="1" spc="-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. ,</a:t>
            </a:r>
            <a:r>
              <a:rPr sz="2600" i="1" spc="-10" dirty="0">
                <a:latin typeface="Times New Roman"/>
                <a:cs typeface="Times New Roman"/>
              </a:rPr>
              <a:t> </a:t>
            </a:r>
            <a:r>
              <a:rPr sz="2600" i="1" spc="5" dirty="0">
                <a:latin typeface="Times New Roman"/>
                <a:cs typeface="Times New Roman"/>
              </a:rPr>
              <a:t>a</a:t>
            </a:r>
            <a:r>
              <a:rPr sz="1400" i="1" spc="5" dirty="0">
                <a:latin typeface="Times New Roman"/>
                <a:cs typeface="Times New Roman"/>
              </a:rPr>
              <a:t>n</a:t>
            </a:r>
            <a:r>
              <a:rPr sz="2600" i="1" dirty="0">
                <a:latin typeface="Times New Roman"/>
                <a:cs typeface="Times New Roman"/>
              </a:rPr>
              <a:t>,</a:t>
            </a:r>
            <a:r>
              <a:rPr sz="2600" i="1" spc="-20" dirty="0">
                <a:latin typeface="Times New Roman"/>
                <a:cs typeface="Times New Roman"/>
              </a:rPr>
              <a:t> </a:t>
            </a:r>
            <a:r>
              <a:rPr sz="2600" i="1" spc="5" dirty="0">
                <a:latin typeface="Times New Roman"/>
                <a:cs typeface="Times New Roman"/>
              </a:rPr>
              <a:t>b</a:t>
            </a:r>
            <a:r>
              <a:rPr sz="1200" i="1" dirty="0">
                <a:latin typeface="Times New Roman"/>
                <a:cs typeface="Times New Roman"/>
              </a:rPr>
              <a:t>i</a:t>
            </a:r>
            <a:r>
              <a:rPr sz="1200" i="1" spc="-5" dirty="0">
                <a:latin typeface="Times New Roman"/>
                <a:cs typeface="Times New Roman"/>
              </a:rPr>
              <a:t>+</a:t>
            </a:r>
            <a:r>
              <a:rPr sz="1200" i="1" dirty="0">
                <a:latin typeface="Times New Roman"/>
                <a:cs typeface="Times New Roman"/>
              </a:rPr>
              <a:t>1</a:t>
            </a:r>
            <a:r>
              <a:rPr sz="2600" i="1" dirty="0">
                <a:latin typeface="Times New Roman"/>
                <a:cs typeface="Times New Roman"/>
              </a:rPr>
              <a:t>, . . . , b</a:t>
            </a:r>
            <a:r>
              <a:rPr sz="1800" i="1" spc="-10" dirty="0">
                <a:latin typeface="Times New Roman"/>
                <a:cs typeface="Times New Roman"/>
              </a:rPr>
              <a:t>m</a:t>
            </a:r>
            <a:r>
              <a:rPr sz="2600" i="1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254" y="186893"/>
            <a:ext cx="43167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Propositional</a:t>
            </a:r>
            <a:r>
              <a:rPr spc="-45" dirty="0"/>
              <a:t> </a:t>
            </a:r>
            <a:r>
              <a:rPr spc="-5"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382547"/>
            <a:ext cx="8714740" cy="4379595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Simplest form of formal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logic.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All statements </a:t>
            </a:r>
            <a:r>
              <a:rPr sz="2800" spc="-10" dirty="0">
                <a:latin typeface="Times New Roman"/>
                <a:cs typeface="Times New Roman"/>
              </a:rPr>
              <a:t>made </a:t>
            </a:r>
            <a:r>
              <a:rPr sz="2800" spc="-5" dirty="0">
                <a:latin typeface="Times New Roman"/>
                <a:cs typeface="Times New Roman"/>
              </a:rPr>
              <a:t>are called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propositions.</a:t>
            </a:r>
            <a:endParaRPr sz="2800">
              <a:latin typeface="Times New Roman"/>
              <a:cs typeface="Times New Roman"/>
            </a:endParaRPr>
          </a:p>
          <a:p>
            <a:pPr marL="355600" marR="1007110" indent="-342900">
              <a:lnSpc>
                <a:spcPts val="302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FORMAL LOGIC is concerned with </a:t>
            </a:r>
            <a:r>
              <a:rPr sz="2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syntax of  statements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not </a:t>
            </a:r>
            <a:r>
              <a:rPr sz="2800" spc="-5" dirty="0">
                <a:latin typeface="Times New Roman"/>
                <a:cs typeface="Times New Roman"/>
              </a:rPr>
              <a:t>with their semantics.</a:t>
            </a:r>
            <a:endParaRPr sz="2800">
              <a:latin typeface="Times New Roman"/>
              <a:cs typeface="Times New Roman"/>
            </a:endParaRPr>
          </a:p>
          <a:p>
            <a:pPr marL="355600" marR="870585" indent="-342900">
              <a:lnSpc>
                <a:spcPts val="303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It deals </a:t>
            </a:r>
            <a:r>
              <a:rPr sz="2800" spc="-10" dirty="0">
                <a:latin typeface="Times New Roman"/>
                <a:cs typeface="Times New Roman"/>
              </a:rPr>
              <a:t>with </a:t>
            </a:r>
            <a:r>
              <a:rPr sz="2800" spc="-5" dirty="0">
                <a:latin typeface="Times New Roman"/>
                <a:cs typeface="Times New Roman"/>
              </a:rPr>
              <a:t>manipulation of logical variables which  represents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proposition.</a:t>
            </a:r>
            <a:endParaRPr sz="2800">
              <a:latin typeface="Times New Roman"/>
              <a:cs typeface="Times New Roman"/>
            </a:endParaRPr>
          </a:p>
          <a:p>
            <a:pPr marL="355600" marR="953135" indent="-342900">
              <a:lnSpc>
                <a:spcPts val="302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  <a:tab pos="3668395" algn="l"/>
              </a:tabLst>
            </a:pPr>
            <a:r>
              <a:rPr sz="2800" dirty="0">
                <a:latin typeface="Times New Roman"/>
                <a:cs typeface="Times New Roman"/>
              </a:rPr>
              <a:t>Propositional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Logic is	concerned with the subset of  declarative sentences that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be either </a:t>
            </a:r>
            <a:r>
              <a:rPr sz="2800" dirty="0">
                <a:latin typeface="Times New Roman"/>
                <a:cs typeface="Times New Roman"/>
              </a:rPr>
              <a:t>true </a:t>
            </a:r>
            <a:r>
              <a:rPr sz="2800" spc="-5" dirty="0">
                <a:latin typeface="Times New Roman"/>
                <a:cs typeface="Times New Roman"/>
              </a:rPr>
              <a:t>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false.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020"/>
              </a:lnSpc>
              <a:spcBef>
                <a:spcPts val="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Propositional </a:t>
            </a:r>
            <a:r>
              <a:rPr sz="2800" spc="-5" dirty="0">
                <a:latin typeface="Times New Roman"/>
                <a:cs typeface="Times New Roman"/>
              </a:rPr>
              <a:t>Logic takes </a:t>
            </a:r>
            <a:r>
              <a:rPr sz="2800" dirty="0">
                <a:latin typeface="Times New Roman"/>
                <a:cs typeface="Times New Roman"/>
              </a:rPr>
              <a:t>only </a:t>
            </a:r>
            <a:r>
              <a:rPr sz="2800" spc="-5" dirty="0">
                <a:latin typeface="Times New Roman"/>
                <a:cs typeface="Times New Roman"/>
              </a:rPr>
              <a:t>two values, either TRUE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  </a:t>
            </a:r>
            <a:r>
              <a:rPr sz="2800" spc="-40" dirty="0">
                <a:latin typeface="Times New Roman"/>
                <a:cs typeface="Times New Roman"/>
              </a:rPr>
              <a:t>FALSE.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46605"/>
            <a:ext cx="7994650" cy="43694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6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5" dirty="0">
                <a:latin typeface="Times New Roman"/>
                <a:cs typeface="Times New Roman"/>
              </a:rPr>
              <a:t>The system attempts to apply resolution by matching one of  the goals in the body of </a:t>
            </a:r>
            <a:r>
              <a:rPr sz="2500" dirty="0">
                <a:latin typeface="Times New Roman"/>
                <a:cs typeface="Times New Roman"/>
              </a:rPr>
              <a:t>the </a:t>
            </a:r>
            <a:r>
              <a:rPr sz="2500" spc="-5" dirty="0">
                <a:latin typeface="Times New Roman"/>
                <a:cs typeface="Times New Roman"/>
              </a:rPr>
              <a:t>headless clause with the head of  a known clause. It then replaces the </a:t>
            </a:r>
            <a:r>
              <a:rPr sz="2500" spc="-10" dirty="0">
                <a:latin typeface="Times New Roman"/>
                <a:cs typeface="Times New Roman"/>
              </a:rPr>
              <a:t>matched </a:t>
            </a:r>
            <a:r>
              <a:rPr sz="2500" spc="-5" dirty="0">
                <a:latin typeface="Times New Roman"/>
                <a:cs typeface="Times New Roman"/>
              </a:rPr>
              <a:t>goal with the  body of that clause, creating a new list of goals, which it  continues to </a:t>
            </a:r>
            <a:r>
              <a:rPr sz="2500" spc="-10" dirty="0">
                <a:latin typeface="Times New Roman"/>
                <a:cs typeface="Times New Roman"/>
              </a:rPr>
              <a:t>modify </a:t>
            </a:r>
            <a:r>
              <a:rPr sz="2500" spc="-5" dirty="0">
                <a:latin typeface="Times New Roman"/>
                <a:cs typeface="Times New Roman"/>
              </a:rPr>
              <a:t>in the </a:t>
            </a:r>
            <a:r>
              <a:rPr sz="2500" spc="-10" dirty="0">
                <a:latin typeface="Times New Roman"/>
                <a:cs typeface="Times New Roman"/>
              </a:rPr>
              <a:t>same </a:t>
            </a:r>
            <a:r>
              <a:rPr sz="2500" spc="-50" dirty="0">
                <a:latin typeface="Times New Roman"/>
                <a:cs typeface="Times New Roman"/>
              </a:rPr>
              <a:t>way. </a:t>
            </a:r>
            <a:r>
              <a:rPr sz="2500" spc="-5" dirty="0">
                <a:latin typeface="Times New Roman"/>
                <a:cs typeface="Times New Roman"/>
              </a:rPr>
              <a:t>The new goals are  called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subgoals.</a:t>
            </a:r>
            <a:endParaRPr sz="2500">
              <a:latin typeface="Times New Roman"/>
              <a:cs typeface="Times New Roman"/>
            </a:endParaRPr>
          </a:p>
          <a:p>
            <a:pPr marL="355600" marR="50165" indent="-342900">
              <a:lnSpc>
                <a:spcPts val="24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5" dirty="0">
                <a:latin typeface="Times New Roman"/>
                <a:cs typeface="Times New Roman"/>
              </a:rPr>
              <a:t>If the system succeeds eventually in eliminating all </a:t>
            </a:r>
            <a:r>
              <a:rPr sz="2500" dirty="0">
                <a:latin typeface="Times New Roman"/>
                <a:cs typeface="Times New Roman"/>
              </a:rPr>
              <a:t>goals—  </a:t>
            </a:r>
            <a:r>
              <a:rPr sz="2500" spc="-5" dirty="0">
                <a:latin typeface="Times New Roman"/>
                <a:cs typeface="Times New Roman"/>
              </a:rPr>
              <a:t>thus deriving the </a:t>
            </a:r>
            <a:r>
              <a:rPr sz="2500" spc="-10" dirty="0">
                <a:latin typeface="Times New Roman"/>
                <a:cs typeface="Times New Roman"/>
              </a:rPr>
              <a:t>empty </a:t>
            </a:r>
            <a:r>
              <a:rPr sz="2500" spc="-5" dirty="0">
                <a:latin typeface="Times New Roman"/>
                <a:cs typeface="Times New Roman"/>
              </a:rPr>
              <a:t>Horn clause—then the original  statement has been</a:t>
            </a:r>
            <a:r>
              <a:rPr sz="2500" spc="7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proved.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5" dirty="0">
                <a:latin typeface="Times New Roman"/>
                <a:cs typeface="Times New Roman"/>
              </a:rPr>
              <a:t>In </a:t>
            </a:r>
            <a:r>
              <a:rPr sz="2500" spc="-10" dirty="0">
                <a:latin typeface="Times New Roman"/>
                <a:cs typeface="Times New Roman"/>
              </a:rPr>
              <a:t>symbols, </a:t>
            </a:r>
            <a:r>
              <a:rPr sz="2500" spc="-5" dirty="0">
                <a:latin typeface="Times New Roman"/>
                <a:cs typeface="Times New Roman"/>
              </a:rPr>
              <a:t>if we have the goal: ←</a:t>
            </a:r>
            <a:r>
              <a:rPr sz="2500" spc="135" dirty="0">
                <a:latin typeface="Times New Roman"/>
                <a:cs typeface="Times New Roman"/>
              </a:rPr>
              <a:t> </a:t>
            </a:r>
            <a:r>
              <a:rPr sz="2500" i="1" spc="-5" dirty="0">
                <a:latin typeface="Times New Roman"/>
                <a:cs typeface="Times New Roman"/>
              </a:rPr>
              <a:t>a.</a:t>
            </a:r>
            <a:endParaRPr sz="2500">
              <a:latin typeface="Times New Roman"/>
              <a:cs typeface="Times New Roman"/>
            </a:endParaRPr>
          </a:p>
          <a:p>
            <a:pPr marL="355600" marR="156210" indent="-342900">
              <a:lnSpc>
                <a:spcPts val="24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5" dirty="0">
                <a:latin typeface="Times New Roman"/>
                <a:cs typeface="Times New Roman"/>
              </a:rPr>
              <a:t>and the clause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i="1" spc="-5" dirty="0">
                <a:latin typeface="Times New Roman"/>
                <a:cs typeface="Times New Roman"/>
              </a:rPr>
              <a:t>a</a:t>
            </a:r>
            <a:r>
              <a:rPr sz="2500" i="1" spc="5" dirty="0">
                <a:latin typeface="Times New Roman"/>
                <a:cs typeface="Times New Roman"/>
              </a:rPr>
              <a:t> </a:t>
            </a:r>
            <a:r>
              <a:rPr sz="2500" i="1" spc="-5" dirty="0">
                <a:latin typeface="Times New Roman"/>
                <a:cs typeface="Times New Roman"/>
              </a:rPr>
              <a:t>← a</a:t>
            </a:r>
            <a:r>
              <a:rPr sz="1100" i="1" dirty="0">
                <a:latin typeface="Times New Roman"/>
                <a:cs typeface="Times New Roman"/>
              </a:rPr>
              <a:t>1</a:t>
            </a:r>
            <a:r>
              <a:rPr sz="2500" i="1" spc="-5" dirty="0">
                <a:latin typeface="Times New Roman"/>
                <a:cs typeface="Times New Roman"/>
              </a:rPr>
              <a:t>, . .</a:t>
            </a:r>
            <a:r>
              <a:rPr sz="2500" i="1" spc="5" dirty="0">
                <a:latin typeface="Times New Roman"/>
                <a:cs typeface="Times New Roman"/>
              </a:rPr>
              <a:t> </a:t>
            </a:r>
            <a:r>
              <a:rPr sz="2500" i="1" spc="-5" dirty="0">
                <a:latin typeface="Times New Roman"/>
                <a:cs typeface="Times New Roman"/>
              </a:rPr>
              <a:t>. , a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2500" i="1" spc="-5" dirty="0">
                <a:latin typeface="Times New Roman"/>
                <a:cs typeface="Times New Roman"/>
              </a:rPr>
              <a:t>, then</a:t>
            </a:r>
            <a:r>
              <a:rPr sz="2500" i="1" spc="5" dirty="0">
                <a:latin typeface="Times New Roman"/>
                <a:cs typeface="Times New Roman"/>
              </a:rPr>
              <a:t> </a:t>
            </a:r>
            <a:r>
              <a:rPr sz="2500" i="1" spc="-100" dirty="0">
                <a:latin typeface="Times New Roman"/>
                <a:cs typeface="Times New Roman"/>
              </a:rPr>
              <a:t>r</a:t>
            </a:r>
            <a:r>
              <a:rPr sz="2500" i="1" spc="-5" dirty="0">
                <a:latin typeface="Times New Roman"/>
                <a:cs typeface="Times New Roman"/>
              </a:rPr>
              <a:t>esolution</a:t>
            </a:r>
            <a:r>
              <a:rPr sz="2500" i="1" spc="45" dirty="0">
                <a:latin typeface="Times New Roman"/>
                <a:cs typeface="Times New Roman"/>
              </a:rPr>
              <a:t> </a:t>
            </a:r>
            <a:r>
              <a:rPr sz="2500" i="1" spc="-100" dirty="0">
                <a:latin typeface="Times New Roman"/>
                <a:cs typeface="Times New Roman"/>
              </a:rPr>
              <a:t>r</a:t>
            </a:r>
            <a:r>
              <a:rPr sz="2500" i="1" spc="-5" dirty="0">
                <a:latin typeface="Times New Roman"/>
                <a:cs typeface="Times New Roman"/>
              </a:rPr>
              <a:t>eplac</a:t>
            </a:r>
            <a:r>
              <a:rPr sz="2500" i="1" spc="-15" dirty="0">
                <a:latin typeface="Times New Roman"/>
                <a:cs typeface="Times New Roman"/>
              </a:rPr>
              <a:t>e</a:t>
            </a:r>
            <a:r>
              <a:rPr sz="2500" i="1" spc="-5" dirty="0">
                <a:latin typeface="Times New Roman"/>
                <a:cs typeface="Times New Roman"/>
              </a:rPr>
              <a:t>s</a:t>
            </a:r>
            <a:r>
              <a:rPr sz="2500" i="1" spc="30" dirty="0">
                <a:latin typeface="Times New Roman"/>
                <a:cs typeface="Times New Roman"/>
              </a:rPr>
              <a:t> </a:t>
            </a:r>
            <a:r>
              <a:rPr sz="2500" i="1" spc="-5" dirty="0">
                <a:latin typeface="Times New Roman"/>
                <a:cs typeface="Times New Roman"/>
              </a:rPr>
              <a:t>the  original goal a with the</a:t>
            </a:r>
            <a:r>
              <a:rPr sz="2500" i="1" spc="70" dirty="0">
                <a:latin typeface="Times New Roman"/>
                <a:cs typeface="Times New Roman"/>
              </a:rPr>
              <a:t> </a:t>
            </a:r>
            <a:r>
              <a:rPr sz="2500" i="1" spc="-5" dirty="0">
                <a:latin typeface="Times New Roman"/>
                <a:cs typeface="Times New Roman"/>
              </a:rPr>
              <a:t>subgoals:</a:t>
            </a:r>
            <a:endParaRPr sz="2500">
              <a:latin typeface="Times New Roman"/>
              <a:cs typeface="Times New Roman"/>
            </a:endParaRPr>
          </a:p>
          <a:p>
            <a:pPr marR="734060" algn="ctr">
              <a:lnSpc>
                <a:spcPct val="100000"/>
              </a:lnSpc>
              <a:spcBef>
                <a:spcPts val="25"/>
              </a:spcBef>
            </a:pPr>
            <a:r>
              <a:rPr sz="2500" spc="-5" dirty="0">
                <a:latin typeface="Times New Roman"/>
                <a:cs typeface="Times New Roman"/>
              </a:rPr>
              <a:t>←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i="1" spc="-5" dirty="0">
                <a:latin typeface="Times New Roman"/>
                <a:cs typeface="Times New Roman"/>
              </a:rPr>
              <a:t>a</a:t>
            </a:r>
            <a:r>
              <a:rPr sz="1000" i="1" dirty="0">
                <a:latin typeface="Times New Roman"/>
                <a:cs typeface="Times New Roman"/>
              </a:rPr>
              <a:t>1</a:t>
            </a:r>
            <a:r>
              <a:rPr sz="2500" i="1" spc="-5" dirty="0">
                <a:latin typeface="Times New Roman"/>
                <a:cs typeface="Times New Roman"/>
              </a:rPr>
              <a:t>, .</a:t>
            </a:r>
            <a:r>
              <a:rPr sz="2500" i="1" spc="5" dirty="0">
                <a:latin typeface="Times New Roman"/>
                <a:cs typeface="Times New Roman"/>
              </a:rPr>
              <a:t> </a:t>
            </a:r>
            <a:r>
              <a:rPr sz="2500" i="1" spc="-5" dirty="0">
                <a:latin typeface="Times New Roman"/>
                <a:cs typeface="Times New Roman"/>
              </a:rPr>
              <a:t>. . , a</a:t>
            </a:r>
            <a:r>
              <a:rPr sz="1400" i="1" spc="5" dirty="0">
                <a:latin typeface="Times New Roman"/>
                <a:cs typeface="Times New Roman"/>
              </a:rPr>
              <a:t>n</a:t>
            </a:r>
            <a:r>
              <a:rPr sz="2500" i="1" spc="-5" dirty="0">
                <a:latin typeface="Times New Roman"/>
                <a:cs typeface="Times New Roman"/>
              </a:rPr>
              <a:t>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0034" y="461594"/>
            <a:ext cx="25057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Unification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8985"/>
            <a:ext cx="8074025" cy="422402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5080" indent="-342900" algn="just">
              <a:lnSpc>
                <a:spcPct val="80000"/>
              </a:lnSpc>
              <a:spcBef>
                <a:spcPts val="745"/>
              </a:spcBef>
              <a:buFont typeface="Arial"/>
              <a:buChar char="•"/>
              <a:tabLst>
                <a:tab pos="356235" algn="l"/>
              </a:tabLst>
            </a:pPr>
            <a:r>
              <a:rPr sz="2700" spc="-100" dirty="0">
                <a:latin typeface="Times New Roman"/>
                <a:cs typeface="Times New Roman"/>
              </a:rPr>
              <a:t>To </a:t>
            </a:r>
            <a:r>
              <a:rPr sz="2700" spc="-5" dirty="0">
                <a:latin typeface="Times New Roman"/>
                <a:cs typeface="Times New Roman"/>
              </a:rPr>
              <a:t>match </a:t>
            </a:r>
            <a:r>
              <a:rPr sz="2700" dirty="0">
                <a:latin typeface="Times New Roman"/>
                <a:cs typeface="Times New Roman"/>
              </a:rPr>
              <a:t>statements that contain variables, </a:t>
            </a:r>
            <a:r>
              <a:rPr sz="2700" spc="-10" dirty="0">
                <a:latin typeface="Times New Roman"/>
                <a:cs typeface="Times New Roman"/>
              </a:rPr>
              <a:t>we </a:t>
            </a:r>
            <a:r>
              <a:rPr sz="2700" spc="-5" dirty="0">
                <a:latin typeface="Times New Roman"/>
                <a:cs typeface="Times New Roman"/>
              </a:rPr>
              <a:t>must set 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5" dirty="0">
                <a:latin typeface="Times New Roman"/>
                <a:cs typeface="Times New Roman"/>
              </a:rPr>
              <a:t>variables </a:t>
            </a:r>
            <a:r>
              <a:rPr sz="2700" dirty="0">
                <a:latin typeface="Times New Roman"/>
                <a:cs typeface="Times New Roman"/>
              </a:rPr>
              <a:t>equal to </a:t>
            </a:r>
            <a:r>
              <a:rPr sz="2700" spc="-5" dirty="0">
                <a:latin typeface="Times New Roman"/>
                <a:cs typeface="Times New Roman"/>
              </a:rPr>
              <a:t>terms so that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5" dirty="0">
                <a:latin typeface="Times New Roman"/>
                <a:cs typeface="Times New Roman"/>
              </a:rPr>
              <a:t>statements  </a:t>
            </a:r>
            <a:r>
              <a:rPr sz="2700" dirty="0">
                <a:latin typeface="Times New Roman"/>
                <a:cs typeface="Times New Roman"/>
              </a:rPr>
              <a:t>become identical and can be canceled from both </a:t>
            </a:r>
            <a:r>
              <a:rPr sz="2700" spc="-5" dirty="0">
                <a:latin typeface="Times New Roman"/>
                <a:cs typeface="Times New Roman"/>
              </a:rPr>
              <a:t>sides.  </a:t>
            </a:r>
            <a:r>
              <a:rPr sz="2700" dirty="0">
                <a:latin typeface="Times New Roman"/>
                <a:cs typeface="Times New Roman"/>
              </a:rPr>
              <a:t>This </a:t>
            </a:r>
            <a:r>
              <a:rPr sz="2700" spc="-5" dirty="0">
                <a:latin typeface="Times New Roman"/>
                <a:cs typeface="Times New Roman"/>
              </a:rPr>
              <a:t>process </a:t>
            </a:r>
            <a:r>
              <a:rPr sz="2700" dirty="0">
                <a:latin typeface="Times New Roman"/>
                <a:cs typeface="Times New Roman"/>
              </a:rPr>
              <a:t>of pattern </a:t>
            </a:r>
            <a:r>
              <a:rPr sz="2700" spc="-5" dirty="0">
                <a:latin typeface="Times New Roman"/>
                <a:cs typeface="Times New Roman"/>
              </a:rPr>
              <a:t>matching </a:t>
            </a:r>
            <a:r>
              <a:rPr sz="2700" dirty="0">
                <a:latin typeface="Times New Roman"/>
                <a:cs typeface="Times New Roman"/>
              </a:rPr>
              <a:t>to </a:t>
            </a:r>
            <a:r>
              <a:rPr sz="2700" spc="-5" dirty="0">
                <a:latin typeface="Times New Roman"/>
                <a:cs typeface="Times New Roman"/>
              </a:rPr>
              <a:t>make </a:t>
            </a:r>
            <a:r>
              <a:rPr sz="2700" dirty="0">
                <a:latin typeface="Times New Roman"/>
                <a:cs typeface="Times New Roman"/>
              </a:rPr>
              <a:t>statements  </a:t>
            </a:r>
            <a:r>
              <a:rPr sz="2700" spc="-5" dirty="0">
                <a:latin typeface="Times New Roman"/>
                <a:cs typeface="Times New Roman"/>
              </a:rPr>
              <a:t>identical </a:t>
            </a:r>
            <a:r>
              <a:rPr sz="2700" dirty="0">
                <a:latin typeface="Times New Roman"/>
                <a:cs typeface="Times New Roman"/>
              </a:rPr>
              <a:t>is called </a:t>
            </a:r>
            <a:r>
              <a:rPr sz="2700" b="1" spc="-5" dirty="0">
                <a:latin typeface="Times New Roman"/>
                <a:cs typeface="Times New Roman"/>
              </a:rPr>
              <a:t>unification, and variables </a:t>
            </a:r>
            <a:r>
              <a:rPr sz="2700" b="1" dirty="0">
                <a:latin typeface="Times New Roman"/>
                <a:cs typeface="Times New Roman"/>
              </a:rPr>
              <a:t>that </a:t>
            </a:r>
            <a:r>
              <a:rPr sz="2700" b="1" spc="-15" dirty="0">
                <a:latin typeface="Times New Roman"/>
                <a:cs typeface="Times New Roman"/>
              </a:rPr>
              <a:t>are  </a:t>
            </a:r>
            <a:r>
              <a:rPr sz="2700" b="1" spc="-5" dirty="0">
                <a:latin typeface="Times New Roman"/>
                <a:cs typeface="Times New Roman"/>
              </a:rPr>
              <a:t>set equal </a:t>
            </a:r>
            <a:r>
              <a:rPr sz="2700" b="1" dirty="0">
                <a:latin typeface="Times New Roman"/>
                <a:cs typeface="Times New Roman"/>
              </a:rPr>
              <a:t>to patterns </a:t>
            </a:r>
            <a:r>
              <a:rPr sz="2700" b="1" spc="-15" dirty="0">
                <a:latin typeface="Times New Roman"/>
                <a:cs typeface="Times New Roman"/>
              </a:rPr>
              <a:t>are </a:t>
            </a:r>
            <a:r>
              <a:rPr sz="2700" b="1" dirty="0">
                <a:latin typeface="Times New Roman"/>
                <a:cs typeface="Times New Roman"/>
              </a:rPr>
              <a:t>said </a:t>
            </a:r>
            <a:r>
              <a:rPr sz="2700" dirty="0">
                <a:latin typeface="Times New Roman"/>
                <a:cs typeface="Times New Roman"/>
              </a:rPr>
              <a:t>to be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instantiated.</a:t>
            </a:r>
            <a:endParaRPr sz="27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ts val="2590"/>
              </a:lnSpc>
              <a:spcBef>
                <a:spcPts val="630"/>
              </a:spcBef>
              <a:buFont typeface="Arial"/>
              <a:buChar char="•"/>
              <a:tabLst>
                <a:tab pos="356235" algn="l"/>
              </a:tabLst>
            </a:pPr>
            <a:r>
              <a:rPr sz="2700" spc="-5" dirty="0">
                <a:latin typeface="Times New Roman"/>
                <a:cs typeface="Times New Roman"/>
              </a:rPr>
              <a:t>Unification </a:t>
            </a:r>
            <a:r>
              <a:rPr sz="2700" dirty="0">
                <a:latin typeface="Times New Roman"/>
                <a:cs typeface="Times New Roman"/>
              </a:rPr>
              <a:t>is the </a:t>
            </a:r>
            <a:r>
              <a:rPr sz="2700" spc="-5" dirty="0">
                <a:latin typeface="Times New Roman"/>
                <a:cs typeface="Times New Roman"/>
              </a:rPr>
              <a:t>process by </a:t>
            </a:r>
            <a:r>
              <a:rPr sz="2700" dirty="0">
                <a:latin typeface="Times New Roman"/>
                <a:cs typeface="Times New Roman"/>
              </a:rPr>
              <a:t>which </a:t>
            </a:r>
            <a:r>
              <a:rPr sz="2700" spc="-5" dirty="0">
                <a:latin typeface="Times New Roman"/>
                <a:cs typeface="Times New Roman"/>
              </a:rPr>
              <a:t>variables </a:t>
            </a:r>
            <a:r>
              <a:rPr sz="2700" dirty="0">
                <a:latin typeface="Times New Roman"/>
                <a:cs typeface="Times New Roman"/>
              </a:rPr>
              <a:t>are  </a:t>
            </a:r>
            <a:r>
              <a:rPr sz="2700" spc="-5" dirty="0">
                <a:latin typeface="Times New Roman"/>
                <a:cs typeface="Times New Roman"/>
              </a:rPr>
              <a:t>instantiated, </a:t>
            </a:r>
            <a:r>
              <a:rPr sz="2700" dirty="0">
                <a:latin typeface="Times New Roman"/>
                <a:cs typeface="Times New Roman"/>
              </a:rPr>
              <a:t>or </a:t>
            </a:r>
            <a:r>
              <a:rPr sz="2700" spc="-5" dirty="0">
                <a:latin typeface="Times New Roman"/>
                <a:cs typeface="Times New Roman"/>
              </a:rPr>
              <a:t>allocated memory </a:t>
            </a:r>
            <a:r>
              <a:rPr sz="2700" dirty="0">
                <a:latin typeface="Times New Roman"/>
                <a:cs typeface="Times New Roman"/>
              </a:rPr>
              <a:t>and assigned values,  so that patterns </a:t>
            </a:r>
            <a:r>
              <a:rPr sz="2700" spc="-5" dirty="0">
                <a:latin typeface="Times New Roman"/>
                <a:cs typeface="Times New Roman"/>
              </a:rPr>
              <a:t>match during resolution. </a:t>
            </a:r>
            <a:r>
              <a:rPr sz="2700" dirty="0">
                <a:latin typeface="Times New Roman"/>
                <a:cs typeface="Times New Roman"/>
              </a:rPr>
              <a:t>It is also the  process of </a:t>
            </a:r>
            <a:r>
              <a:rPr sz="2700" spc="-5" dirty="0">
                <a:latin typeface="Times New Roman"/>
                <a:cs typeface="Times New Roman"/>
              </a:rPr>
              <a:t>making two </a:t>
            </a:r>
            <a:r>
              <a:rPr sz="2700" dirty="0">
                <a:latin typeface="Times New Roman"/>
                <a:cs typeface="Times New Roman"/>
              </a:rPr>
              <a:t>terms the same in </a:t>
            </a:r>
            <a:r>
              <a:rPr sz="2700" spc="-5" dirty="0">
                <a:latin typeface="Times New Roman"/>
                <a:cs typeface="Times New Roman"/>
              </a:rPr>
              <a:t>some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sense.</a:t>
            </a:r>
            <a:endParaRPr sz="2700">
              <a:latin typeface="Times New Roman"/>
              <a:cs typeface="Times New Roman"/>
            </a:endParaRPr>
          </a:p>
          <a:p>
            <a:pPr marL="355600" marR="6985" indent="-342900" algn="just">
              <a:lnSpc>
                <a:spcPct val="80000"/>
              </a:lnSpc>
              <a:spcBef>
                <a:spcPts val="680"/>
              </a:spcBef>
              <a:buFont typeface="Arial"/>
              <a:buChar char="•"/>
              <a:tabLst>
                <a:tab pos="356235" algn="l"/>
              </a:tabLst>
            </a:pPr>
            <a:r>
              <a:rPr sz="2700" dirty="0">
                <a:latin typeface="Times New Roman"/>
                <a:cs typeface="Times New Roman"/>
              </a:rPr>
              <a:t>The built </a:t>
            </a:r>
            <a:r>
              <a:rPr sz="2700" spc="-5" dirty="0">
                <a:latin typeface="Times New Roman"/>
                <a:cs typeface="Times New Roman"/>
              </a:rPr>
              <a:t>in </a:t>
            </a:r>
            <a:r>
              <a:rPr sz="2700" dirty="0">
                <a:latin typeface="Times New Roman"/>
                <a:cs typeface="Times New Roman"/>
              </a:rPr>
              <a:t>Prolog </a:t>
            </a:r>
            <a:r>
              <a:rPr sz="2700" spc="-5" dirty="0">
                <a:solidFill>
                  <a:srgbClr val="C00000"/>
                </a:solidFill>
                <a:latin typeface="Times New Roman"/>
                <a:cs typeface="Times New Roman"/>
              </a:rPr>
              <a:t>operator '=' </a:t>
            </a:r>
            <a:r>
              <a:rPr sz="2700" dirty="0">
                <a:latin typeface="Times New Roman"/>
                <a:cs typeface="Times New Roman"/>
              </a:rPr>
              <a:t>can be </a:t>
            </a:r>
            <a:r>
              <a:rPr sz="2700" spc="-5" dirty="0">
                <a:latin typeface="Times New Roman"/>
                <a:cs typeface="Times New Roman"/>
              </a:rPr>
              <a:t>used </a:t>
            </a:r>
            <a:r>
              <a:rPr sz="2700" dirty="0">
                <a:latin typeface="Times New Roman"/>
                <a:cs typeface="Times New Roman"/>
              </a:rPr>
              <a:t>to </a:t>
            </a:r>
            <a:r>
              <a:rPr sz="2700" spc="-5" dirty="0">
                <a:solidFill>
                  <a:srgbClr val="C00000"/>
                </a:solidFill>
                <a:latin typeface="Times New Roman"/>
                <a:cs typeface="Times New Roman"/>
              </a:rPr>
              <a:t>unify </a:t>
            </a:r>
            <a:r>
              <a:rPr sz="2700" dirty="0">
                <a:solidFill>
                  <a:srgbClr val="C00000"/>
                </a:solidFill>
                <a:latin typeface="Times New Roman"/>
                <a:cs typeface="Times New Roman"/>
              </a:rPr>
              <a:t>two  </a:t>
            </a:r>
            <a:r>
              <a:rPr sz="2700" spc="-5" dirty="0">
                <a:solidFill>
                  <a:srgbClr val="C00000"/>
                </a:solidFill>
                <a:latin typeface="Times New Roman"/>
                <a:cs typeface="Times New Roman"/>
              </a:rPr>
              <a:t>terms</a:t>
            </a:r>
            <a:r>
              <a:rPr sz="2700" spc="-5" dirty="0">
                <a:latin typeface="Times New Roman"/>
                <a:cs typeface="Times New Roman"/>
              </a:rPr>
              <a:t>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9197" y="461594"/>
            <a:ext cx="21659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794"/>
            <a:ext cx="2635885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93115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Calibri"/>
                <a:cs typeface="Calibri"/>
              </a:rPr>
              <a:t>?- me =</a:t>
            </a:r>
            <a:r>
              <a:rPr sz="3000" spc="-1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me.  </a:t>
            </a:r>
            <a:r>
              <a:rPr sz="3000" spc="-15" dirty="0">
                <a:latin typeface="Calibri"/>
                <a:cs typeface="Calibri"/>
              </a:rPr>
              <a:t>yes</a:t>
            </a:r>
            <a:endParaRPr sz="3000">
              <a:latin typeface="Calibri"/>
              <a:cs typeface="Calibri"/>
            </a:endParaRPr>
          </a:p>
          <a:p>
            <a:pPr marL="12700" marR="718820">
              <a:lnSpc>
                <a:spcPct val="100000"/>
              </a:lnSpc>
            </a:pPr>
            <a:r>
              <a:rPr sz="3000" dirty="0">
                <a:latin typeface="Calibri"/>
                <a:cs typeface="Calibri"/>
              </a:rPr>
              <a:t>?- me =</a:t>
            </a:r>
            <a:r>
              <a:rPr sz="3000" spc="-13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you.  </a:t>
            </a:r>
            <a:r>
              <a:rPr sz="3000" spc="-5" dirty="0">
                <a:latin typeface="Calibri"/>
                <a:cs typeface="Calibri"/>
              </a:rPr>
              <a:t>no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latin typeface="Calibri"/>
                <a:cs typeface="Calibri"/>
              </a:rPr>
              <a:t>?- me =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X.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Calibri"/>
                <a:cs typeface="Calibri"/>
              </a:rPr>
              <a:t>X =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me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Calibri"/>
                <a:cs typeface="Calibri"/>
              </a:rPr>
              <a:t>?- </a:t>
            </a:r>
            <a:r>
              <a:rPr sz="3000" spc="-5" dirty="0">
                <a:latin typeface="Calibri"/>
                <a:cs typeface="Calibri"/>
              </a:rPr>
              <a:t>f(a, X) </a:t>
            </a:r>
            <a:r>
              <a:rPr sz="3000" dirty="0">
                <a:latin typeface="Calibri"/>
                <a:cs typeface="Calibri"/>
              </a:rPr>
              <a:t>= </a:t>
            </a:r>
            <a:r>
              <a:rPr sz="3000" spc="-100" dirty="0">
                <a:latin typeface="Calibri"/>
                <a:cs typeface="Calibri"/>
              </a:rPr>
              <a:t>f(Y,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b).</a:t>
            </a:r>
            <a:endParaRPr sz="3000">
              <a:latin typeface="Calibri"/>
              <a:cs typeface="Calibri"/>
            </a:endParaRPr>
          </a:p>
          <a:p>
            <a:pPr marL="12700" marR="1856105">
              <a:lnSpc>
                <a:spcPct val="100000"/>
              </a:lnSpc>
            </a:pPr>
            <a:r>
              <a:rPr sz="3000" dirty="0">
                <a:latin typeface="Calibri"/>
                <a:cs typeface="Calibri"/>
              </a:rPr>
              <a:t>X =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  Y =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26794"/>
            <a:ext cx="3458845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Calibri"/>
                <a:cs typeface="Calibri"/>
              </a:rPr>
              <a:t>?- </a:t>
            </a:r>
            <a:r>
              <a:rPr sz="3000" spc="-5" dirty="0">
                <a:latin typeface="Calibri"/>
                <a:cs typeface="Calibri"/>
              </a:rPr>
              <a:t>f(X) </a:t>
            </a:r>
            <a:r>
              <a:rPr sz="3000" dirty="0">
                <a:latin typeface="Calibri"/>
                <a:cs typeface="Calibri"/>
              </a:rPr>
              <a:t>=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g(X).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000" spc="-10" dirty="0">
                <a:latin typeface="Calibri"/>
                <a:cs typeface="Calibri"/>
              </a:rPr>
              <a:t>no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Calibri"/>
                <a:cs typeface="Calibri"/>
              </a:rPr>
              <a:t>?- </a:t>
            </a:r>
            <a:r>
              <a:rPr sz="3000" spc="-5" dirty="0">
                <a:latin typeface="Calibri"/>
                <a:cs typeface="Calibri"/>
              </a:rPr>
              <a:t>f(X) </a:t>
            </a:r>
            <a:r>
              <a:rPr sz="3000" dirty="0">
                <a:latin typeface="Calibri"/>
                <a:cs typeface="Calibri"/>
              </a:rPr>
              <a:t>= </a:t>
            </a:r>
            <a:r>
              <a:rPr sz="3000" spc="-5" dirty="0">
                <a:latin typeface="Calibri"/>
                <a:cs typeface="Calibri"/>
              </a:rPr>
              <a:t>f(a,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b).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alibri"/>
                <a:cs typeface="Calibri"/>
              </a:rPr>
              <a:t>no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latin typeface="Calibri"/>
                <a:cs typeface="Calibri"/>
              </a:rPr>
              <a:t>?- </a:t>
            </a:r>
            <a:r>
              <a:rPr sz="3000" spc="-5" dirty="0">
                <a:latin typeface="Calibri"/>
                <a:cs typeface="Calibri"/>
              </a:rPr>
              <a:t>f(a, </a:t>
            </a:r>
            <a:r>
              <a:rPr sz="3000" dirty="0">
                <a:latin typeface="Calibri"/>
                <a:cs typeface="Calibri"/>
              </a:rPr>
              <a:t>g(X)) = </a:t>
            </a:r>
            <a:r>
              <a:rPr sz="3000" spc="-100" dirty="0">
                <a:latin typeface="Calibri"/>
                <a:cs typeface="Calibri"/>
              </a:rPr>
              <a:t>f(Y,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b).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alibri"/>
                <a:cs typeface="Calibri"/>
              </a:rPr>
              <a:t>no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Calibri"/>
                <a:cs typeface="Calibri"/>
              </a:rPr>
              <a:t>?- </a:t>
            </a:r>
            <a:r>
              <a:rPr sz="3000" spc="-5" dirty="0">
                <a:latin typeface="Calibri"/>
                <a:cs typeface="Calibri"/>
              </a:rPr>
              <a:t>f(a, g(X)) </a:t>
            </a:r>
            <a:r>
              <a:rPr sz="3000" dirty="0">
                <a:latin typeface="Calibri"/>
                <a:cs typeface="Calibri"/>
              </a:rPr>
              <a:t>= </a:t>
            </a:r>
            <a:r>
              <a:rPr sz="3000" spc="-100" dirty="0">
                <a:latin typeface="Calibri"/>
                <a:cs typeface="Calibri"/>
              </a:rPr>
              <a:t>f(Y,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g(b)).</a:t>
            </a:r>
            <a:endParaRPr sz="3000">
              <a:latin typeface="Calibri"/>
              <a:cs typeface="Calibri"/>
            </a:endParaRPr>
          </a:p>
          <a:p>
            <a:pPr marL="12700" marR="2679065">
              <a:lnSpc>
                <a:spcPct val="100000"/>
              </a:lnSpc>
            </a:pPr>
            <a:r>
              <a:rPr sz="3000" dirty="0">
                <a:latin typeface="Calibri"/>
                <a:cs typeface="Calibri"/>
              </a:rPr>
              <a:t>X =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  Y =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449" y="191846"/>
            <a:ext cx="65341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Unification algorithm </a:t>
            </a:r>
            <a:r>
              <a:rPr sz="4000" spc="-30" dirty="0"/>
              <a:t>for</a:t>
            </a:r>
            <a:r>
              <a:rPr sz="4000" spc="-5" dirty="0"/>
              <a:t> </a:t>
            </a:r>
            <a:r>
              <a:rPr sz="4000" spc="-15" dirty="0"/>
              <a:t>Prolog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59740" y="1037589"/>
            <a:ext cx="8355965" cy="5128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27329" indent="-214629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227965" algn="l"/>
              </a:tabLst>
            </a:pPr>
            <a:r>
              <a:rPr sz="1800" spc="-5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Times New Roman"/>
                <a:cs typeface="Times New Roman"/>
              </a:rPr>
              <a:t>constant unifies only with itself: </a:t>
            </a:r>
            <a:r>
              <a:rPr sz="1800" spc="-5" dirty="0">
                <a:latin typeface="Times New Roman"/>
                <a:cs typeface="Times New Roman"/>
              </a:rPr>
              <a:t>me </a:t>
            </a:r>
            <a:r>
              <a:rPr sz="1800" dirty="0">
                <a:latin typeface="Times New Roman"/>
                <a:cs typeface="Times New Roman"/>
              </a:rPr>
              <a:t>= </a:t>
            </a:r>
            <a:r>
              <a:rPr sz="1800" spc="-5" dirty="0">
                <a:latin typeface="Times New Roman"/>
                <a:cs typeface="Times New Roman"/>
              </a:rPr>
              <a:t>me </a:t>
            </a:r>
            <a:r>
              <a:rPr sz="1800" dirty="0">
                <a:latin typeface="Times New Roman"/>
                <a:cs typeface="Times New Roman"/>
              </a:rPr>
              <a:t>succeeds but </a:t>
            </a:r>
            <a:r>
              <a:rPr sz="1800" spc="-5" dirty="0">
                <a:latin typeface="Times New Roman"/>
                <a:cs typeface="Times New Roman"/>
              </a:rPr>
              <a:t>me </a:t>
            </a:r>
            <a:r>
              <a:rPr sz="1800" dirty="0">
                <a:latin typeface="Times New Roman"/>
                <a:cs typeface="Times New Roman"/>
              </a:rPr>
              <a:t>= </a:t>
            </a:r>
            <a:r>
              <a:rPr sz="1800" spc="5" dirty="0">
                <a:latin typeface="Times New Roman"/>
                <a:cs typeface="Times New Roman"/>
              </a:rPr>
              <a:t>you</a:t>
            </a:r>
            <a:r>
              <a:rPr sz="1800" spc="-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fails.</a:t>
            </a:r>
            <a:endParaRPr sz="1800">
              <a:latin typeface="Times New Roman"/>
              <a:cs typeface="Times New Roman"/>
            </a:endParaRPr>
          </a:p>
          <a:p>
            <a:pPr marL="12700" marR="868044">
              <a:lnSpc>
                <a:spcPct val="120000"/>
              </a:lnSpc>
              <a:buAutoNum type="arabicPeriod"/>
              <a:tabLst>
                <a:tab pos="227965" algn="l"/>
              </a:tabLst>
            </a:pPr>
            <a:r>
              <a:rPr sz="1800" spc="-5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Times New Roman"/>
                <a:cs typeface="Times New Roman"/>
              </a:rPr>
              <a:t>variable that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uninstantiated unifies with anything and </a:t>
            </a:r>
            <a:r>
              <a:rPr sz="1800" spc="-5" dirty="0">
                <a:latin typeface="Times New Roman"/>
                <a:cs typeface="Times New Roman"/>
              </a:rPr>
              <a:t>becomes</a:t>
            </a:r>
            <a:r>
              <a:rPr sz="1800" spc="-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instantiated  to that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thing.</a:t>
            </a:r>
            <a:endParaRPr sz="1800">
              <a:latin typeface="Times New Roman"/>
              <a:cs typeface="Times New Roman"/>
            </a:endParaRPr>
          </a:p>
          <a:p>
            <a:pPr marL="227965" marR="5080" indent="-227965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227965" algn="l"/>
              </a:tabLst>
            </a:pPr>
            <a:r>
              <a:rPr sz="1800" dirty="0">
                <a:latin typeface="Times New Roman"/>
                <a:cs typeface="Times New Roman"/>
              </a:rPr>
              <a:t>A structured term (i.e., a function applied to </a:t>
            </a:r>
            <a:r>
              <a:rPr sz="1800" spc="-5" dirty="0">
                <a:latin typeface="Times New Roman"/>
                <a:cs typeface="Times New Roman"/>
              </a:rPr>
              <a:t>arguments) </a:t>
            </a:r>
            <a:r>
              <a:rPr sz="1800" dirty="0">
                <a:latin typeface="Times New Roman"/>
                <a:cs typeface="Times New Roman"/>
              </a:rPr>
              <a:t>unifies with another term only</a:t>
            </a:r>
            <a:r>
              <a:rPr sz="1800" spc="-2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if  it </a:t>
            </a:r>
            <a:r>
              <a:rPr sz="1800" spc="-5" dirty="0">
                <a:latin typeface="Times New Roman"/>
                <a:cs typeface="Times New Roman"/>
              </a:rPr>
              <a:t>has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same </a:t>
            </a:r>
            <a:r>
              <a:rPr sz="1800" dirty="0">
                <a:latin typeface="Times New Roman"/>
                <a:cs typeface="Times New Roman"/>
              </a:rPr>
              <a:t>function name and the </a:t>
            </a:r>
            <a:r>
              <a:rPr sz="1800" spc="-5" dirty="0">
                <a:latin typeface="Times New Roman"/>
                <a:cs typeface="Times New Roman"/>
              </a:rPr>
              <a:t>same number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arguments, </a:t>
            </a:r>
            <a:r>
              <a:rPr sz="1800" dirty="0">
                <a:latin typeface="Times New Roman"/>
                <a:cs typeface="Times New Roman"/>
              </a:rPr>
              <a:t>and the </a:t>
            </a:r>
            <a:r>
              <a:rPr sz="1800" spc="-5" dirty="0">
                <a:latin typeface="Times New Roman"/>
                <a:cs typeface="Times New Roman"/>
              </a:rPr>
              <a:t>arguments  </a:t>
            </a:r>
            <a:r>
              <a:rPr sz="1800" dirty="0">
                <a:latin typeface="Times New Roman"/>
                <a:cs typeface="Times New Roman"/>
              </a:rPr>
              <a:t>can be unified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recursively.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Times New Roman"/>
                <a:cs typeface="Times New Roman"/>
              </a:rPr>
              <a:t>Thus, </a:t>
            </a:r>
            <a:r>
              <a:rPr sz="1800" dirty="0">
                <a:latin typeface="Times New Roman"/>
                <a:cs typeface="Times New Roman"/>
              </a:rPr>
              <a:t>f(a, </a:t>
            </a:r>
            <a:r>
              <a:rPr sz="1800" spc="-5" dirty="0">
                <a:latin typeface="Times New Roman"/>
                <a:cs typeface="Times New Roman"/>
              </a:rPr>
              <a:t>X) </a:t>
            </a:r>
            <a:r>
              <a:rPr sz="1800" dirty="0">
                <a:latin typeface="Times New Roman"/>
                <a:cs typeface="Times New Roman"/>
              </a:rPr>
              <a:t>unifies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60" dirty="0">
                <a:latin typeface="Times New Roman"/>
                <a:cs typeface="Times New Roman"/>
              </a:rPr>
              <a:t>f(Y, </a:t>
            </a:r>
            <a:r>
              <a:rPr sz="1800" dirty="0">
                <a:latin typeface="Times New Roman"/>
                <a:cs typeface="Times New Roman"/>
              </a:rPr>
              <a:t>b) by instantiating </a:t>
            </a:r>
            <a:r>
              <a:rPr sz="1800" spc="-5" dirty="0">
                <a:latin typeface="Times New Roman"/>
                <a:cs typeface="Times New Roman"/>
              </a:rPr>
              <a:t>X </a:t>
            </a:r>
            <a:r>
              <a:rPr sz="1800" dirty="0">
                <a:latin typeface="Times New Roman"/>
                <a:cs typeface="Times New Roman"/>
              </a:rPr>
              <a:t>to b and </a:t>
            </a:r>
            <a:r>
              <a:rPr sz="1800" spc="-5" dirty="0">
                <a:latin typeface="Times New Roman"/>
                <a:cs typeface="Times New Roman"/>
              </a:rPr>
              <a:t>Y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Times New Roman"/>
                <a:cs typeface="Times New Roman"/>
              </a:rPr>
              <a:t>variation on case 2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when </a:t>
            </a:r>
            <a:r>
              <a:rPr sz="1800" spc="-5" dirty="0">
                <a:latin typeface="Times New Roman"/>
                <a:cs typeface="Times New Roman"/>
              </a:rPr>
              <a:t>two </a:t>
            </a:r>
            <a:r>
              <a:rPr sz="1800" dirty="0">
                <a:latin typeface="Times New Roman"/>
                <a:cs typeface="Times New Roman"/>
              </a:rPr>
              <a:t>uninstantiated variables are</a:t>
            </a:r>
            <a:r>
              <a:rPr sz="1800" spc="-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unified:</a:t>
            </a:r>
            <a:endParaRPr sz="1800">
              <a:latin typeface="Times New Roman"/>
              <a:cs typeface="Times New Roman"/>
            </a:endParaRPr>
          </a:p>
          <a:p>
            <a:pPr marL="12700" marR="7510145">
              <a:lnSpc>
                <a:spcPct val="120000"/>
              </a:lnSpc>
            </a:pPr>
            <a:r>
              <a:rPr sz="1800" spc="10" dirty="0">
                <a:latin typeface="Times New Roman"/>
                <a:cs typeface="Times New Roman"/>
              </a:rPr>
              <a:t>?- </a:t>
            </a:r>
            <a:r>
              <a:rPr sz="1800" spc="-5" dirty="0">
                <a:latin typeface="Times New Roman"/>
                <a:cs typeface="Times New Roman"/>
              </a:rPr>
              <a:t>X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10" dirty="0">
                <a:latin typeface="Times New Roman"/>
                <a:cs typeface="Times New Roman"/>
              </a:rPr>
              <a:t> </a:t>
            </a:r>
            <a:r>
              <a:rPr sz="1800" spc="-120" dirty="0">
                <a:latin typeface="Times New Roman"/>
                <a:cs typeface="Times New Roman"/>
              </a:rPr>
              <a:t>Y.  </a:t>
            </a:r>
            <a:r>
              <a:rPr sz="1800" spc="-5" dirty="0">
                <a:latin typeface="Times New Roman"/>
                <a:cs typeface="Times New Roman"/>
              </a:rPr>
              <a:t>X </a:t>
            </a:r>
            <a:r>
              <a:rPr sz="1800" dirty="0">
                <a:latin typeface="Times New Roman"/>
                <a:cs typeface="Times New Roman"/>
              </a:rPr>
              <a:t>= _23  </a:t>
            </a:r>
            <a:r>
              <a:rPr sz="1800" spc="-5" dirty="0">
                <a:latin typeface="Times New Roman"/>
                <a:cs typeface="Times New Roman"/>
              </a:rPr>
              <a:t>Y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_23</a:t>
            </a:r>
            <a:endParaRPr sz="1800">
              <a:latin typeface="Times New Roman"/>
              <a:cs typeface="Times New Roman"/>
            </a:endParaRPr>
          </a:p>
          <a:p>
            <a:pPr marL="355600" marR="445770" indent="-343535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number </a:t>
            </a:r>
            <a:r>
              <a:rPr sz="1800" dirty="0">
                <a:latin typeface="Times New Roman"/>
                <a:cs typeface="Times New Roman"/>
              </a:rPr>
              <a:t>printed on the right-hand side—in </a:t>
            </a:r>
            <a:r>
              <a:rPr sz="1800" spc="-5" dirty="0">
                <a:latin typeface="Times New Roman"/>
                <a:cs typeface="Times New Roman"/>
              </a:rPr>
              <a:t>this </a:t>
            </a:r>
            <a:r>
              <a:rPr sz="1800" dirty="0">
                <a:latin typeface="Times New Roman"/>
                <a:cs typeface="Times New Roman"/>
              </a:rPr>
              <a:t>case, indicates an internal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memory  </a:t>
            </a:r>
            <a:r>
              <a:rPr sz="1800" dirty="0">
                <a:latin typeface="Times New Roman"/>
                <a:cs typeface="Times New Roman"/>
              </a:rPr>
              <a:t>location </a:t>
            </a:r>
            <a:r>
              <a:rPr sz="1800" spc="-5" dirty="0">
                <a:latin typeface="Times New Roman"/>
                <a:cs typeface="Times New Roman"/>
              </a:rPr>
              <a:t>set </a:t>
            </a:r>
            <a:r>
              <a:rPr sz="1800" dirty="0">
                <a:latin typeface="Times New Roman"/>
                <a:cs typeface="Times New Roman"/>
              </a:rPr>
              <a:t>aside for that variable. Thus, unification causes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uninstantiated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Times New Roman"/>
                <a:cs typeface="Times New Roman"/>
              </a:rPr>
              <a:t>variables to </a:t>
            </a:r>
            <a:r>
              <a:rPr sz="1800" spc="-5" dirty="0">
                <a:latin typeface="Times New Roman"/>
                <a:cs typeface="Times New Roman"/>
              </a:rPr>
              <a:t>share </a:t>
            </a:r>
            <a:r>
              <a:rPr sz="1800" dirty="0">
                <a:latin typeface="Times New Roman"/>
                <a:cs typeface="Times New Roman"/>
              </a:rPr>
              <a:t>memory—that </a:t>
            </a:r>
            <a:r>
              <a:rPr sz="1800" spc="-5" dirty="0">
                <a:latin typeface="Times New Roman"/>
                <a:cs typeface="Times New Roman"/>
              </a:rPr>
              <a:t>is,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become </a:t>
            </a:r>
            <a:r>
              <a:rPr sz="1800" dirty="0">
                <a:latin typeface="Times New Roman"/>
                <a:cs typeface="Times New Roman"/>
              </a:rPr>
              <a:t>aliases of each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other.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2791"/>
            <a:ext cx="6040755" cy="431800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3200" dirty="0">
                <a:latin typeface="Times New Roman"/>
                <a:cs typeface="Times New Roman"/>
              </a:rPr>
              <a:t>Given the rules and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facts: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3200" dirty="0">
                <a:latin typeface="Times New Roman"/>
                <a:cs typeface="Times New Roman"/>
              </a:rPr>
              <a:t>legs(x, 2) </a:t>
            </a:r>
            <a:r>
              <a:rPr sz="3200" spc="5" dirty="0">
                <a:latin typeface="Times New Roman"/>
                <a:cs typeface="Times New Roman"/>
              </a:rPr>
              <a:t>← </a:t>
            </a:r>
            <a:r>
              <a:rPr sz="3200" dirty="0">
                <a:latin typeface="Times New Roman"/>
                <a:cs typeface="Times New Roman"/>
              </a:rPr>
              <a:t>mammal(x), arms(x,</a:t>
            </a:r>
            <a:r>
              <a:rPr sz="3200" spc="-1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2).</a:t>
            </a:r>
            <a:endParaRPr sz="3200">
              <a:latin typeface="Times New Roman"/>
              <a:cs typeface="Times New Roman"/>
            </a:endParaRPr>
          </a:p>
          <a:p>
            <a:pPr marL="12700" marR="6985">
              <a:lnSpc>
                <a:spcPct val="110000"/>
              </a:lnSpc>
            </a:pPr>
            <a:r>
              <a:rPr sz="3200" dirty="0">
                <a:latin typeface="Times New Roman"/>
                <a:cs typeface="Times New Roman"/>
              </a:rPr>
              <a:t>legs(x, 4) ← mammal(x), arms(x,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0).  mammal(horse).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3200" dirty="0">
                <a:latin typeface="Times New Roman"/>
                <a:cs typeface="Times New Roman"/>
              </a:rPr>
              <a:t>arms(horse,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0).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3200" dirty="0">
                <a:latin typeface="Times New Roman"/>
                <a:cs typeface="Times New Roman"/>
              </a:rPr>
              <a:t>if we supply the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query: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3200" dirty="0">
                <a:latin typeface="Times New Roman"/>
                <a:cs typeface="Times New Roman"/>
              </a:rPr>
              <a:t>←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legs(horse,4).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3200" spc="-125" dirty="0">
                <a:latin typeface="Times New Roman"/>
                <a:cs typeface="Times New Roman"/>
              </a:rPr>
              <a:t>We </a:t>
            </a:r>
            <a:r>
              <a:rPr sz="3200" dirty="0">
                <a:latin typeface="Times New Roman"/>
                <a:cs typeface="Times New Roman"/>
              </a:rPr>
              <a:t>get X= horse as</a:t>
            </a:r>
            <a:r>
              <a:rPr sz="3200" spc="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output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2791"/>
            <a:ext cx="7261859" cy="431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For example, given the Horn clauses:  ancestor(x, y) </a:t>
            </a:r>
            <a:r>
              <a:rPr sz="3200" spc="5" dirty="0">
                <a:latin typeface="Times New Roman"/>
                <a:cs typeface="Times New Roman"/>
              </a:rPr>
              <a:t>← </a:t>
            </a:r>
            <a:r>
              <a:rPr sz="3200" dirty="0">
                <a:latin typeface="Times New Roman"/>
                <a:cs typeface="Times New Roman"/>
              </a:rPr>
              <a:t>parent(x, z), ancestor(z,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y).  ancestor(x,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x).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3200" spc="-20" dirty="0">
                <a:latin typeface="Times New Roman"/>
                <a:cs typeface="Times New Roman"/>
              </a:rPr>
              <a:t>parent(amy,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bob).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3200" dirty="0">
                <a:latin typeface="Times New Roman"/>
                <a:cs typeface="Times New Roman"/>
              </a:rPr>
              <a:t>if we provide the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query: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3200" dirty="0">
                <a:latin typeface="Times New Roman"/>
                <a:cs typeface="Times New Roman"/>
              </a:rPr>
              <a:t>← ancestor(x,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bob).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spc="-125" dirty="0">
                <a:latin typeface="Times New Roman"/>
                <a:cs typeface="Times New Roman"/>
              </a:rPr>
              <a:t>We </a:t>
            </a:r>
            <a:r>
              <a:rPr sz="3200" dirty="0">
                <a:latin typeface="Times New Roman"/>
                <a:cs typeface="Times New Roman"/>
              </a:rPr>
              <a:t>get X = bob , X =</a:t>
            </a:r>
            <a:r>
              <a:rPr sz="3200" spc="4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amy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7177" y="461594"/>
            <a:ext cx="40157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Prolog</a:t>
            </a:r>
            <a:r>
              <a:rPr spc="-45" dirty="0"/>
              <a:t> </a:t>
            </a:r>
            <a:r>
              <a:rPr spc="-5" dirty="0"/>
              <a:t>Arithmetic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9465"/>
            <a:ext cx="8019415" cy="43078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6609715">
              <a:lnSpc>
                <a:spcPct val="100600"/>
              </a:lnSpc>
              <a:spcBef>
                <a:spcPts val="85"/>
              </a:spcBef>
            </a:pPr>
            <a:r>
              <a:rPr sz="1800" dirty="0">
                <a:latin typeface="Calibri"/>
                <a:cs typeface="Calibri"/>
              </a:rPr>
              <a:t>?</a:t>
            </a:r>
            <a:r>
              <a:rPr sz="1800" dirty="0">
                <a:latin typeface="Times New Roman"/>
                <a:cs typeface="Times New Roman"/>
              </a:rPr>
              <a:t>- write(3 +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5).  3 +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ts val="1945"/>
              </a:lnSpc>
              <a:spcBef>
                <a:spcPts val="5"/>
              </a:spcBef>
            </a:pPr>
            <a:r>
              <a:rPr sz="1800" spc="-60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force the evaluation of an arithmetic </a:t>
            </a:r>
            <a:r>
              <a:rPr sz="1800" spc="-5" dirty="0">
                <a:latin typeface="Times New Roman"/>
                <a:cs typeface="Times New Roman"/>
              </a:rPr>
              <a:t>term, </a:t>
            </a:r>
            <a:r>
              <a:rPr sz="1800" dirty="0">
                <a:latin typeface="Times New Roman"/>
                <a:cs typeface="Times New Roman"/>
              </a:rPr>
              <a:t>a new operation is required: the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built-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ts val="1945"/>
              </a:lnSpc>
            </a:pPr>
            <a:r>
              <a:rPr sz="1800" dirty="0">
                <a:latin typeface="Times New Roman"/>
                <a:cs typeface="Times New Roman"/>
              </a:rPr>
              <a:t>in predicate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is.</a:t>
            </a:r>
            <a:endParaRPr sz="1800">
              <a:latin typeface="Times New Roman"/>
              <a:cs typeface="Times New Roman"/>
            </a:endParaRPr>
          </a:p>
          <a:p>
            <a:pPr marL="12700" marR="5902960">
              <a:lnSpc>
                <a:spcPct val="100000"/>
              </a:lnSpc>
            </a:pPr>
            <a:r>
              <a:rPr sz="1800" spc="10" dirty="0">
                <a:latin typeface="Times New Roman"/>
                <a:cs typeface="Times New Roman"/>
              </a:rPr>
              <a:t>?- </a:t>
            </a:r>
            <a:r>
              <a:rPr sz="1800" spc="-5" dirty="0">
                <a:latin typeface="Times New Roman"/>
                <a:cs typeface="Times New Roman"/>
              </a:rPr>
              <a:t>X is </a:t>
            </a:r>
            <a:r>
              <a:rPr sz="1800" dirty="0">
                <a:latin typeface="Times New Roman"/>
                <a:cs typeface="Times New Roman"/>
              </a:rPr>
              <a:t>3 + 5,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write(X).  </a:t>
            </a:r>
            <a:r>
              <a:rPr sz="1800" spc="-5" dirty="0">
                <a:latin typeface="Times New Roman"/>
                <a:cs typeface="Times New Roman"/>
              </a:rPr>
              <a:t>X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latin typeface="Times New Roman"/>
                <a:cs typeface="Times New Roman"/>
              </a:rPr>
              <a:t>?- </a:t>
            </a:r>
            <a:r>
              <a:rPr sz="1800" dirty="0">
                <a:latin typeface="Times New Roman"/>
                <a:cs typeface="Times New Roman"/>
              </a:rPr>
              <a:t>3 + 4 = 4 +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no</a:t>
            </a:r>
            <a:endParaRPr sz="1800">
              <a:latin typeface="Times New Roman"/>
              <a:cs typeface="Times New Roman"/>
            </a:endParaRPr>
          </a:p>
          <a:p>
            <a:pPr marL="355600" marR="665480">
              <a:lnSpc>
                <a:spcPct val="80000"/>
              </a:lnSpc>
              <a:spcBef>
                <a:spcPts val="434"/>
              </a:spcBef>
            </a:pPr>
            <a:r>
              <a:rPr sz="1800" spc="-60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get equality of values, </a:t>
            </a:r>
            <a:r>
              <a:rPr sz="1800" spc="-5" dirty="0">
                <a:latin typeface="Times New Roman"/>
                <a:cs typeface="Times New Roman"/>
              </a:rPr>
              <a:t>we must </a:t>
            </a:r>
            <a:r>
              <a:rPr sz="1800" dirty="0">
                <a:latin typeface="Times New Roman"/>
                <a:cs typeface="Times New Roman"/>
              </a:rPr>
              <a:t>force evaluation using is, for example,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  writing 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predicate: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valequal(Term1, </a:t>
            </a:r>
            <a:r>
              <a:rPr sz="1800" spc="-20" dirty="0">
                <a:latin typeface="Times New Roman"/>
                <a:cs typeface="Times New Roman"/>
              </a:rPr>
              <a:t>Term2)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:-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X is </a:t>
            </a:r>
            <a:r>
              <a:rPr sz="1800" spc="-20" dirty="0">
                <a:latin typeface="Times New Roman"/>
                <a:cs typeface="Times New Roman"/>
              </a:rPr>
              <a:t>Term1, </a:t>
            </a:r>
            <a:r>
              <a:rPr sz="1800" spc="-5" dirty="0">
                <a:latin typeface="Times New Roman"/>
                <a:cs typeface="Times New Roman"/>
              </a:rPr>
              <a:t>Y is </a:t>
            </a:r>
            <a:r>
              <a:rPr sz="1800" spc="-20" dirty="0">
                <a:latin typeface="Times New Roman"/>
                <a:cs typeface="Times New Roman"/>
              </a:rPr>
              <a:t>Term2, </a:t>
            </a:r>
            <a:r>
              <a:rPr sz="1800" spc="-5" dirty="0">
                <a:latin typeface="Times New Roman"/>
                <a:cs typeface="Times New Roman"/>
              </a:rPr>
              <a:t>X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65" dirty="0">
                <a:latin typeface="Times New Roman"/>
                <a:cs typeface="Times New Roman"/>
              </a:rPr>
              <a:t> </a:t>
            </a:r>
            <a:r>
              <a:rPr sz="1800" spc="-120" dirty="0">
                <a:latin typeface="Times New Roman"/>
                <a:cs typeface="Times New Roman"/>
              </a:rPr>
              <a:t>Y.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80" dirty="0">
                <a:latin typeface="Times New Roman"/>
                <a:cs typeface="Times New Roman"/>
              </a:rPr>
              <a:t>We </a:t>
            </a:r>
            <a:r>
              <a:rPr sz="1800" spc="-5" dirty="0">
                <a:latin typeface="Times New Roman"/>
                <a:cs typeface="Times New Roman"/>
              </a:rPr>
              <a:t>would </a:t>
            </a:r>
            <a:r>
              <a:rPr sz="1800" dirty="0">
                <a:latin typeface="Times New Roman"/>
                <a:cs typeface="Times New Roman"/>
              </a:rPr>
              <a:t>then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get:</a:t>
            </a:r>
            <a:endParaRPr sz="1800">
              <a:latin typeface="Times New Roman"/>
              <a:cs typeface="Times New Roman"/>
            </a:endParaRPr>
          </a:p>
          <a:p>
            <a:pPr marL="12700" marR="5723255">
              <a:lnSpc>
                <a:spcPct val="100000"/>
              </a:lnSpc>
            </a:pPr>
            <a:r>
              <a:rPr sz="1800" spc="10" dirty="0">
                <a:latin typeface="Times New Roman"/>
                <a:cs typeface="Times New Roman"/>
              </a:rPr>
              <a:t>?- </a:t>
            </a:r>
            <a:r>
              <a:rPr sz="1800" dirty="0">
                <a:latin typeface="Times New Roman"/>
                <a:cs typeface="Times New Roman"/>
              </a:rPr>
              <a:t>valequal(3 + 4, 4 +</a:t>
            </a:r>
            <a:r>
              <a:rPr sz="1800" spc="-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3).  </a:t>
            </a:r>
            <a:r>
              <a:rPr sz="1800" spc="5" dirty="0">
                <a:latin typeface="Times New Roman"/>
                <a:cs typeface="Times New Roman"/>
              </a:rPr>
              <a:t>yes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35325"/>
            <a:ext cx="7834630" cy="25012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latin typeface="Times New Roman"/>
                <a:cs typeface="Times New Roman"/>
              </a:rPr>
              <a:t>?- foo(a,Y) =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foo(X,b).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25654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C00000"/>
                </a:solidFill>
                <a:latin typeface="Times New Roman"/>
                <a:cs typeface="Times New Roman"/>
              </a:rPr>
              <a:t>** Instantiation of variables </a:t>
            </a:r>
            <a:r>
              <a:rPr sz="2800" spc="-10" dirty="0">
                <a:solidFill>
                  <a:srgbClr val="C00000"/>
                </a:solidFill>
                <a:latin typeface="Times New Roman"/>
                <a:cs typeface="Times New Roman"/>
              </a:rPr>
              <a:t>may </a:t>
            </a:r>
            <a:r>
              <a:rPr sz="2800" spc="-5" dirty="0">
                <a:solidFill>
                  <a:srgbClr val="C00000"/>
                </a:solidFill>
                <a:latin typeface="Times New Roman"/>
                <a:cs typeface="Times New Roman"/>
              </a:rPr>
              <a:t>occur in either of the  terms to be unified</a:t>
            </a:r>
            <a:r>
              <a:rPr sz="28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Times New Roman"/>
                <a:cs typeface="Times New Roman"/>
              </a:rPr>
              <a:t>**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Times New Roman"/>
                <a:cs typeface="Times New Roman"/>
              </a:rPr>
              <a:t>Y=b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1841500" algn="l"/>
              </a:tabLst>
            </a:pPr>
            <a:r>
              <a:rPr sz="2800" spc="-10" dirty="0">
                <a:latin typeface="Times New Roman"/>
                <a:cs typeface="Times New Roman"/>
              </a:rPr>
              <a:t>X=a	</a:t>
            </a:r>
            <a:r>
              <a:rPr sz="2800" spc="-5" dirty="0">
                <a:latin typeface="Times New Roman"/>
                <a:cs typeface="Times New Roman"/>
              </a:rPr>
              <a:t>yes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35325"/>
            <a:ext cx="7877809" cy="25012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latin typeface="Times New Roman"/>
                <a:cs typeface="Times New Roman"/>
              </a:rPr>
              <a:t>?- foo(a,b) =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foo(X,X).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C00000"/>
                </a:solidFill>
                <a:latin typeface="Times New Roman"/>
                <a:cs typeface="Times New Roman"/>
              </a:rPr>
              <a:t>** In this case there is no unification because foo(X,X)  must have the </a:t>
            </a:r>
            <a:r>
              <a:rPr sz="2800" spc="-10" dirty="0">
                <a:solidFill>
                  <a:srgbClr val="C00000"/>
                </a:solidFill>
                <a:latin typeface="Times New Roman"/>
                <a:cs typeface="Times New Roman"/>
              </a:rPr>
              <a:t>same </a:t>
            </a:r>
            <a:r>
              <a:rPr sz="2800" dirty="0">
                <a:solidFill>
                  <a:srgbClr val="C00000"/>
                </a:solidFill>
                <a:latin typeface="Times New Roman"/>
                <a:cs typeface="Times New Roman"/>
              </a:rPr>
              <a:t>1st </a:t>
            </a:r>
            <a:r>
              <a:rPr sz="2800" spc="-5" dirty="0">
                <a:solidFill>
                  <a:srgbClr val="C00000"/>
                </a:solidFill>
                <a:latin typeface="Times New Roman"/>
                <a:cs typeface="Times New Roman"/>
              </a:rPr>
              <a:t>and 2nd </a:t>
            </a:r>
            <a:r>
              <a:rPr sz="2800" spc="-10" dirty="0">
                <a:solidFill>
                  <a:srgbClr val="C00000"/>
                </a:solidFill>
                <a:latin typeface="Times New Roman"/>
                <a:cs typeface="Times New Roman"/>
              </a:rPr>
              <a:t>arguments</a:t>
            </a:r>
            <a:r>
              <a:rPr sz="2800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C00000"/>
                </a:solidFill>
                <a:latin typeface="Times New Roman"/>
                <a:cs typeface="Times New Roman"/>
              </a:rPr>
              <a:t>**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no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592" y="461594"/>
            <a:ext cx="65100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Syntax </a:t>
            </a:r>
            <a:r>
              <a:rPr dirty="0"/>
              <a:t>of </a:t>
            </a:r>
            <a:r>
              <a:rPr spc="-10" dirty="0"/>
              <a:t>Propositional</a:t>
            </a:r>
            <a:r>
              <a:rPr spc="-50" dirty="0"/>
              <a:t> </a:t>
            </a:r>
            <a:r>
              <a:rPr spc="-5"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65833"/>
            <a:ext cx="7306309" cy="113601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527685" marR="5080" indent="-514984">
              <a:lnSpc>
                <a:spcPts val="2500"/>
              </a:lnSpc>
              <a:spcBef>
                <a:spcPts val="70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600" dirty="0">
                <a:latin typeface="Times New Roman"/>
                <a:cs typeface="Times New Roman"/>
              </a:rPr>
              <a:t>Letters </a:t>
            </a:r>
            <a:r>
              <a:rPr sz="2600" spc="-5" dirty="0">
                <a:latin typeface="Times New Roman"/>
                <a:cs typeface="Times New Roman"/>
              </a:rPr>
              <a:t>A, </a:t>
            </a:r>
            <a:r>
              <a:rPr sz="2600" dirty="0">
                <a:latin typeface="Times New Roman"/>
                <a:cs typeface="Times New Roman"/>
              </a:rPr>
              <a:t>B,….Z and these </a:t>
            </a:r>
            <a:r>
              <a:rPr sz="2600" spc="-5" dirty="0">
                <a:latin typeface="Times New Roman"/>
                <a:cs typeface="Times New Roman"/>
              </a:rPr>
              <a:t>letters with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subscripted  numerals </a:t>
            </a:r>
            <a:r>
              <a:rPr sz="2600" dirty="0">
                <a:latin typeface="Times New Roman"/>
                <a:cs typeface="Times New Roman"/>
              </a:rPr>
              <a:t>are </a:t>
            </a:r>
            <a:r>
              <a:rPr sz="2600" spc="-5" dirty="0">
                <a:latin typeface="Times New Roman"/>
                <a:cs typeface="Times New Roman"/>
              </a:rPr>
              <a:t>well-formed atomic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propositions.</a:t>
            </a:r>
            <a:endParaRPr sz="26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600" dirty="0">
                <a:latin typeface="Times New Roman"/>
                <a:cs typeface="Times New Roman"/>
              </a:rPr>
              <a:t>If A and B are </a:t>
            </a:r>
            <a:r>
              <a:rPr sz="2600" spc="-5" dirty="0">
                <a:latin typeface="Times New Roman"/>
                <a:cs typeface="Times New Roman"/>
              </a:rPr>
              <a:t>well-formed </a:t>
            </a:r>
            <a:r>
              <a:rPr sz="2600" dirty="0">
                <a:latin typeface="Times New Roman"/>
                <a:cs typeface="Times New Roman"/>
              </a:rPr>
              <a:t>propositions so</a:t>
            </a:r>
            <a:r>
              <a:rPr sz="2600" spc="-39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are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3419" y="4605850"/>
            <a:ext cx="23939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40"/>
              </a:lnSpc>
            </a:pPr>
            <a:r>
              <a:rPr sz="2600" dirty="0">
                <a:latin typeface="Times New Roman"/>
                <a:cs typeface="Times New Roman"/>
              </a:rPr>
              <a:t>A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9775" y="2575687"/>
            <a:ext cx="4802505" cy="2404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31699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Times New Roman"/>
                <a:cs typeface="Times New Roman"/>
              </a:rPr>
              <a:t>(Negation of A)  (Conjunction of A with</a:t>
            </a:r>
            <a:r>
              <a:rPr sz="2600" spc="-4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B)</a:t>
            </a:r>
            <a:endParaRPr sz="2600">
              <a:latin typeface="Times New Roman"/>
              <a:cs typeface="Times New Roman"/>
            </a:endParaRPr>
          </a:p>
          <a:p>
            <a:pPr marL="12700" marR="114935">
              <a:lnSpc>
                <a:spcPct val="100000"/>
              </a:lnSpc>
            </a:pPr>
            <a:r>
              <a:rPr sz="2600" dirty="0">
                <a:latin typeface="Times New Roman"/>
                <a:cs typeface="Times New Roman"/>
              </a:rPr>
              <a:t>(Inclusive Disjunction of A with</a:t>
            </a:r>
            <a:r>
              <a:rPr sz="2600" spc="-4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B)  (A </a:t>
            </a:r>
            <a:r>
              <a:rPr sz="2600" spc="-5" dirty="0">
                <a:latin typeface="Times New Roman"/>
                <a:cs typeface="Times New Roman"/>
              </a:rPr>
              <a:t>implies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B)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600" spc="-5" dirty="0">
                <a:latin typeface="Times New Roman"/>
                <a:cs typeface="Times New Roman"/>
              </a:rPr>
              <a:t>(Material </a:t>
            </a:r>
            <a:r>
              <a:rPr sz="2600" dirty="0">
                <a:latin typeface="Times New Roman"/>
                <a:cs typeface="Times New Roman"/>
              </a:rPr>
              <a:t>biconditional of A with</a:t>
            </a:r>
            <a:r>
              <a:rPr sz="2600" spc="-3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B)  (Exclusive Disjunction of A with</a:t>
            </a:r>
            <a:r>
              <a:rPr sz="2600" spc="-4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7056" y="2575687"/>
            <a:ext cx="6228715" cy="3196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5780" algn="l"/>
              </a:tabLst>
            </a:pPr>
            <a:r>
              <a:rPr sz="2600" dirty="0">
                <a:latin typeface="Times New Roman"/>
                <a:cs typeface="Times New Roman"/>
              </a:rPr>
              <a:t>1.	</a:t>
            </a:r>
            <a:r>
              <a:rPr sz="2600" spc="-5" dirty="0">
                <a:latin typeface="Times New Roman"/>
                <a:cs typeface="Times New Roman"/>
              </a:rPr>
              <a:t>~A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25780" algn="l"/>
              </a:tabLst>
            </a:pPr>
            <a:r>
              <a:rPr sz="2600" dirty="0">
                <a:latin typeface="Times New Roman"/>
                <a:cs typeface="Times New Roman"/>
              </a:rPr>
              <a:t>2.	(A &amp;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B)</a:t>
            </a:r>
            <a:endParaRPr sz="2600">
              <a:latin typeface="Times New Roman"/>
              <a:cs typeface="Times New Roman"/>
            </a:endParaRPr>
          </a:p>
          <a:p>
            <a:pPr marL="12700" marR="4545965" algn="just">
              <a:lnSpc>
                <a:spcPct val="100000"/>
              </a:lnSpc>
            </a:pPr>
            <a:r>
              <a:rPr sz="2600" dirty="0">
                <a:latin typeface="Times New Roman"/>
                <a:cs typeface="Times New Roman"/>
              </a:rPr>
              <a:t>3. (A V B)  4. (A </a:t>
            </a:r>
            <a:r>
              <a:rPr sz="2600" dirty="0">
                <a:latin typeface="Wingdings"/>
                <a:cs typeface="Wingdings"/>
              </a:rPr>
              <a:t>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B)  5. (A↔ B)  6. (</a:t>
            </a:r>
            <a:r>
              <a:rPr sz="2600" spc="4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B)</a:t>
            </a:r>
            <a:endParaRPr sz="2600">
              <a:latin typeface="Times New Roman"/>
              <a:cs typeface="Times New Roman"/>
            </a:endParaRPr>
          </a:p>
          <a:p>
            <a:pPr marL="525780" indent="-513080" algn="just">
              <a:lnSpc>
                <a:spcPct val="100000"/>
              </a:lnSpc>
              <a:buAutoNum type="arabicPeriod" startAt="7"/>
              <a:tabLst>
                <a:tab pos="526415" algn="l"/>
              </a:tabLst>
            </a:pPr>
            <a:r>
              <a:rPr sz="2600" dirty="0">
                <a:latin typeface="Times New Roman"/>
                <a:cs typeface="Times New Roman"/>
              </a:rPr>
              <a:t>(A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| </a:t>
            </a:r>
            <a:r>
              <a:rPr sz="2600" spc="20" dirty="0">
                <a:latin typeface="Times New Roman"/>
                <a:cs typeface="Times New Roman"/>
              </a:rPr>
              <a:t>B)(Joint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Denial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with B)</a:t>
            </a:r>
            <a:endParaRPr sz="2600">
              <a:latin typeface="Times New Roman"/>
              <a:cs typeface="Times New Roman"/>
            </a:endParaRPr>
          </a:p>
          <a:p>
            <a:pPr marL="525780" indent="-513080" algn="just">
              <a:lnSpc>
                <a:spcPct val="100000"/>
              </a:lnSpc>
              <a:buAutoNum type="arabicPeriod" startAt="7"/>
              <a:tabLst>
                <a:tab pos="526415" algn="l"/>
                <a:tab pos="2355215" algn="l"/>
              </a:tabLst>
            </a:pPr>
            <a:r>
              <a:rPr sz="2600" dirty="0">
                <a:latin typeface="Times New Roman"/>
                <a:cs typeface="Times New Roman"/>
              </a:rPr>
              <a:t>(A↓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B)	(Disjoint Denial of A with</a:t>
            </a:r>
            <a:r>
              <a:rPr sz="2600" spc="-409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52600" y="4572000"/>
            <a:ext cx="304800" cy="447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4958"/>
            <a:ext cx="7007859" cy="303466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855"/>
              </a:spcBef>
            </a:pPr>
            <a:r>
              <a:rPr sz="2800" spc="-5" dirty="0">
                <a:latin typeface="Times New Roman"/>
                <a:cs typeface="Times New Roman"/>
              </a:rPr>
              <a:t>?- 2*3+4 =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0" dirty="0">
                <a:latin typeface="Times New Roman"/>
                <a:cs typeface="Times New Roman"/>
              </a:rPr>
              <a:t>X+Y.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800" spc="-5" dirty="0">
                <a:solidFill>
                  <a:srgbClr val="C00000"/>
                </a:solidFill>
                <a:latin typeface="Times New Roman"/>
                <a:cs typeface="Times New Roman"/>
              </a:rPr>
              <a:t>** The term </a:t>
            </a:r>
            <a:r>
              <a:rPr sz="2800" dirty="0">
                <a:solidFill>
                  <a:srgbClr val="C00000"/>
                </a:solidFill>
                <a:latin typeface="Times New Roman"/>
                <a:cs typeface="Times New Roman"/>
              </a:rPr>
              <a:t>2*3+4 </a:t>
            </a:r>
            <a:r>
              <a:rPr sz="2800" spc="-5" dirty="0">
                <a:solidFill>
                  <a:srgbClr val="C00000"/>
                </a:solidFill>
                <a:latin typeface="Times New Roman"/>
                <a:cs typeface="Times New Roman"/>
              </a:rPr>
              <a:t>has principal </a:t>
            </a:r>
            <a:r>
              <a:rPr sz="2800" dirty="0">
                <a:solidFill>
                  <a:srgbClr val="C00000"/>
                </a:solidFill>
                <a:latin typeface="Times New Roman"/>
                <a:cs typeface="Times New Roman"/>
              </a:rPr>
              <a:t>functor</a:t>
            </a:r>
            <a:r>
              <a:rPr sz="2800" spc="-8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  <a:p>
            <a:pPr marL="477520" marR="5080" indent="66675">
              <a:lnSpc>
                <a:spcPct val="100000"/>
              </a:lnSpc>
              <a:spcBef>
                <a:spcPts val="670"/>
              </a:spcBef>
              <a:tabLst>
                <a:tab pos="1712595" algn="l"/>
                <a:tab pos="2376805" algn="l"/>
              </a:tabLst>
            </a:pPr>
            <a:r>
              <a:rPr sz="2800" spc="-5" dirty="0">
                <a:solidFill>
                  <a:srgbClr val="C00000"/>
                </a:solidFill>
                <a:latin typeface="Times New Roman"/>
                <a:cs typeface="Times New Roman"/>
              </a:rPr>
              <a:t>X=2*3	and therefore unifies X+Y with X  instantiated	to 2*3 and Y instantiated to 4</a:t>
            </a:r>
            <a:r>
              <a:rPr sz="2800" spc="-25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C00000"/>
                </a:solidFill>
                <a:latin typeface="Times New Roman"/>
                <a:cs typeface="Times New Roman"/>
              </a:rPr>
              <a:t>**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Times New Roman"/>
              <a:cs typeface="Times New Roman"/>
            </a:endParaRPr>
          </a:p>
          <a:p>
            <a:pPr marL="9906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yes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5325"/>
            <a:ext cx="5359400" cy="20745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latin typeface="Times New Roman"/>
                <a:cs typeface="Times New Roman"/>
              </a:rPr>
              <a:t>?- </a:t>
            </a:r>
            <a:r>
              <a:rPr sz="2800" spc="-10" dirty="0">
                <a:latin typeface="Times New Roman"/>
                <a:cs typeface="Times New Roman"/>
              </a:rPr>
              <a:t>[a,b,c] </a:t>
            </a:r>
            <a:r>
              <a:rPr sz="2800" spc="-5" dirty="0">
                <a:latin typeface="Times New Roman"/>
                <a:cs typeface="Times New Roman"/>
              </a:rPr>
              <a:t>=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[X,Y,Z].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20000"/>
              </a:lnSpc>
              <a:spcBef>
                <a:spcPts val="5"/>
              </a:spcBef>
            </a:pPr>
            <a:r>
              <a:rPr sz="2800" spc="-5" dirty="0">
                <a:solidFill>
                  <a:srgbClr val="C00000"/>
                </a:solidFill>
                <a:latin typeface="Times New Roman"/>
                <a:cs typeface="Times New Roman"/>
              </a:rPr>
              <a:t>** Lists </a:t>
            </a:r>
            <a:r>
              <a:rPr sz="2800" dirty="0">
                <a:solidFill>
                  <a:srgbClr val="C00000"/>
                </a:solidFill>
                <a:latin typeface="Times New Roman"/>
                <a:cs typeface="Times New Roman"/>
              </a:rPr>
              <a:t>unify just like other </a:t>
            </a:r>
            <a:r>
              <a:rPr sz="2800" spc="-10" dirty="0">
                <a:solidFill>
                  <a:srgbClr val="C00000"/>
                </a:solidFill>
                <a:latin typeface="Times New Roman"/>
                <a:cs typeface="Times New Roman"/>
              </a:rPr>
              <a:t>terms</a:t>
            </a:r>
            <a:r>
              <a:rPr sz="2800" spc="-10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Times New Roman"/>
                <a:cs typeface="Times New Roman"/>
              </a:rPr>
              <a:t>**  </a:t>
            </a:r>
            <a:r>
              <a:rPr sz="2800" spc="-5" dirty="0">
                <a:latin typeface="Times New Roman"/>
                <a:cs typeface="Times New Roman"/>
              </a:rPr>
              <a:t>X=a Y=b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Z=c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Times New Roman"/>
                <a:cs typeface="Times New Roman"/>
              </a:rPr>
              <a:t>yes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2827"/>
            <a:ext cx="7720330" cy="2367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95"/>
              </a:spcBef>
            </a:pPr>
            <a:r>
              <a:rPr sz="3200" dirty="0">
                <a:latin typeface="Times New Roman"/>
                <a:cs typeface="Times New Roman"/>
              </a:rPr>
              <a:t>Do the following pairs of items unify (match)</a:t>
            </a:r>
            <a:r>
              <a:rPr sz="3200" spc="-1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?  eats(fred,tomatoes)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spc="-25" dirty="0">
                <a:latin typeface="Times New Roman"/>
                <a:cs typeface="Times New Roman"/>
              </a:rPr>
              <a:t>eats(WHOM,WHAT)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b="1" spc="-120" dirty="0">
                <a:latin typeface="Times New Roman"/>
                <a:cs typeface="Times New Roman"/>
              </a:rPr>
              <a:t>Yes </a:t>
            </a:r>
            <a:r>
              <a:rPr sz="3200" dirty="0">
                <a:latin typeface="Times New Roman"/>
                <a:cs typeface="Times New Roman"/>
              </a:rPr>
              <a:t>WHOM = </a:t>
            </a:r>
            <a:r>
              <a:rPr sz="3200" i="1" spc="-30" dirty="0">
                <a:latin typeface="Times New Roman"/>
                <a:cs typeface="Times New Roman"/>
              </a:rPr>
              <a:t>fred </a:t>
            </a:r>
            <a:r>
              <a:rPr sz="3200" dirty="0">
                <a:latin typeface="Times New Roman"/>
                <a:cs typeface="Times New Roman"/>
              </a:rPr>
              <a:t>and </a:t>
            </a:r>
            <a:r>
              <a:rPr sz="3200" spc="-90" dirty="0">
                <a:latin typeface="Times New Roman"/>
                <a:cs typeface="Times New Roman"/>
              </a:rPr>
              <a:t>WHAT </a:t>
            </a:r>
            <a:r>
              <a:rPr sz="3200" dirty="0">
                <a:latin typeface="Times New Roman"/>
                <a:cs typeface="Times New Roman"/>
              </a:rPr>
              <a:t>=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tomatoes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8317"/>
            <a:ext cx="794829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19854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Times New Roman"/>
                <a:cs typeface="Times New Roman"/>
              </a:rPr>
              <a:t>cd(29,beatles,sgt_pepper).  cd(A,B,help).</a:t>
            </a:r>
            <a:endParaRPr sz="3000">
              <a:latin typeface="Times New Roman"/>
              <a:cs typeface="Times New Roman"/>
            </a:endParaRPr>
          </a:p>
          <a:p>
            <a:pPr marL="12700" marR="2317750">
              <a:lnSpc>
                <a:spcPct val="200100"/>
              </a:lnSpc>
            </a:pPr>
            <a:r>
              <a:rPr sz="3000" b="1" dirty="0">
                <a:latin typeface="Times New Roman"/>
                <a:cs typeface="Times New Roman"/>
              </a:rPr>
              <a:t>No </a:t>
            </a:r>
            <a:r>
              <a:rPr sz="3000" i="1" spc="-5" dirty="0">
                <a:latin typeface="Times New Roman"/>
                <a:cs typeface="Times New Roman"/>
              </a:rPr>
              <a:t>sgt_pepper </a:t>
            </a:r>
            <a:r>
              <a:rPr sz="3000" dirty="0">
                <a:latin typeface="Times New Roman"/>
                <a:cs typeface="Times New Roman"/>
              </a:rPr>
              <a:t>and </a:t>
            </a:r>
            <a:r>
              <a:rPr sz="3000" i="1" dirty="0">
                <a:latin typeface="Times New Roman"/>
                <a:cs typeface="Times New Roman"/>
              </a:rPr>
              <a:t>help </a:t>
            </a:r>
            <a:r>
              <a:rPr sz="3000" dirty="0">
                <a:latin typeface="Times New Roman"/>
                <a:cs typeface="Times New Roman"/>
              </a:rPr>
              <a:t>do not</a:t>
            </a:r>
            <a:r>
              <a:rPr sz="3000" spc="-5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unify  f(X,Y)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spc="-60" dirty="0">
                <a:latin typeface="Times New Roman"/>
                <a:cs typeface="Times New Roman"/>
              </a:rPr>
              <a:t>f(P,P)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80000"/>
              </a:lnSpc>
              <a:spcBef>
                <a:spcPts val="720"/>
              </a:spcBef>
            </a:pPr>
            <a:r>
              <a:rPr sz="3000" b="1" spc="-114" dirty="0">
                <a:latin typeface="Times New Roman"/>
                <a:cs typeface="Times New Roman"/>
              </a:rPr>
              <a:t>Yes </a:t>
            </a:r>
            <a:r>
              <a:rPr sz="3000" i="1" dirty="0">
                <a:latin typeface="Times New Roman"/>
                <a:cs typeface="Times New Roman"/>
              </a:rPr>
              <a:t>X </a:t>
            </a:r>
            <a:r>
              <a:rPr sz="3000" dirty="0">
                <a:latin typeface="Times New Roman"/>
                <a:cs typeface="Times New Roman"/>
              </a:rPr>
              <a:t>= </a:t>
            </a:r>
            <a:r>
              <a:rPr sz="3000" i="1" dirty="0">
                <a:latin typeface="Times New Roman"/>
                <a:cs typeface="Times New Roman"/>
              </a:rPr>
              <a:t>P </a:t>
            </a:r>
            <a:r>
              <a:rPr sz="3000" dirty="0">
                <a:latin typeface="Times New Roman"/>
                <a:cs typeface="Times New Roman"/>
              </a:rPr>
              <a:t>and </a:t>
            </a:r>
            <a:r>
              <a:rPr sz="3000" i="1" spc="-5" dirty="0">
                <a:latin typeface="Times New Roman"/>
                <a:cs typeface="Times New Roman"/>
              </a:rPr>
              <a:t>Y </a:t>
            </a:r>
            <a:r>
              <a:rPr sz="3000" dirty="0">
                <a:latin typeface="Times New Roman"/>
                <a:cs typeface="Times New Roman"/>
              </a:rPr>
              <a:t>= </a:t>
            </a:r>
            <a:r>
              <a:rPr sz="3000" i="1" dirty="0">
                <a:latin typeface="Times New Roman"/>
                <a:cs typeface="Times New Roman"/>
              </a:rPr>
              <a:t>P</a:t>
            </a:r>
            <a:r>
              <a:rPr sz="3000" dirty="0">
                <a:latin typeface="Times New Roman"/>
                <a:cs typeface="Times New Roman"/>
              </a:rPr>
              <a:t>. </a:t>
            </a:r>
            <a:r>
              <a:rPr sz="3000" spc="-5" dirty="0">
                <a:latin typeface="Times New Roman"/>
                <a:cs typeface="Times New Roman"/>
              </a:rPr>
              <a:t>A variable </a:t>
            </a:r>
            <a:r>
              <a:rPr sz="3000" dirty="0">
                <a:latin typeface="Times New Roman"/>
                <a:cs typeface="Times New Roman"/>
              </a:rPr>
              <a:t>(such </a:t>
            </a:r>
            <a:r>
              <a:rPr sz="3000" spc="-5" dirty="0">
                <a:latin typeface="Times New Roman"/>
                <a:cs typeface="Times New Roman"/>
              </a:rPr>
              <a:t>as </a:t>
            </a:r>
            <a:r>
              <a:rPr sz="3000" dirty="0">
                <a:latin typeface="Times New Roman"/>
                <a:cs typeface="Times New Roman"/>
              </a:rPr>
              <a:t>X) can be  bound to another </a:t>
            </a:r>
            <a:r>
              <a:rPr sz="3000" spc="-5" dirty="0">
                <a:latin typeface="Times New Roman"/>
                <a:cs typeface="Times New Roman"/>
              </a:rPr>
              <a:t>variable </a:t>
            </a:r>
            <a:r>
              <a:rPr sz="3000" dirty="0">
                <a:latin typeface="Times New Roman"/>
                <a:cs typeface="Times New Roman"/>
              </a:rPr>
              <a:t>(such </a:t>
            </a:r>
            <a:r>
              <a:rPr sz="3000" spc="-5" dirty="0">
                <a:latin typeface="Times New Roman"/>
                <a:cs typeface="Times New Roman"/>
              </a:rPr>
              <a:t>as P). </a:t>
            </a:r>
            <a:r>
              <a:rPr sz="3000" dirty="0">
                <a:latin typeface="Times New Roman"/>
                <a:cs typeface="Times New Roman"/>
              </a:rPr>
              <a:t>In </a:t>
            </a:r>
            <a:r>
              <a:rPr sz="3000" spc="-5" dirty="0">
                <a:latin typeface="Times New Roman"/>
                <a:cs typeface="Times New Roman"/>
              </a:rPr>
              <a:t>this </a:t>
            </a:r>
            <a:r>
              <a:rPr sz="3000" dirty="0">
                <a:latin typeface="Times New Roman"/>
                <a:cs typeface="Times New Roman"/>
              </a:rPr>
              <a:t>case  </a:t>
            </a:r>
            <a:r>
              <a:rPr sz="3000" spc="-5" dirty="0">
                <a:latin typeface="Times New Roman"/>
                <a:cs typeface="Times New Roman"/>
              </a:rPr>
              <a:t>we </a:t>
            </a:r>
            <a:r>
              <a:rPr sz="3000" dirty="0">
                <a:latin typeface="Times New Roman"/>
                <a:cs typeface="Times New Roman"/>
              </a:rPr>
              <a:t>can </a:t>
            </a:r>
            <a:r>
              <a:rPr sz="3000" spc="-5" dirty="0">
                <a:latin typeface="Times New Roman"/>
                <a:cs typeface="Times New Roman"/>
              </a:rPr>
              <a:t>also </a:t>
            </a:r>
            <a:r>
              <a:rPr sz="3000" dirty="0">
                <a:latin typeface="Times New Roman"/>
                <a:cs typeface="Times New Roman"/>
              </a:rPr>
              <a:t>infer that </a:t>
            </a:r>
            <a:r>
              <a:rPr sz="3000" i="1" dirty="0">
                <a:latin typeface="Times New Roman"/>
                <a:cs typeface="Times New Roman"/>
              </a:rPr>
              <a:t>X </a:t>
            </a:r>
            <a:r>
              <a:rPr sz="3000" dirty="0">
                <a:latin typeface="Times New Roman"/>
                <a:cs typeface="Times New Roman"/>
              </a:rPr>
              <a:t>=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i="1" spc="-5" dirty="0">
                <a:latin typeface="Times New Roman"/>
                <a:cs typeface="Times New Roman"/>
              </a:rPr>
              <a:t>Y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2827"/>
            <a:ext cx="2512695" cy="178181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dirty="0">
                <a:latin typeface="Times New Roman"/>
                <a:cs typeface="Times New Roman"/>
              </a:rPr>
              <a:t>f(X,a)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Times New Roman"/>
                <a:cs typeface="Times New Roman"/>
              </a:rPr>
              <a:t>f(a,X)</a:t>
            </a:r>
            <a:endParaRPr sz="3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770"/>
              </a:spcBef>
            </a:pPr>
            <a:r>
              <a:rPr sz="3200" b="1" spc="-120" dirty="0">
                <a:latin typeface="Times New Roman"/>
                <a:cs typeface="Times New Roman"/>
              </a:rPr>
              <a:t>Yes </a:t>
            </a:r>
            <a:r>
              <a:rPr sz="3200" i="1" dirty="0">
                <a:latin typeface="Times New Roman"/>
                <a:cs typeface="Times New Roman"/>
              </a:rPr>
              <a:t>X </a:t>
            </a:r>
            <a:r>
              <a:rPr sz="3200" dirty="0">
                <a:latin typeface="Times New Roman"/>
                <a:cs typeface="Times New Roman"/>
              </a:rPr>
              <a:t>=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8317"/>
            <a:ext cx="6674484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67614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imes New Roman"/>
                <a:cs typeface="Times New Roman"/>
              </a:rPr>
              <a:t>l</a:t>
            </a:r>
            <a:r>
              <a:rPr sz="3000" spc="-15" dirty="0">
                <a:latin typeface="Times New Roman"/>
                <a:cs typeface="Times New Roman"/>
              </a:rPr>
              <a:t>i</a:t>
            </a:r>
            <a:r>
              <a:rPr sz="3000" spc="-5" dirty="0">
                <a:latin typeface="Times New Roman"/>
                <a:cs typeface="Times New Roman"/>
              </a:rPr>
              <a:t>kes</a:t>
            </a:r>
            <a:r>
              <a:rPr sz="3000" spc="-10" dirty="0">
                <a:latin typeface="Times New Roman"/>
                <a:cs typeface="Times New Roman"/>
              </a:rPr>
              <a:t>(</a:t>
            </a:r>
            <a:r>
              <a:rPr sz="3000" spc="-5" dirty="0">
                <a:latin typeface="Times New Roman"/>
                <a:cs typeface="Times New Roman"/>
              </a:rPr>
              <a:t>jane,</a:t>
            </a:r>
            <a:r>
              <a:rPr sz="3000" dirty="0">
                <a:latin typeface="Times New Roman"/>
                <a:cs typeface="Times New Roman"/>
              </a:rPr>
              <a:t>X</a:t>
            </a:r>
            <a:r>
              <a:rPr sz="3000" spc="-5" dirty="0">
                <a:latin typeface="Times New Roman"/>
                <a:cs typeface="Times New Roman"/>
              </a:rPr>
              <a:t>)  likes(X,jim)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latin typeface="Times New Roman"/>
                <a:cs typeface="Times New Roman"/>
              </a:rPr>
              <a:t>No </a:t>
            </a:r>
            <a:r>
              <a:rPr sz="3000" i="1" dirty="0">
                <a:latin typeface="Times New Roman"/>
                <a:cs typeface="Times New Roman"/>
              </a:rPr>
              <a:t>X </a:t>
            </a:r>
            <a:r>
              <a:rPr sz="3000" dirty="0">
                <a:latin typeface="Times New Roman"/>
                <a:cs typeface="Times New Roman"/>
              </a:rPr>
              <a:t>can not be bound to both </a:t>
            </a:r>
            <a:r>
              <a:rPr sz="3000" i="1" dirty="0">
                <a:latin typeface="Times New Roman"/>
                <a:cs typeface="Times New Roman"/>
              </a:rPr>
              <a:t>jane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-55" dirty="0">
                <a:latin typeface="Times New Roman"/>
                <a:cs typeface="Times New Roman"/>
              </a:rPr>
              <a:t> </a:t>
            </a:r>
            <a:r>
              <a:rPr sz="3000" i="1" spc="-15" dirty="0">
                <a:latin typeface="Times New Roman"/>
                <a:cs typeface="Times New Roman"/>
              </a:rPr>
              <a:t>jim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Times New Roman"/>
                <a:cs typeface="Times New Roman"/>
              </a:rPr>
              <a:t>f(foo,L)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f(A,A)</a:t>
            </a:r>
            <a:endParaRPr sz="3000">
              <a:latin typeface="Times New Roman"/>
              <a:cs typeface="Times New Roman"/>
            </a:endParaRPr>
          </a:p>
          <a:p>
            <a:pPr marL="12700" marR="929005">
              <a:lnSpc>
                <a:spcPct val="100000"/>
              </a:lnSpc>
            </a:pPr>
            <a:r>
              <a:rPr sz="3000" b="1" spc="-114" dirty="0">
                <a:latin typeface="Times New Roman"/>
                <a:cs typeface="Times New Roman"/>
              </a:rPr>
              <a:t>Yes </a:t>
            </a:r>
            <a:r>
              <a:rPr sz="3000" i="1" dirty="0">
                <a:latin typeface="Times New Roman"/>
                <a:cs typeface="Times New Roman"/>
              </a:rPr>
              <a:t>A </a:t>
            </a:r>
            <a:r>
              <a:rPr sz="3000" dirty="0">
                <a:latin typeface="Times New Roman"/>
                <a:cs typeface="Times New Roman"/>
              </a:rPr>
              <a:t>= </a:t>
            </a:r>
            <a:r>
              <a:rPr sz="3000" i="1" dirty="0">
                <a:latin typeface="Times New Roman"/>
                <a:cs typeface="Times New Roman"/>
              </a:rPr>
              <a:t>foo </a:t>
            </a:r>
            <a:r>
              <a:rPr sz="3000" dirty="0">
                <a:latin typeface="Times New Roman"/>
                <a:cs typeface="Times New Roman"/>
              </a:rPr>
              <a:t>and </a:t>
            </a:r>
            <a:r>
              <a:rPr sz="3000" i="1" dirty="0">
                <a:latin typeface="Times New Roman"/>
                <a:cs typeface="Times New Roman"/>
              </a:rPr>
              <a:t>A </a:t>
            </a:r>
            <a:r>
              <a:rPr sz="3000" dirty="0">
                <a:latin typeface="Times New Roman"/>
                <a:cs typeface="Times New Roman"/>
              </a:rPr>
              <a:t>= </a:t>
            </a:r>
            <a:r>
              <a:rPr sz="3000" i="1" spc="-5" dirty="0">
                <a:latin typeface="Times New Roman"/>
                <a:cs typeface="Times New Roman"/>
              </a:rPr>
              <a:t>L</a:t>
            </a:r>
            <a:r>
              <a:rPr sz="3000" spc="-5" dirty="0">
                <a:latin typeface="Times New Roman"/>
                <a:cs typeface="Times New Roman"/>
              </a:rPr>
              <a:t>. </a:t>
            </a:r>
            <a:r>
              <a:rPr sz="3000" dirty="0">
                <a:latin typeface="Times New Roman"/>
                <a:cs typeface="Times New Roman"/>
              </a:rPr>
              <a:t>Hence </a:t>
            </a:r>
            <a:r>
              <a:rPr sz="3000" i="1" spc="-5" dirty="0">
                <a:latin typeface="Times New Roman"/>
                <a:cs typeface="Times New Roman"/>
              </a:rPr>
              <a:t>L </a:t>
            </a:r>
            <a:r>
              <a:rPr sz="3000" dirty="0">
                <a:latin typeface="Times New Roman"/>
                <a:cs typeface="Times New Roman"/>
              </a:rPr>
              <a:t>= </a:t>
            </a:r>
            <a:r>
              <a:rPr sz="3000" i="1" dirty="0">
                <a:latin typeface="Times New Roman"/>
                <a:cs typeface="Times New Roman"/>
              </a:rPr>
              <a:t>foo  A and </a:t>
            </a:r>
            <a:r>
              <a:rPr sz="3000" i="1" spc="-5" dirty="0">
                <a:latin typeface="Times New Roman"/>
                <a:cs typeface="Times New Roman"/>
              </a:rPr>
              <a:t>L </a:t>
            </a:r>
            <a:r>
              <a:rPr sz="3000" i="1" spc="-40" dirty="0">
                <a:latin typeface="Times New Roman"/>
                <a:cs typeface="Times New Roman"/>
              </a:rPr>
              <a:t>are</a:t>
            </a:r>
            <a:r>
              <a:rPr sz="3000" i="1" spc="-135" dirty="0">
                <a:latin typeface="Times New Roman"/>
                <a:cs typeface="Times New Roman"/>
              </a:rPr>
              <a:t> </a:t>
            </a:r>
            <a:r>
              <a:rPr sz="3000" i="1" dirty="0">
                <a:latin typeface="Times New Roman"/>
                <a:cs typeface="Times New Roman"/>
              </a:rPr>
              <a:t>variables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9838" y="461594"/>
            <a:ext cx="75577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Semantics </a:t>
            </a:r>
            <a:r>
              <a:rPr dirty="0"/>
              <a:t>of </a:t>
            </a:r>
            <a:r>
              <a:rPr spc="-10" dirty="0"/>
              <a:t>Logical</a:t>
            </a:r>
            <a:r>
              <a:rPr spc="-50" dirty="0"/>
              <a:t> </a:t>
            </a:r>
            <a:r>
              <a:rPr spc="-10" dirty="0"/>
              <a:t>Propositions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0" y="1863089"/>
            <a:ext cx="1156335" cy="453390"/>
          </a:xfrm>
          <a:custGeom>
            <a:avLst/>
            <a:gdLst/>
            <a:ahLst/>
            <a:cxnLst/>
            <a:rect l="l" t="t" r="r" b="b"/>
            <a:pathLst>
              <a:path w="1156334" h="453389">
                <a:moveTo>
                  <a:pt x="0" y="453389"/>
                </a:moveTo>
                <a:lnTo>
                  <a:pt x="1156131" y="453389"/>
                </a:lnTo>
                <a:lnTo>
                  <a:pt x="1156131" y="0"/>
                </a:lnTo>
                <a:lnTo>
                  <a:pt x="0" y="0"/>
                </a:lnTo>
                <a:lnTo>
                  <a:pt x="0" y="453389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-6350" y="1365250"/>
          <a:ext cx="9144633" cy="2834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457200"/>
                <a:gridCol w="609600"/>
                <a:gridCol w="533400"/>
                <a:gridCol w="914400"/>
                <a:gridCol w="990600"/>
                <a:gridCol w="1066800"/>
                <a:gridCol w="1143000"/>
                <a:gridCol w="1156334"/>
                <a:gridCol w="903604"/>
                <a:gridCol w="988695"/>
              </a:tblGrid>
              <a:tr h="472439">
                <a:tc gridSpan="11">
                  <a:txBody>
                    <a:bodyPr/>
                    <a:lstStyle/>
                    <a:p>
                      <a:pPr marL="224218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5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Truth </a:t>
                      </a:r>
                      <a:r>
                        <a:rPr sz="2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tables </a:t>
                      </a:r>
                      <a:r>
                        <a:rPr sz="25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 </a:t>
                      </a:r>
                      <a:r>
                        <a:rPr sz="2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Logical</a:t>
                      </a:r>
                      <a:r>
                        <a:rPr sz="25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Connectives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724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A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B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500" spc="-5" dirty="0">
                          <a:latin typeface="Calibri"/>
                          <a:cs typeface="Calibri"/>
                        </a:rPr>
                        <a:t>~A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500" spc="-5" dirty="0">
                          <a:latin typeface="Calibri"/>
                          <a:cs typeface="Calibri"/>
                        </a:rPr>
                        <a:t>~B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500" spc="-5" dirty="0">
                          <a:latin typeface="Calibri"/>
                          <a:cs typeface="Calibri"/>
                        </a:rPr>
                        <a:t>A V</a:t>
                      </a:r>
                      <a:r>
                        <a:rPr sz="25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500" spc="-5" dirty="0">
                          <a:latin typeface="Calibri"/>
                          <a:cs typeface="Calibri"/>
                        </a:rPr>
                        <a:t>B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500" spc="-5" dirty="0">
                          <a:latin typeface="Calibri"/>
                          <a:cs typeface="Calibri"/>
                        </a:rPr>
                        <a:t>A &amp;</a:t>
                      </a:r>
                      <a:r>
                        <a:rPr sz="25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500" spc="-5" dirty="0">
                          <a:latin typeface="Calibri"/>
                          <a:cs typeface="Calibri"/>
                        </a:rPr>
                        <a:t>B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500" spc="-5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2500" spc="-5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25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-5" dirty="0">
                          <a:latin typeface="Calibri"/>
                          <a:cs typeface="Calibri"/>
                        </a:rPr>
                        <a:t>B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500" spc="-5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2500" spc="-10" dirty="0">
                          <a:latin typeface="Calibri"/>
                          <a:cs typeface="Calibri"/>
                        </a:rPr>
                        <a:t>↔</a:t>
                      </a:r>
                      <a:r>
                        <a:rPr sz="2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500" spc="-5" dirty="0">
                          <a:latin typeface="Calibri"/>
                          <a:cs typeface="Calibri"/>
                        </a:rPr>
                        <a:t>B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775335" algn="l"/>
                        </a:tabLst>
                      </a:pPr>
                      <a:r>
                        <a:rPr sz="2500" spc="-5" dirty="0">
                          <a:latin typeface="Calibri"/>
                          <a:cs typeface="Calibri"/>
                        </a:rPr>
                        <a:t>A	B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500" spc="-5" dirty="0">
                          <a:latin typeface="Calibri"/>
                          <a:cs typeface="Calibri"/>
                        </a:rPr>
                        <a:t>A |</a:t>
                      </a:r>
                      <a:r>
                        <a:rPr sz="25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500" spc="-5" dirty="0">
                          <a:latin typeface="Calibri"/>
                          <a:cs typeface="Calibri"/>
                        </a:rPr>
                        <a:t>B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500" spc="-5" dirty="0">
                          <a:latin typeface="Calibri"/>
                          <a:cs typeface="Calibri"/>
                        </a:rPr>
                        <a:t>A↓</a:t>
                      </a:r>
                      <a:r>
                        <a:rPr sz="25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500" spc="-5" dirty="0">
                          <a:latin typeface="Calibri"/>
                          <a:cs typeface="Calibri"/>
                        </a:rPr>
                        <a:t>B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T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T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F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F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T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T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T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T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F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F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F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724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F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T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T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F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T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F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T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F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T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T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F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4724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T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F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F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T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T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F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F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F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T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T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F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724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F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F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T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T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F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F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T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T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F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T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T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477000" y="1905000"/>
            <a:ext cx="342900" cy="447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3540" y="4735448"/>
            <a:ext cx="7011034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Example: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Let </a:t>
            </a:r>
            <a:r>
              <a:rPr sz="2800" spc="-5" dirty="0">
                <a:latin typeface="Calibri"/>
                <a:cs typeface="Calibri"/>
              </a:rPr>
              <a:t>A be a </a:t>
            </a:r>
            <a:r>
              <a:rPr sz="2800" spc="-15" dirty="0">
                <a:latin typeface="Calibri"/>
                <a:cs typeface="Calibri"/>
              </a:rPr>
              <a:t>Proposition: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machine is </a:t>
            </a:r>
            <a:r>
              <a:rPr sz="2800" spc="-20" dirty="0">
                <a:latin typeface="Calibri"/>
                <a:cs typeface="Calibri"/>
              </a:rPr>
              <a:t>defective.  </a:t>
            </a:r>
            <a:r>
              <a:rPr sz="2800" spc="-10" dirty="0">
                <a:latin typeface="Calibri"/>
                <a:cs typeface="Calibri"/>
              </a:rPr>
              <a:t>Let </a:t>
            </a:r>
            <a:r>
              <a:rPr sz="2800" spc="-5" dirty="0">
                <a:latin typeface="Calibri"/>
                <a:cs typeface="Calibri"/>
              </a:rPr>
              <a:t>B be a </a:t>
            </a:r>
            <a:r>
              <a:rPr sz="2800" spc="-15" dirty="0">
                <a:latin typeface="Calibri"/>
                <a:cs typeface="Calibri"/>
              </a:rPr>
              <a:t>Proposition: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production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less.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4702" y="461594"/>
            <a:ext cx="7467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Why </a:t>
            </a:r>
            <a:r>
              <a:rPr spc="-20" dirty="0"/>
              <a:t>we </a:t>
            </a:r>
            <a:r>
              <a:rPr dirty="0"/>
              <a:t>use </a:t>
            </a:r>
            <a:r>
              <a:rPr spc="-5" dirty="0"/>
              <a:t>Propositional</a:t>
            </a:r>
            <a:r>
              <a:rPr spc="30" dirty="0"/>
              <a:t> </a:t>
            </a:r>
            <a:r>
              <a:rPr dirty="0"/>
              <a:t>Logic?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06347"/>
            <a:ext cx="7820659" cy="292862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Its easier to check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formulas.</a:t>
            </a:r>
            <a:endParaRPr sz="2800">
              <a:latin typeface="Times New Roman"/>
              <a:cs typeface="Times New Roman"/>
            </a:endParaRPr>
          </a:p>
          <a:p>
            <a:pPr marL="355600" marR="800735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20" dirty="0">
                <a:latin typeface="Times New Roman"/>
                <a:cs typeface="Times New Roman"/>
              </a:rPr>
              <a:t>We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exploit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Boolean nature for </a:t>
            </a:r>
            <a:r>
              <a:rPr sz="2800" spc="-10" dirty="0">
                <a:latin typeface="Times New Roman"/>
                <a:cs typeface="Times New Roman"/>
              </a:rPr>
              <a:t>efficient  </a:t>
            </a:r>
            <a:r>
              <a:rPr sz="2800" spc="-5" dirty="0">
                <a:latin typeface="Times New Roman"/>
                <a:cs typeface="Times New Roman"/>
              </a:rPr>
              <a:t>reasoning.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Its easier to incrementally </a:t>
            </a:r>
            <a:r>
              <a:rPr sz="2800" spc="-10" dirty="0">
                <a:latin typeface="Times New Roman"/>
                <a:cs typeface="Times New Roman"/>
              </a:rPr>
              <a:t>add</a:t>
            </a:r>
            <a:r>
              <a:rPr sz="2800" spc="-5" dirty="0">
                <a:latin typeface="Times New Roman"/>
                <a:cs typeface="Times New Roman"/>
              </a:rPr>
              <a:t> formulas.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It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be extended infinitely to </a:t>
            </a:r>
            <a:r>
              <a:rPr sz="2800" spc="-10" dirty="0">
                <a:latin typeface="Times New Roman"/>
                <a:cs typeface="Times New Roman"/>
              </a:rPr>
              <a:t>many </a:t>
            </a:r>
            <a:r>
              <a:rPr sz="2800" spc="-5" dirty="0">
                <a:latin typeface="Times New Roman"/>
                <a:cs typeface="Times New Roman"/>
              </a:rPr>
              <a:t>variables </a:t>
            </a:r>
            <a:r>
              <a:rPr sz="2800" dirty="0">
                <a:latin typeface="Times New Roman"/>
                <a:cs typeface="Times New Roman"/>
              </a:rPr>
              <a:t>using  </a:t>
            </a:r>
            <a:r>
              <a:rPr sz="2800" spc="-5" dirty="0">
                <a:latin typeface="Times New Roman"/>
                <a:cs typeface="Times New Roman"/>
              </a:rPr>
              <a:t>logical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quantifiers.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1436" y="461594"/>
            <a:ext cx="59645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First-order Predicate</a:t>
            </a:r>
            <a:r>
              <a:rPr spc="10" dirty="0"/>
              <a:t> </a:t>
            </a:r>
            <a:r>
              <a:rPr spc="-5"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68881"/>
            <a:ext cx="8074025" cy="412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235" algn="l"/>
              </a:tabLst>
            </a:pPr>
            <a:r>
              <a:rPr sz="2800" dirty="0">
                <a:latin typeface="Times New Roman"/>
                <a:cs typeface="Times New Roman"/>
              </a:rPr>
              <a:t>First-order </a:t>
            </a:r>
            <a:r>
              <a:rPr sz="2800" spc="-5" dirty="0">
                <a:latin typeface="Times New Roman"/>
                <a:cs typeface="Times New Roman"/>
              </a:rPr>
              <a:t>predicate calculus </a:t>
            </a:r>
            <a:r>
              <a:rPr sz="2800" dirty="0">
                <a:latin typeface="Times New Roman"/>
                <a:cs typeface="Times New Roman"/>
              </a:rPr>
              <a:t>(FOPL) </a:t>
            </a:r>
            <a:r>
              <a:rPr sz="2800" spc="-5" dirty="0">
                <a:latin typeface="Times New Roman"/>
                <a:cs typeface="Times New Roman"/>
              </a:rPr>
              <a:t>was developed  by logicians to extend the expressiveness </a:t>
            </a:r>
            <a:r>
              <a:rPr sz="2800" spc="-15" dirty="0">
                <a:latin typeface="Times New Roman"/>
                <a:cs typeface="Times New Roman"/>
              </a:rPr>
              <a:t>of  </a:t>
            </a:r>
            <a:r>
              <a:rPr sz="2800" dirty="0">
                <a:latin typeface="Times New Roman"/>
                <a:cs typeface="Times New Roman"/>
              </a:rPr>
              <a:t>Propositional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Logic.</a:t>
            </a:r>
            <a:endParaRPr sz="28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It is generalization </a:t>
            </a:r>
            <a:r>
              <a:rPr sz="2800" spc="-1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propositional logic that permits  reasoning about world entities (objects) </a:t>
            </a:r>
            <a:r>
              <a:rPr sz="2800" spc="-10" dirty="0">
                <a:latin typeface="Times New Roman"/>
                <a:cs typeface="Times New Roman"/>
              </a:rPr>
              <a:t>as </a:t>
            </a:r>
            <a:r>
              <a:rPr sz="2800" spc="-5" dirty="0">
                <a:latin typeface="Times New Roman"/>
                <a:cs typeface="Times New Roman"/>
              </a:rPr>
              <a:t>well </a:t>
            </a:r>
            <a:r>
              <a:rPr sz="2800" spc="-15" dirty="0">
                <a:latin typeface="Times New Roman"/>
                <a:cs typeface="Times New Roman"/>
              </a:rPr>
              <a:t>as  </a:t>
            </a:r>
            <a:r>
              <a:rPr sz="2800" spc="-5" dirty="0">
                <a:latin typeface="Times New Roman"/>
                <a:cs typeface="Times New Roman"/>
              </a:rPr>
              <a:t>classes and subclasses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objects.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Prolog is also based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FOPL.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Predicate logic </a:t>
            </a:r>
            <a:r>
              <a:rPr sz="2800" spc="-10" dirty="0">
                <a:latin typeface="Times New Roman"/>
                <a:cs typeface="Times New Roman"/>
              </a:rPr>
              <a:t>uses </a:t>
            </a:r>
            <a:r>
              <a:rPr sz="2800" spc="-5" dirty="0">
                <a:latin typeface="Times New Roman"/>
                <a:cs typeface="Times New Roman"/>
              </a:rPr>
              <a:t>variables </a:t>
            </a:r>
            <a:r>
              <a:rPr sz="2800" spc="-10" dirty="0">
                <a:latin typeface="Times New Roman"/>
                <a:cs typeface="Times New Roman"/>
              </a:rPr>
              <a:t>and </a:t>
            </a:r>
            <a:r>
              <a:rPr sz="2800" spc="-5" dirty="0">
                <a:latin typeface="Times New Roman"/>
                <a:cs typeface="Times New Roman"/>
              </a:rPr>
              <a:t>quantifiers which is  </a:t>
            </a:r>
            <a:r>
              <a:rPr sz="2800" dirty="0">
                <a:latin typeface="Times New Roman"/>
                <a:cs typeface="Times New Roman"/>
              </a:rPr>
              <a:t>not </a:t>
            </a:r>
            <a:r>
              <a:rPr sz="2800" spc="-5" dirty="0">
                <a:latin typeface="Times New Roman"/>
                <a:cs typeface="Times New Roman"/>
              </a:rPr>
              <a:t>present in </a:t>
            </a:r>
            <a:r>
              <a:rPr sz="2800" dirty="0">
                <a:latin typeface="Times New Roman"/>
                <a:cs typeface="Times New Roman"/>
              </a:rPr>
              <a:t>propositional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logic.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0694" y="461594"/>
            <a:ext cx="75863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Why </a:t>
            </a:r>
            <a:r>
              <a:rPr spc="-20" dirty="0"/>
              <a:t>First-Order Predicate </a:t>
            </a:r>
            <a:r>
              <a:rPr spc="-5" dirty="0"/>
              <a:t>Logic</a:t>
            </a:r>
            <a:r>
              <a:rPr spc="50" dirty="0"/>
              <a:t> 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0134"/>
            <a:ext cx="8068309" cy="44221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356235" indent="-342900">
              <a:lnSpc>
                <a:spcPts val="2920"/>
              </a:lnSpc>
              <a:spcBef>
                <a:spcPts val="45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dirty="0">
                <a:latin typeface="Times New Roman"/>
                <a:cs typeface="Times New Roman"/>
              </a:rPr>
              <a:t>Suppose </a:t>
            </a:r>
            <a:r>
              <a:rPr sz="2700" spc="-5" dirty="0">
                <a:latin typeface="Times New Roman"/>
                <a:cs typeface="Times New Roman"/>
              </a:rPr>
              <a:t>we </a:t>
            </a:r>
            <a:r>
              <a:rPr sz="2700" dirty="0">
                <a:latin typeface="Times New Roman"/>
                <a:cs typeface="Times New Roman"/>
              </a:rPr>
              <a:t>are having 2 statements , based </a:t>
            </a:r>
            <a:r>
              <a:rPr sz="2700" spc="-5" dirty="0">
                <a:latin typeface="Times New Roman"/>
                <a:cs typeface="Times New Roman"/>
              </a:rPr>
              <a:t>on</a:t>
            </a:r>
            <a:r>
              <a:rPr sz="2700" spc="-114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which  </a:t>
            </a:r>
            <a:r>
              <a:rPr sz="2700" dirty="0">
                <a:latin typeface="Times New Roman"/>
                <a:cs typeface="Times New Roman"/>
              </a:rPr>
              <a:t>we have to draw a</a:t>
            </a:r>
            <a:r>
              <a:rPr sz="2700" spc="-5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conclusion.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050">
              <a:latin typeface="Times New Roman"/>
              <a:cs typeface="Times New Roman"/>
            </a:endParaRPr>
          </a:p>
          <a:p>
            <a:pPr marL="355600" marR="2077720">
              <a:lnSpc>
                <a:spcPct val="110100"/>
              </a:lnSpc>
            </a:pPr>
            <a:r>
              <a:rPr sz="2700" spc="-5" dirty="0">
                <a:latin typeface="Times New Roman"/>
                <a:cs typeface="Times New Roman"/>
              </a:rPr>
              <a:t>Statement </a:t>
            </a:r>
            <a:r>
              <a:rPr sz="2700" dirty="0">
                <a:latin typeface="Times New Roman"/>
                <a:cs typeface="Times New Roman"/>
              </a:rPr>
              <a:t>1: </a:t>
            </a:r>
            <a:r>
              <a:rPr sz="2700" spc="-5" dirty="0">
                <a:latin typeface="Times New Roman"/>
                <a:cs typeface="Times New Roman"/>
              </a:rPr>
              <a:t>All </a:t>
            </a:r>
            <a:r>
              <a:rPr sz="2700" dirty="0">
                <a:latin typeface="Times New Roman"/>
                <a:cs typeface="Times New Roman"/>
              </a:rPr>
              <a:t>students </a:t>
            </a:r>
            <a:r>
              <a:rPr sz="2700" spc="-5" dirty="0">
                <a:latin typeface="Times New Roman"/>
                <a:cs typeface="Times New Roman"/>
              </a:rPr>
              <a:t>must </a:t>
            </a:r>
            <a:r>
              <a:rPr sz="2700" dirty="0">
                <a:latin typeface="Times New Roman"/>
                <a:cs typeface="Times New Roman"/>
              </a:rPr>
              <a:t>take</a:t>
            </a:r>
            <a:r>
              <a:rPr sz="2700" spc="-2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Java.  </a:t>
            </a:r>
            <a:r>
              <a:rPr sz="2700" spc="-5" dirty="0">
                <a:latin typeface="Times New Roman"/>
                <a:cs typeface="Times New Roman"/>
              </a:rPr>
              <a:t>Statement </a:t>
            </a:r>
            <a:r>
              <a:rPr sz="2700" dirty="0">
                <a:latin typeface="Times New Roman"/>
                <a:cs typeface="Times New Roman"/>
              </a:rPr>
              <a:t>2: John </a:t>
            </a:r>
            <a:r>
              <a:rPr sz="2700" spc="-5" dirty="0">
                <a:latin typeface="Times New Roman"/>
                <a:cs typeface="Times New Roman"/>
              </a:rPr>
              <a:t>is </a:t>
            </a: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student.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355600" marR="3440429" indent="-342900">
              <a:lnSpc>
                <a:spcPct val="11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dirty="0">
                <a:latin typeface="Times New Roman"/>
                <a:cs typeface="Times New Roman"/>
              </a:rPr>
              <a:t>According to </a:t>
            </a:r>
            <a:r>
              <a:rPr sz="2700" spc="-5" dirty="0">
                <a:latin typeface="Times New Roman"/>
                <a:cs typeface="Times New Roman"/>
              </a:rPr>
              <a:t>human</a:t>
            </a:r>
            <a:r>
              <a:rPr sz="2700" spc="-10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inference,  John </a:t>
            </a:r>
            <a:r>
              <a:rPr sz="2700" spc="-5" dirty="0">
                <a:latin typeface="Times New Roman"/>
                <a:cs typeface="Times New Roman"/>
              </a:rPr>
              <a:t>must </a:t>
            </a:r>
            <a:r>
              <a:rPr sz="2700" dirty="0">
                <a:latin typeface="Times New Roman"/>
                <a:cs typeface="Times New Roman"/>
              </a:rPr>
              <a:t>take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Java.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700" dirty="0">
                <a:latin typeface="Times New Roman"/>
                <a:cs typeface="Times New Roman"/>
              </a:rPr>
              <a:t>but not according to Propositional logic.</a:t>
            </a:r>
            <a:r>
              <a:rPr sz="2700" spc="-18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(Disadvantage</a:t>
            </a:r>
            <a:r>
              <a:rPr sz="2700" spc="5" dirty="0">
                <a:latin typeface="Calibri"/>
                <a:cs typeface="Calibri"/>
              </a:rPr>
              <a:t>)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2960</Words>
  <Application>Microsoft Office PowerPoint</Application>
  <PresentationFormat>On-screen Show (4:3)</PresentationFormat>
  <Paragraphs>416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PowerPoint Presentation</vt:lpstr>
      <vt:lpstr>Logic</vt:lpstr>
      <vt:lpstr>Symbolic Logic</vt:lpstr>
      <vt:lpstr>Propositional Logic</vt:lpstr>
      <vt:lpstr>Syntax of Propositional Logic</vt:lpstr>
      <vt:lpstr>Semantics of Logical Propositions</vt:lpstr>
      <vt:lpstr>Why we use Propositional Logic?</vt:lpstr>
      <vt:lpstr>First-order Predicate Logic</vt:lpstr>
      <vt:lpstr>Why First-Order Predicate Logic ?</vt:lpstr>
      <vt:lpstr>First-Order Predicate Logic</vt:lpstr>
      <vt:lpstr>First-order predicate calculus</vt:lpstr>
      <vt:lpstr>Predicates</vt:lpstr>
      <vt:lpstr>Predicates</vt:lpstr>
      <vt:lpstr>a. Constants</vt:lpstr>
      <vt:lpstr>b. Variables</vt:lpstr>
      <vt:lpstr>c. Functions</vt:lpstr>
      <vt:lpstr>Quantifiers</vt:lpstr>
      <vt:lpstr>Quantifiers…</vt:lpstr>
      <vt:lpstr>Quantifiers</vt:lpstr>
      <vt:lpstr>Quantifiers…</vt:lpstr>
      <vt:lpstr>Precedence of Connectives</vt:lpstr>
      <vt:lpstr>Some points to remember</vt:lpstr>
      <vt:lpstr>What is Prolog?</vt:lpstr>
      <vt:lpstr>Structure of Logic Programs</vt:lpstr>
      <vt:lpstr>Example</vt:lpstr>
      <vt:lpstr>Example</vt:lpstr>
      <vt:lpstr>Why Rules?</vt:lpstr>
      <vt:lpstr>Rules…</vt:lpstr>
      <vt:lpstr>Example</vt:lpstr>
      <vt:lpstr>Example</vt:lpstr>
      <vt:lpstr>Example</vt:lpstr>
      <vt:lpstr>Types of Query</vt:lpstr>
      <vt:lpstr>Simple Queries</vt:lpstr>
      <vt:lpstr>Conjunctive Queries</vt:lpstr>
      <vt:lpstr>Inference Rule</vt:lpstr>
      <vt:lpstr>Horn Clauses</vt:lpstr>
      <vt:lpstr>Example</vt:lpstr>
      <vt:lpstr>Example</vt:lpstr>
      <vt:lpstr>Resolution</vt:lpstr>
      <vt:lpstr>PowerPoint Presentation</vt:lpstr>
      <vt:lpstr>Unification</vt:lpstr>
      <vt:lpstr>Examples</vt:lpstr>
      <vt:lpstr>PowerPoint Presentation</vt:lpstr>
      <vt:lpstr>Unification algorithm for Prolog</vt:lpstr>
      <vt:lpstr>Example</vt:lpstr>
      <vt:lpstr>Example</vt:lpstr>
      <vt:lpstr>Prolog Arithmetic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student</cp:lastModifiedBy>
  <cp:revision>1</cp:revision>
  <dcterms:created xsi:type="dcterms:W3CDTF">2019-01-21T08:01:42Z</dcterms:created>
  <dcterms:modified xsi:type="dcterms:W3CDTF">2019-01-21T08:04:22Z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2014-02-20T00:00:00Z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2019-01-21T00:00:00Z</vt:filetime>
  </property>
</Properties>
</file>