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CD02B-429C-4F2D-BADC-698EC62D0708}"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9E9F42-8D38-42F6-BB48-DA196E8CE483}" type="slidenum">
              <a:rPr lang="en-IN" smtClean="0"/>
              <a:t>‹#›</a:t>
            </a:fld>
            <a:endParaRPr lang="en-IN"/>
          </a:p>
        </p:txBody>
      </p:sp>
    </p:spTree>
    <p:extLst>
      <p:ext uri="{BB962C8B-B14F-4D97-AF65-F5344CB8AC3E}">
        <p14:creationId xmlns:p14="http://schemas.microsoft.com/office/powerpoint/2010/main" val="2337844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CD02B-429C-4F2D-BADC-698EC62D0708}"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9E9F42-8D38-42F6-BB48-DA196E8CE483}" type="slidenum">
              <a:rPr lang="en-IN" smtClean="0"/>
              <a:t>‹#›</a:t>
            </a:fld>
            <a:endParaRPr lang="en-IN"/>
          </a:p>
        </p:txBody>
      </p:sp>
    </p:spTree>
    <p:extLst>
      <p:ext uri="{BB962C8B-B14F-4D97-AF65-F5344CB8AC3E}">
        <p14:creationId xmlns:p14="http://schemas.microsoft.com/office/powerpoint/2010/main" val="2869395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CD02B-429C-4F2D-BADC-698EC62D0708}"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9E9F42-8D38-42F6-BB48-DA196E8CE48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5004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CD02B-429C-4F2D-BADC-698EC62D0708}"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9E9F42-8D38-42F6-BB48-DA196E8CE483}" type="slidenum">
              <a:rPr lang="en-IN" smtClean="0"/>
              <a:t>‹#›</a:t>
            </a:fld>
            <a:endParaRPr lang="en-IN"/>
          </a:p>
        </p:txBody>
      </p:sp>
    </p:spTree>
    <p:extLst>
      <p:ext uri="{BB962C8B-B14F-4D97-AF65-F5344CB8AC3E}">
        <p14:creationId xmlns:p14="http://schemas.microsoft.com/office/powerpoint/2010/main" val="3856530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CD02B-429C-4F2D-BADC-698EC62D0708}"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9E9F42-8D38-42F6-BB48-DA196E8CE48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292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CD02B-429C-4F2D-BADC-698EC62D0708}"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9E9F42-8D38-42F6-BB48-DA196E8CE483}" type="slidenum">
              <a:rPr lang="en-IN" smtClean="0"/>
              <a:t>‹#›</a:t>
            </a:fld>
            <a:endParaRPr lang="en-IN"/>
          </a:p>
        </p:txBody>
      </p:sp>
    </p:spTree>
    <p:extLst>
      <p:ext uri="{BB962C8B-B14F-4D97-AF65-F5344CB8AC3E}">
        <p14:creationId xmlns:p14="http://schemas.microsoft.com/office/powerpoint/2010/main" val="70057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CD02B-429C-4F2D-BADC-698EC62D0708}"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9E9F42-8D38-42F6-BB48-DA196E8CE483}" type="slidenum">
              <a:rPr lang="en-IN" smtClean="0"/>
              <a:t>‹#›</a:t>
            </a:fld>
            <a:endParaRPr lang="en-IN"/>
          </a:p>
        </p:txBody>
      </p:sp>
    </p:spTree>
    <p:extLst>
      <p:ext uri="{BB962C8B-B14F-4D97-AF65-F5344CB8AC3E}">
        <p14:creationId xmlns:p14="http://schemas.microsoft.com/office/powerpoint/2010/main" val="4018716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CD02B-429C-4F2D-BADC-698EC62D0708}"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9E9F42-8D38-42F6-BB48-DA196E8CE483}" type="slidenum">
              <a:rPr lang="en-IN" smtClean="0"/>
              <a:t>‹#›</a:t>
            </a:fld>
            <a:endParaRPr lang="en-IN"/>
          </a:p>
        </p:txBody>
      </p:sp>
    </p:spTree>
    <p:extLst>
      <p:ext uri="{BB962C8B-B14F-4D97-AF65-F5344CB8AC3E}">
        <p14:creationId xmlns:p14="http://schemas.microsoft.com/office/powerpoint/2010/main" val="367202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CD02B-429C-4F2D-BADC-698EC62D0708}"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9E9F42-8D38-42F6-BB48-DA196E8CE483}" type="slidenum">
              <a:rPr lang="en-IN" smtClean="0"/>
              <a:t>‹#›</a:t>
            </a:fld>
            <a:endParaRPr lang="en-IN"/>
          </a:p>
        </p:txBody>
      </p:sp>
    </p:spTree>
    <p:extLst>
      <p:ext uri="{BB962C8B-B14F-4D97-AF65-F5344CB8AC3E}">
        <p14:creationId xmlns:p14="http://schemas.microsoft.com/office/powerpoint/2010/main" val="335688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CD02B-429C-4F2D-BADC-698EC62D0708}"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9E9F42-8D38-42F6-BB48-DA196E8CE483}" type="slidenum">
              <a:rPr lang="en-IN" smtClean="0"/>
              <a:t>‹#›</a:t>
            </a:fld>
            <a:endParaRPr lang="en-IN"/>
          </a:p>
        </p:txBody>
      </p:sp>
    </p:spTree>
    <p:extLst>
      <p:ext uri="{BB962C8B-B14F-4D97-AF65-F5344CB8AC3E}">
        <p14:creationId xmlns:p14="http://schemas.microsoft.com/office/powerpoint/2010/main" val="594150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CD02B-429C-4F2D-BADC-698EC62D0708}" type="datetimeFigureOut">
              <a:rPr lang="en-IN" smtClean="0"/>
              <a:t>03-09-2019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9E9F42-8D38-42F6-BB48-DA196E8CE483}" type="slidenum">
              <a:rPr lang="en-IN" smtClean="0"/>
              <a:t>‹#›</a:t>
            </a:fld>
            <a:endParaRPr lang="en-IN"/>
          </a:p>
        </p:txBody>
      </p:sp>
    </p:spTree>
    <p:extLst>
      <p:ext uri="{BB962C8B-B14F-4D97-AF65-F5344CB8AC3E}">
        <p14:creationId xmlns:p14="http://schemas.microsoft.com/office/powerpoint/2010/main" val="842070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CD02B-429C-4F2D-BADC-698EC62D0708}" type="datetimeFigureOut">
              <a:rPr lang="en-IN" smtClean="0"/>
              <a:t>03-09-2019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9E9F42-8D38-42F6-BB48-DA196E8CE483}" type="slidenum">
              <a:rPr lang="en-IN" smtClean="0"/>
              <a:t>‹#›</a:t>
            </a:fld>
            <a:endParaRPr lang="en-IN"/>
          </a:p>
        </p:txBody>
      </p:sp>
    </p:spTree>
    <p:extLst>
      <p:ext uri="{BB962C8B-B14F-4D97-AF65-F5344CB8AC3E}">
        <p14:creationId xmlns:p14="http://schemas.microsoft.com/office/powerpoint/2010/main" val="397529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CD02B-429C-4F2D-BADC-698EC62D0708}" type="datetimeFigureOut">
              <a:rPr lang="en-IN" smtClean="0"/>
              <a:t>03-09-2019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9E9F42-8D38-42F6-BB48-DA196E8CE483}" type="slidenum">
              <a:rPr lang="en-IN" smtClean="0"/>
              <a:t>‹#›</a:t>
            </a:fld>
            <a:endParaRPr lang="en-IN"/>
          </a:p>
        </p:txBody>
      </p:sp>
    </p:spTree>
    <p:extLst>
      <p:ext uri="{BB962C8B-B14F-4D97-AF65-F5344CB8AC3E}">
        <p14:creationId xmlns:p14="http://schemas.microsoft.com/office/powerpoint/2010/main" val="3100799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CD02B-429C-4F2D-BADC-698EC62D0708}" type="datetimeFigureOut">
              <a:rPr lang="en-IN" smtClean="0"/>
              <a:t>03-09-2019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9E9F42-8D38-42F6-BB48-DA196E8CE483}" type="slidenum">
              <a:rPr lang="en-IN" smtClean="0"/>
              <a:t>‹#›</a:t>
            </a:fld>
            <a:endParaRPr lang="en-IN"/>
          </a:p>
        </p:txBody>
      </p:sp>
    </p:spTree>
    <p:extLst>
      <p:ext uri="{BB962C8B-B14F-4D97-AF65-F5344CB8AC3E}">
        <p14:creationId xmlns:p14="http://schemas.microsoft.com/office/powerpoint/2010/main" val="339128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CD02B-429C-4F2D-BADC-698EC62D0708}" type="datetimeFigureOut">
              <a:rPr lang="en-IN" smtClean="0"/>
              <a:t>03-09-2019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9E9F42-8D38-42F6-BB48-DA196E8CE483}" type="slidenum">
              <a:rPr lang="en-IN" smtClean="0"/>
              <a:t>‹#›</a:t>
            </a:fld>
            <a:endParaRPr lang="en-IN"/>
          </a:p>
        </p:txBody>
      </p:sp>
    </p:spTree>
    <p:extLst>
      <p:ext uri="{BB962C8B-B14F-4D97-AF65-F5344CB8AC3E}">
        <p14:creationId xmlns:p14="http://schemas.microsoft.com/office/powerpoint/2010/main" val="2738530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4CD02B-429C-4F2D-BADC-698EC62D0708}" type="datetimeFigureOut">
              <a:rPr lang="en-IN" smtClean="0"/>
              <a:t>03-09-2019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9E9F42-8D38-42F6-BB48-DA196E8CE483}" type="slidenum">
              <a:rPr lang="en-IN" smtClean="0"/>
              <a:t>‹#›</a:t>
            </a:fld>
            <a:endParaRPr lang="en-IN"/>
          </a:p>
        </p:txBody>
      </p:sp>
    </p:spTree>
    <p:extLst>
      <p:ext uri="{BB962C8B-B14F-4D97-AF65-F5344CB8AC3E}">
        <p14:creationId xmlns:p14="http://schemas.microsoft.com/office/powerpoint/2010/main" val="340064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4CD02B-429C-4F2D-BADC-698EC62D0708}" type="datetimeFigureOut">
              <a:rPr lang="en-IN" smtClean="0"/>
              <a:t>03-09-2019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9E9F42-8D38-42F6-BB48-DA196E8CE483}" type="slidenum">
              <a:rPr lang="en-IN" smtClean="0"/>
              <a:t>‹#›</a:t>
            </a:fld>
            <a:endParaRPr lang="en-IN"/>
          </a:p>
        </p:txBody>
      </p:sp>
    </p:spTree>
    <p:extLst>
      <p:ext uri="{BB962C8B-B14F-4D97-AF65-F5344CB8AC3E}">
        <p14:creationId xmlns:p14="http://schemas.microsoft.com/office/powerpoint/2010/main" val="26340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8E4F-C08D-4BA6-B63B-128B7ECB3495}"/>
              </a:ext>
            </a:extLst>
          </p:cNvPr>
          <p:cNvSpPr>
            <a:spLocks noGrp="1"/>
          </p:cNvSpPr>
          <p:nvPr>
            <p:ph type="ctrTitle"/>
          </p:nvPr>
        </p:nvSpPr>
        <p:spPr/>
        <p:txBody>
          <a:bodyPr/>
          <a:lstStyle/>
          <a:p>
            <a:r>
              <a:rPr lang="en-IN" dirty="0"/>
              <a:t>Supervised Classification</a:t>
            </a:r>
          </a:p>
        </p:txBody>
      </p:sp>
      <p:sp>
        <p:nvSpPr>
          <p:cNvPr id="3" name="Subtitle 2">
            <a:extLst>
              <a:ext uri="{FF2B5EF4-FFF2-40B4-BE49-F238E27FC236}">
                <a16:creationId xmlns:a16="http://schemas.microsoft.com/office/drawing/2014/main" id="{47CAA344-F754-4E6B-95E3-680523C2325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2579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48E8C-F8CC-4593-AB51-AE75AE124252}"/>
              </a:ext>
            </a:extLst>
          </p:cNvPr>
          <p:cNvSpPr>
            <a:spLocks noGrp="1"/>
          </p:cNvSpPr>
          <p:nvPr>
            <p:ph idx="1"/>
          </p:nvPr>
        </p:nvSpPr>
        <p:spPr>
          <a:xfrm>
            <a:off x="677334" y="251927"/>
            <a:ext cx="8596668" cy="5789435"/>
          </a:xfrm>
        </p:spPr>
        <p:txBody>
          <a:bodyPr/>
          <a:lstStyle/>
          <a:p>
            <a:r>
              <a:rPr lang="en-US" b="1" dirty="0">
                <a:latin typeface="Times New Roman" panose="02020603050405020304" pitchFamily="18" charset="0"/>
                <a:cs typeface="Times New Roman" panose="02020603050405020304" pitchFamily="18" charset="0"/>
              </a:rPr>
              <a:t>Classification </a:t>
            </a:r>
            <a:r>
              <a:rPr lang="en-US" dirty="0">
                <a:latin typeface="Times New Roman" panose="02020603050405020304" pitchFamily="18" charset="0"/>
                <a:cs typeface="Times New Roman" panose="02020603050405020304" pitchFamily="18" charset="0"/>
              </a:rPr>
              <a:t>is the task of choosing the correct </a:t>
            </a:r>
            <a:r>
              <a:rPr lang="en-US" b="1" dirty="0">
                <a:latin typeface="Times New Roman" panose="02020603050405020304" pitchFamily="18" charset="0"/>
                <a:cs typeface="Times New Roman" panose="02020603050405020304" pitchFamily="18" charset="0"/>
              </a:rPr>
              <a:t>class label </a:t>
            </a:r>
            <a:r>
              <a:rPr lang="en-US" dirty="0">
                <a:latin typeface="Times New Roman" panose="02020603050405020304" pitchFamily="18" charset="0"/>
                <a:cs typeface="Times New Roman" panose="02020603050405020304" pitchFamily="18" charset="0"/>
              </a:rPr>
              <a:t>for a given input.</a:t>
            </a:r>
          </a:p>
          <a:p>
            <a:r>
              <a:rPr lang="en-US" dirty="0">
                <a:latin typeface="Times New Roman" panose="02020603050405020304" pitchFamily="18" charset="0"/>
                <a:cs typeface="Times New Roman" panose="02020603050405020304" pitchFamily="18" charset="0"/>
              </a:rPr>
              <a:t> In basic classification tasks, each input is considered in isolation from all other inputs, and the set of labels is defined in advance.</a:t>
            </a:r>
          </a:p>
          <a:p>
            <a:r>
              <a:rPr lang="en-US" dirty="0">
                <a:latin typeface="Times New Roman" panose="02020603050405020304" pitchFamily="18" charset="0"/>
                <a:cs typeface="Times New Roman" panose="02020603050405020304" pitchFamily="18" charset="0"/>
              </a:rPr>
              <a:t>Some examples of classification tasks are:</a:t>
            </a:r>
          </a:p>
          <a:p>
            <a:r>
              <a:rPr lang="en-US" dirty="0">
                <a:latin typeface="Times New Roman" panose="02020603050405020304" pitchFamily="18" charset="0"/>
                <a:cs typeface="Times New Roman" panose="02020603050405020304" pitchFamily="18" charset="0"/>
              </a:rPr>
              <a:t>• Deciding whether an email is spam or not.</a:t>
            </a:r>
          </a:p>
          <a:p>
            <a:r>
              <a:rPr lang="en-US" dirty="0">
                <a:latin typeface="Times New Roman" panose="02020603050405020304" pitchFamily="18" charset="0"/>
                <a:cs typeface="Times New Roman" panose="02020603050405020304" pitchFamily="18" charset="0"/>
              </a:rPr>
              <a:t>• Deciding what the topic of a news article is, from a fixed list of topic areas such as  “sports,” “technology,” and “politics.”</a:t>
            </a:r>
          </a:p>
          <a:p>
            <a:r>
              <a:rPr lang="en-US" dirty="0">
                <a:latin typeface="Times New Roman" panose="02020603050405020304" pitchFamily="18" charset="0"/>
                <a:cs typeface="Times New Roman" panose="02020603050405020304" pitchFamily="18" charset="0"/>
              </a:rPr>
              <a:t>• Deciding whether a given occurrence of the word </a:t>
            </a:r>
            <a:r>
              <a:rPr lang="en-US" i="1" dirty="0">
                <a:latin typeface="Times New Roman" panose="02020603050405020304" pitchFamily="18" charset="0"/>
                <a:cs typeface="Times New Roman" panose="02020603050405020304" pitchFamily="18" charset="0"/>
              </a:rPr>
              <a:t>bank </a:t>
            </a:r>
            <a:r>
              <a:rPr lang="en-US" dirty="0">
                <a:latin typeface="Times New Roman" panose="02020603050405020304" pitchFamily="18" charset="0"/>
                <a:cs typeface="Times New Roman" panose="02020603050405020304" pitchFamily="18" charset="0"/>
              </a:rPr>
              <a:t>is used to refer to a river bank, a financial institution, the act of tilting to the side, or the act of depositing something in a financial institution.</a:t>
            </a:r>
          </a:p>
          <a:p>
            <a:r>
              <a:rPr lang="en-US" dirty="0">
                <a:latin typeface="Times New Roman" panose="02020603050405020304" pitchFamily="18" charset="0"/>
                <a:cs typeface="Times New Roman" panose="02020603050405020304" pitchFamily="18" charset="0"/>
              </a:rPr>
              <a:t>The basic classification task has a number of interesting variants. </a:t>
            </a:r>
          </a:p>
          <a:p>
            <a:r>
              <a:rPr lang="en-US" dirty="0">
                <a:latin typeface="Times New Roman" panose="02020603050405020304" pitchFamily="18" charset="0"/>
                <a:cs typeface="Times New Roman" panose="02020603050405020304" pitchFamily="18" charset="0"/>
              </a:rPr>
              <a:t>For example, in multiclass classification, each instance may be assigned multiple labels;</a:t>
            </a:r>
          </a:p>
          <a:p>
            <a:r>
              <a:rPr lang="en-US" dirty="0">
                <a:latin typeface="Times New Roman" panose="02020603050405020304" pitchFamily="18" charset="0"/>
                <a:cs typeface="Times New Roman" panose="02020603050405020304" pitchFamily="18" charset="0"/>
              </a:rPr>
              <a:t> in open-class classification, the set of labels is not defined in advance;</a:t>
            </a:r>
          </a:p>
          <a:p>
            <a:r>
              <a:rPr lang="en-US" dirty="0">
                <a:latin typeface="Times New Roman" panose="02020603050405020304" pitchFamily="18" charset="0"/>
                <a:cs typeface="Times New Roman" panose="02020603050405020304" pitchFamily="18" charset="0"/>
              </a:rPr>
              <a:t> and in sequence classification, a list of inputs are jointly classified.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6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E9C2D-0634-4F5C-896A-4FCB098093A8}"/>
              </a:ext>
            </a:extLst>
          </p:cNvPr>
          <p:cNvSpPr>
            <a:spLocks noGrp="1"/>
          </p:cNvSpPr>
          <p:nvPr>
            <p:ph idx="1"/>
          </p:nvPr>
        </p:nvSpPr>
        <p:spPr>
          <a:xfrm>
            <a:off x="677334" y="223935"/>
            <a:ext cx="8596668" cy="5817427"/>
          </a:xfrm>
        </p:spPr>
        <p:txBody>
          <a:bodyPr/>
          <a:lstStyle/>
          <a:p>
            <a:r>
              <a:rPr lang="en-US" dirty="0">
                <a:latin typeface="Times New Roman" panose="02020603050405020304" pitchFamily="18" charset="0"/>
                <a:cs typeface="Times New Roman" panose="02020603050405020304" pitchFamily="18" charset="0"/>
              </a:rPr>
              <a:t>A classifier is called </a:t>
            </a:r>
            <a:r>
              <a:rPr lang="en-US" b="1" dirty="0">
                <a:latin typeface="Times New Roman" panose="02020603050405020304" pitchFamily="18" charset="0"/>
                <a:cs typeface="Times New Roman" panose="02020603050405020304" pitchFamily="18" charset="0"/>
              </a:rPr>
              <a:t>supervised </a:t>
            </a:r>
            <a:r>
              <a:rPr lang="en-US" dirty="0">
                <a:latin typeface="Times New Roman" panose="02020603050405020304" pitchFamily="18" charset="0"/>
                <a:cs typeface="Times New Roman" panose="02020603050405020304" pitchFamily="18" charset="0"/>
              </a:rPr>
              <a:t>if it is built based on training corpora containing the correct label for each input.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i="1" dirty="0"/>
              <a:t>(a) During training, a feature extractor is used to convert each input value to a feature set. These feature sets, which capture the basic information about each input that should be used to classify it,  Pairs of feature sets and labels are fed into the machine learning algorithm to generate a model.</a:t>
            </a:r>
          </a:p>
          <a:p>
            <a:r>
              <a:rPr lang="en-US" i="1" dirty="0"/>
              <a:t> (b) During prediction, the same feature extractor is used to convert unseen inputs to feature sets. These feature sets are then fed into the model, </a:t>
            </a:r>
            <a:r>
              <a:rPr lang="en-IN" i="1" dirty="0"/>
              <a:t>which generates predicted labels.</a:t>
            </a:r>
            <a:endParaRPr lang="en-IN" dirty="0"/>
          </a:p>
          <a:p>
            <a:endParaRPr lang="en-IN" dirty="0"/>
          </a:p>
        </p:txBody>
      </p:sp>
      <p:pic>
        <p:nvPicPr>
          <p:cNvPr id="4" name="Picture 3">
            <a:extLst>
              <a:ext uri="{FF2B5EF4-FFF2-40B4-BE49-F238E27FC236}">
                <a16:creationId xmlns:a16="http://schemas.microsoft.com/office/drawing/2014/main" id="{345A1CD7-53D9-45BD-8363-5C9D52315EAE}"/>
              </a:ext>
            </a:extLst>
          </p:cNvPr>
          <p:cNvPicPr>
            <a:picLocks noChangeAspect="1"/>
          </p:cNvPicPr>
          <p:nvPr/>
        </p:nvPicPr>
        <p:blipFill>
          <a:blip r:embed="rId2"/>
          <a:stretch>
            <a:fillRect/>
          </a:stretch>
        </p:blipFill>
        <p:spPr>
          <a:xfrm>
            <a:off x="1709955" y="816638"/>
            <a:ext cx="6344816" cy="2929770"/>
          </a:xfrm>
          <a:prstGeom prst="rect">
            <a:avLst/>
          </a:prstGeom>
        </p:spPr>
      </p:pic>
    </p:spTree>
    <p:extLst>
      <p:ext uri="{BB962C8B-B14F-4D97-AF65-F5344CB8AC3E}">
        <p14:creationId xmlns:p14="http://schemas.microsoft.com/office/powerpoint/2010/main" val="315521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E49D2B-CB6A-47CC-85D8-514049A7C0E0}"/>
              </a:ext>
            </a:extLst>
          </p:cNvPr>
          <p:cNvSpPr>
            <a:spLocks noGrp="1"/>
          </p:cNvSpPr>
          <p:nvPr>
            <p:ph idx="1"/>
          </p:nvPr>
        </p:nvSpPr>
        <p:spPr>
          <a:xfrm>
            <a:off x="677334" y="158621"/>
            <a:ext cx="8596668" cy="5882742"/>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Gender Identification:</a:t>
            </a:r>
          </a:p>
          <a:p>
            <a:r>
              <a:rPr lang="en-US" dirty="0">
                <a:latin typeface="Times New Roman" panose="02020603050405020304" pitchFamily="18" charset="0"/>
                <a:cs typeface="Times New Roman" panose="02020603050405020304" pitchFamily="18" charset="0"/>
              </a:rPr>
              <a:t>we saw that male and female names have some distinctive characteristics.</a:t>
            </a:r>
          </a:p>
          <a:p>
            <a:r>
              <a:rPr lang="en-US" dirty="0">
                <a:latin typeface="Times New Roman" panose="02020603050405020304" pitchFamily="18" charset="0"/>
                <a:cs typeface="Times New Roman" panose="02020603050405020304" pitchFamily="18" charset="0"/>
              </a:rPr>
              <a:t>Names ending in </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and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are likely to be female, while names ending in </a:t>
            </a: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t </a:t>
            </a:r>
            <a:r>
              <a:rPr lang="en-US" dirty="0">
                <a:latin typeface="Times New Roman" panose="02020603050405020304" pitchFamily="18" charset="0"/>
                <a:cs typeface="Times New Roman" panose="02020603050405020304" pitchFamily="18" charset="0"/>
              </a:rPr>
              <a:t>are likely to be male.</a:t>
            </a:r>
          </a:p>
          <a:p>
            <a:r>
              <a:rPr lang="en-US" dirty="0">
                <a:latin typeface="Times New Roman" panose="02020603050405020304" pitchFamily="18" charset="0"/>
                <a:cs typeface="Times New Roman" panose="02020603050405020304" pitchFamily="18" charset="0"/>
              </a:rPr>
              <a:t> Let’s build a classifier to model these differences more precisely.</a:t>
            </a:r>
          </a:p>
          <a:p>
            <a:r>
              <a:rPr lang="en-US" dirty="0">
                <a:latin typeface="Times New Roman" panose="02020603050405020304" pitchFamily="18" charset="0"/>
                <a:cs typeface="Times New Roman" panose="02020603050405020304" pitchFamily="18" charset="0"/>
              </a:rPr>
              <a:t>The first step in creating a classifier is deciding what </a:t>
            </a:r>
            <a:r>
              <a:rPr lang="en-US" b="1" dirty="0">
                <a:latin typeface="Times New Roman" panose="02020603050405020304" pitchFamily="18" charset="0"/>
                <a:cs typeface="Times New Roman" panose="02020603050405020304" pitchFamily="18" charset="0"/>
              </a:rPr>
              <a:t>features </a:t>
            </a:r>
            <a:r>
              <a:rPr lang="en-US" dirty="0">
                <a:latin typeface="Times New Roman" panose="02020603050405020304" pitchFamily="18" charset="0"/>
                <a:cs typeface="Times New Roman" panose="02020603050405020304" pitchFamily="18" charset="0"/>
              </a:rPr>
              <a:t>of the input are relevant, and how to </a:t>
            </a:r>
            <a:r>
              <a:rPr lang="en-US" b="1" dirty="0">
                <a:latin typeface="Times New Roman" panose="02020603050405020304" pitchFamily="18" charset="0"/>
                <a:cs typeface="Times New Roman" panose="02020603050405020304" pitchFamily="18" charset="0"/>
              </a:rPr>
              <a:t>encode </a:t>
            </a:r>
            <a:r>
              <a:rPr lang="en-US" dirty="0">
                <a:latin typeface="Times New Roman" panose="02020603050405020304" pitchFamily="18" charset="0"/>
                <a:cs typeface="Times New Roman" panose="02020603050405020304" pitchFamily="18" charset="0"/>
              </a:rPr>
              <a:t>those features.</a:t>
            </a:r>
          </a:p>
          <a:p>
            <a:r>
              <a:rPr lang="en-US" dirty="0">
                <a:latin typeface="Times New Roman" panose="02020603050405020304" pitchFamily="18" charset="0"/>
                <a:cs typeface="Times New Roman" panose="02020603050405020304" pitchFamily="18" charset="0"/>
              </a:rPr>
              <a:t> example, we’ll start by just looking at the final letter of a given name. The following </a:t>
            </a:r>
            <a:r>
              <a:rPr lang="en-US" b="1" dirty="0">
                <a:latin typeface="Times New Roman" panose="02020603050405020304" pitchFamily="18" charset="0"/>
                <a:cs typeface="Times New Roman" panose="02020603050405020304" pitchFamily="18" charset="0"/>
              </a:rPr>
              <a:t>feature extractor </a:t>
            </a:r>
            <a:r>
              <a:rPr lang="en-US" dirty="0">
                <a:latin typeface="Times New Roman" panose="02020603050405020304" pitchFamily="18" charset="0"/>
                <a:cs typeface="Times New Roman" panose="02020603050405020304" pitchFamily="18" charset="0"/>
              </a:rPr>
              <a:t>function builds a dictionary containing relevant information about a given name:</a:t>
            </a:r>
          </a:p>
          <a:p>
            <a:r>
              <a:rPr lang="en-IN" dirty="0">
                <a:latin typeface="Times New Roman" panose="02020603050405020304" pitchFamily="18" charset="0"/>
                <a:cs typeface="Times New Roman" panose="02020603050405020304" pitchFamily="18" charset="0"/>
              </a:rPr>
              <a:t>&gt;&gt;&gt; def </a:t>
            </a:r>
            <a:r>
              <a:rPr lang="en-IN" dirty="0" err="1">
                <a:latin typeface="Times New Roman" panose="02020603050405020304" pitchFamily="18" charset="0"/>
                <a:cs typeface="Times New Roman" panose="02020603050405020304" pitchFamily="18" charset="0"/>
              </a:rPr>
              <a:t>gender_features</a:t>
            </a:r>
            <a:r>
              <a:rPr lang="en-IN" dirty="0">
                <a:latin typeface="Times New Roman" panose="02020603050405020304" pitchFamily="18" charset="0"/>
                <a:cs typeface="Times New Roman" panose="02020603050405020304" pitchFamily="18" charset="0"/>
              </a:rPr>
              <a:t>(word):</a:t>
            </a:r>
          </a:p>
          <a:p>
            <a:r>
              <a:rPr lang="en-US" dirty="0">
                <a:latin typeface="Times New Roman" panose="02020603050405020304" pitchFamily="18" charset="0"/>
                <a:cs typeface="Times New Roman" panose="02020603050405020304" pitchFamily="18" charset="0"/>
              </a:rPr>
              <a:t>... return {'</a:t>
            </a:r>
            <a:r>
              <a:rPr lang="en-US" dirty="0" err="1">
                <a:latin typeface="Times New Roman" panose="02020603050405020304" pitchFamily="18" charset="0"/>
                <a:cs typeface="Times New Roman" panose="02020603050405020304" pitchFamily="18" charset="0"/>
              </a:rPr>
              <a:t>last_letter</a:t>
            </a:r>
            <a:r>
              <a:rPr lang="en-US" dirty="0">
                <a:latin typeface="Times New Roman" panose="02020603050405020304" pitchFamily="18" charset="0"/>
                <a:cs typeface="Times New Roman" panose="02020603050405020304" pitchFamily="18" charset="0"/>
              </a:rPr>
              <a:t>': word[-1]}</a:t>
            </a:r>
          </a:p>
          <a:p>
            <a:r>
              <a:rPr lang="en-IN" dirty="0">
                <a:latin typeface="Times New Roman" panose="02020603050405020304" pitchFamily="18" charset="0"/>
                <a:cs typeface="Times New Roman" panose="02020603050405020304" pitchFamily="18" charset="0"/>
              </a:rPr>
              <a:t>&gt;&gt;&gt; </a:t>
            </a:r>
            <a:r>
              <a:rPr lang="en-IN" dirty="0" err="1">
                <a:latin typeface="Times New Roman" panose="02020603050405020304" pitchFamily="18" charset="0"/>
                <a:cs typeface="Times New Roman" panose="02020603050405020304" pitchFamily="18" charset="0"/>
              </a:rPr>
              <a:t>gender_features</a:t>
            </a:r>
            <a:r>
              <a:rPr lang="en-IN" dirty="0">
                <a:latin typeface="Times New Roman" panose="02020603050405020304" pitchFamily="18" charset="0"/>
                <a:cs typeface="Times New Roman" panose="02020603050405020304" pitchFamily="18" charset="0"/>
              </a:rPr>
              <a:t>('Shrek')</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last_letter</a:t>
            </a:r>
            <a:r>
              <a:rPr lang="en-IN" dirty="0">
                <a:latin typeface="Times New Roman" panose="02020603050405020304" pitchFamily="18" charset="0"/>
                <a:cs typeface="Times New Roman" panose="02020603050405020304" pitchFamily="18" charset="0"/>
              </a:rPr>
              <a:t>': 'k'}</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50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612F9C-2370-424A-9D9B-DD8A93D685A3}"/>
              </a:ext>
            </a:extLst>
          </p:cNvPr>
          <p:cNvSpPr>
            <a:spLocks noGrp="1"/>
          </p:cNvSpPr>
          <p:nvPr>
            <p:ph idx="1"/>
          </p:nvPr>
        </p:nvSpPr>
        <p:spPr>
          <a:xfrm>
            <a:off x="677334" y="233265"/>
            <a:ext cx="8596668" cy="5808097"/>
          </a:xfrm>
        </p:spPr>
        <p:txBody>
          <a:bodyPr/>
          <a:lstStyle/>
          <a:p>
            <a:r>
              <a:rPr lang="en-US" dirty="0">
                <a:latin typeface="Times New Roman" panose="02020603050405020304" pitchFamily="18" charset="0"/>
                <a:cs typeface="Times New Roman" panose="02020603050405020304" pitchFamily="18" charset="0"/>
              </a:rPr>
              <a:t>The dictionary that is returned by this function is called a </a:t>
            </a:r>
            <a:r>
              <a:rPr lang="en-US" b="1" dirty="0">
                <a:latin typeface="Times New Roman" panose="02020603050405020304" pitchFamily="18" charset="0"/>
                <a:cs typeface="Times New Roman" panose="02020603050405020304" pitchFamily="18" charset="0"/>
              </a:rPr>
              <a:t>feature set </a:t>
            </a:r>
            <a:r>
              <a:rPr lang="en-US" dirty="0">
                <a:latin typeface="Times New Roman" panose="02020603050405020304" pitchFamily="18" charset="0"/>
                <a:cs typeface="Times New Roman" panose="02020603050405020304" pitchFamily="18" charset="0"/>
              </a:rPr>
              <a:t>and maps from features’ names to their values. </a:t>
            </a:r>
          </a:p>
          <a:p>
            <a:r>
              <a:rPr lang="en-US" dirty="0">
                <a:latin typeface="Times New Roman" panose="02020603050405020304" pitchFamily="18" charset="0"/>
                <a:cs typeface="Times New Roman" panose="02020603050405020304" pitchFamily="18" charset="0"/>
              </a:rPr>
              <a:t>Feature names are case-sensitive strings that typically provide a short human-readable description of the feature.</a:t>
            </a:r>
          </a:p>
          <a:p>
            <a:r>
              <a:rPr lang="en-US" dirty="0">
                <a:latin typeface="Times New Roman" panose="02020603050405020304" pitchFamily="18" charset="0"/>
                <a:cs typeface="Times New Roman" panose="02020603050405020304" pitchFamily="18" charset="0"/>
              </a:rPr>
              <a:t> Feature values are values with simple types, such as Booleans, numbers, and strings.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Now that we’ve defined a feature extractor, we need to prepare a list of examples and</a:t>
            </a:r>
            <a:r>
              <a:rPr lang="en-IN" dirty="0">
                <a:latin typeface="Times New Roman" panose="02020603050405020304" pitchFamily="18" charset="0"/>
                <a:cs typeface="Times New Roman" panose="02020603050405020304" pitchFamily="18" charset="0"/>
              </a:rPr>
              <a:t>corresponding class labels:</a:t>
            </a:r>
          </a:p>
          <a:p>
            <a:r>
              <a:rPr lang="en-US" dirty="0">
                <a:latin typeface="Times New Roman" panose="02020603050405020304" pitchFamily="18" charset="0"/>
                <a:cs typeface="Times New Roman" panose="02020603050405020304" pitchFamily="18" charset="0"/>
              </a:rPr>
              <a:t>&gt;&gt;&gt; from </a:t>
            </a:r>
            <a:r>
              <a:rPr lang="en-US" dirty="0" err="1">
                <a:latin typeface="Times New Roman" panose="02020603050405020304" pitchFamily="18" charset="0"/>
                <a:cs typeface="Times New Roman" panose="02020603050405020304" pitchFamily="18" charset="0"/>
              </a:rPr>
              <a:t>nltk.corpus</a:t>
            </a:r>
            <a:r>
              <a:rPr lang="en-US" dirty="0">
                <a:latin typeface="Times New Roman" panose="02020603050405020304" pitchFamily="18" charset="0"/>
                <a:cs typeface="Times New Roman" panose="02020603050405020304" pitchFamily="18" charset="0"/>
              </a:rPr>
              <a:t> import names</a:t>
            </a:r>
          </a:p>
          <a:p>
            <a:r>
              <a:rPr lang="en-IN" dirty="0">
                <a:latin typeface="Times New Roman" panose="02020603050405020304" pitchFamily="18" charset="0"/>
                <a:cs typeface="Times New Roman" panose="02020603050405020304" pitchFamily="18" charset="0"/>
              </a:rPr>
              <a:t>&gt;&gt;&gt; import random</a:t>
            </a:r>
          </a:p>
          <a:p>
            <a:r>
              <a:rPr lang="en-IN" dirty="0">
                <a:latin typeface="Times New Roman" panose="02020603050405020304" pitchFamily="18" charset="0"/>
                <a:cs typeface="Times New Roman" panose="02020603050405020304" pitchFamily="18" charset="0"/>
              </a:rPr>
              <a:t>&gt;&gt;&gt; names = ([(name, 'male') for name in </a:t>
            </a:r>
            <a:r>
              <a:rPr lang="en-IN" dirty="0" err="1">
                <a:latin typeface="Times New Roman" panose="02020603050405020304" pitchFamily="18" charset="0"/>
                <a:cs typeface="Times New Roman" panose="02020603050405020304" pitchFamily="18" charset="0"/>
              </a:rPr>
              <a:t>names.words</a:t>
            </a:r>
            <a:r>
              <a:rPr lang="en-IN" dirty="0">
                <a:latin typeface="Times New Roman" panose="02020603050405020304" pitchFamily="18" charset="0"/>
                <a:cs typeface="Times New Roman" panose="02020603050405020304" pitchFamily="18" charset="0"/>
              </a:rPr>
              <a:t>('male.txt')] +</a:t>
            </a:r>
          </a:p>
          <a:p>
            <a:r>
              <a:rPr lang="en-US" dirty="0">
                <a:latin typeface="Times New Roman" panose="02020603050405020304" pitchFamily="18" charset="0"/>
                <a:cs typeface="Times New Roman" panose="02020603050405020304" pitchFamily="18" charset="0"/>
              </a:rPr>
              <a:t>... [(name, 'female') for name in </a:t>
            </a:r>
            <a:r>
              <a:rPr lang="en-US" dirty="0" err="1">
                <a:latin typeface="Times New Roman" panose="02020603050405020304" pitchFamily="18" charset="0"/>
                <a:cs typeface="Times New Roman" panose="02020603050405020304" pitchFamily="18" charset="0"/>
              </a:rPr>
              <a:t>names.words</a:t>
            </a:r>
            <a:r>
              <a:rPr lang="en-US" dirty="0">
                <a:latin typeface="Times New Roman" panose="02020603050405020304" pitchFamily="18" charset="0"/>
                <a:cs typeface="Times New Roman" panose="02020603050405020304" pitchFamily="18" charset="0"/>
              </a:rPr>
              <a:t>('female.txt')])</a:t>
            </a:r>
          </a:p>
          <a:p>
            <a:r>
              <a:rPr lang="en-IN" dirty="0">
                <a:latin typeface="Times New Roman" panose="02020603050405020304" pitchFamily="18" charset="0"/>
                <a:cs typeface="Times New Roman" panose="02020603050405020304" pitchFamily="18" charset="0"/>
              </a:rPr>
              <a:t>&gt;&gt;&gt; </a:t>
            </a:r>
            <a:r>
              <a:rPr lang="en-IN" dirty="0" err="1">
                <a:latin typeface="Times New Roman" panose="02020603050405020304" pitchFamily="18" charset="0"/>
                <a:cs typeface="Times New Roman" panose="02020603050405020304" pitchFamily="18" charset="0"/>
              </a:rPr>
              <a:t>random.shuffle</a:t>
            </a:r>
            <a:r>
              <a:rPr lang="en-IN" dirty="0">
                <a:latin typeface="Times New Roman" panose="02020603050405020304" pitchFamily="18" charset="0"/>
                <a:cs typeface="Times New Roman" panose="02020603050405020304" pitchFamily="18" charset="0"/>
              </a:rPr>
              <a:t>(names)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915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5B2A0E-C563-498F-8B88-6BF45023B4F5}"/>
              </a:ext>
            </a:extLst>
          </p:cNvPr>
          <p:cNvSpPr>
            <a:spLocks noGrp="1"/>
          </p:cNvSpPr>
          <p:nvPr>
            <p:ph idx="1"/>
          </p:nvPr>
        </p:nvSpPr>
        <p:spPr>
          <a:xfrm>
            <a:off x="677334" y="195943"/>
            <a:ext cx="8596668" cy="5845419"/>
          </a:xfrm>
        </p:spPr>
        <p:txBody>
          <a:bodyPr/>
          <a:lstStyle/>
          <a:p>
            <a:r>
              <a:rPr lang="en-US" dirty="0">
                <a:latin typeface="Times New Roman" panose="02020603050405020304" pitchFamily="18" charset="0"/>
                <a:cs typeface="Times New Roman" panose="02020603050405020304" pitchFamily="18" charset="0"/>
              </a:rPr>
              <a:t>we use the feature extractor to process the names data, and divide the resulting list of feature sets into a </a:t>
            </a:r>
            <a:r>
              <a:rPr lang="en-US" b="1" dirty="0">
                <a:latin typeface="Times New Roman" panose="02020603050405020304" pitchFamily="18" charset="0"/>
                <a:cs typeface="Times New Roman" panose="02020603050405020304" pitchFamily="18" charset="0"/>
              </a:rPr>
              <a:t>training set </a:t>
            </a:r>
            <a:r>
              <a:rPr lang="en-US" dirty="0">
                <a:latin typeface="Times New Roman" panose="02020603050405020304" pitchFamily="18" charset="0"/>
                <a:cs typeface="Times New Roman" panose="02020603050405020304" pitchFamily="18" charset="0"/>
              </a:rPr>
              <a:t>and a </a:t>
            </a:r>
            <a:r>
              <a:rPr lang="en-US" b="1" dirty="0">
                <a:latin typeface="Times New Roman" panose="02020603050405020304" pitchFamily="18" charset="0"/>
                <a:cs typeface="Times New Roman" panose="02020603050405020304" pitchFamily="18" charset="0"/>
              </a:rPr>
              <a:t>test set</a:t>
            </a:r>
            <a:r>
              <a:rPr lang="en-US" dirty="0">
                <a:latin typeface="Times New Roman" panose="02020603050405020304" pitchFamily="18" charset="0"/>
                <a:cs typeface="Times New Roman" panose="02020603050405020304" pitchFamily="18" charset="0"/>
              </a:rPr>
              <a:t>. The training set is used to train a </a:t>
            </a:r>
            <a:r>
              <a:rPr lang="en-IN" dirty="0">
                <a:latin typeface="Times New Roman" panose="02020603050405020304" pitchFamily="18" charset="0"/>
                <a:cs typeface="Times New Roman" panose="02020603050405020304" pitchFamily="18" charset="0"/>
              </a:rPr>
              <a:t>new “naive Bayes” classifier.</a:t>
            </a:r>
          </a:p>
          <a:p>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featuresets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gender_features</a:t>
            </a:r>
            <a:r>
              <a:rPr lang="en-US" dirty="0">
                <a:latin typeface="Times New Roman" panose="02020603050405020304" pitchFamily="18" charset="0"/>
                <a:cs typeface="Times New Roman" panose="02020603050405020304" pitchFamily="18" charset="0"/>
              </a:rPr>
              <a:t>(n), g) for (</a:t>
            </a:r>
            <a:r>
              <a:rPr lang="en-US" dirty="0" err="1">
                <a:latin typeface="Times New Roman" panose="02020603050405020304" pitchFamily="18" charset="0"/>
                <a:cs typeface="Times New Roman" panose="02020603050405020304" pitchFamily="18" charset="0"/>
              </a:rPr>
              <a:t>n,g</a:t>
            </a:r>
            <a:r>
              <a:rPr lang="en-US" dirty="0">
                <a:latin typeface="Times New Roman" panose="02020603050405020304" pitchFamily="18" charset="0"/>
                <a:cs typeface="Times New Roman" panose="02020603050405020304" pitchFamily="18" charset="0"/>
              </a:rPr>
              <a:t>) in names]</a:t>
            </a:r>
          </a:p>
          <a:p>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train_set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test_set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featuresets</a:t>
            </a:r>
            <a:r>
              <a:rPr lang="en-US" dirty="0">
                <a:latin typeface="Times New Roman" panose="02020603050405020304" pitchFamily="18" charset="0"/>
                <a:cs typeface="Times New Roman" panose="02020603050405020304" pitchFamily="18" charset="0"/>
              </a:rPr>
              <a:t>[500:], </a:t>
            </a:r>
            <a:r>
              <a:rPr lang="en-US" dirty="0" err="1">
                <a:latin typeface="Times New Roman" panose="02020603050405020304" pitchFamily="18" charset="0"/>
                <a:cs typeface="Times New Roman" panose="02020603050405020304" pitchFamily="18" charset="0"/>
              </a:rPr>
              <a:t>featuresets</a:t>
            </a:r>
            <a:r>
              <a:rPr lang="en-US" dirty="0">
                <a:latin typeface="Times New Roman" panose="02020603050405020304" pitchFamily="18" charset="0"/>
                <a:cs typeface="Times New Roman" panose="02020603050405020304" pitchFamily="18" charset="0"/>
              </a:rPr>
              <a:t>[:500]</a:t>
            </a:r>
          </a:p>
          <a:p>
            <a:r>
              <a:rPr lang="en-IN" dirty="0">
                <a:latin typeface="Times New Roman" panose="02020603050405020304" pitchFamily="18" charset="0"/>
                <a:cs typeface="Times New Roman" panose="02020603050405020304" pitchFamily="18" charset="0"/>
              </a:rPr>
              <a:t>&gt;&gt;&gt; classifier = </a:t>
            </a:r>
            <a:r>
              <a:rPr lang="en-IN" dirty="0" err="1">
                <a:latin typeface="Times New Roman" panose="02020603050405020304" pitchFamily="18" charset="0"/>
                <a:cs typeface="Times New Roman" panose="02020603050405020304" pitchFamily="18" charset="0"/>
              </a:rPr>
              <a:t>nltk.NaiveBayesClassifier.train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train_set</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classifier.classify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gender_features</a:t>
            </a:r>
            <a:r>
              <a:rPr lang="en-US" dirty="0">
                <a:latin typeface="Times New Roman" panose="02020603050405020304" pitchFamily="18" charset="0"/>
                <a:cs typeface="Times New Roman" panose="02020603050405020304" pitchFamily="18" charset="0"/>
              </a:rPr>
              <a:t>('Neo'))</a:t>
            </a:r>
          </a:p>
          <a:p>
            <a:r>
              <a:rPr lang="en-IN" dirty="0">
                <a:latin typeface="Times New Roman" panose="02020603050405020304" pitchFamily="18" charset="0"/>
                <a:cs typeface="Times New Roman" panose="02020603050405020304" pitchFamily="18" charset="0"/>
              </a:rPr>
              <a:t>'male'</a:t>
            </a:r>
          </a:p>
          <a:p>
            <a:r>
              <a:rPr lang="en-US" dirty="0">
                <a:latin typeface="Times New Roman" panose="02020603050405020304" pitchFamily="18" charset="0"/>
                <a:cs typeface="Times New Roman" panose="02020603050405020304" pitchFamily="18" charset="0"/>
              </a:rPr>
              <a:t>&gt;&gt;&gt; </a:t>
            </a:r>
            <a:r>
              <a:rPr lang="en-US" dirty="0" err="1">
                <a:latin typeface="Times New Roman" panose="02020603050405020304" pitchFamily="18" charset="0"/>
                <a:cs typeface="Times New Roman" panose="02020603050405020304" pitchFamily="18" charset="0"/>
              </a:rPr>
              <a:t>classifier.classify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gender_features</a:t>
            </a:r>
            <a:r>
              <a:rPr lang="en-US" dirty="0">
                <a:latin typeface="Times New Roman" panose="02020603050405020304" pitchFamily="18" charset="0"/>
                <a:cs typeface="Times New Roman" panose="02020603050405020304" pitchFamily="18" charset="0"/>
              </a:rPr>
              <a:t>('Trinity'))</a:t>
            </a:r>
          </a:p>
          <a:p>
            <a:r>
              <a:rPr lang="en-IN" dirty="0">
                <a:latin typeface="Times New Roman" panose="02020603050405020304" pitchFamily="18" charset="0"/>
                <a:cs typeface="Times New Roman" panose="02020603050405020304" pitchFamily="18" charset="0"/>
              </a:rPr>
              <a:t>'female'</a:t>
            </a:r>
          </a:p>
        </p:txBody>
      </p:sp>
    </p:spTree>
    <p:extLst>
      <p:ext uri="{BB962C8B-B14F-4D97-AF65-F5344CB8AC3E}">
        <p14:creationId xmlns:p14="http://schemas.microsoft.com/office/powerpoint/2010/main" val="3056528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8A8131-FC5C-4453-96D5-E0B2BCEF5F34}"/>
              </a:ext>
            </a:extLst>
          </p:cNvPr>
          <p:cNvSpPr>
            <a:spLocks noGrp="1"/>
          </p:cNvSpPr>
          <p:nvPr>
            <p:ph idx="1"/>
          </p:nvPr>
        </p:nvSpPr>
        <p:spPr>
          <a:xfrm>
            <a:off x="695995" y="270589"/>
            <a:ext cx="8596668" cy="5770774"/>
          </a:xfrm>
        </p:spPr>
        <p:txBody>
          <a:bodyPr/>
          <a:lstStyle/>
          <a:p>
            <a:pPr marL="0" indent="0">
              <a:buNone/>
            </a:pPr>
            <a:r>
              <a:rPr lang="en-IN" b="1" dirty="0">
                <a:latin typeface="Times New Roman" panose="02020603050405020304" pitchFamily="18" charset="0"/>
                <a:cs typeface="Times New Roman" panose="02020603050405020304" pitchFamily="18" charset="0"/>
              </a:rPr>
              <a:t>Document Classification:</a:t>
            </a:r>
          </a:p>
          <a:p>
            <a:r>
              <a:rPr lang="en-US" dirty="0">
                <a:latin typeface="Times New Roman" panose="02020603050405020304" pitchFamily="18" charset="0"/>
                <a:cs typeface="Times New Roman" panose="02020603050405020304" pitchFamily="18" charset="0"/>
              </a:rPr>
              <a:t>we can build classifiers that will automatically tag new documents with appropriate category labels.</a:t>
            </a:r>
          </a:p>
          <a:p>
            <a:r>
              <a:rPr lang="en-US" dirty="0">
                <a:latin typeface="Times New Roman" panose="02020603050405020304" pitchFamily="18" charset="0"/>
                <a:cs typeface="Times New Roman" panose="02020603050405020304" pitchFamily="18" charset="0"/>
              </a:rPr>
              <a:t>For this example, we’ve chosen the Movie Reviews Corpus, which categorizes each review as positive or negative.</a:t>
            </a:r>
          </a:p>
          <a:p>
            <a:r>
              <a:rPr lang="en-US" dirty="0">
                <a:latin typeface="Times New Roman" panose="02020603050405020304" pitchFamily="18" charset="0"/>
                <a:cs typeface="Times New Roman" panose="02020603050405020304" pitchFamily="18" charset="0"/>
              </a:rPr>
              <a:t>&gt;&gt;&gt; from </a:t>
            </a:r>
            <a:r>
              <a:rPr lang="en-US" dirty="0" err="1">
                <a:latin typeface="Times New Roman" panose="02020603050405020304" pitchFamily="18" charset="0"/>
                <a:cs typeface="Times New Roman" panose="02020603050405020304" pitchFamily="18" charset="0"/>
              </a:rPr>
              <a:t>nltk.corpus</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movie_reviews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&gt;&gt;&gt; documents = [(list(</a:t>
            </a:r>
            <a:r>
              <a:rPr lang="en-US" dirty="0" err="1">
                <a:latin typeface="Times New Roman" panose="02020603050405020304" pitchFamily="18" charset="0"/>
                <a:cs typeface="Times New Roman" panose="02020603050405020304" pitchFamily="18" charset="0"/>
              </a:rPr>
              <a:t>movie_reviews.words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fileid</a:t>
            </a:r>
            <a:r>
              <a:rPr lang="en-US" dirty="0">
                <a:latin typeface="Times New Roman" panose="02020603050405020304" pitchFamily="18" charset="0"/>
                <a:cs typeface="Times New Roman" panose="02020603050405020304" pitchFamily="18" charset="0"/>
              </a:rPr>
              <a:t>)), category)</a:t>
            </a:r>
          </a:p>
          <a:p>
            <a:r>
              <a:rPr lang="en-US" dirty="0">
                <a:latin typeface="Times New Roman" panose="02020603050405020304" pitchFamily="18" charset="0"/>
                <a:cs typeface="Times New Roman" panose="02020603050405020304" pitchFamily="18" charset="0"/>
              </a:rPr>
              <a:t>... for category in </a:t>
            </a:r>
            <a:r>
              <a:rPr lang="en-US" dirty="0" err="1">
                <a:latin typeface="Times New Roman" panose="02020603050405020304" pitchFamily="18" charset="0"/>
                <a:cs typeface="Times New Roman" panose="02020603050405020304" pitchFamily="18" charset="0"/>
              </a:rPr>
              <a:t>movie_reviews.categories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fileid</a:t>
            </a:r>
            <a:r>
              <a:rPr lang="en-US" dirty="0">
                <a:latin typeface="Times New Roman" panose="02020603050405020304" pitchFamily="18" charset="0"/>
                <a:cs typeface="Times New Roman" panose="02020603050405020304" pitchFamily="18" charset="0"/>
              </a:rPr>
              <a:t> in </a:t>
            </a:r>
            <a:r>
              <a:rPr lang="en-US" dirty="0" err="1">
                <a:latin typeface="Times New Roman" panose="02020603050405020304" pitchFamily="18" charset="0"/>
                <a:cs typeface="Times New Roman" panose="02020603050405020304" pitchFamily="18" charset="0"/>
              </a:rPr>
              <a:t>movie_reviews.fileids</a:t>
            </a:r>
            <a:r>
              <a:rPr lang="en-US" dirty="0">
                <a:latin typeface="Times New Roman" panose="02020603050405020304" pitchFamily="18" charset="0"/>
                <a:cs typeface="Times New Roman" panose="02020603050405020304" pitchFamily="18" charset="0"/>
              </a:rPr>
              <a:t>(category)]</a:t>
            </a:r>
          </a:p>
          <a:p>
            <a:r>
              <a:rPr lang="en-IN" dirty="0">
                <a:latin typeface="Times New Roman" panose="02020603050405020304" pitchFamily="18" charset="0"/>
                <a:cs typeface="Times New Roman" panose="02020603050405020304" pitchFamily="18" charset="0"/>
              </a:rPr>
              <a:t>&gt;&gt;&gt; </a:t>
            </a:r>
            <a:r>
              <a:rPr lang="en-IN" dirty="0" err="1">
                <a:latin typeface="Times New Roman" panose="02020603050405020304" pitchFamily="18" charset="0"/>
                <a:cs typeface="Times New Roman" panose="02020603050405020304" pitchFamily="18" charset="0"/>
              </a:rPr>
              <a:t>random.shuffle</a:t>
            </a:r>
            <a:r>
              <a:rPr lang="en-IN" dirty="0">
                <a:latin typeface="Times New Roman" panose="02020603050405020304" pitchFamily="18" charset="0"/>
                <a:cs typeface="Times New Roman" panose="02020603050405020304" pitchFamily="18" charset="0"/>
              </a:rPr>
              <a:t>(documents)</a:t>
            </a:r>
          </a:p>
          <a:p>
            <a:r>
              <a:rPr lang="en-US" dirty="0">
                <a:latin typeface="Times New Roman" panose="02020603050405020304" pitchFamily="18" charset="0"/>
                <a:cs typeface="Times New Roman" panose="02020603050405020304" pitchFamily="18" charset="0"/>
              </a:rPr>
              <a:t>we begin by constructing a list of the 2,000 most frequent words in the overall corpus .</a:t>
            </a:r>
          </a:p>
          <a:p>
            <a:r>
              <a:rPr lang="en-US" dirty="0">
                <a:latin typeface="Times New Roman" panose="02020603050405020304" pitchFamily="18" charset="0"/>
                <a:cs typeface="Times New Roman" panose="02020603050405020304" pitchFamily="18" charset="0"/>
              </a:rPr>
              <a:t> We can then define a feature extractor that simply checks whether each of these words is present in a given document.</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435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370E75-93D2-48D1-A022-3065B2D805DF}"/>
              </a:ext>
            </a:extLst>
          </p:cNvPr>
          <p:cNvSpPr>
            <a:spLocks noGrp="1"/>
          </p:cNvSpPr>
          <p:nvPr>
            <p:ph idx="1"/>
          </p:nvPr>
        </p:nvSpPr>
        <p:spPr>
          <a:xfrm>
            <a:off x="677334" y="251927"/>
            <a:ext cx="8596668" cy="5789435"/>
          </a:xfrm>
        </p:spPr>
        <p:txBody>
          <a:bodyPr/>
          <a:lstStyle/>
          <a:p>
            <a:r>
              <a:rPr lang="en-US" dirty="0" err="1">
                <a:latin typeface="Times New Roman" panose="02020603050405020304" pitchFamily="18" charset="0"/>
                <a:cs typeface="Times New Roman" panose="02020603050405020304" pitchFamily="18" charset="0"/>
              </a:rPr>
              <a:t>classifier.show_most_informative_features</a:t>
            </a:r>
            <a:r>
              <a:rPr lang="en-US" dirty="0">
                <a:latin typeface="Times New Roman" panose="02020603050405020304" pitchFamily="18" charset="0"/>
                <a:cs typeface="Times New Roman" panose="02020603050405020304" pitchFamily="18" charset="0"/>
              </a:rPr>
              <a:t>(5)</a:t>
            </a:r>
          </a:p>
          <a:p>
            <a:r>
              <a:rPr lang="en-IN" dirty="0">
                <a:latin typeface="Times New Roman" panose="02020603050405020304" pitchFamily="18" charset="0"/>
                <a:cs typeface="Times New Roman" panose="02020603050405020304" pitchFamily="18" charset="0"/>
              </a:rPr>
              <a:t>Most Informative Features</a:t>
            </a:r>
          </a:p>
          <a:p>
            <a:r>
              <a:rPr lang="en-US" dirty="0">
                <a:latin typeface="Times New Roman" panose="02020603050405020304" pitchFamily="18" charset="0"/>
                <a:cs typeface="Times New Roman" panose="02020603050405020304" pitchFamily="18" charset="0"/>
              </a:rPr>
              <a:t>contains(outstanding) = True   POS</a:t>
            </a:r>
          </a:p>
          <a:p>
            <a:r>
              <a:rPr lang="en-IN" dirty="0">
                <a:latin typeface="Times New Roman" panose="02020603050405020304" pitchFamily="18" charset="0"/>
                <a:cs typeface="Times New Roman" panose="02020603050405020304" pitchFamily="18" charset="0"/>
              </a:rPr>
              <a:t>contains(</a:t>
            </a:r>
            <a:r>
              <a:rPr lang="en-IN" dirty="0" err="1">
                <a:latin typeface="Times New Roman" panose="02020603050405020304" pitchFamily="18" charset="0"/>
                <a:cs typeface="Times New Roman" panose="02020603050405020304" pitchFamily="18" charset="0"/>
              </a:rPr>
              <a:t>seagal</a:t>
            </a:r>
            <a:r>
              <a:rPr lang="en-IN" dirty="0">
                <a:latin typeface="Times New Roman" panose="02020603050405020304" pitchFamily="18" charset="0"/>
                <a:cs typeface="Times New Roman" panose="02020603050405020304" pitchFamily="18" charset="0"/>
              </a:rPr>
              <a:t>) = True            NEG</a:t>
            </a:r>
          </a:p>
          <a:p>
            <a:r>
              <a:rPr lang="en-US" dirty="0">
                <a:latin typeface="Times New Roman" panose="02020603050405020304" pitchFamily="18" charset="0"/>
                <a:cs typeface="Times New Roman" panose="02020603050405020304" pitchFamily="18" charset="0"/>
              </a:rPr>
              <a:t>contains(wonderfully) = True    POS</a:t>
            </a:r>
          </a:p>
          <a:p>
            <a:r>
              <a:rPr lang="fr-FR" dirty="0">
                <a:latin typeface="Times New Roman" panose="02020603050405020304" pitchFamily="18" charset="0"/>
                <a:cs typeface="Times New Roman" panose="02020603050405020304" pitchFamily="18" charset="0"/>
              </a:rPr>
              <a:t>contains(damon) = True            POS</a:t>
            </a:r>
          </a:p>
          <a:p>
            <a:r>
              <a:rPr lang="en-IN" dirty="0">
                <a:latin typeface="Times New Roman" panose="02020603050405020304" pitchFamily="18" charset="0"/>
                <a:cs typeface="Times New Roman" panose="02020603050405020304" pitchFamily="18" charset="0"/>
              </a:rPr>
              <a:t>contains(wasted) = True            NEG</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2689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128</TotalTime>
  <Words>890</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Wingdings 3</vt:lpstr>
      <vt:lpstr>Facet</vt:lpstr>
      <vt:lpstr>Supervised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Classification</dc:title>
  <dc:creator>amruthasarada@gmail.com</dc:creator>
  <cp:lastModifiedBy>amruthasarada@gmail.com</cp:lastModifiedBy>
  <cp:revision>7</cp:revision>
  <dcterms:created xsi:type="dcterms:W3CDTF">2019-09-03T04:35:31Z</dcterms:created>
  <dcterms:modified xsi:type="dcterms:W3CDTF">2019-09-03T06:44:15Z</dcterms:modified>
</cp:coreProperties>
</file>