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4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2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624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8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83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9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98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0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5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0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1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5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49C6-0500-4EC0-87CC-27C982F01252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560327-5D88-4D90-9157-D014191DB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9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4941-FE43-4958-826A-5ACC0AFBF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Recursion in Linguistic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343B-3E3C-48EF-B51F-C7E4647AF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3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C43E-F7A1-4ACF-A296-9FA3A4002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257"/>
            <a:ext cx="8596668" cy="578010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Nested Structure with Cascaded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chunk structures have been relatively flat.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consist of tagged tokens, optionally grouped under a chunk node such as NP.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However, it is possible to build chunk structures of arbitrary depth, simply by creating a multistage chunk grammar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recursive rules.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four-stage chunk grammar, and can be used to create structures having a depth of at most four.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1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3F9E-A469-4280-82AA-DF434E42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581"/>
            <a:ext cx="8596668" cy="574278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7-6. A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handles NP, PP, VP, and 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= r"""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NP: {&lt;DT|JJ|NN.*&gt;+} # Chunk sequences of DT, JJ, NN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PP: {&lt;IN&gt;&lt;NP&gt;} # Chunk prepositions followed by NP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VP: {&lt;VB.*&gt;&lt;NP|PP|CLAUSE&gt;+$} # Chunk verbs and their arguments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CLAUSE: {&lt;NP&gt;&lt;VP&gt;} # Chunk NP, VP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nltk.RegexpParser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(grammar)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= [("Mary", "NN"), ("saw", "VBD"), ("the", "DT"), ("cat", "NN"),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("sit", "VB"), ("on", "IN"), ("the", "DT"), ("mat", "NN")]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cp.parse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(sentence)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Mary/NN)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saw/VBD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the/DT cat/NN)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(VP sit/VB (PP on/IN (NP the/DT mat/NN)))))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A5D9-1AED-4F9A-A4DA-9D2E0A47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3895"/>
            <a:ext cx="8596668" cy="567746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 this result misses the VP headed by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has other shortcomings, too.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what happens when we apply this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sentence having deeper nesting.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it fails to identify the VP chunk starting at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sentence = [("John", "NNP"), ("thinks", "VBZ"), ("Mary", "NN"),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("saw", "VBD"), ("the", "DT"), ("cat", "NN"), ("sit", "VB"),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("on", "IN"), ("the", "DT"), ("mat", "NN")]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cp.parse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(sentence)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John/NNP)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thinks/VBZ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Mary/NN)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saw/VBD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the/DT cat/NN)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(VP sit/VB (PP on/IN (NP the/DT mat/NN)))))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5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E866-E65D-4A62-B7E0-AF0498F6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13"/>
            <a:ext cx="8596668" cy="58547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add an optional second argument loop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number of times the set of patterns should be run: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cp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nltk.RegexpParser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(grammar, loop=2)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cp.parse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(sentence)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John/NNP)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thinks/VBZ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(CLAUSE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Mary/NN)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saw/VBD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the/DT cat/NN)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(VP sit/VB (PP on/IN (NP the/DT mat/NN)))))))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0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EAFB-4A28-4C43-ABAB-5F192A52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79918"/>
            <a:ext cx="9632993" cy="64007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Trees:</a:t>
            </a:r>
          </a:p>
          <a:p>
            <a:r>
              <a:rPr lang="en-US" dirty="0"/>
              <a:t>A </a:t>
            </a:r>
            <a:r>
              <a:rPr lang="en-US" b="1" dirty="0"/>
              <a:t>tree </a:t>
            </a:r>
            <a:r>
              <a:rPr lang="en-US" dirty="0"/>
              <a:t>is a set of connected labeled nodes, each reachable by a unique path from a </a:t>
            </a:r>
            <a:r>
              <a:rPr lang="en-IN" dirty="0"/>
              <a:t>distinguished root node.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45B75-8DFC-4A54-9530-45B207F3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45" y="1598739"/>
            <a:ext cx="4310743" cy="21055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D8D4FC-9923-4590-BB26-CA602B2642B7}"/>
              </a:ext>
            </a:extLst>
          </p:cNvPr>
          <p:cNvSpPr/>
          <p:nvPr/>
        </p:nvSpPr>
        <p:spPr>
          <a:xfrm>
            <a:off x="1312505" y="3704253"/>
            <a:ext cx="869924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irka"/>
              </a:rPr>
              <a:t>We use a ‘family’ metaphor to talk about the relationships of nodes in a tree: for example,</a:t>
            </a:r>
          </a:p>
          <a:p>
            <a:r>
              <a:rPr lang="en-US" sz="1600" dirty="0">
                <a:latin typeface="TheSansMonoCd-W5Regular"/>
              </a:rPr>
              <a:t>S </a:t>
            </a:r>
            <a:r>
              <a:rPr lang="en-US" dirty="0">
                <a:latin typeface="Birka"/>
              </a:rPr>
              <a:t>is the </a:t>
            </a:r>
            <a:r>
              <a:rPr lang="en-US" b="1" dirty="0">
                <a:latin typeface="Birka-Bold"/>
              </a:rPr>
              <a:t>parent </a:t>
            </a:r>
            <a:r>
              <a:rPr lang="en-US" dirty="0">
                <a:latin typeface="Birka"/>
              </a:rPr>
              <a:t>of </a:t>
            </a:r>
            <a:r>
              <a:rPr lang="en-US" sz="1600" dirty="0">
                <a:latin typeface="TheSansMonoCd-W5Regular"/>
              </a:rPr>
              <a:t>VP</a:t>
            </a:r>
            <a:r>
              <a:rPr lang="en-US" dirty="0">
                <a:latin typeface="Birka"/>
              </a:rPr>
              <a:t>; conversely </a:t>
            </a:r>
            <a:r>
              <a:rPr lang="en-US" sz="1600" dirty="0">
                <a:latin typeface="TheSansMonoCd-W5Regular"/>
              </a:rPr>
              <a:t>VP </a:t>
            </a:r>
            <a:r>
              <a:rPr lang="en-US" dirty="0">
                <a:latin typeface="Birka"/>
              </a:rPr>
              <a:t>is a </a:t>
            </a:r>
            <a:r>
              <a:rPr lang="en-US" b="1" dirty="0">
                <a:latin typeface="Birka-Bold"/>
              </a:rPr>
              <a:t>child </a:t>
            </a:r>
            <a:r>
              <a:rPr lang="en-US" dirty="0">
                <a:latin typeface="Birka"/>
              </a:rPr>
              <a:t>of </a:t>
            </a:r>
            <a:r>
              <a:rPr lang="en-US" sz="1600" dirty="0">
                <a:latin typeface="TheSansMonoCd-W5Regular"/>
              </a:rPr>
              <a:t>S</a:t>
            </a:r>
            <a:r>
              <a:rPr lang="en-US" dirty="0">
                <a:latin typeface="Birka"/>
              </a:rPr>
              <a:t>. Also, since </a:t>
            </a:r>
            <a:r>
              <a:rPr lang="en-US" sz="1600" dirty="0">
                <a:latin typeface="TheSansMonoCd-W5Regular"/>
              </a:rPr>
              <a:t>NP </a:t>
            </a:r>
            <a:r>
              <a:rPr lang="en-US" dirty="0">
                <a:latin typeface="Birka"/>
              </a:rPr>
              <a:t>and </a:t>
            </a:r>
            <a:r>
              <a:rPr lang="en-US" sz="1600" dirty="0">
                <a:latin typeface="TheSansMonoCd-W5Regular"/>
              </a:rPr>
              <a:t>VP </a:t>
            </a:r>
            <a:r>
              <a:rPr lang="en-US" dirty="0">
                <a:latin typeface="Birka"/>
              </a:rPr>
              <a:t>are both</a:t>
            </a:r>
          </a:p>
          <a:p>
            <a:r>
              <a:rPr lang="en-US" dirty="0">
                <a:latin typeface="Birka"/>
              </a:rPr>
              <a:t>children of </a:t>
            </a:r>
            <a:r>
              <a:rPr lang="en-US" sz="1600" dirty="0">
                <a:latin typeface="TheSansMonoCd-W5Regular"/>
              </a:rPr>
              <a:t>S</a:t>
            </a:r>
            <a:r>
              <a:rPr lang="en-US" dirty="0">
                <a:latin typeface="Birka"/>
              </a:rPr>
              <a:t>, they are also </a:t>
            </a:r>
            <a:r>
              <a:rPr lang="en-US" b="1" dirty="0">
                <a:latin typeface="Birka-Bold"/>
              </a:rPr>
              <a:t>siblings</a:t>
            </a:r>
            <a:r>
              <a:rPr lang="en-US" dirty="0">
                <a:latin typeface="Birka"/>
              </a:rPr>
              <a:t>. </a:t>
            </a:r>
            <a:endParaRPr lang="en-IN" dirty="0">
              <a:latin typeface="Birka"/>
            </a:endParaRPr>
          </a:p>
          <a:p>
            <a:r>
              <a:rPr lang="en-IN" sz="1400" dirty="0">
                <a:latin typeface="TheSansMonoCd-W5Regular"/>
              </a:rPr>
              <a:t>(S</a:t>
            </a:r>
          </a:p>
          <a:p>
            <a:r>
              <a:rPr lang="en-IN" sz="1400" dirty="0">
                <a:latin typeface="TheSansMonoCd-W5Regular"/>
              </a:rPr>
              <a:t>(NP Alice)</a:t>
            </a:r>
          </a:p>
          <a:p>
            <a:r>
              <a:rPr lang="en-IN" sz="1400" dirty="0">
                <a:latin typeface="TheSansMonoCd-W5Regular"/>
              </a:rPr>
              <a:t>(VP</a:t>
            </a:r>
          </a:p>
          <a:p>
            <a:r>
              <a:rPr lang="en-IN" sz="1400" dirty="0">
                <a:latin typeface="TheSansMonoCd-W5Regular"/>
              </a:rPr>
              <a:t>(V chased)</a:t>
            </a:r>
          </a:p>
          <a:p>
            <a:r>
              <a:rPr lang="en-IN" sz="1400" dirty="0">
                <a:latin typeface="TheSansMonoCd-W5Regular"/>
              </a:rPr>
              <a:t>(NP</a:t>
            </a:r>
          </a:p>
          <a:p>
            <a:r>
              <a:rPr lang="en-IN" sz="1400" dirty="0">
                <a:latin typeface="TheSansMonoCd-W5Regular"/>
              </a:rPr>
              <a:t>(Det the)</a:t>
            </a:r>
          </a:p>
          <a:p>
            <a:r>
              <a:rPr lang="en-IN" sz="1400" dirty="0">
                <a:latin typeface="TheSansMonoCd-W5Regular"/>
              </a:rPr>
              <a:t>(N rabbit))))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11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99E0-2A97-4628-89EA-C95BF3C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43"/>
            <a:ext cx="8596668" cy="6550090"/>
          </a:xfrm>
        </p:spPr>
        <p:txBody>
          <a:bodyPr>
            <a:no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tree1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nltk.Tree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('NP', ['Alice'])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tree1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Alice)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tree2 =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nltk.Tree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('NP', ['the', 'rabbit'])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tree2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the rabbit)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incorporate these into successively larger trees as follows: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tree3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nltk.Tree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('VP', ['chased', tree2])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tree4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nltk.Tree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('S', [tree1, tree3])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tree4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(NP Alice) (VP chased (NP the rabbit)))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of the methods available for tree objects: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tree4[1]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(VP chased (NP the rabbit))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tree4[1].node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'VP'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tree4.leaves()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['Alice', 'chased', 'the', 'rabbit']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tree4[1][1][1]</a:t>
            </a:r>
          </a:p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'rabbit'</a:t>
            </a:r>
          </a:p>
        </p:txBody>
      </p:sp>
    </p:spTree>
    <p:extLst>
      <p:ext uri="{BB962C8B-B14F-4D97-AF65-F5344CB8AC3E}">
        <p14:creationId xmlns:p14="http://schemas.microsoft.com/office/powerpoint/2010/main" val="18134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F36D-089F-492C-9400-3466292F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597"/>
            <a:ext cx="8596668" cy="5798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standard to use a recursive function to traverse a tree.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7-7. A recursive function to traverse a tree.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traverse(t):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'(',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child in 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traverse(child)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')',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('(S (NP Alice) (VP chased (NP the rabbit)))')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traverse(t)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**************( S ( NP Alice ) ( VP chased ( NP the rabbit ) ) 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4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886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Birka</vt:lpstr>
      <vt:lpstr>Birka-Bold</vt:lpstr>
      <vt:lpstr>TheSansMonoCd-W5Regular</vt:lpstr>
      <vt:lpstr>Times New Roman</vt:lpstr>
      <vt:lpstr>Trebuchet MS</vt:lpstr>
      <vt:lpstr>Wingdings 3</vt:lpstr>
      <vt:lpstr>Facet</vt:lpstr>
      <vt:lpstr>Recursion in Linguistic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in Linguistic Structure</dc:title>
  <dc:creator>amruthasarada@gmail.com</dc:creator>
  <cp:lastModifiedBy>amruthasarada@gmail.com</cp:lastModifiedBy>
  <cp:revision>5</cp:revision>
  <dcterms:created xsi:type="dcterms:W3CDTF">2019-09-24T05:04:01Z</dcterms:created>
  <dcterms:modified xsi:type="dcterms:W3CDTF">2019-09-24T06:21:41Z</dcterms:modified>
</cp:coreProperties>
</file>