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8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532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1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723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8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06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8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1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4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1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3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2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56F2-8B6A-4718-80DC-1CEF25077F73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6F490D-120D-46C0-A860-959061DA3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B7DE-3972-4F11-A386-71212E89A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8499"/>
            <a:ext cx="7766936" cy="2062066"/>
          </a:xfrm>
        </p:spPr>
        <p:txBody>
          <a:bodyPr/>
          <a:lstStyle/>
          <a:p>
            <a:pPr algn="l"/>
            <a:r>
              <a:rPr lang="en-US" dirty="0"/>
              <a:t>Computing with Language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5F153-830E-41B4-AEC0-EFED0A962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13789"/>
            <a:ext cx="7766936" cy="2133944"/>
          </a:xfrm>
        </p:spPr>
        <p:txBody>
          <a:bodyPr/>
          <a:lstStyle/>
          <a:p>
            <a:r>
              <a:rPr lang="en-US" dirty="0"/>
              <a:t>: </a:t>
            </a:r>
            <a:r>
              <a:rPr lang="en-US" sz="4400" dirty="0"/>
              <a:t>Simple Statistics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1730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FB83-187A-4D23-9510-0415D3386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0547"/>
            <a:ext cx="8596668" cy="56308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Table 1-2. Functions defined for NLTK’s frequency distributions</a:t>
            </a:r>
          </a:p>
          <a:p>
            <a:r>
              <a:rPr lang="en-IN" dirty="0"/>
              <a:t>Example Description</a:t>
            </a:r>
          </a:p>
          <a:p>
            <a:r>
              <a:rPr lang="en-US" dirty="0" err="1"/>
              <a:t>fdist</a:t>
            </a:r>
            <a:r>
              <a:rPr lang="en-US" dirty="0"/>
              <a:t> = </a:t>
            </a:r>
            <a:r>
              <a:rPr lang="en-US" dirty="0" err="1"/>
              <a:t>FreqDist</a:t>
            </a:r>
            <a:r>
              <a:rPr lang="en-US" dirty="0"/>
              <a:t>(samples) Create a frequency distribution containing the given samples</a:t>
            </a:r>
          </a:p>
          <a:p>
            <a:r>
              <a:rPr lang="en-US" dirty="0"/>
              <a:t>fdist.inc(sample) Increment the count for this sample</a:t>
            </a:r>
          </a:p>
          <a:p>
            <a:r>
              <a:rPr lang="en-US" dirty="0" err="1"/>
              <a:t>fdist</a:t>
            </a:r>
            <a:r>
              <a:rPr lang="en-US" dirty="0"/>
              <a:t>['monstrous'] Count of the number of times a given sample occurred</a:t>
            </a:r>
          </a:p>
          <a:p>
            <a:r>
              <a:rPr lang="en-US" dirty="0" err="1"/>
              <a:t>fdist.freq</a:t>
            </a:r>
            <a:r>
              <a:rPr lang="en-US" dirty="0"/>
              <a:t>('monstrous') Frequency of a given sample</a:t>
            </a:r>
          </a:p>
          <a:p>
            <a:r>
              <a:rPr lang="en-US" dirty="0" err="1"/>
              <a:t>fdist.N</a:t>
            </a:r>
            <a:r>
              <a:rPr lang="en-US" dirty="0"/>
              <a:t>() Total number of samples</a:t>
            </a:r>
          </a:p>
          <a:p>
            <a:r>
              <a:rPr lang="en-US" dirty="0" err="1"/>
              <a:t>fdist.keys</a:t>
            </a:r>
            <a:r>
              <a:rPr lang="en-US" dirty="0"/>
              <a:t>() The samples sorted in order of decreasing frequency</a:t>
            </a:r>
          </a:p>
          <a:p>
            <a:r>
              <a:rPr lang="en-US" dirty="0"/>
              <a:t>for sample in </a:t>
            </a:r>
            <a:r>
              <a:rPr lang="en-US" dirty="0" err="1"/>
              <a:t>fdist</a:t>
            </a:r>
            <a:r>
              <a:rPr lang="en-US" dirty="0"/>
              <a:t>: Iterate over the samples, in order of decreasing frequency</a:t>
            </a:r>
          </a:p>
          <a:p>
            <a:r>
              <a:rPr lang="en-US" dirty="0" err="1"/>
              <a:t>fdist.max</a:t>
            </a:r>
            <a:r>
              <a:rPr lang="en-US" dirty="0"/>
              <a:t>() Sample with the greatest count</a:t>
            </a:r>
          </a:p>
          <a:p>
            <a:r>
              <a:rPr lang="en-US" dirty="0" err="1"/>
              <a:t>fdist.tabulate</a:t>
            </a:r>
            <a:r>
              <a:rPr lang="en-US" dirty="0"/>
              <a:t>() Tabulate the frequency distribution</a:t>
            </a:r>
          </a:p>
          <a:p>
            <a:r>
              <a:rPr lang="en-US" dirty="0" err="1"/>
              <a:t>fdist.plot</a:t>
            </a:r>
            <a:r>
              <a:rPr lang="en-US" dirty="0"/>
              <a:t>() Graphical plot of the frequency distribution</a:t>
            </a:r>
          </a:p>
          <a:p>
            <a:r>
              <a:rPr lang="en-US" dirty="0" err="1"/>
              <a:t>fdist.plot</a:t>
            </a:r>
            <a:r>
              <a:rPr lang="en-US" dirty="0"/>
              <a:t>(cumulative=True) Cumulative plot of the frequency distribution</a:t>
            </a:r>
          </a:p>
          <a:p>
            <a:r>
              <a:rPr lang="en-US" dirty="0"/>
              <a:t>fdist1 &lt; fdist2 Test if samples in fdist1 occur less frequently than in fdist2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6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0B2B-BE3F-47C6-B812-170661F1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3225"/>
            <a:ext cx="8596668" cy="5668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bring our computational resources to bear on large quantities of text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search for words in context,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compile the vocabulary of a text,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generate random text in the same style, and so on.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8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6B7A-E250-474A-B80C-EC60683E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273"/>
            <a:ext cx="8596668" cy="583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automatically identify the words of a text.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you might go about finding the 50 most frequent words of a book.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method would be to keep a tally for each vocabulary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tally would need thousands of rows,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would be an exceedingly laborious process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rather assign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to a machine.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4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30F545-E211-4E17-953B-DAF6979CC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44" y="317241"/>
            <a:ext cx="5141167" cy="36522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3E4958-F44C-48CE-88A0-C0D608A610F9}"/>
              </a:ext>
            </a:extLst>
          </p:cNvPr>
          <p:cNvSpPr/>
          <p:nvPr/>
        </p:nvSpPr>
        <p:spPr>
          <a:xfrm>
            <a:off x="1579862" y="4046767"/>
            <a:ext cx="6491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Birka-Italic"/>
              </a:rPr>
              <a:t>Counting words appearing in a text (a frequency distribution).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30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36F5-2361-482F-A0C6-4E64B822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3895"/>
            <a:ext cx="8596668" cy="567746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each vocabulary item in the text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“distribution” since it tells us how the total number of word tokens in the text are distributed across the vocabulary items.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provides built-in support for it, Let’s use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FreqDist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most frequent words.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fdist1 = </a:t>
            </a:r>
            <a:r>
              <a:rPr lang="en-IN" dirty="0" err="1"/>
              <a:t>FreqDist</a:t>
            </a:r>
            <a:r>
              <a:rPr lang="en-IN" dirty="0"/>
              <a:t>(text1)</a:t>
            </a:r>
          </a:p>
          <a:p>
            <a:r>
              <a:rPr lang="en-IN" dirty="0"/>
              <a:t> fdist1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FreqDist</a:t>
            </a:r>
            <a:r>
              <a:rPr lang="en-IN" dirty="0"/>
              <a:t> with 260819 outcomes&gt;</a:t>
            </a:r>
          </a:p>
          <a:p>
            <a:r>
              <a:rPr lang="en-IN" dirty="0"/>
              <a:t>We </a:t>
            </a:r>
            <a:r>
              <a:rPr lang="en-US" dirty="0"/>
              <a:t>can inspect the total number of words (“outcomes”) that have been counted up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5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2907-808C-4608-A8BE-F1F41345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581"/>
            <a:ext cx="8596668" cy="5742782"/>
          </a:xfrm>
        </p:spPr>
        <p:txBody>
          <a:bodyPr/>
          <a:lstStyle/>
          <a:p>
            <a:r>
              <a:rPr lang="en-US" dirty="0"/>
              <a:t>We can generate a cumulative frequency plot for these words, using fdist1.plot(50, cumulative=True), to produce the graph.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28B4B-70B6-4421-A754-D4895AE9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41" y="1296955"/>
            <a:ext cx="7186359" cy="46466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03D69E-7450-4CDF-B8E1-76B3C9C9043D}"/>
              </a:ext>
            </a:extLst>
          </p:cNvPr>
          <p:cNvSpPr/>
          <p:nvPr/>
        </p:nvSpPr>
        <p:spPr>
          <a:xfrm>
            <a:off x="8798766" y="2967335"/>
            <a:ext cx="27158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frequent words don’t help us, how about the words that occur once only, the so called </a:t>
            </a:r>
            <a:r>
              <a:rPr lang="en-US" b="1" dirty="0"/>
              <a:t>hapaxes</a:t>
            </a:r>
            <a:r>
              <a:rPr lang="en-US" dirty="0"/>
              <a:t>? View them by typing fdist1.hapaxes().</a:t>
            </a:r>
          </a:p>
        </p:txBody>
      </p:sp>
    </p:spTree>
    <p:extLst>
      <p:ext uri="{BB962C8B-B14F-4D97-AF65-F5344CB8AC3E}">
        <p14:creationId xmlns:p14="http://schemas.microsoft.com/office/powerpoint/2010/main" val="228274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E84E-3A87-4BCC-B12F-0040B4675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5903"/>
            <a:ext cx="8596668" cy="5705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Selection of Words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let’s look at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of a text; perhaps these will be more characteristic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informative.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{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[w for w in V if p(w)]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set(text)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[w for w in V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 &gt; 6]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long_words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6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1173-A65C-4F4C-AC80-9AF395FC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265"/>
            <a:ext cx="8596668" cy="580809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Collocations and Bigrams</a:t>
            </a:r>
          </a:p>
          <a:p>
            <a:r>
              <a:rPr lang="en-US" dirty="0"/>
              <a:t>A </a:t>
            </a:r>
            <a:r>
              <a:rPr lang="en-US" b="1" dirty="0"/>
              <a:t>collocation </a:t>
            </a:r>
            <a:r>
              <a:rPr lang="en-US" dirty="0"/>
              <a:t>is a sequence of words that occur together unusually often. Thus </a:t>
            </a:r>
            <a:r>
              <a:rPr lang="en-US" i="1" dirty="0"/>
              <a:t>red </a:t>
            </a:r>
            <a:r>
              <a:rPr lang="en-IN" i="1" dirty="0"/>
              <a:t>wine </a:t>
            </a:r>
            <a:r>
              <a:rPr lang="en-IN" dirty="0"/>
              <a:t>is a collocation.</a:t>
            </a:r>
          </a:p>
          <a:p>
            <a:r>
              <a:rPr lang="en-US" dirty="0"/>
              <a:t>This is easily accomplished with the function bigrams():</a:t>
            </a:r>
          </a:p>
          <a:p>
            <a:r>
              <a:rPr lang="en-US" dirty="0"/>
              <a:t> bigrams(['more', 'is', 'said', 'than', 'done’])</a:t>
            </a:r>
          </a:p>
          <a:p>
            <a:pPr marL="0" indent="0">
              <a:buNone/>
            </a:pPr>
            <a:r>
              <a:rPr lang="en-US" dirty="0"/>
              <a:t>[('more', 'is'), ('is', 'said'), ('said', 'than'), ('than', 'done’)]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text4.collocations()</a:t>
            </a:r>
          </a:p>
          <a:p>
            <a:r>
              <a:rPr lang="en-IN" dirty="0"/>
              <a:t>Building collocations list</a:t>
            </a:r>
          </a:p>
          <a:p>
            <a:pPr marL="0" indent="0">
              <a:buNone/>
            </a:pPr>
            <a:r>
              <a:rPr lang="en-US" dirty="0"/>
              <a:t>United States; fellow citizens; years ago; Federal Government; General</a:t>
            </a:r>
          </a:p>
          <a:p>
            <a:pPr marL="0" indent="0">
              <a:buNone/>
            </a:pPr>
            <a:r>
              <a:rPr lang="en-US" dirty="0"/>
              <a:t>Government; American people; Vice President; Almighty God; Fellow</a:t>
            </a:r>
          </a:p>
          <a:p>
            <a:pPr marL="0" indent="0">
              <a:buNone/>
            </a:pPr>
            <a:r>
              <a:rPr lang="en-US" dirty="0"/>
              <a:t>citizens; Chief Magistrate; Chief Justice; God bless; Indian tribes;</a:t>
            </a:r>
          </a:p>
          <a:p>
            <a:pPr marL="0" indent="0">
              <a:buNone/>
            </a:pPr>
            <a:r>
              <a:rPr lang="en-US" dirty="0"/>
              <a:t>public debt; foreign nations; political parties; State governments;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EF75-2F84-4999-B404-F0418091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273"/>
            <a:ext cx="8596668" cy="583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Other Things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words is useful, but we can count other things too. For example, we can look at the distribution of word lengths in a text, by creating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FreqDist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of a long list of numbers, where each number is the length of the corresponding word in the text: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 for w in text1]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4, 4, 2, 6, 8, 4, 1, 9, 1, 1, 8, 2, 1, 4, 11, 5, 2, 1, 7, 6, 1, 3, 4, 5, 2, ...]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FreqDist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 for w in text1])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260819 outcomes&gt;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fdist.keys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1, 4, 2, 5, 6, 7, 8, 9, 10, 11, 12, 13, 14, 15, 16, 17, 18, 20]</a:t>
            </a:r>
          </a:p>
        </p:txBody>
      </p:sp>
    </p:spTree>
    <p:extLst>
      <p:ext uri="{BB962C8B-B14F-4D97-AF65-F5344CB8AC3E}">
        <p14:creationId xmlns:p14="http://schemas.microsoft.com/office/powerpoint/2010/main" val="3360248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818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Birka-Italic</vt:lpstr>
      <vt:lpstr>Times New Roman</vt:lpstr>
      <vt:lpstr>Trebuchet MS</vt:lpstr>
      <vt:lpstr>Wingdings 3</vt:lpstr>
      <vt:lpstr>Facet</vt:lpstr>
      <vt:lpstr>Computing with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amruthasarada@gmail.com</dc:creator>
  <cp:lastModifiedBy>amruthasarada@gmail.com</cp:lastModifiedBy>
  <cp:revision>11</cp:revision>
  <dcterms:created xsi:type="dcterms:W3CDTF">2019-07-11T04:19:12Z</dcterms:created>
  <dcterms:modified xsi:type="dcterms:W3CDTF">2019-08-01T10:21:33Z</dcterms:modified>
</cp:coreProperties>
</file>