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21968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25825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942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281698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385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281565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1256795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121251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2911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638D6-999F-4A75-8A2B-BCC93602D3DB}" type="datetimeFigureOut">
              <a:rPr lang="en-IN" smtClean="0"/>
              <a:t>23-07-2019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75824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638D6-999F-4A75-8A2B-BCC93602D3DB}"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09645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638D6-999F-4A75-8A2B-BCC93602D3DB}" type="datetimeFigureOut">
              <a:rPr lang="en-IN" smtClean="0"/>
              <a:t>23-07-2019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303006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638D6-999F-4A75-8A2B-BCC93602D3DB}" type="datetimeFigureOut">
              <a:rPr lang="en-IN" smtClean="0"/>
              <a:t>23-07-2019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181846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638D6-999F-4A75-8A2B-BCC93602D3DB}" type="datetimeFigureOut">
              <a:rPr lang="en-IN" smtClean="0"/>
              <a:t>23-07-2019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406996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638D6-999F-4A75-8A2B-BCC93602D3DB}"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262910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D638D6-999F-4A75-8A2B-BCC93602D3DB}" type="datetimeFigureOut">
              <a:rPr lang="en-IN" smtClean="0"/>
              <a:t>23-07-2019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F947A-24AF-4051-A5FA-1C3D1D0C9892}" type="slidenum">
              <a:rPr lang="en-IN" smtClean="0"/>
              <a:t>‹#›</a:t>
            </a:fld>
            <a:endParaRPr lang="en-IN"/>
          </a:p>
        </p:txBody>
      </p:sp>
    </p:spTree>
    <p:extLst>
      <p:ext uri="{BB962C8B-B14F-4D97-AF65-F5344CB8AC3E}">
        <p14:creationId xmlns:p14="http://schemas.microsoft.com/office/powerpoint/2010/main" val="9536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D638D6-999F-4A75-8A2B-BCC93602D3DB}" type="datetimeFigureOut">
              <a:rPr lang="en-IN" smtClean="0"/>
              <a:t>23-07-2019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3F947A-24AF-4051-A5FA-1C3D1D0C9892}" type="slidenum">
              <a:rPr lang="en-IN" smtClean="0"/>
              <a:t>‹#›</a:t>
            </a:fld>
            <a:endParaRPr lang="en-IN"/>
          </a:p>
        </p:txBody>
      </p:sp>
    </p:spTree>
    <p:extLst>
      <p:ext uri="{BB962C8B-B14F-4D97-AF65-F5344CB8AC3E}">
        <p14:creationId xmlns:p14="http://schemas.microsoft.com/office/powerpoint/2010/main" val="796241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gutenberg.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44C1-881A-49B0-869C-F39258DA85CC}"/>
              </a:ext>
            </a:extLst>
          </p:cNvPr>
          <p:cNvSpPr>
            <a:spLocks noGrp="1"/>
          </p:cNvSpPr>
          <p:nvPr>
            <p:ph type="ctrTitle"/>
          </p:nvPr>
        </p:nvSpPr>
        <p:spPr/>
        <p:txBody>
          <a:bodyPr/>
          <a:lstStyle/>
          <a:p>
            <a:r>
              <a:rPr lang="en-IN" dirty="0"/>
              <a:t>Accessing Text Corpora</a:t>
            </a:r>
            <a:br>
              <a:rPr lang="en-IN" dirty="0"/>
            </a:br>
            <a:r>
              <a:rPr lang="en-IN" dirty="0"/>
              <a:t>and Lexical Resources</a:t>
            </a:r>
            <a:br>
              <a:rPr lang="en-IN" dirty="0"/>
            </a:br>
            <a:r>
              <a:rPr lang="en-IN" dirty="0"/>
              <a:t>Practical</a:t>
            </a:r>
          </a:p>
        </p:txBody>
      </p:sp>
    </p:spTree>
    <p:extLst>
      <p:ext uri="{BB962C8B-B14F-4D97-AF65-F5344CB8AC3E}">
        <p14:creationId xmlns:p14="http://schemas.microsoft.com/office/powerpoint/2010/main" val="3675123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2C24-AF41-464E-9B65-D84F6FA9E762}"/>
              </a:ext>
            </a:extLst>
          </p:cNvPr>
          <p:cNvSpPr>
            <a:spLocks noGrp="1"/>
          </p:cNvSpPr>
          <p:nvPr>
            <p:ph type="title"/>
          </p:nvPr>
        </p:nvSpPr>
        <p:spPr>
          <a:xfrm>
            <a:off x="677334" y="609600"/>
            <a:ext cx="8596668" cy="762000"/>
          </a:xfrm>
        </p:spPr>
        <p:txBody>
          <a:bodyPr/>
          <a:lstStyle/>
          <a:p>
            <a:r>
              <a:rPr lang="en-IN" dirty="0"/>
              <a:t>Brown Corpus</a:t>
            </a:r>
          </a:p>
        </p:txBody>
      </p:sp>
      <p:sp>
        <p:nvSpPr>
          <p:cNvPr id="3" name="Content Placeholder 2">
            <a:extLst>
              <a:ext uri="{FF2B5EF4-FFF2-40B4-BE49-F238E27FC236}">
                <a16:creationId xmlns:a16="http://schemas.microsoft.com/office/drawing/2014/main" id="{735746CB-19E7-4E75-8120-5F0979C87B63}"/>
              </a:ext>
            </a:extLst>
          </p:cNvPr>
          <p:cNvSpPr>
            <a:spLocks noGrp="1"/>
          </p:cNvSpPr>
          <p:nvPr>
            <p:ph idx="1"/>
          </p:nvPr>
        </p:nvSpPr>
        <p:spPr>
          <a:xfrm>
            <a:off x="677334" y="1371601"/>
            <a:ext cx="8596668" cy="4669762"/>
          </a:xfrm>
        </p:spPr>
        <p:txBody>
          <a:bodyPr>
            <a:normAutofit/>
          </a:bodyPr>
          <a:lstStyle/>
          <a:p>
            <a:r>
              <a:rPr lang="en-US" sz="2400" dirty="0">
                <a:latin typeface="Times New Roman" panose="02020603050405020304" pitchFamily="18" charset="0"/>
                <a:cs typeface="Times New Roman" panose="02020603050405020304" pitchFamily="18" charset="0"/>
              </a:rPr>
              <a:t>The Brown Corpus was the first million-word electronic corpus of English, created in 1961 at Brown University. This corpus contains text from 500 sources, and the sources have been categorized by genre, such as </a:t>
            </a:r>
            <a:r>
              <a:rPr lang="en-US" sz="2400" i="1" dirty="0">
                <a:latin typeface="Times New Roman" panose="02020603050405020304" pitchFamily="18" charset="0"/>
                <a:cs typeface="Times New Roman" panose="02020603050405020304" pitchFamily="18" charset="0"/>
              </a:rPr>
              <a:t>news</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editorial</a:t>
            </a:r>
            <a:r>
              <a:rPr lang="en-US" sz="2400" dirty="0">
                <a:latin typeface="Times New Roman" panose="02020603050405020304" pitchFamily="18" charset="0"/>
                <a:cs typeface="Times New Roman" panose="02020603050405020304" pitchFamily="18" charset="0"/>
              </a:rPr>
              <a:t>, and so on.</a:t>
            </a:r>
          </a:p>
          <a:p>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nltk.corpus</a:t>
            </a:r>
            <a:r>
              <a:rPr lang="en-US" sz="2400" dirty="0">
                <a:latin typeface="Times New Roman" panose="02020603050405020304" pitchFamily="18" charset="0"/>
                <a:cs typeface="Times New Roman" panose="02020603050405020304" pitchFamily="18" charset="0"/>
              </a:rPr>
              <a:t> import brown</a:t>
            </a:r>
          </a:p>
          <a:p>
            <a:r>
              <a:rPr lang="en-IN" sz="2400" dirty="0" err="1">
                <a:latin typeface="Times New Roman" panose="02020603050405020304" pitchFamily="18" charset="0"/>
                <a:cs typeface="Times New Roman" panose="02020603050405020304" pitchFamily="18" charset="0"/>
              </a:rPr>
              <a:t>brown.categories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brown.words</a:t>
            </a:r>
            <a:r>
              <a:rPr lang="en-IN" sz="2400" dirty="0">
                <a:latin typeface="Times New Roman" panose="02020603050405020304" pitchFamily="18" charset="0"/>
                <a:cs typeface="Times New Roman" panose="02020603050405020304" pitchFamily="18" charset="0"/>
              </a:rPr>
              <a:t>(categories='news’)</a:t>
            </a:r>
          </a:p>
          <a:p>
            <a:r>
              <a:rPr lang="en-IN" sz="2400" dirty="0" err="1">
                <a:latin typeface="Times New Roman" panose="02020603050405020304" pitchFamily="18" charset="0"/>
                <a:cs typeface="Times New Roman" panose="02020603050405020304" pitchFamily="18" charset="0"/>
              </a:rPr>
              <a:t>brown.words</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fileids</a:t>
            </a:r>
            <a:r>
              <a:rPr lang="en-IN" sz="2400" dirty="0">
                <a:latin typeface="Times New Roman" panose="02020603050405020304" pitchFamily="18" charset="0"/>
                <a:cs typeface="Times New Roman" panose="02020603050405020304" pitchFamily="18" charset="0"/>
              </a:rPr>
              <a:t>=['cg22’])</a:t>
            </a:r>
          </a:p>
          <a:p>
            <a:r>
              <a:rPr lang="en-US" sz="2400" dirty="0" err="1">
                <a:latin typeface="Times New Roman" panose="02020603050405020304" pitchFamily="18" charset="0"/>
                <a:cs typeface="Times New Roman" panose="02020603050405020304" pitchFamily="18" charset="0"/>
              </a:rPr>
              <a:t>brown.sents</a:t>
            </a:r>
            <a:r>
              <a:rPr lang="en-US" sz="2400" dirty="0">
                <a:latin typeface="Times New Roman" panose="02020603050405020304" pitchFamily="18" charset="0"/>
                <a:cs typeface="Times New Roman" panose="02020603050405020304" pitchFamily="18" charset="0"/>
              </a:rPr>
              <a:t>(categories=['news', 'editorial', 'reviews’])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50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2FF04-9E45-495C-9433-D9F8F41C1F9C}"/>
              </a:ext>
            </a:extLst>
          </p:cNvPr>
          <p:cNvSpPr>
            <a:spLocks noGrp="1"/>
          </p:cNvSpPr>
          <p:nvPr>
            <p:ph idx="1"/>
          </p:nvPr>
        </p:nvSpPr>
        <p:spPr>
          <a:xfrm>
            <a:off x="677334" y="503853"/>
            <a:ext cx="8596668" cy="5537509"/>
          </a:xfrm>
        </p:spPr>
        <p:txBody>
          <a:bodyPr>
            <a:normAutofit/>
          </a:bodyPr>
          <a:lstStyle/>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nltk.corpus</a:t>
            </a:r>
            <a:r>
              <a:rPr lang="en-US" sz="2000" dirty="0">
                <a:latin typeface="Times New Roman" panose="02020603050405020304" pitchFamily="18" charset="0"/>
                <a:cs typeface="Times New Roman" panose="02020603050405020304" pitchFamily="18" charset="0"/>
              </a:rPr>
              <a:t> import brown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news_text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brown.words</a:t>
            </a:r>
            <a:r>
              <a:rPr lang="en-US" sz="2000" dirty="0">
                <a:latin typeface="Times New Roman" panose="02020603050405020304" pitchFamily="18" charset="0"/>
                <a:cs typeface="Times New Roman" panose="02020603050405020304" pitchFamily="18" charset="0"/>
              </a:rPr>
              <a:t>(categories='news')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fdist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nltk.FreqDist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w.lower</a:t>
            </a:r>
            <a:r>
              <a:rPr lang="en-US" sz="2000" dirty="0">
                <a:latin typeface="Times New Roman" panose="02020603050405020304" pitchFamily="18" charset="0"/>
                <a:cs typeface="Times New Roman" panose="02020603050405020304" pitchFamily="18" charset="0"/>
              </a:rPr>
              <a:t>() for w in </a:t>
            </a:r>
            <a:r>
              <a:rPr lang="en-US" sz="2000" dirty="0" err="1">
                <a:latin typeface="Times New Roman" panose="02020603050405020304" pitchFamily="18" charset="0"/>
                <a:cs typeface="Times New Roman" panose="02020603050405020304" pitchFamily="18" charset="0"/>
              </a:rPr>
              <a:t>news_text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modals = ['can', 'could', 'may', 'might', 'must', 'will']</a:t>
            </a:r>
          </a:p>
          <a:p>
            <a:r>
              <a:rPr lang="en-IN" sz="2000" dirty="0">
                <a:latin typeface="Times New Roman" panose="02020603050405020304" pitchFamily="18" charset="0"/>
                <a:cs typeface="Times New Roman" panose="02020603050405020304" pitchFamily="18" charset="0"/>
              </a:rPr>
              <a:t> for m in modals:</a:t>
            </a:r>
          </a:p>
          <a:p>
            <a:r>
              <a:rPr lang="en-IN" sz="2000" dirty="0">
                <a:latin typeface="Times New Roman" panose="02020603050405020304" pitchFamily="18" charset="0"/>
                <a:cs typeface="Times New Roman" panose="02020603050405020304" pitchFamily="18" charset="0"/>
              </a:rPr>
              <a:t>... print m + ':', </a:t>
            </a:r>
            <a:r>
              <a:rPr lang="en-IN" sz="2000" dirty="0" err="1">
                <a:latin typeface="Times New Roman" panose="02020603050405020304" pitchFamily="18" charset="0"/>
                <a:cs typeface="Times New Roman" panose="02020603050405020304" pitchFamily="18" charset="0"/>
              </a:rPr>
              <a:t>fdist</a:t>
            </a:r>
            <a:r>
              <a:rPr lang="en-IN" sz="2000" dirty="0">
                <a:latin typeface="Times New Roman" panose="02020603050405020304" pitchFamily="18" charset="0"/>
                <a:cs typeface="Times New Roman" panose="02020603050405020304" pitchFamily="18" charset="0"/>
              </a:rPr>
              <a:t>[m],</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can: 94 could: 87 may: 93 might: 38 must: 53 will: 389</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79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A0140-0D14-4E80-AC0C-334DF414F31A}"/>
              </a:ext>
            </a:extLst>
          </p:cNvPr>
          <p:cNvSpPr>
            <a:spLocks noGrp="1"/>
          </p:cNvSpPr>
          <p:nvPr>
            <p:ph idx="1"/>
          </p:nvPr>
        </p:nvSpPr>
        <p:spPr>
          <a:xfrm>
            <a:off x="677334" y="307911"/>
            <a:ext cx="8596668" cy="5733452"/>
          </a:xfrm>
        </p:spPr>
        <p:txBody>
          <a:bodyPr>
            <a:normAutofit/>
          </a:bodyPr>
          <a:lstStyle/>
          <a:p>
            <a:r>
              <a:rPr lang="en-IN" sz="2000" dirty="0" err="1">
                <a:latin typeface="Times New Roman" panose="02020603050405020304" pitchFamily="18" charset="0"/>
                <a:cs typeface="Times New Roman" panose="02020603050405020304" pitchFamily="18" charset="0"/>
              </a:rPr>
              <a:t>cfd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nltk.ConditionalFreqDist</a:t>
            </a:r>
            <a:r>
              <a:rPr lang="en-IN" sz="2000" dirty="0">
                <a:latin typeface="Times New Roman" panose="02020603050405020304" pitchFamily="18" charset="0"/>
                <a:cs typeface="Times New Roman" panose="02020603050405020304" pitchFamily="18" charset="0"/>
              </a:rPr>
              <a:t>((genre, word)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genre in </a:t>
            </a:r>
            <a:r>
              <a:rPr lang="en-US" sz="2000" dirty="0" err="1">
                <a:latin typeface="Times New Roman" panose="02020603050405020304" pitchFamily="18" charset="0"/>
                <a:cs typeface="Times New Roman" panose="02020603050405020304" pitchFamily="18" charset="0"/>
              </a:rPr>
              <a:t>brown.categories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for word in </a:t>
            </a:r>
            <a:r>
              <a:rPr lang="en-US" sz="2000" dirty="0" err="1">
                <a:latin typeface="Times New Roman" panose="02020603050405020304" pitchFamily="18" charset="0"/>
                <a:cs typeface="Times New Roman" panose="02020603050405020304" pitchFamily="18" charset="0"/>
              </a:rPr>
              <a:t>brown.words</a:t>
            </a:r>
            <a:r>
              <a:rPr lang="en-US" sz="2000" dirty="0">
                <a:latin typeface="Times New Roman" panose="02020603050405020304" pitchFamily="18" charset="0"/>
                <a:cs typeface="Times New Roman" panose="02020603050405020304" pitchFamily="18" charset="0"/>
              </a:rPr>
              <a:t>(categories=genre))</a:t>
            </a:r>
          </a:p>
          <a:p>
            <a:r>
              <a:rPr lang="en-IN" sz="2000" dirty="0">
                <a:latin typeface="Times New Roman" panose="02020603050405020304" pitchFamily="18" charset="0"/>
                <a:cs typeface="Times New Roman" panose="02020603050405020304" pitchFamily="18" charset="0"/>
              </a:rPr>
              <a:t> genres = ['news', 'religion', 'hobbies', '</a:t>
            </a:r>
            <a:r>
              <a:rPr lang="en-IN" sz="2000" dirty="0" err="1">
                <a:latin typeface="Times New Roman" panose="02020603050405020304" pitchFamily="18" charset="0"/>
                <a:cs typeface="Times New Roman" panose="02020603050405020304" pitchFamily="18" charset="0"/>
              </a:rPr>
              <a:t>science_fiction</a:t>
            </a:r>
            <a:r>
              <a:rPr lang="en-IN" sz="2000" dirty="0">
                <a:latin typeface="Times New Roman" panose="02020603050405020304" pitchFamily="18" charset="0"/>
                <a:cs typeface="Times New Roman" panose="02020603050405020304" pitchFamily="18" charset="0"/>
              </a:rPr>
              <a:t>', 'romance', '</a:t>
            </a:r>
            <a:r>
              <a:rPr lang="en-IN" sz="2000" dirty="0" err="1">
                <a:latin typeface="Times New Roman" panose="02020603050405020304" pitchFamily="18" charset="0"/>
                <a:cs typeface="Times New Roman" panose="02020603050405020304" pitchFamily="18" charset="0"/>
              </a:rPr>
              <a:t>humor</a:t>
            </a:r>
            <a:r>
              <a:rPr lang="en-IN"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modals = ['can', 'could', 'may', 'might', 'must', 'will']</a:t>
            </a:r>
          </a:p>
          <a:p>
            <a:r>
              <a:rPr lang="fr-FR" sz="2000" dirty="0">
                <a:latin typeface="Times New Roman" panose="02020603050405020304" pitchFamily="18" charset="0"/>
                <a:cs typeface="Times New Roman" panose="02020603050405020304" pitchFamily="18" charset="0"/>
              </a:rPr>
              <a:t> cfd.tabulate(conditions=genres, samples=modals)</a:t>
            </a:r>
          </a:p>
          <a:p>
            <a:pPr marL="0" indent="0">
              <a:buNone/>
            </a:pPr>
            <a:r>
              <a:rPr lang="en-US" sz="2000" dirty="0">
                <a:latin typeface="Times New Roman" panose="02020603050405020304" pitchFamily="18" charset="0"/>
                <a:cs typeface="Times New Roman" panose="02020603050405020304" pitchFamily="18" charset="0"/>
              </a:rPr>
              <a:t>can could may might must will</a:t>
            </a:r>
          </a:p>
          <a:p>
            <a:pPr marL="0" indent="0">
              <a:buNone/>
            </a:pPr>
            <a:r>
              <a:rPr lang="en-US" sz="2000" dirty="0">
                <a:latin typeface="Times New Roman" panose="02020603050405020304" pitchFamily="18" charset="0"/>
                <a:cs typeface="Times New Roman" panose="02020603050405020304" pitchFamily="18" charset="0"/>
              </a:rPr>
              <a:t>news 93 86 66 38 50 389</a:t>
            </a:r>
          </a:p>
          <a:p>
            <a:pPr marL="0" indent="0">
              <a:buNone/>
            </a:pPr>
            <a:r>
              <a:rPr lang="fr-FR" sz="2000" dirty="0">
                <a:latin typeface="Times New Roman" panose="02020603050405020304" pitchFamily="18" charset="0"/>
                <a:cs typeface="Times New Roman" panose="02020603050405020304" pitchFamily="18" charset="0"/>
              </a:rPr>
              <a:t>religion 82 59 78 12 54 71</a:t>
            </a:r>
          </a:p>
          <a:p>
            <a:pPr marL="0" indent="0">
              <a:buNone/>
            </a:pPr>
            <a:r>
              <a:rPr lang="en-IN" sz="2000" dirty="0">
                <a:latin typeface="Times New Roman" panose="02020603050405020304" pitchFamily="18" charset="0"/>
                <a:cs typeface="Times New Roman" panose="02020603050405020304" pitchFamily="18" charset="0"/>
              </a:rPr>
              <a:t>hobbies 268 58 131 22 83 264</a:t>
            </a:r>
          </a:p>
          <a:p>
            <a:pPr marL="0" indent="0">
              <a:buNone/>
            </a:pPr>
            <a:r>
              <a:rPr lang="fr-FR" sz="2000" dirty="0">
                <a:latin typeface="Times New Roman" panose="02020603050405020304" pitchFamily="18" charset="0"/>
                <a:cs typeface="Times New Roman" panose="02020603050405020304" pitchFamily="18" charset="0"/>
              </a:rPr>
              <a:t>science_fiction 16 49 4 12 8 16</a:t>
            </a:r>
          </a:p>
          <a:p>
            <a:pPr marL="0" indent="0">
              <a:buNone/>
            </a:pPr>
            <a:r>
              <a:rPr lang="en-IN" sz="2000" dirty="0">
                <a:latin typeface="Times New Roman" panose="02020603050405020304" pitchFamily="18" charset="0"/>
                <a:cs typeface="Times New Roman" panose="02020603050405020304" pitchFamily="18" charset="0"/>
              </a:rPr>
              <a:t>romance 74 193 11 51 45 43</a:t>
            </a:r>
          </a:p>
          <a:p>
            <a:pPr marL="0" indent="0">
              <a:buNone/>
            </a:pPr>
            <a:r>
              <a:rPr lang="en-IN" sz="2000" dirty="0" err="1">
                <a:latin typeface="Times New Roman" panose="02020603050405020304" pitchFamily="18" charset="0"/>
                <a:cs typeface="Times New Roman" panose="02020603050405020304" pitchFamily="18" charset="0"/>
              </a:rPr>
              <a:t>humor</a:t>
            </a:r>
            <a:r>
              <a:rPr lang="en-IN" sz="2000" dirty="0">
                <a:latin typeface="Times New Roman" panose="02020603050405020304" pitchFamily="18" charset="0"/>
                <a:cs typeface="Times New Roman" panose="02020603050405020304" pitchFamily="18" charset="0"/>
              </a:rPr>
              <a:t> 16 30 8 8 9 13</a:t>
            </a:r>
          </a:p>
        </p:txBody>
      </p:sp>
    </p:spTree>
    <p:extLst>
      <p:ext uri="{BB962C8B-B14F-4D97-AF65-F5344CB8AC3E}">
        <p14:creationId xmlns:p14="http://schemas.microsoft.com/office/powerpoint/2010/main" val="304910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242D-5B59-4628-BE0C-396937311116}"/>
              </a:ext>
            </a:extLst>
          </p:cNvPr>
          <p:cNvSpPr>
            <a:spLocks noGrp="1"/>
          </p:cNvSpPr>
          <p:nvPr>
            <p:ph type="title"/>
          </p:nvPr>
        </p:nvSpPr>
        <p:spPr>
          <a:xfrm>
            <a:off x="677334" y="609600"/>
            <a:ext cx="8596668" cy="678024"/>
          </a:xfrm>
        </p:spPr>
        <p:txBody>
          <a:bodyPr/>
          <a:lstStyle/>
          <a:p>
            <a:r>
              <a:rPr lang="en-IN" dirty="0"/>
              <a:t>Reuters Corpus</a:t>
            </a:r>
          </a:p>
        </p:txBody>
      </p:sp>
      <p:sp>
        <p:nvSpPr>
          <p:cNvPr id="3" name="Content Placeholder 2">
            <a:extLst>
              <a:ext uri="{FF2B5EF4-FFF2-40B4-BE49-F238E27FC236}">
                <a16:creationId xmlns:a16="http://schemas.microsoft.com/office/drawing/2014/main" id="{6C141AE3-2447-4636-B5DF-A3F97BCFC48F}"/>
              </a:ext>
            </a:extLst>
          </p:cNvPr>
          <p:cNvSpPr>
            <a:spLocks noGrp="1"/>
          </p:cNvSpPr>
          <p:nvPr>
            <p:ph idx="1"/>
          </p:nvPr>
        </p:nvSpPr>
        <p:spPr>
          <a:xfrm>
            <a:off x="677334" y="1390261"/>
            <a:ext cx="8596668" cy="4651101"/>
          </a:xfrm>
        </p:spPr>
        <p:txBody>
          <a:bodyPr>
            <a:normAutofit/>
          </a:bodyPr>
          <a:lstStyle/>
          <a:p>
            <a:r>
              <a:rPr lang="en-US" sz="2400" dirty="0">
                <a:latin typeface="Times New Roman" panose="02020603050405020304" pitchFamily="18" charset="0"/>
                <a:cs typeface="Times New Roman" panose="02020603050405020304" pitchFamily="18" charset="0"/>
              </a:rPr>
              <a:t>The Reuters Corpus contains 10,788 news documents totaling 1.3 million words. The documents have been classified into 90 topics, and grouped into two sets, called “training” and “test”; thus, the text with </a:t>
            </a:r>
            <a:r>
              <a:rPr lang="en-US" sz="2400" dirty="0" err="1">
                <a:latin typeface="Times New Roman" panose="02020603050405020304" pitchFamily="18" charset="0"/>
                <a:cs typeface="Times New Roman" panose="02020603050405020304" pitchFamily="18" charset="0"/>
              </a:rPr>
              <a:t>fileid</a:t>
            </a:r>
            <a:r>
              <a:rPr lang="en-US" sz="2400" dirty="0">
                <a:latin typeface="Times New Roman" panose="02020603050405020304" pitchFamily="18" charset="0"/>
                <a:cs typeface="Times New Roman" panose="02020603050405020304" pitchFamily="18" charset="0"/>
              </a:rPr>
              <a:t> 'test/14826' is a document drawn from the </a:t>
            </a:r>
            <a:r>
              <a:rPr lang="en-IN" sz="2400" dirty="0">
                <a:latin typeface="Times New Roman" panose="02020603050405020304" pitchFamily="18" charset="0"/>
                <a:cs typeface="Times New Roman" panose="02020603050405020304" pitchFamily="18" charset="0"/>
              </a:rPr>
              <a:t>test set.</a:t>
            </a:r>
          </a:p>
          <a:p>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nltk.corpus</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reuters</a:t>
            </a:r>
            <a:endParaRPr lang="en-US"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reuters.fileids</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reuters.categories</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reuters.categories</a:t>
            </a:r>
            <a:r>
              <a:rPr lang="en-IN" sz="2400" dirty="0">
                <a:latin typeface="Times New Roman" panose="02020603050405020304" pitchFamily="18" charset="0"/>
                <a:cs typeface="Times New Roman" panose="02020603050405020304" pitchFamily="18" charset="0"/>
              </a:rPr>
              <a:t>('training/9865’)</a:t>
            </a:r>
          </a:p>
          <a:p>
            <a:r>
              <a:rPr lang="en-IN" sz="2400" dirty="0" err="1">
                <a:latin typeface="Times New Roman" panose="02020603050405020304" pitchFamily="18" charset="0"/>
                <a:cs typeface="Times New Roman" panose="02020603050405020304" pitchFamily="18" charset="0"/>
              </a:rPr>
              <a:t>reuters.fileids</a:t>
            </a:r>
            <a:r>
              <a:rPr lang="en-IN" sz="2400" dirty="0">
                <a:latin typeface="Times New Roman" panose="02020603050405020304" pitchFamily="18" charset="0"/>
                <a:cs typeface="Times New Roman" panose="02020603050405020304" pitchFamily="18" charset="0"/>
              </a:rPr>
              <a:t>('barley')</a:t>
            </a:r>
          </a:p>
        </p:txBody>
      </p:sp>
    </p:spTree>
    <p:extLst>
      <p:ext uri="{BB962C8B-B14F-4D97-AF65-F5344CB8AC3E}">
        <p14:creationId xmlns:p14="http://schemas.microsoft.com/office/powerpoint/2010/main" val="951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97CD-2044-407A-A988-731CF401FF3B}"/>
              </a:ext>
            </a:extLst>
          </p:cNvPr>
          <p:cNvSpPr>
            <a:spLocks noGrp="1"/>
          </p:cNvSpPr>
          <p:nvPr>
            <p:ph type="title"/>
          </p:nvPr>
        </p:nvSpPr>
        <p:spPr>
          <a:xfrm>
            <a:off x="677334" y="609600"/>
            <a:ext cx="8596668" cy="855306"/>
          </a:xfrm>
        </p:spPr>
        <p:txBody>
          <a:bodyPr/>
          <a:lstStyle/>
          <a:p>
            <a:r>
              <a:rPr lang="en-IN" dirty="0"/>
              <a:t>Inaugural Address Corpus</a:t>
            </a:r>
          </a:p>
        </p:txBody>
      </p:sp>
      <p:sp>
        <p:nvSpPr>
          <p:cNvPr id="3" name="Content Placeholder 2">
            <a:extLst>
              <a:ext uri="{FF2B5EF4-FFF2-40B4-BE49-F238E27FC236}">
                <a16:creationId xmlns:a16="http://schemas.microsoft.com/office/drawing/2014/main" id="{C935A876-B3F0-45F8-B92E-59AB3F9B9B71}"/>
              </a:ext>
            </a:extLst>
          </p:cNvPr>
          <p:cNvSpPr>
            <a:spLocks noGrp="1"/>
          </p:cNvSpPr>
          <p:nvPr>
            <p:ph idx="1"/>
          </p:nvPr>
        </p:nvSpPr>
        <p:spPr>
          <a:xfrm>
            <a:off x="677334" y="1259633"/>
            <a:ext cx="8596668" cy="4781729"/>
          </a:xfrm>
        </p:spPr>
        <p:txBody>
          <a:bodyPr>
            <a:normAutofit/>
          </a:bodyPr>
          <a:lstStyle/>
          <a:p>
            <a:r>
              <a:rPr lang="en-US" sz="2400" dirty="0">
                <a:latin typeface="Times New Roman" panose="02020603050405020304" pitchFamily="18" charset="0"/>
                <a:cs typeface="Times New Roman" panose="02020603050405020304" pitchFamily="18" charset="0"/>
              </a:rPr>
              <a:t>The corpus is actually a collection of 55 texts, one for each presidential address.</a:t>
            </a:r>
          </a:p>
          <a:p>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nltk.corpus</a:t>
            </a:r>
            <a:r>
              <a:rPr lang="en-US" sz="2400" dirty="0">
                <a:latin typeface="Times New Roman" panose="02020603050405020304" pitchFamily="18" charset="0"/>
                <a:cs typeface="Times New Roman" panose="02020603050405020304" pitchFamily="18" charset="0"/>
              </a:rPr>
              <a:t> import inaugural</a:t>
            </a:r>
          </a:p>
          <a:p>
            <a:r>
              <a:rPr lang="en-IN" sz="2400" dirty="0" err="1">
                <a:latin typeface="Times New Roman" panose="02020603050405020304" pitchFamily="18" charset="0"/>
                <a:cs typeface="Times New Roman" panose="02020603050405020304" pitchFamily="18" charset="0"/>
              </a:rPr>
              <a:t>inaugural.fileids</a:t>
            </a:r>
            <a:r>
              <a:rPr lang="en-IN" sz="2400" dirty="0">
                <a:latin typeface="Times New Roman" panose="02020603050405020304" pitchFamily="18" charset="0"/>
                <a:cs typeface="Times New Roman" panose="02020603050405020304" pitchFamily="18" charset="0"/>
              </a:rPr>
              <a:t>()</a:t>
            </a:r>
          </a:p>
          <a:p>
            <a:pPr marL="0" indent="0">
              <a:buNone/>
            </a:pPr>
            <a:endParaRPr lang="en-IN" dirty="0"/>
          </a:p>
          <a:p>
            <a:pPr marL="0" indent="0">
              <a:buNone/>
            </a:pPr>
            <a:r>
              <a:rPr lang="en-IN" sz="2600" dirty="0">
                <a:latin typeface="Times New Roman" panose="02020603050405020304" pitchFamily="18" charset="0"/>
                <a:cs typeface="Times New Roman" panose="02020603050405020304" pitchFamily="18" charset="0"/>
              </a:rPr>
              <a:t>Annotated Text Corpora</a:t>
            </a:r>
          </a:p>
          <a:p>
            <a:r>
              <a:rPr lang="en-US" sz="2000" dirty="0">
                <a:latin typeface="Times New Roman" panose="02020603050405020304" pitchFamily="18" charset="0"/>
                <a:cs typeface="Times New Roman" panose="02020603050405020304" pitchFamily="18" charset="0"/>
              </a:rPr>
              <a:t>Many text corpora contain linguistic annotations, representing part-of-speech tags, named entities, syntactic structures, semantic roles, and so forth. NLTK provides convenient ways to access several of these corpora, and has data packages containing corpora and corpus samples, freely downloadable for use in research.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4C61A-7A5B-4024-B5E0-C8B70E25CBA4}"/>
              </a:ext>
            </a:extLst>
          </p:cNvPr>
          <p:cNvSpPr>
            <a:spLocks noGrp="1"/>
          </p:cNvSpPr>
          <p:nvPr>
            <p:ph idx="1"/>
          </p:nvPr>
        </p:nvSpPr>
        <p:spPr>
          <a:xfrm>
            <a:off x="677334" y="307911"/>
            <a:ext cx="8596668" cy="573345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Text Corpus Structure:</a:t>
            </a:r>
          </a:p>
          <a:p>
            <a:r>
              <a:rPr lang="en-US" dirty="0"/>
              <a:t>NLTK’s corpus readers support efficient access to a variety of corpora, and can be used to work with new corpora.</a:t>
            </a:r>
          </a:p>
          <a:p>
            <a:r>
              <a:rPr lang="en-IN" dirty="0"/>
              <a:t>Often,</a:t>
            </a:r>
            <a:r>
              <a:rPr lang="en-US" dirty="0"/>
              <a:t>texts are grouped into categories that might correspond to genre, source, author, </a:t>
            </a:r>
            <a:r>
              <a:rPr lang="en-US" dirty="0" err="1"/>
              <a:t>language,etc</a:t>
            </a:r>
            <a:r>
              <a:rPr lang="en-US" dirty="0"/>
              <a:t>. Sometimes these categories overlap, notably in the case of topical </a:t>
            </a:r>
            <a:r>
              <a:rPr lang="en-US" dirty="0" err="1"/>
              <a:t>categories,as</a:t>
            </a:r>
            <a:r>
              <a:rPr lang="en-US" dirty="0"/>
              <a:t> a text can be relevant to more than one topic. Occasionally, text collections have temporal structure, news collections being the most common example.</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BBCE31-B0B0-4DF4-93F0-3F40EAC9B8C7}"/>
              </a:ext>
            </a:extLst>
          </p:cNvPr>
          <p:cNvPicPr>
            <a:picLocks noChangeAspect="1"/>
          </p:cNvPicPr>
          <p:nvPr/>
        </p:nvPicPr>
        <p:blipFill>
          <a:blip r:embed="rId2"/>
          <a:stretch>
            <a:fillRect/>
          </a:stretch>
        </p:blipFill>
        <p:spPr>
          <a:xfrm>
            <a:off x="677334" y="3396335"/>
            <a:ext cx="10192829" cy="3209730"/>
          </a:xfrm>
          <a:prstGeom prst="rect">
            <a:avLst/>
          </a:prstGeom>
        </p:spPr>
      </p:pic>
    </p:spTree>
    <p:extLst>
      <p:ext uri="{BB962C8B-B14F-4D97-AF65-F5344CB8AC3E}">
        <p14:creationId xmlns:p14="http://schemas.microsoft.com/office/powerpoint/2010/main" val="333993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5125F-F2BE-4A60-BE67-5489A6902A08}"/>
              </a:ext>
            </a:extLst>
          </p:cNvPr>
          <p:cNvSpPr>
            <a:spLocks noGrp="1"/>
          </p:cNvSpPr>
          <p:nvPr>
            <p:ph idx="1"/>
          </p:nvPr>
        </p:nvSpPr>
        <p:spPr>
          <a:xfrm>
            <a:off x="677334" y="354563"/>
            <a:ext cx="8596668" cy="568679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Practical work in Natural Language Processing typically uses large bodies of linguistic data, or </a:t>
            </a:r>
            <a:r>
              <a:rPr lang="en-US" sz="2400" b="1" dirty="0">
                <a:latin typeface="Times New Roman" panose="02020603050405020304" pitchFamily="18" charset="0"/>
                <a:cs typeface="Times New Roman" panose="02020603050405020304" pitchFamily="18" charset="0"/>
              </a:rPr>
              <a:t>corpora</a:t>
            </a:r>
            <a:r>
              <a:rPr lang="en-US" sz="2400" dirty="0">
                <a:latin typeface="Times New Roman" panose="02020603050405020304" pitchFamily="18" charset="0"/>
                <a:cs typeface="Times New Roman" panose="02020603050405020304" pitchFamily="18" charset="0"/>
              </a:rPr>
              <a:t>. It answer the following questions:</a:t>
            </a:r>
          </a:p>
          <a:p>
            <a:r>
              <a:rPr lang="en-US" sz="2400" dirty="0">
                <a:latin typeface="Times New Roman" panose="02020603050405020304" pitchFamily="18" charset="0"/>
                <a:cs typeface="Times New Roman" panose="02020603050405020304" pitchFamily="18" charset="0"/>
              </a:rPr>
              <a:t>1. What are some useful text corpora and lexical resources, and how can we access </a:t>
            </a:r>
            <a:r>
              <a:rPr lang="en-IN" sz="2400" dirty="0">
                <a:latin typeface="Times New Roman" panose="02020603050405020304" pitchFamily="18" charset="0"/>
                <a:cs typeface="Times New Roman" panose="02020603050405020304" pitchFamily="18" charset="0"/>
              </a:rPr>
              <a:t>them with Python?</a:t>
            </a:r>
          </a:p>
          <a:p>
            <a:r>
              <a:rPr lang="en-US" sz="2400" dirty="0">
                <a:latin typeface="Times New Roman" panose="02020603050405020304" pitchFamily="18" charset="0"/>
                <a:cs typeface="Times New Roman" panose="02020603050405020304" pitchFamily="18" charset="0"/>
              </a:rPr>
              <a:t>2. Which Python constructs are most helpful for this work?</a:t>
            </a:r>
          </a:p>
          <a:p>
            <a:r>
              <a:rPr lang="en-US" sz="2400" dirty="0">
                <a:latin typeface="Times New Roman" panose="02020603050405020304" pitchFamily="18" charset="0"/>
                <a:cs typeface="Times New Roman" panose="02020603050405020304" pitchFamily="18" charset="0"/>
              </a:rPr>
              <a:t>3. How do we avoid repeating ourselves when writing Python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2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9B27-45F1-42A5-8451-88B416E14259}"/>
              </a:ext>
            </a:extLst>
          </p:cNvPr>
          <p:cNvSpPr>
            <a:spLocks noGrp="1"/>
          </p:cNvSpPr>
          <p:nvPr>
            <p:ph type="title"/>
          </p:nvPr>
        </p:nvSpPr>
        <p:spPr>
          <a:xfrm>
            <a:off x="677334" y="609600"/>
            <a:ext cx="8596668" cy="920620"/>
          </a:xfrm>
        </p:spPr>
        <p:txBody>
          <a:bodyPr/>
          <a:lstStyle/>
          <a:p>
            <a:r>
              <a:rPr lang="en-IN" dirty="0"/>
              <a:t>Accessing Text Corpora</a:t>
            </a:r>
          </a:p>
        </p:txBody>
      </p:sp>
      <p:sp>
        <p:nvSpPr>
          <p:cNvPr id="3" name="Content Placeholder 2">
            <a:extLst>
              <a:ext uri="{FF2B5EF4-FFF2-40B4-BE49-F238E27FC236}">
                <a16:creationId xmlns:a16="http://schemas.microsoft.com/office/drawing/2014/main" id="{2CADF193-4EDB-4AF5-8CDA-D0D226DA8BF4}"/>
              </a:ext>
            </a:extLst>
          </p:cNvPr>
          <p:cNvSpPr>
            <a:spLocks noGrp="1"/>
          </p:cNvSpPr>
          <p:nvPr>
            <p:ph idx="1"/>
          </p:nvPr>
        </p:nvSpPr>
        <p:spPr>
          <a:xfrm>
            <a:off x="677334" y="1418253"/>
            <a:ext cx="8596668" cy="4623109"/>
          </a:xfrm>
        </p:spPr>
        <p:txBody>
          <a:bodyPr>
            <a:normAutofit/>
          </a:bodyPr>
          <a:lstStyle/>
          <a:p>
            <a:r>
              <a:rPr lang="en-US" sz="2400" dirty="0">
                <a:latin typeface="Times New Roman" panose="02020603050405020304" pitchFamily="18" charset="0"/>
                <a:cs typeface="Times New Roman" panose="02020603050405020304" pitchFamily="18" charset="0"/>
              </a:rPr>
              <a:t>A text corpus is a large body of text.</a:t>
            </a:r>
          </a:p>
          <a:p>
            <a:r>
              <a:rPr lang="en-US" sz="2400" dirty="0">
                <a:latin typeface="Times New Roman" panose="02020603050405020304" pitchFamily="18" charset="0"/>
                <a:cs typeface="Times New Roman" panose="02020603050405020304" pitchFamily="18" charset="0"/>
              </a:rPr>
              <a:t>Many corpora are designed to contain a careful balance of material in one or more genres.</a:t>
            </a:r>
          </a:p>
          <a:p>
            <a:r>
              <a:rPr lang="en-US" sz="2400" dirty="0">
                <a:latin typeface="Times New Roman" panose="02020603050405020304" pitchFamily="18" charset="0"/>
                <a:cs typeface="Times New Roman" panose="02020603050405020304" pitchFamily="18" charset="0"/>
              </a:rPr>
              <a:t>This particular corpus actually contains dozens of individual texts—one per address—but for convenience we glued them end-to-end and treated them as </a:t>
            </a:r>
            <a:r>
              <a:rPr lang="en-IN" sz="2400" dirty="0">
                <a:latin typeface="Times New Roman" panose="02020603050405020304" pitchFamily="18" charset="0"/>
                <a:cs typeface="Times New Roman" panose="02020603050405020304" pitchFamily="18" charset="0"/>
              </a:rPr>
              <a:t>a single text.</a:t>
            </a:r>
          </a:p>
        </p:txBody>
      </p:sp>
    </p:spTree>
    <p:extLst>
      <p:ext uri="{BB962C8B-B14F-4D97-AF65-F5344CB8AC3E}">
        <p14:creationId xmlns:p14="http://schemas.microsoft.com/office/powerpoint/2010/main" val="135800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920F-ADB8-4BC2-9D29-E26465208655}"/>
              </a:ext>
            </a:extLst>
          </p:cNvPr>
          <p:cNvSpPr>
            <a:spLocks noGrp="1"/>
          </p:cNvSpPr>
          <p:nvPr>
            <p:ph type="title"/>
          </p:nvPr>
        </p:nvSpPr>
        <p:spPr>
          <a:xfrm>
            <a:off x="677334" y="609600"/>
            <a:ext cx="8596668" cy="827314"/>
          </a:xfrm>
        </p:spPr>
        <p:txBody>
          <a:bodyPr/>
          <a:lstStyle/>
          <a:p>
            <a:r>
              <a:rPr lang="en-IN" dirty="0"/>
              <a:t>Gutenberg Corpus</a:t>
            </a:r>
          </a:p>
        </p:txBody>
      </p:sp>
      <p:sp>
        <p:nvSpPr>
          <p:cNvPr id="3" name="Content Placeholder 2">
            <a:extLst>
              <a:ext uri="{FF2B5EF4-FFF2-40B4-BE49-F238E27FC236}">
                <a16:creationId xmlns:a16="http://schemas.microsoft.com/office/drawing/2014/main" id="{81DEF505-746D-4C8F-A0B0-B4440CD4F8E0}"/>
              </a:ext>
            </a:extLst>
          </p:cNvPr>
          <p:cNvSpPr>
            <a:spLocks noGrp="1"/>
          </p:cNvSpPr>
          <p:nvPr>
            <p:ph idx="1"/>
          </p:nvPr>
        </p:nvSpPr>
        <p:spPr>
          <a:xfrm>
            <a:off x="677334" y="1436915"/>
            <a:ext cx="8596668" cy="4604448"/>
          </a:xfrm>
        </p:spPr>
        <p:txBody>
          <a:bodyPr>
            <a:noAutofit/>
          </a:bodyPr>
          <a:lstStyle/>
          <a:p>
            <a:r>
              <a:rPr lang="en-US" sz="2000" dirty="0">
                <a:latin typeface="Times New Roman" panose="02020603050405020304" pitchFamily="18" charset="0"/>
                <a:cs typeface="Times New Roman" panose="02020603050405020304" pitchFamily="18" charset="0"/>
              </a:rPr>
              <a:t>NLTK includes a small selection of texts from the Project Gutenberg electronic text archive, </a:t>
            </a:r>
          </a:p>
          <a:p>
            <a:r>
              <a:rPr lang="en-US" sz="2000" dirty="0">
                <a:latin typeface="Times New Roman" panose="02020603050405020304" pitchFamily="18" charset="0"/>
                <a:cs typeface="Times New Roman" panose="02020603050405020304" pitchFamily="18" charset="0"/>
              </a:rPr>
              <a:t>which contains some 25,000 free electronic books,</a:t>
            </a:r>
          </a:p>
          <a:p>
            <a:r>
              <a:rPr lang="en-US" sz="2000" dirty="0">
                <a:latin typeface="Times New Roman" panose="02020603050405020304" pitchFamily="18" charset="0"/>
                <a:cs typeface="Times New Roman" panose="02020603050405020304" pitchFamily="18" charset="0"/>
              </a:rPr>
              <a:t> hosted at </a:t>
            </a:r>
            <a:r>
              <a:rPr lang="en-US" sz="2000" i="1" dirty="0">
                <a:latin typeface="Times New Roman" panose="02020603050405020304" pitchFamily="18" charset="0"/>
                <a:cs typeface="Times New Roman" panose="02020603050405020304" pitchFamily="18" charset="0"/>
                <a:hlinkClick r:id="rId2"/>
              </a:rPr>
              <a:t>http://www.gu</a:t>
            </a:r>
            <a:r>
              <a:rPr lang="en-IN" sz="2000" i="1" dirty="0">
                <a:latin typeface="Times New Roman" panose="02020603050405020304" pitchFamily="18" charset="0"/>
                <a:cs typeface="Times New Roman" panose="02020603050405020304" pitchFamily="18" charset="0"/>
                <a:hlinkClick r:id="rId2"/>
              </a:rPr>
              <a:t>tenberg.org/</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nltk</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nltk.corpus.gutenberg.fileids</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['austen-emma.txt', 'austen-persuasion.txt', 'austen-sense.txt', 'bible-kjv.txt',</a:t>
            </a:r>
          </a:p>
          <a:p>
            <a:pPr marL="0" indent="0">
              <a:buNone/>
            </a:pPr>
            <a:r>
              <a:rPr lang="en-US" sz="2000" dirty="0">
                <a:latin typeface="Times New Roman" panose="02020603050405020304" pitchFamily="18" charset="0"/>
                <a:cs typeface="Times New Roman" panose="02020603050405020304" pitchFamily="18" charset="0"/>
              </a:rPr>
              <a:t>'blake-poems.txt', 'bryant-stories.txt', 'burgess-busterbrown.txt',</a:t>
            </a:r>
          </a:p>
          <a:p>
            <a:pPr marL="0" indent="0">
              <a:buNone/>
            </a:pPr>
            <a:r>
              <a:rPr lang="en-US" sz="2000" dirty="0">
                <a:latin typeface="Times New Roman" panose="02020603050405020304" pitchFamily="18" charset="0"/>
                <a:cs typeface="Times New Roman" panose="02020603050405020304" pitchFamily="18" charset="0"/>
              </a:rPr>
              <a:t>'carroll-alice.txt', 'chesterton-ball.txt', 'chesterton-brown.txt',</a:t>
            </a:r>
          </a:p>
          <a:p>
            <a:pPr marL="0" indent="0">
              <a:buNone/>
            </a:pPr>
            <a:r>
              <a:rPr lang="en-IN" sz="2000" dirty="0">
                <a:latin typeface="Times New Roman" panose="02020603050405020304" pitchFamily="18" charset="0"/>
                <a:cs typeface="Times New Roman" panose="02020603050405020304" pitchFamily="18" charset="0"/>
              </a:rPr>
              <a:t>'chesterton-thursday.txt', 'edgeworth-parents.txt', 'melville-moby_dick.txt',</a:t>
            </a:r>
          </a:p>
          <a:p>
            <a:pPr marL="0" indent="0">
              <a:buNone/>
            </a:pPr>
            <a:r>
              <a:rPr lang="en-IN" sz="2000" dirty="0">
                <a:latin typeface="Times New Roman" panose="02020603050405020304" pitchFamily="18" charset="0"/>
                <a:cs typeface="Times New Roman" panose="02020603050405020304" pitchFamily="18" charset="0"/>
              </a:rPr>
              <a:t>'milton-paradise.txt', 'shakespeare-caesar.txt', 'shakespeare-hamlet.txt',</a:t>
            </a:r>
          </a:p>
          <a:p>
            <a:pPr marL="0" indent="0">
              <a:buNone/>
            </a:pPr>
            <a:r>
              <a:rPr lang="en-IN" sz="2000" dirty="0">
                <a:latin typeface="Times New Roman" panose="02020603050405020304" pitchFamily="18" charset="0"/>
                <a:cs typeface="Times New Roman" panose="02020603050405020304" pitchFamily="18" charset="0"/>
              </a:rPr>
              <a:t>'shakespeare-macbeth.txt', 'whitman-leaves.txt']</a:t>
            </a:r>
          </a:p>
        </p:txBody>
      </p:sp>
    </p:spTree>
    <p:extLst>
      <p:ext uri="{BB962C8B-B14F-4D97-AF65-F5344CB8AC3E}">
        <p14:creationId xmlns:p14="http://schemas.microsoft.com/office/powerpoint/2010/main" val="143188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83431-B57E-4380-A5AA-303A086AD6CC}"/>
              </a:ext>
            </a:extLst>
          </p:cNvPr>
          <p:cNvSpPr>
            <a:spLocks noGrp="1"/>
          </p:cNvSpPr>
          <p:nvPr>
            <p:ph idx="1"/>
          </p:nvPr>
        </p:nvSpPr>
        <p:spPr>
          <a:xfrm>
            <a:off x="677334" y="401217"/>
            <a:ext cx="8596668" cy="5640146"/>
          </a:xfrm>
        </p:spPr>
        <p:txBody>
          <a:bodyPr>
            <a:normAutofit/>
          </a:bodyPr>
          <a:lstStyle/>
          <a:p>
            <a:r>
              <a:rPr lang="en-US" sz="2400" dirty="0">
                <a:latin typeface="Times New Roman" panose="02020603050405020304" pitchFamily="18" charset="0"/>
                <a:cs typeface="Times New Roman" panose="02020603050405020304" pitchFamily="18" charset="0"/>
              </a:rPr>
              <a:t>Let’s pick out the first of these texts—</a:t>
            </a:r>
            <a:r>
              <a:rPr lang="en-US" sz="2400" i="1" dirty="0">
                <a:latin typeface="Times New Roman" panose="02020603050405020304" pitchFamily="18" charset="0"/>
                <a:cs typeface="Times New Roman" panose="02020603050405020304" pitchFamily="18" charset="0"/>
              </a:rPr>
              <a:t>Emma </a:t>
            </a:r>
            <a:r>
              <a:rPr lang="en-US" sz="2400" dirty="0">
                <a:latin typeface="Times New Roman" panose="02020603050405020304" pitchFamily="18" charset="0"/>
                <a:cs typeface="Times New Roman" panose="02020603050405020304" pitchFamily="18" charset="0"/>
              </a:rPr>
              <a:t>by Jane Austen—and give it a short </a:t>
            </a:r>
            <a:r>
              <a:rPr lang="en-US" sz="2400" dirty="0" err="1">
                <a:latin typeface="Times New Roman" panose="02020603050405020304" pitchFamily="18" charset="0"/>
                <a:cs typeface="Times New Roman" panose="02020603050405020304" pitchFamily="18" charset="0"/>
              </a:rPr>
              <a:t>name,emma</a:t>
            </a:r>
            <a:r>
              <a:rPr lang="en-US" sz="2400" dirty="0">
                <a:latin typeface="Times New Roman" panose="02020603050405020304" pitchFamily="18" charset="0"/>
                <a:cs typeface="Times New Roman" panose="02020603050405020304" pitchFamily="18" charset="0"/>
              </a:rPr>
              <a:t>, then find out how many words it contains: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emma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nltk.corpus.gutenberg.words</a:t>
            </a:r>
            <a:r>
              <a:rPr lang="en-IN" sz="2400" dirty="0">
                <a:latin typeface="Times New Roman" panose="02020603050405020304" pitchFamily="18" charset="0"/>
                <a:cs typeface="Times New Roman" panose="02020603050405020304" pitchFamily="18" charset="0"/>
              </a:rPr>
              <a:t>('austen-emma.txt')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emma</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192427</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concordancing</a:t>
            </a:r>
            <a:r>
              <a:rPr lang="en-IN" sz="2400" dirty="0">
                <a:latin typeface="Times New Roman" panose="02020603050405020304" pitchFamily="18" charset="0"/>
                <a:cs typeface="Times New Roman" panose="02020603050405020304" pitchFamily="18" charset="0"/>
              </a:rPr>
              <a:t> of a </a:t>
            </a:r>
            <a:r>
              <a:rPr lang="en-US" sz="2400" dirty="0">
                <a:latin typeface="Times New Roman" panose="02020603050405020304" pitchFamily="18" charset="0"/>
                <a:cs typeface="Times New Roman" panose="02020603050405020304" pitchFamily="18" charset="0"/>
              </a:rPr>
              <a:t>text such as </a:t>
            </a:r>
            <a:r>
              <a:rPr lang="en-US" sz="2400" dirty="0" err="1">
                <a:latin typeface="Times New Roman" panose="02020603050405020304" pitchFamily="18" charset="0"/>
                <a:cs typeface="Times New Roman" panose="02020603050405020304" pitchFamily="18" charset="0"/>
              </a:rPr>
              <a:t>emma</a:t>
            </a:r>
            <a:r>
              <a:rPr lang="en-US" sz="2400" dirty="0">
                <a:latin typeface="Times New Roman" panose="02020603050405020304" pitchFamily="18" charset="0"/>
                <a:cs typeface="Times New Roman" panose="02020603050405020304" pitchFamily="18" charset="0"/>
              </a:rPr>
              <a:t> with the command </a:t>
            </a:r>
            <a:r>
              <a:rPr lang="en-US" sz="2400" dirty="0" err="1">
                <a:latin typeface="Times New Roman" panose="02020603050405020304" pitchFamily="18" charset="0"/>
                <a:cs typeface="Times New Roman" panose="02020603050405020304" pitchFamily="18" charset="0"/>
              </a:rPr>
              <a:t>emma.concordance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surprize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emma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nltk.Text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nltk.corpus.gutenberg.words</a:t>
            </a:r>
            <a:r>
              <a:rPr lang="en-IN" sz="2400" dirty="0">
                <a:latin typeface="Times New Roman" panose="02020603050405020304" pitchFamily="18" charset="0"/>
                <a:cs typeface="Times New Roman" panose="02020603050405020304" pitchFamily="18" charset="0"/>
              </a:rPr>
              <a:t>('austen-emma.txt'))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emma.concordance</a:t>
            </a:r>
            <a:r>
              <a:rPr lang="en-IN" sz="2400" dirty="0">
                <a:latin typeface="Times New Roman" panose="02020603050405020304" pitchFamily="18" charset="0"/>
                <a:cs typeface="Times New Roman" panose="02020603050405020304" pitchFamily="18" charset="0"/>
              </a:rPr>
              <a:t>("surprize")</a:t>
            </a:r>
          </a:p>
        </p:txBody>
      </p:sp>
    </p:spTree>
    <p:extLst>
      <p:ext uri="{BB962C8B-B14F-4D97-AF65-F5344CB8AC3E}">
        <p14:creationId xmlns:p14="http://schemas.microsoft.com/office/powerpoint/2010/main" val="55246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05542-854F-46EC-B934-9DC04AD17C48}"/>
              </a:ext>
            </a:extLst>
          </p:cNvPr>
          <p:cNvSpPr>
            <a:spLocks noGrp="1"/>
          </p:cNvSpPr>
          <p:nvPr>
            <p:ph idx="1"/>
          </p:nvPr>
        </p:nvSpPr>
        <p:spPr>
          <a:xfrm>
            <a:off x="677334" y="363895"/>
            <a:ext cx="8596668" cy="5677468"/>
          </a:xfrm>
        </p:spPr>
        <p:txBody>
          <a:bodyPr>
            <a:normAutofit/>
          </a:bodyPr>
          <a:lstStyle/>
          <a:p>
            <a:r>
              <a:rPr lang="de-DE" sz="2400" dirty="0">
                <a:latin typeface="Times New Roman" panose="02020603050405020304" pitchFamily="18" charset="0"/>
                <a:cs typeface="Times New Roman" panose="02020603050405020304" pitchFamily="18" charset="0"/>
              </a:rPr>
              <a:t>Getting text from fileid:</a:t>
            </a:r>
          </a:p>
          <a:p>
            <a:r>
              <a:rPr lang="de-DE" sz="2400" dirty="0">
                <a:latin typeface="Times New Roman" panose="02020603050405020304" pitchFamily="18" charset="0"/>
                <a:cs typeface="Times New Roman" panose="02020603050405020304" pitchFamily="18" charset="0"/>
              </a:rPr>
              <a:t>from nltk.corpus import gutenberg</a:t>
            </a:r>
          </a:p>
          <a:p>
            <a:r>
              <a:rPr lang="en-IN" sz="2400" dirty="0" err="1">
                <a:latin typeface="Times New Roman" panose="02020603050405020304" pitchFamily="18" charset="0"/>
                <a:cs typeface="Times New Roman" panose="02020603050405020304" pitchFamily="18" charset="0"/>
              </a:rPr>
              <a:t>gutenberg.fileids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['austen-emma.txt', 'austen-persuasion.txt', 'austen-sense.txt',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79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012ED-E628-4F39-AD5B-B9AE931C4A51}"/>
              </a:ext>
            </a:extLst>
          </p:cNvPr>
          <p:cNvSpPr>
            <a:spLocks noGrp="1"/>
          </p:cNvSpPr>
          <p:nvPr>
            <p:ph idx="1"/>
          </p:nvPr>
        </p:nvSpPr>
        <p:spPr>
          <a:xfrm>
            <a:off x="677334" y="279919"/>
            <a:ext cx="8596668" cy="5761444"/>
          </a:xfrm>
        </p:spPr>
        <p:txBody>
          <a:bodyPr>
            <a:normAutofit/>
          </a:bodyPr>
          <a:lstStyle/>
          <a:p>
            <a:r>
              <a:rPr lang="en-IN" sz="2000" dirty="0" err="1">
                <a:latin typeface="Times New Roman" panose="02020603050405020304" pitchFamily="18" charset="0"/>
                <a:cs typeface="Times New Roman" panose="02020603050405020304" pitchFamily="18" charset="0"/>
              </a:rPr>
              <a:t>macbeth_sentences</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gutenberg.sents</a:t>
            </a:r>
            <a:r>
              <a:rPr lang="en-IN" sz="2000" dirty="0">
                <a:latin typeface="Times New Roman" panose="02020603050405020304" pitchFamily="18" charset="0"/>
                <a:cs typeface="Times New Roman" panose="02020603050405020304" pitchFamily="18" charset="0"/>
              </a:rPr>
              <a:t>('shakespeare-macbeth.txt')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macbeth_sentences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Tragedie</a:t>
            </a:r>
            <a:r>
              <a:rPr lang="en-IN" sz="2000" dirty="0">
                <a:latin typeface="Times New Roman" panose="02020603050405020304" pitchFamily="18" charset="0"/>
                <a:cs typeface="Times New Roman" panose="02020603050405020304" pitchFamily="18" charset="0"/>
              </a:rPr>
              <a:t>', 'of', 'Macbeth', 'by', 'William', 'Shakespeare',</a:t>
            </a:r>
          </a:p>
          <a:p>
            <a:pPr marL="0" indent="0">
              <a:buNone/>
            </a:pPr>
            <a:r>
              <a:rPr lang="en-IN" sz="2000" dirty="0">
                <a:latin typeface="Times New Roman" panose="02020603050405020304" pitchFamily="18" charset="0"/>
                <a:cs typeface="Times New Roman" panose="02020603050405020304" pitchFamily="18" charset="0"/>
              </a:rPr>
              <a:t>'1603', ']'], ['Actus', 'Primus', '.'],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macbeth_sentences</a:t>
            </a:r>
            <a:r>
              <a:rPr lang="en-IN" sz="2000" dirty="0">
                <a:latin typeface="Times New Roman" panose="02020603050405020304" pitchFamily="18" charset="0"/>
                <a:cs typeface="Times New Roman" panose="02020603050405020304" pitchFamily="18" charset="0"/>
              </a:rPr>
              <a:t>[1037]</a:t>
            </a:r>
          </a:p>
          <a:p>
            <a:pPr marL="0" indent="0">
              <a:buNone/>
            </a:pPr>
            <a:r>
              <a:rPr lang="en-IN" sz="2000" dirty="0">
                <a:latin typeface="Times New Roman" panose="02020603050405020304" pitchFamily="18" charset="0"/>
                <a:cs typeface="Times New Roman" panose="02020603050405020304" pitchFamily="18" charset="0"/>
              </a:rPr>
              <a:t>['Double', ',', 'double', ',', 'toile', 'and', 'trouble', ';',</a:t>
            </a:r>
          </a:p>
          <a:p>
            <a:pPr marL="0" indent="0">
              <a:buNone/>
            </a:pPr>
            <a:r>
              <a:rPr lang="en-IN" sz="2000" dirty="0">
                <a:latin typeface="Times New Roman" panose="02020603050405020304" pitchFamily="18" charset="0"/>
                <a:cs typeface="Times New Roman" panose="02020603050405020304" pitchFamily="18" charset="0"/>
              </a:rPr>
              <a:t>'Fire', '</a:t>
            </a:r>
            <a:r>
              <a:rPr lang="en-IN" sz="2000" dirty="0" err="1">
                <a:latin typeface="Times New Roman" panose="02020603050405020304" pitchFamily="18" charset="0"/>
                <a:cs typeface="Times New Roman" panose="02020603050405020304" pitchFamily="18" charset="0"/>
              </a:rPr>
              <a:t>burne</a:t>
            </a:r>
            <a:r>
              <a:rPr lang="en-IN" sz="2000" dirty="0">
                <a:latin typeface="Times New Roman" panose="02020603050405020304" pitchFamily="18" charset="0"/>
                <a:cs typeface="Times New Roman" panose="02020603050405020304" pitchFamily="18" charset="0"/>
              </a:rPr>
              <a:t>', ',', 'and', 'Cauldron', 'bubble']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longest_len</a:t>
            </a:r>
            <a:r>
              <a:rPr lang="en-US" sz="2000" dirty="0">
                <a:latin typeface="Times New Roman" panose="02020603050405020304" pitchFamily="18" charset="0"/>
                <a:cs typeface="Times New Roman" panose="02020603050405020304" pitchFamily="18" charset="0"/>
              </a:rPr>
              <a:t> = max([</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(s) for s in </a:t>
            </a:r>
            <a:r>
              <a:rPr lang="en-US" sz="2000" dirty="0" err="1">
                <a:latin typeface="Times New Roman" panose="02020603050405020304" pitchFamily="18" charset="0"/>
                <a:cs typeface="Times New Roman" panose="02020603050405020304" pitchFamily="18" charset="0"/>
              </a:rPr>
              <a:t>macbeth_sentences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[s for s in </a:t>
            </a:r>
            <a:r>
              <a:rPr lang="en-US" sz="2000" dirty="0" err="1">
                <a:latin typeface="Times New Roman" panose="02020603050405020304" pitchFamily="18" charset="0"/>
                <a:cs typeface="Times New Roman" panose="02020603050405020304" pitchFamily="18" charset="0"/>
              </a:rPr>
              <a:t>macbeth_sentences</a:t>
            </a: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(s) == </a:t>
            </a:r>
            <a:r>
              <a:rPr lang="en-US" sz="2000" dirty="0" err="1">
                <a:latin typeface="Times New Roman" panose="02020603050405020304" pitchFamily="18" charset="0"/>
                <a:cs typeface="Times New Roman" panose="02020603050405020304" pitchFamily="18" charset="0"/>
              </a:rPr>
              <a:t>longest_len</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Doubtfull</a:t>
            </a:r>
            <a:r>
              <a:rPr lang="en-IN" sz="2000" dirty="0">
                <a:latin typeface="Times New Roman" panose="02020603050405020304" pitchFamily="18" charset="0"/>
                <a:cs typeface="Times New Roman" panose="02020603050405020304" pitchFamily="18" charset="0"/>
              </a:rPr>
              <a:t>', 'it', 'stood', ',', 'As', 'two', 'spent', 'Swimmers', ',', 'that',</a:t>
            </a:r>
          </a:p>
          <a:p>
            <a:pPr marL="0" indent="0">
              <a:buNone/>
            </a:pPr>
            <a:r>
              <a:rPr lang="en-IN" sz="2000" dirty="0">
                <a:latin typeface="Times New Roman" panose="02020603050405020304" pitchFamily="18" charset="0"/>
                <a:cs typeface="Times New Roman" panose="02020603050405020304" pitchFamily="18" charset="0"/>
              </a:rPr>
              <a:t>'doe', 'cling', 'together', ',', 'And', '</a:t>
            </a:r>
            <a:r>
              <a:rPr lang="en-IN" sz="2000" dirty="0" err="1">
                <a:latin typeface="Times New Roman" panose="02020603050405020304" pitchFamily="18" charset="0"/>
                <a:cs typeface="Times New Roman" panose="02020603050405020304" pitchFamily="18" charset="0"/>
              </a:rPr>
              <a:t>choake</a:t>
            </a:r>
            <a:r>
              <a:rPr lang="en-IN" sz="2000" dirty="0">
                <a:latin typeface="Times New Roman" panose="02020603050405020304" pitchFamily="18" charset="0"/>
                <a:cs typeface="Times New Roman" panose="02020603050405020304" pitchFamily="18" charset="0"/>
              </a:rPr>
              <a:t>', 'their', 'Art', ':', 'The',</a:t>
            </a:r>
          </a:p>
          <a:p>
            <a:pPr marL="0" indent="0">
              <a:buNone/>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mercilesse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Macdonwald</a:t>
            </a: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30889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DE00-7043-4BDD-BDE6-15F8C072058E}"/>
              </a:ext>
            </a:extLst>
          </p:cNvPr>
          <p:cNvSpPr>
            <a:spLocks noGrp="1"/>
          </p:cNvSpPr>
          <p:nvPr>
            <p:ph type="title"/>
          </p:nvPr>
        </p:nvSpPr>
        <p:spPr>
          <a:xfrm>
            <a:off x="677334" y="609600"/>
            <a:ext cx="8596668" cy="883298"/>
          </a:xfrm>
        </p:spPr>
        <p:txBody>
          <a:bodyPr/>
          <a:lstStyle/>
          <a:p>
            <a:r>
              <a:rPr lang="en-IN" dirty="0"/>
              <a:t>Web and Chat Text</a:t>
            </a:r>
          </a:p>
        </p:txBody>
      </p:sp>
      <p:sp>
        <p:nvSpPr>
          <p:cNvPr id="3" name="Content Placeholder 2">
            <a:extLst>
              <a:ext uri="{FF2B5EF4-FFF2-40B4-BE49-F238E27FC236}">
                <a16:creationId xmlns:a16="http://schemas.microsoft.com/office/drawing/2014/main" id="{1A7600FE-ECA1-400A-AB45-C142680D3E0F}"/>
              </a:ext>
            </a:extLst>
          </p:cNvPr>
          <p:cNvSpPr>
            <a:spLocks noGrp="1"/>
          </p:cNvSpPr>
          <p:nvPr>
            <p:ph idx="1"/>
          </p:nvPr>
        </p:nvSpPr>
        <p:spPr>
          <a:xfrm>
            <a:off x="677334" y="1492899"/>
            <a:ext cx="8596668" cy="4548464"/>
          </a:xfrm>
        </p:spPr>
        <p:txBody>
          <a:bodyPr>
            <a:normAutofit/>
          </a:bodyPr>
          <a:lstStyle/>
          <a:p>
            <a:r>
              <a:rPr lang="en-IN" sz="2000" dirty="0">
                <a:latin typeface="Times New Roman" panose="02020603050405020304" pitchFamily="18" charset="0"/>
                <a:cs typeface="Times New Roman" panose="02020603050405020304" pitchFamily="18" charset="0"/>
              </a:rPr>
              <a:t>NLTK’s small collection </a:t>
            </a:r>
            <a:r>
              <a:rPr lang="en-US" sz="2000" dirty="0">
                <a:latin typeface="Times New Roman" panose="02020603050405020304" pitchFamily="18" charset="0"/>
                <a:cs typeface="Times New Roman" panose="02020603050405020304" pitchFamily="18" charset="0"/>
              </a:rPr>
              <a:t>of web text includes content from a Firefox discussion forum, conversations overheard in New York, the movie script of </a:t>
            </a:r>
            <a:r>
              <a:rPr lang="en-US" sz="2000" i="1" dirty="0">
                <a:latin typeface="Times New Roman" panose="02020603050405020304" pitchFamily="18" charset="0"/>
                <a:cs typeface="Times New Roman" panose="02020603050405020304" pitchFamily="18" charset="0"/>
              </a:rPr>
              <a:t>Pirates of the </a:t>
            </a:r>
            <a:r>
              <a:rPr lang="en-US" sz="2000" i="1" dirty="0" err="1">
                <a:latin typeface="Times New Roman" panose="02020603050405020304" pitchFamily="18" charset="0"/>
                <a:cs typeface="Times New Roman" panose="02020603050405020304" pitchFamily="18" charset="0"/>
              </a:rPr>
              <a:t>Carribean</a:t>
            </a:r>
            <a:r>
              <a:rPr lang="en-US" sz="2000" dirty="0">
                <a:latin typeface="Times New Roman" panose="02020603050405020304" pitchFamily="18" charset="0"/>
                <a:cs typeface="Times New Roman" panose="02020603050405020304" pitchFamily="18" charset="0"/>
              </a:rPr>
              <a:t>, personal advertisements,</a:t>
            </a:r>
            <a:r>
              <a:rPr lang="en-IN" sz="2000" dirty="0">
                <a:latin typeface="Times New Roman" panose="02020603050405020304" pitchFamily="18" charset="0"/>
                <a:cs typeface="Times New Roman" panose="02020603050405020304" pitchFamily="18" charset="0"/>
              </a:rPr>
              <a:t>and wine reviews:</a:t>
            </a:r>
          </a:p>
          <a:p>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nltk.corpus</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webtext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fileid</a:t>
            </a:r>
            <a:r>
              <a:rPr lang="en-IN" sz="2000" dirty="0">
                <a:latin typeface="Times New Roman" panose="02020603050405020304" pitchFamily="18" charset="0"/>
                <a:cs typeface="Times New Roman" panose="02020603050405020304" pitchFamily="18" charset="0"/>
              </a:rPr>
              <a:t> in </a:t>
            </a:r>
            <a:r>
              <a:rPr lang="en-IN" sz="2000" dirty="0" err="1">
                <a:latin typeface="Times New Roman" panose="02020603050405020304" pitchFamily="18" charset="0"/>
                <a:cs typeface="Times New Roman" panose="02020603050405020304" pitchFamily="18" charset="0"/>
              </a:rPr>
              <a:t>webtext.fileids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print </a:t>
            </a:r>
            <a:r>
              <a:rPr lang="en-IN" sz="2000" dirty="0" err="1">
                <a:latin typeface="Times New Roman" panose="02020603050405020304" pitchFamily="18" charset="0"/>
                <a:cs typeface="Times New Roman" panose="02020603050405020304" pitchFamily="18" charset="0"/>
              </a:rPr>
              <a:t>fileid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webtext.raw</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fileid</a:t>
            </a:r>
            <a:r>
              <a:rPr lang="en-IN"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firefox.txt Cookie Manager: "Don't allow sites that set removed cookies to se...</a:t>
            </a:r>
          </a:p>
          <a:p>
            <a:r>
              <a:rPr lang="en-US" sz="2000" dirty="0">
                <a:latin typeface="Times New Roman" panose="02020603050405020304" pitchFamily="18" charset="0"/>
                <a:cs typeface="Times New Roman" panose="02020603050405020304" pitchFamily="18" charset="0"/>
              </a:rPr>
              <a:t>grail.txt SCENE 1: [wind] [clop </a:t>
            </a:r>
            <a:r>
              <a:rPr lang="en-US" sz="2000" dirty="0" err="1">
                <a:latin typeface="Times New Roman" panose="02020603050405020304" pitchFamily="18" charset="0"/>
                <a:cs typeface="Times New Roman" panose="02020603050405020304" pitchFamily="18" charset="0"/>
              </a:rPr>
              <a:t>clop</a:t>
            </a:r>
            <a:r>
              <a:rPr lang="en-US" sz="2000" dirty="0">
                <a:latin typeface="Times New Roman" panose="02020603050405020304" pitchFamily="18" charset="0"/>
                <a:cs typeface="Times New Roman" panose="02020603050405020304" pitchFamily="18" charset="0"/>
              </a:rPr>
              <a:t> clop] KING ARTHUR: Whoa there! [clop...</a:t>
            </a:r>
          </a:p>
          <a:p>
            <a:r>
              <a:rPr lang="en-US" sz="2000" dirty="0">
                <a:latin typeface="Times New Roman" panose="02020603050405020304" pitchFamily="18" charset="0"/>
                <a:cs typeface="Times New Roman" panose="02020603050405020304" pitchFamily="18" charset="0"/>
              </a:rPr>
              <a:t>overheard.txt White guy: So, do you have any plans for this evening? Asian 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04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24108-2E9A-44F6-B681-C4F854385ADA}"/>
              </a:ext>
            </a:extLst>
          </p:cNvPr>
          <p:cNvSpPr>
            <a:spLocks noGrp="1"/>
          </p:cNvSpPr>
          <p:nvPr>
            <p:ph idx="1"/>
          </p:nvPr>
        </p:nvSpPr>
        <p:spPr>
          <a:xfrm>
            <a:off x="677334" y="1"/>
            <a:ext cx="8596668" cy="6041362"/>
          </a:xfrm>
        </p:spPr>
        <p:txBody>
          <a:bodyPr>
            <a:normAutofit/>
          </a:bodyPr>
          <a:lstStyle/>
          <a:p>
            <a:r>
              <a:rPr lang="en-US" sz="2800" dirty="0">
                <a:latin typeface="Times New Roman" panose="02020603050405020304" pitchFamily="18" charset="0"/>
                <a:cs typeface="Times New Roman" panose="02020603050405020304" pitchFamily="18" charset="0"/>
              </a:rPr>
              <a:t>There is also a corpus of instant messaging chat sessions, originally collected by the Naval Postgraduate School for research on automatic detection of Internet predators.</a:t>
            </a:r>
          </a:p>
          <a:p>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nltk.corpus</a:t>
            </a:r>
            <a:r>
              <a:rPr lang="en-US" sz="2800" dirty="0">
                <a:latin typeface="Times New Roman" panose="02020603050405020304" pitchFamily="18" charset="0"/>
                <a:cs typeface="Times New Roman" panose="02020603050405020304" pitchFamily="18" charset="0"/>
              </a:rPr>
              <a:t> import </a:t>
            </a:r>
            <a:r>
              <a:rPr lang="en-US" sz="2800" dirty="0" err="1">
                <a:latin typeface="Times New Roman" panose="02020603050405020304" pitchFamily="18" charset="0"/>
                <a:cs typeface="Times New Roman" panose="02020603050405020304" pitchFamily="18" charset="0"/>
              </a:rPr>
              <a:t>nps_chat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chatroom = </a:t>
            </a:r>
            <a:r>
              <a:rPr lang="en-US" sz="2800" dirty="0" err="1">
                <a:latin typeface="Times New Roman" panose="02020603050405020304" pitchFamily="18" charset="0"/>
                <a:cs typeface="Times New Roman" panose="02020603050405020304" pitchFamily="18" charset="0"/>
              </a:rPr>
              <a:t>nps_chat.posts</a:t>
            </a:r>
            <a:r>
              <a:rPr lang="en-US" sz="2800" dirty="0">
                <a:latin typeface="Times New Roman" panose="02020603050405020304" pitchFamily="18" charset="0"/>
                <a:cs typeface="Times New Roman" panose="02020603050405020304" pitchFamily="18" charset="0"/>
              </a:rPr>
              <a:t>('10-19-20s_706posts.xml’)</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chatroom[100]</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Out[92]: ['PART’]</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8937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TotalTime>
  <Words>1266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Accessing Text Corpora and Lexical Resources Practical</vt:lpstr>
      <vt:lpstr>PowerPoint Presentation</vt:lpstr>
      <vt:lpstr>Accessing Text Corpora</vt:lpstr>
      <vt:lpstr>Gutenberg Corpus</vt:lpstr>
      <vt:lpstr>PowerPoint Presentation</vt:lpstr>
      <vt:lpstr>PowerPoint Presentation</vt:lpstr>
      <vt:lpstr>PowerPoint Presentation</vt:lpstr>
      <vt:lpstr>Web and Chat Text</vt:lpstr>
      <vt:lpstr>PowerPoint Presentation</vt:lpstr>
      <vt:lpstr>Brown Corpus</vt:lpstr>
      <vt:lpstr>PowerPoint Presentation</vt:lpstr>
      <vt:lpstr>PowerPoint Presentation</vt:lpstr>
      <vt:lpstr>Reuters Corpus</vt:lpstr>
      <vt:lpstr>Inaugural Address Corpus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amruthasarada@gmail.com</dc:creator>
  <cp:lastModifiedBy>amruthasarada@gmail.com</cp:lastModifiedBy>
  <cp:revision>18</cp:revision>
  <dcterms:created xsi:type="dcterms:W3CDTF">2019-07-18T06:03:32Z</dcterms:created>
  <dcterms:modified xsi:type="dcterms:W3CDTF">2019-07-23T04:45:00Z</dcterms:modified>
</cp:coreProperties>
</file>