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378735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16976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19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319475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5585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400747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312042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355748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423822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8E2E0-A12A-4206-AE5F-546FA0A5D462}" type="datetimeFigureOut">
              <a:rPr lang="en-IN" smtClean="0"/>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408334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8E2E0-A12A-4206-AE5F-546FA0A5D462}" type="datetimeFigureOut">
              <a:rPr lang="en-IN" smtClean="0"/>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297228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8E2E0-A12A-4206-AE5F-546FA0A5D462}" type="datetimeFigureOut">
              <a:rPr lang="en-IN" smtClean="0"/>
              <a:t>01-08-2019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145879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8E2E0-A12A-4206-AE5F-546FA0A5D462}" type="datetimeFigureOut">
              <a:rPr lang="en-IN" smtClean="0"/>
              <a:t>01-08-2019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25584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8E2E0-A12A-4206-AE5F-546FA0A5D462}" type="datetimeFigureOut">
              <a:rPr lang="en-IN" smtClean="0"/>
              <a:t>01-08-2019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160434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8E2E0-A12A-4206-AE5F-546FA0A5D462}" type="datetimeFigureOut">
              <a:rPr lang="en-IN" smtClean="0"/>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28409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8E2E0-A12A-4206-AE5F-546FA0A5D462}" type="datetimeFigureOut">
              <a:rPr lang="en-IN" smtClean="0"/>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80D6A-EE6F-473A-AC44-51B932B3A8E5}" type="slidenum">
              <a:rPr lang="en-IN" smtClean="0"/>
              <a:t>‹#›</a:t>
            </a:fld>
            <a:endParaRPr lang="en-IN"/>
          </a:p>
        </p:txBody>
      </p:sp>
    </p:spTree>
    <p:extLst>
      <p:ext uri="{BB962C8B-B14F-4D97-AF65-F5344CB8AC3E}">
        <p14:creationId xmlns:p14="http://schemas.microsoft.com/office/powerpoint/2010/main" val="247795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58E2E0-A12A-4206-AE5F-546FA0A5D462}" type="datetimeFigureOut">
              <a:rPr lang="en-IN" smtClean="0"/>
              <a:t>01-08-2019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D80D6A-EE6F-473A-AC44-51B932B3A8E5}" type="slidenum">
              <a:rPr lang="en-IN" smtClean="0"/>
              <a:t>‹#›</a:t>
            </a:fld>
            <a:endParaRPr lang="en-IN"/>
          </a:p>
        </p:txBody>
      </p:sp>
    </p:spTree>
    <p:extLst>
      <p:ext uri="{BB962C8B-B14F-4D97-AF65-F5344CB8AC3E}">
        <p14:creationId xmlns:p14="http://schemas.microsoft.com/office/powerpoint/2010/main" val="2631002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A08B-395F-4D06-AB90-F4116F8C6CE1}"/>
              </a:ext>
            </a:extLst>
          </p:cNvPr>
          <p:cNvSpPr>
            <a:spLocks noGrp="1"/>
          </p:cNvSpPr>
          <p:nvPr>
            <p:ph type="ctrTitle"/>
          </p:nvPr>
        </p:nvSpPr>
        <p:spPr/>
        <p:txBody>
          <a:bodyPr/>
          <a:lstStyle/>
          <a:p>
            <a:r>
              <a:rPr lang="en-IN" dirty="0"/>
              <a:t>Loading Your Own Corpus</a:t>
            </a:r>
          </a:p>
        </p:txBody>
      </p:sp>
    </p:spTree>
    <p:extLst>
      <p:ext uri="{BB962C8B-B14F-4D97-AF65-F5344CB8AC3E}">
        <p14:creationId xmlns:p14="http://schemas.microsoft.com/office/powerpoint/2010/main" val="225810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398E3-A23A-4624-A1A2-33F7DF15600F}"/>
              </a:ext>
            </a:extLst>
          </p:cNvPr>
          <p:cNvSpPr>
            <a:spLocks noGrp="1"/>
          </p:cNvSpPr>
          <p:nvPr>
            <p:ph idx="1"/>
          </p:nvPr>
        </p:nvSpPr>
        <p:spPr>
          <a:xfrm>
            <a:off x="677334" y="289249"/>
            <a:ext cx="8596668" cy="5752113"/>
          </a:xfrm>
        </p:spPr>
        <p:txBody>
          <a:bodyPr/>
          <a:lstStyle/>
          <a:p>
            <a:r>
              <a:rPr lang="en-IN" dirty="0">
                <a:latin typeface="Times New Roman" panose="02020603050405020304" pitchFamily="18" charset="0"/>
                <a:cs typeface="Times New Roman" panose="02020603050405020304" pitchFamily="18" charset="0"/>
              </a:rPr>
              <a:t>&gt;&gt;&gt; </a:t>
            </a:r>
            <a:r>
              <a:rPr lang="en-IN" dirty="0" err="1">
                <a:latin typeface="Times New Roman" panose="02020603050405020304" pitchFamily="18" charset="0"/>
                <a:cs typeface="Times New Roman" panose="02020603050405020304" pitchFamily="18" charset="0"/>
              </a:rPr>
              <a:t>puzzle_letters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nltk.FreqDist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egivrvonl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&gt;&gt;&gt; obligatory = 'r'</a:t>
            </a:r>
          </a:p>
          <a:p>
            <a:r>
              <a:rPr lang="en-IN" dirty="0">
                <a:latin typeface="Times New Roman" panose="02020603050405020304" pitchFamily="18" charset="0"/>
                <a:cs typeface="Times New Roman" panose="02020603050405020304" pitchFamily="18" charset="0"/>
              </a:rPr>
              <a:t>&gt;&gt;&gt; wordlist = </a:t>
            </a:r>
            <a:r>
              <a:rPr lang="en-IN" dirty="0" err="1">
                <a:latin typeface="Times New Roman" panose="02020603050405020304" pitchFamily="18" charset="0"/>
                <a:cs typeface="Times New Roman" panose="02020603050405020304" pitchFamily="18" charset="0"/>
              </a:rPr>
              <a:t>nltk.corpus.words.words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&gt;&gt;&gt; [w for w in wordlist if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(w) &gt;= 6</a:t>
            </a:r>
          </a:p>
          <a:p>
            <a:r>
              <a:rPr lang="en-IN" dirty="0">
                <a:latin typeface="Times New Roman" panose="02020603050405020304" pitchFamily="18" charset="0"/>
                <a:cs typeface="Times New Roman" panose="02020603050405020304" pitchFamily="18" charset="0"/>
              </a:rPr>
              <a:t>... and obligatory in w</a:t>
            </a:r>
          </a:p>
          <a:p>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nltk.FreqDist</a:t>
            </a:r>
            <a:r>
              <a:rPr lang="en-US" dirty="0">
                <a:latin typeface="Times New Roman" panose="02020603050405020304" pitchFamily="18" charset="0"/>
                <a:cs typeface="Times New Roman" panose="02020603050405020304" pitchFamily="18" charset="0"/>
              </a:rPr>
              <a:t>(w) &lt;= </a:t>
            </a:r>
            <a:r>
              <a:rPr lang="en-US" dirty="0" err="1">
                <a:latin typeface="Times New Roman" panose="02020603050405020304" pitchFamily="18" charset="0"/>
                <a:cs typeface="Times New Roman" panose="02020603050405020304" pitchFamily="18" charset="0"/>
              </a:rPr>
              <a:t>puzzle_letters</a:t>
            </a:r>
            <a:r>
              <a:rPr lang="en-US"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['glover', '</a:t>
            </a:r>
            <a:r>
              <a:rPr lang="en-IN" dirty="0" err="1">
                <a:latin typeface="Times New Roman" panose="02020603050405020304" pitchFamily="18" charset="0"/>
                <a:cs typeface="Times New Roman" panose="02020603050405020304" pitchFamily="18" charset="0"/>
              </a:rPr>
              <a:t>gorlin</a:t>
            </a:r>
            <a:r>
              <a:rPr lang="en-IN" dirty="0">
                <a:latin typeface="Times New Roman" panose="02020603050405020304" pitchFamily="18" charset="0"/>
                <a:cs typeface="Times New Roman" panose="02020603050405020304" pitchFamily="18" charset="0"/>
              </a:rPr>
              <a:t>', 'govern', 'grovel', 'ignore', 'involver', 'lienor',</a:t>
            </a:r>
          </a:p>
          <a:p>
            <a:r>
              <a:rPr lang="en-IN" dirty="0">
                <a:latin typeface="Times New Roman" panose="02020603050405020304" pitchFamily="18" charset="0"/>
                <a:cs typeface="Times New Roman" panose="02020603050405020304" pitchFamily="18" charset="0"/>
              </a:rPr>
              <a:t>'linger', 'longer', '</a:t>
            </a:r>
            <a:r>
              <a:rPr lang="en-IN" dirty="0" err="1">
                <a:latin typeface="Times New Roman" panose="02020603050405020304" pitchFamily="18" charset="0"/>
                <a:cs typeface="Times New Roman" panose="02020603050405020304" pitchFamily="18" charset="0"/>
              </a:rPr>
              <a:t>lovering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noiler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overling</a:t>
            </a:r>
            <a:r>
              <a:rPr lang="en-IN" dirty="0">
                <a:latin typeface="Times New Roman" panose="02020603050405020304" pitchFamily="18" charset="0"/>
                <a:cs typeface="Times New Roman" panose="02020603050405020304" pitchFamily="18" charset="0"/>
              </a:rPr>
              <a:t>', 'region', 'renvoi',</a:t>
            </a:r>
          </a:p>
          <a:p>
            <a:r>
              <a:rPr lang="en-IN" dirty="0">
                <a:latin typeface="Times New Roman" panose="02020603050405020304" pitchFamily="18" charset="0"/>
                <a:cs typeface="Times New Roman" panose="02020603050405020304" pitchFamily="18" charset="0"/>
              </a:rPr>
              <a:t>'revolving', '</a:t>
            </a:r>
            <a:r>
              <a:rPr lang="en-IN" dirty="0" err="1">
                <a:latin typeface="Times New Roman" panose="02020603050405020304" pitchFamily="18" charset="0"/>
                <a:cs typeface="Times New Roman" panose="02020603050405020304" pitchFamily="18" charset="0"/>
              </a:rPr>
              <a:t>ringle</a:t>
            </a:r>
            <a:r>
              <a:rPr lang="en-IN" dirty="0">
                <a:latin typeface="Times New Roman" panose="02020603050405020304" pitchFamily="18" charset="0"/>
                <a:cs typeface="Times New Roman" panose="02020603050405020304" pitchFamily="18" charset="0"/>
              </a:rPr>
              <a:t>', 'roving', '</a:t>
            </a:r>
            <a:r>
              <a:rPr lang="en-IN" dirty="0" err="1">
                <a:latin typeface="Times New Roman" panose="02020603050405020304" pitchFamily="18" charset="0"/>
                <a:cs typeface="Times New Roman" panose="02020603050405020304" pitchFamily="18" charset="0"/>
              </a:rPr>
              <a:t>violer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virole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419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A5403-AA1E-4C74-B32C-FB9EB605D289}"/>
              </a:ext>
            </a:extLst>
          </p:cNvPr>
          <p:cNvSpPr>
            <a:spLocks noGrp="1"/>
          </p:cNvSpPr>
          <p:nvPr>
            <p:ph idx="1"/>
          </p:nvPr>
        </p:nvSpPr>
        <p:spPr>
          <a:xfrm>
            <a:off x="677334" y="475861"/>
            <a:ext cx="8596668" cy="5565501"/>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 Pronouncing Dictionary:</a:t>
            </a:r>
          </a:p>
          <a:p>
            <a:r>
              <a:rPr lang="en-US" dirty="0">
                <a:latin typeface="Times New Roman" panose="02020603050405020304" pitchFamily="18" charset="0"/>
                <a:cs typeface="Times New Roman" panose="02020603050405020304" pitchFamily="18" charset="0"/>
              </a:rPr>
              <a:t>NLTK includes the CMU Pronouncing Dictionary for U.S. English, which was designed for use by speech synthesizers.</a:t>
            </a:r>
          </a:p>
          <a:p>
            <a:r>
              <a:rPr lang="en-IN" dirty="0">
                <a:latin typeface="Times New Roman" panose="02020603050405020304" pitchFamily="18" charset="0"/>
                <a:cs typeface="Times New Roman" panose="02020603050405020304" pitchFamily="18" charset="0"/>
              </a:rPr>
              <a:t>entries = </a:t>
            </a:r>
            <a:r>
              <a:rPr lang="en-IN" dirty="0" err="1">
                <a:latin typeface="Times New Roman" panose="02020603050405020304" pitchFamily="18" charset="0"/>
                <a:cs typeface="Times New Roman" panose="02020603050405020304" pitchFamily="18" charset="0"/>
              </a:rPr>
              <a:t>nltk.corpus.cmudict.entries</a:t>
            </a:r>
            <a:r>
              <a:rPr lang="en-IN"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 entry in entries[39943:39951]:</a:t>
            </a:r>
          </a:p>
          <a:p>
            <a:r>
              <a:rPr lang="en-IN" dirty="0">
                <a:latin typeface="Times New Roman" panose="02020603050405020304" pitchFamily="18" charset="0"/>
                <a:cs typeface="Times New Roman" panose="02020603050405020304" pitchFamily="18" charset="0"/>
              </a:rPr>
              <a:t>... print entry</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('fir', ['F', 'ER1'])</a:t>
            </a:r>
          </a:p>
          <a:p>
            <a:r>
              <a:rPr lang="en-IN" dirty="0">
                <a:latin typeface="Times New Roman" panose="02020603050405020304" pitchFamily="18" charset="0"/>
                <a:cs typeface="Times New Roman" panose="02020603050405020304" pitchFamily="18" charset="0"/>
              </a:rPr>
              <a:t>('fire', ['F', 'AY1', 'ER0'])</a:t>
            </a:r>
          </a:p>
          <a:p>
            <a:r>
              <a:rPr lang="en-IN" dirty="0">
                <a:latin typeface="Times New Roman" panose="02020603050405020304" pitchFamily="18" charset="0"/>
                <a:cs typeface="Times New Roman" panose="02020603050405020304" pitchFamily="18" charset="0"/>
              </a:rPr>
              <a:t>('fire', ['F', 'AY1', 'R'])</a:t>
            </a:r>
          </a:p>
          <a:p>
            <a:r>
              <a:rPr lang="en-IN" dirty="0">
                <a:latin typeface="Times New Roman" panose="02020603050405020304" pitchFamily="18" charset="0"/>
                <a:cs typeface="Times New Roman" panose="02020603050405020304" pitchFamily="18" charset="0"/>
              </a:rPr>
              <a:t>('firearm', ['F', 'AY1', 'ER0', 'AA2', 'R', 'M'])</a:t>
            </a:r>
          </a:p>
          <a:p>
            <a:r>
              <a:rPr lang="en-IN" dirty="0">
                <a:latin typeface="Times New Roman" panose="02020603050405020304" pitchFamily="18" charset="0"/>
                <a:cs typeface="Times New Roman" panose="02020603050405020304" pitchFamily="18" charset="0"/>
              </a:rPr>
              <a:t>('firearm', ['F', 'AY1', 'R', 'AA2', 'R', 'M'])</a:t>
            </a:r>
          </a:p>
          <a:p>
            <a:r>
              <a:rPr lang="en-IN" dirty="0">
                <a:latin typeface="Times New Roman" panose="02020603050405020304" pitchFamily="18" charset="0"/>
                <a:cs typeface="Times New Roman" panose="02020603050405020304" pitchFamily="18" charset="0"/>
              </a:rPr>
              <a:t>('firearms', ['F', 'AY1', 'ER0', 'AA2', 'R', 'M', 'Z'])</a:t>
            </a:r>
          </a:p>
          <a:p>
            <a:r>
              <a:rPr lang="en-IN" dirty="0">
                <a:latin typeface="Times New Roman" panose="02020603050405020304" pitchFamily="18" charset="0"/>
                <a:cs typeface="Times New Roman" panose="02020603050405020304" pitchFamily="18" charset="0"/>
              </a:rPr>
              <a:t>('firearms', ['F', 'AY1', 'R', 'AA2', 'R', 'M', 'Z'])</a:t>
            </a:r>
          </a:p>
          <a:p>
            <a:r>
              <a:rPr lang="it-IT" dirty="0">
                <a:latin typeface="Times New Roman" panose="02020603050405020304" pitchFamily="18" charset="0"/>
                <a:cs typeface="Times New Roman" panose="02020603050405020304" pitchFamily="18" charset="0"/>
              </a:rPr>
              <a:t>('fireball', ['F', 'AY1', 'ER0', 'B', 'AO2', 'L'])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2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FC7DF-FA4F-4E20-9B08-3BDD53446E2C}"/>
              </a:ext>
            </a:extLst>
          </p:cNvPr>
          <p:cNvSpPr>
            <a:spLocks noGrp="1"/>
          </p:cNvSpPr>
          <p:nvPr>
            <p:ph idx="1"/>
          </p:nvPr>
        </p:nvSpPr>
        <p:spPr>
          <a:xfrm>
            <a:off x="677334" y="223935"/>
            <a:ext cx="8596668" cy="5817427"/>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Comparative Wordlists:</a:t>
            </a:r>
          </a:p>
          <a:p>
            <a:r>
              <a:rPr lang="en-US" sz="2000" dirty="0">
                <a:latin typeface="Times New Roman" panose="02020603050405020304" pitchFamily="18" charset="0"/>
                <a:cs typeface="Times New Roman" panose="02020603050405020304" pitchFamily="18" charset="0"/>
              </a:rPr>
              <a:t>Another example of a tabular lexicon is the </a:t>
            </a:r>
            <a:r>
              <a:rPr lang="en-US" sz="2000" b="1" dirty="0">
                <a:latin typeface="Times New Roman" panose="02020603050405020304" pitchFamily="18" charset="0"/>
                <a:cs typeface="Times New Roman" panose="02020603050405020304" pitchFamily="18" charset="0"/>
              </a:rPr>
              <a:t>comparative wordlist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NLTK includes so-called </a:t>
            </a:r>
            <a:r>
              <a:rPr lang="en-US" sz="2000" b="1" dirty="0">
                <a:latin typeface="Times New Roman" panose="02020603050405020304" pitchFamily="18" charset="0"/>
                <a:cs typeface="Times New Roman" panose="02020603050405020304" pitchFamily="18" charset="0"/>
              </a:rPr>
              <a:t>Swadesh wordlists</a:t>
            </a:r>
            <a:r>
              <a:rPr lang="en-US" sz="2000" dirty="0">
                <a:latin typeface="Times New Roman" panose="02020603050405020304" pitchFamily="18" charset="0"/>
                <a:cs typeface="Times New Roman" panose="02020603050405020304" pitchFamily="18" charset="0"/>
              </a:rPr>
              <a:t>, lists of about 200 common words in several languages.</a:t>
            </a:r>
          </a:p>
          <a:p>
            <a:r>
              <a:rPr lang="en-US" sz="2000" dirty="0">
                <a:latin typeface="Times New Roman" panose="02020603050405020304" pitchFamily="18" charset="0"/>
                <a:cs typeface="Times New Roman" panose="02020603050405020304" pitchFamily="18" charset="0"/>
              </a:rPr>
              <a:t>The languages are identified using an ISO 639 two-letter code.</a:t>
            </a:r>
          </a:p>
          <a:p>
            <a:r>
              <a:rPr lang="en-US" sz="2000" dirty="0">
                <a:latin typeface="Times New Roman" panose="02020603050405020304" pitchFamily="18" charset="0"/>
                <a:cs typeface="Times New Roman" panose="02020603050405020304" pitchFamily="18" charset="0"/>
              </a:rPr>
              <a:t>&gt;&gt;&gt; from </a:t>
            </a:r>
            <a:r>
              <a:rPr lang="en-US" sz="2000" dirty="0" err="1">
                <a:latin typeface="Times New Roman" panose="02020603050405020304" pitchFamily="18" charset="0"/>
                <a:cs typeface="Times New Roman" panose="02020603050405020304" pitchFamily="18" charset="0"/>
              </a:rPr>
              <a:t>nltk.corpus</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swadesh</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swadesh.fileids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['be', '</a:t>
            </a:r>
            <a:r>
              <a:rPr lang="en-IN" sz="2000" dirty="0" err="1">
                <a:latin typeface="Times New Roman" panose="02020603050405020304" pitchFamily="18" charset="0"/>
                <a:cs typeface="Times New Roman" panose="02020603050405020304" pitchFamily="18" charset="0"/>
              </a:rPr>
              <a:t>bg</a:t>
            </a:r>
            <a:r>
              <a:rPr lang="en-IN" sz="2000" dirty="0">
                <a:latin typeface="Times New Roman" panose="02020603050405020304" pitchFamily="18" charset="0"/>
                <a:cs typeface="Times New Roman" panose="02020603050405020304" pitchFamily="18" charset="0"/>
              </a:rPr>
              <a:t>', 'bs', 'ca', 'cs', 'cu', 'de', '</a:t>
            </a:r>
            <a:r>
              <a:rPr lang="en-IN" sz="2000" dirty="0" err="1">
                <a:latin typeface="Times New Roman" panose="02020603050405020304" pitchFamily="18" charset="0"/>
                <a:cs typeface="Times New Roman" panose="02020603050405020304" pitchFamily="18" charset="0"/>
              </a:rPr>
              <a:t>en</a:t>
            </a:r>
            <a:r>
              <a:rPr lang="en-IN" sz="2000" dirty="0">
                <a:latin typeface="Times New Roman" panose="02020603050405020304" pitchFamily="18" charset="0"/>
                <a:cs typeface="Times New Roman" panose="02020603050405020304" pitchFamily="18" charset="0"/>
              </a:rPr>
              <a:t>', 'es', '</a:t>
            </a:r>
            <a:r>
              <a:rPr lang="en-IN" sz="2000" dirty="0" err="1">
                <a:latin typeface="Times New Roman" panose="02020603050405020304" pitchFamily="18" charset="0"/>
                <a:cs typeface="Times New Roman" panose="02020603050405020304" pitchFamily="18" charset="0"/>
              </a:rPr>
              <a:t>fr</a:t>
            </a:r>
            <a:r>
              <a:rPr lang="en-IN" sz="2000" dirty="0">
                <a:latin typeface="Times New Roman" panose="02020603050405020304" pitchFamily="18" charset="0"/>
                <a:cs typeface="Times New Roman" panose="02020603050405020304" pitchFamily="18" charset="0"/>
              </a:rPr>
              <a:t>', 'hr', 'it', 'la', '</a:t>
            </a:r>
            <a:r>
              <a:rPr lang="en-IN" sz="2000" dirty="0" err="1">
                <a:latin typeface="Times New Roman" panose="02020603050405020304" pitchFamily="18" charset="0"/>
                <a:cs typeface="Times New Roman" panose="02020603050405020304" pitchFamily="18" charset="0"/>
              </a:rPr>
              <a:t>mk</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nl</a:t>
            </a:r>
            <a:r>
              <a:rPr lang="en-IN" sz="2000" dirty="0">
                <a:latin typeface="Times New Roman" panose="02020603050405020304" pitchFamily="18" charset="0"/>
                <a:cs typeface="Times New Roman" panose="02020603050405020304" pitchFamily="18" charset="0"/>
              </a:rPr>
              <a:t>', 'pl', '</a:t>
            </a:r>
            <a:r>
              <a:rPr lang="en-IN" sz="2000" dirty="0" err="1">
                <a:latin typeface="Times New Roman" panose="02020603050405020304" pitchFamily="18" charset="0"/>
                <a:cs typeface="Times New Roman" panose="02020603050405020304" pitchFamily="18" charset="0"/>
              </a:rPr>
              <a:t>pt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uk</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swadesh.words</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en</a:t>
            </a:r>
            <a:r>
              <a:rPr lang="en-IN"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 'you (singular), thou', 'he', 'we', 'you (plural)', 'they', 'this', 'that',</a:t>
            </a:r>
          </a:p>
        </p:txBody>
      </p:sp>
    </p:spTree>
    <p:extLst>
      <p:ext uri="{BB962C8B-B14F-4D97-AF65-F5344CB8AC3E}">
        <p14:creationId xmlns:p14="http://schemas.microsoft.com/office/powerpoint/2010/main" val="53503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EFCA-A488-40E6-819F-C5875DD934BE}"/>
              </a:ext>
            </a:extLst>
          </p:cNvPr>
          <p:cNvSpPr>
            <a:spLocks noGrp="1"/>
          </p:cNvSpPr>
          <p:nvPr>
            <p:ph idx="1"/>
          </p:nvPr>
        </p:nvSpPr>
        <p:spPr>
          <a:xfrm>
            <a:off x="677334" y="177283"/>
            <a:ext cx="8596668" cy="586408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Shoebox and Toolbox Lexicons:</a:t>
            </a:r>
          </a:p>
          <a:p>
            <a:r>
              <a:rPr lang="en-US" sz="2400" dirty="0">
                <a:latin typeface="Times New Roman" panose="02020603050405020304" pitchFamily="18" charset="0"/>
                <a:cs typeface="Times New Roman" panose="02020603050405020304" pitchFamily="18" charset="0"/>
              </a:rPr>
              <a:t>Perhaps the single most popular tool used by linguists for managing data is </a:t>
            </a:r>
            <a:r>
              <a:rPr lang="en-US" sz="2400" i="1" dirty="0">
                <a:latin typeface="Times New Roman" panose="02020603050405020304" pitchFamily="18" charset="0"/>
                <a:cs typeface="Times New Roman" panose="02020603050405020304" pitchFamily="18" charset="0"/>
              </a:rPr>
              <a:t>Toolbox</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previously known as </a:t>
            </a:r>
            <a:r>
              <a:rPr lang="en-IN" sz="2400" i="1" dirty="0">
                <a:latin typeface="Times New Roman" panose="02020603050405020304" pitchFamily="18" charset="0"/>
                <a:cs typeface="Times New Roman" panose="02020603050405020304" pitchFamily="18" charset="0"/>
              </a:rPr>
              <a:t>Shoebox.</a:t>
            </a:r>
          </a:p>
          <a:p>
            <a:r>
              <a:rPr lang="en-US" sz="2400" dirty="0">
                <a:latin typeface="Times New Roman" panose="02020603050405020304" pitchFamily="18" charset="0"/>
                <a:cs typeface="Times New Roman" panose="02020603050405020304" pitchFamily="18" charset="0"/>
              </a:rPr>
              <a:t>A Toolbox file consists of a collection of entries, where each entry is made up of one </a:t>
            </a:r>
            <a:r>
              <a:rPr lang="en-IN" sz="2400" dirty="0">
                <a:latin typeface="Times New Roman" panose="02020603050405020304" pitchFamily="18" charset="0"/>
                <a:cs typeface="Times New Roman" panose="02020603050405020304" pitchFamily="18" charset="0"/>
              </a:rPr>
              <a:t>or more fields.</a:t>
            </a:r>
          </a:p>
          <a:p>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nltk.corpus</a:t>
            </a:r>
            <a:r>
              <a:rPr lang="en-US" sz="2400" dirty="0">
                <a:latin typeface="Times New Roman" panose="02020603050405020304" pitchFamily="18" charset="0"/>
                <a:cs typeface="Times New Roman" panose="02020603050405020304" pitchFamily="18" charset="0"/>
              </a:rPr>
              <a:t> import toolbox</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toolbox.entries</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rotokas.dic</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8658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8AEEE-6167-469E-AD3E-061A493C0A68}"/>
              </a:ext>
            </a:extLst>
          </p:cNvPr>
          <p:cNvSpPr>
            <a:spLocks noGrp="1"/>
          </p:cNvSpPr>
          <p:nvPr>
            <p:ph idx="1"/>
          </p:nvPr>
        </p:nvSpPr>
        <p:spPr>
          <a:xfrm>
            <a:off x="677334" y="382555"/>
            <a:ext cx="8596668" cy="6354147"/>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WordNet:</a:t>
            </a:r>
          </a:p>
          <a:p>
            <a:r>
              <a:rPr lang="en-US" sz="2000" b="1" dirty="0">
                <a:latin typeface="Times New Roman" panose="02020603050405020304" pitchFamily="18" charset="0"/>
                <a:cs typeface="Times New Roman" panose="02020603050405020304" pitchFamily="18" charset="0"/>
              </a:rPr>
              <a:t>WordNet </a:t>
            </a:r>
            <a:r>
              <a:rPr lang="en-US" sz="2000" dirty="0">
                <a:latin typeface="Times New Roman" panose="02020603050405020304" pitchFamily="18" charset="0"/>
                <a:cs typeface="Times New Roman" panose="02020603050405020304" pitchFamily="18" charset="0"/>
              </a:rPr>
              <a:t>is a semantically oriented dictionary of English, similar to a traditional thesaurus but with a richer structure. </a:t>
            </a:r>
          </a:p>
          <a:p>
            <a:r>
              <a:rPr lang="en-US" sz="2000" dirty="0">
                <a:latin typeface="Times New Roman" panose="02020603050405020304" pitchFamily="18" charset="0"/>
                <a:cs typeface="Times New Roman" panose="02020603050405020304" pitchFamily="18" charset="0"/>
              </a:rPr>
              <a:t>NLTK includes the English WordNet, with 155,287 words and 117,659 synonym sets.</a:t>
            </a:r>
          </a:p>
          <a:p>
            <a:pPr marL="0" indent="0">
              <a:buNone/>
            </a:pPr>
            <a:r>
              <a:rPr lang="en-IN" sz="2000" b="1" dirty="0">
                <a:latin typeface="Times New Roman" panose="02020603050405020304" pitchFamily="18" charset="0"/>
                <a:cs typeface="Times New Roman" panose="02020603050405020304" pitchFamily="18" charset="0"/>
              </a:rPr>
              <a:t>Senses and Synonyms:</a:t>
            </a:r>
          </a:p>
          <a:p>
            <a:r>
              <a:rPr lang="en-US" sz="2000" dirty="0">
                <a:latin typeface="Times New Roman" panose="02020603050405020304" pitchFamily="18" charset="0"/>
                <a:cs typeface="Times New Roman" panose="02020603050405020304" pitchFamily="18" charset="0"/>
              </a:rPr>
              <a:t> (1a). If we replace the word </a:t>
            </a:r>
            <a:r>
              <a:rPr lang="en-US" sz="2000" i="1" dirty="0">
                <a:latin typeface="Times New Roman" panose="02020603050405020304" pitchFamily="18" charset="0"/>
                <a:cs typeface="Times New Roman" panose="02020603050405020304" pitchFamily="18" charset="0"/>
              </a:rPr>
              <a:t>motorcar </a:t>
            </a:r>
            <a:r>
              <a:rPr lang="en-US" sz="2000" dirty="0">
                <a:latin typeface="Times New Roman" panose="02020603050405020304" pitchFamily="18" charset="0"/>
                <a:cs typeface="Times New Roman" panose="02020603050405020304" pitchFamily="18" charset="0"/>
              </a:rPr>
              <a:t>in (1a) with </a:t>
            </a:r>
            <a:r>
              <a:rPr lang="en-US" sz="2000" i="1" dirty="0">
                <a:latin typeface="Times New Roman" panose="02020603050405020304" pitchFamily="18" charset="0"/>
                <a:cs typeface="Times New Roman" panose="02020603050405020304" pitchFamily="18" charset="0"/>
              </a:rPr>
              <a:t>automobile</a:t>
            </a:r>
            <a:r>
              <a:rPr lang="en-US" sz="2000" dirty="0">
                <a:latin typeface="Times New Roman" panose="02020603050405020304" pitchFamily="18" charset="0"/>
                <a:cs typeface="Times New Roman" panose="02020603050405020304" pitchFamily="18" charset="0"/>
              </a:rPr>
              <a:t>, to get (1b), the meaning of the sentence stays pretty much the same:</a:t>
            </a:r>
          </a:p>
          <a:p>
            <a:r>
              <a:rPr lang="en-US" sz="2000" dirty="0">
                <a:latin typeface="Times New Roman" panose="02020603050405020304" pitchFamily="18" charset="0"/>
                <a:cs typeface="Times New Roman" panose="02020603050405020304" pitchFamily="18" charset="0"/>
              </a:rPr>
              <a:t> a. Benz is credited with the invention of the motorcar.</a:t>
            </a:r>
          </a:p>
          <a:p>
            <a:r>
              <a:rPr lang="en-US" sz="2000" dirty="0">
                <a:latin typeface="Times New Roman" panose="02020603050405020304" pitchFamily="18" charset="0"/>
                <a:cs typeface="Times New Roman" panose="02020603050405020304" pitchFamily="18" charset="0"/>
              </a:rPr>
              <a:t>b. Benz is credited with the invention of the automobile.</a:t>
            </a:r>
          </a:p>
          <a:p>
            <a:r>
              <a:rPr lang="en-US" sz="2000" dirty="0">
                <a:latin typeface="Times New Roman" panose="02020603050405020304" pitchFamily="18" charset="0"/>
                <a:cs typeface="Times New Roman" panose="02020603050405020304" pitchFamily="18" charset="0"/>
              </a:rPr>
              <a:t>Since everything else in the sentence has remained unchanged, we can conclude that the words </a:t>
            </a:r>
            <a:r>
              <a:rPr lang="en-US" sz="2000" i="1" dirty="0">
                <a:latin typeface="Times New Roman" panose="02020603050405020304" pitchFamily="18" charset="0"/>
                <a:cs typeface="Times New Roman" panose="02020603050405020304" pitchFamily="18" charset="0"/>
              </a:rPr>
              <a:t>motorcar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automobile </a:t>
            </a:r>
            <a:r>
              <a:rPr lang="en-US" sz="2000" dirty="0">
                <a:latin typeface="Times New Roman" panose="02020603050405020304" pitchFamily="18" charset="0"/>
                <a:cs typeface="Times New Roman" panose="02020603050405020304" pitchFamily="18" charset="0"/>
              </a:rPr>
              <a:t>have the same meaning, i.e., they are </a:t>
            </a:r>
            <a:r>
              <a:rPr lang="en-US" sz="2000" b="1" dirty="0">
                <a:latin typeface="Times New Roman" panose="02020603050405020304" pitchFamily="18" charset="0"/>
                <a:cs typeface="Times New Roman" panose="02020603050405020304" pitchFamily="18" charset="0"/>
              </a:rPr>
              <a:t>synonyms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We can explore these words with the help of WordNet:</a:t>
            </a:r>
          </a:p>
          <a:p>
            <a:r>
              <a:rPr lang="en-US" sz="2000" dirty="0">
                <a:latin typeface="Times New Roman" panose="02020603050405020304" pitchFamily="18" charset="0"/>
                <a:cs typeface="Times New Roman" panose="02020603050405020304" pitchFamily="18" charset="0"/>
              </a:rPr>
              <a:t>&gt;&gt;&gt; from </a:t>
            </a:r>
            <a:r>
              <a:rPr lang="en-US" sz="2000" dirty="0" err="1">
                <a:latin typeface="Times New Roman" panose="02020603050405020304" pitchFamily="18" charset="0"/>
                <a:cs typeface="Times New Roman" panose="02020603050405020304" pitchFamily="18" charset="0"/>
              </a:rPr>
              <a:t>nltk.corpus</a:t>
            </a:r>
            <a:r>
              <a:rPr lang="en-US" sz="2000" dirty="0">
                <a:latin typeface="Times New Roman" panose="02020603050405020304" pitchFamily="18" charset="0"/>
                <a:cs typeface="Times New Roman" panose="02020603050405020304" pitchFamily="18" charset="0"/>
              </a:rPr>
              <a:t> import wordnet as </a:t>
            </a:r>
            <a:r>
              <a:rPr lang="en-US" sz="2000" dirty="0" err="1">
                <a:latin typeface="Times New Roman" panose="02020603050405020304" pitchFamily="18" charset="0"/>
                <a:cs typeface="Times New Roman" panose="02020603050405020304" pitchFamily="18" charset="0"/>
              </a:rPr>
              <a:t>wn</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&gt;&gt;&gt; </a:t>
            </a:r>
            <a:r>
              <a:rPr lang="en-IN" sz="2000" dirty="0" err="1">
                <a:latin typeface="Times New Roman" panose="02020603050405020304" pitchFamily="18" charset="0"/>
                <a:cs typeface="Times New Roman" panose="02020603050405020304" pitchFamily="18" charset="0"/>
              </a:rPr>
              <a:t>wn.synsets</a:t>
            </a:r>
            <a:r>
              <a:rPr lang="en-IN" sz="2000" dirty="0">
                <a:latin typeface="Times New Roman" panose="02020603050405020304" pitchFamily="18" charset="0"/>
                <a:cs typeface="Times New Roman" panose="02020603050405020304" pitchFamily="18" charset="0"/>
              </a:rPr>
              <a:t>('motorcar')</a:t>
            </a:r>
          </a:p>
        </p:txBody>
      </p:sp>
    </p:spTree>
    <p:extLst>
      <p:ext uri="{BB962C8B-B14F-4D97-AF65-F5344CB8AC3E}">
        <p14:creationId xmlns:p14="http://schemas.microsoft.com/office/powerpoint/2010/main" val="387975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18C79-B288-4F19-9A4D-35AB9EBC0134}"/>
              </a:ext>
            </a:extLst>
          </p:cNvPr>
          <p:cNvSpPr>
            <a:spLocks noGrp="1"/>
          </p:cNvSpPr>
          <p:nvPr>
            <p:ph idx="1"/>
          </p:nvPr>
        </p:nvSpPr>
        <p:spPr>
          <a:xfrm>
            <a:off x="677334" y="289249"/>
            <a:ext cx="8596668" cy="5752113"/>
          </a:xfrm>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WordNet Hierarchy</a:t>
            </a:r>
          </a:p>
          <a:p>
            <a:r>
              <a:rPr lang="en-US" dirty="0">
                <a:latin typeface="Times New Roman" panose="02020603050405020304" pitchFamily="18" charset="0"/>
                <a:cs typeface="Times New Roman" panose="02020603050405020304" pitchFamily="18" charset="0"/>
              </a:rPr>
              <a:t>WordNet </a:t>
            </a:r>
            <a:r>
              <a:rPr lang="en-US" dirty="0" err="1">
                <a:latin typeface="Times New Roman" panose="02020603050405020304" pitchFamily="18" charset="0"/>
                <a:cs typeface="Times New Roman" panose="02020603050405020304" pitchFamily="18" charset="0"/>
              </a:rPr>
              <a:t>synsets</a:t>
            </a:r>
            <a:r>
              <a:rPr lang="en-US" dirty="0">
                <a:latin typeface="Times New Roman" panose="02020603050405020304" pitchFamily="18" charset="0"/>
                <a:cs typeface="Times New Roman" panose="02020603050405020304" pitchFamily="18" charset="0"/>
              </a:rPr>
              <a:t> correspond to abstract concepts, and they don’t always have corresponding words in English.</a:t>
            </a:r>
          </a:p>
          <a:p>
            <a:r>
              <a:rPr lang="en-US" dirty="0">
                <a:latin typeface="Times New Roman" panose="02020603050405020304" pitchFamily="18" charset="0"/>
                <a:cs typeface="Times New Roman" panose="02020603050405020304" pitchFamily="18" charset="0"/>
              </a:rPr>
              <a:t> These concepts are linked together in a hierarchy. Some concepts are very general, such as </a:t>
            </a:r>
            <a:r>
              <a:rPr lang="en-US" i="1" dirty="0">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these are called </a:t>
            </a:r>
            <a:r>
              <a:rPr lang="en-US" b="1" dirty="0">
                <a:latin typeface="Times New Roman" panose="02020603050405020304" pitchFamily="18" charset="0"/>
                <a:cs typeface="Times New Roman" panose="02020603050405020304" pitchFamily="18" charset="0"/>
              </a:rPr>
              <a:t>unique beginners </a:t>
            </a:r>
            <a:r>
              <a:rPr lang="en-IN" dirty="0">
                <a:latin typeface="Times New Roman" panose="02020603050405020304" pitchFamily="18" charset="0"/>
                <a:cs typeface="Times New Roman" panose="02020603050405020304" pitchFamily="18" charset="0"/>
              </a:rPr>
              <a:t>or root </a:t>
            </a:r>
            <a:r>
              <a:rPr lang="en-IN" dirty="0" err="1">
                <a:latin typeface="Times New Roman" panose="02020603050405020304" pitchFamily="18" charset="0"/>
                <a:cs typeface="Times New Roman" panose="02020603050405020304" pitchFamily="18" charset="0"/>
              </a:rPr>
              <a:t>synsets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CD1A53-8422-44E3-AF02-B1412AFA2976}"/>
              </a:ext>
            </a:extLst>
          </p:cNvPr>
          <p:cNvPicPr>
            <a:picLocks noChangeAspect="1"/>
          </p:cNvPicPr>
          <p:nvPr/>
        </p:nvPicPr>
        <p:blipFill>
          <a:blip r:embed="rId2"/>
          <a:stretch>
            <a:fillRect/>
          </a:stretch>
        </p:blipFill>
        <p:spPr>
          <a:xfrm>
            <a:off x="849086" y="2304660"/>
            <a:ext cx="9377265" cy="4152123"/>
          </a:xfrm>
          <a:prstGeom prst="rect">
            <a:avLst/>
          </a:prstGeom>
        </p:spPr>
      </p:pic>
    </p:spTree>
    <p:extLst>
      <p:ext uri="{BB962C8B-B14F-4D97-AF65-F5344CB8AC3E}">
        <p14:creationId xmlns:p14="http://schemas.microsoft.com/office/powerpoint/2010/main" val="263373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E3720-0AFF-4FD1-8336-055DF82ACD47}"/>
              </a:ext>
            </a:extLst>
          </p:cNvPr>
          <p:cNvSpPr>
            <a:spLocks noGrp="1"/>
          </p:cNvSpPr>
          <p:nvPr>
            <p:ph idx="1"/>
          </p:nvPr>
        </p:nvSpPr>
        <p:spPr>
          <a:xfrm>
            <a:off x="677334" y="391887"/>
            <a:ext cx="8596668" cy="5649476"/>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Semantic Similarity</a:t>
            </a:r>
          </a:p>
          <a:p>
            <a:r>
              <a:rPr lang="en-US" sz="2400" dirty="0">
                <a:latin typeface="Times New Roman" panose="02020603050405020304" pitchFamily="18" charset="0"/>
                <a:cs typeface="Times New Roman" panose="02020603050405020304" pitchFamily="18" charset="0"/>
              </a:rPr>
              <a:t>we can traverse the WordNet network to find </a:t>
            </a:r>
            <a:r>
              <a:rPr lang="en-US" sz="2400" dirty="0" err="1">
                <a:latin typeface="Times New Roman" panose="02020603050405020304" pitchFamily="18" charset="0"/>
                <a:cs typeface="Times New Roman" panose="02020603050405020304" pitchFamily="18" charset="0"/>
              </a:rPr>
              <a:t>synsets</a:t>
            </a:r>
            <a:r>
              <a:rPr lang="en-US" sz="2400" dirty="0">
                <a:latin typeface="Times New Roman" panose="02020603050405020304" pitchFamily="18" charset="0"/>
                <a:cs typeface="Times New Roman" panose="02020603050405020304" pitchFamily="18" charset="0"/>
              </a:rPr>
              <a:t> with related meanings.</a:t>
            </a:r>
          </a:p>
          <a:p>
            <a:r>
              <a:rPr lang="en-US" sz="2400" dirty="0">
                <a:latin typeface="Times New Roman" panose="02020603050405020304" pitchFamily="18" charset="0"/>
                <a:cs typeface="Times New Roman" panose="02020603050405020304" pitchFamily="18" charset="0"/>
              </a:rPr>
              <a:t> Knowing which words are semantically related is useful for indexing a collection of texts, </a:t>
            </a:r>
          </a:p>
          <a:p>
            <a:r>
              <a:rPr lang="en-US" sz="2400" dirty="0">
                <a:latin typeface="Times New Roman" panose="02020603050405020304" pitchFamily="18" charset="0"/>
                <a:cs typeface="Times New Roman" panose="02020603050405020304" pitchFamily="18" charset="0"/>
              </a:rPr>
              <a:t>so that a search for a general term such as </a:t>
            </a:r>
            <a:r>
              <a:rPr lang="en-US" sz="2400" i="1" dirty="0">
                <a:latin typeface="Times New Roman" panose="02020603050405020304" pitchFamily="18" charset="0"/>
                <a:cs typeface="Times New Roman" panose="02020603050405020304" pitchFamily="18" charset="0"/>
              </a:rPr>
              <a:t>vehicle </a:t>
            </a:r>
            <a:r>
              <a:rPr lang="en-US" sz="2400" dirty="0">
                <a:latin typeface="Times New Roman" panose="02020603050405020304" pitchFamily="18" charset="0"/>
                <a:cs typeface="Times New Roman" panose="02020603050405020304" pitchFamily="18" charset="0"/>
              </a:rPr>
              <a:t>will match documents containing specific terms such as </a:t>
            </a:r>
            <a:r>
              <a:rPr lang="en-US" sz="2400" i="1" dirty="0">
                <a:latin typeface="Times New Roman" panose="02020603050405020304" pitchFamily="18" charset="0"/>
                <a:cs typeface="Times New Roman" panose="02020603050405020304" pitchFamily="18" charset="0"/>
              </a:rPr>
              <a:t>limousine</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24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3424-74B4-4585-B8FD-D8EFC3D29971}"/>
              </a:ext>
            </a:extLst>
          </p:cNvPr>
          <p:cNvSpPr>
            <a:spLocks noGrp="1"/>
          </p:cNvSpPr>
          <p:nvPr>
            <p:ph idx="1"/>
          </p:nvPr>
        </p:nvSpPr>
        <p:spPr>
          <a:xfrm>
            <a:off x="677334" y="261257"/>
            <a:ext cx="8596668" cy="6391470"/>
          </a:xfrm>
        </p:spPr>
        <p:txBody>
          <a:bodyPr>
            <a:normAutofit/>
          </a:bodyPr>
          <a:lstStyle/>
          <a:p>
            <a:r>
              <a:rPr lang="en-US" dirty="0">
                <a:latin typeface="Times New Roman" panose="02020603050405020304" pitchFamily="18" charset="0"/>
                <a:cs typeface="Times New Roman" panose="02020603050405020304" pitchFamily="18" charset="0"/>
              </a:rPr>
              <a:t>If you have your own collection of text files that you would like to access using the </a:t>
            </a:r>
            <a:r>
              <a:rPr lang="en-IN" dirty="0">
                <a:latin typeface="Times New Roman" panose="02020603050405020304" pitchFamily="18" charset="0"/>
                <a:cs typeface="Times New Roman" panose="02020603050405020304" pitchFamily="18" charset="0"/>
              </a:rPr>
              <a:t>methods…..</a:t>
            </a:r>
          </a:p>
          <a:p>
            <a:r>
              <a:rPr lang="en-US" dirty="0">
                <a:latin typeface="Times New Roman" panose="02020603050405020304" pitchFamily="18" charset="0"/>
                <a:cs typeface="Times New Roman" panose="02020603050405020304" pitchFamily="18" charset="0"/>
              </a:rPr>
              <a:t>you can easily load them with the help of NLTK’s Plain </a:t>
            </a:r>
            <a:r>
              <a:rPr lang="en-IN" dirty="0">
                <a:latin typeface="Times New Roman" panose="02020603050405020304" pitchFamily="18" charset="0"/>
                <a:cs typeface="Times New Roman" panose="02020603050405020304" pitchFamily="18" charset="0"/>
              </a:rPr>
              <a:t>text </a:t>
            </a:r>
            <a:r>
              <a:rPr lang="en-IN" dirty="0" err="1">
                <a:latin typeface="Times New Roman" panose="02020603050405020304" pitchFamily="18" charset="0"/>
                <a:cs typeface="Times New Roman" panose="02020603050405020304" pitchFamily="18" charset="0"/>
              </a:rPr>
              <a:t>CorpusReader</a:t>
            </a:r>
            <a:r>
              <a:rPr lang="en-IN"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Check the location of your files on your file system</a:t>
            </a:r>
          </a:p>
          <a:p>
            <a:r>
              <a:rPr lang="en-IN" dirty="0">
                <a:latin typeface="Times New Roman" panose="02020603050405020304" pitchFamily="18" charset="0"/>
                <a:cs typeface="Times New Roman" panose="02020603050405020304" pitchFamily="18" charset="0"/>
              </a:rPr>
              <a:t>Whatever the location,</a:t>
            </a:r>
          </a:p>
          <a:p>
            <a:r>
              <a:rPr lang="en-US" dirty="0">
                <a:latin typeface="Times New Roman" panose="02020603050405020304" pitchFamily="18" charset="0"/>
                <a:cs typeface="Times New Roman" panose="02020603050405020304" pitchFamily="18" charset="0"/>
              </a:rPr>
              <a:t>set this to be the value of </a:t>
            </a:r>
            <a:r>
              <a:rPr lang="en-US" dirty="0" err="1">
                <a:latin typeface="Times New Roman" panose="02020603050405020304" pitchFamily="18" charset="0"/>
                <a:cs typeface="Times New Roman" panose="02020603050405020304" pitchFamily="18" charset="0"/>
              </a:rPr>
              <a:t>corpus_root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nltk.corpus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PlaintextCorpusReader</a:t>
            </a:r>
            <a:endParaRPr lang="en-IN" dirty="0">
              <a:latin typeface="Times New Roman" panose="02020603050405020304" pitchFamily="18" charset="0"/>
              <a:cs typeface="Times New Roman" panose="02020603050405020304" pitchFamily="18" charset="0"/>
            </a:endParaRPr>
          </a:p>
          <a:p>
            <a:pPr>
              <a:buAutoNum type="arabicPeriod"/>
            </a:pPr>
            <a:r>
              <a:rPr lang="en-US" dirty="0" err="1">
                <a:latin typeface="Times New Roman" panose="02020603050405020304" pitchFamily="18" charset="0"/>
                <a:cs typeface="Times New Roman" panose="02020603050405020304" pitchFamily="18" charset="0"/>
              </a:rPr>
              <a:t>corpus_root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/share/</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PlaintextCorpusReader</a:t>
            </a:r>
            <a:r>
              <a:rPr lang="en-IN" dirty="0">
                <a:latin typeface="Times New Roman" panose="02020603050405020304" pitchFamily="18" charset="0"/>
                <a:cs typeface="Times New Roman" panose="02020603050405020304" pitchFamily="18" charset="0"/>
              </a:rPr>
              <a:t> initializer</a:t>
            </a:r>
          </a:p>
          <a:p>
            <a:pPr marL="0" indent="0">
              <a:buNone/>
            </a:pPr>
            <a:r>
              <a:rPr lang="en-IN" dirty="0">
                <a:latin typeface="Times New Roman" panose="02020603050405020304" pitchFamily="18" charset="0"/>
                <a:cs typeface="Times New Roman" panose="02020603050405020304" pitchFamily="18" charset="0"/>
              </a:rPr>
              <a:t>2. wordlists = </a:t>
            </a:r>
            <a:r>
              <a:rPr lang="en-IN" dirty="0" err="1">
                <a:latin typeface="Times New Roman" panose="02020603050405020304" pitchFamily="18" charset="0"/>
                <a:cs typeface="Times New Roman" panose="02020603050405020304" pitchFamily="18" charset="0"/>
              </a:rPr>
              <a:t>PlaintextCorpusReader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corpus_root</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be a list of </a:t>
            </a:r>
            <a:r>
              <a:rPr lang="en-US" dirty="0" err="1">
                <a:latin typeface="Times New Roman" panose="02020603050405020304" pitchFamily="18" charset="0"/>
                <a:cs typeface="Times New Roman" panose="02020603050405020304" pitchFamily="18" charset="0"/>
              </a:rPr>
              <a:t>fileids</a:t>
            </a:r>
            <a:r>
              <a:rPr lang="en-US" dirty="0">
                <a:latin typeface="Times New Roman" panose="02020603050405020304" pitchFamily="18" charset="0"/>
                <a:cs typeface="Times New Roman" panose="02020603050405020304" pitchFamily="18" charset="0"/>
              </a:rPr>
              <a:t>, like ['a.txt', 'test/b.txt'], or a pattern that matches all </a:t>
            </a:r>
            <a:r>
              <a:rPr lang="en-US" dirty="0" err="1">
                <a:latin typeface="Times New Roman" panose="02020603050405020304" pitchFamily="18" charset="0"/>
                <a:cs typeface="Times New Roman" panose="02020603050405020304" pitchFamily="18" charset="0"/>
              </a:rPr>
              <a:t>fileids</a:t>
            </a:r>
            <a:r>
              <a:rPr lang="en-US" dirty="0">
                <a:latin typeface="Times New Roman" panose="02020603050405020304" pitchFamily="18" charset="0"/>
                <a:cs typeface="Times New Roman" panose="02020603050405020304" pitchFamily="18" charset="0"/>
              </a:rPr>
              <a:t>, like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]/.*\.txt’</a:t>
            </a:r>
          </a:p>
          <a:p>
            <a:pPr marL="0" indent="0">
              <a:buNone/>
            </a:pPr>
            <a:r>
              <a:rPr lang="en-IN" dirty="0" err="1">
                <a:latin typeface="Times New Roman" panose="02020603050405020304" pitchFamily="18" charset="0"/>
                <a:cs typeface="Times New Roman" panose="02020603050405020304" pitchFamily="18" charset="0"/>
              </a:rPr>
              <a:t>wordlists.fileids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00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2837A-270C-4391-A58D-B7A62E56EBFD}"/>
              </a:ext>
            </a:extLst>
          </p:cNvPr>
          <p:cNvSpPr>
            <a:spLocks noGrp="1"/>
          </p:cNvSpPr>
          <p:nvPr>
            <p:ph idx="1"/>
          </p:nvPr>
        </p:nvSpPr>
        <p:spPr>
          <a:xfrm>
            <a:off x="677334" y="279919"/>
            <a:ext cx="8596668" cy="5761444"/>
          </a:xfrm>
        </p:spPr>
        <p:txBody>
          <a:bodyPr/>
          <a:lstStyle/>
          <a:p>
            <a:pPr marL="0" indent="0">
              <a:buNone/>
            </a:pPr>
            <a:r>
              <a:rPr lang="en-IN" sz="2400" dirty="0">
                <a:latin typeface="Times New Roman" panose="02020603050405020304" pitchFamily="18" charset="0"/>
                <a:cs typeface="Times New Roman" panose="02020603050405020304" pitchFamily="18" charset="0"/>
              </a:rPr>
              <a:t>Conditional Frequency Distributions</a:t>
            </a:r>
            <a:r>
              <a:rPr lang="en-IN" dirty="0"/>
              <a:t>:</a:t>
            </a:r>
          </a:p>
          <a:p>
            <a:r>
              <a:rPr lang="en-US" dirty="0"/>
              <a:t>When the texts of a corpus are divided into several categories (by genre, topic, author, etc.), we can maintain separate frequency distributions for each category. This will allow us to study systematic differences between the categories.</a:t>
            </a:r>
          </a:p>
          <a:p>
            <a:r>
              <a:rPr lang="en-IN" dirty="0"/>
              <a:t>A </a:t>
            </a:r>
            <a:r>
              <a:rPr lang="en-IN" b="1" dirty="0"/>
              <a:t>conditional frequency </a:t>
            </a:r>
            <a:r>
              <a:rPr lang="en-US" b="1" dirty="0"/>
              <a:t>distribution </a:t>
            </a:r>
            <a:r>
              <a:rPr lang="en-US" dirty="0"/>
              <a:t>is a collection of frequency distributions, each one for a different “condition.” The condition will often be the category of the text.</a:t>
            </a:r>
          </a:p>
          <a:p>
            <a:r>
              <a:rPr lang="en-IN" dirty="0"/>
              <a:t>     </a:t>
            </a:r>
            <a:r>
              <a:rPr lang="en-IN" dirty="0" err="1"/>
              <a:t>Condition:news</a:t>
            </a:r>
            <a:r>
              <a:rPr lang="en-IN" dirty="0"/>
              <a:t>                                         </a:t>
            </a:r>
            <a:r>
              <a:rPr lang="en-IN" dirty="0" err="1"/>
              <a:t>condition:hobbies</a:t>
            </a:r>
            <a:endParaRPr lang="en-IN" dirty="0"/>
          </a:p>
          <a:p>
            <a:pPr marL="0" indent="0">
              <a:buNone/>
            </a:pPr>
            <a:endParaRPr lang="en-IN" dirty="0"/>
          </a:p>
        </p:txBody>
      </p:sp>
      <p:sp>
        <p:nvSpPr>
          <p:cNvPr id="6" name="AutoShape 3">
            <a:extLst>
              <a:ext uri="{FF2B5EF4-FFF2-40B4-BE49-F238E27FC236}">
                <a16:creationId xmlns:a16="http://schemas.microsoft.com/office/drawing/2014/main" id="{FF6CEE1E-87E1-4A79-BC9B-4CAFD709443C}"/>
              </a:ext>
            </a:extLst>
          </p:cNvPr>
          <p:cNvSpPr>
            <a:spLocks noChangeAspect="1" noChangeArrowheads="1" noTextEdit="1"/>
          </p:cNvSpPr>
          <p:nvPr/>
        </p:nvSpPr>
        <p:spPr bwMode="auto">
          <a:xfrm>
            <a:off x="1138238" y="3318273"/>
            <a:ext cx="8596312" cy="304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8" name="Picture 5">
            <a:extLst>
              <a:ext uri="{FF2B5EF4-FFF2-40B4-BE49-F238E27FC236}">
                <a16:creationId xmlns:a16="http://schemas.microsoft.com/office/drawing/2014/main" id="{8AAD4826-CAEA-49F9-A58C-39588B780A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30"/>
          <a:stretch/>
        </p:blipFill>
        <p:spPr bwMode="auto">
          <a:xfrm>
            <a:off x="1138238" y="3331339"/>
            <a:ext cx="8607424" cy="304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8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BCA45-1A38-47AD-98E7-43EE28C27B5B}"/>
              </a:ext>
            </a:extLst>
          </p:cNvPr>
          <p:cNvSpPr>
            <a:spLocks noGrp="1"/>
          </p:cNvSpPr>
          <p:nvPr>
            <p:ph idx="1"/>
          </p:nvPr>
        </p:nvSpPr>
        <p:spPr>
          <a:xfrm>
            <a:off x="677334" y="317241"/>
            <a:ext cx="8596668" cy="572412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Conditions and Events:</a:t>
            </a:r>
          </a:p>
          <a:p>
            <a:r>
              <a:rPr lang="en-US" sz="2400" dirty="0">
                <a:latin typeface="Times New Roman" panose="02020603050405020304" pitchFamily="18" charset="0"/>
                <a:cs typeface="Times New Roman" panose="02020603050405020304" pitchFamily="18" charset="0"/>
              </a:rPr>
              <a:t>A frequency distribution counts observable events, such as the appearance of words in a text. A conditional frequency distribution needs to pair each event with a condition. So instead of processing a sequence of words , we have to process a sequence of </a:t>
            </a:r>
            <a:r>
              <a:rPr lang="en-IN" sz="2400" dirty="0">
                <a:latin typeface="Times New Roman" panose="02020603050405020304" pitchFamily="18" charset="0"/>
                <a:cs typeface="Times New Roman" panose="02020603050405020304" pitchFamily="18" charset="0"/>
              </a:rPr>
              <a:t>pairs :</a:t>
            </a:r>
          </a:p>
          <a:p>
            <a:r>
              <a:rPr lang="en-US" sz="2400" dirty="0">
                <a:latin typeface="Times New Roman" panose="02020603050405020304" pitchFamily="18" charset="0"/>
                <a:cs typeface="Times New Roman" panose="02020603050405020304" pitchFamily="18" charset="0"/>
              </a:rPr>
              <a:t>&gt;&gt;&gt; text = ['The', 'Fulton', 'County', 'Grand', 'Jury', 'said', ...]</a:t>
            </a:r>
          </a:p>
          <a:p>
            <a:r>
              <a:rPr lang="en-US" sz="2400" dirty="0">
                <a:latin typeface="Times New Roman" panose="02020603050405020304" pitchFamily="18" charset="0"/>
                <a:cs typeface="Times New Roman" panose="02020603050405020304" pitchFamily="18" charset="0"/>
              </a:rPr>
              <a:t>&gt;&gt;&gt; pairs = [('news', 'The'), ('news', 'Fulton'), ('news', 'County'), ...]</a:t>
            </a:r>
          </a:p>
          <a:p>
            <a:r>
              <a:rPr lang="en-US" sz="2400" dirty="0">
                <a:latin typeface="Times New Roman" panose="02020603050405020304" pitchFamily="18" charset="0"/>
                <a:cs typeface="Times New Roman" panose="02020603050405020304" pitchFamily="18" charset="0"/>
              </a:rPr>
              <a:t>Each pair has the form (</a:t>
            </a:r>
            <a:r>
              <a:rPr lang="en-US" sz="2400" i="1" dirty="0">
                <a:latin typeface="Times New Roman" panose="02020603050405020304" pitchFamily="18" charset="0"/>
                <a:cs typeface="Times New Roman" panose="02020603050405020304" pitchFamily="18" charset="0"/>
              </a:rPr>
              <a:t>condition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event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6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493F1-ED91-4892-86B1-404DF7682C46}"/>
              </a:ext>
            </a:extLst>
          </p:cNvPr>
          <p:cNvSpPr>
            <a:spLocks noGrp="1"/>
          </p:cNvSpPr>
          <p:nvPr>
            <p:ph idx="1"/>
          </p:nvPr>
        </p:nvSpPr>
        <p:spPr>
          <a:xfrm>
            <a:off x="677334" y="307911"/>
            <a:ext cx="8596668" cy="573345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Plotting and Tabulating Distributions:</a:t>
            </a:r>
          </a:p>
          <a:p>
            <a:r>
              <a:rPr lang="en-US" sz="2400" dirty="0">
                <a:latin typeface="Times New Roman" panose="02020603050405020304" pitchFamily="18" charset="0"/>
                <a:cs typeface="Times New Roman" panose="02020603050405020304" pitchFamily="18" charset="0"/>
              </a:rPr>
              <a:t>Apart from combining two or more frequency distributions, and being easy to initialize, a </a:t>
            </a:r>
            <a:r>
              <a:rPr lang="en-US" sz="2400" dirty="0" err="1">
                <a:latin typeface="Times New Roman" panose="02020603050405020304" pitchFamily="18" charset="0"/>
                <a:cs typeface="Times New Roman" panose="02020603050405020304" pitchFamily="18" charset="0"/>
              </a:rPr>
              <a:t>ConditionalFreqDist</a:t>
            </a:r>
            <a:r>
              <a:rPr lang="en-US" sz="2400" dirty="0">
                <a:latin typeface="Times New Roman" panose="02020603050405020304" pitchFamily="18" charset="0"/>
                <a:cs typeface="Times New Roman" panose="02020603050405020304" pitchFamily="18" charset="0"/>
              </a:rPr>
              <a:t> provides some useful methods for tabulation and plotting.</a:t>
            </a:r>
          </a:p>
          <a:p>
            <a:r>
              <a:rPr lang="en-IN" sz="2400" dirty="0" err="1">
                <a:latin typeface="Times New Roman" panose="02020603050405020304" pitchFamily="18" charset="0"/>
                <a:cs typeface="Times New Roman" panose="02020603050405020304" pitchFamily="18" charset="0"/>
              </a:rPr>
              <a:t>cfd.tabulate</a:t>
            </a:r>
            <a:r>
              <a:rPr lang="en-IN" sz="2400" dirty="0">
                <a:latin typeface="Times New Roman" panose="02020603050405020304" pitchFamily="18" charset="0"/>
                <a:cs typeface="Times New Roman" panose="02020603050405020304" pitchFamily="18" charset="0"/>
              </a:rPr>
              <a:t>(conditions=['English', '</a:t>
            </a:r>
            <a:r>
              <a:rPr lang="en-IN" sz="2400" dirty="0" err="1">
                <a:latin typeface="Times New Roman" panose="02020603050405020304" pitchFamily="18" charset="0"/>
                <a:cs typeface="Times New Roman" panose="02020603050405020304" pitchFamily="18" charset="0"/>
              </a:rPr>
              <a:t>German_Deutsch</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samples=range(10), cumulative=True)</a:t>
            </a:r>
          </a:p>
          <a:p>
            <a:r>
              <a:rPr lang="en-IN" sz="2400" dirty="0">
                <a:latin typeface="Times New Roman" panose="02020603050405020304" pitchFamily="18" charset="0"/>
                <a:cs typeface="Times New Roman" panose="02020603050405020304" pitchFamily="18" charset="0"/>
              </a:rPr>
              <a:t>0 1 2 3 4 5 6 7 8 9</a:t>
            </a:r>
          </a:p>
          <a:p>
            <a:r>
              <a:rPr lang="en-US" sz="2400" dirty="0">
                <a:latin typeface="Times New Roman" panose="02020603050405020304" pitchFamily="18" charset="0"/>
                <a:cs typeface="Times New Roman" panose="02020603050405020304" pitchFamily="18" charset="0"/>
              </a:rPr>
              <a:t>English 0 185 525 883 997 1166 1283 1440 1558 1638</a:t>
            </a:r>
          </a:p>
          <a:p>
            <a:r>
              <a:rPr lang="de-DE" sz="2400" dirty="0">
                <a:latin typeface="Times New Roman" panose="02020603050405020304" pitchFamily="18" charset="0"/>
                <a:cs typeface="Times New Roman" panose="02020603050405020304" pitchFamily="18" charset="0"/>
              </a:rPr>
              <a:t>German_Deutsch 0 171 263 614 717 894 1013 1110 1213 1275 </a:t>
            </a:r>
            <a:r>
              <a:rPr lang="en-IN" sz="2400" dirty="0">
                <a:latin typeface="Times New Roman" panose="02020603050405020304" pitchFamily="18" charset="0"/>
                <a:cs typeface="Times New Roman" panose="02020603050405020304" pitchFamily="18" charset="0"/>
              </a:rPr>
              <a:t>54 |</a:t>
            </a:r>
          </a:p>
        </p:txBody>
      </p:sp>
    </p:spTree>
    <p:extLst>
      <p:ext uri="{BB962C8B-B14F-4D97-AF65-F5344CB8AC3E}">
        <p14:creationId xmlns:p14="http://schemas.microsoft.com/office/powerpoint/2010/main" val="20828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ADFB1-1DD9-444A-B4DE-B36E4B9B61E7}"/>
              </a:ext>
            </a:extLst>
          </p:cNvPr>
          <p:cNvSpPr>
            <a:spLocks noGrp="1"/>
          </p:cNvSpPr>
          <p:nvPr>
            <p:ph idx="1"/>
          </p:nvPr>
        </p:nvSpPr>
        <p:spPr>
          <a:xfrm>
            <a:off x="677334" y="261257"/>
            <a:ext cx="8596668" cy="578010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Generating Random Text with Bigrams:</a:t>
            </a:r>
          </a:p>
          <a:p>
            <a:r>
              <a:rPr lang="en-US" sz="2400" dirty="0">
                <a:latin typeface="Times New Roman" panose="02020603050405020304" pitchFamily="18" charset="0"/>
                <a:cs typeface="Times New Roman" panose="02020603050405020304" pitchFamily="18" charset="0"/>
              </a:rPr>
              <a:t>We can use a conditional frequency distribution to create a table of bigrams</a:t>
            </a:r>
          </a:p>
          <a:p>
            <a:r>
              <a:rPr lang="en-US" sz="2400" dirty="0">
                <a:latin typeface="Times New Roman" panose="02020603050405020304" pitchFamily="18" charset="0"/>
                <a:cs typeface="Times New Roman" panose="02020603050405020304" pitchFamily="18" charset="0"/>
              </a:rPr>
              <a:t>The bigrams() function takes a list of words and builds a list of consecutive word pairs:</a:t>
            </a:r>
          </a:p>
          <a:p>
            <a:r>
              <a:rPr lang="en-US" sz="2400" dirty="0">
                <a:latin typeface="Times New Roman" panose="02020603050405020304" pitchFamily="18" charset="0"/>
                <a:cs typeface="Times New Roman" panose="02020603050405020304" pitchFamily="18" charset="0"/>
              </a:rPr>
              <a:t>&gt;&gt;&gt; sent = ['In', 'the', 'beginning', 'God', 'created', 'the', 'heaven',</a:t>
            </a:r>
          </a:p>
          <a:p>
            <a:r>
              <a:rPr lang="en-IN" sz="2400" dirty="0">
                <a:latin typeface="Times New Roman" panose="02020603050405020304" pitchFamily="18" charset="0"/>
                <a:cs typeface="Times New Roman" panose="02020603050405020304" pitchFamily="18" charset="0"/>
              </a:rPr>
              <a:t> 'and', 'the', 'earth', '.']</a:t>
            </a:r>
          </a:p>
          <a:p>
            <a:r>
              <a:rPr lang="en-IN" sz="2400" dirty="0">
                <a:latin typeface="Times New Roman" panose="02020603050405020304" pitchFamily="18" charset="0"/>
                <a:cs typeface="Times New Roman" panose="02020603050405020304" pitchFamily="18" charset="0"/>
              </a:rPr>
              <a:t>&gt;&gt;&gt; </a:t>
            </a:r>
            <a:r>
              <a:rPr lang="en-IN" sz="2400" dirty="0" err="1">
                <a:latin typeface="Times New Roman" panose="02020603050405020304" pitchFamily="18" charset="0"/>
                <a:cs typeface="Times New Roman" panose="02020603050405020304" pitchFamily="18" charset="0"/>
              </a:rPr>
              <a:t>nltk.bigrams</a:t>
            </a:r>
            <a:r>
              <a:rPr lang="en-IN" sz="2400" dirty="0">
                <a:latin typeface="Times New Roman" panose="02020603050405020304" pitchFamily="18" charset="0"/>
                <a:cs typeface="Times New Roman" panose="02020603050405020304" pitchFamily="18" charset="0"/>
              </a:rPr>
              <a:t>(sent)</a:t>
            </a:r>
          </a:p>
          <a:p>
            <a:r>
              <a:rPr lang="en-IN" sz="2400" dirty="0">
                <a:latin typeface="Times New Roman" panose="02020603050405020304" pitchFamily="18" charset="0"/>
                <a:cs typeface="Times New Roman" panose="02020603050405020304" pitchFamily="18" charset="0"/>
              </a:rPr>
              <a:t>[('In', 'the'), ('the', 'beginning'), ('beginning', 'God'), ('God', 'created'),</a:t>
            </a:r>
          </a:p>
          <a:p>
            <a:r>
              <a:rPr lang="en-US" sz="2400" dirty="0">
                <a:latin typeface="Times New Roman" panose="02020603050405020304" pitchFamily="18" charset="0"/>
                <a:cs typeface="Times New Roman" panose="02020603050405020304" pitchFamily="18" charset="0"/>
              </a:rPr>
              <a:t>('created', 'the'), ('the', 'heaven'), ('heaven', 'and'), ('and', 'the'),</a:t>
            </a:r>
          </a:p>
          <a:p>
            <a:r>
              <a:rPr lang="en-IN" sz="2400" dirty="0">
                <a:latin typeface="Times New Roman" panose="02020603050405020304" pitchFamily="18" charset="0"/>
                <a:cs typeface="Times New Roman" panose="02020603050405020304" pitchFamily="18" charset="0"/>
              </a:rPr>
              <a:t>('the', 'earth'), ('earth', '.')]</a:t>
            </a:r>
          </a:p>
        </p:txBody>
      </p:sp>
    </p:spTree>
    <p:extLst>
      <p:ext uri="{BB962C8B-B14F-4D97-AF65-F5344CB8AC3E}">
        <p14:creationId xmlns:p14="http://schemas.microsoft.com/office/powerpoint/2010/main" val="425634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21952-C5D1-4DDF-9CBB-6E34053A06A5}"/>
              </a:ext>
            </a:extLst>
          </p:cNvPr>
          <p:cNvSpPr>
            <a:spLocks noGrp="1"/>
          </p:cNvSpPr>
          <p:nvPr>
            <p:ph idx="1"/>
          </p:nvPr>
        </p:nvSpPr>
        <p:spPr>
          <a:xfrm>
            <a:off x="621350" y="363893"/>
            <a:ext cx="8596668" cy="5658807"/>
          </a:xfrm>
        </p:spPr>
        <p:txBody>
          <a:bodyPr>
            <a:normAutofit/>
          </a:bodyPr>
          <a:lstStyle/>
          <a:p>
            <a:pPr marL="0" indent="0">
              <a:buNone/>
            </a:pPr>
            <a:r>
              <a:rPr lang="en-US" b="1" i="1" dirty="0">
                <a:latin typeface="Times New Roman" panose="02020603050405020304" pitchFamily="18" charset="0"/>
                <a:cs typeface="Times New Roman" panose="02020603050405020304" pitchFamily="18" charset="0"/>
              </a:rPr>
              <a:t>NLTK’s conditional frequency distributions</a:t>
            </a:r>
            <a:r>
              <a:rPr lang="en-US" i="1" dirty="0">
                <a:latin typeface="Times New Roman" panose="02020603050405020304" pitchFamily="18" charset="0"/>
                <a:cs typeface="Times New Roman" panose="02020603050405020304" pitchFamily="18" charset="0"/>
              </a:rPr>
              <a:t>: Commonly used methods and idioms for</a:t>
            </a:r>
          </a:p>
          <a:p>
            <a:pPr marL="0" indent="0">
              <a:buNone/>
            </a:pPr>
            <a:r>
              <a:rPr lang="en-US" i="1" dirty="0">
                <a:latin typeface="Times New Roman" panose="02020603050405020304" pitchFamily="18" charset="0"/>
                <a:cs typeface="Times New Roman" panose="02020603050405020304" pitchFamily="18" charset="0"/>
              </a:rPr>
              <a:t>defining, accessing, and visualizing a conditional frequency distribution of counters</a:t>
            </a:r>
          </a:p>
          <a:p>
            <a:pPr marL="0" indent="0">
              <a:buNone/>
            </a:pPr>
            <a:r>
              <a:rPr lang="en-IN" dirty="0">
                <a:latin typeface="Times New Roman" panose="02020603050405020304" pitchFamily="18" charset="0"/>
                <a:cs typeface="Times New Roman" panose="02020603050405020304" pitchFamily="18" charset="0"/>
              </a:rPr>
              <a:t>Example Description</a:t>
            </a:r>
          </a:p>
          <a:p>
            <a:r>
              <a:rPr lang="en-US" dirty="0" err="1">
                <a:latin typeface="Times New Roman" panose="02020603050405020304" pitchFamily="18" charset="0"/>
                <a:cs typeface="Times New Roman" panose="02020603050405020304" pitchFamily="18" charset="0"/>
              </a:rPr>
              <a:t>cfdist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ConditionalFreqDist</a:t>
            </a:r>
            <a:r>
              <a:rPr lang="en-US" dirty="0">
                <a:latin typeface="Times New Roman" panose="02020603050405020304" pitchFamily="18" charset="0"/>
                <a:cs typeface="Times New Roman" panose="02020603050405020304" pitchFamily="18" charset="0"/>
              </a:rPr>
              <a:t>(pairs) Create a conditional frequency distribution from a list of pairs</a:t>
            </a:r>
          </a:p>
          <a:p>
            <a:r>
              <a:rPr lang="en-US" dirty="0" err="1">
                <a:latin typeface="Times New Roman" panose="02020603050405020304" pitchFamily="18" charset="0"/>
                <a:cs typeface="Times New Roman" panose="02020603050405020304" pitchFamily="18" charset="0"/>
              </a:rPr>
              <a:t>cfdist.conditions</a:t>
            </a:r>
            <a:r>
              <a:rPr lang="en-US" dirty="0">
                <a:latin typeface="Times New Roman" panose="02020603050405020304" pitchFamily="18" charset="0"/>
                <a:cs typeface="Times New Roman" panose="02020603050405020304" pitchFamily="18" charset="0"/>
              </a:rPr>
              <a:t>() Alphabetically sorted list of conditions</a:t>
            </a:r>
          </a:p>
          <a:p>
            <a:r>
              <a:rPr lang="en-US" dirty="0" err="1">
                <a:latin typeface="Times New Roman" panose="02020603050405020304" pitchFamily="18" charset="0"/>
                <a:cs typeface="Times New Roman" panose="02020603050405020304" pitchFamily="18" charset="0"/>
              </a:rPr>
              <a:t>cfdist</a:t>
            </a:r>
            <a:r>
              <a:rPr lang="en-US" dirty="0">
                <a:latin typeface="Times New Roman" panose="02020603050405020304" pitchFamily="18" charset="0"/>
                <a:cs typeface="Times New Roman" panose="02020603050405020304" pitchFamily="18" charset="0"/>
              </a:rPr>
              <a:t>[condition] The frequency distribution for this condition</a:t>
            </a:r>
          </a:p>
          <a:p>
            <a:r>
              <a:rPr lang="en-US" dirty="0" err="1">
                <a:latin typeface="Times New Roman" panose="02020603050405020304" pitchFamily="18" charset="0"/>
                <a:cs typeface="Times New Roman" panose="02020603050405020304" pitchFamily="18" charset="0"/>
              </a:rPr>
              <a:t>cfdist</a:t>
            </a:r>
            <a:r>
              <a:rPr lang="en-US" dirty="0">
                <a:latin typeface="Times New Roman" panose="02020603050405020304" pitchFamily="18" charset="0"/>
                <a:cs typeface="Times New Roman" panose="02020603050405020304" pitchFamily="18" charset="0"/>
              </a:rPr>
              <a:t>[condition][sample] Frequency for the given sample for this condition</a:t>
            </a:r>
          </a:p>
          <a:p>
            <a:r>
              <a:rPr lang="en-US" dirty="0" err="1">
                <a:latin typeface="Times New Roman" panose="02020603050405020304" pitchFamily="18" charset="0"/>
                <a:cs typeface="Times New Roman" panose="02020603050405020304" pitchFamily="18" charset="0"/>
              </a:rPr>
              <a:t>cfdist.tabulate</a:t>
            </a:r>
            <a:r>
              <a:rPr lang="en-US" dirty="0">
                <a:latin typeface="Times New Roman" panose="02020603050405020304" pitchFamily="18" charset="0"/>
                <a:cs typeface="Times New Roman" panose="02020603050405020304" pitchFamily="18" charset="0"/>
              </a:rPr>
              <a:t>() Tabulate the conditional frequency distribution</a:t>
            </a:r>
          </a:p>
          <a:p>
            <a:r>
              <a:rPr lang="en-US" dirty="0" err="1">
                <a:latin typeface="Times New Roman" panose="02020603050405020304" pitchFamily="18" charset="0"/>
                <a:cs typeface="Times New Roman" panose="02020603050405020304" pitchFamily="18" charset="0"/>
              </a:rPr>
              <a:t>cfdist.tabulate</a:t>
            </a:r>
            <a:r>
              <a:rPr lang="en-US" dirty="0">
                <a:latin typeface="Times New Roman" panose="02020603050405020304" pitchFamily="18" charset="0"/>
                <a:cs typeface="Times New Roman" panose="02020603050405020304" pitchFamily="18" charset="0"/>
              </a:rPr>
              <a:t>(samples, conditions) Tabulation limited to the specified samples and conditions</a:t>
            </a:r>
          </a:p>
          <a:p>
            <a:r>
              <a:rPr lang="en-US" dirty="0" err="1">
                <a:latin typeface="Times New Roman" panose="02020603050405020304" pitchFamily="18" charset="0"/>
                <a:cs typeface="Times New Roman" panose="02020603050405020304" pitchFamily="18" charset="0"/>
              </a:rPr>
              <a:t>cfdist.plot</a:t>
            </a:r>
            <a:r>
              <a:rPr lang="en-US" dirty="0">
                <a:latin typeface="Times New Roman" panose="02020603050405020304" pitchFamily="18" charset="0"/>
                <a:cs typeface="Times New Roman" panose="02020603050405020304" pitchFamily="18" charset="0"/>
              </a:rPr>
              <a:t>() Graphical plot of the conditional frequency distribution</a:t>
            </a:r>
          </a:p>
          <a:p>
            <a:r>
              <a:rPr lang="en-US" dirty="0" err="1">
                <a:latin typeface="Times New Roman" panose="02020603050405020304" pitchFamily="18" charset="0"/>
                <a:cs typeface="Times New Roman" panose="02020603050405020304" pitchFamily="18" charset="0"/>
              </a:rPr>
              <a:t>cfdist.plot</a:t>
            </a:r>
            <a:r>
              <a:rPr lang="en-US" dirty="0">
                <a:latin typeface="Times New Roman" panose="02020603050405020304" pitchFamily="18" charset="0"/>
                <a:cs typeface="Times New Roman" panose="02020603050405020304" pitchFamily="18" charset="0"/>
              </a:rPr>
              <a:t>(samples, conditions) Graphical plot limited to the specified samples and conditions</a:t>
            </a:r>
          </a:p>
          <a:p>
            <a:r>
              <a:rPr lang="en-US" dirty="0">
                <a:latin typeface="Times New Roman" panose="02020603050405020304" pitchFamily="18" charset="0"/>
                <a:cs typeface="Times New Roman" panose="02020603050405020304" pitchFamily="18" charset="0"/>
              </a:rPr>
              <a:t>cfdist1 &lt; cfdist2 Test if samples in cfdist1 occur less frequently than in cfdist2</a:t>
            </a:r>
          </a:p>
        </p:txBody>
      </p:sp>
    </p:spTree>
    <p:extLst>
      <p:ext uri="{BB962C8B-B14F-4D97-AF65-F5344CB8AC3E}">
        <p14:creationId xmlns:p14="http://schemas.microsoft.com/office/powerpoint/2010/main" val="38615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E13BA-254E-4E2E-B141-8FDC479748CD}"/>
              </a:ext>
            </a:extLst>
          </p:cNvPr>
          <p:cNvSpPr>
            <a:spLocks noGrp="1"/>
          </p:cNvSpPr>
          <p:nvPr>
            <p:ph idx="1"/>
          </p:nvPr>
        </p:nvSpPr>
        <p:spPr>
          <a:xfrm>
            <a:off x="677334" y="242597"/>
            <a:ext cx="8596668" cy="5798766"/>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Lexical Resources:</a:t>
            </a:r>
          </a:p>
          <a:p>
            <a:r>
              <a:rPr lang="en-US" dirty="0">
                <a:latin typeface="Times New Roman" panose="02020603050405020304" pitchFamily="18" charset="0"/>
                <a:cs typeface="Times New Roman" panose="02020603050405020304" pitchFamily="18" charset="0"/>
              </a:rPr>
              <a:t>A lexicon, or lexical resource, is a collection of words and/or phrases along with associated information, such as part-of-speech and sense definitions. Lexical resources are secondary to texts, and are usually created and enriched with the help of texts.</a:t>
            </a:r>
          </a:p>
          <a:p>
            <a:r>
              <a:rPr lang="en-US" dirty="0">
                <a:latin typeface="Times New Roman" panose="02020603050405020304" pitchFamily="18" charset="0"/>
                <a:cs typeface="Times New Roman" panose="02020603050405020304" pitchFamily="18" charset="0"/>
              </a:rPr>
              <a:t>if we have defined a text </a:t>
            </a:r>
            <a:r>
              <a:rPr lang="en-US" dirty="0" err="1">
                <a:latin typeface="Times New Roman" panose="02020603050405020304" pitchFamily="18" charset="0"/>
                <a:cs typeface="Times New Roman" panose="02020603050405020304" pitchFamily="18" charset="0"/>
              </a:rPr>
              <a:t>my_text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then vocab = sorted(set(</a:t>
            </a:r>
            <a:r>
              <a:rPr lang="en-US" dirty="0" err="1">
                <a:latin typeface="Times New Roman" panose="02020603050405020304" pitchFamily="18" charset="0"/>
                <a:cs typeface="Times New Roman" panose="02020603050405020304" pitchFamily="18" charset="0"/>
              </a:rPr>
              <a:t>my_text</a:t>
            </a:r>
            <a:r>
              <a:rPr lang="en-US" dirty="0">
                <a:latin typeface="Times New Roman" panose="02020603050405020304" pitchFamily="18" charset="0"/>
                <a:cs typeface="Times New Roman" panose="02020603050405020304" pitchFamily="18" charset="0"/>
              </a:rPr>
              <a:t>))  builds the vocabulary of </a:t>
            </a:r>
            <a:r>
              <a:rPr lang="en-US" dirty="0" err="1">
                <a:latin typeface="Times New Roman" panose="02020603050405020304" pitchFamily="18" charset="0"/>
                <a:cs typeface="Times New Roman" panose="02020603050405020304" pitchFamily="18" charset="0"/>
              </a:rPr>
              <a:t>my_text</a:t>
            </a:r>
            <a:r>
              <a:rPr lang="en-US" dirty="0">
                <a:latin typeface="Times New Roman" panose="02020603050405020304" pitchFamily="18" charset="0"/>
                <a:cs typeface="Times New Roman" panose="02020603050405020304" pitchFamily="18" charset="0"/>
              </a:rPr>
              <a:t>, whereas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word_freq</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FreqDist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my_text</a:t>
            </a:r>
            <a:r>
              <a:rPr lang="en-US" dirty="0">
                <a:latin typeface="Times New Roman" panose="02020603050405020304" pitchFamily="18" charset="0"/>
                <a:cs typeface="Times New Roman" panose="02020603050405020304" pitchFamily="18" charset="0"/>
              </a:rPr>
              <a:t>) counts the frequency of each word in the text.</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lexical entry </a:t>
            </a:r>
            <a:r>
              <a:rPr lang="en-US" dirty="0">
                <a:latin typeface="Times New Roman" panose="02020603050405020304" pitchFamily="18" charset="0"/>
                <a:cs typeface="Times New Roman" panose="02020603050405020304" pitchFamily="18" charset="0"/>
              </a:rPr>
              <a:t>consists of a </a:t>
            </a:r>
            <a:r>
              <a:rPr lang="en-US" b="1" dirty="0">
                <a:latin typeface="Times New Roman" panose="02020603050405020304" pitchFamily="18" charset="0"/>
                <a:cs typeface="Times New Roman" panose="02020603050405020304" pitchFamily="18" charset="0"/>
              </a:rPr>
              <a:t>headword </a:t>
            </a:r>
            <a:r>
              <a:rPr lang="en-US" dirty="0">
                <a:latin typeface="Times New Roman" panose="02020603050405020304" pitchFamily="18" charset="0"/>
                <a:cs typeface="Times New Roman" panose="02020603050405020304" pitchFamily="18" charset="0"/>
              </a:rPr>
              <a:t>(also known as a </a:t>
            </a:r>
            <a:r>
              <a:rPr lang="en-US" b="1" dirty="0">
                <a:latin typeface="Times New Roman" panose="02020603050405020304" pitchFamily="18" charset="0"/>
                <a:cs typeface="Times New Roman" panose="02020603050405020304" pitchFamily="18" charset="0"/>
              </a:rPr>
              <a:t>lemma</a:t>
            </a:r>
            <a:r>
              <a:rPr lang="en-US" dirty="0">
                <a:latin typeface="Times New Roman" panose="02020603050405020304" pitchFamily="18" charset="0"/>
                <a:cs typeface="Times New Roman" panose="02020603050405020304" pitchFamily="18" charset="0"/>
              </a:rPr>
              <a:t>) along with additional information, such as the part-of-speech and </a:t>
            </a:r>
            <a:r>
              <a:rPr lang="en-IN" dirty="0">
                <a:latin typeface="Times New Roman" panose="02020603050405020304" pitchFamily="18" charset="0"/>
                <a:cs typeface="Times New Roman" panose="02020603050405020304" pitchFamily="18" charset="0"/>
              </a:rPr>
              <a:t>the sense definition.</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2D0003-238C-467A-990F-F789330C08A9}"/>
              </a:ext>
            </a:extLst>
          </p:cNvPr>
          <p:cNvPicPr>
            <a:picLocks noChangeAspect="1"/>
          </p:cNvPicPr>
          <p:nvPr/>
        </p:nvPicPr>
        <p:blipFill>
          <a:blip r:embed="rId2"/>
          <a:stretch>
            <a:fillRect/>
          </a:stretch>
        </p:blipFill>
        <p:spPr>
          <a:xfrm>
            <a:off x="1278294" y="3806890"/>
            <a:ext cx="7679093" cy="2416627"/>
          </a:xfrm>
          <a:prstGeom prst="rect">
            <a:avLst/>
          </a:prstGeom>
        </p:spPr>
      </p:pic>
      <p:sp>
        <p:nvSpPr>
          <p:cNvPr id="5" name="Rectangle 4">
            <a:extLst>
              <a:ext uri="{FF2B5EF4-FFF2-40B4-BE49-F238E27FC236}">
                <a16:creationId xmlns:a16="http://schemas.microsoft.com/office/drawing/2014/main" id="{1C34A9DD-FF73-4688-9D8E-B124FFBB7DC0}"/>
              </a:ext>
            </a:extLst>
          </p:cNvPr>
          <p:cNvSpPr/>
          <p:nvPr/>
        </p:nvSpPr>
        <p:spPr>
          <a:xfrm>
            <a:off x="1116562" y="6211669"/>
            <a:ext cx="899782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Two distinct words having the same spelling are called </a:t>
            </a:r>
            <a:r>
              <a:rPr lang="en-IN" b="1" dirty="0">
                <a:latin typeface="Times New Roman" panose="02020603050405020304" pitchFamily="18" charset="0"/>
                <a:cs typeface="Times New Roman" panose="02020603050405020304" pitchFamily="18" charset="0"/>
              </a:rPr>
              <a:t>homonyms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9125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3F492-AA11-4F8E-BB30-6295AF87663D}"/>
              </a:ext>
            </a:extLst>
          </p:cNvPr>
          <p:cNvSpPr>
            <a:spLocks noGrp="1"/>
          </p:cNvSpPr>
          <p:nvPr>
            <p:ph idx="1"/>
          </p:nvPr>
        </p:nvSpPr>
        <p:spPr>
          <a:xfrm>
            <a:off x="677334" y="261257"/>
            <a:ext cx="8596668" cy="5780105"/>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Wordlist Corpora:</a:t>
            </a:r>
          </a:p>
          <a:p>
            <a:r>
              <a:rPr lang="en-IN" sz="2000" dirty="0">
                <a:latin typeface="Times New Roman" panose="02020603050405020304" pitchFamily="18" charset="0"/>
                <a:cs typeface="Times New Roman" panose="02020603050405020304" pitchFamily="18" charset="0"/>
              </a:rPr>
              <a:t>The Words Corpus </a:t>
            </a:r>
            <a:r>
              <a:rPr lang="en-US" sz="2000" dirty="0">
                <a:latin typeface="Times New Roman" panose="02020603050405020304" pitchFamily="18" charset="0"/>
                <a:cs typeface="Times New Roman" panose="02020603050405020304" pitchFamily="18" charset="0"/>
              </a:rPr>
              <a:t>is the </a:t>
            </a:r>
            <a:r>
              <a:rPr lang="en-US" sz="2000" i="1" dirty="0">
                <a:latin typeface="Times New Roman" panose="02020603050405020304" pitchFamily="18" charset="0"/>
                <a:cs typeface="Times New Roman" panose="02020603050405020304" pitchFamily="18" charset="0"/>
              </a:rPr>
              <a:t>words </a:t>
            </a:r>
            <a:r>
              <a:rPr lang="en-US" sz="2000" dirty="0">
                <a:latin typeface="Times New Roman" panose="02020603050405020304" pitchFamily="18" charset="0"/>
                <a:cs typeface="Times New Roman" panose="02020603050405020304" pitchFamily="18" charset="0"/>
              </a:rPr>
              <a:t>file from Unix, used by some spellcheckers. We can use it to find unusual or misspelled words in a text corpus.</a:t>
            </a:r>
          </a:p>
          <a:p>
            <a:r>
              <a:rPr lang="en-US" sz="2000" dirty="0">
                <a:latin typeface="Times New Roman" panose="02020603050405020304" pitchFamily="18" charset="0"/>
                <a:cs typeface="Times New Roman" panose="02020603050405020304" pitchFamily="18" charset="0"/>
              </a:rPr>
              <a:t>There is also a corpus of </a:t>
            </a:r>
            <a:r>
              <a:rPr lang="en-US" sz="2000" b="1"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that is, high-frequency words such as </a:t>
            </a:r>
            <a:r>
              <a:rPr lang="en-US" sz="2000" i="1"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also </a:t>
            </a:r>
            <a:r>
              <a:rPr lang="en-US" sz="2000" dirty="0">
                <a:latin typeface="Times New Roman" panose="02020603050405020304" pitchFamily="18" charset="0"/>
                <a:cs typeface="Times New Roman" panose="02020603050405020304" pitchFamily="18" charset="0"/>
              </a:rPr>
              <a:t>that we sometimes want to filter out of a document before further processing.</a:t>
            </a:r>
          </a:p>
          <a:p>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usually have little lexical content, and their presence in a text fails to distinguish </a:t>
            </a:r>
            <a:r>
              <a:rPr lang="en-IN" sz="2000" dirty="0">
                <a:latin typeface="Times New Roman" panose="02020603050405020304" pitchFamily="18" charset="0"/>
                <a:cs typeface="Times New Roman" panose="02020603050405020304" pitchFamily="18" charset="0"/>
              </a:rPr>
              <a:t>it from other texts.</a:t>
            </a:r>
          </a:p>
          <a:p>
            <a:pPr marL="0" indent="0">
              <a:buNone/>
            </a:pPr>
            <a:r>
              <a:rPr lang="en-US" dirty="0"/>
              <a:t>A wordlist is useful for solving word puzzles,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2A3113-DB36-4855-AE29-603D2A2DB782}"/>
              </a:ext>
            </a:extLst>
          </p:cNvPr>
          <p:cNvPicPr>
            <a:picLocks noChangeAspect="1"/>
          </p:cNvPicPr>
          <p:nvPr/>
        </p:nvPicPr>
        <p:blipFill>
          <a:blip r:embed="rId2"/>
          <a:stretch>
            <a:fillRect/>
          </a:stretch>
        </p:blipFill>
        <p:spPr>
          <a:xfrm>
            <a:off x="858417" y="3853543"/>
            <a:ext cx="9237306" cy="1884783"/>
          </a:xfrm>
          <a:prstGeom prst="rect">
            <a:avLst/>
          </a:prstGeom>
        </p:spPr>
      </p:pic>
    </p:spTree>
    <p:extLst>
      <p:ext uri="{BB962C8B-B14F-4D97-AF65-F5344CB8AC3E}">
        <p14:creationId xmlns:p14="http://schemas.microsoft.com/office/powerpoint/2010/main" val="462027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419</TotalTime>
  <Words>1613</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Loading Your Own Corpus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Loading Your Own Corpus</dc:title>
  <dc:creator>amruthasarada@gmail.com</dc:creator>
  <cp:lastModifiedBy>amruthasarada@gmail.com</cp:lastModifiedBy>
  <cp:revision>21</cp:revision>
  <dcterms:created xsi:type="dcterms:W3CDTF">2019-07-23T04:59:16Z</dcterms:created>
  <dcterms:modified xsi:type="dcterms:W3CDTF">2019-08-01T09:36:47Z</dcterms:modified>
</cp:coreProperties>
</file>