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64" r:id="rId4"/>
    <p:sldId id="265" r:id="rId5"/>
    <p:sldId id="259" r:id="rId6"/>
    <p:sldId id="266" r:id="rId7"/>
    <p:sldId id="260" r:id="rId8"/>
    <p:sldId id="267" r:id="rId9"/>
    <p:sldId id="268" r:id="rId10"/>
    <p:sldId id="261" r:id="rId11"/>
    <p:sldId id="269" r:id="rId12"/>
    <p:sldId id="270" r:id="rId13"/>
    <p:sldId id="257" r:id="rId14"/>
    <p:sldId id="262" r:id="rId15"/>
    <p:sldId id="258"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7" d="100"/>
          <a:sy n="77" d="100"/>
        </p:scale>
        <p:origin x="-970"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Menus</a:t>
            </a:r>
            <a:endParaRPr lang="en-US" dirty="0"/>
          </a:p>
        </p:txBody>
      </p:sp>
      <p:sp>
        <p:nvSpPr>
          <p:cNvPr id="3" name="Content Placeholder 2"/>
          <p:cNvSpPr>
            <a:spLocks noGrp="1"/>
          </p:cNvSpPr>
          <p:nvPr>
            <p:ph idx="1"/>
          </p:nvPr>
        </p:nvSpPr>
        <p:spPr>
          <a:ln>
            <a:solidFill>
              <a:schemeClr val="accent3">
                <a:lumMod val="40000"/>
                <a:lumOff val="60000"/>
              </a:schemeClr>
            </a:solidFill>
          </a:ln>
        </p:spPr>
        <p:txBody>
          <a:bodyPr/>
          <a:lstStyle/>
          <a:p>
            <a:r>
              <a:rPr lang="en-US" dirty="0"/>
              <a:t>Menus are a major form of navigation through a system and, if properly designed, assist the user in developing a mental model of the system. In this step, the following menu topics will be addressed:</a:t>
            </a:r>
          </a:p>
          <a:p>
            <a:endParaRPr lang="en-US" dirty="0"/>
          </a:p>
        </p:txBody>
      </p:sp>
    </p:spTree>
    <p:extLst>
      <p:ext uri="{BB962C8B-B14F-4D97-AF65-F5344CB8AC3E}">
        <p14:creationId xmlns:p14="http://schemas.microsoft.com/office/powerpoint/2010/main" val="21804874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Simultaneous menus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828800"/>
            <a:ext cx="6096000" cy="4628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95518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Simultaneous menu</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a:t>Instead of being presented on separate screens, all menu options are available simultaneously, </a:t>
            </a:r>
            <a:endParaRPr lang="en-US" sz="2800" dirty="0" smtClean="0"/>
          </a:p>
          <a:p>
            <a:r>
              <a:rPr lang="en-US" sz="2800" dirty="0" smtClean="0"/>
              <a:t> </a:t>
            </a:r>
            <a:r>
              <a:rPr lang="en-US" sz="2800" dirty="0"/>
              <a:t>All alternatives are visible for reminding of choices, comparing choices, and changing answers. The tedium associated with a long series of sequential menus is greatly reduced</a:t>
            </a:r>
            <a:r>
              <a:rPr lang="en-US" sz="2800" dirty="0" smtClean="0"/>
              <a:t>.</a:t>
            </a:r>
          </a:p>
          <a:p>
            <a:r>
              <a:rPr lang="en-US" sz="2800" dirty="0"/>
              <a:t>Problems with simultaneous menus are that for large collections of menu alternatives screen clutter can easily occur, and screen paging or scrolling may still be necessary to view all the choices. This type of menu must also clearly indicate menu choice relationships and dependencies</a:t>
            </a:r>
          </a:p>
          <a:p>
            <a:endParaRPr lang="en-US" dirty="0"/>
          </a:p>
        </p:txBody>
      </p:sp>
    </p:spTree>
    <p:extLst>
      <p:ext uri="{BB962C8B-B14F-4D97-AF65-F5344CB8AC3E}">
        <p14:creationId xmlns:p14="http://schemas.microsoft.com/office/powerpoint/2010/main" val="32980504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Hierarchical menus</a:t>
            </a:r>
          </a:p>
        </p:txBody>
      </p:sp>
      <p:sp>
        <p:nvSpPr>
          <p:cNvPr id="3" name="Content Placeholder 2"/>
          <p:cNvSpPr>
            <a:spLocks noGrp="1"/>
          </p:cNvSpPr>
          <p:nvPr>
            <p:ph idx="1"/>
          </p:nvPr>
        </p:nvSpPr>
        <p:spPr/>
        <p:txBody>
          <a:bodyPr>
            <a:normAutofit fontScale="70000" lnSpcReduction="20000"/>
          </a:bodyPr>
          <a:lstStyle/>
          <a:p>
            <a:r>
              <a:rPr lang="en-US" dirty="0"/>
              <a:t>A hierarchical structure results in an increasing refinement of choice as menus are stepped through, for example, from options, to </a:t>
            </a:r>
            <a:r>
              <a:rPr lang="en-US" dirty="0" smtClean="0"/>
              <a:t>sub options, </a:t>
            </a:r>
            <a:r>
              <a:rPr lang="en-US" dirty="0"/>
              <a:t>from categories to subcategories, from pages to sections to subsections, and so on. </a:t>
            </a:r>
            <a:endParaRPr lang="en-US" dirty="0" smtClean="0"/>
          </a:p>
          <a:p>
            <a:r>
              <a:rPr lang="en-US" dirty="0" smtClean="0"/>
              <a:t>A </a:t>
            </a:r>
            <a:r>
              <a:rPr lang="en-US" dirty="0"/>
              <a:t>hierarchical structure can best be represented as an inverse tree, leading to more and more branches as one moves downward through it. Hierarchical structures are characterized by depth and breadth, depth being the number of choice levels one must traverse to reach the destination, breadth being the number of alternatives found at each level</a:t>
            </a:r>
            <a:r>
              <a:rPr lang="en-US" dirty="0" smtClean="0"/>
              <a:t>.</a:t>
            </a:r>
          </a:p>
          <a:p>
            <a:r>
              <a:rPr lang="en-US" dirty="0" smtClean="0"/>
              <a:t> </a:t>
            </a:r>
            <a:r>
              <a:rPr lang="en-US" dirty="0"/>
              <a:t>Menu depth and breadth has been a well-researched topic and will be fully discussed in succeeding pages. Common examples of hierarchical design today are found in menu bars with their associated pull-downs, and in Web sites with their navigation links.</a:t>
            </a:r>
          </a:p>
          <a:p>
            <a:endParaRPr lang="en-US" dirty="0"/>
          </a:p>
        </p:txBody>
      </p:sp>
    </p:spTree>
    <p:extLst>
      <p:ext uri="{BB962C8B-B14F-4D97-AF65-F5344CB8AC3E}">
        <p14:creationId xmlns:p14="http://schemas.microsoft.com/office/powerpoint/2010/main" val="8277283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Hierarchical </a:t>
            </a:r>
            <a:r>
              <a:rPr lang="en-US" dirty="0" smtClean="0"/>
              <a:t>menus</a:t>
            </a:r>
            <a:r>
              <a:rPr lang="en-US"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47888"/>
            <a:ext cx="8517844" cy="3195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25411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Menus</a:t>
            </a:r>
            <a:endParaRPr lang="en-US" dirty="0"/>
          </a:p>
        </p:txBody>
      </p:sp>
      <p:sp>
        <p:nvSpPr>
          <p:cNvPr id="3" name="Content Placeholder 2"/>
          <p:cNvSpPr>
            <a:spLocks noGrp="1"/>
          </p:cNvSpPr>
          <p:nvPr>
            <p:ph idx="1"/>
          </p:nvPr>
        </p:nvSpPr>
        <p:spPr/>
        <p:txBody>
          <a:bodyPr>
            <a:normAutofit lnSpcReduction="10000"/>
          </a:bodyPr>
          <a:lstStyle/>
          <a:p>
            <a:r>
              <a:rPr lang="en-US" dirty="0"/>
              <a:t>Connected menus are networks of menus all interconnected in some manner. Movement through a structure of menus is not restricted to a hierarchical tree, but is permitted between most or all menus in the network. </a:t>
            </a:r>
            <a:endParaRPr lang="en-US" dirty="0" smtClean="0"/>
          </a:p>
          <a:p>
            <a:r>
              <a:rPr lang="en-US" dirty="0"/>
              <a:t>A connected menu system may be cyclical, with movement permitted in either direction between menus, or </a:t>
            </a:r>
            <a:r>
              <a:rPr lang="en-US" dirty="0" err="1"/>
              <a:t>acyclical</a:t>
            </a:r>
            <a:r>
              <a:rPr lang="en-US" dirty="0"/>
              <a:t>, with movement permitted in only one direction</a:t>
            </a:r>
          </a:p>
        </p:txBody>
      </p:sp>
    </p:spTree>
    <p:extLst>
      <p:ext uri="{BB962C8B-B14F-4D97-AF65-F5344CB8AC3E}">
        <p14:creationId xmlns:p14="http://schemas.microsoft.com/office/powerpoint/2010/main" val="20680014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Menus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982" y="1905000"/>
            <a:ext cx="7543800" cy="428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4400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all" dirty="0"/>
              <a:t>EVENT-TRAPPING MENUS</a:t>
            </a:r>
            <a:br>
              <a:rPr lang="en-US" b="1" cap="all" dirty="0"/>
            </a:br>
            <a:endParaRPr lang="en-US" dirty="0"/>
          </a:p>
        </p:txBody>
      </p:sp>
      <p:sp>
        <p:nvSpPr>
          <p:cNvPr id="3" name="Content Placeholder 2"/>
          <p:cNvSpPr>
            <a:spLocks noGrp="1"/>
          </p:cNvSpPr>
          <p:nvPr>
            <p:ph idx="1"/>
          </p:nvPr>
        </p:nvSpPr>
        <p:spPr/>
        <p:txBody>
          <a:bodyPr/>
          <a:lstStyle/>
          <a:p>
            <a:r>
              <a:rPr lang="en-US" dirty="0"/>
              <a:t>Event-trapping menus provide an ever-present background of control over the system's state and parameters while the user is working on a foreground task. They are, in essence, a set of simultaneous menus imposed on hierarchical menus</a:t>
            </a:r>
          </a:p>
        </p:txBody>
      </p:sp>
    </p:spTree>
    <p:extLst>
      <p:ext uri="{BB962C8B-B14F-4D97-AF65-F5344CB8AC3E}">
        <p14:creationId xmlns:p14="http://schemas.microsoft.com/office/powerpoint/2010/main" val="5022097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EVENT-TRAPPING MENUS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Event-trapping menus generally serve one of three </a:t>
            </a:r>
            <a:r>
              <a:rPr lang="en-US" dirty="0" smtClean="0"/>
              <a:t>functions</a:t>
            </a:r>
          </a:p>
          <a:p>
            <a:r>
              <a:rPr lang="en-US" dirty="0" smtClean="0"/>
              <a:t>(1) </a:t>
            </a:r>
            <a:r>
              <a:rPr lang="en-US" dirty="0"/>
              <a:t>They may immediately change some parameter in the current environment (bold a piece of text</a:t>
            </a:r>
            <a:r>
              <a:rPr lang="en-US" dirty="0" smtClean="0"/>
              <a:t>)</a:t>
            </a:r>
          </a:p>
          <a:p>
            <a:r>
              <a:rPr lang="en-US" dirty="0" smtClean="0"/>
              <a:t>(2) </a:t>
            </a:r>
            <a:r>
              <a:rPr lang="en-US" dirty="0"/>
              <a:t>T</a:t>
            </a:r>
            <a:r>
              <a:rPr lang="en-US" dirty="0" smtClean="0"/>
              <a:t>hey </a:t>
            </a:r>
            <a:r>
              <a:rPr lang="en-US" dirty="0"/>
              <a:t>may take the user out of the current environment to perform a function without leaving the current environment (perform a spell check), </a:t>
            </a:r>
            <a:r>
              <a:rPr lang="en-US" dirty="0" smtClean="0"/>
              <a:t>or</a:t>
            </a:r>
          </a:p>
          <a:p>
            <a:r>
              <a:rPr lang="en-US" dirty="0" smtClean="0"/>
              <a:t> </a:t>
            </a:r>
            <a:r>
              <a:rPr lang="en-US" dirty="0"/>
              <a:t>(3) </a:t>
            </a:r>
            <a:r>
              <a:rPr lang="en-US" dirty="0" smtClean="0"/>
              <a:t>They </a:t>
            </a:r>
            <a:r>
              <a:rPr lang="en-US" dirty="0"/>
              <a:t>may exit the current environment and allow the user to move to a totally new environment (Exit).</a:t>
            </a:r>
          </a:p>
        </p:txBody>
      </p:sp>
    </p:spTree>
    <p:extLst>
      <p:ext uri="{BB962C8B-B14F-4D97-AF65-F5344CB8AC3E}">
        <p14:creationId xmlns:p14="http://schemas.microsoft.com/office/powerpoint/2010/main" val="39594705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Functions of Menus</a:t>
            </a:r>
            <a:br>
              <a:rPr lang="en-US" b="1" dirty="0"/>
            </a:br>
            <a:endParaRPr lang="en-US" dirty="0"/>
          </a:p>
        </p:txBody>
      </p:sp>
      <p:sp>
        <p:nvSpPr>
          <p:cNvPr id="3" name="Content Placeholder 2"/>
          <p:cNvSpPr>
            <a:spLocks noGrp="1"/>
          </p:cNvSpPr>
          <p:nvPr>
            <p:ph idx="1"/>
          </p:nvPr>
        </p:nvSpPr>
        <p:spPr/>
        <p:txBody>
          <a:bodyPr/>
          <a:lstStyle/>
          <a:p>
            <a:r>
              <a:rPr lang="en-US" b="1" cap="all" dirty="0"/>
              <a:t>NAVIGATION TO A NEW </a:t>
            </a:r>
            <a:r>
              <a:rPr lang="en-US" b="1" cap="all" dirty="0" smtClean="0"/>
              <a:t>MENU:</a:t>
            </a:r>
          </a:p>
          <a:p>
            <a:r>
              <a:rPr lang="en-US" b="1" cap="all" dirty="0"/>
              <a:t>EXECUTE AN ACTION OR PROCEDURE</a:t>
            </a:r>
          </a:p>
          <a:p>
            <a:r>
              <a:rPr lang="en-US" b="1" cap="all" dirty="0"/>
              <a:t>DISPLAYING INFORMATION</a:t>
            </a:r>
          </a:p>
          <a:p>
            <a:r>
              <a:rPr lang="en-US" b="1" cap="all" dirty="0"/>
              <a:t>DATA OR PARAMETER INPUT</a:t>
            </a:r>
          </a:p>
          <a:p>
            <a:endParaRPr lang="en-US" b="1" cap="all" dirty="0"/>
          </a:p>
          <a:p>
            <a:endParaRPr lang="en-US" dirty="0"/>
          </a:p>
        </p:txBody>
      </p:sp>
    </p:spTree>
    <p:extLst>
      <p:ext uri="{BB962C8B-B14F-4D97-AF65-F5344CB8AC3E}">
        <p14:creationId xmlns:p14="http://schemas.microsoft.com/office/powerpoint/2010/main" val="37673019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of menus</a:t>
            </a:r>
            <a:endParaRPr lang="en-US" dirty="0"/>
          </a:p>
        </p:txBody>
      </p:sp>
      <p:sp>
        <p:nvSpPr>
          <p:cNvPr id="3" name="Content Placeholder 2"/>
          <p:cNvSpPr>
            <a:spLocks noGrp="1"/>
          </p:cNvSpPr>
          <p:nvPr>
            <p:ph idx="1"/>
          </p:nvPr>
        </p:nvSpPr>
        <p:spPr/>
        <p:txBody>
          <a:bodyPr>
            <a:normAutofit/>
          </a:bodyPr>
          <a:lstStyle/>
          <a:p>
            <a:r>
              <a:rPr lang="en-US" b="1" cap="all" dirty="0"/>
              <a:t>NAVIGATION TO A NEW MENU:</a:t>
            </a:r>
          </a:p>
          <a:p>
            <a:pPr marL="0" indent="0">
              <a:buNone/>
            </a:pPr>
            <a:r>
              <a:rPr lang="en-US" dirty="0"/>
              <a:t>Each user selection causes another menu in a hierarchical menu tree to be displayed. The purpose of each selection is to steer the user toward an objective or goal. Selection errors may lead the user down wrong paths, and cost time and, perhaps, aggravation, but these errors are nondestructive and usually undoable.</a:t>
            </a:r>
          </a:p>
        </p:txBody>
      </p:sp>
    </p:spTree>
    <p:extLst>
      <p:ext uri="{BB962C8B-B14F-4D97-AF65-F5344CB8AC3E}">
        <p14:creationId xmlns:p14="http://schemas.microsoft.com/office/powerpoint/2010/main" val="3467986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0"/>
            <a:ext cx="7772400" cy="1470025"/>
          </a:xfrm>
        </p:spPr>
        <p:txBody>
          <a:bodyPr/>
          <a:lstStyle/>
          <a:p>
            <a:r>
              <a:rPr lang="en-US" b="1" dirty="0"/>
              <a:t>Develop System Menus and Navigation Schemes</a:t>
            </a:r>
            <a:endParaRPr lang="en-US" dirty="0"/>
          </a:p>
        </p:txBody>
      </p:sp>
      <p:sp>
        <p:nvSpPr>
          <p:cNvPr id="3" name="Subtitle 2"/>
          <p:cNvSpPr>
            <a:spLocks noGrp="1"/>
          </p:cNvSpPr>
          <p:nvPr>
            <p:ph type="subTitle" idx="1"/>
          </p:nvPr>
        </p:nvSpPr>
        <p:spPr>
          <a:xfrm>
            <a:off x="762000" y="1905000"/>
            <a:ext cx="8001000" cy="4572000"/>
          </a:xfrm>
        </p:spPr>
        <p:txBody>
          <a:bodyPr>
            <a:normAutofit fontScale="92500" lnSpcReduction="20000"/>
          </a:bodyPr>
          <a:lstStyle/>
          <a:p>
            <a:pPr lvl="0" algn="l"/>
            <a:r>
              <a:rPr lang="en-US" dirty="0">
                <a:solidFill>
                  <a:schemeClr val="tx1"/>
                </a:solidFill>
              </a:rPr>
              <a:t>The structures of menus.</a:t>
            </a:r>
          </a:p>
          <a:p>
            <a:pPr lvl="0" algn="l"/>
            <a:r>
              <a:rPr lang="en-US" dirty="0">
                <a:solidFill>
                  <a:schemeClr val="tx1"/>
                </a:solidFill>
              </a:rPr>
              <a:t>The functions of menus.</a:t>
            </a:r>
          </a:p>
          <a:p>
            <a:pPr lvl="0" algn="l"/>
            <a:r>
              <a:rPr lang="en-US" dirty="0">
                <a:solidFill>
                  <a:schemeClr val="tx1"/>
                </a:solidFill>
              </a:rPr>
              <a:t>The content of menus.</a:t>
            </a:r>
          </a:p>
          <a:p>
            <a:pPr lvl="0" algn="l"/>
            <a:r>
              <a:rPr lang="en-US" dirty="0">
                <a:solidFill>
                  <a:schemeClr val="tx1"/>
                </a:solidFill>
              </a:rPr>
              <a:t>Formatting menus.</a:t>
            </a:r>
          </a:p>
          <a:p>
            <a:pPr lvl="0" algn="l"/>
            <a:r>
              <a:rPr lang="en-US" dirty="0">
                <a:solidFill>
                  <a:schemeClr val="tx1"/>
                </a:solidFill>
              </a:rPr>
              <a:t>Writing menus.</a:t>
            </a:r>
          </a:p>
          <a:p>
            <a:pPr lvl="0" algn="l"/>
            <a:r>
              <a:rPr lang="en-US" dirty="0">
                <a:solidFill>
                  <a:schemeClr val="tx1"/>
                </a:solidFill>
              </a:rPr>
              <a:t>Navigation using menus.</a:t>
            </a:r>
          </a:p>
          <a:p>
            <a:pPr lvl="0" algn="l"/>
            <a:r>
              <a:rPr lang="en-US" dirty="0">
                <a:solidFill>
                  <a:schemeClr val="tx1"/>
                </a:solidFill>
              </a:rPr>
              <a:t>Web site navigation and links.</a:t>
            </a:r>
          </a:p>
          <a:p>
            <a:pPr lvl="0" algn="l"/>
            <a:r>
              <a:rPr lang="en-US" dirty="0">
                <a:solidFill>
                  <a:schemeClr val="tx1"/>
                </a:solidFill>
              </a:rPr>
              <a:t>Web site navigation elements.</a:t>
            </a:r>
          </a:p>
          <a:p>
            <a:pPr lvl="0" algn="l"/>
            <a:r>
              <a:rPr lang="en-US" dirty="0">
                <a:solidFill>
                  <a:schemeClr val="tx1"/>
                </a:solidFill>
              </a:rPr>
              <a:t>Maintaining a sense of place in Web sites.</a:t>
            </a:r>
          </a:p>
          <a:p>
            <a:pPr lvl="0" algn="l"/>
            <a:r>
              <a:rPr lang="en-US" dirty="0">
                <a:solidFill>
                  <a:schemeClr val="tx1"/>
                </a:solidFill>
              </a:rPr>
              <a:t>Types of menus.</a:t>
            </a:r>
          </a:p>
          <a:p>
            <a:endParaRPr lang="en-US" dirty="0"/>
          </a:p>
        </p:txBody>
      </p:sp>
    </p:spTree>
    <p:extLst>
      <p:ext uri="{BB962C8B-B14F-4D97-AF65-F5344CB8AC3E}">
        <p14:creationId xmlns:p14="http://schemas.microsoft.com/office/powerpoint/2010/main" val="10706759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of menus</a:t>
            </a:r>
          </a:p>
        </p:txBody>
      </p:sp>
      <p:sp>
        <p:nvSpPr>
          <p:cNvPr id="3" name="Content Placeholder 2"/>
          <p:cNvSpPr>
            <a:spLocks noGrp="1"/>
          </p:cNvSpPr>
          <p:nvPr>
            <p:ph idx="1"/>
          </p:nvPr>
        </p:nvSpPr>
        <p:spPr/>
        <p:txBody>
          <a:bodyPr>
            <a:normAutofit fontScale="92500" lnSpcReduction="10000"/>
          </a:bodyPr>
          <a:lstStyle/>
          <a:p>
            <a:r>
              <a:rPr lang="en-US" b="1" cap="all" dirty="0"/>
              <a:t>EXECUTE AN ACTION OR PROCEDURE</a:t>
            </a:r>
          </a:p>
          <a:p>
            <a:r>
              <a:rPr lang="en-US" dirty="0"/>
              <a:t>A user selection directs the computer to implement an action or perform a procedure. The action may be something like opening or closing a file, copying text, or sending a message. In some cases, execution may only occur after a hierarchical menu tree is navigated. In other cases, actions may be performed as successive hierarchical menus are encountered and traversed</a:t>
            </a:r>
          </a:p>
        </p:txBody>
      </p:sp>
    </p:spTree>
    <p:extLst>
      <p:ext uri="{BB962C8B-B14F-4D97-AF65-F5344CB8AC3E}">
        <p14:creationId xmlns:p14="http://schemas.microsoft.com/office/powerpoint/2010/main" val="28974086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of menus</a:t>
            </a:r>
          </a:p>
        </p:txBody>
      </p:sp>
      <p:sp>
        <p:nvSpPr>
          <p:cNvPr id="3" name="Content Placeholder 2"/>
          <p:cNvSpPr>
            <a:spLocks noGrp="1"/>
          </p:cNvSpPr>
          <p:nvPr>
            <p:ph idx="1"/>
          </p:nvPr>
        </p:nvSpPr>
        <p:spPr/>
        <p:txBody>
          <a:bodyPr>
            <a:normAutofit fontScale="92500" lnSpcReduction="20000"/>
          </a:bodyPr>
          <a:lstStyle/>
          <a:p>
            <a:r>
              <a:rPr lang="en-US" b="1" cap="all" dirty="0"/>
              <a:t>DISPLAYING INFORMATION</a:t>
            </a:r>
          </a:p>
          <a:p>
            <a:r>
              <a:rPr lang="en-US" dirty="0"/>
              <a:t>The main purpose of selecting a menu choice may simply be to display information. The user may be searching for specific information in a database or browsing the Web. The user's focus is primarily on the information desired and less on the selection function. In many cases, information retrieval may occur only after a hierarchical menu tree is navigated. The content material and the user's interests will determine the paths followed. </a:t>
            </a:r>
          </a:p>
        </p:txBody>
      </p:sp>
    </p:spTree>
    <p:extLst>
      <p:ext uri="{BB962C8B-B14F-4D97-AF65-F5344CB8AC3E}">
        <p14:creationId xmlns:p14="http://schemas.microsoft.com/office/powerpoint/2010/main" val="41456188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of menus</a:t>
            </a:r>
            <a:endParaRPr lang="en-US" dirty="0"/>
          </a:p>
        </p:txBody>
      </p:sp>
      <p:sp>
        <p:nvSpPr>
          <p:cNvPr id="3" name="Content Placeholder 2"/>
          <p:cNvSpPr>
            <a:spLocks noGrp="1"/>
          </p:cNvSpPr>
          <p:nvPr>
            <p:ph idx="1"/>
          </p:nvPr>
        </p:nvSpPr>
        <p:spPr/>
        <p:txBody>
          <a:bodyPr>
            <a:normAutofit fontScale="92500" lnSpcReduction="10000"/>
          </a:bodyPr>
          <a:lstStyle/>
          <a:p>
            <a:r>
              <a:rPr lang="en-US" b="1" cap="all" dirty="0"/>
              <a:t>DATA OR PARAMETER INPUT</a:t>
            </a:r>
          </a:p>
          <a:p>
            <a:pPr marL="0" indent="0">
              <a:buNone/>
            </a:pPr>
            <a:r>
              <a:rPr lang="en-US" dirty="0"/>
              <a:t/>
            </a:r>
            <a:br>
              <a:rPr lang="en-US" dirty="0"/>
            </a:br>
            <a:r>
              <a:rPr lang="en-US" dirty="0"/>
              <a:t>Each selection specifies a piece of input data for the system or provides a parameter value. Data or values may be input on a single menu or spread over a hierarchy of menus. The user's focus is primarily on the information being provided and, again, less on the selection function. Selection errors can be easily corrected if detected by the system.</a:t>
            </a:r>
          </a:p>
        </p:txBody>
      </p:sp>
    </p:spTree>
    <p:extLst>
      <p:ext uri="{BB962C8B-B14F-4D97-AF65-F5344CB8AC3E}">
        <p14:creationId xmlns:p14="http://schemas.microsoft.com/office/powerpoint/2010/main" val="35900931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33400"/>
            <a:ext cx="7391400" cy="1143000"/>
          </a:xfrm>
        </p:spPr>
        <p:txBody>
          <a:bodyPr>
            <a:normAutofit fontScale="90000"/>
          </a:bodyPr>
          <a:lstStyle/>
          <a:p>
            <a:r>
              <a:rPr lang="en-US" b="1" dirty="0"/>
              <a:t/>
            </a:r>
            <a:br>
              <a:rPr lang="en-US" b="1" dirty="0"/>
            </a:br>
            <a:r>
              <a:rPr lang="en-US" b="1" dirty="0" smtClean="0"/>
              <a:t/>
            </a:r>
            <a:br>
              <a:rPr lang="en-US" b="1" dirty="0" smtClean="0"/>
            </a:br>
            <a:r>
              <a:rPr lang="en-US" b="1" dirty="0" smtClean="0"/>
              <a:t>Content </a:t>
            </a:r>
            <a:r>
              <a:rPr lang="en-US" b="1" dirty="0"/>
              <a:t>of Menus</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b="1" cap="all" dirty="0"/>
              <a:t>MENU CONTEXT</a:t>
            </a:r>
          </a:p>
          <a:p>
            <a:r>
              <a:rPr lang="en-US" b="1" cap="all" dirty="0"/>
              <a:t>MENU TITLE</a:t>
            </a:r>
          </a:p>
          <a:p>
            <a:r>
              <a:rPr lang="en-US" b="1" cap="all" dirty="0"/>
              <a:t>CHOICE </a:t>
            </a:r>
            <a:r>
              <a:rPr lang="en-US" b="1" cap="all" dirty="0" smtClean="0"/>
              <a:t>DESCRIPTIONS</a:t>
            </a:r>
          </a:p>
          <a:p>
            <a:r>
              <a:rPr lang="en-US" b="1" cap="all" dirty="0"/>
              <a:t>COMPLETION INSTRUCTIONS</a:t>
            </a:r>
          </a:p>
          <a:p>
            <a:endParaRPr lang="en-US" b="1" cap="all" dirty="0"/>
          </a:p>
          <a:p>
            <a:endParaRPr lang="en-US" dirty="0"/>
          </a:p>
        </p:txBody>
      </p:sp>
    </p:spTree>
    <p:extLst>
      <p:ext uri="{BB962C8B-B14F-4D97-AF65-F5344CB8AC3E}">
        <p14:creationId xmlns:p14="http://schemas.microsoft.com/office/powerpoint/2010/main" val="4318526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of Menus</a:t>
            </a:r>
            <a:endParaRPr lang="en-US" dirty="0"/>
          </a:p>
        </p:txBody>
      </p:sp>
      <p:sp>
        <p:nvSpPr>
          <p:cNvPr id="3" name="Content Placeholder 2"/>
          <p:cNvSpPr>
            <a:spLocks noGrp="1"/>
          </p:cNvSpPr>
          <p:nvPr>
            <p:ph idx="1"/>
          </p:nvPr>
        </p:nvSpPr>
        <p:spPr/>
        <p:txBody>
          <a:bodyPr>
            <a:normAutofit lnSpcReduction="10000"/>
          </a:bodyPr>
          <a:lstStyle/>
          <a:p>
            <a:r>
              <a:rPr lang="en-US" dirty="0"/>
              <a:t>A menu's context provides information to keep the user oriented. This kind of information is critical in complex or hierarchical menu systems, where loss of position or disorientation can easily </a:t>
            </a:r>
            <a:r>
              <a:rPr lang="en-US" dirty="0" smtClean="0"/>
              <a:t>occur</a:t>
            </a:r>
          </a:p>
          <a:p>
            <a:r>
              <a:rPr lang="en-US" i="1" dirty="0"/>
              <a:t>Verbal linkage</a:t>
            </a:r>
            <a:r>
              <a:rPr lang="en-US" dirty="0"/>
              <a:t> involves providing, on the current menu screen, a listing of choices made on previous menus that have led to this position.</a:t>
            </a:r>
          </a:p>
        </p:txBody>
      </p:sp>
    </p:spTree>
    <p:extLst>
      <p:ext uri="{BB962C8B-B14F-4D97-AF65-F5344CB8AC3E}">
        <p14:creationId xmlns:p14="http://schemas.microsoft.com/office/powerpoint/2010/main" val="26947186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of Menus</a:t>
            </a:r>
            <a:endParaRPr lang="en-US" dirty="0"/>
          </a:p>
        </p:txBody>
      </p:sp>
      <p:sp>
        <p:nvSpPr>
          <p:cNvPr id="3" name="Content Placeholder 2"/>
          <p:cNvSpPr>
            <a:spLocks noGrp="1"/>
          </p:cNvSpPr>
          <p:nvPr>
            <p:ph idx="1"/>
          </p:nvPr>
        </p:nvSpPr>
        <p:spPr/>
        <p:txBody>
          <a:bodyPr/>
          <a:lstStyle/>
          <a:p>
            <a:r>
              <a:rPr lang="en-US" i="1" dirty="0"/>
              <a:t>Spatial linkage</a:t>
            </a:r>
            <a:r>
              <a:rPr lang="en-US" dirty="0"/>
              <a:t> can be accomplished by graphic methods. Each succeeding menu screen can be displayed overlapping the previous menu screen so a succession of choices can be seen in a single view.</a:t>
            </a:r>
          </a:p>
        </p:txBody>
      </p:sp>
    </p:spTree>
    <p:extLst>
      <p:ext uri="{BB962C8B-B14F-4D97-AF65-F5344CB8AC3E}">
        <p14:creationId xmlns:p14="http://schemas.microsoft.com/office/powerpoint/2010/main" val="13262626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of Menus</a:t>
            </a:r>
            <a:endParaRPr lang="en-US" dirty="0"/>
          </a:p>
        </p:txBody>
      </p:sp>
      <p:sp>
        <p:nvSpPr>
          <p:cNvPr id="3" name="Content Placeholder 2"/>
          <p:cNvSpPr>
            <a:spLocks noGrp="1"/>
          </p:cNvSpPr>
          <p:nvPr>
            <p:ph idx="1"/>
          </p:nvPr>
        </p:nvSpPr>
        <p:spPr>
          <a:xfrm>
            <a:off x="457200" y="1295400"/>
            <a:ext cx="8305800" cy="4830763"/>
          </a:xfrm>
        </p:spPr>
        <p:txBody>
          <a:bodyPr>
            <a:normAutofit fontScale="77500" lnSpcReduction="20000"/>
          </a:bodyPr>
          <a:lstStyle/>
          <a:p>
            <a:r>
              <a:rPr lang="en-US" dirty="0" smtClean="0"/>
              <a:t>Menu Title : </a:t>
            </a:r>
            <a:r>
              <a:rPr lang="en-US" dirty="0"/>
              <a:t>A menu's title provides the context for the current set of choices. The title must reflect the choice selected on the previously displayed menu</a:t>
            </a:r>
            <a:r>
              <a:rPr lang="en-US" dirty="0" smtClean="0"/>
              <a:t>.</a:t>
            </a:r>
          </a:p>
          <a:p>
            <a:pPr marL="0" indent="0">
              <a:buNone/>
            </a:pPr>
            <a:endParaRPr lang="en-US" b="1" cap="all" dirty="0" smtClean="0"/>
          </a:p>
          <a:p>
            <a:pPr marL="0" indent="0">
              <a:buNone/>
            </a:pPr>
            <a:r>
              <a:rPr lang="en-US" b="1" cap="all" dirty="0" smtClean="0"/>
              <a:t>CHOICE </a:t>
            </a:r>
            <a:r>
              <a:rPr lang="en-US" b="1" cap="all" dirty="0"/>
              <a:t>DESCRIPTIONS</a:t>
            </a:r>
          </a:p>
          <a:p>
            <a:r>
              <a:rPr lang="en-US" dirty="0"/>
              <a:t>Choice descriptions are the alternatives available to the user. These descriptions can range from a mnemonic, numeric, or alphabetized listing of choices, to single words or phrases, to full sentences, or more. The style chosen will reflect the experience of the user (novice or expert), the nature of the choices (well-learned alternatives or not), the nature of the selection mechanism (keyboard or mouse), and the nature of the system (business system application or Web page).</a:t>
            </a:r>
          </a:p>
        </p:txBody>
      </p:sp>
    </p:spTree>
    <p:extLst>
      <p:ext uri="{BB962C8B-B14F-4D97-AF65-F5344CB8AC3E}">
        <p14:creationId xmlns:p14="http://schemas.microsoft.com/office/powerpoint/2010/main" val="11294896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of Menus</a:t>
            </a:r>
            <a:endParaRPr lang="en-US" dirty="0"/>
          </a:p>
        </p:txBody>
      </p:sp>
      <p:sp>
        <p:nvSpPr>
          <p:cNvPr id="3" name="Content Placeholder 2"/>
          <p:cNvSpPr>
            <a:spLocks noGrp="1"/>
          </p:cNvSpPr>
          <p:nvPr>
            <p:ph idx="1"/>
          </p:nvPr>
        </p:nvSpPr>
        <p:spPr/>
        <p:txBody>
          <a:bodyPr>
            <a:normAutofit fontScale="92500" lnSpcReduction="20000"/>
          </a:bodyPr>
          <a:lstStyle/>
          <a:p>
            <a:r>
              <a:rPr lang="en-US" b="1" cap="all" dirty="0"/>
              <a:t>COMPLETION INSTRUCTIONS</a:t>
            </a:r>
          </a:p>
          <a:p>
            <a:pPr marL="0" indent="0">
              <a:buNone/>
            </a:pPr>
            <a:r>
              <a:rPr lang="en-US" dirty="0"/>
              <a:t>Completion instructions tell users how to indicate their choices. They may include the rationale for why the user is being asked to make this choice and the impact the choice will have on subsequent processes. Explicit instructions may be needed for first time or casual users of a system. Experienced users will find overly verbose instructions unnecessary. The needs of all system users, and the nature of the system, must again be considered in creating this kind of on-screen guidance.</a:t>
            </a:r>
          </a:p>
        </p:txBody>
      </p:sp>
    </p:spTree>
    <p:extLst>
      <p:ext uri="{BB962C8B-B14F-4D97-AF65-F5344CB8AC3E}">
        <p14:creationId xmlns:p14="http://schemas.microsoft.com/office/powerpoint/2010/main" val="2399933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Menus</a:t>
            </a:r>
            <a:endParaRPr lang="en-US" dirty="0"/>
          </a:p>
        </p:txBody>
      </p:sp>
      <p:sp>
        <p:nvSpPr>
          <p:cNvPr id="3" name="Content Placeholder 2"/>
          <p:cNvSpPr>
            <a:spLocks noGrp="1"/>
          </p:cNvSpPr>
          <p:nvPr>
            <p:ph idx="1"/>
          </p:nvPr>
        </p:nvSpPr>
        <p:spPr>
          <a:xfrm>
            <a:off x="457200" y="1295400"/>
            <a:ext cx="8305800" cy="4830763"/>
          </a:xfrm>
        </p:spPr>
        <p:txBody>
          <a:bodyPr>
            <a:normAutofit/>
          </a:bodyPr>
          <a:lstStyle/>
          <a:p>
            <a:r>
              <a:rPr lang="en-US" sz="2400" dirty="0"/>
              <a:t>Menus are effective because they utilize the more powerful human capability of recognition rather than the weaker capability of recall. Working with menus reminds people of available options and information that they may not be aware of or have forgotten.</a:t>
            </a:r>
          </a:p>
          <a:p>
            <a:r>
              <a:rPr lang="en-US" sz="2400" dirty="0"/>
              <a:t>Experienced system users, while finding menus helpful at first, may find them tedious as they learn the system. Continually having to step through a series of menus to achieve the desired objective can be time-consuming and frustrating. Therefore, the design of menu systems must consider the conflicting needs of both inexperienced and experienced users</a:t>
            </a:r>
          </a:p>
        </p:txBody>
      </p:sp>
    </p:spTree>
    <p:extLst>
      <p:ext uri="{BB962C8B-B14F-4D97-AF65-F5344CB8AC3E}">
        <p14:creationId xmlns:p14="http://schemas.microsoft.com/office/powerpoint/2010/main" val="3764199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Menus</a:t>
            </a:r>
            <a:endParaRPr lang="en-US" dirty="0"/>
          </a:p>
        </p:txBody>
      </p:sp>
      <p:sp>
        <p:nvSpPr>
          <p:cNvPr id="3" name="Content Placeholder 2"/>
          <p:cNvSpPr>
            <a:spLocks noGrp="1"/>
          </p:cNvSpPr>
          <p:nvPr>
            <p:ph idx="1"/>
          </p:nvPr>
        </p:nvSpPr>
        <p:spPr/>
        <p:txBody>
          <a:bodyPr>
            <a:normAutofit/>
          </a:bodyPr>
          <a:lstStyle/>
          <a:p>
            <a:r>
              <a:rPr lang="en-US" sz="2400" dirty="0"/>
              <a:t>Graphical and Web systems are heavily menu-oriented. They vary in form and are applied in diverse ways. In graphical systems they are used to designate commands, properties that apply to an object, documents, and windows. When selected, a graphical menu item may lead to another menu, cause a window to be displayed, or directly cause an action to be </a:t>
            </a:r>
            <a:r>
              <a:rPr lang="en-US" sz="2400" dirty="0" smtClean="0"/>
              <a:t>performed</a:t>
            </a:r>
          </a:p>
          <a:p>
            <a:r>
              <a:rPr lang="en-US" sz="2400" dirty="0"/>
              <a:t>To accomplish these goals, a graphical system presents a variety of menu styles to choose from. Included are entities commonly called menu bars, and menus called pull-downs, pop-ups, cascades, tear-offs, and iconic.</a:t>
            </a:r>
          </a:p>
        </p:txBody>
      </p:sp>
    </p:spTree>
    <p:extLst>
      <p:ext uri="{BB962C8B-B14F-4D97-AF65-F5344CB8AC3E}">
        <p14:creationId xmlns:p14="http://schemas.microsoft.com/office/powerpoint/2010/main" val="1564099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menu</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590799"/>
            <a:ext cx="5012748" cy="3543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62016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Menu</a:t>
            </a:r>
            <a:endParaRPr lang="en-US" dirty="0"/>
          </a:p>
        </p:txBody>
      </p:sp>
      <p:sp>
        <p:nvSpPr>
          <p:cNvPr id="3" name="Content Placeholder 2"/>
          <p:cNvSpPr>
            <a:spLocks noGrp="1"/>
          </p:cNvSpPr>
          <p:nvPr>
            <p:ph idx="1"/>
          </p:nvPr>
        </p:nvSpPr>
        <p:spPr/>
        <p:txBody>
          <a:bodyPr/>
          <a:lstStyle/>
          <a:p>
            <a:r>
              <a:rPr lang="en-US" dirty="0"/>
              <a:t>In this simplest form of menu, a single screen or window is presented to seek the user's input or request an action to be </a:t>
            </a:r>
            <a:r>
              <a:rPr lang="en-US" dirty="0" smtClean="0"/>
              <a:t>performed</a:t>
            </a:r>
          </a:p>
          <a:p>
            <a:r>
              <a:rPr lang="en-US" dirty="0"/>
              <a:t>Single menus conceptually require choices from this single menu only, and no other menus will follow necessitating additional user choices</a:t>
            </a:r>
          </a:p>
        </p:txBody>
      </p:sp>
    </p:spTree>
    <p:extLst>
      <p:ext uri="{BB962C8B-B14F-4D97-AF65-F5344CB8AC3E}">
        <p14:creationId xmlns:p14="http://schemas.microsoft.com/office/powerpoint/2010/main" val="2233442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linear menus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752600"/>
            <a:ext cx="6029061"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06390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Linear Menu</a:t>
            </a:r>
            <a:endParaRPr lang="en-US" dirty="0"/>
          </a:p>
        </p:txBody>
      </p:sp>
      <p:sp>
        <p:nvSpPr>
          <p:cNvPr id="3" name="Content Placeholder 2"/>
          <p:cNvSpPr>
            <a:spLocks noGrp="1"/>
          </p:cNvSpPr>
          <p:nvPr>
            <p:ph idx="1"/>
          </p:nvPr>
        </p:nvSpPr>
        <p:spPr/>
        <p:txBody>
          <a:bodyPr/>
          <a:lstStyle/>
          <a:p>
            <a:r>
              <a:rPr lang="en-US" dirty="0"/>
              <a:t>Sequential linear menus are presented on a series of screens possessing only one </a:t>
            </a:r>
            <a:r>
              <a:rPr lang="en-US" dirty="0" smtClean="0"/>
              <a:t>path</a:t>
            </a:r>
          </a:p>
          <a:p>
            <a:r>
              <a:rPr lang="en-US" dirty="0"/>
              <a:t>The menu screens are presented in a preset order, and, generally, their objective is for specifying parameters or for entering </a:t>
            </a:r>
            <a:r>
              <a:rPr lang="en-US" dirty="0" smtClean="0"/>
              <a:t>data</a:t>
            </a:r>
          </a:p>
          <a:p>
            <a:r>
              <a:rPr lang="en-US" dirty="0"/>
              <a:t>The length of the path may be short or long, depending upon the nature of the information being collected</a:t>
            </a:r>
          </a:p>
        </p:txBody>
      </p:sp>
    </p:spTree>
    <p:extLst>
      <p:ext uri="{BB962C8B-B14F-4D97-AF65-F5344CB8AC3E}">
        <p14:creationId xmlns:p14="http://schemas.microsoft.com/office/powerpoint/2010/main" val="1674558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linear menus</a:t>
            </a:r>
            <a:endParaRPr lang="en-US" dirty="0"/>
          </a:p>
        </p:txBody>
      </p:sp>
      <p:sp>
        <p:nvSpPr>
          <p:cNvPr id="3" name="Content Placeholder 2"/>
          <p:cNvSpPr>
            <a:spLocks noGrp="1"/>
          </p:cNvSpPr>
          <p:nvPr>
            <p:ph idx="1"/>
          </p:nvPr>
        </p:nvSpPr>
        <p:spPr/>
        <p:txBody>
          <a:bodyPr/>
          <a:lstStyle/>
          <a:p>
            <a:r>
              <a:rPr lang="en-US" dirty="0"/>
              <a:t>Sequential path menus have several shortcomings. A long sequence may become tedious as menu after menu is presented. The user may not remember an answer to a previous question, a question important to the currently presented choices. The user may also want to return to a previous menu to change an answer or look at an answer, an awkward process that must be allowed</a:t>
            </a:r>
          </a:p>
        </p:txBody>
      </p:sp>
    </p:spTree>
    <p:extLst>
      <p:ext uri="{BB962C8B-B14F-4D97-AF65-F5344CB8AC3E}">
        <p14:creationId xmlns:p14="http://schemas.microsoft.com/office/powerpoint/2010/main" val="36597735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1644</TotalTime>
  <Words>1446</Words>
  <Application>Microsoft Office PowerPoint</Application>
  <PresentationFormat>On-screen Show (4:3)</PresentationFormat>
  <Paragraphs>86</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Menus</vt:lpstr>
      <vt:lpstr>Develop System Menus and Navigation Schemes</vt:lpstr>
      <vt:lpstr>Menus</vt:lpstr>
      <vt:lpstr>Menus</vt:lpstr>
      <vt:lpstr>Single  menu</vt:lpstr>
      <vt:lpstr>Single Menu</vt:lpstr>
      <vt:lpstr>Sequential linear menus</vt:lpstr>
      <vt:lpstr>Sequential Linear Menu</vt:lpstr>
      <vt:lpstr>Sequential linear menus</vt:lpstr>
      <vt:lpstr>Simultaneous menus</vt:lpstr>
      <vt:lpstr>Simultaneous menu</vt:lpstr>
      <vt:lpstr> Hierarchical menus</vt:lpstr>
      <vt:lpstr> Hierarchical menus.</vt:lpstr>
      <vt:lpstr>Connected Menus</vt:lpstr>
      <vt:lpstr>Connected Menus</vt:lpstr>
      <vt:lpstr>EVENT-TRAPPING MENUS </vt:lpstr>
      <vt:lpstr>EVENT-TRAPPING MENUS</vt:lpstr>
      <vt:lpstr>Functions of Menus </vt:lpstr>
      <vt:lpstr>Function of menus</vt:lpstr>
      <vt:lpstr>Function of menus</vt:lpstr>
      <vt:lpstr>Function of menus</vt:lpstr>
      <vt:lpstr>Function of menus</vt:lpstr>
      <vt:lpstr>  Content of Menus  </vt:lpstr>
      <vt:lpstr>Content of Menus</vt:lpstr>
      <vt:lpstr>Content of Menus</vt:lpstr>
      <vt:lpstr>Content of Menus</vt:lpstr>
      <vt:lpstr>Content of Menus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 System Menus and Navigation Schemes</dc:title>
  <dc:creator>ITLAB3</dc:creator>
  <cp:lastModifiedBy>lenovo</cp:lastModifiedBy>
  <cp:revision>28</cp:revision>
  <dcterms:created xsi:type="dcterms:W3CDTF">2006-08-16T00:00:00Z</dcterms:created>
  <dcterms:modified xsi:type="dcterms:W3CDTF">2019-08-31T15:04:42Z</dcterms:modified>
</cp:coreProperties>
</file>