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57" r:id="rId11"/>
    <p:sldId id="284" r:id="rId12"/>
    <p:sldId id="264" r:id="rId13"/>
    <p:sldId id="265" r:id="rId1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11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8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8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8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3048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8312" y="6237287"/>
            <a:ext cx="7992109" cy="0"/>
          </a:xfrm>
          <a:custGeom>
            <a:avLst/>
            <a:gdLst/>
            <a:ahLst/>
            <a:cxnLst/>
            <a:rect l="l" t="t" r="r" b="b"/>
            <a:pathLst>
              <a:path w="7992109">
                <a:moveTo>
                  <a:pt x="0" y="0"/>
                </a:moveTo>
                <a:lnTo>
                  <a:pt x="7991538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0825" y="6308723"/>
            <a:ext cx="2294001" cy="549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11187" y="620648"/>
            <a:ext cx="3959225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8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8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0" y="3048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8312" y="6237287"/>
            <a:ext cx="7992109" cy="0"/>
          </a:xfrm>
          <a:custGeom>
            <a:avLst/>
            <a:gdLst/>
            <a:ahLst/>
            <a:cxnLst/>
            <a:rect l="l" t="t" r="r" b="b"/>
            <a:pathLst>
              <a:path w="7992109">
                <a:moveTo>
                  <a:pt x="0" y="0"/>
                </a:moveTo>
                <a:lnTo>
                  <a:pt x="7991538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0825" y="6308723"/>
            <a:ext cx="2294001" cy="549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717835"/>
            <a:ext cx="7906918" cy="41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692" y="1313116"/>
            <a:ext cx="7760614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303889"/>
            <a:ext cx="622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2019/9/1</a:t>
            </a:r>
            <a:r>
              <a:rPr spc="-5" dirty="0"/>
              <a:t>8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1106" y="6319975"/>
            <a:ext cx="2800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32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8.wmf"/><Relationship Id="rId2" Type="http://schemas.openxmlformats.org/officeDocument/2006/relationships/image" Target="../media/image31.png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4.png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7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3.e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5422" y="2403252"/>
            <a:ext cx="2165350" cy="254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68700"/>
              </a:lnSpc>
            </a:pPr>
            <a:r>
              <a:rPr sz="2800" b="1" dirty="0">
                <a:latin typeface="楷体"/>
                <a:cs typeface="楷体"/>
              </a:rPr>
              <a:t>一</a:t>
            </a:r>
            <a:r>
              <a:rPr sz="2800" b="1" spc="-15" dirty="0">
                <a:latin typeface="楷体"/>
                <a:cs typeface="楷体"/>
              </a:rPr>
              <a:t>、有界</a:t>
            </a:r>
            <a:r>
              <a:rPr sz="2800" b="1" dirty="0">
                <a:latin typeface="楷体"/>
                <a:cs typeface="楷体"/>
              </a:rPr>
              <a:t>函</a:t>
            </a:r>
            <a:r>
              <a:rPr sz="2800" b="1" spc="-20" dirty="0">
                <a:latin typeface="楷体"/>
                <a:cs typeface="楷体"/>
              </a:rPr>
              <a:t>数</a:t>
            </a:r>
            <a:r>
              <a:rPr sz="2800" b="1" spc="-10" dirty="0">
                <a:latin typeface="楷体"/>
                <a:cs typeface="楷体"/>
              </a:rPr>
              <a:t> </a:t>
            </a:r>
            <a:r>
              <a:rPr sz="2800" b="1" dirty="0">
                <a:latin typeface="楷体"/>
                <a:cs typeface="楷体"/>
              </a:rPr>
              <a:t>二</a:t>
            </a:r>
            <a:r>
              <a:rPr sz="2800" b="1" spc="-15" dirty="0">
                <a:latin typeface="楷体"/>
                <a:cs typeface="楷体"/>
              </a:rPr>
              <a:t>、单调</a:t>
            </a:r>
            <a:r>
              <a:rPr sz="2800" b="1" dirty="0">
                <a:latin typeface="楷体"/>
                <a:cs typeface="楷体"/>
              </a:rPr>
              <a:t>函</a:t>
            </a:r>
            <a:r>
              <a:rPr sz="2800" b="1" spc="-20" dirty="0">
                <a:latin typeface="楷体"/>
                <a:cs typeface="楷体"/>
              </a:rPr>
              <a:t>数</a:t>
            </a:r>
            <a:r>
              <a:rPr sz="2800" b="1" spc="-10" dirty="0">
                <a:latin typeface="楷体"/>
                <a:cs typeface="楷体"/>
              </a:rPr>
              <a:t> </a:t>
            </a:r>
            <a:r>
              <a:rPr sz="2800" b="1" dirty="0">
                <a:latin typeface="楷体"/>
                <a:cs typeface="楷体"/>
              </a:rPr>
              <a:t>三</a:t>
            </a:r>
            <a:r>
              <a:rPr sz="2800" b="1" spc="-15" dirty="0">
                <a:latin typeface="楷体"/>
                <a:cs typeface="楷体"/>
              </a:rPr>
              <a:t>、奇偶</a:t>
            </a:r>
            <a:r>
              <a:rPr sz="2800" b="1" dirty="0">
                <a:latin typeface="楷体"/>
                <a:cs typeface="楷体"/>
              </a:rPr>
              <a:t>函</a:t>
            </a:r>
            <a:r>
              <a:rPr sz="2800" b="1" spc="-20" dirty="0">
                <a:latin typeface="楷体"/>
                <a:cs typeface="楷体"/>
              </a:rPr>
              <a:t>数</a:t>
            </a:r>
            <a:r>
              <a:rPr sz="2800" b="1" spc="-10" dirty="0">
                <a:latin typeface="楷体"/>
                <a:cs typeface="楷体"/>
              </a:rPr>
              <a:t> </a:t>
            </a:r>
            <a:r>
              <a:rPr sz="2800" b="1" dirty="0">
                <a:latin typeface="楷体"/>
                <a:cs typeface="楷体"/>
              </a:rPr>
              <a:t>四</a:t>
            </a:r>
            <a:r>
              <a:rPr sz="2800" b="1" spc="-15" dirty="0">
                <a:latin typeface="楷体"/>
                <a:cs typeface="楷体"/>
              </a:rPr>
              <a:t>、周期</a:t>
            </a:r>
            <a:r>
              <a:rPr sz="2800" b="1" dirty="0">
                <a:latin typeface="楷体"/>
                <a:cs typeface="楷体"/>
              </a:rPr>
              <a:t>函</a:t>
            </a:r>
            <a:r>
              <a:rPr sz="2800" b="1" spc="-20" dirty="0">
                <a:latin typeface="楷体"/>
                <a:cs typeface="楷体"/>
              </a:rPr>
              <a:t>数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5496" y="1295400"/>
            <a:ext cx="63893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60"/>
              </a:lnSpc>
            </a:pPr>
            <a:r>
              <a:rPr sz="4000" dirty="0">
                <a:solidFill>
                  <a:srgbClr val="330066"/>
                </a:solidFill>
              </a:rPr>
              <a:t>第</a:t>
            </a:r>
            <a:r>
              <a:rPr sz="4000" spc="-15" dirty="0">
                <a:solidFill>
                  <a:srgbClr val="330066"/>
                </a:solidFill>
              </a:rPr>
              <a:t>二</a:t>
            </a:r>
            <a:r>
              <a:rPr sz="4000" spc="-20" dirty="0">
                <a:solidFill>
                  <a:srgbClr val="330066"/>
                </a:solidFill>
              </a:rPr>
              <a:t>节</a:t>
            </a:r>
            <a:r>
              <a:rPr sz="4000" spc="20" dirty="0">
                <a:solidFill>
                  <a:srgbClr val="330066"/>
                </a:solidFill>
              </a:rPr>
              <a:t> </a:t>
            </a:r>
            <a:r>
              <a:rPr sz="4000" spc="-15" dirty="0">
                <a:solidFill>
                  <a:srgbClr val="330066"/>
                </a:solidFill>
              </a:rPr>
              <a:t>具有</a:t>
            </a:r>
            <a:r>
              <a:rPr sz="4000" dirty="0">
                <a:solidFill>
                  <a:srgbClr val="330066"/>
                </a:solidFill>
              </a:rPr>
              <a:t>某</a:t>
            </a:r>
            <a:r>
              <a:rPr sz="4000" spc="-15" dirty="0">
                <a:solidFill>
                  <a:srgbClr val="330066"/>
                </a:solidFill>
              </a:rPr>
              <a:t>些特</a:t>
            </a:r>
            <a:r>
              <a:rPr sz="4000" dirty="0">
                <a:solidFill>
                  <a:srgbClr val="330066"/>
                </a:solidFill>
              </a:rPr>
              <a:t>性</a:t>
            </a:r>
            <a:r>
              <a:rPr sz="4000" spc="-15" dirty="0">
                <a:solidFill>
                  <a:srgbClr val="330066"/>
                </a:solidFill>
              </a:rPr>
              <a:t>的函</a:t>
            </a:r>
            <a:r>
              <a:rPr sz="4000" spc="-20" dirty="0">
                <a:solidFill>
                  <a:srgbClr val="330066"/>
                </a:solidFill>
              </a:rPr>
              <a:t>数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760BBBD-4E43-4C64-87CB-5B5B3F81C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29627"/>
              </p:ext>
            </p:extLst>
          </p:nvPr>
        </p:nvGraphicFramePr>
        <p:xfrm>
          <a:off x="601662" y="739775"/>
          <a:ext cx="79883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96473" imgH="1188812" progId="Word.Document.8">
                  <p:embed/>
                </p:oleObj>
              </mc:Choice>
              <mc:Fallback>
                <p:oleObj name="Document" r:id="rId2" imgW="5596473" imgH="1188812" progId="Word.Document.8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E2BA7B95-D48C-4EC2-B2FD-3D6AE5E08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739775"/>
                        <a:ext cx="79883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E9B6CCD-A4DC-4EDD-B954-24E59E7E2C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00031"/>
              </p:ext>
            </p:extLst>
          </p:nvPr>
        </p:nvGraphicFramePr>
        <p:xfrm>
          <a:off x="674687" y="2298700"/>
          <a:ext cx="80518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87121" imgH="1188812" progId="Word.Document.8">
                  <p:embed/>
                </p:oleObj>
              </mc:Choice>
              <mc:Fallback>
                <p:oleObj name="Document" r:id="rId4" imgW="5587121" imgH="1188812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CA393E6-40B1-49F1-AFFB-6FA29EBAF1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2298700"/>
                        <a:ext cx="80518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638FB2F-3829-41DE-B073-4FCEC3D1D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606095"/>
              </p:ext>
            </p:extLst>
          </p:nvPr>
        </p:nvGraphicFramePr>
        <p:xfrm>
          <a:off x="731837" y="2155825"/>
          <a:ext cx="80518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577409" imgH="1584723" progId="Word.Document.8">
                  <p:embed/>
                </p:oleObj>
              </mc:Choice>
              <mc:Fallback>
                <p:oleObj name="Document" r:id="rId6" imgW="5577409" imgH="1584723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8ED0A1B-9D7F-4F3C-B584-7938E4302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" y="2155825"/>
                        <a:ext cx="80518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1881303E-0B36-4C9F-A7E0-B74411122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13898"/>
              </p:ext>
            </p:extLst>
          </p:nvPr>
        </p:nvGraphicFramePr>
        <p:xfrm>
          <a:off x="533400" y="4727575"/>
          <a:ext cx="805656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596473" imgH="1188812" progId="Word.Document.8">
                  <p:embed/>
                </p:oleObj>
              </mc:Choice>
              <mc:Fallback>
                <p:oleObj name="Document" r:id="rId8" imgW="5596473" imgH="1188812" progId="Word.Documen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17B1CE2-57AB-47DD-BE1F-E095ABEC6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7575"/>
                        <a:ext cx="8056562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2">
            <a:extLst>
              <a:ext uri="{FF2B5EF4-FFF2-40B4-BE49-F238E27FC236}">
                <a16:creationId xmlns:a16="http://schemas.microsoft.com/office/drawing/2014/main" id="{2AF9F4C0-3EC7-4A68-82CA-711F6C801C74}"/>
              </a:ext>
            </a:extLst>
          </p:cNvPr>
          <p:cNvGrpSpPr>
            <a:grpSpLocks/>
          </p:cNvGrpSpPr>
          <p:nvPr/>
        </p:nvGrpSpPr>
        <p:grpSpPr bwMode="auto">
          <a:xfrm>
            <a:off x="604837" y="1335088"/>
            <a:ext cx="503238" cy="488950"/>
            <a:chOff x="240" y="1242"/>
            <a:chExt cx="317" cy="308"/>
          </a:xfrm>
        </p:grpSpPr>
        <p:sp>
          <p:nvSpPr>
            <p:cNvPr id="7" name="Line 37">
              <a:extLst>
                <a:ext uri="{FF2B5EF4-FFF2-40B4-BE49-F238E27FC236}">
                  <a16:creationId xmlns:a16="http://schemas.microsoft.com/office/drawing/2014/main" id="{3925CB9E-DBA7-4061-8EB9-16B1ACA4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38">
              <a:extLst>
                <a:ext uri="{FF2B5EF4-FFF2-40B4-BE49-F238E27FC236}">
                  <a16:creationId xmlns:a16="http://schemas.microsoft.com/office/drawing/2014/main" id="{D2509AD6-5C9D-4687-9DBC-83D4C10D7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2">
            <a:extLst>
              <a:ext uri="{FF2B5EF4-FFF2-40B4-BE49-F238E27FC236}">
                <a16:creationId xmlns:a16="http://schemas.microsoft.com/office/drawing/2014/main" id="{B56D7E78-39A2-4009-A65D-6333A09E8F7C}"/>
              </a:ext>
            </a:extLst>
          </p:cNvPr>
          <p:cNvGrpSpPr>
            <a:grpSpLocks/>
          </p:cNvGrpSpPr>
          <p:nvPr/>
        </p:nvGrpSpPr>
        <p:grpSpPr bwMode="auto">
          <a:xfrm>
            <a:off x="2836862" y="1335088"/>
            <a:ext cx="503238" cy="488950"/>
            <a:chOff x="240" y="1242"/>
            <a:chExt cx="317" cy="308"/>
          </a:xfrm>
        </p:grpSpPr>
        <p:sp>
          <p:nvSpPr>
            <p:cNvPr id="10" name="Line 37">
              <a:extLst>
                <a:ext uri="{FF2B5EF4-FFF2-40B4-BE49-F238E27FC236}">
                  <a16:creationId xmlns:a16="http://schemas.microsoft.com/office/drawing/2014/main" id="{7640A6DC-8158-4F05-89F7-501EAB17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8">
              <a:extLst>
                <a:ext uri="{FF2B5EF4-FFF2-40B4-BE49-F238E27FC236}">
                  <a16:creationId xmlns:a16="http://schemas.microsoft.com/office/drawing/2014/main" id="{0FBA9FAB-0807-4C4C-B5DD-31FA415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CFE5B4E5-813C-476B-84DE-93498D97D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76715"/>
              </p:ext>
            </p:extLst>
          </p:nvPr>
        </p:nvGraphicFramePr>
        <p:xfrm>
          <a:off x="495300" y="2044700"/>
          <a:ext cx="8483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2498" imgH="1782678" progId="Word.Document.8">
                  <p:embed/>
                </p:oleObj>
              </mc:Choice>
              <mc:Fallback>
                <p:oleObj name="Document" r:id="rId2" imgW="5942498" imgH="1782678" progId="Word.Document.8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9235711-C478-48A4-82DC-5D33FCB84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044700"/>
                        <a:ext cx="8483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E604FF54-36A4-4701-9887-DB496A58C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57642"/>
              </p:ext>
            </p:extLst>
          </p:nvPr>
        </p:nvGraphicFramePr>
        <p:xfrm>
          <a:off x="508000" y="4749800"/>
          <a:ext cx="8191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692511" imgH="990497" progId="Word.Document.8">
                  <p:embed/>
                </p:oleObj>
              </mc:Choice>
              <mc:Fallback>
                <p:oleObj name="Document" r:id="rId4" imgW="5692511" imgH="990497" progId="Word.Document.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195C998-1352-4418-8E1F-390B42FFD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749800"/>
                        <a:ext cx="8191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F8E6BE-9876-44EF-AB46-BFA7EB430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98405"/>
              </p:ext>
            </p:extLst>
          </p:nvPr>
        </p:nvGraphicFramePr>
        <p:xfrm>
          <a:off x="601662" y="739775"/>
          <a:ext cx="79883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596473" imgH="1188812" progId="Word.Document.8">
                  <p:embed/>
                </p:oleObj>
              </mc:Choice>
              <mc:Fallback>
                <p:oleObj name="Document" r:id="rId6" imgW="5596473" imgH="1188812" progId="Word.Document.8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D760BBBD-4E43-4C64-87CB-5B5B3F81C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739775"/>
                        <a:ext cx="79883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2">
            <a:extLst>
              <a:ext uri="{FF2B5EF4-FFF2-40B4-BE49-F238E27FC236}">
                <a16:creationId xmlns:a16="http://schemas.microsoft.com/office/drawing/2014/main" id="{FA121125-8371-43E3-A4FC-1C8EDCBB290C}"/>
              </a:ext>
            </a:extLst>
          </p:cNvPr>
          <p:cNvGrpSpPr>
            <a:grpSpLocks/>
          </p:cNvGrpSpPr>
          <p:nvPr/>
        </p:nvGrpSpPr>
        <p:grpSpPr bwMode="auto">
          <a:xfrm>
            <a:off x="4997450" y="1408113"/>
            <a:ext cx="503237" cy="488950"/>
            <a:chOff x="240" y="1242"/>
            <a:chExt cx="317" cy="308"/>
          </a:xfrm>
        </p:grpSpPr>
        <p:sp>
          <p:nvSpPr>
            <p:cNvPr id="6" name="Line 37">
              <a:extLst>
                <a:ext uri="{FF2B5EF4-FFF2-40B4-BE49-F238E27FC236}">
                  <a16:creationId xmlns:a16="http://schemas.microsoft.com/office/drawing/2014/main" id="{13D697BE-4F66-459F-BE63-E8E389ED7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38">
              <a:extLst>
                <a:ext uri="{FF2B5EF4-FFF2-40B4-BE49-F238E27FC236}">
                  <a16:creationId xmlns:a16="http://schemas.microsoft.com/office/drawing/2014/main" id="{DF727BC1-4139-4594-B6B5-A32B54A9C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2">
            <a:extLst>
              <a:ext uri="{FF2B5EF4-FFF2-40B4-BE49-F238E27FC236}">
                <a16:creationId xmlns:a16="http://schemas.microsoft.com/office/drawing/2014/main" id="{59E8DD12-D308-4FA7-83AA-ACA6FFA8276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408113"/>
            <a:ext cx="684212" cy="433387"/>
            <a:chOff x="103" y="1287"/>
            <a:chExt cx="431" cy="273"/>
          </a:xfrm>
        </p:grpSpPr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B88B5F98-CAFA-4A75-93BA-7D35B5055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87"/>
              <a:ext cx="294" cy="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8">
              <a:extLst>
                <a:ext uri="{FF2B5EF4-FFF2-40B4-BE49-F238E27FC236}">
                  <a16:creationId xmlns:a16="http://schemas.microsoft.com/office/drawing/2014/main" id="{E2A333B2-7E15-4714-BF8D-5C3BE3496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" y="1378"/>
              <a:ext cx="136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2">
            <a:extLst>
              <a:ext uri="{FF2B5EF4-FFF2-40B4-BE49-F238E27FC236}">
                <a16:creationId xmlns:a16="http://schemas.microsoft.com/office/drawing/2014/main" id="{409F45EB-FC5A-4868-93C5-DFC8F73B6D1E}"/>
              </a:ext>
            </a:extLst>
          </p:cNvPr>
          <p:cNvGrpSpPr>
            <a:grpSpLocks/>
          </p:cNvGrpSpPr>
          <p:nvPr/>
        </p:nvGrpSpPr>
        <p:grpSpPr bwMode="auto">
          <a:xfrm>
            <a:off x="604837" y="1335088"/>
            <a:ext cx="503238" cy="488950"/>
            <a:chOff x="240" y="1242"/>
            <a:chExt cx="317" cy="308"/>
          </a:xfrm>
        </p:grpSpPr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42A7EFBB-913D-47D7-9CA6-8232A01C4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FECD542D-B5A4-4698-BE96-0E9C58DFF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2">
            <a:extLst>
              <a:ext uri="{FF2B5EF4-FFF2-40B4-BE49-F238E27FC236}">
                <a16:creationId xmlns:a16="http://schemas.microsoft.com/office/drawing/2014/main" id="{7B622226-33C3-4CA8-872D-F579B73EE84F}"/>
              </a:ext>
            </a:extLst>
          </p:cNvPr>
          <p:cNvGrpSpPr>
            <a:grpSpLocks/>
          </p:cNvGrpSpPr>
          <p:nvPr/>
        </p:nvGrpSpPr>
        <p:grpSpPr bwMode="auto">
          <a:xfrm>
            <a:off x="2836862" y="1335088"/>
            <a:ext cx="503238" cy="488950"/>
            <a:chOff x="240" y="1242"/>
            <a:chExt cx="317" cy="308"/>
          </a:xfrm>
        </p:grpSpPr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7A9A6341-FD03-4CC5-8949-6D58C03F2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FC2C6E3A-36B6-43F6-8FB0-88E614E24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3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4300" y="381000"/>
            <a:ext cx="2592324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7376" y="1130173"/>
            <a:ext cx="998537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7902" y="1200340"/>
            <a:ext cx="262572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证</a:t>
            </a:r>
            <a:r>
              <a:rPr sz="2400" b="1" spc="-10" dirty="0">
                <a:latin typeface="楷体"/>
                <a:cs typeface="楷体"/>
              </a:rPr>
              <a:t>明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楷体"/>
                <a:cs typeface="楷体"/>
              </a:rPr>
              <a:t>为奇函</a:t>
            </a:r>
            <a:r>
              <a:rPr sz="2400" b="1" spc="-10" dirty="0">
                <a:latin typeface="楷体"/>
                <a:cs typeface="楷体"/>
              </a:rPr>
              <a:t>数</a:t>
            </a:r>
            <a:r>
              <a:rPr sz="2400" b="1" spc="-610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5442" y="3139122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-10" dirty="0">
                <a:latin typeface="楷体"/>
                <a:cs typeface="楷体"/>
              </a:rPr>
              <a:t>由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0901" y="4490973"/>
            <a:ext cx="4464050" cy="793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82" y="5529875"/>
            <a:ext cx="2576767" cy="418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0200" y="5581521"/>
            <a:ext cx="1617600" cy="400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9508" y="623887"/>
            <a:ext cx="138303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其中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8743" y="1213167"/>
            <a:ext cx="102108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为常数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3195" y="1200340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-10" dirty="0">
                <a:latin typeface="楷体"/>
                <a:cs typeface="楷体"/>
              </a:rPr>
              <a:t>且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6400" y="5587581"/>
            <a:ext cx="24142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故</a:t>
            </a:r>
            <a:r>
              <a:rPr lang="en-US" sz="2400" b="1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楷体"/>
                <a:cs typeface="楷体"/>
              </a:rPr>
              <a:t>为奇函</a:t>
            </a:r>
            <a:r>
              <a:rPr sz="2400" b="1" spc="-10" dirty="0">
                <a:latin typeface="楷体"/>
                <a:cs typeface="楷体"/>
              </a:rPr>
              <a:t>数</a:t>
            </a:r>
            <a:r>
              <a:rPr sz="2400" b="1" spc="-610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6639" y="598614"/>
            <a:ext cx="365061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6475" algn="l"/>
              </a:tabLst>
            </a:pPr>
            <a:r>
              <a:rPr sz="2400" dirty="0">
                <a:solidFill>
                  <a:srgbClr val="330066"/>
                </a:solidFill>
              </a:rPr>
              <a:t>练习</a:t>
            </a:r>
            <a:r>
              <a:rPr sz="2400" dirty="0">
                <a:solidFill>
                  <a:srgbClr val="330066"/>
                </a:solidFill>
                <a:latin typeface="Times New Roman"/>
                <a:cs typeface="Times New Roman"/>
              </a:rPr>
              <a:t>1.	</a:t>
            </a:r>
            <a:r>
              <a:rPr sz="2400" spc="-10" dirty="0"/>
              <a:t>设</a:t>
            </a:r>
            <a:r>
              <a:rPr sz="2400" spc="-600" dirty="0"/>
              <a:t>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(0)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=0, </a:t>
            </a:r>
            <a:r>
              <a:rPr sz="2400" dirty="0"/>
              <a:t>且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≠0</a:t>
            </a:r>
            <a:r>
              <a:rPr sz="2400" spc="-10" dirty="0"/>
              <a:t>时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FE334C-4F30-4B0F-91D7-A0C7312C9B36}"/>
              </a:ext>
            </a:extLst>
          </p:cNvPr>
          <p:cNvGrpSpPr/>
          <p:nvPr/>
        </p:nvGrpSpPr>
        <p:grpSpPr>
          <a:xfrm>
            <a:off x="690245" y="1727200"/>
            <a:ext cx="1748155" cy="787400"/>
            <a:chOff x="690245" y="1676400"/>
            <a:chExt cx="1748155" cy="787400"/>
          </a:xfrm>
        </p:grpSpPr>
        <p:sp>
          <p:nvSpPr>
            <p:cNvPr id="5" name="object 5"/>
            <p:cNvSpPr txBox="1"/>
            <p:nvPr/>
          </p:nvSpPr>
          <p:spPr>
            <a:xfrm>
              <a:off x="690245" y="1946684"/>
              <a:ext cx="1443355" cy="3390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425"/>
                </a:lnSpc>
                <a:tabLst>
                  <a:tab pos="573405" algn="l"/>
                </a:tabLst>
              </a:pPr>
              <a:r>
                <a:rPr sz="2400" b="1" dirty="0">
                  <a:solidFill>
                    <a:srgbClr val="330066"/>
                  </a:solidFill>
                  <a:latin typeface="楷体"/>
                  <a:cs typeface="楷体"/>
                </a:rPr>
                <a:t>证</a:t>
              </a:r>
              <a:r>
                <a:rPr sz="2400" b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:	</a:t>
              </a:r>
              <a:r>
                <a:rPr sz="2400" b="1" spc="-10" dirty="0">
                  <a:latin typeface="楷体"/>
                  <a:cs typeface="楷体"/>
                </a:rPr>
                <a:t>令</a:t>
              </a:r>
              <a:r>
                <a:rPr sz="2400" b="1" spc="-700" dirty="0">
                  <a:latin typeface="楷体"/>
                  <a:cs typeface="楷体"/>
                </a:rPr>
                <a:t> </a:t>
              </a:r>
              <a:r>
                <a:rPr sz="3600" b="1" i="1" spc="-7" baseline="-2314" dirty="0">
                  <a:solidFill>
                    <a:srgbClr val="330066"/>
                  </a:solidFill>
                  <a:latin typeface="Times New Roman"/>
                  <a:cs typeface="Times New Roman"/>
                </a:rPr>
                <a:t>t</a:t>
              </a:r>
              <a:r>
                <a:rPr sz="3600" b="1" i="1" spc="150" baseline="-2314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3600" spc="-7" baseline="-2314" dirty="0">
                  <a:solidFill>
                    <a:srgbClr val="330066"/>
                  </a:solidFill>
                  <a:latin typeface="Symbol"/>
                  <a:cs typeface="Symbol"/>
                </a:rPr>
                <a:t>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73725D2F-AEB0-473A-A8C4-60BDAB7FFF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468112"/>
                </p:ext>
              </p:extLst>
            </p:nvPr>
          </p:nvGraphicFramePr>
          <p:xfrm>
            <a:off x="2035175" y="1676400"/>
            <a:ext cx="40322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640" imgH="406080" progId="Equation.DSMT4">
                    <p:embed/>
                  </p:oleObj>
                </mc:Choice>
                <mc:Fallback>
                  <p:oleObj name="Equation" r:id="rId7" imgW="215640" imgH="40608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EF3610F8-350A-4CA1-A631-2EE12A51BD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175" y="1676400"/>
                          <a:ext cx="403225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FDA12A-EA29-4595-A2CE-F8D09B2FA2F8}"/>
              </a:ext>
            </a:extLst>
          </p:cNvPr>
          <p:cNvGrpSpPr/>
          <p:nvPr/>
        </p:nvGrpSpPr>
        <p:grpSpPr>
          <a:xfrm>
            <a:off x="2616516" y="1727200"/>
            <a:ext cx="1190626" cy="787400"/>
            <a:chOff x="2611437" y="1676400"/>
            <a:chExt cx="1190626" cy="787400"/>
          </a:xfrm>
        </p:grpSpPr>
        <p:sp>
          <p:nvSpPr>
            <p:cNvPr id="6" name="object 6"/>
            <p:cNvSpPr txBox="1"/>
            <p:nvPr/>
          </p:nvSpPr>
          <p:spPr>
            <a:xfrm>
              <a:off x="2611437" y="1961135"/>
              <a:ext cx="436563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365"/>
                </a:lnSpc>
              </a:pPr>
              <a:r>
                <a:rPr lang="zh-CN" altLang="en-US" sz="2400" b="1" spc="-15" dirty="0">
                  <a:latin typeface="楷体" panose="02010609060101010101" pitchFamily="49" charset="-122"/>
                  <a:ea typeface="楷体" panose="02010609060101010101" pitchFamily="49" charset="-122"/>
                  <a:cs typeface="楷体"/>
                </a:rPr>
                <a:t>则</a:t>
              </a:r>
              <a:endParaRPr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endParaRP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3056856B-BA29-40CA-B2F3-014C036893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913362"/>
                </p:ext>
              </p:extLst>
            </p:nvPr>
          </p:nvGraphicFramePr>
          <p:xfrm>
            <a:off x="2971800" y="1676400"/>
            <a:ext cx="8302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44240" imgH="406080" progId="Equation.DSMT4">
                    <p:embed/>
                  </p:oleObj>
                </mc:Choice>
                <mc:Fallback>
                  <p:oleObj name="Equation" r:id="rId9" imgW="444240" imgH="40608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73725D2F-AEB0-473A-A8C4-60BDAB7FFF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1676400"/>
                          <a:ext cx="830263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0A8A551-48E2-4CFC-881F-A77D9F526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725635"/>
              </p:ext>
            </p:extLst>
          </p:nvPr>
        </p:nvGraphicFramePr>
        <p:xfrm>
          <a:off x="4038600" y="1752600"/>
          <a:ext cx="2385174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80800" imgH="406080" progId="Equation.DSMT4">
                  <p:embed/>
                </p:oleObj>
              </mc:Choice>
              <mc:Fallback>
                <p:oleObj name="Equation" r:id="rId11" imgW="1180800" imgH="4060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73725D2F-AEB0-473A-A8C4-60BDAB7FF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2385174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E3176B-83F8-4FD0-A2BF-098365CC679C}"/>
              </a:ext>
            </a:extLst>
          </p:cNvPr>
          <p:cNvGrpSpPr/>
          <p:nvPr/>
        </p:nvGrpSpPr>
        <p:grpSpPr>
          <a:xfrm>
            <a:off x="2742329" y="2708211"/>
            <a:ext cx="3015533" cy="1485964"/>
            <a:chOff x="2742329" y="2708211"/>
            <a:chExt cx="3015533" cy="1485964"/>
          </a:xfrm>
        </p:grpSpPr>
        <p:sp>
          <p:nvSpPr>
            <p:cNvPr id="9" name="object 9"/>
            <p:cNvSpPr/>
            <p:nvPr/>
          </p:nvSpPr>
          <p:spPr>
            <a:xfrm>
              <a:off x="3203575" y="2708211"/>
              <a:ext cx="2447925" cy="731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2329" y="2817750"/>
              <a:ext cx="227965" cy="1219200"/>
            </a:xfrm>
            <a:custGeom>
              <a:avLst/>
              <a:gdLst/>
              <a:ahLst/>
              <a:cxnLst/>
              <a:rect l="l" t="t" r="r" b="b"/>
              <a:pathLst>
                <a:path w="227964" h="1219200">
                  <a:moveTo>
                    <a:pt x="227946" y="1219198"/>
                  </a:moveTo>
                  <a:lnTo>
                    <a:pt x="183524" y="1211263"/>
                  </a:lnTo>
                  <a:lnTo>
                    <a:pt x="147259" y="1189624"/>
                  </a:lnTo>
                  <a:lnTo>
                    <a:pt x="122763" y="1157525"/>
                  </a:lnTo>
                  <a:lnTo>
                    <a:pt x="113647" y="1118213"/>
                  </a:lnTo>
                  <a:lnTo>
                    <a:pt x="113646" y="711198"/>
                  </a:lnTo>
                  <a:lnTo>
                    <a:pt x="112609" y="697480"/>
                  </a:lnTo>
                  <a:lnTo>
                    <a:pt x="98142" y="660121"/>
                  </a:lnTo>
                  <a:lnTo>
                    <a:pt x="69468" y="630993"/>
                  </a:lnTo>
                  <a:lnTo>
                    <a:pt x="30230" y="613358"/>
                  </a:lnTo>
                  <a:lnTo>
                    <a:pt x="0" y="609600"/>
                  </a:lnTo>
                  <a:lnTo>
                    <a:pt x="15362" y="608672"/>
                  </a:lnTo>
                  <a:lnTo>
                    <a:pt x="57240" y="595729"/>
                  </a:lnTo>
                  <a:lnTo>
                    <a:pt x="89893" y="570097"/>
                  </a:lnTo>
                  <a:lnTo>
                    <a:pt x="109577" y="535052"/>
                  </a:lnTo>
                  <a:lnTo>
                    <a:pt x="113646" y="101598"/>
                  </a:lnTo>
                  <a:lnTo>
                    <a:pt x="114680" y="87880"/>
                  </a:lnTo>
                  <a:lnTo>
                    <a:pt x="129122" y="50521"/>
                  </a:lnTo>
                  <a:lnTo>
                    <a:pt x="157770" y="21393"/>
                  </a:lnTo>
                  <a:lnTo>
                    <a:pt x="197017" y="3758"/>
                  </a:lnTo>
                  <a:lnTo>
                    <a:pt x="211832" y="999"/>
                  </a:lnTo>
                  <a:lnTo>
                    <a:pt x="22729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B8012C02-D395-4FEE-885D-43749C083B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2630"/>
                </p:ext>
              </p:extLst>
            </p:nvPr>
          </p:nvGraphicFramePr>
          <p:xfrm>
            <a:off x="3200400" y="3406775"/>
            <a:ext cx="2557462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82680" imgH="406080" progId="Equation.DSMT4">
                    <p:embed/>
                  </p:oleObj>
                </mc:Choice>
                <mc:Fallback>
                  <p:oleObj name="Equation" r:id="rId13" imgW="1282680" imgH="40608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90A8A551-48E2-4CFC-881F-A77D9F5266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406775"/>
                          <a:ext cx="2557462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A1523B7-D734-424D-8E14-2195CDCA5444}"/>
              </a:ext>
            </a:extLst>
          </p:cNvPr>
          <p:cNvGrpSpPr/>
          <p:nvPr/>
        </p:nvGrpSpPr>
        <p:grpSpPr>
          <a:xfrm>
            <a:off x="894994" y="4038600"/>
            <a:ext cx="1859763" cy="757822"/>
            <a:chOff x="894994" y="4038600"/>
            <a:chExt cx="1859763" cy="757822"/>
          </a:xfrm>
        </p:grpSpPr>
        <p:sp>
          <p:nvSpPr>
            <p:cNvPr id="11" name="object 11"/>
            <p:cNvSpPr txBox="1"/>
            <p:nvPr/>
          </p:nvSpPr>
          <p:spPr>
            <a:xfrm>
              <a:off x="894994" y="4237926"/>
              <a:ext cx="638175" cy="330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35"/>
                </a:lnSpc>
              </a:pPr>
              <a:r>
                <a:rPr sz="2400" b="1" dirty="0">
                  <a:latin typeface="楷体"/>
                  <a:cs typeface="楷体"/>
                </a:rPr>
                <a:t>消去</a:t>
              </a:r>
              <a:endParaRPr sz="2400">
                <a:latin typeface="楷体"/>
                <a:cs typeface="楷体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423922" y="4255317"/>
              <a:ext cx="33083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40"/>
                </a:lnSpc>
              </a:pPr>
              <a:r>
                <a:rPr sz="2400" b="1" spc="-10" dirty="0">
                  <a:latin typeface="楷体"/>
                  <a:cs typeface="楷体"/>
                </a:rPr>
                <a:t>得</a:t>
              </a:r>
              <a:endParaRPr sz="2400">
                <a:latin typeface="楷体"/>
                <a:cs typeface="楷体"/>
              </a:endParaRPr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D54F8150-8318-4211-894E-3A781CFA5C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862981"/>
                </p:ext>
              </p:extLst>
            </p:nvPr>
          </p:nvGraphicFramePr>
          <p:xfrm>
            <a:off x="1508315" y="4038600"/>
            <a:ext cx="777685" cy="757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31640" imgH="406080" progId="Equation.DSMT4">
                    <p:embed/>
                  </p:oleObj>
                </mc:Choice>
                <mc:Fallback>
                  <p:oleObj name="Equation" r:id="rId15" imgW="431640" imgH="40608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90A8A551-48E2-4CFC-881F-A77D9F5266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315" y="4038600"/>
                          <a:ext cx="777685" cy="7578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692" y="350077"/>
            <a:ext cx="7842708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2 . 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设函</a:t>
            </a:r>
            <a:r>
              <a:rPr sz="2400" b="1" spc="-10" dirty="0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r>
              <a:rPr sz="2400" b="1" spc="-595" dirty="0">
                <a:solidFill>
                  <a:srgbClr val="330066"/>
                </a:solidFill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19" dirty="0">
                <a:latin typeface="楷体"/>
                <a:cs typeface="楷体"/>
              </a:rPr>
              <a:t>，</a:t>
            </a:r>
            <a:r>
              <a:rPr sz="3900" b="1" i="1" spc="-135" baseline="7478" dirty="0">
                <a:latin typeface="Times New Roman"/>
                <a:cs typeface="Times New Roman"/>
              </a:rPr>
              <a:t>x</a:t>
            </a:r>
            <a:r>
              <a:rPr sz="3900" b="1" i="1" spc="-345" baseline="7478" dirty="0">
                <a:latin typeface="Times New Roman"/>
                <a:cs typeface="Times New Roman"/>
              </a:rPr>
              <a:t> </a:t>
            </a:r>
            <a:r>
              <a:rPr sz="3900" spc="-187" baseline="7478" dirty="0">
                <a:latin typeface="Symbol"/>
                <a:cs typeface="Symbol"/>
              </a:rPr>
              <a:t></a:t>
            </a:r>
            <a:r>
              <a:rPr sz="3900" spc="-412" baseline="7478" dirty="0">
                <a:latin typeface="Times New Roman"/>
                <a:cs typeface="Times New Roman"/>
              </a:rPr>
              <a:t> </a:t>
            </a:r>
            <a:r>
              <a:rPr sz="3900" b="1" spc="112" baseline="7478" dirty="0">
                <a:latin typeface="Times New Roman"/>
                <a:cs typeface="Times New Roman"/>
              </a:rPr>
              <a:t>(</a:t>
            </a:r>
            <a:r>
              <a:rPr sz="3900" spc="-30" baseline="7478" dirty="0">
                <a:latin typeface="Symbol"/>
                <a:cs typeface="Symbol"/>
              </a:rPr>
              <a:t></a:t>
            </a:r>
            <a:r>
              <a:rPr sz="3900" spc="-187" baseline="7478" dirty="0">
                <a:latin typeface="Symbol"/>
                <a:cs typeface="Symbol"/>
              </a:rPr>
              <a:t></a:t>
            </a:r>
            <a:r>
              <a:rPr sz="3900" baseline="7478" dirty="0">
                <a:latin typeface="Times New Roman"/>
                <a:cs typeface="Times New Roman"/>
              </a:rPr>
              <a:t> </a:t>
            </a:r>
            <a:r>
              <a:rPr sz="3900" b="1" spc="-67" baseline="7478" dirty="0">
                <a:latin typeface="Times New Roman"/>
                <a:cs typeface="Times New Roman"/>
              </a:rPr>
              <a:t>,</a:t>
            </a:r>
            <a:r>
              <a:rPr sz="3900" b="1" spc="-157" baseline="7478" dirty="0">
                <a:latin typeface="Times New Roman"/>
                <a:cs typeface="Times New Roman"/>
              </a:rPr>
              <a:t> </a:t>
            </a:r>
            <a:r>
              <a:rPr sz="3900" spc="-150" baseline="7478" dirty="0">
                <a:latin typeface="Symbol"/>
                <a:cs typeface="Symbol"/>
              </a:rPr>
              <a:t></a:t>
            </a:r>
            <a:r>
              <a:rPr sz="3900" spc="-67" baseline="7478" dirty="0">
                <a:latin typeface="Times New Roman"/>
                <a:cs typeface="Times New Roman"/>
              </a:rPr>
              <a:t> </a:t>
            </a:r>
            <a:r>
              <a:rPr sz="3900" spc="127" baseline="7478" dirty="0">
                <a:latin typeface="Symbol"/>
                <a:cs typeface="Symbol"/>
              </a:rPr>
              <a:t></a:t>
            </a:r>
            <a:r>
              <a:rPr sz="3900" b="1" spc="-89" baseline="7478" dirty="0">
                <a:latin typeface="Times New Roman"/>
                <a:cs typeface="Times New Roman"/>
              </a:rPr>
              <a:t>)</a:t>
            </a:r>
            <a:r>
              <a:rPr sz="3900" b="1" spc="480" baseline="7478" dirty="0">
                <a:latin typeface="Times New Roman"/>
                <a:cs typeface="Times New Roman"/>
              </a:rPr>
              <a:t> </a:t>
            </a:r>
            <a:r>
              <a:rPr sz="2400" b="1" dirty="0" err="1">
                <a:latin typeface="楷体"/>
                <a:cs typeface="楷体"/>
              </a:rPr>
              <a:t>的图形与</a:t>
            </a:r>
            <a:r>
              <a:rPr sz="2400" b="1" i="1" dirty="0" err="1">
                <a:latin typeface="Times New Roman"/>
                <a:cs typeface="Times New Roman"/>
              </a:rPr>
              <a:t>x</a:t>
            </a:r>
            <a:r>
              <a:rPr sz="2400" b="1" i="1" dirty="0">
                <a:latin typeface="Times New Roman"/>
                <a:cs typeface="Times New Roman"/>
              </a:rPr>
              <a:t> = a, x =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b( a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≠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楷体"/>
                <a:cs typeface="楷体"/>
              </a:rPr>
              <a:t>均对</a:t>
            </a:r>
            <a:r>
              <a:rPr sz="2400" b="1" dirty="0">
                <a:latin typeface="楷体"/>
                <a:cs typeface="楷体"/>
              </a:rPr>
              <a:t>称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楷体"/>
                <a:cs typeface="楷体"/>
              </a:rPr>
              <a:t>求</a:t>
            </a:r>
            <a:r>
              <a:rPr sz="2400" b="1" spc="-10" dirty="0">
                <a:latin typeface="楷体"/>
                <a:cs typeface="楷体"/>
              </a:rPr>
              <a:t>证</a:t>
            </a:r>
            <a:r>
              <a:rPr sz="2400" b="1" spc="275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5" dirty="0">
                <a:latin typeface="楷体"/>
                <a:cs typeface="楷体"/>
              </a:rPr>
              <a:t>是周期函</a:t>
            </a:r>
            <a:r>
              <a:rPr sz="2400" b="1" dirty="0">
                <a:latin typeface="楷体"/>
                <a:cs typeface="楷体"/>
              </a:rPr>
              <a:t>数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540" y="1473382"/>
            <a:ext cx="43370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楷体"/>
                <a:cs typeface="楷体"/>
              </a:rPr>
              <a:t>证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817" y="1483169"/>
            <a:ext cx="2976880" cy="94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由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楷体"/>
                <a:cs typeface="楷体"/>
              </a:rPr>
              <a:t>的对称性知</a:t>
            </a:r>
            <a:endParaRPr sz="2400" dirty="0">
              <a:latin typeface="楷体"/>
              <a:cs typeface="楷体"/>
            </a:endParaRPr>
          </a:p>
          <a:p>
            <a:pPr marL="262255">
              <a:lnSpc>
                <a:spcPct val="100000"/>
              </a:lnSpc>
              <a:spcBef>
                <a:spcPts val="1430"/>
              </a:spcBef>
              <a:tabLst>
                <a:tab pos="1835150" algn="l"/>
              </a:tabLst>
            </a:pPr>
            <a:r>
              <a:rPr sz="2650" b="1" i="1" spc="35" dirty="0">
                <a:latin typeface="Times New Roman"/>
                <a:cs typeface="Times New Roman"/>
              </a:rPr>
              <a:t>f</a:t>
            </a:r>
            <a:r>
              <a:rPr sz="2650" b="1" i="1" spc="-140" dirty="0">
                <a:latin typeface="Times New Roman"/>
                <a:cs typeface="Times New Roman"/>
              </a:rPr>
              <a:t> </a:t>
            </a:r>
            <a:r>
              <a:rPr sz="2650" b="1" spc="60" dirty="0">
                <a:latin typeface="Times New Roman"/>
                <a:cs typeface="Times New Roman"/>
              </a:rPr>
              <a:t>(</a:t>
            </a:r>
            <a:r>
              <a:rPr sz="2650" b="1" i="1" spc="55" dirty="0">
                <a:latin typeface="Times New Roman"/>
                <a:cs typeface="Times New Roman"/>
              </a:rPr>
              <a:t>a</a:t>
            </a:r>
            <a:r>
              <a:rPr sz="2650" b="1" i="1" spc="-130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Symbol"/>
                <a:cs typeface="Symbol"/>
              </a:rPr>
              <a:t></a:t>
            </a:r>
            <a:r>
              <a:rPr sz="2650" spc="90" dirty="0">
                <a:latin typeface="Times New Roman"/>
                <a:cs typeface="Times New Roman"/>
              </a:rPr>
              <a:t> </a:t>
            </a:r>
            <a:r>
              <a:rPr sz="2650" b="1" i="1" spc="165" dirty="0">
                <a:latin typeface="Times New Roman"/>
                <a:cs typeface="Times New Roman"/>
              </a:rPr>
              <a:t>x</a:t>
            </a:r>
            <a:r>
              <a:rPr sz="2650" b="1" spc="35" dirty="0">
                <a:latin typeface="Times New Roman"/>
                <a:cs typeface="Times New Roman"/>
              </a:rPr>
              <a:t>)</a:t>
            </a:r>
            <a:r>
              <a:rPr sz="2650" b="1" spc="-155" dirty="0">
                <a:latin typeface="Times New Roman"/>
                <a:cs typeface="Times New Roman"/>
              </a:rPr>
              <a:t> </a:t>
            </a:r>
            <a:r>
              <a:rPr sz="2650" spc="6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3675" b="1" i="1" spc="44" baseline="-2267" dirty="0">
                <a:latin typeface="Times New Roman"/>
                <a:cs typeface="Times New Roman"/>
              </a:rPr>
              <a:t>f</a:t>
            </a:r>
            <a:r>
              <a:rPr sz="3675" b="1" i="1" spc="-187" baseline="-2267" dirty="0">
                <a:latin typeface="Times New Roman"/>
                <a:cs typeface="Times New Roman"/>
              </a:rPr>
              <a:t> </a:t>
            </a:r>
            <a:r>
              <a:rPr sz="3675" b="1" spc="82" baseline="-2267" dirty="0">
                <a:latin typeface="Times New Roman"/>
                <a:cs typeface="Times New Roman"/>
              </a:rPr>
              <a:t>(</a:t>
            </a:r>
            <a:r>
              <a:rPr sz="3675" b="1" i="1" spc="75" baseline="-2267" dirty="0">
                <a:latin typeface="Times New Roman"/>
                <a:cs typeface="Times New Roman"/>
              </a:rPr>
              <a:t>a</a:t>
            </a:r>
            <a:r>
              <a:rPr sz="3675" b="1" i="1" spc="-172" baseline="-2267" dirty="0">
                <a:latin typeface="Times New Roman"/>
                <a:cs typeface="Times New Roman"/>
              </a:rPr>
              <a:t> </a:t>
            </a:r>
            <a:r>
              <a:rPr sz="3675" spc="82" baseline="-2267" dirty="0">
                <a:latin typeface="Symbol"/>
                <a:cs typeface="Symbol"/>
              </a:rPr>
              <a:t></a:t>
            </a:r>
            <a:r>
              <a:rPr sz="3675" spc="60" baseline="-2267" dirty="0">
                <a:latin typeface="Times New Roman"/>
                <a:cs typeface="Times New Roman"/>
              </a:rPr>
              <a:t> </a:t>
            </a:r>
            <a:r>
              <a:rPr sz="3675" b="1" i="1" spc="240" baseline="-2267" dirty="0">
                <a:latin typeface="Times New Roman"/>
                <a:cs typeface="Times New Roman"/>
              </a:rPr>
              <a:t>x</a:t>
            </a:r>
            <a:r>
              <a:rPr sz="3675" b="1" spc="-37" baseline="-2267" dirty="0">
                <a:latin typeface="Times New Roman"/>
                <a:cs typeface="Times New Roman"/>
              </a:rPr>
              <a:t>)</a:t>
            </a:r>
            <a:r>
              <a:rPr sz="3675" b="1" spc="37" baseline="-2267" dirty="0">
                <a:latin typeface="Times New Roman"/>
                <a:cs typeface="Times New Roman"/>
              </a:rPr>
              <a:t>,</a:t>
            </a:r>
            <a:endParaRPr sz="3675" baseline="-226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401" y="2074337"/>
            <a:ext cx="2406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4300" algn="l"/>
              </a:tabLst>
            </a:pPr>
            <a:r>
              <a:rPr sz="2350" b="1" i="1" spc="45" dirty="0">
                <a:latin typeface="Times New Roman"/>
                <a:cs typeface="Times New Roman"/>
              </a:rPr>
              <a:t>f</a:t>
            </a:r>
            <a:r>
              <a:rPr sz="2350" b="1" i="1" spc="-125" dirty="0">
                <a:latin typeface="Times New Roman"/>
                <a:cs typeface="Times New Roman"/>
              </a:rPr>
              <a:t> </a:t>
            </a:r>
            <a:r>
              <a:rPr sz="2350" b="1" spc="60" dirty="0">
                <a:latin typeface="Times New Roman"/>
                <a:cs typeface="Times New Roman"/>
              </a:rPr>
              <a:t>(</a:t>
            </a:r>
            <a:r>
              <a:rPr sz="2350" b="1" i="1" spc="70" dirty="0">
                <a:latin typeface="Times New Roman"/>
                <a:cs typeface="Times New Roman"/>
              </a:rPr>
              <a:t>b</a:t>
            </a:r>
            <a:r>
              <a:rPr sz="2350" b="1" i="1" spc="-204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80" dirty="0">
                <a:latin typeface="Times New Roman"/>
                <a:cs typeface="Times New Roman"/>
              </a:rPr>
              <a:t> </a:t>
            </a:r>
            <a:r>
              <a:rPr sz="2350" b="1" i="1" spc="155" dirty="0">
                <a:latin typeface="Times New Roman"/>
                <a:cs typeface="Times New Roman"/>
              </a:rPr>
              <a:t>x</a:t>
            </a:r>
            <a:r>
              <a:rPr sz="2350" b="1" spc="45" dirty="0">
                <a:latin typeface="Times New Roman"/>
                <a:cs typeface="Times New Roman"/>
              </a:rPr>
              <a:t>)</a:t>
            </a:r>
            <a:r>
              <a:rPr sz="2350" b="1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b="1" i="1" spc="45" dirty="0">
                <a:latin typeface="Times New Roman"/>
                <a:cs typeface="Times New Roman"/>
              </a:rPr>
              <a:t>f</a:t>
            </a:r>
            <a:r>
              <a:rPr sz="2350" b="1" i="1" spc="-125" dirty="0">
                <a:latin typeface="Times New Roman"/>
                <a:cs typeface="Times New Roman"/>
              </a:rPr>
              <a:t> </a:t>
            </a:r>
            <a:r>
              <a:rPr sz="2350" b="1" spc="55" dirty="0">
                <a:latin typeface="Times New Roman"/>
                <a:cs typeface="Times New Roman"/>
              </a:rPr>
              <a:t>(</a:t>
            </a:r>
            <a:r>
              <a:rPr sz="2350" b="1" i="1" spc="70" dirty="0">
                <a:latin typeface="Times New Roman"/>
                <a:cs typeface="Times New Roman"/>
              </a:rPr>
              <a:t>b</a:t>
            </a:r>
            <a:r>
              <a:rPr sz="2350" b="1" i="1" spc="-20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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b="1" i="1" spc="155" dirty="0">
                <a:latin typeface="Times New Roman"/>
                <a:cs typeface="Times New Roman"/>
              </a:rPr>
              <a:t>x</a:t>
            </a:r>
            <a:r>
              <a:rPr sz="2350" b="1" spc="4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218" y="2737421"/>
            <a:ext cx="6381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latin typeface="楷体"/>
                <a:cs typeface="楷体"/>
              </a:rPr>
              <a:t>于是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0211" y="2725283"/>
            <a:ext cx="9105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spc="30" dirty="0">
                <a:latin typeface="Times New Roman"/>
                <a:cs typeface="Times New Roman"/>
              </a:rPr>
              <a:t>f</a:t>
            </a:r>
            <a:r>
              <a:rPr sz="2600" b="1" i="1" spc="-12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(</a:t>
            </a:r>
            <a:r>
              <a:rPr sz="2600" b="1" spc="-365" dirty="0">
                <a:latin typeface="Times New Roman"/>
                <a:cs typeface="Times New Roman"/>
              </a:rPr>
              <a:t> </a:t>
            </a:r>
            <a:r>
              <a:rPr sz="2600" b="1" i="1" spc="155" dirty="0">
                <a:latin typeface="Times New Roman"/>
                <a:cs typeface="Times New Roman"/>
              </a:rPr>
              <a:t>x</a:t>
            </a:r>
            <a:r>
              <a:rPr sz="2600" b="1" spc="30" dirty="0">
                <a:latin typeface="Times New Roman"/>
                <a:cs typeface="Times New Roman"/>
              </a:rPr>
              <a:t>)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6875" y="2652750"/>
            <a:ext cx="1682750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i="1" spc="30" dirty="0">
                <a:latin typeface="Times New Roman"/>
                <a:cs typeface="Times New Roman"/>
              </a:rPr>
              <a:t>f</a:t>
            </a:r>
            <a:r>
              <a:rPr sz="2250" b="1" i="1" spc="25" dirty="0">
                <a:latin typeface="Times New Roman"/>
                <a:cs typeface="Times New Roman"/>
              </a:rPr>
              <a:t> </a:t>
            </a:r>
            <a:r>
              <a:rPr sz="4725" spc="-240" baseline="-3527" dirty="0">
                <a:latin typeface="Symbol"/>
                <a:cs typeface="Symbol"/>
              </a:rPr>
              <a:t></a:t>
            </a:r>
            <a:r>
              <a:rPr sz="2250" b="1" i="1" spc="50" dirty="0">
                <a:latin typeface="Times New Roman"/>
                <a:cs typeface="Times New Roman"/>
              </a:rPr>
              <a:t>a</a:t>
            </a:r>
            <a:r>
              <a:rPr sz="2250" b="1" i="1" spc="-9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Symbol"/>
                <a:cs typeface="Symbol"/>
              </a:rPr>
              <a:t>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b="1" spc="30" dirty="0">
                <a:latin typeface="Times New Roman"/>
                <a:cs typeface="Times New Roman"/>
              </a:rPr>
              <a:t>(</a:t>
            </a:r>
            <a:r>
              <a:rPr sz="2250" b="1" spc="-330" dirty="0">
                <a:latin typeface="Times New Roman"/>
                <a:cs typeface="Times New Roman"/>
              </a:rPr>
              <a:t> </a:t>
            </a:r>
            <a:r>
              <a:rPr sz="2250" b="1" i="1" spc="50" dirty="0">
                <a:latin typeface="Times New Roman"/>
                <a:cs typeface="Times New Roman"/>
              </a:rPr>
              <a:t>x</a:t>
            </a:r>
            <a:r>
              <a:rPr sz="2250" b="1" i="1" spc="-9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Symbol"/>
                <a:cs typeface="Symbol"/>
              </a:rPr>
              <a:t>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b="1" i="1" spc="50" dirty="0">
                <a:latin typeface="Times New Roman"/>
                <a:cs typeface="Times New Roman"/>
              </a:rPr>
              <a:t>a</a:t>
            </a:r>
            <a:r>
              <a:rPr sz="2250" b="1" i="1" spc="-240" dirty="0">
                <a:latin typeface="Times New Roman"/>
                <a:cs typeface="Times New Roman"/>
              </a:rPr>
              <a:t> </a:t>
            </a:r>
            <a:r>
              <a:rPr sz="2250" b="1" spc="30" dirty="0">
                <a:latin typeface="Times New Roman"/>
                <a:cs typeface="Times New Roman"/>
              </a:rPr>
              <a:t>)</a:t>
            </a:r>
            <a:r>
              <a:rPr sz="4725" spc="-397" baseline="-3527" dirty="0">
                <a:latin typeface="Symbol"/>
                <a:cs typeface="Symbol"/>
              </a:rPr>
              <a:t></a:t>
            </a:r>
            <a:endParaRPr sz="4725" baseline="-352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4965" y="3261435"/>
            <a:ext cx="3811270" cy="226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  <a:tabLst>
                <a:tab pos="328295" algn="l"/>
                <a:tab pos="2569845" algn="l"/>
              </a:tabLst>
            </a:pPr>
            <a:r>
              <a:rPr sz="2400" spc="65" dirty="0">
                <a:latin typeface="Symbol"/>
                <a:cs typeface="Symbol"/>
              </a:rPr>
              <a:t></a:t>
            </a:r>
            <a:r>
              <a:rPr sz="2400" spc="65" dirty="0">
                <a:latin typeface="Times New Roman"/>
                <a:cs typeface="Times New Roman"/>
              </a:rPr>
              <a:t>	</a:t>
            </a:r>
            <a:r>
              <a:rPr sz="2400" b="1" i="1" spc="40" dirty="0">
                <a:latin typeface="Times New Roman"/>
                <a:cs typeface="Times New Roman"/>
              </a:rPr>
              <a:t>f</a:t>
            </a:r>
            <a:r>
              <a:rPr sz="2400" b="1" i="1" spc="30" dirty="0">
                <a:latin typeface="Times New Roman"/>
                <a:cs typeface="Times New Roman"/>
              </a:rPr>
              <a:t> </a:t>
            </a:r>
            <a:r>
              <a:rPr sz="5025" spc="-405" baseline="-3316" dirty="0">
                <a:latin typeface="Symbol"/>
                <a:cs typeface="Symbol"/>
              </a:rPr>
              <a:t></a:t>
            </a:r>
            <a:r>
              <a:rPr sz="5025" spc="-434" baseline="-3316" dirty="0">
                <a:latin typeface="Times New Roman"/>
                <a:cs typeface="Times New Roman"/>
              </a:rPr>
              <a:t> </a:t>
            </a:r>
            <a:r>
              <a:rPr sz="2400" b="1" i="1" spc="60" dirty="0">
                <a:latin typeface="Times New Roman"/>
                <a:cs typeface="Times New Roman"/>
              </a:rPr>
              <a:t>a</a:t>
            </a:r>
            <a:r>
              <a:rPr sz="2400" b="1" i="1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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(</a:t>
            </a:r>
            <a:r>
              <a:rPr sz="2400" b="1" spc="-350" dirty="0">
                <a:latin typeface="Times New Roman"/>
                <a:cs typeface="Times New Roman"/>
              </a:rPr>
              <a:t> </a:t>
            </a:r>
            <a:r>
              <a:rPr sz="2400" b="1" i="1" spc="60" dirty="0">
                <a:latin typeface="Times New Roman"/>
                <a:cs typeface="Times New Roman"/>
              </a:rPr>
              <a:t>x</a:t>
            </a:r>
            <a:r>
              <a:rPr sz="2400" b="1" i="1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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b="1" i="1" spc="60" dirty="0">
                <a:latin typeface="Times New Roman"/>
                <a:cs typeface="Times New Roman"/>
              </a:rPr>
              <a:t>a</a:t>
            </a:r>
            <a:r>
              <a:rPr sz="2400" b="1" i="1" spc="-26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)</a:t>
            </a:r>
            <a:r>
              <a:rPr sz="5025" spc="-405" baseline="-3316" dirty="0">
                <a:latin typeface="Symbol"/>
                <a:cs typeface="Symbol"/>
              </a:rPr>
              <a:t></a:t>
            </a:r>
            <a:r>
              <a:rPr sz="5025" spc="-52" baseline="-3316" dirty="0">
                <a:latin typeface="Times New Roman"/>
                <a:cs typeface="Times New Roman"/>
              </a:rPr>
              <a:t> </a:t>
            </a:r>
            <a:r>
              <a:rPr sz="3675" spc="112" baseline="4535" dirty="0">
                <a:latin typeface="Symbol"/>
                <a:cs typeface="Symbol"/>
              </a:rPr>
              <a:t></a:t>
            </a:r>
            <a:r>
              <a:rPr sz="3675" baseline="4535" dirty="0">
                <a:latin typeface="Times New Roman"/>
                <a:cs typeface="Times New Roman"/>
              </a:rPr>
              <a:t>	</a:t>
            </a:r>
            <a:r>
              <a:rPr sz="3675" b="1" i="1" spc="67" baseline="4535" dirty="0">
                <a:latin typeface="Times New Roman"/>
                <a:cs typeface="Times New Roman"/>
              </a:rPr>
              <a:t>f</a:t>
            </a:r>
            <a:r>
              <a:rPr sz="3675" b="1" i="1" spc="-179" baseline="4535" dirty="0">
                <a:latin typeface="Times New Roman"/>
                <a:cs typeface="Times New Roman"/>
              </a:rPr>
              <a:t> </a:t>
            </a:r>
            <a:r>
              <a:rPr sz="3675" b="1" spc="157" baseline="4535" dirty="0">
                <a:latin typeface="Times New Roman"/>
                <a:cs typeface="Times New Roman"/>
              </a:rPr>
              <a:t>(</a:t>
            </a:r>
            <a:r>
              <a:rPr sz="3675" b="1" spc="7" baseline="4535" dirty="0">
                <a:latin typeface="Times New Roman"/>
                <a:cs typeface="Times New Roman"/>
              </a:rPr>
              <a:t>2</a:t>
            </a:r>
            <a:r>
              <a:rPr sz="3675" b="1" i="1" spc="104" baseline="4535" dirty="0">
                <a:latin typeface="Times New Roman"/>
                <a:cs typeface="Times New Roman"/>
              </a:rPr>
              <a:t>a</a:t>
            </a:r>
            <a:r>
              <a:rPr sz="3675" b="1" i="1" spc="-172" baseline="4535" dirty="0">
                <a:latin typeface="Times New Roman"/>
                <a:cs typeface="Times New Roman"/>
              </a:rPr>
              <a:t> </a:t>
            </a:r>
            <a:r>
              <a:rPr sz="3675" spc="112" baseline="4535" dirty="0">
                <a:latin typeface="Symbol"/>
                <a:cs typeface="Symbol"/>
              </a:rPr>
              <a:t></a:t>
            </a:r>
            <a:r>
              <a:rPr sz="3675" spc="75" baseline="4535" dirty="0">
                <a:latin typeface="Times New Roman"/>
                <a:cs typeface="Times New Roman"/>
              </a:rPr>
              <a:t> </a:t>
            </a:r>
            <a:r>
              <a:rPr sz="3675" b="1" i="1" spc="262" baseline="4535" dirty="0">
                <a:latin typeface="Times New Roman"/>
                <a:cs typeface="Times New Roman"/>
              </a:rPr>
              <a:t>x</a:t>
            </a:r>
            <a:r>
              <a:rPr sz="3675" b="1" spc="67" baseline="4535" dirty="0">
                <a:latin typeface="Times New Roman"/>
                <a:cs typeface="Times New Roman"/>
              </a:rPr>
              <a:t>)</a:t>
            </a:r>
            <a:endParaRPr sz="3675" baseline="4535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745"/>
              </a:spcBef>
            </a:pP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b="1" i="1" spc="35" dirty="0">
                <a:latin typeface="Times New Roman"/>
                <a:cs typeface="Times New Roman"/>
              </a:rPr>
              <a:t>f</a:t>
            </a:r>
            <a:r>
              <a:rPr sz="2150" b="1" i="1" spc="20" dirty="0">
                <a:latin typeface="Times New Roman"/>
                <a:cs typeface="Times New Roman"/>
              </a:rPr>
              <a:t> </a:t>
            </a:r>
            <a:r>
              <a:rPr sz="4500" spc="-367" baseline="-3703" dirty="0">
                <a:latin typeface="Symbol"/>
                <a:cs typeface="Symbol"/>
              </a:rPr>
              <a:t></a:t>
            </a:r>
            <a:r>
              <a:rPr sz="4500" spc="-390" baseline="-3703" dirty="0">
                <a:latin typeface="Times New Roman"/>
                <a:cs typeface="Times New Roman"/>
              </a:rPr>
              <a:t> </a:t>
            </a:r>
            <a:r>
              <a:rPr sz="2150" b="1" i="1" spc="50" dirty="0">
                <a:latin typeface="Times New Roman"/>
                <a:cs typeface="Times New Roman"/>
              </a:rPr>
              <a:t>b</a:t>
            </a:r>
            <a:r>
              <a:rPr sz="2150" b="1" i="1" spc="-17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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b="1" spc="95" dirty="0">
                <a:latin typeface="Times New Roman"/>
                <a:cs typeface="Times New Roman"/>
              </a:rPr>
              <a:t>(</a:t>
            </a:r>
            <a:r>
              <a:rPr sz="2150" b="1" dirty="0">
                <a:latin typeface="Times New Roman"/>
                <a:cs typeface="Times New Roman"/>
              </a:rPr>
              <a:t>2</a:t>
            </a:r>
            <a:r>
              <a:rPr sz="2150" b="1" i="1" spc="50" dirty="0">
                <a:latin typeface="Times New Roman"/>
                <a:cs typeface="Times New Roman"/>
              </a:rPr>
              <a:t>a</a:t>
            </a:r>
            <a:r>
              <a:rPr sz="2150" b="1" i="1" spc="-11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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b="1" i="1" spc="50" dirty="0">
                <a:latin typeface="Times New Roman"/>
                <a:cs typeface="Times New Roman"/>
              </a:rPr>
              <a:t>x</a:t>
            </a:r>
            <a:r>
              <a:rPr sz="2150" b="1" i="1" spc="-110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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b="1" i="1" spc="50" dirty="0">
                <a:latin typeface="Times New Roman"/>
                <a:cs typeface="Times New Roman"/>
              </a:rPr>
              <a:t>b</a:t>
            </a:r>
            <a:r>
              <a:rPr sz="2150" b="1" i="1" spc="-320" dirty="0">
                <a:latin typeface="Times New Roman"/>
                <a:cs typeface="Times New Roman"/>
              </a:rPr>
              <a:t> </a:t>
            </a:r>
            <a:r>
              <a:rPr sz="2150" b="1" spc="40" dirty="0">
                <a:latin typeface="Times New Roman"/>
                <a:cs typeface="Times New Roman"/>
              </a:rPr>
              <a:t>)</a:t>
            </a:r>
            <a:r>
              <a:rPr sz="4500" spc="-367" baseline="-3703" dirty="0">
                <a:latin typeface="Symbol"/>
                <a:cs typeface="Symbol"/>
              </a:rPr>
              <a:t></a:t>
            </a:r>
            <a:endParaRPr sz="4500" baseline="-3703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100" spc="50" dirty="0">
                <a:latin typeface="Symbol"/>
                <a:cs typeface="Symbol"/>
              </a:rPr>
              <a:t>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b="1" i="1" spc="30" dirty="0">
                <a:latin typeface="Times New Roman"/>
                <a:cs typeface="Times New Roman"/>
              </a:rPr>
              <a:t>f</a:t>
            </a:r>
            <a:r>
              <a:rPr sz="2100" b="1" i="1" spc="20" dirty="0">
                <a:latin typeface="Times New Roman"/>
                <a:cs typeface="Times New Roman"/>
              </a:rPr>
              <a:t> </a:t>
            </a:r>
            <a:r>
              <a:rPr sz="4350" spc="-345" baseline="-3831" dirty="0">
                <a:latin typeface="Symbol"/>
                <a:cs typeface="Symbol"/>
              </a:rPr>
              <a:t></a:t>
            </a:r>
            <a:r>
              <a:rPr sz="4350" spc="-375" baseline="-3831" dirty="0">
                <a:latin typeface="Times New Roman"/>
                <a:cs typeface="Times New Roman"/>
              </a:rPr>
              <a:t> </a:t>
            </a:r>
            <a:r>
              <a:rPr sz="2100" b="1" i="1" spc="45" dirty="0">
                <a:latin typeface="Times New Roman"/>
                <a:cs typeface="Times New Roman"/>
              </a:rPr>
              <a:t>b</a:t>
            </a:r>
            <a:r>
              <a:rPr sz="2100" b="1" i="1" spc="-17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b="1" spc="85" dirty="0">
                <a:latin typeface="Times New Roman"/>
                <a:cs typeface="Times New Roman"/>
              </a:rPr>
              <a:t>(</a:t>
            </a:r>
            <a:r>
              <a:rPr sz="2100" b="1" spc="-5" dirty="0">
                <a:latin typeface="Times New Roman"/>
                <a:cs typeface="Times New Roman"/>
              </a:rPr>
              <a:t>2</a:t>
            </a:r>
            <a:r>
              <a:rPr sz="2100" b="1" i="1" spc="45" dirty="0">
                <a:latin typeface="Times New Roman"/>
                <a:cs typeface="Times New Roman"/>
              </a:rPr>
              <a:t>a</a:t>
            </a:r>
            <a:r>
              <a:rPr sz="2100" b="1" i="1" spc="-11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Symbol"/>
                <a:cs typeface="Symbol"/>
              </a:rPr>
              <a:t>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b="1" i="1" spc="45" dirty="0">
                <a:latin typeface="Times New Roman"/>
                <a:cs typeface="Times New Roman"/>
              </a:rPr>
              <a:t>x</a:t>
            </a:r>
            <a:r>
              <a:rPr sz="2100" b="1" i="1" spc="-11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Symbol"/>
                <a:cs typeface="Symbol"/>
              </a:rPr>
              <a:t>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b="1" i="1" spc="45" dirty="0">
                <a:latin typeface="Times New Roman"/>
                <a:cs typeface="Times New Roman"/>
              </a:rPr>
              <a:t>b</a:t>
            </a:r>
            <a:r>
              <a:rPr sz="2100" b="1" i="1" spc="-310" dirty="0">
                <a:latin typeface="Times New Roman"/>
                <a:cs typeface="Times New Roman"/>
              </a:rPr>
              <a:t> </a:t>
            </a:r>
            <a:r>
              <a:rPr sz="2100" b="1" spc="35" dirty="0">
                <a:latin typeface="Times New Roman"/>
                <a:cs typeface="Times New Roman"/>
              </a:rPr>
              <a:t>)</a:t>
            </a:r>
            <a:r>
              <a:rPr sz="4350" spc="-345" baseline="-3831" dirty="0">
                <a:latin typeface="Symbol"/>
                <a:cs typeface="Symbol"/>
              </a:rPr>
              <a:t></a:t>
            </a:r>
            <a:endParaRPr sz="4350" baseline="-3831" dirty="0">
              <a:latin typeface="Symbol"/>
              <a:cs typeface="Symbol"/>
            </a:endParaRPr>
          </a:p>
          <a:p>
            <a:pPr marL="19050">
              <a:lnSpc>
                <a:spcPct val="100000"/>
              </a:lnSpc>
              <a:spcBef>
                <a:spcPts val="1240"/>
              </a:spcBef>
              <a:tabLst>
                <a:tab pos="325120" algn="l"/>
              </a:tabLst>
            </a:pPr>
            <a:r>
              <a:rPr sz="2400" spc="55" dirty="0">
                <a:latin typeface="Symbol"/>
                <a:cs typeface="Symbol"/>
              </a:rPr>
              <a:t></a:t>
            </a:r>
            <a:r>
              <a:rPr sz="2400" spc="55" dirty="0">
                <a:latin typeface="Times New Roman"/>
                <a:cs typeface="Times New Roman"/>
              </a:rPr>
              <a:t>	</a:t>
            </a:r>
            <a:r>
              <a:rPr sz="2400" b="1" i="1" spc="30" dirty="0">
                <a:latin typeface="Times New Roman"/>
                <a:cs typeface="Times New Roman"/>
              </a:rPr>
              <a:t>f</a:t>
            </a:r>
            <a:r>
              <a:rPr sz="2400" b="1" i="1" spc="20" dirty="0">
                <a:latin typeface="Times New Roman"/>
                <a:cs typeface="Times New Roman"/>
              </a:rPr>
              <a:t> </a:t>
            </a:r>
            <a:r>
              <a:rPr sz="4950" spc="-390" baseline="-3367" dirty="0">
                <a:latin typeface="Symbol"/>
                <a:cs typeface="Symbol"/>
              </a:rPr>
              <a:t></a:t>
            </a:r>
            <a:r>
              <a:rPr sz="4950" spc="-82" baseline="-3367" dirty="0">
                <a:latin typeface="Times New Roman"/>
                <a:cs typeface="Times New Roman"/>
              </a:rPr>
              <a:t> </a:t>
            </a:r>
            <a:r>
              <a:rPr sz="2400" b="1" i="1" spc="50" dirty="0">
                <a:latin typeface="Times New Roman"/>
                <a:cs typeface="Times New Roman"/>
              </a:rPr>
              <a:t>x</a:t>
            </a:r>
            <a:r>
              <a:rPr sz="2400" b="1" i="1" spc="-114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2</a:t>
            </a:r>
            <a:r>
              <a:rPr sz="2400" b="1" spc="30" dirty="0">
                <a:latin typeface="Times New Roman"/>
                <a:cs typeface="Times New Roman"/>
              </a:rPr>
              <a:t>(</a:t>
            </a:r>
            <a:r>
              <a:rPr sz="2400" b="1" spc="-360" dirty="0">
                <a:latin typeface="Times New Roman"/>
                <a:cs typeface="Times New Roman"/>
              </a:rPr>
              <a:t> </a:t>
            </a:r>
            <a:r>
              <a:rPr sz="2400" b="1" i="1" spc="50" dirty="0">
                <a:latin typeface="Times New Roman"/>
                <a:cs typeface="Times New Roman"/>
              </a:rPr>
              <a:t>b</a:t>
            </a:r>
            <a:r>
              <a:rPr sz="2400" b="1" i="1" spc="-19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Symbol"/>
                <a:cs typeface="Symbol"/>
              </a:rPr>
              <a:t>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b="1" i="1" spc="50" dirty="0">
                <a:latin typeface="Times New Roman"/>
                <a:cs typeface="Times New Roman"/>
              </a:rPr>
              <a:t>a</a:t>
            </a:r>
            <a:r>
              <a:rPr sz="2400" b="1" i="1" spc="-27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)</a:t>
            </a:r>
            <a:r>
              <a:rPr sz="4950" spc="-390" baseline="-3367" dirty="0">
                <a:latin typeface="Symbol"/>
                <a:cs typeface="Symbol"/>
              </a:rPr>
              <a:t></a:t>
            </a:r>
            <a:endParaRPr sz="4950" baseline="-3367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967" y="5732055"/>
            <a:ext cx="254952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故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楷体"/>
                <a:cs typeface="楷体"/>
              </a:rPr>
              <a:t>是周期函</a:t>
            </a:r>
            <a:r>
              <a:rPr sz="2400" b="1" spc="-10" dirty="0">
                <a:latin typeface="楷体"/>
                <a:cs typeface="楷体"/>
              </a:rPr>
              <a:t>数</a:t>
            </a:r>
            <a:r>
              <a:rPr sz="2400" b="1" spc="-610" dirty="0">
                <a:latin typeface="楷体"/>
                <a:cs typeface="楷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3376" y="5726668"/>
            <a:ext cx="24526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err="1">
                <a:latin typeface="楷体"/>
                <a:cs typeface="楷体"/>
              </a:rPr>
              <a:t>周期为</a:t>
            </a:r>
            <a:r>
              <a:rPr sz="2400" b="1" i="1" spc="-5" dirty="0" err="1">
                <a:latin typeface="Times New Roman"/>
                <a:cs typeface="Times New Roman"/>
              </a:rPr>
              <a:t>T</a:t>
            </a:r>
            <a:r>
              <a:rPr lang="en-US" sz="2400" b="1" i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=</a:t>
            </a:r>
            <a:r>
              <a:rPr lang="en-US"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-</a:t>
            </a:r>
            <a:r>
              <a:rPr sz="2400" b="1" i="1" spc="-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08A5EB9F-F0E1-4FC6-8EB3-5FDA07DE7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7942"/>
              </p:ext>
            </p:extLst>
          </p:nvPr>
        </p:nvGraphicFramePr>
        <p:xfrm>
          <a:off x="533400" y="304800"/>
          <a:ext cx="64325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453299" imgH="855373" progId="Word.Document.8">
                  <p:embed/>
                </p:oleObj>
              </mc:Choice>
              <mc:Fallback>
                <p:oleObj name="Document" r:id="rId2" imgW="4453299" imgH="855373" progId="Word.Documen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AFA9622B-76C4-4635-A268-0729C2CD0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64325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FE3F1068-D0BB-4551-92E8-FF15B6119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73080"/>
              </p:ext>
            </p:extLst>
          </p:nvPr>
        </p:nvGraphicFramePr>
        <p:xfrm>
          <a:off x="533400" y="989013"/>
          <a:ext cx="832008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03807" imgH="1270262" progId="Word.Document.8">
                  <p:embed/>
                </p:oleObj>
              </mc:Choice>
              <mc:Fallback>
                <p:oleObj name="Document" r:id="rId4" imgW="5803807" imgH="1270262" progId="Word.Document.8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3C7A1771-485D-45D3-9ECE-FCDBAF2DE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89013"/>
                        <a:ext cx="8320087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CA593F87-BA6F-461E-BCF0-3BCE62EF9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05319"/>
              </p:ext>
            </p:extLst>
          </p:nvPr>
        </p:nvGraphicFramePr>
        <p:xfrm>
          <a:off x="754062" y="2660650"/>
          <a:ext cx="80899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574075" imgH="1511496" progId="Word.Document.8">
                  <p:embed/>
                </p:oleObj>
              </mc:Choice>
              <mc:Fallback>
                <p:oleObj name="Document" r:id="rId6" imgW="5574075" imgH="1511496" progId="Word.Documen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FD1BABB-72BF-4E10-8422-1DEEE1316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" y="2660650"/>
                        <a:ext cx="80899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F15B05AE-2B1A-4FB7-8586-F5DE32905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96281"/>
              </p:ext>
            </p:extLst>
          </p:nvPr>
        </p:nvGraphicFramePr>
        <p:xfrm>
          <a:off x="576262" y="3803650"/>
          <a:ext cx="8001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539641" imgH="668009" progId="Word.Document.8">
                  <p:embed/>
                </p:oleObj>
              </mc:Choice>
              <mc:Fallback>
                <p:oleObj name="Document" r:id="rId8" imgW="5539641" imgH="668009" progId="Word.Document.8">
                  <p:embed/>
                  <p:pic>
                    <p:nvPicPr>
                      <p:cNvPr id="630789" name="Object 6">
                        <a:extLst>
                          <a:ext uri="{FF2B5EF4-FFF2-40B4-BE49-F238E27FC236}">
                            <a16:creationId xmlns:a16="http://schemas.microsoft.com/office/drawing/2014/main" id="{ABF9ACE6-8F51-4D8E-9375-52852501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" y="3803650"/>
                        <a:ext cx="8001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1B72057C-1DDF-4EBC-8469-860C1A173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6441"/>
              </p:ext>
            </p:extLst>
          </p:nvPr>
        </p:nvGraphicFramePr>
        <p:xfrm>
          <a:off x="728662" y="4446588"/>
          <a:ext cx="79121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5545036" imgH="1280951" progId="Word.Document.8">
                  <p:embed/>
                </p:oleObj>
              </mc:Choice>
              <mc:Fallback>
                <p:oleObj name="Document" r:id="rId10" imgW="5545036" imgH="1280951" progId="Word.Document.8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A6DBDB63-1D37-4A9E-B074-356E81E87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" y="4446588"/>
                        <a:ext cx="79121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2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280EA44-FF09-45EC-9D30-2ED2BB19FDCD}"/>
              </a:ext>
            </a:extLst>
          </p:cNvPr>
          <p:cNvSpPr txBox="1"/>
          <p:nvPr/>
        </p:nvSpPr>
        <p:spPr>
          <a:xfrm>
            <a:off x="609600" y="609600"/>
            <a:ext cx="7772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  </a:t>
            </a:r>
            <a:r>
              <a:rPr kumimoji="0" lang="zh-CN" altLang="en-US" sz="3600" b="1" i="0" u="none" strike="noStrike" kern="1200" cap="none" spc="0" normalizeH="0" baseline="-3472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有上</a:t>
            </a:r>
            <a:r>
              <a:rPr kumimoji="0" lang="zh-CN" altLang="en-US" sz="3600" b="1" i="0" u="none" strike="noStrike" kern="1200" cap="none" spc="-15" normalizeH="0" baseline="-3472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界</a:t>
            </a:r>
            <a:r>
              <a:rPr kumimoji="0" lang="zh-CN" altLang="en-US" sz="3600" b="1" i="0" u="none" strike="noStrike" kern="1200" cap="none" spc="667" normalizeH="0" baseline="-3472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500" b="0" i="0" u="none" strike="noStrike" kern="1200" cap="none" spc="-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/>
                <a:cs typeface="Times New Roman" panose="02020603050405020304" pitchFamily="18" charset="0"/>
              </a:rPr>
              <a:t></a:t>
            </a:r>
            <a:r>
              <a:rPr kumimoji="0" lang="zh-CN" altLang="en-US" sz="25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zh-CN" altLang="en-US" sz="2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cs typeface="Times New Roman" panose="02020603050405020304" pitchFamily="18" charset="0"/>
              </a:rPr>
              <a:t></a:t>
            </a:r>
            <a:r>
              <a:rPr kumimoji="0" lang="zh-CN" altLang="en-US" sz="25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x</a:t>
            </a:r>
            <a:r>
              <a:rPr kumimoji="0" lang="en-US" altLang="zh-CN" sz="2500" b="1" i="1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cs typeface="Times New Roman" panose="02020603050405020304" pitchFamily="18" charset="0"/>
              </a:rPr>
              <a:t></a:t>
            </a:r>
            <a:r>
              <a:rPr kumimoji="0" lang="en-US" altLang="zh-CN" sz="25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X</a:t>
            </a:r>
            <a:r>
              <a:rPr kumimoji="0" lang="en-US" altLang="zh-CN" sz="2500" b="1" i="1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,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 </a:t>
            </a:r>
            <a:r>
              <a:rPr kumimoji="0" lang="en-US" altLang="zh-CN" sz="25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cs typeface="Times New Roman" panose="02020603050405020304" pitchFamily="18" charset="0"/>
              </a:rPr>
              <a:t></a:t>
            </a:r>
            <a:r>
              <a:rPr kumimoji="0" lang="en-US" altLang="zh-CN" sz="2500" b="0" i="0" u="none" strike="noStrike" kern="1200" cap="none" spc="-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M</a:t>
            </a:r>
            <a:r>
              <a:rPr kumimoji="0" lang="en-US" altLang="zh-CN" sz="2500" b="1" i="1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cs typeface="Times New Roman" panose="02020603050405020304" pitchFamily="18" charset="0"/>
              </a:rPr>
              <a:t></a:t>
            </a:r>
            <a:r>
              <a:rPr kumimoji="0" lang="en-US" altLang="zh-CN" sz="2500" b="1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R</a:t>
            </a:r>
            <a:r>
              <a:rPr kumimoji="0" lang="en-US" altLang="zh-CN" sz="25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,</a:t>
            </a:r>
            <a:r>
              <a:rPr kumimoji="0" lang="en-US" altLang="zh-CN" sz="2500" b="1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 </a:t>
            </a:r>
            <a:r>
              <a:rPr kumimoji="0" lang="zh-CN" altLang="en-US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2500" b="0" i="0" u="none" strike="noStrike" kern="1200" cap="none" spc="-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f</a:t>
            </a:r>
            <a:r>
              <a:rPr kumimoji="0" lang="en-US" altLang="zh-CN" sz="2500" b="1" i="1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altLang="zh-CN" sz="2500" b="1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1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x</a:t>
            </a:r>
            <a:r>
              <a:rPr kumimoji="0" lang="en-US" altLang="zh-CN" sz="25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  <a:r>
              <a:rPr kumimoji="0" lang="en-US" altLang="zh-CN" sz="25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cs typeface="Times New Roman" panose="02020603050405020304" pitchFamily="18" charset="0"/>
              </a:rPr>
              <a:t></a:t>
            </a:r>
            <a:r>
              <a:rPr kumimoji="0" lang="en-US" altLang="zh-CN" sz="25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altLang="zh-CN" sz="2500" b="1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M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06F965-CC33-4E16-92A9-6877654A4810}"/>
              </a:ext>
            </a:extLst>
          </p:cNvPr>
          <p:cNvSpPr txBox="1"/>
          <p:nvPr/>
        </p:nvSpPr>
        <p:spPr>
          <a:xfrm>
            <a:off x="1447800" y="1219200"/>
            <a:ext cx="6324600" cy="68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有下</a:t>
            </a:r>
            <a:r>
              <a:rPr kumimoji="0" lang="zh-CN" alt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界</a:t>
            </a:r>
            <a:r>
              <a:rPr kumimoji="0" lang="zh-CN" altLang="en-US" sz="2400" b="1" i="0" u="none" strike="noStrike" kern="1200" cap="none" spc="57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 </a:t>
            </a:r>
            <a:r>
              <a:rPr kumimoji="0" lang="zh-CN" altLang="en-US" sz="3825" b="1" i="0" u="none" strike="noStrike" kern="1200" cap="none" spc="-89" normalizeH="0" baseline="1089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</a:t>
            </a:r>
            <a:r>
              <a:rPr kumimoji="0" lang="zh-CN" altLang="en-US" sz="3825" b="1" i="0" u="none" strike="noStrike" kern="1200" cap="none" spc="-135" normalizeH="0" baseline="1089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zh-CN" altLang="en-US" sz="3825" b="1" i="0" u="none" strike="noStrike" kern="1200" cap="none" spc="-6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lang="zh-CN" altLang="en-US" sz="3825" b="1" i="0" u="none" strike="noStrike" kern="1200" cap="none" spc="-17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1" u="none" strike="noStrike" kern="1200" cap="none" spc="-44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altLang="zh-CN" sz="3825" b="1" i="1" u="none" strike="noStrike" kern="1200" cap="none" spc="-41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0" u="none" strike="noStrike" kern="1200" cap="none" spc="-6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lang="en-US" altLang="zh-CN" sz="3825" b="1" i="0" u="none" strike="noStrike" kern="1200" cap="none" spc="-11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1" u="none" strike="noStrike" kern="1200" cap="none" spc="-6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altLang="zh-CN" sz="3825" b="1" i="1" u="none" strike="noStrike" kern="1200" cap="none" spc="-465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0" u="none" strike="noStrike" kern="1200" cap="none" spc="-2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en-US" altLang="zh-CN" sz="3825" b="1" i="0" u="none" strike="noStrike" kern="1200" cap="none" spc="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altLang="zh-CN" sz="3825" b="1" i="0" u="none" strike="noStrike" kern="1200" cap="none" spc="44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0" u="none" strike="noStrike" kern="1200" cap="none" spc="-44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lang="en-US" altLang="zh-CN" sz="3825" b="1" i="0" u="none" strike="noStrike" kern="1200" cap="none" spc="-419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lang="en-US" altLang="zh-CN" sz="3825" b="1" i="1" spc="-75" baseline="1089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kumimoji="0" lang="en-US" altLang="zh-CN" sz="3825" b="1" i="1" u="none" strike="noStrike" kern="1200" cap="none" spc="-14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0" u="none" strike="noStrike" kern="1200" cap="none" spc="-6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</a:t>
            </a:r>
            <a:r>
              <a:rPr kumimoji="0" lang="en-US" altLang="zh-CN" sz="3825" b="1" i="0" u="none" strike="noStrike" kern="1200" cap="none" spc="-225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1" u="none" strike="noStrike" kern="1200" cap="none" spc="-3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altLang="zh-CN" sz="3825" b="1" i="0" u="none" strike="noStrike" kern="1200" cap="none" spc="-2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en-US" altLang="zh-CN" sz="3825" b="1" i="0" u="none" strike="noStrike" kern="1200" cap="none" spc="-509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</a:t>
            </a:r>
            <a:r>
              <a:rPr kumimoji="0" lang="zh-CN" altLang="en-US" sz="3825" b="1" i="0" u="none" strike="noStrike" kern="1200" cap="none" spc="-8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/>
                <a:ea typeface="+mn-ea"/>
                <a:cs typeface="楷体"/>
              </a:rPr>
              <a:t>有</a:t>
            </a:r>
            <a:r>
              <a:rPr kumimoji="0" lang="zh-CN" altLang="en-US" sz="3825" b="1" i="0" u="none" strike="noStrike" kern="1200" cap="none" spc="-117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/>
                <a:ea typeface="+mn-ea"/>
                <a:cs typeface="楷体"/>
              </a:rPr>
              <a:t> </a:t>
            </a:r>
            <a:r>
              <a:rPr lang="en-US" altLang="zh-CN" sz="3825" b="1" i="1" spc="-75" baseline="1089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3825" b="1" i="1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zh-CN" sz="3825" b="1" i="0" u="none" strike="noStrike" kern="1200" cap="none" spc="-44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</a:t>
            </a:r>
            <a:r>
              <a:rPr lang="en-US" altLang="zh-CN" sz="3825" b="1" baseline="108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zh-CN" sz="3825" b="1" i="1" u="none" strike="noStrike" kern="1200" cap="none" spc="-3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lang="en-US" altLang="zh-CN" sz="3825" b="1" i="1" u="none" strike="noStrike" kern="1200" cap="none" spc="-195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0" u="none" strike="noStrike" kern="1200" cap="none" spc="-3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altLang="zh-CN" sz="3825" b="1" i="0" u="none" strike="noStrike" kern="1200" cap="none" spc="-532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3825" b="1" i="1" u="none" strike="noStrike" kern="1200" cap="none" spc="15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lang="en-US" altLang="zh-CN" sz="3825" b="1" i="0" u="none" strike="noStrike" kern="1200" cap="none" spc="-30" normalizeH="0" baseline="10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endParaRPr lang="zh-CN" altLang="en-US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E9C725-230F-460F-B278-1B983F724271}"/>
              </a:ext>
            </a:extLst>
          </p:cNvPr>
          <p:cNvGrpSpPr/>
          <p:nvPr/>
        </p:nvGrpSpPr>
        <p:grpSpPr>
          <a:xfrm>
            <a:off x="1524000" y="2057400"/>
            <a:ext cx="4114800" cy="461665"/>
            <a:chOff x="1981200" y="2057400"/>
            <a:chExt cx="4114800" cy="46166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AF1659-90FF-41DC-B822-BE243179D52C}"/>
                </a:ext>
              </a:extLst>
            </p:cNvPr>
            <p:cNvSpPr txBox="1"/>
            <p:nvPr/>
          </p:nvSpPr>
          <p:spPr>
            <a:xfrm>
              <a:off x="1981200" y="2057400"/>
              <a:ext cx="1371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spc="-10" dirty="0">
                  <a:solidFill>
                    <a:srgbClr val="0066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/>
                </a:rPr>
                <a:t>有</a:t>
              </a:r>
              <a:r>
                <a:rPr lang="zh-CN" altLang="en-US" sz="2400" b="1" spc="600" dirty="0">
                  <a:solidFill>
                    <a:srgbClr val="0066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/>
                </a:rPr>
                <a:t> </a:t>
              </a:r>
              <a:r>
                <a:rPr lang="zh-CN" altLang="en-US" sz="2400" b="1" spc="-10" dirty="0">
                  <a:solidFill>
                    <a:srgbClr val="0066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/>
                </a:rPr>
                <a:t>界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BD40976-30C4-4239-BCEC-4941D12C54D4}"/>
                </a:ext>
              </a:extLst>
            </p:cNvPr>
            <p:cNvSpPr txBox="1"/>
            <p:nvPr/>
          </p:nvSpPr>
          <p:spPr>
            <a:xfrm>
              <a:off x="3148330" y="2080260"/>
              <a:ext cx="356870" cy="3581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600" spc="-100" dirty="0">
                  <a:solidFill>
                    <a:srgbClr val="0000FF"/>
                  </a:solidFill>
                  <a:latin typeface="Symbol"/>
                  <a:cs typeface="Symbol"/>
                </a:rPr>
                <a:t></a:t>
              </a:r>
              <a:endParaRPr sz="2600" dirty="0">
                <a:latin typeface="Symbol"/>
                <a:cs typeface="Symbol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F082040-7D86-4CF4-AC46-FC1DC98C36F1}"/>
                </a:ext>
              </a:extLst>
            </p:cNvPr>
            <p:cNvSpPr txBox="1"/>
            <p:nvPr/>
          </p:nvSpPr>
          <p:spPr>
            <a:xfrm>
              <a:off x="3616960" y="2107565"/>
              <a:ext cx="2479040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40"/>
                </a:lnSpc>
              </a:pPr>
              <a:r>
                <a:rPr sz="2400" b="1" dirty="0">
                  <a:latin typeface="楷体"/>
                  <a:cs typeface="楷体"/>
                </a:rPr>
                <a:t>既有上界又有下界</a:t>
              </a:r>
              <a:endParaRPr sz="2400" dirty="0">
                <a:latin typeface="楷体"/>
                <a:cs typeface="楷体"/>
              </a:endParaRPr>
            </a:p>
          </p:txBody>
        </p:sp>
      </p:grpSp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ADE2DB9F-079B-4044-BA5A-C62E33DFE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312615"/>
              </p:ext>
            </p:extLst>
          </p:nvPr>
        </p:nvGraphicFramePr>
        <p:xfrm>
          <a:off x="698500" y="3124200"/>
          <a:ext cx="7988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51030" imgH="952696" progId="Word.Document.8">
                  <p:embed/>
                </p:oleObj>
              </mc:Choice>
              <mc:Fallback>
                <p:oleObj name="Document" r:id="rId2" imgW="5551030" imgH="952696" progId="Word.Documen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8520CEE-4375-4D49-B2DE-1448175F4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124200"/>
                        <a:ext cx="79883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21067F4D-A1B7-4E10-BC8E-39839968E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6995"/>
              </p:ext>
            </p:extLst>
          </p:nvPr>
        </p:nvGraphicFramePr>
        <p:xfrm>
          <a:off x="698499" y="4356100"/>
          <a:ext cx="7683501" cy="151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799393" imgH="944775" progId="Word.Document.8">
                  <p:embed/>
                </p:oleObj>
              </mc:Choice>
              <mc:Fallback>
                <p:oleObj name="Document" r:id="rId4" imgW="4799393" imgH="944775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BD6B94E-05D6-4B1B-AFA9-DFB179BEA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99" y="4356100"/>
                        <a:ext cx="7683501" cy="1513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47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05967" y="2529522"/>
            <a:ext cx="17100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°几何意义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0131D05-2B5D-4559-AEC0-42301ACE66AE}"/>
              </a:ext>
            </a:extLst>
          </p:cNvPr>
          <p:cNvGrpSpPr/>
          <p:nvPr/>
        </p:nvGrpSpPr>
        <p:grpSpPr>
          <a:xfrm>
            <a:off x="762000" y="4453607"/>
            <a:ext cx="7696200" cy="423193"/>
            <a:chOff x="762000" y="4453607"/>
            <a:chExt cx="7696200" cy="423193"/>
          </a:xfrm>
        </p:grpSpPr>
        <p:sp>
          <p:nvSpPr>
            <p:cNvPr id="15" name="object 15"/>
            <p:cNvSpPr txBox="1"/>
            <p:nvPr/>
          </p:nvSpPr>
          <p:spPr>
            <a:xfrm>
              <a:off x="1828800" y="4506142"/>
              <a:ext cx="944880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40"/>
                </a:lnSpc>
              </a:pPr>
              <a:r>
                <a:rPr sz="2400" b="1" spc="-5" dirty="0">
                  <a:latin typeface="楷体"/>
                  <a:cs typeface="楷体"/>
                </a:rPr>
                <a:t>设函数</a:t>
              </a:r>
              <a:endParaRPr sz="2400" dirty="0">
                <a:latin typeface="楷体"/>
                <a:cs typeface="楷体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819400" y="4475355"/>
              <a:ext cx="30585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559435" algn="l"/>
                </a:tabLst>
              </a:pPr>
              <a:r>
                <a:rPr sz="2400" b="1" i="1" spc="-105" dirty="0">
                  <a:latin typeface="Times New Roman"/>
                  <a:cs typeface="Times New Roman"/>
                </a:rPr>
                <a:t>y</a:t>
              </a:r>
              <a:r>
                <a:rPr sz="2400" b="1" i="1" spc="60" dirty="0">
                  <a:latin typeface="Times New Roman"/>
                  <a:cs typeface="Times New Roman"/>
                </a:rPr>
                <a:t> </a:t>
              </a:r>
              <a:r>
                <a:rPr sz="2400" spc="-130" dirty="0">
                  <a:latin typeface="Symbol"/>
                  <a:cs typeface="Symbol"/>
                </a:rPr>
                <a:t></a:t>
              </a:r>
              <a:r>
                <a:rPr sz="2400" dirty="0">
                  <a:latin typeface="Times New Roman"/>
                  <a:cs typeface="Times New Roman"/>
                </a:rPr>
                <a:t>	</a:t>
              </a:r>
              <a:r>
                <a:rPr sz="2400" b="1" i="1" spc="-80" dirty="0">
                  <a:latin typeface="Times New Roman"/>
                  <a:cs typeface="Times New Roman"/>
                </a:rPr>
                <a:t>f</a:t>
              </a:r>
              <a:r>
                <a:rPr sz="2400" b="1" i="1" spc="-65" dirty="0">
                  <a:latin typeface="Times New Roman"/>
                  <a:cs typeface="Times New Roman"/>
                </a:rPr>
                <a:t> </a:t>
              </a:r>
              <a:r>
                <a:rPr sz="2400" b="1" spc="-80" dirty="0">
                  <a:latin typeface="Times New Roman"/>
                  <a:cs typeface="Times New Roman"/>
                </a:rPr>
                <a:t>(</a:t>
              </a:r>
              <a:r>
                <a:rPr sz="2400" b="1" spc="-310" dirty="0">
                  <a:latin typeface="Times New Roman"/>
                  <a:cs typeface="Times New Roman"/>
                </a:rPr>
                <a:t> </a:t>
              </a:r>
              <a:r>
                <a:rPr sz="2400" b="1" i="1" spc="-120" dirty="0">
                  <a:latin typeface="Times New Roman"/>
                  <a:cs typeface="Times New Roman"/>
                </a:rPr>
                <a:t>x</a:t>
              </a:r>
              <a:r>
                <a:rPr sz="2400" b="1" i="1" spc="-420" dirty="0">
                  <a:latin typeface="Times New Roman"/>
                  <a:cs typeface="Times New Roman"/>
                </a:rPr>
                <a:t> </a:t>
              </a:r>
              <a:r>
                <a:rPr sz="2400" b="1" spc="-80" dirty="0">
                  <a:latin typeface="Times New Roman"/>
                  <a:cs typeface="Times New Roman"/>
                </a:rPr>
                <a:t>)</a:t>
              </a:r>
              <a:r>
                <a:rPr sz="2400" b="1" spc="-110" dirty="0">
                  <a:latin typeface="Times New Roman"/>
                  <a:cs typeface="Times New Roman"/>
                </a:rPr>
                <a:t> </a:t>
              </a:r>
              <a:r>
                <a:rPr sz="2400" b="1" spc="-60" dirty="0">
                  <a:latin typeface="Times New Roman"/>
                  <a:cs typeface="Times New Roman"/>
                </a:rPr>
                <a:t>,</a:t>
              </a:r>
              <a:r>
                <a:rPr sz="2400" b="1" spc="-165" dirty="0">
                  <a:latin typeface="Times New Roman"/>
                  <a:cs typeface="Times New Roman"/>
                </a:rPr>
                <a:t> </a:t>
              </a:r>
              <a:r>
                <a:rPr lang="en-US" sz="2400" b="1" spc="-165" dirty="0">
                  <a:latin typeface="Times New Roman"/>
                  <a:cs typeface="Times New Roman"/>
                </a:rPr>
                <a:t> </a:t>
              </a:r>
              <a:r>
                <a:rPr lang="zh-CN" altLang="en-US" sz="2400" b="1" spc="-165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区间 </a:t>
              </a:r>
              <a:r>
                <a:rPr lang="en-US" sz="2400" b="1" i="1" spc="-160" dirty="0">
                  <a:latin typeface="Times New Roman"/>
                  <a:cs typeface="Times New Roman"/>
                </a:rPr>
                <a:t>I</a:t>
              </a:r>
              <a:r>
                <a:rPr sz="2400" b="1" i="1" spc="320" dirty="0">
                  <a:latin typeface="Times New Roman"/>
                  <a:cs typeface="Times New Roman"/>
                </a:rPr>
                <a:t> </a:t>
              </a:r>
              <a:r>
                <a:rPr sz="2400" spc="-170" dirty="0">
                  <a:latin typeface="Symbol"/>
                  <a:cs typeface="Symbol"/>
                </a:rPr>
                <a:t></a:t>
              </a:r>
              <a:r>
                <a:rPr sz="2400" spc="200" dirty="0">
                  <a:latin typeface="Times New Roman"/>
                  <a:cs typeface="Times New Roman"/>
                </a:rPr>
                <a:t> </a:t>
              </a:r>
              <a:r>
                <a:rPr sz="2400" b="1" i="1" spc="5" dirty="0">
                  <a:latin typeface="Times New Roman"/>
                  <a:cs typeface="Times New Roman"/>
                </a:rPr>
                <a:t>D</a:t>
              </a:r>
              <a:r>
                <a:rPr sz="2400" b="1" spc="-60" dirty="0">
                  <a:latin typeface="Times New Roman"/>
                  <a:cs typeface="Times New Roman"/>
                </a:rPr>
                <a:t>,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62000" y="4520493"/>
              <a:ext cx="866775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-5" dirty="0">
                  <a:solidFill>
                    <a:srgbClr val="330066"/>
                  </a:solidFill>
                  <a:latin typeface="楷体"/>
                  <a:cs typeface="楷体"/>
                </a:rPr>
                <a:t>定义</a:t>
              </a:r>
              <a:r>
                <a:rPr sz="2400" b="1" spc="-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2.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810885" y="4453607"/>
              <a:ext cx="2647315" cy="4231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b="1" spc="-7" baseline="1157" dirty="0" err="1">
                  <a:latin typeface="楷体"/>
                  <a:cs typeface="楷体"/>
                </a:rPr>
                <a:t>若</a:t>
              </a:r>
              <a:r>
                <a:rPr sz="3600" b="1" spc="-15" baseline="1157" dirty="0" err="1">
                  <a:latin typeface="楷体"/>
                  <a:cs typeface="楷体"/>
                </a:rPr>
                <a:t>对</a:t>
              </a:r>
              <a:r>
                <a:rPr sz="2750" spc="-114" dirty="0">
                  <a:latin typeface="Symbol"/>
                  <a:cs typeface="Symbol"/>
                </a:rPr>
                <a:t></a:t>
              </a:r>
              <a:r>
                <a:rPr sz="2750" spc="-25" dirty="0">
                  <a:latin typeface="Times New Roman"/>
                  <a:cs typeface="Times New Roman"/>
                </a:rPr>
                <a:t> </a:t>
              </a:r>
              <a:r>
                <a:rPr sz="2750" b="1" i="1" spc="-85" dirty="0">
                  <a:latin typeface="Times New Roman"/>
                  <a:cs typeface="Times New Roman"/>
                </a:rPr>
                <a:t>x</a:t>
              </a:r>
              <a:r>
                <a:rPr sz="2400" b="1" spc="-75" baseline="-26041" dirty="0">
                  <a:latin typeface="Times New Roman"/>
                  <a:cs typeface="Times New Roman"/>
                </a:rPr>
                <a:t>1</a:t>
              </a:r>
              <a:r>
                <a:rPr sz="2400" b="1" baseline="-26041" dirty="0">
                  <a:latin typeface="Times New Roman"/>
                  <a:cs typeface="Times New Roman"/>
                </a:rPr>
                <a:t> </a:t>
              </a:r>
              <a:r>
                <a:rPr sz="2400" b="1" spc="22" baseline="-26041" dirty="0">
                  <a:latin typeface="Times New Roman"/>
                  <a:cs typeface="Times New Roman"/>
                </a:rPr>
                <a:t> </a:t>
              </a:r>
              <a:r>
                <a:rPr sz="2750" spc="-90" dirty="0">
                  <a:latin typeface="Symbol"/>
                  <a:cs typeface="Symbol"/>
                </a:rPr>
                <a:t></a:t>
              </a:r>
              <a:r>
                <a:rPr sz="2750" spc="275" dirty="0">
                  <a:latin typeface="Times New Roman"/>
                  <a:cs typeface="Times New Roman"/>
                </a:rPr>
                <a:t> </a:t>
              </a:r>
              <a:r>
                <a:rPr sz="2750" b="1" i="1" spc="10" dirty="0">
                  <a:latin typeface="Times New Roman"/>
                  <a:cs typeface="Times New Roman"/>
                </a:rPr>
                <a:t>x</a:t>
              </a:r>
              <a:r>
                <a:rPr sz="2400" b="1" spc="-75" baseline="-26041" dirty="0">
                  <a:latin typeface="Times New Roman"/>
                  <a:cs typeface="Times New Roman"/>
                </a:rPr>
                <a:t>2</a:t>
              </a:r>
              <a:r>
                <a:rPr sz="2400" b="1" baseline="-26041" dirty="0">
                  <a:latin typeface="Times New Roman"/>
                  <a:cs typeface="Times New Roman"/>
                </a:rPr>
                <a:t> </a:t>
              </a:r>
              <a:r>
                <a:rPr sz="2400" b="1" spc="-284" baseline="-26041" dirty="0">
                  <a:latin typeface="Times New Roman"/>
                  <a:cs typeface="Times New Roman"/>
                </a:rPr>
                <a:t> </a:t>
              </a:r>
              <a:r>
                <a:rPr sz="2750" spc="-114" dirty="0">
                  <a:latin typeface="Symbol"/>
                  <a:cs typeface="Symbol"/>
                </a:rPr>
                <a:t></a:t>
              </a:r>
              <a:r>
                <a:rPr sz="2750" spc="15" dirty="0">
                  <a:latin typeface="Times New Roman"/>
                  <a:cs typeface="Times New Roman"/>
                </a:rPr>
                <a:t> </a:t>
              </a:r>
              <a:r>
                <a:rPr lang="en-US" sz="2750" b="1" i="1" spc="-105" dirty="0">
                  <a:latin typeface="Times New Roman"/>
                  <a:cs typeface="Times New Roman"/>
                </a:rPr>
                <a:t>I</a:t>
              </a:r>
              <a:endParaRPr sz="2750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42642" y="5706757"/>
            <a:ext cx="44367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或</a:t>
            </a:r>
            <a:r>
              <a:rPr sz="2400" b="1" spc="-10" dirty="0">
                <a:latin typeface="楷体"/>
                <a:cs typeface="楷体"/>
              </a:rPr>
              <a:t>称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是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I </a:t>
            </a:r>
            <a:r>
              <a:rPr sz="2400" b="1" dirty="0" err="1">
                <a:latin typeface="楷体"/>
                <a:cs typeface="楷体"/>
              </a:rPr>
              <a:t>上的</a:t>
            </a:r>
            <a:r>
              <a:rPr sz="2400" b="1" dirty="0" err="1">
                <a:solidFill>
                  <a:srgbClr val="330066"/>
                </a:solidFill>
                <a:latin typeface="楷体"/>
                <a:cs typeface="楷体"/>
              </a:rPr>
              <a:t>单调递增函</a:t>
            </a:r>
            <a:r>
              <a:rPr sz="2400" b="1" spc="-10" dirty="0" err="1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AF127D5-6943-4433-A775-83B1E5B7AA6B}"/>
              </a:ext>
            </a:extLst>
          </p:cNvPr>
          <p:cNvGrpSpPr/>
          <p:nvPr/>
        </p:nvGrpSpPr>
        <p:grpSpPr>
          <a:xfrm>
            <a:off x="1866176" y="5065859"/>
            <a:ext cx="5995124" cy="386330"/>
            <a:chOff x="1866176" y="5065859"/>
            <a:chExt cx="5995124" cy="386330"/>
          </a:xfrm>
        </p:grpSpPr>
        <p:sp>
          <p:nvSpPr>
            <p:cNvPr id="17" name="object 17"/>
            <p:cNvSpPr txBox="1"/>
            <p:nvPr/>
          </p:nvSpPr>
          <p:spPr>
            <a:xfrm>
              <a:off x="4267200" y="5082857"/>
              <a:ext cx="35941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dirty="0">
                  <a:latin typeface="楷体"/>
                  <a:cs typeface="楷体"/>
                </a:rPr>
                <a:t>则</a:t>
              </a:r>
              <a:r>
                <a:rPr sz="2400" b="1" spc="-10" dirty="0">
                  <a:latin typeface="楷体"/>
                  <a:cs typeface="楷体"/>
                </a:rPr>
                <a:t>称</a:t>
              </a:r>
              <a:r>
                <a:rPr sz="2400" b="1" spc="-600" dirty="0">
                  <a:latin typeface="楷体"/>
                  <a:cs typeface="楷体"/>
                </a:rPr>
                <a:t> </a:t>
              </a:r>
              <a:r>
                <a:rPr sz="2400" b="1" i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f</a:t>
              </a:r>
              <a:r>
                <a:rPr sz="2400" b="1" i="1" spc="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400" b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(</a:t>
              </a:r>
              <a:r>
                <a:rPr sz="2400" b="1" i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x</a:t>
              </a:r>
              <a:r>
                <a:rPr sz="2400" b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)</a:t>
              </a:r>
              <a:r>
                <a:rPr sz="2400" b="1" spc="-10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400" b="1" spc="-10" dirty="0">
                  <a:solidFill>
                    <a:srgbClr val="330066"/>
                  </a:solidFill>
                  <a:latin typeface="楷体"/>
                  <a:cs typeface="楷体"/>
                </a:rPr>
                <a:t>在</a:t>
              </a:r>
              <a:r>
                <a:rPr sz="2400" b="1" spc="-600" dirty="0">
                  <a:solidFill>
                    <a:srgbClr val="330066"/>
                  </a:solidFill>
                  <a:latin typeface="楷体"/>
                  <a:cs typeface="楷体"/>
                </a:rPr>
                <a:t> </a:t>
              </a:r>
              <a:r>
                <a:rPr lang="en-US" sz="2400" b="1" i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I</a:t>
              </a:r>
              <a:r>
                <a:rPr sz="2400" b="1" i="1" spc="-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400" b="1" dirty="0">
                  <a:solidFill>
                    <a:srgbClr val="330066"/>
                  </a:solidFill>
                  <a:latin typeface="楷体"/>
                  <a:cs typeface="楷体"/>
                </a:rPr>
                <a:t>上单调递</a:t>
              </a:r>
              <a:r>
                <a:rPr sz="2400" b="1" spc="0" dirty="0">
                  <a:solidFill>
                    <a:srgbClr val="330066"/>
                  </a:solidFill>
                  <a:latin typeface="楷体"/>
                  <a:cs typeface="楷体"/>
                </a:rPr>
                <a:t>增</a:t>
              </a:r>
              <a:r>
                <a:rPr sz="2400" b="1" dirty="0">
                  <a:latin typeface="Times New Roman"/>
                  <a:cs typeface="Times New Roman"/>
                </a:rPr>
                <a:t>.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66176" y="5065859"/>
              <a:ext cx="2189480" cy="3616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451610" algn="l"/>
                </a:tabLst>
              </a:pPr>
              <a:r>
                <a:rPr sz="2350" b="1" spc="-175" dirty="0">
                  <a:latin typeface="楷体" panose="02010609060101010101" pitchFamily="49" charset="-122"/>
                  <a:ea typeface="楷体" panose="02010609060101010101" pitchFamily="49" charset="-122"/>
                  <a:cs typeface="新宋体"/>
                </a:rPr>
                <a:t>有</a:t>
              </a:r>
              <a:r>
                <a:rPr sz="2350" spc="145" dirty="0">
                  <a:latin typeface="新宋体"/>
                  <a:cs typeface="新宋体"/>
                </a:rPr>
                <a:t> </a:t>
              </a:r>
              <a:r>
                <a:rPr sz="2350" b="1" i="1" spc="-60" dirty="0">
                  <a:latin typeface="Times New Roman"/>
                  <a:cs typeface="Times New Roman"/>
                </a:rPr>
                <a:t>f</a:t>
              </a:r>
              <a:r>
                <a:rPr sz="2350" b="1" i="1" spc="-70" dirty="0">
                  <a:latin typeface="Times New Roman"/>
                  <a:cs typeface="Times New Roman"/>
                </a:rPr>
                <a:t> </a:t>
              </a:r>
              <a:r>
                <a:rPr sz="2350" b="1" spc="-60" dirty="0">
                  <a:latin typeface="Times New Roman"/>
                  <a:cs typeface="Times New Roman"/>
                </a:rPr>
                <a:t>(</a:t>
              </a:r>
              <a:r>
                <a:rPr sz="2350" b="1" spc="-280" dirty="0">
                  <a:latin typeface="Times New Roman"/>
                  <a:cs typeface="Times New Roman"/>
                </a:rPr>
                <a:t> </a:t>
              </a:r>
              <a:r>
                <a:rPr sz="2350" b="1" i="1" spc="-80" dirty="0">
                  <a:latin typeface="Times New Roman"/>
                  <a:cs typeface="Times New Roman"/>
                </a:rPr>
                <a:t>x</a:t>
              </a:r>
              <a:r>
                <a:rPr sz="2025" b="1" spc="-67" baseline="-26748" dirty="0">
                  <a:latin typeface="Times New Roman"/>
                  <a:cs typeface="Times New Roman"/>
                </a:rPr>
                <a:t>1</a:t>
              </a:r>
              <a:r>
                <a:rPr sz="2025" b="1" spc="-97" baseline="-26748" dirty="0">
                  <a:latin typeface="Times New Roman"/>
                  <a:cs typeface="Times New Roman"/>
                </a:rPr>
                <a:t> </a:t>
              </a:r>
              <a:r>
                <a:rPr sz="2350" b="1" spc="-60" dirty="0">
                  <a:latin typeface="Times New Roman"/>
                  <a:cs typeface="Times New Roman"/>
                </a:rPr>
                <a:t>)</a:t>
              </a:r>
              <a:r>
                <a:rPr sz="2350" b="1" spc="-95" dirty="0">
                  <a:latin typeface="Times New Roman"/>
                  <a:cs typeface="Times New Roman"/>
                </a:rPr>
                <a:t> </a:t>
              </a:r>
              <a:r>
                <a:rPr sz="2350" spc="-95" dirty="0">
                  <a:latin typeface="Symbol"/>
                  <a:cs typeface="Symbol"/>
                </a:rPr>
                <a:t></a:t>
              </a:r>
              <a:r>
                <a:rPr sz="2350" dirty="0">
                  <a:latin typeface="Times New Roman"/>
                  <a:cs typeface="Times New Roman"/>
                </a:rPr>
                <a:t>	</a:t>
              </a:r>
              <a:r>
                <a:rPr sz="2350" b="1" i="1" spc="-60" dirty="0">
                  <a:latin typeface="Times New Roman"/>
                  <a:cs typeface="Times New Roman"/>
                </a:rPr>
                <a:t>f</a:t>
              </a:r>
              <a:r>
                <a:rPr sz="2350" b="1" i="1" spc="-70" dirty="0">
                  <a:latin typeface="Times New Roman"/>
                  <a:cs typeface="Times New Roman"/>
                </a:rPr>
                <a:t> </a:t>
              </a:r>
              <a:r>
                <a:rPr sz="2350" b="1" spc="-60" dirty="0">
                  <a:latin typeface="Times New Roman"/>
                  <a:cs typeface="Times New Roman"/>
                </a:rPr>
                <a:t>(</a:t>
              </a:r>
              <a:r>
                <a:rPr sz="2350" b="1" spc="-275" dirty="0">
                  <a:latin typeface="Times New Roman"/>
                  <a:cs typeface="Times New Roman"/>
                </a:rPr>
                <a:t> </a:t>
              </a:r>
              <a:r>
                <a:rPr sz="2350" b="1" i="1" spc="0" dirty="0">
                  <a:latin typeface="Times New Roman"/>
                  <a:cs typeface="Times New Roman"/>
                </a:rPr>
                <a:t>x</a:t>
              </a:r>
              <a:r>
                <a:rPr sz="2025" b="1" spc="-67" baseline="-26748" dirty="0">
                  <a:latin typeface="Times New Roman"/>
                  <a:cs typeface="Times New Roman"/>
                </a:rPr>
                <a:t>2</a:t>
              </a:r>
              <a:r>
                <a:rPr sz="2025" b="1" spc="-44" baseline="-26748" dirty="0">
                  <a:latin typeface="Times New Roman"/>
                  <a:cs typeface="Times New Roman"/>
                </a:rPr>
                <a:t> </a:t>
              </a:r>
              <a:r>
                <a:rPr sz="2350" b="1" spc="-40" dirty="0">
                  <a:latin typeface="Times New Roman"/>
                  <a:cs typeface="Times New Roman"/>
                </a:rPr>
                <a:t>)</a:t>
              </a:r>
              <a:r>
                <a:rPr sz="2350" b="1" spc="-45" dirty="0">
                  <a:latin typeface="Times New Roman"/>
                  <a:cs typeface="Times New Roman"/>
                </a:rPr>
                <a:t>,</a:t>
              </a:r>
              <a:endParaRPr sz="2350" dirty="0">
                <a:latin typeface="Times New Roman"/>
                <a:cs typeface="Times New Roman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4065" y="3865522"/>
            <a:ext cx="21653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solidFill>
                  <a:srgbClr val="330066"/>
                </a:solidFill>
                <a:latin typeface="楷体"/>
                <a:cs typeface="楷体"/>
              </a:rPr>
              <a:t>二</a:t>
            </a:r>
            <a:r>
              <a:rPr sz="2800" b="1" spc="-15" dirty="0">
                <a:solidFill>
                  <a:srgbClr val="330066"/>
                </a:solidFill>
                <a:latin typeface="楷体"/>
                <a:cs typeface="楷体"/>
              </a:rPr>
              <a:t>、单调</a:t>
            </a:r>
            <a:r>
              <a:rPr sz="2800" b="1" dirty="0">
                <a:solidFill>
                  <a:srgbClr val="330066"/>
                </a:solidFill>
                <a:latin typeface="楷体"/>
                <a:cs typeface="楷体"/>
              </a:rPr>
              <a:t>函</a:t>
            </a:r>
            <a:r>
              <a:rPr sz="2800" b="1" spc="-20" dirty="0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endParaRPr sz="2800" dirty="0">
              <a:latin typeface="楷体"/>
              <a:cs typeface="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9692" y="644558"/>
            <a:ext cx="71475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1</a:t>
            </a:r>
            <a:r>
              <a:rPr sz="2400" b="1" dirty="0">
                <a:solidFill>
                  <a:srgbClr val="0033CC"/>
                </a:solidFill>
                <a:latin typeface="楷体"/>
                <a:cs typeface="楷体"/>
              </a:rPr>
              <a:t>°讨论函数有界性要明确自变量取值范围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C8867F1-A828-4B65-ADC6-683BFA9B9295}"/>
              </a:ext>
            </a:extLst>
          </p:cNvPr>
          <p:cNvGrpSpPr/>
          <p:nvPr/>
        </p:nvGrpSpPr>
        <p:grpSpPr>
          <a:xfrm>
            <a:off x="1219200" y="1066800"/>
            <a:ext cx="6096000" cy="900661"/>
            <a:chOff x="1219200" y="1066800"/>
            <a:chExt cx="6096000" cy="90066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4A273E8-C588-4A82-A548-625DF7F1E4E9}"/>
                </a:ext>
              </a:extLst>
            </p:cNvPr>
            <p:cNvGrpSpPr/>
            <p:nvPr/>
          </p:nvGrpSpPr>
          <p:grpSpPr>
            <a:xfrm>
              <a:off x="1219200" y="1066800"/>
              <a:ext cx="6096000" cy="900661"/>
              <a:chOff x="1219200" y="1066800"/>
              <a:chExt cx="6096000" cy="900661"/>
            </a:xfrm>
          </p:grpSpPr>
          <p:graphicFrame>
            <p:nvGraphicFramePr>
              <p:cNvPr id="31" name="对象 30">
                <a:extLst>
                  <a:ext uri="{FF2B5EF4-FFF2-40B4-BE49-F238E27FC236}">
                    <a16:creationId xmlns:a16="http://schemas.microsoft.com/office/drawing/2014/main" id="{EF3610F8-350A-4CA1-A631-2EE12A51BD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388822"/>
                  </p:ext>
                </p:extLst>
              </p:nvPr>
            </p:nvGraphicFramePr>
            <p:xfrm>
              <a:off x="3124200" y="1126718"/>
              <a:ext cx="782207" cy="787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19040" imgH="406080" progId="Equation.DSMT4">
                      <p:embed/>
                    </p:oleObj>
                  </mc:Choice>
                  <mc:Fallback>
                    <p:oleObj name="Equation" r:id="rId2" imgW="419040" imgH="406080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4200" y="1126718"/>
                            <a:ext cx="782207" cy="78725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8136F0FC-8AF8-433A-8DEF-5977C011F6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177951"/>
                  </p:ext>
                </p:extLst>
              </p:nvPr>
            </p:nvGraphicFramePr>
            <p:xfrm>
              <a:off x="6400800" y="1066800"/>
              <a:ext cx="914400" cy="900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69800" imgH="444240" progId="Equation.DSMT4">
                      <p:embed/>
                    </p:oleObj>
                  </mc:Choice>
                  <mc:Fallback>
                    <p:oleObj name="Equation" r:id="rId4" imgW="469800" imgH="444240" progId="Equation.DSMT4">
                      <p:embed/>
                      <p:pic>
                        <p:nvPicPr>
                          <p:cNvPr id="31" name="对象 30">
                            <a:extLst>
                              <a:ext uri="{FF2B5EF4-FFF2-40B4-BE49-F238E27FC236}">
                                <a16:creationId xmlns:a16="http://schemas.microsoft.com/office/drawing/2014/main" id="{EF3610F8-350A-4CA1-A631-2EE12A51BD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00800" y="1066800"/>
                            <a:ext cx="914400" cy="900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2CFDBA-701B-4FE3-8B3C-2EEF0E1795AD}"/>
                  </a:ext>
                </a:extLst>
              </p:cNvPr>
              <p:cNvSpPr txBox="1"/>
              <p:nvPr/>
            </p:nvSpPr>
            <p:spPr>
              <a:xfrm>
                <a:off x="1219200" y="1251690"/>
                <a:ext cx="21588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3200" b="1" i="0" u="none" strike="noStrike" kern="1200" cap="none" spc="-7" normalizeH="0" baseline="1504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</a:t>
                </a:r>
                <a:r>
                  <a:rPr kumimoji="0" lang="zh-CN" altLang="en-US" sz="3200" b="1" i="0" u="none" strike="noStrike" kern="1200" cap="none" spc="-15" normalizeH="0" baseline="1504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kumimoji="0" lang="zh-CN" altLang="en-US" sz="3200" b="1" i="0" u="none" strike="noStrike" kern="1200" cap="none" spc="-1387" normalizeH="0" baseline="1504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3200" b="1" i="0" u="none" strike="noStrike" kern="1200" cap="none" spc="0" normalizeH="0" baseline="1041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3200" b="1" i="0" u="none" strike="noStrike" kern="1200" cap="none" spc="0" normalizeH="0" baseline="1041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3200" b="1" i="0" u="none" strike="noStrike" kern="1200" cap="none" spc="7" normalizeH="0" baseline="1041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en-US" altLang="zh-CN" sz="3200" b="1" i="0" u="none" strike="noStrike" kern="1200" cap="none" spc="0" normalizeH="0" baseline="1041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,1)</a:t>
                </a:r>
                <a:r>
                  <a:rPr kumimoji="0" lang="zh-CN" altLang="en-US" sz="3200" b="1" i="0" u="none" strike="noStrike" kern="1200" cap="none" spc="0" normalizeH="0" baseline="1041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</a:t>
                </a:r>
                <a:r>
                  <a:rPr kumimoji="0" lang="zh-CN" altLang="en-US" sz="3200" b="1" i="0" u="none" strike="noStrike" kern="1200" cap="none" spc="60" normalizeH="0" baseline="1041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en-US" sz="3200" b="1" i="0" u="none" strike="noStrike" kern="1200" cap="none" spc="0" normalizeH="0" baseline="666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3793C36-BE05-4A6F-BD00-C45B6CB6957B}"/>
                  </a:ext>
                </a:extLst>
              </p:cNvPr>
              <p:cNvSpPr txBox="1"/>
              <p:nvPr/>
            </p:nvSpPr>
            <p:spPr>
              <a:xfrm>
                <a:off x="3886200" y="1244025"/>
                <a:ext cx="12111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3200" b="1" i="0" u="none" strike="noStrike" kern="1200" cap="none" spc="0" normalizeH="0" baseline="12731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无界</a:t>
                </a:r>
                <a:r>
                  <a:rPr kumimoji="0" lang="zh-CN" altLang="en-US" sz="3200" b="1" i="0" u="none" strike="noStrike" kern="1200" cap="none" spc="-15" normalizeH="0" baseline="12731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en-US" sz="3200" dirty="0"/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868907B-5506-4882-B15E-B10473221A18}"/>
                </a:ext>
              </a:extLst>
            </p:cNvPr>
            <p:cNvSpPr txBox="1"/>
            <p:nvPr/>
          </p:nvSpPr>
          <p:spPr>
            <a:xfrm>
              <a:off x="4724400" y="1181658"/>
              <a:ext cx="205270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3200" b="1" i="0" u="none" strike="noStrike" kern="1200" cap="none" spc="0" normalizeH="0" baseline="115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而在</a:t>
              </a:r>
              <a:r>
                <a:rPr kumimoji="0" lang="en-US" altLang="zh-CN" sz="3200" b="1" i="0" u="none" strike="noStrike" kern="1200" cap="none" spc="0" normalizeH="0" baseline="115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(1,2</a:t>
              </a:r>
              <a:r>
                <a:rPr kumimoji="0" lang="en-US" altLang="zh-CN" sz="3200" b="1" i="0" u="none" strike="noStrike" kern="1200" cap="none" spc="7" normalizeH="0" baseline="115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3200" b="1" i="0" u="none" strike="noStrike" kern="1200" cap="none" spc="0" normalizeH="0" baseline="115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内</a:t>
              </a:r>
              <a:r>
                <a:rPr kumimoji="0" lang="zh-CN" altLang="en-US" sz="3200" b="1" i="0" u="none" strike="noStrike" kern="1200" cap="none" spc="-15" normalizeH="0" baseline="115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200" b="1" i="0" u="none" strike="noStrike" kern="1200" cap="none" spc="-502" normalizeH="0" baseline="1157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B36E30E-76E7-4A8B-8295-138B49AD2F42}"/>
              </a:ext>
            </a:extLst>
          </p:cNvPr>
          <p:cNvGrpSpPr/>
          <p:nvPr/>
        </p:nvGrpSpPr>
        <p:grpSpPr>
          <a:xfrm>
            <a:off x="3835400" y="1828225"/>
            <a:ext cx="3810653" cy="2210375"/>
            <a:chOff x="3835400" y="1768125"/>
            <a:chExt cx="3810653" cy="2210375"/>
          </a:xfrm>
        </p:grpSpPr>
        <p:sp>
          <p:nvSpPr>
            <p:cNvPr id="2" name="object 2"/>
            <p:cNvSpPr/>
            <p:nvPr/>
          </p:nvSpPr>
          <p:spPr>
            <a:xfrm>
              <a:off x="7075423" y="3140075"/>
              <a:ext cx="635" cy="338455"/>
            </a:xfrm>
            <a:custGeom>
              <a:avLst/>
              <a:gdLst/>
              <a:ahLst/>
              <a:cxnLst/>
              <a:rect l="l" t="t" r="r" b="b"/>
              <a:pathLst>
                <a:path w="634" h="338454">
                  <a:moveTo>
                    <a:pt x="126" y="338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4772025" y="2708275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8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105974" y="3633060"/>
              <a:ext cx="494030" cy="3454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50" spc="-50" dirty="0">
                  <a:latin typeface="Symbol"/>
                  <a:cs typeface="Symbol"/>
                </a:rPr>
                <a:t></a:t>
              </a:r>
              <a:r>
                <a:rPr sz="2450" spc="-330" dirty="0">
                  <a:latin typeface="Times New Roman"/>
                  <a:cs typeface="Times New Roman"/>
                </a:rPr>
                <a:t> </a:t>
              </a:r>
              <a:r>
                <a:rPr sz="2450" b="1" i="1" spc="-80" dirty="0">
                  <a:latin typeface="Times New Roman"/>
                  <a:cs typeface="Times New Roman"/>
                </a:rPr>
                <a:t>M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195826" y="3643248"/>
              <a:ext cx="3240405" cy="635"/>
            </a:xfrm>
            <a:custGeom>
              <a:avLst/>
              <a:gdLst/>
              <a:ahLst/>
              <a:cxnLst/>
              <a:rect l="l" t="t" r="r" b="b"/>
              <a:pathLst>
                <a:path w="3240404" h="635">
                  <a:moveTo>
                    <a:pt x="0" y="0"/>
                  </a:moveTo>
                  <a:lnTo>
                    <a:pt x="3240024" y="126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38701" y="2635250"/>
              <a:ext cx="3241675" cy="0"/>
            </a:xfrm>
            <a:custGeom>
              <a:avLst/>
              <a:gdLst/>
              <a:ahLst/>
              <a:cxnLst/>
              <a:rect l="l" t="t" r="r" b="b"/>
              <a:pathLst>
                <a:path w="3241675">
                  <a:moveTo>
                    <a:pt x="0" y="0"/>
                  </a:moveTo>
                  <a:lnTo>
                    <a:pt x="3241675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3990" y="2701925"/>
              <a:ext cx="2341245" cy="842644"/>
            </a:xfrm>
            <a:custGeom>
              <a:avLst/>
              <a:gdLst/>
              <a:ahLst/>
              <a:cxnLst/>
              <a:rect l="l" t="t" r="r" b="b"/>
              <a:pathLst>
                <a:path w="2341245" h="842645">
                  <a:moveTo>
                    <a:pt x="2341117" y="773049"/>
                  </a:moveTo>
                  <a:lnTo>
                    <a:pt x="2292941" y="786307"/>
                  </a:lnTo>
                  <a:lnTo>
                    <a:pt x="2244872" y="799124"/>
                  </a:lnTo>
                  <a:lnTo>
                    <a:pt x="2197008" y="811065"/>
                  </a:lnTo>
                  <a:lnTo>
                    <a:pt x="2149449" y="821695"/>
                  </a:lnTo>
                  <a:lnTo>
                    <a:pt x="2102294" y="830579"/>
                  </a:lnTo>
                  <a:lnTo>
                    <a:pt x="2055642" y="837285"/>
                  </a:lnTo>
                  <a:lnTo>
                    <a:pt x="2009592" y="841377"/>
                  </a:lnTo>
                  <a:lnTo>
                    <a:pt x="1964242" y="842421"/>
                  </a:lnTo>
                  <a:lnTo>
                    <a:pt x="1941862" y="841664"/>
                  </a:lnTo>
                  <a:lnTo>
                    <a:pt x="1897750" y="837322"/>
                  </a:lnTo>
                  <a:lnTo>
                    <a:pt x="1854708" y="828732"/>
                  </a:lnTo>
                  <a:lnTo>
                    <a:pt x="1813270" y="815329"/>
                  </a:lnTo>
                  <a:lnTo>
                    <a:pt x="1773175" y="797706"/>
                  </a:lnTo>
                  <a:lnTo>
                    <a:pt x="1734058" y="776582"/>
                  </a:lnTo>
                  <a:lnTo>
                    <a:pt x="1695553" y="752675"/>
                  </a:lnTo>
                  <a:lnTo>
                    <a:pt x="1657294" y="726701"/>
                  </a:lnTo>
                  <a:lnTo>
                    <a:pt x="1618919" y="699380"/>
                  </a:lnTo>
                  <a:lnTo>
                    <a:pt x="1599573" y="685438"/>
                  </a:lnTo>
                  <a:lnTo>
                    <a:pt x="1580060" y="671429"/>
                  </a:lnTo>
                  <a:lnTo>
                    <a:pt x="1540354" y="643565"/>
                  </a:lnTo>
                  <a:lnTo>
                    <a:pt x="1499435" y="616506"/>
                  </a:lnTo>
                  <a:lnTo>
                    <a:pt x="1457075" y="590552"/>
                  </a:lnTo>
                  <a:lnTo>
                    <a:pt x="1435565" y="577285"/>
                  </a:lnTo>
                  <a:lnTo>
                    <a:pt x="1392042" y="549939"/>
                  </a:lnTo>
                  <a:lnTo>
                    <a:pt x="1347896" y="521730"/>
                  </a:lnTo>
                  <a:lnTo>
                    <a:pt x="1303185" y="492924"/>
                  </a:lnTo>
                  <a:lnTo>
                    <a:pt x="1280635" y="478381"/>
                  </a:lnTo>
                  <a:lnTo>
                    <a:pt x="1257966" y="463788"/>
                  </a:lnTo>
                  <a:lnTo>
                    <a:pt x="1212298" y="434586"/>
                  </a:lnTo>
                  <a:lnTo>
                    <a:pt x="1166238" y="405586"/>
                  </a:lnTo>
                  <a:lnTo>
                    <a:pt x="1119844" y="377053"/>
                  </a:lnTo>
                  <a:lnTo>
                    <a:pt x="1073174" y="349253"/>
                  </a:lnTo>
                  <a:lnTo>
                    <a:pt x="1026287" y="322452"/>
                  </a:lnTo>
                  <a:lnTo>
                    <a:pt x="1002772" y="309243"/>
                  </a:lnTo>
                  <a:lnTo>
                    <a:pt x="979202" y="295857"/>
                  </a:lnTo>
                  <a:lnTo>
                    <a:pt x="955571" y="282344"/>
                  </a:lnTo>
                  <a:lnTo>
                    <a:pt x="931873" y="268751"/>
                  </a:lnTo>
                  <a:lnTo>
                    <a:pt x="908101" y="255125"/>
                  </a:lnTo>
                  <a:lnTo>
                    <a:pt x="860315" y="227964"/>
                  </a:lnTo>
                  <a:lnTo>
                    <a:pt x="812165" y="201243"/>
                  </a:lnTo>
                  <a:lnTo>
                    <a:pt x="763605" y="175341"/>
                  </a:lnTo>
                  <a:lnTo>
                    <a:pt x="714586" y="150639"/>
                  </a:lnTo>
                  <a:lnTo>
                    <a:pt x="665063" y="127517"/>
                  </a:lnTo>
                  <a:lnTo>
                    <a:pt x="614987" y="106356"/>
                  </a:lnTo>
                  <a:lnTo>
                    <a:pt x="564311" y="87535"/>
                  </a:lnTo>
                  <a:lnTo>
                    <a:pt x="512326" y="71368"/>
                  </a:lnTo>
                  <a:lnTo>
                    <a:pt x="455580" y="57606"/>
                  </a:lnTo>
                  <a:lnTo>
                    <a:pt x="395067" y="45952"/>
                  </a:lnTo>
                  <a:lnTo>
                    <a:pt x="332559" y="36151"/>
                  </a:lnTo>
                  <a:lnTo>
                    <a:pt x="269829" y="27949"/>
                  </a:lnTo>
                  <a:lnTo>
                    <a:pt x="208648" y="21090"/>
                  </a:lnTo>
                  <a:lnTo>
                    <a:pt x="150787" y="15319"/>
                  </a:lnTo>
                  <a:lnTo>
                    <a:pt x="98018" y="10380"/>
                  </a:lnTo>
                  <a:lnTo>
                    <a:pt x="74096" y="8143"/>
                  </a:lnTo>
                  <a:lnTo>
                    <a:pt x="52112" y="6018"/>
                  </a:lnTo>
                  <a:lnTo>
                    <a:pt x="32287" y="3974"/>
                  </a:lnTo>
                  <a:lnTo>
                    <a:pt x="14843" y="1978"/>
                  </a:lnTo>
                  <a:lnTo>
                    <a:pt x="0" y="0"/>
                  </a:lnTo>
                </a:path>
              </a:pathLst>
            </a:custGeom>
            <a:ln w="3175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912696" y="2718662"/>
              <a:ext cx="94297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i="1" spc="-50" dirty="0">
                  <a:solidFill>
                    <a:srgbClr val="330066"/>
                  </a:solidFill>
                  <a:latin typeface="Times New Roman"/>
                  <a:cs typeface="Times New Roman"/>
                </a:rPr>
                <a:t>y</a:t>
              </a:r>
              <a:r>
                <a:rPr sz="2050" b="1" i="1" spc="2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050" b="1" spc="-65" dirty="0">
                  <a:solidFill>
                    <a:srgbClr val="330066"/>
                  </a:solidFill>
                  <a:latin typeface="Symbol"/>
                  <a:cs typeface="Symbol"/>
                </a:rPr>
                <a:t></a:t>
              </a:r>
              <a:r>
                <a:rPr sz="2050" b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050" b="1" spc="-7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050" b="1" i="1" spc="-40" dirty="0">
                  <a:solidFill>
                    <a:srgbClr val="330066"/>
                  </a:solidFill>
                  <a:latin typeface="Times New Roman"/>
                  <a:cs typeface="Times New Roman"/>
                </a:rPr>
                <a:t>f</a:t>
              </a:r>
              <a:r>
                <a:rPr sz="2050" b="1" i="1" spc="-5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050" b="1" spc="-40" dirty="0">
                  <a:solidFill>
                    <a:srgbClr val="330066"/>
                  </a:solidFill>
                  <a:latin typeface="Times New Roman"/>
                  <a:cs typeface="Times New Roman"/>
                </a:rPr>
                <a:t>(</a:t>
              </a:r>
              <a:r>
                <a:rPr sz="2050" b="1" spc="-250" dirty="0">
                  <a:solidFill>
                    <a:srgbClr val="330066"/>
                  </a:solidFill>
                  <a:latin typeface="Times New Roman"/>
                  <a:cs typeface="Times New Roman"/>
                </a:rPr>
                <a:t> </a:t>
              </a:r>
              <a:r>
                <a:rPr sz="2050" b="1" i="1" spc="10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x</a:t>
              </a:r>
              <a:r>
                <a:rPr sz="2050" b="1" spc="-40" dirty="0">
                  <a:solidFill>
                    <a:srgbClr val="330066"/>
                  </a:solidFill>
                  <a:latin typeface="Times New Roman"/>
                  <a:cs typeface="Times New Roman"/>
                </a:rPr>
                <a:t>)</a:t>
              </a:r>
              <a:endParaRPr sz="2050" dirty="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35400" y="3101975"/>
              <a:ext cx="3600450" cy="76200"/>
            </a:xfrm>
            <a:custGeom>
              <a:avLst/>
              <a:gdLst/>
              <a:ahLst/>
              <a:cxnLst/>
              <a:rect l="l" t="t" r="r" b="b"/>
              <a:pathLst>
                <a:path w="3600450" h="76200">
                  <a:moveTo>
                    <a:pt x="3524250" y="0"/>
                  </a:moveTo>
                  <a:lnTo>
                    <a:pt x="3524250" y="76200"/>
                  </a:lnTo>
                  <a:lnTo>
                    <a:pt x="3587750" y="44450"/>
                  </a:lnTo>
                  <a:lnTo>
                    <a:pt x="3536950" y="44450"/>
                  </a:lnTo>
                  <a:lnTo>
                    <a:pt x="3536950" y="31750"/>
                  </a:lnTo>
                  <a:lnTo>
                    <a:pt x="3587750" y="31750"/>
                  </a:lnTo>
                  <a:lnTo>
                    <a:pt x="3524250" y="0"/>
                  </a:lnTo>
                  <a:close/>
                </a:path>
                <a:path w="3600450" h="76200">
                  <a:moveTo>
                    <a:pt x="35242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524250" y="44450"/>
                  </a:lnTo>
                  <a:lnTo>
                    <a:pt x="3524250" y="31750"/>
                  </a:lnTo>
                  <a:close/>
                </a:path>
                <a:path w="3600450" h="76200">
                  <a:moveTo>
                    <a:pt x="3587750" y="31750"/>
                  </a:moveTo>
                  <a:lnTo>
                    <a:pt x="3536950" y="31750"/>
                  </a:lnTo>
                  <a:lnTo>
                    <a:pt x="3536950" y="44450"/>
                  </a:lnTo>
                  <a:lnTo>
                    <a:pt x="3587750" y="44450"/>
                  </a:lnTo>
                  <a:lnTo>
                    <a:pt x="3600450" y="38100"/>
                  </a:lnTo>
                  <a:lnTo>
                    <a:pt x="35877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1198" y="2058923"/>
              <a:ext cx="76200" cy="1906905"/>
            </a:xfrm>
            <a:custGeom>
              <a:avLst/>
              <a:gdLst/>
              <a:ahLst/>
              <a:cxnLst/>
              <a:rect l="l" t="t" r="r" b="b"/>
              <a:pathLst>
                <a:path w="76200" h="1906904">
                  <a:moveTo>
                    <a:pt x="44450" y="63500"/>
                  </a:moveTo>
                  <a:lnTo>
                    <a:pt x="31876" y="63500"/>
                  </a:lnTo>
                  <a:lnTo>
                    <a:pt x="31750" y="1906651"/>
                  </a:lnTo>
                  <a:lnTo>
                    <a:pt x="44450" y="1906651"/>
                  </a:lnTo>
                  <a:lnTo>
                    <a:pt x="44450" y="63500"/>
                  </a:lnTo>
                  <a:close/>
                </a:path>
                <a:path w="76200" h="1906904">
                  <a:moveTo>
                    <a:pt x="38226" y="0"/>
                  </a:moveTo>
                  <a:lnTo>
                    <a:pt x="0" y="76200"/>
                  </a:lnTo>
                  <a:lnTo>
                    <a:pt x="31876" y="76200"/>
                  </a:lnTo>
                  <a:lnTo>
                    <a:pt x="31876" y="63500"/>
                  </a:lnTo>
                  <a:lnTo>
                    <a:pt x="69871" y="63500"/>
                  </a:lnTo>
                  <a:lnTo>
                    <a:pt x="38226" y="0"/>
                  </a:lnTo>
                  <a:close/>
                </a:path>
                <a:path w="76200" h="1906904">
                  <a:moveTo>
                    <a:pt x="69871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7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105400" y="2289974"/>
              <a:ext cx="368935" cy="37702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2550">
                <a:lnSpc>
                  <a:spcPct val="100000"/>
                </a:lnSpc>
                <a:spcBef>
                  <a:spcPts val="2080"/>
                </a:spcBef>
              </a:pPr>
              <a:r>
                <a:rPr sz="2450" b="1" i="1" spc="-25" dirty="0">
                  <a:latin typeface="Times New Roman"/>
                  <a:cs typeface="Times New Roman"/>
                </a:rPr>
                <a:t>M</a:t>
              </a:r>
              <a:endParaRPr sz="2450" dirty="0">
                <a:latin typeface="Times New Roman"/>
                <a:cs typeface="Times New Roman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455553" y="3159142"/>
              <a:ext cx="190500" cy="3727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700" i="1" spc="9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x</a:t>
              </a:r>
              <a:endParaRPr sz="2700"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802744" y="3160328"/>
              <a:ext cx="250825" cy="339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50" b="1" i="1" dirty="0">
                  <a:latin typeface="Times New Roman"/>
                  <a:cs typeface="Times New Roman"/>
                </a:rPr>
                <a:t>O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6D2A288-D68C-41BD-BE7B-1933EACB5866}"/>
                </a:ext>
              </a:extLst>
            </p:cNvPr>
            <p:cNvSpPr txBox="1"/>
            <p:nvPr/>
          </p:nvSpPr>
          <p:spPr>
            <a:xfrm>
              <a:off x="4748213" y="1768125"/>
              <a:ext cx="4950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2400" i="1" spc="-25" dirty="0">
                  <a:solidFill>
                    <a:srgbClr val="330066"/>
                  </a:solidFill>
                  <a:latin typeface="Times New Roman"/>
                  <a:cs typeface="Times New Roman"/>
                </a:rPr>
                <a:t>y</a:t>
              </a:r>
              <a:endParaRPr lang="en-US" altLang="zh-CN" sz="24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687955" y="647065"/>
            <a:ext cx="485584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375" baseline="-7777" dirty="0">
                <a:latin typeface="Symbol"/>
                <a:cs typeface="Symbol"/>
              </a:rPr>
              <a:t></a:t>
            </a:r>
            <a:r>
              <a:rPr sz="3750" spc="89" baseline="-7777" dirty="0">
                <a:latin typeface="Times New Roman"/>
                <a:cs typeface="Times New Roman"/>
              </a:rPr>
              <a:t> </a:t>
            </a:r>
            <a:r>
              <a:rPr sz="3750" spc="-254" baseline="-7777" dirty="0">
                <a:latin typeface="Symbol"/>
                <a:cs typeface="Symbol"/>
              </a:rPr>
              <a:t></a:t>
            </a:r>
            <a:r>
              <a:rPr sz="3750" spc="-52" baseline="-7777" dirty="0">
                <a:latin typeface="Times New Roman"/>
                <a:cs typeface="Times New Roman"/>
              </a:rPr>
              <a:t> </a:t>
            </a:r>
            <a:r>
              <a:rPr sz="3750" b="1" i="1" spc="-150" baseline="-7777" dirty="0">
                <a:latin typeface="Times New Roman"/>
                <a:cs typeface="Times New Roman"/>
              </a:rPr>
              <a:t>x</a:t>
            </a:r>
            <a:r>
              <a:rPr sz="2175" b="1" spc="-104" baseline="-38314" dirty="0">
                <a:latin typeface="Times New Roman"/>
                <a:cs typeface="Times New Roman"/>
              </a:rPr>
              <a:t>1</a:t>
            </a:r>
            <a:r>
              <a:rPr sz="2175" b="1" baseline="-38314" dirty="0">
                <a:latin typeface="Times New Roman"/>
                <a:cs typeface="Times New Roman"/>
              </a:rPr>
              <a:t> </a:t>
            </a:r>
            <a:r>
              <a:rPr sz="2175" b="1" spc="-262" baseline="-38314" dirty="0">
                <a:latin typeface="Times New Roman"/>
                <a:cs typeface="Times New Roman"/>
              </a:rPr>
              <a:t> </a:t>
            </a:r>
            <a:r>
              <a:rPr sz="3750" b="1" spc="-202" baseline="-7777" dirty="0">
                <a:latin typeface="Times New Roman"/>
                <a:cs typeface="Times New Roman"/>
              </a:rPr>
              <a:t>&lt;</a:t>
            </a:r>
            <a:r>
              <a:rPr sz="3750" b="1" spc="37" baseline="-7777" dirty="0">
                <a:latin typeface="Times New Roman"/>
                <a:cs typeface="Times New Roman"/>
              </a:rPr>
              <a:t> </a:t>
            </a:r>
            <a:r>
              <a:rPr sz="3750" b="1" i="1" spc="-22" baseline="-7777" dirty="0">
                <a:latin typeface="Times New Roman"/>
                <a:cs typeface="Times New Roman"/>
              </a:rPr>
              <a:t>x</a:t>
            </a:r>
            <a:r>
              <a:rPr sz="2175" b="1" spc="-104" baseline="-38314" dirty="0">
                <a:latin typeface="Times New Roman"/>
                <a:cs typeface="Times New Roman"/>
              </a:rPr>
              <a:t>2</a:t>
            </a:r>
            <a:r>
              <a:rPr sz="2175" b="1" baseline="-38314" dirty="0">
                <a:latin typeface="Times New Roman"/>
                <a:cs typeface="Times New Roman"/>
              </a:rPr>
              <a:t> </a:t>
            </a:r>
            <a:r>
              <a:rPr sz="2175" b="1" spc="-240" baseline="-38314" dirty="0">
                <a:latin typeface="Times New Roman"/>
                <a:cs typeface="Times New Roman"/>
              </a:rPr>
              <a:t> </a:t>
            </a:r>
            <a:r>
              <a:rPr sz="3750" spc="-254" baseline="-7777" dirty="0">
                <a:latin typeface="Symbol"/>
                <a:cs typeface="Symbol"/>
              </a:rPr>
              <a:t></a:t>
            </a:r>
            <a:r>
              <a:rPr sz="3750" spc="22" baseline="-7777" dirty="0">
                <a:latin typeface="Times New Roman"/>
                <a:cs typeface="Times New Roman"/>
              </a:rPr>
              <a:t> </a:t>
            </a:r>
            <a:r>
              <a:rPr lang="en-US" sz="3750" b="1" i="1" spc="-240" baseline="-7777" dirty="0">
                <a:latin typeface="Times New Roman"/>
                <a:cs typeface="Times New Roman"/>
              </a:rPr>
              <a:t>I</a:t>
            </a:r>
            <a:r>
              <a:rPr sz="3750" b="1" i="1" spc="397" baseline="-7777" dirty="0">
                <a:latin typeface="Times New Roman"/>
                <a:cs typeface="Times New Roman"/>
              </a:rPr>
              <a:t> </a:t>
            </a:r>
            <a:r>
              <a:rPr sz="3750" spc="-254" baseline="-7777" dirty="0">
                <a:latin typeface="Symbol"/>
                <a:cs typeface="Symbol"/>
              </a:rPr>
              <a:t></a:t>
            </a:r>
            <a:r>
              <a:rPr sz="3750" spc="254" baseline="-7777" dirty="0">
                <a:latin typeface="Times New Roman"/>
                <a:cs typeface="Times New Roman"/>
              </a:rPr>
              <a:t> </a:t>
            </a:r>
            <a:r>
              <a:rPr sz="3750" b="1" i="1" spc="-22" baseline="-7777" dirty="0">
                <a:latin typeface="Times New Roman"/>
                <a:cs typeface="Times New Roman"/>
              </a:rPr>
              <a:t>D</a:t>
            </a:r>
            <a:r>
              <a:rPr sz="3750" b="1" spc="-89" baseline="-7777" dirty="0">
                <a:latin typeface="Times New Roman"/>
                <a:cs typeface="Times New Roman"/>
              </a:rPr>
              <a:t>,</a:t>
            </a:r>
            <a:r>
              <a:rPr sz="3750" b="1" baseline="-7777" dirty="0">
                <a:latin typeface="Times New Roman"/>
                <a:cs typeface="Times New Roman"/>
              </a:rPr>
              <a:t> </a:t>
            </a:r>
            <a:r>
              <a:rPr sz="3750" b="1" spc="-390" baseline="-7777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有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)&lt;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baseline="-20833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3750" spc="-375" baseline="-4444" dirty="0">
                <a:latin typeface="Symbol"/>
                <a:cs typeface="Symbol"/>
              </a:rPr>
              <a:t></a:t>
            </a:r>
            <a:r>
              <a:rPr sz="3750" spc="89" baseline="-4444" dirty="0">
                <a:latin typeface="Times New Roman"/>
                <a:cs typeface="Times New Roman"/>
              </a:rPr>
              <a:t> </a:t>
            </a:r>
            <a:r>
              <a:rPr sz="3750" spc="-254" baseline="-4444" dirty="0">
                <a:latin typeface="Symbol"/>
                <a:cs typeface="Symbol"/>
              </a:rPr>
              <a:t></a:t>
            </a:r>
            <a:r>
              <a:rPr sz="3750" spc="-52" baseline="-4444" dirty="0">
                <a:latin typeface="Times New Roman"/>
                <a:cs typeface="Times New Roman"/>
              </a:rPr>
              <a:t> </a:t>
            </a:r>
            <a:r>
              <a:rPr sz="3750" b="1" i="1" spc="-150" baseline="-4444" dirty="0">
                <a:latin typeface="Times New Roman"/>
                <a:cs typeface="Times New Roman"/>
              </a:rPr>
              <a:t>x</a:t>
            </a:r>
            <a:r>
              <a:rPr sz="2175" b="1" spc="-104" baseline="-32567" dirty="0">
                <a:latin typeface="Times New Roman"/>
                <a:cs typeface="Times New Roman"/>
              </a:rPr>
              <a:t>1</a:t>
            </a:r>
            <a:r>
              <a:rPr sz="2175" b="1" baseline="-32567" dirty="0">
                <a:latin typeface="Times New Roman"/>
                <a:cs typeface="Times New Roman"/>
              </a:rPr>
              <a:t> </a:t>
            </a:r>
            <a:r>
              <a:rPr sz="2175" b="1" spc="-262" baseline="-32567" dirty="0">
                <a:latin typeface="Times New Roman"/>
                <a:cs typeface="Times New Roman"/>
              </a:rPr>
              <a:t> </a:t>
            </a:r>
            <a:r>
              <a:rPr sz="3750" b="1" spc="-202" baseline="-4444" dirty="0">
                <a:latin typeface="Times New Roman"/>
                <a:cs typeface="Times New Roman"/>
              </a:rPr>
              <a:t>&lt;</a:t>
            </a:r>
            <a:r>
              <a:rPr sz="3750" b="1" spc="37" baseline="-4444" dirty="0">
                <a:latin typeface="Times New Roman"/>
                <a:cs typeface="Times New Roman"/>
              </a:rPr>
              <a:t> </a:t>
            </a:r>
            <a:r>
              <a:rPr sz="3750" b="1" i="1" spc="-22" baseline="-4444" dirty="0">
                <a:latin typeface="Times New Roman"/>
                <a:cs typeface="Times New Roman"/>
              </a:rPr>
              <a:t>x</a:t>
            </a:r>
            <a:r>
              <a:rPr sz="2175" b="1" spc="-104" baseline="-32567" dirty="0">
                <a:latin typeface="Times New Roman"/>
                <a:cs typeface="Times New Roman"/>
              </a:rPr>
              <a:t>2</a:t>
            </a:r>
            <a:r>
              <a:rPr sz="2175" b="1" baseline="-32567" dirty="0">
                <a:latin typeface="Times New Roman"/>
                <a:cs typeface="Times New Roman"/>
              </a:rPr>
              <a:t> </a:t>
            </a:r>
            <a:r>
              <a:rPr sz="2175" b="1" spc="-240" baseline="-32567" dirty="0">
                <a:latin typeface="Times New Roman"/>
                <a:cs typeface="Times New Roman"/>
              </a:rPr>
              <a:t> </a:t>
            </a:r>
            <a:r>
              <a:rPr sz="3750" spc="-254" baseline="-4444" dirty="0">
                <a:latin typeface="Symbol"/>
                <a:cs typeface="Symbol"/>
              </a:rPr>
              <a:t></a:t>
            </a:r>
            <a:r>
              <a:rPr sz="3750" spc="22" baseline="-4444" dirty="0">
                <a:latin typeface="Times New Roman"/>
                <a:cs typeface="Times New Roman"/>
              </a:rPr>
              <a:t> </a:t>
            </a:r>
            <a:r>
              <a:rPr lang="en-US" sz="3750" b="1" i="1" spc="-240" baseline="-4444" dirty="0">
                <a:latin typeface="Times New Roman"/>
                <a:cs typeface="Times New Roman"/>
              </a:rPr>
              <a:t>I</a:t>
            </a:r>
            <a:r>
              <a:rPr sz="3750" b="1" i="1" spc="397" baseline="-4444" dirty="0">
                <a:latin typeface="Times New Roman"/>
                <a:cs typeface="Times New Roman"/>
              </a:rPr>
              <a:t> </a:t>
            </a:r>
            <a:r>
              <a:rPr sz="3750" spc="-254" baseline="-4444" dirty="0">
                <a:latin typeface="Symbol"/>
                <a:cs typeface="Symbol"/>
              </a:rPr>
              <a:t></a:t>
            </a:r>
            <a:r>
              <a:rPr sz="3750" spc="254" baseline="-4444" dirty="0">
                <a:latin typeface="Times New Roman"/>
                <a:cs typeface="Times New Roman"/>
              </a:rPr>
              <a:t> </a:t>
            </a:r>
            <a:r>
              <a:rPr sz="3750" b="1" i="1" spc="-22" baseline="-4444" dirty="0">
                <a:latin typeface="Times New Roman"/>
                <a:cs typeface="Times New Roman"/>
              </a:rPr>
              <a:t>D</a:t>
            </a:r>
            <a:r>
              <a:rPr sz="3750" b="1" spc="-89" baseline="-4444" dirty="0">
                <a:latin typeface="Times New Roman"/>
                <a:cs typeface="Times New Roman"/>
              </a:rPr>
              <a:t>,</a:t>
            </a:r>
            <a:r>
              <a:rPr sz="3750" b="1" baseline="-4444" dirty="0">
                <a:latin typeface="Times New Roman"/>
                <a:cs typeface="Times New Roman"/>
              </a:rPr>
              <a:t> </a:t>
            </a:r>
            <a:r>
              <a:rPr sz="3750" b="1" spc="-390" baseline="-444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有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dirty="0">
                <a:latin typeface="Times New Roman"/>
                <a:cs typeface="Times New Roman"/>
              </a:rPr>
              <a:t>)&gt;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baseline="-20833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831" y="2107120"/>
            <a:ext cx="5630927" cy="164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2400" b="1" dirty="0">
                <a:solidFill>
                  <a:srgbClr val="0066FF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°</a:t>
            </a:r>
            <a:r>
              <a:rPr sz="2400" b="1" dirty="0">
                <a:latin typeface="楷体"/>
                <a:cs typeface="楷体"/>
              </a:rPr>
              <a:t>单调递增、递减函数统称</a:t>
            </a:r>
            <a:r>
              <a:rPr sz="2400" b="1" spc="0" dirty="0">
                <a:latin typeface="楷体"/>
                <a:cs typeface="楷体"/>
              </a:rPr>
              <a:t>为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单调函</a:t>
            </a:r>
            <a:r>
              <a:rPr sz="2400" b="1" spc="0" dirty="0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 marL="466090" marR="5080" indent="-454025">
              <a:lnSpc>
                <a:spcPct val="160700"/>
              </a:lnSpc>
              <a:spcBef>
                <a:spcPts val="1295"/>
              </a:spcBef>
            </a:pPr>
            <a:r>
              <a:rPr lang="en-US" sz="3600" b="1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3600" b="1" baseline="1157" dirty="0">
                <a:solidFill>
                  <a:srgbClr val="0000FF"/>
                </a:solidFill>
                <a:latin typeface="楷体"/>
                <a:cs typeface="楷体"/>
              </a:rPr>
              <a:t>°</a:t>
            </a:r>
            <a:r>
              <a:rPr sz="3600" b="1" baseline="1157" dirty="0">
                <a:latin typeface="楷体"/>
                <a:cs typeface="楷体"/>
              </a:rPr>
              <a:t>单调函数必存在反函数</a:t>
            </a:r>
            <a:r>
              <a:rPr sz="3600" b="1" spc="-15" baseline="1157" dirty="0">
                <a:latin typeface="楷体"/>
                <a:cs typeface="楷体"/>
              </a:rPr>
              <a:t>，</a:t>
            </a:r>
            <a:r>
              <a:rPr sz="3600" b="1" spc="-810" baseline="1157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2400" b="1" dirty="0">
                <a:latin typeface="楷体"/>
                <a:cs typeface="楷体"/>
              </a:rPr>
              <a:t>且反函数与直接函数 </a:t>
            </a:r>
            <a:r>
              <a:rPr sz="2400" b="1" dirty="0" err="1">
                <a:latin typeface="楷体"/>
                <a:cs typeface="楷体"/>
              </a:rPr>
              <a:t>具有相同的单调</a:t>
            </a:r>
            <a:r>
              <a:rPr sz="2400" b="1" spc="-10" dirty="0" err="1">
                <a:latin typeface="楷体"/>
                <a:cs typeface="楷体"/>
              </a:rPr>
              <a:t>性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295" y="717740"/>
            <a:ext cx="43370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注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738306"/>
            <a:ext cx="1709420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1</a:t>
            </a:r>
            <a:r>
              <a:rPr sz="2400" b="1" spc="-5" dirty="0">
                <a:solidFill>
                  <a:srgbClr val="0066FF"/>
                </a:solidFill>
                <a:latin typeface="楷体"/>
                <a:cs typeface="楷体"/>
              </a:rPr>
              <a:t>°单调递增</a:t>
            </a:r>
            <a:endParaRPr sz="2400" dirty="0">
              <a:latin typeface="楷体"/>
              <a:cs typeface="楷体"/>
            </a:endParaRPr>
          </a:p>
          <a:p>
            <a:pPr marL="443865">
              <a:lnSpc>
                <a:spcPts val="2840"/>
              </a:lnSpc>
              <a:spcBef>
                <a:spcPts val="1855"/>
              </a:spcBef>
            </a:pPr>
            <a:r>
              <a:rPr sz="2400" b="1" dirty="0" err="1">
                <a:solidFill>
                  <a:srgbClr val="0066FF"/>
                </a:solidFill>
                <a:latin typeface="楷体"/>
                <a:cs typeface="楷体"/>
              </a:rPr>
              <a:t>单调递减</a:t>
            </a:r>
            <a:endParaRPr sz="2400" dirty="0">
              <a:latin typeface="楷体"/>
              <a:cs typeface="楷体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0CEB60-D5C5-4F35-A0D5-ED5B415ADDC7}"/>
              </a:ext>
            </a:extLst>
          </p:cNvPr>
          <p:cNvGrpSpPr/>
          <p:nvPr/>
        </p:nvGrpSpPr>
        <p:grpSpPr>
          <a:xfrm>
            <a:off x="6400800" y="2819400"/>
            <a:ext cx="2667000" cy="2011678"/>
            <a:chOff x="4724400" y="3881735"/>
            <a:chExt cx="2667000" cy="2011678"/>
          </a:xfrm>
        </p:grpSpPr>
        <p:sp>
          <p:nvSpPr>
            <p:cNvPr id="5" name="object 5"/>
            <p:cNvSpPr/>
            <p:nvPr/>
          </p:nvSpPr>
          <p:spPr>
            <a:xfrm>
              <a:off x="5378450" y="4298950"/>
              <a:ext cx="1233805" cy="824230"/>
            </a:xfrm>
            <a:custGeom>
              <a:avLst/>
              <a:gdLst/>
              <a:ahLst/>
              <a:cxnLst/>
              <a:rect l="l" t="t" r="r" b="b"/>
              <a:pathLst>
                <a:path w="1233804" h="824229">
                  <a:moveTo>
                    <a:pt x="0" y="823976"/>
                  </a:moveTo>
                  <a:lnTo>
                    <a:pt x="41178" y="762246"/>
                  </a:lnTo>
                  <a:lnTo>
                    <a:pt x="82768" y="700929"/>
                  </a:lnTo>
                  <a:lnTo>
                    <a:pt x="125181" y="640436"/>
                  </a:lnTo>
                  <a:lnTo>
                    <a:pt x="168828" y="581180"/>
                  </a:lnTo>
                  <a:lnTo>
                    <a:pt x="214122" y="523573"/>
                  </a:lnTo>
                  <a:lnTo>
                    <a:pt x="261472" y="468027"/>
                  </a:lnTo>
                  <a:lnTo>
                    <a:pt x="311292" y="414955"/>
                  </a:lnTo>
                  <a:lnTo>
                    <a:pt x="363992" y="364768"/>
                  </a:lnTo>
                  <a:lnTo>
                    <a:pt x="419983" y="317879"/>
                  </a:lnTo>
                  <a:lnTo>
                    <a:pt x="479678" y="274700"/>
                  </a:lnTo>
                  <a:lnTo>
                    <a:pt x="512083" y="254432"/>
                  </a:lnTo>
                  <a:lnTo>
                    <a:pt x="547356" y="234852"/>
                  </a:lnTo>
                  <a:lnTo>
                    <a:pt x="585112" y="215959"/>
                  </a:lnTo>
                  <a:lnTo>
                    <a:pt x="624967" y="197754"/>
                  </a:lnTo>
                  <a:lnTo>
                    <a:pt x="666533" y="180236"/>
                  </a:lnTo>
                  <a:lnTo>
                    <a:pt x="709427" y="163407"/>
                  </a:lnTo>
                  <a:lnTo>
                    <a:pt x="753263" y="147265"/>
                  </a:lnTo>
                  <a:lnTo>
                    <a:pt x="797656" y="131810"/>
                  </a:lnTo>
                  <a:lnTo>
                    <a:pt x="842220" y="117044"/>
                  </a:lnTo>
                  <a:lnTo>
                    <a:pt x="886571" y="102965"/>
                  </a:lnTo>
                  <a:lnTo>
                    <a:pt x="930322" y="89574"/>
                  </a:lnTo>
                  <a:lnTo>
                    <a:pt x="973089" y="76870"/>
                  </a:lnTo>
                  <a:lnTo>
                    <a:pt x="1014486" y="64854"/>
                  </a:lnTo>
                  <a:lnTo>
                    <a:pt x="1054128" y="53526"/>
                  </a:lnTo>
                  <a:lnTo>
                    <a:pt x="1091630" y="42886"/>
                  </a:lnTo>
                  <a:lnTo>
                    <a:pt x="1126606" y="32933"/>
                  </a:lnTo>
                  <a:lnTo>
                    <a:pt x="1158672" y="23668"/>
                  </a:lnTo>
                  <a:lnTo>
                    <a:pt x="1187441" y="15091"/>
                  </a:lnTo>
                  <a:lnTo>
                    <a:pt x="1212529" y="7201"/>
                  </a:lnTo>
                  <a:lnTo>
                    <a:pt x="1233551" y="0"/>
                  </a:lnTo>
                </a:path>
              </a:pathLst>
            </a:custGeom>
            <a:ln w="349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0401" y="4092575"/>
              <a:ext cx="1440180" cy="1167130"/>
            </a:xfrm>
            <a:custGeom>
              <a:avLst/>
              <a:gdLst/>
              <a:ahLst/>
              <a:cxnLst/>
              <a:rect l="l" t="t" r="r" b="b"/>
              <a:pathLst>
                <a:path w="1440179" h="1167129">
                  <a:moveTo>
                    <a:pt x="0" y="0"/>
                  </a:moveTo>
                  <a:lnTo>
                    <a:pt x="43694" y="21456"/>
                  </a:lnTo>
                  <a:lnTo>
                    <a:pt x="87350" y="42952"/>
                  </a:lnTo>
                  <a:lnTo>
                    <a:pt x="130928" y="64524"/>
                  </a:lnTo>
                  <a:lnTo>
                    <a:pt x="174392" y="86212"/>
                  </a:lnTo>
                  <a:lnTo>
                    <a:pt x="217701" y="108055"/>
                  </a:lnTo>
                  <a:lnTo>
                    <a:pt x="260818" y="130090"/>
                  </a:lnTo>
                  <a:lnTo>
                    <a:pt x="303705" y="152357"/>
                  </a:lnTo>
                  <a:lnTo>
                    <a:pt x="346321" y="174894"/>
                  </a:lnTo>
                  <a:lnTo>
                    <a:pt x="388630" y="197739"/>
                  </a:lnTo>
                  <a:lnTo>
                    <a:pt x="430593" y="220932"/>
                  </a:lnTo>
                  <a:lnTo>
                    <a:pt x="472171" y="244510"/>
                  </a:lnTo>
                  <a:lnTo>
                    <a:pt x="513325" y="268513"/>
                  </a:lnTo>
                  <a:lnTo>
                    <a:pt x="554018" y="292979"/>
                  </a:lnTo>
                  <a:lnTo>
                    <a:pt x="594211" y="317946"/>
                  </a:lnTo>
                  <a:lnTo>
                    <a:pt x="633864" y="343453"/>
                  </a:lnTo>
                  <a:lnTo>
                    <a:pt x="672941" y="369539"/>
                  </a:lnTo>
                  <a:lnTo>
                    <a:pt x="711402" y="396242"/>
                  </a:lnTo>
                  <a:lnTo>
                    <a:pt x="749209" y="423601"/>
                  </a:lnTo>
                  <a:lnTo>
                    <a:pt x="786323" y="451654"/>
                  </a:lnTo>
                  <a:lnTo>
                    <a:pt x="822706" y="480441"/>
                  </a:lnTo>
                  <a:lnTo>
                    <a:pt x="858941" y="510924"/>
                  </a:lnTo>
                  <a:lnTo>
                    <a:pt x="895534" y="543819"/>
                  </a:lnTo>
                  <a:lnTo>
                    <a:pt x="932331" y="578793"/>
                  </a:lnTo>
                  <a:lnTo>
                    <a:pt x="969179" y="615509"/>
                  </a:lnTo>
                  <a:lnTo>
                    <a:pt x="1005923" y="653633"/>
                  </a:lnTo>
                  <a:lnTo>
                    <a:pt x="1042408" y="692830"/>
                  </a:lnTo>
                  <a:lnTo>
                    <a:pt x="1078482" y="732767"/>
                  </a:lnTo>
                  <a:lnTo>
                    <a:pt x="1113989" y="773107"/>
                  </a:lnTo>
                  <a:lnTo>
                    <a:pt x="1148775" y="813517"/>
                  </a:lnTo>
                  <a:lnTo>
                    <a:pt x="1182687" y="853662"/>
                  </a:lnTo>
                  <a:lnTo>
                    <a:pt x="1215570" y="893206"/>
                  </a:lnTo>
                  <a:lnTo>
                    <a:pt x="1247271" y="931816"/>
                  </a:lnTo>
                  <a:lnTo>
                    <a:pt x="1277634" y="969156"/>
                  </a:lnTo>
                  <a:lnTo>
                    <a:pt x="1306506" y="1004892"/>
                  </a:lnTo>
                  <a:lnTo>
                    <a:pt x="1333734" y="1038689"/>
                  </a:lnTo>
                  <a:lnTo>
                    <a:pt x="1359162" y="1070212"/>
                  </a:lnTo>
                  <a:lnTo>
                    <a:pt x="1382636" y="1099127"/>
                  </a:lnTo>
                  <a:lnTo>
                    <a:pt x="1404003" y="1125099"/>
                  </a:lnTo>
                  <a:lnTo>
                    <a:pt x="1423109" y="1147794"/>
                  </a:lnTo>
                  <a:lnTo>
                    <a:pt x="1439799" y="1166876"/>
                  </a:lnTo>
                </a:path>
              </a:pathLst>
            </a:custGeom>
            <a:ln w="41275">
              <a:solidFill>
                <a:srgbClr val="66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0334" y="4710303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888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37427" y="4367148"/>
              <a:ext cx="0" cy="1098550"/>
            </a:xfrm>
            <a:custGeom>
              <a:avLst/>
              <a:gdLst/>
              <a:ahLst/>
              <a:cxnLst/>
              <a:rect l="l" t="t" r="r" b="b"/>
              <a:pathLst>
                <a:path h="1098550">
                  <a:moveTo>
                    <a:pt x="0" y="0"/>
                  </a:moveTo>
                  <a:lnTo>
                    <a:pt x="0" y="1098042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06A12E-7281-48B7-83C0-10B89FEAB918}"/>
                </a:ext>
              </a:extLst>
            </p:cNvPr>
            <p:cNvGrpSpPr/>
            <p:nvPr/>
          </p:nvGrpSpPr>
          <p:grpSpPr>
            <a:xfrm>
              <a:off x="4724400" y="3881735"/>
              <a:ext cx="2667000" cy="2011678"/>
              <a:chOff x="4724400" y="3881735"/>
              <a:chExt cx="2667000" cy="2011678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4919598" y="5427726"/>
                <a:ext cx="21590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159000" h="76200">
                    <a:moveTo>
                      <a:pt x="2082800" y="44449"/>
                    </a:moveTo>
                    <a:lnTo>
                      <a:pt x="2082800" y="76200"/>
                    </a:lnTo>
                    <a:lnTo>
                      <a:pt x="2146300" y="44450"/>
                    </a:lnTo>
                    <a:lnTo>
                      <a:pt x="2082800" y="44449"/>
                    </a:lnTo>
                    <a:close/>
                  </a:path>
                  <a:path w="2159000" h="76200">
                    <a:moveTo>
                      <a:pt x="2082800" y="31749"/>
                    </a:moveTo>
                    <a:lnTo>
                      <a:pt x="2082800" y="44449"/>
                    </a:lnTo>
                    <a:lnTo>
                      <a:pt x="2095500" y="44450"/>
                    </a:lnTo>
                    <a:lnTo>
                      <a:pt x="2095500" y="31750"/>
                    </a:lnTo>
                    <a:lnTo>
                      <a:pt x="2082800" y="31749"/>
                    </a:lnTo>
                    <a:close/>
                  </a:path>
                  <a:path w="2159000" h="76200">
                    <a:moveTo>
                      <a:pt x="2082800" y="0"/>
                    </a:moveTo>
                    <a:lnTo>
                      <a:pt x="2082800" y="31749"/>
                    </a:lnTo>
                    <a:lnTo>
                      <a:pt x="2095500" y="31750"/>
                    </a:lnTo>
                    <a:lnTo>
                      <a:pt x="2095500" y="44450"/>
                    </a:lnTo>
                    <a:lnTo>
                      <a:pt x="2146301" y="44449"/>
                    </a:lnTo>
                    <a:lnTo>
                      <a:pt x="2159000" y="38100"/>
                    </a:lnTo>
                    <a:lnTo>
                      <a:pt x="2082800" y="0"/>
                    </a:lnTo>
                    <a:close/>
                  </a:path>
                  <a:path w="2159000" h="76200">
                    <a:moveTo>
                      <a:pt x="126" y="31623"/>
                    </a:moveTo>
                    <a:lnTo>
                      <a:pt x="0" y="44323"/>
                    </a:lnTo>
                    <a:lnTo>
                      <a:pt x="2082800" y="44449"/>
                    </a:lnTo>
                    <a:lnTo>
                      <a:pt x="2082800" y="31749"/>
                    </a:lnTo>
                    <a:lnTo>
                      <a:pt x="126" y="316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5037073" y="4162425"/>
                <a:ext cx="76200" cy="157797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1577975">
                    <a:moveTo>
                      <a:pt x="44450" y="63500"/>
                    </a:moveTo>
                    <a:lnTo>
                      <a:pt x="31750" y="63500"/>
                    </a:lnTo>
                    <a:lnTo>
                      <a:pt x="31750" y="1577975"/>
                    </a:lnTo>
                    <a:lnTo>
                      <a:pt x="44450" y="1577975"/>
                    </a:lnTo>
                    <a:lnTo>
                      <a:pt x="44450" y="63500"/>
                    </a:lnTo>
                    <a:close/>
                  </a:path>
                  <a:path w="76200" h="1577975">
                    <a:moveTo>
                      <a:pt x="38100" y="0"/>
                    </a:moveTo>
                    <a:lnTo>
                      <a:pt x="0" y="76200"/>
                    </a:lnTo>
                    <a:lnTo>
                      <a:pt x="31750" y="76200"/>
                    </a:lnTo>
                    <a:lnTo>
                      <a:pt x="31750" y="63500"/>
                    </a:lnTo>
                    <a:lnTo>
                      <a:pt x="69850" y="63500"/>
                    </a:lnTo>
                    <a:lnTo>
                      <a:pt x="38100" y="0"/>
                    </a:lnTo>
                    <a:close/>
                  </a:path>
                  <a:path w="76200" h="1577975">
                    <a:moveTo>
                      <a:pt x="69850" y="63500"/>
                    </a:moveTo>
                    <a:lnTo>
                      <a:pt x="44450" y="63500"/>
                    </a:lnTo>
                    <a:lnTo>
                      <a:pt x="44450" y="76200"/>
                    </a:lnTo>
                    <a:lnTo>
                      <a:pt x="76200" y="76200"/>
                    </a:lnTo>
                    <a:lnTo>
                      <a:pt x="69850" y="635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7060437" y="5360313"/>
                <a:ext cx="330963" cy="43088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800" i="1" spc="-105" dirty="0">
                    <a:latin typeface="Times New Roman"/>
                    <a:cs typeface="Times New Roman"/>
                  </a:rPr>
                  <a:t>x</a:t>
                </a:r>
                <a:endParaRPr sz="2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5612915" y="5394304"/>
                <a:ext cx="946785" cy="49910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657860" algn="l"/>
                  </a:tabLst>
                </a:pPr>
                <a:r>
                  <a:rPr sz="3150" i="1" spc="-225" dirty="0">
                    <a:latin typeface="Times New Roman"/>
                    <a:cs typeface="Times New Roman"/>
                  </a:rPr>
                  <a:t>x</a:t>
                </a:r>
                <a:r>
                  <a:rPr sz="2775" spc="-104" baseline="-24024" dirty="0">
                    <a:latin typeface="Times New Roman"/>
                    <a:cs typeface="Times New Roman"/>
                  </a:rPr>
                  <a:t>1</a:t>
                </a:r>
                <a:r>
                  <a:rPr sz="2775" baseline="-24024" dirty="0">
                    <a:latin typeface="Times New Roman"/>
                    <a:cs typeface="Times New Roman"/>
                  </a:rPr>
                  <a:t>	</a:t>
                </a:r>
                <a:r>
                  <a:rPr sz="3150" i="1" spc="-55" dirty="0">
                    <a:latin typeface="Times New Roman"/>
                    <a:cs typeface="Times New Roman"/>
                  </a:rPr>
                  <a:t>x</a:t>
                </a:r>
                <a:r>
                  <a:rPr sz="2775" spc="-150" baseline="-24024" dirty="0">
                    <a:latin typeface="Times New Roman"/>
                    <a:cs typeface="Times New Roman"/>
                  </a:rPr>
                  <a:t>2</a:t>
                </a:r>
                <a:endParaRPr sz="2775" baseline="-24024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10C520-C4CA-4A2F-89CE-40F0843991E2}"/>
                  </a:ext>
                </a:extLst>
              </p:cNvPr>
              <p:cNvSpPr txBox="1"/>
              <p:nvPr/>
            </p:nvSpPr>
            <p:spPr>
              <a:xfrm>
                <a:off x="4724400" y="3881735"/>
                <a:ext cx="5189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altLang="zh-CN" sz="2400" i="1" spc="-25" dirty="0">
                    <a:solidFill>
                      <a:srgbClr val="330066"/>
                    </a:solidFill>
                    <a:latin typeface="Times New Roman"/>
                    <a:cs typeface="Times New Roman"/>
                  </a:rPr>
                  <a:t>y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p:grpSp>
      </p:grp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E98D5F47-00D8-42D4-9782-EC074BDBE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78507"/>
              </p:ext>
            </p:extLst>
          </p:nvPr>
        </p:nvGraphicFramePr>
        <p:xfrm>
          <a:off x="457200" y="4954588"/>
          <a:ext cx="79883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12244" imgH="995543" progId="Word.Document.8">
                  <p:embed/>
                </p:oleObj>
              </mc:Choice>
              <mc:Fallback>
                <p:oleObj name="Document" r:id="rId2" imgW="5612244" imgH="995543" progId="Word.Document.8">
                  <p:embed/>
                  <p:pic>
                    <p:nvPicPr>
                      <p:cNvPr id="630789" name="Object 7">
                        <a:extLst>
                          <a:ext uri="{FF2B5EF4-FFF2-40B4-BE49-F238E27FC236}">
                            <a16:creationId xmlns:a16="http://schemas.microsoft.com/office/drawing/2014/main" id="{ACB4524A-EDFC-45DC-AAD3-DC1D79707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4588"/>
                        <a:ext cx="79883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7417" y="1082992"/>
            <a:ext cx="569849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设函</a:t>
            </a:r>
            <a:r>
              <a:rPr sz="2400" b="1" spc="-10" dirty="0">
                <a:latin typeface="楷体"/>
                <a:cs typeface="楷体"/>
              </a:rPr>
              <a:t>数</a:t>
            </a:r>
            <a:r>
              <a:rPr sz="2400" b="1" spc="-595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楷体"/>
                <a:cs typeface="楷体"/>
              </a:rPr>
              <a:t>的定义</a:t>
            </a:r>
            <a:r>
              <a:rPr sz="2400" b="1" spc="-10" dirty="0">
                <a:latin typeface="楷体"/>
                <a:cs typeface="楷体"/>
              </a:rPr>
              <a:t>域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楷体"/>
                <a:cs typeface="楷体"/>
              </a:rPr>
              <a:t>关于原点对称</a:t>
            </a:r>
            <a:r>
              <a:rPr sz="2400" b="1" spc="150" dirty="0">
                <a:latin typeface="楷体"/>
                <a:cs typeface="楷体"/>
              </a:rPr>
              <a:t>，</a:t>
            </a:r>
            <a:r>
              <a:rPr sz="3600" b="1" spc="-15" baseline="-2314" dirty="0">
                <a:latin typeface="楷体"/>
                <a:cs typeface="楷体"/>
              </a:rPr>
              <a:t>且</a:t>
            </a:r>
            <a:endParaRPr sz="3600" baseline="-2314">
              <a:latin typeface="楷体"/>
              <a:cs typeface="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417" y="2249995"/>
            <a:ext cx="361251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则</a:t>
            </a:r>
            <a:r>
              <a:rPr sz="2400" b="1" spc="-10" dirty="0">
                <a:latin typeface="楷体"/>
                <a:cs typeface="楷体"/>
              </a:rPr>
              <a:t>称</a:t>
            </a:r>
            <a:r>
              <a:rPr sz="2400" b="1" spc="-595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是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楷体"/>
                <a:cs typeface="楷体"/>
              </a:rPr>
              <a:t>上的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奇函数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17" y="1097216"/>
            <a:ext cx="86677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定义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4994" y="1676400"/>
            <a:ext cx="2013206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130" dirty="0">
                <a:latin typeface="Symbol"/>
                <a:cs typeface="Symbol"/>
              </a:rPr>
              <a:t>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b="1" i="1" spc="-90" dirty="0">
                <a:latin typeface="Times New Roman"/>
                <a:cs typeface="Times New Roman"/>
              </a:rPr>
              <a:t>x</a:t>
            </a:r>
            <a:r>
              <a:rPr sz="2450" b="1" i="1" spc="-185" dirty="0">
                <a:latin typeface="Times New Roman"/>
                <a:cs typeface="Times New Roman"/>
              </a:rPr>
              <a:t> </a:t>
            </a:r>
            <a:r>
              <a:rPr sz="2450" spc="-130" dirty="0">
                <a:latin typeface="Symbol"/>
                <a:cs typeface="Symbol"/>
              </a:rPr>
              <a:t>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b="1" i="1" spc="-130" dirty="0">
                <a:latin typeface="Times New Roman"/>
                <a:cs typeface="Times New Roman"/>
              </a:rPr>
              <a:t>D</a:t>
            </a:r>
            <a:r>
              <a:rPr lang="en-US" sz="2450" b="1" i="1" spc="-130" dirty="0">
                <a:latin typeface="Times New Roman"/>
                <a:cs typeface="Times New Roman"/>
              </a:rPr>
              <a:t> </a:t>
            </a:r>
            <a:r>
              <a:rPr lang="en-US" sz="2450" b="1" spc="-130" dirty="0">
                <a:latin typeface="Times New Roman"/>
                <a:cs typeface="Times New Roman"/>
              </a:rPr>
              <a:t>,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9723" y="1664327"/>
            <a:ext cx="3076877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10" dirty="0">
                <a:latin typeface="楷体"/>
                <a:cs typeface="楷体"/>
              </a:rPr>
              <a:t>有</a:t>
            </a:r>
            <a:r>
              <a:rPr lang="en-US" sz="2400" b="1" spc="-110" dirty="0">
                <a:latin typeface="楷体"/>
                <a:cs typeface="楷体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f</a:t>
            </a:r>
            <a:r>
              <a:rPr sz="2500" b="1" i="1" spc="-160" dirty="0">
                <a:latin typeface="Times New Roman"/>
                <a:cs typeface="Times New Roman"/>
              </a:rPr>
              <a:t> </a:t>
            </a:r>
            <a:r>
              <a:rPr sz="2500" b="1" spc="50" dirty="0">
                <a:latin typeface="Times New Roman"/>
                <a:cs typeface="Times New Roman"/>
              </a:rPr>
              <a:t>(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375" dirty="0">
                <a:latin typeface="Times New Roman"/>
                <a:cs typeface="Times New Roman"/>
              </a:rPr>
              <a:t> </a:t>
            </a:r>
            <a:r>
              <a:rPr sz="2500" b="1" i="1" spc="75" dirty="0">
                <a:latin typeface="Times New Roman"/>
                <a:cs typeface="Times New Roman"/>
              </a:rPr>
              <a:t>x</a:t>
            </a:r>
            <a:r>
              <a:rPr sz="2500" b="1" spc="-5" dirty="0">
                <a:latin typeface="Times New Roman"/>
                <a:cs typeface="Times New Roman"/>
              </a:rPr>
              <a:t>)</a:t>
            </a:r>
            <a:r>
              <a:rPr sz="2500" b="1" spc="-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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f</a:t>
            </a:r>
            <a:r>
              <a:rPr sz="2500" b="1" i="1" spc="-16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(</a:t>
            </a:r>
            <a:r>
              <a:rPr sz="2500" b="1" spc="-390" dirty="0">
                <a:latin typeface="Times New Roman"/>
                <a:cs typeface="Times New Roman"/>
              </a:rPr>
              <a:t> </a:t>
            </a:r>
            <a:r>
              <a:rPr sz="2500" b="1" i="1" spc="75" dirty="0">
                <a:latin typeface="Times New Roman"/>
                <a:cs typeface="Times New Roman"/>
              </a:rPr>
              <a:t>x</a:t>
            </a:r>
            <a:r>
              <a:rPr sz="2500" b="1" spc="-60" dirty="0">
                <a:latin typeface="Times New Roman"/>
                <a:cs typeface="Times New Roman"/>
              </a:rPr>
              <a:t>)</a:t>
            </a:r>
            <a:r>
              <a:rPr sz="2500" b="1" spc="-5" dirty="0">
                <a:latin typeface="Times New Roman"/>
                <a:cs typeface="Times New Roman"/>
              </a:rPr>
              <a:t>,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480202"/>
            <a:ext cx="21653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solidFill>
                  <a:srgbClr val="330066"/>
                </a:solidFill>
                <a:latin typeface="楷体"/>
                <a:cs typeface="楷体"/>
              </a:rPr>
              <a:t>三</a:t>
            </a:r>
            <a:r>
              <a:rPr sz="2800" b="1" spc="-10" dirty="0">
                <a:solidFill>
                  <a:srgbClr val="330066"/>
                </a:solidFill>
                <a:latin typeface="楷体"/>
                <a:cs typeface="楷体"/>
              </a:rPr>
              <a:t>、奇偶</a:t>
            </a:r>
            <a:r>
              <a:rPr sz="2800" b="1" dirty="0">
                <a:solidFill>
                  <a:srgbClr val="330066"/>
                </a:solidFill>
                <a:latin typeface="楷体"/>
                <a:cs typeface="楷体"/>
              </a:rPr>
              <a:t>函</a:t>
            </a:r>
            <a:r>
              <a:rPr sz="2800" b="1" spc="-15" dirty="0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endParaRPr sz="2800">
              <a:latin typeface="楷体"/>
              <a:cs typeface="楷体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DDF5736-E597-4373-BC04-3CB22F26B995}"/>
              </a:ext>
            </a:extLst>
          </p:cNvPr>
          <p:cNvGrpSpPr/>
          <p:nvPr/>
        </p:nvGrpSpPr>
        <p:grpSpPr>
          <a:xfrm>
            <a:off x="258267" y="2939535"/>
            <a:ext cx="6828333" cy="987450"/>
            <a:chOff x="258267" y="2939535"/>
            <a:chExt cx="6828333" cy="987450"/>
          </a:xfrm>
        </p:grpSpPr>
        <p:sp>
          <p:nvSpPr>
            <p:cNvPr id="8" name="object 8"/>
            <p:cNvSpPr txBox="1"/>
            <p:nvPr/>
          </p:nvSpPr>
          <p:spPr>
            <a:xfrm>
              <a:off x="2594456" y="2939535"/>
              <a:ext cx="4492144" cy="9874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637664" algn="l"/>
                </a:tabLst>
              </a:pPr>
              <a:r>
                <a:rPr sz="3750" spc="-315" baseline="5555" dirty="0">
                  <a:latin typeface="Symbol"/>
                  <a:cs typeface="Symbol"/>
                </a:rPr>
                <a:t></a:t>
              </a:r>
              <a:r>
                <a:rPr sz="3750" spc="52" baseline="5555" dirty="0">
                  <a:latin typeface="Times New Roman"/>
                  <a:cs typeface="Times New Roman"/>
                </a:rPr>
                <a:t> </a:t>
              </a:r>
              <a:r>
                <a:rPr sz="3750" spc="-217" baseline="5555" dirty="0">
                  <a:latin typeface="Symbol"/>
                  <a:cs typeface="Symbol"/>
                </a:rPr>
                <a:t></a:t>
              </a:r>
              <a:r>
                <a:rPr sz="3750" spc="-82" baseline="5555" dirty="0">
                  <a:latin typeface="Times New Roman"/>
                  <a:cs typeface="Times New Roman"/>
                </a:rPr>
                <a:t> </a:t>
              </a:r>
              <a:r>
                <a:rPr sz="3750" b="1" i="1" spc="-150" baseline="5555" dirty="0">
                  <a:latin typeface="Times New Roman"/>
                  <a:cs typeface="Times New Roman"/>
                </a:rPr>
                <a:t>x</a:t>
              </a:r>
              <a:r>
                <a:rPr sz="3750" b="1" i="1" spc="-337" baseline="5555" dirty="0">
                  <a:latin typeface="Times New Roman"/>
                  <a:cs typeface="Times New Roman"/>
                </a:rPr>
                <a:t> </a:t>
              </a:r>
              <a:r>
                <a:rPr sz="3750" spc="-217" baseline="5555" dirty="0">
                  <a:latin typeface="Symbol"/>
                  <a:cs typeface="Symbol"/>
                </a:rPr>
                <a:t></a:t>
              </a:r>
              <a:r>
                <a:rPr sz="3750" spc="-112" baseline="5555" dirty="0">
                  <a:latin typeface="Times New Roman"/>
                  <a:cs typeface="Times New Roman"/>
                </a:rPr>
                <a:t> </a:t>
              </a:r>
              <a:r>
                <a:rPr sz="3750" b="1" i="1" spc="-7" baseline="5555" dirty="0">
                  <a:latin typeface="Times New Roman"/>
                  <a:cs typeface="Times New Roman"/>
                </a:rPr>
                <a:t>D</a:t>
              </a:r>
              <a:r>
                <a:rPr sz="3750" b="1" spc="-75" baseline="5555" dirty="0">
                  <a:latin typeface="Times New Roman"/>
                  <a:cs typeface="Times New Roman"/>
                </a:rPr>
                <a:t>,</a:t>
              </a:r>
              <a:r>
                <a:rPr sz="3750" b="1" baseline="5555" dirty="0">
                  <a:latin typeface="Times New Roman"/>
                  <a:cs typeface="Times New Roman"/>
                </a:rPr>
                <a:t>	</a:t>
              </a:r>
              <a:r>
                <a:rPr sz="2400" b="1" spc="-10" dirty="0">
                  <a:latin typeface="楷体"/>
                  <a:cs typeface="楷体"/>
                </a:rPr>
                <a:t>有</a:t>
              </a:r>
              <a:r>
                <a:rPr sz="2400" b="1" spc="-600" dirty="0">
                  <a:latin typeface="楷体"/>
                  <a:cs typeface="楷体"/>
                </a:rPr>
                <a:t> </a:t>
              </a:r>
              <a:r>
                <a:rPr sz="2400" b="1" i="1" dirty="0">
                  <a:latin typeface="Times New Roman"/>
                  <a:cs typeface="Times New Roman"/>
                </a:rPr>
                <a:t>f </a:t>
              </a:r>
              <a:r>
                <a:rPr sz="2400" b="1" dirty="0">
                  <a:latin typeface="Times New Roman"/>
                  <a:cs typeface="Times New Roman"/>
                </a:rPr>
                <a:t>(</a:t>
              </a:r>
              <a:r>
                <a:rPr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-</a:t>
              </a:r>
              <a:r>
                <a:rPr sz="2400" b="1" i="1" dirty="0">
                  <a:latin typeface="Times New Roman"/>
                  <a:cs typeface="Times New Roman"/>
                </a:rPr>
                <a:t>x</a:t>
              </a:r>
              <a:r>
                <a:rPr sz="2400" b="1" dirty="0">
                  <a:latin typeface="Times New Roman"/>
                  <a:cs typeface="Times New Roman"/>
                </a:rPr>
                <a:t>)</a:t>
              </a:r>
              <a:r>
                <a:rPr lang="en-US" sz="2400" b="1" dirty="0">
                  <a:latin typeface="Times New Roman"/>
                  <a:cs typeface="Times New Roman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=</a:t>
              </a:r>
              <a:r>
                <a:rPr sz="2400" b="1" spc="-20" dirty="0">
                  <a:latin typeface="Times New Roman"/>
                  <a:cs typeface="Times New Roman"/>
                </a:rPr>
                <a:t> </a:t>
              </a:r>
              <a:r>
                <a:rPr lang="en-US" sz="2400" b="1" spc="-20" dirty="0">
                  <a:latin typeface="Times New Roman"/>
                  <a:cs typeface="Times New Roman"/>
                </a:rPr>
                <a:t> </a:t>
              </a:r>
              <a:r>
                <a:rPr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-</a:t>
              </a:r>
              <a:r>
                <a:rPr sz="2400" b="1" i="1" dirty="0">
                  <a:latin typeface="Times New Roman"/>
                  <a:cs typeface="Times New Roman"/>
                </a:rPr>
                <a:t>f </a:t>
              </a:r>
              <a:r>
                <a:rPr sz="2400" b="1" dirty="0">
                  <a:latin typeface="Times New Roman"/>
                  <a:cs typeface="Times New Roman"/>
                </a:rPr>
                <a:t>(</a:t>
              </a:r>
              <a:r>
                <a:rPr sz="2400" b="1" i="1" dirty="0">
                  <a:latin typeface="Times New Roman"/>
                  <a:cs typeface="Times New Roman"/>
                </a:rPr>
                <a:t>x</a:t>
              </a:r>
              <a:r>
                <a:rPr sz="2400" b="1" dirty="0">
                  <a:latin typeface="Times New Roman"/>
                  <a:cs typeface="Times New Roman"/>
                </a:rPr>
                <a:t>)</a:t>
              </a:r>
              <a:r>
                <a:rPr sz="2400" b="1" spc="-10" dirty="0">
                  <a:latin typeface="楷体"/>
                  <a:cs typeface="楷体"/>
                </a:rPr>
                <a:t>；</a:t>
              </a:r>
              <a:endParaRPr sz="2400" dirty="0">
                <a:latin typeface="楷体"/>
                <a:cs typeface="楷体"/>
              </a:endParaRPr>
            </a:p>
            <a:p>
              <a:pPr marL="12700">
                <a:lnSpc>
                  <a:spcPct val="100000"/>
                </a:lnSpc>
                <a:spcBef>
                  <a:spcPts val="1739"/>
                </a:spcBef>
                <a:tabLst>
                  <a:tab pos="1637664" algn="l"/>
                </a:tabLst>
              </a:pPr>
              <a:r>
                <a:rPr sz="3750" spc="-315" baseline="-2222" dirty="0">
                  <a:latin typeface="Symbol"/>
                  <a:cs typeface="Symbol"/>
                </a:rPr>
                <a:t></a:t>
              </a:r>
              <a:r>
                <a:rPr sz="3750" spc="52" baseline="-2222" dirty="0">
                  <a:latin typeface="Times New Roman"/>
                  <a:cs typeface="Times New Roman"/>
                </a:rPr>
                <a:t> </a:t>
              </a:r>
              <a:r>
                <a:rPr sz="3750" spc="-217" baseline="-2222" dirty="0">
                  <a:latin typeface="Symbol"/>
                  <a:cs typeface="Symbol"/>
                </a:rPr>
                <a:t></a:t>
              </a:r>
              <a:r>
                <a:rPr sz="3750" spc="-82" baseline="-2222" dirty="0">
                  <a:latin typeface="Times New Roman"/>
                  <a:cs typeface="Times New Roman"/>
                </a:rPr>
                <a:t> </a:t>
              </a:r>
              <a:r>
                <a:rPr sz="3750" b="1" i="1" spc="-150" baseline="-2222" dirty="0">
                  <a:latin typeface="Times New Roman"/>
                  <a:cs typeface="Times New Roman"/>
                </a:rPr>
                <a:t>x</a:t>
              </a:r>
              <a:r>
                <a:rPr sz="3750" b="1" i="1" spc="-337" baseline="-2222" dirty="0">
                  <a:latin typeface="Times New Roman"/>
                  <a:cs typeface="Times New Roman"/>
                </a:rPr>
                <a:t> </a:t>
              </a:r>
              <a:r>
                <a:rPr sz="3750" spc="-217" baseline="-2222" dirty="0">
                  <a:latin typeface="Symbol"/>
                  <a:cs typeface="Symbol"/>
                </a:rPr>
                <a:t></a:t>
              </a:r>
              <a:r>
                <a:rPr sz="3750" spc="-112" baseline="-2222" dirty="0">
                  <a:latin typeface="Times New Roman"/>
                  <a:cs typeface="Times New Roman"/>
                </a:rPr>
                <a:t> </a:t>
              </a:r>
              <a:r>
                <a:rPr sz="3750" b="1" i="1" spc="-7" baseline="-2222" dirty="0">
                  <a:latin typeface="Times New Roman"/>
                  <a:cs typeface="Times New Roman"/>
                </a:rPr>
                <a:t>D</a:t>
              </a:r>
              <a:r>
                <a:rPr sz="3750" b="1" spc="-75" baseline="-2222" dirty="0">
                  <a:latin typeface="Times New Roman"/>
                  <a:cs typeface="Times New Roman"/>
                </a:rPr>
                <a:t>,</a:t>
              </a:r>
              <a:r>
                <a:rPr sz="3750" b="1" baseline="-2222" dirty="0">
                  <a:latin typeface="Times New Roman"/>
                  <a:cs typeface="Times New Roman"/>
                </a:rPr>
                <a:t>	</a:t>
              </a:r>
              <a:r>
                <a:rPr sz="2400" b="1" spc="-10" dirty="0">
                  <a:latin typeface="楷体"/>
                  <a:cs typeface="楷体"/>
                </a:rPr>
                <a:t>有</a:t>
              </a:r>
              <a:r>
                <a:rPr sz="2400" b="1" spc="-600" dirty="0">
                  <a:latin typeface="楷体"/>
                  <a:cs typeface="楷体"/>
                </a:rPr>
                <a:t> </a:t>
              </a:r>
              <a:r>
                <a:rPr sz="2400" b="1" i="1" dirty="0">
                  <a:latin typeface="Times New Roman"/>
                  <a:cs typeface="Times New Roman"/>
                </a:rPr>
                <a:t>f </a:t>
              </a:r>
              <a:r>
                <a:rPr sz="2400" b="1" dirty="0">
                  <a:latin typeface="Times New Roman"/>
                  <a:cs typeface="Times New Roman"/>
                </a:rPr>
                <a:t>(</a:t>
              </a:r>
              <a:r>
                <a:rPr sz="2400" b="1" dirty="0">
                  <a:latin typeface="楷体" panose="02010609060101010101" pitchFamily="49" charset="-122"/>
                  <a:ea typeface="楷体" panose="02010609060101010101" pitchFamily="49" charset="-122"/>
                  <a:cs typeface="Times New Roman"/>
                </a:rPr>
                <a:t>-</a:t>
              </a:r>
              <a:r>
                <a:rPr sz="2400" b="1" i="1" spc="-5" dirty="0">
                  <a:latin typeface="Times New Roman"/>
                  <a:cs typeface="Times New Roman"/>
                </a:rPr>
                <a:t>x</a:t>
              </a:r>
              <a:r>
                <a:rPr sz="2400" b="1" dirty="0">
                  <a:latin typeface="Times New Roman"/>
                  <a:cs typeface="Times New Roman"/>
                </a:rPr>
                <a:t>)</a:t>
              </a:r>
              <a:r>
                <a:rPr sz="2400" b="1" spc="-10" dirty="0">
                  <a:latin typeface="Times New Roman"/>
                  <a:cs typeface="Times New Roman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=</a:t>
              </a:r>
              <a:r>
                <a:rPr sz="2400" b="1" spc="-15" dirty="0">
                  <a:latin typeface="Times New Roman"/>
                  <a:cs typeface="Times New Roman"/>
                </a:rPr>
                <a:t> </a:t>
              </a:r>
              <a:r>
                <a:rPr lang="en-US" sz="2400" b="1" spc="-15" dirty="0">
                  <a:latin typeface="Times New Roman"/>
                  <a:cs typeface="Times New Roman"/>
                </a:rPr>
                <a:t> </a:t>
              </a:r>
              <a:r>
                <a:rPr sz="2400" b="1" i="1" dirty="0">
                  <a:latin typeface="Times New Roman"/>
                  <a:cs typeface="Times New Roman"/>
                </a:rPr>
                <a:t>f </a:t>
              </a:r>
              <a:r>
                <a:rPr sz="2400" b="1" dirty="0">
                  <a:latin typeface="Times New Roman"/>
                  <a:cs typeface="Times New Roman"/>
                </a:rPr>
                <a:t>(</a:t>
              </a:r>
              <a:r>
                <a:rPr sz="2400" b="1" i="1" dirty="0">
                  <a:latin typeface="Times New Roman"/>
                  <a:cs typeface="Times New Roman"/>
                </a:rPr>
                <a:t>x</a:t>
              </a:r>
              <a:r>
                <a:rPr sz="2400" b="1" dirty="0">
                  <a:latin typeface="Times New Roman"/>
                  <a:cs typeface="Times New Roman"/>
                </a:rPr>
                <a:t>).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58267" y="2950146"/>
              <a:ext cx="433705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dirty="0">
                  <a:solidFill>
                    <a:srgbClr val="330066"/>
                  </a:solidFill>
                  <a:latin typeface="楷体"/>
                  <a:cs typeface="楷体"/>
                </a:rPr>
                <a:t>注</a:t>
              </a:r>
              <a:r>
                <a:rPr sz="2400" b="1" dirty="0">
                  <a:solidFill>
                    <a:srgbClr val="330066"/>
                  </a:solidFill>
                  <a:latin typeface="Times New Roman"/>
                  <a:cs typeface="Times New Roman"/>
                </a:rPr>
                <a:t>: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979119" y="2970847"/>
              <a:ext cx="1447800" cy="9328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dirty="0">
                  <a:solidFill>
                    <a:srgbClr val="0066FF"/>
                  </a:solidFill>
                  <a:latin typeface="Times New Roman"/>
                  <a:cs typeface="Times New Roman"/>
                </a:rPr>
                <a:t>1</a:t>
              </a:r>
              <a:r>
                <a:rPr sz="2400" b="1" dirty="0">
                  <a:solidFill>
                    <a:srgbClr val="0066FF"/>
                  </a:solidFill>
                  <a:latin typeface="楷体"/>
                  <a:cs typeface="楷体"/>
                </a:rPr>
                <a:t>°奇函数</a:t>
              </a:r>
              <a:endParaRPr sz="2400" dirty="0">
                <a:latin typeface="楷体"/>
                <a:cs typeface="楷体"/>
              </a:endParaRPr>
            </a:p>
            <a:p>
              <a:pPr marL="515620">
                <a:lnSpc>
                  <a:spcPts val="2840"/>
                </a:lnSpc>
                <a:spcBef>
                  <a:spcPts val="1860"/>
                </a:spcBef>
              </a:pPr>
              <a:r>
                <a:rPr sz="2400" b="1" spc="-5" dirty="0">
                  <a:solidFill>
                    <a:srgbClr val="0066FF"/>
                  </a:solidFill>
                  <a:latin typeface="楷体"/>
                  <a:cs typeface="楷体"/>
                </a:rPr>
                <a:t>偶函数</a:t>
              </a:r>
              <a:endParaRPr sz="2400" dirty="0">
                <a:latin typeface="楷体"/>
                <a:cs typeface="楷体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9119" y="4339518"/>
            <a:ext cx="4599940" cy="8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2400" b="1" spc="-5" dirty="0">
                <a:solidFill>
                  <a:srgbClr val="0066FF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°</a:t>
            </a:r>
            <a:r>
              <a:rPr sz="2400" b="1" spc="-5" dirty="0">
                <a:solidFill>
                  <a:srgbClr val="330066"/>
                </a:solidFill>
                <a:latin typeface="楷体"/>
                <a:cs typeface="楷体"/>
              </a:rPr>
              <a:t>奇</a:t>
            </a:r>
            <a:r>
              <a:rPr sz="2400" b="1" spc="-5" dirty="0">
                <a:latin typeface="楷体"/>
                <a:cs typeface="楷体"/>
              </a:rPr>
              <a:t>函数的图像关</a:t>
            </a:r>
            <a:r>
              <a:rPr sz="2400" b="1" dirty="0">
                <a:latin typeface="楷体"/>
                <a:cs typeface="楷体"/>
              </a:rPr>
              <a:t>于</a:t>
            </a:r>
            <a:r>
              <a:rPr sz="2400" b="1" spc="-5" dirty="0">
                <a:solidFill>
                  <a:srgbClr val="330066"/>
                </a:solidFill>
                <a:latin typeface="楷体"/>
                <a:cs typeface="楷体"/>
              </a:rPr>
              <a:t>原点</a:t>
            </a:r>
            <a:r>
              <a:rPr sz="2400" b="1" spc="-5" dirty="0">
                <a:latin typeface="楷体"/>
                <a:cs typeface="楷体"/>
              </a:rPr>
              <a:t>对</a:t>
            </a:r>
            <a:r>
              <a:rPr sz="2400" b="1" dirty="0">
                <a:latin typeface="楷体"/>
                <a:cs typeface="楷体"/>
              </a:rPr>
              <a:t>称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ts val="3500"/>
              </a:lnSpc>
            </a:pPr>
            <a:r>
              <a:rPr lang="en-US" sz="2400" b="1" dirty="0">
                <a:latin typeface="楷体"/>
                <a:cs typeface="楷体"/>
              </a:rPr>
              <a:t>   </a:t>
            </a:r>
            <a:r>
              <a:rPr sz="2400" b="1" dirty="0">
                <a:latin typeface="楷体"/>
                <a:cs typeface="楷体"/>
              </a:rPr>
              <a:t>且</a:t>
            </a:r>
            <a:r>
              <a:rPr lang="en-US" sz="2400" b="1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(0</a:t>
            </a:r>
            <a:r>
              <a:rPr sz="2400" b="1" spc="5" dirty="0">
                <a:latin typeface="Times New Roman"/>
                <a:cs typeface="Times New Roman"/>
              </a:rPr>
              <a:t>)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楷体"/>
                <a:cs typeface="楷体"/>
              </a:rPr>
              <a:t>若在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dirty="0">
                <a:latin typeface="楷体"/>
                <a:cs typeface="楷体"/>
              </a:rPr>
              <a:t>点有定</a:t>
            </a:r>
            <a:r>
              <a:rPr sz="2400" b="1" spc="0" dirty="0">
                <a:latin typeface="楷体"/>
                <a:cs typeface="楷体"/>
              </a:rPr>
              <a:t>义</a:t>
            </a:r>
            <a:r>
              <a:rPr sz="2400" b="1" dirty="0">
                <a:latin typeface="Times New Roman"/>
                <a:cs typeface="Times New Roman"/>
              </a:rPr>
              <a:t>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83350" y="5140325"/>
            <a:ext cx="2159000" cy="76200"/>
          </a:xfrm>
          <a:custGeom>
            <a:avLst/>
            <a:gdLst/>
            <a:ahLst/>
            <a:cxnLst/>
            <a:rect l="l" t="t" r="r" b="b"/>
            <a:pathLst>
              <a:path w="2159000" h="76200">
                <a:moveTo>
                  <a:pt x="2082800" y="0"/>
                </a:moveTo>
                <a:lnTo>
                  <a:pt x="2082800" y="76200"/>
                </a:lnTo>
                <a:lnTo>
                  <a:pt x="2146300" y="44450"/>
                </a:lnTo>
                <a:lnTo>
                  <a:pt x="2095500" y="44450"/>
                </a:lnTo>
                <a:lnTo>
                  <a:pt x="2095500" y="31750"/>
                </a:lnTo>
                <a:lnTo>
                  <a:pt x="2146300" y="31750"/>
                </a:lnTo>
                <a:lnTo>
                  <a:pt x="2082800" y="0"/>
                </a:lnTo>
                <a:close/>
              </a:path>
              <a:path w="2159000" h="76200">
                <a:moveTo>
                  <a:pt x="2082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2159000" h="76200">
                <a:moveTo>
                  <a:pt x="21463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46300" y="44450"/>
                </a:lnTo>
                <a:lnTo>
                  <a:pt x="2159000" y="38100"/>
                </a:lnTo>
                <a:lnTo>
                  <a:pt x="2146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4523" y="4248150"/>
            <a:ext cx="76200" cy="1752600"/>
          </a:xfrm>
          <a:custGeom>
            <a:avLst/>
            <a:gdLst/>
            <a:ahLst/>
            <a:cxnLst/>
            <a:rect l="l" t="t" r="r" b="b"/>
            <a:pathLst>
              <a:path w="76200" h="1752600">
                <a:moveTo>
                  <a:pt x="44450" y="63500"/>
                </a:moveTo>
                <a:lnTo>
                  <a:pt x="31750" y="63500"/>
                </a:lnTo>
                <a:lnTo>
                  <a:pt x="31750" y="1752600"/>
                </a:lnTo>
                <a:lnTo>
                  <a:pt x="44450" y="1752600"/>
                </a:lnTo>
                <a:lnTo>
                  <a:pt x="44450" y="63500"/>
                </a:lnTo>
                <a:close/>
              </a:path>
              <a:path w="76200" h="17526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7526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6201" y="5132016"/>
            <a:ext cx="730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i="1" spc="150" baseline="1736" dirty="0">
                <a:latin typeface="Times New Roman"/>
                <a:cs typeface="Times New Roman"/>
              </a:rPr>
              <a:t>x </a:t>
            </a:r>
            <a:r>
              <a:rPr sz="4800" i="1" spc="600" baseline="1736" dirty="0">
                <a:latin typeface="Times New Roman"/>
                <a:cs typeface="Times New Roman"/>
              </a:rPr>
              <a:t> </a:t>
            </a:r>
            <a:r>
              <a:rPr sz="2400" i="1" spc="100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7745" y="4152672"/>
            <a:ext cx="2012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20" dirty="0"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2315" y="5108140"/>
            <a:ext cx="24384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114" dirty="0"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96326" y="516171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15930" y="0"/>
                </a:moveTo>
                <a:lnTo>
                  <a:pt x="4522" y="7490"/>
                </a:lnTo>
                <a:lnTo>
                  <a:pt x="0" y="20649"/>
                </a:lnTo>
                <a:lnTo>
                  <a:pt x="754" y="26314"/>
                </a:lnTo>
                <a:lnTo>
                  <a:pt x="8328" y="37619"/>
                </a:lnTo>
                <a:lnTo>
                  <a:pt x="21599" y="42110"/>
                </a:lnTo>
                <a:lnTo>
                  <a:pt x="32212" y="38744"/>
                </a:lnTo>
                <a:lnTo>
                  <a:pt x="39285" y="28732"/>
                </a:lnTo>
                <a:lnTo>
                  <a:pt x="40746" y="11772"/>
                </a:lnTo>
                <a:lnTo>
                  <a:pt x="31677" y="2953"/>
                </a:lnTo>
                <a:lnTo>
                  <a:pt x="15930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6326" y="516171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0" y="20649"/>
                </a:moveTo>
                <a:lnTo>
                  <a:pt x="4522" y="7490"/>
                </a:lnTo>
                <a:lnTo>
                  <a:pt x="15930" y="0"/>
                </a:lnTo>
                <a:lnTo>
                  <a:pt x="31677" y="2953"/>
                </a:lnTo>
                <a:lnTo>
                  <a:pt x="40746" y="11772"/>
                </a:lnTo>
                <a:lnTo>
                  <a:pt x="39285" y="28732"/>
                </a:lnTo>
                <a:lnTo>
                  <a:pt x="32212" y="38744"/>
                </a:lnTo>
                <a:lnTo>
                  <a:pt x="21599" y="42110"/>
                </a:lnTo>
                <a:lnTo>
                  <a:pt x="8328" y="37619"/>
                </a:lnTo>
                <a:lnTo>
                  <a:pt x="754" y="26314"/>
                </a:lnTo>
                <a:lnTo>
                  <a:pt x="0" y="206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48526" y="516171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15930" y="0"/>
                </a:moveTo>
                <a:lnTo>
                  <a:pt x="4522" y="7490"/>
                </a:lnTo>
                <a:lnTo>
                  <a:pt x="0" y="20649"/>
                </a:lnTo>
                <a:lnTo>
                  <a:pt x="754" y="26314"/>
                </a:lnTo>
                <a:lnTo>
                  <a:pt x="8328" y="37619"/>
                </a:lnTo>
                <a:lnTo>
                  <a:pt x="21599" y="42110"/>
                </a:lnTo>
                <a:lnTo>
                  <a:pt x="32212" y="38744"/>
                </a:lnTo>
                <a:lnTo>
                  <a:pt x="39285" y="28732"/>
                </a:lnTo>
                <a:lnTo>
                  <a:pt x="40746" y="11772"/>
                </a:lnTo>
                <a:lnTo>
                  <a:pt x="31677" y="2953"/>
                </a:lnTo>
                <a:lnTo>
                  <a:pt x="15930" y="0"/>
                </a:lnTo>
                <a:close/>
              </a:path>
            </a:pathLst>
          </a:custGeom>
          <a:solidFill>
            <a:srgbClr val="7D9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8526" y="5161712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5">
                <a:moveTo>
                  <a:pt x="0" y="20649"/>
                </a:moveTo>
                <a:lnTo>
                  <a:pt x="4522" y="7490"/>
                </a:lnTo>
                <a:lnTo>
                  <a:pt x="15930" y="0"/>
                </a:lnTo>
                <a:lnTo>
                  <a:pt x="31677" y="2953"/>
                </a:lnTo>
                <a:lnTo>
                  <a:pt x="40746" y="11772"/>
                </a:lnTo>
                <a:lnTo>
                  <a:pt x="39285" y="28732"/>
                </a:lnTo>
                <a:lnTo>
                  <a:pt x="32212" y="38744"/>
                </a:lnTo>
                <a:lnTo>
                  <a:pt x="21599" y="42110"/>
                </a:lnTo>
                <a:lnTo>
                  <a:pt x="8328" y="37619"/>
                </a:lnTo>
                <a:lnTo>
                  <a:pt x="754" y="26314"/>
                </a:lnTo>
                <a:lnTo>
                  <a:pt x="0" y="206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91052" y="5125491"/>
            <a:ext cx="518795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295" indent="-315595">
              <a:lnSpc>
                <a:spcPct val="100000"/>
              </a:lnSpc>
              <a:buFont typeface="Symbol"/>
              <a:buChar char=""/>
              <a:tabLst>
                <a:tab pos="328930" algn="l"/>
              </a:tabLst>
            </a:pPr>
            <a:r>
              <a:rPr sz="3200" i="1" spc="-30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23250" y="4378325"/>
            <a:ext cx="0" cy="757555"/>
          </a:xfrm>
          <a:custGeom>
            <a:avLst/>
            <a:gdLst/>
            <a:ahLst/>
            <a:cxnLst/>
            <a:rect l="l" t="t" r="r" b="b"/>
            <a:pathLst>
              <a:path h="757554">
                <a:moveTo>
                  <a:pt x="0" y="7571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0751" y="5214873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45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9576" y="4322826"/>
            <a:ext cx="990600" cy="410845"/>
          </a:xfrm>
          <a:custGeom>
            <a:avLst/>
            <a:gdLst/>
            <a:ahLst/>
            <a:cxnLst/>
            <a:rect l="l" t="t" r="r" b="b"/>
            <a:pathLst>
              <a:path w="990600" h="410845">
                <a:moveTo>
                  <a:pt x="0" y="381000"/>
                </a:moveTo>
                <a:lnTo>
                  <a:pt x="42926" y="392172"/>
                </a:lnTo>
                <a:lnTo>
                  <a:pt x="86239" y="401802"/>
                </a:lnTo>
                <a:lnTo>
                  <a:pt x="130323" y="408346"/>
                </a:lnTo>
                <a:lnTo>
                  <a:pt x="175564" y="410260"/>
                </a:lnTo>
                <a:lnTo>
                  <a:pt x="190969" y="409603"/>
                </a:lnTo>
                <a:lnTo>
                  <a:pt x="238353" y="402945"/>
                </a:lnTo>
                <a:lnTo>
                  <a:pt x="287795" y="388058"/>
                </a:lnTo>
                <a:lnTo>
                  <a:pt x="340156" y="361835"/>
                </a:lnTo>
                <a:lnTo>
                  <a:pt x="377342" y="335889"/>
                </a:lnTo>
                <a:lnTo>
                  <a:pt x="415899" y="304761"/>
                </a:lnTo>
                <a:lnTo>
                  <a:pt x="455371" y="270052"/>
                </a:lnTo>
                <a:lnTo>
                  <a:pt x="495300" y="233362"/>
                </a:lnTo>
                <a:lnTo>
                  <a:pt x="515292" y="214774"/>
                </a:lnTo>
                <a:lnTo>
                  <a:pt x="535228" y="196291"/>
                </a:lnTo>
                <a:lnTo>
                  <a:pt x="574700" y="160439"/>
                </a:lnTo>
                <a:lnTo>
                  <a:pt x="613257" y="127406"/>
                </a:lnTo>
                <a:lnTo>
                  <a:pt x="650443" y="98793"/>
                </a:lnTo>
                <a:lnTo>
                  <a:pt x="685800" y="76200"/>
                </a:lnTo>
                <a:lnTo>
                  <a:pt x="720737" y="58978"/>
                </a:lnTo>
                <a:lnTo>
                  <a:pt x="756513" y="45110"/>
                </a:lnTo>
                <a:lnTo>
                  <a:pt x="810248" y="29594"/>
                </a:lnTo>
                <a:lnTo>
                  <a:pt x="862012" y="19050"/>
                </a:lnTo>
                <a:lnTo>
                  <a:pt x="909489" y="11934"/>
                </a:lnTo>
                <a:lnTo>
                  <a:pt x="937617" y="8334"/>
                </a:lnTo>
                <a:lnTo>
                  <a:pt x="950366" y="6705"/>
                </a:lnTo>
                <a:lnTo>
                  <a:pt x="962125" y="5114"/>
                </a:lnTo>
                <a:lnTo>
                  <a:pt x="972807" y="3505"/>
                </a:lnTo>
                <a:lnTo>
                  <a:pt x="982327" y="1819"/>
                </a:lnTo>
                <a:lnTo>
                  <a:pt x="990600" y="0"/>
                </a:lnTo>
              </a:path>
            </a:pathLst>
          </a:custGeom>
          <a:ln w="3175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10526" y="4700229"/>
            <a:ext cx="65405" cy="62230"/>
          </a:xfrm>
          <a:custGeom>
            <a:avLst/>
            <a:gdLst/>
            <a:ahLst/>
            <a:cxnLst/>
            <a:rect l="l" t="t" r="r" b="b"/>
            <a:pathLst>
              <a:path w="65404" h="62229">
                <a:moveTo>
                  <a:pt x="23609" y="0"/>
                </a:moveTo>
                <a:lnTo>
                  <a:pt x="11413" y="6533"/>
                </a:lnTo>
                <a:lnTo>
                  <a:pt x="3083" y="17437"/>
                </a:lnTo>
                <a:lnTo>
                  <a:pt x="0" y="31282"/>
                </a:lnTo>
                <a:lnTo>
                  <a:pt x="271" y="35486"/>
                </a:lnTo>
                <a:lnTo>
                  <a:pt x="4143" y="46646"/>
                </a:lnTo>
                <a:lnTo>
                  <a:pt x="12588" y="55439"/>
                </a:lnTo>
                <a:lnTo>
                  <a:pt x="25578" y="60916"/>
                </a:lnTo>
                <a:lnTo>
                  <a:pt x="43089" y="62125"/>
                </a:lnTo>
                <a:lnTo>
                  <a:pt x="54428" y="55092"/>
                </a:lnTo>
                <a:lnTo>
                  <a:pt x="62127" y="43625"/>
                </a:lnTo>
                <a:lnTo>
                  <a:pt x="64918" y="28673"/>
                </a:lnTo>
                <a:lnTo>
                  <a:pt x="61477" y="16986"/>
                </a:lnTo>
                <a:lnTo>
                  <a:pt x="53315" y="7638"/>
                </a:lnTo>
                <a:lnTo>
                  <a:pt x="40628" y="1639"/>
                </a:lnTo>
                <a:lnTo>
                  <a:pt x="236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10526" y="4700229"/>
            <a:ext cx="65405" cy="62230"/>
          </a:xfrm>
          <a:custGeom>
            <a:avLst/>
            <a:gdLst/>
            <a:ahLst/>
            <a:cxnLst/>
            <a:rect l="l" t="t" r="r" b="b"/>
            <a:pathLst>
              <a:path w="65404" h="62229">
                <a:moveTo>
                  <a:pt x="0" y="31282"/>
                </a:moveTo>
                <a:lnTo>
                  <a:pt x="3083" y="17437"/>
                </a:lnTo>
                <a:lnTo>
                  <a:pt x="11413" y="6533"/>
                </a:lnTo>
                <a:lnTo>
                  <a:pt x="23609" y="0"/>
                </a:lnTo>
                <a:lnTo>
                  <a:pt x="40628" y="1639"/>
                </a:lnTo>
                <a:lnTo>
                  <a:pt x="53315" y="7638"/>
                </a:lnTo>
                <a:lnTo>
                  <a:pt x="61477" y="16986"/>
                </a:lnTo>
                <a:lnTo>
                  <a:pt x="64918" y="28673"/>
                </a:lnTo>
                <a:lnTo>
                  <a:pt x="62127" y="43625"/>
                </a:lnTo>
                <a:lnTo>
                  <a:pt x="54428" y="55092"/>
                </a:lnTo>
                <a:lnTo>
                  <a:pt x="43089" y="62125"/>
                </a:lnTo>
                <a:lnTo>
                  <a:pt x="25578" y="60916"/>
                </a:lnTo>
                <a:lnTo>
                  <a:pt x="12588" y="55439"/>
                </a:lnTo>
                <a:lnTo>
                  <a:pt x="4143" y="46646"/>
                </a:lnTo>
                <a:lnTo>
                  <a:pt x="271" y="35486"/>
                </a:lnTo>
                <a:lnTo>
                  <a:pt x="0" y="312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46850" y="5568264"/>
            <a:ext cx="990600" cy="410845"/>
          </a:xfrm>
          <a:custGeom>
            <a:avLst/>
            <a:gdLst/>
            <a:ahLst/>
            <a:cxnLst/>
            <a:rect l="l" t="t" r="r" b="b"/>
            <a:pathLst>
              <a:path w="990600" h="410845">
                <a:moveTo>
                  <a:pt x="990600" y="29260"/>
                </a:moveTo>
                <a:lnTo>
                  <a:pt x="947673" y="18087"/>
                </a:lnTo>
                <a:lnTo>
                  <a:pt x="904360" y="8458"/>
                </a:lnTo>
                <a:lnTo>
                  <a:pt x="860276" y="1914"/>
                </a:lnTo>
                <a:lnTo>
                  <a:pt x="815035" y="0"/>
                </a:lnTo>
                <a:lnTo>
                  <a:pt x="799630" y="657"/>
                </a:lnTo>
                <a:lnTo>
                  <a:pt x="752246" y="7315"/>
                </a:lnTo>
                <a:lnTo>
                  <a:pt x="702804" y="22202"/>
                </a:lnTo>
                <a:lnTo>
                  <a:pt x="650443" y="48425"/>
                </a:lnTo>
                <a:lnTo>
                  <a:pt x="613257" y="74371"/>
                </a:lnTo>
                <a:lnTo>
                  <a:pt x="574700" y="105498"/>
                </a:lnTo>
                <a:lnTo>
                  <a:pt x="535228" y="140207"/>
                </a:lnTo>
                <a:lnTo>
                  <a:pt x="495300" y="176898"/>
                </a:lnTo>
                <a:lnTo>
                  <a:pt x="475307" y="195486"/>
                </a:lnTo>
                <a:lnTo>
                  <a:pt x="455371" y="213969"/>
                </a:lnTo>
                <a:lnTo>
                  <a:pt x="415899" y="249821"/>
                </a:lnTo>
                <a:lnTo>
                  <a:pt x="377342" y="282854"/>
                </a:lnTo>
                <a:lnTo>
                  <a:pt x="340156" y="311467"/>
                </a:lnTo>
                <a:lnTo>
                  <a:pt x="304800" y="334060"/>
                </a:lnTo>
                <a:lnTo>
                  <a:pt x="269862" y="351281"/>
                </a:lnTo>
                <a:lnTo>
                  <a:pt x="234086" y="365150"/>
                </a:lnTo>
                <a:lnTo>
                  <a:pt x="180351" y="380666"/>
                </a:lnTo>
                <a:lnTo>
                  <a:pt x="128587" y="391210"/>
                </a:lnTo>
                <a:lnTo>
                  <a:pt x="81110" y="398325"/>
                </a:lnTo>
                <a:lnTo>
                  <a:pt x="52982" y="401926"/>
                </a:lnTo>
                <a:lnTo>
                  <a:pt x="40233" y="403555"/>
                </a:lnTo>
                <a:lnTo>
                  <a:pt x="28474" y="405145"/>
                </a:lnTo>
                <a:lnTo>
                  <a:pt x="17792" y="406755"/>
                </a:lnTo>
                <a:lnTo>
                  <a:pt x="8272" y="408441"/>
                </a:lnTo>
                <a:lnTo>
                  <a:pt x="0" y="410260"/>
                </a:lnTo>
              </a:path>
            </a:pathLst>
          </a:custGeom>
          <a:ln w="3175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9350" y="5573359"/>
            <a:ext cx="65405" cy="62230"/>
          </a:xfrm>
          <a:custGeom>
            <a:avLst/>
            <a:gdLst/>
            <a:ahLst/>
            <a:cxnLst/>
            <a:rect l="l" t="t" r="r" b="b"/>
            <a:pathLst>
              <a:path w="65404" h="62229">
                <a:moveTo>
                  <a:pt x="23638" y="0"/>
                </a:moveTo>
                <a:lnTo>
                  <a:pt x="11457" y="6538"/>
                </a:lnTo>
                <a:lnTo>
                  <a:pt x="3102" y="17447"/>
                </a:lnTo>
                <a:lnTo>
                  <a:pt x="0" y="31303"/>
                </a:lnTo>
                <a:lnTo>
                  <a:pt x="281" y="35553"/>
                </a:lnTo>
                <a:lnTo>
                  <a:pt x="4195" y="46660"/>
                </a:lnTo>
                <a:lnTo>
                  <a:pt x="12687" y="55407"/>
                </a:lnTo>
                <a:lnTo>
                  <a:pt x="25712" y="60847"/>
                </a:lnTo>
                <a:lnTo>
                  <a:pt x="43228" y="62035"/>
                </a:lnTo>
                <a:lnTo>
                  <a:pt x="54574" y="55000"/>
                </a:lnTo>
                <a:lnTo>
                  <a:pt x="62259" y="43545"/>
                </a:lnTo>
                <a:lnTo>
                  <a:pt x="65038" y="28601"/>
                </a:lnTo>
                <a:lnTo>
                  <a:pt x="61570" y="16934"/>
                </a:lnTo>
                <a:lnTo>
                  <a:pt x="53391" y="7609"/>
                </a:lnTo>
                <a:lnTo>
                  <a:pt x="40685" y="1630"/>
                </a:lnTo>
                <a:lnTo>
                  <a:pt x="23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99350" y="5573359"/>
            <a:ext cx="65405" cy="62230"/>
          </a:xfrm>
          <a:custGeom>
            <a:avLst/>
            <a:gdLst/>
            <a:ahLst/>
            <a:cxnLst/>
            <a:rect l="l" t="t" r="r" b="b"/>
            <a:pathLst>
              <a:path w="65404" h="62229">
                <a:moveTo>
                  <a:pt x="0" y="31303"/>
                </a:moveTo>
                <a:lnTo>
                  <a:pt x="3102" y="17447"/>
                </a:lnTo>
                <a:lnTo>
                  <a:pt x="11457" y="6538"/>
                </a:lnTo>
                <a:lnTo>
                  <a:pt x="23638" y="0"/>
                </a:lnTo>
                <a:lnTo>
                  <a:pt x="40685" y="1630"/>
                </a:lnTo>
                <a:lnTo>
                  <a:pt x="53391" y="7609"/>
                </a:lnTo>
                <a:lnTo>
                  <a:pt x="61570" y="16934"/>
                </a:lnTo>
                <a:lnTo>
                  <a:pt x="65038" y="28601"/>
                </a:lnTo>
                <a:lnTo>
                  <a:pt x="62259" y="43545"/>
                </a:lnTo>
                <a:lnTo>
                  <a:pt x="54574" y="55000"/>
                </a:lnTo>
                <a:lnTo>
                  <a:pt x="43228" y="62035"/>
                </a:lnTo>
                <a:lnTo>
                  <a:pt x="25712" y="60847"/>
                </a:lnTo>
                <a:lnTo>
                  <a:pt x="12687" y="55407"/>
                </a:lnTo>
                <a:lnTo>
                  <a:pt x="4195" y="46660"/>
                </a:lnTo>
                <a:lnTo>
                  <a:pt x="281" y="35553"/>
                </a:lnTo>
                <a:lnTo>
                  <a:pt x="0" y="313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15225" y="5166954"/>
            <a:ext cx="65405" cy="62230"/>
          </a:xfrm>
          <a:custGeom>
            <a:avLst/>
            <a:gdLst/>
            <a:ahLst/>
            <a:cxnLst/>
            <a:rect l="l" t="t" r="r" b="b"/>
            <a:pathLst>
              <a:path w="65404" h="62229">
                <a:moveTo>
                  <a:pt x="23654" y="0"/>
                </a:moveTo>
                <a:lnTo>
                  <a:pt x="11465" y="6533"/>
                </a:lnTo>
                <a:lnTo>
                  <a:pt x="3104" y="17437"/>
                </a:lnTo>
                <a:lnTo>
                  <a:pt x="0" y="31282"/>
                </a:lnTo>
                <a:lnTo>
                  <a:pt x="272" y="35479"/>
                </a:lnTo>
                <a:lnTo>
                  <a:pt x="4170" y="46614"/>
                </a:lnTo>
                <a:lnTo>
                  <a:pt x="12652" y="55367"/>
                </a:lnTo>
                <a:lnTo>
                  <a:pt x="25672" y="60806"/>
                </a:lnTo>
                <a:lnTo>
                  <a:pt x="43185" y="62001"/>
                </a:lnTo>
                <a:lnTo>
                  <a:pt x="54552" y="55001"/>
                </a:lnTo>
                <a:lnTo>
                  <a:pt x="62254" y="43568"/>
                </a:lnTo>
                <a:lnTo>
                  <a:pt x="65040" y="28613"/>
                </a:lnTo>
                <a:lnTo>
                  <a:pt x="61581" y="16948"/>
                </a:lnTo>
                <a:lnTo>
                  <a:pt x="53406" y="7619"/>
                </a:lnTo>
                <a:lnTo>
                  <a:pt x="40701" y="1634"/>
                </a:lnTo>
                <a:lnTo>
                  <a:pt x="23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15225" y="5166954"/>
            <a:ext cx="65405" cy="62230"/>
          </a:xfrm>
          <a:custGeom>
            <a:avLst/>
            <a:gdLst/>
            <a:ahLst/>
            <a:cxnLst/>
            <a:rect l="l" t="t" r="r" b="b"/>
            <a:pathLst>
              <a:path w="65404" h="62229">
                <a:moveTo>
                  <a:pt x="0" y="31282"/>
                </a:moveTo>
                <a:lnTo>
                  <a:pt x="3104" y="17437"/>
                </a:lnTo>
                <a:lnTo>
                  <a:pt x="11465" y="6533"/>
                </a:lnTo>
                <a:lnTo>
                  <a:pt x="23654" y="0"/>
                </a:lnTo>
                <a:lnTo>
                  <a:pt x="40701" y="1634"/>
                </a:lnTo>
                <a:lnTo>
                  <a:pt x="53406" y="7619"/>
                </a:lnTo>
                <a:lnTo>
                  <a:pt x="61581" y="16948"/>
                </a:lnTo>
                <a:lnTo>
                  <a:pt x="65040" y="28613"/>
                </a:lnTo>
                <a:lnTo>
                  <a:pt x="62254" y="43568"/>
                </a:lnTo>
                <a:lnTo>
                  <a:pt x="54552" y="55001"/>
                </a:lnTo>
                <a:lnTo>
                  <a:pt x="43185" y="62001"/>
                </a:lnTo>
                <a:lnTo>
                  <a:pt x="25672" y="60806"/>
                </a:lnTo>
                <a:lnTo>
                  <a:pt x="12652" y="55367"/>
                </a:lnTo>
                <a:lnTo>
                  <a:pt x="4170" y="46614"/>
                </a:lnTo>
                <a:lnTo>
                  <a:pt x="272" y="35479"/>
                </a:lnTo>
                <a:lnTo>
                  <a:pt x="0" y="312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010042D-2E0F-484A-965B-4CD908AFACE5}"/>
              </a:ext>
            </a:extLst>
          </p:cNvPr>
          <p:cNvSpPr txBox="1"/>
          <p:nvPr/>
        </p:nvSpPr>
        <p:spPr>
          <a:xfrm>
            <a:off x="670759" y="534583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5620" marR="0" lvl="0" indent="0" algn="ctr" defTabSz="914400" rtl="0" eaLnBrk="1" fontAlgn="auto" latinLnBrk="0" hangingPunct="1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函数的图像关</a:t>
            </a:r>
            <a:r>
              <a:rPr kumimoji="0" lang="zh-CN" altLang="en-US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kumimoji="0" lang="zh-CN" altLang="en-US" sz="2400" b="1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4644" y="4944745"/>
            <a:ext cx="5254625" cy="115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baseline="-37037" dirty="0">
                <a:latin typeface="楷体"/>
                <a:cs typeface="楷体"/>
              </a:rPr>
              <a:t>提示</a:t>
            </a:r>
            <a:r>
              <a:rPr sz="3600" b="1" spc="254" baseline="-37037" dirty="0">
                <a:latin typeface="楷体"/>
                <a:cs typeface="楷体"/>
              </a:rPr>
              <a:t>：</a:t>
            </a:r>
            <a:r>
              <a:rPr sz="3225" b="1" i="1" spc="-22" baseline="-36175" dirty="0">
                <a:latin typeface="Times New Roman"/>
                <a:cs typeface="Times New Roman"/>
              </a:rPr>
              <a:t>f</a:t>
            </a:r>
            <a:r>
              <a:rPr sz="3225" b="1" i="1" spc="-112" baseline="-36175" dirty="0">
                <a:latin typeface="Times New Roman"/>
                <a:cs typeface="Times New Roman"/>
              </a:rPr>
              <a:t> </a:t>
            </a:r>
            <a:r>
              <a:rPr sz="3225" b="1" spc="-22" baseline="-36175" dirty="0">
                <a:latin typeface="Times New Roman"/>
                <a:cs typeface="Times New Roman"/>
              </a:rPr>
              <a:t>(</a:t>
            </a:r>
            <a:r>
              <a:rPr sz="3225" b="1" spc="-412" baseline="-36175" dirty="0">
                <a:latin typeface="Times New Roman"/>
                <a:cs typeface="Times New Roman"/>
              </a:rPr>
              <a:t> </a:t>
            </a:r>
            <a:r>
              <a:rPr sz="3225" b="1" i="1" spc="179" baseline="-36175" dirty="0">
                <a:latin typeface="Times New Roman"/>
                <a:cs typeface="Times New Roman"/>
              </a:rPr>
              <a:t>x</a:t>
            </a:r>
            <a:r>
              <a:rPr sz="3225" b="1" spc="-22" baseline="-36175" dirty="0">
                <a:latin typeface="Times New Roman"/>
                <a:cs typeface="Times New Roman"/>
              </a:rPr>
              <a:t>)</a:t>
            </a:r>
            <a:r>
              <a:rPr sz="3225" b="1" spc="-112" baseline="-36175" dirty="0">
                <a:latin typeface="Times New Roman"/>
                <a:cs typeface="Times New Roman"/>
              </a:rPr>
              <a:t> </a:t>
            </a:r>
            <a:r>
              <a:rPr sz="3225" b="1" spc="-37" baseline="-36175" dirty="0">
                <a:latin typeface="Symbol"/>
                <a:cs typeface="Symbol"/>
              </a:rPr>
              <a:t></a:t>
            </a:r>
            <a:r>
              <a:rPr sz="3225" b="1" spc="97" baseline="-36175" dirty="0">
                <a:latin typeface="Times New Roman"/>
                <a:cs typeface="Times New Roman"/>
              </a:rPr>
              <a:t> </a:t>
            </a:r>
            <a:r>
              <a:rPr sz="2150" b="1" i="1" u="heavy" spc="25" dirty="0">
                <a:latin typeface="Times New Roman"/>
                <a:cs typeface="Times New Roman"/>
              </a:rPr>
              <a:t> </a:t>
            </a:r>
            <a:r>
              <a:rPr sz="2150" b="1" i="1" u="heavy" spc="-15" dirty="0">
                <a:latin typeface="Times New Roman"/>
                <a:cs typeface="Times New Roman"/>
              </a:rPr>
              <a:t>f</a:t>
            </a:r>
            <a:r>
              <a:rPr sz="2150" b="1" i="1" u="heavy" spc="-7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(</a:t>
            </a:r>
            <a:r>
              <a:rPr sz="2150" b="1" u="heavy" spc="-275" dirty="0">
                <a:latin typeface="Times New Roman"/>
                <a:cs typeface="Times New Roman"/>
              </a:rPr>
              <a:t> </a:t>
            </a:r>
            <a:r>
              <a:rPr sz="2150" b="1" i="1" u="heavy" spc="-20" dirty="0">
                <a:latin typeface="Times New Roman"/>
                <a:cs typeface="Times New Roman"/>
              </a:rPr>
              <a:t>x</a:t>
            </a:r>
            <a:r>
              <a:rPr sz="2150" b="1" i="1" u="heavy" spc="-39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)</a:t>
            </a:r>
            <a:r>
              <a:rPr sz="2150" b="1" u="heavy" spc="-210" dirty="0">
                <a:latin typeface="Times New Roman"/>
                <a:cs typeface="Times New Roman"/>
              </a:rPr>
              <a:t> </a:t>
            </a:r>
            <a:r>
              <a:rPr sz="2150" b="1" u="heavy" spc="-25" dirty="0">
                <a:latin typeface="Symbol"/>
                <a:cs typeface="Symbol"/>
              </a:rPr>
              <a:t></a:t>
            </a:r>
            <a:r>
              <a:rPr sz="2150" b="1" u="heavy" spc="-10" dirty="0">
                <a:latin typeface="Times New Roman"/>
                <a:cs typeface="Times New Roman"/>
              </a:rPr>
              <a:t> </a:t>
            </a:r>
            <a:r>
              <a:rPr sz="2150" b="1" u="heavy" spc="-165" dirty="0">
                <a:latin typeface="Times New Roman"/>
                <a:cs typeface="Times New Roman"/>
              </a:rPr>
              <a:t> </a:t>
            </a:r>
            <a:r>
              <a:rPr sz="2150" b="1" i="1" u="heavy" spc="-15" dirty="0">
                <a:latin typeface="Times New Roman"/>
                <a:cs typeface="Times New Roman"/>
              </a:rPr>
              <a:t>f</a:t>
            </a:r>
            <a:r>
              <a:rPr sz="2150" b="1" i="1" u="heavy" spc="-80" dirty="0">
                <a:latin typeface="Times New Roman"/>
                <a:cs typeface="Times New Roman"/>
              </a:rPr>
              <a:t> </a:t>
            </a:r>
            <a:r>
              <a:rPr sz="2150" b="1" u="heavy" spc="85" dirty="0">
                <a:latin typeface="Times New Roman"/>
                <a:cs typeface="Times New Roman"/>
              </a:rPr>
              <a:t>(</a:t>
            </a:r>
            <a:r>
              <a:rPr sz="2150" b="1" u="heavy" spc="-25" dirty="0">
                <a:latin typeface="Symbol"/>
                <a:cs typeface="Symbol"/>
              </a:rPr>
              <a:t></a:t>
            </a:r>
            <a:r>
              <a:rPr sz="2150" b="1" u="heavy" spc="-240" dirty="0">
                <a:latin typeface="Times New Roman"/>
                <a:cs typeface="Times New Roman"/>
              </a:rPr>
              <a:t> </a:t>
            </a:r>
            <a:r>
              <a:rPr sz="2150" b="1" i="1" u="heavy" spc="-20" dirty="0">
                <a:latin typeface="Times New Roman"/>
                <a:cs typeface="Times New Roman"/>
              </a:rPr>
              <a:t>x</a:t>
            </a:r>
            <a:r>
              <a:rPr sz="2150" b="1" i="1" u="heavy" spc="-39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)</a:t>
            </a:r>
            <a:r>
              <a:rPr sz="2150" b="1" spc="-35" dirty="0">
                <a:latin typeface="Times New Roman"/>
                <a:cs typeface="Times New Roman"/>
              </a:rPr>
              <a:t> </a:t>
            </a:r>
            <a:r>
              <a:rPr sz="3225" b="1" spc="-37" baseline="-36175" dirty="0">
                <a:latin typeface="Symbol"/>
                <a:cs typeface="Symbol"/>
              </a:rPr>
              <a:t></a:t>
            </a:r>
            <a:r>
              <a:rPr sz="3225" b="1" spc="-52" baseline="-36175" dirty="0">
                <a:latin typeface="Times New Roman"/>
                <a:cs typeface="Times New Roman"/>
              </a:rPr>
              <a:t> </a:t>
            </a:r>
            <a:r>
              <a:rPr sz="2150" b="1" i="1" u="heavy" spc="15" dirty="0">
                <a:latin typeface="Times New Roman"/>
                <a:cs typeface="Times New Roman"/>
              </a:rPr>
              <a:t> </a:t>
            </a:r>
            <a:r>
              <a:rPr sz="2150" b="1" i="1" u="heavy" spc="-15" dirty="0">
                <a:latin typeface="Times New Roman"/>
                <a:cs typeface="Times New Roman"/>
              </a:rPr>
              <a:t>f</a:t>
            </a:r>
            <a:r>
              <a:rPr sz="2150" b="1" i="1" u="heavy" spc="-7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(</a:t>
            </a:r>
            <a:r>
              <a:rPr sz="2150" b="1" u="heavy" spc="-275" dirty="0">
                <a:latin typeface="Times New Roman"/>
                <a:cs typeface="Times New Roman"/>
              </a:rPr>
              <a:t> </a:t>
            </a:r>
            <a:r>
              <a:rPr sz="2150" b="1" i="1" u="heavy" spc="-20" dirty="0">
                <a:latin typeface="Times New Roman"/>
                <a:cs typeface="Times New Roman"/>
              </a:rPr>
              <a:t>x</a:t>
            </a:r>
            <a:r>
              <a:rPr sz="2150" b="1" i="1" u="heavy" spc="-39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)</a:t>
            </a:r>
            <a:r>
              <a:rPr sz="2150" b="1" u="heavy" spc="-200" dirty="0">
                <a:latin typeface="Times New Roman"/>
                <a:cs typeface="Times New Roman"/>
              </a:rPr>
              <a:t> </a:t>
            </a:r>
            <a:r>
              <a:rPr sz="2150" b="1" u="heavy" spc="-25" dirty="0">
                <a:latin typeface="Symbol"/>
                <a:cs typeface="Symbol"/>
              </a:rPr>
              <a:t></a:t>
            </a:r>
            <a:r>
              <a:rPr sz="2150" b="1" u="heavy" spc="-10" dirty="0">
                <a:latin typeface="Times New Roman"/>
                <a:cs typeface="Times New Roman"/>
              </a:rPr>
              <a:t> </a:t>
            </a:r>
            <a:r>
              <a:rPr sz="2150" b="1" u="heavy" spc="-204" dirty="0">
                <a:latin typeface="Times New Roman"/>
                <a:cs typeface="Times New Roman"/>
              </a:rPr>
              <a:t> </a:t>
            </a:r>
            <a:r>
              <a:rPr sz="2150" b="1" i="1" u="heavy" spc="-15" dirty="0">
                <a:latin typeface="Times New Roman"/>
                <a:cs typeface="Times New Roman"/>
              </a:rPr>
              <a:t>f</a:t>
            </a:r>
            <a:r>
              <a:rPr sz="2150" b="1" i="1" u="heavy" spc="-7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(</a:t>
            </a:r>
            <a:r>
              <a:rPr sz="2150" b="1" u="heavy" spc="-430" dirty="0">
                <a:latin typeface="Times New Roman"/>
                <a:cs typeface="Times New Roman"/>
              </a:rPr>
              <a:t> </a:t>
            </a:r>
            <a:r>
              <a:rPr sz="2150" b="1" u="heavy" spc="-25" dirty="0">
                <a:latin typeface="Symbol"/>
                <a:cs typeface="Symbol"/>
              </a:rPr>
              <a:t></a:t>
            </a:r>
            <a:r>
              <a:rPr sz="2150" b="1" u="heavy" spc="-250" dirty="0">
                <a:latin typeface="Times New Roman"/>
                <a:cs typeface="Times New Roman"/>
              </a:rPr>
              <a:t> </a:t>
            </a:r>
            <a:r>
              <a:rPr sz="2150" b="1" i="1" u="heavy" spc="-20" dirty="0">
                <a:latin typeface="Times New Roman"/>
                <a:cs typeface="Times New Roman"/>
              </a:rPr>
              <a:t>x</a:t>
            </a:r>
            <a:r>
              <a:rPr sz="2150" b="1" i="1" u="heavy" spc="-395" dirty="0">
                <a:latin typeface="Times New Roman"/>
                <a:cs typeface="Times New Roman"/>
              </a:rPr>
              <a:t> </a:t>
            </a:r>
            <a:r>
              <a:rPr sz="2150" b="1" u="heavy" spc="-1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  <a:p>
            <a:pPr marL="2036445" indent="-244475">
              <a:lnSpc>
                <a:spcPct val="100000"/>
              </a:lnSpc>
              <a:spcBef>
                <a:spcPts val="445"/>
              </a:spcBef>
              <a:tabLst>
                <a:tab pos="2472055" algn="l"/>
                <a:tab pos="3368040" algn="l"/>
                <a:tab pos="3665854" algn="l"/>
                <a:tab pos="4309110" algn="l"/>
                <a:tab pos="5241290" algn="l"/>
              </a:tabLst>
            </a:pPr>
            <a:r>
              <a:rPr sz="2150" b="1" u="sng" spc="-10" dirty="0">
                <a:latin typeface="Times New Roman"/>
                <a:cs typeface="Times New Roman"/>
              </a:rPr>
              <a:t> 	</a:t>
            </a:r>
            <a:r>
              <a:rPr sz="2150" b="1" u="sng" spc="-15" dirty="0">
                <a:latin typeface="Times New Roman"/>
                <a:cs typeface="Times New Roman"/>
              </a:rPr>
              <a:t>2 	</a:t>
            </a:r>
            <a:r>
              <a:rPr sz="2150" b="1" spc="-15" dirty="0">
                <a:latin typeface="Times New Roman"/>
                <a:cs typeface="Times New Roman"/>
              </a:rPr>
              <a:t>	</a:t>
            </a:r>
            <a:r>
              <a:rPr sz="2150" b="1" u="sng" spc="-10" dirty="0">
                <a:latin typeface="Times New Roman"/>
                <a:cs typeface="Times New Roman"/>
              </a:rPr>
              <a:t> 	</a:t>
            </a:r>
            <a:r>
              <a:rPr sz="2150" b="1" u="sng" spc="-15" dirty="0">
                <a:latin typeface="Times New Roman"/>
                <a:cs typeface="Times New Roman"/>
              </a:rPr>
              <a:t>2 	</a:t>
            </a:r>
            <a:endParaRPr sz="2150" dirty="0">
              <a:latin typeface="Times New Roman"/>
              <a:cs typeface="Times New Roman"/>
            </a:endParaRPr>
          </a:p>
          <a:p>
            <a:pPr marL="2036445">
              <a:lnSpc>
                <a:spcPts val="2835"/>
              </a:lnSpc>
              <a:spcBef>
                <a:spcPts val="825"/>
              </a:spcBef>
              <a:tabLst>
                <a:tab pos="3910329" algn="l"/>
              </a:tabLst>
            </a:pPr>
            <a:r>
              <a:rPr sz="2400" b="1" dirty="0">
                <a:latin typeface="楷体"/>
                <a:cs typeface="楷体"/>
              </a:rPr>
              <a:t>偶函</a:t>
            </a:r>
            <a:r>
              <a:rPr sz="2400" b="1" spc="-10" dirty="0">
                <a:latin typeface="楷体"/>
                <a:cs typeface="楷体"/>
              </a:rPr>
              <a:t>数</a:t>
            </a:r>
            <a:r>
              <a:rPr sz="2400" b="1" dirty="0">
                <a:latin typeface="楷体"/>
                <a:cs typeface="楷体"/>
              </a:rPr>
              <a:t>	奇函数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17" y="886015"/>
            <a:ext cx="71437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例如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6152" y="1052794"/>
            <a:ext cx="980440" cy="0"/>
          </a:xfrm>
          <a:custGeom>
            <a:avLst/>
            <a:gdLst/>
            <a:ahLst/>
            <a:cxnLst/>
            <a:rect l="l" t="t" r="r" b="b"/>
            <a:pathLst>
              <a:path w="980439">
                <a:moveTo>
                  <a:pt x="0" y="0"/>
                </a:moveTo>
                <a:lnTo>
                  <a:pt x="980111" y="0"/>
                </a:lnTo>
              </a:path>
            </a:pathLst>
          </a:custGeom>
          <a:ln w="14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5594" y="876908"/>
            <a:ext cx="16624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4970" algn="l"/>
                <a:tab pos="885825" algn="l"/>
              </a:tabLst>
            </a:pPr>
            <a:r>
              <a:rPr sz="2300" b="1" spc="-20" dirty="0">
                <a:latin typeface="Times New Roman"/>
                <a:cs typeface="Times New Roman"/>
              </a:rPr>
              <a:t>1</a:t>
            </a:r>
            <a:r>
              <a:rPr sz="2300" b="1" spc="-30" dirty="0">
                <a:latin typeface="Times New Roman"/>
                <a:cs typeface="Times New Roman"/>
              </a:rPr>
              <a:t>)</a:t>
            </a:r>
            <a:r>
              <a:rPr sz="2300" b="1" dirty="0">
                <a:latin typeface="Times New Roman"/>
                <a:cs typeface="Times New Roman"/>
              </a:rPr>
              <a:t>	</a:t>
            </a:r>
            <a:r>
              <a:rPr sz="2300" b="1" i="1" spc="-40" dirty="0">
                <a:latin typeface="Times New Roman"/>
                <a:cs typeface="Times New Roman"/>
              </a:rPr>
              <a:t>y</a:t>
            </a:r>
            <a:r>
              <a:rPr sz="2300" b="1" i="1" spc="1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b="1" i="1" spc="-30" dirty="0">
                <a:latin typeface="Times New Roman"/>
                <a:cs typeface="Times New Roman"/>
              </a:rPr>
              <a:t>f</a:t>
            </a:r>
            <a:r>
              <a:rPr sz="2300" b="1" i="1" spc="-75" dirty="0">
                <a:latin typeface="Times New Roman"/>
                <a:cs typeface="Times New Roman"/>
              </a:rPr>
              <a:t> </a:t>
            </a:r>
            <a:r>
              <a:rPr sz="2300" b="1" spc="-30" dirty="0">
                <a:latin typeface="Times New Roman"/>
                <a:cs typeface="Times New Roman"/>
              </a:rPr>
              <a:t>(</a:t>
            </a:r>
            <a:r>
              <a:rPr sz="2300" b="1" spc="-285" dirty="0">
                <a:latin typeface="Times New Roman"/>
                <a:cs typeface="Times New Roman"/>
              </a:rPr>
              <a:t> </a:t>
            </a:r>
            <a:r>
              <a:rPr sz="2300" b="1" i="1" spc="125" dirty="0">
                <a:latin typeface="Times New Roman"/>
                <a:cs typeface="Times New Roman"/>
              </a:rPr>
              <a:t>x</a:t>
            </a:r>
            <a:r>
              <a:rPr sz="2300" b="1" spc="-30" dirty="0">
                <a:latin typeface="Times New Roman"/>
                <a:cs typeface="Times New Roman"/>
              </a:rPr>
              <a:t>)</a:t>
            </a:r>
            <a:r>
              <a:rPr sz="2300" b="1" spc="-85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5951" y="1107525"/>
            <a:ext cx="166370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4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7492" y="656573"/>
            <a:ext cx="93662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i="1" spc="-60" baseline="-25362" dirty="0">
                <a:latin typeface="Times New Roman"/>
                <a:cs typeface="Times New Roman"/>
              </a:rPr>
              <a:t>e</a:t>
            </a:r>
            <a:r>
              <a:rPr sz="3450" b="1" i="1" spc="-465" baseline="-25362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Times New Roman"/>
                <a:cs typeface="Times New Roman"/>
              </a:rPr>
              <a:t>x</a:t>
            </a:r>
            <a:r>
              <a:rPr sz="1300" b="1" i="1" dirty="0">
                <a:latin typeface="Times New Roman"/>
                <a:cs typeface="Times New Roman"/>
              </a:rPr>
              <a:t> </a:t>
            </a:r>
            <a:r>
              <a:rPr sz="1300" b="1" i="1" spc="110" dirty="0">
                <a:latin typeface="Times New Roman"/>
                <a:cs typeface="Times New Roman"/>
              </a:rPr>
              <a:t> </a:t>
            </a:r>
            <a:r>
              <a:rPr sz="3450" spc="-67" baseline="-25362" dirty="0">
                <a:latin typeface="Symbol"/>
                <a:cs typeface="Symbol"/>
              </a:rPr>
              <a:t></a:t>
            </a:r>
            <a:r>
              <a:rPr sz="3450" spc="-75" baseline="-25362" dirty="0">
                <a:latin typeface="Times New Roman"/>
                <a:cs typeface="Times New Roman"/>
              </a:rPr>
              <a:t> </a:t>
            </a:r>
            <a:r>
              <a:rPr sz="3450" b="1" i="1" spc="187" baseline="-25362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832" y="1766754"/>
            <a:ext cx="86614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0" dirty="0">
                <a:latin typeface="Symbol"/>
                <a:cs typeface="Symbol"/>
              </a:rPr>
              <a:t>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150" dirty="0">
                <a:latin typeface="Times New Roman"/>
                <a:cs typeface="Times New Roman"/>
              </a:rPr>
              <a:t>h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i="1" spc="-13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3177" y="906454"/>
            <a:ext cx="9455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latin typeface="楷体"/>
                <a:cs typeface="楷体"/>
              </a:rPr>
              <a:t>偶函数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6236" y="2241014"/>
            <a:ext cx="19177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i="1" dirty="0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0237" y="367653"/>
            <a:ext cx="198755" cy="40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i="1" spc="50" dirty="0">
                <a:latin typeface="Times New Roman"/>
                <a:cs typeface="Times New Roman"/>
              </a:rPr>
              <a:t>y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8187" y="2351822"/>
            <a:ext cx="21336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-50" dirty="0">
                <a:latin typeface="Times New Roman"/>
                <a:cs typeface="Times New Roman"/>
              </a:rPr>
              <a:t>o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6251" y="1952625"/>
            <a:ext cx="650875" cy="111125"/>
          </a:xfrm>
          <a:custGeom>
            <a:avLst/>
            <a:gdLst/>
            <a:ahLst/>
            <a:cxnLst/>
            <a:rect l="l" t="t" r="r" b="b"/>
            <a:pathLst>
              <a:path w="650875" h="111125">
                <a:moveTo>
                  <a:pt x="0" y="0"/>
                </a:moveTo>
                <a:lnTo>
                  <a:pt x="6476" y="0"/>
                </a:lnTo>
                <a:lnTo>
                  <a:pt x="13081" y="6476"/>
                </a:lnTo>
                <a:lnTo>
                  <a:pt x="19685" y="13080"/>
                </a:lnTo>
                <a:lnTo>
                  <a:pt x="26288" y="13080"/>
                </a:lnTo>
                <a:lnTo>
                  <a:pt x="26288" y="19558"/>
                </a:lnTo>
                <a:lnTo>
                  <a:pt x="32765" y="19558"/>
                </a:lnTo>
                <a:lnTo>
                  <a:pt x="39370" y="26162"/>
                </a:lnTo>
                <a:lnTo>
                  <a:pt x="45974" y="26162"/>
                </a:lnTo>
                <a:lnTo>
                  <a:pt x="45974" y="32638"/>
                </a:lnTo>
                <a:lnTo>
                  <a:pt x="52577" y="32638"/>
                </a:lnTo>
                <a:lnTo>
                  <a:pt x="59054" y="39242"/>
                </a:lnTo>
                <a:lnTo>
                  <a:pt x="65659" y="39242"/>
                </a:lnTo>
                <a:lnTo>
                  <a:pt x="72262" y="45720"/>
                </a:lnTo>
                <a:lnTo>
                  <a:pt x="78866" y="45720"/>
                </a:lnTo>
                <a:lnTo>
                  <a:pt x="78866" y="52324"/>
                </a:lnTo>
                <a:lnTo>
                  <a:pt x="85344" y="52324"/>
                </a:lnTo>
                <a:lnTo>
                  <a:pt x="91948" y="52324"/>
                </a:lnTo>
                <a:lnTo>
                  <a:pt x="91948" y="58800"/>
                </a:lnTo>
                <a:lnTo>
                  <a:pt x="98551" y="58800"/>
                </a:lnTo>
                <a:lnTo>
                  <a:pt x="105156" y="58800"/>
                </a:lnTo>
                <a:lnTo>
                  <a:pt x="105156" y="65404"/>
                </a:lnTo>
                <a:lnTo>
                  <a:pt x="111760" y="65404"/>
                </a:lnTo>
                <a:lnTo>
                  <a:pt x="118237" y="65404"/>
                </a:lnTo>
                <a:lnTo>
                  <a:pt x="124840" y="71882"/>
                </a:lnTo>
                <a:lnTo>
                  <a:pt x="131445" y="71882"/>
                </a:lnTo>
                <a:lnTo>
                  <a:pt x="138049" y="78486"/>
                </a:lnTo>
                <a:lnTo>
                  <a:pt x="144525" y="78486"/>
                </a:lnTo>
                <a:lnTo>
                  <a:pt x="151129" y="78486"/>
                </a:lnTo>
                <a:lnTo>
                  <a:pt x="157734" y="84962"/>
                </a:lnTo>
                <a:lnTo>
                  <a:pt x="164337" y="84962"/>
                </a:lnTo>
                <a:lnTo>
                  <a:pt x="170814" y="84962"/>
                </a:lnTo>
                <a:lnTo>
                  <a:pt x="170814" y="91566"/>
                </a:lnTo>
                <a:lnTo>
                  <a:pt x="177419" y="91566"/>
                </a:lnTo>
                <a:lnTo>
                  <a:pt x="184023" y="91566"/>
                </a:lnTo>
                <a:lnTo>
                  <a:pt x="190626" y="91566"/>
                </a:lnTo>
                <a:lnTo>
                  <a:pt x="190626" y="98044"/>
                </a:lnTo>
                <a:lnTo>
                  <a:pt x="197230" y="98044"/>
                </a:lnTo>
                <a:lnTo>
                  <a:pt x="203707" y="98044"/>
                </a:lnTo>
                <a:lnTo>
                  <a:pt x="210312" y="98044"/>
                </a:lnTo>
                <a:lnTo>
                  <a:pt x="216916" y="98044"/>
                </a:lnTo>
                <a:lnTo>
                  <a:pt x="216916" y="104648"/>
                </a:lnTo>
                <a:lnTo>
                  <a:pt x="249808" y="104648"/>
                </a:lnTo>
                <a:lnTo>
                  <a:pt x="256285" y="111125"/>
                </a:lnTo>
                <a:lnTo>
                  <a:pt x="394462" y="111125"/>
                </a:lnTo>
                <a:lnTo>
                  <a:pt x="400939" y="104648"/>
                </a:lnTo>
                <a:lnTo>
                  <a:pt x="433831" y="104648"/>
                </a:lnTo>
                <a:lnTo>
                  <a:pt x="433831" y="98044"/>
                </a:lnTo>
                <a:lnTo>
                  <a:pt x="440435" y="98044"/>
                </a:lnTo>
                <a:lnTo>
                  <a:pt x="447040" y="98044"/>
                </a:lnTo>
                <a:lnTo>
                  <a:pt x="453517" y="98044"/>
                </a:lnTo>
                <a:lnTo>
                  <a:pt x="460121" y="98044"/>
                </a:lnTo>
                <a:lnTo>
                  <a:pt x="460121" y="91566"/>
                </a:lnTo>
                <a:lnTo>
                  <a:pt x="466725" y="91566"/>
                </a:lnTo>
                <a:lnTo>
                  <a:pt x="473328" y="91566"/>
                </a:lnTo>
                <a:lnTo>
                  <a:pt x="479932" y="91566"/>
                </a:lnTo>
                <a:lnTo>
                  <a:pt x="479932" y="84962"/>
                </a:lnTo>
                <a:lnTo>
                  <a:pt x="486409" y="84962"/>
                </a:lnTo>
                <a:lnTo>
                  <a:pt x="493014" y="84962"/>
                </a:lnTo>
                <a:lnTo>
                  <a:pt x="499618" y="78486"/>
                </a:lnTo>
                <a:lnTo>
                  <a:pt x="506222" y="78486"/>
                </a:lnTo>
                <a:lnTo>
                  <a:pt x="512699" y="78486"/>
                </a:lnTo>
                <a:lnTo>
                  <a:pt x="519302" y="71882"/>
                </a:lnTo>
                <a:lnTo>
                  <a:pt x="525906" y="71882"/>
                </a:lnTo>
                <a:lnTo>
                  <a:pt x="532510" y="65404"/>
                </a:lnTo>
                <a:lnTo>
                  <a:pt x="538988" y="65404"/>
                </a:lnTo>
                <a:lnTo>
                  <a:pt x="545592" y="65404"/>
                </a:lnTo>
                <a:lnTo>
                  <a:pt x="545592" y="58800"/>
                </a:lnTo>
                <a:lnTo>
                  <a:pt x="552196" y="58800"/>
                </a:lnTo>
                <a:lnTo>
                  <a:pt x="558800" y="58800"/>
                </a:lnTo>
                <a:lnTo>
                  <a:pt x="558800" y="52324"/>
                </a:lnTo>
                <a:lnTo>
                  <a:pt x="565403" y="52324"/>
                </a:lnTo>
                <a:lnTo>
                  <a:pt x="571880" y="52324"/>
                </a:lnTo>
                <a:lnTo>
                  <a:pt x="571880" y="45720"/>
                </a:lnTo>
                <a:lnTo>
                  <a:pt x="578484" y="45720"/>
                </a:lnTo>
                <a:lnTo>
                  <a:pt x="585089" y="39242"/>
                </a:lnTo>
                <a:lnTo>
                  <a:pt x="591693" y="39242"/>
                </a:lnTo>
                <a:lnTo>
                  <a:pt x="598170" y="32638"/>
                </a:lnTo>
                <a:lnTo>
                  <a:pt x="604774" y="32638"/>
                </a:lnTo>
                <a:lnTo>
                  <a:pt x="604774" y="26162"/>
                </a:lnTo>
                <a:lnTo>
                  <a:pt x="611377" y="26162"/>
                </a:lnTo>
                <a:lnTo>
                  <a:pt x="617981" y="19558"/>
                </a:lnTo>
                <a:lnTo>
                  <a:pt x="624458" y="19558"/>
                </a:lnTo>
                <a:lnTo>
                  <a:pt x="624458" y="13080"/>
                </a:lnTo>
                <a:lnTo>
                  <a:pt x="631063" y="13080"/>
                </a:lnTo>
                <a:lnTo>
                  <a:pt x="637667" y="6476"/>
                </a:lnTo>
                <a:lnTo>
                  <a:pt x="644271" y="0"/>
                </a:lnTo>
                <a:lnTo>
                  <a:pt x="650875" y="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2725" y="2458973"/>
            <a:ext cx="2727325" cy="76200"/>
          </a:xfrm>
          <a:custGeom>
            <a:avLst/>
            <a:gdLst/>
            <a:ahLst/>
            <a:cxnLst/>
            <a:rect l="l" t="t" r="r" b="b"/>
            <a:pathLst>
              <a:path w="2727325" h="76200">
                <a:moveTo>
                  <a:pt x="2651125" y="44442"/>
                </a:moveTo>
                <a:lnTo>
                  <a:pt x="2651125" y="76200"/>
                </a:lnTo>
                <a:lnTo>
                  <a:pt x="2714625" y="44450"/>
                </a:lnTo>
                <a:lnTo>
                  <a:pt x="2651125" y="44442"/>
                </a:lnTo>
                <a:close/>
              </a:path>
              <a:path w="2727325" h="76200">
                <a:moveTo>
                  <a:pt x="2651125" y="31742"/>
                </a:moveTo>
                <a:lnTo>
                  <a:pt x="2651125" y="44442"/>
                </a:lnTo>
                <a:lnTo>
                  <a:pt x="2663825" y="44450"/>
                </a:lnTo>
                <a:lnTo>
                  <a:pt x="2663825" y="31750"/>
                </a:lnTo>
                <a:lnTo>
                  <a:pt x="2651125" y="31742"/>
                </a:lnTo>
                <a:close/>
              </a:path>
              <a:path w="2727325" h="76200">
                <a:moveTo>
                  <a:pt x="2651125" y="0"/>
                </a:moveTo>
                <a:lnTo>
                  <a:pt x="2651125" y="31742"/>
                </a:lnTo>
                <a:lnTo>
                  <a:pt x="2663825" y="31750"/>
                </a:lnTo>
                <a:lnTo>
                  <a:pt x="2663825" y="44450"/>
                </a:lnTo>
                <a:lnTo>
                  <a:pt x="2714639" y="44442"/>
                </a:lnTo>
                <a:lnTo>
                  <a:pt x="2727325" y="38100"/>
                </a:lnTo>
                <a:lnTo>
                  <a:pt x="2651125" y="0"/>
                </a:lnTo>
                <a:close/>
              </a:path>
              <a:path w="2727325" h="76200">
                <a:moveTo>
                  <a:pt x="0" y="30225"/>
                </a:moveTo>
                <a:lnTo>
                  <a:pt x="0" y="42925"/>
                </a:lnTo>
                <a:lnTo>
                  <a:pt x="2651125" y="44442"/>
                </a:lnTo>
                <a:lnTo>
                  <a:pt x="2651125" y="31742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67426" y="606488"/>
            <a:ext cx="2257425" cy="2084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2554" y="735626"/>
            <a:ext cx="2984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b="1" i="1" spc="412" baseline="-25555" dirty="0">
                <a:latin typeface="Times New Roman"/>
                <a:cs typeface="Times New Roman"/>
              </a:rPr>
              <a:t>e</a:t>
            </a:r>
            <a:r>
              <a:rPr sz="1450" b="1" i="1" spc="2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3572" y="806526"/>
            <a:ext cx="25527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indent="-137795">
              <a:lnSpc>
                <a:spcPct val="100000"/>
              </a:lnSpc>
              <a:buFont typeface="Symbol"/>
              <a:buChar char=""/>
              <a:tabLst>
                <a:tab pos="151130" algn="l"/>
              </a:tabLst>
            </a:pPr>
            <a:r>
              <a:rPr sz="1450" b="1" i="1" spc="-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0662" y="845229"/>
            <a:ext cx="16700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i="1" spc="-25" dirty="0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4427" y="1208922"/>
            <a:ext cx="87693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i="1" spc="-75" dirty="0">
                <a:latin typeface="Times New Roman"/>
                <a:cs typeface="Times New Roman"/>
              </a:rPr>
              <a:t>y</a:t>
            </a:r>
            <a:r>
              <a:rPr sz="2200" b="1" i="1" spc="2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Symbol"/>
                <a:cs typeface="Symbol"/>
              </a:rPr>
              <a:t>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spc="-55" dirty="0">
                <a:latin typeface="Times New Roman"/>
                <a:cs typeface="Times New Roman"/>
              </a:rPr>
              <a:t>c</a:t>
            </a:r>
            <a:r>
              <a:rPr sz="2200" b="1" spc="-90" dirty="0">
                <a:latin typeface="Times New Roman"/>
                <a:cs typeface="Times New Roman"/>
              </a:rPr>
              <a:t>h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i="1" spc="-80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9320" y="1818068"/>
            <a:ext cx="1250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双曲余弦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8447" y="1602033"/>
            <a:ext cx="3308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spc="-10" dirty="0">
                <a:solidFill>
                  <a:srgbClr val="669999"/>
                </a:solidFill>
                <a:latin typeface="楷体"/>
                <a:cs typeface="楷体"/>
              </a:rPr>
              <a:t>记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3001" y="4281423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342900">
                <a:moveTo>
                  <a:pt x="0" y="342900"/>
                </a:moveTo>
                <a:lnTo>
                  <a:pt x="7493" y="342900"/>
                </a:lnTo>
                <a:lnTo>
                  <a:pt x="7493" y="335280"/>
                </a:lnTo>
                <a:lnTo>
                  <a:pt x="15240" y="335280"/>
                </a:lnTo>
                <a:lnTo>
                  <a:pt x="15240" y="327659"/>
                </a:lnTo>
                <a:lnTo>
                  <a:pt x="22732" y="327659"/>
                </a:lnTo>
                <a:lnTo>
                  <a:pt x="22732" y="320167"/>
                </a:lnTo>
                <a:lnTo>
                  <a:pt x="30479" y="320167"/>
                </a:lnTo>
                <a:lnTo>
                  <a:pt x="30479" y="312546"/>
                </a:lnTo>
                <a:lnTo>
                  <a:pt x="38100" y="312546"/>
                </a:lnTo>
                <a:lnTo>
                  <a:pt x="38100" y="304800"/>
                </a:lnTo>
                <a:lnTo>
                  <a:pt x="45593" y="304800"/>
                </a:lnTo>
                <a:lnTo>
                  <a:pt x="53340" y="297180"/>
                </a:lnTo>
                <a:lnTo>
                  <a:pt x="60832" y="297180"/>
                </a:lnTo>
                <a:lnTo>
                  <a:pt x="60832" y="289559"/>
                </a:lnTo>
                <a:lnTo>
                  <a:pt x="68579" y="289559"/>
                </a:lnTo>
                <a:lnTo>
                  <a:pt x="68579" y="282067"/>
                </a:lnTo>
                <a:lnTo>
                  <a:pt x="76200" y="282067"/>
                </a:lnTo>
                <a:lnTo>
                  <a:pt x="76200" y="274446"/>
                </a:lnTo>
                <a:lnTo>
                  <a:pt x="83693" y="274446"/>
                </a:lnTo>
                <a:lnTo>
                  <a:pt x="91440" y="266700"/>
                </a:lnTo>
                <a:lnTo>
                  <a:pt x="98932" y="266700"/>
                </a:lnTo>
                <a:lnTo>
                  <a:pt x="98932" y="259080"/>
                </a:lnTo>
                <a:lnTo>
                  <a:pt x="106679" y="259080"/>
                </a:lnTo>
                <a:lnTo>
                  <a:pt x="106679" y="251459"/>
                </a:lnTo>
                <a:lnTo>
                  <a:pt x="114300" y="251459"/>
                </a:lnTo>
                <a:lnTo>
                  <a:pt x="121793" y="251459"/>
                </a:lnTo>
                <a:lnTo>
                  <a:pt x="121793" y="243967"/>
                </a:lnTo>
                <a:lnTo>
                  <a:pt x="129540" y="243967"/>
                </a:lnTo>
                <a:lnTo>
                  <a:pt x="129540" y="236346"/>
                </a:lnTo>
                <a:lnTo>
                  <a:pt x="137032" y="236346"/>
                </a:lnTo>
                <a:lnTo>
                  <a:pt x="144779" y="228600"/>
                </a:lnTo>
                <a:lnTo>
                  <a:pt x="152400" y="228600"/>
                </a:lnTo>
                <a:lnTo>
                  <a:pt x="152400" y="220980"/>
                </a:lnTo>
                <a:lnTo>
                  <a:pt x="159893" y="220980"/>
                </a:lnTo>
                <a:lnTo>
                  <a:pt x="167640" y="213359"/>
                </a:lnTo>
                <a:lnTo>
                  <a:pt x="175132" y="213359"/>
                </a:lnTo>
                <a:lnTo>
                  <a:pt x="175132" y="205867"/>
                </a:lnTo>
                <a:lnTo>
                  <a:pt x="182879" y="205867"/>
                </a:lnTo>
                <a:lnTo>
                  <a:pt x="190500" y="205867"/>
                </a:lnTo>
                <a:lnTo>
                  <a:pt x="190500" y="198246"/>
                </a:lnTo>
                <a:lnTo>
                  <a:pt x="197993" y="198246"/>
                </a:lnTo>
                <a:lnTo>
                  <a:pt x="197993" y="190500"/>
                </a:lnTo>
                <a:lnTo>
                  <a:pt x="205740" y="190500"/>
                </a:lnTo>
                <a:lnTo>
                  <a:pt x="213232" y="190500"/>
                </a:lnTo>
                <a:lnTo>
                  <a:pt x="213232" y="182880"/>
                </a:lnTo>
                <a:lnTo>
                  <a:pt x="220979" y="182880"/>
                </a:lnTo>
                <a:lnTo>
                  <a:pt x="220979" y="175259"/>
                </a:lnTo>
                <a:lnTo>
                  <a:pt x="228600" y="175259"/>
                </a:lnTo>
                <a:lnTo>
                  <a:pt x="236093" y="175259"/>
                </a:lnTo>
                <a:lnTo>
                  <a:pt x="236093" y="167767"/>
                </a:lnTo>
                <a:lnTo>
                  <a:pt x="243840" y="167767"/>
                </a:lnTo>
                <a:lnTo>
                  <a:pt x="243840" y="160146"/>
                </a:lnTo>
                <a:lnTo>
                  <a:pt x="251332" y="160146"/>
                </a:lnTo>
                <a:lnTo>
                  <a:pt x="259079" y="160146"/>
                </a:lnTo>
                <a:lnTo>
                  <a:pt x="259079" y="152400"/>
                </a:lnTo>
                <a:lnTo>
                  <a:pt x="266700" y="152400"/>
                </a:lnTo>
                <a:lnTo>
                  <a:pt x="274193" y="144780"/>
                </a:lnTo>
                <a:lnTo>
                  <a:pt x="281940" y="144780"/>
                </a:lnTo>
                <a:lnTo>
                  <a:pt x="281940" y="137159"/>
                </a:lnTo>
                <a:lnTo>
                  <a:pt x="289432" y="137159"/>
                </a:lnTo>
                <a:lnTo>
                  <a:pt x="297179" y="129667"/>
                </a:lnTo>
                <a:lnTo>
                  <a:pt x="304800" y="129667"/>
                </a:lnTo>
                <a:lnTo>
                  <a:pt x="304800" y="122046"/>
                </a:lnTo>
                <a:lnTo>
                  <a:pt x="312293" y="122046"/>
                </a:lnTo>
                <a:lnTo>
                  <a:pt x="312293" y="114300"/>
                </a:lnTo>
                <a:lnTo>
                  <a:pt x="320040" y="114300"/>
                </a:lnTo>
                <a:lnTo>
                  <a:pt x="327532" y="114300"/>
                </a:lnTo>
                <a:lnTo>
                  <a:pt x="327532" y="106680"/>
                </a:lnTo>
                <a:lnTo>
                  <a:pt x="335279" y="106680"/>
                </a:lnTo>
                <a:lnTo>
                  <a:pt x="335279" y="99059"/>
                </a:lnTo>
                <a:lnTo>
                  <a:pt x="342900" y="99059"/>
                </a:lnTo>
                <a:lnTo>
                  <a:pt x="350393" y="91567"/>
                </a:lnTo>
                <a:lnTo>
                  <a:pt x="358140" y="91567"/>
                </a:lnTo>
                <a:lnTo>
                  <a:pt x="358140" y="83946"/>
                </a:lnTo>
                <a:lnTo>
                  <a:pt x="365632" y="83946"/>
                </a:lnTo>
                <a:lnTo>
                  <a:pt x="365632" y="76200"/>
                </a:lnTo>
                <a:lnTo>
                  <a:pt x="373379" y="76200"/>
                </a:lnTo>
                <a:lnTo>
                  <a:pt x="373379" y="68580"/>
                </a:lnTo>
                <a:lnTo>
                  <a:pt x="381000" y="68580"/>
                </a:lnTo>
                <a:lnTo>
                  <a:pt x="388493" y="60959"/>
                </a:lnTo>
                <a:lnTo>
                  <a:pt x="396240" y="60959"/>
                </a:lnTo>
                <a:lnTo>
                  <a:pt x="396240" y="53467"/>
                </a:lnTo>
                <a:lnTo>
                  <a:pt x="403732" y="53467"/>
                </a:lnTo>
                <a:lnTo>
                  <a:pt x="403732" y="45846"/>
                </a:lnTo>
                <a:lnTo>
                  <a:pt x="411479" y="45846"/>
                </a:lnTo>
                <a:lnTo>
                  <a:pt x="411479" y="38100"/>
                </a:lnTo>
                <a:lnTo>
                  <a:pt x="419100" y="38100"/>
                </a:lnTo>
                <a:lnTo>
                  <a:pt x="419100" y="30480"/>
                </a:lnTo>
                <a:lnTo>
                  <a:pt x="426593" y="30480"/>
                </a:lnTo>
                <a:lnTo>
                  <a:pt x="426593" y="22859"/>
                </a:lnTo>
                <a:lnTo>
                  <a:pt x="434340" y="22859"/>
                </a:lnTo>
                <a:lnTo>
                  <a:pt x="434340" y="15367"/>
                </a:lnTo>
                <a:lnTo>
                  <a:pt x="441832" y="15367"/>
                </a:lnTo>
                <a:lnTo>
                  <a:pt x="441832" y="7746"/>
                </a:lnTo>
                <a:lnTo>
                  <a:pt x="449579" y="7746"/>
                </a:lnTo>
                <a:lnTo>
                  <a:pt x="449579" y="0"/>
                </a:lnTo>
                <a:lnTo>
                  <a:pt x="457200" y="0"/>
                </a:lnTo>
              </a:path>
            </a:pathLst>
          </a:custGeom>
          <a:ln w="3175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0723" y="4469765"/>
            <a:ext cx="1815464" cy="76200"/>
          </a:xfrm>
          <a:custGeom>
            <a:avLst/>
            <a:gdLst/>
            <a:ahLst/>
            <a:cxnLst/>
            <a:rect l="l" t="t" r="r" b="b"/>
            <a:pathLst>
              <a:path w="1815465" h="76200">
                <a:moveTo>
                  <a:pt x="1739190" y="44440"/>
                </a:moveTo>
                <a:lnTo>
                  <a:pt x="1739137" y="76200"/>
                </a:lnTo>
                <a:lnTo>
                  <a:pt x="1802743" y="44450"/>
                </a:lnTo>
                <a:lnTo>
                  <a:pt x="1739190" y="44440"/>
                </a:lnTo>
                <a:close/>
              </a:path>
              <a:path w="1815465" h="76200">
                <a:moveTo>
                  <a:pt x="1739212" y="31740"/>
                </a:moveTo>
                <a:lnTo>
                  <a:pt x="1739190" y="44440"/>
                </a:lnTo>
                <a:lnTo>
                  <a:pt x="1751965" y="44450"/>
                </a:lnTo>
                <a:lnTo>
                  <a:pt x="1751965" y="31750"/>
                </a:lnTo>
                <a:lnTo>
                  <a:pt x="1739212" y="31740"/>
                </a:lnTo>
                <a:close/>
              </a:path>
              <a:path w="1815465" h="76200">
                <a:moveTo>
                  <a:pt x="1739265" y="0"/>
                </a:moveTo>
                <a:lnTo>
                  <a:pt x="1739212" y="31740"/>
                </a:lnTo>
                <a:lnTo>
                  <a:pt x="1751965" y="31750"/>
                </a:lnTo>
                <a:lnTo>
                  <a:pt x="1751965" y="44450"/>
                </a:lnTo>
                <a:lnTo>
                  <a:pt x="1802762" y="44440"/>
                </a:lnTo>
                <a:lnTo>
                  <a:pt x="1815465" y="38100"/>
                </a:lnTo>
                <a:lnTo>
                  <a:pt x="1739265" y="0"/>
                </a:lnTo>
                <a:close/>
              </a:path>
              <a:path w="1815465" h="76200">
                <a:moveTo>
                  <a:pt x="126" y="30480"/>
                </a:moveTo>
                <a:lnTo>
                  <a:pt x="0" y="43180"/>
                </a:lnTo>
                <a:lnTo>
                  <a:pt x="1739190" y="44440"/>
                </a:lnTo>
                <a:lnTo>
                  <a:pt x="1739212" y="31740"/>
                </a:lnTo>
                <a:lnTo>
                  <a:pt x="12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5180" y="3020060"/>
            <a:ext cx="76200" cy="2866390"/>
          </a:xfrm>
          <a:custGeom>
            <a:avLst/>
            <a:gdLst/>
            <a:ahLst/>
            <a:cxnLst/>
            <a:rect l="l" t="t" r="r" b="b"/>
            <a:pathLst>
              <a:path w="76200" h="2866390">
                <a:moveTo>
                  <a:pt x="44450" y="63500"/>
                </a:moveTo>
                <a:lnTo>
                  <a:pt x="31750" y="63500"/>
                </a:lnTo>
                <a:lnTo>
                  <a:pt x="32893" y="2866390"/>
                </a:lnTo>
                <a:lnTo>
                  <a:pt x="45593" y="2866390"/>
                </a:lnTo>
                <a:lnTo>
                  <a:pt x="44450" y="63500"/>
                </a:lnTo>
                <a:close/>
              </a:path>
              <a:path w="76200" h="2866390">
                <a:moveTo>
                  <a:pt x="37973" y="0"/>
                </a:moveTo>
                <a:lnTo>
                  <a:pt x="0" y="76200"/>
                </a:lnTo>
                <a:lnTo>
                  <a:pt x="31755" y="76200"/>
                </a:lnTo>
                <a:lnTo>
                  <a:pt x="31750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6200" h="2866390">
                <a:moveTo>
                  <a:pt x="69828" y="63500"/>
                </a:moveTo>
                <a:lnTo>
                  <a:pt x="44450" y="63500"/>
                </a:lnTo>
                <a:lnTo>
                  <a:pt x="44455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33785" y="4445319"/>
            <a:ext cx="18097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i="1" spc="85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4486" y="2920730"/>
            <a:ext cx="16637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i="1" spc="-30" dirty="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7159" y="4429175"/>
            <a:ext cx="19304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95" dirty="0">
                <a:latin typeface="Times New Roman"/>
                <a:cs typeface="Times New Roman"/>
              </a:rPr>
              <a:t>o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75425" y="4595748"/>
            <a:ext cx="457200" cy="1281430"/>
          </a:xfrm>
          <a:custGeom>
            <a:avLst/>
            <a:gdLst/>
            <a:ahLst/>
            <a:cxnLst/>
            <a:rect l="l" t="t" r="r" b="b"/>
            <a:pathLst>
              <a:path w="457200" h="1281429">
                <a:moveTo>
                  <a:pt x="0" y="1281176"/>
                </a:moveTo>
                <a:lnTo>
                  <a:pt x="0" y="1273556"/>
                </a:lnTo>
                <a:lnTo>
                  <a:pt x="7620" y="1265923"/>
                </a:lnTo>
                <a:lnTo>
                  <a:pt x="7620" y="1250670"/>
                </a:lnTo>
                <a:lnTo>
                  <a:pt x="7620" y="1243050"/>
                </a:lnTo>
                <a:lnTo>
                  <a:pt x="7620" y="1227797"/>
                </a:lnTo>
                <a:lnTo>
                  <a:pt x="15240" y="1220165"/>
                </a:lnTo>
                <a:lnTo>
                  <a:pt x="15240" y="1204912"/>
                </a:lnTo>
                <a:lnTo>
                  <a:pt x="15240" y="1197292"/>
                </a:lnTo>
                <a:lnTo>
                  <a:pt x="15240" y="1189672"/>
                </a:lnTo>
                <a:lnTo>
                  <a:pt x="15240" y="1174419"/>
                </a:lnTo>
                <a:lnTo>
                  <a:pt x="22859" y="1166787"/>
                </a:lnTo>
                <a:lnTo>
                  <a:pt x="22859" y="1151534"/>
                </a:lnTo>
                <a:lnTo>
                  <a:pt x="22859" y="1143914"/>
                </a:lnTo>
                <a:lnTo>
                  <a:pt x="22859" y="1136281"/>
                </a:lnTo>
                <a:lnTo>
                  <a:pt x="30479" y="1121041"/>
                </a:lnTo>
                <a:lnTo>
                  <a:pt x="30479" y="1113409"/>
                </a:lnTo>
                <a:lnTo>
                  <a:pt x="30479" y="1105789"/>
                </a:lnTo>
                <a:lnTo>
                  <a:pt x="30479" y="1090536"/>
                </a:lnTo>
                <a:lnTo>
                  <a:pt x="38100" y="1082903"/>
                </a:lnTo>
                <a:lnTo>
                  <a:pt x="38100" y="1075283"/>
                </a:lnTo>
                <a:lnTo>
                  <a:pt x="38100" y="1060030"/>
                </a:lnTo>
                <a:lnTo>
                  <a:pt x="38100" y="1052410"/>
                </a:lnTo>
                <a:lnTo>
                  <a:pt x="45720" y="1044778"/>
                </a:lnTo>
                <a:lnTo>
                  <a:pt x="45720" y="1037158"/>
                </a:lnTo>
                <a:lnTo>
                  <a:pt x="45720" y="1021905"/>
                </a:lnTo>
                <a:lnTo>
                  <a:pt x="45720" y="1014272"/>
                </a:lnTo>
                <a:lnTo>
                  <a:pt x="45720" y="1006652"/>
                </a:lnTo>
                <a:lnTo>
                  <a:pt x="53340" y="999020"/>
                </a:lnTo>
                <a:lnTo>
                  <a:pt x="53340" y="983741"/>
                </a:lnTo>
                <a:lnTo>
                  <a:pt x="53340" y="976122"/>
                </a:lnTo>
                <a:lnTo>
                  <a:pt x="53340" y="968501"/>
                </a:lnTo>
                <a:lnTo>
                  <a:pt x="60959" y="960882"/>
                </a:lnTo>
                <a:lnTo>
                  <a:pt x="60959" y="953262"/>
                </a:lnTo>
                <a:lnTo>
                  <a:pt x="60959" y="938022"/>
                </a:lnTo>
                <a:lnTo>
                  <a:pt x="60959" y="930401"/>
                </a:lnTo>
                <a:lnTo>
                  <a:pt x="68579" y="922782"/>
                </a:lnTo>
                <a:lnTo>
                  <a:pt x="68579" y="915162"/>
                </a:lnTo>
                <a:lnTo>
                  <a:pt x="68579" y="907541"/>
                </a:lnTo>
                <a:lnTo>
                  <a:pt x="68579" y="899922"/>
                </a:lnTo>
                <a:lnTo>
                  <a:pt x="76200" y="892301"/>
                </a:lnTo>
                <a:lnTo>
                  <a:pt x="76200" y="877062"/>
                </a:lnTo>
                <a:lnTo>
                  <a:pt x="76200" y="869441"/>
                </a:lnTo>
                <a:lnTo>
                  <a:pt x="76200" y="861822"/>
                </a:lnTo>
                <a:lnTo>
                  <a:pt x="76200" y="854075"/>
                </a:lnTo>
                <a:lnTo>
                  <a:pt x="83820" y="846454"/>
                </a:lnTo>
                <a:lnTo>
                  <a:pt x="83820" y="838835"/>
                </a:lnTo>
                <a:lnTo>
                  <a:pt x="83820" y="831214"/>
                </a:lnTo>
                <a:lnTo>
                  <a:pt x="83820" y="823594"/>
                </a:lnTo>
                <a:lnTo>
                  <a:pt x="91440" y="815975"/>
                </a:lnTo>
                <a:lnTo>
                  <a:pt x="91440" y="808354"/>
                </a:lnTo>
                <a:lnTo>
                  <a:pt x="91440" y="800735"/>
                </a:lnTo>
                <a:lnTo>
                  <a:pt x="91440" y="793114"/>
                </a:lnTo>
                <a:lnTo>
                  <a:pt x="99059" y="785494"/>
                </a:lnTo>
                <a:lnTo>
                  <a:pt x="99059" y="777875"/>
                </a:lnTo>
                <a:lnTo>
                  <a:pt x="99059" y="770254"/>
                </a:lnTo>
                <a:lnTo>
                  <a:pt x="99059" y="762635"/>
                </a:lnTo>
                <a:lnTo>
                  <a:pt x="106679" y="755014"/>
                </a:lnTo>
                <a:lnTo>
                  <a:pt x="106679" y="747394"/>
                </a:lnTo>
                <a:lnTo>
                  <a:pt x="106679" y="739775"/>
                </a:lnTo>
                <a:lnTo>
                  <a:pt x="106679" y="732154"/>
                </a:lnTo>
                <a:lnTo>
                  <a:pt x="106679" y="724535"/>
                </a:lnTo>
                <a:lnTo>
                  <a:pt x="114300" y="716914"/>
                </a:lnTo>
                <a:lnTo>
                  <a:pt x="114300" y="709294"/>
                </a:lnTo>
                <a:lnTo>
                  <a:pt x="114300" y="701675"/>
                </a:lnTo>
                <a:lnTo>
                  <a:pt x="114300" y="694054"/>
                </a:lnTo>
                <a:lnTo>
                  <a:pt x="121920" y="686435"/>
                </a:lnTo>
                <a:lnTo>
                  <a:pt x="121920" y="678688"/>
                </a:lnTo>
                <a:lnTo>
                  <a:pt x="121920" y="671067"/>
                </a:lnTo>
                <a:lnTo>
                  <a:pt x="129540" y="663447"/>
                </a:lnTo>
                <a:lnTo>
                  <a:pt x="129540" y="655828"/>
                </a:lnTo>
                <a:lnTo>
                  <a:pt x="129540" y="648207"/>
                </a:lnTo>
                <a:lnTo>
                  <a:pt x="129540" y="640588"/>
                </a:lnTo>
                <a:lnTo>
                  <a:pt x="137159" y="632968"/>
                </a:lnTo>
                <a:lnTo>
                  <a:pt x="137159" y="625348"/>
                </a:lnTo>
                <a:lnTo>
                  <a:pt x="137159" y="617727"/>
                </a:lnTo>
                <a:lnTo>
                  <a:pt x="137159" y="610107"/>
                </a:lnTo>
                <a:lnTo>
                  <a:pt x="144779" y="602488"/>
                </a:lnTo>
                <a:lnTo>
                  <a:pt x="144779" y="594868"/>
                </a:lnTo>
                <a:lnTo>
                  <a:pt x="144779" y="587248"/>
                </a:lnTo>
                <a:lnTo>
                  <a:pt x="152400" y="579627"/>
                </a:lnTo>
                <a:lnTo>
                  <a:pt x="152400" y="572007"/>
                </a:lnTo>
                <a:lnTo>
                  <a:pt x="152400" y="564388"/>
                </a:lnTo>
                <a:lnTo>
                  <a:pt x="160020" y="556768"/>
                </a:lnTo>
                <a:lnTo>
                  <a:pt x="160020" y="549148"/>
                </a:lnTo>
                <a:lnTo>
                  <a:pt x="160020" y="541527"/>
                </a:lnTo>
                <a:lnTo>
                  <a:pt x="167640" y="533907"/>
                </a:lnTo>
                <a:lnTo>
                  <a:pt x="167640" y="526288"/>
                </a:lnTo>
                <a:lnTo>
                  <a:pt x="167640" y="518668"/>
                </a:lnTo>
                <a:lnTo>
                  <a:pt x="167640" y="510920"/>
                </a:lnTo>
                <a:lnTo>
                  <a:pt x="175259" y="503300"/>
                </a:lnTo>
                <a:lnTo>
                  <a:pt x="175259" y="495681"/>
                </a:lnTo>
                <a:lnTo>
                  <a:pt x="175259" y="488061"/>
                </a:lnTo>
                <a:lnTo>
                  <a:pt x="182879" y="480440"/>
                </a:lnTo>
                <a:lnTo>
                  <a:pt x="182879" y="472820"/>
                </a:lnTo>
                <a:lnTo>
                  <a:pt x="182879" y="465200"/>
                </a:lnTo>
                <a:lnTo>
                  <a:pt x="190500" y="465200"/>
                </a:lnTo>
                <a:lnTo>
                  <a:pt x="190500" y="457581"/>
                </a:lnTo>
                <a:lnTo>
                  <a:pt x="190500" y="449961"/>
                </a:lnTo>
                <a:lnTo>
                  <a:pt x="198120" y="442340"/>
                </a:lnTo>
                <a:lnTo>
                  <a:pt x="198120" y="434720"/>
                </a:lnTo>
                <a:lnTo>
                  <a:pt x="198120" y="427100"/>
                </a:lnTo>
                <a:lnTo>
                  <a:pt x="205740" y="419481"/>
                </a:lnTo>
                <a:lnTo>
                  <a:pt x="205740" y="411861"/>
                </a:lnTo>
                <a:lnTo>
                  <a:pt x="205740" y="404240"/>
                </a:lnTo>
                <a:lnTo>
                  <a:pt x="213359" y="396620"/>
                </a:lnTo>
                <a:lnTo>
                  <a:pt x="213359" y="389000"/>
                </a:lnTo>
                <a:lnTo>
                  <a:pt x="220979" y="381381"/>
                </a:lnTo>
                <a:lnTo>
                  <a:pt x="220979" y="373761"/>
                </a:lnTo>
                <a:lnTo>
                  <a:pt x="220979" y="366140"/>
                </a:lnTo>
                <a:lnTo>
                  <a:pt x="228600" y="366140"/>
                </a:lnTo>
                <a:lnTo>
                  <a:pt x="228600" y="358520"/>
                </a:lnTo>
                <a:lnTo>
                  <a:pt x="228600" y="350900"/>
                </a:lnTo>
                <a:lnTo>
                  <a:pt x="236220" y="343281"/>
                </a:lnTo>
                <a:lnTo>
                  <a:pt x="236220" y="335533"/>
                </a:lnTo>
                <a:lnTo>
                  <a:pt x="236220" y="327913"/>
                </a:lnTo>
                <a:lnTo>
                  <a:pt x="243840" y="327913"/>
                </a:lnTo>
                <a:lnTo>
                  <a:pt x="243840" y="320294"/>
                </a:lnTo>
                <a:lnTo>
                  <a:pt x="243840" y="312674"/>
                </a:lnTo>
                <a:lnTo>
                  <a:pt x="251459" y="312674"/>
                </a:lnTo>
                <a:lnTo>
                  <a:pt x="251459" y="305053"/>
                </a:lnTo>
                <a:lnTo>
                  <a:pt x="251459" y="297433"/>
                </a:lnTo>
                <a:lnTo>
                  <a:pt x="259079" y="297433"/>
                </a:lnTo>
                <a:lnTo>
                  <a:pt x="259079" y="289813"/>
                </a:lnTo>
                <a:lnTo>
                  <a:pt x="259079" y="282194"/>
                </a:lnTo>
                <a:lnTo>
                  <a:pt x="266700" y="274574"/>
                </a:lnTo>
                <a:lnTo>
                  <a:pt x="266700" y="266953"/>
                </a:lnTo>
                <a:lnTo>
                  <a:pt x="274320" y="259333"/>
                </a:lnTo>
                <a:lnTo>
                  <a:pt x="274320" y="251713"/>
                </a:lnTo>
                <a:lnTo>
                  <a:pt x="281940" y="244094"/>
                </a:lnTo>
                <a:lnTo>
                  <a:pt x="281940" y="236474"/>
                </a:lnTo>
                <a:lnTo>
                  <a:pt x="289559" y="236474"/>
                </a:lnTo>
                <a:lnTo>
                  <a:pt x="289559" y="228853"/>
                </a:lnTo>
                <a:lnTo>
                  <a:pt x="289559" y="221233"/>
                </a:lnTo>
                <a:lnTo>
                  <a:pt x="297179" y="221233"/>
                </a:lnTo>
                <a:lnTo>
                  <a:pt x="297179" y="213613"/>
                </a:lnTo>
                <a:lnTo>
                  <a:pt x="297179" y="205994"/>
                </a:lnTo>
                <a:lnTo>
                  <a:pt x="304800" y="205994"/>
                </a:lnTo>
                <a:lnTo>
                  <a:pt x="304800" y="198374"/>
                </a:lnTo>
                <a:lnTo>
                  <a:pt x="312420" y="190753"/>
                </a:lnTo>
                <a:lnTo>
                  <a:pt x="312420" y="183133"/>
                </a:lnTo>
                <a:lnTo>
                  <a:pt x="320040" y="183133"/>
                </a:lnTo>
                <a:lnTo>
                  <a:pt x="320040" y="175513"/>
                </a:lnTo>
                <a:lnTo>
                  <a:pt x="320040" y="167767"/>
                </a:lnTo>
                <a:lnTo>
                  <a:pt x="327659" y="167767"/>
                </a:lnTo>
                <a:lnTo>
                  <a:pt x="327659" y="160146"/>
                </a:lnTo>
                <a:lnTo>
                  <a:pt x="335279" y="152526"/>
                </a:lnTo>
                <a:lnTo>
                  <a:pt x="335279" y="144906"/>
                </a:lnTo>
                <a:lnTo>
                  <a:pt x="342900" y="144906"/>
                </a:lnTo>
                <a:lnTo>
                  <a:pt x="342900" y="137287"/>
                </a:lnTo>
                <a:lnTo>
                  <a:pt x="342900" y="129667"/>
                </a:lnTo>
                <a:lnTo>
                  <a:pt x="350520" y="129667"/>
                </a:lnTo>
                <a:lnTo>
                  <a:pt x="350520" y="122046"/>
                </a:lnTo>
                <a:lnTo>
                  <a:pt x="358140" y="122046"/>
                </a:lnTo>
                <a:lnTo>
                  <a:pt x="358140" y="114426"/>
                </a:lnTo>
                <a:lnTo>
                  <a:pt x="365759" y="106806"/>
                </a:lnTo>
                <a:lnTo>
                  <a:pt x="373379" y="99187"/>
                </a:lnTo>
                <a:lnTo>
                  <a:pt x="373379" y="91567"/>
                </a:lnTo>
                <a:lnTo>
                  <a:pt x="381000" y="91567"/>
                </a:lnTo>
                <a:lnTo>
                  <a:pt x="381000" y="83946"/>
                </a:lnTo>
                <a:lnTo>
                  <a:pt x="388620" y="76326"/>
                </a:lnTo>
                <a:lnTo>
                  <a:pt x="396240" y="68706"/>
                </a:lnTo>
                <a:lnTo>
                  <a:pt x="396240" y="61087"/>
                </a:lnTo>
                <a:lnTo>
                  <a:pt x="403859" y="61087"/>
                </a:lnTo>
                <a:lnTo>
                  <a:pt x="403859" y="53467"/>
                </a:lnTo>
                <a:lnTo>
                  <a:pt x="411479" y="53467"/>
                </a:lnTo>
                <a:lnTo>
                  <a:pt x="411479" y="45846"/>
                </a:lnTo>
                <a:lnTo>
                  <a:pt x="419100" y="45846"/>
                </a:lnTo>
                <a:lnTo>
                  <a:pt x="419100" y="38226"/>
                </a:lnTo>
                <a:lnTo>
                  <a:pt x="426720" y="38226"/>
                </a:lnTo>
                <a:lnTo>
                  <a:pt x="426720" y="30606"/>
                </a:lnTo>
                <a:lnTo>
                  <a:pt x="434340" y="30606"/>
                </a:lnTo>
                <a:lnTo>
                  <a:pt x="434340" y="22987"/>
                </a:lnTo>
                <a:lnTo>
                  <a:pt x="441959" y="22987"/>
                </a:lnTo>
                <a:lnTo>
                  <a:pt x="441959" y="15367"/>
                </a:lnTo>
                <a:lnTo>
                  <a:pt x="449579" y="15367"/>
                </a:lnTo>
                <a:lnTo>
                  <a:pt x="449579" y="7746"/>
                </a:lnTo>
                <a:lnTo>
                  <a:pt x="457200" y="7746"/>
                </a:lnTo>
                <a:lnTo>
                  <a:pt x="457200" y="0"/>
                </a:lnTo>
              </a:path>
            </a:pathLst>
          </a:custGeom>
          <a:ln w="3175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5613" y="3005137"/>
            <a:ext cx="1755775" cy="1458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6486" y="2982368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589" y="0"/>
                </a:lnTo>
              </a:path>
            </a:pathLst>
          </a:custGeom>
          <a:ln w="15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89973" y="2794274"/>
            <a:ext cx="178117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2909" algn="l"/>
                <a:tab pos="949325" algn="l"/>
              </a:tabLst>
            </a:pPr>
            <a:r>
              <a:rPr sz="2450" b="1" spc="-10" dirty="0">
                <a:latin typeface="Times New Roman"/>
                <a:cs typeface="Times New Roman"/>
              </a:rPr>
              <a:t>2</a:t>
            </a:r>
            <a:r>
              <a:rPr sz="2450" b="1" spc="-30" dirty="0">
                <a:latin typeface="Times New Roman"/>
                <a:cs typeface="Times New Roman"/>
              </a:rPr>
              <a:t>)</a:t>
            </a:r>
            <a:r>
              <a:rPr sz="2450" b="1" dirty="0">
                <a:latin typeface="Times New Roman"/>
                <a:cs typeface="Times New Roman"/>
              </a:rPr>
              <a:t>	</a:t>
            </a:r>
            <a:r>
              <a:rPr sz="2450" b="1" i="1" spc="-40" dirty="0">
                <a:latin typeface="Times New Roman"/>
                <a:cs typeface="Times New Roman"/>
              </a:rPr>
              <a:t>y</a:t>
            </a:r>
            <a:r>
              <a:rPr sz="2450" b="1" i="1" spc="3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Symbol"/>
                <a:cs typeface="Symbol"/>
              </a:rPr>
              <a:t>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b="1" i="1" spc="-30" dirty="0">
                <a:latin typeface="Times New Roman"/>
                <a:cs typeface="Times New Roman"/>
              </a:rPr>
              <a:t>f</a:t>
            </a:r>
            <a:r>
              <a:rPr sz="2450" b="1" i="1" spc="-70" dirty="0">
                <a:latin typeface="Times New Roman"/>
                <a:cs typeface="Times New Roman"/>
              </a:rPr>
              <a:t> </a:t>
            </a:r>
            <a:r>
              <a:rPr sz="2450" b="1" spc="-30" dirty="0">
                <a:latin typeface="Times New Roman"/>
                <a:cs typeface="Times New Roman"/>
              </a:rPr>
              <a:t>(</a:t>
            </a:r>
            <a:r>
              <a:rPr sz="2450" b="1" spc="-295" dirty="0">
                <a:latin typeface="Times New Roman"/>
                <a:cs typeface="Times New Roman"/>
              </a:rPr>
              <a:t> </a:t>
            </a:r>
            <a:r>
              <a:rPr sz="2450" b="1" i="1" spc="145" dirty="0">
                <a:latin typeface="Times New Roman"/>
                <a:cs typeface="Times New Roman"/>
              </a:rPr>
              <a:t>x</a:t>
            </a:r>
            <a:r>
              <a:rPr sz="2450" b="1" spc="-30" dirty="0">
                <a:latin typeface="Times New Roman"/>
                <a:cs typeface="Times New Roman"/>
              </a:rPr>
              <a:t>)</a:t>
            </a:r>
            <a:r>
              <a:rPr sz="2450" b="1" spc="-80" dirty="0">
                <a:latin typeface="Times New Roman"/>
                <a:cs typeface="Times New Roman"/>
              </a:rPr>
              <a:t> </a:t>
            </a:r>
            <a:r>
              <a:rPr sz="2450" spc="-4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3483896" y="3042144"/>
            <a:ext cx="17653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-4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9513" y="2560372"/>
            <a:ext cx="11303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1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00510" y="2557455"/>
            <a:ext cx="24637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Font typeface="Symbol"/>
              <a:buChar char=""/>
              <a:tabLst>
                <a:tab pos="146685" algn="l"/>
              </a:tabLst>
            </a:pPr>
            <a:r>
              <a:rPr sz="1400" b="1" i="1" spc="-15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8801" y="2589942"/>
            <a:ext cx="75374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015" algn="l"/>
              </a:tabLst>
            </a:pPr>
            <a:r>
              <a:rPr sz="2450" b="1" i="1" spc="-40" dirty="0">
                <a:latin typeface="Times New Roman"/>
                <a:cs typeface="Times New Roman"/>
              </a:rPr>
              <a:t>e	</a:t>
            </a:r>
            <a:r>
              <a:rPr sz="2450" spc="-45" dirty="0">
                <a:latin typeface="Symbol"/>
                <a:cs typeface="Symbol"/>
              </a:rPr>
              <a:t>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b="1" i="1" spc="-40" dirty="0"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8851" y="2778823"/>
            <a:ext cx="9448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latin typeface="楷体"/>
                <a:cs typeface="楷体"/>
              </a:rPr>
              <a:t>奇函数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42316" y="3139622"/>
            <a:ext cx="3556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i="1" spc="405" baseline="-25089" dirty="0">
                <a:latin typeface="Times New Roman"/>
                <a:cs typeface="Times New Roman"/>
              </a:rPr>
              <a:t>e</a:t>
            </a:r>
            <a:r>
              <a:rPr sz="2100" i="1" spc="10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9951" y="3237545"/>
            <a:ext cx="45275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i="1" spc="225" baseline="-25157" dirty="0">
                <a:latin typeface="Times New Roman"/>
                <a:cs typeface="Times New Roman"/>
              </a:rPr>
              <a:t>e</a:t>
            </a:r>
            <a:r>
              <a:rPr sz="1800" spc="15" dirty="0">
                <a:latin typeface="Symbol"/>
                <a:cs typeface="Symbol"/>
              </a:rPr>
              <a:t>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i="1" spc="1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54318" y="3541977"/>
            <a:ext cx="90424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i="1" spc="-65" dirty="0">
                <a:latin typeface="Times New Roman"/>
                <a:cs typeface="Times New Roman"/>
              </a:rPr>
              <a:t>y</a:t>
            </a:r>
            <a:r>
              <a:rPr sz="2300" b="1" i="1" spc="10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Symbol"/>
                <a:cs typeface="Symbol"/>
              </a:rPr>
              <a:t>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b="1" spc="-35" dirty="0">
                <a:latin typeface="Times New Roman"/>
                <a:cs typeface="Times New Roman"/>
              </a:rPr>
              <a:t>s</a:t>
            </a:r>
            <a:r>
              <a:rPr sz="2300" b="1" spc="-80" dirty="0">
                <a:latin typeface="Times New Roman"/>
                <a:cs typeface="Times New Roman"/>
              </a:rPr>
              <a:t>h</a:t>
            </a:r>
            <a:r>
              <a:rPr sz="2300" b="1" spc="-75" dirty="0">
                <a:latin typeface="Times New Roman"/>
                <a:cs typeface="Times New Roman"/>
              </a:rPr>
              <a:t> </a:t>
            </a:r>
            <a:r>
              <a:rPr sz="2300" b="1" i="1" spc="-70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71269" y="3499675"/>
            <a:ext cx="92964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400" b="1" spc="-10" dirty="0">
                <a:solidFill>
                  <a:srgbClr val="669999"/>
                </a:solidFill>
                <a:latin typeface="楷体"/>
                <a:cs typeface="楷体"/>
              </a:rPr>
              <a:t>记</a:t>
            </a:r>
            <a:endParaRPr sz="2400">
              <a:latin typeface="楷体"/>
              <a:cs typeface="楷体"/>
            </a:endParaRPr>
          </a:p>
          <a:p>
            <a:pPr marL="71755">
              <a:lnSpc>
                <a:spcPts val="2830"/>
              </a:lnSpc>
            </a:pPr>
            <a:r>
              <a:rPr sz="2850" spc="-120" dirty="0">
                <a:latin typeface="Symbol"/>
                <a:cs typeface="Symbol"/>
              </a:rPr>
              <a:t>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spc="-35" dirty="0">
                <a:latin typeface="Times New Roman"/>
                <a:cs typeface="Times New Roman"/>
              </a:rPr>
              <a:t>s</a:t>
            </a:r>
            <a:r>
              <a:rPr sz="2850" b="1" spc="-125" dirty="0">
                <a:latin typeface="Times New Roman"/>
                <a:cs typeface="Times New Roman"/>
              </a:rPr>
              <a:t>h</a:t>
            </a:r>
            <a:r>
              <a:rPr sz="2850" b="1" spc="-60" dirty="0">
                <a:latin typeface="Times New Roman"/>
                <a:cs typeface="Times New Roman"/>
              </a:rPr>
              <a:t> </a:t>
            </a:r>
            <a:r>
              <a:rPr sz="2850" b="1" i="1" spc="-11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16123" y="3733800"/>
            <a:ext cx="1250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双曲正弦</a:t>
            </a:r>
            <a:endParaRPr sz="2400" dirty="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02AC59-759A-4C65-A24E-F910C9A5409F}"/>
              </a:ext>
            </a:extLst>
          </p:cNvPr>
          <p:cNvGrpSpPr/>
          <p:nvPr/>
        </p:nvGrpSpPr>
        <p:grpSpPr>
          <a:xfrm>
            <a:off x="4937190" y="3124200"/>
            <a:ext cx="3717925" cy="2097213"/>
            <a:chOff x="4975860" y="3719924"/>
            <a:chExt cx="3717925" cy="2097213"/>
          </a:xfrm>
        </p:grpSpPr>
        <p:sp>
          <p:nvSpPr>
            <p:cNvPr id="17" name="object 17"/>
            <p:cNvSpPr/>
            <p:nvPr/>
          </p:nvSpPr>
          <p:spPr>
            <a:xfrm>
              <a:off x="8448675" y="4558124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4">
                  <a:moveTo>
                    <a:pt x="0" y="0"/>
                  </a:moveTo>
                  <a:lnTo>
                    <a:pt x="115950" y="0"/>
                  </a:lnTo>
                </a:path>
              </a:pathLst>
            </a:custGeom>
            <a:ln w="3175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8BBAF57-A0A6-42AB-958B-7B842627093B}"/>
                </a:ext>
              </a:extLst>
            </p:cNvPr>
            <p:cNvGrpSpPr/>
            <p:nvPr/>
          </p:nvGrpSpPr>
          <p:grpSpPr>
            <a:xfrm>
              <a:off x="4975860" y="3719924"/>
              <a:ext cx="3717925" cy="2097213"/>
              <a:chOff x="4975225" y="3733800"/>
              <a:chExt cx="3717925" cy="2097213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6407150" y="4614862"/>
                <a:ext cx="242887" cy="33813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5278501" y="4572000"/>
                <a:ext cx="2444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44475">
                    <a:moveTo>
                      <a:pt x="0" y="0"/>
                    </a:moveTo>
                    <a:lnTo>
                      <a:pt x="244475" y="0"/>
                    </a:lnTo>
                  </a:path>
                </a:pathLst>
              </a:custGeom>
              <a:ln w="31750">
                <a:solidFill>
                  <a:srgbClr val="00FF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56ED729-42BC-43D7-9049-8F2F5CFAB193}"/>
                  </a:ext>
                </a:extLst>
              </p:cNvPr>
              <p:cNvGrpSpPr/>
              <p:nvPr/>
            </p:nvGrpSpPr>
            <p:grpSpPr>
              <a:xfrm>
                <a:off x="4975225" y="3733800"/>
                <a:ext cx="3717925" cy="2097213"/>
                <a:chOff x="4975225" y="3809936"/>
                <a:chExt cx="3717925" cy="2097213"/>
              </a:xfrm>
            </p:grpSpPr>
            <p:sp>
              <p:nvSpPr>
                <p:cNvPr id="3" name="object 3"/>
                <p:cNvSpPr/>
                <p:nvPr/>
              </p:nvSpPr>
              <p:spPr>
                <a:xfrm>
                  <a:off x="8524875" y="4724336"/>
                  <a:ext cx="168275" cy="365125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5" name="object 5"/>
                <p:cNvSpPr/>
                <p:nvPr/>
              </p:nvSpPr>
              <p:spPr>
                <a:xfrm>
                  <a:off x="6108699" y="3809936"/>
                  <a:ext cx="568326" cy="40208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object 6"/>
                <p:cNvSpPr/>
                <p:nvPr/>
              </p:nvSpPr>
              <p:spPr>
                <a:xfrm>
                  <a:off x="6655181" y="3886200"/>
                  <a:ext cx="76200" cy="109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1097279">
                      <a:moveTo>
                        <a:pt x="44450" y="63500"/>
                      </a:moveTo>
                      <a:lnTo>
                        <a:pt x="31750" y="63500"/>
                      </a:lnTo>
                      <a:lnTo>
                        <a:pt x="31750" y="1097026"/>
                      </a:lnTo>
                      <a:lnTo>
                        <a:pt x="44450" y="1097026"/>
                      </a:lnTo>
                      <a:lnTo>
                        <a:pt x="44450" y="63500"/>
                      </a:lnTo>
                      <a:close/>
                    </a:path>
                    <a:path w="76200" h="1097279">
                      <a:moveTo>
                        <a:pt x="38100" y="0"/>
                      </a:moveTo>
                      <a:lnTo>
                        <a:pt x="0" y="76200"/>
                      </a:lnTo>
                      <a:lnTo>
                        <a:pt x="31750" y="76200"/>
                      </a:lnTo>
                      <a:lnTo>
                        <a:pt x="31750" y="63500"/>
                      </a:lnTo>
                      <a:lnTo>
                        <a:pt x="69850" y="63500"/>
                      </a:lnTo>
                      <a:lnTo>
                        <a:pt x="38100" y="0"/>
                      </a:lnTo>
                      <a:close/>
                    </a:path>
                    <a:path w="76200" h="1097279">
                      <a:moveTo>
                        <a:pt x="69850" y="63500"/>
                      </a:moveTo>
                      <a:lnTo>
                        <a:pt x="44450" y="63500"/>
                      </a:lnTo>
                      <a:lnTo>
                        <a:pt x="44450" y="76200"/>
                      </a:lnTo>
                      <a:lnTo>
                        <a:pt x="76200" y="76200"/>
                      </a:lnTo>
                      <a:lnTo>
                        <a:pt x="69850" y="635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7" name="object 7"/>
                <p:cNvSpPr/>
                <p:nvPr/>
              </p:nvSpPr>
              <p:spPr>
                <a:xfrm>
                  <a:off x="6693281" y="4160901"/>
                  <a:ext cx="586105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04" h="457200">
                      <a:moveTo>
                        <a:pt x="0" y="457200"/>
                      </a:moveTo>
                      <a:lnTo>
                        <a:pt x="29264" y="388848"/>
                      </a:lnTo>
                      <a:lnTo>
                        <a:pt x="58535" y="321868"/>
                      </a:lnTo>
                      <a:lnTo>
                        <a:pt x="87813" y="257632"/>
                      </a:lnTo>
                      <a:lnTo>
                        <a:pt x="117096" y="197510"/>
                      </a:lnTo>
                      <a:lnTo>
                        <a:pt x="146383" y="142875"/>
                      </a:lnTo>
                      <a:lnTo>
                        <a:pt x="175674" y="95097"/>
                      </a:lnTo>
                      <a:lnTo>
                        <a:pt x="204968" y="55549"/>
                      </a:lnTo>
                      <a:lnTo>
                        <a:pt x="234265" y="25603"/>
                      </a:lnTo>
                      <a:lnTo>
                        <a:pt x="278212" y="1685"/>
                      </a:lnTo>
                      <a:lnTo>
                        <a:pt x="292862" y="0"/>
                      </a:lnTo>
                      <a:lnTo>
                        <a:pt x="307840" y="2771"/>
                      </a:lnTo>
                      <a:lnTo>
                        <a:pt x="356079" y="40233"/>
                      </a:lnTo>
                      <a:lnTo>
                        <a:pt x="389892" y="84353"/>
                      </a:lnTo>
                      <a:lnTo>
                        <a:pt x="424003" y="138988"/>
                      </a:lnTo>
                      <a:lnTo>
                        <a:pt x="457533" y="200025"/>
                      </a:lnTo>
                      <a:lnTo>
                        <a:pt x="489604" y="263347"/>
                      </a:lnTo>
                      <a:lnTo>
                        <a:pt x="519337" y="324840"/>
                      </a:lnTo>
                      <a:lnTo>
                        <a:pt x="533052" y="353615"/>
                      </a:lnTo>
                      <a:lnTo>
                        <a:pt x="545854" y="380390"/>
                      </a:lnTo>
                      <a:lnTo>
                        <a:pt x="557631" y="404650"/>
                      </a:lnTo>
                      <a:lnTo>
                        <a:pt x="568275" y="425881"/>
                      </a:lnTo>
                      <a:lnTo>
                        <a:pt x="577676" y="443569"/>
                      </a:lnTo>
                      <a:lnTo>
                        <a:pt x="585724" y="457200"/>
                      </a:lnTo>
                    </a:path>
                  </a:pathLst>
                </a:custGeom>
                <a:ln w="31750">
                  <a:solidFill>
                    <a:srgbClr val="00FF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8" name="object 8"/>
                <p:cNvSpPr/>
                <p:nvPr/>
              </p:nvSpPr>
              <p:spPr>
                <a:xfrm>
                  <a:off x="5521705" y="4160901"/>
                  <a:ext cx="586105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04" h="457200">
                      <a:moveTo>
                        <a:pt x="0" y="457200"/>
                      </a:moveTo>
                      <a:lnTo>
                        <a:pt x="29298" y="388848"/>
                      </a:lnTo>
                      <a:lnTo>
                        <a:pt x="58596" y="321868"/>
                      </a:lnTo>
                      <a:lnTo>
                        <a:pt x="87893" y="257632"/>
                      </a:lnTo>
                      <a:lnTo>
                        <a:pt x="117187" y="197510"/>
                      </a:lnTo>
                      <a:lnTo>
                        <a:pt x="146478" y="142875"/>
                      </a:lnTo>
                      <a:lnTo>
                        <a:pt x="175765" y="95097"/>
                      </a:lnTo>
                      <a:lnTo>
                        <a:pt x="205048" y="55549"/>
                      </a:lnTo>
                      <a:lnTo>
                        <a:pt x="234326" y="25603"/>
                      </a:lnTo>
                      <a:lnTo>
                        <a:pt x="278230" y="1685"/>
                      </a:lnTo>
                      <a:lnTo>
                        <a:pt x="292862" y="0"/>
                      </a:lnTo>
                      <a:lnTo>
                        <a:pt x="307858" y="2771"/>
                      </a:lnTo>
                      <a:lnTo>
                        <a:pt x="356140" y="40233"/>
                      </a:lnTo>
                      <a:lnTo>
                        <a:pt x="389972" y="84353"/>
                      </a:lnTo>
                      <a:lnTo>
                        <a:pt x="424094" y="138988"/>
                      </a:lnTo>
                      <a:lnTo>
                        <a:pt x="457628" y="200025"/>
                      </a:lnTo>
                      <a:lnTo>
                        <a:pt x="489695" y="263347"/>
                      </a:lnTo>
                      <a:lnTo>
                        <a:pt x="519417" y="324840"/>
                      </a:lnTo>
                      <a:lnTo>
                        <a:pt x="533124" y="353615"/>
                      </a:lnTo>
                      <a:lnTo>
                        <a:pt x="545915" y="380390"/>
                      </a:lnTo>
                      <a:lnTo>
                        <a:pt x="557680" y="404650"/>
                      </a:lnTo>
                      <a:lnTo>
                        <a:pt x="568310" y="425881"/>
                      </a:lnTo>
                      <a:lnTo>
                        <a:pt x="577694" y="443569"/>
                      </a:lnTo>
                      <a:lnTo>
                        <a:pt x="585724" y="457200"/>
                      </a:lnTo>
                    </a:path>
                  </a:pathLst>
                </a:custGeom>
                <a:ln w="31750">
                  <a:solidFill>
                    <a:srgbClr val="00FF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9" name="object 9"/>
                <p:cNvSpPr/>
                <p:nvPr/>
              </p:nvSpPr>
              <p:spPr>
                <a:xfrm>
                  <a:off x="7864729" y="4160901"/>
                  <a:ext cx="584835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834" h="457200">
                      <a:moveTo>
                        <a:pt x="0" y="457200"/>
                      </a:moveTo>
                      <a:lnTo>
                        <a:pt x="29222" y="388848"/>
                      </a:lnTo>
                      <a:lnTo>
                        <a:pt x="58445" y="321868"/>
                      </a:lnTo>
                      <a:lnTo>
                        <a:pt x="87668" y="257632"/>
                      </a:lnTo>
                      <a:lnTo>
                        <a:pt x="116890" y="197510"/>
                      </a:lnTo>
                      <a:lnTo>
                        <a:pt x="146113" y="142875"/>
                      </a:lnTo>
                      <a:lnTo>
                        <a:pt x="175336" y="95097"/>
                      </a:lnTo>
                      <a:lnTo>
                        <a:pt x="204558" y="55549"/>
                      </a:lnTo>
                      <a:lnTo>
                        <a:pt x="233781" y="25603"/>
                      </a:lnTo>
                      <a:lnTo>
                        <a:pt x="277615" y="1685"/>
                      </a:lnTo>
                      <a:lnTo>
                        <a:pt x="292226" y="0"/>
                      </a:lnTo>
                      <a:lnTo>
                        <a:pt x="307185" y="2771"/>
                      </a:lnTo>
                      <a:lnTo>
                        <a:pt x="355354" y="40233"/>
                      </a:lnTo>
                      <a:lnTo>
                        <a:pt x="389112" y="84353"/>
                      </a:lnTo>
                      <a:lnTo>
                        <a:pt x="423162" y="138988"/>
                      </a:lnTo>
                      <a:lnTo>
                        <a:pt x="456628" y="200025"/>
                      </a:lnTo>
                      <a:lnTo>
                        <a:pt x="488630" y="263347"/>
                      </a:lnTo>
                      <a:lnTo>
                        <a:pt x="518292" y="324840"/>
                      </a:lnTo>
                      <a:lnTo>
                        <a:pt x="531971" y="353615"/>
                      </a:lnTo>
                      <a:lnTo>
                        <a:pt x="544735" y="380390"/>
                      </a:lnTo>
                      <a:lnTo>
                        <a:pt x="556475" y="404650"/>
                      </a:lnTo>
                      <a:lnTo>
                        <a:pt x="567081" y="425881"/>
                      </a:lnTo>
                      <a:lnTo>
                        <a:pt x="576444" y="443569"/>
                      </a:lnTo>
                      <a:lnTo>
                        <a:pt x="584453" y="457200"/>
                      </a:lnTo>
                    </a:path>
                  </a:pathLst>
                </a:custGeom>
                <a:ln w="31750">
                  <a:solidFill>
                    <a:srgbClr val="00FF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0" name="object 10"/>
                <p:cNvSpPr/>
                <p:nvPr/>
              </p:nvSpPr>
              <p:spPr>
                <a:xfrm>
                  <a:off x="5310758" y="4622911"/>
                  <a:ext cx="3367404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7404" h="76200">
                      <a:moveTo>
                        <a:pt x="3290951" y="0"/>
                      </a:moveTo>
                      <a:lnTo>
                        <a:pt x="3290951" y="76200"/>
                      </a:lnTo>
                      <a:lnTo>
                        <a:pt x="3354451" y="44450"/>
                      </a:lnTo>
                      <a:lnTo>
                        <a:pt x="3303651" y="44450"/>
                      </a:lnTo>
                      <a:lnTo>
                        <a:pt x="3303651" y="31750"/>
                      </a:lnTo>
                      <a:lnTo>
                        <a:pt x="3354451" y="31750"/>
                      </a:lnTo>
                      <a:lnTo>
                        <a:pt x="3290951" y="0"/>
                      </a:lnTo>
                      <a:close/>
                    </a:path>
                    <a:path w="3367404" h="76200">
                      <a:moveTo>
                        <a:pt x="3290951" y="31750"/>
                      </a:moveTo>
                      <a:lnTo>
                        <a:pt x="0" y="31750"/>
                      </a:lnTo>
                      <a:lnTo>
                        <a:pt x="0" y="44450"/>
                      </a:lnTo>
                      <a:lnTo>
                        <a:pt x="3290951" y="44450"/>
                      </a:lnTo>
                      <a:lnTo>
                        <a:pt x="3290951" y="31750"/>
                      </a:lnTo>
                      <a:close/>
                    </a:path>
                    <a:path w="3367404" h="76200">
                      <a:moveTo>
                        <a:pt x="3354451" y="31750"/>
                      </a:moveTo>
                      <a:lnTo>
                        <a:pt x="3303651" y="31750"/>
                      </a:lnTo>
                      <a:lnTo>
                        <a:pt x="3303651" y="44450"/>
                      </a:lnTo>
                      <a:lnTo>
                        <a:pt x="3354451" y="44450"/>
                      </a:lnTo>
                      <a:lnTo>
                        <a:pt x="3367151" y="38100"/>
                      </a:lnTo>
                      <a:lnTo>
                        <a:pt x="3354451" y="31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1" name="object 11"/>
                <p:cNvSpPr/>
                <p:nvPr/>
              </p:nvSpPr>
              <p:spPr>
                <a:xfrm>
                  <a:off x="7632700" y="4560887"/>
                  <a:ext cx="511175" cy="69691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2" name="object 12"/>
                <p:cNvSpPr/>
                <p:nvPr/>
              </p:nvSpPr>
              <p:spPr>
                <a:xfrm>
                  <a:off x="7119873" y="4562475"/>
                  <a:ext cx="382587" cy="695325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3" name="object 13"/>
                <p:cNvSpPr/>
                <p:nvPr/>
              </p:nvSpPr>
              <p:spPr>
                <a:xfrm>
                  <a:off x="4975225" y="4608324"/>
                  <a:ext cx="798512" cy="649412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5813425" y="4562475"/>
                  <a:ext cx="669925" cy="695325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5" name="object 15"/>
                <p:cNvSpPr/>
                <p:nvPr/>
              </p:nvSpPr>
              <p:spPr>
                <a:xfrm flipV="1">
                  <a:off x="7283450" y="4603115"/>
                  <a:ext cx="60960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>
                      <a:moveTo>
                        <a:pt x="0" y="0"/>
                      </a:moveTo>
                      <a:lnTo>
                        <a:pt x="609600" y="0"/>
                      </a:lnTo>
                    </a:path>
                  </a:pathLst>
                </a:custGeom>
                <a:ln w="31750">
                  <a:solidFill>
                    <a:srgbClr val="00FF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18" name="object 18"/>
                <p:cNvSpPr/>
                <p:nvPr/>
              </p:nvSpPr>
              <p:spPr>
                <a:xfrm flipV="1">
                  <a:off x="6067425" y="4603115"/>
                  <a:ext cx="60960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>
                      <a:moveTo>
                        <a:pt x="0" y="0"/>
                      </a:moveTo>
                      <a:lnTo>
                        <a:pt x="609600" y="0"/>
                      </a:lnTo>
                    </a:path>
                  </a:pathLst>
                </a:custGeom>
                <a:ln w="31750">
                  <a:solidFill>
                    <a:srgbClr val="00FF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6" name="object 36"/>
                <p:cNvSpPr txBox="1"/>
                <p:nvPr/>
              </p:nvSpPr>
              <p:spPr>
                <a:xfrm>
                  <a:off x="5829235" y="5422383"/>
                  <a:ext cx="944880" cy="35907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2840"/>
                    </a:lnSpc>
                  </a:pPr>
                  <a:r>
                    <a:rPr sz="2400" b="1" spc="-5" dirty="0">
                      <a:latin typeface="楷体"/>
                      <a:cs typeface="楷体"/>
                    </a:rPr>
                    <a:t>周期为</a:t>
                  </a:r>
                  <a:endParaRPr sz="2400" dirty="0">
                    <a:latin typeface="楷体"/>
                    <a:cs typeface="楷体"/>
                  </a:endParaRPr>
                </a:p>
              </p:txBody>
            </p:sp>
            <p:sp>
              <p:nvSpPr>
                <p:cNvPr id="37" name="object 37"/>
                <p:cNvSpPr/>
                <p:nvPr/>
              </p:nvSpPr>
              <p:spPr>
                <a:xfrm>
                  <a:off x="6819835" y="5257736"/>
                  <a:ext cx="475806" cy="649413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</p:grpSp>
        </p:grpSp>
      </p:grpSp>
      <p:sp>
        <p:nvSpPr>
          <p:cNvPr id="2" name="object 2"/>
          <p:cNvSpPr txBox="1"/>
          <p:nvPr/>
        </p:nvSpPr>
        <p:spPr>
          <a:xfrm>
            <a:off x="1447800" y="1076338"/>
            <a:ext cx="7696200" cy="8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2400" b="1" dirty="0">
                <a:latin typeface="楷体"/>
                <a:cs typeface="楷体"/>
              </a:rPr>
              <a:t>设函</a:t>
            </a:r>
            <a:r>
              <a:rPr sz="2400" b="1" spc="-10" dirty="0">
                <a:latin typeface="楷体"/>
                <a:cs typeface="楷体"/>
              </a:rPr>
              <a:t>数</a:t>
            </a:r>
            <a:r>
              <a:rPr sz="2400" b="1" spc="-595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 err="1">
                <a:latin typeface="楷体"/>
                <a:cs typeface="楷体"/>
              </a:rPr>
              <a:t>的定义域</a:t>
            </a:r>
            <a:r>
              <a:rPr sz="2400" b="1" spc="-10" dirty="0" err="1">
                <a:latin typeface="楷体"/>
                <a:cs typeface="楷体"/>
              </a:rPr>
              <a:t>为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lang="en-US" sz="2400" b="1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lang="zh-CN" altLang="en-US" sz="2400" b="1" spc="-15" dirty="0"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若</a:t>
            </a:r>
            <a:r>
              <a:rPr sz="2400" b="1" spc="-20" dirty="0">
                <a:latin typeface="Symbol"/>
                <a:cs typeface="Symbol"/>
              </a:rPr>
              <a:t></a:t>
            </a:r>
            <a:r>
              <a:rPr lang="en-US" sz="2400" b="1" spc="-20" dirty="0">
                <a:latin typeface="Symbol"/>
                <a:cs typeface="Symbol"/>
              </a:rPr>
              <a:t> </a:t>
            </a:r>
            <a:r>
              <a:rPr sz="2400" b="1" i="1" spc="-135" dirty="0">
                <a:latin typeface="Times New Roman"/>
                <a:cs typeface="Times New Roman"/>
              </a:rPr>
              <a:t>T</a:t>
            </a:r>
            <a:r>
              <a:rPr sz="2400" b="1" i="1" spc="2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Symbol"/>
                <a:cs typeface="Symbol"/>
              </a:rPr>
              <a:t>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0,</a:t>
            </a:r>
            <a:r>
              <a:rPr lang="en-US" sz="2400" dirty="0">
                <a:latin typeface="Times New Roman"/>
                <a:cs typeface="Times New Roman"/>
              </a:rPr>
              <a:t>  </a:t>
            </a:r>
            <a:r>
              <a:rPr sz="2400" b="1" spc="-4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2400" b="1" spc="-105" dirty="0">
                <a:latin typeface="Symbol"/>
                <a:cs typeface="Times New Roman" panose="02020603050405020304" pitchFamily="18" charset="0"/>
              </a:rPr>
              <a:t>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i="1" spc="80" dirty="0">
                <a:latin typeface="Times New Roman"/>
                <a:cs typeface="Times New Roman"/>
              </a:rPr>
              <a:t>x</a:t>
            </a:r>
            <a:r>
              <a:rPr sz="2400" b="1" spc="-40" dirty="0">
                <a:latin typeface="Times New Roman"/>
                <a:cs typeface="Times New Roman"/>
              </a:rPr>
              <a:t>,</a:t>
            </a:r>
            <a:r>
              <a:rPr lang="en-US" sz="2400" b="1" spc="-40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lang="en-US" sz="2400" b="1" spc="-130" dirty="0">
                <a:latin typeface="Times New Roman"/>
                <a:cs typeface="Times New Roman"/>
              </a:rPr>
              <a:t> </a:t>
            </a:r>
            <a:r>
              <a:rPr sz="2400" b="1" i="1" spc="-75" dirty="0">
                <a:latin typeface="Times New Roman"/>
                <a:cs typeface="Times New Roman"/>
              </a:rPr>
              <a:t>x</a:t>
            </a:r>
            <a:r>
              <a:rPr sz="2400" b="1" i="1" spc="-1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Symbol"/>
                <a:cs typeface="Symbol"/>
              </a:rPr>
              <a:t>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b="1" i="1" spc="-90" dirty="0">
                <a:latin typeface="Times New Roman"/>
                <a:cs typeface="Times New Roman"/>
              </a:rPr>
              <a:t>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Symbol"/>
                <a:cs typeface="Symbol"/>
              </a:rPr>
              <a:t>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i="1" spc="25" dirty="0">
                <a:latin typeface="Times New Roman"/>
                <a:cs typeface="Times New Roman"/>
              </a:rPr>
              <a:t>D</a:t>
            </a:r>
            <a:r>
              <a:rPr sz="2400" b="1" spc="-40" dirty="0">
                <a:latin typeface="Times New Roman"/>
                <a:cs typeface="Times New Roman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endParaRPr lang="en-US" sz="2400" b="1" dirty="0">
              <a:latin typeface="Times New Roman"/>
              <a:cs typeface="Times New Roman"/>
            </a:endParaRPr>
          </a:p>
          <a:p>
            <a:pPr marL="12700">
              <a:lnSpc>
                <a:spcPts val="3500"/>
              </a:lnSpc>
            </a:pPr>
            <a:r>
              <a:rPr sz="2400" b="1" spc="-45" dirty="0">
                <a:latin typeface="楷体" panose="02010609060101010101" pitchFamily="49" charset="-122"/>
                <a:ea typeface="楷体" panose="02010609060101010101" pitchFamily="49" charset="-122"/>
                <a:cs typeface="新宋体"/>
              </a:rPr>
              <a:t>有</a:t>
            </a:r>
            <a:r>
              <a:rPr lang="en-US" sz="2400" b="1" spc="-45" dirty="0">
                <a:latin typeface="楷体" panose="02010609060101010101" pitchFamily="49" charset="-122"/>
                <a:ea typeface="楷体" panose="02010609060101010101" pitchFamily="49" charset="-122"/>
                <a:cs typeface="新宋体"/>
              </a:rPr>
              <a:t> </a:t>
            </a:r>
            <a:r>
              <a:rPr sz="2400" b="1" i="1" spc="-65" dirty="0">
                <a:latin typeface="Times New Roman"/>
                <a:cs typeface="Times New Roman"/>
              </a:rPr>
              <a:t>f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(</a:t>
            </a:r>
            <a:r>
              <a:rPr sz="2400" b="1" spc="-335" dirty="0">
                <a:latin typeface="Times New Roman"/>
                <a:cs typeface="Times New Roman"/>
              </a:rPr>
              <a:t> </a:t>
            </a:r>
            <a:r>
              <a:rPr sz="2400" b="1" i="1" spc="-95" dirty="0">
                <a:latin typeface="Times New Roman"/>
                <a:cs typeface="Times New Roman"/>
              </a:rPr>
              <a:t>x</a:t>
            </a:r>
            <a:r>
              <a:rPr sz="2400" b="1" i="1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Symbol"/>
                <a:cs typeface="Symbol"/>
              </a:rPr>
              <a:t>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b="1" i="1" spc="-114" dirty="0">
                <a:latin typeface="Times New Roman"/>
                <a:cs typeface="Times New Roman"/>
              </a:rPr>
              <a:t>T</a:t>
            </a:r>
            <a:r>
              <a:rPr sz="2400" b="1" i="1" spc="-250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)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Symbol"/>
                <a:cs typeface="Symbol"/>
              </a:rPr>
              <a:t>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sz="2400" b="1" i="1" spc="-65" dirty="0">
                <a:latin typeface="Times New Roman"/>
                <a:cs typeface="Times New Roman"/>
              </a:rPr>
              <a:t>f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(</a:t>
            </a:r>
            <a:r>
              <a:rPr sz="2400" b="1" spc="-335" dirty="0">
                <a:latin typeface="Times New Roman"/>
                <a:cs typeface="Times New Roman"/>
              </a:rPr>
              <a:t> </a:t>
            </a:r>
            <a:r>
              <a:rPr sz="2400" b="1" i="1" spc="120" dirty="0">
                <a:latin typeface="Times New Roman"/>
                <a:cs typeface="Times New Roman"/>
              </a:rPr>
              <a:t>x</a:t>
            </a:r>
            <a:r>
              <a:rPr sz="2400" b="1" spc="-50" dirty="0">
                <a:latin typeface="Times New Roman"/>
                <a:cs typeface="Times New Roman"/>
              </a:rPr>
              <a:t>),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89134" y="1572930"/>
            <a:ext cx="45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b="1" dirty="0">
                <a:latin typeface="楷体"/>
                <a:cs typeface="楷体"/>
              </a:rPr>
              <a:t>则</a:t>
            </a:r>
            <a:r>
              <a:rPr sz="2400" b="1" spc="-10" dirty="0">
                <a:latin typeface="楷体"/>
                <a:cs typeface="楷体"/>
              </a:rPr>
              <a:t>称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是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dirty="0" err="1">
                <a:latin typeface="楷体"/>
                <a:cs typeface="楷体"/>
              </a:rPr>
              <a:t>上的</a:t>
            </a:r>
            <a:r>
              <a:rPr sz="2400" b="1" dirty="0" err="1">
                <a:solidFill>
                  <a:srgbClr val="330066"/>
                </a:solidFill>
                <a:latin typeface="楷体"/>
                <a:cs typeface="楷体"/>
              </a:rPr>
              <a:t>周期函</a:t>
            </a:r>
            <a:r>
              <a:rPr sz="2400" b="1" spc="-10" dirty="0" err="1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000" y="1097216"/>
            <a:ext cx="8667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定义</a:t>
            </a:r>
            <a:r>
              <a:rPr sz="2400" b="1" dirty="0">
                <a:solidFill>
                  <a:srgbClr val="330066"/>
                </a:solidFill>
                <a:latin typeface="Times New Roman"/>
                <a:cs typeface="Times New Roman"/>
              </a:rPr>
              <a:t>4.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47799" y="2053216"/>
            <a:ext cx="31242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楷体"/>
                <a:cs typeface="楷体"/>
              </a:rPr>
              <a:t>称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是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zh-CN" altLang="en-US" sz="2400" b="1" spc="-5" dirty="0"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的</a:t>
            </a:r>
            <a:r>
              <a:rPr lang="zh-CN" altLang="en-US" sz="2400" b="1" spc="-5" dirty="0">
                <a:solidFill>
                  <a:srgbClr val="33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周期</a:t>
            </a:r>
            <a:r>
              <a:rPr lang="en-US" altLang="zh-CN" sz="2400" b="1" dirty="0">
                <a:solidFill>
                  <a:srgbClr val="33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.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940" y="457200"/>
            <a:ext cx="21653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四</a:t>
            </a:r>
            <a:r>
              <a:rPr sz="2400" b="1" spc="-10" dirty="0">
                <a:solidFill>
                  <a:srgbClr val="330066"/>
                </a:solidFill>
                <a:latin typeface="楷体"/>
                <a:cs typeface="楷体"/>
              </a:rPr>
              <a:t>、周期</a:t>
            </a:r>
            <a:r>
              <a:rPr sz="2400" b="1" dirty="0">
                <a:solidFill>
                  <a:srgbClr val="330066"/>
                </a:solidFill>
                <a:latin typeface="楷体"/>
                <a:cs typeface="楷体"/>
              </a:rPr>
              <a:t>函</a:t>
            </a:r>
            <a:r>
              <a:rPr sz="2400" b="1" spc="-15" dirty="0">
                <a:solidFill>
                  <a:srgbClr val="330066"/>
                </a:solidFill>
                <a:latin typeface="楷体"/>
                <a:cs typeface="楷体"/>
              </a:rPr>
              <a:t>数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21150" y="376237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4121150" y="376237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539750" y="3733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539750" y="3733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090D383-32C8-4676-98F1-0BD96C216F26}"/>
              </a:ext>
            </a:extLst>
          </p:cNvPr>
          <p:cNvGrpSpPr/>
          <p:nvPr/>
        </p:nvGrpSpPr>
        <p:grpSpPr>
          <a:xfrm>
            <a:off x="866205" y="3124200"/>
            <a:ext cx="3781995" cy="1713614"/>
            <a:chOff x="685800" y="3704080"/>
            <a:chExt cx="3781995" cy="1713614"/>
          </a:xfrm>
        </p:grpSpPr>
        <p:sp>
          <p:nvSpPr>
            <p:cNvPr id="19" name="object 19"/>
            <p:cNvSpPr/>
            <p:nvPr/>
          </p:nvSpPr>
          <p:spPr>
            <a:xfrm>
              <a:off x="2482850" y="3990975"/>
              <a:ext cx="76200" cy="914400"/>
            </a:xfrm>
            <a:custGeom>
              <a:avLst/>
              <a:gdLst/>
              <a:ahLst/>
              <a:cxnLst/>
              <a:rect l="l" t="t" r="r" b="b"/>
              <a:pathLst>
                <a:path w="76200" h="914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914400"/>
                  </a:lnTo>
                  <a:lnTo>
                    <a:pt x="44450" y="914400"/>
                  </a:lnTo>
                  <a:lnTo>
                    <a:pt x="44450" y="63500"/>
                  </a:lnTo>
                  <a:close/>
                </a:path>
                <a:path w="76200" h="914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4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5C04D8F-DC65-4E0B-9387-7BE24D1FCC51}"/>
                </a:ext>
              </a:extLst>
            </p:cNvPr>
            <p:cNvGrpSpPr/>
            <p:nvPr/>
          </p:nvGrpSpPr>
          <p:grpSpPr>
            <a:xfrm>
              <a:off x="685800" y="3704080"/>
              <a:ext cx="3781995" cy="1713614"/>
              <a:chOff x="692150" y="3698719"/>
              <a:chExt cx="3781995" cy="1713614"/>
            </a:xfrm>
          </p:grpSpPr>
          <p:sp>
            <p:nvSpPr>
              <p:cNvPr id="32" name="object 32"/>
              <p:cNvSpPr/>
              <p:nvPr/>
            </p:nvSpPr>
            <p:spPr>
              <a:xfrm>
                <a:off x="920750" y="4562475"/>
                <a:ext cx="3505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505200" h="76200">
                    <a:moveTo>
                      <a:pt x="3429000" y="0"/>
                    </a:moveTo>
                    <a:lnTo>
                      <a:pt x="3429000" y="76200"/>
                    </a:lnTo>
                    <a:lnTo>
                      <a:pt x="3492500" y="44450"/>
                    </a:lnTo>
                    <a:lnTo>
                      <a:pt x="3441700" y="44450"/>
                    </a:lnTo>
                    <a:lnTo>
                      <a:pt x="3441700" y="31750"/>
                    </a:lnTo>
                    <a:lnTo>
                      <a:pt x="3492500" y="31750"/>
                    </a:lnTo>
                    <a:lnTo>
                      <a:pt x="3429000" y="0"/>
                    </a:lnTo>
                    <a:close/>
                  </a:path>
                  <a:path w="3505200" h="76200">
                    <a:moveTo>
                      <a:pt x="3429000" y="31750"/>
                    </a:moveTo>
                    <a:lnTo>
                      <a:pt x="0" y="31750"/>
                    </a:lnTo>
                    <a:lnTo>
                      <a:pt x="0" y="44450"/>
                    </a:lnTo>
                    <a:lnTo>
                      <a:pt x="3429000" y="44450"/>
                    </a:lnTo>
                    <a:lnTo>
                      <a:pt x="3429000" y="31750"/>
                    </a:lnTo>
                    <a:close/>
                  </a:path>
                  <a:path w="3505200" h="76200">
                    <a:moveTo>
                      <a:pt x="3492500" y="31750"/>
                    </a:moveTo>
                    <a:lnTo>
                      <a:pt x="3441700" y="31750"/>
                    </a:lnTo>
                    <a:lnTo>
                      <a:pt x="3441700" y="44450"/>
                    </a:lnTo>
                    <a:lnTo>
                      <a:pt x="3492500" y="44450"/>
                    </a:lnTo>
                    <a:lnTo>
                      <a:pt x="3505200" y="38100"/>
                    </a:lnTo>
                    <a:lnTo>
                      <a:pt x="3492500" y="317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CA35466-CE73-461F-9577-EAEE0C9FADE1}"/>
                  </a:ext>
                </a:extLst>
              </p:cNvPr>
              <p:cNvGrpSpPr/>
              <p:nvPr/>
            </p:nvGrpSpPr>
            <p:grpSpPr>
              <a:xfrm>
                <a:off x="692150" y="3698719"/>
                <a:ext cx="3781995" cy="1713614"/>
                <a:chOff x="692150" y="3729335"/>
                <a:chExt cx="3781995" cy="1713614"/>
              </a:xfrm>
            </p:grpSpPr>
            <p:sp>
              <p:nvSpPr>
                <p:cNvPr id="20" name="object 20"/>
                <p:cNvSpPr/>
                <p:nvPr/>
              </p:nvSpPr>
              <p:spPr>
                <a:xfrm>
                  <a:off x="2520950" y="4219575"/>
                  <a:ext cx="6096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381000">
                      <a:moveTo>
                        <a:pt x="0" y="381000"/>
                      </a:moveTo>
                      <a:lnTo>
                        <a:pt x="30480" y="324040"/>
                      </a:lnTo>
                      <a:lnTo>
                        <a:pt x="60960" y="268223"/>
                      </a:lnTo>
                      <a:lnTo>
                        <a:pt x="91439" y="214693"/>
                      </a:lnTo>
                      <a:lnTo>
                        <a:pt x="121920" y="164591"/>
                      </a:lnTo>
                      <a:lnTo>
                        <a:pt x="152400" y="119062"/>
                      </a:lnTo>
                      <a:lnTo>
                        <a:pt x="182879" y="79248"/>
                      </a:lnTo>
                      <a:lnTo>
                        <a:pt x="213359" y="46291"/>
                      </a:lnTo>
                      <a:lnTo>
                        <a:pt x="243840" y="21336"/>
                      </a:lnTo>
                      <a:lnTo>
                        <a:pt x="289560" y="1404"/>
                      </a:lnTo>
                      <a:lnTo>
                        <a:pt x="304800" y="0"/>
                      </a:lnTo>
                      <a:lnTo>
                        <a:pt x="320401" y="2309"/>
                      </a:lnTo>
                      <a:lnTo>
                        <a:pt x="370636" y="33527"/>
                      </a:lnTo>
                      <a:lnTo>
                        <a:pt x="405841" y="70294"/>
                      </a:lnTo>
                      <a:lnTo>
                        <a:pt x="441350" y="115823"/>
                      </a:lnTo>
                      <a:lnTo>
                        <a:pt x="476250" y="166687"/>
                      </a:lnTo>
                      <a:lnTo>
                        <a:pt x="509625" y="219456"/>
                      </a:lnTo>
                      <a:lnTo>
                        <a:pt x="540562" y="270700"/>
                      </a:lnTo>
                      <a:lnTo>
                        <a:pt x="554831" y="294679"/>
                      </a:lnTo>
                      <a:lnTo>
                        <a:pt x="568147" y="316991"/>
                      </a:lnTo>
                      <a:lnTo>
                        <a:pt x="580396" y="337208"/>
                      </a:lnTo>
                      <a:lnTo>
                        <a:pt x="591464" y="354901"/>
                      </a:lnTo>
                      <a:lnTo>
                        <a:pt x="601237" y="369641"/>
                      </a:lnTo>
                      <a:lnTo>
                        <a:pt x="609600" y="381000"/>
                      </a:lnTo>
                    </a:path>
                  </a:pathLst>
                </a:custGeom>
                <a:ln w="31750">
                  <a:solidFill>
                    <a:srgbClr val="FF99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21" name="object 21"/>
                <p:cNvSpPr/>
                <p:nvPr/>
              </p:nvSpPr>
              <p:spPr>
                <a:xfrm>
                  <a:off x="1911350" y="4219575"/>
                  <a:ext cx="6096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381000">
                      <a:moveTo>
                        <a:pt x="0" y="381000"/>
                      </a:moveTo>
                      <a:lnTo>
                        <a:pt x="30480" y="324040"/>
                      </a:lnTo>
                      <a:lnTo>
                        <a:pt x="60960" y="268223"/>
                      </a:lnTo>
                      <a:lnTo>
                        <a:pt x="91439" y="214693"/>
                      </a:lnTo>
                      <a:lnTo>
                        <a:pt x="121920" y="164591"/>
                      </a:lnTo>
                      <a:lnTo>
                        <a:pt x="152400" y="119062"/>
                      </a:lnTo>
                      <a:lnTo>
                        <a:pt x="182880" y="79248"/>
                      </a:lnTo>
                      <a:lnTo>
                        <a:pt x="213359" y="46291"/>
                      </a:lnTo>
                      <a:lnTo>
                        <a:pt x="243840" y="21336"/>
                      </a:lnTo>
                      <a:lnTo>
                        <a:pt x="289559" y="1404"/>
                      </a:lnTo>
                      <a:lnTo>
                        <a:pt x="304800" y="0"/>
                      </a:lnTo>
                      <a:lnTo>
                        <a:pt x="320401" y="2309"/>
                      </a:lnTo>
                      <a:lnTo>
                        <a:pt x="370636" y="33527"/>
                      </a:lnTo>
                      <a:lnTo>
                        <a:pt x="405841" y="70294"/>
                      </a:lnTo>
                      <a:lnTo>
                        <a:pt x="441350" y="115823"/>
                      </a:lnTo>
                      <a:lnTo>
                        <a:pt x="476250" y="166687"/>
                      </a:lnTo>
                      <a:lnTo>
                        <a:pt x="509625" y="219456"/>
                      </a:lnTo>
                      <a:lnTo>
                        <a:pt x="540562" y="270700"/>
                      </a:lnTo>
                      <a:lnTo>
                        <a:pt x="554831" y="294679"/>
                      </a:lnTo>
                      <a:lnTo>
                        <a:pt x="568147" y="316991"/>
                      </a:lnTo>
                      <a:lnTo>
                        <a:pt x="580396" y="337208"/>
                      </a:lnTo>
                      <a:lnTo>
                        <a:pt x="591464" y="354901"/>
                      </a:lnTo>
                      <a:lnTo>
                        <a:pt x="601237" y="369641"/>
                      </a:lnTo>
                      <a:lnTo>
                        <a:pt x="609600" y="381000"/>
                      </a:lnTo>
                    </a:path>
                  </a:pathLst>
                </a:custGeom>
                <a:ln w="31750">
                  <a:solidFill>
                    <a:srgbClr val="FF99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22" name="object 22"/>
                <p:cNvSpPr/>
                <p:nvPr/>
              </p:nvSpPr>
              <p:spPr>
                <a:xfrm>
                  <a:off x="3130550" y="4219575"/>
                  <a:ext cx="6096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381000">
                      <a:moveTo>
                        <a:pt x="0" y="381000"/>
                      </a:moveTo>
                      <a:lnTo>
                        <a:pt x="30480" y="324040"/>
                      </a:lnTo>
                      <a:lnTo>
                        <a:pt x="60960" y="268223"/>
                      </a:lnTo>
                      <a:lnTo>
                        <a:pt x="91440" y="214693"/>
                      </a:lnTo>
                      <a:lnTo>
                        <a:pt x="121920" y="164591"/>
                      </a:lnTo>
                      <a:lnTo>
                        <a:pt x="152400" y="119062"/>
                      </a:lnTo>
                      <a:lnTo>
                        <a:pt x="182879" y="79248"/>
                      </a:lnTo>
                      <a:lnTo>
                        <a:pt x="213359" y="46291"/>
                      </a:lnTo>
                      <a:lnTo>
                        <a:pt x="243840" y="21336"/>
                      </a:lnTo>
                      <a:lnTo>
                        <a:pt x="289560" y="1404"/>
                      </a:lnTo>
                      <a:lnTo>
                        <a:pt x="304800" y="0"/>
                      </a:lnTo>
                      <a:lnTo>
                        <a:pt x="320401" y="2309"/>
                      </a:lnTo>
                      <a:lnTo>
                        <a:pt x="370636" y="33527"/>
                      </a:lnTo>
                      <a:lnTo>
                        <a:pt x="405841" y="70294"/>
                      </a:lnTo>
                      <a:lnTo>
                        <a:pt x="441350" y="115823"/>
                      </a:lnTo>
                      <a:lnTo>
                        <a:pt x="476250" y="166687"/>
                      </a:lnTo>
                      <a:lnTo>
                        <a:pt x="509625" y="219456"/>
                      </a:lnTo>
                      <a:lnTo>
                        <a:pt x="540562" y="270700"/>
                      </a:lnTo>
                      <a:lnTo>
                        <a:pt x="554831" y="294679"/>
                      </a:lnTo>
                      <a:lnTo>
                        <a:pt x="568147" y="316991"/>
                      </a:lnTo>
                      <a:lnTo>
                        <a:pt x="580396" y="337208"/>
                      </a:lnTo>
                      <a:lnTo>
                        <a:pt x="591464" y="354901"/>
                      </a:lnTo>
                      <a:lnTo>
                        <a:pt x="601237" y="369641"/>
                      </a:lnTo>
                      <a:lnTo>
                        <a:pt x="609600" y="381000"/>
                      </a:lnTo>
                    </a:path>
                  </a:pathLst>
                </a:custGeom>
                <a:ln w="31750">
                  <a:solidFill>
                    <a:srgbClr val="FF99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23" name="object 23"/>
                <p:cNvSpPr/>
                <p:nvPr/>
              </p:nvSpPr>
              <p:spPr>
                <a:xfrm>
                  <a:off x="1301750" y="4219575"/>
                  <a:ext cx="6096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381000">
                      <a:moveTo>
                        <a:pt x="0" y="381000"/>
                      </a:moveTo>
                      <a:lnTo>
                        <a:pt x="30480" y="324040"/>
                      </a:lnTo>
                      <a:lnTo>
                        <a:pt x="60960" y="268223"/>
                      </a:lnTo>
                      <a:lnTo>
                        <a:pt x="91439" y="214693"/>
                      </a:lnTo>
                      <a:lnTo>
                        <a:pt x="121920" y="164591"/>
                      </a:lnTo>
                      <a:lnTo>
                        <a:pt x="152400" y="119062"/>
                      </a:lnTo>
                      <a:lnTo>
                        <a:pt x="182880" y="79248"/>
                      </a:lnTo>
                      <a:lnTo>
                        <a:pt x="213359" y="46291"/>
                      </a:lnTo>
                      <a:lnTo>
                        <a:pt x="243840" y="21336"/>
                      </a:lnTo>
                      <a:lnTo>
                        <a:pt x="289559" y="1404"/>
                      </a:lnTo>
                      <a:lnTo>
                        <a:pt x="304800" y="0"/>
                      </a:lnTo>
                      <a:lnTo>
                        <a:pt x="320401" y="2309"/>
                      </a:lnTo>
                      <a:lnTo>
                        <a:pt x="370636" y="33527"/>
                      </a:lnTo>
                      <a:lnTo>
                        <a:pt x="405841" y="70294"/>
                      </a:lnTo>
                      <a:lnTo>
                        <a:pt x="441350" y="115823"/>
                      </a:lnTo>
                      <a:lnTo>
                        <a:pt x="476250" y="166687"/>
                      </a:lnTo>
                      <a:lnTo>
                        <a:pt x="509625" y="219456"/>
                      </a:lnTo>
                      <a:lnTo>
                        <a:pt x="540562" y="270700"/>
                      </a:lnTo>
                      <a:lnTo>
                        <a:pt x="554831" y="294679"/>
                      </a:lnTo>
                      <a:lnTo>
                        <a:pt x="568147" y="316991"/>
                      </a:lnTo>
                      <a:lnTo>
                        <a:pt x="580396" y="337208"/>
                      </a:lnTo>
                      <a:lnTo>
                        <a:pt x="591464" y="354901"/>
                      </a:lnTo>
                      <a:lnTo>
                        <a:pt x="601237" y="369641"/>
                      </a:lnTo>
                      <a:lnTo>
                        <a:pt x="609600" y="381000"/>
                      </a:lnTo>
                    </a:path>
                  </a:pathLst>
                </a:custGeom>
                <a:ln w="31750">
                  <a:solidFill>
                    <a:srgbClr val="FF99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24" name="object 24"/>
                <p:cNvSpPr/>
                <p:nvPr/>
              </p:nvSpPr>
              <p:spPr>
                <a:xfrm>
                  <a:off x="3740150" y="4219575"/>
                  <a:ext cx="6096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381000">
                      <a:moveTo>
                        <a:pt x="0" y="381000"/>
                      </a:moveTo>
                      <a:lnTo>
                        <a:pt x="30480" y="324040"/>
                      </a:lnTo>
                      <a:lnTo>
                        <a:pt x="60960" y="268223"/>
                      </a:lnTo>
                      <a:lnTo>
                        <a:pt x="91439" y="214693"/>
                      </a:lnTo>
                      <a:lnTo>
                        <a:pt x="121920" y="164591"/>
                      </a:lnTo>
                      <a:lnTo>
                        <a:pt x="152400" y="119062"/>
                      </a:lnTo>
                      <a:lnTo>
                        <a:pt x="182879" y="79248"/>
                      </a:lnTo>
                      <a:lnTo>
                        <a:pt x="213359" y="46291"/>
                      </a:lnTo>
                      <a:lnTo>
                        <a:pt x="243840" y="21336"/>
                      </a:lnTo>
                      <a:lnTo>
                        <a:pt x="289560" y="1404"/>
                      </a:lnTo>
                      <a:lnTo>
                        <a:pt x="304800" y="0"/>
                      </a:lnTo>
                      <a:lnTo>
                        <a:pt x="320401" y="2309"/>
                      </a:lnTo>
                      <a:lnTo>
                        <a:pt x="370636" y="33527"/>
                      </a:lnTo>
                      <a:lnTo>
                        <a:pt x="405841" y="70294"/>
                      </a:lnTo>
                      <a:lnTo>
                        <a:pt x="441350" y="115823"/>
                      </a:lnTo>
                      <a:lnTo>
                        <a:pt x="476250" y="166687"/>
                      </a:lnTo>
                      <a:lnTo>
                        <a:pt x="509625" y="219456"/>
                      </a:lnTo>
                      <a:lnTo>
                        <a:pt x="540562" y="270700"/>
                      </a:lnTo>
                      <a:lnTo>
                        <a:pt x="554831" y="294679"/>
                      </a:lnTo>
                      <a:lnTo>
                        <a:pt x="568147" y="316991"/>
                      </a:lnTo>
                      <a:lnTo>
                        <a:pt x="580396" y="337208"/>
                      </a:lnTo>
                      <a:lnTo>
                        <a:pt x="591464" y="354901"/>
                      </a:lnTo>
                      <a:lnTo>
                        <a:pt x="601237" y="369641"/>
                      </a:lnTo>
                      <a:lnTo>
                        <a:pt x="609600" y="381000"/>
                      </a:lnTo>
                    </a:path>
                  </a:pathLst>
                </a:custGeom>
                <a:ln w="31750">
                  <a:solidFill>
                    <a:srgbClr val="FF99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25" name="object 25"/>
                <p:cNvSpPr/>
                <p:nvPr/>
              </p:nvSpPr>
              <p:spPr>
                <a:xfrm>
                  <a:off x="692150" y="4219575"/>
                  <a:ext cx="60960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0" h="381000">
                      <a:moveTo>
                        <a:pt x="0" y="381000"/>
                      </a:moveTo>
                      <a:lnTo>
                        <a:pt x="30480" y="324040"/>
                      </a:lnTo>
                      <a:lnTo>
                        <a:pt x="60960" y="268223"/>
                      </a:lnTo>
                      <a:lnTo>
                        <a:pt x="91440" y="214693"/>
                      </a:lnTo>
                      <a:lnTo>
                        <a:pt x="121920" y="164591"/>
                      </a:lnTo>
                      <a:lnTo>
                        <a:pt x="152400" y="119062"/>
                      </a:lnTo>
                      <a:lnTo>
                        <a:pt x="182879" y="79248"/>
                      </a:lnTo>
                      <a:lnTo>
                        <a:pt x="213359" y="46291"/>
                      </a:lnTo>
                      <a:lnTo>
                        <a:pt x="243840" y="21336"/>
                      </a:lnTo>
                      <a:lnTo>
                        <a:pt x="289559" y="1404"/>
                      </a:lnTo>
                      <a:lnTo>
                        <a:pt x="304800" y="0"/>
                      </a:lnTo>
                      <a:lnTo>
                        <a:pt x="320401" y="2309"/>
                      </a:lnTo>
                      <a:lnTo>
                        <a:pt x="370636" y="33527"/>
                      </a:lnTo>
                      <a:lnTo>
                        <a:pt x="405841" y="70294"/>
                      </a:lnTo>
                      <a:lnTo>
                        <a:pt x="441350" y="115823"/>
                      </a:lnTo>
                      <a:lnTo>
                        <a:pt x="476250" y="166687"/>
                      </a:lnTo>
                      <a:lnTo>
                        <a:pt x="509625" y="219456"/>
                      </a:lnTo>
                      <a:lnTo>
                        <a:pt x="540562" y="270700"/>
                      </a:lnTo>
                      <a:lnTo>
                        <a:pt x="554831" y="294679"/>
                      </a:lnTo>
                      <a:lnTo>
                        <a:pt x="568147" y="316991"/>
                      </a:lnTo>
                      <a:lnTo>
                        <a:pt x="580396" y="337208"/>
                      </a:lnTo>
                      <a:lnTo>
                        <a:pt x="591464" y="354901"/>
                      </a:lnTo>
                      <a:lnTo>
                        <a:pt x="601237" y="369641"/>
                      </a:lnTo>
                      <a:lnTo>
                        <a:pt x="609600" y="381000"/>
                      </a:lnTo>
                    </a:path>
                  </a:pathLst>
                </a:custGeom>
                <a:ln w="31750">
                  <a:solidFill>
                    <a:srgbClr val="FF99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5" name="object 35"/>
                <p:cNvSpPr txBox="1"/>
                <p:nvPr/>
              </p:nvSpPr>
              <p:spPr>
                <a:xfrm>
                  <a:off x="1083880" y="4526416"/>
                  <a:ext cx="3390265" cy="916533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3800"/>
                    </a:lnSpc>
                    <a:tabLst>
                      <a:tab pos="779780" algn="l"/>
                      <a:tab pos="1492250" algn="l"/>
                      <a:tab pos="1922780" algn="l"/>
                      <a:tab pos="2477770" algn="l"/>
                      <a:tab pos="3190875" algn="l"/>
                    </a:tabLst>
                  </a:pPr>
                  <a:r>
                    <a:rPr sz="2400" spc="-300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2</a:t>
                  </a:r>
                  <a:r>
                    <a:rPr sz="2400" i="1" spc="-75" dirty="0">
                      <a:solidFill>
                        <a:srgbClr val="330066"/>
                      </a:solidFill>
                      <a:latin typeface="Symbol"/>
                      <a:cs typeface="Symbol"/>
                    </a:rPr>
                    <a:t></a:t>
                  </a:r>
                  <a:r>
                    <a:rPr sz="2400" i="1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	</a:t>
                  </a:r>
                  <a:r>
                    <a:rPr sz="2400" i="1" spc="-75" dirty="0">
                      <a:solidFill>
                        <a:srgbClr val="330066"/>
                      </a:solidFill>
                      <a:latin typeface="Symbol"/>
                      <a:cs typeface="Symbol"/>
                    </a:rPr>
                    <a:t></a:t>
                  </a:r>
                  <a:r>
                    <a:rPr sz="2400" i="1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	</a:t>
                  </a:r>
                  <a:r>
                    <a:rPr sz="2400" i="1" spc="95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o</a:t>
                  </a:r>
                  <a:r>
                    <a:rPr sz="2400" i="1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	</a:t>
                  </a:r>
                  <a:r>
                    <a:rPr sz="2400" i="1" spc="-75" dirty="0">
                      <a:solidFill>
                        <a:srgbClr val="330066"/>
                      </a:solidFill>
                      <a:latin typeface="Symbol"/>
                      <a:cs typeface="Symbol"/>
                    </a:rPr>
                    <a:t></a:t>
                  </a:r>
                  <a:r>
                    <a:rPr sz="2400" i="1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	</a:t>
                  </a:r>
                  <a:r>
                    <a:rPr sz="2400" spc="-375" baseline="-5446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2</a:t>
                  </a:r>
                  <a:r>
                    <a:rPr sz="2400" i="1" spc="-75" dirty="0">
                      <a:solidFill>
                        <a:srgbClr val="330066"/>
                      </a:solidFill>
                      <a:latin typeface="Symbol"/>
                      <a:cs typeface="Symbol"/>
                    </a:rPr>
                    <a:t></a:t>
                  </a:r>
                  <a:r>
                    <a:rPr sz="2400" i="1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	</a:t>
                  </a:r>
                  <a:r>
                    <a:rPr sz="2400" i="1" spc="85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x</a:t>
                  </a:r>
                  <a:endParaRPr sz="2400" dirty="0">
                    <a:latin typeface="Times New Roman"/>
                    <a:cs typeface="Times New Roman"/>
                  </a:endParaRPr>
                </a:p>
                <a:p>
                  <a:pPr marL="614045">
                    <a:lnSpc>
                      <a:spcPts val="3800"/>
                    </a:lnSpc>
                  </a:pPr>
                  <a:r>
                    <a:rPr lang="en-US" sz="2400" b="1" dirty="0">
                      <a:latin typeface="楷体"/>
                      <a:cs typeface="楷体"/>
                    </a:rPr>
                    <a:t>  </a:t>
                  </a:r>
                  <a:r>
                    <a:rPr sz="2400" b="1" dirty="0" err="1">
                      <a:latin typeface="楷体"/>
                      <a:cs typeface="楷体"/>
                    </a:rPr>
                    <a:t>周期</a:t>
                  </a:r>
                  <a:r>
                    <a:rPr sz="2400" b="1" spc="-10" dirty="0" err="1">
                      <a:latin typeface="楷体"/>
                      <a:cs typeface="楷体"/>
                    </a:rPr>
                    <a:t>为</a:t>
                  </a:r>
                  <a:r>
                    <a:rPr sz="2400" b="1" spc="-600" dirty="0">
                      <a:latin typeface="楷体"/>
                      <a:cs typeface="楷体"/>
                    </a:rPr>
                    <a:t> </a:t>
                  </a:r>
                  <a:r>
                    <a:rPr sz="2400" b="1" dirty="0">
                      <a:latin typeface="Symbol"/>
                      <a:cs typeface="Symbol"/>
                    </a:rPr>
                    <a:t></a:t>
                  </a:r>
                  <a:endParaRPr sz="24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55D34C41-5E5C-45A9-8C81-FB95FFCBDA47}"/>
                    </a:ext>
                  </a:extLst>
                </p:cNvPr>
                <p:cNvSpPr txBox="1"/>
                <p:nvPr/>
              </p:nvSpPr>
              <p:spPr>
                <a:xfrm>
                  <a:off x="2171906" y="3729335"/>
                  <a:ext cx="49509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lang="en-US" altLang="zh-CN" sz="2400" i="1" spc="-25" dirty="0">
                      <a:solidFill>
                        <a:srgbClr val="330066"/>
                      </a:solidFill>
                      <a:latin typeface="Times New Roman"/>
                      <a:cs typeface="Times New Roman"/>
                    </a:rPr>
                    <a:t>y</a:t>
                  </a:r>
                  <a:endParaRPr lang="en-US" altLang="zh-CN" sz="2400" dirty="0"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53" name="Rectangle 5">
            <a:extLst>
              <a:ext uri="{FF2B5EF4-FFF2-40B4-BE49-F238E27FC236}">
                <a16:creationId xmlns:a16="http://schemas.microsoft.com/office/drawing/2014/main" id="{E3E33FD7-9BD9-4878-9F25-4810ED62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52" y="2586335"/>
            <a:ext cx="8578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spc="-135" dirty="0">
                <a:latin typeface="Times New Roman"/>
                <a:cs typeface="Times New Roman"/>
              </a:rPr>
              <a:t>T 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是周期函数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/>
                <a:cs typeface="Times New Roman"/>
              </a:rPr>
              <a:t>f </a:t>
            </a:r>
            <a:r>
              <a:rPr lang="en-US" altLang="zh-CN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的周期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3</a:t>
            </a:r>
            <a:r>
              <a:rPr lang="en-US" altLang="zh-CN" sz="2400" b="1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…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/>
                <a:cs typeface="Times New Roman"/>
              </a:rPr>
              <a:t>f </a:t>
            </a:r>
            <a:r>
              <a:rPr lang="en-US" altLang="zh-CN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的周期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7" name="Object 6">
            <a:extLst>
              <a:ext uri="{FF2B5EF4-FFF2-40B4-BE49-F238E27FC236}">
                <a16:creationId xmlns:a16="http://schemas.microsoft.com/office/drawing/2014/main" id="{3E07B0F6-AB49-46F4-93C1-A7440B1EA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02807"/>
              </p:ext>
            </p:extLst>
          </p:nvPr>
        </p:nvGraphicFramePr>
        <p:xfrm>
          <a:off x="457200" y="4686300"/>
          <a:ext cx="79121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5545036" imgH="1584003" progId="Word.Document.8">
                  <p:embed/>
                </p:oleObj>
              </mc:Choice>
              <mc:Fallback>
                <p:oleObj name="Document" r:id="rId10" imgW="5545036" imgH="1584003" progId="Word.Documen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31BDD02-812A-4C24-9A07-E2F87B00C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86300"/>
                        <a:ext cx="79121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567" y="4774049"/>
            <a:ext cx="7473315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3</a:t>
            </a:r>
            <a:r>
              <a:rPr sz="2400" b="1" spc="-5" dirty="0">
                <a:latin typeface="楷体"/>
                <a:cs typeface="楷体"/>
              </a:rPr>
              <a:t>°周期</a:t>
            </a:r>
            <a:r>
              <a:rPr sz="2400" b="1" spc="-10" dirty="0">
                <a:latin typeface="楷体"/>
                <a:cs typeface="楷体"/>
              </a:rPr>
              <a:t>为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楷体"/>
                <a:cs typeface="楷体"/>
              </a:rPr>
              <a:t>的函数</a:t>
            </a:r>
            <a:r>
              <a:rPr sz="2400" b="1" spc="-10" dirty="0">
                <a:latin typeface="楷体"/>
                <a:cs typeface="楷体"/>
              </a:rPr>
              <a:t>在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楷体"/>
                <a:cs typeface="楷体"/>
              </a:rPr>
              <a:t>与</a:t>
            </a:r>
            <a:r>
              <a:rPr sz="2400" b="1" spc="-600" dirty="0">
                <a:latin typeface="楷体"/>
                <a:cs typeface="楷体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+</a:t>
            </a:r>
            <a:r>
              <a:rPr sz="2400" b="1" i="1" dirty="0">
                <a:latin typeface="Times New Roman"/>
                <a:cs typeface="Times New Roman"/>
              </a:rPr>
              <a:t>kT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楷体"/>
                <a:cs typeface="楷体"/>
              </a:rPr>
              <a:t>为整数</a:t>
            </a:r>
            <a:r>
              <a:rPr sz="2400" b="1" dirty="0">
                <a:latin typeface="Times New Roman"/>
                <a:cs typeface="Times New Roman"/>
              </a:rPr>
              <a:t>) </a:t>
            </a:r>
            <a:r>
              <a:rPr sz="2400" b="1" spc="-5" dirty="0">
                <a:latin typeface="楷体"/>
                <a:cs typeface="楷体"/>
              </a:rPr>
              <a:t>处有</a:t>
            </a:r>
            <a:endParaRPr sz="2400" dirty="0">
              <a:latin typeface="楷体"/>
              <a:cs typeface="楷体"/>
            </a:endParaRPr>
          </a:p>
          <a:p>
            <a:pPr marL="393700">
              <a:lnSpc>
                <a:spcPct val="100000"/>
              </a:lnSpc>
              <a:spcBef>
                <a:spcPts val="1150"/>
              </a:spcBef>
            </a:pPr>
            <a:r>
              <a:rPr sz="2400" b="1" dirty="0" err="1">
                <a:latin typeface="楷体"/>
                <a:cs typeface="楷体"/>
              </a:rPr>
              <a:t>完全相同的性质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33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685800"/>
            <a:ext cx="502284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330066"/>
                </a:solidFill>
                <a:latin typeface="楷体"/>
                <a:cs typeface="楷体"/>
              </a:rPr>
              <a:t>注</a:t>
            </a:r>
            <a:r>
              <a:rPr sz="2800" b="1" spc="-5" dirty="0">
                <a:solidFill>
                  <a:srgbClr val="330066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917" y="1472478"/>
            <a:ext cx="454342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2</a:t>
            </a:r>
            <a:r>
              <a:rPr sz="2400" b="1" dirty="0">
                <a:latin typeface="楷体"/>
                <a:cs typeface="楷体"/>
              </a:rPr>
              <a:t>°周期函数不一定有最小正周</a:t>
            </a:r>
            <a:r>
              <a:rPr sz="2400" b="1" spc="0" dirty="0">
                <a:latin typeface="楷体"/>
                <a:cs typeface="楷体"/>
              </a:rPr>
              <a:t>期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4917" y="753150"/>
            <a:ext cx="63817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/>
              <a:t>°周期不唯一，一般指最小正周期（若存在</a:t>
            </a:r>
            <a:r>
              <a:rPr sz="2400" spc="0" dirty="0"/>
              <a:t>）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24B8C2-D4D4-4E9D-B7D2-C8DD48AD2B26}"/>
              </a:ext>
            </a:extLst>
          </p:cNvPr>
          <p:cNvGrpSpPr/>
          <p:nvPr/>
        </p:nvGrpSpPr>
        <p:grpSpPr>
          <a:xfrm>
            <a:off x="1579244" y="2180884"/>
            <a:ext cx="3460116" cy="347345"/>
            <a:chOff x="1579244" y="2445448"/>
            <a:chExt cx="3460116" cy="347345"/>
          </a:xfrm>
        </p:grpSpPr>
        <p:sp>
          <p:nvSpPr>
            <p:cNvPr id="6" name="object 6"/>
            <p:cNvSpPr txBox="1"/>
            <p:nvPr/>
          </p:nvSpPr>
          <p:spPr>
            <a:xfrm>
              <a:off x="1579244" y="2445448"/>
              <a:ext cx="2092325" cy="347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853440" algn="l"/>
                </a:tabLst>
              </a:pPr>
              <a:r>
                <a:rPr sz="2400" b="1" dirty="0">
                  <a:solidFill>
                    <a:srgbClr val="330066"/>
                  </a:solidFill>
                  <a:latin typeface="楷体"/>
                  <a:cs typeface="楷体"/>
                </a:rPr>
                <a:t>例如</a:t>
              </a:r>
              <a:r>
                <a:rPr sz="2400" b="1" dirty="0">
                  <a:latin typeface="Times New Roman"/>
                  <a:cs typeface="Times New Roman"/>
                </a:rPr>
                <a:t>,	</a:t>
              </a:r>
              <a:r>
                <a:rPr sz="2400" b="1" dirty="0">
                  <a:latin typeface="楷体"/>
                  <a:cs typeface="楷体"/>
                </a:rPr>
                <a:t>常量函数</a:t>
              </a:r>
              <a:endParaRPr sz="2400" dirty="0">
                <a:latin typeface="楷体"/>
                <a:cs typeface="楷体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50970" y="2462121"/>
              <a:ext cx="1088390" cy="330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i="1" dirty="0">
                  <a:latin typeface="Times New Roman"/>
                  <a:cs typeface="Times New Roman"/>
                </a:rPr>
                <a:t>f </a:t>
              </a:r>
              <a:r>
                <a:rPr sz="2400" b="1" dirty="0">
                  <a:latin typeface="Times New Roman"/>
                  <a:cs typeface="Times New Roman"/>
                </a:rPr>
                <a:t>(</a:t>
              </a:r>
              <a:r>
                <a:rPr sz="2400" b="1" i="1" dirty="0">
                  <a:latin typeface="Times New Roman"/>
                  <a:cs typeface="Times New Roman"/>
                </a:rPr>
                <a:t>x</a:t>
              </a:r>
              <a:r>
                <a:rPr sz="2400" b="1" dirty="0">
                  <a:latin typeface="Times New Roman"/>
                  <a:cs typeface="Times New Roman"/>
                </a:rPr>
                <a:t>)</a:t>
              </a:r>
              <a:r>
                <a:rPr sz="2400" b="1" spc="-10" dirty="0">
                  <a:latin typeface="Times New Roman"/>
                  <a:cs typeface="Times New Roman"/>
                </a:rPr>
                <a:t> </a:t>
              </a:r>
              <a:r>
                <a:rPr sz="2400" b="1" dirty="0">
                  <a:latin typeface="Times New Roman"/>
                  <a:cs typeface="Times New Roman"/>
                </a:rPr>
                <a:t>= </a:t>
              </a:r>
              <a:r>
                <a:rPr sz="2400" b="1" i="1" dirty="0">
                  <a:latin typeface="Times New Roman"/>
                  <a:cs typeface="Times New Roman"/>
                </a:rPr>
                <a:t>C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4535551" y="2829409"/>
            <a:ext cx="1368425" cy="94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99C3CE-5653-404F-A1F1-F18A6CE507F5}"/>
              </a:ext>
            </a:extLst>
          </p:cNvPr>
          <p:cNvGrpSpPr/>
          <p:nvPr/>
        </p:nvGrpSpPr>
        <p:grpSpPr>
          <a:xfrm>
            <a:off x="2479675" y="2819059"/>
            <a:ext cx="5350382" cy="931024"/>
            <a:chOff x="2479675" y="3083623"/>
            <a:chExt cx="5350382" cy="931024"/>
          </a:xfrm>
        </p:grpSpPr>
        <p:sp>
          <p:nvSpPr>
            <p:cNvPr id="8" name="object 8"/>
            <p:cNvSpPr txBox="1"/>
            <p:nvPr/>
          </p:nvSpPr>
          <p:spPr>
            <a:xfrm>
              <a:off x="2479675" y="3352800"/>
              <a:ext cx="1863725" cy="330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835"/>
                </a:lnSpc>
              </a:pPr>
              <a:r>
                <a:rPr sz="2400" b="1" dirty="0">
                  <a:latin typeface="楷体"/>
                  <a:cs typeface="楷体"/>
                </a:rPr>
                <a:t>狄里克雷函数</a:t>
              </a:r>
              <a:endParaRPr sz="2400" dirty="0">
                <a:latin typeface="楷体"/>
                <a:cs typeface="楷体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326128" y="3083623"/>
              <a:ext cx="3503929" cy="9310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028825">
                <a:lnSpc>
                  <a:spcPct val="100000"/>
                </a:lnSpc>
              </a:pPr>
              <a:r>
                <a:rPr sz="2400" b="1" i="1" dirty="0">
                  <a:latin typeface="Times New Roman"/>
                  <a:cs typeface="Times New Roman"/>
                </a:rPr>
                <a:t>x </a:t>
              </a:r>
              <a:r>
                <a:rPr sz="2400" b="1" dirty="0">
                  <a:latin typeface="楷体"/>
                  <a:cs typeface="楷体"/>
                </a:rPr>
                <a:t>为无理数</a:t>
              </a:r>
              <a:endParaRPr sz="2400" dirty="0">
                <a:latin typeface="楷体"/>
                <a:cs typeface="楷体"/>
              </a:endParaRPr>
            </a:p>
            <a:p>
              <a:pPr marL="12700" indent="2023745">
                <a:lnSpc>
                  <a:spcPct val="100000"/>
                </a:lnSpc>
                <a:spcBef>
                  <a:spcPts val="1510"/>
                </a:spcBef>
              </a:pPr>
              <a:r>
                <a:rPr sz="2400" b="1" i="1" dirty="0">
                  <a:latin typeface="Times New Roman"/>
                  <a:cs typeface="Times New Roman"/>
                </a:rPr>
                <a:t>x</a:t>
              </a:r>
              <a:r>
                <a:rPr sz="2400" b="1" i="1" spc="-5" dirty="0">
                  <a:latin typeface="Times New Roman"/>
                  <a:cs typeface="Times New Roman"/>
                </a:rPr>
                <a:t> </a:t>
              </a:r>
              <a:r>
                <a:rPr sz="2400" b="1" spc="-5" dirty="0" err="1">
                  <a:latin typeface="楷体"/>
                  <a:cs typeface="楷体"/>
                </a:rPr>
                <a:t>为有理数</a:t>
              </a:r>
              <a:endParaRPr sz="2400" dirty="0">
                <a:latin typeface="楷体"/>
                <a:cs typeface="楷体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82005" y="2113566"/>
            <a:ext cx="275653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spc="-5" dirty="0">
                <a:solidFill>
                  <a:srgbClr val="0066FF"/>
                </a:solidFill>
                <a:latin typeface="楷体"/>
                <a:cs typeface="楷体"/>
              </a:rPr>
              <a:t>所有正数为其周</a:t>
            </a:r>
            <a:r>
              <a:rPr sz="2400" b="1" dirty="0">
                <a:solidFill>
                  <a:srgbClr val="0066FF"/>
                </a:solidFill>
                <a:latin typeface="楷体"/>
                <a:cs typeface="楷体"/>
              </a:rPr>
              <a:t>期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147D00-97C6-4EBC-A164-0E013A211838}"/>
              </a:ext>
            </a:extLst>
          </p:cNvPr>
          <p:cNvSpPr txBox="1"/>
          <p:nvPr/>
        </p:nvSpPr>
        <p:spPr>
          <a:xfrm>
            <a:off x="4876800" y="3926436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kumimoji="0" lang="zh-CN" alt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所有正有理数为其周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821</Words>
  <Application>Microsoft Office PowerPoint</Application>
  <PresentationFormat>全屏显示(4:3)</PresentationFormat>
  <Paragraphs>141</Paragraphs>
  <Slides>13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楷体</vt:lpstr>
      <vt:lpstr>新宋体</vt:lpstr>
      <vt:lpstr>Arial</vt:lpstr>
      <vt:lpstr>Calibri</vt:lpstr>
      <vt:lpstr>Symbol</vt:lpstr>
      <vt:lpstr>Times New Roman</vt:lpstr>
      <vt:lpstr>Office Theme</vt:lpstr>
      <vt:lpstr>Document</vt:lpstr>
      <vt:lpstr>Equation</vt:lpstr>
      <vt:lpstr>第二节 具有某些特性的函数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1°周期不唯一，一般指最小正周期（若存在）.</vt:lpstr>
      <vt:lpstr>PowerPoint 演示文稿</vt:lpstr>
      <vt:lpstr>PowerPoint 演示文稿</vt:lpstr>
      <vt:lpstr>练习1. 设 f (0) =0, 且x ≠0时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曹女士</dc:creator>
  <cp:lastModifiedBy>梁 清清</cp:lastModifiedBy>
  <cp:revision>7</cp:revision>
  <dcterms:created xsi:type="dcterms:W3CDTF">2021-09-10T09:45:46Z</dcterms:created>
  <dcterms:modified xsi:type="dcterms:W3CDTF">2021-09-12T06:32:47Z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2021-09-10T00:00:00Z</vt:filetime>
  </property>
</Properties>
</file>