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0" r:id="rId18"/>
    <p:sldId id="291" r:id="rId19"/>
    <p:sldId id="292" r:id="rId20"/>
    <p:sldId id="288" r:id="rId21"/>
    <p:sldId id="289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76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6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3CC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6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3CC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6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3CC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6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6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3048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8312" y="6237287"/>
            <a:ext cx="7992109" cy="0"/>
          </a:xfrm>
          <a:custGeom>
            <a:avLst/>
            <a:gdLst/>
            <a:ahLst/>
            <a:cxnLst/>
            <a:rect l="l" t="t" r="r" b="b"/>
            <a:pathLst>
              <a:path w="7992109">
                <a:moveTo>
                  <a:pt x="0" y="0"/>
                </a:moveTo>
                <a:lnTo>
                  <a:pt x="7991538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0825" y="6308723"/>
            <a:ext cx="2294001" cy="549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498665"/>
            <a:ext cx="8195868" cy="407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33CC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042" y="2204021"/>
            <a:ext cx="7455915" cy="200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303889"/>
            <a:ext cx="622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6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1106" y="6319975"/>
            <a:ext cx="2800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27.e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1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91DD431-6471-449D-ABE7-6D01DF3799DA}"/>
              </a:ext>
            </a:extLst>
          </p:cNvPr>
          <p:cNvSpPr txBox="1"/>
          <p:nvPr/>
        </p:nvSpPr>
        <p:spPr>
          <a:xfrm>
            <a:off x="457200" y="609600"/>
            <a:ext cx="8382000" cy="407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欢迎你们进入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高等数学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课程学习阶段，合肥工业大学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高等数学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国家一流课程，国家级精品课程，国家级数字化资源课程，课程改革曾获得国家级教学成果二等奖，安徽省一等奖等等，课程建设在国内久负盛名。教学团队为国家级教学团队，成员中有国家级教学名师朱士信，省级教学名师唐烁、张莉等，以及获得国家级，省级，校级讲课比赛一等奖的众多老师！教学力量在国内首屈一指。我们采用的教材为我国第一部数字化教材，并荣获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年教材二等奖（已公示，全国仅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部），教材中提供了大量的教学资源。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A6D624-D80A-42D6-9BEF-76BF6358BABA}"/>
              </a:ext>
            </a:extLst>
          </p:cNvPr>
          <p:cNvSpPr txBox="1"/>
          <p:nvPr/>
        </p:nvSpPr>
        <p:spPr>
          <a:xfrm>
            <a:off x="381000" y="4800600"/>
            <a:ext cx="830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为了大家更好的学习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高等数学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课程，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请大家购买正版新教材，书籍背后的数字验证码（有效期一年）是我们学习数字资源的入口密码。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28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582931"/>
            <a:ext cx="8195868" cy="407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3650"/>
              </a:lnSpc>
            </a:pPr>
            <a:r>
              <a:rPr sz="3200" spc="-10" dirty="0">
                <a:solidFill>
                  <a:srgbClr val="330066"/>
                </a:solidFill>
              </a:rPr>
              <a:t>二</a:t>
            </a:r>
            <a:r>
              <a:rPr sz="3200" spc="0" dirty="0">
                <a:solidFill>
                  <a:srgbClr val="330066"/>
                </a:solidFill>
              </a:rPr>
              <a:t>、</a:t>
            </a:r>
            <a:r>
              <a:rPr sz="3200" spc="-10" dirty="0">
                <a:solidFill>
                  <a:srgbClr val="330066"/>
                </a:solidFill>
              </a:rPr>
              <a:t>函数</a:t>
            </a:r>
            <a:r>
              <a:rPr sz="3200" dirty="0">
                <a:solidFill>
                  <a:srgbClr val="330066"/>
                </a:solidFill>
              </a:rPr>
              <a:t>几</a:t>
            </a:r>
            <a:r>
              <a:rPr sz="3200" spc="-10" dirty="0">
                <a:solidFill>
                  <a:srgbClr val="330066"/>
                </a:solidFill>
              </a:rPr>
              <a:t>种表</a:t>
            </a:r>
            <a:r>
              <a:rPr sz="3200" dirty="0">
                <a:solidFill>
                  <a:srgbClr val="330066"/>
                </a:solidFill>
              </a:rPr>
              <a:t>示</a:t>
            </a:r>
            <a:r>
              <a:rPr sz="3200" spc="-10" dirty="0">
                <a:solidFill>
                  <a:srgbClr val="330066"/>
                </a:solidFill>
              </a:rPr>
              <a:t>方法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605526" y="1676400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124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1689" y="2073927"/>
            <a:ext cx="277495" cy="3574415"/>
          </a:xfrm>
          <a:custGeom>
            <a:avLst/>
            <a:gdLst/>
            <a:ahLst/>
            <a:cxnLst/>
            <a:rect l="l" t="t" r="r" b="b"/>
            <a:pathLst>
              <a:path w="277494" h="3574415">
                <a:moveTo>
                  <a:pt x="276884" y="3574397"/>
                </a:moveTo>
                <a:lnTo>
                  <a:pt x="228884" y="3563508"/>
                </a:lnTo>
                <a:lnTo>
                  <a:pt x="187687" y="3533317"/>
                </a:lnTo>
                <a:lnTo>
                  <a:pt x="162940" y="3500245"/>
                </a:lnTo>
                <a:lnTo>
                  <a:pt x="144779" y="3459977"/>
                </a:lnTo>
                <a:lnTo>
                  <a:pt x="134387" y="3414081"/>
                </a:lnTo>
                <a:lnTo>
                  <a:pt x="132485" y="1979531"/>
                </a:lnTo>
                <a:lnTo>
                  <a:pt x="131952" y="1962874"/>
                </a:lnTo>
                <a:lnTo>
                  <a:pt x="124308" y="1915502"/>
                </a:lnTo>
                <a:lnTo>
                  <a:pt x="108515" y="1873255"/>
                </a:lnTo>
                <a:lnTo>
                  <a:pt x="85755" y="1837699"/>
                </a:lnTo>
                <a:lnTo>
                  <a:pt x="57212" y="1810405"/>
                </a:lnTo>
                <a:lnTo>
                  <a:pt x="12202" y="1789574"/>
                </a:lnTo>
                <a:lnTo>
                  <a:pt x="0" y="1787532"/>
                </a:lnTo>
                <a:lnTo>
                  <a:pt x="10972" y="1786681"/>
                </a:lnTo>
                <a:lnTo>
                  <a:pt x="53164" y="1769450"/>
                </a:lnTo>
                <a:lnTo>
                  <a:pt x="81370" y="1743753"/>
                </a:lnTo>
                <a:lnTo>
                  <a:pt x="104859" y="1708981"/>
                </a:lnTo>
                <a:lnTo>
                  <a:pt x="122037" y="1666820"/>
                </a:lnTo>
                <a:lnTo>
                  <a:pt x="131310" y="1618955"/>
                </a:lnTo>
                <a:lnTo>
                  <a:pt x="132485" y="192006"/>
                </a:lnTo>
                <a:lnTo>
                  <a:pt x="133018" y="175343"/>
                </a:lnTo>
                <a:lnTo>
                  <a:pt x="140654" y="127958"/>
                </a:lnTo>
                <a:lnTo>
                  <a:pt x="156432" y="85701"/>
                </a:lnTo>
                <a:lnTo>
                  <a:pt x="179174" y="50141"/>
                </a:lnTo>
                <a:lnTo>
                  <a:pt x="207704" y="22849"/>
                </a:lnTo>
                <a:lnTo>
                  <a:pt x="252711" y="2034"/>
                </a:lnTo>
                <a:lnTo>
                  <a:pt x="264916" y="0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7050" y="1302365"/>
            <a:ext cx="4070350" cy="243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725" marR="194945" indent="-962660">
              <a:lnSpc>
                <a:spcPts val="5300"/>
              </a:lnSpc>
            </a:pPr>
            <a:r>
              <a:rPr sz="2400" b="1" dirty="0">
                <a:latin typeface="楷体"/>
                <a:cs typeface="楷体"/>
              </a:rPr>
              <a:t>列表</a:t>
            </a:r>
            <a:r>
              <a:rPr sz="2400" b="1" spc="-10" dirty="0">
                <a:latin typeface="楷体"/>
                <a:cs typeface="楷体"/>
              </a:rPr>
              <a:t>法</a:t>
            </a:r>
            <a:r>
              <a:rPr sz="2400" b="1" spc="-310" dirty="0">
                <a:latin typeface="楷体"/>
                <a:cs typeface="楷体"/>
              </a:rPr>
              <a:t> </a:t>
            </a:r>
            <a:r>
              <a:rPr sz="2400" b="1" dirty="0">
                <a:latin typeface="楷体"/>
                <a:cs typeface="楷体"/>
              </a:rPr>
              <a:t>、图形</a:t>
            </a:r>
            <a:r>
              <a:rPr sz="2400" b="1" spc="-10" dirty="0">
                <a:latin typeface="楷体"/>
                <a:cs typeface="楷体"/>
              </a:rPr>
              <a:t>法</a:t>
            </a:r>
            <a:r>
              <a:rPr sz="2400" b="1" spc="-70" dirty="0">
                <a:latin typeface="楷体"/>
                <a:cs typeface="楷体"/>
              </a:rPr>
              <a:t> </a:t>
            </a:r>
            <a:r>
              <a:rPr sz="2400" b="1" dirty="0">
                <a:latin typeface="楷体"/>
                <a:cs typeface="楷体"/>
              </a:rPr>
              <a:t>、解析法 显函数</a:t>
            </a:r>
            <a:endParaRPr sz="2400" dirty="0">
              <a:latin typeface="楷体"/>
              <a:cs typeface="楷体"/>
            </a:endParaRPr>
          </a:p>
          <a:p>
            <a:pPr marL="1071880" indent="-30480">
              <a:lnSpc>
                <a:spcPct val="100000"/>
              </a:lnSpc>
              <a:spcBef>
                <a:spcPts val="1340"/>
              </a:spcBef>
            </a:pPr>
            <a:r>
              <a:rPr sz="2400" b="1" dirty="0" err="1">
                <a:latin typeface="楷体"/>
                <a:cs typeface="楷体"/>
              </a:rPr>
              <a:t>隐函数</a:t>
            </a:r>
            <a:endParaRPr lang="en-US" sz="2400" dirty="0">
              <a:latin typeface="楷体"/>
              <a:cs typeface="楷体"/>
            </a:endParaRPr>
          </a:p>
          <a:p>
            <a:pPr marL="1071880" indent="-30480">
              <a:lnSpc>
                <a:spcPct val="100000"/>
              </a:lnSpc>
              <a:spcBef>
                <a:spcPts val="1340"/>
              </a:spcBef>
            </a:pPr>
            <a:r>
              <a:rPr sz="2400" b="1" spc="-5" dirty="0" err="1">
                <a:latin typeface="楷体"/>
                <a:cs typeface="楷体"/>
              </a:rPr>
              <a:t>参数方程表示的函数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319" y="3639962"/>
            <a:ext cx="10953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latin typeface="楷体"/>
                <a:cs typeface="楷体"/>
              </a:rPr>
              <a:t>解</a:t>
            </a:r>
            <a:r>
              <a:rPr sz="2800" b="1" spc="-10" dirty="0">
                <a:latin typeface="楷体"/>
                <a:cs typeface="楷体"/>
              </a:rPr>
              <a:t>析</a:t>
            </a:r>
            <a:r>
              <a:rPr sz="2800" b="1" spc="-15" dirty="0">
                <a:latin typeface="楷体"/>
                <a:cs typeface="楷体"/>
              </a:rPr>
              <a:t>法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0895" y="3817302"/>
            <a:ext cx="2169795" cy="149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500"/>
              </a:lnSpc>
            </a:pPr>
            <a:r>
              <a:rPr sz="2400" b="1" dirty="0">
                <a:latin typeface="楷体"/>
                <a:cs typeface="楷体"/>
              </a:rPr>
              <a:t>积分上限函数 </a:t>
            </a:r>
            <a:r>
              <a:rPr sz="2400" b="1" spc="-5" dirty="0">
                <a:latin typeface="楷体"/>
                <a:cs typeface="楷体"/>
              </a:rPr>
              <a:t>概率表示的函数</a:t>
            </a:r>
            <a:r>
              <a:rPr sz="2400" b="1" dirty="0">
                <a:latin typeface="楷体"/>
                <a:cs typeface="楷体"/>
              </a:rPr>
              <a:t> 分段函数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2425" y="5715000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251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775152"/>
            <a:ext cx="41021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5" dirty="0">
                <a:solidFill>
                  <a:srgbClr val="330066"/>
                </a:solidFill>
              </a:rPr>
              <a:t>二、</a:t>
            </a:r>
            <a:r>
              <a:rPr sz="3200" spc="-10" dirty="0">
                <a:solidFill>
                  <a:srgbClr val="330066"/>
                </a:solidFill>
              </a:rPr>
              <a:t>函</a:t>
            </a:r>
            <a:r>
              <a:rPr sz="3200" spc="-5" dirty="0">
                <a:solidFill>
                  <a:srgbClr val="330066"/>
                </a:solidFill>
              </a:rPr>
              <a:t>数几</a:t>
            </a:r>
            <a:r>
              <a:rPr sz="3200" spc="-10" dirty="0">
                <a:solidFill>
                  <a:srgbClr val="330066"/>
                </a:solidFill>
              </a:rPr>
              <a:t>种</a:t>
            </a:r>
            <a:r>
              <a:rPr sz="3200" spc="-5" dirty="0">
                <a:solidFill>
                  <a:srgbClr val="330066"/>
                </a:solidFill>
              </a:rPr>
              <a:t>表示</a:t>
            </a:r>
            <a:r>
              <a:rPr sz="3200" spc="-10" dirty="0">
                <a:solidFill>
                  <a:srgbClr val="330066"/>
                </a:solidFill>
              </a:rPr>
              <a:t>方法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1338325" y="4114800"/>
            <a:ext cx="2011299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0425" y="4019550"/>
            <a:ext cx="136525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3575" y="4579873"/>
            <a:ext cx="1560576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0168" y="1843468"/>
            <a:ext cx="7389495" cy="185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函数的分段表示</a:t>
            </a:r>
            <a:endParaRPr sz="2400" dirty="0">
              <a:latin typeface="楷体"/>
              <a:cs typeface="楷体"/>
            </a:endParaRPr>
          </a:p>
          <a:p>
            <a:pPr marL="12700" indent="720725">
              <a:lnSpc>
                <a:spcPct val="100000"/>
              </a:lnSpc>
              <a:spcBef>
                <a:spcPts val="2220"/>
              </a:spcBef>
            </a:pPr>
            <a:r>
              <a:rPr sz="2400" b="1" dirty="0">
                <a:latin typeface="楷体"/>
                <a:cs typeface="楷体"/>
              </a:rPr>
              <a:t>（函数</a:t>
            </a:r>
            <a:r>
              <a:rPr sz="2400" b="1" i="1" dirty="0">
                <a:latin typeface="Times New Roman"/>
                <a:cs typeface="Times New Roman"/>
              </a:rPr>
              <a:t>y </a:t>
            </a:r>
            <a:r>
              <a:rPr sz="2400" b="1" spc="-10" dirty="0">
                <a:latin typeface="楷体"/>
                <a:cs typeface="楷体"/>
              </a:rPr>
              <a:t>在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 </a:t>
            </a:r>
            <a:r>
              <a:rPr sz="2400" b="1" dirty="0">
                <a:latin typeface="楷体"/>
                <a:cs typeface="楷体"/>
              </a:rPr>
              <a:t>的不同取值范围内有不同的表达式）</a:t>
            </a:r>
            <a:endParaRPr sz="2400" dirty="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9770" algn="l"/>
              </a:tabLst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例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1.	</a:t>
            </a:r>
            <a:r>
              <a:rPr sz="2400" b="1" dirty="0">
                <a:solidFill>
                  <a:srgbClr val="660033"/>
                </a:solidFill>
                <a:latin typeface="楷体"/>
                <a:cs typeface="楷体"/>
              </a:rPr>
              <a:t>绝对值函数：</a:t>
            </a:r>
            <a:endParaRPr sz="2400" dirty="0">
              <a:latin typeface="楷体"/>
              <a:cs typeface="楷体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99E78D-04B3-41A3-A3C9-BFD81FCBCFCE}"/>
              </a:ext>
            </a:extLst>
          </p:cNvPr>
          <p:cNvGrpSpPr/>
          <p:nvPr/>
        </p:nvGrpSpPr>
        <p:grpSpPr>
          <a:xfrm>
            <a:off x="5292725" y="3798761"/>
            <a:ext cx="2817876" cy="1611439"/>
            <a:chOff x="5292725" y="3848036"/>
            <a:chExt cx="2817876" cy="161143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2B839C2-D524-4267-B30F-A51019C1544F}"/>
                </a:ext>
              </a:extLst>
            </p:cNvPr>
            <p:cNvGrpSpPr/>
            <p:nvPr/>
          </p:nvGrpSpPr>
          <p:grpSpPr>
            <a:xfrm>
              <a:off x="6084823" y="3848036"/>
              <a:ext cx="2025778" cy="1611439"/>
              <a:chOff x="6084823" y="3848036"/>
              <a:chExt cx="2025778" cy="1611439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7767573" y="5014912"/>
                <a:ext cx="300037" cy="3317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6084823" y="5105400"/>
                <a:ext cx="16700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670050" h="76200">
                    <a:moveTo>
                      <a:pt x="1593850" y="0"/>
                    </a:moveTo>
                    <a:lnTo>
                      <a:pt x="1593850" y="76200"/>
                    </a:lnTo>
                    <a:lnTo>
                      <a:pt x="1657350" y="44450"/>
                    </a:lnTo>
                    <a:lnTo>
                      <a:pt x="1606550" y="44450"/>
                    </a:lnTo>
                    <a:lnTo>
                      <a:pt x="1606550" y="31750"/>
                    </a:lnTo>
                    <a:lnTo>
                      <a:pt x="1657350" y="31750"/>
                    </a:lnTo>
                    <a:lnTo>
                      <a:pt x="1593850" y="0"/>
                    </a:lnTo>
                    <a:close/>
                  </a:path>
                  <a:path w="1670050" h="76200">
                    <a:moveTo>
                      <a:pt x="1593850" y="31750"/>
                    </a:moveTo>
                    <a:lnTo>
                      <a:pt x="0" y="31750"/>
                    </a:lnTo>
                    <a:lnTo>
                      <a:pt x="0" y="44450"/>
                    </a:lnTo>
                    <a:lnTo>
                      <a:pt x="1593850" y="44450"/>
                    </a:lnTo>
                    <a:lnTo>
                      <a:pt x="1593850" y="31750"/>
                    </a:lnTo>
                    <a:close/>
                  </a:path>
                  <a:path w="1670050" h="76200">
                    <a:moveTo>
                      <a:pt x="1657350" y="31750"/>
                    </a:moveTo>
                    <a:lnTo>
                      <a:pt x="1606550" y="31750"/>
                    </a:lnTo>
                    <a:lnTo>
                      <a:pt x="1606550" y="44450"/>
                    </a:lnTo>
                    <a:lnTo>
                      <a:pt x="1657350" y="44450"/>
                    </a:lnTo>
                    <a:lnTo>
                      <a:pt x="1670050" y="38100"/>
                    </a:lnTo>
                    <a:lnTo>
                      <a:pt x="1657350" y="317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808851" y="3867150"/>
                <a:ext cx="76200" cy="14401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1440179">
                    <a:moveTo>
                      <a:pt x="44323" y="63500"/>
                    </a:moveTo>
                    <a:lnTo>
                      <a:pt x="31623" y="63500"/>
                    </a:lnTo>
                    <a:lnTo>
                      <a:pt x="31750" y="1439799"/>
                    </a:lnTo>
                    <a:lnTo>
                      <a:pt x="44450" y="1439799"/>
                    </a:lnTo>
                    <a:lnTo>
                      <a:pt x="44323" y="63500"/>
                    </a:lnTo>
                    <a:close/>
                  </a:path>
                  <a:path w="76200" h="1440179">
                    <a:moveTo>
                      <a:pt x="38100" y="0"/>
                    </a:moveTo>
                    <a:lnTo>
                      <a:pt x="0" y="76200"/>
                    </a:lnTo>
                    <a:lnTo>
                      <a:pt x="31624" y="76200"/>
                    </a:lnTo>
                    <a:lnTo>
                      <a:pt x="31623" y="63500"/>
                    </a:lnTo>
                    <a:lnTo>
                      <a:pt x="69850" y="63500"/>
                    </a:lnTo>
                    <a:lnTo>
                      <a:pt x="38100" y="0"/>
                    </a:lnTo>
                    <a:close/>
                  </a:path>
                  <a:path w="76200" h="1440179">
                    <a:moveTo>
                      <a:pt x="69850" y="63500"/>
                    </a:moveTo>
                    <a:lnTo>
                      <a:pt x="44323" y="63500"/>
                    </a:lnTo>
                    <a:lnTo>
                      <a:pt x="44324" y="76200"/>
                    </a:lnTo>
                    <a:lnTo>
                      <a:pt x="76200" y="76200"/>
                    </a:lnTo>
                    <a:lnTo>
                      <a:pt x="69850" y="635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6470650" y="3848036"/>
                <a:ext cx="331787" cy="39211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6542151" y="5127688"/>
                <a:ext cx="300037" cy="3317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304151" y="4086161"/>
                <a:ext cx="806450" cy="36353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846951" y="4381500"/>
                <a:ext cx="762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762000" h="762000">
                    <a:moveTo>
                      <a:pt x="0" y="762000"/>
                    </a:moveTo>
                    <a:lnTo>
                      <a:pt x="762000" y="0"/>
                    </a:lnTo>
                  </a:path>
                </a:pathLst>
              </a:custGeom>
              <a:ln w="28575">
                <a:solidFill>
                  <a:srgbClr val="0000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6086475" y="4381500"/>
                <a:ext cx="763905" cy="763905"/>
              </a:xfrm>
              <a:custGeom>
                <a:avLst/>
                <a:gdLst/>
                <a:ahLst/>
                <a:cxnLst/>
                <a:rect l="l" t="t" r="r" b="b"/>
                <a:pathLst>
                  <a:path w="763904" h="763904">
                    <a:moveTo>
                      <a:pt x="763651" y="763524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0000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5"/>
            <p:cNvSpPr/>
            <p:nvPr/>
          </p:nvSpPr>
          <p:spPr>
            <a:xfrm>
              <a:off x="5292725" y="4086161"/>
              <a:ext cx="1000125" cy="3635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94917" y="5300154"/>
            <a:ext cx="249491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楷体"/>
                <a:cs typeface="楷体"/>
              </a:rPr>
              <a:t>（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x=</a:t>
            </a:r>
            <a:r>
              <a:rPr sz="2400" b="1" dirty="0">
                <a:latin typeface="Times New Roman"/>
                <a:cs typeface="Times New Roman"/>
              </a:rPr>
              <a:t>0 </a:t>
            </a:r>
            <a:r>
              <a:rPr sz="2400" b="1" dirty="0">
                <a:latin typeface="楷体"/>
                <a:cs typeface="楷体"/>
              </a:rPr>
              <a:t>为分段点）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Object 7">
            <a:extLst>
              <a:ext uri="{FF2B5EF4-FFF2-40B4-BE49-F238E27FC236}">
                <a16:creationId xmlns:a16="http://schemas.microsoft.com/office/drawing/2014/main" id="{FE4E651E-568D-4337-8359-92BB9D753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500474"/>
              </p:ext>
            </p:extLst>
          </p:nvPr>
        </p:nvGraphicFramePr>
        <p:xfrm>
          <a:off x="5562600" y="3726518"/>
          <a:ext cx="3491170" cy="314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2560" imgH="2495160" progId="Word.Document.8">
                  <p:embed/>
                </p:oleObj>
              </mc:Choice>
              <mc:Fallback>
                <p:oleObj r:id="rId2" imgW="2842560" imgH="2495160" progId="Word.Document.8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C9020532-A836-4EDA-9233-2EBDA04D13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26518"/>
                        <a:ext cx="3491170" cy="314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533400" y="381000"/>
            <a:ext cx="224663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9770" algn="l"/>
              </a:tabLst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例</a:t>
            </a:r>
            <a:r>
              <a:rPr sz="2400" b="1" spc="-5" dirty="0">
                <a:solidFill>
                  <a:srgbClr val="330066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.	</a:t>
            </a:r>
            <a:r>
              <a:rPr sz="2400" b="1" dirty="0">
                <a:solidFill>
                  <a:srgbClr val="660033"/>
                </a:solidFill>
                <a:latin typeface="楷体"/>
                <a:cs typeface="楷体"/>
              </a:rPr>
              <a:t>符号函数：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342" y="1185109"/>
            <a:ext cx="168910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90" dirty="0">
                <a:latin typeface="Times New Roman"/>
                <a:cs typeface="Times New Roman"/>
              </a:rPr>
              <a:t>y</a:t>
            </a:r>
            <a:r>
              <a:rPr sz="3000" i="1" spc="-50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Symbol"/>
                <a:cs typeface="Symbol"/>
              </a:rPr>
              <a:t></a:t>
            </a:r>
            <a:r>
              <a:rPr sz="3000" spc="-24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sg</a:t>
            </a:r>
            <a:r>
              <a:rPr sz="3000" spc="100" dirty="0">
                <a:latin typeface="Times New Roman"/>
                <a:cs typeface="Times New Roman"/>
              </a:rPr>
              <a:t>n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i="1" spc="90" dirty="0">
                <a:latin typeface="Times New Roman"/>
                <a:cs typeface="Times New Roman"/>
              </a:rPr>
              <a:t>x</a:t>
            </a:r>
            <a:r>
              <a:rPr sz="3000" i="1" spc="-100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Symbol"/>
                <a:cs typeface="Symbol"/>
              </a:rPr>
              <a:t></a:t>
            </a:r>
            <a:endParaRPr sz="300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747" y="717359"/>
            <a:ext cx="1917700" cy="139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楷体"/>
                <a:cs typeface="楷体"/>
              </a:rPr>
              <a:t>，</a:t>
            </a:r>
            <a:r>
              <a:rPr sz="2400" b="1" spc="-10" dirty="0">
                <a:latin typeface="楷体"/>
                <a:cs typeface="楷体"/>
              </a:rPr>
              <a:t>当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 </a:t>
            </a:r>
            <a:r>
              <a:rPr sz="2400" b="1" dirty="0">
                <a:latin typeface="Times New Roman"/>
                <a:cs typeface="Times New Roman"/>
              </a:rPr>
              <a:t>&gt; 0</a:t>
            </a:r>
            <a:r>
              <a:rPr sz="2400" b="1" spc="-10" dirty="0">
                <a:latin typeface="楷体"/>
                <a:cs typeface="楷体"/>
              </a:rPr>
              <a:t>，</a:t>
            </a:r>
            <a:endParaRPr sz="2400" dirty="0">
              <a:latin typeface="楷体"/>
              <a:cs typeface="楷体"/>
            </a:endParaRPr>
          </a:p>
          <a:p>
            <a:pPr marL="127000">
              <a:lnSpc>
                <a:spcPct val="100000"/>
              </a:lnSpc>
              <a:spcBef>
                <a:spcPts val="1260"/>
              </a:spcBef>
            </a:pPr>
            <a:r>
              <a:rPr sz="2400" b="1" spc="-5" dirty="0">
                <a:latin typeface="Times New Roman"/>
                <a:cs typeface="Times New Roman"/>
              </a:rPr>
              <a:t>0</a:t>
            </a:r>
            <a:r>
              <a:rPr sz="2400" b="1" spc="-5" dirty="0">
                <a:latin typeface="楷体"/>
                <a:cs typeface="楷体"/>
              </a:rPr>
              <a:t>，</a:t>
            </a:r>
            <a:r>
              <a:rPr sz="2400" b="1" spc="-10" dirty="0">
                <a:latin typeface="楷体"/>
                <a:cs typeface="楷体"/>
              </a:rPr>
              <a:t>当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0</a:t>
            </a:r>
            <a:r>
              <a:rPr sz="2400" b="1" spc="-10" dirty="0">
                <a:latin typeface="楷体"/>
                <a:cs typeface="楷体"/>
              </a:rPr>
              <a:t>，</a:t>
            </a:r>
            <a:endParaRPr sz="24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lang="zh-CN" altLang="en-US" sz="2400" b="1" dirty="0">
                <a:latin typeface="楷体"/>
                <a:cs typeface="Times New Roman"/>
              </a:rPr>
              <a:t>，</a:t>
            </a:r>
            <a:r>
              <a:rPr sz="2400" b="1" spc="-10" dirty="0">
                <a:latin typeface="楷体"/>
                <a:cs typeface="楷体"/>
              </a:rPr>
              <a:t>当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 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0425" y="1379220"/>
            <a:ext cx="2192655" cy="76200"/>
          </a:xfrm>
          <a:custGeom>
            <a:avLst/>
            <a:gdLst/>
            <a:ahLst/>
            <a:cxnLst/>
            <a:rect l="l" t="t" r="r" b="b"/>
            <a:pathLst>
              <a:path w="2192654" h="76200">
                <a:moveTo>
                  <a:pt x="2116201" y="0"/>
                </a:moveTo>
                <a:lnTo>
                  <a:pt x="2116201" y="76200"/>
                </a:lnTo>
                <a:lnTo>
                  <a:pt x="2179701" y="44450"/>
                </a:lnTo>
                <a:lnTo>
                  <a:pt x="2128901" y="44450"/>
                </a:lnTo>
                <a:lnTo>
                  <a:pt x="2128901" y="31750"/>
                </a:lnTo>
                <a:lnTo>
                  <a:pt x="2179701" y="31750"/>
                </a:lnTo>
                <a:lnTo>
                  <a:pt x="2116201" y="0"/>
                </a:lnTo>
                <a:close/>
              </a:path>
              <a:path w="2192654" h="76200">
                <a:moveTo>
                  <a:pt x="21162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16201" y="44450"/>
                </a:lnTo>
                <a:lnTo>
                  <a:pt x="2116201" y="31750"/>
                </a:lnTo>
                <a:close/>
              </a:path>
              <a:path w="2192654" h="76200">
                <a:moveTo>
                  <a:pt x="2179701" y="31750"/>
                </a:moveTo>
                <a:lnTo>
                  <a:pt x="2128901" y="31750"/>
                </a:lnTo>
                <a:lnTo>
                  <a:pt x="2128901" y="44450"/>
                </a:lnTo>
                <a:lnTo>
                  <a:pt x="2179701" y="44450"/>
                </a:lnTo>
                <a:lnTo>
                  <a:pt x="2192401" y="38100"/>
                </a:lnTo>
                <a:lnTo>
                  <a:pt x="21797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7629" y="625728"/>
            <a:ext cx="76200" cy="1461770"/>
          </a:xfrm>
          <a:custGeom>
            <a:avLst/>
            <a:gdLst/>
            <a:ahLst/>
            <a:cxnLst/>
            <a:rect l="l" t="t" r="r" b="b"/>
            <a:pathLst>
              <a:path w="76200" h="1461770">
                <a:moveTo>
                  <a:pt x="44450" y="63500"/>
                </a:moveTo>
                <a:lnTo>
                  <a:pt x="31750" y="63500"/>
                </a:lnTo>
                <a:lnTo>
                  <a:pt x="31750" y="1461515"/>
                </a:lnTo>
                <a:lnTo>
                  <a:pt x="44450" y="1461515"/>
                </a:lnTo>
                <a:lnTo>
                  <a:pt x="44450" y="63500"/>
                </a:lnTo>
                <a:close/>
              </a:path>
              <a:path w="76200" h="146177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6177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47630" y="1355012"/>
            <a:ext cx="19240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7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51726" y="1387216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13643" y="0"/>
                </a:moveTo>
                <a:lnTo>
                  <a:pt x="3770" y="9429"/>
                </a:lnTo>
                <a:lnTo>
                  <a:pt x="0" y="22991"/>
                </a:lnTo>
                <a:lnTo>
                  <a:pt x="314" y="27036"/>
                </a:lnTo>
                <a:lnTo>
                  <a:pt x="5348" y="38299"/>
                </a:lnTo>
                <a:lnTo>
                  <a:pt x="16179" y="45946"/>
                </a:lnTo>
                <a:lnTo>
                  <a:pt x="32365" y="48387"/>
                </a:lnTo>
                <a:lnTo>
                  <a:pt x="42507" y="42619"/>
                </a:lnTo>
                <a:lnTo>
                  <a:pt x="49090" y="31205"/>
                </a:lnTo>
                <a:lnTo>
                  <a:pt x="50665" y="14154"/>
                </a:lnTo>
                <a:lnTo>
                  <a:pt x="43963" y="5495"/>
                </a:lnTo>
                <a:lnTo>
                  <a:pt x="31752" y="345"/>
                </a:lnTo>
                <a:lnTo>
                  <a:pt x="13643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51726" y="1387216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0" y="22991"/>
                </a:moveTo>
                <a:lnTo>
                  <a:pt x="3770" y="9429"/>
                </a:lnTo>
                <a:lnTo>
                  <a:pt x="13643" y="0"/>
                </a:lnTo>
                <a:lnTo>
                  <a:pt x="31752" y="345"/>
                </a:lnTo>
                <a:lnTo>
                  <a:pt x="43963" y="5495"/>
                </a:lnTo>
                <a:lnTo>
                  <a:pt x="50665" y="14154"/>
                </a:lnTo>
                <a:lnTo>
                  <a:pt x="49090" y="31205"/>
                </a:lnTo>
                <a:lnTo>
                  <a:pt x="42507" y="42619"/>
                </a:lnTo>
                <a:lnTo>
                  <a:pt x="32365" y="48387"/>
                </a:lnTo>
                <a:lnTo>
                  <a:pt x="16179" y="45946"/>
                </a:lnTo>
                <a:lnTo>
                  <a:pt x="5348" y="38299"/>
                </a:lnTo>
                <a:lnTo>
                  <a:pt x="314" y="27036"/>
                </a:lnTo>
                <a:lnTo>
                  <a:pt x="0" y="22991"/>
                </a:lnTo>
                <a:close/>
              </a:path>
            </a:pathLst>
          </a:custGeom>
          <a:ln w="9525">
            <a:solidFill>
              <a:srgbClr val="000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6109" y="990600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591" y="0"/>
                </a:lnTo>
              </a:path>
            </a:pathLst>
          </a:custGeom>
          <a:ln w="381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2106" y="970810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13682" y="0"/>
                </a:moveTo>
                <a:lnTo>
                  <a:pt x="3782" y="9407"/>
                </a:lnTo>
                <a:lnTo>
                  <a:pt x="0" y="22964"/>
                </a:lnTo>
                <a:lnTo>
                  <a:pt x="219" y="26345"/>
                </a:lnTo>
                <a:lnTo>
                  <a:pt x="5006" y="37852"/>
                </a:lnTo>
                <a:lnTo>
                  <a:pt x="15657" y="45741"/>
                </a:lnTo>
                <a:lnTo>
                  <a:pt x="31649" y="48338"/>
                </a:lnTo>
                <a:lnTo>
                  <a:pt x="41950" y="42709"/>
                </a:lnTo>
                <a:lnTo>
                  <a:pt x="48704" y="31399"/>
                </a:lnTo>
                <a:lnTo>
                  <a:pt x="50405" y="14485"/>
                </a:lnTo>
                <a:lnTo>
                  <a:pt x="43809" y="5707"/>
                </a:lnTo>
                <a:lnTo>
                  <a:pt x="31686" y="432"/>
                </a:lnTo>
                <a:lnTo>
                  <a:pt x="13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2106" y="970810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0" y="22964"/>
                </a:moveTo>
                <a:lnTo>
                  <a:pt x="3782" y="9407"/>
                </a:lnTo>
                <a:lnTo>
                  <a:pt x="13682" y="0"/>
                </a:lnTo>
                <a:lnTo>
                  <a:pt x="31686" y="432"/>
                </a:lnTo>
                <a:lnTo>
                  <a:pt x="43809" y="5707"/>
                </a:lnTo>
                <a:lnTo>
                  <a:pt x="50405" y="14485"/>
                </a:lnTo>
                <a:lnTo>
                  <a:pt x="48704" y="31399"/>
                </a:lnTo>
                <a:lnTo>
                  <a:pt x="41950" y="42709"/>
                </a:lnTo>
                <a:lnTo>
                  <a:pt x="31649" y="48338"/>
                </a:lnTo>
                <a:lnTo>
                  <a:pt x="15657" y="45741"/>
                </a:lnTo>
                <a:lnTo>
                  <a:pt x="5006" y="37852"/>
                </a:lnTo>
                <a:lnTo>
                  <a:pt x="219" y="26345"/>
                </a:lnTo>
                <a:lnTo>
                  <a:pt x="0" y="229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913" y="478386"/>
            <a:ext cx="219075" cy="1198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</a:pPr>
            <a:r>
              <a:rPr sz="2750" i="1" spc="-20" dirty="0">
                <a:latin typeface="Times New Roman"/>
                <a:cs typeface="Times New Roman"/>
              </a:rPr>
              <a:t>y</a:t>
            </a:r>
            <a:endParaRPr sz="2750">
              <a:latin typeface="Times New Roman"/>
              <a:cs typeface="Times New Roman"/>
            </a:endParaRPr>
          </a:p>
          <a:p>
            <a:pPr marL="39370">
              <a:lnSpc>
                <a:spcPts val="2580"/>
              </a:lnSpc>
            </a:pPr>
            <a:r>
              <a:rPr sz="2350" spc="7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765"/>
              </a:spcBef>
            </a:pPr>
            <a:r>
              <a:rPr sz="2800" i="1" spc="7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83376" y="1843659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18" y="0"/>
                </a:lnTo>
              </a:path>
            </a:pathLst>
          </a:custGeom>
          <a:ln w="381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1091" y="1822665"/>
            <a:ext cx="50800" cy="48260"/>
          </a:xfrm>
          <a:custGeom>
            <a:avLst/>
            <a:gdLst/>
            <a:ahLst/>
            <a:cxnLst/>
            <a:rect l="l" t="t" r="r" b="b"/>
            <a:pathLst>
              <a:path w="50800" h="48260">
                <a:moveTo>
                  <a:pt x="13742" y="0"/>
                </a:moveTo>
                <a:lnTo>
                  <a:pt x="3800" y="9347"/>
                </a:lnTo>
                <a:lnTo>
                  <a:pt x="0" y="22898"/>
                </a:lnTo>
                <a:lnTo>
                  <a:pt x="193" y="26075"/>
                </a:lnTo>
                <a:lnTo>
                  <a:pt x="4916" y="37641"/>
                </a:lnTo>
                <a:lnTo>
                  <a:pt x="15541" y="45563"/>
                </a:lnTo>
                <a:lnTo>
                  <a:pt x="31512" y="48192"/>
                </a:lnTo>
                <a:lnTo>
                  <a:pt x="41919" y="42658"/>
                </a:lnTo>
                <a:lnTo>
                  <a:pt x="48723" y="31420"/>
                </a:lnTo>
                <a:lnTo>
                  <a:pt x="50458" y="14534"/>
                </a:lnTo>
                <a:lnTo>
                  <a:pt x="43922" y="5741"/>
                </a:lnTo>
                <a:lnTo>
                  <a:pt x="31815" y="457"/>
                </a:lnTo>
                <a:lnTo>
                  <a:pt x="13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51091" y="1822665"/>
            <a:ext cx="50800" cy="48260"/>
          </a:xfrm>
          <a:custGeom>
            <a:avLst/>
            <a:gdLst/>
            <a:ahLst/>
            <a:cxnLst/>
            <a:rect l="l" t="t" r="r" b="b"/>
            <a:pathLst>
              <a:path w="50800" h="48260">
                <a:moveTo>
                  <a:pt x="0" y="22898"/>
                </a:moveTo>
                <a:lnTo>
                  <a:pt x="3800" y="9347"/>
                </a:lnTo>
                <a:lnTo>
                  <a:pt x="13742" y="0"/>
                </a:lnTo>
                <a:lnTo>
                  <a:pt x="31815" y="457"/>
                </a:lnTo>
                <a:lnTo>
                  <a:pt x="43922" y="5741"/>
                </a:lnTo>
                <a:lnTo>
                  <a:pt x="50458" y="14534"/>
                </a:lnTo>
                <a:lnTo>
                  <a:pt x="48723" y="31420"/>
                </a:lnTo>
                <a:lnTo>
                  <a:pt x="41919" y="42658"/>
                </a:lnTo>
                <a:lnTo>
                  <a:pt x="31512" y="48192"/>
                </a:lnTo>
                <a:lnTo>
                  <a:pt x="15541" y="45563"/>
                </a:lnTo>
                <a:lnTo>
                  <a:pt x="4916" y="37641"/>
                </a:lnTo>
                <a:lnTo>
                  <a:pt x="193" y="26075"/>
                </a:lnTo>
                <a:lnTo>
                  <a:pt x="0" y="22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62809" y="1711029"/>
            <a:ext cx="32131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Symbol"/>
                <a:cs typeface="Symbol"/>
              </a:rPr>
              <a:t></a:t>
            </a:r>
            <a:r>
              <a:rPr sz="2050" spc="-3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76600" y="829945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152400" y="1219200"/>
                </a:moveTo>
                <a:lnTo>
                  <a:pt x="107417" y="1199603"/>
                </a:lnTo>
                <a:lnTo>
                  <a:pt x="84714" y="1164300"/>
                </a:lnTo>
                <a:lnTo>
                  <a:pt x="76200" y="1117600"/>
                </a:lnTo>
                <a:lnTo>
                  <a:pt x="76200" y="711200"/>
                </a:lnTo>
                <a:lnTo>
                  <a:pt x="75201" y="694714"/>
                </a:lnTo>
                <a:lnTo>
                  <a:pt x="61484" y="651186"/>
                </a:lnTo>
                <a:lnTo>
                  <a:pt x="34997" y="620936"/>
                </a:lnTo>
                <a:lnTo>
                  <a:pt x="0" y="609600"/>
                </a:lnTo>
                <a:lnTo>
                  <a:pt x="12348" y="608270"/>
                </a:lnTo>
                <a:lnTo>
                  <a:pt x="53863" y="579850"/>
                </a:lnTo>
                <a:lnTo>
                  <a:pt x="72310" y="540121"/>
                </a:lnTo>
                <a:lnTo>
                  <a:pt x="76200" y="508000"/>
                </a:lnTo>
                <a:lnTo>
                  <a:pt x="76200" y="101600"/>
                </a:lnTo>
                <a:lnTo>
                  <a:pt x="77198" y="85114"/>
                </a:lnTo>
                <a:lnTo>
                  <a:pt x="90915" y="41586"/>
                </a:lnTo>
                <a:lnTo>
                  <a:pt x="117402" y="11336"/>
                </a:lnTo>
                <a:lnTo>
                  <a:pt x="140051" y="1329"/>
                </a:ln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318000" y="3429000"/>
            <a:ext cx="4673600" cy="41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70"/>
              </a:lnSpc>
            </a:pP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[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]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表示取</a:t>
            </a:r>
            <a:r>
              <a:rPr sz="2400" b="1" dirty="0" err="1">
                <a:solidFill>
                  <a:srgbClr val="00B0F0"/>
                </a:solidFill>
                <a:latin typeface="楷体"/>
                <a:cs typeface="楷体"/>
              </a:rPr>
              <a:t>不超过</a:t>
            </a:r>
            <a:r>
              <a:rPr sz="2400" b="1" i="1" dirty="0" err="1">
                <a:solidFill>
                  <a:srgbClr val="00B0F0"/>
                </a:solidFill>
                <a:latin typeface="Times New Roman"/>
                <a:cs typeface="Times New Roman"/>
              </a:rPr>
              <a:t>x</a:t>
            </a:r>
            <a:r>
              <a:rPr lang="en-US" sz="2400" b="1" i="1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latin typeface="楷体"/>
                <a:cs typeface="楷体"/>
              </a:rPr>
              <a:t>的最大整数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CFE11D5-1084-4B41-8898-6370B39482AA}"/>
              </a:ext>
            </a:extLst>
          </p:cNvPr>
          <p:cNvGrpSpPr/>
          <p:nvPr/>
        </p:nvGrpSpPr>
        <p:grpSpPr>
          <a:xfrm>
            <a:off x="568960" y="2801620"/>
            <a:ext cx="2423186" cy="593725"/>
            <a:chOff x="1121765" y="2349500"/>
            <a:chExt cx="2423186" cy="593725"/>
          </a:xfrm>
        </p:grpSpPr>
        <p:sp>
          <p:nvSpPr>
            <p:cNvPr id="48" name="object 48"/>
            <p:cNvSpPr/>
            <p:nvPr/>
          </p:nvSpPr>
          <p:spPr>
            <a:xfrm>
              <a:off x="1763776" y="2349500"/>
              <a:ext cx="1781175" cy="593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121765" y="2432621"/>
              <a:ext cx="638810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35"/>
                </a:lnSpc>
              </a:pPr>
              <a:r>
                <a:rPr sz="2400" b="1" dirty="0">
                  <a:solidFill>
                    <a:srgbClr val="00B0F0"/>
                  </a:solidFill>
                  <a:latin typeface="楷体"/>
                  <a:cs typeface="楷体"/>
                </a:rPr>
                <a:t>注：</a:t>
              </a:r>
              <a:endParaRPr sz="2400" dirty="0">
                <a:solidFill>
                  <a:srgbClr val="00B0F0"/>
                </a:solidFill>
                <a:latin typeface="楷体"/>
                <a:cs typeface="楷体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281B3D-66AA-4031-A5C7-4AE811E55386}"/>
              </a:ext>
            </a:extLst>
          </p:cNvPr>
          <p:cNvGrpSpPr/>
          <p:nvPr/>
        </p:nvGrpSpPr>
        <p:grpSpPr>
          <a:xfrm>
            <a:off x="1295400" y="2235142"/>
            <a:ext cx="5181600" cy="474403"/>
            <a:chOff x="441698" y="2425662"/>
            <a:chExt cx="5181600" cy="474403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B297B80-B7EB-48AC-9AB0-BEA6821BCB62}"/>
                </a:ext>
              </a:extLst>
            </p:cNvPr>
            <p:cNvGrpSpPr/>
            <p:nvPr/>
          </p:nvGrpSpPr>
          <p:grpSpPr>
            <a:xfrm>
              <a:off x="441698" y="2425662"/>
              <a:ext cx="2821972" cy="461665"/>
              <a:chOff x="297655" y="2197062"/>
              <a:chExt cx="2821972" cy="461665"/>
            </a:xfrm>
          </p:grpSpPr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20E098A4-21B8-48C7-8286-60746E0604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63816"/>
                  </p:ext>
                </p:extLst>
              </p:nvPr>
            </p:nvGraphicFramePr>
            <p:xfrm>
              <a:off x="1905000" y="2245484"/>
              <a:ext cx="1214627" cy="3926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634680" imgH="203040" progId="Equation.DSMT4">
                      <p:embed/>
                    </p:oleObj>
                  </mc:Choice>
                  <mc:Fallback>
                    <p:oleObj name="Equation" r:id="rId5" imgW="634680" imgH="20304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5000" y="2245484"/>
                            <a:ext cx="1214627" cy="39269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id="{D38F7D06-5D60-4A48-946D-2EEAD0F87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5" y="2197062"/>
                <a:ext cx="187112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其定义域为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F2FC569-55BB-4638-9015-D11619B9B012}"/>
                </a:ext>
              </a:extLst>
            </p:cNvPr>
            <p:cNvGrpSpPr/>
            <p:nvPr/>
          </p:nvGrpSpPr>
          <p:grpSpPr>
            <a:xfrm>
              <a:off x="3352800" y="2438400"/>
              <a:ext cx="2270498" cy="461665"/>
              <a:chOff x="3544951" y="2433935"/>
              <a:chExt cx="2270498" cy="461665"/>
            </a:xfrm>
          </p:grpSpPr>
          <p:graphicFrame>
            <p:nvGraphicFramePr>
              <p:cNvPr id="57" name="对象 56">
                <a:extLst>
                  <a:ext uri="{FF2B5EF4-FFF2-40B4-BE49-F238E27FC236}">
                    <a16:creationId xmlns:a16="http://schemas.microsoft.com/office/drawing/2014/main" id="{3E33D7C2-31D7-4B01-888A-D9D5401726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753997"/>
                  </p:ext>
                </p:extLst>
              </p:nvPr>
            </p:nvGraphicFramePr>
            <p:xfrm>
              <a:off x="4495800" y="2461621"/>
              <a:ext cx="1319649" cy="431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533169" imgH="203112" progId="Equation.DSMT4">
                      <p:embed/>
                    </p:oleObj>
                  </mc:Choice>
                  <mc:Fallback>
                    <p:oleObj name="Equation" r:id="rId7" imgW="533169" imgH="203112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5800" y="2461621"/>
                            <a:ext cx="1319649" cy="43138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Rectangle 4">
                <a:extLst>
                  <a:ext uri="{FF2B5EF4-FFF2-40B4-BE49-F238E27FC236}">
                    <a16:creationId xmlns:a16="http://schemas.microsoft.com/office/drawing/2014/main" id="{047AABC2-BDD1-4F51-914B-A592C7A75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951" y="2433935"/>
                <a:ext cx="176057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值域为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57873FD-25E5-4509-BE6A-E99411139F1A}"/>
              </a:ext>
            </a:extLst>
          </p:cNvPr>
          <p:cNvGrpSpPr/>
          <p:nvPr/>
        </p:nvGrpSpPr>
        <p:grpSpPr>
          <a:xfrm>
            <a:off x="465742" y="4191000"/>
            <a:ext cx="5096858" cy="461665"/>
            <a:chOff x="465742" y="4338935"/>
            <a:chExt cx="5096858" cy="461665"/>
          </a:xfrm>
        </p:grpSpPr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B721448F-E5EF-416C-9F04-7BDD0E70FF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638925"/>
                </p:ext>
              </p:extLst>
            </p:nvPr>
          </p:nvGraphicFramePr>
          <p:xfrm>
            <a:off x="889000" y="4383386"/>
            <a:ext cx="4673600" cy="40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387520" imgH="203040" progId="Equation.DSMT4">
                    <p:embed/>
                  </p:oleObj>
                </mc:Choice>
                <mc:Fallback>
                  <p:oleObj name="Equation" r:id="rId9" imgW="238752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000" y="4383386"/>
                          <a:ext cx="4673600" cy="4016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Rectangle 9">
              <a:extLst>
                <a:ext uri="{FF2B5EF4-FFF2-40B4-BE49-F238E27FC236}">
                  <a16:creationId xmlns:a16="http://schemas.microsoft.com/office/drawing/2014/main" id="{BAE4DA18-BB3C-4913-9100-02C66C8D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42" y="4338935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如</a:t>
              </a:r>
              <a:endPara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831B934-D0B8-4346-8E2F-3B427DDFE26E}"/>
              </a:ext>
            </a:extLst>
          </p:cNvPr>
          <p:cNvGrpSpPr/>
          <p:nvPr/>
        </p:nvGrpSpPr>
        <p:grpSpPr>
          <a:xfrm>
            <a:off x="533400" y="4876800"/>
            <a:ext cx="4267200" cy="461665"/>
            <a:chOff x="76200" y="4996866"/>
            <a:chExt cx="4267200" cy="461665"/>
          </a:xfrm>
        </p:grpSpPr>
        <p:graphicFrame>
          <p:nvGraphicFramePr>
            <p:cNvPr id="66" name="对象 65">
              <a:extLst>
                <a:ext uri="{FF2B5EF4-FFF2-40B4-BE49-F238E27FC236}">
                  <a16:creationId xmlns:a16="http://schemas.microsoft.com/office/drawing/2014/main" id="{E269082A-7DAD-458F-BD02-64484774FC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1600"/>
                </p:ext>
              </p:extLst>
            </p:nvPr>
          </p:nvGraphicFramePr>
          <p:xfrm>
            <a:off x="2914650" y="5025441"/>
            <a:ext cx="142875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34680" imgH="203040" progId="Equation.DSMT4">
                    <p:embed/>
                  </p:oleObj>
                </mc:Choice>
                <mc:Fallback>
                  <p:oleObj name="Equation" r:id="rId11" imgW="6346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5025441"/>
                          <a:ext cx="1428750" cy="4079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Rectangle 10">
              <a:extLst>
                <a:ext uri="{FF2B5EF4-FFF2-40B4-BE49-F238E27FC236}">
                  <a16:creationId xmlns:a16="http://schemas.microsoft.com/office/drawing/2014/main" id="{7AC699CD-57B5-47C7-B963-602EBF9C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" y="4996866"/>
              <a:ext cx="3148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取整函数的</a:t>
              </a: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定义域是</a:t>
              </a:r>
              <a:endPara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9B460AA-637C-44BD-9414-64E7A6DC3550}"/>
              </a:ext>
            </a:extLst>
          </p:cNvPr>
          <p:cNvGrpSpPr/>
          <p:nvPr/>
        </p:nvGrpSpPr>
        <p:grpSpPr>
          <a:xfrm>
            <a:off x="533400" y="5605463"/>
            <a:ext cx="4400550" cy="558800"/>
            <a:chOff x="533400" y="5605463"/>
            <a:chExt cx="4400550" cy="558800"/>
          </a:xfrm>
        </p:grpSpPr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D2CDED9C-0DB8-4212-AEAE-9CCA06A8ED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821090"/>
                </p:ext>
              </p:extLst>
            </p:nvPr>
          </p:nvGraphicFramePr>
          <p:xfrm>
            <a:off x="2425700" y="5605463"/>
            <a:ext cx="250825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88840" imgH="253800" progId="Equation.DSMT4">
                    <p:embed/>
                  </p:oleObj>
                </mc:Choice>
                <mc:Fallback>
                  <p:oleObj name="Equation" r:id="rId13" imgW="88884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0" y="5605463"/>
                          <a:ext cx="2508250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Rectangle 11">
              <a:extLst>
                <a:ext uri="{FF2B5EF4-FFF2-40B4-BE49-F238E27FC236}">
                  <a16:creationId xmlns:a16="http://schemas.microsoft.com/office/drawing/2014/main" id="{4C9BC237-0C4A-4EFE-975E-112CB1F6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5634335"/>
              <a:ext cx="20409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值域是整数集</a:t>
              </a:r>
              <a:endPara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1" name="Rectangle 12">
            <a:extLst>
              <a:ext uri="{FF2B5EF4-FFF2-40B4-BE49-F238E27FC236}">
                <a16:creationId xmlns:a16="http://schemas.microsoft.com/office/drawing/2014/main" id="{0EDE7AA0-0EAA-40B0-B38C-1FE49C24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B48D1C5-3B77-4CA2-B5BE-1BCEFC8A3DA8}"/>
              </a:ext>
            </a:extLst>
          </p:cNvPr>
          <p:cNvGrpSpPr/>
          <p:nvPr/>
        </p:nvGrpSpPr>
        <p:grpSpPr>
          <a:xfrm>
            <a:off x="533400" y="3253770"/>
            <a:ext cx="3886200" cy="784830"/>
            <a:chOff x="533400" y="3253770"/>
            <a:chExt cx="3886200" cy="784830"/>
          </a:xfrm>
        </p:grpSpPr>
        <p:sp>
          <p:nvSpPr>
            <p:cNvPr id="18" name="object 18"/>
            <p:cNvSpPr txBox="1"/>
            <p:nvPr/>
          </p:nvSpPr>
          <p:spPr>
            <a:xfrm>
              <a:off x="533400" y="3543320"/>
              <a:ext cx="2246630" cy="347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699770" algn="l"/>
                </a:tabLst>
              </a:pPr>
              <a:r>
                <a:rPr sz="2400" b="1" dirty="0">
                  <a:solidFill>
                    <a:srgbClr val="330066"/>
                  </a:solidFill>
                  <a:latin typeface="楷体"/>
                  <a:cs typeface="楷体"/>
                </a:rPr>
                <a:t>例</a:t>
              </a:r>
              <a:r>
                <a:rPr sz="2400" b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3.	</a:t>
              </a:r>
              <a:r>
                <a:rPr sz="2400" b="1" dirty="0">
                  <a:solidFill>
                    <a:srgbClr val="660033"/>
                  </a:solidFill>
                  <a:latin typeface="楷体"/>
                  <a:cs typeface="楷体"/>
                </a:rPr>
                <a:t>取整函数：</a:t>
              </a:r>
              <a:endParaRPr sz="2400" dirty="0">
                <a:latin typeface="楷体"/>
                <a:cs typeface="楷体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E9A4900-91A3-4731-8057-CC68AEB8E6CC}"/>
                </a:ext>
              </a:extLst>
            </p:cNvPr>
            <p:cNvSpPr txBox="1"/>
            <p:nvPr/>
          </p:nvSpPr>
          <p:spPr>
            <a:xfrm>
              <a:off x="2700973" y="3253770"/>
              <a:ext cx="1718627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4500" b="0" i="1" u="none" strike="noStrike" kern="1200" cap="none" spc="82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y</a:t>
              </a:r>
              <a:r>
                <a:rPr kumimoji="0" lang="en-US" altLang="zh-CN" sz="4500" b="0" i="1" u="none" strike="noStrike" kern="1200" cap="none" spc="-15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US" altLang="zh-CN" sz="4500" b="0" i="0" u="none" strike="noStrike" kern="1200" cap="none" spc="104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</a:t>
              </a:r>
              <a:r>
                <a:rPr kumimoji="0" lang="en-US" altLang="zh-CN" sz="4500" b="0" i="0" u="none" strike="noStrike" kern="1200" cap="none" spc="-509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US" altLang="zh-CN" sz="4500" b="0" i="0" u="none" strike="noStrike" kern="1200" cap="none" spc="337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[</a:t>
              </a:r>
              <a:r>
                <a:rPr kumimoji="0" lang="en-US" altLang="zh-CN" sz="4500" b="0" i="1" u="none" strike="noStrike" kern="1200" cap="none" spc="127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x</a:t>
              </a:r>
              <a:r>
                <a:rPr kumimoji="0" lang="en-US" altLang="zh-CN" sz="4500" b="0" i="0" u="none" strike="noStrike" kern="1200" cap="none" spc="60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]</a:t>
              </a:r>
              <a:r>
                <a:rPr kumimoji="0" lang="en-US" altLang="zh-CN" sz="4500" b="0" i="0" u="none" strike="noStrike" kern="1200" cap="none" spc="532" normalizeH="0" baseline="370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90168" y="2667000"/>
            <a:ext cx="7676515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9770" algn="l"/>
              </a:tabLst>
            </a:pPr>
            <a:r>
              <a:rPr sz="2400" b="1" spc="-5" dirty="0">
                <a:solidFill>
                  <a:srgbClr val="330066"/>
                </a:solidFill>
                <a:latin typeface="楷体"/>
                <a:cs typeface="楷体"/>
              </a:rPr>
              <a:t>例</a:t>
            </a:r>
            <a:r>
              <a:rPr sz="2400" b="1" spc="-5" dirty="0">
                <a:solidFill>
                  <a:srgbClr val="330066"/>
                </a:solidFill>
                <a:latin typeface="Times New Roman"/>
                <a:cs typeface="Times New Roman"/>
              </a:rPr>
              <a:t>4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.	</a:t>
            </a:r>
            <a:r>
              <a:rPr sz="2400" b="1" spc="-5" dirty="0">
                <a:solidFill>
                  <a:srgbClr val="660033"/>
                </a:solidFill>
                <a:latin typeface="楷体"/>
                <a:cs typeface="楷体"/>
              </a:rPr>
              <a:t>星形线</a:t>
            </a:r>
            <a:r>
              <a:rPr sz="2400" b="1" dirty="0">
                <a:latin typeface="楷体"/>
                <a:cs typeface="楷体"/>
              </a:rPr>
              <a:t>（</a:t>
            </a:r>
            <a:r>
              <a:rPr sz="2400" b="1" spc="-5" dirty="0">
                <a:solidFill>
                  <a:srgbClr val="660033"/>
                </a:solidFill>
                <a:latin typeface="楷体"/>
                <a:cs typeface="楷体"/>
              </a:rPr>
              <a:t>内摆线</a:t>
            </a:r>
            <a:r>
              <a:rPr sz="2400" b="1" spc="-5" dirty="0">
                <a:latin typeface="楷体"/>
                <a:cs typeface="楷体"/>
              </a:rPr>
              <a:t>的一种）：</a:t>
            </a:r>
            <a:endParaRPr sz="2400" dirty="0">
              <a:latin typeface="楷体"/>
              <a:cs typeface="楷体"/>
            </a:endParaRPr>
          </a:p>
          <a:p>
            <a:pPr marL="156845">
              <a:lnSpc>
                <a:spcPct val="100000"/>
              </a:lnSpc>
              <a:spcBef>
                <a:spcPts val="1205"/>
              </a:spcBef>
            </a:pPr>
            <a:r>
              <a:rPr sz="2400" b="1" dirty="0">
                <a:solidFill>
                  <a:srgbClr val="669999"/>
                </a:solidFill>
                <a:latin typeface="楷体"/>
                <a:cs typeface="楷体"/>
              </a:rPr>
              <a:t>（当小圆在大圆内沿圆周滚动</a:t>
            </a:r>
            <a:r>
              <a:rPr sz="2400" b="1" spc="0" dirty="0">
                <a:solidFill>
                  <a:srgbClr val="669999"/>
                </a:solidFill>
                <a:latin typeface="楷体"/>
                <a:cs typeface="楷体"/>
              </a:rPr>
              <a:t>时</a:t>
            </a:r>
            <a:r>
              <a:rPr sz="2400" b="1" dirty="0">
                <a:solidFill>
                  <a:srgbClr val="669999"/>
                </a:solidFill>
                <a:latin typeface="Times New Roman"/>
                <a:cs typeface="Times New Roman"/>
              </a:rPr>
              <a:t>,</a:t>
            </a:r>
            <a:r>
              <a:rPr sz="2400" b="1" spc="10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9999"/>
                </a:solidFill>
                <a:latin typeface="楷体"/>
                <a:cs typeface="楷体"/>
              </a:rPr>
              <a:t>小圆上的定点的轨迹）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403288"/>
            <a:ext cx="7748143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 </a:t>
            </a:r>
            <a:r>
              <a:rPr sz="2400" b="1" dirty="0" err="1">
                <a:solidFill>
                  <a:srgbClr val="0000FF"/>
                </a:solidFill>
                <a:latin typeface="楷体"/>
                <a:cs typeface="楷体"/>
              </a:rPr>
              <a:t>函数的隐式表示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（隐函数）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楷体"/>
            </a:endParaRPr>
          </a:p>
          <a:p>
            <a:pPr marL="375920">
              <a:lnSpc>
                <a:spcPct val="100000"/>
              </a:lnSpc>
              <a:spcBef>
                <a:spcPts val="1080"/>
              </a:spcBef>
            </a:pPr>
            <a:r>
              <a:rPr sz="2400" b="1" spc="-5" dirty="0">
                <a:latin typeface="楷体"/>
                <a:cs typeface="楷体"/>
              </a:rPr>
              <a:t>（变</a:t>
            </a:r>
            <a:r>
              <a:rPr sz="2400" b="1" spc="-10" dirty="0">
                <a:latin typeface="楷体"/>
                <a:cs typeface="楷体"/>
              </a:rPr>
              <a:t>量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 </a:t>
            </a:r>
            <a:r>
              <a:rPr sz="2400" b="1" spc="-5" dirty="0">
                <a:latin typeface="楷体"/>
                <a:cs typeface="楷体"/>
              </a:rPr>
              <a:t>与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楷体"/>
                <a:cs typeface="楷体"/>
              </a:rPr>
              <a:t>的函数关系由一个二元方</a:t>
            </a:r>
            <a:r>
              <a:rPr sz="2400" b="1" dirty="0">
                <a:latin typeface="楷体"/>
                <a:cs typeface="楷体"/>
              </a:rPr>
              <a:t>程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 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299720">
              <a:lnSpc>
                <a:spcPts val="2835"/>
              </a:lnSpc>
            </a:pPr>
            <a:r>
              <a:rPr sz="2400" b="1" dirty="0">
                <a:latin typeface="楷体"/>
                <a:cs typeface="楷体"/>
              </a:rPr>
              <a:t>所确定）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4572000" y="384175"/>
            <a:ext cx="1655699" cy="42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8326" y="2708211"/>
            <a:ext cx="2063750" cy="76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76300" y="4003675"/>
            <a:ext cx="2095500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3D5E3DA-D892-47C8-BE52-04B98BAB1DFC}"/>
              </a:ext>
            </a:extLst>
          </p:cNvPr>
          <p:cNvGrpSpPr/>
          <p:nvPr/>
        </p:nvGrpSpPr>
        <p:grpSpPr>
          <a:xfrm>
            <a:off x="6184900" y="4011549"/>
            <a:ext cx="2120900" cy="1855851"/>
            <a:chOff x="5364226" y="4003611"/>
            <a:chExt cx="2120900" cy="1855851"/>
          </a:xfrm>
        </p:grpSpPr>
        <p:sp>
          <p:nvSpPr>
            <p:cNvPr id="5" name="object 5"/>
            <p:cNvSpPr/>
            <p:nvPr/>
          </p:nvSpPr>
          <p:spPr>
            <a:xfrm>
              <a:off x="5364226" y="4003611"/>
              <a:ext cx="2120900" cy="1855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158038" y="4958433"/>
              <a:ext cx="19272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i="1" dirty="0">
                  <a:latin typeface="Times New Roman"/>
                  <a:cs typeface="Times New Roman"/>
                </a:rPr>
                <a:t>a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B17420-C1E4-48D0-ACB1-E91CF692FC93}"/>
              </a:ext>
            </a:extLst>
          </p:cNvPr>
          <p:cNvGrpSpPr/>
          <p:nvPr/>
        </p:nvGrpSpPr>
        <p:grpSpPr>
          <a:xfrm>
            <a:off x="1626870" y="1710055"/>
            <a:ext cx="4850130" cy="370320"/>
            <a:chOff x="1626870" y="1710055"/>
            <a:chExt cx="4850130" cy="370320"/>
          </a:xfrm>
        </p:grpSpPr>
        <p:sp>
          <p:nvSpPr>
            <p:cNvPr id="9" name="object 9"/>
            <p:cNvSpPr txBox="1"/>
            <p:nvPr/>
          </p:nvSpPr>
          <p:spPr>
            <a:xfrm>
              <a:off x="1626870" y="1710055"/>
              <a:ext cx="2767965" cy="347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/>
                  <a:cs typeface="Times New Roman"/>
                </a:rPr>
                <a:t>— </a:t>
              </a:r>
              <a:r>
                <a:rPr sz="2400" b="1" dirty="0">
                  <a:latin typeface="楷体"/>
                  <a:cs typeface="楷体"/>
                </a:rPr>
                <a:t>可显化</a:t>
              </a:r>
              <a:r>
                <a:rPr sz="2400" b="1" spc="-10" dirty="0">
                  <a:latin typeface="楷体"/>
                  <a:cs typeface="楷体"/>
                </a:rPr>
                <a:t>：</a:t>
              </a:r>
              <a:r>
                <a:rPr sz="2400" b="1" spc="-245" dirty="0">
                  <a:latin typeface="楷体"/>
                  <a:cs typeface="楷体"/>
                </a:rPr>
                <a:t> </a:t>
              </a:r>
              <a:r>
                <a:rPr sz="3600" b="1" i="1" baseline="1157" dirty="0">
                  <a:latin typeface="Times New Roman"/>
                  <a:cs typeface="Times New Roman"/>
                </a:rPr>
                <a:t>x </a:t>
              </a:r>
              <a:r>
                <a:rPr sz="3600" b="1" baseline="1157" dirty="0">
                  <a:latin typeface="Times New Roman"/>
                  <a:cs typeface="Times New Roman"/>
                </a:rPr>
                <a:t>+ </a:t>
              </a:r>
              <a:r>
                <a:rPr sz="3600" b="1" i="1" baseline="1157" dirty="0">
                  <a:latin typeface="Times New Roman"/>
                  <a:cs typeface="Times New Roman"/>
                </a:rPr>
                <a:t>y</a:t>
              </a:r>
              <a:r>
                <a:rPr sz="3600" b="1" i="1" spc="-15" baseline="1157" dirty="0">
                  <a:latin typeface="Times New Roman"/>
                  <a:cs typeface="Times New Roman"/>
                </a:rPr>
                <a:t> </a:t>
              </a:r>
              <a:r>
                <a:rPr sz="3600" b="1" baseline="1157" dirty="0">
                  <a:latin typeface="Times New Roman"/>
                  <a:cs typeface="Times New Roman"/>
                </a:rPr>
                <a:t>=1</a:t>
              </a:r>
              <a:endParaRPr sz="3600" baseline="1157"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578477" y="1711043"/>
              <a:ext cx="1898523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69265" algn="l"/>
                </a:tabLst>
              </a:pPr>
              <a:r>
                <a:rPr sz="2400" b="1" i="1" dirty="0">
                  <a:latin typeface="Times New Roman"/>
                  <a:cs typeface="Times New Roman"/>
                </a:rPr>
                <a:t>→	y </a:t>
              </a:r>
              <a:r>
                <a:rPr sz="2400" b="1" dirty="0">
                  <a:latin typeface="Times New Roman"/>
                  <a:cs typeface="Times New Roman"/>
                </a:rPr>
                <a:t>=</a:t>
              </a:r>
              <a:r>
                <a:rPr sz="2400" b="1" spc="-15" dirty="0">
                  <a:latin typeface="Times New Roman"/>
                  <a:cs typeface="Times New Roman"/>
                </a:rPr>
                <a:t> </a:t>
              </a:r>
              <a:r>
                <a:rPr sz="2400" b="1" dirty="0">
                  <a:latin typeface="Times New Roman"/>
                  <a:cs typeface="Times New Roman"/>
                </a:rPr>
                <a:t>1 </a:t>
              </a:r>
              <a:r>
                <a:rPr sz="24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-</a:t>
              </a:r>
              <a:r>
                <a:rPr sz="2400" b="1" spc="5" dirty="0">
                  <a:latin typeface="Times New Roman"/>
                  <a:cs typeface="Times New Roman"/>
                </a:rPr>
                <a:t> </a:t>
              </a:r>
              <a:r>
                <a:rPr sz="2400" b="1" i="1" dirty="0">
                  <a:latin typeface="Times New Roman"/>
                  <a:cs typeface="Times New Roman"/>
                </a:rPr>
                <a:t>x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E9FF27-E61B-49A8-B2EA-62A4D1A19BAA}"/>
              </a:ext>
            </a:extLst>
          </p:cNvPr>
          <p:cNvGrpSpPr/>
          <p:nvPr/>
        </p:nvGrpSpPr>
        <p:grpSpPr>
          <a:xfrm>
            <a:off x="595147" y="2276411"/>
            <a:ext cx="4572000" cy="471254"/>
            <a:chOff x="595147" y="2276411"/>
            <a:chExt cx="4572000" cy="471254"/>
          </a:xfrm>
        </p:grpSpPr>
        <p:sp>
          <p:nvSpPr>
            <p:cNvPr id="11" name="object 11"/>
            <p:cNvSpPr/>
            <p:nvPr/>
          </p:nvSpPr>
          <p:spPr>
            <a:xfrm>
              <a:off x="3635375" y="2276411"/>
              <a:ext cx="1225550" cy="4587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ECE4576-D90C-4A67-A76E-47B3F128F98B}"/>
                </a:ext>
              </a:extLst>
            </p:cNvPr>
            <p:cNvSpPr txBox="1"/>
            <p:nvPr/>
          </p:nvSpPr>
          <p:spPr>
            <a:xfrm>
              <a:off x="595147" y="2286000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49325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—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楷体"/>
                </a:rPr>
                <a:t>不可显化：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E45B8A6B-5489-4E32-9606-8BEAD9CEC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4038599"/>
            <a:ext cx="1971675" cy="201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619315"/>
            <a:ext cx="446595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9770" algn="l"/>
              </a:tabLst>
            </a:pPr>
            <a:r>
              <a:rPr dirty="0">
                <a:solidFill>
                  <a:srgbClr val="330066"/>
                </a:solidFill>
              </a:rPr>
              <a:t>例</a:t>
            </a:r>
            <a:r>
              <a:rPr dirty="0">
                <a:solidFill>
                  <a:srgbClr val="330066"/>
                </a:solidFill>
                <a:latin typeface="Times New Roman"/>
                <a:cs typeface="Times New Roman"/>
              </a:rPr>
              <a:t>5.	</a:t>
            </a:r>
            <a:r>
              <a:rPr dirty="0">
                <a:solidFill>
                  <a:srgbClr val="660033"/>
                </a:solidFill>
              </a:rPr>
              <a:t>双扭线</a:t>
            </a:r>
            <a:r>
              <a:rPr dirty="0">
                <a:solidFill>
                  <a:srgbClr val="000000"/>
                </a:solidFill>
              </a:rPr>
              <a:t>（</a:t>
            </a:r>
            <a:r>
              <a:rPr dirty="0">
                <a:solidFill>
                  <a:srgbClr val="660033"/>
                </a:solidFill>
              </a:rPr>
              <a:t>伯努利双纽</a:t>
            </a:r>
            <a:r>
              <a:rPr spc="-10" dirty="0">
                <a:solidFill>
                  <a:srgbClr val="660033"/>
                </a:solidFill>
              </a:rPr>
              <a:t>线</a:t>
            </a:r>
            <a:r>
              <a:rPr spc="-595" dirty="0">
                <a:solidFill>
                  <a:srgbClr val="660033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）：</a:t>
            </a:r>
          </a:p>
        </p:txBody>
      </p:sp>
      <p:sp>
        <p:nvSpPr>
          <p:cNvPr id="3" name="object 3"/>
          <p:cNvSpPr/>
          <p:nvPr/>
        </p:nvSpPr>
        <p:spPr>
          <a:xfrm>
            <a:off x="2916301" y="1341437"/>
            <a:ext cx="3024124" cy="5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2307082"/>
            <a:ext cx="829686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300" b="1" dirty="0">
                <a:latin typeface="楷体"/>
                <a:cs typeface="楷体"/>
              </a:rPr>
              <a:t>(</a:t>
            </a:r>
            <a:r>
              <a:rPr sz="2300" b="1" dirty="0" err="1">
                <a:latin typeface="楷体"/>
                <a:cs typeface="楷体"/>
              </a:rPr>
              <a:t>设线段</a:t>
            </a:r>
            <a:r>
              <a:rPr sz="2300" b="1" i="1" spc="-5" dirty="0" err="1">
                <a:latin typeface="Times New Roman"/>
                <a:cs typeface="Times New Roman"/>
              </a:rPr>
              <a:t>A</a:t>
            </a:r>
            <a:r>
              <a:rPr sz="2300" b="1" i="1" dirty="0" err="1">
                <a:latin typeface="Times New Roman"/>
                <a:cs typeface="Times New Roman"/>
              </a:rPr>
              <a:t>B</a:t>
            </a:r>
            <a:r>
              <a:rPr sz="2300" b="1" i="1" spc="-1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楷体"/>
                <a:cs typeface="楷体"/>
              </a:rPr>
              <a:t>长度为</a:t>
            </a:r>
            <a:r>
              <a:rPr sz="2300" b="1" dirty="0">
                <a:latin typeface="Times New Roman"/>
                <a:cs typeface="Times New Roman"/>
              </a:rPr>
              <a:t>2</a:t>
            </a:r>
            <a:r>
              <a:rPr sz="2300" b="1" i="1" dirty="0">
                <a:latin typeface="Times New Roman"/>
                <a:cs typeface="Times New Roman"/>
              </a:rPr>
              <a:t>a</a:t>
            </a:r>
            <a:r>
              <a:rPr sz="2300" b="1" dirty="0">
                <a:latin typeface="楷体"/>
                <a:cs typeface="楷体"/>
              </a:rPr>
              <a:t>，满足：</a:t>
            </a:r>
            <a:r>
              <a:rPr lang="en-US" sz="2300" b="1" dirty="0">
                <a:latin typeface="楷体"/>
                <a:cs typeface="楷体"/>
              </a:rPr>
              <a:t>             </a:t>
            </a:r>
            <a:r>
              <a:rPr sz="2300" b="1" dirty="0" err="1">
                <a:latin typeface="楷体"/>
                <a:cs typeface="楷体"/>
              </a:rPr>
              <a:t>的动点</a:t>
            </a:r>
            <a:r>
              <a:rPr sz="2300" b="1" i="1" dirty="0" err="1">
                <a:latin typeface="Times New Roman"/>
                <a:cs typeface="Times New Roman"/>
              </a:rPr>
              <a:t>M</a:t>
            </a:r>
            <a:r>
              <a:rPr sz="2300" b="1" i="1" spc="-10" dirty="0">
                <a:latin typeface="Times New Roman"/>
                <a:cs typeface="Times New Roman"/>
              </a:rPr>
              <a:t> </a:t>
            </a:r>
            <a:r>
              <a:rPr sz="2300" b="1" dirty="0" err="1">
                <a:latin typeface="楷体"/>
                <a:cs typeface="楷体"/>
              </a:rPr>
              <a:t>的轨迹</a:t>
            </a:r>
            <a:r>
              <a:rPr lang="en-US" sz="2300" b="1" dirty="0">
                <a:latin typeface="楷体"/>
                <a:cs typeface="楷体"/>
              </a:rPr>
              <a:t>)</a:t>
            </a:r>
            <a:endParaRPr sz="2300" dirty="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7601" y="3300348"/>
            <a:ext cx="36957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875" y="3036823"/>
            <a:ext cx="2409825" cy="183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8347" y="3816576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171181" y="3816576"/>
            <a:ext cx="273685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570"/>
              </a:lnSpc>
            </a:pPr>
            <a:r>
              <a:rPr sz="2400" b="1" i="1" dirty="0">
                <a:latin typeface="Times New Roman"/>
                <a:cs typeface="Times New Roman"/>
              </a:rPr>
              <a:t>B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F5C1527-A053-4C04-8158-8198EA3D2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58576"/>
              </p:ext>
            </p:extLst>
          </p:nvPr>
        </p:nvGraphicFramePr>
        <p:xfrm>
          <a:off x="4343401" y="2220446"/>
          <a:ext cx="1981200" cy="44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15640" progId="Equation.DSMT4">
                  <p:embed/>
                </p:oleObj>
              </mc:Choice>
              <mc:Fallback>
                <p:oleObj name="Equation" r:id="rId5" imgW="850680" imgH="21564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D2CDED9C-0DB8-4212-AEAE-9CCA06A8E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220446"/>
                        <a:ext cx="1981200" cy="446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90168" y="1676400"/>
            <a:ext cx="7811134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605">
              <a:lnSpc>
                <a:spcPct val="100000"/>
              </a:lnSpc>
            </a:pPr>
            <a:r>
              <a:rPr sz="2300" b="1" dirty="0" err="1">
                <a:solidFill>
                  <a:srgbClr val="330066"/>
                </a:solidFill>
                <a:latin typeface="楷体"/>
                <a:cs typeface="楷体"/>
              </a:rPr>
              <a:t>通过引入第三个变量</a:t>
            </a:r>
            <a:r>
              <a:rPr sz="2300" b="1" i="1" spc="-5" dirty="0" err="1">
                <a:solidFill>
                  <a:srgbClr val="330066"/>
                </a:solidFill>
                <a:latin typeface="Times New Roman"/>
                <a:cs typeface="Times New Roman"/>
              </a:rPr>
              <a:t>t</a:t>
            </a:r>
            <a:r>
              <a:rPr sz="2300" b="1" dirty="0" err="1">
                <a:solidFill>
                  <a:srgbClr val="330066"/>
                </a:solidFill>
                <a:latin typeface="楷体"/>
                <a:cs typeface="楷体"/>
              </a:rPr>
              <a:t>，建</a:t>
            </a:r>
            <a:r>
              <a:rPr sz="2300" b="1" spc="-10" dirty="0" err="1">
                <a:solidFill>
                  <a:srgbClr val="330066"/>
                </a:solidFill>
                <a:latin typeface="楷体"/>
                <a:cs typeface="楷体"/>
              </a:rPr>
              <a:t>立</a:t>
            </a:r>
            <a:r>
              <a:rPr sz="2300" b="1" spc="-610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300" b="1" i="1" dirty="0">
                <a:solidFill>
                  <a:srgbClr val="330066"/>
                </a:solidFill>
                <a:latin typeface="Times New Roman"/>
                <a:cs typeface="Times New Roman"/>
              </a:rPr>
              <a:t>t</a:t>
            </a:r>
            <a:r>
              <a:rPr sz="2300" b="1" i="1" spc="-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330066"/>
                </a:solidFill>
                <a:latin typeface="楷体"/>
                <a:cs typeface="楷体"/>
              </a:rPr>
              <a:t>与</a:t>
            </a:r>
            <a:r>
              <a:rPr sz="2300" b="1" spc="-585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300" b="1" i="1" dirty="0">
                <a:solidFill>
                  <a:srgbClr val="330066"/>
                </a:solidFill>
                <a:latin typeface="Times New Roman"/>
                <a:cs typeface="Times New Roman"/>
              </a:rPr>
              <a:t>x </a:t>
            </a:r>
            <a:r>
              <a:rPr sz="2300" b="1" spc="-10" dirty="0">
                <a:solidFill>
                  <a:srgbClr val="330066"/>
                </a:solidFill>
                <a:latin typeface="楷体"/>
                <a:cs typeface="楷体"/>
              </a:rPr>
              <a:t>，</a:t>
            </a:r>
            <a:r>
              <a:rPr sz="2300" b="1" spc="-570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300" b="1" i="1" dirty="0">
                <a:solidFill>
                  <a:srgbClr val="330066"/>
                </a:solidFill>
                <a:latin typeface="Times New Roman"/>
                <a:cs typeface="Times New Roman"/>
              </a:rPr>
              <a:t>t</a:t>
            </a:r>
            <a:r>
              <a:rPr sz="2300" b="1" i="1" spc="-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330066"/>
                </a:solidFill>
                <a:latin typeface="楷体"/>
                <a:cs typeface="楷体"/>
              </a:rPr>
              <a:t>与</a:t>
            </a:r>
            <a:r>
              <a:rPr sz="2300" b="1" spc="-585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300" b="1" i="1" dirty="0">
                <a:solidFill>
                  <a:srgbClr val="330066"/>
                </a:solidFill>
                <a:latin typeface="Times New Roman"/>
                <a:cs typeface="Times New Roman"/>
              </a:rPr>
              <a:t>y</a:t>
            </a:r>
            <a:r>
              <a:rPr sz="2300" b="1" i="1" spc="1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0066"/>
                </a:solidFill>
                <a:latin typeface="楷体"/>
                <a:cs typeface="楷体"/>
              </a:rPr>
              <a:t>之间的函数</a:t>
            </a:r>
            <a:endParaRPr sz="23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b="1" dirty="0">
                <a:solidFill>
                  <a:srgbClr val="330066"/>
                </a:solidFill>
                <a:latin typeface="楷体"/>
                <a:cs typeface="楷体"/>
              </a:rPr>
              <a:t>关系，间接地确</a:t>
            </a:r>
            <a:r>
              <a:rPr sz="2300" b="1" spc="-5" dirty="0">
                <a:solidFill>
                  <a:srgbClr val="330066"/>
                </a:solidFill>
                <a:latin typeface="楷体"/>
                <a:cs typeface="楷体"/>
              </a:rPr>
              <a:t>定</a:t>
            </a:r>
            <a:r>
              <a:rPr sz="2300" b="1" spc="-595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300" b="1" i="1" dirty="0">
                <a:solidFill>
                  <a:srgbClr val="330066"/>
                </a:solidFill>
                <a:latin typeface="Times New Roman"/>
                <a:cs typeface="Times New Roman"/>
              </a:rPr>
              <a:t>y</a:t>
            </a:r>
            <a:r>
              <a:rPr sz="2300" b="1" i="1" spc="-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330066"/>
                </a:solidFill>
                <a:latin typeface="楷体"/>
                <a:cs typeface="楷体"/>
              </a:rPr>
              <a:t>与</a:t>
            </a:r>
            <a:r>
              <a:rPr sz="2300" b="1" spc="-575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300" b="1" i="1" dirty="0">
                <a:solidFill>
                  <a:srgbClr val="330066"/>
                </a:solidFill>
                <a:latin typeface="Times New Roman"/>
                <a:cs typeface="Times New Roman"/>
              </a:rPr>
              <a:t>x</a:t>
            </a:r>
            <a:r>
              <a:rPr sz="2300" b="1" i="1" spc="-1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300" b="1" dirty="0" err="1">
                <a:solidFill>
                  <a:srgbClr val="330066"/>
                </a:solidFill>
                <a:latin typeface="楷体"/>
                <a:cs typeface="楷体"/>
              </a:rPr>
              <a:t>之间的函数关系</a:t>
            </a:r>
            <a:r>
              <a:rPr lang="en-US" sz="2300" b="1" dirty="0">
                <a:solidFill>
                  <a:srgbClr val="330066"/>
                </a:solidFill>
                <a:latin typeface="楷体"/>
                <a:cs typeface="楷体"/>
              </a:rPr>
              <a:t>,</a:t>
            </a:r>
            <a:endParaRPr sz="2300" dirty="0">
              <a:latin typeface="楷体"/>
              <a:cs typeface="楷体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822380"/>
            <a:ext cx="247459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FF"/>
                </a:solidFill>
              </a:rPr>
              <a:t>函数的参数表示</a:t>
            </a:r>
          </a:p>
        </p:txBody>
      </p:sp>
      <p:sp>
        <p:nvSpPr>
          <p:cNvPr id="3" name="object 3"/>
          <p:cNvSpPr/>
          <p:nvPr/>
        </p:nvSpPr>
        <p:spPr>
          <a:xfrm>
            <a:off x="3132201" y="536575"/>
            <a:ext cx="2160524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0126" y="3500501"/>
            <a:ext cx="2120900" cy="185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386290-E2B0-4E6E-A7D1-3BB4A4AFEB28}"/>
              </a:ext>
            </a:extLst>
          </p:cNvPr>
          <p:cNvSpPr txBox="1"/>
          <p:nvPr/>
        </p:nvSpPr>
        <p:spPr>
          <a:xfrm>
            <a:off x="609600" y="2514600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这类函数称为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参变量函数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376" y="3368675"/>
            <a:ext cx="1657350" cy="898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0479A-E72B-489A-96C8-CC93284A1E96}"/>
              </a:ext>
            </a:extLst>
          </p:cNvPr>
          <p:cNvSpPr txBox="1"/>
          <p:nvPr/>
        </p:nvSpPr>
        <p:spPr>
          <a:xfrm>
            <a:off x="471017" y="3576935"/>
            <a:ext cx="2500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699770" algn="l"/>
              </a:tabLst>
            </a:pPr>
            <a:r>
              <a:rPr lang="zh-CN" altLang="en-US" sz="2400" b="1" spc="-5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spc="-5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	</a:t>
            </a:r>
            <a:r>
              <a:rPr lang="zh-CN" altLang="en-US" sz="2400" b="1" spc="-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星形线：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FC2745-7660-41BC-BF2D-EB497ADBA288}"/>
              </a:ext>
            </a:extLst>
          </p:cNvPr>
          <p:cNvGrpSpPr/>
          <p:nvPr/>
        </p:nvGrpSpPr>
        <p:grpSpPr>
          <a:xfrm>
            <a:off x="1219200" y="4570413"/>
            <a:ext cx="2836926" cy="763587"/>
            <a:chOff x="1219200" y="4570413"/>
            <a:chExt cx="2836926" cy="763587"/>
          </a:xfrm>
        </p:grpSpPr>
        <p:sp>
          <p:nvSpPr>
            <p:cNvPr id="5" name="object 5"/>
            <p:cNvSpPr/>
            <p:nvPr/>
          </p:nvSpPr>
          <p:spPr>
            <a:xfrm>
              <a:off x="1992376" y="4570413"/>
              <a:ext cx="2063750" cy="763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BCA57D-4166-426B-8D31-051FB4A8F3CA}"/>
                </a:ext>
              </a:extLst>
            </p:cNvPr>
            <p:cNvSpPr txBox="1"/>
            <p:nvPr/>
          </p:nvSpPr>
          <p:spPr>
            <a:xfrm>
              <a:off x="1219200" y="4872335"/>
              <a:ext cx="990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699770" algn="l"/>
                </a:tabLst>
              </a:pPr>
              <a:r>
                <a:rPr lang="zh-CN" altLang="en-US" sz="2400" b="1" spc="-5" dirty="0">
                  <a:solidFill>
                    <a:srgbClr val="00B0F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注：</a:t>
              </a:r>
              <a:endPara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4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2D3431-2D46-425C-9CD3-D7544766EC48}"/>
              </a:ext>
            </a:extLst>
          </p:cNvPr>
          <p:cNvGrpSpPr/>
          <p:nvPr/>
        </p:nvGrpSpPr>
        <p:grpSpPr>
          <a:xfrm>
            <a:off x="1465149" y="304800"/>
            <a:ext cx="5851525" cy="5068824"/>
            <a:chOff x="1465149" y="304800"/>
            <a:chExt cx="5851525" cy="5068824"/>
          </a:xfrm>
        </p:grpSpPr>
        <p:sp>
          <p:nvSpPr>
            <p:cNvPr id="2" name="object 2"/>
            <p:cNvSpPr/>
            <p:nvPr/>
          </p:nvSpPr>
          <p:spPr>
            <a:xfrm>
              <a:off x="1465149" y="304800"/>
              <a:ext cx="5689600" cy="5068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465149" y="3352800"/>
              <a:ext cx="585152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160020" algn="ctr">
                <a:lnSpc>
                  <a:spcPct val="100000"/>
                </a:lnSpc>
              </a:pPr>
              <a:r>
                <a:rPr sz="2400" b="1" spc="-5" dirty="0">
                  <a:solidFill>
                    <a:srgbClr val="0000A2"/>
                  </a:solidFill>
                  <a:latin typeface="Times New Roman"/>
                  <a:cs typeface="Times New Roman"/>
                </a:rPr>
                <a:t>2</a:t>
              </a:r>
              <a:r>
                <a:rPr sz="2400" b="1" dirty="0">
                  <a:solidFill>
                    <a:srgbClr val="0000A2"/>
                  </a:solidFill>
                  <a:latin typeface="Times New Roman"/>
                  <a:cs typeface="Times New Roman"/>
                </a:rPr>
                <a:t>π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90540" y="1524000"/>
            <a:ext cx="3248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2400" b="1" i="1" dirty="0">
                <a:solidFill>
                  <a:srgbClr val="330066"/>
                </a:solidFill>
                <a:latin typeface="Times New Roman"/>
                <a:cs typeface="Times New Roman"/>
              </a:rPr>
              <a:t>t</a:t>
            </a:r>
            <a:r>
              <a:rPr sz="2400" b="1" i="1" spc="-1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rgbClr val="330066"/>
                </a:solidFill>
                <a:latin typeface="楷体"/>
                <a:cs typeface="楷体"/>
              </a:rPr>
              <a:t>表示圆滚动的角度</a:t>
            </a:r>
            <a:r>
              <a:rPr lang="en-US" sz="24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417459-48AA-4EE7-948E-D3A09E18F835}"/>
              </a:ext>
            </a:extLst>
          </p:cNvPr>
          <p:cNvSpPr txBox="1"/>
          <p:nvPr/>
        </p:nvSpPr>
        <p:spPr>
          <a:xfrm>
            <a:off x="1471351" y="3733800"/>
            <a:ext cx="6207499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（圆沿直线滚动时圆上一定点的运动轨迹）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0780CB9-7F37-4C11-B5FC-EB2D75958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03577"/>
              </p:ext>
            </p:extLst>
          </p:nvPr>
        </p:nvGraphicFramePr>
        <p:xfrm>
          <a:off x="981075" y="1213613"/>
          <a:ext cx="2371725" cy="91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69800" progId="Equation.DSMT4">
                  <p:embed/>
                </p:oleObj>
              </mc:Choice>
              <mc:Fallback>
                <p:oleObj name="Equation" r:id="rId3" imgW="107928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213613"/>
                        <a:ext cx="2371725" cy="919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252397D-7554-4E7D-9BF3-5BA08BE87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225768"/>
              </p:ext>
            </p:extLst>
          </p:nvPr>
        </p:nvGraphicFramePr>
        <p:xfrm>
          <a:off x="3492500" y="1490663"/>
          <a:ext cx="1993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90663"/>
                        <a:ext cx="1993900" cy="414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5A3EFC12-56B5-4BBB-841E-955A0150F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4514850" cy="2019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643255"/>
            <a:ext cx="324040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9770" algn="l"/>
              </a:tabLst>
            </a:pPr>
            <a:r>
              <a:rPr dirty="0">
                <a:solidFill>
                  <a:srgbClr val="330066"/>
                </a:solidFill>
              </a:rPr>
              <a:t>例</a:t>
            </a:r>
            <a:r>
              <a:rPr dirty="0">
                <a:solidFill>
                  <a:srgbClr val="330066"/>
                </a:solidFill>
                <a:latin typeface="Times New Roman"/>
                <a:cs typeface="Times New Roman"/>
              </a:rPr>
              <a:t>7.	</a:t>
            </a:r>
            <a:r>
              <a:rPr dirty="0">
                <a:solidFill>
                  <a:srgbClr val="660033"/>
                </a:solidFill>
              </a:rPr>
              <a:t>摆线</a:t>
            </a:r>
            <a:r>
              <a:rPr dirty="0">
                <a:solidFill>
                  <a:srgbClr val="000000"/>
                </a:solidFill>
              </a:rPr>
              <a:t>（</a:t>
            </a:r>
            <a:r>
              <a:rPr dirty="0">
                <a:solidFill>
                  <a:srgbClr val="660033"/>
                </a:solidFill>
              </a:rPr>
              <a:t>旋轮</a:t>
            </a:r>
            <a:r>
              <a:rPr spc="-10" dirty="0">
                <a:solidFill>
                  <a:srgbClr val="660033"/>
                </a:solidFill>
              </a:rPr>
              <a:t>线</a:t>
            </a:r>
            <a:r>
              <a:rPr spc="-595" dirty="0">
                <a:solidFill>
                  <a:srgbClr val="660033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531DE9D-D7DA-4D01-8678-637F09A72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612073"/>
              </p:ext>
            </p:extLst>
          </p:nvPr>
        </p:nvGraphicFramePr>
        <p:xfrm>
          <a:off x="642938" y="1030287"/>
          <a:ext cx="79454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59920" imgH="594360" progId="Word.Document.8">
                  <p:embed/>
                </p:oleObj>
              </mc:Choice>
              <mc:Fallback>
                <p:oleObj r:id="rId2" imgW="5659920" imgH="594360" progId="Word.Document.8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4AE2134F-11E0-461A-81BE-C77D25A247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030287"/>
                        <a:ext cx="7945437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CD9865C-8A38-4837-9FE7-DE3F27C20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475928"/>
              </p:ext>
            </p:extLst>
          </p:nvPr>
        </p:nvGraphicFramePr>
        <p:xfrm>
          <a:off x="668338" y="1598612"/>
          <a:ext cx="82613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610960" imgH="1585080" progId="Word.Document.8">
                  <p:embed/>
                </p:oleObj>
              </mc:Choice>
              <mc:Fallback>
                <p:oleObj r:id="rId4" imgW="5610960" imgH="1585080" progId="Word.Document.8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9D8E54E6-4A1A-4BFF-AEE0-62FE5939C5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598612"/>
                        <a:ext cx="82613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C5945C11-A2C5-4AF5-8D24-7C52C134B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333425"/>
              </p:ext>
            </p:extLst>
          </p:nvPr>
        </p:nvGraphicFramePr>
        <p:xfrm>
          <a:off x="715963" y="3890962"/>
          <a:ext cx="79295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610960" imgH="861840" progId="Word.Document.8">
                  <p:embed/>
                </p:oleObj>
              </mc:Choice>
              <mc:Fallback>
                <p:oleObj r:id="rId6" imgW="5610960" imgH="861840" progId="Word.Documen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FEA7DB3F-D70A-437E-AC27-51964EC19C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890962"/>
                        <a:ext cx="792956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3F73368-119A-4347-8418-9E92B855A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294835"/>
              </p:ext>
            </p:extLst>
          </p:nvPr>
        </p:nvGraphicFramePr>
        <p:xfrm>
          <a:off x="685800" y="5016500"/>
          <a:ext cx="792956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482960" imgH="1240200" progId="Word.Document.8">
                  <p:embed/>
                </p:oleObj>
              </mc:Choice>
              <mc:Fallback>
                <p:oleObj r:id="rId8" imgW="7482960" imgH="1240200" progId="Word.Document.8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F0D63373-8F53-4063-96EA-80ADB2037A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16500"/>
                        <a:ext cx="7929562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5B7B3E0-B237-422D-8CFC-3337EC634393}"/>
              </a:ext>
            </a:extLst>
          </p:cNvPr>
          <p:cNvSpPr txBox="1"/>
          <p:nvPr/>
        </p:nvSpPr>
        <p:spPr>
          <a:xfrm>
            <a:off x="533400" y="457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80"/>
              </a:spcBef>
            </a:pPr>
            <a:r>
              <a:rPr lang="zh-CN" altLang="en-US" sz="2800" b="1" kern="100" dirty="0">
                <a:solidFill>
                  <a:srgbClr val="800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三</a:t>
            </a:r>
            <a:r>
              <a:rPr lang="zh-CN" altLang="zh-CN" sz="2800" b="1" kern="100" dirty="0">
                <a:solidFill>
                  <a:srgbClr val="800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zh-CN" sz="2800" b="1" kern="100" dirty="0">
                <a:solidFill>
                  <a:srgbClr val="80008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复合函数与反函数</a:t>
            </a:r>
            <a:endParaRPr lang="zh-CN" altLang="zh-CN" sz="2800" kern="100" dirty="0">
              <a:solidFill>
                <a:srgbClr val="80008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1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0CF75AC-3B03-42F6-BEDC-77918840A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265719"/>
              </p:ext>
            </p:extLst>
          </p:nvPr>
        </p:nvGraphicFramePr>
        <p:xfrm>
          <a:off x="688975" y="381000"/>
          <a:ext cx="788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76040" imgH="514440" progId="Word.Document.8">
                  <p:embed/>
                </p:oleObj>
              </mc:Choice>
              <mc:Fallback>
                <p:oleObj r:id="rId2" imgW="5576040" imgH="514440" progId="Word.Document.8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6D726AFC-C1F4-426C-8BEB-2AF3745B0C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81000"/>
                        <a:ext cx="788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29EF97E-5420-42AE-98A3-47CFFE3F9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958176"/>
              </p:ext>
            </p:extLst>
          </p:nvPr>
        </p:nvGraphicFramePr>
        <p:xfrm>
          <a:off x="685800" y="919163"/>
          <a:ext cx="78835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482960" imgH="2113920" progId="Word.Document.8">
                  <p:embed/>
                </p:oleObj>
              </mc:Choice>
              <mc:Fallback>
                <p:oleObj r:id="rId4" imgW="7482960" imgH="2113920" progId="Word.Document.8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119E2167-47FD-4549-931B-9548AACCAF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9163"/>
                        <a:ext cx="7883525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8FD60DC-67F2-486F-8A37-038E21836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6386"/>
              </p:ext>
            </p:extLst>
          </p:nvPr>
        </p:nvGraphicFramePr>
        <p:xfrm>
          <a:off x="787400" y="3189288"/>
          <a:ext cx="78835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576040" imgH="514440" progId="Word.Document.8">
                  <p:embed/>
                </p:oleObj>
              </mc:Choice>
              <mc:Fallback>
                <p:oleObj r:id="rId6" imgW="5576040" imgH="514440" progId="Word.Document.8">
                  <p:embed/>
                  <p:pic>
                    <p:nvPicPr>
                      <p:cNvPr id="630789" name="Object 5">
                        <a:extLst>
                          <a:ext uri="{FF2B5EF4-FFF2-40B4-BE49-F238E27FC236}">
                            <a16:creationId xmlns:a16="http://schemas.microsoft.com/office/drawing/2014/main" id="{71578A31-29A2-4405-9194-B8F80CC73F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189288"/>
                        <a:ext cx="788352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609268B5-EE5B-462E-B611-81F711EAB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548982"/>
              </p:ext>
            </p:extLst>
          </p:nvPr>
        </p:nvGraphicFramePr>
        <p:xfrm>
          <a:off x="787400" y="3776663"/>
          <a:ext cx="788352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436520" imgH="2642040" progId="Word.Document.8">
                  <p:embed/>
                </p:oleObj>
              </mc:Choice>
              <mc:Fallback>
                <p:oleObj r:id="rId8" imgW="7436520" imgH="2642040" progId="Word.Document.8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2F866CD5-0FAC-4D5A-95F9-DEF0A98667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776663"/>
                        <a:ext cx="788352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5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9D9BCA9B-169A-4919-85E2-71E94FAFF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12343"/>
              </p:ext>
            </p:extLst>
          </p:nvPr>
        </p:nvGraphicFramePr>
        <p:xfrm>
          <a:off x="304800" y="304800"/>
          <a:ext cx="782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50200" imgH="792360" progId="Word.Document.8">
                  <p:embed/>
                </p:oleObj>
              </mc:Choice>
              <mc:Fallback>
                <p:oleObj r:id="rId2" imgW="5650200" imgH="792360" progId="Word.Document.8">
                  <p:embed/>
                  <p:pic>
                    <p:nvPicPr>
                      <p:cNvPr id="630789" name="Object 2">
                        <a:extLst>
                          <a:ext uri="{FF2B5EF4-FFF2-40B4-BE49-F238E27FC236}">
                            <a16:creationId xmlns:a16="http://schemas.microsoft.com/office/drawing/2014/main" id="{7582A362-B377-4191-B509-9BF3B2DCE9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7823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67BC5C9-7495-4701-9B72-3FA3A0382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443890"/>
              </p:ext>
            </p:extLst>
          </p:nvPr>
        </p:nvGraphicFramePr>
        <p:xfrm>
          <a:off x="366713" y="814389"/>
          <a:ext cx="8624887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13787" imgH="1863987" progId="Word.Document.8">
                  <p:embed/>
                </p:oleObj>
              </mc:Choice>
              <mc:Fallback>
                <p:oleObj name="Document" r:id="rId4" imgW="5713787" imgH="1863987" progId="Word.Document.8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8716E70E-D9F9-433C-B109-7BABA0A50D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814389"/>
                        <a:ext cx="8624887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5C2A89C-7886-48FB-9140-50F3CBB3C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732305"/>
              </p:ext>
            </p:extLst>
          </p:nvPr>
        </p:nvGraphicFramePr>
        <p:xfrm>
          <a:off x="382588" y="3049588"/>
          <a:ext cx="639921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105159" imgH="825238" progId="Word.Document.8">
                  <p:embed/>
                </p:oleObj>
              </mc:Choice>
              <mc:Fallback>
                <p:oleObj name="Document" r:id="rId6" imgW="4105159" imgH="825238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CAC5074-A61A-4A1D-8642-3A9CB3D71E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3049588"/>
                        <a:ext cx="6399212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09372334-7858-4352-B94E-9AAEF0F8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862722"/>
              </p:ext>
            </p:extLst>
          </p:nvPr>
        </p:nvGraphicFramePr>
        <p:xfrm>
          <a:off x="409575" y="4191000"/>
          <a:ext cx="792956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482960" imgH="1240560" progId="Word.Document.8">
                  <p:embed/>
                </p:oleObj>
              </mc:Choice>
              <mc:Fallback>
                <p:oleObj r:id="rId8" imgW="7482960" imgH="1240560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4A3569-B2E0-42FE-B2AA-776EC4AE1E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191000"/>
                        <a:ext cx="7929563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46A73BAB-066B-40EC-86E2-47FDE163A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084909"/>
              </p:ext>
            </p:extLst>
          </p:nvPr>
        </p:nvGraphicFramePr>
        <p:xfrm>
          <a:off x="431800" y="4954588"/>
          <a:ext cx="8104188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382436" imgH="661055" progId="Word.Document.8">
                  <p:embed/>
                </p:oleObj>
              </mc:Choice>
              <mc:Fallback>
                <p:oleObj name="Document" r:id="rId10" imgW="4382436" imgH="661055" progId="Word.Documen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04EFAD9-5E39-4194-9FA0-998E5E7397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954588"/>
                        <a:ext cx="8104188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6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496" y="3479101"/>
            <a:ext cx="165925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0" dirty="0">
                <a:latin typeface="楷体"/>
                <a:cs typeface="楷体"/>
              </a:rPr>
              <a:t>分析</a:t>
            </a:r>
            <a:r>
              <a:rPr sz="3200" b="1" spc="-10" dirty="0">
                <a:latin typeface="楷体"/>
                <a:cs typeface="楷体"/>
              </a:rPr>
              <a:t>基础</a:t>
            </a:r>
            <a:endParaRPr sz="3200">
              <a:latin typeface="楷体"/>
              <a:cs typeface="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3150" y="2863032"/>
            <a:ext cx="4402455" cy="167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>
                <a:latin typeface="楷体"/>
                <a:cs typeface="楷体"/>
              </a:rPr>
              <a:t>函</a:t>
            </a:r>
            <a:r>
              <a:rPr sz="3200" b="1" spc="-10" dirty="0">
                <a:latin typeface="楷体"/>
                <a:cs typeface="楷体"/>
              </a:rPr>
              <a:t>数</a:t>
            </a:r>
            <a:r>
              <a:rPr sz="3200" b="1" spc="-245" dirty="0">
                <a:latin typeface="楷体"/>
                <a:cs typeface="楷体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—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0" dirty="0">
                <a:latin typeface="楷体"/>
                <a:cs typeface="楷体"/>
              </a:rPr>
              <a:t>研究</a:t>
            </a:r>
            <a:r>
              <a:rPr sz="3200" b="1" spc="-5" dirty="0">
                <a:latin typeface="楷体"/>
                <a:cs typeface="楷体"/>
              </a:rPr>
              <a:t>对</a:t>
            </a:r>
            <a:r>
              <a:rPr sz="3200" b="1" spc="-10" dirty="0">
                <a:latin typeface="楷体"/>
                <a:cs typeface="楷体"/>
              </a:rPr>
              <a:t>象</a:t>
            </a:r>
            <a:endParaRPr sz="32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b="1" spc="5" dirty="0">
                <a:latin typeface="楷体"/>
                <a:cs typeface="楷体"/>
              </a:rPr>
              <a:t>极</a:t>
            </a:r>
            <a:r>
              <a:rPr sz="3200" b="1" spc="-10" dirty="0">
                <a:latin typeface="楷体"/>
                <a:cs typeface="楷体"/>
              </a:rPr>
              <a:t>限</a:t>
            </a:r>
            <a:r>
              <a:rPr sz="3200" b="1" spc="-100" dirty="0">
                <a:latin typeface="楷体"/>
                <a:cs typeface="楷体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—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0" dirty="0">
                <a:latin typeface="楷体"/>
                <a:cs typeface="楷体"/>
              </a:rPr>
              <a:t>研究</a:t>
            </a:r>
            <a:r>
              <a:rPr sz="3200" b="1" spc="-10" dirty="0">
                <a:latin typeface="楷体"/>
                <a:cs typeface="楷体"/>
              </a:rPr>
              <a:t>方</a:t>
            </a:r>
            <a:r>
              <a:rPr sz="3200" b="1" spc="0" dirty="0">
                <a:latin typeface="楷体"/>
                <a:cs typeface="楷体"/>
              </a:rPr>
              <a:t>法</a:t>
            </a:r>
            <a:r>
              <a:rPr sz="3200" b="1" spc="-10" dirty="0">
                <a:latin typeface="楷体"/>
                <a:cs typeface="楷体"/>
              </a:rPr>
              <a:t>、</a:t>
            </a:r>
            <a:r>
              <a:rPr sz="3200" b="1" spc="0" dirty="0">
                <a:latin typeface="楷体"/>
                <a:cs typeface="楷体"/>
              </a:rPr>
              <a:t>工</a:t>
            </a:r>
            <a:r>
              <a:rPr sz="3200" b="1" spc="-10" dirty="0">
                <a:latin typeface="楷体"/>
                <a:cs typeface="楷体"/>
              </a:rPr>
              <a:t>具</a:t>
            </a:r>
            <a:endParaRPr sz="3200" dirty="0">
              <a:latin typeface="楷体"/>
              <a:cs typeface="楷体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200" b="1" spc="5" dirty="0">
                <a:latin typeface="楷体"/>
                <a:cs typeface="楷体"/>
              </a:rPr>
              <a:t>连</a:t>
            </a:r>
            <a:r>
              <a:rPr sz="3200" b="1" spc="-10" dirty="0">
                <a:latin typeface="楷体"/>
                <a:cs typeface="楷体"/>
              </a:rPr>
              <a:t>续</a:t>
            </a:r>
            <a:r>
              <a:rPr sz="3200" b="1" spc="-370" dirty="0">
                <a:latin typeface="楷体"/>
                <a:cs typeface="楷体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—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0" dirty="0">
                <a:latin typeface="楷体"/>
                <a:cs typeface="楷体"/>
              </a:rPr>
              <a:t>研究</a:t>
            </a:r>
            <a:r>
              <a:rPr sz="3200" b="1" spc="-5" dirty="0">
                <a:latin typeface="楷体"/>
                <a:cs typeface="楷体"/>
              </a:rPr>
              <a:t>桥</a:t>
            </a:r>
            <a:r>
              <a:rPr sz="3200" b="1" spc="-10" dirty="0">
                <a:latin typeface="楷体"/>
                <a:cs typeface="楷体"/>
              </a:rPr>
              <a:t>梁</a:t>
            </a:r>
            <a:endParaRPr sz="3200" dirty="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6297" y="2910574"/>
            <a:ext cx="217804" cy="1599565"/>
          </a:xfrm>
          <a:custGeom>
            <a:avLst/>
            <a:gdLst/>
            <a:ahLst/>
            <a:cxnLst/>
            <a:rect l="l" t="t" r="r" b="b"/>
            <a:pathLst>
              <a:path w="217804" h="1599564">
                <a:moveTo>
                  <a:pt x="217477" y="1599576"/>
                </a:moveTo>
                <a:lnTo>
                  <a:pt x="178485" y="1591602"/>
                </a:lnTo>
                <a:lnTo>
                  <a:pt x="145268" y="1569562"/>
                </a:lnTo>
                <a:lnTo>
                  <a:pt x="120230" y="1536280"/>
                </a:lnTo>
                <a:lnTo>
                  <a:pt x="105773" y="1494580"/>
                </a:lnTo>
                <a:lnTo>
                  <a:pt x="103177" y="932699"/>
                </a:lnTo>
                <a:lnTo>
                  <a:pt x="102388" y="916974"/>
                </a:lnTo>
                <a:lnTo>
                  <a:pt x="91268" y="873447"/>
                </a:lnTo>
                <a:lnTo>
                  <a:pt x="68892" y="837584"/>
                </a:lnTo>
                <a:lnTo>
                  <a:pt x="37667" y="812197"/>
                </a:lnTo>
                <a:lnTo>
                  <a:pt x="0" y="800099"/>
                </a:lnTo>
                <a:lnTo>
                  <a:pt x="11680" y="798977"/>
                </a:lnTo>
                <a:lnTo>
                  <a:pt x="55564" y="776764"/>
                </a:lnTo>
                <a:lnTo>
                  <a:pt x="81915" y="744733"/>
                </a:lnTo>
                <a:lnTo>
                  <a:pt x="98800" y="702996"/>
                </a:lnTo>
                <a:lnTo>
                  <a:pt x="103177" y="132599"/>
                </a:lnTo>
                <a:lnTo>
                  <a:pt x="103966" y="116874"/>
                </a:lnTo>
                <a:lnTo>
                  <a:pt x="115085" y="73347"/>
                </a:lnTo>
                <a:lnTo>
                  <a:pt x="137461" y="37484"/>
                </a:lnTo>
                <a:lnTo>
                  <a:pt x="168687" y="12097"/>
                </a:lnTo>
                <a:lnTo>
                  <a:pt x="193231" y="2382"/>
                </a:lnTo>
                <a:lnTo>
                  <a:pt x="2063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3195" y="1157858"/>
            <a:ext cx="36957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75"/>
              </a:lnSpc>
            </a:pPr>
            <a:r>
              <a:rPr sz="4800" spc="-10" dirty="0">
                <a:solidFill>
                  <a:srgbClr val="330066"/>
                </a:solidFill>
              </a:rPr>
              <a:t>第一</a:t>
            </a:r>
            <a:r>
              <a:rPr sz="4800" spc="-20" dirty="0">
                <a:solidFill>
                  <a:srgbClr val="330066"/>
                </a:solidFill>
              </a:rPr>
              <a:t>章</a:t>
            </a:r>
            <a:r>
              <a:rPr sz="4800" spc="30" dirty="0">
                <a:solidFill>
                  <a:srgbClr val="330066"/>
                </a:solidFill>
              </a:rPr>
              <a:t> </a:t>
            </a:r>
            <a:r>
              <a:rPr sz="4800" spc="-20" dirty="0">
                <a:solidFill>
                  <a:srgbClr val="330066"/>
                </a:solidFill>
              </a:rPr>
              <a:t>函</a:t>
            </a:r>
            <a:r>
              <a:rPr sz="4800" dirty="0">
                <a:solidFill>
                  <a:srgbClr val="330066"/>
                </a:solidFill>
              </a:rPr>
              <a:t> </a:t>
            </a:r>
            <a:r>
              <a:rPr sz="4800" spc="-20" dirty="0">
                <a:solidFill>
                  <a:srgbClr val="330066"/>
                </a:solidFill>
              </a:rPr>
              <a:t>数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3400" y="774700"/>
            <a:ext cx="7317740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0700" algn="l"/>
              </a:tabLst>
            </a:pPr>
            <a:r>
              <a:rPr sz="2400" b="1" spc="-5" dirty="0">
                <a:solidFill>
                  <a:srgbClr val="0000FF"/>
                </a:solidFill>
                <a:latin typeface="楷体"/>
                <a:cs typeface="楷体"/>
              </a:rPr>
              <a:t>注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: 1</a:t>
            </a:r>
            <a:r>
              <a:rPr sz="2400" b="1" spc="-5" dirty="0">
                <a:solidFill>
                  <a:srgbClr val="0000FF"/>
                </a:solidFill>
                <a:latin typeface="楷体"/>
                <a:cs typeface="楷体"/>
              </a:rPr>
              <a:t>°函数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b="1" spc="-5" dirty="0">
                <a:solidFill>
                  <a:srgbClr val="0000FF"/>
                </a:solidFill>
                <a:latin typeface="楷体"/>
                <a:cs typeface="楷体"/>
              </a:rPr>
              <a:t>的反函数常记为</a:t>
            </a:r>
            <a:r>
              <a:rPr sz="2400" b="1" spc="-10" dirty="0">
                <a:solidFill>
                  <a:srgbClr val="0000FF"/>
                </a:solidFill>
                <a:latin typeface="楷体"/>
                <a:cs typeface="楷体"/>
              </a:rPr>
              <a:t>：</a:t>
            </a:r>
            <a:r>
              <a:rPr sz="2400" b="1" spc="-925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r>
              <a:rPr sz="3750" b="1" i="1" spc="75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750" b="1" i="1" spc="-22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750" spc="97" baseline="7777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3750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750" b="1" i="1" spc="60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3750" b="1" i="1" spc="-22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75" spc="22" baseline="5747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175" b="1" spc="44" baseline="5747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75" b="1" spc="-292" baseline="5747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750" b="1" spc="60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750" b="1" spc="-540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750" b="1" i="1" spc="254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750" b="1" spc="60" baseline="7777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3750" baseline="7777" dirty="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spcBef>
                <a:spcPts val="23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°单调函数必存在反函数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反之未必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b="1" spc="165" dirty="0">
                <a:solidFill>
                  <a:srgbClr val="0000FF"/>
                </a:solidFill>
                <a:latin typeface="楷体"/>
                <a:cs typeface="楷体"/>
              </a:rPr>
              <a:t>，</a:t>
            </a:r>
            <a:r>
              <a:rPr sz="3600" b="1" spc="-7" baseline="-3472" dirty="0">
                <a:solidFill>
                  <a:srgbClr val="0000FF"/>
                </a:solidFill>
                <a:latin typeface="楷体"/>
                <a:cs typeface="楷体"/>
              </a:rPr>
              <a:t>且反函数与</a:t>
            </a:r>
            <a:endParaRPr sz="3600" baseline="-3472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8501" y="2121214"/>
            <a:ext cx="37782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直接函数具有相同的单调</a:t>
            </a:r>
            <a:r>
              <a:rPr sz="2400" b="1" spc="-20" dirty="0">
                <a:solidFill>
                  <a:srgbClr val="0000FF"/>
                </a:solidFill>
                <a:latin typeface="楷体"/>
                <a:cs typeface="楷体"/>
              </a:rPr>
              <a:t>性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2E965254-C8AE-4A23-81D3-066FF6E1F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599563"/>
              </p:ext>
            </p:extLst>
          </p:nvPr>
        </p:nvGraphicFramePr>
        <p:xfrm>
          <a:off x="533400" y="2971800"/>
          <a:ext cx="7086600" cy="128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6988" imgH="796074" progId="Word.Document.8">
                  <p:embed/>
                </p:oleObj>
              </mc:Choice>
              <mc:Fallback>
                <p:oleObj name="Document" r:id="rId2" imgW="4656988" imgH="796074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2D7F7D-EC99-41A6-9247-261A3E1875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7086600" cy="1280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0CE720E6-AA67-4881-A8E1-3C3B95C8F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636854"/>
              </p:ext>
            </p:extLst>
          </p:nvPr>
        </p:nvGraphicFramePr>
        <p:xfrm>
          <a:off x="2185987" y="3657600"/>
          <a:ext cx="65008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194908" imgH="780232" progId="Word.Document.8">
                  <p:embed/>
                </p:oleObj>
              </mc:Choice>
              <mc:Fallback>
                <p:oleObj name="Document" r:id="rId4" imgW="5194908" imgH="780232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D4A023-A2FA-4387-8A19-876CCC2D0C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7" y="3657600"/>
                        <a:ext cx="65008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5875" y="4689475"/>
            <a:ext cx="2808224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1844" y="5444672"/>
            <a:ext cx="224663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楷体"/>
                <a:cs typeface="楷体"/>
              </a:rPr>
              <a:t>它们都单调递</a:t>
            </a:r>
            <a:r>
              <a:rPr sz="2400" b="1" dirty="0">
                <a:latin typeface="楷体"/>
                <a:cs typeface="楷体"/>
              </a:rPr>
              <a:t>增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600" y="5444672"/>
            <a:ext cx="3700779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楷体"/>
                <a:cs typeface="楷体"/>
              </a:rPr>
              <a:t>其图形关于直</a:t>
            </a:r>
            <a:r>
              <a:rPr sz="2400" b="1" spc="-10" dirty="0">
                <a:latin typeface="楷体"/>
                <a:cs typeface="楷体"/>
              </a:rPr>
              <a:t>线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 =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 </a:t>
            </a:r>
            <a:r>
              <a:rPr sz="2400" b="1" spc="-5" dirty="0">
                <a:latin typeface="楷体"/>
                <a:cs typeface="楷体"/>
              </a:rPr>
              <a:t>对</a:t>
            </a:r>
            <a:r>
              <a:rPr sz="2400" b="1" spc="-10" dirty="0">
                <a:latin typeface="楷体"/>
                <a:cs typeface="楷体"/>
              </a:rPr>
              <a:t>称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59375" y="549275"/>
            <a:ext cx="2486025" cy="2374900"/>
          </a:xfrm>
          <a:custGeom>
            <a:avLst/>
            <a:gdLst/>
            <a:ahLst/>
            <a:cxnLst/>
            <a:rect l="l" t="t" r="r" b="b"/>
            <a:pathLst>
              <a:path w="2486025" h="2374900">
                <a:moveTo>
                  <a:pt x="0" y="2374900"/>
                </a:moveTo>
                <a:lnTo>
                  <a:pt x="2486025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0" y="428625"/>
            <a:ext cx="1238250" cy="396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8675" y="1681226"/>
            <a:ext cx="603250" cy="605155"/>
          </a:xfrm>
          <a:custGeom>
            <a:avLst/>
            <a:gdLst/>
            <a:ahLst/>
            <a:cxnLst/>
            <a:rect l="l" t="t" r="r" b="b"/>
            <a:pathLst>
              <a:path w="603250" h="605155">
                <a:moveTo>
                  <a:pt x="0" y="0"/>
                </a:moveTo>
                <a:lnTo>
                  <a:pt x="603250" y="604774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6860" y="1777873"/>
            <a:ext cx="172085" cy="86360"/>
          </a:xfrm>
          <a:custGeom>
            <a:avLst/>
            <a:gdLst/>
            <a:ahLst/>
            <a:cxnLst/>
            <a:rect l="l" t="t" r="r" b="b"/>
            <a:pathLst>
              <a:path w="172085" h="86360">
                <a:moveTo>
                  <a:pt x="0" y="86360"/>
                </a:moveTo>
                <a:lnTo>
                  <a:pt x="86360" y="0"/>
                </a:lnTo>
                <a:lnTo>
                  <a:pt x="171703" y="853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3750" y="165429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25884" y="0"/>
                </a:moveTo>
                <a:lnTo>
                  <a:pt x="12686" y="4677"/>
                </a:lnTo>
                <a:lnTo>
                  <a:pt x="3467" y="14776"/>
                </a:lnTo>
                <a:lnTo>
                  <a:pt x="0" y="28450"/>
                </a:lnTo>
                <a:lnTo>
                  <a:pt x="998" y="35872"/>
                </a:lnTo>
                <a:lnTo>
                  <a:pt x="7162" y="46704"/>
                </a:lnTo>
                <a:lnTo>
                  <a:pt x="18587" y="53980"/>
                </a:lnTo>
                <a:lnTo>
                  <a:pt x="34850" y="56318"/>
                </a:lnTo>
                <a:lnTo>
                  <a:pt x="46265" y="50485"/>
                </a:lnTo>
                <a:lnTo>
                  <a:pt x="54057" y="39373"/>
                </a:lnTo>
                <a:lnTo>
                  <a:pt x="56755" y="23721"/>
                </a:lnTo>
                <a:lnTo>
                  <a:pt x="51413" y="11543"/>
                </a:lnTo>
                <a:lnTo>
                  <a:pt x="40736" y="3099"/>
                </a:lnTo>
                <a:lnTo>
                  <a:pt x="25884" y="0"/>
                </a:lnTo>
                <a:close/>
              </a:path>
            </a:pathLst>
          </a:custGeom>
          <a:solidFill>
            <a:srgbClr val="7D9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3750" y="165429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0" y="28450"/>
                </a:moveTo>
                <a:lnTo>
                  <a:pt x="3467" y="14776"/>
                </a:lnTo>
                <a:lnTo>
                  <a:pt x="12686" y="4677"/>
                </a:lnTo>
                <a:lnTo>
                  <a:pt x="25884" y="0"/>
                </a:lnTo>
                <a:lnTo>
                  <a:pt x="40736" y="3099"/>
                </a:lnTo>
                <a:lnTo>
                  <a:pt x="51413" y="11543"/>
                </a:lnTo>
                <a:lnTo>
                  <a:pt x="56755" y="23721"/>
                </a:lnTo>
                <a:lnTo>
                  <a:pt x="54057" y="39373"/>
                </a:lnTo>
                <a:lnTo>
                  <a:pt x="46265" y="50485"/>
                </a:lnTo>
                <a:lnTo>
                  <a:pt x="34850" y="56318"/>
                </a:lnTo>
                <a:lnTo>
                  <a:pt x="18587" y="53980"/>
                </a:lnTo>
                <a:lnTo>
                  <a:pt x="7162" y="46704"/>
                </a:lnTo>
                <a:lnTo>
                  <a:pt x="998" y="35872"/>
                </a:lnTo>
                <a:lnTo>
                  <a:pt x="0" y="28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9000" y="1803400"/>
            <a:ext cx="122555" cy="60960"/>
          </a:xfrm>
          <a:custGeom>
            <a:avLst/>
            <a:gdLst/>
            <a:ahLst/>
            <a:cxnLst/>
            <a:rect l="l" t="t" r="r" b="b"/>
            <a:pathLst>
              <a:path w="122554" h="60960">
                <a:moveTo>
                  <a:pt x="122047" y="0"/>
                </a:moveTo>
                <a:lnTo>
                  <a:pt x="0" y="60833"/>
                </a:lnTo>
              </a:path>
            </a:pathLst>
          </a:custGeom>
          <a:ln w="38100">
            <a:solidFill>
              <a:srgbClr val="CC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4053" y="2107692"/>
            <a:ext cx="122555" cy="60960"/>
          </a:xfrm>
          <a:custGeom>
            <a:avLst/>
            <a:gdLst/>
            <a:ahLst/>
            <a:cxnLst/>
            <a:rect l="l" t="t" r="r" b="b"/>
            <a:pathLst>
              <a:path w="122554" h="60960">
                <a:moveTo>
                  <a:pt x="122047" y="0"/>
                </a:moveTo>
                <a:lnTo>
                  <a:pt x="0" y="60833"/>
                </a:lnTo>
              </a:path>
            </a:pathLst>
          </a:custGeom>
          <a:ln w="38100">
            <a:solidFill>
              <a:srgbClr val="CC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4679" y="935989"/>
            <a:ext cx="593725" cy="982980"/>
          </a:xfrm>
          <a:custGeom>
            <a:avLst/>
            <a:gdLst/>
            <a:ahLst/>
            <a:cxnLst/>
            <a:rect l="l" t="t" r="r" b="b"/>
            <a:pathLst>
              <a:path w="593725" h="982980">
                <a:moveTo>
                  <a:pt x="0" y="982472"/>
                </a:moveTo>
                <a:lnTo>
                  <a:pt x="0" y="974471"/>
                </a:lnTo>
                <a:lnTo>
                  <a:pt x="8000" y="974471"/>
                </a:lnTo>
                <a:lnTo>
                  <a:pt x="16002" y="966470"/>
                </a:lnTo>
                <a:lnTo>
                  <a:pt x="24003" y="958596"/>
                </a:lnTo>
                <a:lnTo>
                  <a:pt x="32131" y="950595"/>
                </a:lnTo>
                <a:lnTo>
                  <a:pt x="40132" y="942594"/>
                </a:lnTo>
                <a:lnTo>
                  <a:pt x="40132" y="934593"/>
                </a:lnTo>
                <a:lnTo>
                  <a:pt x="48133" y="934593"/>
                </a:lnTo>
                <a:lnTo>
                  <a:pt x="56134" y="926592"/>
                </a:lnTo>
                <a:lnTo>
                  <a:pt x="56134" y="918590"/>
                </a:lnTo>
                <a:lnTo>
                  <a:pt x="64135" y="918590"/>
                </a:lnTo>
                <a:lnTo>
                  <a:pt x="64135" y="910589"/>
                </a:lnTo>
                <a:lnTo>
                  <a:pt x="72136" y="910589"/>
                </a:lnTo>
                <a:lnTo>
                  <a:pt x="72136" y="902588"/>
                </a:lnTo>
                <a:lnTo>
                  <a:pt x="80264" y="902588"/>
                </a:lnTo>
                <a:lnTo>
                  <a:pt x="80264" y="894588"/>
                </a:lnTo>
                <a:lnTo>
                  <a:pt x="88265" y="894588"/>
                </a:lnTo>
                <a:lnTo>
                  <a:pt x="88265" y="886587"/>
                </a:lnTo>
                <a:lnTo>
                  <a:pt x="96266" y="886587"/>
                </a:lnTo>
                <a:lnTo>
                  <a:pt x="96266" y="878713"/>
                </a:lnTo>
                <a:lnTo>
                  <a:pt x="104267" y="878713"/>
                </a:lnTo>
                <a:lnTo>
                  <a:pt x="104267" y="870712"/>
                </a:lnTo>
                <a:lnTo>
                  <a:pt x="112268" y="870712"/>
                </a:lnTo>
                <a:lnTo>
                  <a:pt x="112268" y="862711"/>
                </a:lnTo>
                <a:lnTo>
                  <a:pt x="120269" y="854710"/>
                </a:lnTo>
                <a:lnTo>
                  <a:pt x="128397" y="846709"/>
                </a:lnTo>
                <a:lnTo>
                  <a:pt x="136398" y="838708"/>
                </a:lnTo>
                <a:lnTo>
                  <a:pt x="136398" y="830707"/>
                </a:lnTo>
                <a:lnTo>
                  <a:pt x="144399" y="830707"/>
                </a:lnTo>
                <a:lnTo>
                  <a:pt x="144399" y="822706"/>
                </a:lnTo>
                <a:lnTo>
                  <a:pt x="152400" y="822706"/>
                </a:lnTo>
                <a:lnTo>
                  <a:pt x="152400" y="814705"/>
                </a:lnTo>
                <a:lnTo>
                  <a:pt x="160400" y="806704"/>
                </a:lnTo>
                <a:lnTo>
                  <a:pt x="168402" y="798830"/>
                </a:lnTo>
                <a:lnTo>
                  <a:pt x="168402" y="790829"/>
                </a:lnTo>
                <a:lnTo>
                  <a:pt x="176530" y="790829"/>
                </a:lnTo>
                <a:lnTo>
                  <a:pt x="176530" y="782827"/>
                </a:lnTo>
                <a:lnTo>
                  <a:pt x="184531" y="782827"/>
                </a:lnTo>
                <a:lnTo>
                  <a:pt x="184531" y="774826"/>
                </a:lnTo>
                <a:lnTo>
                  <a:pt x="184531" y="766826"/>
                </a:lnTo>
                <a:lnTo>
                  <a:pt x="192532" y="766826"/>
                </a:lnTo>
                <a:lnTo>
                  <a:pt x="192532" y="758825"/>
                </a:lnTo>
                <a:lnTo>
                  <a:pt x="200533" y="758825"/>
                </a:lnTo>
                <a:lnTo>
                  <a:pt x="200533" y="750824"/>
                </a:lnTo>
                <a:lnTo>
                  <a:pt x="208534" y="750824"/>
                </a:lnTo>
                <a:lnTo>
                  <a:pt x="208534" y="742823"/>
                </a:lnTo>
                <a:lnTo>
                  <a:pt x="216662" y="734822"/>
                </a:lnTo>
                <a:lnTo>
                  <a:pt x="216662" y="726821"/>
                </a:lnTo>
                <a:lnTo>
                  <a:pt x="224662" y="726821"/>
                </a:lnTo>
                <a:lnTo>
                  <a:pt x="224662" y="718947"/>
                </a:lnTo>
                <a:lnTo>
                  <a:pt x="232664" y="710946"/>
                </a:lnTo>
                <a:lnTo>
                  <a:pt x="240665" y="702945"/>
                </a:lnTo>
                <a:lnTo>
                  <a:pt x="240665" y="694944"/>
                </a:lnTo>
                <a:lnTo>
                  <a:pt x="248666" y="686943"/>
                </a:lnTo>
                <a:lnTo>
                  <a:pt x="256667" y="678942"/>
                </a:lnTo>
                <a:lnTo>
                  <a:pt x="256667" y="670940"/>
                </a:lnTo>
                <a:lnTo>
                  <a:pt x="264795" y="670940"/>
                </a:lnTo>
                <a:lnTo>
                  <a:pt x="264795" y="662939"/>
                </a:lnTo>
                <a:lnTo>
                  <a:pt x="272796" y="654938"/>
                </a:lnTo>
                <a:lnTo>
                  <a:pt x="272796" y="646938"/>
                </a:lnTo>
                <a:lnTo>
                  <a:pt x="280797" y="646938"/>
                </a:lnTo>
                <a:lnTo>
                  <a:pt x="280797" y="639063"/>
                </a:lnTo>
                <a:lnTo>
                  <a:pt x="280797" y="631063"/>
                </a:lnTo>
                <a:lnTo>
                  <a:pt x="288798" y="631063"/>
                </a:lnTo>
                <a:lnTo>
                  <a:pt x="288798" y="623062"/>
                </a:lnTo>
                <a:lnTo>
                  <a:pt x="296799" y="623062"/>
                </a:lnTo>
                <a:lnTo>
                  <a:pt x="296799" y="615061"/>
                </a:lnTo>
                <a:lnTo>
                  <a:pt x="296799" y="607060"/>
                </a:lnTo>
                <a:lnTo>
                  <a:pt x="304800" y="607060"/>
                </a:lnTo>
                <a:lnTo>
                  <a:pt x="304800" y="599059"/>
                </a:lnTo>
                <a:lnTo>
                  <a:pt x="312928" y="591058"/>
                </a:lnTo>
                <a:lnTo>
                  <a:pt x="312928" y="583057"/>
                </a:lnTo>
                <a:lnTo>
                  <a:pt x="320929" y="575056"/>
                </a:lnTo>
                <a:lnTo>
                  <a:pt x="328930" y="567055"/>
                </a:lnTo>
                <a:lnTo>
                  <a:pt x="328930" y="559181"/>
                </a:lnTo>
                <a:lnTo>
                  <a:pt x="336931" y="559181"/>
                </a:lnTo>
                <a:lnTo>
                  <a:pt x="336931" y="551180"/>
                </a:lnTo>
                <a:lnTo>
                  <a:pt x="336931" y="543179"/>
                </a:lnTo>
                <a:lnTo>
                  <a:pt x="344932" y="543179"/>
                </a:lnTo>
                <a:lnTo>
                  <a:pt x="344932" y="535177"/>
                </a:lnTo>
                <a:lnTo>
                  <a:pt x="352933" y="527176"/>
                </a:lnTo>
                <a:lnTo>
                  <a:pt x="352933" y="519175"/>
                </a:lnTo>
                <a:lnTo>
                  <a:pt x="361061" y="511175"/>
                </a:lnTo>
                <a:lnTo>
                  <a:pt x="361061" y="503174"/>
                </a:lnTo>
                <a:lnTo>
                  <a:pt x="369062" y="503174"/>
                </a:lnTo>
                <a:lnTo>
                  <a:pt x="369062" y="495173"/>
                </a:lnTo>
                <a:lnTo>
                  <a:pt x="369062" y="487172"/>
                </a:lnTo>
                <a:lnTo>
                  <a:pt x="377063" y="479298"/>
                </a:lnTo>
                <a:lnTo>
                  <a:pt x="377063" y="471297"/>
                </a:lnTo>
                <a:lnTo>
                  <a:pt x="385064" y="471297"/>
                </a:lnTo>
                <a:lnTo>
                  <a:pt x="385064" y="463296"/>
                </a:lnTo>
                <a:lnTo>
                  <a:pt x="393065" y="455295"/>
                </a:lnTo>
                <a:lnTo>
                  <a:pt x="393065" y="447294"/>
                </a:lnTo>
                <a:lnTo>
                  <a:pt x="401193" y="439293"/>
                </a:lnTo>
                <a:lnTo>
                  <a:pt x="401193" y="431292"/>
                </a:lnTo>
                <a:lnTo>
                  <a:pt x="409194" y="423290"/>
                </a:lnTo>
                <a:lnTo>
                  <a:pt x="409194" y="415289"/>
                </a:lnTo>
                <a:lnTo>
                  <a:pt x="417195" y="407288"/>
                </a:lnTo>
                <a:lnTo>
                  <a:pt x="417195" y="399414"/>
                </a:lnTo>
                <a:lnTo>
                  <a:pt x="425196" y="391413"/>
                </a:lnTo>
                <a:lnTo>
                  <a:pt x="425196" y="383413"/>
                </a:lnTo>
                <a:lnTo>
                  <a:pt x="433197" y="375412"/>
                </a:lnTo>
                <a:lnTo>
                  <a:pt x="433197" y="367411"/>
                </a:lnTo>
                <a:lnTo>
                  <a:pt x="441198" y="359410"/>
                </a:lnTo>
                <a:lnTo>
                  <a:pt x="441198" y="351409"/>
                </a:lnTo>
                <a:lnTo>
                  <a:pt x="449325" y="343408"/>
                </a:lnTo>
                <a:lnTo>
                  <a:pt x="449325" y="335407"/>
                </a:lnTo>
                <a:lnTo>
                  <a:pt x="457327" y="327406"/>
                </a:lnTo>
                <a:lnTo>
                  <a:pt x="457327" y="319532"/>
                </a:lnTo>
                <a:lnTo>
                  <a:pt x="465328" y="311531"/>
                </a:lnTo>
                <a:lnTo>
                  <a:pt x="465328" y="303530"/>
                </a:lnTo>
                <a:lnTo>
                  <a:pt x="473329" y="295529"/>
                </a:lnTo>
                <a:lnTo>
                  <a:pt x="473329" y="287527"/>
                </a:lnTo>
                <a:lnTo>
                  <a:pt x="481330" y="279526"/>
                </a:lnTo>
                <a:lnTo>
                  <a:pt x="481330" y="271525"/>
                </a:lnTo>
                <a:lnTo>
                  <a:pt x="481330" y="263525"/>
                </a:lnTo>
                <a:lnTo>
                  <a:pt x="489331" y="263525"/>
                </a:lnTo>
                <a:lnTo>
                  <a:pt x="489331" y="255524"/>
                </a:lnTo>
                <a:lnTo>
                  <a:pt x="489331" y="247650"/>
                </a:lnTo>
                <a:lnTo>
                  <a:pt x="497459" y="247650"/>
                </a:lnTo>
                <a:lnTo>
                  <a:pt x="497459" y="239649"/>
                </a:lnTo>
                <a:lnTo>
                  <a:pt x="497459" y="231648"/>
                </a:lnTo>
                <a:lnTo>
                  <a:pt x="505460" y="223647"/>
                </a:lnTo>
                <a:lnTo>
                  <a:pt x="505460" y="215646"/>
                </a:lnTo>
                <a:lnTo>
                  <a:pt x="513461" y="207645"/>
                </a:lnTo>
                <a:lnTo>
                  <a:pt x="513461" y="199644"/>
                </a:lnTo>
                <a:lnTo>
                  <a:pt x="521462" y="191643"/>
                </a:lnTo>
                <a:lnTo>
                  <a:pt x="521462" y="183642"/>
                </a:lnTo>
                <a:lnTo>
                  <a:pt x="521462" y="175640"/>
                </a:lnTo>
                <a:lnTo>
                  <a:pt x="529463" y="167767"/>
                </a:lnTo>
                <a:lnTo>
                  <a:pt x="529463" y="159765"/>
                </a:lnTo>
                <a:lnTo>
                  <a:pt x="537464" y="151764"/>
                </a:lnTo>
                <a:lnTo>
                  <a:pt x="537464" y="143763"/>
                </a:lnTo>
                <a:lnTo>
                  <a:pt x="537464" y="135762"/>
                </a:lnTo>
                <a:lnTo>
                  <a:pt x="545592" y="135762"/>
                </a:lnTo>
                <a:lnTo>
                  <a:pt x="545592" y="127762"/>
                </a:lnTo>
                <a:lnTo>
                  <a:pt x="545592" y="119761"/>
                </a:lnTo>
                <a:lnTo>
                  <a:pt x="553593" y="111760"/>
                </a:lnTo>
                <a:lnTo>
                  <a:pt x="553593" y="103759"/>
                </a:lnTo>
                <a:lnTo>
                  <a:pt x="553593" y="95758"/>
                </a:lnTo>
                <a:lnTo>
                  <a:pt x="561594" y="95758"/>
                </a:lnTo>
                <a:lnTo>
                  <a:pt x="561594" y="87884"/>
                </a:lnTo>
                <a:lnTo>
                  <a:pt x="561594" y="79883"/>
                </a:lnTo>
                <a:lnTo>
                  <a:pt x="569595" y="71882"/>
                </a:lnTo>
                <a:lnTo>
                  <a:pt x="569595" y="63881"/>
                </a:lnTo>
                <a:lnTo>
                  <a:pt x="577596" y="55880"/>
                </a:lnTo>
                <a:lnTo>
                  <a:pt x="577596" y="47879"/>
                </a:lnTo>
                <a:lnTo>
                  <a:pt x="577596" y="39877"/>
                </a:lnTo>
                <a:lnTo>
                  <a:pt x="585724" y="31876"/>
                </a:lnTo>
                <a:lnTo>
                  <a:pt x="585724" y="23875"/>
                </a:lnTo>
                <a:lnTo>
                  <a:pt x="593725" y="15875"/>
                </a:lnTo>
                <a:lnTo>
                  <a:pt x="593725" y="8000"/>
                </a:lnTo>
                <a:lnTo>
                  <a:pt x="593725" y="0"/>
                </a:lnTo>
              </a:path>
            </a:pathLst>
          </a:custGeom>
          <a:ln w="25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2225" y="1918461"/>
            <a:ext cx="592455" cy="351790"/>
          </a:xfrm>
          <a:custGeom>
            <a:avLst/>
            <a:gdLst/>
            <a:ahLst/>
            <a:cxnLst/>
            <a:rect l="l" t="t" r="r" b="b"/>
            <a:pathLst>
              <a:path w="592454" h="351789">
                <a:moveTo>
                  <a:pt x="0" y="351663"/>
                </a:moveTo>
                <a:lnTo>
                  <a:pt x="8000" y="351663"/>
                </a:lnTo>
                <a:lnTo>
                  <a:pt x="8000" y="343662"/>
                </a:lnTo>
                <a:lnTo>
                  <a:pt x="16001" y="343662"/>
                </a:lnTo>
                <a:lnTo>
                  <a:pt x="24002" y="343662"/>
                </a:lnTo>
                <a:lnTo>
                  <a:pt x="32003" y="343662"/>
                </a:lnTo>
                <a:lnTo>
                  <a:pt x="32003" y="335661"/>
                </a:lnTo>
                <a:lnTo>
                  <a:pt x="40004" y="335661"/>
                </a:lnTo>
                <a:lnTo>
                  <a:pt x="48005" y="335661"/>
                </a:lnTo>
                <a:lnTo>
                  <a:pt x="56007" y="335661"/>
                </a:lnTo>
                <a:lnTo>
                  <a:pt x="56007" y="327660"/>
                </a:lnTo>
                <a:lnTo>
                  <a:pt x="64008" y="327660"/>
                </a:lnTo>
                <a:lnTo>
                  <a:pt x="72009" y="327660"/>
                </a:lnTo>
                <a:lnTo>
                  <a:pt x="80010" y="319659"/>
                </a:lnTo>
                <a:lnTo>
                  <a:pt x="88011" y="319659"/>
                </a:lnTo>
                <a:lnTo>
                  <a:pt x="96012" y="319659"/>
                </a:lnTo>
                <a:lnTo>
                  <a:pt x="96012" y="311658"/>
                </a:lnTo>
                <a:lnTo>
                  <a:pt x="104012" y="311658"/>
                </a:lnTo>
                <a:lnTo>
                  <a:pt x="112140" y="311658"/>
                </a:lnTo>
                <a:lnTo>
                  <a:pt x="120141" y="303657"/>
                </a:lnTo>
                <a:lnTo>
                  <a:pt x="128142" y="303657"/>
                </a:lnTo>
                <a:lnTo>
                  <a:pt x="136144" y="303657"/>
                </a:lnTo>
                <a:lnTo>
                  <a:pt x="136144" y="295783"/>
                </a:lnTo>
                <a:lnTo>
                  <a:pt x="144145" y="295783"/>
                </a:lnTo>
                <a:lnTo>
                  <a:pt x="152146" y="295783"/>
                </a:lnTo>
                <a:lnTo>
                  <a:pt x="152146" y="287782"/>
                </a:lnTo>
                <a:lnTo>
                  <a:pt x="160147" y="287782"/>
                </a:lnTo>
                <a:lnTo>
                  <a:pt x="168148" y="287782"/>
                </a:lnTo>
                <a:lnTo>
                  <a:pt x="176149" y="279780"/>
                </a:lnTo>
                <a:lnTo>
                  <a:pt x="184150" y="279780"/>
                </a:lnTo>
                <a:lnTo>
                  <a:pt x="192150" y="271779"/>
                </a:lnTo>
                <a:lnTo>
                  <a:pt x="200151" y="271779"/>
                </a:lnTo>
                <a:lnTo>
                  <a:pt x="208152" y="263778"/>
                </a:lnTo>
                <a:lnTo>
                  <a:pt x="216153" y="263778"/>
                </a:lnTo>
                <a:lnTo>
                  <a:pt x="224154" y="255777"/>
                </a:lnTo>
                <a:lnTo>
                  <a:pt x="232155" y="255777"/>
                </a:lnTo>
                <a:lnTo>
                  <a:pt x="240157" y="247776"/>
                </a:lnTo>
                <a:lnTo>
                  <a:pt x="248158" y="247776"/>
                </a:lnTo>
                <a:lnTo>
                  <a:pt x="248158" y="239775"/>
                </a:lnTo>
                <a:lnTo>
                  <a:pt x="256159" y="239775"/>
                </a:lnTo>
                <a:lnTo>
                  <a:pt x="264160" y="239775"/>
                </a:lnTo>
                <a:lnTo>
                  <a:pt x="264160" y="231775"/>
                </a:lnTo>
                <a:lnTo>
                  <a:pt x="272161" y="231775"/>
                </a:lnTo>
                <a:lnTo>
                  <a:pt x="280162" y="231775"/>
                </a:lnTo>
                <a:lnTo>
                  <a:pt x="280162" y="223774"/>
                </a:lnTo>
                <a:lnTo>
                  <a:pt x="288163" y="223774"/>
                </a:lnTo>
                <a:lnTo>
                  <a:pt x="296163" y="223774"/>
                </a:lnTo>
                <a:lnTo>
                  <a:pt x="296163" y="215773"/>
                </a:lnTo>
                <a:lnTo>
                  <a:pt x="304164" y="215773"/>
                </a:lnTo>
                <a:lnTo>
                  <a:pt x="312165" y="207772"/>
                </a:lnTo>
                <a:lnTo>
                  <a:pt x="320294" y="207772"/>
                </a:lnTo>
                <a:lnTo>
                  <a:pt x="320294" y="199771"/>
                </a:lnTo>
                <a:lnTo>
                  <a:pt x="328295" y="199771"/>
                </a:lnTo>
                <a:lnTo>
                  <a:pt x="336296" y="199771"/>
                </a:lnTo>
                <a:lnTo>
                  <a:pt x="336296" y="191770"/>
                </a:lnTo>
                <a:lnTo>
                  <a:pt x="344297" y="191770"/>
                </a:lnTo>
                <a:lnTo>
                  <a:pt x="352298" y="183896"/>
                </a:lnTo>
                <a:lnTo>
                  <a:pt x="360299" y="183896"/>
                </a:lnTo>
                <a:lnTo>
                  <a:pt x="360299" y="175895"/>
                </a:lnTo>
                <a:lnTo>
                  <a:pt x="368300" y="175895"/>
                </a:lnTo>
                <a:lnTo>
                  <a:pt x="376300" y="175895"/>
                </a:lnTo>
                <a:lnTo>
                  <a:pt x="376300" y="167893"/>
                </a:lnTo>
                <a:lnTo>
                  <a:pt x="384301" y="167893"/>
                </a:lnTo>
                <a:lnTo>
                  <a:pt x="384301" y="159892"/>
                </a:lnTo>
                <a:lnTo>
                  <a:pt x="392302" y="159892"/>
                </a:lnTo>
                <a:lnTo>
                  <a:pt x="400303" y="151891"/>
                </a:lnTo>
                <a:lnTo>
                  <a:pt x="408304" y="151891"/>
                </a:lnTo>
                <a:lnTo>
                  <a:pt x="408304" y="143890"/>
                </a:lnTo>
                <a:lnTo>
                  <a:pt x="416305" y="143890"/>
                </a:lnTo>
                <a:lnTo>
                  <a:pt x="424307" y="135889"/>
                </a:lnTo>
                <a:lnTo>
                  <a:pt x="432308" y="135889"/>
                </a:lnTo>
                <a:lnTo>
                  <a:pt x="432308" y="127888"/>
                </a:lnTo>
                <a:lnTo>
                  <a:pt x="440309" y="127888"/>
                </a:lnTo>
                <a:lnTo>
                  <a:pt x="448310" y="119887"/>
                </a:lnTo>
                <a:lnTo>
                  <a:pt x="456311" y="111887"/>
                </a:lnTo>
                <a:lnTo>
                  <a:pt x="464312" y="111887"/>
                </a:lnTo>
                <a:lnTo>
                  <a:pt x="464312" y="103886"/>
                </a:lnTo>
                <a:lnTo>
                  <a:pt x="472313" y="103886"/>
                </a:lnTo>
                <a:lnTo>
                  <a:pt x="472313" y="95885"/>
                </a:lnTo>
                <a:lnTo>
                  <a:pt x="480313" y="95885"/>
                </a:lnTo>
                <a:lnTo>
                  <a:pt x="488314" y="95885"/>
                </a:lnTo>
                <a:lnTo>
                  <a:pt x="488314" y="87884"/>
                </a:lnTo>
                <a:lnTo>
                  <a:pt x="496315" y="87884"/>
                </a:lnTo>
                <a:lnTo>
                  <a:pt x="496315" y="79883"/>
                </a:lnTo>
                <a:lnTo>
                  <a:pt x="504316" y="79883"/>
                </a:lnTo>
                <a:lnTo>
                  <a:pt x="504316" y="72009"/>
                </a:lnTo>
                <a:lnTo>
                  <a:pt x="512317" y="72009"/>
                </a:lnTo>
                <a:lnTo>
                  <a:pt x="512317" y="64008"/>
                </a:lnTo>
                <a:lnTo>
                  <a:pt x="520319" y="64008"/>
                </a:lnTo>
                <a:lnTo>
                  <a:pt x="520319" y="56007"/>
                </a:lnTo>
                <a:lnTo>
                  <a:pt x="528447" y="56007"/>
                </a:lnTo>
                <a:lnTo>
                  <a:pt x="536448" y="48005"/>
                </a:lnTo>
                <a:lnTo>
                  <a:pt x="544449" y="48005"/>
                </a:lnTo>
                <a:lnTo>
                  <a:pt x="544449" y="40004"/>
                </a:lnTo>
                <a:lnTo>
                  <a:pt x="552450" y="40004"/>
                </a:lnTo>
                <a:lnTo>
                  <a:pt x="552450" y="32003"/>
                </a:lnTo>
                <a:lnTo>
                  <a:pt x="560451" y="32003"/>
                </a:lnTo>
                <a:lnTo>
                  <a:pt x="560451" y="24002"/>
                </a:lnTo>
                <a:lnTo>
                  <a:pt x="568451" y="24002"/>
                </a:lnTo>
                <a:lnTo>
                  <a:pt x="568451" y="16001"/>
                </a:lnTo>
                <a:lnTo>
                  <a:pt x="576452" y="16001"/>
                </a:lnTo>
                <a:lnTo>
                  <a:pt x="576452" y="8000"/>
                </a:lnTo>
                <a:lnTo>
                  <a:pt x="584453" y="8000"/>
                </a:lnTo>
                <a:lnTo>
                  <a:pt x="584453" y="0"/>
                </a:lnTo>
                <a:lnTo>
                  <a:pt x="592454" y="0"/>
                </a:lnTo>
              </a:path>
            </a:pathLst>
          </a:custGeom>
          <a:ln w="253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8404" y="831850"/>
            <a:ext cx="39370" cy="104139"/>
          </a:xfrm>
          <a:custGeom>
            <a:avLst/>
            <a:gdLst/>
            <a:ahLst/>
            <a:cxnLst/>
            <a:rect l="l" t="t" r="r" b="b"/>
            <a:pathLst>
              <a:path w="39370" h="104140">
                <a:moveTo>
                  <a:pt x="0" y="104139"/>
                </a:moveTo>
                <a:lnTo>
                  <a:pt x="7874" y="96138"/>
                </a:lnTo>
                <a:lnTo>
                  <a:pt x="7874" y="88137"/>
                </a:lnTo>
                <a:lnTo>
                  <a:pt x="7874" y="80010"/>
                </a:lnTo>
                <a:lnTo>
                  <a:pt x="15748" y="80010"/>
                </a:lnTo>
                <a:lnTo>
                  <a:pt x="15748" y="72009"/>
                </a:lnTo>
                <a:lnTo>
                  <a:pt x="15748" y="64008"/>
                </a:lnTo>
                <a:lnTo>
                  <a:pt x="15748" y="56007"/>
                </a:lnTo>
                <a:lnTo>
                  <a:pt x="23622" y="48005"/>
                </a:lnTo>
                <a:lnTo>
                  <a:pt x="23622" y="40004"/>
                </a:lnTo>
                <a:lnTo>
                  <a:pt x="31496" y="32003"/>
                </a:lnTo>
                <a:lnTo>
                  <a:pt x="31496" y="24002"/>
                </a:lnTo>
                <a:lnTo>
                  <a:pt x="31496" y="16001"/>
                </a:lnTo>
                <a:lnTo>
                  <a:pt x="39370" y="8000"/>
                </a:lnTo>
                <a:lnTo>
                  <a:pt x="39370" y="0"/>
                </a:lnTo>
              </a:path>
            </a:pathLst>
          </a:custGeom>
          <a:ln w="25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5975" y="2294508"/>
            <a:ext cx="591820" cy="728345"/>
          </a:xfrm>
          <a:custGeom>
            <a:avLst/>
            <a:gdLst/>
            <a:ahLst/>
            <a:cxnLst/>
            <a:rect l="l" t="t" r="r" b="b"/>
            <a:pathLst>
              <a:path w="591820" h="728344">
                <a:moveTo>
                  <a:pt x="0" y="728090"/>
                </a:moveTo>
                <a:lnTo>
                  <a:pt x="0" y="720089"/>
                </a:lnTo>
                <a:lnTo>
                  <a:pt x="8000" y="720089"/>
                </a:lnTo>
                <a:lnTo>
                  <a:pt x="8000" y="712088"/>
                </a:lnTo>
                <a:lnTo>
                  <a:pt x="8000" y="704088"/>
                </a:lnTo>
                <a:lnTo>
                  <a:pt x="16001" y="696087"/>
                </a:lnTo>
                <a:lnTo>
                  <a:pt x="16001" y="688086"/>
                </a:lnTo>
                <a:lnTo>
                  <a:pt x="24002" y="680085"/>
                </a:lnTo>
                <a:lnTo>
                  <a:pt x="24002" y="672083"/>
                </a:lnTo>
                <a:lnTo>
                  <a:pt x="24002" y="664082"/>
                </a:lnTo>
                <a:lnTo>
                  <a:pt x="32003" y="656081"/>
                </a:lnTo>
                <a:lnTo>
                  <a:pt x="32003" y="648080"/>
                </a:lnTo>
                <a:lnTo>
                  <a:pt x="40004" y="640079"/>
                </a:lnTo>
                <a:lnTo>
                  <a:pt x="40004" y="632078"/>
                </a:lnTo>
                <a:lnTo>
                  <a:pt x="40004" y="624077"/>
                </a:lnTo>
                <a:lnTo>
                  <a:pt x="48005" y="624077"/>
                </a:lnTo>
                <a:lnTo>
                  <a:pt x="48005" y="616076"/>
                </a:lnTo>
                <a:lnTo>
                  <a:pt x="56007" y="608076"/>
                </a:lnTo>
                <a:lnTo>
                  <a:pt x="56007" y="600075"/>
                </a:lnTo>
                <a:lnTo>
                  <a:pt x="64008" y="592074"/>
                </a:lnTo>
                <a:lnTo>
                  <a:pt x="64008" y="584073"/>
                </a:lnTo>
                <a:lnTo>
                  <a:pt x="64008" y="576071"/>
                </a:lnTo>
                <a:lnTo>
                  <a:pt x="72009" y="576071"/>
                </a:lnTo>
                <a:lnTo>
                  <a:pt x="72009" y="568070"/>
                </a:lnTo>
                <a:lnTo>
                  <a:pt x="80010" y="560069"/>
                </a:lnTo>
                <a:lnTo>
                  <a:pt x="80010" y="552068"/>
                </a:lnTo>
                <a:lnTo>
                  <a:pt x="88011" y="544067"/>
                </a:lnTo>
                <a:lnTo>
                  <a:pt x="88011" y="536066"/>
                </a:lnTo>
                <a:lnTo>
                  <a:pt x="96012" y="528065"/>
                </a:lnTo>
                <a:lnTo>
                  <a:pt x="96012" y="520064"/>
                </a:lnTo>
                <a:lnTo>
                  <a:pt x="104012" y="512063"/>
                </a:lnTo>
                <a:lnTo>
                  <a:pt x="104012" y="504063"/>
                </a:lnTo>
                <a:lnTo>
                  <a:pt x="112013" y="504063"/>
                </a:lnTo>
                <a:lnTo>
                  <a:pt x="112013" y="496062"/>
                </a:lnTo>
                <a:lnTo>
                  <a:pt x="112013" y="488061"/>
                </a:lnTo>
                <a:lnTo>
                  <a:pt x="120014" y="488061"/>
                </a:lnTo>
                <a:lnTo>
                  <a:pt x="120014" y="480060"/>
                </a:lnTo>
                <a:lnTo>
                  <a:pt x="128015" y="480060"/>
                </a:lnTo>
                <a:lnTo>
                  <a:pt x="128015" y="472058"/>
                </a:lnTo>
                <a:lnTo>
                  <a:pt x="136016" y="464057"/>
                </a:lnTo>
                <a:lnTo>
                  <a:pt x="136016" y="456056"/>
                </a:lnTo>
                <a:lnTo>
                  <a:pt x="144017" y="448055"/>
                </a:lnTo>
                <a:lnTo>
                  <a:pt x="144017" y="440054"/>
                </a:lnTo>
                <a:lnTo>
                  <a:pt x="151891" y="440054"/>
                </a:lnTo>
                <a:lnTo>
                  <a:pt x="151891" y="432053"/>
                </a:lnTo>
                <a:lnTo>
                  <a:pt x="159892" y="424052"/>
                </a:lnTo>
                <a:lnTo>
                  <a:pt x="159892" y="416051"/>
                </a:lnTo>
                <a:lnTo>
                  <a:pt x="167894" y="416051"/>
                </a:lnTo>
                <a:lnTo>
                  <a:pt x="167894" y="408050"/>
                </a:lnTo>
                <a:lnTo>
                  <a:pt x="175895" y="400050"/>
                </a:lnTo>
                <a:lnTo>
                  <a:pt x="175895" y="392049"/>
                </a:lnTo>
                <a:lnTo>
                  <a:pt x="183896" y="392049"/>
                </a:lnTo>
                <a:lnTo>
                  <a:pt x="183896" y="384048"/>
                </a:lnTo>
                <a:lnTo>
                  <a:pt x="191897" y="384048"/>
                </a:lnTo>
                <a:lnTo>
                  <a:pt x="191897" y="376046"/>
                </a:lnTo>
                <a:lnTo>
                  <a:pt x="199898" y="368045"/>
                </a:lnTo>
                <a:lnTo>
                  <a:pt x="199898" y="360044"/>
                </a:lnTo>
                <a:lnTo>
                  <a:pt x="207899" y="360044"/>
                </a:lnTo>
                <a:lnTo>
                  <a:pt x="207899" y="352043"/>
                </a:lnTo>
                <a:lnTo>
                  <a:pt x="215900" y="352043"/>
                </a:lnTo>
                <a:lnTo>
                  <a:pt x="215900" y="344042"/>
                </a:lnTo>
                <a:lnTo>
                  <a:pt x="223900" y="336041"/>
                </a:lnTo>
                <a:lnTo>
                  <a:pt x="223900" y="328040"/>
                </a:lnTo>
                <a:lnTo>
                  <a:pt x="231901" y="328040"/>
                </a:lnTo>
                <a:lnTo>
                  <a:pt x="231901" y="320039"/>
                </a:lnTo>
                <a:lnTo>
                  <a:pt x="239902" y="320039"/>
                </a:lnTo>
                <a:lnTo>
                  <a:pt x="239902" y="312038"/>
                </a:lnTo>
                <a:lnTo>
                  <a:pt x="247903" y="312038"/>
                </a:lnTo>
                <a:lnTo>
                  <a:pt x="247903" y="304038"/>
                </a:lnTo>
                <a:lnTo>
                  <a:pt x="255904" y="304038"/>
                </a:lnTo>
                <a:lnTo>
                  <a:pt x="255904" y="296037"/>
                </a:lnTo>
                <a:lnTo>
                  <a:pt x="263905" y="288036"/>
                </a:lnTo>
                <a:lnTo>
                  <a:pt x="263905" y="280035"/>
                </a:lnTo>
                <a:lnTo>
                  <a:pt x="271907" y="280035"/>
                </a:lnTo>
                <a:lnTo>
                  <a:pt x="279908" y="272033"/>
                </a:lnTo>
                <a:lnTo>
                  <a:pt x="279908" y="264032"/>
                </a:lnTo>
                <a:lnTo>
                  <a:pt x="287909" y="264032"/>
                </a:lnTo>
                <a:lnTo>
                  <a:pt x="287909" y="256031"/>
                </a:lnTo>
                <a:lnTo>
                  <a:pt x="295910" y="256031"/>
                </a:lnTo>
                <a:lnTo>
                  <a:pt x="295910" y="248030"/>
                </a:lnTo>
                <a:lnTo>
                  <a:pt x="303911" y="248030"/>
                </a:lnTo>
                <a:lnTo>
                  <a:pt x="303911" y="240029"/>
                </a:lnTo>
                <a:lnTo>
                  <a:pt x="311912" y="240029"/>
                </a:lnTo>
                <a:lnTo>
                  <a:pt x="311912" y="232028"/>
                </a:lnTo>
                <a:lnTo>
                  <a:pt x="319913" y="232028"/>
                </a:lnTo>
                <a:lnTo>
                  <a:pt x="319913" y="224027"/>
                </a:lnTo>
                <a:lnTo>
                  <a:pt x="327913" y="224027"/>
                </a:lnTo>
                <a:lnTo>
                  <a:pt x="327913" y="216026"/>
                </a:lnTo>
                <a:lnTo>
                  <a:pt x="335914" y="216026"/>
                </a:lnTo>
                <a:lnTo>
                  <a:pt x="335914" y="208025"/>
                </a:lnTo>
                <a:lnTo>
                  <a:pt x="343915" y="208025"/>
                </a:lnTo>
                <a:lnTo>
                  <a:pt x="343915" y="200025"/>
                </a:lnTo>
                <a:lnTo>
                  <a:pt x="351916" y="200025"/>
                </a:lnTo>
                <a:lnTo>
                  <a:pt x="351916" y="192024"/>
                </a:lnTo>
                <a:lnTo>
                  <a:pt x="359917" y="192024"/>
                </a:lnTo>
                <a:lnTo>
                  <a:pt x="359917" y="184023"/>
                </a:lnTo>
                <a:lnTo>
                  <a:pt x="367919" y="184023"/>
                </a:lnTo>
                <a:lnTo>
                  <a:pt x="367919" y="176021"/>
                </a:lnTo>
                <a:lnTo>
                  <a:pt x="375920" y="176021"/>
                </a:lnTo>
                <a:lnTo>
                  <a:pt x="375920" y="168020"/>
                </a:lnTo>
                <a:lnTo>
                  <a:pt x="383921" y="168020"/>
                </a:lnTo>
                <a:lnTo>
                  <a:pt x="383921" y="160019"/>
                </a:lnTo>
                <a:lnTo>
                  <a:pt x="391922" y="160019"/>
                </a:lnTo>
                <a:lnTo>
                  <a:pt x="391922" y="152018"/>
                </a:lnTo>
                <a:lnTo>
                  <a:pt x="399923" y="152018"/>
                </a:lnTo>
                <a:lnTo>
                  <a:pt x="407924" y="144017"/>
                </a:lnTo>
                <a:lnTo>
                  <a:pt x="415925" y="136016"/>
                </a:lnTo>
                <a:lnTo>
                  <a:pt x="423925" y="136016"/>
                </a:lnTo>
                <a:lnTo>
                  <a:pt x="423925" y="128015"/>
                </a:lnTo>
                <a:lnTo>
                  <a:pt x="431926" y="128015"/>
                </a:lnTo>
                <a:lnTo>
                  <a:pt x="431926" y="120014"/>
                </a:lnTo>
                <a:lnTo>
                  <a:pt x="439927" y="120014"/>
                </a:lnTo>
                <a:lnTo>
                  <a:pt x="439927" y="112013"/>
                </a:lnTo>
                <a:lnTo>
                  <a:pt x="447801" y="112013"/>
                </a:lnTo>
                <a:lnTo>
                  <a:pt x="447801" y="104012"/>
                </a:lnTo>
                <a:lnTo>
                  <a:pt x="455802" y="104012"/>
                </a:lnTo>
                <a:lnTo>
                  <a:pt x="463803" y="96012"/>
                </a:lnTo>
                <a:lnTo>
                  <a:pt x="471804" y="88011"/>
                </a:lnTo>
                <a:lnTo>
                  <a:pt x="479805" y="88011"/>
                </a:lnTo>
                <a:lnTo>
                  <a:pt x="479805" y="80010"/>
                </a:lnTo>
                <a:lnTo>
                  <a:pt x="487807" y="80010"/>
                </a:lnTo>
                <a:lnTo>
                  <a:pt x="487807" y="72008"/>
                </a:lnTo>
                <a:lnTo>
                  <a:pt x="495808" y="72008"/>
                </a:lnTo>
                <a:lnTo>
                  <a:pt x="503809" y="64007"/>
                </a:lnTo>
                <a:lnTo>
                  <a:pt x="511810" y="64007"/>
                </a:lnTo>
                <a:lnTo>
                  <a:pt x="511810" y="56006"/>
                </a:lnTo>
                <a:lnTo>
                  <a:pt x="519811" y="56006"/>
                </a:lnTo>
                <a:lnTo>
                  <a:pt x="519811" y="48005"/>
                </a:lnTo>
                <a:lnTo>
                  <a:pt x="527812" y="48005"/>
                </a:lnTo>
                <a:lnTo>
                  <a:pt x="535813" y="40004"/>
                </a:lnTo>
                <a:lnTo>
                  <a:pt x="543813" y="40004"/>
                </a:lnTo>
                <a:lnTo>
                  <a:pt x="543813" y="32003"/>
                </a:lnTo>
                <a:lnTo>
                  <a:pt x="551814" y="32003"/>
                </a:lnTo>
                <a:lnTo>
                  <a:pt x="551814" y="24002"/>
                </a:lnTo>
                <a:lnTo>
                  <a:pt x="559815" y="24002"/>
                </a:lnTo>
                <a:lnTo>
                  <a:pt x="567816" y="24002"/>
                </a:lnTo>
                <a:lnTo>
                  <a:pt x="567816" y="16001"/>
                </a:lnTo>
                <a:lnTo>
                  <a:pt x="575817" y="16001"/>
                </a:lnTo>
                <a:lnTo>
                  <a:pt x="575817" y="8000"/>
                </a:lnTo>
                <a:lnTo>
                  <a:pt x="583819" y="8000"/>
                </a:lnTo>
                <a:lnTo>
                  <a:pt x="591820" y="0"/>
                </a:lnTo>
              </a:path>
            </a:pathLst>
          </a:custGeom>
          <a:ln w="254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7795" y="1998472"/>
            <a:ext cx="593090" cy="296545"/>
          </a:xfrm>
          <a:custGeom>
            <a:avLst/>
            <a:gdLst/>
            <a:ahLst/>
            <a:cxnLst/>
            <a:rect l="l" t="t" r="r" b="b"/>
            <a:pathLst>
              <a:path w="593090" h="296544">
                <a:moveTo>
                  <a:pt x="0" y="296037"/>
                </a:moveTo>
                <a:lnTo>
                  <a:pt x="8000" y="296037"/>
                </a:lnTo>
                <a:lnTo>
                  <a:pt x="8000" y="288036"/>
                </a:lnTo>
                <a:lnTo>
                  <a:pt x="16001" y="288036"/>
                </a:lnTo>
                <a:lnTo>
                  <a:pt x="24002" y="280035"/>
                </a:lnTo>
                <a:lnTo>
                  <a:pt x="32003" y="280035"/>
                </a:lnTo>
                <a:lnTo>
                  <a:pt x="32003" y="272033"/>
                </a:lnTo>
                <a:lnTo>
                  <a:pt x="40131" y="272033"/>
                </a:lnTo>
                <a:lnTo>
                  <a:pt x="48132" y="264032"/>
                </a:lnTo>
                <a:lnTo>
                  <a:pt x="56133" y="264032"/>
                </a:lnTo>
                <a:lnTo>
                  <a:pt x="56133" y="256031"/>
                </a:lnTo>
                <a:lnTo>
                  <a:pt x="64134" y="256031"/>
                </a:lnTo>
                <a:lnTo>
                  <a:pt x="72135" y="256031"/>
                </a:lnTo>
                <a:lnTo>
                  <a:pt x="72135" y="248030"/>
                </a:lnTo>
                <a:lnTo>
                  <a:pt x="80136" y="248030"/>
                </a:lnTo>
                <a:lnTo>
                  <a:pt x="88137" y="240029"/>
                </a:lnTo>
                <a:lnTo>
                  <a:pt x="96138" y="240029"/>
                </a:lnTo>
                <a:lnTo>
                  <a:pt x="96138" y="232028"/>
                </a:lnTo>
                <a:lnTo>
                  <a:pt x="104139" y="232028"/>
                </a:lnTo>
                <a:lnTo>
                  <a:pt x="112268" y="232028"/>
                </a:lnTo>
                <a:lnTo>
                  <a:pt x="112268" y="224027"/>
                </a:lnTo>
                <a:lnTo>
                  <a:pt x="120269" y="224027"/>
                </a:lnTo>
                <a:lnTo>
                  <a:pt x="128270" y="216026"/>
                </a:lnTo>
                <a:lnTo>
                  <a:pt x="136271" y="216026"/>
                </a:lnTo>
                <a:lnTo>
                  <a:pt x="136271" y="208025"/>
                </a:lnTo>
                <a:lnTo>
                  <a:pt x="144272" y="208025"/>
                </a:lnTo>
                <a:lnTo>
                  <a:pt x="152273" y="208025"/>
                </a:lnTo>
                <a:lnTo>
                  <a:pt x="152273" y="200025"/>
                </a:lnTo>
                <a:lnTo>
                  <a:pt x="160274" y="200025"/>
                </a:lnTo>
                <a:lnTo>
                  <a:pt x="168275" y="200025"/>
                </a:lnTo>
                <a:lnTo>
                  <a:pt x="168275" y="192024"/>
                </a:lnTo>
                <a:lnTo>
                  <a:pt x="176275" y="192024"/>
                </a:lnTo>
                <a:lnTo>
                  <a:pt x="184276" y="184023"/>
                </a:lnTo>
                <a:lnTo>
                  <a:pt x="192404" y="184023"/>
                </a:lnTo>
                <a:lnTo>
                  <a:pt x="192404" y="176022"/>
                </a:lnTo>
                <a:lnTo>
                  <a:pt x="200405" y="176022"/>
                </a:lnTo>
                <a:lnTo>
                  <a:pt x="208406" y="176022"/>
                </a:lnTo>
                <a:lnTo>
                  <a:pt x="208406" y="168020"/>
                </a:lnTo>
                <a:lnTo>
                  <a:pt x="216407" y="168020"/>
                </a:lnTo>
                <a:lnTo>
                  <a:pt x="224408" y="168020"/>
                </a:lnTo>
                <a:lnTo>
                  <a:pt x="224408" y="160019"/>
                </a:lnTo>
                <a:lnTo>
                  <a:pt x="232409" y="160019"/>
                </a:lnTo>
                <a:lnTo>
                  <a:pt x="240410" y="160019"/>
                </a:lnTo>
                <a:lnTo>
                  <a:pt x="240410" y="152018"/>
                </a:lnTo>
                <a:lnTo>
                  <a:pt x="248411" y="152018"/>
                </a:lnTo>
                <a:lnTo>
                  <a:pt x="256412" y="152018"/>
                </a:lnTo>
                <a:lnTo>
                  <a:pt x="256412" y="144017"/>
                </a:lnTo>
                <a:lnTo>
                  <a:pt x="264540" y="144017"/>
                </a:lnTo>
                <a:lnTo>
                  <a:pt x="272541" y="144017"/>
                </a:lnTo>
                <a:lnTo>
                  <a:pt x="272541" y="136016"/>
                </a:lnTo>
                <a:lnTo>
                  <a:pt x="280543" y="136016"/>
                </a:lnTo>
                <a:lnTo>
                  <a:pt x="288544" y="136016"/>
                </a:lnTo>
                <a:lnTo>
                  <a:pt x="288544" y="128015"/>
                </a:lnTo>
                <a:lnTo>
                  <a:pt x="296545" y="128015"/>
                </a:lnTo>
                <a:lnTo>
                  <a:pt x="304546" y="120014"/>
                </a:lnTo>
                <a:lnTo>
                  <a:pt x="312547" y="120014"/>
                </a:lnTo>
                <a:lnTo>
                  <a:pt x="320548" y="120014"/>
                </a:lnTo>
                <a:lnTo>
                  <a:pt x="320548" y="112013"/>
                </a:lnTo>
                <a:lnTo>
                  <a:pt x="328549" y="112013"/>
                </a:lnTo>
                <a:lnTo>
                  <a:pt x="336676" y="112013"/>
                </a:lnTo>
                <a:lnTo>
                  <a:pt x="336676" y="104012"/>
                </a:lnTo>
                <a:lnTo>
                  <a:pt x="344677" y="104012"/>
                </a:lnTo>
                <a:lnTo>
                  <a:pt x="352678" y="104012"/>
                </a:lnTo>
                <a:lnTo>
                  <a:pt x="352678" y="96012"/>
                </a:lnTo>
                <a:lnTo>
                  <a:pt x="360679" y="96012"/>
                </a:lnTo>
                <a:lnTo>
                  <a:pt x="368680" y="96012"/>
                </a:lnTo>
                <a:lnTo>
                  <a:pt x="368680" y="88011"/>
                </a:lnTo>
                <a:lnTo>
                  <a:pt x="376681" y="88011"/>
                </a:lnTo>
                <a:lnTo>
                  <a:pt x="384682" y="88011"/>
                </a:lnTo>
                <a:lnTo>
                  <a:pt x="384682" y="80010"/>
                </a:lnTo>
                <a:lnTo>
                  <a:pt x="392683" y="80010"/>
                </a:lnTo>
                <a:lnTo>
                  <a:pt x="400684" y="80010"/>
                </a:lnTo>
                <a:lnTo>
                  <a:pt x="400684" y="72008"/>
                </a:lnTo>
                <a:lnTo>
                  <a:pt x="408812" y="72008"/>
                </a:lnTo>
                <a:lnTo>
                  <a:pt x="416813" y="72008"/>
                </a:lnTo>
                <a:lnTo>
                  <a:pt x="424814" y="72008"/>
                </a:lnTo>
                <a:lnTo>
                  <a:pt x="424814" y="64007"/>
                </a:lnTo>
                <a:lnTo>
                  <a:pt x="432815" y="64007"/>
                </a:lnTo>
                <a:lnTo>
                  <a:pt x="440816" y="64007"/>
                </a:lnTo>
                <a:lnTo>
                  <a:pt x="440816" y="56006"/>
                </a:lnTo>
                <a:lnTo>
                  <a:pt x="448818" y="56006"/>
                </a:lnTo>
                <a:lnTo>
                  <a:pt x="456819" y="56006"/>
                </a:lnTo>
                <a:lnTo>
                  <a:pt x="456819" y="48005"/>
                </a:lnTo>
                <a:lnTo>
                  <a:pt x="464820" y="48005"/>
                </a:lnTo>
                <a:lnTo>
                  <a:pt x="472821" y="48005"/>
                </a:lnTo>
                <a:lnTo>
                  <a:pt x="480822" y="48005"/>
                </a:lnTo>
                <a:lnTo>
                  <a:pt x="480822" y="40004"/>
                </a:lnTo>
                <a:lnTo>
                  <a:pt x="488950" y="40004"/>
                </a:lnTo>
                <a:lnTo>
                  <a:pt x="496950" y="40004"/>
                </a:lnTo>
                <a:lnTo>
                  <a:pt x="496950" y="32003"/>
                </a:lnTo>
                <a:lnTo>
                  <a:pt x="504951" y="32003"/>
                </a:lnTo>
                <a:lnTo>
                  <a:pt x="512952" y="32003"/>
                </a:lnTo>
                <a:lnTo>
                  <a:pt x="512952" y="24002"/>
                </a:lnTo>
                <a:lnTo>
                  <a:pt x="520953" y="24002"/>
                </a:lnTo>
                <a:lnTo>
                  <a:pt x="528954" y="24002"/>
                </a:lnTo>
                <a:lnTo>
                  <a:pt x="536955" y="16001"/>
                </a:lnTo>
                <a:lnTo>
                  <a:pt x="544956" y="16001"/>
                </a:lnTo>
                <a:lnTo>
                  <a:pt x="552957" y="16001"/>
                </a:lnTo>
                <a:lnTo>
                  <a:pt x="552957" y="8000"/>
                </a:lnTo>
                <a:lnTo>
                  <a:pt x="561085" y="8000"/>
                </a:lnTo>
                <a:lnTo>
                  <a:pt x="569086" y="8000"/>
                </a:lnTo>
                <a:lnTo>
                  <a:pt x="577087" y="0"/>
                </a:lnTo>
                <a:lnTo>
                  <a:pt x="585088" y="0"/>
                </a:lnTo>
                <a:lnTo>
                  <a:pt x="593089" y="0"/>
                </a:lnTo>
              </a:path>
            </a:pathLst>
          </a:custGeom>
          <a:ln w="254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0884" y="1870075"/>
            <a:ext cx="351790" cy="128905"/>
          </a:xfrm>
          <a:custGeom>
            <a:avLst/>
            <a:gdLst/>
            <a:ahLst/>
            <a:cxnLst/>
            <a:rect l="l" t="t" r="r" b="b"/>
            <a:pathLst>
              <a:path w="351790" h="128905">
                <a:moveTo>
                  <a:pt x="0" y="128397"/>
                </a:moveTo>
                <a:lnTo>
                  <a:pt x="0" y="120269"/>
                </a:lnTo>
                <a:lnTo>
                  <a:pt x="8000" y="120269"/>
                </a:lnTo>
                <a:lnTo>
                  <a:pt x="16001" y="120269"/>
                </a:lnTo>
                <a:lnTo>
                  <a:pt x="24003" y="120269"/>
                </a:lnTo>
                <a:lnTo>
                  <a:pt x="24003" y="112267"/>
                </a:lnTo>
                <a:lnTo>
                  <a:pt x="32004" y="112267"/>
                </a:lnTo>
                <a:lnTo>
                  <a:pt x="40005" y="112267"/>
                </a:lnTo>
                <a:lnTo>
                  <a:pt x="48006" y="104266"/>
                </a:lnTo>
                <a:lnTo>
                  <a:pt x="56007" y="104266"/>
                </a:lnTo>
                <a:lnTo>
                  <a:pt x="64008" y="104266"/>
                </a:lnTo>
                <a:lnTo>
                  <a:pt x="64008" y="96265"/>
                </a:lnTo>
                <a:lnTo>
                  <a:pt x="72009" y="96265"/>
                </a:lnTo>
                <a:lnTo>
                  <a:pt x="80010" y="96265"/>
                </a:lnTo>
                <a:lnTo>
                  <a:pt x="87884" y="96265"/>
                </a:lnTo>
                <a:lnTo>
                  <a:pt x="87884" y="88264"/>
                </a:lnTo>
                <a:lnTo>
                  <a:pt x="95885" y="88264"/>
                </a:lnTo>
                <a:lnTo>
                  <a:pt x="103886" y="88264"/>
                </a:lnTo>
                <a:lnTo>
                  <a:pt x="111887" y="80263"/>
                </a:lnTo>
                <a:lnTo>
                  <a:pt x="119888" y="80263"/>
                </a:lnTo>
                <a:lnTo>
                  <a:pt x="127889" y="80263"/>
                </a:lnTo>
                <a:lnTo>
                  <a:pt x="135890" y="72136"/>
                </a:lnTo>
                <a:lnTo>
                  <a:pt x="143891" y="72136"/>
                </a:lnTo>
                <a:lnTo>
                  <a:pt x="151892" y="72136"/>
                </a:lnTo>
                <a:lnTo>
                  <a:pt x="151892" y="64135"/>
                </a:lnTo>
                <a:lnTo>
                  <a:pt x="159893" y="64135"/>
                </a:lnTo>
                <a:lnTo>
                  <a:pt x="167894" y="64135"/>
                </a:lnTo>
                <a:lnTo>
                  <a:pt x="175895" y="64135"/>
                </a:lnTo>
                <a:lnTo>
                  <a:pt x="175895" y="56134"/>
                </a:lnTo>
                <a:lnTo>
                  <a:pt x="183896" y="56134"/>
                </a:lnTo>
                <a:lnTo>
                  <a:pt x="191897" y="56134"/>
                </a:lnTo>
                <a:lnTo>
                  <a:pt x="199898" y="56134"/>
                </a:lnTo>
                <a:lnTo>
                  <a:pt x="199898" y="48133"/>
                </a:lnTo>
                <a:lnTo>
                  <a:pt x="207899" y="48133"/>
                </a:lnTo>
                <a:lnTo>
                  <a:pt x="215900" y="48133"/>
                </a:lnTo>
                <a:lnTo>
                  <a:pt x="223900" y="48133"/>
                </a:lnTo>
                <a:lnTo>
                  <a:pt x="223900" y="40132"/>
                </a:lnTo>
                <a:lnTo>
                  <a:pt x="231901" y="40132"/>
                </a:lnTo>
                <a:lnTo>
                  <a:pt x="239903" y="40132"/>
                </a:lnTo>
                <a:lnTo>
                  <a:pt x="247904" y="40132"/>
                </a:lnTo>
                <a:lnTo>
                  <a:pt x="247904" y="32130"/>
                </a:lnTo>
                <a:lnTo>
                  <a:pt x="255905" y="32130"/>
                </a:lnTo>
                <a:lnTo>
                  <a:pt x="263779" y="32130"/>
                </a:lnTo>
                <a:lnTo>
                  <a:pt x="271780" y="32130"/>
                </a:lnTo>
                <a:lnTo>
                  <a:pt x="271780" y="24002"/>
                </a:lnTo>
                <a:lnTo>
                  <a:pt x="279781" y="24002"/>
                </a:lnTo>
                <a:lnTo>
                  <a:pt x="287782" y="24002"/>
                </a:lnTo>
                <a:lnTo>
                  <a:pt x="295783" y="24002"/>
                </a:lnTo>
                <a:lnTo>
                  <a:pt x="295783" y="16001"/>
                </a:lnTo>
                <a:lnTo>
                  <a:pt x="303784" y="16001"/>
                </a:lnTo>
                <a:lnTo>
                  <a:pt x="311785" y="16001"/>
                </a:lnTo>
                <a:lnTo>
                  <a:pt x="319786" y="16001"/>
                </a:lnTo>
                <a:lnTo>
                  <a:pt x="319786" y="8000"/>
                </a:lnTo>
                <a:lnTo>
                  <a:pt x="327787" y="8000"/>
                </a:lnTo>
                <a:lnTo>
                  <a:pt x="335788" y="8000"/>
                </a:lnTo>
                <a:lnTo>
                  <a:pt x="343789" y="8000"/>
                </a:lnTo>
                <a:lnTo>
                  <a:pt x="343789" y="0"/>
                </a:lnTo>
                <a:lnTo>
                  <a:pt x="351790" y="0"/>
                </a:lnTo>
              </a:path>
            </a:pathLst>
          </a:custGeom>
          <a:ln w="254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54775" y="2253494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25807" y="0"/>
                </a:moveTo>
                <a:lnTo>
                  <a:pt x="12691" y="4709"/>
                </a:lnTo>
                <a:lnTo>
                  <a:pt x="3478" y="14835"/>
                </a:lnTo>
                <a:lnTo>
                  <a:pt x="0" y="28568"/>
                </a:lnTo>
                <a:lnTo>
                  <a:pt x="1077" y="36286"/>
                </a:lnTo>
                <a:lnTo>
                  <a:pt x="7344" y="47046"/>
                </a:lnTo>
                <a:lnTo>
                  <a:pt x="18829" y="54237"/>
                </a:lnTo>
                <a:lnTo>
                  <a:pt x="35099" y="56513"/>
                </a:lnTo>
                <a:lnTo>
                  <a:pt x="46425" y="50611"/>
                </a:lnTo>
                <a:lnTo>
                  <a:pt x="54102" y="39433"/>
                </a:lnTo>
                <a:lnTo>
                  <a:pt x="56734" y="23661"/>
                </a:lnTo>
                <a:lnTo>
                  <a:pt x="51387" y="11488"/>
                </a:lnTo>
                <a:lnTo>
                  <a:pt x="40720" y="3075"/>
                </a:lnTo>
                <a:lnTo>
                  <a:pt x="25807" y="0"/>
                </a:lnTo>
                <a:close/>
              </a:path>
            </a:pathLst>
          </a:custGeom>
          <a:solidFill>
            <a:srgbClr val="7D9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54775" y="2253494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0" y="28568"/>
                </a:moveTo>
                <a:lnTo>
                  <a:pt x="3478" y="14835"/>
                </a:lnTo>
                <a:lnTo>
                  <a:pt x="12691" y="4709"/>
                </a:lnTo>
                <a:lnTo>
                  <a:pt x="25807" y="0"/>
                </a:lnTo>
                <a:lnTo>
                  <a:pt x="40720" y="3075"/>
                </a:lnTo>
                <a:lnTo>
                  <a:pt x="51387" y="11488"/>
                </a:lnTo>
                <a:lnTo>
                  <a:pt x="56734" y="23661"/>
                </a:lnTo>
                <a:lnTo>
                  <a:pt x="54102" y="39433"/>
                </a:lnTo>
                <a:lnTo>
                  <a:pt x="46425" y="50611"/>
                </a:lnTo>
                <a:lnTo>
                  <a:pt x="35099" y="56513"/>
                </a:lnTo>
                <a:lnTo>
                  <a:pt x="18829" y="54237"/>
                </a:lnTo>
                <a:lnTo>
                  <a:pt x="7344" y="47046"/>
                </a:lnTo>
                <a:lnTo>
                  <a:pt x="1077" y="36286"/>
                </a:lnTo>
                <a:lnTo>
                  <a:pt x="0" y="2856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4925" y="2436876"/>
            <a:ext cx="2592070" cy="76200"/>
          </a:xfrm>
          <a:custGeom>
            <a:avLst/>
            <a:gdLst/>
            <a:ahLst/>
            <a:cxnLst/>
            <a:rect l="l" t="t" r="r" b="b"/>
            <a:pathLst>
              <a:path w="2592070" h="76200">
                <a:moveTo>
                  <a:pt x="2515870" y="44443"/>
                </a:moveTo>
                <a:lnTo>
                  <a:pt x="2515870" y="76200"/>
                </a:lnTo>
                <a:lnTo>
                  <a:pt x="2579370" y="44450"/>
                </a:lnTo>
                <a:lnTo>
                  <a:pt x="2515870" y="44443"/>
                </a:lnTo>
                <a:close/>
              </a:path>
              <a:path w="2592070" h="76200">
                <a:moveTo>
                  <a:pt x="2515870" y="31743"/>
                </a:moveTo>
                <a:lnTo>
                  <a:pt x="2515870" y="44443"/>
                </a:lnTo>
                <a:lnTo>
                  <a:pt x="2528570" y="44450"/>
                </a:lnTo>
                <a:lnTo>
                  <a:pt x="2528570" y="31750"/>
                </a:lnTo>
                <a:lnTo>
                  <a:pt x="2515870" y="31743"/>
                </a:lnTo>
                <a:close/>
              </a:path>
              <a:path w="2592070" h="76200">
                <a:moveTo>
                  <a:pt x="2515870" y="0"/>
                </a:moveTo>
                <a:lnTo>
                  <a:pt x="2515870" y="31743"/>
                </a:lnTo>
                <a:lnTo>
                  <a:pt x="2528570" y="31750"/>
                </a:lnTo>
                <a:lnTo>
                  <a:pt x="2528570" y="44450"/>
                </a:lnTo>
                <a:lnTo>
                  <a:pt x="2579382" y="44443"/>
                </a:lnTo>
                <a:lnTo>
                  <a:pt x="2592070" y="38100"/>
                </a:lnTo>
                <a:lnTo>
                  <a:pt x="2515870" y="0"/>
                </a:lnTo>
                <a:close/>
              </a:path>
              <a:path w="2592070" h="76200">
                <a:moveTo>
                  <a:pt x="0" y="30479"/>
                </a:moveTo>
                <a:lnTo>
                  <a:pt x="0" y="43179"/>
                </a:lnTo>
                <a:lnTo>
                  <a:pt x="2515870" y="44443"/>
                </a:lnTo>
                <a:lnTo>
                  <a:pt x="2515870" y="31743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0959" y="645159"/>
            <a:ext cx="76200" cy="2465070"/>
          </a:xfrm>
          <a:custGeom>
            <a:avLst/>
            <a:gdLst/>
            <a:ahLst/>
            <a:cxnLst/>
            <a:rect l="l" t="t" r="r" b="b"/>
            <a:pathLst>
              <a:path w="76200" h="2465070">
                <a:moveTo>
                  <a:pt x="44450" y="63500"/>
                </a:moveTo>
                <a:lnTo>
                  <a:pt x="31750" y="63500"/>
                </a:lnTo>
                <a:lnTo>
                  <a:pt x="33019" y="2464816"/>
                </a:lnTo>
                <a:lnTo>
                  <a:pt x="45719" y="2464689"/>
                </a:lnTo>
                <a:lnTo>
                  <a:pt x="44450" y="63500"/>
                </a:lnTo>
                <a:close/>
              </a:path>
              <a:path w="76200" h="2465070">
                <a:moveTo>
                  <a:pt x="38100" y="0"/>
                </a:moveTo>
                <a:lnTo>
                  <a:pt x="0" y="76200"/>
                </a:lnTo>
                <a:lnTo>
                  <a:pt x="31756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465070">
                <a:moveTo>
                  <a:pt x="69850" y="63500"/>
                </a:moveTo>
                <a:lnTo>
                  <a:pt x="44450" y="63500"/>
                </a:lnTo>
                <a:lnTo>
                  <a:pt x="4445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0168" y="819340"/>
            <a:ext cx="3547745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-431800">
              <a:lnSpc>
                <a:spcPct val="155800"/>
              </a:lnSpc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°函数与其反函数的图形 关于直</a:t>
            </a:r>
            <a:r>
              <a:rPr sz="2400" b="1" spc="-10" dirty="0">
                <a:solidFill>
                  <a:srgbClr val="0000FF"/>
                </a:solidFill>
                <a:latin typeface="楷体"/>
                <a:cs typeface="楷体"/>
              </a:rPr>
              <a:t>线</a:t>
            </a:r>
            <a:r>
              <a:rPr sz="2400" b="1" spc="-605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y = x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对</a:t>
            </a:r>
            <a:r>
              <a:rPr sz="2400" b="1" spc="-5" dirty="0">
                <a:solidFill>
                  <a:srgbClr val="0000FF"/>
                </a:solidFill>
                <a:latin typeface="楷体"/>
                <a:cs typeface="楷体"/>
              </a:rPr>
              <a:t>称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5967" y="2851721"/>
            <a:ext cx="4502785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0444" algn="l"/>
              </a:tabLst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例</a:t>
            </a:r>
            <a:r>
              <a:rPr sz="2400" b="1" spc="-10" dirty="0">
                <a:solidFill>
                  <a:srgbClr val="330066"/>
                </a:solidFill>
                <a:latin typeface="楷体"/>
                <a:cs typeface="楷体"/>
              </a:rPr>
              <a:t>如</a:t>
            </a:r>
            <a:r>
              <a:rPr sz="2400" b="1" spc="-600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,	</a:t>
            </a:r>
            <a:r>
              <a:rPr sz="2400" b="1" dirty="0">
                <a:latin typeface="楷体"/>
                <a:cs typeface="楷体"/>
              </a:rPr>
              <a:t>指数函数</a:t>
            </a:r>
            <a:endParaRPr sz="2400" dirty="0">
              <a:latin typeface="楷体"/>
              <a:cs typeface="楷体"/>
            </a:endParaRPr>
          </a:p>
          <a:p>
            <a:pPr marL="1741170">
              <a:lnSpc>
                <a:spcPct val="100000"/>
              </a:lnSpc>
              <a:spcBef>
                <a:spcPts val="1814"/>
              </a:spcBef>
            </a:pPr>
            <a:r>
              <a:rPr sz="2550" b="1" i="1" spc="-15" dirty="0">
                <a:latin typeface="Times New Roman"/>
                <a:cs typeface="Times New Roman"/>
              </a:rPr>
              <a:t>y</a:t>
            </a:r>
            <a:r>
              <a:rPr sz="2550" b="1" i="1" spc="-3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b="1" i="1" spc="235" dirty="0">
                <a:latin typeface="Times New Roman"/>
                <a:cs typeface="Times New Roman"/>
              </a:rPr>
              <a:t>e</a:t>
            </a:r>
            <a:r>
              <a:rPr sz="2250" b="1" i="1" spc="-30" baseline="42592" dirty="0">
                <a:latin typeface="Times New Roman"/>
                <a:cs typeface="Times New Roman"/>
              </a:rPr>
              <a:t>x</a:t>
            </a:r>
            <a:r>
              <a:rPr sz="2250" b="1" i="1" spc="-22" baseline="42592" dirty="0">
                <a:latin typeface="Times New Roman"/>
                <a:cs typeface="Times New Roman"/>
              </a:rPr>
              <a:t> </a:t>
            </a:r>
            <a:r>
              <a:rPr sz="2550" b="1" spc="-10" dirty="0">
                <a:latin typeface="Times New Roman"/>
                <a:cs typeface="Times New Roman"/>
              </a:rPr>
              <a:t>,</a:t>
            </a:r>
            <a:r>
              <a:rPr sz="2550" b="1" spc="65" dirty="0">
                <a:latin typeface="Times New Roman"/>
                <a:cs typeface="Times New Roman"/>
              </a:rPr>
              <a:t> </a:t>
            </a:r>
            <a:r>
              <a:rPr sz="2550" b="1" i="1" spc="-20" dirty="0">
                <a:latin typeface="Times New Roman"/>
                <a:cs typeface="Times New Roman"/>
              </a:rPr>
              <a:t>x</a:t>
            </a:r>
            <a:r>
              <a:rPr sz="2550" b="1" i="1" spc="-29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</a:t>
            </a:r>
            <a:r>
              <a:rPr sz="2550" spc="-355" dirty="0">
                <a:latin typeface="Times New Roman"/>
                <a:cs typeface="Times New Roman"/>
              </a:rPr>
              <a:t> </a:t>
            </a:r>
            <a:r>
              <a:rPr sz="2550" b="1" spc="75" dirty="0">
                <a:latin typeface="Times New Roman"/>
                <a:cs typeface="Times New Roman"/>
              </a:rPr>
              <a:t>(</a:t>
            </a:r>
            <a:r>
              <a:rPr sz="2550" spc="-5" dirty="0">
                <a:latin typeface="Symbol"/>
                <a:cs typeface="Symbol"/>
              </a:rPr>
              <a:t></a:t>
            </a:r>
            <a:r>
              <a:rPr sz="2550" spc="-25" dirty="0">
                <a:latin typeface="Symbol"/>
                <a:cs typeface="Symbol"/>
              </a:rPr>
              <a:t>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b="1" spc="-10" dirty="0">
                <a:latin typeface="Times New Roman"/>
                <a:cs typeface="Times New Roman"/>
              </a:rPr>
              <a:t>,</a:t>
            </a:r>
            <a:r>
              <a:rPr sz="2550" b="1" spc="-13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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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b="1" spc="-15" dirty="0">
                <a:latin typeface="Times New Roman"/>
                <a:cs typeface="Times New Roman"/>
              </a:rPr>
              <a:t>)</a:t>
            </a:r>
            <a:endParaRPr sz="2550" dirty="0">
              <a:latin typeface="Times New Roman"/>
              <a:cs typeface="Times New Roman"/>
            </a:endParaRPr>
          </a:p>
          <a:p>
            <a:pPr marL="1093470">
              <a:lnSpc>
                <a:spcPts val="2835"/>
              </a:lnSpc>
              <a:spcBef>
                <a:spcPts val="1885"/>
              </a:spcBef>
            </a:pPr>
            <a:r>
              <a:rPr sz="2400" b="1" dirty="0">
                <a:latin typeface="楷体"/>
                <a:cs typeface="楷体"/>
              </a:rPr>
              <a:t>对数函数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5151" y="1574819"/>
            <a:ext cx="96646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i="1" spc="-20" dirty="0">
                <a:solidFill>
                  <a:srgbClr val="330066"/>
                </a:solidFill>
                <a:latin typeface="Times New Roman"/>
                <a:cs typeface="Times New Roman"/>
              </a:rPr>
              <a:t>y</a:t>
            </a:r>
            <a:r>
              <a:rPr sz="2100" b="1" i="1" spc="-1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100" b="1" spc="-25" dirty="0">
                <a:solidFill>
                  <a:srgbClr val="330066"/>
                </a:solidFill>
                <a:latin typeface="Symbol"/>
                <a:cs typeface="Symbol"/>
              </a:rPr>
              <a:t></a:t>
            </a:r>
            <a:r>
              <a:rPr sz="2100" b="1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100" b="1" spc="-12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100" b="1" i="1" spc="-15" dirty="0">
                <a:solidFill>
                  <a:srgbClr val="330066"/>
                </a:solidFill>
                <a:latin typeface="Times New Roman"/>
                <a:cs typeface="Times New Roman"/>
              </a:rPr>
              <a:t>f</a:t>
            </a:r>
            <a:r>
              <a:rPr sz="2100" b="1" i="1" spc="-8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330066"/>
                </a:solidFill>
                <a:latin typeface="Times New Roman"/>
                <a:cs typeface="Times New Roman"/>
              </a:rPr>
              <a:t>(</a:t>
            </a:r>
            <a:r>
              <a:rPr sz="2100" b="1" spc="-28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100" b="1" i="1" spc="110" dirty="0">
                <a:solidFill>
                  <a:srgbClr val="330066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330066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3748" y="727026"/>
            <a:ext cx="56959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15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b="1" spc="-7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150" b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0084" y="1359952"/>
            <a:ext cx="77787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i="1" spc="30" dirty="0">
                <a:solidFill>
                  <a:srgbClr val="FF00FF"/>
                </a:solidFill>
                <a:latin typeface="Times New Roman"/>
                <a:cs typeface="Times New Roman"/>
              </a:rPr>
              <a:t>Q</a:t>
            </a:r>
            <a:r>
              <a:rPr sz="2100" b="1" spc="35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r>
              <a:rPr sz="2100" b="1" i="1" spc="15" dirty="0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r>
              <a:rPr sz="2100" b="1" spc="-15" dirty="0">
                <a:solidFill>
                  <a:srgbClr val="FF00FF"/>
                </a:solidFill>
                <a:latin typeface="Times New Roman"/>
                <a:cs typeface="Times New Roman"/>
              </a:rPr>
              <a:t>,</a:t>
            </a:r>
            <a:r>
              <a:rPr sz="2100" b="1" spc="-3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00" b="1" i="1" spc="114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2100" b="1" spc="-20" dirty="0">
                <a:solidFill>
                  <a:srgbClr val="FF00FF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2095" y="2187267"/>
            <a:ext cx="75692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1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b="1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100" b="1" spc="-3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="1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02136" y="2466329"/>
            <a:ext cx="16700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70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80804" y="530629"/>
            <a:ext cx="1536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-35" dirty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99306" y="2419545"/>
            <a:ext cx="18542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80" dirty="0">
                <a:latin typeface="Times New Roman"/>
                <a:cs typeface="Times New Roman"/>
              </a:rPr>
              <a:t>o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78A80A9-A50F-4167-BE7E-FB9E83448A35}"/>
              </a:ext>
            </a:extLst>
          </p:cNvPr>
          <p:cNvGrpSpPr/>
          <p:nvPr/>
        </p:nvGrpSpPr>
        <p:grpSpPr>
          <a:xfrm>
            <a:off x="5724525" y="3752850"/>
            <a:ext cx="2077084" cy="1130300"/>
            <a:chOff x="5724525" y="3752850"/>
            <a:chExt cx="2077084" cy="1130300"/>
          </a:xfrm>
        </p:grpSpPr>
        <p:sp>
          <p:nvSpPr>
            <p:cNvPr id="3" name="object 3"/>
            <p:cNvSpPr txBox="1"/>
            <p:nvPr/>
          </p:nvSpPr>
          <p:spPr>
            <a:xfrm>
              <a:off x="6091554" y="4112704"/>
              <a:ext cx="1710055" cy="347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楷体"/>
                  <a:cs typeface="楷体"/>
                </a:rPr>
                <a:t>互为反函</a:t>
              </a:r>
              <a:r>
                <a:rPr sz="2400" b="1" spc="-10" dirty="0">
                  <a:latin typeface="楷体"/>
                  <a:cs typeface="楷体"/>
                </a:rPr>
                <a:t>数</a:t>
              </a:r>
              <a:r>
                <a:rPr sz="2400" b="1" spc="-600" dirty="0">
                  <a:latin typeface="楷体"/>
                  <a:cs typeface="楷体"/>
                </a:rPr>
                <a:t> </a:t>
              </a:r>
              <a:r>
                <a:rPr sz="2400" b="1" dirty="0">
                  <a:latin typeface="Times New Roman"/>
                  <a:cs typeface="Times New Roman"/>
                </a:rPr>
                <a:t>,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24525" y="3752850"/>
              <a:ext cx="211454" cy="1130300"/>
            </a:xfrm>
            <a:custGeom>
              <a:avLst/>
              <a:gdLst/>
              <a:ahLst/>
              <a:cxnLst/>
              <a:rect l="l" t="t" r="r" b="b"/>
              <a:pathLst>
                <a:path w="211454" h="1130300">
                  <a:moveTo>
                    <a:pt x="0" y="0"/>
                  </a:moveTo>
                  <a:lnTo>
                    <a:pt x="44441" y="8336"/>
                  </a:lnTo>
                  <a:lnTo>
                    <a:pt x="79945" y="30918"/>
                  </a:lnTo>
                  <a:lnTo>
                    <a:pt x="102315" y="64110"/>
                  </a:lnTo>
                  <a:lnTo>
                    <a:pt x="107950" y="470916"/>
                  </a:lnTo>
                  <a:lnTo>
                    <a:pt x="109064" y="484504"/>
                  </a:lnTo>
                  <a:lnTo>
                    <a:pt x="124536" y="521122"/>
                  </a:lnTo>
                  <a:lnTo>
                    <a:pt x="154936" y="548687"/>
                  </a:lnTo>
                  <a:lnTo>
                    <a:pt x="196069" y="563561"/>
                  </a:lnTo>
                  <a:lnTo>
                    <a:pt x="211439" y="565070"/>
                  </a:lnTo>
                  <a:lnTo>
                    <a:pt x="196642" y="566107"/>
                  </a:lnTo>
                  <a:lnTo>
                    <a:pt x="156106" y="580239"/>
                  </a:lnTo>
                  <a:lnTo>
                    <a:pt x="125270" y="607881"/>
                  </a:lnTo>
                  <a:lnTo>
                    <a:pt x="109171" y="645143"/>
                  </a:lnTo>
                  <a:lnTo>
                    <a:pt x="107950" y="1036066"/>
                  </a:lnTo>
                  <a:lnTo>
                    <a:pt x="106835" y="1049654"/>
                  </a:lnTo>
                  <a:lnTo>
                    <a:pt x="91363" y="1086272"/>
                  </a:lnTo>
                  <a:lnTo>
                    <a:pt x="60963" y="1113837"/>
                  </a:lnTo>
                  <a:lnTo>
                    <a:pt x="19830" y="1128711"/>
                  </a:lnTo>
                  <a:lnTo>
                    <a:pt x="4460" y="11302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2671" y="2384956"/>
            <a:ext cx="5307329" cy="27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64100"/>
              </a:lnSpc>
            </a:pPr>
            <a:r>
              <a:rPr sz="2800" b="1" dirty="0" err="1">
                <a:latin typeface="楷体"/>
                <a:cs typeface="楷体"/>
              </a:rPr>
              <a:t>一</a:t>
            </a:r>
            <a:r>
              <a:rPr sz="2800" b="1" spc="-10" dirty="0" err="1">
                <a:latin typeface="楷体"/>
                <a:cs typeface="楷体"/>
              </a:rPr>
              <a:t>、函数</a:t>
            </a:r>
            <a:r>
              <a:rPr sz="2800" b="1" dirty="0" err="1">
                <a:latin typeface="楷体"/>
                <a:cs typeface="楷体"/>
              </a:rPr>
              <a:t>的</a:t>
            </a:r>
            <a:r>
              <a:rPr sz="2800" b="1" spc="-10" dirty="0" err="1">
                <a:latin typeface="楷体"/>
                <a:cs typeface="楷体"/>
              </a:rPr>
              <a:t>定</a:t>
            </a:r>
            <a:r>
              <a:rPr sz="2800" b="1" spc="-20" dirty="0" err="1">
                <a:latin typeface="楷体"/>
                <a:cs typeface="楷体"/>
              </a:rPr>
              <a:t>义</a:t>
            </a:r>
            <a:r>
              <a:rPr sz="2800" b="1" spc="-10" dirty="0">
                <a:latin typeface="楷体"/>
                <a:cs typeface="楷体"/>
              </a:rPr>
              <a:t> </a:t>
            </a:r>
            <a:endParaRPr lang="en-US" sz="2800" b="1" spc="-10" dirty="0">
              <a:latin typeface="楷体"/>
              <a:cs typeface="楷体"/>
            </a:endParaRPr>
          </a:p>
          <a:p>
            <a:pPr marL="12700" marR="5080" indent="72390">
              <a:lnSpc>
                <a:spcPct val="164100"/>
              </a:lnSpc>
            </a:pPr>
            <a:r>
              <a:rPr sz="2800" b="1" dirty="0" err="1">
                <a:latin typeface="楷体"/>
                <a:cs typeface="楷体"/>
              </a:rPr>
              <a:t>二</a:t>
            </a:r>
            <a:r>
              <a:rPr sz="2800" b="1" spc="-15" dirty="0" err="1">
                <a:latin typeface="楷体"/>
                <a:cs typeface="楷体"/>
              </a:rPr>
              <a:t>、几种</a:t>
            </a:r>
            <a:r>
              <a:rPr sz="2800" b="1" dirty="0" err="1">
                <a:latin typeface="楷体"/>
                <a:cs typeface="楷体"/>
              </a:rPr>
              <a:t>函</a:t>
            </a:r>
            <a:r>
              <a:rPr sz="2800" b="1" spc="-15" dirty="0" err="1">
                <a:latin typeface="楷体"/>
                <a:cs typeface="楷体"/>
              </a:rPr>
              <a:t>数表示</a:t>
            </a:r>
            <a:r>
              <a:rPr sz="2800" b="1" dirty="0" err="1">
                <a:latin typeface="楷体"/>
                <a:cs typeface="楷体"/>
              </a:rPr>
              <a:t>方</a:t>
            </a:r>
            <a:r>
              <a:rPr sz="2800" b="1" spc="-20" dirty="0" err="1">
                <a:latin typeface="楷体"/>
                <a:cs typeface="楷体"/>
              </a:rPr>
              <a:t>法</a:t>
            </a:r>
            <a:endParaRPr sz="2800" dirty="0">
              <a:latin typeface="楷体"/>
              <a:cs typeface="楷体"/>
            </a:endParaRPr>
          </a:p>
          <a:p>
            <a:pPr marL="26670" marR="5080" indent="-14604">
              <a:lnSpc>
                <a:spcPts val="5100"/>
              </a:lnSpc>
              <a:spcBef>
                <a:spcPts val="595"/>
              </a:spcBef>
            </a:pPr>
            <a:r>
              <a:rPr sz="2800" b="1" dirty="0" err="1">
                <a:latin typeface="楷体"/>
                <a:cs typeface="楷体"/>
              </a:rPr>
              <a:t>三</a:t>
            </a:r>
            <a:r>
              <a:rPr sz="2800" b="1" spc="-15" dirty="0" err="1">
                <a:latin typeface="楷体"/>
                <a:cs typeface="楷体"/>
              </a:rPr>
              <a:t>、极坐</a:t>
            </a:r>
            <a:r>
              <a:rPr sz="2800" b="1" spc="-20" dirty="0" err="1">
                <a:latin typeface="楷体"/>
                <a:cs typeface="楷体"/>
              </a:rPr>
              <a:t>标</a:t>
            </a:r>
            <a:r>
              <a:rPr sz="2800" b="1" spc="-10" dirty="0">
                <a:latin typeface="楷体"/>
                <a:cs typeface="楷体"/>
              </a:rPr>
              <a:t> </a:t>
            </a:r>
            <a:endParaRPr lang="en-US" sz="2800" b="1" spc="-10" dirty="0">
              <a:latin typeface="楷体"/>
              <a:cs typeface="楷体"/>
            </a:endParaRPr>
          </a:p>
          <a:p>
            <a:pPr marL="26670" marR="5080" indent="-14604">
              <a:lnSpc>
                <a:spcPts val="5100"/>
              </a:lnSpc>
              <a:spcBef>
                <a:spcPts val="595"/>
              </a:spcBef>
            </a:pPr>
            <a:r>
              <a:rPr sz="2800" b="1" dirty="0" err="1">
                <a:latin typeface="楷体"/>
                <a:cs typeface="楷体"/>
              </a:rPr>
              <a:t>四</a:t>
            </a:r>
            <a:r>
              <a:rPr sz="2800" b="1" spc="-15" dirty="0" err="1">
                <a:latin typeface="楷体"/>
                <a:cs typeface="楷体"/>
              </a:rPr>
              <a:t>、复合</a:t>
            </a:r>
            <a:r>
              <a:rPr sz="2800" b="1" dirty="0" err="1">
                <a:latin typeface="楷体"/>
                <a:cs typeface="楷体"/>
              </a:rPr>
              <a:t>函</a:t>
            </a:r>
            <a:r>
              <a:rPr sz="2800" b="1" spc="-15" dirty="0" err="1">
                <a:latin typeface="楷体"/>
                <a:cs typeface="楷体"/>
              </a:rPr>
              <a:t>数与反</a:t>
            </a:r>
            <a:r>
              <a:rPr sz="2800" b="1" dirty="0" err="1">
                <a:latin typeface="楷体"/>
                <a:cs typeface="楷体"/>
              </a:rPr>
              <a:t>函</a:t>
            </a:r>
            <a:r>
              <a:rPr sz="2800" b="1" spc="-20" dirty="0" err="1">
                <a:latin typeface="楷体"/>
                <a:cs typeface="楷体"/>
              </a:rPr>
              <a:t>数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870" y="1180781"/>
            <a:ext cx="52057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41855" algn="l"/>
              </a:tabLst>
            </a:pPr>
            <a:r>
              <a:rPr sz="4800" spc="0" dirty="0">
                <a:solidFill>
                  <a:srgbClr val="330066"/>
                </a:solidFill>
                <a:latin typeface="华文行楷"/>
                <a:cs typeface="华文行楷"/>
              </a:rPr>
              <a:t>第一</a:t>
            </a:r>
            <a:r>
              <a:rPr sz="4800" spc="-5" dirty="0">
                <a:solidFill>
                  <a:srgbClr val="330066"/>
                </a:solidFill>
                <a:latin typeface="华文行楷"/>
                <a:cs typeface="华文行楷"/>
              </a:rPr>
              <a:t>节</a:t>
            </a:r>
            <a:r>
              <a:rPr sz="4800" dirty="0">
                <a:solidFill>
                  <a:srgbClr val="330066"/>
                </a:solidFill>
                <a:latin typeface="华文行楷"/>
                <a:cs typeface="华文行楷"/>
              </a:rPr>
              <a:t>	</a:t>
            </a:r>
            <a:r>
              <a:rPr sz="4800" spc="-5" dirty="0">
                <a:solidFill>
                  <a:srgbClr val="330066"/>
                </a:solidFill>
                <a:latin typeface="华文行楷"/>
                <a:cs typeface="华文行楷"/>
              </a:rPr>
              <a:t>函</a:t>
            </a:r>
            <a:r>
              <a:rPr sz="4800" spc="5" dirty="0">
                <a:solidFill>
                  <a:srgbClr val="330066"/>
                </a:solidFill>
                <a:latin typeface="华文行楷"/>
                <a:cs typeface="华文行楷"/>
              </a:rPr>
              <a:t>数</a:t>
            </a:r>
            <a:r>
              <a:rPr sz="4800" spc="-5" dirty="0">
                <a:solidFill>
                  <a:srgbClr val="330066"/>
                </a:solidFill>
                <a:latin typeface="华文行楷"/>
                <a:cs typeface="华文行楷"/>
              </a:rPr>
              <a:t>的概念</a:t>
            </a:r>
            <a:endParaRPr sz="4800" dirty="0">
              <a:latin typeface="华文行楷"/>
              <a:cs typeface="华文行楷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539899"/>
            <a:ext cx="2188058" cy="4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zh-CN" altLang="en-US" sz="3200" spc="-5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预备知识</a:t>
            </a:r>
            <a:endParaRPr sz="3200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142007"/>
            <a:ext cx="8128000" cy="2087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5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1、</a:t>
            </a:r>
            <a:r>
              <a:rPr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</a:t>
            </a:r>
            <a:r>
              <a:rPr sz="2600" b="1" spc="-1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</a:t>
            </a:r>
            <a:endParaRPr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3195">
              <a:lnSpc>
                <a:spcPct val="100000"/>
              </a:lnSpc>
              <a:spcBef>
                <a:spcPts val="1425"/>
              </a:spcBef>
            </a:pPr>
            <a:r>
              <a:rPr sz="2400" b="1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sz="2400" b="1" dirty="0" err="1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集合：</a:t>
            </a:r>
            <a:r>
              <a:rPr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具有某种特定性质的事物的总</a:t>
            </a:r>
            <a:r>
              <a:rPr sz="2400" b="1" spc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</a:t>
            </a:r>
            <a:r>
              <a:rPr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sz="2400" b="1" spc="11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如：实数集</a:t>
            </a:r>
            <a:r>
              <a:rPr sz="2400" b="1" spc="-1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</a:t>
            </a:r>
            <a:r>
              <a:rPr sz="2400" b="1" spc="-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endParaRPr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1925">
              <a:lnSpc>
                <a:spcPct val="100000"/>
              </a:lnSpc>
              <a:spcBef>
                <a:spcPts val="1545"/>
              </a:spcBef>
            </a:pPr>
            <a:endParaRPr lang="en-US" sz="2400" b="1" dirty="0">
              <a:solidFill>
                <a:srgbClr val="33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1925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sz="2400" b="1" dirty="0" err="1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区间</a:t>
            </a:r>
            <a:r>
              <a:rPr sz="2400" b="1" dirty="0">
                <a:solidFill>
                  <a:srgbClr val="33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, b </a:t>
            </a:r>
            <a:r>
              <a:rPr sz="1800" b="1" spc="-1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sz="1800" b="1" spc="-45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sz="2400" b="1" i="1" spc="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500" b="1" spc="-9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sz="2500" b="1" i="1" spc="-9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&lt;</a:t>
            </a:r>
            <a:r>
              <a:rPr sz="2400" b="1" i="1" spc="-15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id="{C48EC462-43C5-4BC3-8FCC-B1E9930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3368675"/>
            <a:ext cx="1731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有限区间：</a:t>
            </a:r>
          </a:p>
        </p:txBody>
      </p:sp>
      <p:graphicFrame>
        <p:nvGraphicFramePr>
          <p:cNvPr id="65" name="Object 4">
            <a:extLst>
              <a:ext uri="{FF2B5EF4-FFF2-40B4-BE49-F238E27FC236}">
                <a16:creationId xmlns:a16="http://schemas.microsoft.com/office/drawing/2014/main" id="{372E5F54-5B33-4EF7-94B9-3F698EE66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796896"/>
              </p:ext>
            </p:extLst>
          </p:nvPr>
        </p:nvGraphicFramePr>
        <p:xfrm>
          <a:off x="2619375" y="3352800"/>
          <a:ext cx="37052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228600" progId="Equation.DSMT4">
                  <p:embed/>
                </p:oleObj>
              </mc:Choice>
              <mc:Fallback>
                <p:oleObj name="Equation" r:id="rId2" imgW="1701720" imgH="2286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BF38857F-AB89-43E6-BBF2-804E09AF24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352800"/>
                        <a:ext cx="37052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10">
            <a:extLst>
              <a:ext uri="{FF2B5EF4-FFF2-40B4-BE49-F238E27FC236}">
                <a16:creationId xmlns:a16="http://schemas.microsoft.com/office/drawing/2014/main" id="{DADF0131-E385-4C94-8744-B36E83401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3998913"/>
            <a:ext cx="1731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无限区间：</a:t>
            </a:r>
          </a:p>
        </p:txBody>
      </p:sp>
      <p:graphicFrame>
        <p:nvGraphicFramePr>
          <p:cNvPr id="67" name="Object 5">
            <a:extLst>
              <a:ext uri="{FF2B5EF4-FFF2-40B4-BE49-F238E27FC236}">
                <a16:creationId xmlns:a16="http://schemas.microsoft.com/office/drawing/2014/main" id="{86CFD94B-AD39-443E-A093-F9E2B777F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822531"/>
              </p:ext>
            </p:extLst>
          </p:nvPr>
        </p:nvGraphicFramePr>
        <p:xfrm>
          <a:off x="2652712" y="3962400"/>
          <a:ext cx="41290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228600" progId="Equation.DSMT4">
                  <p:embed/>
                </p:oleObj>
              </mc:Choice>
              <mc:Fallback>
                <p:oleObj name="Equation" r:id="rId4" imgW="1765080" imgH="2286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B438EF51-F15C-4093-B16B-6126DC3EA3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2" y="3962400"/>
                        <a:ext cx="41290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">
            <a:extLst>
              <a:ext uri="{FF2B5EF4-FFF2-40B4-BE49-F238E27FC236}">
                <a16:creationId xmlns:a16="http://schemas.microsoft.com/office/drawing/2014/main" id="{DEE1FD43-6593-465A-A0A4-99ADD6334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621509"/>
              </p:ext>
            </p:extLst>
          </p:nvPr>
        </p:nvGraphicFramePr>
        <p:xfrm>
          <a:off x="762000" y="4713288"/>
          <a:ext cx="62753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9920" imgH="215640" progId="Equation.DSMT4">
                  <p:embed/>
                </p:oleObj>
              </mc:Choice>
              <mc:Fallback>
                <p:oleObj name="Equation" r:id="rId6" imgW="2869920" imgH="21564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261C7DDD-2BE3-4586-9713-F6CB49AD75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13288"/>
                        <a:ext cx="62753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3">
            <a:extLst>
              <a:ext uri="{FF2B5EF4-FFF2-40B4-BE49-F238E27FC236}">
                <a16:creationId xmlns:a16="http://schemas.microsoft.com/office/drawing/2014/main" id="{A8A66ECF-B1B3-4555-96D2-496AC507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05038"/>
            <a:ext cx="5444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表示法、运算及其法则和几个特殊集合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118632" y="1599402"/>
            <a:ext cx="131445" cy="34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496" y="1599402"/>
            <a:ext cx="131445" cy="34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(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8965" y="1805325"/>
            <a:ext cx="66357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="1" i="1" spc="-5" dirty="0">
                <a:latin typeface="Times New Roman"/>
                <a:cs typeface="Times New Roman"/>
              </a:rPr>
              <a:t>a</a:t>
            </a:r>
            <a:r>
              <a:rPr sz="2550" b="1" i="1" spc="-3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650" i="1" spc="-55" dirty="0">
                <a:latin typeface="Symbol"/>
                <a:cs typeface="Symbol"/>
              </a:rPr>
              <a:t>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5864" y="1805325"/>
            <a:ext cx="6572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="1" i="1" spc="-5" dirty="0">
                <a:latin typeface="Times New Roman"/>
                <a:cs typeface="Times New Roman"/>
              </a:rPr>
              <a:t>a</a:t>
            </a:r>
            <a:r>
              <a:rPr sz="2550" b="1" i="1" spc="-3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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650" i="1" spc="-55" dirty="0">
                <a:latin typeface="Symbol"/>
                <a:cs typeface="Symbol"/>
              </a:rPr>
              <a:t>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52726" y="3290888"/>
            <a:ext cx="3816350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5961" y="1721422"/>
            <a:ext cx="2797175" cy="76200"/>
          </a:xfrm>
          <a:custGeom>
            <a:avLst/>
            <a:gdLst/>
            <a:ahLst/>
            <a:cxnLst/>
            <a:rect l="l" t="t" r="r" b="b"/>
            <a:pathLst>
              <a:path w="2797175" h="76200">
                <a:moveTo>
                  <a:pt x="2785022" y="31623"/>
                </a:moveTo>
                <a:lnTo>
                  <a:pt x="2733662" y="31623"/>
                </a:lnTo>
                <a:lnTo>
                  <a:pt x="2733789" y="44323"/>
                </a:lnTo>
                <a:lnTo>
                  <a:pt x="2721078" y="44416"/>
                </a:lnTo>
                <a:lnTo>
                  <a:pt x="2721343" y="76200"/>
                </a:lnTo>
                <a:lnTo>
                  <a:pt x="2797162" y="37592"/>
                </a:lnTo>
                <a:lnTo>
                  <a:pt x="2785022" y="31623"/>
                </a:lnTo>
                <a:close/>
              </a:path>
              <a:path w="2797175" h="76200">
                <a:moveTo>
                  <a:pt x="2720972" y="31716"/>
                </a:moveTo>
                <a:lnTo>
                  <a:pt x="0" y="51816"/>
                </a:lnTo>
                <a:lnTo>
                  <a:pt x="101" y="64516"/>
                </a:lnTo>
                <a:lnTo>
                  <a:pt x="2721078" y="44416"/>
                </a:lnTo>
                <a:lnTo>
                  <a:pt x="2720972" y="31716"/>
                </a:lnTo>
                <a:close/>
              </a:path>
              <a:path w="2797175" h="76200">
                <a:moveTo>
                  <a:pt x="2733662" y="31623"/>
                </a:moveTo>
                <a:lnTo>
                  <a:pt x="2720972" y="31716"/>
                </a:lnTo>
                <a:lnTo>
                  <a:pt x="2721078" y="44416"/>
                </a:lnTo>
                <a:lnTo>
                  <a:pt x="2733789" y="44323"/>
                </a:lnTo>
                <a:lnTo>
                  <a:pt x="2733662" y="31623"/>
                </a:lnTo>
                <a:close/>
              </a:path>
              <a:path w="2797175" h="76200">
                <a:moveTo>
                  <a:pt x="2720708" y="0"/>
                </a:moveTo>
                <a:lnTo>
                  <a:pt x="2720972" y="31716"/>
                </a:lnTo>
                <a:lnTo>
                  <a:pt x="2785022" y="31623"/>
                </a:lnTo>
                <a:lnTo>
                  <a:pt x="272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5589" y="870577"/>
            <a:ext cx="104648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734" algn="l"/>
              </a:tabLst>
            </a:pPr>
            <a:r>
              <a:rPr sz="2400" b="1" spc="-5" dirty="0">
                <a:solidFill>
                  <a:srgbClr val="330066"/>
                </a:solidFill>
                <a:latin typeface="Times New Roman"/>
                <a:cs typeface="Times New Roman"/>
              </a:rPr>
              <a:t>3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)	</a:t>
            </a: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邻域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97050" y="1771714"/>
            <a:ext cx="1374775" cy="3175"/>
          </a:xfrm>
          <a:custGeom>
            <a:avLst/>
            <a:gdLst/>
            <a:ahLst/>
            <a:cxnLst/>
            <a:rect l="l" t="t" r="r" b="b"/>
            <a:pathLst>
              <a:path w="1374775" h="3175">
                <a:moveTo>
                  <a:pt x="0" y="3175"/>
                </a:moveTo>
                <a:lnTo>
                  <a:pt x="1374775" y="0"/>
                </a:lnTo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19250" y="790511"/>
            <a:ext cx="4176649" cy="53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7400" y="762000"/>
            <a:ext cx="2376424" cy="582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19702" y="1599493"/>
            <a:ext cx="3999229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645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—</a:t>
            </a:r>
            <a:r>
              <a:rPr sz="2400" b="1" dirty="0">
                <a:latin typeface="楷体"/>
                <a:cs typeface="楷体"/>
              </a:rPr>
              <a:t>邻域中</a:t>
            </a:r>
            <a:r>
              <a:rPr sz="2400" b="1" spc="-10" dirty="0">
                <a:latin typeface="楷体"/>
                <a:cs typeface="楷体"/>
              </a:rPr>
              <a:t>心</a:t>
            </a:r>
            <a:r>
              <a:rPr sz="2400" b="1" spc="-595" dirty="0">
                <a:latin typeface="楷体"/>
                <a:cs typeface="楷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	</a:t>
            </a:r>
            <a:r>
              <a:rPr sz="2500" b="1" i="1" spc="-55" dirty="0">
                <a:latin typeface="Symbol"/>
                <a:cs typeface="Symbol"/>
              </a:rPr>
              <a:t></a:t>
            </a:r>
            <a:r>
              <a:rPr sz="2500" b="1" i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—</a:t>
            </a:r>
            <a:r>
              <a:rPr sz="2400" b="1" dirty="0">
                <a:latin typeface="楷体"/>
                <a:cs typeface="楷体"/>
              </a:rPr>
              <a:t>邻域半</a:t>
            </a:r>
            <a:r>
              <a:rPr sz="2400" b="1" spc="-10" dirty="0">
                <a:latin typeface="楷体"/>
                <a:cs typeface="楷体"/>
              </a:rPr>
              <a:t>径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5967" y="3527044"/>
            <a:ext cx="1250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去心邻域</a:t>
            </a:r>
            <a:endParaRPr sz="2400" dirty="0">
              <a:latin typeface="楷体"/>
              <a:cs typeface="楷体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5C2D331-2FE8-42C3-A027-5EA277B5C94C}"/>
              </a:ext>
            </a:extLst>
          </p:cNvPr>
          <p:cNvGrpSpPr/>
          <p:nvPr/>
        </p:nvGrpSpPr>
        <p:grpSpPr>
          <a:xfrm>
            <a:off x="1250391" y="4222750"/>
            <a:ext cx="2961310" cy="422275"/>
            <a:chOff x="1250391" y="4146550"/>
            <a:chExt cx="2961310" cy="422275"/>
          </a:xfrm>
        </p:grpSpPr>
        <p:sp>
          <p:nvSpPr>
            <p:cNvPr id="35" name="object 35"/>
            <p:cNvSpPr txBox="1"/>
            <p:nvPr/>
          </p:nvSpPr>
          <p:spPr>
            <a:xfrm>
              <a:off x="1250391" y="4195221"/>
              <a:ext cx="1350010" cy="348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楷体"/>
                  <a:cs typeface="楷体"/>
                </a:rPr>
                <a:t>左</a:t>
              </a:r>
              <a:r>
                <a:rPr sz="2500" b="1" i="1" spc="-55" dirty="0">
                  <a:latin typeface="Symbol"/>
                  <a:cs typeface="Symbol"/>
                </a:rPr>
                <a:t></a:t>
              </a:r>
              <a:r>
                <a:rPr sz="2500" b="1" i="1" spc="-25" dirty="0">
                  <a:latin typeface="Times New Roman"/>
                  <a:cs typeface="Times New Roman"/>
                </a:rPr>
                <a:t> </a:t>
              </a:r>
              <a:r>
                <a:rPr sz="2400" b="1" dirty="0">
                  <a:latin typeface="楷体"/>
                  <a:cs typeface="楷体"/>
                </a:rPr>
                <a:t>邻</a:t>
              </a:r>
              <a:r>
                <a:rPr sz="2400" b="1" spc="-10" dirty="0">
                  <a:latin typeface="楷体"/>
                  <a:cs typeface="楷体"/>
                </a:rPr>
                <a:t>域</a:t>
              </a:r>
              <a:r>
                <a:rPr sz="2400" b="1" spc="-600" dirty="0">
                  <a:latin typeface="楷体"/>
                  <a:cs typeface="楷体"/>
                </a:rPr>
                <a:t> </a:t>
              </a:r>
              <a:r>
                <a:rPr sz="2400" b="1" dirty="0">
                  <a:latin typeface="Times New Roman"/>
                  <a:cs typeface="Times New Roman"/>
                </a:rPr>
                <a:t>: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771775" y="4146550"/>
              <a:ext cx="1439926" cy="4222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3350EFA-AEE7-463D-A852-252CB2C68D41}"/>
              </a:ext>
            </a:extLst>
          </p:cNvPr>
          <p:cNvGrpSpPr/>
          <p:nvPr/>
        </p:nvGrpSpPr>
        <p:grpSpPr>
          <a:xfrm>
            <a:off x="4580001" y="4210050"/>
            <a:ext cx="2992374" cy="438150"/>
            <a:chOff x="4580001" y="4133850"/>
            <a:chExt cx="2992374" cy="438150"/>
          </a:xfrm>
        </p:grpSpPr>
        <p:sp>
          <p:nvSpPr>
            <p:cNvPr id="37" name="object 37"/>
            <p:cNvSpPr txBox="1"/>
            <p:nvPr/>
          </p:nvSpPr>
          <p:spPr>
            <a:xfrm>
              <a:off x="4580001" y="4203186"/>
              <a:ext cx="1350010" cy="349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-5" dirty="0">
                  <a:latin typeface="楷体"/>
                  <a:cs typeface="楷体"/>
                </a:rPr>
                <a:t>右</a:t>
              </a:r>
              <a:r>
                <a:rPr sz="2500" b="1" i="1" spc="-55" dirty="0">
                  <a:latin typeface="Symbol"/>
                  <a:cs typeface="Symbol"/>
                </a:rPr>
                <a:t></a:t>
              </a:r>
              <a:r>
                <a:rPr sz="2500" b="1" i="1" spc="-25" dirty="0">
                  <a:latin typeface="Times New Roman"/>
                  <a:cs typeface="Times New Roman"/>
                </a:rPr>
                <a:t> </a:t>
              </a:r>
              <a:r>
                <a:rPr sz="2400" b="1" spc="-5" dirty="0">
                  <a:latin typeface="楷体"/>
                  <a:cs typeface="楷体"/>
                </a:rPr>
                <a:t>邻</a:t>
              </a:r>
              <a:r>
                <a:rPr sz="2400" b="1" spc="-10" dirty="0">
                  <a:latin typeface="楷体"/>
                  <a:cs typeface="楷体"/>
                </a:rPr>
                <a:t>域</a:t>
              </a:r>
              <a:r>
                <a:rPr sz="2400" b="1" spc="-600" dirty="0">
                  <a:latin typeface="楷体"/>
                  <a:cs typeface="楷体"/>
                </a:rPr>
                <a:t> </a:t>
              </a:r>
              <a:r>
                <a:rPr sz="2400" b="1" dirty="0">
                  <a:latin typeface="Times New Roman"/>
                  <a:cs typeface="Times New Roman"/>
                </a:rPr>
                <a:t>: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084951" y="4133850"/>
              <a:ext cx="1487424" cy="438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01194" y="1803810"/>
            <a:ext cx="20637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b="1" i="1" spc="95" dirty="0">
                <a:solidFill>
                  <a:srgbClr val="330066"/>
                </a:solidFill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2497" y="1713294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34077" y="0"/>
                </a:moveTo>
                <a:lnTo>
                  <a:pt x="20640" y="4399"/>
                </a:lnTo>
                <a:lnTo>
                  <a:pt x="9827" y="12948"/>
                </a:lnTo>
                <a:lnTo>
                  <a:pt x="2620" y="24675"/>
                </a:lnTo>
                <a:lnTo>
                  <a:pt x="0" y="38607"/>
                </a:lnTo>
                <a:lnTo>
                  <a:pt x="83" y="41153"/>
                </a:lnTo>
                <a:lnTo>
                  <a:pt x="34055" y="74718"/>
                </a:lnTo>
                <a:lnTo>
                  <a:pt x="51895" y="75613"/>
                </a:lnTo>
                <a:lnTo>
                  <a:pt x="62754" y="69597"/>
                </a:lnTo>
                <a:lnTo>
                  <a:pt x="71191" y="59735"/>
                </a:lnTo>
                <a:lnTo>
                  <a:pt x="76491" y="46211"/>
                </a:lnTo>
                <a:lnTo>
                  <a:pt x="77942" y="29210"/>
                </a:lnTo>
                <a:lnTo>
                  <a:pt x="72516" y="17451"/>
                </a:lnTo>
                <a:lnTo>
                  <a:pt x="63093" y="8128"/>
                </a:lnTo>
                <a:lnTo>
                  <a:pt x="50128" y="2044"/>
                </a:lnTo>
                <a:lnTo>
                  <a:pt x="340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52497" y="1713294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38607"/>
                </a:moveTo>
                <a:lnTo>
                  <a:pt x="2620" y="24675"/>
                </a:lnTo>
                <a:lnTo>
                  <a:pt x="9827" y="12948"/>
                </a:lnTo>
                <a:lnTo>
                  <a:pt x="20640" y="4399"/>
                </a:lnTo>
                <a:lnTo>
                  <a:pt x="34077" y="0"/>
                </a:lnTo>
                <a:lnTo>
                  <a:pt x="50128" y="2044"/>
                </a:lnTo>
                <a:lnTo>
                  <a:pt x="63093" y="8128"/>
                </a:lnTo>
                <a:lnTo>
                  <a:pt x="72516" y="17451"/>
                </a:lnTo>
                <a:lnTo>
                  <a:pt x="77942" y="29210"/>
                </a:lnTo>
                <a:lnTo>
                  <a:pt x="76491" y="46211"/>
                </a:lnTo>
                <a:lnTo>
                  <a:pt x="71191" y="59735"/>
                </a:lnTo>
                <a:lnTo>
                  <a:pt x="62754" y="69597"/>
                </a:lnTo>
                <a:lnTo>
                  <a:pt x="51895" y="75613"/>
                </a:lnTo>
                <a:lnTo>
                  <a:pt x="34055" y="74718"/>
                </a:lnTo>
                <a:lnTo>
                  <a:pt x="2845" y="52750"/>
                </a:lnTo>
                <a:lnTo>
                  <a:pt x="0" y="3860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2">
            <a:extLst>
              <a:ext uri="{FF2B5EF4-FFF2-40B4-BE49-F238E27FC236}">
                <a16:creationId xmlns:a16="http://schemas.microsoft.com/office/drawing/2014/main" id="{CF2CE401-D5CE-409F-9A4D-D4343DA85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363902"/>
              </p:ext>
            </p:extLst>
          </p:nvPr>
        </p:nvGraphicFramePr>
        <p:xfrm>
          <a:off x="865188" y="2362200"/>
          <a:ext cx="73167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65280" imgH="457200" progId="Equation.DSMT4">
                  <p:embed/>
                </p:oleObj>
              </mc:Choice>
              <mc:Fallback>
                <p:oleObj name="Equation" r:id="rId7" imgW="3365280" imgH="45720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E500D44C-0C4A-4BC9-BA30-2FA30D82A0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362200"/>
                        <a:ext cx="73167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292590C-2E16-4655-ADA5-4A0506769FA8}"/>
              </a:ext>
            </a:extLst>
          </p:cNvPr>
          <p:cNvGrpSpPr/>
          <p:nvPr/>
        </p:nvGrpSpPr>
        <p:grpSpPr>
          <a:xfrm>
            <a:off x="1200785" y="5200081"/>
            <a:ext cx="3676015" cy="514919"/>
            <a:chOff x="3124200" y="4589843"/>
            <a:chExt cx="3676015" cy="514919"/>
          </a:xfrm>
        </p:grpSpPr>
        <p:sp>
          <p:nvSpPr>
            <p:cNvPr id="6" name="object 6"/>
            <p:cNvSpPr txBox="1"/>
            <p:nvPr/>
          </p:nvSpPr>
          <p:spPr>
            <a:xfrm>
              <a:off x="3124200" y="4589843"/>
              <a:ext cx="3676015" cy="481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63550" algn="l"/>
                  <a:tab pos="966469" algn="l"/>
                  <a:tab pos="2668905" algn="l"/>
                </a:tabLst>
              </a:pPr>
              <a:r>
                <a:rPr sz="5325" spc="-885" baseline="-3912" dirty="0">
                  <a:latin typeface="Symbol"/>
                  <a:cs typeface="Symbol"/>
                </a:rPr>
                <a:t></a:t>
              </a:r>
              <a:r>
                <a:rPr sz="5325" spc="-772" baseline="-3912" dirty="0">
                  <a:latin typeface="Times New Roman"/>
                  <a:cs typeface="Times New Roman"/>
                </a:rPr>
                <a:t> </a:t>
              </a:r>
              <a:r>
                <a:rPr sz="2350" b="1" i="1" spc="-25" dirty="0">
                  <a:latin typeface="Times New Roman"/>
                  <a:cs typeface="Times New Roman"/>
                </a:rPr>
                <a:t>y</a:t>
              </a:r>
              <a:r>
                <a:rPr sz="2350" b="1" i="1" dirty="0">
                  <a:latin typeface="Times New Roman"/>
                  <a:cs typeface="Times New Roman"/>
                </a:rPr>
                <a:t>	</a:t>
              </a:r>
              <a:r>
                <a:rPr sz="2350" b="1" i="1" spc="-25" dirty="0">
                  <a:latin typeface="Times New Roman"/>
                  <a:cs typeface="Times New Roman"/>
                </a:rPr>
                <a:t>y</a:t>
              </a:r>
              <a:r>
                <a:rPr sz="2350" b="1" i="1" spc="15" dirty="0">
                  <a:latin typeface="Times New Roman"/>
                  <a:cs typeface="Times New Roman"/>
                </a:rPr>
                <a:t> </a:t>
              </a:r>
              <a:r>
                <a:rPr sz="2350" b="1" spc="-30" dirty="0">
                  <a:latin typeface="Symbol"/>
                  <a:cs typeface="Symbol"/>
                </a:rPr>
                <a:t></a:t>
              </a:r>
              <a:r>
                <a:rPr sz="2350" b="1" dirty="0">
                  <a:latin typeface="Times New Roman"/>
                  <a:cs typeface="Times New Roman"/>
                </a:rPr>
                <a:t>	</a:t>
              </a:r>
              <a:r>
                <a:rPr sz="2350" b="1" i="1" spc="-20" dirty="0">
                  <a:latin typeface="Times New Roman"/>
                  <a:cs typeface="Times New Roman"/>
                </a:rPr>
                <a:t>f</a:t>
              </a:r>
              <a:r>
                <a:rPr sz="2350" b="1" i="1" spc="-85" dirty="0">
                  <a:latin typeface="Times New Roman"/>
                  <a:cs typeface="Times New Roman"/>
                </a:rPr>
                <a:t> </a:t>
              </a:r>
              <a:r>
                <a:rPr sz="2350" b="1" spc="-20" dirty="0">
                  <a:latin typeface="Times New Roman"/>
                  <a:cs typeface="Times New Roman"/>
                </a:rPr>
                <a:t>(</a:t>
              </a:r>
              <a:r>
                <a:rPr sz="2350" b="1" spc="-320" dirty="0">
                  <a:latin typeface="Times New Roman"/>
                  <a:cs typeface="Times New Roman"/>
                </a:rPr>
                <a:t> </a:t>
              </a:r>
              <a:r>
                <a:rPr sz="2350" b="1" i="1" spc="125" dirty="0">
                  <a:latin typeface="Times New Roman"/>
                  <a:cs typeface="Times New Roman"/>
                </a:rPr>
                <a:t>x</a:t>
              </a:r>
              <a:r>
                <a:rPr sz="2350" b="1" spc="220" dirty="0">
                  <a:latin typeface="Times New Roman"/>
                  <a:cs typeface="Times New Roman"/>
                </a:rPr>
                <a:t>)</a:t>
              </a:r>
              <a:r>
                <a:rPr sz="2350" b="1" spc="-15" dirty="0">
                  <a:latin typeface="Times New Roman"/>
                  <a:cs typeface="Times New Roman"/>
                </a:rPr>
                <a:t>,</a:t>
              </a:r>
              <a:r>
                <a:rPr sz="2350" b="1" spc="-125" dirty="0">
                  <a:latin typeface="Times New Roman"/>
                  <a:cs typeface="Times New Roman"/>
                </a:rPr>
                <a:t> </a:t>
              </a:r>
              <a:r>
                <a:rPr sz="2350" b="1" i="1" spc="-25" dirty="0">
                  <a:latin typeface="Times New Roman"/>
                  <a:cs typeface="Times New Roman"/>
                </a:rPr>
                <a:t>x</a:t>
              </a:r>
              <a:r>
                <a:rPr sz="2350" b="1" i="1" spc="-215" dirty="0">
                  <a:latin typeface="Times New Roman"/>
                  <a:cs typeface="Times New Roman"/>
                </a:rPr>
                <a:t> </a:t>
              </a:r>
              <a:r>
                <a:rPr sz="2350" b="1" spc="-35" dirty="0">
                  <a:latin typeface="Symbol"/>
                  <a:cs typeface="Symbol"/>
                </a:rPr>
                <a:t></a:t>
              </a:r>
              <a:r>
                <a:rPr sz="2350" b="1" spc="-114" dirty="0">
                  <a:latin typeface="Times New Roman"/>
                  <a:cs typeface="Times New Roman"/>
                </a:rPr>
                <a:t> </a:t>
              </a:r>
              <a:r>
                <a:rPr sz="2350" b="1" i="1" spc="-90" dirty="0">
                  <a:latin typeface="Times New Roman"/>
                  <a:cs typeface="Times New Roman"/>
                </a:rPr>
                <a:t>D</a:t>
              </a:r>
              <a:r>
                <a:rPr sz="5325" spc="-885" baseline="-3912" dirty="0">
                  <a:latin typeface="Symbol"/>
                  <a:cs typeface="Symbol"/>
                </a:rPr>
                <a:t></a:t>
              </a:r>
              <a:r>
                <a:rPr sz="5325" baseline="-3912" dirty="0">
                  <a:latin typeface="Times New Roman"/>
                  <a:cs typeface="Times New Roman"/>
                </a:rPr>
                <a:t>	</a:t>
              </a:r>
              <a:r>
                <a:rPr sz="3600" b="1" baseline="1157" dirty="0">
                  <a:latin typeface="Times New Roman"/>
                  <a:cs typeface="Times New Roman"/>
                </a:rPr>
                <a:t>— </a:t>
              </a:r>
              <a:r>
                <a:rPr sz="3600" b="1" baseline="1157" dirty="0">
                  <a:latin typeface="楷体"/>
                  <a:cs typeface="楷体"/>
                </a:rPr>
                <a:t>值域</a:t>
              </a:r>
              <a:endParaRPr sz="3600" baseline="1157" dirty="0">
                <a:latin typeface="楷体"/>
                <a:cs typeface="楷体"/>
              </a:endParaRPr>
            </a:p>
          </p:txBody>
        </p:sp>
        <p:sp>
          <p:nvSpPr>
            <p:cNvPr id="2" name="object 2"/>
            <p:cNvSpPr/>
            <p:nvPr/>
          </p:nvSpPr>
          <p:spPr>
            <a:xfrm>
              <a:off x="3505200" y="4745987"/>
              <a:ext cx="0" cy="358775"/>
            </a:xfrm>
            <a:custGeom>
              <a:avLst/>
              <a:gdLst/>
              <a:ahLst/>
              <a:cxnLst/>
              <a:rect l="l" t="t" r="r" b="b"/>
              <a:pathLst>
                <a:path h="358775">
                  <a:moveTo>
                    <a:pt x="0" y="0"/>
                  </a:moveTo>
                  <a:lnTo>
                    <a:pt x="0" y="358773"/>
                  </a:lnTo>
                </a:path>
              </a:pathLst>
            </a:custGeom>
            <a:ln w="14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763016" y="1137435"/>
            <a:ext cx="7803515" cy="190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b="1" spc="5" dirty="0">
                <a:solidFill>
                  <a:srgbClr val="FF0000"/>
                </a:solidFill>
                <a:latin typeface="楷体"/>
                <a:cs typeface="楷体"/>
              </a:rPr>
              <a:t>、</a:t>
            </a:r>
            <a:r>
              <a:rPr sz="2600" b="1" dirty="0">
                <a:solidFill>
                  <a:srgbClr val="FF0000"/>
                </a:solidFill>
                <a:latin typeface="楷体"/>
                <a:cs typeface="楷体"/>
              </a:rPr>
              <a:t>函</a:t>
            </a:r>
            <a:r>
              <a:rPr sz="2600" b="1" spc="-10" dirty="0">
                <a:solidFill>
                  <a:srgbClr val="FF0000"/>
                </a:solidFill>
                <a:latin typeface="楷体"/>
                <a:cs typeface="楷体"/>
              </a:rPr>
              <a:t>数</a:t>
            </a:r>
            <a:endParaRPr sz="2600" dirty="0">
              <a:latin typeface="楷体"/>
              <a:cs typeface="楷体"/>
            </a:endParaRPr>
          </a:p>
          <a:p>
            <a:pPr marL="1092200" marR="5080" indent="-1080135">
              <a:lnSpc>
                <a:spcPts val="3940"/>
              </a:lnSpc>
              <a:spcBef>
                <a:spcPts val="140"/>
              </a:spcBef>
              <a:tabLst>
                <a:tab pos="1163320" algn="l"/>
                <a:tab pos="5701665" algn="l"/>
              </a:tabLst>
            </a:pPr>
            <a:r>
              <a:rPr sz="3600" b="1" baseline="1157" dirty="0">
                <a:solidFill>
                  <a:srgbClr val="330066"/>
                </a:solidFill>
                <a:latin typeface="楷体"/>
                <a:cs typeface="楷体"/>
              </a:rPr>
              <a:t>定义</a:t>
            </a:r>
            <a:r>
              <a:rPr sz="3600" b="1" baseline="1157" dirty="0">
                <a:solidFill>
                  <a:srgbClr val="330066"/>
                </a:solidFill>
                <a:latin typeface="Times New Roman"/>
                <a:cs typeface="Times New Roman"/>
              </a:rPr>
              <a:t>1</a:t>
            </a:r>
            <a:r>
              <a:rPr sz="3600" b="1" baseline="1157" dirty="0">
                <a:latin typeface="Times New Roman"/>
                <a:cs typeface="Times New Roman"/>
              </a:rPr>
              <a:t>.		</a:t>
            </a:r>
            <a:r>
              <a:rPr sz="3600" b="1" baseline="1157" dirty="0">
                <a:latin typeface="楷体"/>
                <a:cs typeface="楷体"/>
              </a:rPr>
              <a:t>设有两个变量</a:t>
            </a:r>
            <a:r>
              <a:rPr sz="3600" b="1" i="1" baseline="1157" dirty="0">
                <a:latin typeface="Times New Roman"/>
                <a:cs typeface="Times New Roman"/>
              </a:rPr>
              <a:t>x</a:t>
            </a:r>
            <a:r>
              <a:rPr sz="3600" b="1" baseline="1157" dirty="0">
                <a:latin typeface="楷体"/>
                <a:cs typeface="楷体"/>
              </a:rPr>
              <a:t>与</a:t>
            </a:r>
            <a:r>
              <a:rPr sz="3600" b="1" i="1" baseline="1157" dirty="0">
                <a:latin typeface="Times New Roman"/>
                <a:cs typeface="Times New Roman"/>
              </a:rPr>
              <a:t>y</a:t>
            </a:r>
            <a:r>
              <a:rPr sz="3600" b="1" baseline="1157" dirty="0">
                <a:latin typeface="楷体"/>
                <a:cs typeface="楷体"/>
              </a:rPr>
              <a:t>，数</a:t>
            </a:r>
            <a:r>
              <a:rPr sz="3600" b="1" spc="-15" baseline="1157" dirty="0">
                <a:latin typeface="楷体"/>
                <a:cs typeface="楷体"/>
              </a:rPr>
              <a:t>集</a:t>
            </a:r>
            <a:r>
              <a:rPr sz="3600" b="1" spc="-862" baseline="1157" dirty="0">
                <a:latin typeface="楷体"/>
                <a:cs typeface="楷体"/>
              </a:rPr>
              <a:t> </a:t>
            </a:r>
            <a:r>
              <a:rPr sz="2650" b="1" i="1" spc="-75" dirty="0">
                <a:latin typeface="Times New Roman"/>
                <a:cs typeface="Times New Roman"/>
              </a:rPr>
              <a:t>D</a:t>
            </a:r>
            <a:r>
              <a:rPr sz="2650" b="1" i="1" spc="-40" dirty="0">
                <a:latin typeface="Times New Roman"/>
                <a:cs typeface="Times New Roman"/>
              </a:rPr>
              <a:t> </a:t>
            </a:r>
            <a:r>
              <a:rPr sz="2650" spc="-75" dirty="0">
                <a:latin typeface="Symbol"/>
                <a:cs typeface="Symbol"/>
              </a:rPr>
              <a:t></a:t>
            </a:r>
            <a:r>
              <a:rPr sz="2650" spc="145" dirty="0">
                <a:latin typeface="Times New Roman"/>
                <a:cs typeface="Times New Roman"/>
              </a:rPr>
              <a:t> </a:t>
            </a:r>
            <a:r>
              <a:rPr sz="2650" b="1" i="1" spc="5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,</a:t>
            </a:r>
            <a:r>
              <a:rPr sz="2650" b="1" dirty="0">
                <a:latin typeface="Times New Roman"/>
                <a:cs typeface="Times New Roman"/>
              </a:rPr>
              <a:t>	</a:t>
            </a:r>
            <a:r>
              <a:rPr sz="3600" b="1" baseline="1157" dirty="0">
                <a:latin typeface="楷体"/>
                <a:cs typeface="楷体"/>
              </a:rPr>
              <a:t>若变量</a:t>
            </a:r>
            <a:r>
              <a:rPr sz="3600" b="1" i="1" baseline="1157" dirty="0">
                <a:latin typeface="Times New Roman"/>
                <a:cs typeface="Times New Roman"/>
              </a:rPr>
              <a:t>x</a:t>
            </a:r>
            <a:r>
              <a:rPr sz="3600" b="1" baseline="1157" dirty="0">
                <a:latin typeface="楷体"/>
                <a:cs typeface="楷体"/>
              </a:rPr>
              <a:t>在</a:t>
            </a:r>
            <a:r>
              <a:rPr sz="3600" b="1" i="1" spc="-7" baseline="1157" dirty="0">
                <a:latin typeface="Times New Roman"/>
                <a:cs typeface="Times New Roman"/>
              </a:rPr>
              <a:t>D</a:t>
            </a:r>
            <a:r>
              <a:rPr sz="3600" b="1" spc="-15" baseline="1157" dirty="0">
                <a:latin typeface="楷体"/>
                <a:cs typeface="楷体"/>
              </a:rPr>
              <a:t>内 </a:t>
            </a:r>
            <a:r>
              <a:rPr sz="2400" b="1" dirty="0">
                <a:latin typeface="楷体"/>
                <a:cs typeface="楷体"/>
              </a:rPr>
              <a:t>任取一个确定的数值时</a:t>
            </a:r>
            <a:r>
              <a:rPr sz="2400" b="1" spc="120" dirty="0">
                <a:latin typeface="楷体"/>
                <a:cs typeface="楷体"/>
              </a:rPr>
              <a:t>，</a:t>
            </a:r>
            <a:r>
              <a:rPr sz="2400" b="1" dirty="0">
                <a:latin typeface="楷体"/>
                <a:cs typeface="楷体"/>
              </a:rPr>
              <a:t>变</a:t>
            </a:r>
            <a:r>
              <a:rPr sz="2400" b="1" spc="-10" dirty="0">
                <a:latin typeface="楷体"/>
                <a:cs typeface="楷体"/>
              </a:rPr>
              <a:t>量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楷体"/>
                <a:cs typeface="楷体"/>
              </a:rPr>
              <a:t>按照一定的对应</a:t>
            </a:r>
            <a:endParaRPr sz="2400" dirty="0">
              <a:latin typeface="楷体"/>
              <a:cs typeface="楷体"/>
            </a:endParaRPr>
          </a:p>
          <a:p>
            <a:pPr marL="1092200">
              <a:lnSpc>
                <a:spcPts val="2870"/>
              </a:lnSpc>
              <a:spcBef>
                <a:spcPts val="1350"/>
              </a:spcBef>
              <a:tabLst>
                <a:tab pos="2035810" algn="l"/>
              </a:tabLst>
            </a:pPr>
            <a:r>
              <a:rPr sz="2400" b="1" dirty="0">
                <a:latin typeface="楷体"/>
                <a:cs typeface="楷体"/>
              </a:rPr>
              <a:t>法</a:t>
            </a:r>
            <a:r>
              <a:rPr sz="2400" b="1" spc="-10" dirty="0">
                <a:latin typeface="楷体"/>
                <a:cs typeface="楷体"/>
              </a:rPr>
              <a:t>则</a:t>
            </a:r>
            <a:r>
              <a:rPr sz="2400" b="1" spc="-605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	</a:t>
            </a:r>
            <a:r>
              <a:rPr sz="2400" b="1" dirty="0">
                <a:latin typeface="楷体"/>
                <a:cs typeface="楷体"/>
              </a:rPr>
              <a:t>总</a:t>
            </a:r>
            <a:r>
              <a:rPr sz="2400" b="1" spc="-5" dirty="0">
                <a:latin typeface="楷体"/>
                <a:cs typeface="楷体"/>
              </a:rPr>
              <a:t>有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唯一</a:t>
            </a:r>
            <a:r>
              <a:rPr sz="2400" b="1" spc="-5" dirty="0">
                <a:solidFill>
                  <a:srgbClr val="0066FF"/>
                </a:solidFill>
                <a:latin typeface="楷体"/>
                <a:cs typeface="楷体"/>
              </a:rPr>
              <a:t>值</a:t>
            </a:r>
            <a:r>
              <a:rPr sz="2400" b="1" dirty="0">
                <a:latin typeface="楷体"/>
                <a:cs typeface="楷体"/>
              </a:rPr>
              <a:t>与之对应</a:t>
            </a:r>
            <a:r>
              <a:rPr sz="2400" b="1" spc="-370" dirty="0">
                <a:latin typeface="楷体"/>
                <a:cs typeface="楷体"/>
              </a:rPr>
              <a:t>，</a:t>
            </a:r>
            <a:r>
              <a:rPr sz="2400" b="1" spc="-5" dirty="0">
                <a:latin typeface="楷体"/>
                <a:cs typeface="楷体"/>
              </a:rPr>
              <a:t>则</a:t>
            </a:r>
            <a:r>
              <a:rPr sz="2400" b="1" spc="-10" dirty="0">
                <a:latin typeface="楷体"/>
                <a:cs typeface="楷体"/>
              </a:rPr>
              <a:t>称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 </a:t>
            </a:r>
            <a:r>
              <a:rPr sz="2400" b="1" spc="-10" dirty="0">
                <a:latin typeface="楷体"/>
                <a:cs typeface="楷体"/>
              </a:rPr>
              <a:t>是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楷体"/>
                <a:cs typeface="楷体"/>
              </a:rPr>
              <a:t>的</a:t>
            </a:r>
            <a:r>
              <a:rPr sz="2400" b="1" spc="-5" dirty="0">
                <a:solidFill>
                  <a:srgbClr val="FF3300"/>
                </a:solidFill>
                <a:latin typeface="楷体"/>
                <a:cs typeface="楷体"/>
              </a:rPr>
              <a:t>函</a:t>
            </a:r>
            <a:r>
              <a:rPr sz="2400" b="1" dirty="0">
                <a:solidFill>
                  <a:srgbClr val="FF3300"/>
                </a:solidFill>
                <a:latin typeface="楷体"/>
                <a:cs typeface="楷体"/>
              </a:rPr>
              <a:t>数</a:t>
            </a:r>
            <a:r>
              <a:rPr sz="2400" b="1" spc="-10" dirty="0">
                <a:latin typeface="楷体"/>
                <a:cs typeface="楷体"/>
              </a:rPr>
              <a:t>，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14270" y="3356800"/>
            <a:ext cx="6381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latin typeface="楷体"/>
                <a:cs typeface="楷体"/>
              </a:rPr>
              <a:t>记作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3307624"/>
            <a:ext cx="25495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1715135" algn="l"/>
              </a:tabLst>
            </a:pPr>
            <a:r>
              <a:rPr sz="2400" b="1" i="1" spc="70" dirty="0">
                <a:latin typeface="Times New Roman"/>
                <a:cs typeface="Times New Roman"/>
              </a:rPr>
              <a:t>y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spc="50" dirty="0">
                <a:latin typeface="Times New Roman"/>
                <a:cs typeface="Times New Roman"/>
              </a:rPr>
              <a:t>f</a:t>
            </a:r>
            <a:r>
              <a:rPr sz="2400" b="1" i="1" spc="-140" dirty="0">
                <a:latin typeface="Times New Roman"/>
                <a:cs typeface="Times New Roman"/>
              </a:rPr>
              <a:t> </a:t>
            </a:r>
            <a:r>
              <a:rPr sz="2400" b="1" spc="50" dirty="0">
                <a:latin typeface="Times New Roman"/>
                <a:cs typeface="Times New Roman"/>
              </a:rPr>
              <a:t>(</a:t>
            </a:r>
            <a:r>
              <a:rPr sz="2400" b="1" spc="-415" dirty="0">
                <a:latin typeface="Times New Roman"/>
                <a:cs typeface="Times New Roman"/>
              </a:rPr>
              <a:t> </a:t>
            </a:r>
            <a:r>
              <a:rPr sz="2400" b="1" i="1" spc="180" dirty="0">
                <a:latin typeface="Times New Roman"/>
                <a:cs typeface="Times New Roman"/>
              </a:rPr>
              <a:t>x</a:t>
            </a:r>
            <a:r>
              <a:rPr sz="2400" b="1" spc="290" dirty="0">
                <a:latin typeface="Times New Roman"/>
                <a:cs typeface="Times New Roman"/>
              </a:rPr>
              <a:t>)</a:t>
            </a:r>
            <a:r>
              <a:rPr sz="2400" b="1" spc="35" dirty="0">
                <a:latin typeface="Times New Roman"/>
                <a:cs typeface="Times New Roman"/>
              </a:rPr>
              <a:t>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i="1" spc="75" dirty="0">
                <a:latin typeface="Times New Roman"/>
                <a:cs typeface="Times New Roman"/>
              </a:rPr>
              <a:t>x</a:t>
            </a:r>
            <a:r>
              <a:rPr sz="2400" b="1" i="1" spc="-32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Symbol"/>
                <a:cs typeface="Symbol"/>
              </a:rPr>
              <a:t>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b="1" i="1" spc="110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71" y="4076128"/>
            <a:ext cx="562546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  <a:tab pos="318135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x </a:t>
            </a:r>
            <a:r>
              <a:rPr sz="2400" b="1" dirty="0">
                <a:latin typeface="Times New Roman"/>
                <a:cs typeface="Times New Roman"/>
              </a:rPr>
              <a:t>—	</a:t>
            </a:r>
            <a:r>
              <a:rPr sz="2400" b="1" dirty="0">
                <a:latin typeface="楷体"/>
                <a:cs typeface="楷体"/>
              </a:rPr>
              <a:t>函数的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自变</a:t>
            </a:r>
            <a:r>
              <a:rPr sz="2400" b="1" spc="-10" dirty="0">
                <a:solidFill>
                  <a:srgbClr val="0066FF"/>
                </a:solidFill>
                <a:latin typeface="楷体"/>
                <a:cs typeface="楷体"/>
              </a:rPr>
              <a:t>量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	</a:t>
            </a:r>
            <a:r>
              <a:rPr sz="2400" b="1" i="1" dirty="0">
                <a:latin typeface="Times New Roman"/>
                <a:cs typeface="Times New Roman"/>
              </a:rPr>
              <a:t>y </a:t>
            </a:r>
            <a:r>
              <a:rPr sz="2400" b="1" dirty="0">
                <a:latin typeface="Times New Roman"/>
                <a:cs typeface="Times New Roman"/>
              </a:rPr>
              <a:t>— </a:t>
            </a:r>
            <a:r>
              <a:rPr sz="2400" b="1" dirty="0">
                <a:latin typeface="楷体"/>
                <a:cs typeface="楷体"/>
              </a:rPr>
              <a:t>函数的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因变量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571" y="4723828"/>
            <a:ext cx="154686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—</a:t>
            </a:r>
            <a:r>
              <a:rPr sz="2400" b="1" dirty="0">
                <a:latin typeface="楷体"/>
                <a:cs typeface="楷体"/>
              </a:rPr>
              <a:t>定义域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-10" dirty="0">
                <a:solidFill>
                  <a:srgbClr val="330066"/>
                </a:solidFill>
              </a:rPr>
              <a:t>一</a:t>
            </a:r>
            <a:r>
              <a:rPr sz="3200" spc="0" dirty="0">
                <a:solidFill>
                  <a:srgbClr val="330066"/>
                </a:solidFill>
              </a:rPr>
              <a:t>、</a:t>
            </a:r>
            <a:r>
              <a:rPr sz="3200" spc="-10" dirty="0">
                <a:solidFill>
                  <a:srgbClr val="330066"/>
                </a:solidFill>
              </a:rPr>
              <a:t>函数</a:t>
            </a:r>
            <a:r>
              <a:rPr sz="3200" dirty="0">
                <a:solidFill>
                  <a:srgbClr val="330066"/>
                </a:solidFill>
              </a:rPr>
              <a:t>的</a:t>
            </a:r>
            <a:r>
              <a:rPr sz="3200" spc="-10" dirty="0">
                <a:solidFill>
                  <a:srgbClr val="330066"/>
                </a:solidFill>
              </a:rPr>
              <a:t>定义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05671832-F676-4053-83EC-7CC8AFD24D78}"/>
              </a:ext>
            </a:extLst>
          </p:cNvPr>
          <p:cNvGrpSpPr/>
          <p:nvPr/>
        </p:nvGrpSpPr>
        <p:grpSpPr>
          <a:xfrm>
            <a:off x="1817370" y="2819400"/>
            <a:ext cx="5252719" cy="533400"/>
            <a:chOff x="1817370" y="2819400"/>
            <a:chExt cx="5252719" cy="533400"/>
          </a:xfrm>
        </p:grpSpPr>
        <p:sp>
          <p:nvSpPr>
            <p:cNvPr id="3" name="object 3"/>
            <p:cNvSpPr/>
            <p:nvPr/>
          </p:nvSpPr>
          <p:spPr>
            <a:xfrm>
              <a:off x="4450714" y="2927350"/>
              <a:ext cx="2619375" cy="425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17370" y="2819400"/>
              <a:ext cx="2633344" cy="5310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62000" marR="5080" indent="-749935">
                <a:lnSpc>
                  <a:spcPct val="167200"/>
                </a:lnSpc>
              </a:pPr>
              <a:r>
                <a:rPr sz="2400" b="1" dirty="0">
                  <a:solidFill>
                    <a:srgbClr val="330066"/>
                  </a:solidFill>
                  <a:latin typeface="楷体"/>
                  <a:cs typeface="楷体"/>
                </a:rPr>
                <a:t>例如</a:t>
              </a:r>
              <a:r>
                <a:rPr sz="2400" b="1" dirty="0">
                  <a:latin typeface="Times New Roman"/>
                  <a:cs typeface="Times New Roman"/>
                </a:rPr>
                <a:t>, </a:t>
              </a:r>
              <a:r>
                <a:rPr sz="2400" b="1" dirty="0" err="1">
                  <a:latin typeface="楷体"/>
                  <a:cs typeface="楷体"/>
                </a:rPr>
                <a:t>反正弦函数</a:t>
              </a:r>
              <a:endParaRPr sz="2400" dirty="0">
                <a:latin typeface="楷体"/>
                <a:cs typeface="楷体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0969" y="1063942"/>
            <a:ext cx="5659120" cy="154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2766695" algn="l"/>
              </a:tabLst>
            </a:pPr>
            <a:r>
              <a:rPr sz="2400" b="1" i="1" dirty="0">
                <a:solidFill>
                  <a:srgbClr val="330066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.	</a:t>
            </a:r>
            <a:r>
              <a:rPr sz="2400" b="1" dirty="0">
                <a:latin typeface="楷体"/>
                <a:cs typeface="楷体"/>
              </a:rPr>
              <a:t>人为确定</a:t>
            </a:r>
            <a:r>
              <a:rPr sz="2400" b="1" spc="0" dirty="0">
                <a:latin typeface="楷体"/>
                <a:cs typeface="楷体"/>
              </a:rPr>
              <a:t>；</a:t>
            </a: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例如</a:t>
            </a:r>
            <a:r>
              <a:rPr sz="2400" b="1" dirty="0">
                <a:latin typeface="Times New Roman"/>
                <a:cs typeface="Times New Roman"/>
              </a:rPr>
              <a:t>,	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楷体"/>
                <a:cs typeface="楷体"/>
              </a:rPr>
              <a:t>在</a:t>
            </a:r>
            <a:r>
              <a:rPr sz="2400" b="1" dirty="0">
                <a:latin typeface="Times New Roman"/>
                <a:cs typeface="Times New Roman"/>
              </a:rPr>
              <a:t>[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i="1" dirty="0">
                <a:latin typeface="Times New Roman"/>
                <a:cs typeface="Times New Roman"/>
              </a:rPr>
              <a:t>b </a:t>
            </a:r>
            <a:r>
              <a:rPr sz="2400" b="1" dirty="0">
                <a:latin typeface="Times New Roman"/>
                <a:cs typeface="Times New Roman"/>
              </a:rPr>
              <a:t>]</a:t>
            </a:r>
            <a:r>
              <a:rPr sz="2400" b="1" dirty="0">
                <a:latin typeface="楷体"/>
                <a:cs typeface="楷体"/>
              </a:rPr>
              <a:t>上有定义</a:t>
            </a:r>
            <a:endParaRPr sz="2400" dirty="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  <a:tabLst>
                <a:tab pos="3916045" algn="l"/>
              </a:tabLst>
            </a:pPr>
            <a:r>
              <a:rPr sz="2400" b="1" i="1" dirty="0">
                <a:solidFill>
                  <a:srgbClr val="330066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. </a:t>
            </a:r>
            <a:r>
              <a:rPr sz="2400" b="1" dirty="0">
                <a:latin typeface="楷体"/>
                <a:cs typeface="楷体"/>
              </a:rPr>
              <a:t>使实际问题有意义</a:t>
            </a:r>
            <a:r>
              <a:rPr sz="2400" b="1" spc="0" dirty="0">
                <a:latin typeface="楷体"/>
                <a:cs typeface="楷体"/>
              </a:rPr>
              <a:t>；</a:t>
            </a: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例如</a:t>
            </a:r>
            <a:r>
              <a:rPr sz="2400" b="1" dirty="0">
                <a:latin typeface="Times New Roman"/>
                <a:cs typeface="Times New Roman"/>
              </a:rPr>
              <a:t>,	</a:t>
            </a:r>
            <a:r>
              <a:rPr sz="2400" b="1" i="1" dirty="0">
                <a:latin typeface="Times New Roman"/>
                <a:cs typeface="Times New Roman"/>
              </a:rPr>
              <a:t>s</a:t>
            </a:r>
            <a:r>
              <a:rPr sz="2400" b="1" i="1" spc="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500" b="1" i="1" spc="-55" dirty="0">
                <a:latin typeface="Symbol"/>
                <a:cs typeface="Symbol"/>
              </a:rPr>
              <a:t></a:t>
            </a:r>
            <a:r>
              <a:rPr sz="25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</a:t>
            </a:r>
            <a:r>
              <a:rPr sz="2400" b="1" spc="-7" baseline="24305" dirty="0">
                <a:latin typeface="Times New Roman"/>
                <a:cs typeface="Times New Roman"/>
              </a:rPr>
              <a:t>2</a:t>
            </a:r>
            <a:endParaRPr sz="2400" baseline="24305" dirty="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2200"/>
              </a:spcBef>
            </a:pPr>
            <a:r>
              <a:rPr sz="2400" b="1" i="1" dirty="0">
                <a:solidFill>
                  <a:srgbClr val="330066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. </a:t>
            </a:r>
            <a:r>
              <a:rPr sz="2400" b="1" dirty="0">
                <a:latin typeface="楷体"/>
                <a:cs typeface="楷体"/>
              </a:rPr>
              <a:t>使表达式有意义的自变量的集</a:t>
            </a:r>
            <a:r>
              <a:rPr sz="2400" b="1" spc="0" dirty="0">
                <a:latin typeface="楷体"/>
                <a:cs typeface="楷体"/>
              </a:rPr>
              <a:t>合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744" y="4331517"/>
            <a:ext cx="44386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(2)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楷体"/>
                <a:cs typeface="楷体"/>
              </a:rPr>
              <a:t>对应法则相当</a:t>
            </a:r>
            <a:r>
              <a:rPr sz="2400" b="1" dirty="0">
                <a:latin typeface="楷体"/>
                <a:cs typeface="楷体"/>
              </a:rPr>
              <a:t>于</a:t>
            </a:r>
            <a:r>
              <a:rPr sz="2400" b="1" spc="-5" dirty="0">
                <a:solidFill>
                  <a:srgbClr val="0066FF"/>
                </a:solidFill>
                <a:latin typeface="楷体"/>
                <a:cs typeface="楷体"/>
              </a:rPr>
              <a:t>数值转换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器</a:t>
            </a:r>
            <a:r>
              <a:rPr sz="2400" b="1" spc="-10" dirty="0">
                <a:latin typeface="楷体"/>
                <a:cs typeface="楷体"/>
              </a:rPr>
              <a:t>！</a:t>
            </a:r>
            <a:endParaRPr sz="2400" dirty="0">
              <a:latin typeface="楷体"/>
              <a:cs typeface="楷体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01C404F-2FA2-4AC8-9929-F249385393D6}"/>
              </a:ext>
            </a:extLst>
          </p:cNvPr>
          <p:cNvGrpSpPr/>
          <p:nvPr/>
        </p:nvGrpSpPr>
        <p:grpSpPr>
          <a:xfrm>
            <a:off x="1525650" y="5041900"/>
            <a:ext cx="5891149" cy="979487"/>
            <a:chOff x="1525650" y="5041900"/>
            <a:chExt cx="5891149" cy="979487"/>
          </a:xfrm>
        </p:grpSpPr>
        <p:sp>
          <p:nvSpPr>
            <p:cNvPr id="10" name="object 10"/>
            <p:cNvSpPr/>
            <p:nvPr/>
          </p:nvSpPr>
          <p:spPr>
            <a:xfrm>
              <a:off x="3891026" y="5043487"/>
              <a:ext cx="1235075" cy="977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1873" y="5288279"/>
              <a:ext cx="568960" cy="171450"/>
            </a:xfrm>
            <a:custGeom>
              <a:avLst/>
              <a:gdLst/>
              <a:ahLst/>
              <a:cxnLst/>
              <a:rect l="l" t="t" r="r" b="b"/>
              <a:pathLst>
                <a:path w="568960" h="171450">
                  <a:moveTo>
                    <a:pt x="397510" y="0"/>
                  </a:moveTo>
                  <a:lnTo>
                    <a:pt x="397510" y="171450"/>
                  </a:lnTo>
                  <a:lnTo>
                    <a:pt x="511810" y="114300"/>
                  </a:lnTo>
                  <a:lnTo>
                    <a:pt x="426085" y="114300"/>
                  </a:lnTo>
                  <a:lnTo>
                    <a:pt x="426085" y="57150"/>
                  </a:lnTo>
                  <a:lnTo>
                    <a:pt x="511810" y="57150"/>
                  </a:lnTo>
                  <a:lnTo>
                    <a:pt x="397510" y="0"/>
                  </a:lnTo>
                  <a:close/>
                </a:path>
                <a:path w="568960" h="171450">
                  <a:moveTo>
                    <a:pt x="39751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397510" y="114300"/>
                  </a:lnTo>
                  <a:lnTo>
                    <a:pt x="397510" y="57150"/>
                  </a:lnTo>
                  <a:close/>
                </a:path>
                <a:path w="568960" h="171450">
                  <a:moveTo>
                    <a:pt x="511810" y="57150"/>
                  </a:moveTo>
                  <a:lnTo>
                    <a:pt x="426085" y="57150"/>
                  </a:lnTo>
                  <a:lnTo>
                    <a:pt x="426085" y="114300"/>
                  </a:lnTo>
                  <a:lnTo>
                    <a:pt x="511810" y="114300"/>
                  </a:lnTo>
                  <a:lnTo>
                    <a:pt x="568960" y="85725"/>
                  </a:lnTo>
                  <a:lnTo>
                    <a:pt x="511810" y="5715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7998" y="5041900"/>
              <a:ext cx="1328801" cy="84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2233" y="5323966"/>
              <a:ext cx="586740" cy="171450"/>
            </a:xfrm>
            <a:custGeom>
              <a:avLst/>
              <a:gdLst/>
              <a:ahLst/>
              <a:cxnLst/>
              <a:rect l="l" t="t" r="r" b="b"/>
              <a:pathLst>
                <a:path w="586739" h="171450">
                  <a:moveTo>
                    <a:pt x="415290" y="0"/>
                  </a:moveTo>
                  <a:lnTo>
                    <a:pt x="415290" y="171450"/>
                  </a:lnTo>
                  <a:lnTo>
                    <a:pt x="529590" y="114300"/>
                  </a:lnTo>
                  <a:lnTo>
                    <a:pt x="443865" y="114300"/>
                  </a:lnTo>
                  <a:lnTo>
                    <a:pt x="443865" y="57150"/>
                  </a:lnTo>
                  <a:lnTo>
                    <a:pt x="529590" y="57150"/>
                  </a:lnTo>
                  <a:lnTo>
                    <a:pt x="415290" y="0"/>
                  </a:lnTo>
                  <a:close/>
                </a:path>
                <a:path w="586739" h="171450">
                  <a:moveTo>
                    <a:pt x="41529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415290" y="114300"/>
                  </a:lnTo>
                  <a:lnTo>
                    <a:pt x="415290" y="57150"/>
                  </a:lnTo>
                  <a:close/>
                </a:path>
                <a:path w="586739" h="171450">
                  <a:moveTo>
                    <a:pt x="529590" y="57150"/>
                  </a:moveTo>
                  <a:lnTo>
                    <a:pt x="443865" y="57150"/>
                  </a:lnTo>
                  <a:lnTo>
                    <a:pt x="443865" y="114300"/>
                  </a:lnTo>
                  <a:lnTo>
                    <a:pt x="529590" y="114300"/>
                  </a:lnTo>
                  <a:lnTo>
                    <a:pt x="586740" y="85725"/>
                  </a:lnTo>
                  <a:lnTo>
                    <a:pt x="529590" y="5715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5650" y="5041900"/>
              <a:ext cx="1421002" cy="9286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989630-B215-4AAE-AB01-BA0EB1457BEC}"/>
              </a:ext>
            </a:extLst>
          </p:cNvPr>
          <p:cNvSpPr txBox="1"/>
          <p:nvPr/>
        </p:nvSpPr>
        <p:spPr>
          <a:xfrm>
            <a:off x="381000" y="452735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spc="-10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spc="-5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定义域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是指使得函数有意义的自变量的取值范围．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B3CB7D-8FC7-4D8D-8A52-261700FFB894}"/>
              </a:ext>
            </a:extLst>
          </p:cNvPr>
          <p:cNvGrpSpPr/>
          <p:nvPr/>
        </p:nvGrpSpPr>
        <p:grpSpPr>
          <a:xfrm>
            <a:off x="2438400" y="3406775"/>
            <a:ext cx="5715000" cy="708025"/>
            <a:chOff x="2438400" y="3406775"/>
            <a:chExt cx="5715000" cy="708025"/>
          </a:xfrm>
        </p:grpSpPr>
        <p:sp>
          <p:nvSpPr>
            <p:cNvPr id="4" name="object 4"/>
            <p:cNvSpPr/>
            <p:nvPr/>
          </p:nvSpPr>
          <p:spPr>
            <a:xfrm>
              <a:off x="3681349" y="3581400"/>
              <a:ext cx="1728851" cy="438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400" y="3406775"/>
              <a:ext cx="1905000" cy="708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564504" y="3581400"/>
              <a:ext cx="760096" cy="359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35"/>
                </a:lnSpc>
              </a:pPr>
              <a:r>
                <a:rPr sz="2400" b="1" dirty="0">
                  <a:latin typeface="楷体"/>
                  <a:cs typeface="楷体"/>
                </a:rPr>
                <a:t>值域</a:t>
              </a:r>
              <a:endParaRPr sz="2400" dirty="0">
                <a:latin typeface="楷体"/>
                <a:cs typeface="楷体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3BC581-E753-45A3-A923-21470FCB86BF}"/>
                </a:ext>
              </a:extLst>
            </p:cNvPr>
            <p:cNvSpPr txBox="1"/>
            <p:nvPr/>
          </p:nvSpPr>
          <p:spPr>
            <a:xfrm>
              <a:off x="2438400" y="3505200"/>
              <a:ext cx="1600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  <a:cs typeface="楷体"/>
                </a:rPr>
                <a:t>定义域：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4263318"/>
            <a:ext cx="505206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(5)</a:t>
            </a:r>
            <a:r>
              <a:rPr sz="24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楷体"/>
                <a:cs typeface="楷体"/>
              </a:rPr>
              <a:t>同一对应法则可以有不同的表达式</a:t>
            </a:r>
            <a:endParaRPr sz="2400" dirty="0">
              <a:latin typeface="楷体"/>
              <a:cs typeface="楷体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C692EB4-85B7-4D5A-877B-CD8DA225E2B7}"/>
              </a:ext>
            </a:extLst>
          </p:cNvPr>
          <p:cNvGrpSpPr/>
          <p:nvPr/>
        </p:nvGrpSpPr>
        <p:grpSpPr>
          <a:xfrm>
            <a:off x="1337945" y="5229165"/>
            <a:ext cx="1481455" cy="405661"/>
            <a:chOff x="1337945" y="5229165"/>
            <a:chExt cx="1481455" cy="405661"/>
          </a:xfrm>
        </p:grpSpPr>
        <p:sp>
          <p:nvSpPr>
            <p:cNvPr id="8" name="object 8"/>
            <p:cNvSpPr txBox="1"/>
            <p:nvPr/>
          </p:nvSpPr>
          <p:spPr>
            <a:xfrm>
              <a:off x="2667000" y="5280751"/>
              <a:ext cx="111760" cy="2082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25" dirty="0">
                  <a:latin typeface="Times New Roman"/>
                  <a:cs typeface="Times New Roman"/>
                </a:rPr>
                <a:t>2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727C48F-40D9-4235-991B-FFE61D4840DC}"/>
                </a:ext>
              </a:extLst>
            </p:cNvPr>
            <p:cNvGrpSpPr/>
            <p:nvPr/>
          </p:nvGrpSpPr>
          <p:grpSpPr>
            <a:xfrm>
              <a:off x="1337945" y="5229165"/>
              <a:ext cx="1481455" cy="405661"/>
              <a:chOff x="1636678" y="5229091"/>
              <a:chExt cx="1481455" cy="405661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2571168" y="5229091"/>
                <a:ext cx="52260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522605" h="382270">
                    <a:moveTo>
                      <a:pt x="52757" y="250611"/>
                    </a:moveTo>
                    <a:lnTo>
                      <a:pt x="24741" y="250611"/>
                    </a:lnTo>
                    <a:lnTo>
                      <a:pt x="98066" y="382003"/>
                    </a:lnTo>
                    <a:lnTo>
                      <a:pt x="113189" y="382003"/>
                    </a:lnTo>
                    <a:lnTo>
                      <a:pt x="120245" y="348426"/>
                    </a:lnTo>
                    <a:lnTo>
                      <a:pt x="105411" y="348426"/>
                    </a:lnTo>
                    <a:lnTo>
                      <a:pt x="52757" y="250611"/>
                    </a:lnTo>
                    <a:close/>
                  </a:path>
                  <a:path w="522605" h="382270">
                    <a:moveTo>
                      <a:pt x="522005" y="0"/>
                    </a:moveTo>
                    <a:lnTo>
                      <a:pt x="179186" y="0"/>
                    </a:lnTo>
                    <a:lnTo>
                      <a:pt x="105411" y="348426"/>
                    </a:lnTo>
                    <a:lnTo>
                      <a:pt x="120245" y="348426"/>
                    </a:lnTo>
                    <a:lnTo>
                      <a:pt x="190195" y="15578"/>
                    </a:lnTo>
                    <a:lnTo>
                      <a:pt x="522005" y="15578"/>
                    </a:lnTo>
                    <a:lnTo>
                      <a:pt x="522005" y="0"/>
                    </a:lnTo>
                    <a:close/>
                  </a:path>
                  <a:path w="522605" h="382270">
                    <a:moveTo>
                      <a:pt x="41236" y="229208"/>
                    </a:moveTo>
                    <a:lnTo>
                      <a:pt x="0" y="256455"/>
                    </a:lnTo>
                    <a:lnTo>
                      <a:pt x="4583" y="265691"/>
                    </a:lnTo>
                    <a:lnTo>
                      <a:pt x="24741" y="250611"/>
                    </a:lnTo>
                    <a:lnTo>
                      <a:pt x="52757" y="250611"/>
                    </a:lnTo>
                    <a:lnTo>
                      <a:pt x="41236" y="229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636678" y="5257726"/>
                <a:ext cx="1481455" cy="37702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1078865" algn="l"/>
                    <a:tab pos="1393825" algn="l"/>
                  </a:tabLst>
                </a:pPr>
                <a:r>
                  <a:rPr sz="2450" b="1" i="1" spc="-5" dirty="0">
                    <a:latin typeface="Times New Roman"/>
                    <a:cs typeface="Times New Roman"/>
                  </a:rPr>
                  <a:t>f</a:t>
                </a:r>
                <a:r>
                  <a:rPr sz="2100" b="1" spc="-37" baseline="-25793" dirty="0">
                    <a:latin typeface="Times New Roman"/>
                    <a:cs typeface="Times New Roman"/>
                  </a:rPr>
                  <a:t>1</a:t>
                </a:r>
                <a:r>
                  <a:rPr sz="2100" b="1" spc="-247" baseline="-25793" dirty="0">
                    <a:latin typeface="Times New Roman"/>
                    <a:cs typeface="Times New Roman"/>
                  </a:rPr>
                  <a:t> </a:t>
                </a:r>
                <a:r>
                  <a:rPr sz="2450" b="1" spc="-40" dirty="0">
                    <a:latin typeface="Times New Roman"/>
                    <a:cs typeface="Times New Roman"/>
                  </a:rPr>
                  <a:t>(</a:t>
                </a:r>
                <a:r>
                  <a:rPr sz="2450" b="1" spc="-325" dirty="0">
                    <a:latin typeface="Times New Roman"/>
                    <a:cs typeface="Times New Roman"/>
                  </a:rPr>
                  <a:t> </a:t>
                </a:r>
                <a:r>
                  <a:rPr sz="2450" b="1" i="1" spc="95" dirty="0">
                    <a:latin typeface="Times New Roman"/>
                    <a:cs typeface="Times New Roman"/>
                  </a:rPr>
                  <a:t>x</a:t>
                </a:r>
                <a:r>
                  <a:rPr sz="2450" b="1" spc="-40" dirty="0">
                    <a:latin typeface="Times New Roman"/>
                    <a:cs typeface="Times New Roman"/>
                  </a:rPr>
                  <a:t>)</a:t>
                </a:r>
                <a:r>
                  <a:rPr sz="2450" b="1" spc="-105" dirty="0">
                    <a:latin typeface="Times New Roman"/>
                    <a:cs typeface="Times New Roman"/>
                  </a:rPr>
                  <a:t> </a:t>
                </a:r>
                <a:r>
                  <a:rPr sz="2450" spc="-65" dirty="0">
                    <a:latin typeface="Symbol"/>
                    <a:cs typeface="Symbol"/>
                  </a:rPr>
                  <a:t></a:t>
                </a:r>
                <a:r>
                  <a:rPr lang="en-US" sz="2450" spc="-65" dirty="0">
                    <a:latin typeface="Symbol"/>
                    <a:cs typeface="Symbol"/>
                  </a:rPr>
                  <a:t>  </a:t>
                </a:r>
                <a:r>
                  <a:rPr sz="2450" dirty="0">
                    <a:latin typeface="Times New Roman"/>
                    <a:cs typeface="Times New Roman"/>
                  </a:rPr>
                  <a:t>	</a:t>
                </a:r>
                <a:r>
                  <a:rPr lang="en-US" sz="2450" dirty="0">
                    <a:latin typeface="Times New Roman"/>
                    <a:cs typeface="Times New Roman"/>
                  </a:rPr>
                  <a:t> </a:t>
                </a:r>
                <a:r>
                  <a:rPr sz="2450" b="1" i="1" spc="-60" dirty="0">
                    <a:latin typeface="Times New Roman"/>
                    <a:cs typeface="Times New Roman"/>
                  </a:rPr>
                  <a:t>x</a:t>
                </a:r>
                <a:r>
                  <a:rPr sz="2450" b="1" i="1" dirty="0">
                    <a:latin typeface="Times New Roman"/>
                    <a:cs typeface="Times New Roman"/>
                  </a:rPr>
                  <a:t>	</a:t>
                </a:r>
                <a:r>
                  <a:rPr sz="2450" b="1" spc="-30" dirty="0">
                    <a:latin typeface="Times New Roman"/>
                    <a:cs typeface="Times New Roman"/>
                  </a:rPr>
                  <a:t>,</a:t>
                </a:r>
                <a:endParaRPr sz="245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4D8EDC0-EB45-45CC-8513-13A058F157CA}"/>
              </a:ext>
            </a:extLst>
          </p:cNvPr>
          <p:cNvGrpSpPr/>
          <p:nvPr/>
        </p:nvGrpSpPr>
        <p:grpSpPr>
          <a:xfrm>
            <a:off x="3505200" y="5041265"/>
            <a:ext cx="2713993" cy="864810"/>
            <a:chOff x="3733800" y="5041265"/>
            <a:chExt cx="2713993" cy="86481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5552418-E6EC-42A4-A1F1-1BC0BDA82607}"/>
                </a:ext>
              </a:extLst>
            </p:cNvPr>
            <p:cNvGrpSpPr/>
            <p:nvPr/>
          </p:nvGrpSpPr>
          <p:grpSpPr>
            <a:xfrm>
              <a:off x="3733800" y="5041265"/>
              <a:ext cx="2713993" cy="749935"/>
              <a:chOff x="3722732" y="5041265"/>
              <a:chExt cx="2713993" cy="749935"/>
            </a:xfrm>
          </p:grpSpPr>
          <p:sp>
            <p:nvSpPr>
              <p:cNvPr id="10" name="object 10"/>
              <p:cNvSpPr txBox="1"/>
              <p:nvPr/>
            </p:nvSpPr>
            <p:spPr>
              <a:xfrm>
                <a:off x="3830981" y="5471411"/>
                <a:ext cx="107314" cy="1924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300" b="1" spc="-10" dirty="0">
                    <a:latin typeface="Times New Roman"/>
                    <a:cs typeface="Times New Roman"/>
                  </a:rPr>
                  <a:t>2</a:t>
                </a:r>
                <a:endParaRPr sz="13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DDB3FCBD-95E7-471B-81F8-691F349C432C}"/>
                  </a:ext>
                </a:extLst>
              </p:cNvPr>
              <p:cNvGrpSpPr/>
              <p:nvPr/>
            </p:nvGrpSpPr>
            <p:grpSpPr>
              <a:xfrm>
                <a:off x="3722732" y="5041265"/>
                <a:ext cx="2713993" cy="749935"/>
                <a:chOff x="3722732" y="5080513"/>
                <a:chExt cx="2713993" cy="749935"/>
              </a:xfrm>
            </p:grpSpPr>
            <p:sp>
              <p:nvSpPr>
                <p:cNvPr id="11" name="object 11"/>
                <p:cNvSpPr txBox="1"/>
                <p:nvPr/>
              </p:nvSpPr>
              <p:spPr>
                <a:xfrm>
                  <a:off x="4768580" y="5080513"/>
                  <a:ext cx="1668145" cy="74993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849630">
                    <a:lnSpc>
                      <a:spcPts val="2180"/>
                    </a:lnSpc>
                  </a:pPr>
                  <a:r>
                    <a:rPr sz="2250" b="1" i="1" spc="-20" dirty="0">
                      <a:latin typeface="Times New Roman"/>
                      <a:cs typeface="Times New Roman"/>
                    </a:rPr>
                    <a:t>x </a:t>
                  </a:r>
                  <a:r>
                    <a:rPr sz="2250" b="1" spc="-20" dirty="0">
                      <a:latin typeface="Symbol"/>
                      <a:cs typeface="Symbol"/>
                    </a:rPr>
                    <a:t></a:t>
                  </a:r>
                  <a:r>
                    <a:rPr sz="2250" b="1" spc="-5" dirty="0">
                      <a:latin typeface="Times New Roman"/>
                      <a:cs typeface="Times New Roman"/>
                    </a:rPr>
                    <a:t> </a:t>
                  </a:r>
                  <a:r>
                    <a:rPr sz="2250" b="1" spc="-20" dirty="0">
                      <a:latin typeface="Times New Roman"/>
                      <a:cs typeface="Times New Roman"/>
                    </a:rPr>
                    <a:t>0</a:t>
                  </a:r>
                  <a:endParaRPr sz="2250" dirty="0">
                    <a:latin typeface="Times New Roman"/>
                    <a:cs typeface="Times New Roman"/>
                  </a:endParaRPr>
                </a:p>
                <a:p>
                  <a:pPr marR="5080" algn="r">
                    <a:lnSpc>
                      <a:spcPts val="1700"/>
                    </a:lnSpc>
                  </a:pPr>
                  <a:r>
                    <a:rPr sz="2250" b="1" spc="-10" dirty="0">
                      <a:latin typeface="Times New Roman"/>
                      <a:cs typeface="Times New Roman"/>
                    </a:rPr>
                    <a:t>,</a:t>
                  </a:r>
                  <a:endParaRPr sz="2250" dirty="0">
                    <a:latin typeface="Times New Roman"/>
                    <a:cs typeface="Times New Roman"/>
                  </a:endParaRPr>
                </a:p>
                <a:p>
                  <a:pPr marL="207010" indent="-194310">
                    <a:lnSpc>
                      <a:spcPts val="2215"/>
                    </a:lnSpc>
                    <a:buFont typeface="Symbol"/>
                    <a:buChar char=""/>
                    <a:tabLst>
                      <a:tab pos="207645" algn="l"/>
                      <a:tab pos="865505" algn="l"/>
                    </a:tabLst>
                  </a:pPr>
                  <a:r>
                    <a:rPr sz="2250" b="1" i="1" spc="-20" dirty="0">
                      <a:latin typeface="Times New Roman"/>
                      <a:cs typeface="Times New Roman"/>
                    </a:rPr>
                    <a:t>x</a:t>
                  </a:r>
                  <a:r>
                    <a:rPr sz="2250" b="1" i="1" dirty="0">
                      <a:latin typeface="Times New Roman"/>
                      <a:cs typeface="Times New Roman"/>
                    </a:rPr>
                    <a:t>	</a:t>
                  </a:r>
                  <a:r>
                    <a:rPr sz="2250" b="1" i="1" spc="-20" dirty="0">
                      <a:latin typeface="Times New Roman"/>
                      <a:cs typeface="Times New Roman"/>
                    </a:rPr>
                    <a:t>x</a:t>
                  </a:r>
                  <a:r>
                    <a:rPr sz="2250" b="1" i="1" dirty="0">
                      <a:latin typeface="Times New Roman"/>
                      <a:cs typeface="Times New Roman"/>
                    </a:rPr>
                    <a:t> </a:t>
                  </a:r>
                  <a:r>
                    <a:rPr sz="2250" b="1" spc="-20" dirty="0">
                      <a:latin typeface="Symbol"/>
                      <a:cs typeface="Symbol"/>
                    </a:rPr>
                    <a:t></a:t>
                  </a:r>
                  <a:r>
                    <a:rPr sz="2250" b="1" spc="-15" dirty="0">
                      <a:latin typeface="Times New Roman"/>
                      <a:cs typeface="Times New Roman"/>
                    </a:rPr>
                    <a:t> </a:t>
                  </a:r>
                  <a:r>
                    <a:rPr sz="2250" b="1" spc="-20" dirty="0">
                      <a:latin typeface="Times New Roman"/>
                      <a:cs typeface="Times New Roman"/>
                    </a:rPr>
                    <a:t>0</a:t>
                  </a:r>
                  <a:endParaRPr sz="225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" name="object 12"/>
                <p:cNvSpPr txBox="1"/>
                <p:nvPr/>
              </p:nvSpPr>
              <p:spPr>
                <a:xfrm>
                  <a:off x="3722732" y="5291922"/>
                  <a:ext cx="839469" cy="31813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sz="2250" b="1" i="1" spc="-15" dirty="0">
                      <a:latin typeface="Times New Roman"/>
                      <a:cs typeface="Times New Roman"/>
                    </a:rPr>
                    <a:t>f </a:t>
                  </a:r>
                  <a:r>
                    <a:rPr sz="2250" b="1" i="1" spc="-155" dirty="0">
                      <a:latin typeface="Times New Roman"/>
                      <a:cs typeface="Times New Roman"/>
                    </a:rPr>
                    <a:t> </a:t>
                  </a:r>
                  <a:r>
                    <a:rPr sz="2250" b="1" spc="-15" dirty="0">
                      <a:latin typeface="Times New Roman"/>
                      <a:cs typeface="Times New Roman"/>
                    </a:rPr>
                    <a:t>(</a:t>
                  </a:r>
                  <a:r>
                    <a:rPr sz="2250" b="1" spc="-295" dirty="0">
                      <a:latin typeface="Times New Roman"/>
                      <a:cs typeface="Times New Roman"/>
                    </a:rPr>
                    <a:t> </a:t>
                  </a:r>
                  <a:r>
                    <a:rPr sz="2250" b="1" i="1" spc="120" dirty="0">
                      <a:latin typeface="Times New Roman"/>
                      <a:cs typeface="Times New Roman"/>
                    </a:rPr>
                    <a:t>x</a:t>
                  </a:r>
                  <a:r>
                    <a:rPr sz="2250" b="1" spc="-15" dirty="0">
                      <a:latin typeface="Times New Roman"/>
                      <a:cs typeface="Times New Roman"/>
                    </a:rPr>
                    <a:t>)</a:t>
                  </a:r>
                  <a:r>
                    <a:rPr sz="2250" b="1" spc="-80" dirty="0">
                      <a:latin typeface="Times New Roman"/>
                      <a:cs typeface="Times New Roman"/>
                    </a:rPr>
                    <a:t> </a:t>
                  </a:r>
                  <a:r>
                    <a:rPr sz="2250" b="1" spc="-20" dirty="0">
                      <a:latin typeface="Symbol"/>
                      <a:cs typeface="Symbol"/>
                    </a:rPr>
                    <a:t></a:t>
                  </a:r>
                  <a:endParaRPr sz="225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13" name="object 13"/>
                <p:cNvSpPr txBox="1"/>
                <p:nvPr/>
              </p:nvSpPr>
              <p:spPr>
                <a:xfrm>
                  <a:off x="4612019" y="5085109"/>
                  <a:ext cx="360680" cy="61555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2360"/>
                    </a:lnSpc>
                  </a:pPr>
                  <a:r>
                    <a:rPr sz="3375" b="1" spc="-30" baseline="-3703" dirty="0">
                      <a:latin typeface="Symbol"/>
                      <a:cs typeface="Symbol"/>
                    </a:rPr>
                    <a:t></a:t>
                  </a:r>
                  <a:r>
                    <a:rPr sz="3375" b="1" spc="-195" baseline="-3703" dirty="0">
                      <a:latin typeface="Times New Roman"/>
                      <a:cs typeface="Times New Roman"/>
                    </a:rPr>
                    <a:t> </a:t>
                  </a:r>
                  <a:r>
                    <a:rPr sz="2250" b="1" i="1" spc="-20" dirty="0">
                      <a:latin typeface="Times New Roman"/>
                      <a:cs typeface="Times New Roman"/>
                    </a:rPr>
                    <a:t>x</a:t>
                  </a:r>
                  <a:endParaRPr sz="2250" dirty="0">
                    <a:latin typeface="Times New Roman"/>
                    <a:cs typeface="Times New Roman"/>
                  </a:endParaRPr>
                </a:p>
                <a:p>
                  <a:pPr marL="12700">
                    <a:lnSpc>
                      <a:spcPts val="2360"/>
                    </a:lnSpc>
                  </a:pPr>
                  <a:r>
                    <a:rPr sz="2250" b="1" spc="-20" dirty="0">
                      <a:latin typeface="Symbol"/>
                      <a:cs typeface="Symbol"/>
                    </a:rPr>
                    <a:t></a:t>
                  </a:r>
                  <a:endParaRPr sz="2250" dirty="0">
                    <a:latin typeface="Symbol"/>
                    <a:cs typeface="Symbol"/>
                  </a:endParaRPr>
                </a:p>
              </p:txBody>
            </p:sp>
          </p:grpSp>
        </p:grpSp>
        <p:sp>
          <p:nvSpPr>
            <p:cNvPr id="14" name="object 14"/>
            <p:cNvSpPr txBox="1"/>
            <p:nvPr/>
          </p:nvSpPr>
          <p:spPr>
            <a:xfrm>
              <a:off x="4636135" y="5592385"/>
              <a:ext cx="164465" cy="3136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50" b="1" spc="-20" dirty="0">
                  <a:latin typeface="Symbol"/>
                  <a:cs typeface="Symbol"/>
                </a:rPr>
                <a:t></a:t>
              </a:r>
              <a:endParaRPr sz="2250" dirty="0">
                <a:latin typeface="Symbol"/>
                <a:cs typeface="Symbol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95AE555-FC01-46FB-A185-3D1FCDACDF8E}"/>
              </a:ext>
            </a:extLst>
          </p:cNvPr>
          <p:cNvGrpSpPr/>
          <p:nvPr/>
        </p:nvGrpSpPr>
        <p:grpSpPr>
          <a:xfrm>
            <a:off x="6705600" y="5250815"/>
            <a:ext cx="1295400" cy="404123"/>
            <a:chOff x="6705600" y="5250815"/>
            <a:chExt cx="1295400" cy="404123"/>
          </a:xfrm>
        </p:grpSpPr>
        <p:sp>
          <p:nvSpPr>
            <p:cNvPr id="15" name="object 15"/>
            <p:cNvSpPr/>
            <p:nvPr/>
          </p:nvSpPr>
          <p:spPr>
            <a:xfrm>
              <a:off x="7615824" y="529679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904"/>
                  </a:lnTo>
                </a:path>
              </a:pathLst>
            </a:custGeom>
            <a:ln w="14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4800" y="529679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904"/>
                  </a:lnTo>
                </a:path>
              </a:pathLst>
            </a:custGeom>
            <a:ln w="14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705600" y="5250815"/>
              <a:ext cx="1295400" cy="3616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50" b="1" i="1" spc="100" dirty="0">
                  <a:latin typeface="Times New Roman"/>
                  <a:cs typeface="Times New Roman"/>
                </a:rPr>
                <a:t>f</a:t>
              </a:r>
              <a:r>
                <a:rPr sz="2025" b="1" spc="-22" baseline="-26748" dirty="0">
                  <a:latin typeface="Times New Roman"/>
                  <a:cs typeface="Times New Roman"/>
                </a:rPr>
                <a:t>3</a:t>
              </a:r>
              <a:r>
                <a:rPr sz="2025" b="1" spc="-165" baseline="-26748" dirty="0">
                  <a:latin typeface="Times New Roman"/>
                  <a:cs typeface="Times New Roman"/>
                </a:rPr>
                <a:t> </a:t>
              </a:r>
              <a:r>
                <a:rPr sz="2350" b="1" spc="-20" dirty="0">
                  <a:latin typeface="Times New Roman"/>
                  <a:cs typeface="Times New Roman"/>
                </a:rPr>
                <a:t>(</a:t>
              </a:r>
              <a:r>
                <a:rPr sz="2350" b="1" spc="-310" dirty="0">
                  <a:latin typeface="Times New Roman"/>
                  <a:cs typeface="Times New Roman"/>
                </a:rPr>
                <a:t> </a:t>
              </a:r>
              <a:r>
                <a:rPr sz="2350" b="1" i="1" spc="125" dirty="0">
                  <a:latin typeface="Times New Roman"/>
                  <a:cs typeface="Times New Roman"/>
                </a:rPr>
                <a:t>x</a:t>
              </a:r>
              <a:r>
                <a:rPr sz="2350" b="1" spc="-20" dirty="0">
                  <a:latin typeface="Times New Roman"/>
                  <a:cs typeface="Times New Roman"/>
                </a:rPr>
                <a:t>)</a:t>
              </a:r>
              <a:r>
                <a:rPr sz="2350" b="1" spc="-90" dirty="0">
                  <a:latin typeface="Times New Roman"/>
                  <a:cs typeface="Times New Roman"/>
                </a:rPr>
                <a:t> </a:t>
              </a:r>
              <a:r>
                <a:rPr sz="2350" b="1" spc="-35" dirty="0">
                  <a:latin typeface="Symbol"/>
                  <a:cs typeface="Symbol"/>
                </a:rPr>
                <a:t></a:t>
              </a:r>
              <a:r>
                <a:rPr lang="en-US" sz="2350" b="1" spc="-35" dirty="0">
                  <a:latin typeface="Symbol"/>
                  <a:cs typeface="Symbol"/>
                </a:rPr>
                <a:t> </a:t>
              </a:r>
              <a:r>
                <a:rPr sz="2350" b="1" spc="-70" dirty="0">
                  <a:latin typeface="Times New Roman"/>
                  <a:cs typeface="Times New Roman"/>
                </a:rPr>
                <a:t> </a:t>
              </a:r>
              <a:r>
                <a:rPr sz="2350" b="1" i="1" spc="-30" dirty="0">
                  <a:latin typeface="Times New Roman"/>
                  <a:cs typeface="Times New Roman"/>
                </a:rPr>
                <a:t>x</a:t>
              </a:r>
              <a:endParaRPr sz="2350" dirty="0">
                <a:latin typeface="Times New Roman"/>
                <a:cs typeface="Times New Roman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9119" y="2643822"/>
            <a:ext cx="556323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(4)</a:t>
            </a:r>
            <a:r>
              <a:rPr sz="24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函数定义与变量所用的字</a:t>
            </a:r>
            <a:r>
              <a:rPr sz="2400" b="1" spc="0" dirty="0">
                <a:solidFill>
                  <a:srgbClr val="0066FF"/>
                </a:solidFill>
                <a:latin typeface="楷体"/>
                <a:cs typeface="楷体"/>
              </a:rPr>
              <a:t>母</a:t>
            </a: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符号</a:t>
            </a: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)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无关</a:t>
            </a:r>
            <a:endParaRPr sz="2400" dirty="0">
              <a:latin typeface="楷体"/>
              <a:cs typeface="楷体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61168D8-29CA-4B78-8AAE-A8330E92A817}"/>
              </a:ext>
            </a:extLst>
          </p:cNvPr>
          <p:cNvGrpSpPr/>
          <p:nvPr/>
        </p:nvGrpSpPr>
        <p:grpSpPr>
          <a:xfrm>
            <a:off x="2185485" y="3365566"/>
            <a:ext cx="3227372" cy="391331"/>
            <a:chOff x="2185485" y="3365566"/>
            <a:chExt cx="3227372" cy="391331"/>
          </a:xfrm>
        </p:grpSpPr>
        <p:sp>
          <p:nvSpPr>
            <p:cNvPr id="19" name="object 19"/>
            <p:cNvSpPr txBox="1"/>
            <p:nvPr/>
          </p:nvSpPr>
          <p:spPr>
            <a:xfrm>
              <a:off x="2185485" y="3365566"/>
              <a:ext cx="781685" cy="3778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500" b="1" i="1" spc="-20" dirty="0">
                  <a:latin typeface="Times New Roman"/>
                  <a:cs typeface="Times New Roman"/>
                </a:rPr>
                <a:t>s</a:t>
              </a:r>
              <a:r>
                <a:rPr sz="2500" b="1" i="1" spc="-50" dirty="0">
                  <a:latin typeface="Times New Roman"/>
                  <a:cs typeface="Times New Roman"/>
                </a:rPr>
                <a:t> </a:t>
              </a:r>
              <a:r>
                <a:rPr sz="2500" spc="-30" dirty="0">
                  <a:latin typeface="Symbol"/>
                  <a:cs typeface="Symbol"/>
                </a:rPr>
                <a:t></a:t>
              </a:r>
              <a:r>
                <a:rPr sz="2500" spc="-35" dirty="0">
                  <a:latin typeface="Times New Roman"/>
                  <a:cs typeface="Times New Roman"/>
                </a:rPr>
                <a:t> </a:t>
              </a:r>
              <a:r>
                <a:rPr sz="2500" b="1" i="1" spc="-15" dirty="0">
                  <a:latin typeface="Times New Roman"/>
                  <a:cs typeface="Times New Roman"/>
                </a:rPr>
                <a:t>t</a:t>
              </a:r>
              <a:r>
                <a:rPr sz="2500" b="1" i="1" spc="-395" dirty="0">
                  <a:latin typeface="Times New Roman"/>
                  <a:cs typeface="Times New Roman"/>
                </a:rPr>
                <a:t> </a:t>
              </a:r>
              <a:r>
                <a:rPr sz="2175" b="1" spc="-30" baseline="42145" dirty="0">
                  <a:latin typeface="Times New Roman"/>
                  <a:cs typeface="Times New Roman"/>
                </a:rPr>
                <a:t>2</a:t>
              </a:r>
              <a:r>
                <a:rPr sz="2175" b="1" spc="-179" baseline="42145" dirty="0">
                  <a:latin typeface="Times New Roman"/>
                  <a:cs typeface="Times New Roman"/>
                </a:rPr>
                <a:t> </a:t>
              </a:r>
              <a:r>
                <a:rPr sz="2500" b="1" spc="-15" dirty="0">
                  <a:latin typeface="Times New Roman"/>
                  <a:cs typeface="Times New Roman"/>
                </a:rPr>
                <a:t>,</a:t>
              </a:r>
              <a:endParaRPr sz="2500" dirty="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462088" y="3383667"/>
              <a:ext cx="833119" cy="3511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00" b="1" i="1" dirty="0">
                  <a:latin typeface="Times New Roman"/>
                  <a:cs typeface="Times New Roman"/>
                </a:rPr>
                <a:t>y</a:t>
              </a:r>
              <a:r>
                <a:rPr sz="2300" b="1" i="1" spc="-15" dirty="0">
                  <a:latin typeface="Times New Roman"/>
                  <a:cs typeface="Times New Roman"/>
                </a:rPr>
                <a:t> </a:t>
              </a:r>
              <a:r>
                <a:rPr sz="2300" b="1" dirty="0">
                  <a:latin typeface="Symbol"/>
                  <a:cs typeface="Symbol"/>
                </a:rPr>
                <a:t></a:t>
              </a:r>
              <a:r>
                <a:rPr sz="2300" b="1" spc="165" dirty="0">
                  <a:latin typeface="Times New Roman"/>
                  <a:cs typeface="Times New Roman"/>
                </a:rPr>
                <a:t> </a:t>
              </a:r>
              <a:r>
                <a:rPr sz="2300" b="1" i="1" spc="130" dirty="0">
                  <a:latin typeface="Times New Roman"/>
                  <a:cs typeface="Times New Roman"/>
                </a:rPr>
                <a:t>x</a:t>
              </a:r>
              <a:r>
                <a:rPr sz="1950" b="1" spc="22" baseline="44871" dirty="0">
                  <a:latin typeface="Times New Roman"/>
                  <a:cs typeface="Times New Roman"/>
                </a:rPr>
                <a:t>2</a:t>
              </a:r>
              <a:r>
                <a:rPr sz="1950" b="1" spc="-135" baseline="44871" dirty="0">
                  <a:latin typeface="Times New Roman"/>
                  <a:cs typeface="Times New Roman"/>
                </a:rPr>
                <a:t> </a:t>
              </a:r>
              <a:r>
                <a:rPr sz="2300" b="1" dirty="0">
                  <a:latin typeface="Times New Roman"/>
                  <a:cs typeface="Times New Roman"/>
                </a:rPr>
                <a:t>,</a:t>
              </a:r>
              <a:endParaRPr sz="2300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647682" y="3396217"/>
              <a:ext cx="765175" cy="3606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350" b="1" i="1" dirty="0">
                  <a:latin typeface="Times New Roman"/>
                  <a:cs typeface="Times New Roman"/>
                </a:rPr>
                <a:t>x</a:t>
              </a:r>
              <a:r>
                <a:rPr sz="2350" b="1" i="1" spc="15" dirty="0">
                  <a:latin typeface="Times New Roman"/>
                  <a:cs typeface="Times New Roman"/>
                </a:rPr>
                <a:t> </a:t>
              </a:r>
              <a:r>
                <a:rPr sz="2350" b="1" dirty="0">
                  <a:latin typeface="Symbol"/>
                  <a:cs typeface="Symbol"/>
                </a:rPr>
                <a:t></a:t>
              </a:r>
              <a:r>
                <a:rPr sz="2350" b="1" dirty="0">
                  <a:latin typeface="Times New Roman"/>
                  <a:cs typeface="Times New Roman"/>
                </a:rPr>
                <a:t> </a:t>
              </a:r>
              <a:r>
                <a:rPr sz="2350" b="1" spc="-290" dirty="0">
                  <a:latin typeface="Times New Roman"/>
                  <a:cs typeface="Times New Roman"/>
                </a:rPr>
                <a:t> </a:t>
              </a:r>
              <a:r>
                <a:rPr sz="2350" b="1" i="1" spc="130" dirty="0">
                  <a:latin typeface="Times New Roman"/>
                  <a:cs typeface="Times New Roman"/>
                </a:rPr>
                <a:t>y</a:t>
              </a:r>
              <a:r>
                <a:rPr sz="2025" b="1" spc="7" baseline="43209" dirty="0">
                  <a:latin typeface="Times New Roman"/>
                  <a:cs typeface="Times New Roman"/>
                </a:rPr>
                <a:t>2</a:t>
              </a:r>
              <a:endParaRPr sz="2025" baseline="43209">
                <a:latin typeface="Times New Roman"/>
                <a:cs typeface="Times New Roman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79119" y="654113"/>
            <a:ext cx="505206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(3)</a:t>
            </a:r>
            <a:r>
              <a:rPr sz="24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函数的两要素：定义域、对应法则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CCDA2E9-E1A7-4AEE-91DE-EB0EE6ED023D}"/>
              </a:ext>
            </a:extLst>
          </p:cNvPr>
          <p:cNvGrpSpPr/>
          <p:nvPr/>
        </p:nvGrpSpPr>
        <p:grpSpPr>
          <a:xfrm>
            <a:off x="1600200" y="1295400"/>
            <a:ext cx="5692254" cy="767703"/>
            <a:chOff x="1676333" y="1343910"/>
            <a:chExt cx="5692254" cy="767703"/>
          </a:xfrm>
        </p:grpSpPr>
        <p:sp>
          <p:nvSpPr>
            <p:cNvPr id="23" name="object 23"/>
            <p:cNvSpPr/>
            <p:nvPr/>
          </p:nvSpPr>
          <p:spPr>
            <a:xfrm>
              <a:off x="2525906" y="1721701"/>
              <a:ext cx="607060" cy="0"/>
            </a:xfrm>
            <a:custGeom>
              <a:avLst/>
              <a:gdLst/>
              <a:ahLst/>
              <a:cxnLst/>
              <a:rect l="l" t="t" r="r" b="b"/>
              <a:pathLst>
                <a:path w="607060">
                  <a:moveTo>
                    <a:pt x="0" y="0"/>
                  </a:moveTo>
                  <a:lnTo>
                    <a:pt x="606558" y="0"/>
                  </a:lnTo>
                </a:path>
              </a:pathLst>
            </a:custGeom>
            <a:ln w="137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162359" y="1552511"/>
              <a:ext cx="1694814" cy="3117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327660" algn="l"/>
                </a:tabLst>
              </a:pPr>
              <a:r>
                <a:rPr sz="2200" b="1" spc="-5" dirty="0">
                  <a:latin typeface="Times New Roman"/>
                  <a:cs typeface="Times New Roman"/>
                </a:rPr>
                <a:t>,	</a:t>
              </a:r>
              <a:r>
                <a:rPr sz="2200" b="1" i="1" spc="50" dirty="0">
                  <a:latin typeface="Times New Roman"/>
                  <a:cs typeface="Times New Roman"/>
                </a:rPr>
                <a:t>g</a:t>
              </a:r>
              <a:r>
                <a:rPr sz="2200" b="1" spc="-10" dirty="0">
                  <a:latin typeface="Times New Roman"/>
                  <a:cs typeface="Times New Roman"/>
                </a:rPr>
                <a:t>(</a:t>
              </a:r>
              <a:r>
                <a:rPr sz="2200" b="1" spc="-290" dirty="0">
                  <a:latin typeface="Times New Roman"/>
                  <a:cs typeface="Times New Roman"/>
                </a:rPr>
                <a:t> </a:t>
              </a:r>
              <a:r>
                <a:rPr sz="2200" b="1" i="1" spc="120" dirty="0">
                  <a:latin typeface="Times New Roman"/>
                  <a:cs typeface="Times New Roman"/>
                </a:rPr>
                <a:t>x</a:t>
              </a:r>
              <a:r>
                <a:rPr sz="2200" b="1" spc="-10" dirty="0">
                  <a:latin typeface="Times New Roman"/>
                  <a:cs typeface="Times New Roman"/>
                </a:rPr>
                <a:t>)</a:t>
              </a:r>
              <a:r>
                <a:rPr sz="2200" b="1" spc="-75" dirty="0">
                  <a:latin typeface="Times New Roman"/>
                  <a:cs typeface="Times New Roman"/>
                </a:rPr>
                <a:t> </a:t>
              </a:r>
              <a:r>
                <a:rPr sz="2200" b="1" spc="-15" dirty="0">
                  <a:latin typeface="Symbol"/>
                  <a:cs typeface="Symbol"/>
                </a:rPr>
                <a:t></a:t>
              </a:r>
              <a:r>
                <a:rPr sz="2200" b="1" spc="185" dirty="0">
                  <a:latin typeface="Times New Roman"/>
                  <a:cs typeface="Times New Roman"/>
                </a:rPr>
                <a:t> </a:t>
              </a:r>
              <a:r>
                <a:rPr sz="2200" b="1" i="1" spc="-10" dirty="0">
                  <a:latin typeface="Times New Roman"/>
                  <a:cs typeface="Times New Roman"/>
                </a:rPr>
                <a:t>x</a:t>
              </a:r>
              <a:r>
                <a:rPr sz="2200" b="1" i="1" spc="-100" dirty="0">
                  <a:latin typeface="Times New Roman"/>
                  <a:cs typeface="Times New Roman"/>
                </a:rPr>
                <a:t> </a:t>
              </a:r>
              <a:r>
                <a:rPr sz="2200" b="1" spc="-15" dirty="0">
                  <a:latin typeface="Symbol"/>
                  <a:cs typeface="Symbol"/>
                </a:rPr>
                <a:t></a:t>
              </a:r>
              <a:r>
                <a:rPr sz="2200" b="1" spc="-225" dirty="0">
                  <a:latin typeface="Times New Roman"/>
                  <a:cs typeface="Times New Roman"/>
                </a:rPr>
                <a:t> </a:t>
              </a:r>
              <a:r>
                <a:rPr sz="2200" b="1" spc="-10" dirty="0">
                  <a:latin typeface="Times New Roman"/>
                  <a:cs typeface="Times New Roman"/>
                </a:rPr>
                <a:t>1</a:t>
              </a:r>
              <a:endParaRPr sz="220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610720" y="1773059"/>
              <a:ext cx="665813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i="1" spc="-10" dirty="0">
                  <a:latin typeface="Times New Roman"/>
                  <a:cs typeface="Times New Roman"/>
                </a:rPr>
                <a:t>x</a:t>
              </a:r>
              <a:r>
                <a:rPr sz="2200" b="1" i="1" spc="-145" dirty="0">
                  <a:latin typeface="Times New Roman"/>
                  <a:cs typeface="Times New Roman"/>
                </a:rPr>
                <a:t> </a:t>
              </a:r>
              <a:r>
                <a:rPr sz="2200" b="1" spc="215" dirty="0"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-</a:t>
              </a:r>
              <a:r>
                <a:rPr sz="2200" b="1" spc="-10" dirty="0">
                  <a:latin typeface="Times New Roman"/>
                  <a:cs typeface="Times New Roman"/>
                </a:rPr>
                <a:t>1</a:t>
              </a:r>
              <a:r>
                <a:rPr sz="2200" b="1" spc="-325" dirty="0">
                  <a:latin typeface="Times New Roman"/>
                  <a:cs typeface="Times New Roman"/>
                </a:rPr>
                <a:t> </a:t>
              </a:r>
              <a:endParaRPr sz="2200" dirty="0">
                <a:latin typeface="Times New Roman"/>
                <a:cs typeface="Times New Roman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504862" y="1517513"/>
              <a:ext cx="1863725" cy="330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35"/>
                </a:lnSpc>
              </a:pPr>
              <a:r>
                <a:rPr sz="2400" b="1" dirty="0">
                  <a:latin typeface="楷体"/>
                  <a:cs typeface="楷体"/>
                </a:rPr>
                <a:t>不是同一函数</a:t>
              </a:r>
              <a:endParaRPr sz="2400">
                <a:latin typeface="楷体"/>
                <a:cs typeface="楷体"/>
              </a:endParaRPr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6CBEE81-38D9-44FB-90C9-3620B2D5C887}"/>
                </a:ext>
              </a:extLst>
            </p:cNvPr>
            <p:cNvSpPr txBox="1"/>
            <p:nvPr/>
          </p:nvSpPr>
          <p:spPr>
            <a:xfrm>
              <a:off x="2551981" y="1343910"/>
              <a:ext cx="876951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i="1" spc="140" dirty="0">
                  <a:latin typeface="Times New Roman"/>
                  <a:cs typeface="Times New Roman"/>
                </a:rPr>
                <a:t>x</a:t>
              </a:r>
              <a:r>
                <a:rPr sz="1875" b="1" baseline="44444" dirty="0">
                  <a:latin typeface="Times New Roman"/>
                  <a:cs typeface="Times New Roman"/>
                </a:rPr>
                <a:t>2 </a:t>
              </a:r>
              <a:r>
                <a:rPr sz="1875" b="1" spc="-112" baseline="44444" dirty="0">
                  <a:latin typeface="Times New Roman"/>
                  <a:cs typeface="Times New Roman"/>
                </a:rPr>
                <a:t> </a:t>
              </a:r>
              <a:r>
                <a:rPr sz="2200" b="1" spc="215" dirty="0"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-</a:t>
              </a:r>
              <a:r>
                <a:rPr sz="2200" b="1" spc="-10" dirty="0">
                  <a:latin typeface="Times New Roman"/>
                  <a:cs typeface="Times New Roman"/>
                </a:rPr>
                <a:t>1</a:t>
              </a:r>
              <a:r>
                <a:rPr sz="2200" b="1" spc="-325" dirty="0">
                  <a:latin typeface="Times New Roman"/>
                  <a:cs typeface="Times New Roman"/>
                </a:rPr>
                <a:t> </a:t>
              </a:r>
              <a:endParaRPr sz="2200" dirty="0">
                <a:latin typeface="Times New Roman"/>
                <a:cs typeface="Times New Roman"/>
              </a:endParaRPr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B4FAE904-D6D5-4001-ACB3-7984CD2D3AD1}"/>
                </a:ext>
              </a:extLst>
            </p:cNvPr>
            <p:cNvSpPr txBox="1"/>
            <p:nvPr/>
          </p:nvSpPr>
          <p:spPr>
            <a:xfrm>
              <a:off x="1676333" y="1551628"/>
              <a:ext cx="762000" cy="3117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i="1" spc="-10" dirty="0">
                  <a:latin typeface="Times New Roman"/>
                  <a:cs typeface="Times New Roman"/>
                </a:rPr>
                <a:t>f</a:t>
              </a:r>
              <a:r>
                <a:rPr sz="2200" b="1" i="1" spc="-85" dirty="0">
                  <a:latin typeface="Times New Roman"/>
                  <a:cs typeface="Times New Roman"/>
                </a:rPr>
                <a:t> </a:t>
              </a:r>
              <a:r>
                <a:rPr sz="2200" b="1" spc="-10" dirty="0">
                  <a:latin typeface="Times New Roman"/>
                  <a:cs typeface="Times New Roman"/>
                </a:rPr>
                <a:t>(</a:t>
              </a:r>
              <a:r>
                <a:rPr sz="2200" b="1" spc="-295" dirty="0">
                  <a:latin typeface="Times New Roman"/>
                  <a:cs typeface="Times New Roman"/>
                </a:rPr>
                <a:t> </a:t>
              </a:r>
              <a:r>
                <a:rPr sz="2200" b="1" i="1" spc="125" dirty="0">
                  <a:latin typeface="Times New Roman"/>
                  <a:cs typeface="Times New Roman"/>
                </a:rPr>
                <a:t>x</a:t>
              </a:r>
              <a:r>
                <a:rPr sz="2200" b="1" spc="-10" dirty="0">
                  <a:latin typeface="Times New Roman"/>
                  <a:cs typeface="Times New Roman"/>
                </a:rPr>
                <a:t>)</a:t>
              </a:r>
              <a:r>
                <a:rPr sz="2200" b="1" spc="-85" dirty="0">
                  <a:latin typeface="Times New Roman"/>
                  <a:cs typeface="Times New Roman"/>
                </a:rPr>
                <a:t> </a:t>
              </a:r>
              <a:r>
                <a:rPr sz="2200" b="1" spc="-15" dirty="0">
                  <a:latin typeface="Symbol"/>
                  <a:cs typeface="Symbol"/>
                </a:rPr>
                <a:t></a:t>
              </a:r>
              <a:endParaRPr sz="2200" dirty="0">
                <a:latin typeface="Symbol"/>
                <a:cs typeface="Symbo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905967" y="3124835"/>
            <a:ext cx="46583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(7)</a:t>
            </a:r>
            <a:r>
              <a:rPr sz="24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rgbClr val="0066FF"/>
                </a:solidFill>
                <a:latin typeface="楷体"/>
                <a:cs typeface="楷体"/>
              </a:rPr>
              <a:t>函数图像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4644" y="619315"/>
            <a:ext cx="359664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(6)</a:t>
            </a:r>
            <a:r>
              <a:rPr sz="24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多值函数及其单值分支</a:t>
            </a: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393" y="1411541"/>
            <a:ext cx="6381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latin typeface="楷体"/>
                <a:cs typeface="楷体"/>
              </a:rPr>
              <a:t>如：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6349" y="1335743"/>
            <a:ext cx="444119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i="1" spc="247" baseline="-992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pc="22" baseline="2777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baseline="277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35" baseline="277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15" baseline="-992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200" b="0" spc="284" baseline="-99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i="1" spc="225" baseline="-99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pc="22" baseline="2777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baseline="277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120" baseline="277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15" baseline="-992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200" b="0" spc="-292" baseline="-99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spc="15" baseline="-992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00" spc="375" baseline="-99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确定了一个多值函数</a:t>
            </a:r>
            <a:endParaRPr dirty="0">
              <a:latin typeface="Times New Roman"/>
              <a:cs typeface="Times New Roman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4440C76-76B6-4D35-8D9E-0929CAD77D04}"/>
              </a:ext>
            </a:extLst>
          </p:cNvPr>
          <p:cNvGrpSpPr/>
          <p:nvPr/>
        </p:nvGrpSpPr>
        <p:grpSpPr>
          <a:xfrm>
            <a:off x="1928358" y="2133600"/>
            <a:ext cx="5711834" cy="473508"/>
            <a:chOff x="1928358" y="2022144"/>
            <a:chExt cx="5711834" cy="47350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550BA66-4B69-4B79-9221-A49225EAF51C}"/>
                </a:ext>
              </a:extLst>
            </p:cNvPr>
            <p:cNvGrpSpPr/>
            <p:nvPr/>
          </p:nvGrpSpPr>
          <p:grpSpPr>
            <a:xfrm>
              <a:off x="1928358" y="2022144"/>
              <a:ext cx="1583057" cy="473508"/>
              <a:chOff x="1928358" y="2022144"/>
              <a:chExt cx="1583057" cy="473508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2464935" y="2022144"/>
                <a:ext cx="1046480" cy="425450"/>
              </a:xfrm>
              <a:custGeom>
                <a:avLst/>
                <a:gdLst/>
                <a:ahLst/>
                <a:cxnLst/>
                <a:rect l="l" t="t" r="r" b="b"/>
                <a:pathLst>
                  <a:path w="1046479" h="425450">
                    <a:moveTo>
                      <a:pt x="60679" y="278457"/>
                    </a:moveTo>
                    <a:lnTo>
                      <a:pt x="28985" y="278457"/>
                    </a:lnTo>
                    <a:lnTo>
                      <a:pt x="112335" y="424899"/>
                    </a:lnTo>
                    <a:lnTo>
                      <a:pt x="129417" y="424899"/>
                    </a:lnTo>
                    <a:lnTo>
                      <a:pt x="137595" y="387256"/>
                    </a:lnTo>
                    <a:lnTo>
                      <a:pt x="120611" y="387256"/>
                    </a:lnTo>
                    <a:lnTo>
                      <a:pt x="60679" y="278457"/>
                    </a:lnTo>
                    <a:close/>
                  </a:path>
                  <a:path w="1046479" h="425450">
                    <a:moveTo>
                      <a:pt x="1046181" y="0"/>
                    </a:moveTo>
                    <a:lnTo>
                      <a:pt x="205510" y="0"/>
                    </a:lnTo>
                    <a:lnTo>
                      <a:pt x="120611" y="387256"/>
                    </a:lnTo>
                    <a:lnTo>
                      <a:pt x="137595" y="387256"/>
                    </a:lnTo>
                    <a:lnTo>
                      <a:pt x="217923" y="17522"/>
                    </a:lnTo>
                    <a:lnTo>
                      <a:pt x="1046181" y="17522"/>
                    </a:lnTo>
                    <a:lnTo>
                      <a:pt x="1046181" y="0"/>
                    </a:lnTo>
                    <a:close/>
                  </a:path>
                  <a:path w="1046479" h="425450">
                    <a:moveTo>
                      <a:pt x="47616" y="254741"/>
                    </a:moveTo>
                    <a:lnTo>
                      <a:pt x="0" y="285157"/>
                    </a:lnTo>
                    <a:lnTo>
                      <a:pt x="5686" y="294943"/>
                    </a:lnTo>
                    <a:lnTo>
                      <a:pt x="28985" y="278457"/>
                    </a:lnTo>
                    <a:lnTo>
                      <a:pt x="60679" y="278457"/>
                    </a:lnTo>
                    <a:lnTo>
                      <a:pt x="47616" y="25474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1928358" y="2080997"/>
                <a:ext cx="1549400" cy="41465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741680" algn="l"/>
                  </a:tabLst>
                </a:pPr>
                <a:r>
                  <a:rPr sz="2750" b="1" i="1" spc="5" dirty="0">
                    <a:latin typeface="Times New Roman"/>
                    <a:cs typeface="Times New Roman"/>
                  </a:rPr>
                  <a:t>y</a:t>
                </a:r>
                <a:r>
                  <a:rPr sz="2750" b="1" i="1" spc="-25" dirty="0">
                    <a:latin typeface="Times New Roman"/>
                    <a:cs typeface="Times New Roman"/>
                  </a:rPr>
                  <a:t> </a:t>
                </a:r>
                <a:r>
                  <a:rPr sz="2750" spc="10" dirty="0">
                    <a:latin typeface="Symbol"/>
                    <a:cs typeface="Symbol"/>
                  </a:rPr>
                  <a:t></a:t>
                </a:r>
                <a:r>
                  <a:rPr sz="2750" dirty="0">
                    <a:latin typeface="Times New Roman"/>
                    <a:cs typeface="Times New Roman"/>
                  </a:rPr>
                  <a:t>	</a:t>
                </a:r>
                <a:r>
                  <a:rPr sz="2750" b="1" spc="10" dirty="0">
                    <a:latin typeface="Times New Roman"/>
                    <a:cs typeface="Times New Roman"/>
                  </a:rPr>
                  <a:t>1</a:t>
                </a:r>
                <a:r>
                  <a:rPr sz="2750" b="1" spc="-390" dirty="0">
                    <a:latin typeface="Times New Roman"/>
                    <a:cs typeface="Times New Roman"/>
                  </a:rPr>
                  <a:t> </a:t>
                </a:r>
                <a:r>
                  <a:rPr sz="2750" spc="10" dirty="0">
                    <a:latin typeface="Symbol"/>
                    <a:cs typeface="Symbol"/>
                  </a:rPr>
                  <a:t></a:t>
                </a:r>
                <a:r>
                  <a:rPr sz="2750" spc="20" dirty="0">
                    <a:latin typeface="Times New Roman"/>
                    <a:cs typeface="Times New Roman"/>
                  </a:rPr>
                  <a:t> </a:t>
                </a:r>
                <a:r>
                  <a:rPr sz="2750" b="1" i="1" spc="160" dirty="0">
                    <a:latin typeface="Times New Roman"/>
                    <a:cs typeface="Times New Roman"/>
                  </a:rPr>
                  <a:t>x</a:t>
                </a:r>
                <a:r>
                  <a:rPr sz="2400" b="1" baseline="43402" dirty="0">
                    <a:latin typeface="Times New Roman"/>
                    <a:cs typeface="Times New Roman"/>
                  </a:rPr>
                  <a:t>2</a:t>
                </a:r>
                <a:endParaRPr sz="2400" baseline="43402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3632072" y="2102286"/>
              <a:ext cx="4008120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40"/>
                </a:lnSpc>
              </a:pPr>
              <a:r>
                <a:rPr sz="2400" b="1" spc="-5" dirty="0">
                  <a:latin typeface="楷体"/>
                  <a:cs typeface="楷体"/>
                </a:rPr>
                <a:t>为该多值函数的一个单值分支</a:t>
              </a:r>
              <a:endParaRPr sz="2400" dirty="0">
                <a:latin typeface="楷体"/>
                <a:cs typeface="楷体"/>
              </a:endParaRPr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370E4A0-3D7A-458F-AB52-7C36D8BEB9DD}"/>
              </a:ext>
            </a:extLst>
          </p:cNvPr>
          <p:cNvGrpSpPr/>
          <p:nvPr/>
        </p:nvGrpSpPr>
        <p:grpSpPr>
          <a:xfrm>
            <a:off x="1143000" y="3764715"/>
            <a:ext cx="7086600" cy="578685"/>
            <a:chOff x="1143000" y="3764715"/>
            <a:chExt cx="7086600" cy="578685"/>
          </a:xfrm>
        </p:grpSpPr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C9CAE62-708D-4655-9B8B-B843C351B1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283029"/>
                </p:ext>
              </p:extLst>
            </p:nvPr>
          </p:nvGraphicFramePr>
          <p:xfrm>
            <a:off x="7085617" y="3863925"/>
            <a:ext cx="1143983" cy="4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83947" imgH="203112" progId="Equation.DSMT4">
                    <p:embed/>
                  </p:oleObj>
                </mc:Choice>
                <mc:Fallback>
                  <p:oleObj name="Equation" r:id="rId2" imgW="583947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5617" y="3863925"/>
                          <a:ext cx="1143983" cy="403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E324597-6A7D-4AE9-9303-3760FD51E567}"/>
                </a:ext>
              </a:extLst>
            </p:cNvPr>
            <p:cNvGrpSpPr/>
            <p:nvPr/>
          </p:nvGrpSpPr>
          <p:grpSpPr>
            <a:xfrm>
              <a:off x="1143000" y="3764715"/>
              <a:ext cx="6096000" cy="578685"/>
              <a:chOff x="1066800" y="3764715"/>
              <a:chExt cx="6096000" cy="578685"/>
            </a:xfrm>
          </p:grpSpPr>
          <p:graphicFrame>
            <p:nvGraphicFramePr>
              <p:cNvPr id="21" name="对象 20">
                <a:extLst>
                  <a:ext uri="{FF2B5EF4-FFF2-40B4-BE49-F238E27FC236}">
                    <a16:creationId xmlns:a16="http://schemas.microsoft.com/office/drawing/2014/main" id="{61AFB27F-513A-4082-9E23-1672236A4B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8456606"/>
                  </p:ext>
                </p:extLst>
              </p:nvPr>
            </p:nvGraphicFramePr>
            <p:xfrm>
              <a:off x="2667000" y="3793712"/>
              <a:ext cx="3429000" cy="549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727200" imgH="279400" progId="Equation.DSMT4">
                      <p:embed/>
                    </p:oleObj>
                  </mc:Choice>
                  <mc:Fallback>
                    <p:oleObj name="Equation" r:id="rId4" imgW="1727200" imgH="279400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7000" y="3793712"/>
                            <a:ext cx="3429000" cy="5496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31C931E-B757-4BB7-BD7E-DC8A480BEA14}"/>
                  </a:ext>
                </a:extLst>
              </p:cNvPr>
              <p:cNvSpPr txBox="1"/>
              <p:nvPr/>
            </p:nvSpPr>
            <p:spPr>
              <a:xfrm>
                <a:off x="1066800" y="3764715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称平面点集</a:t>
                </a:r>
                <a:endPara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0D3B84-4BB7-4930-858C-BFA4F67EBB6A}"/>
                  </a:ext>
                </a:extLst>
              </p:cNvPr>
              <p:cNvSpPr txBox="1"/>
              <p:nvPr/>
            </p:nvSpPr>
            <p:spPr>
              <a:xfrm>
                <a:off x="5943600" y="3810000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为函数</a:t>
                </a:r>
                <a:endPara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A02BDFC-F09A-4622-B550-E6373F66E899}"/>
              </a:ext>
            </a:extLst>
          </p:cNvPr>
          <p:cNvGrpSpPr/>
          <p:nvPr/>
        </p:nvGrpSpPr>
        <p:grpSpPr>
          <a:xfrm>
            <a:off x="838200" y="4491335"/>
            <a:ext cx="5105400" cy="461665"/>
            <a:chOff x="457200" y="4419600"/>
            <a:chExt cx="5105400" cy="46166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FDDB3C9-5F9A-4151-A8CF-F6202A57DBA2}"/>
                </a:ext>
              </a:extLst>
            </p:cNvPr>
            <p:cNvSpPr txBox="1"/>
            <p:nvPr/>
          </p:nvSpPr>
          <p:spPr>
            <a:xfrm>
              <a:off x="457200" y="4419600"/>
              <a:ext cx="1827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的图形，而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28B43EE2-AE8C-491C-A7C0-F9884E8CA2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0679907"/>
                </p:ext>
              </p:extLst>
            </p:nvPr>
          </p:nvGraphicFramePr>
          <p:xfrm>
            <a:off x="2131066" y="4473525"/>
            <a:ext cx="1143983" cy="4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83947" imgH="203112" progId="Equation.DSMT4">
                    <p:embed/>
                  </p:oleObj>
                </mc:Choice>
                <mc:Fallback>
                  <p:oleObj name="Equation" r:id="rId6" imgW="583947" imgH="203112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C9CAE62-708D-4655-9B8B-B843C351B1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066" y="4473525"/>
                          <a:ext cx="1143983" cy="403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9C48F53-CE98-4E81-8B2C-17234C5C3BF0}"/>
                </a:ext>
              </a:extLst>
            </p:cNvPr>
            <p:cNvSpPr txBox="1"/>
            <p:nvPr/>
          </p:nvSpPr>
          <p:spPr>
            <a:xfrm>
              <a:off x="3188118" y="4419600"/>
              <a:ext cx="23744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称为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的方程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925</Words>
  <Application>Microsoft Office PowerPoint</Application>
  <PresentationFormat>全屏显示(4:3)</PresentationFormat>
  <Paragraphs>166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华文行楷</vt:lpstr>
      <vt:lpstr>楷体</vt:lpstr>
      <vt:lpstr>Arial</vt:lpstr>
      <vt:lpstr>Calibri</vt:lpstr>
      <vt:lpstr>Symbol</vt:lpstr>
      <vt:lpstr>Times New Roman</vt:lpstr>
      <vt:lpstr>Office Theme</vt:lpstr>
      <vt:lpstr>Equation</vt:lpstr>
      <vt:lpstr>Microsoft Word 97 - 2003 Document</vt:lpstr>
      <vt:lpstr>Document</vt:lpstr>
      <vt:lpstr>PowerPoint 演示文稿</vt:lpstr>
      <vt:lpstr>第一章 函 数</vt:lpstr>
      <vt:lpstr>第一节 函数的概念</vt:lpstr>
      <vt:lpstr>预备知识</vt:lpstr>
      <vt:lpstr>PowerPoint 演示文稿</vt:lpstr>
      <vt:lpstr>一、函数的定义</vt:lpstr>
      <vt:lpstr>PowerPoint 演示文稿</vt:lpstr>
      <vt:lpstr>PowerPoint 演示文稿</vt:lpstr>
      <vt:lpstr>x2   y2   1 确定了一个多值函数</vt:lpstr>
      <vt:lpstr>二、函数几种表示方法</vt:lpstr>
      <vt:lpstr>二、函数几种表示方法</vt:lpstr>
      <vt:lpstr>PowerPoint 演示文稿</vt:lpstr>
      <vt:lpstr>PowerPoint 演示文稿</vt:lpstr>
      <vt:lpstr>例5. 双扭线（伯努利双纽线 ）：</vt:lpstr>
      <vt:lpstr>3. 函数的参数表示</vt:lpstr>
      <vt:lpstr>例7. 摆线（旋轮线 ）：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曹女士</dc:creator>
  <cp:lastModifiedBy>梁 清清</cp:lastModifiedBy>
  <cp:revision>17</cp:revision>
  <dcterms:created xsi:type="dcterms:W3CDTF">2021-09-10T09:45:25Z</dcterms:created>
  <dcterms:modified xsi:type="dcterms:W3CDTF">2021-09-12T09:20:22Z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2021-09-10T00:00:00Z</vt:filetime>
  </property>
</Properties>
</file>