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9">
  <p:sldMasterIdLst>
    <p:sldMasterId id="2147483648" r:id="rId1"/>
  </p:sldMasterIdLst>
  <p:notesMasterIdLst>
    <p:notesMasterId r:id="rId87"/>
  </p:notesMasterIdLst>
  <p:handoutMasterIdLst>
    <p:handoutMasterId r:id="rId88"/>
  </p:handoutMasterIdLst>
  <p:sldIdLst>
    <p:sldId id="256" r:id="rId2"/>
    <p:sldId id="481" r:id="rId3"/>
    <p:sldId id="518" r:id="rId4"/>
    <p:sldId id="631" r:id="rId5"/>
    <p:sldId id="632" r:id="rId6"/>
    <p:sldId id="685" r:id="rId7"/>
    <p:sldId id="521" r:id="rId8"/>
    <p:sldId id="644" r:id="rId9"/>
    <p:sldId id="645" r:id="rId10"/>
    <p:sldId id="649" r:id="rId11"/>
    <p:sldId id="646" r:id="rId12"/>
    <p:sldId id="526" r:id="rId13"/>
    <p:sldId id="647" r:id="rId14"/>
    <p:sldId id="527" r:id="rId15"/>
    <p:sldId id="648" r:id="rId16"/>
    <p:sldId id="529" r:id="rId17"/>
    <p:sldId id="531" r:id="rId18"/>
    <p:sldId id="532" r:id="rId19"/>
    <p:sldId id="534" r:id="rId20"/>
    <p:sldId id="638" r:id="rId21"/>
    <p:sldId id="537" r:id="rId22"/>
    <p:sldId id="539" r:id="rId23"/>
    <p:sldId id="538" r:id="rId24"/>
    <p:sldId id="540" r:id="rId25"/>
    <p:sldId id="541" r:id="rId26"/>
    <p:sldId id="543" r:id="rId27"/>
    <p:sldId id="544" r:id="rId28"/>
    <p:sldId id="545" r:id="rId29"/>
    <p:sldId id="686" r:id="rId30"/>
    <p:sldId id="548" r:id="rId31"/>
    <p:sldId id="550" r:id="rId32"/>
    <p:sldId id="753" r:id="rId33"/>
    <p:sldId id="551" r:id="rId34"/>
    <p:sldId id="755" r:id="rId35"/>
    <p:sldId id="756" r:id="rId36"/>
    <p:sldId id="758" r:id="rId37"/>
    <p:sldId id="759" r:id="rId38"/>
    <p:sldId id="760" r:id="rId39"/>
    <p:sldId id="761" r:id="rId40"/>
    <p:sldId id="762" r:id="rId41"/>
    <p:sldId id="763" r:id="rId42"/>
    <p:sldId id="764" r:id="rId43"/>
    <p:sldId id="754" r:id="rId44"/>
    <p:sldId id="553" r:id="rId45"/>
    <p:sldId id="554" r:id="rId46"/>
    <p:sldId id="555" r:id="rId47"/>
    <p:sldId id="556" r:id="rId48"/>
    <p:sldId id="557" r:id="rId49"/>
    <p:sldId id="559" r:id="rId50"/>
    <p:sldId id="560" r:id="rId51"/>
    <p:sldId id="751" r:id="rId52"/>
    <p:sldId id="561" r:id="rId53"/>
    <p:sldId id="563" r:id="rId54"/>
    <p:sldId id="650" r:id="rId55"/>
    <p:sldId id="765" r:id="rId56"/>
    <p:sldId id="766" r:id="rId57"/>
    <p:sldId id="567" r:id="rId58"/>
    <p:sldId id="568" r:id="rId59"/>
    <p:sldId id="569" r:id="rId60"/>
    <p:sldId id="570" r:id="rId61"/>
    <p:sldId id="656" r:id="rId62"/>
    <p:sldId id="572" r:id="rId63"/>
    <p:sldId id="653" r:id="rId64"/>
    <p:sldId id="575" r:id="rId65"/>
    <p:sldId id="580" r:id="rId66"/>
    <p:sldId id="688" r:id="rId67"/>
    <p:sldId id="654" r:id="rId68"/>
    <p:sldId id="689" r:id="rId69"/>
    <p:sldId id="655" r:id="rId70"/>
    <p:sldId id="684" r:id="rId71"/>
    <p:sldId id="596" r:id="rId72"/>
    <p:sldId id="604" r:id="rId73"/>
    <p:sldId id="607" r:id="rId74"/>
    <p:sldId id="658" r:id="rId75"/>
    <p:sldId id="659" r:id="rId76"/>
    <p:sldId id="660" r:id="rId77"/>
    <p:sldId id="610" r:id="rId78"/>
    <p:sldId id="611" r:id="rId79"/>
    <p:sldId id="676" r:id="rId80"/>
    <p:sldId id="675" r:id="rId81"/>
    <p:sldId id="661" r:id="rId82"/>
    <p:sldId id="662" r:id="rId83"/>
    <p:sldId id="663" r:id="rId84"/>
    <p:sldId id="514" r:id="rId85"/>
    <p:sldId id="448" r:id="rId86"/>
  </p:sldIdLst>
  <p:sldSz cx="9144000" cy="6858000" type="screen4x3"/>
  <p:notesSz cx="6797675" cy="9928225"/>
  <p:custDataLst>
    <p:tags r:id="rId89"/>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4">
          <p15:clr>
            <a:srgbClr val="A4A3A4"/>
          </p15:clr>
        </p15:guide>
        <p15:guide id="2" pos="2970">
          <p15:clr>
            <a:srgbClr val="A4A3A4"/>
          </p15:clr>
        </p15:guide>
      </p15:sldGuideLst>
    </p:ext>
    <p:ext uri="{2D200454-40CA-4A62-9FC3-DE9A4176ACB9}">
      <p15:notesGuideLst xmlns:p15="http://schemas.microsoft.com/office/powerpoint/2012/main">
        <p15:guide id="1" orient="horz" pos="311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0" autoAdjust="0"/>
    <p:restoredTop sz="87665" autoAdjust="0"/>
  </p:normalViewPr>
  <p:slideViewPr>
    <p:cSldViewPr>
      <p:cViewPr varScale="1">
        <p:scale>
          <a:sx n="88" d="100"/>
          <a:sy n="88" d="100"/>
        </p:scale>
        <p:origin x="1462" y="67"/>
      </p:cViewPr>
      <p:guideLst>
        <p:guide orient="horz" pos="2154"/>
        <p:guide pos="2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1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t>10/17/2024</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t>2024/10/17</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二进制是Binary，简写为B</a:t>
            </a:r>
          </a:p>
          <a:p>
            <a:endParaRPr lang="zh-CN" altLang="en-US"/>
          </a:p>
          <a:p>
            <a:r>
              <a:rPr lang="zh-CN" altLang="en-US"/>
              <a:t>八进制是Octal，简写为O</a:t>
            </a:r>
          </a:p>
          <a:p>
            <a:endParaRPr lang="zh-CN" altLang="en-US"/>
          </a:p>
          <a:p>
            <a:r>
              <a:rPr lang="zh-CN" altLang="en-US"/>
              <a:t>十进制为Decimal，简写为D</a:t>
            </a:r>
          </a:p>
          <a:p>
            <a:endParaRPr lang="zh-CN" altLang="en-US"/>
          </a:p>
          <a:p>
            <a:r>
              <a:rPr lang="zh-CN" altLang="en-US"/>
              <a:t>十六进制为Hexadecimal，简写为H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a+</a:t>
            </a:r>
            <a:r>
              <a:rPr lang="zh-CN" altLang="en-US" dirty="0">
                <a:effectLst/>
              </a:rPr>
              <a:t>打开一个文件用于读写。如果该文件已存在，文件指针将会放在文件的结尾。文件打开时会是追加模式。如果该文件不存在，创建新文件用于读写。</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_”</a:t>
            </a:r>
            <a:r>
              <a:rPr lang="zh-CN" altLang="en-US" b="0" i="0" dirty="0">
                <a:solidFill>
                  <a:srgbClr val="121212"/>
                </a:solidFill>
                <a:effectLst/>
                <a:latin typeface="-apple-system"/>
              </a:rPr>
              <a:t>是大多数</a:t>
            </a:r>
            <a:r>
              <a:rPr lang="en-US" altLang="zh-CN" b="0" i="0" dirty="0">
                <a:solidFill>
                  <a:srgbClr val="121212"/>
                </a:solidFill>
                <a:effectLst/>
                <a:latin typeface="-apple-system"/>
              </a:rPr>
              <a:t>Python REPL</a:t>
            </a:r>
            <a:r>
              <a:rPr lang="zh-CN" altLang="en-US" b="0" i="0" dirty="0">
                <a:solidFill>
                  <a:srgbClr val="121212"/>
                </a:solidFill>
                <a:effectLst/>
                <a:latin typeface="-apple-system"/>
              </a:rPr>
              <a:t>中的一个特殊变量，它表示由解释器评估的最近一个表达式的结果。</a:t>
            </a:r>
            <a:endParaRPr lang="en-US" altLang="zh-CN" b="0" i="0" dirty="0">
              <a:solidFill>
                <a:srgbClr val="121212"/>
              </a:solidFill>
              <a:effectLst/>
              <a:latin typeface="-apple-system"/>
            </a:endParaRPr>
          </a:p>
          <a:p>
            <a:r>
              <a:rPr lang="en-US" altLang="zh-CN" b="0" i="0" dirty="0">
                <a:solidFill>
                  <a:srgbClr val="70757A"/>
                </a:solidFill>
                <a:effectLst/>
                <a:latin typeface="Arial" panose="020B0604020202020204" pitchFamily="34" charset="0"/>
              </a:rPr>
              <a:t> </a:t>
            </a:r>
            <a:r>
              <a:rPr lang="en-US" altLang="zh-CN" b="0" i="0" dirty="0">
                <a:solidFill>
                  <a:srgbClr val="EA4335"/>
                </a:solidFill>
                <a:effectLst/>
                <a:latin typeface="Arial" panose="020B0604020202020204" pitchFamily="34" charset="0"/>
              </a:rPr>
              <a:t>REPL</a:t>
            </a:r>
            <a:r>
              <a:rPr lang="en-US" altLang="zh-CN" b="0" i="0" dirty="0">
                <a:solidFill>
                  <a:srgbClr val="4D5156"/>
                </a:solidFill>
                <a:effectLst/>
                <a:latin typeface="Arial" panose="020B0604020202020204" pitchFamily="34" charset="0"/>
              </a:rPr>
              <a:t>(Read Eval Print Loop:</a:t>
            </a:r>
            <a:r>
              <a:rPr lang="zh-CN" altLang="en-US" b="0" i="0" dirty="0">
                <a:solidFill>
                  <a:srgbClr val="4D5156"/>
                </a:solidFill>
                <a:effectLst/>
                <a:latin typeface="Arial" panose="020B0604020202020204" pitchFamily="34" charset="0"/>
              </a:rPr>
              <a:t>交互式解释器</a:t>
            </a:r>
            <a:r>
              <a:rPr lang="en-US" altLang="zh-CN" b="0" i="0" dirty="0">
                <a:solidFill>
                  <a:srgbClr val="4D5156"/>
                </a:solidFill>
                <a:effectLst/>
                <a:latin typeface="Arial" panose="020B0604020202020204" pitchFamily="34" charset="0"/>
              </a:rPr>
              <a:t>)</a:t>
            </a:r>
            <a:r>
              <a:rPr lang="zh-CN" altLang="en-US" b="0" i="0" dirty="0">
                <a:solidFill>
                  <a:srgbClr val="4D5156"/>
                </a:solidFill>
                <a:effectLst/>
                <a:latin typeface="Arial" panose="020B0604020202020204" pitchFamily="34" charset="0"/>
              </a:rPr>
              <a:t>提供了一个</a:t>
            </a:r>
            <a:r>
              <a:rPr lang="en-US" altLang="zh-CN" b="0" i="0" dirty="0">
                <a:solidFill>
                  <a:srgbClr val="4D5156"/>
                </a:solidFill>
                <a:effectLst/>
                <a:latin typeface="Arial" panose="020B0604020202020204" pitchFamily="34" charset="0"/>
              </a:rPr>
              <a:t>CLI(command-line interface:</a:t>
            </a:r>
            <a:r>
              <a:rPr lang="zh-CN" altLang="en-US" b="0" i="0" dirty="0">
                <a:solidFill>
                  <a:srgbClr val="4D5156"/>
                </a:solidFill>
                <a:effectLst/>
                <a:latin typeface="Arial" panose="020B0604020202020204" pitchFamily="34" charset="0"/>
              </a:rPr>
              <a:t>命令行界面</a:t>
            </a:r>
            <a:r>
              <a:rPr lang="en-US" altLang="zh-CN" b="0" i="0" dirty="0">
                <a:solidFill>
                  <a:srgbClr val="4D5156"/>
                </a:solidFill>
                <a:effectLst/>
                <a:latin typeface="Arial" panose="020B0604020202020204" pitchFamily="34" charset="0"/>
              </a:rPr>
              <a:t>)</a:t>
            </a:r>
            <a:r>
              <a:rPr lang="zh-CN" altLang="en-US" b="0" i="0" dirty="0">
                <a:solidFill>
                  <a:srgbClr val="4D5156"/>
                </a:solidFill>
                <a:effectLst/>
                <a:latin typeface="Arial" panose="020B0604020202020204" pitchFamily="34" charset="0"/>
              </a:rPr>
              <a:t>下读取值、求值、输出值、循环代码的环境。</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93939"/>
                </a:solidFill>
                <a:effectLst/>
                <a:latin typeface="PingFang SC"/>
              </a:rPr>
              <a:t>lambda</a:t>
            </a:r>
            <a:r>
              <a:rPr lang="zh-CN" altLang="en-US" b="0" i="0" dirty="0">
                <a:solidFill>
                  <a:srgbClr val="393939"/>
                </a:solidFill>
                <a:effectLst/>
                <a:latin typeface="PingFang SC"/>
              </a:rPr>
              <a:t>是一个隐函数，是固定写法，不要写成别的单词；</a:t>
            </a:r>
            <a:r>
              <a:rPr lang="en-US" altLang="zh-CN" b="0" i="0" dirty="0">
                <a:solidFill>
                  <a:srgbClr val="393939"/>
                </a:solidFill>
                <a:effectLst/>
                <a:latin typeface="PingFang SC"/>
              </a:rPr>
              <a:t>x</a:t>
            </a:r>
            <a:r>
              <a:rPr lang="zh-CN" altLang="en-US" b="0" i="0" dirty="0">
                <a:solidFill>
                  <a:srgbClr val="393939"/>
                </a:solidFill>
                <a:effectLst/>
                <a:latin typeface="PingFang SC"/>
              </a:rPr>
              <a:t>表示列表中的一个元素，在这里，表示一个元组，</a:t>
            </a:r>
            <a:r>
              <a:rPr lang="en-US" altLang="zh-CN" b="0" i="0" dirty="0">
                <a:solidFill>
                  <a:srgbClr val="393939"/>
                </a:solidFill>
                <a:effectLst/>
                <a:latin typeface="PingFang SC"/>
              </a:rPr>
              <a:t>x</a:t>
            </a:r>
            <a:r>
              <a:rPr lang="zh-CN" altLang="en-US" b="0" i="0" dirty="0">
                <a:solidFill>
                  <a:srgbClr val="393939"/>
                </a:solidFill>
                <a:effectLst/>
                <a:latin typeface="PingFang SC"/>
              </a:rPr>
              <a:t>只是临时起的一个名字，你可以使用任意的名字；</a:t>
            </a:r>
            <a:r>
              <a:rPr lang="en-US" altLang="zh-CN" b="0" i="0" dirty="0">
                <a:solidFill>
                  <a:srgbClr val="393939"/>
                </a:solidFill>
                <a:effectLst/>
                <a:latin typeface="PingFang SC"/>
              </a:rPr>
              <a:t>x[0]</a:t>
            </a:r>
            <a:r>
              <a:rPr lang="zh-CN" altLang="en-US" b="0" i="0" dirty="0">
                <a:solidFill>
                  <a:srgbClr val="393939"/>
                </a:solidFill>
                <a:effectLst/>
                <a:latin typeface="PingFang SC"/>
              </a:rPr>
              <a:t>表示元组里的第一个元素，当然第二个元素就是</a:t>
            </a:r>
            <a:r>
              <a:rPr lang="en-US" altLang="zh-CN" b="0" i="0" dirty="0">
                <a:solidFill>
                  <a:srgbClr val="393939"/>
                </a:solidFill>
                <a:effectLst/>
                <a:latin typeface="PingFang SC"/>
              </a:rPr>
              <a:t>x[1]</a:t>
            </a:r>
            <a:r>
              <a:rPr lang="zh-CN" altLang="en-US" b="0" i="0" dirty="0">
                <a:solidFill>
                  <a:srgbClr val="393939"/>
                </a:solidFill>
                <a:effectLst/>
                <a:latin typeface="PingFang SC"/>
              </a:rPr>
              <a:t>；所以这句命令的意思就是按照列表中第一个元素排序                                            </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93939"/>
                </a:solidFill>
                <a:effectLst/>
                <a:latin typeface="PingFang SC"/>
              </a:rPr>
              <a:t>lambda</a:t>
            </a:r>
            <a:r>
              <a:rPr lang="zh-CN" altLang="en-US" b="0" i="0" dirty="0">
                <a:solidFill>
                  <a:srgbClr val="393939"/>
                </a:solidFill>
                <a:effectLst/>
                <a:latin typeface="PingFang SC"/>
              </a:rPr>
              <a:t>是一个隐函数，是固定写法，不要写成别的单词；</a:t>
            </a:r>
            <a:r>
              <a:rPr lang="en-US" altLang="zh-CN" b="0" i="0" dirty="0">
                <a:solidFill>
                  <a:srgbClr val="393939"/>
                </a:solidFill>
                <a:effectLst/>
                <a:latin typeface="PingFang SC"/>
              </a:rPr>
              <a:t>x</a:t>
            </a:r>
            <a:r>
              <a:rPr lang="zh-CN" altLang="en-US" b="0" i="0" dirty="0">
                <a:solidFill>
                  <a:srgbClr val="393939"/>
                </a:solidFill>
                <a:effectLst/>
                <a:latin typeface="PingFang SC"/>
              </a:rPr>
              <a:t>表示列表中的一个元素，在这里，表示一个元组，</a:t>
            </a:r>
            <a:r>
              <a:rPr lang="en-US" altLang="zh-CN" b="0" i="0" dirty="0">
                <a:solidFill>
                  <a:srgbClr val="393939"/>
                </a:solidFill>
                <a:effectLst/>
                <a:latin typeface="PingFang SC"/>
              </a:rPr>
              <a:t>x</a:t>
            </a:r>
            <a:r>
              <a:rPr lang="zh-CN" altLang="en-US" b="0" i="0" dirty="0">
                <a:solidFill>
                  <a:srgbClr val="393939"/>
                </a:solidFill>
                <a:effectLst/>
                <a:latin typeface="PingFang SC"/>
              </a:rPr>
              <a:t>只是临时起的一个名字，你可以使用任意的名字；</a:t>
            </a:r>
            <a:r>
              <a:rPr lang="en-US" altLang="zh-CN" b="0" i="0" dirty="0">
                <a:solidFill>
                  <a:srgbClr val="393939"/>
                </a:solidFill>
                <a:effectLst/>
                <a:latin typeface="PingFang SC"/>
              </a:rPr>
              <a:t>x[0]</a:t>
            </a:r>
            <a:r>
              <a:rPr lang="zh-CN" altLang="en-US" b="0" i="0" dirty="0">
                <a:solidFill>
                  <a:srgbClr val="393939"/>
                </a:solidFill>
                <a:effectLst/>
                <a:latin typeface="PingFang SC"/>
              </a:rPr>
              <a:t>表示元组里的第一个元素，当然第二个元素就是</a:t>
            </a:r>
            <a:r>
              <a:rPr lang="en-US" altLang="zh-CN" b="0" i="0" dirty="0">
                <a:solidFill>
                  <a:srgbClr val="393939"/>
                </a:solidFill>
                <a:effectLst/>
                <a:latin typeface="PingFang SC"/>
              </a:rPr>
              <a:t>x[1]</a:t>
            </a:r>
            <a:r>
              <a:rPr lang="zh-CN" altLang="en-US" b="0" i="0" dirty="0">
                <a:solidFill>
                  <a:srgbClr val="393939"/>
                </a:solidFill>
                <a:effectLst/>
                <a:latin typeface="PingFang SC"/>
              </a:rPr>
              <a:t>；所以这句命令的意思就是按照列表中第一个元素排序                                            </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1" i="0" dirty="0">
                <a:solidFill>
                  <a:srgbClr val="333333"/>
                </a:solidFill>
                <a:effectLst/>
                <a:latin typeface="Helvetica Neue"/>
              </a:rPr>
              <a:t>zip()</a:t>
            </a:r>
            <a:r>
              <a:rPr lang="zh-CN" altLang="en-US" b="0" i="0" dirty="0">
                <a:solidFill>
                  <a:srgbClr val="333333"/>
                </a:solidFill>
                <a:effectLst/>
                <a:latin typeface="Helvetica Neue"/>
              </a:rPr>
              <a:t> 函数用于将可迭代的对象作为参数，将对象中对应的元素打包成一个个元组，然后返回由这些元组组成的列表。</a:t>
            </a:r>
          </a:p>
          <a:p>
            <a:pPr algn="l" latinLnBrk="1"/>
            <a:r>
              <a:rPr lang="zh-CN" altLang="en-US" b="0" i="0" dirty="0">
                <a:solidFill>
                  <a:srgbClr val="333333"/>
                </a:solidFill>
                <a:effectLst/>
                <a:latin typeface="Helvetica Neue"/>
              </a:rPr>
              <a:t>如果各个迭代器的元素个数不一致，则返回列表长度与最短的对象相同，利用 * 号操作符，可以将元组解压为列表</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1" i="0" dirty="0">
                <a:solidFill>
                  <a:srgbClr val="333333"/>
                </a:solidFill>
                <a:effectLst/>
                <a:latin typeface="Helvetica Neue"/>
              </a:rPr>
              <a:t>zip()</a:t>
            </a:r>
            <a:r>
              <a:rPr lang="zh-CN" altLang="en-US" b="0" i="0" dirty="0">
                <a:solidFill>
                  <a:srgbClr val="333333"/>
                </a:solidFill>
                <a:effectLst/>
                <a:latin typeface="Helvetica Neue"/>
              </a:rPr>
              <a:t> 函数用于将可迭代的对象作为参数，将对象中对应的元素打包成一个个元组，然后返回由这些元组组成的列表。</a:t>
            </a:r>
          </a:p>
          <a:p>
            <a:pPr algn="l" latinLnBrk="1"/>
            <a:r>
              <a:rPr lang="zh-CN" altLang="en-US" b="0" i="0" dirty="0">
                <a:solidFill>
                  <a:srgbClr val="333333"/>
                </a:solidFill>
                <a:effectLst/>
                <a:latin typeface="Helvetica Neue"/>
              </a:rPr>
              <a:t>如果各个迭代器的元素个数不一致，则返回列表长度与最短的对象相同，利用 * 号操作符，可以将元组解压为列表</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68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333333"/>
                </a:solidFill>
                <a:effectLst/>
                <a:latin typeface="Helvetica Neue"/>
              </a:rPr>
              <a:t>divmod</a:t>
            </a:r>
            <a:r>
              <a:rPr lang="en-US" altLang="zh-CN" b="0" i="0" dirty="0">
                <a:solidFill>
                  <a:srgbClr val="333333"/>
                </a:solidFill>
                <a:effectLst/>
                <a:latin typeface="Helvetica Neue"/>
              </a:rPr>
              <a:t>() </a:t>
            </a:r>
            <a:r>
              <a:rPr lang="zh-CN" altLang="en-US" b="0" i="0" dirty="0">
                <a:solidFill>
                  <a:srgbClr val="333333"/>
                </a:solidFill>
                <a:effectLst/>
                <a:latin typeface="Helvetica Neue"/>
              </a:rPr>
              <a:t>函数把除数和余数运算结果结合起来，返回一个包含商和余数的元组</a:t>
            </a:r>
            <a:r>
              <a:rPr lang="en-US" altLang="zh-CN" b="0" i="0" dirty="0">
                <a:solidFill>
                  <a:srgbClr val="333333"/>
                </a:solidFill>
                <a:effectLst/>
                <a:latin typeface="Helvetica Neue"/>
              </a:rPr>
              <a:t>(a // b, a % b)</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81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C525ACB8-F9C3-4613-A635-4964825C42C7}" type="datetime1">
              <a:rPr lang="zh-CN" altLang="en-US" smtClean="0"/>
              <a:t>2024/10/17</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1567FE7B-1FF7-4449-9068-096408193C50}" type="datetime1">
              <a:rPr lang="zh-CN" altLang="en-US" smtClean="0"/>
              <a:t>2024/10/17</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66726D3F-432A-486B-B9AB-8F3520768197}" type="datetime1">
              <a:rPr lang="zh-CN" altLang="en-US" smtClean="0"/>
              <a:t>2024/10/17</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BE69BCEF-079F-463B-9C29-B91628F5F00A}" type="datetime1">
              <a:rPr lang="zh-CN" altLang="en-US" smtClean="0"/>
              <a:t>2024/10/17</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47DA41C8-69AA-4E17-9239-7E6FE63EF94F}" type="datetime1">
              <a:rPr lang="zh-CN" altLang="en-US" smtClean="0"/>
              <a:t>2024/10/17</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87EDDE1-5750-4237-98BF-3E5AB9EBD74D}" type="datetime1">
              <a:rPr lang="zh-CN" altLang="en-US" smtClean="0"/>
              <a:t>2024/10/17</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6E12716B-EFE1-4FE7-ACA6-5298EE0DA41F}" type="datetime1">
              <a:rPr lang="zh-CN" altLang="en-US" smtClean="0"/>
              <a:t>2024/10/17</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112683D8-6BF5-4234-842F-F7DFF13A99D3}" type="datetime1">
              <a:rPr lang="zh-CN" altLang="en-US" smtClean="0"/>
              <a:t>2024/10/17</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793FC250-09CA-4982-A01A-4FAB28559F78}" type="datetime1">
              <a:rPr lang="zh-CN" altLang="en-US" smtClean="0"/>
              <a:t>2024/10/17</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gif"/><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8.png"/></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 TargetMode="External"/><Relationship Id="rId7" Type="http://schemas.openxmlformats.org/officeDocument/2006/relationships/hyperlink" Target="http://stackoverflow.com/questions/tagged/python"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https://hackerone.com/python" TargetMode="External"/><Relationship Id="rId5" Type="http://schemas.openxmlformats.org/officeDocument/2006/relationships/hyperlink" Target="http://bugs.python.org/" TargetMode="External"/><Relationship Id="rId4" Type="http://schemas.openxmlformats.org/officeDocument/2006/relationships/hyperlink" Target="https://www.python.org/doc/" TargetMode="External"/></Relationships>
</file>

<file path=ppt/slides/_rels/slide70.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69.jpeg"/><Relationship Id="rId4" Type="http://schemas.openxmlformats.org/officeDocument/2006/relationships/image" Target="../media/image68.png"/></Relationships>
</file>

<file path=ppt/slides/_rels/slide7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3.xml"/><Relationship Id="rId4" Type="http://schemas.openxmlformats.org/officeDocument/2006/relationships/image" Target="../media/image77.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211683"/>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课程概述</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1</a:t>
            </a:r>
            <a:r>
              <a:rPr lang="zh-CN" altLang="en-US" sz="3200" b="1" dirty="0">
                <a:solidFill>
                  <a:srgbClr val="FF0000"/>
                </a:solidFill>
                <a:latin typeface="Comic Sans MS" panose="030F0702030302020204" pitchFamily="66" charset="0"/>
              </a:rPr>
              <a:t>章 </a:t>
            </a:r>
            <a:r>
              <a:rPr lang="en-US" altLang="zh-CN" sz="3200" b="1" dirty="0">
                <a:solidFill>
                  <a:srgbClr val="FF0000"/>
                </a:solidFill>
                <a:latin typeface="Comic Sans MS" panose="030F0702030302020204" pitchFamily="66" charset="0"/>
              </a:rPr>
              <a:t>Python</a:t>
            </a:r>
            <a:r>
              <a:rPr lang="zh-CN" altLang="en-US" sz="3200" b="1" dirty="0">
                <a:solidFill>
                  <a:srgbClr val="FF0000"/>
                </a:solidFill>
                <a:latin typeface="Comic Sans MS" panose="030F0702030302020204" pitchFamily="66" charset="0"/>
              </a:rPr>
              <a:t>课程概述</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3501008"/>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占位符 18434"/>
          <p:cNvSpPr>
            <a:spLocks noGrp="1"/>
          </p:cNvSpPr>
          <p:nvPr>
            <p:ph idx="1"/>
          </p:nvPr>
        </p:nvSpPr>
        <p:spPr>
          <a:xfrm>
            <a:off x="548358" y="1550748"/>
            <a:ext cx="8229600" cy="4678451"/>
          </a:xfrm>
        </p:spPr>
        <p:txBody>
          <a:bodyPr anchor="t"/>
          <a:lstStyle/>
          <a:p>
            <a:pPr>
              <a:lnSpc>
                <a:spcPct val="80000"/>
              </a:lnSpc>
              <a:buClr>
                <a:srgbClr val="FF0000"/>
              </a:buClr>
              <a:buSzPct val="90000"/>
              <a:buFont typeface="Wingdings" panose="05000000000000000000" pitchFamily="2" charset="2"/>
              <a:buChar char="Ø"/>
            </a:pPr>
            <a:r>
              <a:rPr lang="zh-CN" altLang="en-US" sz="2400" b="1" dirty="0"/>
              <a:t>使用</a:t>
            </a:r>
            <a:r>
              <a:rPr lang="en-US" altLang="zh-CN" sz="2400" b="1" dirty="0"/>
              <a:t>pip</a:t>
            </a:r>
            <a:r>
              <a:rPr lang="zh-CN" altLang="en-US" sz="2400" b="1" dirty="0"/>
              <a:t>管理第三方包</a:t>
            </a:r>
            <a:endParaRPr lang="en-US" altLang="zh-CN" sz="2400" b="1" dirty="0"/>
          </a:p>
          <a:p>
            <a:pPr lvl="1">
              <a:lnSpc>
                <a:spcPct val="80000"/>
              </a:lnSpc>
              <a:buClr>
                <a:srgbClr val="FF0000"/>
              </a:buClr>
              <a:buSzPct val="90000"/>
              <a:buFont typeface="Wingdings" panose="05000000000000000000" pitchFamily="2" charset="2"/>
              <a:buChar char="n"/>
            </a:pPr>
            <a:r>
              <a:rPr lang="en-US" altLang="zh-CN" sz="2000" b="1" dirty="0"/>
              <a:t>pip</a:t>
            </a:r>
            <a:r>
              <a:rPr lang="zh-CN" altLang="en-US" sz="2000" b="1" dirty="0"/>
              <a:t>工具常用命令</a:t>
            </a:r>
            <a:endParaRPr lang="en-US" altLang="zh-CN" sz="1600" b="1" dirty="0"/>
          </a:p>
        </p:txBody>
      </p:sp>
      <p:graphicFrame>
        <p:nvGraphicFramePr>
          <p:cNvPr id="2" name="Table -1"/>
          <p:cNvGraphicFramePr/>
          <p:nvPr/>
        </p:nvGraphicFramePr>
        <p:xfrm>
          <a:off x="1043608" y="2274351"/>
          <a:ext cx="7848872" cy="3050046"/>
        </p:xfrm>
        <a:graphic>
          <a:graphicData uri="http://schemas.openxmlformats.org/drawingml/2006/table">
            <a:tbl>
              <a:tblPr firstRow="1" bandRow="1">
                <a:tableStyleId>{5940675A-B579-460E-94D1-54222C63F5DA}</a:tableStyleId>
              </a:tblPr>
              <a:tblGrid>
                <a:gridCol w="4073980">
                  <a:extLst>
                    <a:ext uri="{9D8B030D-6E8A-4147-A177-3AD203B41FA5}">
                      <a16:colId xmlns:a16="http://schemas.microsoft.com/office/drawing/2014/main" val="20000"/>
                    </a:ext>
                  </a:extLst>
                </a:gridCol>
                <a:gridCol w="3774892">
                  <a:extLst>
                    <a:ext uri="{9D8B030D-6E8A-4147-A177-3AD203B41FA5}">
                      <a16:colId xmlns:a16="http://schemas.microsoft.com/office/drawing/2014/main" val="20001"/>
                    </a:ext>
                  </a:extLst>
                </a:gridCol>
              </a:tblGrid>
              <a:tr h="335478">
                <a:tc>
                  <a:txBody>
                    <a:bodyPr/>
                    <a:lstStyle/>
                    <a:p>
                      <a:pPr marL="0" indent="0" algn="ctr">
                        <a:buNone/>
                      </a:pPr>
                      <a:r>
                        <a:rPr lang="en-US" altLang="zh-CN"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pip</a:t>
                      </a: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命令示例</a:t>
                      </a:r>
                      <a:endParaRPr 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107">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download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a:latin typeface="Times New Roman" panose="02020603050405020304" pitchFamily="18" charset="0"/>
                          <a:ea typeface="仿宋" panose="02010609060101010101" pitchFamily="49" charset="-122"/>
                          <a:cs typeface="宋体" panose="02010600030101010101" pitchFamily="2" charset="-122"/>
                        </a:rPr>
                        <a:t>下载扩展库的指定版本，不安装</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7669">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freeze [&gt; requirements.txt]</a:t>
                      </a:r>
                      <a:endPar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以</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的格式列出已安装模块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223">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list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列出当前已安装的所有模块</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478">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在线安装</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2400">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SomePackage.whl</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通过</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whl</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文件离线安装扩展库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054">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package1 package2 ...</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依次（在线）安装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package1</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package2</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等扩展模块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1529">
                <a:tc>
                  <a:txBody>
                    <a:bodyPr/>
                    <a:lstStyle/>
                    <a:p>
                      <a:pPr marL="0" indent="0" algn="l">
                        <a:buNone/>
                      </a:pPr>
                      <a:r>
                        <a:rPr lang="en-US" altLang="zh-CN" sz="1600" b="0" u="none" baseline="0">
                          <a:latin typeface="Times New Roman" panose="02020603050405020304" pitchFamily="18" charset="0"/>
                          <a:ea typeface="仿宋" panose="02010609060101010101" pitchFamily="49" charset="-122"/>
                          <a:cs typeface="宋体" panose="02010600030101010101" pitchFamily="2" charset="-122"/>
                        </a:rPr>
                        <a:t>pip install -r requirements.txt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安装</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requirements.txt</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文件中指定的扩展库</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37971">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install --upgrade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endPar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升级</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478">
                <a:tc>
                  <a:txBody>
                    <a:bodyPr/>
                    <a:lstStyle/>
                    <a:p>
                      <a:pPr marL="0" indent="0" algn="l">
                        <a:buNone/>
                      </a:pP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pip uninstall </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en-US" altLang="zh-CN" sz="1600" b="0" u="none" baseline="0" dirty="0">
                          <a:latin typeface="Times New Roman" panose="02020603050405020304" pitchFamily="18" charset="0"/>
                          <a:ea typeface="仿宋" panose="02010609060101010101" pitchFamily="49" charset="-122"/>
                          <a:cs typeface="宋体" panose="02010600030101010101" pitchFamily="2" charset="-122"/>
                        </a:rPr>
                        <a:t>[==version]</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卸载</a:t>
                      </a:r>
                      <a:r>
                        <a:rPr lang="en-US" altLang="zh-CN" sz="1600" b="0" u="none" baseline="0" dirty="0" err="1">
                          <a:latin typeface="Times New Roman" panose="02020603050405020304" pitchFamily="18" charset="0"/>
                          <a:ea typeface="仿宋" panose="02010609060101010101" pitchFamily="49" charset="-122"/>
                          <a:cs typeface="宋体" panose="02010600030101010101" pitchFamily="2" charset="-122"/>
                        </a:rPr>
                        <a:t>SomePackage</a:t>
                      </a:r>
                      <a:r>
                        <a:rPr lang="zh-CN" altLang="en-US" sz="1600" b="0" u="none" baseline="0" dirty="0">
                          <a:latin typeface="Times New Roman" panose="02020603050405020304" pitchFamily="18" charset="0"/>
                          <a:ea typeface="仿宋" panose="02010609060101010101" pitchFamily="49" charset="-122"/>
                          <a:cs typeface="宋体" panose="02010600030101010101" pitchFamily="2" charset="-122"/>
                        </a:rPr>
                        <a:t>模块的指定版本</a:t>
                      </a:r>
                      <a:endParaRPr lang="en-US" sz="16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 name="矩形 4"/>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11</a:t>
            </a:fld>
            <a:endParaRPr lang="zh-CN" altLang="en-US" dirty="0"/>
          </a:p>
        </p:txBody>
      </p:sp>
      <p:sp>
        <p:nvSpPr>
          <p:cNvPr id="6" name="TextBox 2"/>
          <p:cNvSpPr txBox="1">
            <a:spLocks noChangeArrowheads="1"/>
          </p:cNvSpPr>
          <p:nvPr/>
        </p:nvSpPr>
        <p:spPr bwMode="auto">
          <a:xfrm>
            <a:off x="695326" y="1245985"/>
            <a:ext cx="8337550" cy="719556"/>
          </a:xfrm>
          <a:prstGeom prst="rect">
            <a:avLst/>
          </a:prstGeom>
          <a:noFill/>
          <a:ln w="9525">
            <a:noFill/>
            <a:miter lim="800000"/>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Times New Roman" panose="02020603050405020304" pitchFamily="18" charset="0"/>
                <a:ea typeface="微软雅黑" panose="020B0503020204020204" pitchFamily="34" charset="-122"/>
              </a:rPr>
              <a:t>方法</a:t>
            </a:r>
            <a:r>
              <a:rPr lang="en-US" altLang="zh-CN" sz="2400" dirty="0">
                <a:latin typeface="Times New Roman" panose="02020603050405020304" pitchFamily="18" charset="0"/>
                <a:ea typeface="微软雅黑" panose="020B0503020204020204" pitchFamily="34" charset="-122"/>
              </a:rPr>
              <a:t>1</a:t>
            </a:r>
            <a:r>
              <a:rPr lang="zh-CN" altLang="en-US" sz="2400" dirty="0">
                <a:latin typeface="Times New Roman" panose="02020603050405020304" pitchFamily="18" charset="0"/>
                <a:ea typeface="微软雅黑" panose="020B0503020204020204" pitchFamily="34" charset="-122"/>
              </a:rPr>
              <a:t>：启动</a:t>
            </a:r>
            <a:r>
              <a:rPr lang="en-US" altLang="zh-CN" sz="2400" dirty="0">
                <a:latin typeface="Times New Roman" panose="02020603050405020304" pitchFamily="18" charset="0"/>
                <a:ea typeface="微软雅黑" panose="020B0503020204020204" pitchFamily="34" charset="-122"/>
              </a:rPr>
              <a:t>Windows</a:t>
            </a:r>
            <a:r>
              <a:rPr lang="zh-CN" altLang="en-US" sz="2400" dirty="0">
                <a:latin typeface="Times New Roman" panose="02020603050405020304" pitchFamily="18" charset="0"/>
                <a:ea typeface="微软雅黑" panose="020B0503020204020204" pitchFamily="34" charset="-122"/>
              </a:rPr>
              <a:t>命令行工具，输入</a:t>
            </a:r>
            <a:r>
              <a:rPr lang="en-US" altLang="zh-CN" sz="2400" dirty="0">
                <a:latin typeface="Times New Roman" panose="02020603050405020304" pitchFamily="18" charset="0"/>
                <a:ea typeface="微软雅黑" panose="020B0503020204020204" pitchFamily="34" charset="-122"/>
              </a:rPr>
              <a:t>python</a:t>
            </a:r>
          </a:p>
        </p:txBody>
      </p:sp>
      <p:sp>
        <p:nvSpPr>
          <p:cNvPr id="7" name="TextBox 2"/>
          <p:cNvSpPr txBox="1">
            <a:spLocks noChangeArrowheads="1"/>
          </p:cNvSpPr>
          <p:nvPr/>
        </p:nvSpPr>
        <p:spPr bwMode="auto">
          <a:xfrm>
            <a:off x="695326" y="3461487"/>
            <a:ext cx="8337550" cy="719556"/>
          </a:xfrm>
          <a:prstGeom prst="rect">
            <a:avLst/>
          </a:prstGeom>
          <a:noFill/>
          <a:ln w="9525">
            <a:noFill/>
            <a:miter lim="800000"/>
          </a:ln>
        </p:spPr>
        <p:txBody>
          <a:bodyPr>
            <a:spAutoFit/>
          </a:bodyPr>
          <a:lstStyle/>
          <a:p>
            <a:pPr marL="342900" indent="-342900" algn="just" eaLnBrk="1" hangingPunct="1">
              <a:lnSpc>
                <a:spcPct val="200000"/>
              </a:lnSpc>
              <a:buClr>
                <a:srgbClr val="FF000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：调用</a:t>
            </a:r>
            <a:r>
              <a:rPr lang="en-US" altLang="zh-CN" sz="2400" dirty="0">
                <a:latin typeface="微软雅黑" panose="020B0503020204020204" pitchFamily="34" charset="-122"/>
                <a:ea typeface="微软雅黑" panose="020B0503020204020204" pitchFamily="34" charset="-122"/>
              </a:rPr>
              <a:t>IDLE</a:t>
            </a:r>
            <a:r>
              <a:rPr lang="zh-CN" altLang="en-US" sz="2400" dirty="0">
                <a:latin typeface="微软雅黑" panose="020B0503020204020204" pitchFamily="34" charset="-122"/>
                <a:ea typeface="微软雅黑" panose="020B0503020204020204" pitchFamily="34" charset="-122"/>
              </a:rPr>
              <a:t>来启动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图形化运行环境</a:t>
            </a:r>
            <a:endParaRPr lang="en-US" altLang="zh-CN" sz="2400" dirty="0">
              <a:latin typeface="微软雅黑" panose="020B0503020204020204" pitchFamily="34" charset="-122"/>
              <a:ea typeface="微软雅黑" panose="020B0503020204020204"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2" name="组合 114"/>
          <p:cNvGrpSpPr/>
          <p:nvPr/>
        </p:nvGrpSpPr>
        <p:grpSpPr>
          <a:xfrm>
            <a:off x="530027" y="116632"/>
            <a:ext cx="6464410" cy="662730"/>
            <a:chOff x="933887" y="3380765"/>
            <a:chExt cx="6464410" cy="662730"/>
          </a:xfrm>
        </p:grpSpPr>
        <p:grpSp>
          <p:nvGrpSpPr>
            <p:cNvPr id="13" name="组合 105"/>
            <p:cNvGrpSpPr/>
            <p:nvPr/>
          </p:nvGrpSpPr>
          <p:grpSpPr>
            <a:xfrm>
              <a:off x="933887" y="3380765"/>
              <a:ext cx="6464410" cy="662730"/>
              <a:chOff x="933887" y="3380765"/>
              <a:chExt cx="6464410" cy="662730"/>
            </a:xfrm>
          </p:grpSpPr>
          <p:sp>
            <p:nvSpPr>
              <p:cNvPr id="15"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6"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4" name="图片 13" descr="12.jpg"/>
            <p:cNvPicPr>
              <a:picLocks noChangeAspect="1"/>
            </p:cNvPicPr>
            <p:nvPr/>
          </p:nvPicPr>
          <p:blipFill>
            <a:blip r:embed="rId2" cstate="print"/>
            <a:stretch>
              <a:fillRect/>
            </a:stretch>
          </p:blipFill>
          <p:spPr>
            <a:xfrm>
              <a:off x="1115929" y="3530600"/>
              <a:ext cx="446172" cy="431048"/>
            </a:xfrm>
            <a:prstGeom prst="rect">
              <a:avLst/>
            </a:prstGeom>
          </p:spPr>
        </p:pic>
      </p:grpSp>
      <p:pic>
        <p:nvPicPr>
          <p:cNvPr id="2" name="图片 1"/>
          <p:cNvPicPr>
            <a:picLocks noChangeAspect="1"/>
          </p:cNvPicPr>
          <p:nvPr/>
        </p:nvPicPr>
        <p:blipFill>
          <a:blip r:embed="rId3"/>
          <a:stretch>
            <a:fillRect/>
          </a:stretch>
        </p:blipFill>
        <p:spPr>
          <a:xfrm>
            <a:off x="530027" y="4352357"/>
            <a:ext cx="8306116" cy="1632283"/>
          </a:xfrm>
          <a:prstGeom prst="rect">
            <a:avLst/>
          </a:prstGeom>
        </p:spPr>
      </p:pic>
      <p:pic>
        <p:nvPicPr>
          <p:cNvPr id="3" name="图片 2"/>
          <p:cNvPicPr>
            <a:picLocks noChangeAspect="1"/>
          </p:cNvPicPr>
          <p:nvPr/>
        </p:nvPicPr>
        <p:blipFill>
          <a:blip r:embed="rId4"/>
          <a:stretch>
            <a:fillRect/>
          </a:stretch>
        </p:blipFill>
        <p:spPr>
          <a:xfrm>
            <a:off x="1158241" y="1998890"/>
            <a:ext cx="6457950" cy="167640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979712" y="2148208"/>
            <a:ext cx="5260404" cy="3826812"/>
          </a:xfrm>
          <a:prstGeom prst="rect">
            <a:avLst/>
          </a:prstGeom>
        </p:spPr>
      </p:pic>
      <p:sp>
        <p:nvSpPr>
          <p:cNvPr id="8" name="TextBox 2"/>
          <p:cNvSpPr txBox="1">
            <a:spLocks noChangeArrowheads="1"/>
          </p:cNvSpPr>
          <p:nvPr/>
        </p:nvSpPr>
        <p:spPr bwMode="auto">
          <a:xfrm>
            <a:off x="408111" y="1267803"/>
            <a:ext cx="8567115" cy="614848"/>
          </a:xfrm>
          <a:prstGeom prst="rect">
            <a:avLst/>
          </a:prstGeom>
          <a:noFill/>
          <a:ln w="9525">
            <a:noFill/>
            <a:miter lim="800000"/>
          </a:ln>
        </p:spPr>
        <p:txBody>
          <a:bodyPr wrap="square">
            <a:spAutoFit/>
          </a:bodyPr>
          <a:lstStyle/>
          <a:p>
            <a:pPr marL="342900" indent="-342900" algn="just">
              <a:lnSpc>
                <a:spcPct val="200000"/>
              </a:lnSpc>
              <a:buClr>
                <a:srgbClr val="FF0000"/>
              </a:buClr>
              <a:buFont typeface="Wingdings" panose="05000000000000000000" pitchFamily="2" charset="2"/>
              <a:buChar char="n"/>
            </a:pPr>
            <a:r>
              <a:rPr lang="zh-CN" altLang="en-US" sz="2000" dirty="0">
                <a:latin typeface="Times New Roman" panose="02020603050405020304" pitchFamily="18" charset="0"/>
                <a:ea typeface="微软雅黑" panose="020B0503020204020204" pitchFamily="34" charset="-122"/>
              </a:rPr>
              <a:t>方法</a:t>
            </a:r>
            <a:r>
              <a:rPr lang="en-US" altLang="zh-CN" sz="2000" dirty="0">
                <a:latin typeface="Times New Roman" panose="02020603050405020304" pitchFamily="18" charset="0"/>
                <a:ea typeface="微软雅黑" panose="020B0503020204020204" pitchFamily="34" charset="-122"/>
              </a:rPr>
              <a:t>3</a:t>
            </a:r>
            <a:r>
              <a:rPr lang="zh-CN" altLang="en-US" sz="2000" dirty="0">
                <a:latin typeface="Times New Roman" panose="02020603050405020304" pitchFamily="18" charset="0"/>
                <a:ea typeface="微软雅黑" panose="020B0503020204020204" pitchFamily="34" charset="-122"/>
              </a:rPr>
              <a:t>：在资源管理器中切换至相应的文件夹并直接进入命令提示符环境。</a:t>
            </a:r>
            <a:endParaRPr lang="en-US" altLang="zh-CN" sz="2000" dirty="0">
              <a:latin typeface="Times New Roman" panose="02020603050405020304" pitchFamily="18" charset="0"/>
              <a:ea typeface="微软雅黑" panose="020B0503020204020204" pitchFamily="34"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2" name="图片 11" descr="12.jpg"/>
            <p:cNvPicPr>
              <a:picLocks noChangeAspect="1"/>
            </p:cNvPicPr>
            <p:nvPr/>
          </p:nvPicPr>
          <p:blipFill>
            <a:blip r:embed="rId3" cstate="print"/>
            <a:stretch>
              <a:fillRect/>
            </a:stretch>
          </p:blipFill>
          <p:spPr>
            <a:xfrm>
              <a:off x="1115929" y="3530600"/>
              <a:ext cx="446172" cy="431048"/>
            </a:xfrm>
            <a:prstGeom prst="rect">
              <a:avLst/>
            </a:prstGeom>
          </p:spPr>
        </p:pic>
      </p:grpSp>
      <p:sp>
        <p:nvSpPr>
          <p:cNvPr id="4" name="矩形 3"/>
          <p:cNvSpPr/>
          <p:nvPr/>
        </p:nvSpPr>
        <p:spPr>
          <a:xfrm>
            <a:off x="5724128" y="4869160"/>
            <a:ext cx="1440160" cy="14401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034047" y="3179346"/>
            <a:ext cx="2108269" cy="557910"/>
          </a:xfrm>
          <a:prstGeom prst="rect">
            <a:avLst/>
          </a:prstGeom>
        </p:spPr>
        <p:txBody>
          <a:bodyPr wrap="none">
            <a:spAutoFit/>
          </a:bodyPr>
          <a:lstStyle/>
          <a:p>
            <a:pPr marL="342900" indent="-342900" algn="just">
              <a:lnSpc>
                <a:spcPct val="200000"/>
              </a:lnSpc>
              <a:buClr>
                <a:srgbClr val="FF0000"/>
              </a:buClr>
              <a:buFont typeface="Arial" panose="020B0604020202020204" pitchFamily="34" charset="0"/>
              <a:buChar char="•"/>
            </a:pPr>
            <a:r>
              <a:rPr lang="en-US" altLang="zh-CN" b="1" dirty="0">
                <a:solidFill>
                  <a:srgbClr val="FF0000"/>
                </a:solidFill>
              </a:rPr>
              <a:t>Shift+</a:t>
            </a:r>
            <a:r>
              <a:rPr lang="zh-CN" altLang="en-US" b="1" dirty="0">
                <a:solidFill>
                  <a:srgbClr val="FF0000"/>
                </a:solidFill>
                <a:ea typeface="宋体" panose="02010600030101010101" pitchFamily="2" charset="-122"/>
              </a:rPr>
              <a:t>鼠标右键</a:t>
            </a:r>
          </a:p>
        </p:txBody>
      </p:sp>
      <p:sp>
        <p:nvSpPr>
          <p:cNvPr id="17" name="灯片编号占位符 3"/>
          <p:cNvSpPr>
            <a:spLocks noGrp="1"/>
          </p:cNvSpPr>
          <p:nvPr>
            <p:ph type="sldNum" sz="quarter" idx="4"/>
          </p:nvPr>
        </p:nvSpPr>
        <p:spPr>
          <a:xfrm>
            <a:off x="6553200" y="6594549"/>
            <a:ext cx="2133600" cy="226714"/>
          </a:xfrm>
        </p:spPr>
        <p:txBody>
          <a:bodyPr/>
          <a:lstStyle/>
          <a:p>
            <a:pPr>
              <a:defRPr/>
            </a:pPr>
            <a:r>
              <a:rPr lang="en-US" altLang="zh-CN" dirty="0"/>
              <a:t>12</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13</a:t>
            </a:fld>
            <a:endParaRPr lang="zh-CN" altLang="en-US" dirty="0"/>
          </a:p>
        </p:txBody>
      </p:sp>
      <p:sp>
        <p:nvSpPr>
          <p:cNvPr id="5" name="TextBox 2"/>
          <p:cNvSpPr txBox="1">
            <a:spLocks noChangeArrowheads="1"/>
          </p:cNvSpPr>
          <p:nvPr/>
        </p:nvSpPr>
        <p:spPr bwMode="auto">
          <a:xfrm>
            <a:off x="530027" y="1393066"/>
            <a:ext cx="8337550" cy="1131079"/>
          </a:xfrm>
          <a:prstGeom prst="rect">
            <a:avLst/>
          </a:prstGeom>
          <a:noFill/>
          <a:ln w="9525">
            <a:noFill/>
            <a:miter lim="800000"/>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：按照语法格式编写代码，编写可以用任何文本编辑</a:t>
            </a:r>
            <a:endParaRPr lang="en-US" altLang="zh-CN" sz="2400" dirty="0">
              <a:latin typeface="微软雅黑" panose="020B0503020204020204" pitchFamily="34" charset="-122"/>
              <a:ea typeface="微软雅黑" panose="020B0503020204020204" pitchFamily="34" charset="-122"/>
            </a:endParaRPr>
          </a:p>
          <a:p>
            <a:pPr marL="0" lvl="1" algn="just" eaLnBrk="1" hangingPunct="1">
              <a:lnSpc>
                <a:spcPct val="150000"/>
              </a:lnSpc>
              <a:buClr>
                <a:srgbClr val="FF0000"/>
              </a:buCl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器，保存为文件</a:t>
            </a:r>
            <a:r>
              <a:rPr lang="en-US" altLang="zh-CN" sz="2400"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anose="020B0503020204020204" pitchFamily="34" charset="-122"/>
                <a:ea typeface="微软雅黑" panose="020B0503020204020204" pitchFamily="34" charset="-122"/>
              </a:rPr>
              <a:t>)</a:t>
            </a:r>
          </a:p>
        </p:txBody>
      </p:sp>
      <p:pic>
        <p:nvPicPr>
          <p:cNvPr id="6" name="图片 2"/>
          <p:cNvPicPr>
            <a:picLocks noChangeAspect="1"/>
          </p:cNvPicPr>
          <p:nvPr/>
        </p:nvPicPr>
        <p:blipFill>
          <a:blip r:embed="rId2" cstate="print"/>
          <a:srcRect/>
          <a:stretch>
            <a:fillRect/>
          </a:stretch>
        </p:blipFill>
        <p:spPr bwMode="auto">
          <a:xfrm>
            <a:off x="2411760" y="2728155"/>
            <a:ext cx="3870325" cy="1249362"/>
          </a:xfrm>
          <a:prstGeom prst="rect">
            <a:avLst/>
          </a:prstGeom>
          <a:noFill/>
          <a:ln w="9525">
            <a:noFill/>
            <a:miter lim="800000"/>
            <a:headEnd/>
            <a:tailEnd/>
          </a:ln>
        </p:spPr>
      </p:pic>
      <p:sp>
        <p:nvSpPr>
          <p:cNvPr id="7" name="TextBox 2"/>
          <p:cNvSpPr txBox="1">
            <a:spLocks noChangeArrowheads="1"/>
          </p:cNvSpPr>
          <p:nvPr/>
        </p:nvSpPr>
        <p:spPr bwMode="auto">
          <a:xfrm>
            <a:off x="530027" y="4221088"/>
            <a:ext cx="8337550" cy="1754326"/>
          </a:xfrm>
          <a:prstGeom prst="rect">
            <a:avLst/>
          </a:prstGeom>
          <a:noFill/>
          <a:ln w="9525">
            <a:noFill/>
            <a:miter lim="800000"/>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rPr>
              <a:t>方法</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：打开</a:t>
            </a:r>
            <a:r>
              <a:rPr lang="en-US" altLang="zh-CN" sz="2400" dirty="0">
                <a:latin typeface="微软雅黑" panose="020B0503020204020204" pitchFamily="34" charset="-122"/>
                <a:ea typeface="微软雅黑" panose="020B0503020204020204" pitchFamily="34" charset="-122"/>
              </a:rPr>
              <a:t>IDLE</a:t>
            </a:r>
            <a:r>
              <a:rPr lang="zh-CN" altLang="en-US" sz="2400" dirty="0">
                <a:latin typeface="微软雅黑" panose="020B0503020204020204" pitchFamily="34" charset="-122"/>
                <a:ea typeface="微软雅黑" panose="020B0503020204020204" pitchFamily="34" charset="-122"/>
              </a:rPr>
              <a:t>，点击</a:t>
            </a:r>
            <a:r>
              <a:rPr lang="en-US" altLang="zh-CN" sz="2400" dirty="0" err="1">
                <a:latin typeface="微软雅黑" panose="020B0503020204020204" pitchFamily="34" charset="-122"/>
                <a:ea typeface="微软雅黑" panose="020B0503020204020204" pitchFamily="34" charset="-122"/>
              </a:rPr>
              <a:t>Ctrl+N</a:t>
            </a:r>
            <a:r>
              <a:rPr lang="zh-CN" altLang="en-US" sz="2400" dirty="0">
                <a:latin typeface="微软雅黑" panose="020B0503020204020204" pitchFamily="34" charset="-122"/>
                <a:ea typeface="微软雅黑" panose="020B0503020204020204" pitchFamily="34" charset="-122"/>
              </a:rPr>
              <a:t>打开一个新窗口，输入语  </a:t>
            </a:r>
            <a:endParaRPr lang="en-US" altLang="zh-CN" sz="2400" dirty="0">
              <a:latin typeface="微软雅黑" panose="020B0503020204020204" pitchFamily="34" charset="-122"/>
              <a:ea typeface="微软雅黑" panose="020B0503020204020204" pitchFamily="34" charset="-122"/>
            </a:endParaRPr>
          </a:p>
          <a:p>
            <a:pPr marL="0" lvl="1" algn="just">
              <a:lnSpc>
                <a:spcPct val="150000"/>
              </a:lnSpc>
              <a:buClr>
                <a:srgbClr val="FF0000"/>
              </a:buCl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句并保存</a:t>
            </a:r>
            <a:r>
              <a:rPr lang="en-US" altLang="zh-CN" sz="2400" dirty="0">
                <a:latin typeface="微软雅黑" panose="020B0503020204020204" pitchFamily="34" charset="-122"/>
                <a:ea typeface="微软雅黑" panose="020B0503020204020204" pitchFamily="34" charset="-122"/>
              </a:rPr>
              <a:t>(</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a:t>
            </a:r>
            <a:r>
              <a:rPr lang="zh-CN" altLang="en-US" sz="2400" dirty="0">
                <a:latin typeface="宋体" panose="02010600030101010101" pitchFamily="2" charset="-122"/>
              </a:rPr>
              <a:t>或</a:t>
            </a:r>
            <a:r>
              <a:rPr lang="en-US" altLang="zh-CN" sz="2400" b="1" dirty="0">
                <a:solidFill>
                  <a:srgbClr val="FF0000"/>
                </a:solidFill>
                <a:latin typeface="宋体" panose="02010600030101010101" pitchFamily="2" charset="-122"/>
              </a:rPr>
              <a:t>.</a:t>
            </a:r>
            <a:r>
              <a:rPr lang="en-US" altLang="zh-CN" sz="2400" b="1" dirty="0" err="1">
                <a:solidFill>
                  <a:srgbClr val="FF0000"/>
                </a:solidFill>
                <a:latin typeface="宋体" panose="02010600030101010101" pitchFamily="2" charset="-122"/>
              </a:rPr>
              <a:t>pyw</a:t>
            </a:r>
            <a:r>
              <a:rPr lang="zh-CN" altLang="en-US" sz="2400" dirty="0">
                <a:latin typeface="宋体" panose="02010600030101010101" pitchFamily="2" charset="-122"/>
              </a:rPr>
              <a:t>文件</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，使用快键建</a:t>
            </a:r>
            <a:r>
              <a:rPr lang="en-US" altLang="zh-CN" sz="2400" dirty="0">
                <a:latin typeface="微软雅黑" panose="020B0503020204020204" pitchFamily="34" charset="-122"/>
                <a:ea typeface="微软雅黑" panose="020B0503020204020204" pitchFamily="34" charset="-122"/>
              </a:rPr>
              <a:t>F5   </a:t>
            </a:r>
          </a:p>
          <a:p>
            <a:pPr marL="0" lvl="1" algn="just">
              <a:lnSpc>
                <a:spcPct val="150000"/>
              </a:lnSpc>
              <a:buClr>
                <a:srgbClr val="FF0000"/>
              </a:buClr>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Run Module</a:t>
            </a:r>
            <a:r>
              <a:rPr lang="zh-CN" altLang="en-US" sz="2400" dirty="0">
                <a:latin typeface="微软雅黑" panose="020B0503020204020204" pitchFamily="34" charset="-122"/>
                <a:ea typeface="微软雅黑" panose="020B0503020204020204" pitchFamily="34" charset="-122"/>
              </a:rPr>
              <a:t>）即可运行该程序</a:t>
            </a:r>
            <a:endParaRPr lang="en-US" altLang="zh-CN" sz="2400" dirty="0">
              <a:latin typeface="微软雅黑" panose="020B0503020204020204" pitchFamily="34" charset="-122"/>
              <a:ea typeface="微软雅黑" panose="020B0503020204020204" pitchFamily="34" charset="-122"/>
            </a:endParaRPr>
          </a:p>
        </p:txBody>
      </p:sp>
      <p:sp>
        <p:nvSpPr>
          <p:cNvPr id="10" name="矩形 9"/>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1" name="组合 114"/>
          <p:cNvGrpSpPr/>
          <p:nvPr/>
        </p:nvGrpSpPr>
        <p:grpSpPr>
          <a:xfrm>
            <a:off x="530027" y="116632"/>
            <a:ext cx="6464410" cy="662730"/>
            <a:chOff x="933887" y="3380765"/>
            <a:chExt cx="6464410" cy="662730"/>
          </a:xfrm>
        </p:grpSpPr>
        <p:grpSp>
          <p:nvGrpSpPr>
            <p:cNvPr id="12" name="组合 105"/>
            <p:cNvGrpSpPr/>
            <p:nvPr/>
          </p:nvGrpSpPr>
          <p:grpSpPr>
            <a:xfrm>
              <a:off x="933887" y="3380765"/>
              <a:ext cx="6464410" cy="662730"/>
              <a:chOff x="933887" y="3380765"/>
              <a:chExt cx="6464410" cy="662730"/>
            </a:xfrm>
          </p:grpSpPr>
          <p:sp>
            <p:nvSpPr>
              <p:cNvPr id="14"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5"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3" name="图片 12" descr="12.jpg"/>
            <p:cNvPicPr>
              <a:picLocks noChangeAspect="1"/>
            </p:cNvPicPr>
            <p:nvPr/>
          </p:nvPicPr>
          <p:blipFill>
            <a:blip r:embed="rId3"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7410"/>
          <p:cNvSpPr txBox="1"/>
          <p:nvPr/>
        </p:nvSpPr>
        <p:spPr>
          <a:xfrm>
            <a:off x="690154" y="1403496"/>
            <a:ext cx="8430895" cy="1000274"/>
          </a:xfrm>
          <a:prstGeom prst="rect">
            <a:avLst/>
          </a:prstGeom>
          <a:noFill/>
          <a:ln w="9525">
            <a:noFill/>
          </a:ln>
        </p:spPr>
        <p:txBody>
          <a:bodyPr wrap="square" anchor="t">
            <a:spAutoFit/>
          </a:bodyPr>
          <a:lstStyle/>
          <a:p>
            <a:pPr marL="285750" indent="-285750">
              <a:spcAft>
                <a:spcPts val="600"/>
              </a:spcAft>
              <a:buClr>
                <a:srgbClr val="FF0000"/>
              </a:buClr>
              <a:buFont typeface="Wingdings" panose="05000000000000000000" pitchFamily="2" charset="2"/>
              <a:buChar char="n"/>
            </a:pPr>
            <a:r>
              <a:rPr lang="en-US" altLang="zh-CN" b="1" dirty="0">
                <a:latin typeface="Times New Roman" panose="02020603050405020304" pitchFamily="18" charset="0"/>
                <a:ea typeface="仿宋" panose="02010609060101010101" pitchFamily="49" charset="-122"/>
                <a:sym typeface="宋体" panose="02010600030101010101" pitchFamily="2" charset="-122"/>
              </a:rPr>
              <a:t>IDLE</a:t>
            </a:r>
            <a:r>
              <a:rPr lang="zh-CN" altLang="en-US" b="1" dirty="0">
                <a:latin typeface="Times New Roman" panose="02020603050405020304" pitchFamily="18" charset="0"/>
                <a:ea typeface="仿宋" panose="02010609060101010101" pitchFamily="49" charset="-122"/>
                <a:sym typeface="宋体" panose="02010600030101010101" pitchFamily="2" charset="-122"/>
              </a:rPr>
              <a:t>环境下的常用的快捷键</a:t>
            </a:r>
            <a:endParaRPr lang="en-US" altLang="zh-CN" b="1" dirty="0">
              <a:latin typeface="Times New Roman" panose="02020603050405020304" pitchFamily="18" charset="0"/>
              <a:ea typeface="仿宋" panose="02010609060101010101" pitchFamily="49" charset="-122"/>
              <a:sym typeface="宋体" panose="02010600030101010101" pitchFamily="2" charset="-122"/>
            </a:endParaRPr>
          </a:p>
          <a:p>
            <a:pPr marL="742950" lvl="1" indent="-285750">
              <a:spcAft>
                <a:spcPts val="600"/>
              </a:spcAft>
              <a:buClr>
                <a:srgbClr val="FF0000"/>
              </a:buClr>
              <a:buFont typeface="Wingdings" panose="05000000000000000000" pitchFamily="2" charset="2"/>
              <a:buChar char="l"/>
            </a:pPr>
            <a:r>
              <a:rPr lang="zh-CN" altLang="en-US" dirty="0">
                <a:latin typeface="Times New Roman" panose="02020603050405020304" pitchFamily="18" charset="0"/>
                <a:ea typeface="仿宋" panose="02010609060101010101" pitchFamily="49" charset="-122"/>
                <a:sym typeface="宋体" panose="02010600030101010101" pitchFamily="2" charset="-122"/>
              </a:rPr>
              <a:t>除了撤销（Ctrl+Z）、全选（Ctrl+A）、复制（Ctrl+C）、粘贴（Ctrl+V）、剪切（Ctrl+X）等常规快捷键外，其他比较常用的快捷键如下表所示。</a:t>
            </a:r>
            <a:endParaRPr lang="zh-CN" altLang="en-US" dirty="0">
              <a:latin typeface="Times New Roman" panose="02020603050405020304" pitchFamily="18" charset="0"/>
              <a:ea typeface="仿宋" panose="02010609060101010101" pitchFamily="49" charset="-122"/>
            </a:endParaRPr>
          </a:p>
        </p:txBody>
      </p:sp>
      <p:graphicFrame>
        <p:nvGraphicFramePr>
          <p:cNvPr id="17412" name="表格 17411"/>
          <p:cNvGraphicFramePr/>
          <p:nvPr/>
        </p:nvGraphicFramePr>
        <p:xfrm>
          <a:off x="1331728" y="2492896"/>
          <a:ext cx="6336615" cy="3366256"/>
        </p:xfrm>
        <a:graphic>
          <a:graphicData uri="http://schemas.openxmlformats.org/drawingml/2006/table">
            <a:tbl>
              <a:tblPr/>
              <a:tblGrid>
                <a:gridCol w="800764">
                  <a:extLst>
                    <a:ext uri="{9D8B030D-6E8A-4147-A177-3AD203B41FA5}">
                      <a16:colId xmlns:a16="http://schemas.microsoft.com/office/drawing/2014/main" val="20000"/>
                    </a:ext>
                  </a:extLst>
                </a:gridCol>
                <a:gridCol w="5535851">
                  <a:extLst>
                    <a:ext uri="{9D8B030D-6E8A-4147-A177-3AD203B41FA5}">
                      <a16:colId xmlns:a16="http://schemas.microsoft.com/office/drawing/2014/main" val="20001"/>
                    </a:ext>
                  </a:extLst>
                </a:gridCol>
              </a:tblGrid>
              <a:tr h="27686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快捷键</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600" b="1" u="none" dirty="0">
                          <a:solidFill>
                            <a:srgbClr val="0000FF"/>
                          </a:solidFill>
                          <a:effectLst/>
                          <a:latin typeface="宋体" panose="02010600030101010101" pitchFamily="2" charset="-122"/>
                          <a:ea typeface="宋体" panose="02010600030101010101" pitchFamily="2" charset="-122"/>
                          <a:sym typeface="宋体" panose="02010600030101010101" pitchFamily="2" charset="-122"/>
                        </a:rPr>
                        <a:t>功能说明</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Alt+p</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浏览历史命令（上一条）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Alt+n</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浏览历史命令（下一条）</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Ctrl+F6</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重启</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Shell</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，之前定义的对象和导入的模块全部失效</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F1</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打开</a:t>
                      </a:r>
                      <a:r>
                        <a:rPr lang="en-US" altLang="zh-CN" sz="1400" u="none" baseline="0" dirty="0">
                          <a:effectLst/>
                          <a:latin typeface="Times New Roman" panose="02020603050405020304" pitchFamily="18" charset="0"/>
                          <a:ea typeface="仿宋" panose="02010609060101010101" pitchFamily="49" charset="-122"/>
                          <a:sym typeface="宋体" panose="02010600030101010101" pitchFamily="2" charset="-122"/>
                        </a:rPr>
                        <a:t>Python</a:t>
                      </a: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帮助文档</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688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自动补全前面曾经出现过的单词，如果之前有多个单词具有相同前缀，则在多个单词中循环选择</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缩进代码块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Ctrl+[</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取消代码块缩进</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Alt+3</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注释代码块</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Alt+4</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取消代码块注释。</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lvl="0" indent="0" algn="l">
                        <a:buNone/>
                      </a:pPr>
                      <a:r>
                        <a:rPr lang="en-US" altLang="zh-CN" sz="1400" u="none" baseline="0">
                          <a:effectLst/>
                          <a:latin typeface="Times New Roman" panose="02020603050405020304" pitchFamily="18" charset="0"/>
                          <a:ea typeface="仿宋" panose="02010609060101010101" pitchFamily="49" charset="-122"/>
                          <a:sym typeface="宋体" panose="02010600030101010101" pitchFamily="2" charset="-122"/>
                        </a:rPr>
                        <a:t>Tab</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marL="0" lvl="0" indent="0" algn="l">
                        <a:buNone/>
                      </a:pPr>
                      <a:r>
                        <a:rPr lang="zh-CN" altLang="en-US" sz="1400" u="none" baseline="0" dirty="0">
                          <a:effectLst/>
                          <a:latin typeface="Times New Roman" panose="02020603050405020304" pitchFamily="18" charset="0"/>
                          <a:ea typeface="仿宋" panose="02010609060101010101" pitchFamily="49" charset="-122"/>
                          <a:sym typeface="宋体" panose="02010600030101010101" pitchFamily="2" charset="-122"/>
                        </a:rPr>
                        <a:t>补全单词</a:t>
                      </a:r>
                    </a:p>
                  </a:txBody>
                  <a:tcPr marL="67639" marR="67639" marT="35248" marB="3524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6" name="矩形 5"/>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7" name="组合 114"/>
          <p:cNvGrpSpPr/>
          <p:nvPr/>
        </p:nvGrpSpPr>
        <p:grpSpPr>
          <a:xfrm>
            <a:off x="530027" y="116632"/>
            <a:ext cx="6464410" cy="662730"/>
            <a:chOff x="933887" y="3380765"/>
            <a:chExt cx="6464410" cy="662730"/>
          </a:xfrm>
        </p:grpSpPr>
        <p:grpSp>
          <p:nvGrpSpPr>
            <p:cNvPr id="8" name="组合 105"/>
            <p:cNvGrpSpPr/>
            <p:nvPr/>
          </p:nvGrpSpPr>
          <p:grpSpPr>
            <a:xfrm>
              <a:off x="933887" y="3380765"/>
              <a:ext cx="6464410" cy="662730"/>
              <a:chOff x="933887" y="3380765"/>
              <a:chExt cx="6464410" cy="662730"/>
            </a:xfrm>
          </p:grpSpPr>
          <p:sp>
            <p:nvSpPr>
              <p:cNvPr id="10"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9" name="图片 8" descr="12.jpg"/>
            <p:cNvPicPr>
              <a:picLocks noChangeAspect="1"/>
            </p:cNvPicPr>
            <p:nvPr/>
          </p:nvPicPr>
          <p:blipFill>
            <a:blip r:embed="rId5"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 calcmode="lin" valueType="num">
                                      <p:cBhvr additive="base">
                                        <p:cTn id="11" dur="500" fill="hold"/>
                                        <p:tgtEl>
                                          <p:spTgt spid="17412"/>
                                        </p:tgtEl>
                                        <p:attrNameLst>
                                          <p:attrName>ppt_x</p:attrName>
                                        </p:attrNameLst>
                                      </p:cBhvr>
                                      <p:tavLst>
                                        <p:tav tm="0">
                                          <p:val>
                                            <p:strVal val="#ppt_x"/>
                                          </p:val>
                                        </p:tav>
                                        <p:tav tm="100000">
                                          <p:val>
                                            <p:strVal val="#ppt_x"/>
                                          </p:val>
                                        </p:tav>
                                      </p:tavLst>
                                    </p:anim>
                                    <p:anim calcmode="lin" valueType="num">
                                      <p:cBhvr additive="base">
                                        <p:cTn id="12"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15</a:t>
            </a:fld>
            <a:endParaRPr lang="zh-CN" altLang="en-US" dirty="0"/>
          </a:p>
        </p:txBody>
      </p:sp>
      <p:sp>
        <p:nvSpPr>
          <p:cNvPr id="5" name="TextBox 2"/>
          <p:cNvSpPr txBox="1">
            <a:spLocks noChangeArrowheads="1"/>
          </p:cNvSpPr>
          <p:nvPr/>
        </p:nvSpPr>
        <p:spPr bwMode="auto">
          <a:xfrm>
            <a:off x="712069" y="1531990"/>
            <a:ext cx="8337550" cy="1130246"/>
          </a:xfrm>
          <a:prstGeom prst="rect">
            <a:avLst/>
          </a:prstGeom>
          <a:noFill/>
          <a:ln w="9525">
            <a:noFill/>
            <a:miter lim="800000"/>
          </a:ln>
        </p:spPr>
        <p:txBody>
          <a:bodyPr>
            <a:spAutoFit/>
          </a:bodyPr>
          <a:lstStyle/>
          <a:p>
            <a:pPr marL="342900" lvl="1" indent="-342900" algn="just" eaLnBrk="1" hangingPunct="1">
              <a:lnSpc>
                <a:spcPct val="150000"/>
              </a:lnSpc>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方法</a:t>
            </a:r>
            <a:r>
              <a:rPr lang="en-US" altLang="zh-CN" sz="2400" b="1" dirty="0">
                <a:latin typeface="Times New Roman" panose="02020603050405020304" pitchFamily="18" charset="0"/>
                <a:ea typeface="仿宋" panose="02010609060101010101" pitchFamily="49" charset="-122"/>
              </a:rPr>
              <a:t>6</a:t>
            </a:r>
            <a:r>
              <a:rPr lang="zh-CN" altLang="en-US" sz="2400" b="1" dirty="0">
                <a:latin typeface="Times New Roman" panose="02020603050405020304" pitchFamily="18" charset="0"/>
                <a:ea typeface="仿宋" panose="02010609060101010101" pitchFamily="49" charset="-122"/>
              </a:rPr>
              <a:t>：将</a:t>
            </a:r>
            <a:r>
              <a:rPr lang="en-US" altLang="zh-CN" sz="2400" b="1" dirty="0">
                <a:latin typeface="Times New Roman" panose="02020603050405020304" pitchFamily="18" charset="0"/>
                <a:ea typeface="仿宋" panose="02010609060101010101" pitchFamily="49" charset="-122"/>
              </a:rPr>
              <a:t>Python</a:t>
            </a:r>
            <a:r>
              <a:rPr lang="zh-CN" altLang="en-US" sz="2400" b="1" dirty="0">
                <a:latin typeface="Times New Roman" panose="02020603050405020304" pitchFamily="18" charset="0"/>
                <a:ea typeface="仿宋" panose="02010609060101010101" pitchFamily="49" charset="-122"/>
              </a:rPr>
              <a:t>集成到</a:t>
            </a:r>
            <a:r>
              <a:rPr lang="en-US" altLang="zh-CN" sz="2400" b="1" dirty="0">
                <a:latin typeface="Times New Roman" panose="02020603050405020304" pitchFamily="18" charset="0"/>
                <a:ea typeface="仿宋" panose="02010609060101010101" pitchFamily="49" charset="-122"/>
              </a:rPr>
              <a:t>Eclipse</a:t>
            </a:r>
            <a:r>
              <a:rPr lang="zh-CN" altLang="en-US" sz="2400" b="1" dirty="0">
                <a:latin typeface="Times New Roman" panose="02020603050405020304" pitchFamily="18" charset="0"/>
                <a:ea typeface="仿宋" panose="02010609060101010101" pitchFamily="49" charset="-122"/>
              </a:rPr>
              <a:t>、</a:t>
            </a:r>
            <a:r>
              <a:rPr lang="en-US" altLang="zh-CN" sz="2400" b="1" dirty="0" err="1">
                <a:latin typeface="Times New Roman" panose="02020603050405020304" pitchFamily="18" charset="0"/>
                <a:ea typeface="仿宋" panose="02010609060101010101" pitchFamily="49" charset="-122"/>
              </a:rPr>
              <a:t>PyCharm</a:t>
            </a:r>
            <a:r>
              <a:rPr lang="zh-CN" altLang="en-US" sz="2400" b="1" dirty="0">
                <a:latin typeface="Times New Roman" panose="02020603050405020304" pitchFamily="18" charset="0"/>
                <a:ea typeface="仿宋" panose="02010609060101010101" pitchFamily="49" charset="-122"/>
              </a:rPr>
              <a:t>等面向较大规   </a:t>
            </a:r>
            <a:endParaRPr lang="en-US" altLang="zh-CN" sz="2400" b="1" dirty="0">
              <a:latin typeface="Times New Roman" panose="02020603050405020304" pitchFamily="18" charset="0"/>
              <a:ea typeface="仿宋" panose="02010609060101010101" pitchFamily="49" charset="-122"/>
            </a:endParaRPr>
          </a:p>
          <a:p>
            <a:pPr marL="0" lvl="1" algn="just" eaLnBrk="1" hangingPunct="1">
              <a:lnSpc>
                <a:spcPct val="150000"/>
              </a:lnSpc>
              <a:buClr>
                <a:srgbClr val="FF0000"/>
              </a:buClr>
            </a:pPr>
            <a:r>
              <a:rPr lang="en-US" altLang="zh-CN" sz="2400" b="1" dirty="0">
                <a:latin typeface="Times New Roman" panose="02020603050405020304" pitchFamily="18" charset="0"/>
                <a:ea typeface="仿宋" panose="02010609060101010101" pitchFamily="49" charset="-122"/>
              </a:rPr>
              <a:t>                  </a:t>
            </a:r>
            <a:r>
              <a:rPr lang="zh-CN" altLang="en-US" sz="2400" b="1" dirty="0">
                <a:latin typeface="Times New Roman" panose="02020603050405020304" pitchFamily="18" charset="0"/>
                <a:ea typeface="仿宋" panose="02010609060101010101" pitchFamily="49" charset="-122"/>
              </a:rPr>
              <a:t>模项目开发的集成开发环境中</a:t>
            </a:r>
            <a:endParaRPr lang="en-US" altLang="zh-CN" sz="2400" b="1" dirty="0">
              <a:latin typeface="Times New Roman" panose="02020603050405020304" pitchFamily="18" charset="0"/>
              <a:ea typeface="仿宋" panose="02010609060101010101" pitchFamily="49" charset="-122"/>
            </a:endParaRPr>
          </a:p>
        </p:txBody>
      </p:sp>
      <p:pic>
        <p:nvPicPr>
          <p:cNvPr id="6" name="Picture 9"/>
          <p:cNvPicPr>
            <a:picLocks noChangeAspect="1" noChangeArrowheads="1"/>
          </p:cNvPicPr>
          <p:nvPr/>
        </p:nvPicPr>
        <p:blipFill>
          <a:blip r:embed="rId2" cstate="print"/>
          <a:srcRect/>
          <a:stretch>
            <a:fillRect/>
          </a:stretch>
        </p:blipFill>
        <p:spPr bwMode="auto">
          <a:xfrm>
            <a:off x="2117725" y="3547564"/>
            <a:ext cx="4435475" cy="1824038"/>
          </a:xfrm>
          <a:prstGeom prst="rect">
            <a:avLst/>
          </a:prstGeom>
          <a:noFill/>
          <a:ln w="9525">
            <a:noFill/>
            <a:miter lim="800000"/>
            <a:headEnd/>
            <a:tailEnd/>
          </a:ln>
        </p:spPr>
      </p:pic>
      <p:sp>
        <p:nvSpPr>
          <p:cNvPr id="7" name="矩形 6"/>
          <p:cNvSpPr/>
          <p:nvPr/>
        </p:nvSpPr>
        <p:spPr>
          <a:xfrm>
            <a:off x="1619672" y="2692652"/>
            <a:ext cx="4339650" cy="581057"/>
          </a:xfrm>
          <a:prstGeom prst="rect">
            <a:avLst/>
          </a:prstGeom>
        </p:spPr>
        <p:txBody>
          <a:bodyPr wrap="none">
            <a:spAutoFit/>
          </a:bodyPr>
          <a:lstStyle/>
          <a:p>
            <a:pPr lvl="1" algn="just">
              <a:lnSpc>
                <a:spcPct val="150000"/>
              </a:lnSpc>
              <a:buClr>
                <a:srgbClr val="FF0000"/>
              </a:buClr>
            </a:pPr>
            <a:r>
              <a:rPr lang="zh-CN" altLang="en-US" sz="2400" b="1" dirty="0">
                <a:latin typeface="Times New Roman" panose="02020603050405020304" pitchFamily="18" charset="0"/>
                <a:ea typeface="仿宋" panose="02010609060101010101" pitchFamily="49" charset="-122"/>
              </a:rPr>
              <a:t>采用上述某个方法，执行：</a:t>
            </a:r>
            <a:endParaRPr lang="en-US" altLang="zh-CN" sz="2400" b="1" dirty="0">
              <a:latin typeface="Times New Roman" panose="02020603050405020304" pitchFamily="18" charset="0"/>
              <a:ea typeface="仿宋" panose="02010609060101010101" pitchFamily="49" charset="-122"/>
            </a:endParaRPr>
          </a:p>
        </p:txBody>
      </p:sp>
      <p:sp>
        <p:nvSpPr>
          <p:cNvPr id="9" name="矩形 8"/>
          <p:cNvSpPr/>
          <p:nvPr/>
        </p:nvSpPr>
        <p:spPr>
          <a:xfrm>
            <a:off x="417214" y="100224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1.2.2 Python</a:t>
            </a:r>
            <a:r>
              <a:rPr lang="zh-CN" altLang="en-US" sz="2800" b="1" dirty="0"/>
              <a:t>的启动</a:t>
            </a:r>
            <a:endParaRPr lang="en-US" altLang="zh-CN" sz="2800" b="1" dirty="0">
              <a:solidFill>
                <a:srgbClr val="FF0000"/>
              </a:solidFill>
            </a:endParaRPr>
          </a:p>
        </p:txBody>
      </p:sp>
      <p:grpSp>
        <p:nvGrpSpPr>
          <p:cNvPr id="10" name="组合 114"/>
          <p:cNvGrpSpPr/>
          <p:nvPr/>
        </p:nvGrpSpPr>
        <p:grpSpPr>
          <a:xfrm>
            <a:off x="530027" y="116632"/>
            <a:ext cx="6464410" cy="662730"/>
            <a:chOff x="933887" y="3380765"/>
            <a:chExt cx="6464410" cy="662730"/>
          </a:xfrm>
        </p:grpSpPr>
        <p:grpSp>
          <p:nvGrpSpPr>
            <p:cNvPr id="11" name="组合 105"/>
            <p:cNvGrpSpPr/>
            <p:nvPr/>
          </p:nvGrpSpPr>
          <p:grpSpPr>
            <a:xfrm>
              <a:off x="933887" y="3380765"/>
              <a:ext cx="6464410" cy="662730"/>
              <a:chOff x="933887" y="3380765"/>
              <a:chExt cx="6464410" cy="662730"/>
            </a:xfrm>
          </p:grpSpPr>
          <p:sp>
            <p:nvSpPr>
              <p:cNvPr id="13"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4"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2" name="图片 11" descr="12.jpg"/>
            <p:cNvPicPr>
              <a:picLocks noChangeAspect="1"/>
            </p:cNvPicPr>
            <p:nvPr/>
          </p:nvPicPr>
          <p:blipFill>
            <a:blip r:embed="rId3" cstate="print"/>
            <a:stretch>
              <a:fillRect/>
            </a:stretch>
          </p:blipFill>
          <p:spPr>
            <a:xfrm>
              <a:off x="1115929" y="3530600"/>
              <a:ext cx="446172" cy="431048"/>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占位符 19458"/>
          <p:cNvSpPr>
            <a:spLocks noGrp="1"/>
          </p:cNvSpPr>
          <p:nvPr>
            <p:ph idx="1"/>
          </p:nvPr>
        </p:nvSpPr>
        <p:spPr>
          <a:xfrm>
            <a:off x="457200" y="1414845"/>
            <a:ext cx="8435280" cy="4678451"/>
          </a:xfrm>
        </p:spPr>
        <p:txBody>
          <a:bodyPr anchor="t"/>
          <a:lstStyle/>
          <a:p>
            <a:pPr>
              <a:spcBef>
                <a:spcPts val="300"/>
              </a:spcBef>
              <a:buClr>
                <a:srgbClr val="FF0000"/>
              </a:buClr>
              <a:buSzPct val="90000"/>
              <a:buFont typeface="Wingdings" panose="05000000000000000000" pitchFamily="2" charset="2"/>
              <a:buChar char="n"/>
            </a:pPr>
            <a:r>
              <a:rPr lang="zh-CN" altLang="en-US" sz="2200" b="1" dirty="0"/>
              <a:t>对象是</a:t>
            </a:r>
            <a:r>
              <a:rPr lang="en-US" altLang="zh-CN" sz="2200" b="1" dirty="0"/>
              <a:t>python</a:t>
            </a:r>
            <a:r>
              <a:rPr lang="zh-CN" altLang="en-US" sz="2200" b="1" dirty="0"/>
              <a:t>中最基本的概念</a:t>
            </a:r>
            <a:r>
              <a:rPr lang="zh-CN" altLang="en-US" sz="2200" dirty="0"/>
              <a:t>，在</a:t>
            </a:r>
            <a:r>
              <a:rPr lang="en-US" altLang="zh-CN" sz="2200" dirty="0"/>
              <a:t>python</a:t>
            </a:r>
            <a:r>
              <a:rPr lang="zh-CN" altLang="en-US" sz="2200" dirty="0"/>
              <a:t>中处理的一切都是对象。</a:t>
            </a:r>
            <a:endParaRPr lang="en-US" altLang="zh-CN" sz="2200" dirty="0"/>
          </a:p>
          <a:p>
            <a:pPr>
              <a:spcBef>
                <a:spcPts val="300"/>
              </a:spcBef>
              <a:buClr>
                <a:srgbClr val="FF0000"/>
              </a:buClr>
              <a:buSzPct val="90000"/>
              <a:buFont typeface="Wingdings" panose="05000000000000000000" pitchFamily="2" charset="2"/>
              <a:buChar char="n"/>
            </a:pPr>
            <a:r>
              <a:rPr lang="zh-CN" altLang="en-US" sz="2200" dirty="0"/>
              <a:t>包含许多内置对象可直接使用，如数字、字符串、列表、</a:t>
            </a:r>
            <a:r>
              <a:rPr lang="en-US" altLang="zh-CN" sz="2200" dirty="0"/>
              <a:t>del</a:t>
            </a:r>
            <a:r>
              <a:rPr lang="zh-CN" altLang="en-US" sz="2200" dirty="0"/>
              <a:t>等；</a:t>
            </a:r>
            <a:endParaRPr lang="en-US" altLang="zh-CN" sz="2200" dirty="0"/>
          </a:p>
          <a:p>
            <a:pPr>
              <a:spcBef>
                <a:spcPts val="300"/>
              </a:spcBef>
              <a:buClr>
                <a:srgbClr val="FF0000"/>
              </a:buClr>
              <a:buSzPct val="90000"/>
              <a:buFont typeface="Wingdings" panose="05000000000000000000" pitchFamily="2" charset="2"/>
              <a:buChar char="n"/>
            </a:pPr>
            <a:r>
              <a:rPr lang="zh-CN" altLang="en-US" sz="2200" dirty="0"/>
              <a:t>非</a:t>
            </a:r>
            <a:r>
              <a:rPr lang="en-US" altLang="zh-CN" sz="2200" dirty="0"/>
              <a:t>内置对象需要导入模块才能使用，如正弦函数sin(x)</a:t>
            </a:r>
            <a:r>
              <a:rPr lang="zh-CN" altLang="en-US" sz="2200" dirty="0"/>
              <a:t>，随机数产生函数</a:t>
            </a:r>
            <a:r>
              <a:rPr lang="en-US" altLang="zh-CN" sz="1800" dirty="0"/>
              <a:t>random( )</a:t>
            </a:r>
            <a:r>
              <a:rPr lang="zh-CN" altLang="en-US" sz="1800" dirty="0"/>
              <a:t>等。</a:t>
            </a:r>
          </a:p>
        </p:txBody>
      </p:sp>
      <p:grpSp>
        <p:nvGrpSpPr>
          <p:cNvPr id="4" name="组合 67"/>
          <p:cNvGrpSpPr/>
          <p:nvPr/>
        </p:nvGrpSpPr>
        <p:grpSpPr>
          <a:xfrm>
            <a:off x="555407" y="89761"/>
            <a:ext cx="7661425" cy="698583"/>
            <a:chOff x="936625" y="4179148"/>
            <a:chExt cx="7661425" cy="698583"/>
          </a:xfrm>
        </p:grpSpPr>
        <p:grpSp>
          <p:nvGrpSpPr>
            <p:cNvPr id="5" name="组合 106"/>
            <p:cNvGrpSpPr/>
            <p:nvPr/>
          </p:nvGrpSpPr>
          <p:grpSpPr>
            <a:xfrm>
              <a:off x="936625" y="4179148"/>
              <a:ext cx="7661425" cy="698583"/>
              <a:chOff x="927100" y="4179148"/>
              <a:chExt cx="7661425"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对象模型</a:t>
                </a: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3" name="文本框 2"/>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1.3.1 Python</a:t>
            </a:r>
            <a:r>
              <a:rPr lang="zh-CN" altLang="en-US" sz="2800" b="1" dirty="0">
                <a:ea typeface="仿宋" panose="02010609060101010101" pitchFamily="49" charset="-122"/>
              </a:rPr>
              <a:t>对象模型</a:t>
            </a:r>
          </a:p>
        </p:txBody>
      </p:sp>
      <p:graphicFrame>
        <p:nvGraphicFramePr>
          <p:cNvPr id="11" name="Table -1"/>
          <p:cNvGraphicFramePr/>
          <p:nvPr/>
        </p:nvGraphicFramePr>
        <p:xfrm>
          <a:off x="323528" y="3140968"/>
          <a:ext cx="8712968" cy="3289935"/>
        </p:xfrm>
        <a:graphic>
          <a:graphicData uri="http://schemas.openxmlformats.org/drawingml/2006/table">
            <a:tbl>
              <a:tblPr firstRow="1" bandRow="1">
                <a:tableStyleId>{5940675A-B579-460E-94D1-54222C63F5DA}</a:tableStyleId>
              </a:tblPr>
              <a:tblGrid>
                <a:gridCol w="805400">
                  <a:extLst>
                    <a:ext uri="{9D8B030D-6E8A-4147-A177-3AD203B41FA5}">
                      <a16:colId xmlns:a16="http://schemas.microsoft.com/office/drawing/2014/main" val="20000"/>
                    </a:ext>
                  </a:extLst>
                </a:gridCol>
                <a:gridCol w="878618">
                  <a:extLst>
                    <a:ext uri="{9D8B030D-6E8A-4147-A177-3AD203B41FA5}">
                      <a16:colId xmlns:a16="http://schemas.microsoft.com/office/drawing/2014/main" val="20001"/>
                    </a:ext>
                  </a:extLst>
                </a:gridCol>
                <a:gridCol w="1844374">
                  <a:extLst>
                    <a:ext uri="{9D8B030D-6E8A-4147-A177-3AD203B41FA5}">
                      <a16:colId xmlns:a16="http://schemas.microsoft.com/office/drawing/2014/main" val="20002"/>
                    </a:ext>
                  </a:extLst>
                </a:gridCol>
                <a:gridCol w="5184576">
                  <a:extLst>
                    <a:ext uri="{9D8B030D-6E8A-4147-A177-3AD203B41FA5}">
                      <a16:colId xmlns:a16="http://schemas.microsoft.com/office/drawing/2014/main" val="20003"/>
                    </a:ext>
                  </a:extLst>
                </a:gridCol>
              </a:tblGrid>
              <a:tr h="193675">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pitchFamily="3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Calibri" panose="020F0502020204030204" pitchFamily="3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宋体" panose="02010600030101010101" pitchFamily="2"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845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数字</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int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float, complex</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1234,  3.14,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1.3e5,</a:t>
                      </a: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 3+4j</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数字</a:t>
                      </a:r>
                      <a:r>
                        <a:rPr lang="zh-CN" altLang="en-US" sz="1200" b="1" u="none" baseline="0">
                          <a:solidFill>
                            <a:srgbClr val="FF0000"/>
                          </a:solidFill>
                          <a:latin typeface="Times New Roman" panose="02020603050405020304" pitchFamily="18" charset="0"/>
                          <a:ea typeface="宋体" panose="02010600030101010101" pitchFamily="2" charset="-122"/>
                          <a:cs typeface="宋体" panose="02010600030101010101" pitchFamily="2" charset="-122"/>
                        </a:rPr>
                        <a:t>大小没有限制</a:t>
                      </a:r>
                      <a:r>
                        <a:rPr lang="zh-CN" altLang="en-US" sz="1200" b="0" u="none" baseline="0">
                          <a:latin typeface="Times New Roman" panose="02020603050405020304" pitchFamily="18" charset="0"/>
                          <a:ea typeface="宋体" panose="02010600030101010101" pitchFamily="2" charset="-122"/>
                          <a:cs typeface="宋体" panose="02010600030101010101" pitchFamily="2" charset="-122"/>
                        </a:rPr>
                        <a:t>，内置支持复数及其运算</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字符串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str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a:t>
                      </a:r>
                      <a:r>
                        <a:rPr lang="en-US" altLang="zh-CN" sz="1200" b="0" u="none" baseline="0" dirty="0" err="1">
                          <a:latin typeface="Times New Roman" panose="02020603050405020304" pitchFamily="18" charset="0"/>
                          <a:ea typeface="宋体" panose="02010600030101010101" pitchFamily="2" charset="-122"/>
                          <a:cs typeface="Calibri" panose="020F0502020204030204" pitchFamily="34" charset="0"/>
                        </a:rPr>
                        <a:t>swfu</a:t>
                      </a: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 "I'm student",</a:t>
                      </a:r>
                    </a:p>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 '''Python '''</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pitchFamily="3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abc</a:t>
                      </a:r>
                      <a:r>
                        <a:rPr lang="en-US" altLang="zh-CN" sz="1200" baseline="0" dirty="0">
                          <a:latin typeface="Times New Roman" panose="02020603050405020304" pitchFamily="18" charset="0"/>
                          <a:ea typeface="宋体" panose="02010600030101010101" pitchFamily="2" charset="-122"/>
                          <a:cs typeface="Calibri" panose="020F0502020204030204" pitchFamily="34" charset="0"/>
                          <a:sym typeface="+mn-ea"/>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R</a:t>
                      </a:r>
                      <a:r>
                        <a:rPr lang="en-US" altLang="zh-CN" sz="1200" baseline="0" dirty="0" err="1">
                          <a:latin typeface="Times New Roman" panose="02020603050405020304" pitchFamily="18" charset="0"/>
                          <a:ea typeface="宋体" panose="02010600030101010101" pitchFamily="2" charset="-122"/>
                          <a:cs typeface="Calibri" panose="020F0502020204030204" pitchFamily="34" charset="0"/>
                          <a:sym typeface="+mn-ea"/>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bcd</a:t>
                      </a:r>
                      <a:r>
                        <a:rPr lang="en-US" altLang="zh-CN" sz="1200" baseline="0" dirty="0">
                          <a:latin typeface="Times New Roman" panose="02020603050405020304" pitchFamily="18" charset="0"/>
                          <a:ea typeface="宋体" panose="02010600030101010101" pitchFamily="2" charset="-122"/>
                          <a:cs typeface="Calibri" panose="020F0502020204030204" pitchFamily="34" charset="0"/>
                          <a:sym typeface="+mn-ea"/>
                        </a:rPr>
                        <a:t>'</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使用单引号、双引号、三引号作为定界符，以字母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R</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引导的表示原始字符串</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11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字节串</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bytes</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b</a:t>
                      </a:r>
                      <a:r>
                        <a:rPr lang="en-US" altLang="zh-CN" sz="1200" b="0" u="none" baseline="0" dirty="0" err="1">
                          <a:latin typeface="Times New Roman" panose="02020603050405020304" pitchFamily="18" charset="0"/>
                          <a:ea typeface="宋体" panose="02010600030101010101" pitchFamily="2" charset="-122"/>
                          <a:cs typeface="Calibri" panose="020F0502020204030204" pitchFamily="34" charset="0"/>
                        </a:rPr>
                        <a:t>’</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hello</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world</a:t>
                      </a: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以字母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b</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引导，可以使用单引号、双引号、三引号作为定界符</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63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列表</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list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[1, 2, 3]</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 'b', ['c', 2]]</a:t>
                      </a:r>
                      <a:endParaRPr lang="en-US"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所有元素放在一对方括号中，元素之间使用逗号分隔，其中的元素可以是任意类型</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354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字典</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dict</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{1:'food' ,2:'taste', 3:'import'}</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元素形式为“键</a:t>
                      </a:r>
                      <a:r>
                        <a:rPr lang="en-US" altLang="zh-CN"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1810">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元组</a:t>
                      </a:r>
                    </a:p>
                  </a:txBody>
                  <a:tcPr marL="2715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a:latin typeface="Times New Roman" panose="02020603050405020304" pitchFamily="18" charset="0"/>
                          <a:ea typeface="宋体" panose="02010600030101010101" pitchFamily="2" charset="-122"/>
                          <a:cs typeface="宋体" panose="02010600030101010101" pitchFamily="2" charset="-122"/>
                        </a:rPr>
                        <a:t>tuple</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(2, -5, 6)</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 (3,)</a:t>
                      </a:r>
                      <a:endPar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不可变</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，所有元素放在一对圆括号中，元素之间使用逗号分隔，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如果元组中只有一个元素的话，后面的逗号不能省略</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1175">
                <a:tc>
                  <a:txBody>
                    <a:bodyPr/>
                    <a:lstStyle/>
                    <a:p>
                      <a:pPr marL="0" indent="0" algn="ctr">
                        <a:buNone/>
                      </a:pPr>
                      <a:r>
                        <a:rPr lang="zh-CN" altLang="en-US" sz="1200" b="1" u="none" baseline="0" dirty="0">
                          <a:solidFill>
                            <a:srgbClr val="FF0000"/>
                          </a:solidFill>
                          <a:latin typeface="Times New Roman" panose="02020603050405020304" pitchFamily="18" charset="0"/>
                          <a:ea typeface="宋体" panose="02010600030101010101" pitchFamily="2" charset="-122"/>
                          <a:cs typeface="Calibri" panose="020F0502020204030204" pitchFamily="34" charset="0"/>
                        </a:rPr>
                        <a:t>集合</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p>
                    <a:p>
                      <a:pPr marL="0" indent="0" algn="ctr">
                        <a:buNone/>
                      </a:pP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endPar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200" b="0" u="none" baseline="0" dirty="0">
                          <a:latin typeface="Times New Roman" panose="02020603050405020304" pitchFamily="18" charset="0"/>
                          <a:ea typeface="宋体" panose="02010600030101010101" pitchFamily="2" charset="-122"/>
                          <a:cs typeface="Calibri" panose="020F0502020204030204" pitchFamily="34" charset="0"/>
                        </a:rPr>
                        <a:t>{'a', 'b', 'c'}</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所有元素放在一对大括号中，元素之间使用逗号分隔，</a:t>
                      </a:r>
                      <a:r>
                        <a:rPr lang="zh-CN" altLang="en-US" sz="1200" b="1" u="none" baseline="0" dirty="0">
                          <a:solidFill>
                            <a:srgbClr val="FF0000"/>
                          </a:solidFill>
                          <a:latin typeface="Times New Roman" panose="02020603050405020304" pitchFamily="18" charset="0"/>
                          <a:ea typeface="宋体" panose="02010600030101010101" pitchFamily="2" charset="-122"/>
                          <a:cs typeface="宋体" panose="02010600030101010101" pitchFamily="2" charset="-122"/>
                        </a:rPr>
                        <a:t>元素不允许重复</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另外，</a:t>
                      </a:r>
                      <a:r>
                        <a:rPr lang="en-US" altLang="zh-CN" sz="1200" b="0" u="none" baseline="0" dirty="0">
                          <a:latin typeface="Times New Roman" panose="02020603050405020304" pitchFamily="18" charset="0"/>
                          <a:ea typeface="宋体" panose="02010600030101010101" pitchFamily="2" charset="-122"/>
                          <a:cs typeface="宋体" panose="02010600030101010101" pitchFamily="2" charset="-122"/>
                        </a:rPr>
                        <a:t>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是可变的，而</a:t>
                      </a:r>
                      <a:r>
                        <a:rPr lang="en-US" altLang="zh-CN" sz="1200" b="0" u="none" baseline="0" dirty="0" err="1">
                          <a:latin typeface="Times New Roman" panose="02020603050405020304" pitchFamily="18" charset="0"/>
                          <a:ea typeface="宋体" panose="02010600030101010101" pitchFamily="2" charset="-122"/>
                          <a:cs typeface="宋体" panose="02010600030101010101" pitchFamily="2" charset="-122"/>
                        </a:rPr>
                        <a:t>frozenset</a:t>
                      </a:r>
                      <a:r>
                        <a:rPr lang="zh-CN" altLang="en-US" sz="1200" b="0" u="none" baseline="0" dirty="0">
                          <a:latin typeface="Times New Roman" panose="02020603050405020304" pitchFamily="18" charset="0"/>
                          <a:ea typeface="宋体" panose="02010600030101010101" pitchFamily="2" charset="-122"/>
                          <a:cs typeface="宋体" panose="02010600030101010101" pitchFamily="2" charset="-122"/>
                        </a:rPr>
                        <a:t>是不可变的</a:t>
                      </a:r>
                      <a:endParaRPr lang="en-US" sz="1200" b="0" u="none" baseline="0" dirty="0">
                        <a:latin typeface="Times New Roman" panose="02020603050405020304" pitchFamily="18" charset="0"/>
                        <a:ea typeface="宋体" panose="02010600030101010101" pitchFamily="2"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683568" y="1772816"/>
          <a:ext cx="7992887" cy="3499088"/>
        </p:xfrm>
        <a:graphic>
          <a:graphicData uri="http://schemas.openxmlformats.org/drawingml/2006/table">
            <a:tbl>
              <a:tblPr firstRow="1" bandRow="1">
                <a:tableStyleId>{5940675A-B579-460E-94D1-54222C63F5DA}</a:tableStyleId>
              </a:tblPr>
              <a:tblGrid>
                <a:gridCol w="1339039">
                  <a:extLst>
                    <a:ext uri="{9D8B030D-6E8A-4147-A177-3AD203B41FA5}">
                      <a16:colId xmlns:a16="http://schemas.microsoft.com/office/drawing/2014/main" val="20000"/>
                    </a:ext>
                  </a:extLst>
                </a:gridCol>
                <a:gridCol w="1115866">
                  <a:extLst>
                    <a:ext uri="{9D8B030D-6E8A-4147-A177-3AD203B41FA5}">
                      <a16:colId xmlns:a16="http://schemas.microsoft.com/office/drawing/2014/main" val="20001"/>
                    </a:ext>
                  </a:extLst>
                </a:gridCol>
                <a:gridCol w="2434375">
                  <a:extLst>
                    <a:ext uri="{9D8B030D-6E8A-4147-A177-3AD203B41FA5}">
                      <a16:colId xmlns:a16="http://schemas.microsoft.com/office/drawing/2014/main" val="20002"/>
                    </a:ext>
                  </a:extLst>
                </a:gridCol>
                <a:gridCol w="3103607">
                  <a:extLst>
                    <a:ext uri="{9D8B030D-6E8A-4147-A177-3AD203B41FA5}">
                      <a16:colId xmlns:a16="http://schemas.microsoft.com/office/drawing/2014/main" val="20003"/>
                    </a:ext>
                  </a:extLst>
                </a:gridCol>
              </a:tblGrid>
              <a:tr h="217805">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pitchFamily="34" charset="0"/>
                        </a:rPr>
                        <a:t>对象类型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类型名称</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Calibri" panose="020F0502020204030204" pitchFamily="34" charset="0"/>
                        </a:rPr>
                        <a:t>示例</a:t>
                      </a:r>
                    </a:p>
                  </a:txBody>
                  <a:tcPr marL="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简要说明</a:t>
                      </a:r>
                    </a:p>
                  </a:txBody>
                  <a:tcPr marL="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292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布尔型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True, False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逻辑值，关系运算符、成员测试运算符、同一性测试运算符组成的表达式的值一般为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4243">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空类型</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NoneType</a:t>
                      </a:r>
                      <a:endPar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None</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空值</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异常</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Exception</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ValueError</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TypeError</a:t>
                      </a:r>
                    </a:p>
                  </a:txBody>
                  <a:tcPr marL="2715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 </a:t>
                      </a: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内置大量异常类，分别对应不同类型的异常</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810">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文件</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f </a:t>
                      </a:r>
                      <a:r>
                        <a:rPr lang="en-US" altLang="zh-CN" sz="1400" b="0" u="none" baseline="0">
                          <a:latin typeface="Times New Roman" panose="02020603050405020304" pitchFamily="18" charset="0"/>
                          <a:ea typeface="仿宋" panose="02010609060101010101" pitchFamily="49" charset="-122"/>
                          <a:cs typeface="Calibri" panose="020F0502020204030204" pitchFamily="34" charset="0"/>
                        </a:rPr>
                        <a:t>=</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baseline="0">
                          <a:latin typeface="Times New Roman" panose="02020603050405020304" pitchFamily="18" charset="0"/>
                          <a:ea typeface="仿宋" panose="02010609060101010101" pitchFamily="49" charset="-122"/>
                          <a:cs typeface="Calibri" panose="020F0502020204030204" pitchFamily="34" charset="0"/>
                        </a:rPr>
                        <a:t>open('data.dat', 'r</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b</a:t>
                      </a:r>
                      <a:r>
                        <a:rPr lang="en-US" altLang="zh-CN" sz="1400" b="0" u="none" baseline="0">
                          <a:latin typeface="Times New Roman" panose="02020603050405020304" pitchFamily="18" charset="0"/>
                          <a:ea typeface="仿宋" panose="02010609060101010101" pitchFamily="49" charset="-122"/>
                          <a:cs typeface="Calibri" panose="020F0502020204030204" pitchFamily="34" charset="0"/>
                        </a:rPr>
                        <a:t>')</a:t>
                      </a:r>
                      <a:endParaRPr lang="en-US" altLang="zh-CN"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open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内置函数，使用指定的模式打开文件，返回文件对象</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355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其他可迭代对象</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生成器对象、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zip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enumerate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map</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filter</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对象等等</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具有</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惰性求值</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的特点，除</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range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对象之外，其他对象中的元素只能看一次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0865">
                <a:tc>
                  <a:txBody>
                    <a:bodyPr/>
                    <a:lstStyle/>
                    <a:p>
                      <a:pPr marL="0" indent="0" algn="ctr">
                        <a:buNone/>
                      </a:pPr>
                      <a:r>
                        <a:rPr lang="zh-CN" altLang="en-US" sz="1400" b="1" u="none" baseline="0" dirty="0">
                          <a:solidFill>
                            <a:srgbClr val="FF0000"/>
                          </a:solidFill>
                          <a:latin typeface="Times New Roman" panose="02020603050405020304" pitchFamily="18" charset="0"/>
                          <a:ea typeface="仿宋" panose="02010609060101010101" pitchFamily="49" charset="-122"/>
                          <a:cs typeface="Calibri" panose="020F0502020204030204" pitchFamily="34" charset="0"/>
                        </a:rPr>
                        <a:t>编程单元</a:t>
                      </a:r>
                    </a:p>
                  </a:txBody>
                  <a:tcPr marL="0" marR="0" marT="0" marB="0" anchor="ctr">
                    <a:lnL w="12700" cap="flat" cmpd="sng">
                      <a:solidFill>
                        <a:srgbClr val="080000"/>
                      </a:solidFill>
                      <a:prstDash val="solid"/>
                      <a:headEnd type="none" w="med" len="med"/>
                      <a:tailEnd type="none" w="med" len="med"/>
                    </a:lnL>
                    <a:lnR w="12700"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0" u="none" baseline="0" dirty="0">
                          <a:latin typeface="Times New Roman" panose="02020603050405020304" pitchFamily="18" charset="0"/>
                          <a:ea typeface="仿宋" panose="02010609060101010101" pitchFamily="49" charset="-122"/>
                          <a:cs typeface="Calibri" panose="020F0502020204030204" pitchFamily="34" charset="0"/>
                        </a:rPr>
                        <a:t> </a:t>
                      </a:r>
                    </a:p>
                  </a:txBody>
                  <a:tcPr marL="0" marR="0" marT="0" marB="0" anchor="ctr">
                    <a:lnL w="12700" cap="flat" cmpd="sng">
                      <a:solidFill>
                        <a:srgbClr val="080001"/>
                      </a:solidFill>
                      <a:prstDash val="solid"/>
                      <a:headEnd type="none" w="med" len="med"/>
                      <a:tailEnd type="none" w="med" len="med"/>
                    </a:lnL>
                    <a:lnR w="9525" cap="flat" cmpd="sng">
                      <a:solidFill>
                        <a:srgbClr val="080001"/>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pitchFamily="34" charset="0"/>
                        </a:rPr>
                        <a:t>函数</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def</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p>
                    <a:p>
                      <a:pPr marL="0" indent="0" algn="l">
                        <a:buNone/>
                      </a:pPr>
                      <a:r>
                        <a:rPr lang="zh-CN" altLang="en-US" sz="1400" b="0" u="none" baseline="0">
                          <a:latin typeface="Times New Roman" panose="02020603050405020304" pitchFamily="18" charset="0"/>
                          <a:ea typeface="仿宋" panose="02010609060101010101" pitchFamily="49" charset="-122"/>
                          <a:cs typeface="Calibri" panose="020F0502020204030204" pitchFamily="34" charset="0"/>
                        </a:rPr>
                        <a:t>类</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（使用</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class</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定义）</a:t>
                      </a:r>
                    </a:p>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模块（类型为</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module</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a:latin typeface="Times New Roman" panose="02020603050405020304" pitchFamily="18" charset="0"/>
                        <a:ea typeface="仿宋" panose="02010609060101010101" pitchFamily="49" charset="-122"/>
                        <a:cs typeface="Calibri" panose="020F0502020204030204" pitchFamily="34" charset="0"/>
                      </a:endParaRPr>
                    </a:p>
                  </a:txBody>
                  <a:tcPr marL="27150" marR="0" marT="0" marB="0" anchor="ctr">
                    <a:lnL w="9525" cap="flat" cmpd="sng">
                      <a:solidFill>
                        <a:srgbClr val="080001"/>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类和函数都属于</a:t>
                      </a:r>
                      <a:r>
                        <a:rPr lang="zh-CN" altLang="en-US" sz="1400" b="1" u="none" baseline="0" dirty="0">
                          <a:solidFill>
                            <a:srgbClr val="FF0000"/>
                          </a:solidFill>
                          <a:latin typeface="Times New Roman" panose="02020603050405020304" pitchFamily="18" charset="0"/>
                          <a:ea typeface="仿宋" panose="02010609060101010101" pitchFamily="49" charset="-122"/>
                          <a:cs typeface="宋体" panose="02010600030101010101" pitchFamily="2" charset="-122"/>
                        </a:rPr>
                        <a:t>可调用对象</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，模块用来集中存放函数、类、常量或其他对象</a:t>
                      </a:r>
                    </a:p>
                  </a:txBody>
                  <a:tcPr marL="27150" marR="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1"/>
                      </a:solidFill>
                      <a:prstDash val="solid"/>
                      <a:headEnd type="none" w="med" len="med"/>
                      <a:tailEnd type="none" w="med" len="med"/>
                    </a:lnT>
                    <a:lnB w="12700" cap="flat" cmpd="sng">
                      <a:solidFill>
                        <a:srgbClr val="08000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323528" y="925935"/>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t>1.3.1 Python</a:t>
            </a:r>
            <a:r>
              <a:rPr lang="zh-CN" altLang="en-US" sz="2800" b="1" dirty="0"/>
              <a:t>对象模型</a:t>
            </a:r>
          </a:p>
        </p:txBody>
      </p:sp>
      <p:grpSp>
        <p:nvGrpSpPr>
          <p:cNvPr id="13" name="组合 67"/>
          <p:cNvGrpSpPr/>
          <p:nvPr/>
        </p:nvGrpSpPr>
        <p:grpSpPr>
          <a:xfrm>
            <a:off x="555407" y="89761"/>
            <a:ext cx="7661425" cy="698583"/>
            <a:chOff x="936625" y="4179148"/>
            <a:chExt cx="7661425" cy="698583"/>
          </a:xfrm>
        </p:grpSpPr>
        <p:grpSp>
          <p:nvGrpSpPr>
            <p:cNvPr id="14" name="组合 106"/>
            <p:cNvGrpSpPr/>
            <p:nvPr/>
          </p:nvGrpSpPr>
          <p:grpSpPr>
            <a:xfrm>
              <a:off x="936625" y="4179148"/>
              <a:ext cx="7661425" cy="698583"/>
              <a:chOff x="927100" y="4179148"/>
              <a:chExt cx="7661425"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对象模型</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21505"/>
          <p:cNvSpPr>
            <a:spLocks noGrp="1"/>
          </p:cNvSpPr>
          <p:nvPr>
            <p:ph idx="1"/>
          </p:nvPr>
        </p:nvSpPr>
        <p:spPr>
          <a:xfrm>
            <a:off x="467544" y="1315591"/>
            <a:ext cx="8229600" cy="4678451"/>
          </a:xfrm>
        </p:spPr>
        <p:txBody>
          <a:bodyPr anchor="t"/>
          <a:lstStyle/>
          <a:p>
            <a:pPr>
              <a:spcBef>
                <a:spcPts val="600"/>
              </a:spcBef>
              <a:spcAft>
                <a:spcPts val="600"/>
              </a:spcAft>
              <a:buClr>
                <a:srgbClr val="FF0000"/>
              </a:buClr>
              <a:buSzPct val="90000"/>
              <a:buFont typeface="Wingdings" panose="05000000000000000000" pitchFamily="2" charset="2"/>
              <a:buChar char="n"/>
            </a:pPr>
            <a:r>
              <a:rPr lang="zh-CN" altLang="en-US" sz="1800" b="1" dirty="0"/>
              <a:t>在</a:t>
            </a:r>
            <a:r>
              <a:rPr lang="en-US" altLang="zh-CN" sz="1800" b="1" dirty="0"/>
              <a:t>Python</a:t>
            </a:r>
            <a:r>
              <a:rPr lang="zh-CN" altLang="en-US" sz="1800" b="1" dirty="0"/>
              <a:t>中，</a:t>
            </a:r>
            <a:r>
              <a:rPr lang="zh-CN" altLang="en-US" sz="1800" b="1" dirty="0">
                <a:solidFill>
                  <a:srgbClr val="FF0000"/>
                </a:solidFill>
              </a:rPr>
              <a:t>不需事先声明变量名及其类型</a:t>
            </a:r>
            <a:r>
              <a:rPr lang="zh-CN" altLang="en-US" sz="1800" b="1" dirty="0"/>
              <a:t>，直接赋值即可创建各种类型的对象变量。</a:t>
            </a:r>
            <a:r>
              <a:rPr lang="zh-CN" altLang="en-US" sz="1800" b="1" dirty="0">
                <a:sym typeface="Arial" panose="020B0604020202020204" charset="-122"/>
              </a:rPr>
              <a:t>这一点适用于</a:t>
            </a:r>
            <a:r>
              <a:rPr lang="en-US" altLang="zh-CN" sz="1800" b="1" dirty="0">
                <a:sym typeface="Arial" panose="020B0604020202020204" charset="-122"/>
              </a:rPr>
              <a:t>Python</a:t>
            </a:r>
            <a:r>
              <a:rPr lang="zh-CN" altLang="en-US" sz="1800" b="1" dirty="0">
                <a:sym typeface="Arial" panose="020B0604020202020204" charset="-122"/>
              </a:rPr>
              <a:t>任意类型的对象。</a:t>
            </a:r>
            <a:endParaRPr lang="zh-CN" altLang="en-US" sz="1800" b="1" dirty="0"/>
          </a:p>
          <a:p>
            <a:pPr>
              <a:spcBef>
                <a:spcPts val="600"/>
              </a:spcBef>
              <a:spcAft>
                <a:spcPts val="600"/>
              </a:spcAft>
              <a:buClr>
                <a:srgbClr val="FF0000"/>
              </a:buClr>
              <a:buSzPct val="90000"/>
              <a:buFont typeface="Wingdings" panose="05000000000000000000" pitchFamily="2" charset="2"/>
              <a:buChar char="ü"/>
            </a:pPr>
            <a:r>
              <a:rPr lang="zh-CN" altLang="en-US" sz="1800" dirty="0"/>
              <a:t>例如：</a:t>
            </a:r>
          </a:p>
        </p:txBody>
      </p:sp>
      <p:sp>
        <p:nvSpPr>
          <p:cNvPr id="7" name="文本框 6"/>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1.3.2 Python</a:t>
            </a:r>
            <a:r>
              <a:rPr lang="zh-CN" altLang="en-US" sz="2800" b="1" dirty="0">
                <a:latin typeface="Times New Roman" panose="02020603050405020304" pitchFamily="18" charset="0"/>
                <a:ea typeface="仿宋" panose="02010609060101010101" pitchFamily="49" charset="-122"/>
              </a:rPr>
              <a:t>变量</a:t>
            </a:r>
          </a:p>
        </p:txBody>
      </p:sp>
      <p:sp>
        <p:nvSpPr>
          <p:cNvPr id="16" name="文本框 15"/>
          <p:cNvSpPr txBox="1"/>
          <p:nvPr/>
        </p:nvSpPr>
        <p:spPr>
          <a:xfrm>
            <a:off x="1558008" y="2089238"/>
            <a:ext cx="3168352" cy="623248"/>
          </a:xfrm>
          <a:prstGeom prst="rect">
            <a:avLst/>
          </a:prstGeom>
          <a:noFill/>
        </p:spPr>
        <p:txBody>
          <a:bodyPr wrap="square" rtlCol="0">
            <a:spAutoFit/>
          </a:bodyPr>
          <a:lstStyle/>
          <a:p>
            <a:pPr>
              <a:spcBef>
                <a:spcPts val="600"/>
              </a:spcBef>
              <a:spcAft>
                <a:spcPts val="0"/>
              </a:spcAft>
              <a:buSzPct val="90000"/>
              <a:buNone/>
            </a:pPr>
            <a:r>
              <a:rPr lang="en-US" altLang="zh-CN" sz="1350" dirty="0">
                <a:ea typeface="仿宋" panose="02010609060101010101" pitchFamily="49" charset="-122"/>
              </a:rPr>
              <a:t> &gt;&gt;&gt; x = 3</a:t>
            </a:r>
          </a:p>
          <a:p>
            <a:pPr>
              <a:spcBef>
                <a:spcPts val="600"/>
              </a:spcBef>
              <a:spcAft>
                <a:spcPts val="0"/>
              </a:spcAft>
              <a:buSzPct val="90000"/>
              <a:buNone/>
            </a:pPr>
            <a:r>
              <a:rPr lang="zh-CN" altLang="en-US" sz="1600" dirty="0">
                <a:ea typeface="仿宋" panose="02010609060101010101" pitchFamily="49" charset="-122"/>
              </a:rPr>
              <a:t>创建了整型变量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3</a:t>
            </a:r>
            <a:r>
              <a:rPr lang="zh-CN" altLang="en-US" sz="1600" dirty="0">
                <a:ea typeface="仿宋" panose="02010609060101010101" pitchFamily="49" charset="-122"/>
              </a:rPr>
              <a:t>。</a:t>
            </a:r>
          </a:p>
        </p:txBody>
      </p:sp>
      <p:sp>
        <p:nvSpPr>
          <p:cNvPr id="17" name="文本框 16"/>
          <p:cNvSpPr txBox="1"/>
          <p:nvPr/>
        </p:nvSpPr>
        <p:spPr>
          <a:xfrm>
            <a:off x="1558008" y="2754821"/>
            <a:ext cx="4762872" cy="700192"/>
          </a:xfrm>
          <a:prstGeom prst="rect">
            <a:avLst/>
          </a:prstGeom>
          <a:noFill/>
        </p:spPr>
        <p:txBody>
          <a:bodyPr wrap="square" rtlCol="0">
            <a:spAutoFit/>
          </a:bodyPr>
          <a:lstStyle/>
          <a:p>
            <a:pPr>
              <a:spcBef>
                <a:spcPts val="600"/>
              </a:spcBef>
              <a:spcAft>
                <a:spcPts val="600"/>
              </a:spcAft>
              <a:buSzPct val="90000"/>
              <a:buNone/>
            </a:pPr>
            <a:r>
              <a:rPr lang="en-US" altLang="zh-CN" sz="1350" dirty="0">
                <a:ea typeface="仿宋" panose="02010609060101010101" pitchFamily="49" charset="-122"/>
              </a:rPr>
              <a:t>&gt;&gt;&gt; x = 'Hello world.'</a:t>
            </a:r>
          </a:p>
          <a:p>
            <a:pPr>
              <a:spcBef>
                <a:spcPts val="600"/>
              </a:spcBef>
              <a:spcAft>
                <a:spcPts val="600"/>
              </a:spcAft>
              <a:buSzPct val="90000"/>
              <a:buNone/>
            </a:pPr>
            <a:r>
              <a:rPr lang="zh-CN" altLang="en-US" sz="1600" dirty="0">
                <a:ea typeface="仿宋" panose="02010609060101010101" pitchFamily="49" charset="-122"/>
              </a:rPr>
              <a:t>创建了字符串变量</a:t>
            </a:r>
            <a:r>
              <a:rPr lang="en-US" altLang="zh-CN" sz="1600" dirty="0">
                <a:ea typeface="仿宋" panose="02010609060101010101" pitchFamily="49" charset="-122"/>
              </a:rPr>
              <a:t>x</a:t>
            </a:r>
            <a:r>
              <a:rPr lang="zh-CN" altLang="en-US" sz="1600" dirty="0">
                <a:ea typeface="仿宋" panose="02010609060101010101" pitchFamily="49" charset="-122"/>
              </a:rPr>
              <a:t>，并赋值为</a:t>
            </a:r>
            <a:r>
              <a:rPr lang="en-US" altLang="zh-CN" sz="1600" dirty="0">
                <a:ea typeface="仿宋" panose="02010609060101010101" pitchFamily="49" charset="-122"/>
              </a:rPr>
              <a:t>'Hello world.'</a:t>
            </a:r>
            <a:r>
              <a:rPr lang="zh-CN" altLang="en-US" sz="1600" dirty="0">
                <a:ea typeface="仿宋" panose="02010609060101010101" pitchFamily="49" charset="-122"/>
              </a:rPr>
              <a:t>。</a:t>
            </a:r>
          </a:p>
        </p:txBody>
      </p:sp>
      <p:grpSp>
        <p:nvGrpSpPr>
          <p:cNvPr id="25" name="组合 24"/>
          <p:cNvGrpSpPr/>
          <p:nvPr/>
        </p:nvGrpSpPr>
        <p:grpSpPr>
          <a:xfrm>
            <a:off x="3562625" y="2712486"/>
            <a:ext cx="3816424" cy="360040"/>
            <a:chOff x="2627784" y="3246395"/>
            <a:chExt cx="3816424" cy="360040"/>
          </a:xfrm>
        </p:grpSpPr>
        <p:sp>
          <p:nvSpPr>
            <p:cNvPr id="5" name="矩形 4"/>
            <p:cNvSpPr/>
            <p:nvPr/>
          </p:nvSpPr>
          <p:spPr>
            <a:xfrm>
              <a:off x="2915816" y="3246395"/>
              <a:ext cx="3528392"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新的字符串变量，再也不是原来的</a:t>
              </a:r>
              <a:r>
                <a:rPr lang="en-US" altLang="zh-CN" sz="1600" noProof="1">
                  <a:solidFill>
                    <a:srgbClr val="FF0000"/>
                  </a:solidFill>
                  <a:ea typeface="仿宋" panose="02010609060101010101" pitchFamily="49" charset="-122"/>
                </a:rPr>
                <a:t>x</a:t>
              </a:r>
              <a:r>
                <a:rPr lang="zh-CN" altLang="en-US" sz="1600" noProof="1">
                  <a:solidFill>
                    <a:srgbClr val="FF0000"/>
                  </a:solidFill>
                  <a:ea typeface="仿宋" panose="02010609060101010101" pitchFamily="49" charset="-122"/>
                </a:rPr>
                <a:t>了</a:t>
              </a:r>
            </a:p>
          </p:txBody>
        </p:sp>
        <p:cxnSp>
          <p:nvCxnSpPr>
            <p:cNvPr id="24" name="直接箭头连接符 23"/>
            <p:cNvCxnSpPr/>
            <p:nvPr/>
          </p:nvCxnSpPr>
          <p:spPr>
            <a:xfrm flipH="1">
              <a:off x="2627784" y="3426415"/>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29" name="文本占位符 22530"/>
          <p:cNvSpPr txBox="1"/>
          <p:nvPr/>
        </p:nvSpPr>
        <p:spPr bwMode="auto">
          <a:xfrm>
            <a:off x="647564" y="3654816"/>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属于</a:t>
            </a:r>
            <a:r>
              <a:rPr lang="zh-CN" altLang="en-US" sz="1800" b="1" dirty="0">
                <a:solidFill>
                  <a:srgbClr val="FF0000"/>
                </a:solidFill>
                <a:latin typeface="宋体" panose="02010600030101010101" pitchFamily="2" charset="-122"/>
              </a:rPr>
              <a:t>强类型编程语言</a:t>
            </a:r>
            <a:r>
              <a:rPr lang="zh-CN" altLang="en-US" sz="1800" b="1" dirty="0">
                <a:latin typeface="宋体" panose="02010600030101010101" pitchFamily="2" charset="-122"/>
              </a:rPr>
              <a:t>，</a:t>
            </a:r>
            <a:r>
              <a:rPr lang="en-US" altLang="zh-CN" sz="1800" b="1" dirty="0">
                <a:latin typeface="宋体" panose="02010600030101010101" pitchFamily="2" charset="-122"/>
              </a:rPr>
              <a:t>Python</a:t>
            </a:r>
            <a:r>
              <a:rPr lang="zh-CN" altLang="en-US" sz="1800" b="1" dirty="0">
                <a:latin typeface="宋体" panose="02010600030101010101" pitchFamily="2" charset="-122"/>
              </a:rPr>
              <a:t>解释器会根据赋值或运算来自动推断变量类型。</a:t>
            </a:r>
            <a:r>
              <a:rPr lang="en-US" altLang="zh-CN" sz="1800" b="1" dirty="0">
                <a:latin typeface="宋体" panose="02010600030101010101" pitchFamily="2" charset="-122"/>
              </a:rPr>
              <a:t>Python</a:t>
            </a:r>
            <a:r>
              <a:rPr lang="zh-CN" altLang="en-US" sz="1800" b="1" dirty="0">
                <a:latin typeface="宋体" panose="02010600030101010101" pitchFamily="2" charset="-122"/>
              </a:rPr>
              <a:t>还是一种</a:t>
            </a:r>
            <a:r>
              <a:rPr lang="zh-CN" altLang="en-US" sz="1800" b="1" dirty="0">
                <a:solidFill>
                  <a:srgbClr val="FF0000"/>
                </a:solidFill>
                <a:latin typeface="宋体" panose="02010600030101010101" pitchFamily="2" charset="-122"/>
              </a:rPr>
              <a:t>动态类型语言</a:t>
            </a:r>
            <a:r>
              <a:rPr lang="zh-CN" altLang="en-US" sz="1800" b="1" dirty="0">
                <a:latin typeface="宋体" panose="02010600030101010101" pitchFamily="2" charset="-122"/>
              </a:rPr>
              <a:t>，变量的类型也是可以随时变化的。</a:t>
            </a:r>
          </a:p>
          <a:p>
            <a:pPr>
              <a:lnSpc>
                <a:spcPct val="80000"/>
              </a:lnSpc>
              <a:buClr>
                <a:srgbClr val="FF0000"/>
              </a:buClr>
              <a:buSzPct val="90000"/>
              <a:buFont typeface="Wingdings" panose="05000000000000000000" pitchFamily="2" charset="2"/>
              <a:buChar char="ü"/>
            </a:pPr>
            <a:r>
              <a:rPr lang="zh-CN" altLang="en-US" sz="1800" dirty="0">
                <a:latin typeface="Consolas" panose="020B0609020204030204" charset="0"/>
              </a:rPr>
              <a:t>例如：</a:t>
            </a:r>
            <a:endParaRPr lang="en-US" altLang="zh-CN" sz="1800" dirty="0">
              <a:latin typeface="Consolas" panose="020B0609020204030204" charset="0"/>
            </a:endParaRPr>
          </a:p>
          <a:p>
            <a:pPr>
              <a:lnSpc>
                <a:spcPct val="80000"/>
              </a:lnSpc>
              <a:buSzPct val="90000"/>
              <a:buFont typeface="Arial" panose="020B0604020202020204" pitchFamily="34" charset="0"/>
              <a:buNone/>
            </a:pPr>
            <a:r>
              <a:rPr lang="en-US" altLang="zh-CN" sz="1350" dirty="0">
                <a:latin typeface="Consolas" panose="020B0609020204030204" charset="0"/>
              </a:rPr>
              <a:t>    &gt;&gt;&gt; x = 3</a:t>
            </a:r>
          </a:p>
          <a:p>
            <a:pPr>
              <a:lnSpc>
                <a:spcPct val="80000"/>
              </a:lnSpc>
              <a:buSzPct val="90000"/>
              <a:buNone/>
            </a:pPr>
            <a:r>
              <a:rPr lang="en-US" altLang="zh-CN" sz="1350" dirty="0">
                <a:latin typeface="Consolas" panose="020B0609020204030204" charset="0"/>
              </a:rPr>
              <a:t>    &gt;&gt;&gt; print(type(x))       </a:t>
            </a:r>
            <a:r>
              <a:rPr lang="en-US" altLang="zh-CN" sz="1350" dirty="0">
                <a:solidFill>
                  <a:srgbClr val="0000FF"/>
                </a:solidFill>
                <a:latin typeface="Consolas" panose="020B0609020204030204" charset="0"/>
              </a:rPr>
              <a:t>#type():</a:t>
            </a:r>
            <a:r>
              <a:rPr lang="zh-CN" altLang="en-US" sz="1350" dirty="0">
                <a:solidFill>
                  <a:srgbClr val="0000FF"/>
                </a:solidFill>
                <a:latin typeface="Consolas" panose="020B0609020204030204" charset="0"/>
              </a:rPr>
              <a:t>查看变量类型</a:t>
            </a:r>
          </a:p>
          <a:p>
            <a:pPr>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    &lt;class '</a:t>
            </a:r>
            <a:r>
              <a:rPr lang="en-US" altLang="zh-CN" sz="1350" dirty="0" err="1">
                <a:solidFill>
                  <a:srgbClr val="0000FF"/>
                </a:solidFill>
                <a:latin typeface="Consolas" panose="020B0609020204030204" charset="0"/>
              </a:rPr>
              <a:t>int</a:t>
            </a:r>
            <a:r>
              <a:rPr lang="en-US" altLang="zh-CN" sz="1350" dirty="0">
                <a:solidFill>
                  <a:srgbClr val="0000FF"/>
                </a:solidFill>
                <a:latin typeface="Consolas" panose="020B0609020204030204" charset="0"/>
              </a:rPr>
              <a:t>'&gt;</a:t>
            </a:r>
          </a:p>
          <a:p>
            <a:pPr>
              <a:lnSpc>
                <a:spcPct val="80000"/>
              </a:lnSpc>
              <a:buSzPct val="90000"/>
              <a:buFont typeface="Arial" panose="020B0604020202020204" pitchFamily="34" charset="0"/>
              <a:buNone/>
            </a:pPr>
            <a:r>
              <a:rPr lang="en-US" altLang="zh-CN" sz="1350" dirty="0">
                <a:latin typeface="Consolas" panose="020B0609020204030204" charset="0"/>
              </a:rPr>
              <a:t>    &gt;&gt;&gt; x = 'Hello world.'</a:t>
            </a:r>
          </a:p>
          <a:p>
            <a:pPr>
              <a:lnSpc>
                <a:spcPct val="80000"/>
              </a:lnSpc>
              <a:buSzPct val="90000"/>
              <a:buFont typeface="Arial" panose="020B0604020202020204" pitchFamily="34" charset="0"/>
              <a:buNone/>
            </a:pPr>
            <a:r>
              <a:rPr lang="en-US" altLang="zh-CN" sz="1350" dirty="0">
                <a:latin typeface="Consolas" panose="020B0609020204030204" charset="0"/>
              </a:rPr>
              <a:t>    &gt;&gt;&gt; print(type(x)) </a:t>
            </a:r>
          </a:p>
          <a:p>
            <a:pPr>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    &lt;class '</a:t>
            </a:r>
            <a:r>
              <a:rPr lang="en-US" altLang="zh-CN" sz="1350" dirty="0" err="1">
                <a:solidFill>
                  <a:srgbClr val="0000FF"/>
                </a:solidFill>
                <a:latin typeface="Consolas" panose="020B0609020204030204" charset="0"/>
              </a:rPr>
              <a:t>str</a:t>
            </a:r>
            <a:r>
              <a:rPr lang="en-US" altLang="zh-CN" sz="1350" dirty="0">
                <a:solidFill>
                  <a:srgbClr val="0000FF"/>
                </a:solidFill>
                <a:latin typeface="Consolas" panose="020B0609020204030204" charset="0"/>
              </a:rPr>
              <a:t>'&gt;</a:t>
            </a:r>
          </a:p>
          <a:p>
            <a:pPr>
              <a:lnSpc>
                <a:spcPct val="80000"/>
              </a:lnSpc>
              <a:buSzPct val="90000"/>
              <a:buNone/>
            </a:pPr>
            <a:r>
              <a:rPr lang="en-US" altLang="zh-CN" sz="1350" dirty="0">
                <a:latin typeface="Consolas" panose="020B0609020204030204" charset="0"/>
              </a:rPr>
              <a:t>    &gt;&gt;&gt; </a:t>
            </a:r>
            <a:r>
              <a:rPr lang="en-US" altLang="zh-CN" sz="1350" dirty="0" err="1">
                <a:latin typeface="Consolas" panose="020B0609020204030204" charset="0"/>
              </a:rPr>
              <a:t>isinstance</a:t>
            </a:r>
            <a:r>
              <a:rPr lang="en-US" altLang="zh-CN" sz="1350" dirty="0">
                <a:latin typeface="Consolas" panose="020B0609020204030204" charset="0"/>
              </a:rPr>
              <a:t>(3, </a:t>
            </a:r>
            <a:r>
              <a:rPr lang="en-US" altLang="zh-CN" sz="1350" dirty="0" err="1">
                <a:latin typeface="Consolas" panose="020B0609020204030204" charset="0"/>
              </a:rPr>
              <a:t>int</a:t>
            </a:r>
            <a:r>
              <a:rPr lang="en-US" altLang="zh-CN" sz="1350" dirty="0">
                <a:latin typeface="Consolas" panose="020B0609020204030204" charset="0"/>
              </a:rPr>
              <a:t>)   </a:t>
            </a:r>
            <a:r>
              <a:rPr lang="en-US" altLang="zh-CN" sz="1350" dirty="0">
                <a:solidFill>
                  <a:srgbClr val="0000FF"/>
                </a:solidFill>
                <a:latin typeface="Consolas" panose="020B0609020204030204" charset="0"/>
              </a:rPr>
              <a:t>#</a:t>
            </a:r>
            <a:r>
              <a:rPr lang="en-US" altLang="zh-CN" sz="1350" dirty="0" err="1">
                <a:solidFill>
                  <a:srgbClr val="0000FF"/>
                </a:solidFill>
                <a:latin typeface="Consolas" panose="020B0609020204030204" charset="0"/>
              </a:rPr>
              <a:t>isinstance</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测试对象是否是某个类型的实例</a:t>
            </a:r>
          </a:p>
          <a:p>
            <a:pPr>
              <a:lnSpc>
                <a:spcPct val="80000"/>
              </a:lnSpc>
              <a:buSzPct val="90000"/>
              <a:buFont typeface="Arial" panose="020B0604020202020204" pitchFamily="34" charset="0"/>
              <a:buNone/>
            </a:pPr>
            <a:r>
              <a:rPr lang="en-US" altLang="zh-CN" sz="1350" dirty="0">
                <a:solidFill>
                  <a:srgbClr val="0000FF"/>
                </a:solidFill>
                <a:latin typeface="Consolas" panose="020B0609020204030204" charset="0"/>
              </a:rPr>
              <a:t>    True</a:t>
            </a:r>
          </a:p>
        </p:txBody>
      </p:sp>
      <p:grpSp>
        <p:nvGrpSpPr>
          <p:cNvPr id="18" name="组合 67"/>
          <p:cNvGrpSpPr/>
          <p:nvPr/>
        </p:nvGrpSpPr>
        <p:grpSpPr>
          <a:xfrm>
            <a:off x="467544" y="89761"/>
            <a:ext cx="7317240" cy="698583"/>
            <a:chOff x="848762" y="4179148"/>
            <a:chExt cx="7317240" cy="698583"/>
          </a:xfrm>
        </p:grpSpPr>
        <p:grpSp>
          <p:nvGrpSpPr>
            <p:cNvPr id="19" name="组合 106"/>
            <p:cNvGrpSpPr/>
            <p:nvPr/>
          </p:nvGrpSpPr>
          <p:grpSpPr>
            <a:xfrm>
              <a:off x="848762" y="4179148"/>
              <a:ext cx="7317240" cy="698583"/>
              <a:chOff x="839237" y="4179148"/>
              <a:chExt cx="7317240" cy="698583"/>
            </a:xfrm>
          </p:grpSpPr>
          <p:sp>
            <p:nvSpPr>
              <p:cNvPr id="2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grpSp>
        <p:nvGrpSpPr>
          <p:cNvPr id="2" name="组合 1"/>
          <p:cNvGrpSpPr/>
          <p:nvPr/>
        </p:nvGrpSpPr>
        <p:grpSpPr>
          <a:xfrm>
            <a:off x="3578996" y="2020347"/>
            <a:ext cx="2691228" cy="360040"/>
            <a:chOff x="4758910" y="1920227"/>
            <a:chExt cx="2691228" cy="360040"/>
          </a:xfrm>
        </p:grpSpPr>
        <p:sp>
          <p:nvSpPr>
            <p:cNvPr id="13" name="矩形 12"/>
            <p:cNvSpPr/>
            <p:nvPr/>
          </p:nvSpPr>
          <p:spPr>
            <a:xfrm>
              <a:off x="5046942" y="1920227"/>
              <a:ext cx="2403196" cy="360040"/>
            </a:xfrm>
            <a:prstGeom prst="rect">
              <a:avLst/>
            </a:prstGeom>
            <a:solidFill>
              <a:srgbClr val="FFFF00"/>
            </a:solid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noProof="1">
                  <a:solidFill>
                    <a:srgbClr val="FF0000"/>
                  </a:solidFill>
                  <a:ea typeface="仿宋" panose="02010609060101010101" pitchFamily="49" charset="-122"/>
                </a:rPr>
                <a:t>凭空出现一个整型变量</a:t>
              </a:r>
              <a:r>
                <a:rPr lang="en-US" altLang="zh-CN" sz="1600" noProof="1">
                  <a:solidFill>
                    <a:srgbClr val="FF0000"/>
                  </a:solidFill>
                  <a:ea typeface="仿宋" panose="02010609060101010101" pitchFamily="49" charset="-122"/>
                </a:rPr>
                <a:t>x</a:t>
              </a:r>
            </a:p>
          </p:txBody>
        </p:sp>
        <p:cxnSp>
          <p:nvCxnSpPr>
            <p:cNvPr id="23" name="直接箭头连接符 22"/>
            <p:cNvCxnSpPr/>
            <p:nvPr/>
          </p:nvCxnSpPr>
          <p:spPr>
            <a:xfrm flipH="1">
              <a:off x="4758910" y="2086144"/>
              <a:ext cx="288032"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500" fill="hold"/>
                                        <p:tgtEl>
                                          <p:spTgt spid="25"/>
                                        </p:tgtEl>
                                        <p:attrNameLst>
                                          <p:attrName>ppt_x</p:attrName>
                                        </p:attrNameLst>
                                      </p:cBhvr>
                                      <p:tavLst>
                                        <p:tav tm="0">
                                          <p:val>
                                            <p:strVal val="#ppt_x"/>
                                          </p:val>
                                        </p:tav>
                                        <p:tav tm="100000">
                                          <p:val>
                                            <p:strVal val="#ppt_x"/>
                                          </p:val>
                                        </p:tav>
                                      </p:tavLst>
                                    </p:anim>
                                    <p:anim calcmode="lin" valueType="num">
                                      <p:cBhvr additive="base">
                                        <p:cTn id="3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9">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24578"/>
          <p:cNvSpPr>
            <a:spLocks noGrp="1"/>
          </p:cNvSpPr>
          <p:nvPr>
            <p:ph idx="1"/>
          </p:nvPr>
        </p:nvSpPr>
        <p:spPr>
          <a:xfrm>
            <a:off x="539552" y="1390194"/>
            <a:ext cx="8352928" cy="4678451"/>
          </a:xfrm>
        </p:spPr>
        <p:txBody>
          <a:bodyPr anchor="t"/>
          <a:lstStyle/>
          <a:p>
            <a:pPr>
              <a:spcBef>
                <a:spcPct val="0"/>
              </a:spcBef>
              <a:buClr>
                <a:srgbClr val="FF0000"/>
              </a:buClr>
              <a:buSzPct val="90000"/>
              <a:buFont typeface="Wingdings" panose="05000000000000000000" pitchFamily="2" charset="2"/>
              <a:buChar char="n"/>
            </a:pPr>
            <a:r>
              <a:rPr lang="zh-CN" altLang="en-US" sz="1800" b="1" dirty="0">
                <a:latin typeface="宋体" panose="02010600030101010101" pitchFamily="2" charset="-122"/>
              </a:rPr>
              <a:t>如果变量出现在赋值运算符或复合赋值运算符（例如</a:t>
            </a:r>
            <a:r>
              <a:rPr lang="en-US" altLang="zh-CN" sz="1800" b="1" dirty="0">
                <a:latin typeface="宋体" panose="02010600030101010101" pitchFamily="2" charset="-122"/>
              </a:rPr>
              <a:t>+=</a:t>
            </a:r>
            <a:r>
              <a:rPr lang="zh-CN" altLang="en-US" sz="1800" b="1" dirty="0">
                <a:latin typeface="宋体" panose="02010600030101010101" pitchFamily="2" charset="-122"/>
              </a:rPr>
              <a:t>、</a:t>
            </a:r>
            <a:r>
              <a:rPr lang="en-US" altLang="zh-CN" sz="1800" b="1" dirty="0">
                <a:latin typeface="宋体" panose="02010600030101010101" pitchFamily="2" charset="-122"/>
              </a:rPr>
              <a:t>*=</a:t>
            </a:r>
            <a:r>
              <a:rPr lang="zh-CN" altLang="en-US" sz="1800" b="1" dirty="0">
                <a:latin typeface="宋体" panose="02010600030101010101" pitchFamily="2" charset="-122"/>
              </a:rPr>
              <a:t>等等）的左边则表示创建变量或修改变量的值，否则表示引用该变量的值</a:t>
            </a:r>
            <a:endParaRPr lang="en-US" altLang="zh-CN" sz="1800" b="1" dirty="0">
              <a:latin typeface="宋体" panose="02010600030101010101" pitchFamily="2" charset="-122"/>
            </a:endParaRPr>
          </a:p>
          <a:p>
            <a:pPr lvl="1">
              <a:spcBef>
                <a:spcPct val="0"/>
              </a:spcBef>
              <a:buClr>
                <a:srgbClr val="FF0000"/>
              </a:buClr>
              <a:buSzPct val="90000"/>
              <a:buFont typeface="Arial" panose="020B0604020202020204" pitchFamily="34" charset="0"/>
              <a:buChar char="•"/>
            </a:pPr>
            <a:r>
              <a:rPr lang="zh-CN" altLang="en-US" sz="1800" b="1" dirty="0">
                <a:latin typeface="宋体" panose="02010600030101010101" pitchFamily="2" charset="-122"/>
              </a:rPr>
              <a:t>适用于使用下标来访问列表、字典等可变序列及其他自定义对象中元素的情况。</a:t>
            </a:r>
            <a:endParaRPr lang="en-US" altLang="zh-CN" sz="1800" b="1" dirty="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p>
          <a:p>
            <a:pPr>
              <a:lnSpc>
                <a:spcPct val="80000"/>
              </a:lnSpc>
              <a:buSzPct val="90000"/>
              <a:buNone/>
            </a:pPr>
            <a:r>
              <a:rPr lang="en-US" altLang="zh-CN" sz="1350" dirty="0">
                <a:latin typeface="Consolas" panose="020B0609020204030204" charset="0"/>
              </a:rPr>
              <a:t>        &gt;&gt;&gt; x = 3       </a:t>
            </a:r>
            <a:r>
              <a:rPr lang="en-US" altLang="zh-CN" sz="1350" dirty="0">
                <a:solidFill>
                  <a:srgbClr val="0000FF"/>
                </a:solidFill>
                <a:latin typeface="Consolas" panose="020B0609020204030204" charset="0"/>
              </a:rPr>
              <a:t>#</a:t>
            </a:r>
            <a:r>
              <a:rPr lang="zh-CN" altLang="en-US" sz="1350" dirty="0">
                <a:solidFill>
                  <a:srgbClr val="0000FF"/>
                </a:solidFill>
                <a:latin typeface="Consolas" panose="020B0609020204030204" charset="0"/>
              </a:rPr>
              <a:t>创建整型变量</a:t>
            </a:r>
          </a:p>
          <a:p>
            <a:pPr>
              <a:lnSpc>
                <a:spcPct val="80000"/>
              </a:lnSpc>
              <a:buSzPct val="90000"/>
              <a:buNone/>
            </a:pPr>
            <a:r>
              <a:rPr lang="en-US" altLang="zh-CN" sz="1350" dirty="0">
                <a:latin typeface="Consolas" panose="020B0609020204030204" charset="0"/>
              </a:rPr>
              <a:t>        &gt;&gt;&gt; print(x**2)</a:t>
            </a:r>
          </a:p>
          <a:p>
            <a:pPr>
              <a:lnSpc>
                <a:spcPct val="80000"/>
              </a:lnSpc>
              <a:buSzPct val="90000"/>
              <a:buNone/>
            </a:pPr>
            <a:r>
              <a:rPr lang="en-US" altLang="zh-CN" sz="1350" dirty="0">
                <a:solidFill>
                  <a:srgbClr val="0000FF"/>
                </a:solidFill>
                <a:latin typeface="Consolas" panose="020B0609020204030204" charset="0"/>
              </a:rPr>
              <a:t>        9</a:t>
            </a:r>
          </a:p>
          <a:p>
            <a:pPr>
              <a:lnSpc>
                <a:spcPct val="80000"/>
              </a:lnSpc>
              <a:buSzPct val="90000"/>
              <a:buNone/>
            </a:pPr>
            <a:r>
              <a:rPr lang="en-US" altLang="zh-CN" sz="1350" dirty="0">
                <a:latin typeface="Consolas" panose="020B0609020204030204" charset="0"/>
              </a:rPr>
              <a:t>        &gt;&gt;&gt; x += 6      #</a:t>
            </a:r>
            <a:r>
              <a:rPr lang="zh-CN" altLang="en-US" sz="1350" dirty="0">
                <a:latin typeface="Consolas" panose="020B0609020204030204" charset="0"/>
              </a:rPr>
              <a:t>修改变量值</a:t>
            </a:r>
          </a:p>
          <a:p>
            <a:pPr>
              <a:lnSpc>
                <a:spcPct val="80000"/>
              </a:lnSpc>
              <a:buSzPct val="90000"/>
              <a:buNone/>
            </a:pPr>
            <a:r>
              <a:rPr lang="en-US" altLang="zh-CN" sz="1350" dirty="0">
                <a:latin typeface="Consolas" panose="020B0609020204030204" charset="0"/>
              </a:rPr>
              <a:t>        &gt;&gt;&gt; print(x)</a:t>
            </a:r>
            <a:endParaRPr lang="zh-CN" altLang="en-US" sz="1350" dirty="0">
              <a:latin typeface="Consolas" panose="020B0609020204030204" charset="0"/>
            </a:endParaRPr>
          </a:p>
          <a:p>
            <a:pPr>
              <a:lnSpc>
                <a:spcPct val="80000"/>
              </a:lnSpc>
              <a:buSzPct val="90000"/>
              <a:buNone/>
            </a:pPr>
            <a:r>
              <a:rPr lang="en-US" altLang="zh-CN" sz="1350" dirty="0">
                <a:solidFill>
                  <a:srgbClr val="0000FF"/>
                </a:solidFill>
                <a:latin typeface="Consolas" panose="020B0609020204030204" charset="0"/>
              </a:rPr>
              <a:t>        9</a:t>
            </a: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sp>
        <p:nvSpPr>
          <p:cNvPr id="7" name="文本占位符 25602"/>
          <p:cNvSpPr txBox="1"/>
          <p:nvPr/>
        </p:nvSpPr>
        <p:spPr bwMode="auto">
          <a:xfrm>
            <a:off x="601216" y="4077072"/>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Clr>
                <a:srgbClr val="FF0000"/>
              </a:buClr>
              <a:buFont typeface="Wingdings" panose="05000000000000000000" pitchFamily="2" charset="2"/>
              <a:buChar char="n"/>
            </a:pPr>
            <a:r>
              <a:rPr lang="zh-CN" altLang="en-US" sz="1800" b="1" dirty="0">
                <a:latin typeface="宋体" panose="02010600030101010101" pitchFamily="2" charset="-122"/>
              </a:rPr>
              <a:t>字符串和元组属于不可变序列</a:t>
            </a:r>
            <a:r>
              <a:rPr lang="zh-CN" altLang="en-US" sz="1800" dirty="0">
                <a:latin typeface="宋体" panose="02010600030101010101" pitchFamily="2" charset="-122"/>
              </a:rPr>
              <a:t>，不能通过下标的方式来修改其中的元素值，试图修改元组中元素的值时会抛出异常。</a:t>
            </a:r>
            <a:endParaRPr lang="en-US" altLang="zh-CN" sz="1800" dirty="0">
              <a:latin typeface="宋体" panose="02010600030101010101" pitchFamily="2" charset="-122"/>
            </a:endParaRPr>
          </a:p>
          <a:p>
            <a:pPr lvl="1">
              <a:spcBef>
                <a:spcPct val="0"/>
              </a:spcBef>
              <a:buClr>
                <a:srgbClr val="FF0000"/>
              </a:buClr>
              <a:buSzPct val="90000"/>
              <a:buFont typeface="Wingdings" panose="05000000000000000000" pitchFamily="2" charset="2"/>
              <a:buChar char="ü"/>
            </a:pPr>
            <a:r>
              <a:rPr lang="zh-CN" altLang="en-US" sz="1800" dirty="0">
                <a:latin typeface="宋体" panose="02010600030101010101" pitchFamily="2" charset="-122"/>
              </a:rPr>
              <a:t>例如：</a:t>
            </a:r>
            <a:endParaRPr lang="en-US" altLang="zh-CN" sz="1800" dirty="0">
              <a:latin typeface="宋体" panose="02010600030101010101" pitchFamily="2" charset="-122"/>
            </a:endParaRPr>
          </a:p>
          <a:p>
            <a:pPr>
              <a:lnSpc>
                <a:spcPct val="80000"/>
              </a:lnSpc>
              <a:buFont typeface="Arial" panose="020B0604020202020204" pitchFamily="34" charset="0"/>
              <a:buNone/>
            </a:pPr>
            <a:r>
              <a:rPr lang="en-US" altLang="zh-CN" sz="1500" dirty="0">
                <a:latin typeface="Consolas" panose="020B0609020204030204" charset="0"/>
              </a:rPr>
              <a:t>       &gt;&gt;&gt; x = (1,2,3)</a:t>
            </a:r>
          </a:p>
          <a:p>
            <a:pPr>
              <a:lnSpc>
                <a:spcPct val="80000"/>
              </a:lnSpc>
              <a:buFont typeface="Arial" panose="020B0604020202020204" pitchFamily="34" charset="0"/>
              <a:buNone/>
            </a:pPr>
            <a:r>
              <a:rPr lang="en-US" altLang="zh-CN" sz="1500" dirty="0">
                <a:latin typeface="Consolas" panose="020B0609020204030204" charset="0"/>
              </a:rPr>
              <a:t>       &gt;&gt;&gt; x[1] = 5</a:t>
            </a: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a:t>
            </a:r>
            <a:r>
              <a:rPr lang="en-US" altLang="zh-CN" sz="1500" dirty="0" err="1">
                <a:solidFill>
                  <a:srgbClr val="FF0000"/>
                </a:solidFill>
                <a:latin typeface="Consolas" panose="020B0609020204030204" charset="0"/>
              </a:rPr>
              <a:t>Traceback</a:t>
            </a:r>
            <a:r>
              <a:rPr lang="en-US" altLang="zh-CN" sz="1500" dirty="0">
                <a:solidFill>
                  <a:srgbClr val="FF0000"/>
                </a:solidFill>
                <a:latin typeface="Consolas" panose="020B0609020204030204" charset="0"/>
              </a:rPr>
              <a:t> (most recent call last):</a:t>
            </a: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File "&lt;pyshell#7&gt;", line 1, in &lt;module&gt;</a:t>
            </a: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x[1] = 5</a:t>
            </a:r>
          </a:p>
          <a:p>
            <a:pPr>
              <a:lnSpc>
                <a:spcPct val="80000"/>
              </a:lnSpc>
              <a:buFont typeface="Arial" panose="020B0604020202020204" pitchFamily="34" charset="0"/>
              <a:buNone/>
            </a:pPr>
            <a:r>
              <a:rPr lang="en-US" altLang="zh-CN" sz="1500" dirty="0">
                <a:solidFill>
                  <a:srgbClr val="FF0000"/>
                </a:solidFill>
                <a:latin typeface="Consolas" panose="020B0609020204030204" charset="0"/>
              </a:rPr>
              <a:t>       </a:t>
            </a:r>
            <a:r>
              <a:rPr lang="en-US" altLang="zh-CN" sz="1500" dirty="0" err="1">
                <a:solidFill>
                  <a:srgbClr val="FF0000"/>
                </a:solidFill>
                <a:latin typeface="Consolas" panose="020B0609020204030204" charset="0"/>
              </a:rPr>
              <a:t>TypeError</a:t>
            </a:r>
            <a:r>
              <a:rPr lang="en-US" altLang="zh-CN" sz="1500" dirty="0">
                <a:solidFill>
                  <a:srgbClr val="FF0000"/>
                </a:solidFill>
                <a:latin typeface="Consolas" panose="020B0609020204030204" charset="0"/>
              </a:rPr>
              <a:t>: 'tuple' object does not support item assignment  </a:t>
            </a:r>
          </a:p>
        </p:txBody>
      </p:sp>
      <p:grpSp>
        <p:nvGrpSpPr>
          <p:cNvPr id="13" name="组合 67"/>
          <p:cNvGrpSpPr/>
          <p:nvPr/>
        </p:nvGrpSpPr>
        <p:grpSpPr>
          <a:xfrm>
            <a:off x="467544" y="89761"/>
            <a:ext cx="7317240" cy="698583"/>
            <a:chOff x="848762" y="4179148"/>
            <a:chExt cx="7317240" cy="698583"/>
          </a:xfrm>
        </p:grpSpPr>
        <p:grpSp>
          <p:nvGrpSpPr>
            <p:cNvPr id="14" name="组合 106"/>
            <p:cNvGrpSpPr/>
            <p:nvPr/>
          </p:nvGrpSpPr>
          <p:grpSpPr>
            <a:xfrm>
              <a:off x="848762" y="4179148"/>
              <a:ext cx="7317240" cy="698583"/>
              <a:chOff x="839237" y="4179148"/>
              <a:chExt cx="7317240"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6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lstStyle/>
          <a:p>
            <a:pPr eaLnBrk="1" hangingPunct="1"/>
            <a:r>
              <a:rPr lang="zh-CN" altLang="en-US" b="1" dirty="0"/>
              <a:t>第</a:t>
            </a:r>
            <a:r>
              <a:rPr lang="en-US" altLang="zh-CN" b="1" dirty="0"/>
              <a:t>1</a:t>
            </a:r>
            <a:r>
              <a:rPr lang="zh-CN" altLang="en-US" b="1" dirty="0"/>
              <a:t>章  概 述</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958665" y="5264031"/>
            <a:ext cx="3973375" cy="684275"/>
            <a:chOff x="939802" y="5062184"/>
            <a:chExt cx="3973375"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405937"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1.6 </a:t>
              </a:r>
              <a:r>
                <a:rPr lang="zh-CN" altLang="en-US" sz="3600" b="1" dirty="0">
                  <a:latin typeface="Times New Roman" panose="02020603050405020304" pitchFamily="18" charset="0"/>
                  <a:ea typeface="黑体" panose="02010609060101010101" pitchFamily="49" charset="-122"/>
                </a:rPr>
                <a:t>本章小结</a:t>
              </a:r>
            </a:p>
          </p:txBody>
        </p:sp>
      </p:grpSp>
      <p:grpSp>
        <p:nvGrpSpPr>
          <p:cNvPr id="4" name="组合 3"/>
          <p:cNvGrpSpPr/>
          <p:nvPr/>
        </p:nvGrpSpPr>
        <p:grpSpPr>
          <a:xfrm>
            <a:off x="628884" y="1124744"/>
            <a:ext cx="4231148" cy="684042"/>
            <a:chOff x="611560" y="1326432"/>
            <a:chExt cx="4231148" cy="684042"/>
          </a:xfrm>
        </p:grpSpPr>
        <p:sp>
          <p:nvSpPr>
            <p:cNvPr id="11"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黑体" panose="02010609060101010101" pitchFamily="49" charset="-122"/>
                  <a:ea typeface="黑体" panose="02010609060101010101" pitchFamily="49" charset="-122"/>
                </a:rPr>
                <a:t>引言</a:t>
              </a: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987910" y="2001734"/>
            <a:ext cx="6464410" cy="662730"/>
            <a:chOff x="933887" y="3380765"/>
            <a:chExt cx="6464410" cy="662730"/>
          </a:xfrm>
        </p:grpSpPr>
        <p:grpSp>
          <p:nvGrpSpPr>
            <p:cNvPr id="15" name="组合 105"/>
            <p:cNvGrpSpPr/>
            <p:nvPr/>
          </p:nvGrpSpPr>
          <p:grpSpPr>
            <a:xfrm>
              <a:off x="933887" y="3380765"/>
              <a:ext cx="6464410" cy="662730"/>
              <a:chOff x="933887" y="3380765"/>
              <a:chExt cx="646441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207088" y="2800117"/>
            <a:ext cx="7317240" cy="698583"/>
            <a:chOff x="200690" y="4179148"/>
            <a:chExt cx="7317240" cy="698583"/>
          </a:xfrm>
        </p:grpSpPr>
        <p:grpSp>
          <p:nvGrpSpPr>
            <p:cNvPr id="20" name="组合 106"/>
            <p:cNvGrpSpPr/>
            <p:nvPr/>
          </p:nvGrpSpPr>
          <p:grpSpPr>
            <a:xfrm>
              <a:off x="200690" y="4179148"/>
              <a:ext cx="7317240" cy="698583"/>
              <a:chOff x="191165" y="4179148"/>
              <a:chExt cx="7317240" cy="698583"/>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19116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1.3 Python</a:t>
                </a:r>
                <a:r>
                  <a:rPr lang="zh-CN" altLang="en-US" sz="3600" b="1" dirty="0">
                    <a:latin typeface="黑体" panose="02010609060101010101" pitchFamily="49" charset="-122"/>
                    <a:ea typeface="黑体" panose="02010609060101010101" pitchFamily="49" charset="-122"/>
                  </a:rPr>
                  <a:t>基础知识</a:t>
                </a: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611560" y="3623205"/>
            <a:ext cx="6542686" cy="651944"/>
            <a:chOff x="605162" y="4599564"/>
            <a:chExt cx="6542686"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605162"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1.4 Python</a:t>
              </a:r>
              <a:r>
                <a:rPr lang="zh-CN" altLang="en-US" sz="3600" b="1" dirty="0">
                  <a:latin typeface="Times New Roman" panose="02020603050405020304" pitchFamily="18" charset="0"/>
                  <a:ea typeface="黑体" panose="02010609060101010101" pitchFamily="49" charset="-122"/>
                </a:rPr>
                <a:t>代码规范</a:t>
              </a:r>
            </a:p>
          </p:txBody>
        </p:sp>
      </p:grpSp>
      <p:grpSp>
        <p:nvGrpSpPr>
          <p:cNvPr id="28" name="组合 27"/>
          <p:cNvGrpSpPr/>
          <p:nvPr/>
        </p:nvGrpSpPr>
        <p:grpSpPr>
          <a:xfrm>
            <a:off x="827584" y="4418995"/>
            <a:ext cx="6121277" cy="651944"/>
            <a:chOff x="397425" y="96425"/>
            <a:chExt cx="6121277" cy="651944"/>
          </a:xfrm>
        </p:grpSpPr>
        <p:sp>
          <p:nvSpPr>
            <p:cNvPr id="29" name="TextBox 6"/>
            <p:cNvSpPr txBox="1">
              <a:spLocks noChangeArrowheads="1"/>
            </p:cNvSpPr>
            <p:nvPr/>
          </p:nvSpPr>
          <p:spPr bwMode="auto">
            <a:xfrm>
              <a:off x="397425"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p>
          </p:txBody>
        </p:sp>
        <p:grpSp>
          <p:nvGrpSpPr>
            <p:cNvPr id="30" name="组合 29"/>
            <p:cNvGrpSpPr/>
            <p:nvPr/>
          </p:nvGrpSpPr>
          <p:grpSpPr>
            <a:xfrm>
              <a:off x="541440" y="96425"/>
              <a:ext cx="792093" cy="651756"/>
              <a:chOff x="541440" y="96425"/>
              <a:chExt cx="792093" cy="651756"/>
            </a:xfrm>
          </p:grpSpPr>
          <p:sp>
            <p:nvSpPr>
              <p:cNvPr id="31"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32" name="图片 31"/>
              <p:cNvPicPr>
                <a:picLocks noChangeAspect="1"/>
              </p:cNvPicPr>
              <p:nvPr/>
            </p:nvPicPr>
            <p:blipFill>
              <a:blip r:embed="rId6"/>
              <a:stretch>
                <a:fillRect/>
              </a:stretch>
            </p:blipFill>
            <p:spPr>
              <a:xfrm>
                <a:off x="734178" y="272894"/>
                <a:ext cx="404824" cy="335225"/>
              </a:xfrm>
              <a:prstGeom prst="rect">
                <a:avLst/>
              </a:prstGeom>
            </p:spPr>
          </p:pic>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ox(in)">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
        <p:nvSpPr>
          <p:cNvPr id="6" name="文本框 5"/>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sp>
        <p:nvSpPr>
          <p:cNvPr id="10" name="文本占位符 26626"/>
          <p:cNvSpPr>
            <a:spLocks noGrp="1"/>
          </p:cNvSpPr>
          <p:nvPr>
            <p:ph idx="1"/>
          </p:nvPr>
        </p:nvSpPr>
        <p:spPr>
          <a:xfrm>
            <a:off x="599713" y="1348681"/>
            <a:ext cx="8544287" cy="4678451"/>
          </a:xfrm>
        </p:spPr>
        <p:txBody>
          <a:bodyPr anchor="t"/>
          <a:lstStyle/>
          <a:p>
            <a:pPr>
              <a:lnSpc>
                <a:spcPct val="80000"/>
              </a:lnSpc>
              <a:buClr>
                <a:srgbClr val="FF0000"/>
              </a:buClr>
              <a:buFont typeface="Wingdings" panose="05000000000000000000" pitchFamily="2" charset="2"/>
              <a:buChar char="n"/>
            </a:pPr>
            <a:r>
              <a:rPr lang="zh-CN" altLang="en-US" sz="2000" b="1" dirty="0">
                <a:latin typeface="宋体" panose="02010600030101010101" pitchFamily="2" charset="-122"/>
              </a:rPr>
              <a:t>允许多个变量指向同一个值</a:t>
            </a:r>
            <a:endParaRPr lang="en-US" altLang="zh-CN"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r>
              <a:rPr lang="en-US" altLang="zh-CN" sz="1350" dirty="0">
                <a:latin typeface="宋体" panose="02010600030101010101" pitchFamily="2" charset="-122"/>
              </a:rPr>
              <a:t> </a:t>
            </a: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a:p>
            <a:pPr>
              <a:spcBef>
                <a:spcPct val="0"/>
              </a:spcBef>
              <a:buClr>
                <a:srgbClr val="FF0000"/>
              </a:buClr>
              <a:buFont typeface="Wingdings" panose="05000000000000000000" pitchFamily="2" charset="2"/>
              <a:buChar char="n"/>
            </a:pPr>
            <a:r>
              <a:rPr lang="zh-CN" altLang="en-US" sz="2000" b="1" dirty="0">
                <a:latin typeface="宋体" panose="02010600030101010101" pitchFamily="2" charset="-122"/>
              </a:rPr>
              <a:t>当修改其中一个变量值后，其内存地址将会变化，但并不影响另一变量</a:t>
            </a:r>
            <a:endParaRPr lang="en-US" altLang="zh-CN" sz="2000" b="1" dirty="0">
              <a:latin typeface="宋体" panose="02010600030101010101" pitchFamily="2" charset="-122"/>
            </a:endParaRPr>
          </a:p>
        </p:txBody>
      </p:sp>
      <p:sp>
        <p:nvSpPr>
          <p:cNvPr id="11" name="矩形 10"/>
          <p:cNvSpPr/>
          <p:nvPr/>
        </p:nvSpPr>
        <p:spPr>
          <a:xfrm>
            <a:off x="899592" y="4077072"/>
            <a:ext cx="2232248" cy="2423740"/>
          </a:xfrm>
          <a:prstGeom prst="rect">
            <a:avLst/>
          </a:prstGeom>
        </p:spPr>
        <p:txBody>
          <a:bodyPr wrap="square">
            <a:spAutoFit/>
          </a:bodyPr>
          <a:lstStyle/>
          <a:p>
            <a:pPr>
              <a:spcBef>
                <a:spcPts val="300"/>
              </a:spcBef>
              <a:buClr>
                <a:srgbClr val="FF0000"/>
              </a:buClr>
              <a:buFont typeface="Wingdings" panose="05000000000000000000" pitchFamily="2" charset="2"/>
              <a:buChar char="ü"/>
            </a:pPr>
            <a:r>
              <a:rPr lang="zh-CN" altLang="en-US" sz="2000" b="1" dirty="0">
                <a:latin typeface="Times New Roman" panose="02020603050405020304" pitchFamily="18" charset="0"/>
                <a:ea typeface="仿宋" panose="02010609060101010101" pitchFamily="49" charset="-122"/>
              </a:rPr>
              <a:t>例如：</a:t>
            </a:r>
          </a:p>
          <a:p>
            <a:pPr>
              <a:spcBef>
                <a:spcPts val="300"/>
              </a:spcBef>
              <a:buNone/>
            </a:pPr>
            <a:r>
              <a:rPr lang="en-US" altLang="zh-CN" dirty="0">
                <a:latin typeface="Times New Roman" panose="02020603050405020304" pitchFamily="18" charset="0"/>
              </a:rPr>
              <a:t>    </a:t>
            </a:r>
            <a:r>
              <a:rPr lang="en-US" altLang="zh-CN" sz="1600" dirty="0">
                <a:latin typeface="Consolas" panose="020B0609020204030204" charset="0"/>
                <a:ea typeface="仿宋" panose="02010609060101010101" pitchFamily="49" charset="-122"/>
              </a:rPr>
              <a:t>&gt;&gt;&gt; x += 6</a:t>
            </a:r>
          </a:p>
          <a:p>
            <a:pPr>
              <a:spcBef>
                <a:spcPts val="300"/>
              </a:spcBef>
              <a:buNone/>
            </a:pPr>
            <a:r>
              <a:rPr lang="en-US" altLang="zh-CN" sz="1600" dirty="0">
                <a:latin typeface="Consolas" panose="020B0609020204030204" charset="0"/>
                <a:ea typeface="仿宋" panose="02010609060101010101" pitchFamily="49" charset="-122"/>
              </a:rPr>
              <a:t>  &gt;&gt;&gt; id(x)</a:t>
            </a:r>
          </a:p>
          <a:p>
            <a:pPr>
              <a:spcBef>
                <a:spcPts val="300"/>
              </a:spcBef>
              <a:buNone/>
            </a:pPr>
            <a:r>
              <a:rPr lang="en-US" altLang="zh-CN" sz="1600" dirty="0">
                <a:solidFill>
                  <a:srgbClr val="00B0F0"/>
                </a:solidFill>
                <a:latin typeface="Consolas" panose="020B0609020204030204" charset="0"/>
                <a:ea typeface="仿宋" panose="02010609060101010101" pitchFamily="49" charset="-122"/>
              </a:rPr>
              <a:t>  </a:t>
            </a:r>
            <a:r>
              <a:rPr lang="en-US" altLang="zh-CN" sz="1600" dirty="0">
                <a:solidFill>
                  <a:srgbClr val="0000FF"/>
                </a:solidFill>
                <a:latin typeface="Consolas" panose="020B0609020204030204" charset="0"/>
                <a:ea typeface="仿宋" panose="02010609060101010101" pitchFamily="49" charset="-122"/>
              </a:rPr>
              <a:t>1786684752</a:t>
            </a:r>
          </a:p>
          <a:p>
            <a:pPr>
              <a:spcBef>
                <a:spcPts val="300"/>
              </a:spcBef>
              <a:buNone/>
            </a:pPr>
            <a:r>
              <a:rPr lang="en-US" altLang="zh-CN" sz="1600" dirty="0">
                <a:latin typeface="Consolas" panose="020B0609020204030204" charset="0"/>
                <a:ea typeface="仿宋" panose="02010609060101010101" pitchFamily="49" charset="-122"/>
              </a:rPr>
              <a:t>  &gt;&gt;&gt; y</a:t>
            </a:r>
          </a:p>
          <a:p>
            <a:pPr>
              <a:spcBef>
                <a:spcPts val="300"/>
              </a:spcBef>
              <a:buNone/>
            </a:pPr>
            <a:r>
              <a:rPr lang="en-US" altLang="zh-CN" sz="1600" dirty="0">
                <a:latin typeface="Consolas" panose="020B0609020204030204" charset="0"/>
                <a:ea typeface="仿宋" panose="02010609060101010101" pitchFamily="49" charset="-122"/>
              </a:rPr>
              <a:t>  </a:t>
            </a:r>
            <a:r>
              <a:rPr lang="en-US" altLang="zh-CN" sz="1600" dirty="0">
                <a:solidFill>
                  <a:srgbClr val="0000FF"/>
                </a:solidFill>
                <a:latin typeface="Consolas" panose="020B0609020204030204" charset="0"/>
                <a:ea typeface="仿宋" panose="02010609060101010101" pitchFamily="49" charset="-122"/>
              </a:rPr>
              <a:t>3</a:t>
            </a:r>
          </a:p>
          <a:p>
            <a:pPr>
              <a:spcBef>
                <a:spcPts val="300"/>
              </a:spcBef>
              <a:buNone/>
            </a:pPr>
            <a:r>
              <a:rPr lang="en-US" altLang="zh-CN" sz="1600" dirty="0">
                <a:latin typeface="Consolas" panose="020B0609020204030204" charset="0"/>
                <a:ea typeface="仿宋" panose="02010609060101010101" pitchFamily="49" charset="-122"/>
              </a:rPr>
              <a:t>  &gt;&gt;&gt; id(y)</a:t>
            </a:r>
          </a:p>
          <a:p>
            <a:pPr>
              <a:spcBef>
                <a:spcPts val="300"/>
              </a:spcBef>
              <a:buNone/>
            </a:pPr>
            <a:r>
              <a:rPr lang="en-US" altLang="zh-CN" sz="1600" dirty="0">
                <a:latin typeface="Consolas" panose="020B0609020204030204" charset="0"/>
                <a:ea typeface="仿宋" panose="02010609060101010101" pitchFamily="49" charset="-122"/>
              </a:rPr>
              <a:t>  </a:t>
            </a:r>
            <a:r>
              <a:rPr lang="en-US" altLang="zh-CN" sz="1600" dirty="0">
                <a:solidFill>
                  <a:srgbClr val="0000FF"/>
                </a:solidFill>
                <a:latin typeface="Consolas" panose="020B0609020204030204" charset="0"/>
                <a:ea typeface="仿宋" panose="02010609060101010101" pitchFamily="49" charset="-122"/>
              </a:rPr>
              <a:t>1786684560</a:t>
            </a:r>
          </a:p>
        </p:txBody>
      </p:sp>
      <p:sp>
        <p:nvSpPr>
          <p:cNvPr id="12" name="矩形 11"/>
          <p:cNvSpPr/>
          <p:nvPr/>
        </p:nvSpPr>
        <p:spPr>
          <a:xfrm>
            <a:off x="899592" y="1715265"/>
            <a:ext cx="4572000" cy="1815882"/>
          </a:xfrm>
          <a:prstGeom prst="rect">
            <a:avLst/>
          </a:prstGeom>
        </p:spPr>
        <p:txBody>
          <a:bodyPr>
            <a:spAutoFit/>
          </a:bodyPr>
          <a:lstStyle/>
          <a:p>
            <a:pPr>
              <a:lnSpc>
                <a:spcPct val="80000"/>
              </a:lnSpc>
              <a:buClr>
                <a:srgbClr val="FF0000"/>
              </a:buClr>
              <a:buFont typeface="Wingdings" panose="05000000000000000000" pitchFamily="2" charset="2"/>
              <a:buChar char="ü"/>
            </a:pPr>
            <a:r>
              <a:rPr lang="zh-CN" altLang="en-US" sz="2000" b="1" dirty="0">
                <a:latin typeface="仿宋" panose="02010609060101010101" pitchFamily="49" charset="-122"/>
                <a:ea typeface="仿宋" panose="02010609060101010101" pitchFamily="49" charset="-122"/>
              </a:rPr>
              <a:t>例如：</a:t>
            </a:r>
          </a:p>
          <a:p>
            <a:pPr>
              <a:buNone/>
            </a:pPr>
            <a:r>
              <a:rPr lang="en-US" altLang="zh-CN" sz="1600" dirty="0">
                <a:latin typeface="Consolas" panose="020B0609020204030204" charset="0"/>
              </a:rPr>
              <a:t>  &gt;&gt;&gt; x = 3</a:t>
            </a:r>
          </a:p>
          <a:p>
            <a:pPr>
              <a:buNone/>
            </a:pPr>
            <a:r>
              <a:rPr lang="en-US" altLang="zh-CN" sz="1600" dirty="0">
                <a:latin typeface="Consolas" panose="020B0609020204030204" charset="0"/>
              </a:rPr>
              <a:t>  &gt;&gt;&gt; id(x)</a:t>
            </a:r>
          </a:p>
          <a:p>
            <a:pPr>
              <a:buNone/>
            </a:pPr>
            <a:r>
              <a:rPr lang="en-US" altLang="zh-CN" sz="1600" dirty="0">
                <a:solidFill>
                  <a:srgbClr val="0000FF"/>
                </a:solidFill>
                <a:latin typeface="Consolas" panose="020B0609020204030204" charset="0"/>
              </a:rPr>
              <a:t>  1786684560</a:t>
            </a:r>
          </a:p>
          <a:p>
            <a:pPr>
              <a:buNone/>
            </a:pPr>
            <a:r>
              <a:rPr lang="en-US" altLang="zh-CN" sz="1600" dirty="0">
                <a:latin typeface="Consolas" panose="020B0609020204030204" charset="0"/>
              </a:rPr>
              <a:t>  &gt;&gt;&gt; y = x</a:t>
            </a:r>
          </a:p>
          <a:p>
            <a:pPr>
              <a:buNone/>
            </a:pPr>
            <a:r>
              <a:rPr lang="en-US" altLang="zh-CN" sz="1600" dirty="0">
                <a:latin typeface="Consolas" panose="020B0609020204030204" charset="0"/>
              </a:rPr>
              <a:t>  &gt;&gt;&gt; id(y)</a:t>
            </a:r>
          </a:p>
          <a:p>
            <a:pPr>
              <a:buNone/>
            </a:pPr>
            <a:r>
              <a:rPr lang="en-US" altLang="zh-CN" sz="1600" dirty="0">
                <a:solidFill>
                  <a:srgbClr val="0000FF"/>
                </a:solidFill>
                <a:latin typeface="Consolas" panose="020B0609020204030204" charset="0"/>
              </a:rPr>
              <a:t>  1786684560</a:t>
            </a:r>
          </a:p>
        </p:txBody>
      </p:sp>
      <p:grpSp>
        <p:nvGrpSpPr>
          <p:cNvPr id="56" name="组合 55"/>
          <p:cNvGrpSpPr/>
          <p:nvPr/>
        </p:nvGrpSpPr>
        <p:grpSpPr>
          <a:xfrm>
            <a:off x="4352001" y="1867915"/>
            <a:ext cx="2083134" cy="830562"/>
            <a:chOff x="4259622" y="2337799"/>
            <a:chExt cx="2083134" cy="830562"/>
          </a:xfrm>
        </p:grpSpPr>
        <p:sp>
          <p:nvSpPr>
            <p:cNvPr id="15" name="矩形 14"/>
            <p:cNvSpPr>
              <a:spLocks noChangeArrowheads="1"/>
            </p:cNvSpPr>
            <p:nvPr/>
          </p:nvSpPr>
          <p:spPr bwMode="auto">
            <a:xfrm>
              <a:off x="4685406" y="2337799"/>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16" name="直接连接符 15"/>
            <p:cNvSpPr>
              <a:spLocks noChangeShapeType="1"/>
            </p:cNvSpPr>
            <p:nvPr/>
          </p:nvSpPr>
          <p:spPr bwMode="auto">
            <a:xfrm>
              <a:off x="5045769" y="2482262"/>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矩形 16"/>
            <p:cNvSpPr/>
            <p:nvPr/>
          </p:nvSpPr>
          <p:spPr>
            <a:xfrm>
              <a:off x="5982394" y="2348240"/>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18" name="文本框 17"/>
            <p:cNvSpPr txBox="1">
              <a:spLocks noChangeArrowheads="1"/>
            </p:cNvSpPr>
            <p:nvPr/>
          </p:nvSpPr>
          <p:spPr bwMode="auto">
            <a:xfrm>
              <a:off x="4259622" y="2337799"/>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x</a:t>
              </a:r>
            </a:p>
          </p:txBody>
        </p:sp>
        <p:sp>
          <p:nvSpPr>
            <p:cNvPr id="20" name="矩形 19"/>
            <p:cNvSpPr>
              <a:spLocks noChangeArrowheads="1"/>
            </p:cNvSpPr>
            <p:nvPr/>
          </p:nvSpPr>
          <p:spPr bwMode="auto">
            <a:xfrm>
              <a:off x="4699159" y="2807998"/>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21" name="文本框 20"/>
            <p:cNvSpPr txBox="1">
              <a:spLocks noChangeArrowheads="1"/>
            </p:cNvSpPr>
            <p:nvPr/>
          </p:nvSpPr>
          <p:spPr bwMode="auto">
            <a:xfrm>
              <a:off x="4272864" y="2807998"/>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y</a:t>
              </a:r>
            </a:p>
          </p:txBody>
        </p:sp>
        <p:grpSp>
          <p:nvGrpSpPr>
            <p:cNvPr id="26" name="组合 25"/>
            <p:cNvGrpSpPr/>
            <p:nvPr/>
          </p:nvGrpSpPr>
          <p:grpSpPr>
            <a:xfrm>
              <a:off x="5059522" y="2715337"/>
              <a:ext cx="1103053" cy="281103"/>
              <a:chOff x="7307795" y="2630665"/>
              <a:chExt cx="1103053" cy="281103"/>
            </a:xfrm>
          </p:grpSpPr>
          <p:cxnSp>
            <p:nvCxnSpPr>
              <p:cNvPr id="23" name="直接连接符 22"/>
              <p:cNvCxnSpPr/>
              <p:nvPr/>
            </p:nvCxnSpPr>
            <p:spPr>
              <a:xfrm flipV="1">
                <a:off x="7307795" y="2911767"/>
                <a:ext cx="1103053"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8410848" y="2630665"/>
                <a:ext cx="0" cy="2811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组合 54"/>
          <p:cNvGrpSpPr/>
          <p:nvPr/>
        </p:nvGrpSpPr>
        <p:grpSpPr>
          <a:xfrm>
            <a:off x="4356267" y="4885266"/>
            <a:ext cx="2305437" cy="1251702"/>
            <a:chOff x="6369202" y="1626956"/>
            <a:chExt cx="2305437" cy="1251702"/>
          </a:xfrm>
        </p:grpSpPr>
        <p:sp>
          <p:nvSpPr>
            <p:cNvPr id="29" name="矩形 28"/>
            <p:cNvSpPr>
              <a:spLocks noChangeArrowheads="1"/>
            </p:cNvSpPr>
            <p:nvPr/>
          </p:nvSpPr>
          <p:spPr bwMode="auto">
            <a:xfrm>
              <a:off x="6781744" y="1626956"/>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0" name="直接连接符 29"/>
            <p:cNvSpPr>
              <a:spLocks noChangeShapeType="1"/>
            </p:cNvSpPr>
            <p:nvPr/>
          </p:nvSpPr>
          <p:spPr bwMode="auto">
            <a:xfrm>
              <a:off x="7142107" y="1771419"/>
              <a:ext cx="93662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矩形 30"/>
            <p:cNvSpPr/>
            <p:nvPr/>
          </p:nvSpPr>
          <p:spPr>
            <a:xfrm>
              <a:off x="8078732" y="1637397"/>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3</a:t>
              </a:r>
              <a:endParaRPr lang="zh-CN" altLang="zh-CN" noProof="1">
                <a:effectLst>
                  <a:outerShdw blurRad="38100" dist="38100" dir="2700000" algn="tl">
                    <a:srgbClr val="FFFFFF"/>
                  </a:outerShdw>
                </a:effectLst>
                <a:latin typeface="Arial" panose="020B0604020202020204" pitchFamily="34" charset="0"/>
              </a:endParaRPr>
            </a:p>
          </p:txBody>
        </p:sp>
        <p:sp>
          <p:nvSpPr>
            <p:cNvPr id="32" name="文本框 31"/>
            <p:cNvSpPr txBox="1">
              <a:spLocks noChangeArrowheads="1"/>
            </p:cNvSpPr>
            <p:nvPr/>
          </p:nvSpPr>
          <p:spPr bwMode="auto">
            <a:xfrm flipH="1">
              <a:off x="6372200" y="1626956"/>
              <a:ext cx="315930"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y</a:t>
              </a:r>
            </a:p>
          </p:txBody>
        </p:sp>
        <p:sp>
          <p:nvSpPr>
            <p:cNvPr id="33" name="矩形 32"/>
            <p:cNvSpPr>
              <a:spLocks noChangeArrowheads="1"/>
            </p:cNvSpPr>
            <p:nvPr/>
          </p:nvSpPr>
          <p:spPr bwMode="auto">
            <a:xfrm>
              <a:off x="6795497" y="2097155"/>
              <a:ext cx="360363" cy="360363"/>
            </a:xfrm>
            <a:prstGeom prst="rect">
              <a:avLst/>
            </a:prstGeom>
            <a:solidFill>
              <a:srgbClr val="FFFF00"/>
            </a:solidFill>
            <a:ln w="9525">
              <a:solidFill>
                <a:schemeClr val="tx1"/>
              </a:solidFill>
              <a:miter lim="800000"/>
            </a:ln>
          </p:spPr>
          <p:txBody>
            <a:bodyP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cs typeface="Times New Roman" panose="02020603050405020304" pitchFamily="18" charset="0"/>
              </a:endParaRPr>
            </a:p>
          </p:txBody>
        </p:sp>
        <p:sp>
          <p:nvSpPr>
            <p:cNvPr id="34" name="文本框 33"/>
            <p:cNvSpPr txBox="1">
              <a:spLocks noChangeArrowheads="1"/>
            </p:cNvSpPr>
            <p:nvPr/>
          </p:nvSpPr>
          <p:spPr bwMode="auto">
            <a:xfrm>
              <a:off x="6369202" y="2097155"/>
              <a:ext cx="708422"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marL="908050" indent="-43688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
                  <a:schemeClr val="accent2"/>
                </a:buClr>
                <a:buFont typeface="Wingdings" panose="05000000000000000000" pitchFamily="2" charset="2"/>
                <a:buNone/>
              </a:pPr>
              <a:r>
                <a:rPr lang="en-US" altLang="zh-CN" sz="2000" dirty="0">
                  <a:ea typeface="楷体_GB2312" pitchFamily="49" charset="-122"/>
                </a:rPr>
                <a:t>x</a:t>
              </a:r>
            </a:p>
          </p:txBody>
        </p:sp>
        <p:cxnSp>
          <p:nvCxnSpPr>
            <p:cNvPr id="39" name="直接箭头连接符 38"/>
            <p:cNvCxnSpPr>
              <a:stCxn id="31" idx="2"/>
            </p:cNvCxnSpPr>
            <p:nvPr/>
          </p:nvCxnSpPr>
          <p:spPr>
            <a:xfrm>
              <a:off x="8258913" y="1997759"/>
              <a:ext cx="0" cy="5202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078732" y="2518296"/>
              <a:ext cx="360362" cy="360362"/>
            </a:xfrm>
            <a:prstGeom prst="rect">
              <a:avLst/>
            </a:prstGeom>
            <a:solidFill>
              <a:srgbClr val="92D050"/>
            </a:solidFill>
            <a:ln w="9525" cap="flat" cmpd="sng">
              <a:solidFill>
                <a:schemeClr val="tx1"/>
              </a:solidFill>
              <a:prstDash val="solid"/>
              <a:miter/>
              <a:headEnd type="none" w="med" len="med"/>
              <a:tailEnd type="none" w="med" len="med"/>
            </a:ln>
          </p:spPr>
          <p:txBody>
            <a:bodyPr wrap="none" anchor="ctr"/>
            <a:lstStyle>
              <a:lvl1pPr>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algn="ctr"/>
              <a:r>
                <a:rPr lang="en-US" altLang="zh-CN" noProof="1">
                  <a:effectLst>
                    <a:outerShdw blurRad="38100" dist="38100" dir="2700000" algn="tl">
                      <a:srgbClr val="FFFFFF"/>
                    </a:outerShdw>
                  </a:effectLst>
                  <a:latin typeface="Arial" panose="020B0604020202020204" pitchFamily="34" charset="0"/>
                </a:rPr>
                <a:t>9</a:t>
              </a:r>
              <a:endParaRPr lang="zh-CN" altLang="zh-CN" noProof="1">
                <a:effectLst>
                  <a:outerShdw blurRad="38100" dist="38100" dir="2700000" algn="tl">
                    <a:srgbClr val="FFFFFF"/>
                  </a:outerShdw>
                </a:effectLst>
                <a:latin typeface="Arial" panose="020B0604020202020204" pitchFamily="34" charset="0"/>
              </a:endParaRPr>
            </a:p>
          </p:txBody>
        </p:sp>
        <p:sp>
          <p:nvSpPr>
            <p:cNvPr id="42" name="文本框 41"/>
            <p:cNvSpPr txBox="1"/>
            <p:nvPr/>
          </p:nvSpPr>
          <p:spPr>
            <a:xfrm>
              <a:off x="8203549" y="2081122"/>
              <a:ext cx="471090" cy="276999"/>
            </a:xfrm>
            <a:prstGeom prst="rect">
              <a:avLst/>
            </a:prstGeom>
            <a:noFill/>
          </p:spPr>
          <p:txBody>
            <a:bodyPr wrap="square" rtlCol="0">
              <a:spAutoFit/>
            </a:bodyPr>
            <a:lstStyle/>
            <a:p>
              <a:r>
                <a:rPr lang="en-US" altLang="zh-CN" sz="1200" dirty="0"/>
                <a:t>+6</a:t>
              </a:r>
              <a:endParaRPr lang="zh-CN" altLang="en-US" sz="1200" dirty="0"/>
            </a:p>
          </p:txBody>
        </p:sp>
        <p:cxnSp>
          <p:nvCxnSpPr>
            <p:cNvPr id="47" name="直接连接符 46"/>
            <p:cNvCxnSpPr/>
            <p:nvPr/>
          </p:nvCxnSpPr>
          <p:spPr>
            <a:xfrm>
              <a:off x="6948264" y="2457518"/>
              <a:ext cx="0" cy="2510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6948264" y="2708602"/>
              <a:ext cx="1130468" cy="67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组合 67"/>
          <p:cNvGrpSpPr/>
          <p:nvPr/>
        </p:nvGrpSpPr>
        <p:grpSpPr>
          <a:xfrm>
            <a:off x="467544" y="89761"/>
            <a:ext cx="7317240" cy="698583"/>
            <a:chOff x="848762" y="4179148"/>
            <a:chExt cx="7317240" cy="698583"/>
          </a:xfrm>
        </p:grpSpPr>
        <p:grpSp>
          <p:nvGrpSpPr>
            <p:cNvPr id="36" name="组合 106"/>
            <p:cNvGrpSpPr/>
            <p:nvPr/>
          </p:nvGrpSpPr>
          <p:grpSpPr>
            <a:xfrm>
              <a:off x="848762" y="4179148"/>
              <a:ext cx="7317240" cy="698583"/>
              <a:chOff x="839237" y="4179148"/>
              <a:chExt cx="7317240" cy="698583"/>
            </a:xfrm>
          </p:grpSpPr>
          <p:sp>
            <p:nvSpPr>
              <p:cNvPr id="3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41"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37" name="图片 3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anim calcmode="lin" valueType="num">
                                      <p:cBhvr additive="base">
                                        <p:cTn id="35" dur="500" fill="hold"/>
                                        <p:tgtEl>
                                          <p:spTgt spid="55"/>
                                        </p:tgtEl>
                                        <p:attrNameLst>
                                          <p:attrName>ppt_x</p:attrName>
                                        </p:attrNameLst>
                                      </p:cBhvr>
                                      <p:tavLst>
                                        <p:tav tm="0">
                                          <p:val>
                                            <p:strVal val="#ppt_x"/>
                                          </p:val>
                                        </p:tav>
                                        <p:tav tm="100000">
                                          <p:val>
                                            <p:strVal val="#ppt_x"/>
                                          </p:val>
                                        </p:tav>
                                      </p:tavLst>
                                    </p:anim>
                                    <p:anim calcmode="lin" valueType="num">
                                      <p:cBhvr additive="base">
                                        <p:cTn id="36"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8674"/>
          <p:cNvSpPr>
            <a:spLocks noGrp="1"/>
          </p:cNvSpPr>
          <p:nvPr>
            <p:ph idx="1"/>
          </p:nvPr>
        </p:nvSpPr>
        <p:spPr>
          <a:xfrm>
            <a:off x="683568" y="1415743"/>
            <a:ext cx="8229600" cy="4678451"/>
          </a:xfrm>
        </p:spPr>
        <p:txBody>
          <a:bodyPr anchor="t"/>
          <a:lstStyle/>
          <a:p>
            <a:pPr>
              <a:lnSpc>
                <a:spcPct val="150000"/>
              </a:lnSpc>
              <a:spcBef>
                <a:spcPct val="0"/>
              </a:spcBef>
              <a:buClr>
                <a:srgbClr val="FF0000"/>
              </a:buClr>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采用的是</a:t>
            </a:r>
            <a:r>
              <a:rPr lang="zh-CN" altLang="en-US" sz="2000" b="1" dirty="0">
                <a:solidFill>
                  <a:srgbClr val="FF0000"/>
                </a:solidFill>
                <a:latin typeface="宋体" panose="02010600030101010101" pitchFamily="2" charset="-122"/>
              </a:rPr>
              <a:t>基于值的内存管理方式</a:t>
            </a:r>
            <a:r>
              <a:rPr lang="zh-CN" altLang="en-US" sz="2000" b="1" dirty="0">
                <a:latin typeface="宋体" panose="02010600030101010101" pitchFamily="2" charset="-122"/>
              </a:rPr>
              <a:t>，如果为不同变量赋值为相同值，这个值在内存中只有一份，多个变量指向同一块内存地址。</a:t>
            </a:r>
            <a:endParaRPr lang="en-US" altLang="zh-CN" sz="2000" b="1" dirty="0">
              <a:latin typeface="宋体" panose="02010600030101010101" pitchFamily="2" charset="-122"/>
            </a:endParaRPr>
          </a:p>
          <a:p>
            <a:pPr>
              <a:lnSpc>
                <a:spcPct val="150000"/>
              </a:lnSpc>
              <a:spcBef>
                <a:spcPct val="0"/>
              </a:spcBef>
              <a:buClr>
                <a:srgbClr val="FF0000"/>
              </a:buClr>
              <a:buFont typeface="Wingdings" panose="05000000000000000000" pitchFamily="2" charset="2"/>
              <a:buChar char="ü"/>
            </a:pPr>
            <a:r>
              <a:rPr lang="zh-CN" altLang="en-US" sz="2000" b="1" dirty="0">
                <a:latin typeface="宋体" panose="02010600030101010101" pitchFamily="2" charset="-122"/>
              </a:rPr>
              <a:t>例如</a:t>
            </a:r>
            <a:r>
              <a:rPr lang="en-US" altLang="zh-CN" sz="2000" b="1" dirty="0">
                <a:latin typeface="宋体" panose="02010600030101010101" pitchFamily="2" charset="-122"/>
              </a:rPr>
              <a:t>:</a:t>
            </a:r>
            <a:endParaRPr lang="zh-CN" altLang="en-US" sz="2000" b="1" dirty="0">
              <a:latin typeface="宋体" panose="02010600030101010101" pitchFamily="2" charset="-122"/>
            </a:endParaRP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3074" name="Picture 2">
            <a:extLst>
              <a:ext uri="{FF2B5EF4-FFF2-40B4-BE49-F238E27FC236}">
                <a16:creationId xmlns:a16="http://schemas.microsoft.com/office/drawing/2014/main" id="{8E1BAB31-8C2A-1F80-7E62-807415CBC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271537"/>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a:extLst>
              <a:ext uri="{FF2B5EF4-FFF2-40B4-BE49-F238E27FC236}">
                <a16:creationId xmlns:a16="http://schemas.microsoft.com/office/drawing/2014/main" id="{E517BD6A-6576-2360-5B6C-BA4B4D6079FF}"/>
              </a:ext>
            </a:extLst>
          </p:cNvPr>
          <p:cNvPicPr>
            <a:picLocks noChangeAspect="1"/>
          </p:cNvPicPr>
          <p:nvPr/>
        </p:nvPicPr>
        <p:blipFill>
          <a:blip r:embed="rId4"/>
          <a:stretch>
            <a:fillRect/>
          </a:stretch>
        </p:blipFill>
        <p:spPr>
          <a:xfrm>
            <a:off x="5515904" y="2282524"/>
            <a:ext cx="4074547" cy="1230909"/>
          </a:xfrm>
          <a:prstGeom prst="rect">
            <a:avLst/>
          </a:prstGeom>
        </p:spPr>
      </p:pic>
      <p:pic>
        <p:nvPicPr>
          <p:cNvPr id="3076" name="Picture 4">
            <a:extLst>
              <a:ext uri="{FF2B5EF4-FFF2-40B4-BE49-F238E27FC236}">
                <a16:creationId xmlns:a16="http://schemas.microsoft.com/office/drawing/2014/main" id="{46CC16CB-0E52-FE89-FC7B-7F2456BD9F6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932040" y="3617041"/>
            <a:ext cx="4170353" cy="2243013"/>
          </a:xfrm>
          <a:prstGeom prst="rect">
            <a:avLst/>
          </a:prstGeom>
          <a:noFill/>
          <a:extLst>
            <a:ext uri="{909E8E84-426E-40DD-AFC4-6F175D3DCCD1}">
              <a14:hiddenFill xmlns:a14="http://schemas.microsoft.com/office/drawing/2010/main">
                <a:solidFill>
                  <a:srgbClr val="FFFFFF"/>
                </a:solidFill>
              </a14:hiddenFill>
            </a:ext>
          </a:extLst>
        </p:spPr>
      </p:pic>
      <p:pic>
        <p:nvPicPr>
          <p:cNvPr id="26" name="图片 25">
            <a:extLst>
              <a:ext uri="{FF2B5EF4-FFF2-40B4-BE49-F238E27FC236}">
                <a16:creationId xmlns:a16="http://schemas.microsoft.com/office/drawing/2014/main" id="{9CD1081C-C776-3A1A-8739-C0278A873E52}"/>
              </a:ext>
            </a:extLst>
          </p:cNvPr>
          <p:cNvPicPr>
            <a:picLocks noChangeAspect="1"/>
          </p:cNvPicPr>
          <p:nvPr/>
        </p:nvPicPr>
        <p:blipFill>
          <a:blip r:embed="rId6"/>
          <a:stretch>
            <a:fillRect/>
          </a:stretch>
        </p:blipFill>
        <p:spPr>
          <a:xfrm>
            <a:off x="5094253" y="5298607"/>
            <a:ext cx="4005823" cy="1526427"/>
          </a:xfrm>
          <a:prstGeom prst="rect">
            <a:avLst/>
          </a:prstGeom>
        </p:spPr>
      </p:pic>
      <p:pic>
        <p:nvPicPr>
          <p:cNvPr id="28" name="图片 27">
            <a:extLst>
              <a:ext uri="{FF2B5EF4-FFF2-40B4-BE49-F238E27FC236}">
                <a16:creationId xmlns:a16="http://schemas.microsoft.com/office/drawing/2014/main" id="{1414E61C-FF61-5B1C-6CB7-0B7205D19966}"/>
              </a:ext>
            </a:extLst>
          </p:cNvPr>
          <p:cNvPicPr>
            <a:picLocks noChangeAspect="1"/>
          </p:cNvPicPr>
          <p:nvPr/>
        </p:nvPicPr>
        <p:blipFill>
          <a:blip r:embed="rId7"/>
          <a:stretch>
            <a:fillRect/>
          </a:stretch>
        </p:blipFill>
        <p:spPr>
          <a:xfrm>
            <a:off x="68530" y="1370312"/>
            <a:ext cx="9075469" cy="3934533"/>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 calcmode="lin" valueType="num">
                                      <p:cBhvr additive="base">
                                        <p:cTn id="7"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8">
                                            <p:txEl>
                                              <p:pRg st="1" end="1"/>
                                            </p:txEl>
                                          </p:spTgt>
                                        </p:tgtEl>
                                        <p:attrNameLst>
                                          <p:attrName>style.visibility</p:attrName>
                                        </p:attrNameLst>
                                      </p:cBhvr>
                                      <p:to>
                                        <p:strVal val="visible"/>
                                      </p:to>
                                    </p:set>
                                    <p:anim calcmode="lin" valueType="num">
                                      <p:cBhvr additive="base">
                                        <p:cTn id="13" dur="5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fade">
                                      <p:cBhvr>
                                        <p:cTn id="19" dur="500"/>
                                        <p:tgtEl>
                                          <p:spTgt spid="307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500" fill="hold"/>
                                        <p:tgtEl>
                                          <p:spTgt spid="16"/>
                                        </p:tgtEl>
                                        <p:attrNameLst>
                                          <p:attrName>ppt_x</p:attrName>
                                        </p:attrNameLst>
                                      </p:cBhvr>
                                      <p:tavLst>
                                        <p:tav tm="0">
                                          <p:val>
                                            <p:strVal val="#ppt_x"/>
                                          </p:val>
                                        </p:tav>
                                        <p:tav tm="100000">
                                          <p:val>
                                            <p:strVal val="#ppt_x"/>
                                          </p:val>
                                        </p:tav>
                                      </p:tavLst>
                                    </p:anim>
                                    <p:anim calcmode="lin" valueType="num">
                                      <p:cBhvr additive="base">
                                        <p:cTn id="2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07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8" fill="hold" nodeType="clickEffect">
                                  <p:stCondLst>
                                    <p:cond delay="0"/>
                                  </p:stCondLst>
                                  <p:childTnLst>
                                    <p:anim calcmode="lin" valueType="num">
                                      <p:cBhvr additive="base">
                                        <p:cTn id="33" dur="500"/>
                                        <p:tgtEl>
                                          <p:spTgt spid="3076"/>
                                        </p:tgtEl>
                                        <p:attrNameLst>
                                          <p:attrName>ppt_x</p:attrName>
                                        </p:attrNameLst>
                                      </p:cBhvr>
                                      <p:tavLst>
                                        <p:tav tm="0">
                                          <p:val>
                                            <p:strVal val="ppt_x"/>
                                          </p:val>
                                        </p:tav>
                                        <p:tav tm="100000">
                                          <p:val>
                                            <p:strVal val="0-ppt_w/2"/>
                                          </p:val>
                                        </p:tav>
                                      </p:tavLst>
                                    </p:anim>
                                    <p:anim calcmode="lin" valueType="num">
                                      <p:cBhvr additive="base">
                                        <p:cTn id="34" dur="500"/>
                                        <p:tgtEl>
                                          <p:spTgt spid="3076"/>
                                        </p:tgtEl>
                                        <p:attrNameLst>
                                          <p:attrName>ppt_y</p:attrName>
                                        </p:attrNameLst>
                                      </p:cBhvr>
                                      <p:tavLst>
                                        <p:tav tm="0">
                                          <p:val>
                                            <p:strVal val="ppt_y"/>
                                          </p:val>
                                        </p:tav>
                                        <p:tav tm="100000">
                                          <p:val>
                                            <p:strVal val="ppt_y"/>
                                          </p:val>
                                        </p:tav>
                                      </p:tavLst>
                                    </p:anim>
                                    <p:set>
                                      <p:cBhvr>
                                        <p:cTn id="35" dur="1" fill="hold">
                                          <p:stCondLst>
                                            <p:cond delay="499"/>
                                          </p:stCondLst>
                                        </p:cTn>
                                        <p:tgtEl>
                                          <p:spTgt spid="307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500" fill="hold"/>
                                        <p:tgtEl>
                                          <p:spTgt spid="28"/>
                                        </p:tgtEl>
                                        <p:attrNameLst>
                                          <p:attrName>ppt_x</p:attrName>
                                        </p:attrNameLst>
                                      </p:cBhvr>
                                      <p:tavLst>
                                        <p:tav tm="0">
                                          <p:val>
                                            <p:strVal val="#ppt_x"/>
                                          </p:val>
                                        </p:tav>
                                        <p:tav tm="100000">
                                          <p:val>
                                            <p:strVal val="#ppt_x"/>
                                          </p:val>
                                        </p:tav>
                                      </p:tavLst>
                                    </p:anim>
                                    <p:anim calcmode="lin" valueType="num">
                                      <p:cBhvr additive="base">
                                        <p:cTn id="4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占位符 30722"/>
          <p:cNvSpPr>
            <a:spLocks noGrp="1"/>
          </p:cNvSpPr>
          <p:nvPr>
            <p:ph idx="1"/>
          </p:nvPr>
        </p:nvSpPr>
        <p:spPr>
          <a:xfrm>
            <a:off x="467544" y="1521100"/>
            <a:ext cx="8676456" cy="4678451"/>
          </a:xfrm>
        </p:spPr>
        <p:txBody>
          <a:bodyPr anchor="t"/>
          <a:lstStyle/>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a:t>
            </a:r>
            <a:r>
              <a:rPr lang="zh-CN" altLang="en-US" sz="1800" b="1" dirty="0">
                <a:solidFill>
                  <a:srgbClr val="FF0000"/>
                </a:solidFill>
                <a:latin typeface="宋体" panose="02010600030101010101" pitchFamily="2" charset="-122"/>
              </a:rPr>
              <a:t>必须</a:t>
            </a:r>
            <a:r>
              <a:rPr lang="zh-CN" altLang="en-US" sz="1800" b="1" dirty="0">
                <a:latin typeface="宋体" panose="02010600030101010101" pitchFamily="2" charset="-122"/>
              </a:rPr>
              <a:t>以字母或下划线开头，但以下划线开头的变量在</a:t>
            </a:r>
            <a:r>
              <a:rPr lang="en-US" altLang="zh-CN" sz="1800" b="1" dirty="0">
                <a:latin typeface="宋体" panose="02010600030101010101" pitchFamily="2" charset="-122"/>
              </a:rPr>
              <a:t>Python</a:t>
            </a:r>
            <a:r>
              <a:rPr lang="zh-CN" altLang="en-US" sz="1800" b="1" dirty="0">
                <a:latin typeface="宋体" panose="02010600030101010101" pitchFamily="2" charset="-122"/>
              </a:rPr>
              <a:t>中有特殊含义；</a:t>
            </a:r>
          </a:p>
          <a:p>
            <a:pPr>
              <a:spcBef>
                <a:spcPts val="600"/>
              </a:spcBef>
              <a:spcAft>
                <a:spcPts val="600"/>
              </a:spcAft>
              <a:buClr>
                <a:srgbClr val="FF0000"/>
              </a:buClr>
              <a:buSzPct val="90000"/>
              <a:buFont typeface="Wingdings" panose="05000000000000000000" charset="0"/>
              <a:buChar char="ü"/>
            </a:pPr>
            <a:r>
              <a:rPr lang="zh-CN" altLang="en-US" sz="1800" b="1" dirty="0">
                <a:latin typeface="宋体" panose="02010600030101010101" pitchFamily="2" charset="-122"/>
              </a:rPr>
              <a:t>变量名中</a:t>
            </a: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有空格以及标点符号（括号、引号、逗号、斜线、反斜线、冒号、句号、问号等）；</a:t>
            </a:r>
          </a:p>
          <a:p>
            <a:pPr>
              <a:spcBef>
                <a:spcPts val="600"/>
              </a:spcBef>
              <a:spcAft>
                <a:spcPts val="6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不能</a:t>
            </a:r>
            <a:r>
              <a:rPr lang="zh-CN" altLang="en-US" sz="1800" b="1" dirty="0">
                <a:latin typeface="宋体" panose="02010600030101010101" pitchFamily="2" charset="-122"/>
              </a:rPr>
              <a:t>使用关键字作变量名，可以导入</a:t>
            </a:r>
            <a:r>
              <a:rPr lang="en-US" altLang="zh-CN" sz="1800" b="1" dirty="0">
                <a:latin typeface="宋体" panose="02010600030101010101" pitchFamily="2" charset="-122"/>
              </a:rPr>
              <a:t>keyword</a:t>
            </a:r>
            <a:r>
              <a:rPr lang="zh-CN" altLang="en-US" sz="1800" b="1" dirty="0">
                <a:latin typeface="宋体" panose="02010600030101010101" pitchFamily="2" charset="-122"/>
              </a:rPr>
              <a:t>模块后使用</a:t>
            </a:r>
            <a:r>
              <a:rPr lang="en-US" altLang="zh-CN" sz="1800" b="1" dirty="0">
                <a:latin typeface="宋体" panose="02010600030101010101" pitchFamily="2" charset="-122"/>
              </a:rPr>
              <a:t>print(</a:t>
            </a:r>
            <a:r>
              <a:rPr lang="en-US" altLang="zh-CN" sz="1800" b="1" dirty="0" err="1">
                <a:latin typeface="宋体" panose="02010600030101010101" pitchFamily="2" charset="-122"/>
              </a:rPr>
              <a:t>keyword.kwlist</a:t>
            </a:r>
            <a:r>
              <a:rPr lang="en-US" altLang="zh-CN" sz="1800" b="1" dirty="0">
                <a:latin typeface="宋体" panose="02010600030101010101" pitchFamily="2" charset="-122"/>
              </a:rPr>
              <a:t>)</a:t>
            </a:r>
            <a:r>
              <a:rPr lang="zh-CN" altLang="en-US" sz="1800" b="1" dirty="0">
                <a:latin typeface="宋体" panose="02010600030101010101" pitchFamily="2" charset="-122"/>
              </a:rPr>
              <a:t>查看所有</a:t>
            </a:r>
            <a:r>
              <a:rPr lang="en-US" altLang="zh-CN" sz="1800" b="1" dirty="0">
                <a:latin typeface="宋体" panose="02010600030101010101" pitchFamily="2" charset="-122"/>
              </a:rPr>
              <a:t>Python</a:t>
            </a:r>
            <a:r>
              <a:rPr lang="zh-CN" altLang="en-US" sz="1800" b="1" dirty="0">
                <a:latin typeface="宋体" panose="02010600030101010101" pitchFamily="2" charset="-122"/>
              </a:rPr>
              <a:t>关键字</a:t>
            </a:r>
            <a:r>
              <a:rPr lang="en-US" altLang="zh-CN" sz="1800" b="1" dirty="0">
                <a:latin typeface="宋体" panose="02010600030101010101" pitchFamily="2" charset="-122"/>
              </a:rPr>
              <a:t>(</a:t>
            </a:r>
            <a:r>
              <a:rPr lang="en-US" altLang="zh-CN" sz="1800" b="1" dirty="0">
                <a:solidFill>
                  <a:srgbClr val="FF0000"/>
                </a:solidFill>
                <a:latin typeface="宋体" panose="02010600030101010101" pitchFamily="2" charset="-122"/>
              </a:rPr>
              <a:t>33</a:t>
            </a:r>
            <a:r>
              <a:rPr lang="zh-CN" altLang="en-US" sz="1800" b="1" dirty="0">
                <a:solidFill>
                  <a:srgbClr val="FF0000"/>
                </a:solidFill>
                <a:latin typeface="宋体" panose="02010600030101010101" pitchFamily="2" charset="-122"/>
              </a:rPr>
              <a:t>个</a:t>
            </a:r>
            <a:r>
              <a:rPr lang="en-US" altLang="zh-CN" sz="1800" b="1" dirty="0">
                <a:latin typeface="宋体" panose="02010600030101010101" pitchFamily="2" charset="-122"/>
              </a:rPr>
              <a:t>)</a:t>
            </a:r>
            <a:r>
              <a:rPr lang="zh-CN" altLang="en-US" sz="1800" b="1" dirty="0">
                <a:latin typeface="宋体" panose="02010600030101010101" pitchFamily="2" charset="-122"/>
              </a:rPr>
              <a:t>；</a:t>
            </a:r>
            <a:endParaRPr lang="en-US" altLang="zh-CN" sz="1800" b="1"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60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600"/>
              </a:spcBef>
              <a:spcAft>
                <a:spcPts val="0"/>
              </a:spcAft>
              <a:buClr>
                <a:srgbClr val="FF0000"/>
              </a:buClr>
              <a:buSzPct val="90000"/>
              <a:buFont typeface="Wingdings" panose="05000000000000000000" charset="0"/>
              <a:buChar char="ü"/>
            </a:pPr>
            <a:endParaRPr lang="en-US" altLang="zh-CN" sz="1800" dirty="0">
              <a:latin typeface="宋体" panose="02010600030101010101" pitchFamily="2" charset="-122"/>
            </a:endParaRPr>
          </a:p>
          <a:p>
            <a:pPr>
              <a:spcBef>
                <a:spcPts val="300"/>
              </a:spcBef>
              <a:spcAft>
                <a:spcPts val="300"/>
              </a:spcAft>
              <a:buClr>
                <a:srgbClr val="FF0000"/>
              </a:buClr>
              <a:buSzPct val="90000"/>
              <a:buFont typeface="Wingdings" panose="05000000000000000000" charset="0"/>
              <a:buChar char="ü"/>
            </a:pPr>
            <a:r>
              <a:rPr lang="zh-CN" altLang="en-US" sz="1800" b="1" dirty="0">
                <a:solidFill>
                  <a:srgbClr val="FF0000"/>
                </a:solidFill>
                <a:latin typeface="宋体" panose="02010600030101010101" pitchFamily="2" charset="-122"/>
              </a:rPr>
              <a:t>不建议</a:t>
            </a:r>
            <a:r>
              <a:rPr lang="zh-CN" altLang="en-US" sz="1800" b="1" dirty="0">
                <a:latin typeface="宋体" panose="02010600030101010101" pitchFamily="2" charset="-122"/>
              </a:rPr>
              <a:t>使用系统内置的模块名、类型名或函数名以及已导入的模块名及其成员名作变量名</a:t>
            </a:r>
            <a:r>
              <a:rPr lang="zh-CN" altLang="en-US" sz="1800" dirty="0">
                <a:latin typeface="宋体" panose="02010600030101010101" pitchFamily="2" charset="-122"/>
              </a:rPr>
              <a:t>，这将会改变其类型和含义，可以通过</a:t>
            </a:r>
            <a:r>
              <a:rPr lang="en-US" altLang="zh-CN" sz="1800" dirty="0" err="1">
                <a:latin typeface="宋体" panose="02010600030101010101" pitchFamily="2" charset="-122"/>
              </a:rPr>
              <a:t>dir</a:t>
            </a:r>
            <a:r>
              <a:rPr lang="en-US" altLang="zh-CN" sz="1800" dirty="0">
                <a:latin typeface="宋体" panose="02010600030101010101" pitchFamily="2" charset="-122"/>
              </a:rPr>
              <a:t>(__</a:t>
            </a:r>
            <a:r>
              <a:rPr lang="en-US" altLang="zh-CN" sz="1800" dirty="0" err="1">
                <a:latin typeface="宋体" panose="02010600030101010101" pitchFamily="2" charset="-122"/>
              </a:rPr>
              <a:t>builtins</a:t>
            </a:r>
            <a:r>
              <a:rPr lang="en-US" altLang="zh-CN" sz="1800" dirty="0">
                <a:latin typeface="宋体" panose="02010600030101010101" pitchFamily="2" charset="-122"/>
              </a:rPr>
              <a:t>__)</a:t>
            </a:r>
            <a:r>
              <a:rPr lang="zh-CN" altLang="en-US" sz="1800" dirty="0">
                <a:latin typeface="宋体" panose="02010600030101010101" pitchFamily="2" charset="-122"/>
              </a:rPr>
              <a:t>查看所有内置模块、类型和函数；</a:t>
            </a:r>
          </a:p>
          <a:p>
            <a:pPr>
              <a:spcBef>
                <a:spcPts val="600"/>
              </a:spcBef>
              <a:spcAft>
                <a:spcPts val="0"/>
              </a:spcAft>
              <a:buClr>
                <a:srgbClr val="FF0000"/>
              </a:buClr>
              <a:buSzPct val="90000"/>
              <a:buFont typeface="Wingdings" panose="05000000000000000000" charset="0"/>
              <a:buChar char="ü"/>
            </a:pPr>
            <a:r>
              <a:rPr lang="zh-CN" altLang="en-US" sz="1800" b="1" dirty="0">
                <a:latin typeface="宋体" panose="02010600030101010101" pitchFamily="2" charset="-122"/>
              </a:rPr>
              <a:t>变量名对英文字母的</a:t>
            </a:r>
            <a:r>
              <a:rPr lang="zh-CN" altLang="en-US" sz="1800" b="1" dirty="0">
                <a:solidFill>
                  <a:srgbClr val="FF0000"/>
                </a:solidFill>
                <a:latin typeface="宋体" panose="02010600030101010101" pitchFamily="2" charset="-122"/>
              </a:rPr>
              <a:t>大小写敏感</a:t>
            </a:r>
            <a:r>
              <a:rPr lang="zh-CN" altLang="en-US" sz="1800" dirty="0">
                <a:latin typeface="宋体" panose="02010600030101010101" pitchFamily="2" charset="-122"/>
              </a:rPr>
              <a:t>，例如</a:t>
            </a:r>
            <a:r>
              <a:rPr lang="en-US" altLang="zh-CN" sz="1800" dirty="0">
                <a:latin typeface="宋体" panose="02010600030101010101" pitchFamily="2" charset="-122"/>
              </a:rPr>
              <a:t>student</a:t>
            </a:r>
            <a:r>
              <a:rPr lang="zh-CN" altLang="en-US" sz="1800" dirty="0">
                <a:latin typeface="宋体" panose="02010600030101010101" pitchFamily="2" charset="-122"/>
              </a:rPr>
              <a:t>和</a:t>
            </a:r>
            <a:r>
              <a:rPr lang="en-US" altLang="zh-CN" sz="1800" dirty="0">
                <a:latin typeface="宋体" panose="02010600030101010101" pitchFamily="2" charset="-122"/>
              </a:rPr>
              <a:t>Student</a:t>
            </a:r>
            <a:r>
              <a:rPr lang="zh-CN" altLang="en-US" sz="1800" dirty="0">
                <a:latin typeface="宋体" panose="02010600030101010101" pitchFamily="2" charset="-122"/>
              </a:rPr>
              <a:t>是不同的变量。</a:t>
            </a:r>
          </a:p>
        </p:txBody>
      </p:sp>
      <p:sp>
        <p:nvSpPr>
          <p:cNvPr id="5" name="文本框 4"/>
          <p:cNvSpPr txBox="1"/>
          <p:nvPr/>
        </p:nvSpPr>
        <p:spPr>
          <a:xfrm>
            <a:off x="251520" y="94560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pic>
        <p:nvPicPr>
          <p:cNvPr id="3" name="图片 2"/>
          <p:cNvPicPr>
            <a:picLocks noChangeAspect="1"/>
          </p:cNvPicPr>
          <p:nvPr/>
        </p:nvPicPr>
        <p:blipFill>
          <a:blip r:embed="rId2"/>
          <a:stretch>
            <a:fillRect/>
          </a:stretch>
        </p:blipFill>
        <p:spPr>
          <a:xfrm>
            <a:off x="881773" y="3356992"/>
            <a:ext cx="7847997" cy="1413816"/>
          </a:xfrm>
          <a:prstGeom prst="rect">
            <a:avLst/>
          </a:prstGeom>
        </p:spPr>
      </p:pic>
      <p:grpSp>
        <p:nvGrpSpPr>
          <p:cNvPr id="11" name="组合 67"/>
          <p:cNvGrpSpPr/>
          <p:nvPr/>
        </p:nvGrpSpPr>
        <p:grpSpPr>
          <a:xfrm>
            <a:off x="467544" y="89761"/>
            <a:ext cx="7317240" cy="698583"/>
            <a:chOff x="848762" y="4179148"/>
            <a:chExt cx="7317240" cy="698583"/>
          </a:xfrm>
        </p:grpSpPr>
        <p:grpSp>
          <p:nvGrpSpPr>
            <p:cNvPr id="12" name="组合 106"/>
            <p:cNvGrpSpPr/>
            <p:nvPr/>
          </p:nvGrpSpPr>
          <p:grpSpPr>
            <a:xfrm>
              <a:off x="848762" y="4179148"/>
              <a:ext cx="7317240" cy="698583"/>
              <a:chOff x="839237" y="4179148"/>
              <a:chExt cx="7317240" cy="698583"/>
            </a:xfrm>
          </p:grpSpPr>
          <p:sp>
            <p:nvSpPr>
              <p:cNvPr id="14"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5"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变量</a:t>
                </a:r>
              </a:p>
            </p:txBody>
          </p:sp>
        </p:grpSp>
        <p:pic>
          <p:nvPicPr>
            <p:cNvPr id="13" name="图片 1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9698"/>
          <p:cNvSpPr>
            <a:spLocks noGrp="1"/>
          </p:cNvSpPr>
          <p:nvPr>
            <p:ph idx="1"/>
          </p:nvPr>
        </p:nvSpPr>
        <p:spPr>
          <a:xfrm>
            <a:off x="395536" y="1521101"/>
            <a:ext cx="8229600" cy="4699808"/>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Python中的变量并不直接存储值，而是存储了值的内存地址或者引用</a:t>
            </a:r>
            <a:r>
              <a:rPr lang="en-US" altLang="zh-CN" sz="1800" b="1" dirty="0" err="1"/>
              <a:t>，这也是变量类型随时可以改变的原因</a:t>
            </a:r>
            <a:r>
              <a:rPr lang="en-US" altLang="zh-CN" sz="1800" dirty="0">
                <a:latin typeface="宋体" panose="02010600030101010101" pitchFamily="2" charset="-122"/>
              </a:rPr>
              <a:t>。</a:t>
            </a:r>
          </a:p>
          <a:p>
            <a:pPr lvl="1">
              <a:spcBef>
                <a:spcPts val="1200"/>
              </a:spcBef>
              <a:spcAft>
                <a:spcPts val="600"/>
              </a:spcAft>
              <a:buClr>
                <a:srgbClr val="FF0000"/>
              </a:buClr>
              <a:buSzPct val="90000"/>
              <a:buFont typeface="Wingdings" panose="05000000000000000000" pitchFamily="2" charset="2"/>
              <a:buChar char="ü"/>
            </a:pPr>
            <a:r>
              <a:rPr lang="en-US" altLang="zh-CN" sz="1800" dirty="0">
                <a:latin typeface="宋体" panose="02010600030101010101" pitchFamily="2" charset="-122"/>
              </a:rPr>
              <a:t>赋值语句的执行过程是：首先把等号右侧表达式的值计算出来，然后在内存中寻找一个位置把值存放进去，最后创建变量并指向这个内存地址。</a:t>
            </a:r>
          </a:p>
          <a:p>
            <a:pPr marL="457200" lvl="1" indent="0">
              <a:spcBef>
                <a:spcPts val="1200"/>
              </a:spcBef>
              <a:spcAft>
                <a:spcPts val="600"/>
              </a:spcAft>
              <a:buClr>
                <a:srgbClr val="FF0000"/>
              </a:buClr>
              <a:buSzPct val="90000"/>
              <a:buNone/>
            </a:pPr>
            <a:r>
              <a:rPr lang="en-US" altLang="zh-CN" sz="1800" dirty="0">
                <a:latin typeface="宋体" panose="02010600030101010101" pitchFamily="2" charset="-122"/>
              </a:rPr>
              <a:t>  &gt;&gt;&gt;x = 2**3</a:t>
            </a:r>
          </a:p>
          <a:p>
            <a:pPr>
              <a:spcBef>
                <a:spcPts val="1200"/>
              </a:spcBef>
              <a:spcAft>
                <a:spcPts val="600"/>
              </a:spcAft>
              <a:buClr>
                <a:srgbClr val="FF0000"/>
              </a:buClr>
              <a:buSzPct val="90000"/>
              <a:buFont typeface="Wingdings" panose="05000000000000000000" pitchFamily="2" charset="2"/>
              <a:buChar char="n"/>
            </a:pPr>
            <a:r>
              <a:rPr lang="en-US" altLang="zh-CN" sz="1800" b="1" dirty="0">
                <a:latin typeface="宋体" panose="02010600030101010101" pitchFamily="2" charset="-122"/>
              </a:rPr>
              <a:t>Python</a:t>
            </a:r>
            <a:r>
              <a:rPr lang="zh-CN" altLang="en-US" sz="1800" b="1" dirty="0">
                <a:latin typeface="宋体" panose="02010600030101010101" pitchFamily="2" charset="-122"/>
              </a:rPr>
              <a:t>具有</a:t>
            </a:r>
            <a:r>
              <a:rPr lang="zh-CN" altLang="en-US" sz="1800" b="1" dirty="0">
                <a:solidFill>
                  <a:srgbClr val="FF0000"/>
                </a:solidFill>
                <a:latin typeface="宋体" panose="02010600030101010101" pitchFamily="2" charset="-122"/>
              </a:rPr>
              <a:t>自动内存管理功能</a:t>
            </a:r>
            <a:r>
              <a:rPr lang="zh-CN" altLang="en-US" sz="1800" dirty="0">
                <a:latin typeface="宋体" panose="02010600030101010101" pitchFamily="2" charset="-122"/>
              </a:rPr>
              <a:t>，对于没有任何变量指向的值，</a:t>
            </a:r>
            <a:r>
              <a:rPr lang="en-US" altLang="zh-CN" sz="1800" dirty="0">
                <a:latin typeface="宋体" panose="02010600030101010101" pitchFamily="2" charset="-122"/>
              </a:rPr>
              <a:t>Python</a:t>
            </a:r>
            <a:r>
              <a:rPr lang="zh-CN" altLang="en-US" sz="1800" dirty="0">
                <a:latin typeface="宋体" panose="02010600030101010101" pitchFamily="2" charset="-122"/>
              </a:rPr>
              <a:t>自动将其删除。</a:t>
            </a:r>
            <a:r>
              <a:rPr lang="en-US" altLang="zh-CN" sz="1800" dirty="0">
                <a:latin typeface="宋体" panose="02010600030101010101" pitchFamily="2" charset="-122"/>
              </a:rPr>
              <a:t>Python</a:t>
            </a:r>
            <a:r>
              <a:rPr lang="zh-CN" altLang="en-US" sz="1800" dirty="0">
                <a:latin typeface="宋体" panose="02010600030101010101" pitchFamily="2" charset="-122"/>
              </a:rPr>
              <a:t>会跟踪所有的值，并自动删除不再有变量指向的值。</a:t>
            </a:r>
          </a:p>
          <a:p>
            <a:pPr>
              <a:spcBef>
                <a:spcPts val="1200"/>
              </a:spcBef>
              <a:spcAft>
                <a:spcPts val="600"/>
              </a:spcAft>
              <a:buClr>
                <a:srgbClr val="FF0000"/>
              </a:buClr>
              <a:buSzPct val="90000"/>
              <a:buFont typeface="Wingdings" panose="05000000000000000000" pitchFamily="2" charset="2"/>
              <a:buChar char="n"/>
            </a:pPr>
            <a:r>
              <a:rPr lang="zh-CN" altLang="en-US" sz="1800" dirty="0">
                <a:latin typeface="宋体" panose="02010600030101010101" pitchFamily="2" charset="-122"/>
              </a:rPr>
              <a:t>显式</a:t>
            </a:r>
            <a:r>
              <a:rPr lang="zh-CN" altLang="en-US" sz="1800" b="1" dirty="0">
                <a:latin typeface="宋体" panose="02010600030101010101" pitchFamily="2" charset="-122"/>
              </a:rPr>
              <a:t>使用</a:t>
            </a:r>
            <a:r>
              <a:rPr lang="en-US" altLang="zh-CN" sz="1800" b="1" dirty="0">
                <a:latin typeface="宋体" panose="02010600030101010101" pitchFamily="2" charset="-122"/>
              </a:rPr>
              <a:t>del</a:t>
            </a:r>
            <a:r>
              <a:rPr lang="zh-CN" altLang="en-US" sz="1800" b="1" dirty="0">
                <a:latin typeface="宋体" panose="02010600030101010101" pitchFamily="2" charset="-122"/>
              </a:rPr>
              <a:t>命令删除不需要的值或显式关闭不再需要访问的资源</a:t>
            </a:r>
            <a:r>
              <a:rPr lang="zh-CN" altLang="en-US" sz="1800" dirty="0">
                <a:latin typeface="宋体" panose="02010600030101010101" pitchFamily="2" charset="-122"/>
              </a:rPr>
              <a:t>，仍是一个好的习惯，同时也是一个优秀程序员的基本素养之一。</a:t>
            </a:r>
          </a:p>
        </p:txBody>
      </p:sp>
      <p:sp>
        <p:nvSpPr>
          <p:cNvPr id="5" name="文本框 4"/>
          <p:cNvSpPr txBox="1"/>
          <p:nvPr/>
        </p:nvSpPr>
        <p:spPr>
          <a:xfrm>
            <a:off x="287524" y="866974"/>
            <a:ext cx="4680520"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1.3.2 Python</a:t>
            </a:r>
            <a:r>
              <a:rPr lang="zh-CN" altLang="en-US" sz="2800" b="1" dirty="0">
                <a:latin typeface="Times New Roman" panose="02020603050405020304" pitchFamily="18" charset="0"/>
              </a:rPr>
              <a:t>变量</a:t>
            </a:r>
          </a:p>
        </p:txBody>
      </p:sp>
      <p:grpSp>
        <p:nvGrpSpPr>
          <p:cNvPr id="6" name="组合 67"/>
          <p:cNvGrpSpPr/>
          <p:nvPr/>
        </p:nvGrpSpPr>
        <p:grpSpPr>
          <a:xfrm>
            <a:off x="-900608" y="89761"/>
            <a:ext cx="7317240" cy="698583"/>
            <a:chOff x="-519390" y="4179148"/>
            <a:chExt cx="7317240" cy="698583"/>
          </a:xfrm>
        </p:grpSpPr>
        <p:grpSp>
          <p:nvGrpSpPr>
            <p:cNvPr id="7" name="组合 106"/>
            <p:cNvGrpSpPr/>
            <p:nvPr/>
          </p:nvGrpSpPr>
          <p:grpSpPr>
            <a:xfrm>
              <a:off x="-519390" y="4179148"/>
              <a:ext cx="7317240" cy="698583"/>
              <a:chOff x="-528915" y="4179148"/>
              <a:chExt cx="7317240"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52891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仿宋" panose="02010609060101010101" pitchFamily="49" charset="-122"/>
                    <a:ea typeface="仿宋" panose="02010609060101010101" pitchFamily="49" charset="-122"/>
                  </a:rPr>
                  <a:t>基础知识</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文本占位符 31746"/>
          <p:cNvSpPr>
            <a:spLocks noGrp="1"/>
          </p:cNvSpPr>
          <p:nvPr>
            <p:ph idx="1"/>
          </p:nvPr>
        </p:nvSpPr>
        <p:spPr>
          <a:xfrm>
            <a:off x="588968" y="1389738"/>
            <a:ext cx="8375520" cy="4678451"/>
          </a:xfrm>
        </p:spPr>
        <p:txBody>
          <a:bodyPr anchor="t"/>
          <a:lstStyle/>
          <a:p>
            <a:pPr>
              <a:buClr>
                <a:srgbClr val="FF0000"/>
              </a:buClr>
              <a:buSzPct val="90000"/>
              <a:buFont typeface="Wingdings" panose="05000000000000000000" pitchFamily="2" charset="2"/>
              <a:buChar char="n"/>
            </a:pPr>
            <a:r>
              <a:rPr lang="zh-CN" altLang="en-US" sz="2000" b="1" noProof="1"/>
              <a:t>数字是不可变对象，可以表示任意大小的数字。</a:t>
            </a:r>
          </a:p>
          <a:p>
            <a:pPr>
              <a:lnSpc>
                <a:spcPct val="90000"/>
              </a:lnSpc>
              <a:buClr>
                <a:srgbClr val="FF0000"/>
              </a:buClr>
              <a:buSzPct val="90000"/>
              <a:buFont typeface="Wingdings" panose="05000000000000000000" pitchFamily="2" charset="2"/>
              <a:buChar char="ü"/>
            </a:pPr>
            <a:r>
              <a:rPr lang="zh-CN" altLang="en-US" sz="1800" b="1" noProof="1">
                <a:latin typeface="Consolas" panose="020B0609020204030204" charset="0"/>
              </a:rPr>
              <a:t>例如：</a:t>
            </a:r>
            <a:endParaRPr lang="pt-BR" altLang="en-US" sz="1800" b="1" noProof="1">
              <a:latin typeface="Consolas" panose="020B0609020204030204" charset="0"/>
            </a:endParaRPr>
          </a:p>
          <a:p>
            <a:pPr>
              <a:lnSpc>
                <a:spcPct val="90000"/>
              </a:lnSpc>
              <a:buSzPct val="90000"/>
              <a:buNone/>
            </a:pPr>
            <a:r>
              <a:rPr lang="pt-BR" altLang="en-US" sz="1350" noProof="1">
                <a:latin typeface="Consolas" panose="020B0609020204030204" charset="0"/>
              </a:rPr>
              <a:t>    &gt;&gt;&gt; a=99999999999999999999999999999999</a:t>
            </a:r>
          </a:p>
          <a:p>
            <a:pPr>
              <a:lnSpc>
                <a:spcPct val="90000"/>
              </a:lnSpc>
              <a:buSzPct val="90000"/>
              <a:buNone/>
            </a:pPr>
            <a:r>
              <a:rPr lang="pt-BR" altLang="en-US" sz="1350" noProof="1">
                <a:latin typeface="Consolas" panose="020B0609020204030204" charset="0"/>
              </a:rPr>
              <a:t>    &gt;&gt;&gt; a*a</a:t>
            </a:r>
          </a:p>
          <a:p>
            <a:pPr marL="0" indent="0">
              <a:lnSpc>
                <a:spcPct val="90000"/>
              </a:lnSpc>
              <a:buSzPct val="90000"/>
              <a:buNone/>
            </a:pPr>
            <a:r>
              <a:rPr lang="pt-BR" altLang="en-US" sz="1350" noProof="1">
                <a:solidFill>
                  <a:srgbClr val="0000FF"/>
                </a:solidFill>
                <a:latin typeface="Consolas" panose="020B0609020204030204" charset="0"/>
              </a:rPr>
              <a:t>    9999999999999999999999999999999800000000000000000000000000000001</a:t>
            </a:r>
          </a:p>
          <a:p>
            <a:pPr>
              <a:lnSpc>
                <a:spcPct val="90000"/>
              </a:lnSpc>
              <a:buSzPct val="90000"/>
              <a:buNone/>
            </a:pPr>
            <a:r>
              <a:rPr lang="pt-BR" altLang="en-US" sz="1350" noProof="1">
                <a:latin typeface="Consolas" panose="020B0609020204030204" charset="0"/>
              </a:rPr>
              <a:t>    &gt;&gt;&gt; a**3</a:t>
            </a:r>
          </a:p>
          <a:p>
            <a:pPr marL="0" indent="0">
              <a:lnSpc>
                <a:spcPct val="90000"/>
              </a:lnSpc>
              <a:buSzPct val="90000"/>
              <a:buNone/>
            </a:pPr>
            <a:r>
              <a:rPr lang="pt-BR" altLang="en-US" sz="1350" noProof="1">
                <a:solidFill>
                  <a:srgbClr val="0000FF"/>
                </a:solidFill>
                <a:latin typeface="Consolas" panose="020B0609020204030204" charset="0"/>
              </a:rPr>
              <a:t>    99999999999999999999999999999997000000000000000000000000000000029999999999999999999</a:t>
            </a:r>
          </a:p>
          <a:p>
            <a:pPr marL="0" indent="0">
              <a:lnSpc>
                <a:spcPct val="90000"/>
              </a:lnSpc>
              <a:buSzPct val="90000"/>
              <a:buNone/>
            </a:pPr>
            <a:r>
              <a:rPr lang="pt-BR" altLang="en-US" sz="1350" noProof="1">
                <a:solidFill>
                  <a:srgbClr val="0000FF"/>
                </a:solidFill>
                <a:latin typeface="Consolas" panose="020B0609020204030204" charset="0"/>
              </a:rPr>
              <a:t>    9999999999999</a:t>
            </a:r>
          </a:p>
          <a:p>
            <a:pPr>
              <a:lnSpc>
                <a:spcPct val="90000"/>
              </a:lnSpc>
              <a:buSzPct val="90000"/>
              <a:buNone/>
            </a:pPr>
            <a:endParaRPr lang="pt-BR" altLang="en-US" sz="1350" noProof="1"/>
          </a:p>
          <a:p>
            <a:pPr>
              <a:lnSpc>
                <a:spcPct val="90000"/>
              </a:lnSpc>
              <a:buClr>
                <a:srgbClr val="FF0000"/>
              </a:buClr>
              <a:buSzPct val="90000"/>
              <a:buFont typeface="Wingdings" panose="05000000000000000000" pitchFamily="2" charset="2"/>
              <a:buChar char="n"/>
            </a:pPr>
            <a:r>
              <a:rPr lang="zh-CN" altLang="en-US" sz="1800" noProof="1"/>
              <a:t>Python的IDL</a:t>
            </a:r>
            <a:r>
              <a:rPr lang="en-US" altLang="zh-CN" sz="1800" noProof="1"/>
              <a:t>E</a:t>
            </a:r>
            <a:r>
              <a:rPr lang="zh-CN" altLang="en-US" sz="1800" noProof="1"/>
              <a:t>交互界面可以当做简便计算器来使用。</a:t>
            </a:r>
          </a:p>
          <a:p>
            <a:pPr>
              <a:buClr>
                <a:srgbClr val="FF0000"/>
              </a:buClr>
              <a:buSzPct val="90000"/>
              <a:buFont typeface="Wingdings" panose="05000000000000000000" pitchFamily="2" charset="2"/>
              <a:buChar char="ü"/>
            </a:pPr>
            <a:r>
              <a:rPr lang="zh-CN" altLang="en-US" sz="1800" b="1" noProof="1">
                <a:latin typeface="Consolas" panose="020B0609020204030204" charset="0"/>
              </a:rPr>
              <a:t>例如：</a:t>
            </a:r>
            <a:endParaRPr lang="pt-BR" altLang="en-US" sz="1800" b="1" noProof="1">
              <a:latin typeface="Consolas" panose="020B0609020204030204" charset="0"/>
            </a:endParaRPr>
          </a:p>
          <a:p>
            <a:pPr>
              <a:buSzPct val="90000"/>
              <a:buNone/>
            </a:pPr>
            <a:r>
              <a:rPr lang="pt-BR" altLang="en-US" sz="1350" noProof="1">
                <a:latin typeface="Consolas" panose="020B0609020204030204" charset="0"/>
              </a:rPr>
              <a:t>&gt;&gt;&gt; ((3**2) + (4**2)) ** 0.5</a:t>
            </a:r>
          </a:p>
          <a:p>
            <a:pPr>
              <a:buSzPct val="90000"/>
              <a:buNone/>
            </a:pPr>
            <a:r>
              <a:rPr lang="pt-BR" altLang="en-US" sz="1350" noProof="1">
                <a:solidFill>
                  <a:srgbClr val="0000FF"/>
                </a:solidFill>
                <a:latin typeface="Consolas" panose="020B0609020204030204" charset="0"/>
              </a:rPr>
              <a:t>5.0</a:t>
            </a:r>
          </a:p>
        </p:txBody>
      </p:sp>
      <p:sp>
        <p:nvSpPr>
          <p:cNvPr id="10" name="文本框 9"/>
          <p:cNvSpPr txBox="1"/>
          <p:nvPr/>
        </p:nvSpPr>
        <p:spPr>
          <a:xfrm>
            <a:off x="287524" y="866974"/>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grpSp>
        <p:nvGrpSpPr>
          <p:cNvPr id="9" name="组合 67"/>
          <p:cNvGrpSpPr/>
          <p:nvPr/>
        </p:nvGrpSpPr>
        <p:grpSpPr>
          <a:xfrm>
            <a:off x="555407" y="89761"/>
            <a:ext cx="7833017" cy="698583"/>
            <a:chOff x="936625" y="4179148"/>
            <a:chExt cx="7833017" cy="698583"/>
          </a:xfrm>
        </p:grpSpPr>
        <p:grpSp>
          <p:nvGrpSpPr>
            <p:cNvPr id="11" name="组合 106"/>
            <p:cNvGrpSpPr/>
            <p:nvPr/>
          </p:nvGrpSpPr>
          <p:grpSpPr>
            <a:xfrm>
              <a:off x="936625" y="4179148"/>
              <a:ext cx="7833017" cy="698583"/>
              <a:chOff x="927100" y="4179148"/>
              <a:chExt cx="7833017" cy="698583"/>
            </a:xfrm>
          </p:grpSpPr>
          <p:sp>
            <p:nvSpPr>
              <p:cNvPr id="13"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4"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12" name="图片 11"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8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8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08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08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32770"/>
          <p:cNvSpPr>
            <a:spLocks noGrp="1"/>
          </p:cNvSpPr>
          <p:nvPr>
            <p:ph idx="1"/>
          </p:nvPr>
        </p:nvSpPr>
        <p:spPr>
          <a:xfrm>
            <a:off x="611560" y="2179549"/>
            <a:ext cx="8424936" cy="4678451"/>
          </a:xfrm>
        </p:spPr>
        <p:txBody>
          <a:bodyPr anchor="t"/>
          <a:lstStyle/>
          <a:p>
            <a:pPr marL="457200" indent="-457200">
              <a:lnSpc>
                <a:spcPct val="90000"/>
              </a:lnSpc>
              <a:buClr>
                <a:srgbClr val="FF0000"/>
              </a:buClr>
              <a:buSzPct val="90000"/>
              <a:buFont typeface="+mj-ea"/>
              <a:buAutoNum type="circleNumDbPlain"/>
            </a:pPr>
            <a:r>
              <a:rPr lang="en-US" altLang="zh-CN" sz="2400" b="1" dirty="0">
                <a:latin typeface="Times New Roman" panose="02020603050405020304" pitchFamily="18" charset="0"/>
              </a:rPr>
              <a:t>Python</a:t>
            </a:r>
            <a:r>
              <a:rPr lang="zh-CN" altLang="en-US" sz="2400" b="1" dirty="0">
                <a:latin typeface="Times New Roman" panose="02020603050405020304" pitchFamily="18" charset="0"/>
              </a:rPr>
              <a:t>中的</a:t>
            </a:r>
            <a:r>
              <a:rPr lang="zh-CN" altLang="en-US" sz="2400" b="1" dirty="0">
                <a:solidFill>
                  <a:srgbClr val="0000FF"/>
                </a:solidFill>
                <a:latin typeface="Times New Roman" panose="02020603050405020304" pitchFamily="18" charset="0"/>
              </a:rPr>
              <a:t>整数类型</a:t>
            </a:r>
            <a:endParaRPr lang="zh-CN" altLang="en-US" sz="2400" b="1" dirty="0">
              <a:latin typeface="Times New Roman" panose="02020603050405020304" pitchFamily="18" charset="0"/>
            </a:endParaRPr>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十进制整数（</a:t>
            </a:r>
            <a:r>
              <a:rPr lang="en-US" altLang="zh-CN" sz="1800" dirty="0">
                <a:sym typeface="+mn-ea"/>
              </a:rPr>
              <a:t>Decimal</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如，</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9</a:t>
            </a:r>
            <a:r>
              <a:rPr lang="zh-CN" altLang="en-US" sz="1800" dirty="0">
                <a:latin typeface="Times New Roman" panose="02020603050405020304" pitchFamily="18" charset="0"/>
              </a:rPr>
              <a:t>、</a:t>
            </a:r>
            <a:r>
              <a:rPr lang="en-US" altLang="zh-CN" sz="1800" dirty="0">
                <a:latin typeface="Times New Roman" panose="02020603050405020304" pitchFamily="18" charset="0"/>
              </a:rPr>
              <a:t>123  </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十六进制整数（</a:t>
            </a:r>
            <a:r>
              <a:rPr lang="zh-CN" altLang="en-US" sz="1800">
                <a:sym typeface="+mn-ea"/>
              </a:rPr>
              <a:t>Hexadecimal</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，需要</a:t>
            </a:r>
            <a:r>
              <a:rPr lang="en-US" altLang="zh-CN" sz="1800" dirty="0">
                <a:latin typeface="Times New Roman" panose="02020603050405020304" pitchFamily="18" charset="0"/>
              </a:rPr>
              <a:t>16</a:t>
            </a:r>
            <a:r>
              <a:rPr lang="zh-CN" altLang="en-US" sz="1800" dirty="0">
                <a:latin typeface="Times New Roman" panose="02020603050405020304" pitchFamily="18" charset="0"/>
              </a:rPr>
              <a:t>个数字</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5</a:t>
            </a:r>
            <a:r>
              <a:rPr lang="zh-CN" altLang="en-US" sz="1800" dirty="0">
                <a:latin typeface="Times New Roman" panose="02020603050405020304" pitchFamily="18" charset="0"/>
              </a:rPr>
              <a:t>、</a:t>
            </a:r>
            <a:r>
              <a:rPr lang="en-US" altLang="zh-CN" sz="1800" dirty="0">
                <a:latin typeface="Times New Roman" panose="02020603050405020304" pitchFamily="18" charset="0"/>
              </a:rPr>
              <a:t>6</a:t>
            </a:r>
            <a:r>
              <a:rPr lang="zh-CN" altLang="en-US" sz="1800" dirty="0">
                <a:latin typeface="Times New Roman" panose="02020603050405020304" pitchFamily="18" charset="0"/>
              </a:rPr>
              <a:t>、</a:t>
            </a:r>
            <a:r>
              <a:rPr lang="en-US" altLang="zh-CN" sz="1800" dirty="0">
                <a:latin typeface="Times New Roman" panose="02020603050405020304" pitchFamily="18" charset="0"/>
              </a:rPr>
              <a:t>7</a:t>
            </a:r>
            <a:r>
              <a:rPr lang="zh-CN" altLang="en-US" sz="1800" dirty="0">
                <a:latin typeface="Times New Roman" panose="02020603050405020304" pitchFamily="18" charset="0"/>
              </a:rPr>
              <a:t>、</a:t>
            </a:r>
            <a:r>
              <a:rPr lang="en-US" altLang="zh-CN" sz="1800" dirty="0">
                <a:latin typeface="Times New Roman" panose="02020603050405020304" pitchFamily="18" charset="0"/>
              </a:rPr>
              <a:t>8</a:t>
            </a:r>
            <a:r>
              <a:rPr lang="zh-CN" altLang="en-US" sz="1800" dirty="0">
                <a:latin typeface="Times New Roman" panose="02020603050405020304" pitchFamily="18" charset="0"/>
              </a:rPr>
              <a:t>、</a:t>
            </a:r>
            <a:r>
              <a:rPr lang="en-US" altLang="zh-CN" sz="1800" dirty="0">
                <a:latin typeface="Times New Roman" panose="02020603050405020304" pitchFamily="18" charset="0"/>
              </a:rPr>
              <a:t>9</a:t>
            </a:r>
            <a:r>
              <a:rPr lang="zh-CN" altLang="en-US" sz="1800" dirty="0">
                <a:latin typeface="Times New Roman" panose="02020603050405020304" pitchFamily="18" charset="0"/>
              </a:rPr>
              <a:t>、</a:t>
            </a:r>
            <a:r>
              <a:rPr lang="en-US" altLang="zh-CN" sz="1800" dirty="0">
                <a:latin typeface="Times New Roman" panose="02020603050405020304" pitchFamily="18" charset="0"/>
              </a:rPr>
              <a:t>a</a:t>
            </a:r>
            <a:r>
              <a:rPr lang="zh-CN" altLang="en-US" sz="1800" dirty="0">
                <a:latin typeface="Times New Roman" panose="02020603050405020304" pitchFamily="18" charset="0"/>
              </a:rPr>
              <a:t>、</a:t>
            </a:r>
            <a:r>
              <a:rPr lang="en-US" altLang="zh-CN" sz="1800" dirty="0">
                <a:latin typeface="Times New Roman" panose="02020603050405020304" pitchFamily="18" charset="0"/>
              </a:rPr>
              <a:t>b</a:t>
            </a:r>
            <a:r>
              <a:rPr lang="zh-CN" altLang="en-US" sz="1800" dirty="0">
                <a:latin typeface="Times New Roman" panose="02020603050405020304" pitchFamily="18" charset="0"/>
              </a:rPr>
              <a:t>、</a:t>
            </a:r>
            <a:r>
              <a:rPr lang="en-US" altLang="zh-CN" sz="1800" dirty="0">
                <a:latin typeface="Times New Roman" panose="02020603050405020304" pitchFamily="18" charset="0"/>
              </a:rPr>
              <a:t>c</a:t>
            </a:r>
            <a:r>
              <a:rPr lang="zh-CN" altLang="en-US" sz="1800" dirty="0">
                <a:latin typeface="Times New Roman" panose="02020603050405020304" pitchFamily="18" charset="0"/>
              </a:rPr>
              <a:t>、</a:t>
            </a:r>
            <a:r>
              <a:rPr lang="en-US" altLang="zh-CN" sz="1800" dirty="0">
                <a:latin typeface="Times New Roman" panose="02020603050405020304" pitchFamily="18" charset="0"/>
              </a:rPr>
              <a:t>d</a:t>
            </a:r>
            <a:r>
              <a:rPr lang="zh-CN" altLang="en-US" sz="1800" dirty="0">
                <a:latin typeface="Times New Roman" panose="02020603050405020304" pitchFamily="18" charset="0"/>
              </a:rPr>
              <a:t>、</a:t>
            </a:r>
            <a:r>
              <a:rPr lang="en-US" altLang="zh-CN" sz="1800" dirty="0">
                <a:latin typeface="Times New Roman" panose="02020603050405020304" pitchFamily="18" charset="0"/>
              </a:rPr>
              <a:t>e</a:t>
            </a:r>
            <a:r>
              <a:rPr lang="zh-CN" altLang="en-US" sz="1800" dirty="0">
                <a:latin typeface="Times New Roman" panose="02020603050405020304" pitchFamily="18" charset="0"/>
              </a:rPr>
              <a:t>、</a:t>
            </a:r>
            <a:r>
              <a:rPr lang="en-US" altLang="zh-CN" sz="1800" dirty="0">
                <a:latin typeface="Times New Roman" panose="02020603050405020304" pitchFamily="18" charset="0"/>
              </a:rPr>
              <a:t>f</a:t>
            </a:r>
            <a:r>
              <a:rPr lang="zh-CN" altLang="en-US" sz="1800" dirty="0">
                <a:latin typeface="Times New Roman" panose="02020603050405020304" pitchFamily="18" charset="0"/>
              </a:rPr>
              <a:t>来表示整数，必须以</a:t>
            </a:r>
            <a:r>
              <a:rPr lang="en-US" altLang="zh-CN" sz="1800" dirty="0">
                <a:latin typeface="Times New Roman" panose="02020603050405020304" pitchFamily="18" charset="0"/>
              </a:rPr>
              <a:t>0x</a:t>
            </a:r>
            <a:r>
              <a:rPr lang="zh-CN" altLang="en-US" sz="1800" dirty="0">
                <a:latin typeface="Times New Roman" panose="02020603050405020304" pitchFamily="18" charset="0"/>
              </a:rPr>
              <a:t>开头，如</a:t>
            </a:r>
            <a:r>
              <a:rPr lang="en-US" altLang="zh-CN" sz="1800" dirty="0">
                <a:latin typeface="Times New Roman" panose="02020603050405020304" pitchFamily="18" charset="0"/>
              </a:rPr>
              <a:t>0x10</a:t>
            </a:r>
            <a:r>
              <a:rPr lang="zh-CN" altLang="en-US" sz="1800" dirty="0">
                <a:latin typeface="Times New Roman" panose="02020603050405020304" pitchFamily="18" charset="0"/>
              </a:rPr>
              <a:t>、</a:t>
            </a:r>
            <a:r>
              <a:rPr lang="en-US" altLang="zh-CN" sz="1800" dirty="0">
                <a:latin typeface="Times New Roman" panose="02020603050405020304" pitchFamily="18" charset="0"/>
              </a:rPr>
              <a:t>0xfa</a:t>
            </a:r>
            <a:r>
              <a:rPr lang="zh-CN" altLang="en-US" sz="1800" dirty="0">
                <a:latin typeface="Times New Roman" panose="02020603050405020304" pitchFamily="18" charset="0"/>
              </a:rPr>
              <a:t>、</a:t>
            </a:r>
            <a:r>
              <a:rPr lang="en-US" altLang="zh-CN" sz="1800" dirty="0">
                <a:latin typeface="Times New Roman" panose="02020603050405020304" pitchFamily="18" charset="0"/>
              </a:rPr>
              <a:t>0xabcdef</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八进制整数（</a:t>
            </a:r>
            <a:r>
              <a:rPr lang="zh-CN" altLang="en-US" sz="1800">
                <a:sym typeface="+mn-ea"/>
              </a:rPr>
              <a:t>Octal</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，只需要</a:t>
            </a:r>
            <a:r>
              <a:rPr lang="en-US" altLang="zh-CN" sz="1800" dirty="0">
                <a:latin typeface="Times New Roman" panose="02020603050405020304" pitchFamily="18" charset="0"/>
              </a:rPr>
              <a:t>8</a:t>
            </a:r>
            <a:r>
              <a:rPr lang="zh-CN" altLang="en-US" sz="1800" dirty="0">
                <a:latin typeface="Times New Roman" panose="02020603050405020304" pitchFamily="18" charset="0"/>
              </a:rPr>
              <a:t>个数字</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5</a:t>
            </a:r>
            <a:r>
              <a:rPr lang="zh-CN" altLang="en-US" sz="1800" dirty="0">
                <a:latin typeface="Times New Roman" panose="02020603050405020304" pitchFamily="18" charset="0"/>
              </a:rPr>
              <a:t>、</a:t>
            </a:r>
            <a:r>
              <a:rPr lang="en-US" altLang="zh-CN" sz="1800" dirty="0">
                <a:latin typeface="Times New Roman" panose="02020603050405020304" pitchFamily="18" charset="0"/>
              </a:rPr>
              <a:t>6</a:t>
            </a:r>
            <a:r>
              <a:rPr lang="zh-CN" altLang="en-US" sz="1800" dirty="0">
                <a:latin typeface="Times New Roman" panose="02020603050405020304" pitchFamily="18" charset="0"/>
              </a:rPr>
              <a:t>、</a:t>
            </a:r>
            <a:r>
              <a:rPr lang="en-US" altLang="zh-CN" sz="1800" dirty="0">
                <a:latin typeface="Times New Roman" panose="02020603050405020304" pitchFamily="18" charset="0"/>
              </a:rPr>
              <a:t>7</a:t>
            </a:r>
            <a:r>
              <a:rPr lang="zh-CN" altLang="en-US" sz="1800" dirty="0">
                <a:latin typeface="Times New Roman" panose="02020603050405020304" pitchFamily="18" charset="0"/>
              </a:rPr>
              <a:t>来表示整数，必须以</a:t>
            </a:r>
            <a:r>
              <a:rPr lang="en-US" altLang="zh-CN" sz="1800" dirty="0">
                <a:latin typeface="Times New Roman" panose="02020603050405020304" pitchFamily="18" charset="0"/>
              </a:rPr>
              <a:t>0o</a:t>
            </a:r>
            <a:r>
              <a:rPr lang="zh-CN" altLang="en-US" sz="1800" dirty="0">
                <a:latin typeface="Times New Roman" panose="02020603050405020304" pitchFamily="18" charset="0"/>
              </a:rPr>
              <a:t>开头，如</a:t>
            </a:r>
            <a:r>
              <a:rPr lang="en-US" altLang="zh-CN" sz="1800" dirty="0">
                <a:latin typeface="Times New Roman" panose="02020603050405020304" pitchFamily="18" charset="0"/>
              </a:rPr>
              <a:t>0o35</a:t>
            </a:r>
            <a:r>
              <a:rPr lang="zh-CN" altLang="en-US" sz="1800" dirty="0">
                <a:latin typeface="Times New Roman" panose="02020603050405020304" pitchFamily="18" charset="0"/>
              </a:rPr>
              <a:t>、</a:t>
            </a:r>
            <a:r>
              <a:rPr lang="en-US" altLang="zh-CN" sz="1800" dirty="0">
                <a:latin typeface="Times New Roman" panose="02020603050405020304" pitchFamily="18" charset="0"/>
              </a:rPr>
              <a:t>0o11</a:t>
            </a:r>
            <a:endParaRPr lang="en-GB" altLang="en-US" sz="1800" dirty="0"/>
          </a:p>
          <a:p>
            <a:pPr lvl="1">
              <a:spcBef>
                <a:spcPts val="1200"/>
              </a:spcBef>
              <a:spcAft>
                <a:spcPts val="600"/>
              </a:spcAft>
              <a:buClr>
                <a:srgbClr val="FF0000"/>
              </a:buClr>
              <a:buSzPct val="90000"/>
              <a:buFont typeface="Arial" panose="020B0604020202020204" pitchFamily="34" charset="0"/>
              <a:buChar char="•"/>
            </a:pPr>
            <a:r>
              <a:rPr lang="zh-CN" altLang="en-US" sz="1800" b="1" dirty="0">
                <a:solidFill>
                  <a:srgbClr val="FF0000"/>
                </a:solidFill>
                <a:latin typeface="Times New Roman" panose="02020603050405020304" pitchFamily="18" charset="0"/>
              </a:rPr>
              <a:t>二进制整数（</a:t>
            </a:r>
            <a:r>
              <a:rPr lang="zh-CN" altLang="en-US" sz="1800">
                <a:sym typeface="+mn-ea"/>
              </a:rPr>
              <a:t>Binary</a:t>
            </a:r>
            <a:r>
              <a:rPr lang="zh-CN" altLang="en-US" sz="1800" b="1" dirty="0">
                <a:solidFill>
                  <a:srgbClr val="FF0000"/>
                </a:solidFill>
                <a:latin typeface="Times New Roman" panose="02020603050405020304" pitchFamily="18" charset="0"/>
              </a:rPr>
              <a:t>）</a:t>
            </a:r>
            <a:r>
              <a:rPr lang="zh-CN" altLang="en-US" sz="1800" dirty="0">
                <a:latin typeface="Times New Roman" panose="02020603050405020304" pitchFamily="18" charset="0"/>
              </a:rPr>
              <a:t>，只需要</a:t>
            </a:r>
            <a:r>
              <a:rPr lang="en-US" altLang="zh-CN" sz="1800" dirty="0">
                <a:latin typeface="Times New Roman" panose="02020603050405020304" pitchFamily="18" charset="0"/>
              </a:rPr>
              <a:t>2</a:t>
            </a:r>
            <a:r>
              <a:rPr lang="zh-CN" altLang="en-US" sz="1800" dirty="0">
                <a:latin typeface="Times New Roman" panose="02020603050405020304" pitchFamily="18" charset="0"/>
              </a:rPr>
              <a:t>个数字</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来表示整数，必须以</a:t>
            </a:r>
            <a:r>
              <a:rPr lang="en-US" altLang="zh-CN" sz="1800" dirty="0">
                <a:latin typeface="Times New Roman" panose="02020603050405020304" pitchFamily="18" charset="0"/>
              </a:rPr>
              <a:t>0b</a:t>
            </a:r>
            <a:r>
              <a:rPr lang="zh-CN" altLang="en-US" sz="1800" dirty="0">
                <a:latin typeface="Times New Roman" panose="02020603050405020304" pitchFamily="18" charset="0"/>
              </a:rPr>
              <a:t>开头如，</a:t>
            </a:r>
            <a:r>
              <a:rPr lang="en-US" altLang="zh-CN" sz="1800" dirty="0">
                <a:latin typeface="Times New Roman" panose="02020603050405020304" pitchFamily="18" charset="0"/>
              </a:rPr>
              <a:t>0b101</a:t>
            </a:r>
            <a:r>
              <a:rPr lang="zh-CN" altLang="en-US" sz="1800" dirty="0">
                <a:latin typeface="Times New Roman" panose="02020603050405020304" pitchFamily="18" charset="0"/>
              </a:rPr>
              <a:t>、</a:t>
            </a:r>
            <a:r>
              <a:rPr lang="en-US" altLang="zh-CN" sz="1800" dirty="0">
                <a:latin typeface="Times New Roman" panose="02020603050405020304" pitchFamily="18" charset="0"/>
              </a:rPr>
              <a:t>0b100</a:t>
            </a:r>
          </a:p>
          <a:p>
            <a:pPr marL="457200" indent="-457200">
              <a:buClr>
                <a:srgbClr val="FF0000"/>
              </a:buClr>
              <a:buFont typeface="+mj-ea"/>
              <a:buAutoNum type="circleNumDbPlain"/>
            </a:pPr>
            <a:r>
              <a:rPr lang="zh-CN" altLang="en-US" sz="2400" b="1" dirty="0">
                <a:solidFill>
                  <a:srgbClr val="0000FF"/>
                </a:solidFill>
              </a:rPr>
              <a:t>浮点数类型：浮点数又称小数</a:t>
            </a:r>
          </a:p>
          <a:p>
            <a:pPr lvl="1">
              <a:buClr>
                <a:srgbClr val="FF0000"/>
              </a:buClr>
              <a:buFont typeface="Wingdings" panose="05000000000000000000" pitchFamily="2" charset="2"/>
              <a:buChar char="ü"/>
            </a:pPr>
            <a:r>
              <a:rPr lang="en-US" altLang="zh-CN" sz="1800" dirty="0"/>
              <a:t>15.0</a:t>
            </a:r>
            <a:r>
              <a:rPr lang="zh-CN" altLang="en-US" sz="1800" dirty="0"/>
              <a:t>、</a:t>
            </a:r>
            <a:r>
              <a:rPr lang="en-US" altLang="zh-CN" sz="1800" dirty="0"/>
              <a:t>0.37</a:t>
            </a:r>
            <a:r>
              <a:rPr lang="zh-CN" altLang="en-US" sz="1800" dirty="0"/>
              <a:t>、</a:t>
            </a:r>
            <a:r>
              <a:rPr lang="en-US" altLang="zh-CN" sz="1800" dirty="0"/>
              <a:t>-11.2</a:t>
            </a:r>
            <a:r>
              <a:rPr lang="zh-CN" altLang="en-US" sz="1800" dirty="0"/>
              <a:t>、</a:t>
            </a:r>
            <a:r>
              <a:rPr lang="en-US" altLang="zh-CN" sz="1800" dirty="0"/>
              <a:t>1.2e2、314.15e-2</a:t>
            </a:r>
          </a:p>
          <a:p>
            <a:pPr lvl="2">
              <a:spcBef>
                <a:spcPts val="1200"/>
              </a:spcBef>
              <a:spcAft>
                <a:spcPts val="600"/>
              </a:spcAft>
              <a:buClr>
                <a:srgbClr val="FF0000"/>
              </a:buClr>
              <a:buSzPct val="90000"/>
              <a:buFont typeface="Arial" panose="020B0604020202020204" pitchFamily="34" charset="0"/>
              <a:buChar char="•"/>
            </a:pPr>
            <a:endParaRPr lang="en-GB" altLang="en-US" sz="1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sp>
        <p:nvSpPr>
          <p:cNvPr id="3" name="文本框 2"/>
          <p:cNvSpPr txBox="1"/>
          <p:nvPr/>
        </p:nvSpPr>
        <p:spPr>
          <a:xfrm>
            <a:off x="599803" y="1431940"/>
            <a:ext cx="684076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n"/>
            </a:pPr>
            <a:r>
              <a:rPr lang="zh-CN" altLang="en-US" sz="2400" b="1" dirty="0"/>
              <a:t>三类：整数类型、浮点类型与复数类型</a:t>
            </a:r>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占位符 34818"/>
          <p:cNvSpPr>
            <a:spLocks noGrp="1"/>
          </p:cNvSpPr>
          <p:nvPr>
            <p:ph idx="1"/>
          </p:nvPr>
        </p:nvSpPr>
        <p:spPr>
          <a:xfrm>
            <a:off x="1115616" y="2168139"/>
            <a:ext cx="8229600" cy="4678451"/>
          </a:xfrm>
        </p:spPr>
        <p:txBody>
          <a:bodyPr anchor="t"/>
          <a:lstStyle/>
          <a:p>
            <a:pPr>
              <a:spcBef>
                <a:spcPts val="0"/>
              </a:spcBef>
              <a:buSzPct val="90000"/>
              <a:buNone/>
            </a:pPr>
            <a:r>
              <a:rPr lang="en-US" altLang="zh-CN" sz="1800" dirty="0">
                <a:latin typeface="Consolas" panose="020B0609020204030204" charset="0"/>
              </a:rPr>
              <a:t>&gt;&gt;&gt; a = 3+4j</a:t>
            </a:r>
          </a:p>
          <a:p>
            <a:pPr>
              <a:spcBef>
                <a:spcPts val="0"/>
              </a:spcBef>
              <a:buSzPct val="90000"/>
              <a:buNone/>
            </a:pPr>
            <a:r>
              <a:rPr lang="en-US" altLang="zh-CN" sz="1800" dirty="0">
                <a:latin typeface="Consolas" panose="020B0609020204030204" charset="0"/>
              </a:rPr>
              <a:t>&gt;&gt;&gt; b = 5+6j</a:t>
            </a:r>
          </a:p>
          <a:p>
            <a:pPr>
              <a:spcBef>
                <a:spcPts val="0"/>
              </a:spcBef>
              <a:buSzPct val="90000"/>
              <a:buNone/>
            </a:pPr>
            <a:r>
              <a:rPr lang="en-US" altLang="zh-CN" sz="1800" dirty="0">
                <a:latin typeface="Consolas" panose="020B0609020204030204" charset="0"/>
              </a:rPr>
              <a:t>&gt;&gt;&gt; c = </a:t>
            </a:r>
            <a:r>
              <a:rPr lang="en-US" altLang="zh-CN" sz="1800" dirty="0" err="1">
                <a:latin typeface="Consolas" panose="020B0609020204030204" charset="0"/>
              </a:rPr>
              <a:t>a+b</a:t>
            </a:r>
            <a:endParaRPr lang="en-US" altLang="zh-CN" sz="1800" dirty="0">
              <a:latin typeface="Consolas" panose="020B0609020204030204" charset="0"/>
            </a:endParaRPr>
          </a:p>
          <a:p>
            <a:pPr>
              <a:spcBef>
                <a:spcPts val="0"/>
              </a:spcBef>
              <a:buSzPct val="90000"/>
              <a:buNone/>
            </a:pPr>
            <a:r>
              <a:rPr lang="en-US" altLang="zh-CN" sz="1800" dirty="0">
                <a:latin typeface="Consolas" panose="020B0609020204030204" charset="0"/>
              </a:rPr>
              <a:t>&gt;&gt;&gt; c</a:t>
            </a:r>
          </a:p>
          <a:p>
            <a:pPr>
              <a:spcBef>
                <a:spcPts val="0"/>
              </a:spcBef>
              <a:buSzPct val="90000"/>
              <a:buNone/>
            </a:pPr>
            <a:r>
              <a:rPr lang="en-US" altLang="zh-CN" sz="1800" dirty="0">
                <a:solidFill>
                  <a:srgbClr val="0000FF"/>
                </a:solidFill>
                <a:latin typeface="Consolas" panose="020B0609020204030204" charset="0"/>
              </a:rPr>
              <a:t>(8+10j)</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c.real</a:t>
            </a:r>
            <a:r>
              <a:rPr lang="en-US" altLang="zh-CN" sz="1800" dirty="0">
                <a:latin typeface="Consolas" panose="020B0609020204030204" charset="0"/>
              </a:rPr>
              <a:t>        #</a:t>
            </a:r>
            <a:r>
              <a:rPr lang="zh-CN" altLang="en-US" sz="1800" dirty="0">
                <a:latin typeface="Consolas" panose="020B0609020204030204" charset="0"/>
              </a:rPr>
              <a:t>查看复数实部</a:t>
            </a:r>
          </a:p>
          <a:p>
            <a:pPr>
              <a:spcBef>
                <a:spcPts val="0"/>
              </a:spcBef>
              <a:buSzPct val="90000"/>
              <a:buNone/>
            </a:pPr>
            <a:r>
              <a:rPr lang="en-US" altLang="zh-CN" sz="1800" dirty="0">
                <a:solidFill>
                  <a:srgbClr val="0000FF"/>
                </a:solidFill>
                <a:latin typeface="Consolas" panose="020B0609020204030204" charset="0"/>
              </a:rPr>
              <a:t>8.0</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c.imag</a:t>
            </a:r>
            <a:r>
              <a:rPr lang="en-US" altLang="zh-CN" sz="1800" dirty="0">
                <a:latin typeface="Consolas" panose="020B0609020204030204" charset="0"/>
              </a:rPr>
              <a:t>        #</a:t>
            </a:r>
            <a:r>
              <a:rPr lang="zh-CN" altLang="en-US" sz="1800" dirty="0">
                <a:latin typeface="Consolas" panose="020B0609020204030204" charset="0"/>
              </a:rPr>
              <a:t>查看复数虚部（imaginary）</a:t>
            </a:r>
          </a:p>
          <a:p>
            <a:pPr>
              <a:spcBef>
                <a:spcPts val="0"/>
              </a:spcBef>
              <a:buSzPct val="90000"/>
              <a:buNone/>
            </a:pPr>
            <a:r>
              <a:rPr lang="en-US" altLang="zh-CN" sz="1800" dirty="0">
                <a:solidFill>
                  <a:srgbClr val="0000FF"/>
                </a:solidFill>
                <a:latin typeface="Consolas" panose="020B0609020204030204" charset="0"/>
              </a:rPr>
              <a:t>10.0</a:t>
            </a:r>
          </a:p>
          <a:p>
            <a:pPr>
              <a:spcBef>
                <a:spcPts val="0"/>
              </a:spcBef>
              <a:buSzPct val="90000"/>
              <a:buNone/>
            </a:pPr>
            <a:r>
              <a:rPr lang="en-US" altLang="zh-CN" sz="1800" dirty="0">
                <a:latin typeface="Consolas" panose="020B0609020204030204" charset="0"/>
              </a:rPr>
              <a:t>&gt;&gt;&gt; </a:t>
            </a:r>
            <a:r>
              <a:rPr lang="en-US" altLang="zh-CN" sz="1800" dirty="0" err="1">
                <a:latin typeface="Consolas" panose="020B0609020204030204" charset="0"/>
              </a:rPr>
              <a:t>a.conjugate</a:t>
            </a:r>
            <a:r>
              <a:rPr lang="en-US" altLang="zh-CN" sz="1800" dirty="0">
                <a:latin typeface="Consolas" panose="020B0609020204030204" charset="0"/>
              </a:rPr>
              <a:t>() #</a:t>
            </a:r>
            <a:r>
              <a:rPr lang="zh-CN" altLang="en-US" sz="1800" dirty="0">
                <a:latin typeface="Consolas" panose="020B0609020204030204" charset="0"/>
              </a:rPr>
              <a:t>返回共轭复数</a:t>
            </a:r>
          </a:p>
          <a:p>
            <a:pPr>
              <a:spcBef>
                <a:spcPts val="0"/>
              </a:spcBef>
              <a:buSzPct val="90000"/>
              <a:buNone/>
            </a:pPr>
            <a:r>
              <a:rPr lang="en-US" altLang="zh-CN" sz="1800" dirty="0">
                <a:solidFill>
                  <a:srgbClr val="0000FF"/>
                </a:solidFill>
                <a:latin typeface="Consolas" panose="020B0609020204030204" charset="0"/>
              </a:rPr>
              <a:t>(3-4j)</a:t>
            </a: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复数乘法</a:t>
            </a:r>
          </a:p>
          <a:p>
            <a:pPr>
              <a:spcBef>
                <a:spcPts val="0"/>
              </a:spcBef>
              <a:buSzPct val="90000"/>
              <a:buNone/>
            </a:pPr>
            <a:r>
              <a:rPr lang="en-US" altLang="zh-CN" sz="1800" dirty="0">
                <a:solidFill>
                  <a:srgbClr val="0000FF"/>
                </a:solidFill>
                <a:latin typeface="Consolas" panose="020B0609020204030204" charset="0"/>
              </a:rPr>
              <a:t>(-9+38j)</a:t>
            </a:r>
          </a:p>
          <a:p>
            <a:pPr>
              <a:spcBef>
                <a:spcPts val="0"/>
              </a:spcBef>
              <a:buSzPct val="90000"/>
              <a:buNone/>
            </a:pPr>
            <a:r>
              <a:rPr lang="en-US" altLang="zh-CN" sz="1800" dirty="0">
                <a:latin typeface="Consolas" panose="020B0609020204030204" charset="0"/>
              </a:rPr>
              <a:t>&gt;&gt;&gt; a/b           #</a:t>
            </a:r>
            <a:r>
              <a:rPr lang="zh-CN" altLang="en-US" sz="1800" dirty="0">
                <a:latin typeface="Consolas" panose="020B0609020204030204" charset="0"/>
              </a:rPr>
              <a:t>复数除法</a:t>
            </a:r>
          </a:p>
          <a:p>
            <a:pPr>
              <a:spcBef>
                <a:spcPts val="0"/>
              </a:spcBef>
              <a:buSzPct val="90000"/>
              <a:buNone/>
            </a:pPr>
            <a:r>
              <a:rPr lang="en-US" altLang="zh-CN" sz="1800" dirty="0">
                <a:solidFill>
                  <a:srgbClr val="0000FF"/>
                </a:solidFill>
                <a:latin typeface="Consolas" panose="020B0609020204030204" charset="0"/>
              </a:rPr>
              <a:t>(0.6393442622950819+0.03278688524590165j)</a:t>
            </a: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sp>
        <p:nvSpPr>
          <p:cNvPr id="3" name="矩形 2"/>
          <p:cNvSpPr/>
          <p:nvPr/>
        </p:nvSpPr>
        <p:spPr>
          <a:xfrm>
            <a:off x="755576" y="1449849"/>
            <a:ext cx="5040560" cy="387798"/>
          </a:xfrm>
          <a:prstGeom prst="rect">
            <a:avLst/>
          </a:prstGeom>
        </p:spPr>
        <p:txBody>
          <a:bodyPr wrap="square">
            <a:spAutoFit/>
          </a:bodyPr>
          <a:lstStyle/>
          <a:p>
            <a:pPr marL="457200" indent="-457200">
              <a:lnSpc>
                <a:spcPct val="80000"/>
              </a:lnSpc>
              <a:buClr>
                <a:srgbClr val="FF0000"/>
              </a:buClr>
              <a:buSzPct val="90000"/>
              <a:buFont typeface="+mj-ea"/>
              <a:buAutoNum type="circleNumDbPlain" startAt="3"/>
            </a:pPr>
            <a:r>
              <a:rPr lang="zh-CN" altLang="en-US" sz="2400" b="1" dirty="0"/>
              <a:t>Python内置支持</a:t>
            </a:r>
            <a:r>
              <a:rPr lang="zh-CN" altLang="en-US" sz="2400" b="1" dirty="0">
                <a:solidFill>
                  <a:srgbClr val="FF0000"/>
                </a:solidFill>
              </a:rPr>
              <a:t>复数</a:t>
            </a:r>
            <a:r>
              <a:rPr lang="zh-CN" altLang="en-US" sz="2400" b="1" dirty="0"/>
              <a:t>类型</a:t>
            </a:r>
          </a:p>
        </p:txBody>
      </p:sp>
      <p:sp>
        <p:nvSpPr>
          <p:cNvPr id="4" name="矩形 3"/>
          <p:cNvSpPr/>
          <p:nvPr/>
        </p:nvSpPr>
        <p:spPr>
          <a:xfrm>
            <a:off x="1043608" y="1818227"/>
            <a:ext cx="1045479" cy="369332"/>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b="1" noProof="1">
                <a:latin typeface="Consolas" panose="020B0609020204030204" charset="0"/>
              </a:rPr>
              <a:t>例如：</a:t>
            </a:r>
            <a:endParaRPr lang="pt-BR" altLang="en-US" b="1" noProof="1">
              <a:latin typeface="Consolas" panose="020B0609020204030204" charset="0"/>
            </a:endParaRPr>
          </a:p>
        </p:txBody>
      </p:sp>
      <p:grpSp>
        <p:nvGrpSpPr>
          <p:cNvPr id="6" name="组合 67"/>
          <p:cNvGrpSpPr/>
          <p:nvPr/>
        </p:nvGrpSpPr>
        <p:grpSpPr>
          <a:xfrm>
            <a:off x="555407" y="89761"/>
            <a:ext cx="7833017" cy="698583"/>
            <a:chOff x="936625" y="4179148"/>
            <a:chExt cx="7833017" cy="698583"/>
          </a:xfrm>
        </p:grpSpPr>
        <p:grpSp>
          <p:nvGrpSpPr>
            <p:cNvPr id="7" name="组合 106"/>
            <p:cNvGrpSpPr/>
            <p:nvPr/>
          </p:nvGrpSpPr>
          <p:grpSpPr>
            <a:xfrm>
              <a:off x="936625" y="4179148"/>
              <a:ext cx="7833017" cy="698583"/>
              <a:chOff x="927100" y="4179148"/>
              <a:chExt cx="7833017"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8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84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84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84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4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84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84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842">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5842">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842">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842">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5842">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84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uild="p"/>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fontAlgn="base">
              <a:spcBef>
                <a:spcPts val="1200"/>
              </a:spcBef>
              <a:buClr>
                <a:srgbClr val="FF0000"/>
              </a:buClr>
              <a:buFont typeface="Wingdings" panose="05000000000000000000" charset="0"/>
              <a:buChar char=""/>
            </a:pPr>
            <a:r>
              <a:rPr lang="zh-CN" altLang="en-US" sz="2400" b="1" noProof="1"/>
              <a:t>Python 3.6.x开始支持在数字</a:t>
            </a:r>
            <a:r>
              <a:rPr lang="zh-CN" altLang="en-US" sz="2400" b="1" noProof="1">
                <a:solidFill>
                  <a:srgbClr val="FF0000"/>
                </a:solidFill>
              </a:rPr>
              <a:t>中间位置</a:t>
            </a:r>
            <a:r>
              <a:rPr lang="zh-CN" altLang="en-US" sz="2400" b="1" noProof="1"/>
              <a:t>使用</a:t>
            </a:r>
            <a:r>
              <a:rPr lang="zh-CN" altLang="en-US" sz="2400" b="1" noProof="1">
                <a:solidFill>
                  <a:srgbClr val="FF0000"/>
                </a:solidFill>
              </a:rPr>
              <a:t>单个下划线</a:t>
            </a:r>
            <a:r>
              <a:rPr lang="zh-CN" altLang="en-US" sz="2400" b="1" noProof="1"/>
              <a:t>作为分隔来提高数字的可读性，类似于数学上使用逗号作为千位分隔符。</a:t>
            </a:r>
          </a:p>
          <a:p>
            <a:pPr marL="0" indent="0">
              <a:buNone/>
            </a:pPr>
            <a:endParaRPr lang="zh-CN" altLang="en-US" sz="1350" noProof="1">
              <a:latin typeface="Consolas" panose="020B060902020403020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1.3.3 Python</a:t>
            </a:r>
            <a:r>
              <a:rPr lang="zh-CN" altLang="en-US" sz="2800" b="1" dirty="0">
                <a:latin typeface="Times New Roman" panose="02020603050405020304" pitchFamily="18" charset="0"/>
              </a:rPr>
              <a:t>的数字类型</a:t>
            </a:r>
          </a:p>
        </p:txBody>
      </p:sp>
      <p:sp>
        <p:nvSpPr>
          <p:cNvPr id="6" name="矩形 5"/>
          <p:cNvSpPr/>
          <p:nvPr/>
        </p:nvSpPr>
        <p:spPr>
          <a:xfrm>
            <a:off x="856831" y="2708543"/>
            <a:ext cx="1330814" cy="461665"/>
          </a:xfrm>
          <a:prstGeom prst="rect">
            <a:avLst/>
          </a:prstGeom>
        </p:spPr>
        <p:txBody>
          <a:bodyPr wrap="none">
            <a:spAutoFit/>
          </a:bodyPr>
          <a:lstStyle/>
          <a:p>
            <a:pPr>
              <a:buClr>
                <a:srgbClr val="FF0000"/>
              </a:buClr>
              <a:buSzPct val="90000"/>
              <a:buFont typeface="Wingdings" panose="05000000000000000000" pitchFamily="2" charset="2"/>
              <a:buChar char="ü"/>
            </a:pPr>
            <a:r>
              <a:rPr lang="zh-CN" altLang="en-US" sz="2400" b="1" noProof="1">
                <a:latin typeface="Consolas" panose="020B0609020204030204" charset="0"/>
              </a:rPr>
              <a:t>例如：</a:t>
            </a:r>
            <a:endParaRPr lang="pt-BR" altLang="en-US" sz="2400" b="1" noProof="1">
              <a:latin typeface="Consolas" panose="020B0609020204030204" charset="0"/>
            </a:endParaRPr>
          </a:p>
        </p:txBody>
      </p:sp>
      <p:sp>
        <p:nvSpPr>
          <p:cNvPr id="4" name="矩形 3"/>
          <p:cNvSpPr/>
          <p:nvPr/>
        </p:nvSpPr>
        <p:spPr>
          <a:xfrm>
            <a:off x="1168728" y="3292649"/>
            <a:ext cx="4572000" cy="2308324"/>
          </a:xfrm>
          <a:prstGeom prst="rect">
            <a:avLst/>
          </a:prstGeom>
        </p:spPr>
        <p:txBody>
          <a:bodyPr>
            <a:spAutoFit/>
          </a:bodyPr>
          <a:lstStyle/>
          <a:p>
            <a:pPr marL="0" indent="0">
              <a:buNone/>
            </a:pPr>
            <a:r>
              <a:rPr lang="zh-CN" altLang="en-US" noProof="1">
                <a:latin typeface="Consolas" panose="020B0609020204030204" charset="0"/>
              </a:rPr>
              <a:t>&gt;&gt;&gt; 1_000_000</a:t>
            </a:r>
          </a:p>
          <a:p>
            <a:pPr marL="0" indent="0">
              <a:buNone/>
            </a:pPr>
            <a:r>
              <a:rPr lang="zh-CN" altLang="en-US" noProof="1">
                <a:solidFill>
                  <a:srgbClr val="0000FF"/>
                </a:solidFill>
                <a:latin typeface="Consolas" panose="020B0609020204030204" charset="0"/>
              </a:rPr>
              <a:t>1000000</a:t>
            </a:r>
          </a:p>
          <a:p>
            <a:pPr marL="0" indent="0">
              <a:buNone/>
            </a:pPr>
            <a:r>
              <a:rPr lang="zh-CN" altLang="en-US" noProof="1">
                <a:latin typeface="Consolas" panose="020B0609020204030204" charset="0"/>
              </a:rPr>
              <a:t>&gt;&gt;&gt; 1_2_3_4</a:t>
            </a:r>
          </a:p>
          <a:p>
            <a:pPr marL="0" indent="0">
              <a:buNone/>
            </a:pPr>
            <a:r>
              <a:rPr lang="zh-CN" altLang="en-US" noProof="1">
                <a:solidFill>
                  <a:srgbClr val="0000FF"/>
                </a:solidFill>
                <a:latin typeface="Consolas" panose="020B0609020204030204" charset="0"/>
              </a:rPr>
              <a:t>1234</a:t>
            </a:r>
          </a:p>
          <a:p>
            <a:pPr marL="0" indent="0">
              <a:buNone/>
            </a:pPr>
            <a:r>
              <a:rPr lang="zh-CN" altLang="en-US" noProof="1">
                <a:latin typeface="Consolas" panose="020B0609020204030204" charset="0"/>
              </a:rPr>
              <a:t>&gt;&gt;&gt; 1_2 + 3_4j</a:t>
            </a:r>
          </a:p>
          <a:p>
            <a:pPr marL="0" indent="0">
              <a:buNone/>
            </a:pPr>
            <a:r>
              <a:rPr lang="zh-CN" altLang="en-US" noProof="1">
                <a:solidFill>
                  <a:srgbClr val="0000FF"/>
                </a:solidFill>
                <a:latin typeface="Consolas" panose="020B0609020204030204" charset="0"/>
              </a:rPr>
              <a:t>(12+34j)</a:t>
            </a:r>
          </a:p>
          <a:p>
            <a:pPr marL="0" indent="0">
              <a:buNone/>
            </a:pPr>
            <a:r>
              <a:rPr lang="zh-CN" altLang="en-US" noProof="1">
                <a:latin typeface="Consolas" panose="020B0609020204030204" charset="0"/>
              </a:rPr>
              <a:t>&gt;&gt;&gt; 1_2.3_45</a:t>
            </a:r>
          </a:p>
          <a:p>
            <a:pPr marL="0" indent="0">
              <a:buNone/>
            </a:pPr>
            <a:r>
              <a:rPr lang="zh-CN" altLang="en-US" noProof="1">
                <a:solidFill>
                  <a:srgbClr val="0000FF"/>
                </a:solidFill>
                <a:latin typeface="Consolas" panose="020B0609020204030204" charset="0"/>
              </a:rPr>
              <a:t>12.345</a:t>
            </a:r>
          </a:p>
        </p:txBody>
      </p:sp>
      <p:grpSp>
        <p:nvGrpSpPr>
          <p:cNvPr id="7" name="组合 67"/>
          <p:cNvGrpSpPr/>
          <p:nvPr/>
        </p:nvGrpSpPr>
        <p:grpSpPr>
          <a:xfrm>
            <a:off x="555407" y="89761"/>
            <a:ext cx="7833017" cy="698583"/>
            <a:chOff x="936625" y="4179148"/>
            <a:chExt cx="7833017" cy="698583"/>
          </a:xfrm>
        </p:grpSpPr>
        <p:grpSp>
          <p:nvGrpSpPr>
            <p:cNvPr id="8" name="组合 106"/>
            <p:cNvGrpSpPr/>
            <p:nvPr/>
          </p:nvGrpSpPr>
          <p:grpSpPr>
            <a:xfrm>
              <a:off x="936625" y="4179148"/>
              <a:ext cx="7833017" cy="698583"/>
              <a:chOff x="927100" y="4179148"/>
              <a:chExt cx="7833017"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44287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的数字类型</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文本占位符 35842"/>
          <p:cNvSpPr>
            <a:spLocks noGrp="1"/>
          </p:cNvSpPr>
          <p:nvPr>
            <p:ph idx="1"/>
          </p:nvPr>
        </p:nvSpPr>
        <p:spPr>
          <a:xfrm>
            <a:off x="683568" y="1473230"/>
            <a:ext cx="8229600" cy="4678451"/>
          </a:xfrm>
        </p:spPr>
        <p:txBody>
          <a:bodyPr anchor="t"/>
          <a:lstStyle/>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18" charset="0"/>
              </a:rPr>
              <a:t>用单引号、双引号或三引号界定的符号系列称为字符串</a:t>
            </a: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18" charset="0"/>
              </a:rPr>
              <a:t>单引号、双引号、三单引号、三双引号可以</a:t>
            </a:r>
            <a:r>
              <a:rPr lang="zh-CN" altLang="en-US" sz="2400" b="1" dirty="0">
                <a:solidFill>
                  <a:srgbClr val="FF0000"/>
                </a:solidFill>
                <a:latin typeface="Times New Roman" panose="02020603050405020304" pitchFamily="18" charset="0"/>
              </a:rPr>
              <a:t>互相嵌套</a:t>
            </a:r>
            <a:r>
              <a:rPr lang="zh-CN" altLang="en-US" sz="2400" dirty="0">
                <a:latin typeface="Times New Roman" panose="02020603050405020304" pitchFamily="18" charset="0"/>
              </a:rPr>
              <a:t>，用来表示复杂字符串</a:t>
            </a:r>
          </a:p>
          <a:p>
            <a:pPr lvl="1">
              <a:spcBef>
                <a:spcPts val="1200"/>
              </a:spcBef>
              <a:spcAft>
                <a:spcPts val="0"/>
              </a:spcAft>
              <a:buClr>
                <a:srgbClr val="FF0000"/>
              </a:buClr>
              <a:buSzPct val="90000"/>
              <a:buFont typeface="Wingdings" panose="05000000000000000000" pitchFamily="2" charset="2"/>
              <a:buChar char="ü"/>
            </a:pPr>
            <a:r>
              <a:rPr lang="zh-CN" altLang="en-US" sz="1600" b="1" dirty="0">
                <a:latin typeface="Consolas" panose="020B0609020204030204" charset="0"/>
              </a:rPr>
              <a:t>例如：</a:t>
            </a:r>
            <a:r>
              <a:rPr lang="en-US" altLang="zh-CN" sz="1600" b="1" dirty="0">
                <a:latin typeface="Consolas" panose="020B0609020204030204" charset="0"/>
              </a:rPr>
              <a:t> '</a:t>
            </a:r>
            <a:r>
              <a:rPr lang="en-US" altLang="zh-CN" sz="1600" b="1" dirty="0" err="1">
                <a:latin typeface="Consolas" panose="020B0609020204030204" charset="0"/>
              </a:rPr>
              <a:t>abc</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'123'</a:t>
            </a:r>
            <a:r>
              <a:rPr lang="zh-CN" altLang="en-US" sz="1600" b="1" dirty="0">
                <a:latin typeface="Consolas" panose="020B0609020204030204" charset="0"/>
              </a:rPr>
              <a:t>、</a:t>
            </a:r>
            <a:r>
              <a:rPr lang="en-US" altLang="zh-CN" sz="1600" b="1" dirty="0">
                <a:latin typeface="Consolas" panose="020B0609020204030204" charset="0"/>
              </a:rPr>
              <a:t>'</a:t>
            </a:r>
            <a:r>
              <a:rPr lang="zh-CN" altLang="en-US" sz="1600" b="1" dirty="0">
                <a:latin typeface="Consolas" panose="020B0609020204030204" charset="0"/>
              </a:rPr>
              <a:t>中国</a:t>
            </a:r>
            <a:r>
              <a:rPr lang="en-US" altLang="zh-CN" sz="1600" b="1" dirty="0">
                <a:latin typeface="Consolas" panose="020B0609020204030204" charset="0"/>
              </a:rPr>
              <a:t>'</a:t>
            </a:r>
            <a:r>
              <a:rPr lang="zh-CN" altLang="en-US" sz="1600" b="1" dirty="0">
                <a:latin typeface="Consolas" panose="020B0609020204030204" charset="0"/>
              </a:rPr>
              <a:t>、</a:t>
            </a:r>
            <a:r>
              <a:rPr lang="en-US" altLang="zh-CN" sz="1600" b="1" dirty="0">
                <a:latin typeface="Consolas" panose="020B0609020204030204" charset="0"/>
              </a:rPr>
              <a:t>"Python"</a:t>
            </a:r>
            <a:r>
              <a:rPr lang="zh-CN" altLang="en-US" sz="1600" b="1" dirty="0">
                <a:latin typeface="Consolas" panose="020B0609020204030204" charset="0"/>
              </a:rPr>
              <a:t>、'''Tom said, "Let's go"'''</a:t>
            </a:r>
          </a:p>
          <a:p>
            <a:pPr>
              <a:spcBef>
                <a:spcPts val="1200"/>
              </a:spcBef>
              <a:spcAft>
                <a:spcPts val="0"/>
              </a:spcAft>
              <a:buClr>
                <a:srgbClr val="FF0000"/>
              </a:buClr>
              <a:buSzPct val="90000"/>
              <a:buFont typeface="Wingdings" panose="05000000000000000000" pitchFamily="2" charset="2"/>
              <a:buChar char="n"/>
            </a:pPr>
            <a:r>
              <a:rPr lang="zh-CN" altLang="en-US" sz="2400" b="1" dirty="0">
                <a:latin typeface="Times New Roman" panose="02020603050405020304" pitchFamily="18" charset="0"/>
              </a:rPr>
              <a:t>字符串属于不可变序列</a:t>
            </a:r>
            <a:endParaRPr lang="en-US" altLang="zh-CN" sz="2400" b="1" dirty="0">
              <a:latin typeface="Times New Roman" panose="02020603050405020304" pitchFamily="18" charset="0"/>
            </a:endParaRPr>
          </a:p>
          <a:p>
            <a:pPr>
              <a:spcBef>
                <a:spcPts val="1200"/>
              </a:spcBef>
              <a:spcAft>
                <a:spcPts val="0"/>
              </a:spcAft>
              <a:buClr>
                <a:srgbClr val="FF0000"/>
              </a:buClr>
              <a:buSzPct val="90000"/>
              <a:buFont typeface="Wingdings" panose="05000000000000000000" pitchFamily="2" charset="2"/>
              <a:buChar char="n"/>
            </a:pPr>
            <a:r>
              <a:rPr lang="zh-CN" altLang="en-US" sz="2400" dirty="0">
                <a:latin typeface="Times New Roman" panose="02020603050405020304" pitchFamily="18" charset="0"/>
              </a:rPr>
              <a:t>空字符串表示为</a:t>
            </a:r>
            <a:r>
              <a:rPr lang="en-US" altLang="zh-CN" sz="2400" dirty="0">
                <a:latin typeface="Times New Roman" panose="02020603050405020304" pitchFamily="18" charset="0"/>
              </a:rPr>
              <a:t>''</a:t>
            </a:r>
            <a:r>
              <a:rPr lang="zh-CN" altLang="en-US" sz="2400" dirty="0">
                <a:latin typeface="Times New Roman" panose="02020603050405020304" pitchFamily="18" charset="0"/>
              </a:rPr>
              <a:t>或 </a:t>
            </a:r>
            <a:r>
              <a:rPr lang="en-US" altLang="zh-CN" sz="2400" dirty="0">
                <a:latin typeface="Times New Roman" panose="02020603050405020304" pitchFamily="18" charset="0"/>
              </a:rPr>
              <a:t>""</a:t>
            </a:r>
            <a:r>
              <a:rPr lang="en-GB" altLang="en-US" sz="2400" dirty="0"/>
              <a:t> </a:t>
            </a:r>
          </a:p>
          <a:p>
            <a:pPr>
              <a:spcBef>
                <a:spcPts val="1200"/>
              </a:spcBef>
              <a:spcAft>
                <a:spcPts val="0"/>
              </a:spcAft>
              <a:buClr>
                <a:srgbClr val="FF0000"/>
              </a:buClr>
              <a:buSzPct val="90000"/>
              <a:buFont typeface="Wingdings" panose="05000000000000000000" pitchFamily="2" charset="2"/>
              <a:buChar char="n"/>
            </a:pPr>
            <a:r>
              <a:rPr lang="zh-CN" altLang="en-US" sz="2400" dirty="0"/>
              <a:t>三引号'''或"""表示的字符串</a:t>
            </a:r>
            <a:r>
              <a:rPr lang="zh-CN" altLang="en-US" sz="2400" b="1" dirty="0">
                <a:solidFill>
                  <a:srgbClr val="FF0000"/>
                </a:solidFill>
              </a:rPr>
              <a:t>可以换行</a:t>
            </a:r>
            <a:r>
              <a:rPr lang="zh-CN" altLang="en-US" sz="2400" dirty="0"/>
              <a:t>，支持排版较为复杂的字符串；三引号还可以在程序中表示较长的注释。</a:t>
            </a:r>
            <a:endParaRPr lang="en-US" altLang="zh-CN" sz="2400" dirty="0"/>
          </a:p>
          <a:p>
            <a:pPr marL="0" indent="0">
              <a:spcBef>
                <a:spcPts val="1200"/>
              </a:spcBef>
              <a:spcAft>
                <a:spcPts val="0"/>
              </a:spcAft>
              <a:buClr>
                <a:srgbClr val="FF0000"/>
              </a:buClr>
              <a:buSzPct val="90000"/>
              <a:buNone/>
            </a:pPr>
            <a:endParaRPr lang="en-GB" altLang="en-US" sz="2400" dirty="0"/>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grpSp>
        <p:nvGrpSpPr>
          <p:cNvPr id="4" name="组合 67"/>
          <p:cNvGrpSpPr/>
          <p:nvPr/>
        </p:nvGrpSpPr>
        <p:grpSpPr>
          <a:xfrm>
            <a:off x="555407" y="89761"/>
            <a:ext cx="8121049" cy="698583"/>
            <a:chOff x="936625" y="4179148"/>
            <a:chExt cx="8121049" cy="698583"/>
          </a:xfrm>
        </p:grpSpPr>
        <p:grpSp>
          <p:nvGrpSpPr>
            <p:cNvPr id="6" name="组合 106"/>
            <p:cNvGrpSpPr/>
            <p:nvPr/>
          </p:nvGrpSpPr>
          <p:grpSpPr>
            <a:xfrm>
              <a:off x="936625" y="4179148"/>
              <a:ext cx="8121049" cy="698583"/>
              <a:chOff x="927100" y="4179148"/>
              <a:chExt cx="8121049"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29</a:t>
            </a:fld>
            <a:endParaRPr lang="zh-CN" altLang="en-US" dirty="0"/>
          </a:p>
        </p:txBody>
      </p:sp>
      <p:grpSp>
        <p:nvGrpSpPr>
          <p:cNvPr id="9" name="组合 67"/>
          <p:cNvGrpSpPr/>
          <p:nvPr/>
        </p:nvGrpSpPr>
        <p:grpSpPr>
          <a:xfrm>
            <a:off x="555407" y="89761"/>
            <a:ext cx="8121049" cy="698583"/>
            <a:chOff x="936625" y="4179148"/>
            <a:chExt cx="8121049" cy="698583"/>
          </a:xfrm>
        </p:grpSpPr>
        <p:grpSp>
          <p:nvGrpSpPr>
            <p:cNvPr id="10" name="组合 106"/>
            <p:cNvGrpSpPr/>
            <p:nvPr/>
          </p:nvGrpSpPr>
          <p:grpSpPr>
            <a:xfrm>
              <a:off x="936625" y="4179148"/>
              <a:ext cx="8121049" cy="698583"/>
              <a:chOff x="927100" y="4179148"/>
              <a:chExt cx="8121049" cy="698583"/>
            </a:xfrm>
          </p:grpSpPr>
          <p:sp>
            <p:nvSpPr>
              <p:cNvPr id="1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3"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4" name="文本框 13"/>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sp>
        <p:nvSpPr>
          <p:cNvPr id="18" name="TextBox 2"/>
          <p:cNvSpPr txBox="1">
            <a:spLocks noChangeArrowheads="1"/>
          </p:cNvSpPr>
          <p:nvPr/>
        </p:nvSpPr>
        <p:spPr bwMode="auto">
          <a:xfrm>
            <a:off x="179512" y="1406556"/>
            <a:ext cx="9076605" cy="2750881"/>
          </a:xfrm>
          <a:prstGeom prst="rect">
            <a:avLst/>
          </a:prstGeom>
          <a:noFill/>
          <a:ln w="9525">
            <a:noFill/>
            <a:miter lim="800000"/>
          </a:ln>
        </p:spPr>
        <p:txBody>
          <a:bodyPr wrap="square">
            <a:spAutoFit/>
          </a:bodyPr>
          <a:lstStyle/>
          <a:p>
            <a:pPr lvl="1" indent="457200" algn="just" eaLnBrk="1" hangingPunct="1">
              <a:buClr>
                <a:srgbClr val="FF0000"/>
              </a:buClr>
              <a:buFont typeface="Wingdings" panose="05000000000000000000" pitchFamily="2" charset="2"/>
              <a:buChar char="n"/>
            </a:pPr>
            <a:r>
              <a:rPr lang="zh-CN" altLang="en-US" sz="2400" b="1" dirty="0">
                <a:latin typeface="Times New Roman" panose="02020603050405020304" pitchFamily="18" charset="0"/>
                <a:ea typeface="仿宋" panose="02010609060101010101" pitchFamily="49" charset="-122"/>
              </a:rPr>
              <a:t>字符串之间可以通过</a:t>
            </a:r>
            <a:r>
              <a:rPr lang="en-US" altLang="zh-CN" sz="2400" b="1" dirty="0">
                <a:latin typeface="Times New Roman" panose="02020603050405020304" pitchFamily="18" charset="0"/>
                <a:ea typeface="仿宋" panose="02010609060101010101" pitchFamily="49" charset="-122"/>
              </a:rPr>
              <a:t>+</a:t>
            </a:r>
            <a:r>
              <a:rPr lang="zh-CN" altLang="en-US" sz="2400" b="1" dirty="0">
                <a:latin typeface="Times New Roman" panose="02020603050405020304" pitchFamily="18" charset="0"/>
                <a:ea typeface="仿宋" panose="02010609060101010101" pitchFamily="49" charset="-122"/>
              </a:rPr>
              <a:t>或*进行连接</a:t>
            </a:r>
            <a:endParaRPr lang="en-US" altLang="zh-CN" sz="24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anose="05000000000000000000" pitchFamily="2" charset="2"/>
              <a:buChar char="l"/>
            </a:pPr>
            <a:r>
              <a:rPr lang="zh-CN" altLang="en-US" sz="2200" b="1" dirty="0">
                <a:latin typeface="Times New Roman" panose="02020603050405020304" pitchFamily="18" charset="0"/>
                <a:ea typeface="仿宋" panose="02010609060101010101" pitchFamily="49" charset="-122"/>
              </a:rPr>
              <a:t>加法操作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将两个字符串连接成为一个新的字符串</a:t>
            </a: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spcBef>
                <a:spcPts val="600"/>
              </a:spcBef>
              <a:buClr>
                <a:srgbClr val="FF0000"/>
              </a:buClr>
              <a:buFont typeface="Wingdings" panose="05000000000000000000" pitchFamily="2" charset="2"/>
              <a:buChar char="l"/>
            </a:pPr>
            <a:r>
              <a:rPr lang="zh-CN" altLang="en-US" sz="2200" b="1" dirty="0">
                <a:latin typeface="Times New Roman" panose="02020603050405020304" pitchFamily="18" charset="0"/>
                <a:ea typeface="仿宋" panose="02010609060101010101" pitchFamily="49" charset="-122"/>
              </a:rPr>
              <a:t>乘法操作</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生成一个由其本身字符串重复连接而成的字符串</a:t>
            </a:r>
            <a:endParaRPr lang="en-US" altLang="zh-CN" sz="2200" b="1" dirty="0">
              <a:latin typeface="Times New Roman" panose="02020603050405020304" pitchFamily="18" charset="0"/>
              <a:ea typeface="仿宋" panose="02010609060101010101" pitchFamily="49" charset="-122"/>
            </a:endParaRPr>
          </a:p>
          <a:p>
            <a:pPr marL="800100" lvl="1" indent="-342900" algn="just">
              <a:spcBef>
                <a:spcPts val="600"/>
              </a:spcBef>
              <a:buClr>
                <a:srgbClr val="FF0000"/>
              </a:buClr>
              <a:buFont typeface="Wingdings" panose="05000000000000000000" pitchFamily="2" charset="2"/>
              <a:buChar char="n"/>
            </a:pPr>
            <a:r>
              <a:rPr lang="en-US" altLang="zh-CN" sz="2200" b="1" dirty="0">
                <a:latin typeface="Times New Roman" panose="02020603050405020304" pitchFamily="18" charset="0"/>
                <a:ea typeface="仿宋" panose="02010609060101010101" pitchFamily="49" charset="-122"/>
              </a:rPr>
              <a:t> </a:t>
            </a:r>
            <a:r>
              <a:rPr lang="en-US" altLang="zh-CN" sz="2200" b="1" dirty="0" err="1">
                <a:latin typeface="Times New Roman" panose="02020603050405020304" pitchFamily="18" charset="0"/>
                <a:ea typeface="仿宋" panose="02010609060101010101" pitchFamily="49" charset="-122"/>
              </a:rPr>
              <a:t>len</a:t>
            </a:r>
            <a:r>
              <a:rPr lang="en-US" altLang="zh-CN" sz="2200" b="1" dirty="0">
                <a:latin typeface="Times New Roman" panose="02020603050405020304" pitchFamily="18" charset="0"/>
                <a:ea typeface="仿宋" panose="02010609060101010101" pitchFamily="49" charset="-122"/>
              </a:rPr>
              <a:t>()</a:t>
            </a:r>
            <a:r>
              <a:rPr lang="zh-CN" altLang="en-US" sz="2200" b="1" dirty="0">
                <a:latin typeface="Times New Roman" panose="02020603050405020304" pitchFamily="18" charset="0"/>
                <a:ea typeface="仿宋" panose="02010609060101010101" pitchFamily="49" charset="-122"/>
              </a:rPr>
              <a:t>函数能否返回一个字符串的长度</a:t>
            </a:r>
            <a:endParaRPr lang="en-US" altLang="zh-CN" sz="2200" b="1" dirty="0">
              <a:latin typeface="Times New Roman" panose="02020603050405020304" pitchFamily="18" charset="0"/>
              <a:ea typeface="仿宋" panose="02010609060101010101" pitchFamily="49" charset="-122"/>
            </a:endParaRPr>
          </a:p>
          <a:p>
            <a:pPr marL="1143000" lvl="2" indent="-228600" algn="just">
              <a:spcBef>
                <a:spcPts val="600"/>
              </a:spcBef>
              <a:buClr>
                <a:srgbClr val="FF0000"/>
              </a:buClr>
              <a:buFont typeface="Wingdings" panose="05000000000000000000" pitchFamily="2" charset="2"/>
              <a:buChar char="l"/>
            </a:pPr>
            <a:endParaRPr lang="en-US" altLang="zh-CN" sz="2200" b="1" dirty="0">
              <a:latin typeface="Times New Roman" panose="02020603050405020304" pitchFamily="18" charset="0"/>
              <a:ea typeface="仿宋" panose="02010609060101010101" pitchFamily="49" charset="-122"/>
            </a:endParaRPr>
          </a:p>
          <a:p>
            <a:pPr marL="1143000" lvl="2" indent="-228600" algn="just" eaLnBrk="1" hangingPunct="1">
              <a:lnSpc>
                <a:spcPct val="200000"/>
              </a:lnSpc>
              <a:buClr>
                <a:srgbClr val="FF0000"/>
              </a:buClr>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p:txBody>
      </p:sp>
      <p:sp>
        <p:nvSpPr>
          <p:cNvPr id="2" name="矩形 1"/>
          <p:cNvSpPr/>
          <p:nvPr/>
        </p:nvSpPr>
        <p:spPr>
          <a:xfrm>
            <a:off x="1693478" y="3594861"/>
            <a:ext cx="6048672" cy="2090701"/>
          </a:xfrm>
          <a:prstGeom prst="rect">
            <a:avLst/>
          </a:prstGeom>
        </p:spPr>
        <p:txBody>
          <a:bodyPr wrap="square">
            <a:spAutoFit/>
          </a:bodyPr>
          <a:lstStyle/>
          <a:p>
            <a:pPr>
              <a:lnSpc>
                <a:spcPct val="80000"/>
              </a:lnSpc>
              <a:buSzPct val="90000"/>
              <a:buNone/>
            </a:pPr>
            <a:r>
              <a:rPr lang="en-US" altLang="zh-CN" dirty="0">
                <a:latin typeface="Consolas" panose="020B0609020204030204" charset="0"/>
              </a:rPr>
              <a:t>&gt;&gt;&gt; a = '</a:t>
            </a:r>
            <a:r>
              <a:rPr lang="en-US" altLang="zh-CN" dirty="0" err="1">
                <a:latin typeface="Consolas" panose="020B0609020204030204" charset="0"/>
              </a:rPr>
              <a:t>abc</a:t>
            </a:r>
            <a:r>
              <a:rPr lang="en-US" altLang="zh-CN" dirty="0">
                <a:latin typeface="Consolas" panose="020B0609020204030204" charset="0"/>
              </a:rPr>
              <a:t>' + '123</a:t>
            </a:r>
            <a:r>
              <a:rPr lang="zh-CN" altLang="en-US" dirty="0">
                <a:latin typeface="Consolas" panose="020B0609020204030204" charset="0"/>
              </a:rPr>
              <a:t>'     </a:t>
            </a:r>
            <a:r>
              <a:rPr lang="zh-CN" altLang="en-US" dirty="0">
                <a:solidFill>
                  <a:srgbClr val="0000FF"/>
                </a:solidFill>
                <a:latin typeface="Consolas" panose="020B0609020204030204" charset="0"/>
              </a:rPr>
              <a:t>#生成新字符串</a:t>
            </a:r>
          </a:p>
          <a:p>
            <a:pPr>
              <a:lnSpc>
                <a:spcPct val="80000"/>
              </a:lnSpc>
              <a:buSzPct val="90000"/>
              <a:buNone/>
            </a:pPr>
            <a:r>
              <a:rPr lang="zh-CN" altLang="en-US" dirty="0">
                <a:latin typeface="Consolas" panose="020B0609020204030204" charset="0"/>
              </a:rPr>
              <a:t>&gt;&gt;&gt; x = '1234''abcd'</a:t>
            </a:r>
          </a:p>
          <a:p>
            <a:pPr>
              <a:lnSpc>
                <a:spcPct val="80000"/>
              </a:lnSpc>
              <a:buSzPct val="90000"/>
              <a:buNone/>
            </a:pPr>
            <a:r>
              <a:rPr lang="zh-CN" altLang="en-US" dirty="0">
                <a:latin typeface="Consolas" panose="020B0609020204030204" charset="0"/>
              </a:rPr>
              <a:t>&gt;&gt;&gt; x</a:t>
            </a:r>
          </a:p>
          <a:p>
            <a:pPr>
              <a:lnSpc>
                <a:spcPct val="80000"/>
              </a:lnSpc>
              <a:buSzPct val="90000"/>
              <a:buNone/>
            </a:pPr>
            <a:r>
              <a:rPr lang="zh-CN" altLang="en-US" dirty="0">
                <a:solidFill>
                  <a:srgbClr val="0000FF"/>
                </a:solidFill>
                <a:latin typeface="Consolas" panose="020B0609020204030204" charset="0"/>
              </a:rPr>
              <a:t>'1234abcd'</a:t>
            </a:r>
          </a:p>
          <a:p>
            <a:pPr>
              <a:lnSpc>
                <a:spcPct val="80000"/>
              </a:lnSpc>
              <a:buSzPct val="90000"/>
              <a:buNone/>
            </a:pPr>
            <a:r>
              <a:rPr lang="zh-CN" altLang="en-US" dirty="0">
                <a:latin typeface="Consolas" panose="020B0609020204030204" charset="0"/>
              </a:rPr>
              <a:t>&gt;&gt;&gt; x = x + ',.;'</a:t>
            </a:r>
          </a:p>
          <a:p>
            <a:pPr>
              <a:lnSpc>
                <a:spcPct val="80000"/>
              </a:lnSpc>
              <a:buSzPct val="90000"/>
              <a:buNone/>
            </a:pPr>
            <a:r>
              <a:rPr lang="zh-CN" altLang="en-US" dirty="0">
                <a:latin typeface="Consolas" panose="020B0609020204030204" charset="0"/>
              </a:rPr>
              <a:t>&gt;&gt;&gt; x</a:t>
            </a:r>
          </a:p>
          <a:p>
            <a:pPr>
              <a:lnSpc>
                <a:spcPct val="80000"/>
              </a:lnSpc>
              <a:buSzPct val="90000"/>
              <a:buNone/>
            </a:pPr>
            <a:r>
              <a:rPr lang="zh-CN" altLang="en-US" dirty="0">
                <a:solidFill>
                  <a:srgbClr val="0000FF"/>
                </a:solidFill>
                <a:latin typeface="Consolas" panose="020B0609020204030204" charset="0"/>
              </a:rPr>
              <a:t>'1234abcd,.;'</a:t>
            </a:r>
          </a:p>
          <a:p>
            <a:pPr>
              <a:lnSpc>
                <a:spcPct val="80000"/>
              </a:lnSpc>
              <a:buSzPct val="90000"/>
              <a:buNone/>
            </a:pPr>
            <a:r>
              <a:rPr lang="zh-CN" altLang="en-US" dirty="0">
                <a:latin typeface="Consolas" panose="020B0609020204030204" charset="0"/>
              </a:rPr>
              <a:t>&gt;&gt;&gt; x = x'efg'            </a:t>
            </a:r>
            <a:r>
              <a:rPr lang="en-US" altLang="zh-CN" dirty="0">
                <a:solidFill>
                  <a:srgbClr val="0000FF"/>
                </a:solidFill>
                <a:latin typeface="Consolas" panose="020B0609020204030204" charset="0"/>
              </a:rPr>
              <a:t>#</a:t>
            </a:r>
            <a:r>
              <a:rPr lang="zh-CN" altLang="en-US" dirty="0">
                <a:solidFill>
                  <a:srgbClr val="0000FF"/>
                </a:solidFill>
                <a:latin typeface="Consolas" panose="020B0609020204030204" charset="0"/>
                <a:ea typeface="宋体" panose="02010600030101010101" pitchFamily="2" charset="-122"/>
              </a:rPr>
              <a:t>不允许这样连接字符串</a:t>
            </a:r>
          </a:p>
          <a:p>
            <a:pPr>
              <a:lnSpc>
                <a:spcPct val="80000"/>
              </a:lnSpc>
              <a:buSzPct val="90000"/>
              <a:buNone/>
            </a:pPr>
            <a:r>
              <a:rPr lang="zh-CN" altLang="en-US" dirty="0">
                <a:solidFill>
                  <a:srgbClr val="FF0000"/>
                </a:solidFill>
                <a:latin typeface="Consolas" panose="020B0609020204030204" charset="0"/>
              </a:rPr>
              <a:t>SyntaxError: invalid syntax</a:t>
            </a:r>
            <a:endParaRPr lang="en-US" altLang="zh-CN" dirty="0">
              <a:solidFill>
                <a:srgbClr val="FF0000"/>
              </a:solidFill>
              <a:latin typeface="Consolas" panose="020B0609020204030204" charset="0"/>
            </a:endParaRPr>
          </a:p>
        </p:txBody>
      </p:sp>
      <p:sp>
        <p:nvSpPr>
          <p:cNvPr id="3" name="文本框 2"/>
          <p:cNvSpPr txBox="1"/>
          <p:nvPr/>
        </p:nvSpPr>
        <p:spPr>
          <a:xfrm>
            <a:off x="1379571" y="3160856"/>
            <a:ext cx="1080120"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b="1" dirty="0"/>
              <a:t>例如： </a:t>
            </a:r>
          </a:p>
        </p:txBody>
      </p:sp>
      <p:pic>
        <p:nvPicPr>
          <p:cNvPr id="16" name="图片 15">
            <a:extLst>
              <a:ext uri="{FF2B5EF4-FFF2-40B4-BE49-F238E27FC236}">
                <a16:creationId xmlns:a16="http://schemas.microsoft.com/office/drawing/2014/main" id="{859D4D34-C4AD-58DA-2FDB-C38AC6D3918F}"/>
              </a:ext>
            </a:extLst>
          </p:cNvPr>
          <p:cNvPicPr>
            <a:picLocks noChangeAspect="1"/>
          </p:cNvPicPr>
          <p:nvPr/>
        </p:nvPicPr>
        <p:blipFill>
          <a:blip r:embed="rId3"/>
          <a:stretch>
            <a:fillRect/>
          </a:stretch>
        </p:blipFill>
        <p:spPr>
          <a:xfrm>
            <a:off x="108919" y="5793768"/>
            <a:ext cx="8013099" cy="346287"/>
          </a:xfrm>
          <a:prstGeom prst="rect">
            <a:avLst/>
          </a:prstGeom>
        </p:spPr>
      </p:pic>
      <p:pic>
        <p:nvPicPr>
          <p:cNvPr id="6" name="图片 5">
            <a:extLst>
              <a:ext uri="{FF2B5EF4-FFF2-40B4-BE49-F238E27FC236}">
                <a16:creationId xmlns:a16="http://schemas.microsoft.com/office/drawing/2014/main" id="{FE7D076E-9F17-B2D4-F3DF-D80F09248B5D}"/>
              </a:ext>
            </a:extLst>
          </p:cNvPr>
          <p:cNvPicPr>
            <a:picLocks noChangeAspect="1"/>
          </p:cNvPicPr>
          <p:nvPr/>
        </p:nvPicPr>
        <p:blipFill>
          <a:blip r:embed="rId4"/>
          <a:stretch>
            <a:fillRect/>
          </a:stretch>
        </p:blipFill>
        <p:spPr>
          <a:xfrm>
            <a:off x="0" y="5709545"/>
            <a:ext cx="8447978" cy="847974"/>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1" name="TextBox 2"/>
          <p:cNvSpPr txBox="1">
            <a:spLocks noChangeArrowheads="1"/>
          </p:cNvSpPr>
          <p:nvPr/>
        </p:nvSpPr>
        <p:spPr bwMode="auto">
          <a:xfrm>
            <a:off x="-180528" y="935145"/>
            <a:ext cx="10296525" cy="2014855"/>
          </a:xfrm>
          <a:prstGeom prst="rect">
            <a:avLst/>
          </a:prstGeom>
          <a:noFill/>
          <a:ln w="9525">
            <a:noFill/>
            <a:miter lim="800000"/>
          </a:ln>
        </p:spPr>
        <p:txBody>
          <a:bodyPr>
            <a:spAutoFit/>
          </a:bodyPr>
          <a:lstStyle/>
          <a:p>
            <a:pPr marL="800100" lvl="1" indent="-342900" algn="just">
              <a:lnSpc>
                <a:spcPct val="125000"/>
              </a:lnSpc>
              <a:buClr>
                <a:srgbClr val="FF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Guido van Rossum</a:t>
            </a:r>
            <a:r>
              <a:rPr lang="zh-CN" altLang="en-US" sz="2400" dirty="0">
                <a:latin typeface="微软雅黑" panose="020B0503020204020204" pitchFamily="34" charset="-122"/>
                <a:ea typeface="微软雅黑" panose="020B0503020204020204" pitchFamily="34" charset="-122"/>
              </a:rPr>
              <a:t>（吉多·范罗苏姆）：</a:t>
            </a:r>
          </a:p>
          <a:p>
            <a:pPr lvl="1" indent="0" algn="just">
              <a:lnSpc>
                <a:spcPct val="125000"/>
              </a:lnSpc>
              <a:buClr>
                <a:srgbClr val="FF0000"/>
              </a:buClr>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语言创立者 </a:t>
            </a:r>
            <a:r>
              <a:rPr lang="en-US" altLang="zh-CN" sz="2400" dirty="0">
                <a:latin typeface="微软雅黑" panose="020B0503020204020204" pitchFamily="34" charset="-122"/>
                <a:ea typeface="微软雅黑" panose="020B0503020204020204" pitchFamily="34" charset="-122"/>
              </a:rPr>
              <a:t>1989</a:t>
            </a:r>
          </a:p>
          <a:p>
            <a:pPr lvl="1" algn="just">
              <a:lnSpc>
                <a:spcPct val="125000"/>
              </a:lnSpc>
              <a:buClr>
                <a:srgbClr val="0066FF"/>
              </a:buClr>
            </a:pPr>
            <a:r>
              <a:rPr lang="zh-CN" altLang="en-US" sz="2400" dirty="0"/>
              <a:t>命名：</a:t>
            </a:r>
            <a:r>
              <a:rPr lang="en-US" altLang="zh-CN" sz="2400" dirty="0"/>
              <a:t>Monty Python’s  Flying Circus</a:t>
            </a:r>
            <a:endParaRPr lang="zh-CN" altLang="en-US" sz="2400" dirty="0"/>
          </a:p>
          <a:p>
            <a:pPr lvl="1" algn="just" eaLnBrk="1" hangingPunct="1">
              <a:lnSpc>
                <a:spcPct val="125000"/>
              </a:lnSpc>
              <a:buClr>
                <a:srgbClr val="0066FF"/>
              </a:buClr>
            </a:pPr>
            <a:endParaRPr lang="en-US" altLang="zh-CN" sz="2800" dirty="0">
              <a:latin typeface="微软雅黑" panose="020B0503020204020204" pitchFamily="34" charset="-122"/>
              <a:ea typeface="微软雅黑" panose="020B0503020204020204" pitchFamily="34" charset="-122"/>
            </a:endParaRPr>
          </a:p>
        </p:txBody>
      </p:sp>
      <p:sp>
        <p:nvSpPr>
          <p:cNvPr id="12" name="矩形 11"/>
          <p:cNvSpPr/>
          <p:nvPr/>
        </p:nvSpPr>
        <p:spPr>
          <a:xfrm>
            <a:off x="395536" y="6296729"/>
            <a:ext cx="4322832" cy="276999"/>
          </a:xfrm>
          <a:prstGeom prst="rect">
            <a:avLst/>
          </a:prstGeom>
        </p:spPr>
        <p:txBody>
          <a:bodyPr wrap="square">
            <a:spAutoFit/>
          </a:bodyPr>
          <a:lstStyle/>
          <a:p>
            <a:r>
              <a:rPr lang="en-US" altLang="zh-CN" sz="1200" b="1" dirty="0">
                <a:solidFill>
                  <a:srgbClr val="0000FF"/>
                </a:solidFill>
              </a:rPr>
              <a:t>https://www.python.org/doc/versions/</a:t>
            </a:r>
            <a:endParaRPr lang="zh-CN" altLang="en-US" sz="1200" b="1" dirty="0">
              <a:solidFill>
                <a:srgbClr val="0000FF"/>
              </a:solidFill>
            </a:endParaRPr>
          </a:p>
        </p:txBody>
      </p:sp>
      <p:pic>
        <p:nvPicPr>
          <p:cNvPr id="13" name="Picture 1"/>
          <p:cNvPicPr>
            <a:picLocks noChangeAspect="1" noChangeArrowheads="1"/>
          </p:cNvPicPr>
          <p:nvPr/>
        </p:nvPicPr>
        <p:blipFill>
          <a:blip r:embed="rId3" cstate="print"/>
          <a:srcRect/>
          <a:stretch>
            <a:fillRect/>
          </a:stretch>
        </p:blipFill>
        <p:spPr bwMode="auto">
          <a:xfrm>
            <a:off x="7236296" y="1272508"/>
            <a:ext cx="1084221" cy="1622276"/>
          </a:xfrm>
          <a:prstGeom prst="rect">
            <a:avLst/>
          </a:prstGeom>
          <a:noFill/>
          <a:ln w="9525">
            <a:noFill/>
            <a:miter lim="800000"/>
            <a:headEnd/>
            <a:tailEnd/>
          </a:ln>
        </p:spPr>
      </p:pic>
      <p:pic>
        <p:nvPicPr>
          <p:cNvPr id="14" name="图片 13"/>
          <p:cNvPicPr>
            <a:picLocks noChangeAspect="1"/>
          </p:cNvPicPr>
          <p:nvPr/>
        </p:nvPicPr>
        <p:blipFill>
          <a:blip r:embed="rId4"/>
          <a:stretch>
            <a:fillRect/>
          </a:stretch>
        </p:blipFill>
        <p:spPr>
          <a:xfrm>
            <a:off x="395536" y="3140968"/>
            <a:ext cx="8424936" cy="2361934"/>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本占位符 37890"/>
          <p:cNvSpPr>
            <a:spLocks noGrp="1"/>
          </p:cNvSpPr>
          <p:nvPr>
            <p:ph idx="1"/>
          </p:nvPr>
        </p:nvSpPr>
        <p:spPr>
          <a:xfrm>
            <a:off x="683568" y="1431940"/>
            <a:ext cx="8229600" cy="4678451"/>
          </a:xfrm>
        </p:spPr>
        <p:txBody>
          <a:bodyPr anchor="t"/>
          <a:lstStyle/>
          <a:p>
            <a:pPr>
              <a:lnSpc>
                <a:spcPct val="90000"/>
              </a:lnSpc>
              <a:buClr>
                <a:srgbClr val="FF0000"/>
              </a:buClr>
              <a:buSzPct val="90000"/>
              <a:buFont typeface="Wingdings" panose="05000000000000000000" pitchFamily="2" charset="2"/>
              <a:buChar char="n"/>
            </a:pPr>
            <a:r>
              <a:rPr lang="zh-CN" altLang="en-US" sz="2400" b="1" dirty="0"/>
              <a:t>常用转义字符</a:t>
            </a:r>
            <a:endParaRPr lang="zh-CN" altLang="en-US" sz="1800" b="1" dirty="0"/>
          </a:p>
        </p:txBody>
      </p:sp>
      <p:graphicFrame>
        <p:nvGraphicFramePr>
          <p:cNvPr id="2" name="Table -1"/>
          <p:cNvGraphicFramePr/>
          <p:nvPr/>
        </p:nvGraphicFramePr>
        <p:xfrm>
          <a:off x="756730" y="1916832"/>
          <a:ext cx="8156438" cy="2588317"/>
        </p:xfrm>
        <a:graphic>
          <a:graphicData uri="http://schemas.openxmlformats.org/drawingml/2006/table">
            <a:tbl>
              <a:tblPr firstRow="1" bandRow="1">
                <a:tableStyleId>{5940675A-B579-460E-94D1-54222C63F5DA}</a:tableStyleId>
              </a:tblPr>
              <a:tblGrid>
                <a:gridCol w="1164552">
                  <a:extLst>
                    <a:ext uri="{9D8B030D-6E8A-4147-A177-3AD203B41FA5}">
                      <a16:colId xmlns:a16="http://schemas.microsoft.com/office/drawing/2014/main" val="20000"/>
                    </a:ext>
                  </a:extLst>
                </a:gridCol>
                <a:gridCol w="2590332">
                  <a:extLst>
                    <a:ext uri="{9D8B030D-6E8A-4147-A177-3AD203B41FA5}">
                      <a16:colId xmlns:a16="http://schemas.microsoft.com/office/drawing/2014/main" val="20001"/>
                    </a:ext>
                  </a:extLst>
                </a:gridCol>
                <a:gridCol w="1041248">
                  <a:extLst>
                    <a:ext uri="{9D8B030D-6E8A-4147-A177-3AD203B41FA5}">
                      <a16:colId xmlns:a16="http://schemas.microsoft.com/office/drawing/2014/main" val="20002"/>
                    </a:ext>
                  </a:extLst>
                </a:gridCol>
                <a:gridCol w="3360306">
                  <a:extLst>
                    <a:ext uri="{9D8B030D-6E8A-4147-A177-3AD203B41FA5}">
                      <a16:colId xmlns:a16="http://schemas.microsoft.com/office/drawing/2014/main" val="20003"/>
                    </a:ext>
                  </a:extLst>
                </a:gridCol>
              </a:tblGrid>
              <a:tr h="228478">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p>
                  </a:txBody>
                  <a:tcPr marL="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p>
                  </a:txBody>
                  <a:tcPr marL="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转义字符</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含义</a:t>
                      </a:r>
                    </a:p>
                  </a:txBody>
                  <a:tcPr marL="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7586">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\b</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退格，把光标移动到前一列位置</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一个斜线</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\f</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换页符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单引号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\n</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换行符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a:latin typeface="Times New Roman" panose="02020603050405020304" pitchFamily="18" charset="0"/>
                          <a:ea typeface="仿宋" panose="02010609060101010101" pitchFamily="49" charset="-122"/>
                          <a:cs typeface="Times New Roman" panose="02020603050405020304" pitchFamily="18" charset="0"/>
                        </a:rPr>
                        <a:t>”</a:t>
                      </a:r>
                      <a:endParaRPr lang="en-US" altLang="zh-CN" sz="1400" b="1"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双引号</a:t>
                      </a:r>
                      <a:r>
                        <a:rPr lang="zh-CN" altLang="en-US" sz="1400" b="0" u="none" baseline="0" dirty="0">
                          <a:latin typeface="Times New Roman" panose="02020603050405020304" pitchFamily="18" charset="0"/>
                          <a:ea typeface="仿宋" panose="02010609060101010101" pitchFamily="49" charset="-122"/>
                          <a:cs typeface="Times New Roman" panose="02020603050405020304" pitchFamily="18" charset="0"/>
                        </a:rPr>
                        <a:t>”</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\r</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回车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\ooo</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3</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位八进制数对应的字符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2493">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\t</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水平制表符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a:latin typeface="Times New Roman" panose="02020603050405020304" pitchFamily="18" charset="0"/>
                          <a:ea typeface="仿宋" panose="02010609060101010101" pitchFamily="49" charset="-122"/>
                          <a:cs typeface="宋体" panose="02010600030101010101" pitchFamily="2" charset="-122"/>
                        </a:rPr>
                        <a:t>\xhh</a:t>
                      </a: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2</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位十六进制数对应的字符</a:t>
                      </a:r>
                      <a:endParaRPr lang="en-US" sz="1400" b="0" u="none" baseline="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2493">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\v</a:t>
                      </a:r>
                    </a:p>
                  </a:txBody>
                  <a:tcPr marL="27150" marR="0" marT="74783" marB="74783">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垂直制表符</a:t>
                      </a:r>
                    </a:p>
                  </a:txBody>
                  <a:tcPr marL="27150" marR="0" marT="74783" marB="74783">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rPr>
                        <a:t>\</a:t>
                      </a:r>
                      <a:r>
                        <a:rPr lang="en-US" altLang="zh-CN" sz="1400" b="1" u="none" baseline="0" dirty="0" err="1">
                          <a:latin typeface="Times New Roman" panose="02020603050405020304" pitchFamily="18" charset="0"/>
                          <a:ea typeface="仿宋" panose="02010609060101010101" pitchFamily="49" charset="-122"/>
                          <a:cs typeface="宋体" panose="02010600030101010101" pitchFamily="2" charset="-122"/>
                        </a:rPr>
                        <a:t>uhhhh</a:t>
                      </a:r>
                      <a:endParaRPr lang="en-US" altLang="zh-CN" sz="1400" b="1"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4</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位十六进制数表示的</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字符</a:t>
                      </a:r>
                      <a:endParaRPr 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27150" marR="0" marT="74783" marB="74783">
                    <a:lnL w="9525" cap="flat" cmpd="sng" algn="ctr">
                      <a:solidFill>
                        <a:srgbClr val="00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文本框 5"/>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sp>
        <p:nvSpPr>
          <p:cNvPr id="4" name="矩形 3"/>
          <p:cNvSpPr/>
          <p:nvPr/>
        </p:nvSpPr>
        <p:spPr>
          <a:xfrm>
            <a:off x="756730" y="4884513"/>
            <a:ext cx="7704856" cy="1754326"/>
          </a:xfrm>
          <a:prstGeom prst="rect">
            <a:avLst/>
          </a:prstGeom>
        </p:spPr>
        <p:txBody>
          <a:bodyPr wrap="square">
            <a:spAutoFit/>
          </a:bodyPr>
          <a:lstStyle/>
          <a:p>
            <a:pPr marL="285750" indent="-285750">
              <a:buClr>
                <a:srgbClr val="FF0000"/>
              </a:buClr>
              <a:buFont typeface="Wingdings" panose="05000000000000000000" pitchFamily="2" charset="2"/>
              <a:buChar char="ü"/>
            </a:pPr>
            <a:r>
              <a:rPr lang="zh-CN" altLang="en-US" dirty="0">
                <a:latin typeface="Consolas" panose="020B0609020204030204" charset="0"/>
              </a:rPr>
              <a:t>例如：</a:t>
            </a:r>
            <a:endParaRPr lang="en-US" altLang="zh-CN" dirty="0">
              <a:latin typeface="Consolas" panose="020B0609020204030204" charset="0"/>
            </a:endParaRPr>
          </a:p>
          <a:p>
            <a:r>
              <a:rPr lang="zh-CN" altLang="en-US" dirty="0">
                <a:latin typeface="Consolas" panose="020B0609020204030204" charset="0"/>
              </a:rPr>
              <a:t>&gt;&gt;&gt; print('Hello\nWorld')      </a:t>
            </a:r>
            <a:r>
              <a:rPr lang="zh-CN" altLang="en-US" sz="1600" dirty="0">
                <a:solidFill>
                  <a:srgbClr val="0000FF"/>
                </a:solidFill>
                <a:latin typeface="Consolas" panose="020B0609020204030204" charset="0"/>
              </a:rPr>
              <a:t>#包含转义字符的字符串</a:t>
            </a:r>
          </a:p>
          <a:p>
            <a:pPr>
              <a:buNone/>
            </a:pPr>
            <a:r>
              <a:rPr lang="zh-CN" altLang="en-US" dirty="0">
                <a:solidFill>
                  <a:srgbClr val="0000FF"/>
                </a:solidFill>
                <a:latin typeface="Consolas" panose="020B0609020204030204" charset="0"/>
              </a:rPr>
              <a:t>Hello</a:t>
            </a:r>
          </a:p>
          <a:p>
            <a:pPr>
              <a:buNone/>
            </a:pPr>
            <a:r>
              <a:rPr lang="zh-CN" altLang="en-US" dirty="0">
                <a:solidFill>
                  <a:srgbClr val="0000FF"/>
                </a:solidFill>
                <a:latin typeface="Consolas" panose="020B0609020204030204" charset="0"/>
              </a:rPr>
              <a:t>World</a:t>
            </a:r>
            <a:endParaRPr lang="en-US" altLang="zh-CN" dirty="0">
              <a:solidFill>
                <a:srgbClr val="0000FF"/>
              </a:solidFill>
              <a:latin typeface="Consolas" panose="020B0609020204030204" charset="0"/>
            </a:endParaRPr>
          </a:p>
          <a:p>
            <a:pPr>
              <a:buNone/>
            </a:pPr>
            <a:r>
              <a:rPr lang="zh-CN" altLang="en-US" dirty="0">
                <a:solidFill>
                  <a:srgbClr val="0000FF"/>
                </a:solidFill>
                <a:latin typeface="Consolas" panose="020B0609020204030204" charset="0"/>
              </a:rPr>
              <a:t>来了，来了！！ </a:t>
            </a:r>
            <a:endParaRPr lang="en-US" altLang="zh-CN" dirty="0">
              <a:solidFill>
                <a:srgbClr val="0000FF"/>
              </a:solidFill>
              <a:latin typeface="Consolas" panose="020B0609020204030204" charset="0"/>
            </a:endParaRPr>
          </a:p>
          <a:p>
            <a:pPr>
              <a:buNone/>
            </a:pPr>
            <a:r>
              <a:rPr lang="en-US" altLang="zh-CN" dirty="0">
                <a:solidFill>
                  <a:srgbClr val="0000FF"/>
                </a:solidFill>
                <a:latin typeface="Consolas" panose="020B0609020204030204" charset="0"/>
              </a:rPr>
              <a:t>&gt;&gt;&gt; </a:t>
            </a:r>
            <a:r>
              <a:rPr lang="en-US" altLang="zh-CN" dirty="0" err="1">
                <a:solidFill>
                  <a:srgbClr val="0000FF"/>
                </a:solidFill>
                <a:latin typeface="Consolas" panose="020B0609020204030204" charset="0"/>
              </a:rPr>
              <a:t>len</a:t>
            </a:r>
            <a:r>
              <a:rPr lang="en-US" altLang="zh-CN" dirty="0">
                <a:solidFill>
                  <a:srgbClr val="0000FF"/>
                </a:solidFill>
                <a:latin typeface="Consolas" panose="020B0609020204030204" charset="0"/>
              </a:rPr>
              <a:t>(‘Hello\</a:t>
            </a:r>
            <a:r>
              <a:rPr lang="en-US" altLang="zh-CN" dirty="0" err="1">
                <a:solidFill>
                  <a:srgbClr val="0000FF"/>
                </a:solidFill>
                <a:latin typeface="Consolas" panose="020B0609020204030204" charset="0"/>
              </a:rPr>
              <a:t>nWorld</a:t>
            </a:r>
            <a:r>
              <a:rPr lang="en-US" altLang="zh-CN" dirty="0">
                <a:solidFill>
                  <a:srgbClr val="0000FF"/>
                </a:solidFill>
                <a:latin typeface="Consolas" panose="020B0609020204030204" charset="0"/>
              </a:rPr>
              <a:t>’)</a:t>
            </a:r>
            <a:endParaRPr lang="zh-CN" altLang="en-US" dirty="0">
              <a:solidFill>
                <a:srgbClr val="0000FF"/>
              </a:solidFill>
              <a:latin typeface="Consolas" panose="020B0609020204030204" charset="0"/>
            </a:endParaRPr>
          </a:p>
        </p:txBody>
      </p:sp>
      <p:grpSp>
        <p:nvGrpSpPr>
          <p:cNvPr id="7" name="组合 67"/>
          <p:cNvGrpSpPr/>
          <p:nvPr/>
        </p:nvGrpSpPr>
        <p:grpSpPr>
          <a:xfrm>
            <a:off x="555407" y="89761"/>
            <a:ext cx="8121049" cy="698583"/>
            <a:chOff x="936625" y="4179148"/>
            <a:chExt cx="8121049" cy="698583"/>
          </a:xfrm>
        </p:grpSpPr>
        <p:grpSp>
          <p:nvGrpSpPr>
            <p:cNvPr id="8" name="组合 106"/>
            <p:cNvGrpSpPr/>
            <p:nvPr/>
          </p:nvGrpSpPr>
          <p:grpSpPr>
            <a:xfrm>
              <a:off x="936625" y="4179148"/>
              <a:ext cx="8121049" cy="698583"/>
              <a:chOff x="927100" y="4179148"/>
              <a:chExt cx="8121049"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5" name="图片 4">
            <a:extLst>
              <a:ext uri="{FF2B5EF4-FFF2-40B4-BE49-F238E27FC236}">
                <a16:creationId xmlns:a16="http://schemas.microsoft.com/office/drawing/2014/main" id="{BDC0A594-5E1E-6D57-E035-B38F958D5E31}"/>
              </a:ext>
            </a:extLst>
          </p:cNvPr>
          <p:cNvPicPr>
            <a:picLocks noChangeAspect="1"/>
          </p:cNvPicPr>
          <p:nvPr/>
        </p:nvPicPr>
        <p:blipFill>
          <a:blip r:embed="rId3"/>
          <a:stretch>
            <a:fillRect/>
          </a:stretch>
        </p:blipFill>
        <p:spPr>
          <a:xfrm>
            <a:off x="4596462" y="6151674"/>
            <a:ext cx="4437119" cy="408618"/>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p:txBody>
          <a:bodyPr anchor="t"/>
          <a:lstStyle/>
          <a:p>
            <a:pPr>
              <a:lnSpc>
                <a:spcPct val="150000"/>
              </a:lnSpc>
              <a:spcBef>
                <a:spcPct val="0"/>
              </a:spcBef>
              <a:buClr>
                <a:srgbClr val="FF0000"/>
              </a:buClr>
              <a:buSzPct val="90000"/>
              <a:buFont typeface="Wingdings" panose="05000000000000000000" pitchFamily="2" charset="2"/>
              <a:buChar char="n"/>
            </a:pPr>
            <a:r>
              <a:rPr lang="zh-CN" altLang="en-US" sz="1800" dirty="0">
                <a:sym typeface="Arial" panose="020B0604020202020204" pitchFamily="34" charset="0"/>
              </a:rPr>
              <a:t> </a:t>
            </a:r>
            <a:r>
              <a:rPr lang="zh-CN" altLang="en-US" sz="2000" b="1" dirty="0">
                <a:sym typeface="Arial" panose="020B0604020202020204" pitchFamily="34" charset="0"/>
              </a:rPr>
              <a:t>字符串界定符前面</a:t>
            </a:r>
            <a:r>
              <a:rPr lang="zh-CN" altLang="en-US" sz="2000" b="1" dirty="0">
                <a:solidFill>
                  <a:srgbClr val="0000FF"/>
                </a:solidFill>
                <a:sym typeface="Arial" panose="020B0604020202020204" pitchFamily="34" charset="0"/>
              </a:rPr>
              <a:t>加字母r或</a:t>
            </a:r>
            <a:r>
              <a:rPr lang="en-US" altLang="zh-CN" sz="2000" b="1" dirty="0">
                <a:solidFill>
                  <a:srgbClr val="0000FF"/>
                </a:solidFill>
                <a:sym typeface="Arial" panose="020B0604020202020204" pitchFamily="34" charset="0"/>
              </a:rPr>
              <a:t>R</a:t>
            </a:r>
            <a:r>
              <a:rPr lang="zh-CN" altLang="en-US" sz="2000" b="1" dirty="0">
                <a:solidFill>
                  <a:srgbClr val="0000FF"/>
                </a:solidFill>
                <a:sym typeface="Arial" panose="020B0604020202020204" pitchFamily="34" charset="0"/>
              </a:rPr>
              <a:t>表示</a:t>
            </a:r>
            <a:r>
              <a:rPr lang="zh-CN" altLang="en-US" sz="2000" b="1" dirty="0">
                <a:solidFill>
                  <a:srgbClr val="FF0000"/>
                </a:solidFill>
                <a:sym typeface="Arial" panose="020B0604020202020204" pitchFamily="34" charset="0"/>
              </a:rPr>
              <a:t>原始字符串</a:t>
            </a:r>
            <a:r>
              <a:rPr lang="zh-CN" altLang="en-US" sz="2000" b="1" dirty="0">
                <a:sym typeface="Arial" panose="020B0604020202020204" pitchFamily="34" charset="0"/>
              </a:rPr>
              <a:t>，其中的特殊字符不 进行转义，但字符串的</a:t>
            </a:r>
            <a:r>
              <a:rPr lang="zh-CN" altLang="en-US" sz="2000" b="1" dirty="0">
                <a:solidFill>
                  <a:srgbClr val="0000FF"/>
                </a:solidFill>
                <a:sym typeface="Arial" panose="020B0604020202020204" pitchFamily="34" charset="0"/>
              </a:rPr>
              <a:t>最后一个字符不能是</a:t>
            </a:r>
            <a:r>
              <a:rPr lang="en-US" altLang="zh-CN" sz="2000" b="1" dirty="0">
                <a:solidFill>
                  <a:srgbClr val="0000FF"/>
                </a:solidFill>
                <a:sym typeface="Arial" panose="020B0604020202020204" pitchFamily="34" charset="0"/>
              </a:rPr>
              <a:t>\</a:t>
            </a:r>
            <a:r>
              <a:rPr lang="zh-CN" altLang="en-US" sz="2000" b="1" dirty="0">
                <a:sym typeface="Arial" panose="020B0604020202020204" pitchFamily="34" charset="0"/>
              </a:rPr>
              <a:t>。</a:t>
            </a:r>
            <a:endParaRPr lang="en-US" altLang="zh-CN" sz="2000" b="1" dirty="0">
              <a:sym typeface="Arial" panose="020B0604020202020204" pitchFamily="34" charset="0"/>
            </a:endParaRPr>
          </a:p>
          <a:p>
            <a:pPr lvl="1">
              <a:lnSpc>
                <a:spcPct val="150000"/>
              </a:lnSpc>
              <a:spcBef>
                <a:spcPct val="0"/>
              </a:spcBef>
              <a:buClr>
                <a:srgbClr val="FF0000"/>
              </a:buClr>
              <a:buSzPct val="90000"/>
              <a:buFont typeface="Arial" panose="020B0604020202020204" pitchFamily="34" charset="0"/>
              <a:buChar char="•"/>
            </a:pPr>
            <a:r>
              <a:rPr lang="zh-CN" altLang="en-US" sz="1800" b="1" dirty="0">
                <a:sym typeface="Arial" panose="020B0604020202020204" pitchFamily="34" charset="0"/>
              </a:rPr>
              <a:t>原始字符串主要用于正则表达式、文件路径或者</a:t>
            </a:r>
            <a:r>
              <a:rPr lang="en-US" altLang="zh-CN" sz="1800" b="1" dirty="0">
                <a:sym typeface="Arial" panose="020B0604020202020204" pitchFamily="34" charset="0"/>
              </a:rPr>
              <a:t>URL</a:t>
            </a:r>
            <a:r>
              <a:rPr lang="zh-CN" altLang="en-US" sz="1800" b="1" dirty="0">
                <a:sym typeface="Arial" panose="020B0604020202020204" pitchFamily="34" charset="0"/>
              </a:rPr>
              <a:t>的场合。</a:t>
            </a:r>
            <a:endParaRPr lang="en-US" altLang="zh-CN" sz="1800" b="1" dirty="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r>
              <a:rPr lang="zh-CN" altLang="en-US" sz="1800" b="1" dirty="0">
                <a:sym typeface="Arial" panose="020B0604020202020204" pitchFamily="34" charset="0"/>
              </a:rPr>
              <a:t>例如：</a:t>
            </a:r>
            <a:endParaRPr lang="en-US" altLang="zh-CN" sz="1800" b="1" dirty="0">
              <a:sym typeface="Arial" panose="020B0604020202020204" pitchFamily="34" charset="0"/>
            </a:endParaRPr>
          </a:p>
          <a:p>
            <a:pPr lvl="1">
              <a:lnSpc>
                <a:spcPct val="150000"/>
              </a:lnSpc>
              <a:spcBef>
                <a:spcPct val="0"/>
              </a:spcBef>
              <a:buClr>
                <a:srgbClr val="FF0000"/>
              </a:buClr>
              <a:buSzPct val="90000"/>
              <a:buFont typeface="Wingdings" panose="05000000000000000000" pitchFamily="2" charset="2"/>
              <a:buChar char="ü"/>
            </a:pPr>
            <a:endParaRPr lang="zh-CN" altLang="en-US" sz="1600" b="1" dirty="0">
              <a:sym typeface="Arial" panose="020B0604020202020204" pitchFamily="34" charset="0"/>
            </a:endParaRPr>
          </a:p>
        </p:txBody>
      </p:sp>
      <p:sp>
        <p:nvSpPr>
          <p:cNvPr id="5" name="文本框 4"/>
          <p:cNvSpPr txBox="1"/>
          <p:nvPr/>
        </p:nvSpPr>
        <p:spPr>
          <a:xfrm>
            <a:off x="323528" y="908720"/>
            <a:ext cx="5652628"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rPr>
              <a:t>1.3.4 Python</a:t>
            </a:r>
            <a:r>
              <a:rPr lang="zh-CN" altLang="en-US" sz="2800" b="1" dirty="0">
                <a:latin typeface="Times New Roman" panose="02020603050405020304" pitchFamily="18" charset="0"/>
              </a:rPr>
              <a:t>的字符串类型</a:t>
            </a:r>
          </a:p>
        </p:txBody>
      </p:sp>
      <p:sp>
        <p:nvSpPr>
          <p:cNvPr id="3" name="矩形 2"/>
          <p:cNvSpPr/>
          <p:nvPr/>
        </p:nvSpPr>
        <p:spPr>
          <a:xfrm>
            <a:off x="1194624" y="3284984"/>
            <a:ext cx="7776864" cy="2277547"/>
          </a:xfrm>
          <a:prstGeom prst="rect">
            <a:avLst/>
          </a:prstGeom>
        </p:spPr>
        <p:txBody>
          <a:bodyPr wrap="square">
            <a:spAutoFit/>
          </a:bodyPr>
          <a:lstStyle/>
          <a:p>
            <a:pPr>
              <a:spcBef>
                <a:spcPts val="600"/>
              </a:spcBef>
              <a:buSzPct val="90000"/>
              <a:buNone/>
            </a:pPr>
            <a:r>
              <a:rPr lang="zh-CN" altLang="en-US" sz="1600" dirty="0">
                <a:latin typeface="Consolas" panose="020B0609020204030204" charset="0"/>
                <a:sym typeface="Arial" panose="020B0604020202020204" pitchFamily="34" charset="0"/>
              </a:rPr>
              <a:t>&gt;&gt;&gt; path = 'C:\Windows\notepad.exe'</a:t>
            </a:r>
          </a:p>
          <a:p>
            <a:pPr>
              <a:spcBef>
                <a:spcPts val="600"/>
              </a:spcBef>
              <a:buSzPct val="90000"/>
              <a:buNone/>
            </a:pPr>
            <a:r>
              <a:rPr lang="zh-CN" altLang="en-US" sz="1600" dirty="0">
                <a:latin typeface="Consolas" panose="020B0609020204030204" charset="0"/>
                <a:sym typeface="Arial" panose="020B0604020202020204" pitchFamily="34" charset="0"/>
              </a:rPr>
              <a:t>&gt;&gt;&gt; print(path)                      </a:t>
            </a:r>
            <a:r>
              <a:rPr lang="zh-CN" altLang="en-US" sz="1600" dirty="0">
                <a:solidFill>
                  <a:srgbClr val="0000FF"/>
                </a:solidFill>
                <a:latin typeface="Consolas" panose="020B0609020204030204" charset="0"/>
                <a:sym typeface="Arial" panose="020B0604020202020204" pitchFamily="34" charset="0"/>
              </a:rPr>
              <a:t>#字符\n被转义为换行符</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otepad.exe</a:t>
            </a:r>
          </a:p>
          <a:p>
            <a:pPr>
              <a:spcBef>
                <a:spcPts val="600"/>
              </a:spcBef>
              <a:buSzPct val="90000"/>
              <a:buNone/>
            </a:pPr>
            <a:r>
              <a:rPr lang="zh-CN" altLang="en-US" sz="1600" dirty="0">
                <a:latin typeface="Consolas" panose="020B0609020204030204" charset="0"/>
                <a:sym typeface="Arial" panose="020B0604020202020204" pitchFamily="34" charset="0"/>
              </a:rPr>
              <a:t>&gt;&gt;&gt; path = r'C:\Windows\notepad.exe' </a:t>
            </a:r>
            <a:r>
              <a:rPr lang="zh-CN" altLang="en-US" sz="1600" dirty="0">
                <a:solidFill>
                  <a:srgbClr val="0000FF"/>
                </a:solidFill>
                <a:latin typeface="Consolas" panose="020B0609020204030204" charset="0"/>
                <a:sym typeface="Arial" panose="020B0604020202020204" pitchFamily="34" charset="0"/>
              </a:rPr>
              <a:t>#原始字符串，任何字符都不转义</a:t>
            </a:r>
          </a:p>
          <a:p>
            <a:pPr>
              <a:spcBef>
                <a:spcPts val="600"/>
              </a:spcBef>
              <a:buSzPct val="90000"/>
              <a:buNone/>
            </a:pPr>
            <a:r>
              <a:rPr lang="zh-CN" altLang="en-US" sz="1600" dirty="0">
                <a:latin typeface="Consolas" panose="020B0609020204030204" charset="0"/>
                <a:sym typeface="Arial" panose="020B0604020202020204" pitchFamily="34" charset="0"/>
              </a:rPr>
              <a:t>&gt;&gt;&gt; print(path)</a:t>
            </a:r>
          </a:p>
          <a:p>
            <a:pPr>
              <a:spcBef>
                <a:spcPts val="600"/>
              </a:spcBef>
              <a:buSzPct val="90000"/>
              <a:buNone/>
            </a:pPr>
            <a:r>
              <a:rPr lang="zh-CN" altLang="en-US" sz="1600" dirty="0">
                <a:solidFill>
                  <a:srgbClr val="0000FF"/>
                </a:solidFill>
                <a:latin typeface="Consolas" panose="020B0609020204030204" charset="0"/>
                <a:sym typeface="Arial" panose="020B0604020202020204" pitchFamily="34" charset="0"/>
              </a:rPr>
              <a:t>C:\Windows\notepad.exe</a:t>
            </a:r>
          </a:p>
        </p:txBody>
      </p:sp>
      <p:grpSp>
        <p:nvGrpSpPr>
          <p:cNvPr id="6" name="组合 67"/>
          <p:cNvGrpSpPr/>
          <p:nvPr/>
        </p:nvGrpSpPr>
        <p:grpSpPr>
          <a:xfrm>
            <a:off x="555407" y="89761"/>
            <a:ext cx="8121049" cy="698583"/>
            <a:chOff x="936625" y="4179148"/>
            <a:chExt cx="8121049" cy="698583"/>
          </a:xfrm>
        </p:grpSpPr>
        <p:grpSp>
          <p:nvGrpSpPr>
            <p:cNvPr id="7" name="组合 106"/>
            <p:cNvGrpSpPr/>
            <p:nvPr/>
          </p:nvGrpSpPr>
          <p:grpSpPr>
            <a:xfrm>
              <a:off x="936625" y="4179148"/>
              <a:ext cx="8121049" cy="698583"/>
              <a:chOff x="927100" y="4179148"/>
              <a:chExt cx="8121049"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730909"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的字符串类型</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190407" y="1353385"/>
          <a:ext cx="6408712" cy="2709545"/>
        </p:xfrm>
        <a:graphic>
          <a:graphicData uri="http://schemas.openxmlformats.org/drawingml/2006/table">
            <a:tbl>
              <a:tblPr firstRow="1" bandRow="1">
                <a:tableStyleId>{5940675A-B579-460E-94D1-54222C63F5DA}</a:tableStyleId>
              </a:tblPr>
              <a:tblGrid>
                <a:gridCol w="1872884">
                  <a:extLst>
                    <a:ext uri="{9D8B030D-6E8A-4147-A177-3AD203B41FA5}">
                      <a16:colId xmlns:a16="http://schemas.microsoft.com/office/drawing/2014/main" val="20000"/>
                    </a:ext>
                  </a:extLst>
                </a:gridCol>
                <a:gridCol w="4535828">
                  <a:extLst>
                    <a:ext uri="{9D8B030D-6E8A-4147-A177-3AD203B41FA5}">
                      <a16:colId xmlns:a16="http://schemas.microsoft.com/office/drawing/2014/main" val="20001"/>
                    </a:ext>
                  </a:extLst>
                </a:gridCol>
              </a:tblGrid>
              <a:tr h="193675">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运算符</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算术乘法，序列重复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真除法</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求整商，但如果操作数中有实数的话，</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结果为实数形式的整数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幂运算</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1456">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or</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and, not</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u="none" dirty="0">
                          <a:latin typeface="宋体" panose="02010600030101010101" pitchFamily="2" charset="-122"/>
                          <a:ea typeface="宋体" panose="02010600030101010101" pitchFamily="2" charset="-122"/>
                          <a:cs typeface="宋体" panose="02010600030101010101" pitchFamily="2" charset="-122"/>
                        </a:rPr>
                        <a:t>逻辑或、</a:t>
                      </a:r>
                      <a:r>
                        <a:rPr lang="zh-CN" altLang="en-US" sz="1200" b="1" u="none" dirty="0">
                          <a:latin typeface="宋体" panose="02010600030101010101" pitchFamily="2" charset="-122"/>
                          <a:ea typeface="+mn-ea"/>
                          <a:cs typeface="宋体" panose="02010600030101010101" pitchFamily="2" charset="-122"/>
                        </a:rPr>
                        <a:t>逻辑与、逻辑非</a:t>
                      </a:r>
                    </a:p>
                  </a:txBody>
                  <a:tcPr marL="27150" marR="0" marT="0" marB="0">
                    <a:lnL w="12700" cap="flat" cmpd="sng">
                      <a:solidFill>
                        <a:srgbClr val="080000"/>
                      </a:solidFill>
                      <a:prstDash val="solid"/>
                      <a:headEnd type="none" w="med" len="med"/>
                      <a:tailEnd type="none" w="med" len="med"/>
                    </a:lnL>
                    <a:lnR w="9525" cap="flat" cmpd="sng" algn="ctr">
                      <a:solidFill>
                        <a:srgbClr val="00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成员测试</a:t>
                      </a:r>
                    </a:p>
                  </a:txBody>
                  <a:tcPr marL="27150"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9680">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集合交集、并集、对称差集，差集</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7" name="Content Placeholder 2"/>
          <p:cNvSpPr txBox="1"/>
          <p:nvPr/>
        </p:nvSpPr>
        <p:spPr bwMode="auto">
          <a:xfrm>
            <a:off x="555407" y="4168221"/>
            <a:ext cx="8229600" cy="905594"/>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dirty="0">
                <a:solidFill>
                  <a:srgbClr val="0000FF"/>
                </a:solidFill>
              </a:rPr>
              <a:t>+</a:t>
            </a:r>
            <a:r>
              <a:rPr lang="zh-CN" altLang="en-US" sz="1800" b="1" dirty="0"/>
              <a:t>运算符除了用于算术加法外</a:t>
            </a:r>
            <a:r>
              <a:rPr lang="zh-CN" altLang="en-US" sz="1800" dirty="0"/>
              <a:t>，还可用于</a:t>
            </a:r>
            <a:r>
              <a:rPr lang="zh-CN" altLang="en-US" sz="1800" dirty="0">
                <a:solidFill>
                  <a:srgbClr val="FF0000"/>
                </a:solidFill>
              </a:rPr>
              <a:t>列表、元组、字符串的连接</a:t>
            </a:r>
            <a:r>
              <a:rPr lang="zh-CN" altLang="en-US" sz="1800" dirty="0"/>
              <a:t>，但</a:t>
            </a:r>
            <a:r>
              <a:rPr lang="zh-CN" altLang="en-US" sz="1800" dirty="0">
                <a:solidFill>
                  <a:srgbClr val="FF0000"/>
                </a:solidFill>
              </a:rPr>
              <a:t>不支持不同类型的对象之间相加或连接</a:t>
            </a:r>
            <a:r>
              <a:rPr lang="zh-CN" altLang="en-US" sz="1800" dirty="0"/>
              <a:t>。</a:t>
            </a:r>
          </a:p>
          <a:p>
            <a:pPr>
              <a:buClr>
                <a:srgbClr val="FF0000"/>
              </a:buClr>
              <a:buFont typeface="Wingdings" panose="05000000000000000000" pitchFamily="2" charset="2"/>
              <a:buChar char="ü"/>
            </a:pPr>
            <a:r>
              <a:rPr lang="zh-CN" altLang="en-US" sz="1400" b="1" dirty="0"/>
              <a:t>例如：</a:t>
            </a:r>
          </a:p>
        </p:txBody>
      </p:sp>
      <p:sp>
        <p:nvSpPr>
          <p:cNvPr id="4" name="矩形 3"/>
          <p:cNvSpPr/>
          <p:nvPr/>
        </p:nvSpPr>
        <p:spPr>
          <a:xfrm>
            <a:off x="1871103" y="4766840"/>
            <a:ext cx="4572000" cy="1800493"/>
          </a:xfrm>
          <a:prstGeom prst="rect">
            <a:avLst/>
          </a:prstGeom>
        </p:spPr>
        <p:txBody>
          <a:bodyPr>
            <a:spAutoFit/>
          </a:bodyPr>
          <a:lstStyle/>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'abcd' + '1234'</a:t>
            </a: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'abcd1234'</a:t>
            </a: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 + 1</a:t>
            </a:r>
          </a:p>
          <a:p>
            <a:pPr>
              <a:spcBef>
                <a:spcPts val="0"/>
              </a:spcBef>
              <a:buFont typeface="Arial" panose="020B0604020202020204" pitchFamily="34" charset="0"/>
              <a:buNone/>
            </a:pPr>
            <a:r>
              <a:rPr lang="zh-CN" altLang="en-US" sz="1400" b="1" dirty="0">
                <a:solidFill>
                  <a:srgbClr val="FF0000"/>
                </a:solidFill>
                <a:latin typeface="Times New Roman" panose="02020603050405020304" pitchFamily="18" charset="0"/>
                <a:ea typeface="仿宋" panose="02010609060101010101" pitchFamily="49" charset="-122"/>
              </a:rPr>
              <a:t>TypeError: Can't convert 'int' object to str implicitly</a:t>
            </a: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True + 3                        </a:t>
            </a:r>
            <a:r>
              <a:rPr lang="zh-CN" altLang="en-US" sz="1200" b="1" dirty="0">
                <a:solidFill>
                  <a:srgbClr val="0000FF"/>
                </a:solidFill>
                <a:latin typeface="Times New Roman" panose="02020603050405020304" pitchFamily="18" charset="0"/>
                <a:ea typeface="仿宋" panose="02010609060101010101" pitchFamily="49" charset="-122"/>
              </a:rPr>
              <a:t>#Python内部把True当作1处理</a:t>
            </a: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4</a:t>
            </a: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False + 3                      </a:t>
            </a:r>
            <a:r>
              <a:rPr lang="zh-CN" altLang="en-US" sz="1200" b="1" dirty="0">
                <a:solidFill>
                  <a:srgbClr val="0000FF"/>
                </a:solidFill>
                <a:latin typeface="Times New Roman" panose="02020603050405020304" pitchFamily="18" charset="0"/>
                <a:ea typeface="仿宋" panose="02010609060101010101" pitchFamily="49" charset="-122"/>
              </a:rPr>
              <a:t>#把False当作0处理</a:t>
            </a: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3</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5" name="图片 4"/>
          <p:cNvPicPr>
            <a:picLocks noChangeAspect="1"/>
          </p:cNvPicPr>
          <p:nvPr/>
        </p:nvPicPr>
        <p:blipFill>
          <a:blip r:embed="rId3"/>
          <a:stretch>
            <a:fillRect/>
          </a:stretch>
        </p:blipFill>
        <p:spPr>
          <a:xfrm>
            <a:off x="555625" y="2080895"/>
            <a:ext cx="3064510" cy="4119880"/>
          </a:xfrm>
          <a:prstGeom prst="rect">
            <a:avLst/>
          </a:prstGeom>
        </p:spPr>
      </p:pic>
      <p:sp>
        <p:nvSpPr>
          <p:cNvPr id="13" name="文本框 12"/>
          <p:cNvSpPr txBox="1"/>
          <p:nvPr/>
        </p:nvSpPr>
        <p:spPr>
          <a:xfrm>
            <a:off x="495935" y="1602105"/>
            <a:ext cx="8152130" cy="368300"/>
          </a:xfrm>
          <a:prstGeom prst="rect">
            <a:avLst/>
          </a:prstGeom>
          <a:noFill/>
        </p:spPr>
        <p:txBody>
          <a:bodyPr wrap="square" rtlCol="0" anchor="t">
            <a:spAutoFit/>
          </a:bodyPr>
          <a:lstStyle/>
          <a:p>
            <a:r>
              <a:rPr lang="zh-CN" altLang="en-US"/>
              <a:t>举个简单的例子 4 +5 = 9 。 例子中，4 和 5 被称为操作数，+ 称为运算符。</a:t>
            </a:r>
          </a:p>
        </p:txBody>
      </p:sp>
    </p:spTree>
  </p:cSld>
  <p:clrMapOvr>
    <a:masterClrMapping/>
  </p:clrMapOvr>
  <p:transition spd="slow" advClick="0">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3"/>
          <a:stretch>
            <a:fillRect/>
          </a:stretch>
        </p:blipFill>
        <p:spPr>
          <a:xfrm>
            <a:off x="467360" y="1412875"/>
            <a:ext cx="8472805" cy="4748530"/>
          </a:xfrm>
          <a:prstGeom prst="rect">
            <a:avLst/>
          </a:prstGeom>
        </p:spPr>
      </p:pic>
    </p:spTree>
  </p:cSld>
  <p:clrMapOvr>
    <a:masterClrMapping/>
  </p:clrMapOvr>
  <p:transition spd="slow" advClick="0">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3" name="图片 2"/>
          <p:cNvPicPr>
            <a:picLocks noChangeAspect="1"/>
          </p:cNvPicPr>
          <p:nvPr/>
        </p:nvPicPr>
        <p:blipFill>
          <a:blip r:embed="rId3"/>
          <a:stretch>
            <a:fillRect/>
          </a:stretch>
        </p:blipFill>
        <p:spPr>
          <a:xfrm>
            <a:off x="395605" y="1412875"/>
            <a:ext cx="8496300" cy="5177155"/>
          </a:xfrm>
          <a:prstGeom prst="rect">
            <a:avLst/>
          </a:prstGeom>
        </p:spPr>
      </p:pic>
    </p:spTree>
  </p:cSld>
  <p:clrMapOvr>
    <a:masterClrMapping/>
  </p:clrMapOvr>
  <p:transition spd="slow" advClick="0">
    <p:pull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3"/>
          <a:stretch>
            <a:fillRect/>
          </a:stretch>
        </p:blipFill>
        <p:spPr>
          <a:xfrm>
            <a:off x="683260" y="1268730"/>
            <a:ext cx="7347585" cy="5223510"/>
          </a:xfrm>
          <a:prstGeom prst="rect">
            <a:avLst/>
          </a:prstGeom>
        </p:spPr>
      </p:pic>
    </p:spTree>
  </p:cSld>
  <p:clrMapOvr>
    <a:masterClrMapping/>
  </p:clrMapOvr>
  <p:transition spd="slow" advClick="0">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3" name="文本框 2"/>
          <p:cNvSpPr txBox="1"/>
          <p:nvPr/>
        </p:nvSpPr>
        <p:spPr>
          <a:xfrm>
            <a:off x="422910" y="1334770"/>
            <a:ext cx="8206105" cy="922020"/>
          </a:xfrm>
          <a:prstGeom prst="rect">
            <a:avLst/>
          </a:prstGeom>
          <a:noFill/>
        </p:spPr>
        <p:txBody>
          <a:bodyPr wrap="square" rtlCol="0" anchor="t">
            <a:spAutoFit/>
          </a:bodyPr>
          <a:lstStyle/>
          <a:p>
            <a:r>
              <a:rPr lang="zh-CN" altLang="en-US"/>
              <a:t>按位运算符是把数字看作二进制来进行计算的。Python中的按位运算法则如下：</a:t>
            </a:r>
          </a:p>
          <a:p>
            <a:endParaRPr lang="zh-CN" altLang="en-US"/>
          </a:p>
          <a:p>
            <a:r>
              <a:rPr lang="zh-CN" altLang="en-US"/>
              <a:t>下表中变量 a 为 60，b 为 13二进制格式如下：</a:t>
            </a:r>
          </a:p>
        </p:txBody>
      </p:sp>
      <p:sp>
        <p:nvSpPr>
          <p:cNvPr id="4" name="文本框 3"/>
          <p:cNvSpPr txBox="1"/>
          <p:nvPr/>
        </p:nvSpPr>
        <p:spPr>
          <a:xfrm>
            <a:off x="555625" y="2420620"/>
            <a:ext cx="7696200" cy="3291840"/>
          </a:xfrm>
          <a:prstGeom prst="rect">
            <a:avLst/>
          </a:prstGeom>
          <a:noFill/>
        </p:spPr>
        <p:txBody>
          <a:bodyPr wrap="square" rtlCol="0" anchor="t">
            <a:spAutoFit/>
          </a:bodyPr>
          <a:lstStyle/>
          <a:p>
            <a:r>
              <a:rPr lang="zh-CN" altLang="en-US" sz="1600"/>
              <a:t>a = 0011 1100</a:t>
            </a:r>
          </a:p>
          <a:p>
            <a:endParaRPr lang="zh-CN" altLang="en-US" sz="1600"/>
          </a:p>
          <a:p>
            <a:r>
              <a:rPr lang="zh-CN" altLang="en-US" sz="1600"/>
              <a:t>b = 0000 1101</a:t>
            </a:r>
          </a:p>
          <a:p>
            <a:endParaRPr lang="zh-CN" altLang="en-US" sz="1600"/>
          </a:p>
          <a:p>
            <a:r>
              <a:rPr lang="zh-CN" altLang="en-US" sz="1600"/>
              <a:t>-----------------</a:t>
            </a:r>
          </a:p>
          <a:p>
            <a:endParaRPr lang="zh-CN" altLang="en-US" sz="1600"/>
          </a:p>
          <a:p>
            <a:r>
              <a:rPr lang="zh-CN" altLang="en-US" sz="1600"/>
              <a:t>a&amp;b = 0000 1100</a:t>
            </a:r>
          </a:p>
          <a:p>
            <a:endParaRPr lang="zh-CN" altLang="en-US" sz="1600"/>
          </a:p>
          <a:p>
            <a:r>
              <a:rPr lang="zh-CN" altLang="en-US" sz="1600"/>
              <a:t>a|b = 0011 1101</a:t>
            </a:r>
          </a:p>
          <a:p>
            <a:endParaRPr lang="zh-CN" altLang="en-US" sz="1600"/>
          </a:p>
          <a:p>
            <a:r>
              <a:rPr lang="zh-CN" altLang="en-US" sz="1600"/>
              <a:t>a^b = 0011 0001</a:t>
            </a:r>
          </a:p>
          <a:p>
            <a:endParaRPr lang="zh-CN" altLang="en-US" sz="1600"/>
          </a:p>
          <a:p>
            <a:r>
              <a:rPr lang="zh-CN" altLang="en-US" sz="1600"/>
              <a:t>~a  = 1100 0011</a:t>
            </a:r>
          </a:p>
        </p:txBody>
      </p:sp>
      <p:pic>
        <p:nvPicPr>
          <p:cNvPr id="5" name="图片 4"/>
          <p:cNvPicPr>
            <a:picLocks noChangeAspect="1"/>
          </p:cNvPicPr>
          <p:nvPr/>
        </p:nvPicPr>
        <p:blipFill>
          <a:blip r:embed="rId3"/>
          <a:stretch>
            <a:fillRect/>
          </a:stretch>
        </p:blipFill>
        <p:spPr>
          <a:xfrm>
            <a:off x="2411095" y="2420620"/>
            <a:ext cx="6619240" cy="3265170"/>
          </a:xfrm>
          <a:prstGeom prst="rect">
            <a:avLst/>
          </a:prstGeom>
        </p:spPr>
      </p:pic>
    </p:spTree>
  </p:cSld>
  <p:clrMapOvr>
    <a:masterClrMapping/>
  </p:clrMapOvr>
  <p:transition spd="slow" advClick="0">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3"/>
          <a:stretch>
            <a:fillRect/>
          </a:stretch>
        </p:blipFill>
        <p:spPr>
          <a:xfrm>
            <a:off x="395605" y="1268730"/>
            <a:ext cx="7922260" cy="1759585"/>
          </a:xfrm>
          <a:prstGeom prst="rect">
            <a:avLst/>
          </a:prstGeom>
        </p:spPr>
      </p:pic>
      <p:sp>
        <p:nvSpPr>
          <p:cNvPr id="13" name="文本框 12"/>
          <p:cNvSpPr txBox="1"/>
          <p:nvPr/>
        </p:nvSpPr>
        <p:spPr>
          <a:xfrm>
            <a:off x="467360" y="2996565"/>
            <a:ext cx="7990840" cy="3938270"/>
          </a:xfrm>
          <a:prstGeom prst="rect">
            <a:avLst/>
          </a:prstGeom>
          <a:noFill/>
        </p:spPr>
        <p:txBody>
          <a:bodyPr wrap="square" rtlCol="0" anchor="t">
            <a:spAutoFit/>
          </a:bodyPr>
          <a:lstStyle/>
          <a:p>
            <a:r>
              <a:rPr lang="zh-CN" altLang="en-US" sz="1000"/>
              <a:t>a = 10</a:t>
            </a:r>
          </a:p>
          <a:p>
            <a:r>
              <a:rPr lang="zh-CN" altLang="en-US" sz="1000"/>
              <a:t>b = 20</a:t>
            </a:r>
          </a:p>
          <a:p>
            <a:r>
              <a:rPr lang="zh-CN" altLang="en-US" sz="1000"/>
              <a:t>if ( a and b ):</a:t>
            </a:r>
          </a:p>
          <a:p>
            <a:r>
              <a:rPr lang="zh-CN" altLang="en-US" sz="1000"/>
              <a:t>   print ("1 - 变量 a 和 b 都为 true")</a:t>
            </a:r>
          </a:p>
          <a:p>
            <a:r>
              <a:rPr lang="zh-CN" altLang="en-US" sz="1000"/>
              <a:t>else:</a:t>
            </a:r>
          </a:p>
          <a:p>
            <a:r>
              <a:rPr lang="zh-CN" altLang="en-US" sz="1000"/>
              <a:t>   print ("1 - 变量 a 和 b 有一个不为 true")</a:t>
            </a:r>
          </a:p>
          <a:p>
            <a:r>
              <a:rPr lang="zh-CN" altLang="en-US" sz="1000"/>
              <a:t>if ( a or b ):</a:t>
            </a:r>
          </a:p>
          <a:p>
            <a:r>
              <a:rPr lang="zh-CN" altLang="en-US" sz="1000"/>
              <a:t>   print ("2 - 变量 a 和 b 都为 true，或其中一个变量为 true")</a:t>
            </a:r>
          </a:p>
          <a:p>
            <a:r>
              <a:rPr lang="zh-CN" altLang="en-US" sz="1000"/>
              <a:t>else:</a:t>
            </a:r>
          </a:p>
          <a:p>
            <a:r>
              <a:rPr lang="zh-CN" altLang="en-US" sz="1000"/>
              <a:t>   print ("2 - 变量 a 和 b 都不为 true")</a:t>
            </a:r>
          </a:p>
          <a:p>
            <a:r>
              <a:rPr lang="zh-CN" altLang="en-US" sz="1000"/>
              <a:t> # 修改变量 a 的值</a:t>
            </a:r>
          </a:p>
          <a:p>
            <a:r>
              <a:rPr lang="zh-CN" altLang="en-US" sz="1000"/>
              <a:t>a = 0</a:t>
            </a:r>
          </a:p>
          <a:p>
            <a:r>
              <a:rPr lang="zh-CN" altLang="en-US" sz="1000"/>
              <a:t>if ( a and b ):</a:t>
            </a:r>
          </a:p>
          <a:p>
            <a:r>
              <a:rPr lang="zh-CN" altLang="en-US" sz="1000"/>
              <a:t>   print ("3 - 变量 a 和 b 都为 true")</a:t>
            </a:r>
          </a:p>
          <a:p>
            <a:r>
              <a:rPr lang="zh-CN" altLang="en-US" sz="1000"/>
              <a:t>else:</a:t>
            </a:r>
          </a:p>
          <a:p>
            <a:r>
              <a:rPr lang="zh-CN" altLang="en-US" sz="1000"/>
              <a:t>   print ("3 - 变量 a 和 b 有一个不为 true") </a:t>
            </a:r>
          </a:p>
          <a:p>
            <a:r>
              <a:rPr lang="zh-CN" altLang="en-US" sz="1000"/>
              <a:t>if ( a or b ):</a:t>
            </a:r>
          </a:p>
          <a:p>
            <a:r>
              <a:rPr lang="zh-CN" altLang="en-US" sz="1000"/>
              <a:t>   print ("4 - 变量 a 和 b 都为 true，或其中一个变量为 true")</a:t>
            </a:r>
          </a:p>
          <a:p>
            <a:r>
              <a:rPr lang="zh-CN" altLang="en-US" sz="1000"/>
              <a:t>else:</a:t>
            </a:r>
          </a:p>
          <a:p>
            <a:r>
              <a:rPr lang="zh-CN" altLang="en-US" sz="1000"/>
              <a:t>   print ("4 - 变量 a 和 b 都不为 true")</a:t>
            </a:r>
          </a:p>
          <a:p>
            <a:r>
              <a:rPr lang="zh-CN" altLang="en-US" sz="1000"/>
              <a:t> </a:t>
            </a:r>
          </a:p>
          <a:p>
            <a:r>
              <a:rPr lang="zh-CN" altLang="en-US" sz="1000"/>
              <a:t>if not( a and b ):</a:t>
            </a:r>
          </a:p>
          <a:p>
            <a:r>
              <a:rPr lang="zh-CN" altLang="en-US" sz="1000"/>
              <a:t>   print ("5 - 变量 a 和 b 都为 false，或其中一个变量为 false")</a:t>
            </a:r>
          </a:p>
          <a:p>
            <a:r>
              <a:rPr lang="zh-CN" altLang="en-US" sz="1000"/>
              <a:t>else:</a:t>
            </a:r>
          </a:p>
          <a:p>
            <a:r>
              <a:rPr lang="zh-CN" altLang="en-US" sz="1000"/>
              <a:t>   print ("5 - 变量 a 和 b 都为 true")</a:t>
            </a:r>
          </a:p>
        </p:txBody>
      </p:sp>
      <p:pic>
        <p:nvPicPr>
          <p:cNvPr id="14" name="图片 13"/>
          <p:cNvPicPr>
            <a:picLocks noChangeAspect="1"/>
          </p:cNvPicPr>
          <p:nvPr/>
        </p:nvPicPr>
        <p:blipFill>
          <a:blip r:embed="rId4"/>
          <a:stretch>
            <a:fillRect/>
          </a:stretch>
        </p:blipFill>
        <p:spPr>
          <a:xfrm>
            <a:off x="4211955" y="4005580"/>
            <a:ext cx="3676650" cy="1228725"/>
          </a:xfrm>
          <a:prstGeom prst="rect">
            <a:avLst/>
          </a:prstGeom>
        </p:spPr>
      </p:pic>
    </p:spTree>
  </p:cSld>
  <p:clrMapOvr>
    <a:masterClrMapping/>
  </p:clrMapOvr>
  <p:transition spd="slow" advClick="0">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2" name="图片 1"/>
          <p:cNvPicPr>
            <a:picLocks noChangeAspect="1"/>
          </p:cNvPicPr>
          <p:nvPr/>
        </p:nvPicPr>
        <p:blipFill>
          <a:blip r:embed="rId3"/>
          <a:stretch>
            <a:fillRect/>
          </a:stretch>
        </p:blipFill>
        <p:spPr>
          <a:xfrm>
            <a:off x="395605" y="1334770"/>
            <a:ext cx="8520430" cy="1866900"/>
          </a:xfrm>
          <a:prstGeom prst="rect">
            <a:avLst/>
          </a:prstGeom>
        </p:spPr>
      </p:pic>
      <p:pic>
        <p:nvPicPr>
          <p:cNvPr id="7" name="图片 6"/>
          <p:cNvPicPr>
            <a:picLocks noChangeAspect="1"/>
          </p:cNvPicPr>
          <p:nvPr/>
        </p:nvPicPr>
        <p:blipFill>
          <a:blip r:embed="rId4"/>
          <a:stretch>
            <a:fillRect/>
          </a:stretch>
        </p:blipFill>
        <p:spPr>
          <a:xfrm>
            <a:off x="467360" y="3201670"/>
            <a:ext cx="3221990" cy="3246120"/>
          </a:xfrm>
          <a:prstGeom prst="rect">
            <a:avLst/>
          </a:prstGeom>
        </p:spPr>
      </p:pic>
      <p:pic>
        <p:nvPicPr>
          <p:cNvPr id="14" name="图片 13"/>
          <p:cNvPicPr>
            <a:picLocks noChangeAspect="1"/>
          </p:cNvPicPr>
          <p:nvPr/>
        </p:nvPicPr>
        <p:blipFill>
          <a:blip r:embed="rId5"/>
          <a:stretch>
            <a:fillRect/>
          </a:stretch>
        </p:blipFill>
        <p:spPr>
          <a:xfrm>
            <a:off x="4067810" y="5137785"/>
            <a:ext cx="2867025" cy="131000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占位符 6146"/>
          <p:cNvSpPr>
            <a:spLocks noGrp="1"/>
          </p:cNvSpPr>
          <p:nvPr>
            <p:ph idx="1"/>
          </p:nvPr>
        </p:nvSpPr>
        <p:spPr>
          <a:xfrm>
            <a:off x="313184" y="881814"/>
            <a:ext cx="8723312" cy="4678451"/>
          </a:xfrm>
        </p:spPr>
        <p:txBody>
          <a:bodyPr anchor="t"/>
          <a:lstStyle/>
          <a:p>
            <a:pPr>
              <a:spcBef>
                <a:spcPts val="600"/>
              </a:spcBef>
              <a:spcAft>
                <a:spcPts val="0"/>
              </a:spcAft>
              <a:buClr>
                <a:srgbClr val="FF0000"/>
              </a:buClr>
              <a:buSzPct val="90000"/>
              <a:buFont typeface="Wingdings" panose="05000000000000000000" pitchFamily="2" charset="2"/>
              <a:buChar char="Ø"/>
            </a:pPr>
            <a:r>
              <a:rPr lang="en-US" altLang="zh-CN" sz="2800" b="1" dirty="0">
                <a:latin typeface="宋体" panose="02010600030101010101" pitchFamily="2" charset="-122"/>
              </a:rPr>
              <a:t>Python</a:t>
            </a:r>
            <a:r>
              <a:rPr lang="zh-CN" altLang="en-US" sz="2800" b="1" dirty="0">
                <a:latin typeface="宋体" panose="02010600030101010101" pitchFamily="2" charset="-122"/>
              </a:rPr>
              <a:t>语言的魅力</a:t>
            </a:r>
            <a:endParaRPr lang="en-US" altLang="zh-CN" sz="28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2200" b="1" dirty="0">
                <a:latin typeface="宋体" panose="02010600030101010101" pitchFamily="2" charset="-122"/>
              </a:rPr>
              <a:t>Python是一门</a:t>
            </a:r>
            <a:r>
              <a:rPr lang="zh-CN" altLang="en-US" sz="2200" b="1" dirty="0">
                <a:solidFill>
                  <a:srgbClr val="FF0000"/>
                </a:solidFill>
                <a:latin typeface="宋体" panose="02010600030101010101" pitchFamily="2" charset="-122"/>
              </a:rPr>
              <a:t>跨平台</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开源</a:t>
            </a:r>
            <a:r>
              <a:rPr lang="zh-CN" altLang="en-US" sz="2200" b="1" dirty="0">
                <a:latin typeface="宋体" panose="02010600030101010101" pitchFamily="2" charset="-122"/>
              </a:rPr>
              <a:t>、</a:t>
            </a:r>
            <a:r>
              <a:rPr lang="zh-CN" altLang="en-US" sz="2200" b="1" dirty="0">
                <a:solidFill>
                  <a:srgbClr val="FF0000"/>
                </a:solidFill>
                <a:latin typeface="宋体" panose="02010600030101010101" pitchFamily="2" charset="-122"/>
              </a:rPr>
              <a:t>免费</a:t>
            </a:r>
            <a:r>
              <a:rPr lang="zh-CN" altLang="en-US" sz="2200" b="1" dirty="0">
                <a:latin typeface="宋体" panose="02010600030101010101" pitchFamily="2" charset="-122"/>
              </a:rPr>
              <a:t>的</a:t>
            </a:r>
            <a:r>
              <a:rPr lang="zh-CN" altLang="en-US" sz="2200" b="1" dirty="0">
                <a:solidFill>
                  <a:srgbClr val="FF0000"/>
                </a:solidFill>
                <a:latin typeface="宋体" panose="02010600030101010101" pitchFamily="2" charset="-122"/>
              </a:rPr>
              <a:t>解释型高级动态编程语言</a:t>
            </a:r>
            <a:endParaRPr lang="en-US" altLang="zh-CN" sz="2200" b="1"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支持伪编译将Python源程序转换为</a:t>
            </a:r>
            <a:r>
              <a:rPr lang="zh-CN" altLang="en-US" sz="1800" b="1" dirty="0">
                <a:latin typeface="宋体" panose="02010600030101010101" pitchFamily="2" charset="-122"/>
              </a:rPr>
              <a:t>字节码</a:t>
            </a:r>
            <a:r>
              <a:rPr lang="zh-CN" altLang="en-US" sz="1800" dirty="0">
                <a:latin typeface="宋体" panose="02010600030101010101" pitchFamily="2" charset="-122"/>
              </a:rPr>
              <a:t>来优化程序和提高运行速度</a:t>
            </a:r>
            <a:endParaRPr lang="en-US" altLang="zh-CN" sz="1800"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支持使用py2exe、</a:t>
            </a:r>
            <a:r>
              <a:rPr lang="en-US" altLang="zh-CN" sz="1800" dirty="0">
                <a:latin typeface="宋体" panose="02010600030101010101" pitchFamily="2" charset="-122"/>
              </a:rPr>
              <a:t>pyinstaller</a:t>
            </a:r>
            <a:r>
              <a:rPr lang="zh-CN" altLang="en-US" sz="1800" dirty="0">
                <a:latin typeface="宋体" panose="02010600030101010101" pitchFamily="2" charset="-122"/>
              </a:rPr>
              <a:t>或</a:t>
            </a:r>
            <a:r>
              <a:rPr lang="en-US" altLang="zh-CN" sz="1800" dirty="0">
                <a:latin typeface="宋体" panose="02010600030101010101" pitchFamily="2" charset="-122"/>
              </a:rPr>
              <a:t>cx_Freeze</a:t>
            </a:r>
            <a:r>
              <a:rPr lang="zh-CN" altLang="en-US" sz="1800" dirty="0">
                <a:latin typeface="宋体" panose="02010600030101010101" pitchFamily="2" charset="-122"/>
              </a:rPr>
              <a:t>工具将Python程序</a:t>
            </a:r>
            <a:r>
              <a:rPr lang="zh-CN" altLang="en-US" sz="1800" b="1" dirty="0">
                <a:latin typeface="宋体" panose="02010600030101010101" pitchFamily="2" charset="-122"/>
              </a:rPr>
              <a:t>转换为二进制可执行文件</a:t>
            </a:r>
            <a:r>
              <a:rPr lang="zh-CN" altLang="en-US" sz="1400" dirty="0">
                <a:latin typeface="宋体" panose="02010600030101010101" pitchFamily="2" charset="-122"/>
              </a:rPr>
              <a:t>。</a:t>
            </a:r>
          </a:p>
          <a:p>
            <a:pPr>
              <a:spcBef>
                <a:spcPts val="600"/>
              </a:spcBef>
              <a:spcAft>
                <a:spcPts val="0"/>
              </a:spcAft>
              <a:buClr>
                <a:srgbClr val="FF0000"/>
              </a:buClr>
              <a:buSzPct val="90000"/>
              <a:buFont typeface="Wingdings" panose="05000000000000000000" pitchFamily="2" charset="2"/>
              <a:buChar char="n"/>
            </a:pPr>
            <a:r>
              <a:rPr lang="zh-CN" altLang="en-US" sz="1800" dirty="0">
                <a:latin typeface="宋体" panose="02010600030101010101" pitchFamily="2" charset="-122"/>
              </a:rPr>
              <a:t>Python支持</a:t>
            </a:r>
            <a:r>
              <a:rPr lang="zh-CN" altLang="en-US" sz="1800" b="1" dirty="0">
                <a:solidFill>
                  <a:srgbClr val="FF0000"/>
                </a:solidFill>
                <a:latin typeface="宋体" panose="02010600030101010101" pitchFamily="2" charset="-122"/>
              </a:rPr>
              <a:t>命令式编程</a:t>
            </a:r>
            <a:r>
              <a:rPr lang="zh-CN" altLang="en-US" sz="1800" b="1" dirty="0">
                <a:latin typeface="宋体" panose="02010600030101010101" pitchFamily="2" charset="-122"/>
              </a:rPr>
              <a:t>（</a:t>
            </a:r>
            <a:r>
              <a:rPr lang="en-US" altLang="zh-CN" sz="1800" b="1" dirty="0">
                <a:latin typeface="宋体" panose="02010600030101010101" pitchFamily="2" charset="-122"/>
              </a:rPr>
              <a:t>How to do</a:t>
            </a:r>
            <a:r>
              <a:rPr lang="zh-CN" altLang="en-US" sz="1800" b="1"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rPr>
              <a:t>、</a:t>
            </a:r>
            <a:r>
              <a:rPr lang="zh-CN" altLang="en-US" sz="1800" b="1" dirty="0">
                <a:solidFill>
                  <a:srgbClr val="FF0000"/>
                </a:solidFill>
                <a:latin typeface="宋体" panose="02010600030101010101" pitchFamily="2" charset="-122"/>
              </a:rPr>
              <a:t>函数式编程</a:t>
            </a:r>
            <a:r>
              <a:rPr lang="zh-CN" altLang="en-US" sz="1800" b="1" dirty="0">
                <a:latin typeface="宋体" panose="02010600030101010101" pitchFamily="2" charset="-122"/>
              </a:rPr>
              <a:t>（</a:t>
            </a:r>
            <a:r>
              <a:rPr lang="en-US" altLang="zh-CN" sz="1800" b="1" dirty="0">
                <a:latin typeface="宋体" panose="02010600030101010101" pitchFamily="2" charset="-122"/>
              </a:rPr>
              <a:t>What to do</a:t>
            </a:r>
            <a:r>
              <a:rPr lang="zh-CN" altLang="en-US" sz="1800" b="1" dirty="0">
                <a:latin typeface="宋体" panose="02010600030101010101" pitchFamily="2" charset="-122"/>
              </a:rPr>
              <a:t>）</a:t>
            </a:r>
            <a:r>
              <a:rPr lang="zh-CN" altLang="en-US" sz="1800" dirty="0">
                <a:latin typeface="宋体" panose="02010600030101010101" pitchFamily="2" charset="-122"/>
              </a:rPr>
              <a:t>，完全支持</a:t>
            </a:r>
            <a:r>
              <a:rPr lang="zh-CN" altLang="en-US" sz="1800" b="1" dirty="0">
                <a:latin typeface="宋体" panose="02010600030101010101" pitchFamily="2" charset="-122"/>
              </a:rPr>
              <a:t>面向对象程序设计</a:t>
            </a:r>
            <a:endParaRPr lang="en-US" altLang="zh-CN" sz="1800" b="1"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zh-CN" altLang="en-US" sz="1800" dirty="0">
                <a:latin typeface="宋体" panose="02010600030101010101" pitchFamily="2" charset="-122"/>
              </a:rPr>
              <a:t>语法简洁清晰，</a:t>
            </a:r>
            <a:r>
              <a:rPr lang="zh-CN" altLang="en-US" sz="1800" b="1" dirty="0">
                <a:solidFill>
                  <a:srgbClr val="0000FF"/>
                </a:solidFill>
                <a:latin typeface="宋体" panose="02010600030101010101" pitchFamily="2" charset="-122"/>
              </a:rPr>
              <a:t>拥有大量的几乎支持所有领域应用开发的成熟扩展库</a:t>
            </a:r>
            <a:r>
              <a:rPr lang="zh-CN" altLang="en-US" sz="1800" b="1" dirty="0">
                <a:latin typeface="宋体" panose="02010600030101010101" pitchFamily="2" charset="-122"/>
              </a:rPr>
              <a:t>。</a:t>
            </a:r>
            <a:endParaRPr lang="en-US" altLang="zh-CN" sz="1800" b="1" dirty="0">
              <a:latin typeface="宋体" panose="02010600030101010101" pitchFamily="2" charset="-122"/>
            </a:endParaRPr>
          </a:p>
          <a:p>
            <a:pPr>
              <a:spcBef>
                <a:spcPts val="600"/>
              </a:spcBef>
              <a:spcAft>
                <a:spcPts val="0"/>
              </a:spcAft>
              <a:buClr>
                <a:srgbClr val="FF0000"/>
              </a:buClr>
              <a:buSzPct val="90000"/>
              <a:buFont typeface="Wingdings" panose="05000000000000000000" pitchFamily="2" charset="2"/>
              <a:buChar char="n"/>
            </a:pPr>
            <a:r>
              <a:rPr lang="zh-CN" altLang="en-US" sz="1800" b="1" dirty="0">
                <a:solidFill>
                  <a:srgbClr val="FF0000"/>
                </a:solidFill>
                <a:latin typeface="宋体" panose="02010600030101010101" pitchFamily="2" charset="-122"/>
              </a:rPr>
              <a:t>胶水语言</a:t>
            </a:r>
            <a:r>
              <a:rPr lang="zh-CN" altLang="en-US" sz="1800" dirty="0">
                <a:solidFill>
                  <a:srgbClr val="FF0000"/>
                </a:solidFill>
                <a:latin typeface="宋体" panose="02010600030101010101" pitchFamily="2" charset="-122"/>
              </a:rPr>
              <a:t>：</a:t>
            </a:r>
            <a:r>
              <a:rPr lang="zh-CN" altLang="en-US" sz="1800" dirty="0">
                <a:latin typeface="宋体" panose="02010600030101010101" pitchFamily="2" charset="-122"/>
              </a:rPr>
              <a:t>可以把多种不同语言编写的程序融合到一起实现无缝拼接，更好地发挥不同语言和工具的优势，满足不同</a:t>
            </a:r>
            <a:r>
              <a:rPr lang="zh-CN" altLang="en-US" sz="1800" b="1" dirty="0">
                <a:solidFill>
                  <a:srgbClr val="0000FF"/>
                </a:solidFill>
                <a:latin typeface="宋体" panose="02010600030101010101" pitchFamily="2" charset="-122"/>
              </a:rPr>
              <a:t>应用领域</a:t>
            </a:r>
            <a:r>
              <a:rPr lang="zh-CN" altLang="en-US" sz="1800" dirty="0">
                <a:latin typeface="宋体" panose="02010600030101010101" pitchFamily="2" charset="-122"/>
              </a:rPr>
              <a:t>的需求。</a:t>
            </a:r>
            <a:endParaRPr lang="en-US" altLang="zh-CN" sz="1800" dirty="0">
              <a:latin typeface="宋体" panose="02010600030101010101" pitchFamily="2" charset="-122"/>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Web and Internet Development: </a:t>
            </a:r>
            <a:r>
              <a:rPr lang="en-US" altLang="zh-CN" sz="1400" b="1" dirty="0">
                <a:solidFill>
                  <a:srgbClr val="0000FF"/>
                </a:solidFill>
              </a:rPr>
              <a:t>Django</a:t>
            </a:r>
            <a:r>
              <a:rPr lang="zh-CN" altLang="en-US" sz="1400" b="1" dirty="0">
                <a:solidFill>
                  <a:srgbClr val="0000FF"/>
                </a:solidFill>
              </a:rPr>
              <a:t>、</a:t>
            </a:r>
            <a:r>
              <a:rPr lang="en-US" altLang="zh-CN" sz="1400" b="1" dirty="0">
                <a:solidFill>
                  <a:srgbClr val="0000FF"/>
                </a:solidFill>
              </a:rPr>
              <a:t>Pyramid</a:t>
            </a:r>
            <a:r>
              <a:rPr lang="zh-CN" altLang="en-US" sz="1400" b="1" dirty="0">
                <a:solidFill>
                  <a:srgbClr val="0000FF"/>
                </a:solidFill>
              </a:rPr>
              <a:t>、</a:t>
            </a:r>
            <a:r>
              <a:rPr lang="en-US" altLang="zh-CN" sz="1400" b="1" dirty="0">
                <a:solidFill>
                  <a:srgbClr val="0000FF"/>
                </a:solidFill>
              </a:rPr>
              <a:t>Flask</a:t>
            </a:r>
          </a:p>
          <a:p>
            <a:pPr lvl="1">
              <a:spcBef>
                <a:spcPts val="600"/>
              </a:spcBef>
              <a:spcAft>
                <a:spcPts val="0"/>
              </a:spcAft>
              <a:buClr>
                <a:srgbClr val="FF0000"/>
              </a:buClr>
              <a:buSzPct val="90000"/>
              <a:buFont typeface="Wingdings" panose="05000000000000000000" pitchFamily="2" charset="2"/>
              <a:buChar char="ü"/>
            </a:pPr>
            <a:r>
              <a:rPr lang="en-US" altLang="zh-CN" sz="1400" b="1" dirty="0"/>
              <a:t>Scientific and Numeric: </a:t>
            </a:r>
            <a:r>
              <a:rPr lang="en-US" altLang="zh-CN" sz="1400" b="1" dirty="0" err="1">
                <a:solidFill>
                  <a:srgbClr val="0000FF"/>
                </a:solidFill>
              </a:rPr>
              <a:t>NumPy</a:t>
            </a:r>
            <a:r>
              <a:rPr lang="zh-CN" altLang="en-US" sz="1400" b="1" dirty="0">
                <a:solidFill>
                  <a:srgbClr val="0000FF"/>
                </a:solidFill>
              </a:rPr>
              <a:t>、</a:t>
            </a:r>
            <a:r>
              <a:rPr lang="en-US" altLang="zh-CN" sz="1400" b="1" dirty="0" err="1">
                <a:solidFill>
                  <a:srgbClr val="0000FF"/>
                </a:solidFill>
              </a:rPr>
              <a:t>SciPy</a:t>
            </a:r>
            <a:r>
              <a:rPr lang="zh-CN" altLang="en-US" sz="1400" b="1" dirty="0">
                <a:solidFill>
                  <a:srgbClr val="0000FF"/>
                </a:solidFill>
              </a:rPr>
              <a:t>、</a:t>
            </a:r>
            <a:r>
              <a:rPr lang="en-US" altLang="zh-CN" sz="1400" b="1" dirty="0" err="1">
                <a:solidFill>
                  <a:srgbClr val="0000FF"/>
                </a:solidFill>
              </a:rPr>
              <a:t>Matplotlib</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Desktop GUIs: </a:t>
            </a:r>
            <a:r>
              <a:rPr lang="en-US" altLang="zh-CN" sz="1400" b="1" dirty="0" err="1">
                <a:solidFill>
                  <a:srgbClr val="0000FF"/>
                </a:solidFill>
              </a:rPr>
              <a:t>PyQT</a:t>
            </a:r>
            <a:r>
              <a:rPr lang="zh-CN" altLang="en-US" sz="1400" b="1" dirty="0">
                <a:solidFill>
                  <a:srgbClr val="0000FF"/>
                </a:solidFill>
              </a:rPr>
              <a:t>，</a:t>
            </a:r>
            <a:r>
              <a:rPr lang="en-US" altLang="zh-CN" sz="1400" b="1" dirty="0" err="1">
                <a:solidFill>
                  <a:srgbClr val="0000FF"/>
                </a:solidFill>
              </a:rPr>
              <a:t>WXPython</a:t>
            </a:r>
            <a:r>
              <a:rPr lang="zh-CN" altLang="en-US" sz="1400" b="1" dirty="0">
                <a:solidFill>
                  <a:srgbClr val="0000FF"/>
                </a:solidFill>
              </a:rPr>
              <a:t>，</a:t>
            </a:r>
            <a:r>
              <a:rPr lang="en-US" altLang="zh-CN" sz="1400" b="1" dirty="0" err="1">
                <a:solidFill>
                  <a:srgbClr val="0000FF"/>
                </a:solidFill>
              </a:rPr>
              <a:t>TkInter</a:t>
            </a:r>
            <a:endParaRPr lang="en-US" altLang="zh-CN" sz="1400" b="1" dirty="0">
              <a:solidFill>
                <a:srgbClr val="0000FF"/>
              </a:solidFill>
            </a:endParaRPr>
          </a:p>
          <a:p>
            <a:pPr lvl="1">
              <a:spcBef>
                <a:spcPts val="600"/>
              </a:spcBef>
              <a:spcAft>
                <a:spcPts val="0"/>
              </a:spcAft>
              <a:buClr>
                <a:srgbClr val="FF0000"/>
              </a:buClr>
              <a:buSzPct val="90000"/>
              <a:buFont typeface="Wingdings" panose="05000000000000000000" pitchFamily="2" charset="2"/>
              <a:buChar char="ü"/>
            </a:pPr>
            <a:r>
              <a:rPr lang="en-US" altLang="zh-CN" sz="1400" b="1" dirty="0"/>
              <a:t>Software Development</a:t>
            </a:r>
          </a:p>
          <a:p>
            <a:pPr lvl="1">
              <a:spcBef>
                <a:spcPts val="600"/>
              </a:spcBef>
              <a:spcAft>
                <a:spcPts val="0"/>
              </a:spcAft>
              <a:buClr>
                <a:srgbClr val="FF0000"/>
              </a:buClr>
              <a:buSzPct val="90000"/>
              <a:buFont typeface="Wingdings" panose="05000000000000000000" pitchFamily="2" charset="2"/>
              <a:buChar char="ü"/>
            </a:pPr>
            <a:r>
              <a:rPr lang="en-US" altLang="zh-CN" sz="1400" b="1" dirty="0"/>
              <a:t>Business Applications</a:t>
            </a:r>
          </a:p>
          <a:p>
            <a:pPr lvl="1">
              <a:spcBef>
                <a:spcPts val="600"/>
              </a:spcBef>
              <a:spcAft>
                <a:spcPts val="0"/>
              </a:spcAft>
              <a:buClr>
                <a:srgbClr val="FF0000"/>
              </a:buClr>
              <a:buSzPct val="90000"/>
              <a:buFont typeface="Wingdings" panose="05000000000000000000" pitchFamily="2" charset="2"/>
              <a:buChar char="ü"/>
            </a:pPr>
            <a:r>
              <a:rPr lang="en-US" altLang="zh-CN" sz="1400" b="1" dirty="0"/>
              <a:t>Education</a:t>
            </a:r>
          </a:p>
          <a:p>
            <a:pPr lvl="1">
              <a:spcBef>
                <a:spcPts val="600"/>
              </a:spcBef>
              <a:spcAft>
                <a:spcPts val="0"/>
              </a:spcAft>
              <a:buClr>
                <a:srgbClr val="FF0000"/>
              </a:buClr>
              <a:buSzPct val="90000"/>
              <a:buFont typeface="Wingdings" panose="05000000000000000000" pitchFamily="2" charset="2"/>
              <a:buChar char="ü"/>
            </a:pPr>
            <a:r>
              <a:rPr lang="en-US" altLang="zh-CN" sz="1400" dirty="0"/>
              <a:t>……</a:t>
            </a:r>
          </a:p>
          <a:p>
            <a:pPr>
              <a:spcBef>
                <a:spcPts val="600"/>
              </a:spcBef>
              <a:spcAft>
                <a:spcPts val="0"/>
              </a:spcAft>
              <a:buClr>
                <a:srgbClr val="FF0000"/>
              </a:buClr>
              <a:buSzPct val="90000"/>
              <a:buFont typeface="Wingdings" panose="05000000000000000000" pitchFamily="2" charset="2"/>
              <a:buChar char="n"/>
            </a:pPr>
            <a:endParaRPr lang="zh-CN" altLang="en-US" sz="1800" dirty="0">
              <a:latin typeface="宋体" panose="02010600030101010101" pitchFamily="2" charset="-122"/>
            </a:endParaRPr>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pic>
        <p:nvPicPr>
          <p:cNvPr id="3" name="图片 2"/>
          <p:cNvPicPr>
            <a:picLocks noChangeAspect="1"/>
          </p:cNvPicPr>
          <p:nvPr/>
        </p:nvPicPr>
        <p:blipFill>
          <a:blip r:embed="rId3"/>
          <a:stretch>
            <a:fillRect/>
          </a:stretch>
        </p:blipFill>
        <p:spPr>
          <a:xfrm>
            <a:off x="611505" y="1269365"/>
            <a:ext cx="7624445" cy="2028825"/>
          </a:xfrm>
          <a:prstGeom prst="rect">
            <a:avLst/>
          </a:prstGeom>
        </p:spPr>
      </p:pic>
      <p:pic>
        <p:nvPicPr>
          <p:cNvPr id="4" name="图片 3"/>
          <p:cNvPicPr>
            <a:picLocks noChangeAspect="1"/>
          </p:cNvPicPr>
          <p:nvPr/>
        </p:nvPicPr>
        <p:blipFill>
          <a:blip r:embed="rId4"/>
          <a:stretch>
            <a:fillRect/>
          </a:stretch>
        </p:blipFill>
        <p:spPr>
          <a:xfrm>
            <a:off x="2699385" y="3212465"/>
            <a:ext cx="2265680" cy="3412490"/>
          </a:xfrm>
          <a:prstGeom prst="rect">
            <a:avLst/>
          </a:prstGeom>
        </p:spPr>
      </p:pic>
      <p:pic>
        <p:nvPicPr>
          <p:cNvPr id="5" name="图片 4"/>
          <p:cNvPicPr>
            <a:picLocks noChangeAspect="1"/>
          </p:cNvPicPr>
          <p:nvPr/>
        </p:nvPicPr>
        <p:blipFill>
          <a:blip r:embed="rId5"/>
          <a:stretch>
            <a:fillRect/>
          </a:stretch>
        </p:blipFill>
        <p:spPr>
          <a:xfrm>
            <a:off x="5076190" y="3284855"/>
            <a:ext cx="2133600" cy="1571625"/>
          </a:xfrm>
          <a:prstGeom prst="rect">
            <a:avLst/>
          </a:prstGeom>
        </p:spPr>
      </p:pic>
      <p:pic>
        <p:nvPicPr>
          <p:cNvPr id="13" name="图片 12"/>
          <p:cNvPicPr>
            <a:picLocks noChangeAspect="1"/>
          </p:cNvPicPr>
          <p:nvPr/>
        </p:nvPicPr>
        <p:blipFill>
          <a:blip r:embed="rId6"/>
          <a:stretch>
            <a:fillRect/>
          </a:stretch>
        </p:blipFill>
        <p:spPr>
          <a:xfrm>
            <a:off x="1619250" y="3302635"/>
            <a:ext cx="5925820" cy="3298190"/>
          </a:xfrm>
          <a:prstGeom prst="rect">
            <a:avLst/>
          </a:prstGeom>
        </p:spPr>
      </p:pic>
      <p:sp>
        <p:nvSpPr>
          <p:cNvPr id="15" name="文本框 14">
            <a:extLst>
              <a:ext uri="{FF2B5EF4-FFF2-40B4-BE49-F238E27FC236}">
                <a16:creationId xmlns:a16="http://schemas.microsoft.com/office/drawing/2014/main" id="{BE322249-C10E-24D9-4707-0D1D50D90A0B}"/>
              </a:ext>
            </a:extLst>
          </p:cNvPr>
          <p:cNvSpPr txBox="1"/>
          <p:nvPr/>
        </p:nvSpPr>
        <p:spPr>
          <a:xfrm>
            <a:off x="2691772" y="4221088"/>
            <a:ext cx="1797287" cy="276999"/>
          </a:xfrm>
          <a:prstGeom prst="rect">
            <a:avLst/>
          </a:prstGeom>
          <a:noFill/>
        </p:spPr>
        <p:txBody>
          <a:bodyPr wrap="none" rtlCol="0">
            <a:spAutoFit/>
          </a:bodyPr>
          <a:lstStyle/>
          <a:p>
            <a:r>
              <a:rPr lang="zh-CN" altLang="en-US" sz="1200" dirty="0">
                <a:solidFill>
                  <a:srgbClr val="FF0000"/>
                </a:solidFill>
              </a:rPr>
              <a:t>请问如果</a:t>
            </a:r>
            <a:r>
              <a:rPr lang="en-US" altLang="zh-CN" sz="1200" dirty="0">
                <a:solidFill>
                  <a:srgbClr val="FF0000"/>
                </a:solidFill>
              </a:rPr>
              <a:t>b=[1,2,3]</a:t>
            </a:r>
            <a:r>
              <a:rPr lang="zh-CN" altLang="en-US" sz="1200" dirty="0">
                <a:solidFill>
                  <a:srgbClr val="FF0000"/>
                </a:solidFill>
              </a:rPr>
              <a:t>呢？</a:t>
            </a:r>
            <a:r>
              <a:rPr lang="en-US" altLang="zh-CN" sz="1200" dirty="0">
                <a:solidFill>
                  <a:srgbClr val="FF0000"/>
                </a:solidFill>
              </a:rPr>
              <a:t>  </a:t>
            </a:r>
            <a:endParaRPr lang="zh-CN" altLang="en-US" sz="1200" dirty="0">
              <a:solidFill>
                <a:srgbClr val="FF0000"/>
              </a:solidFill>
            </a:endParaRPr>
          </a:p>
        </p:txBody>
      </p:sp>
      <p:pic>
        <p:nvPicPr>
          <p:cNvPr id="17" name="图片 16">
            <a:extLst>
              <a:ext uri="{FF2B5EF4-FFF2-40B4-BE49-F238E27FC236}">
                <a16:creationId xmlns:a16="http://schemas.microsoft.com/office/drawing/2014/main" id="{8EF47FED-5293-1D4E-7F10-F662C312CD01}"/>
              </a:ext>
            </a:extLst>
          </p:cNvPr>
          <p:cNvPicPr>
            <a:picLocks noChangeAspect="1"/>
          </p:cNvPicPr>
          <p:nvPr/>
        </p:nvPicPr>
        <p:blipFill>
          <a:blip r:embed="rId7"/>
          <a:stretch>
            <a:fillRect/>
          </a:stretch>
        </p:blipFill>
        <p:spPr>
          <a:xfrm>
            <a:off x="4423727" y="4099073"/>
            <a:ext cx="4024771" cy="2201389"/>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ppt_x"/>
                                          </p:val>
                                        </p:tav>
                                        <p:tav tm="100000">
                                          <p:val>
                                            <p:strVal val="#ppt_x"/>
                                          </p:val>
                                        </p:tav>
                                      </p:tavLst>
                                    </p:anim>
                                    <p:anim calcmode="lin" valueType="num">
                                      <p:cBhvr additive="base">
                                        <p:cTn id="19"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7" name="文本框 6"/>
          <p:cNvSpPr txBox="1"/>
          <p:nvPr/>
        </p:nvSpPr>
        <p:spPr>
          <a:xfrm>
            <a:off x="283210" y="1340485"/>
            <a:ext cx="8576945" cy="521970"/>
          </a:xfrm>
          <a:prstGeom prst="rect">
            <a:avLst/>
          </a:prstGeom>
          <a:noFill/>
        </p:spPr>
        <p:txBody>
          <a:bodyPr wrap="square" rtlCol="0" anchor="t">
            <a:spAutoFit/>
          </a:bodyPr>
          <a:lstStyle/>
          <a:p>
            <a:r>
              <a:rPr lang="zh-CN" altLang="en-US" sz="1400"/>
              <a:t>以下表格列出了从最高到最低优先级的所有运算符， 相同单元格内的运算符具有相同优先级。 运算符均指二元运算，除非特别指出。 相同单元格内的运算符从左至右分组（除了幂运算是从右至左分组）：</a:t>
            </a:r>
          </a:p>
        </p:txBody>
      </p:sp>
      <p:pic>
        <p:nvPicPr>
          <p:cNvPr id="14" name="图片 13"/>
          <p:cNvPicPr>
            <a:picLocks noChangeAspect="1"/>
          </p:cNvPicPr>
          <p:nvPr/>
        </p:nvPicPr>
        <p:blipFill>
          <a:blip r:embed="rId3"/>
          <a:stretch>
            <a:fillRect/>
          </a:stretch>
        </p:blipFill>
        <p:spPr>
          <a:xfrm>
            <a:off x="1907540" y="89535"/>
            <a:ext cx="6172200" cy="690562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2" name="文本框 1"/>
          <p:cNvSpPr txBox="1"/>
          <p:nvPr/>
        </p:nvSpPr>
        <p:spPr>
          <a:xfrm>
            <a:off x="395605" y="1419860"/>
            <a:ext cx="2540000" cy="368300"/>
          </a:xfrm>
          <a:prstGeom prst="rect">
            <a:avLst/>
          </a:prstGeom>
          <a:noFill/>
        </p:spPr>
        <p:txBody>
          <a:bodyPr wrap="square" rtlCol="0" anchor="t">
            <a:spAutoFit/>
          </a:bodyPr>
          <a:lstStyle/>
          <a:p>
            <a:r>
              <a:rPr lang="zh-CN" altLang="en-US"/>
              <a:t>and 拥有更高优先级:</a:t>
            </a:r>
          </a:p>
        </p:txBody>
      </p:sp>
      <p:sp>
        <p:nvSpPr>
          <p:cNvPr id="3" name="文本框 2"/>
          <p:cNvSpPr txBox="1"/>
          <p:nvPr/>
        </p:nvSpPr>
        <p:spPr>
          <a:xfrm>
            <a:off x="395605" y="1845310"/>
            <a:ext cx="2540000" cy="2306955"/>
          </a:xfrm>
          <a:prstGeom prst="rect">
            <a:avLst/>
          </a:prstGeom>
          <a:noFill/>
        </p:spPr>
        <p:txBody>
          <a:bodyPr wrap="square" rtlCol="0" anchor="t">
            <a:spAutoFit/>
          </a:bodyPr>
          <a:lstStyle/>
          <a:p>
            <a:r>
              <a:rPr lang="zh-CN" altLang="en-US"/>
              <a:t>x = True</a:t>
            </a:r>
          </a:p>
          <a:p>
            <a:r>
              <a:rPr lang="zh-CN" altLang="en-US"/>
              <a:t>y = False</a:t>
            </a:r>
          </a:p>
          <a:p>
            <a:r>
              <a:rPr lang="zh-CN" altLang="en-US"/>
              <a:t>z = False</a:t>
            </a:r>
          </a:p>
          <a:p>
            <a:r>
              <a:rPr lang="zh-CN" altLang="en-US"/>
              <a:t> </a:t>
            </a:r>
          </a:p>
          <a:p>
            <a:r>
              <a:rPr lang="zh-CN" altLang="en-US"/>
              <a:t>if x or y and z:</a:t>
            </a:r>
          </a:p>
          <a:p>
            <a:r>
              <a:rPr lang="zh-CN" altLang="en-US"/>
              <a:t>    print("yes")</a:t>
            </a:r>
          </a:p>
          <a:p>
            <a:r>
              <a:rPr lang="zh-CN" altLang="en-US"/>
              <a:t>else:</a:t>
            </a:r>
          </a:p>
          <a:p>
            <a:r>
              <a:rPr lang="zh-CN" altLang="en-US"/>
              <a:t>    print("no")</a:t>
            </a:r>
          </a:p>
        </p:txBody>
      </p:sp>
      <p:sp>
        <p:nvSpPr>
          <p:cNvPr id="4" name="文本框 3"/>
          <p:cNvSpPr txBox="1"/>
          <p:nvPr/>
        </p:nvSpPr>
        <p:spPr>
          <a:xfrm>
            <a:off x="395605" y="5949315"/>
            <a:ext cx="8000365" cy="521970"/>
          </a:xfrm>
          <a:prstGeom prst="rect">
            <a:avLst/>
          </a:prstGeom>
          <a:noFill/>
        </p:spPr>
        <p:txBody>
          <a:bodyPr wrap="square" rtlCol="0" anchor="t">
            <a:spAutoFit/>
          </a:bodyPr>
          <a:lstStyle/>
          <a:p>
            <a:r>
              <a:rPr lang="zh-CN" altLang="en-US" sz="1400">
                <a:solidFill>
                  <a:srgbClr val="FF0000"/>
                </a:solidFill>
              </a:rPr>
              <a:t>以上实例先计算 y and z 并返回 False ，然后 x or False 返回 True，输出结果：</a:t>
            </a:r>
            <a:r>
              <a:rPr lang="en-US" altLang="zh-CN" sz="1400">
                <a:solidFill>
                  <a:srgbClr val="FF0000"/>
                </a:solidFill>
              </a:rPr>
              <a:t>yes</a:t>
            </a:r>
            <a:endParaRPr lang="zh-CN" altLang="en-US" sz="1400">
              <a:solidFill>
                <a:srgbClr val="FF0000"/>
              </a:solidFill>
            </a:endParaRPr>
          </a:p>
          <a:p>
            <a:endParaRPr lang="zh-CN" altLang="en-US" sz="1400">
              <a:solidFill>
                <a:srgbClr val="FF0000"/>
              </a:solidFill>
            </a:endParaRPr>
          </a:p>
        </p:txBody>
      </p:sp>
      <p:pic>
        <p:nvPicPr>
          <p:cNvPr id="5" name="图片 4"/>
          <p:cNvPicPr>
            <a:picLocks noChangeAspect="1"/>
          </p:cNvPicPr>
          <p:nvPr/>
        </p:nvPicPr>
        <p:blipFill>
          <a:blip r:embed="rId3"/>
          <a:stretch>
            <a:fillRect/>
          </a:stretch>
        </p:blipFill>
        <p:spPr>
          <a:xfrm>
            <a:off x="467360" y="4221480"/>
            <a:ext cx="1738630" cy="1614805"/>
          </a:xfrm>
          <a:prstGeom prst="rect">
            <a:avLst/>
          </a:prstGeom>
        </p:spPr>
      </p:pic>
      <p:pic>
        <p:nvPicPr>
          <p:cNvPr id="13" name="图片 12"/>
          <p:cNvPicPr>
            <a:picLocks noChangeAspect="1"/>
          </p:cNvPicPr>
          <p:nvPr/>
        </p:nvPicPr>
        <p:blipFill>
          <a:blip r:embed="rId4"/>
          <a:stretch>
            <a:fillRect/>
          </a:stretch>
        </p:blipFill>
        <p:spPr>
          <a:xfrm>
            <a:off x="1835785" y="1873250"/>
            <a:ext cx="7120255" cy="122872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1190407" y="1353385"/>
          <a:ext cx="6408712" cy="2709545"/>
        </p:xfrm>
        <a:graphic>
          <a:graphicData uri="http://schemas.openxmlformats.org/drawingml/2006/table">
            <a:tbl>
              <a:tblPr firstRow="1" bandRow="1">
                <a:tableStyleId>{5940675A-B579-460E-94D1-54222C63F5DA}</a:tableStyleId>
              </a:tblPr>
              <a:tblGrid>
                <a:gridCol w="1872884">
                  <a:extLst>
                    <a:ext uri="{9D8B030D-6E8A-4147-A177-3AD203B41FA5}">
                      <a16:colId xmlns:a16="http://schemas.microsoft.com/office/drawing/2014/main" val="20000"/>
                    </a:ext>
                  </a:extLst>
                </a:gridCol>
                <a:gridCol w="4535828">
                  <a:extLst>
                    <a:ext uri="{9D8B030D-6E8A-4147-A177-3AD203B41FA5}">
                      <a16:colId xmlns:a16="http://schemas.microsoft.com/office/drawing/2014/main" val="20001"/>
                    </a:ext>
                  </a:extLst>
                </a:gridCol>
              </a:tblGrid>
              <a:tr h="193675">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运算符</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算术加法，列表、元组、字符串合并与连接，正号</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算术减法，集合差集，相反数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算术乘法，序列重复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真除法</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93675">
                <a:tc>
                  <a:txBody>
                    <a:bodyPr/>
                    <a:lstStyle/>
                    <a:p>
                      <a:pPr marL="0" indent="0" algn="l">
                        <a:buNone/>
                      </a:pPr>
                      <a:r>
                        <a:rPr lang="en-US" altLang="zh-CN" sz="1200" b="0"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求整商，但如果操作数中有实数的话，</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结果为实数形式的整数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求余数，字符串格式化</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幂运算</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（值）大小比较，集合的包含关系比较</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1456">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or</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and, not</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1" u="none" dirty="0">
                          <a:latin typeface="宋体" panose="02010600030101010101" pitchFamily="2" charset="-122"/>
                          <a:ea typeface="宋体" panose="02010600030101010101" pitchFamily="2" charset="-122"/>
                          <a:cs typeface="宋体" panose="02010600030101010101" pitchFamily="2" charset="-122"/>
                        </a:rPr>
                        <a:t>逻辑或、</a:t>
                      </a:r>
                      <a:r>
                        <a:rPr lang="zh-CN" altLang="en-US" sz="1200" b="1" u="none" dirty="0">
                          <a:latin typeface="宋体" panose="02010600030101010101" pitchFamily="2" charset="-122"/>
                          <a:ea typeface="+mn-ea"/>
                          <a:cs typeface="宋体" panose="02010600030101010101" pitchFamily="2" charset="-122"/>
                        </a:rPr>
                        <a:t>逻辑与、逻辑非</a:t>
                      </a:r>
                    </a:p>
                  </a:txBody>
                  <a:tcPr marL="27150" marR="0" marT="0" marB="0">
                    <a:lnL w="12700" cap="flat" cmpd="sng">
                      <a:solidFill>
                        <a:srgbClr val="080000"/>
                      </a:solidFill>
                      <a:prstDash val="solid"/>
                      <a:headEnd type="none" w="med" len="med"/>
                      <a:tailEnd type="none" w="med" len="med"/>
                    </a:lnL>
                    <a:lnR w="9525" cap="flat" cmpd="sng" algn="ctr">
                      <a:solidFill>
                        <a:srgbClr val="00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in</a:t>
                      </a:r>
                    </a:p>
                  </a:txBody>
                  <a:tcPr marL="27150"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成员测试</a:t>
                      </a:r>
                    </a:p>
                  </a:txBody>
                  <a:tcPr marL="27150"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79680">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is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对象同一性测试，即测试是否为同一个对象或内存地址是否相同</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&lt;&lt;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&gt;&gt;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位或、位异或、位与、左移位、右移位、位求反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93675">
                <a:tc>
                  <a:txBody>
                    <a:bodyPr/>
                    <a:lstStyle/>
                    <a:p>
                      <a:pPr marL="0" indent="0" algn="l">
                        <a:buNone/>
                      </a:pP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&amp;</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1200" b="1" u="none" dirty="0">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120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endParaRPr lang="en-US" sz="1200" b="1" u="none" dirty="0">
                        <a:solidFill>
                          <a:srgbClr val="0000FF"/>
                        </a:solidFill>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200" b="1" u="none" dirty="0">
                          <a:latin typeface="宋体" panose="02010600030101010101" pitchFamily="2" charset="-122"/>
                          <a:ea typeface="宋体" panose="02010600030101010101" pitchFamily="2" charset="-122"/>
                          <a:cs typeface="宋体" panose="02010600030101010101" pitchFamily="2" charset="-122"/>
                        </a:rPr>
                        <a:t>集合交集、并集、对称差集，差集</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44090" name="Text Box 1"/>
          <p:cNvSpPr txBox="1"/>
          <p:nvPr/>
        </p:nvSpPr>
        <p:spPr>
          <a:xfrm>
            <a:off x="5522285" y="1974252"/>
            <a:ext cx="1912478" cy="106680"/>
          </a:xfrm>
          <a:prstGeom prst="rect">
            <a:avLst/>
          </a:prstGeom>
          <a:noFill/>
          <a:ln w="9525">
            <a:noFill/>
          </a:ln>
        </p:spPr>
        <p:txBody>
          <a:bodyPr wrap="square" anchor="t">
            <a:spAutoFit/>
          </a:bodyPr>
          <a:lstStyle/>
          <a:p>
            <a:pPr algn="r"/>
            <a:r>
              <a:rPr lang="en-US" altLang="en-US" sz="100">
                <a:latin typeface="Arial" panose="020B0604020202020204" pitchFamily="34" charset="0"/>
                <a:ea typeface="宋体" panose="02010600030101010101" pitchFamily="2" charset="-122"/>
              </a:rPr>
              <a:t>Python</a:t>
            </a:r>
            <a:r>
              <a:rPr lang="zh-CN" altLang="en-US" sz="100">
                <a:latin typeface="Arial" panose="020B0604020202020204" pitchFamily="34" charset="0"/>
                <a:ea typeface="宋体" panose="02010600030101010101" pitchFamily="2" charset="-122"/>
              </a:rPr>
              <a:t>运算符与功能</a:t>
            </a:r>
          </a:p>
        </p:txBody>
      </p:sp>
      <p:sp>
        <p:nvSpPr>
          <p:cNvPr id="6" name="文本框 5"/>
          <p:cNvSpPr txBox="1"/>
          <p:nvPr/>
        </p:nvSpPr>
        <p:spPr>
          <a:xfrm>
            <a:off x="323528" y="873022"/>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7" name="Content Placeholder 2"/>
          <p:cNvSpPr txBox="1"/>
          <p:nvPr/>
        </p:nvSpPr>
        <p:spPr bwMode="auto">
          <a:xfrm>
            <a:off x="555407" y="4168221"/>
            <a:ext cx="8229600" cy="905594"/>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dirty="0">
                <a:solidFill>
                  <a:srgbClr val="0000FF"/>
                </a:solidFill>
              </a:rPr>
              <a:t>+</a:t>
            </a:r>
            <a:r>
              <a:rPr lang="zh-CN" altLang="en-US" sz="1800" b="1" dirty="0"/>
              <a:t>运算符除了用于算术加法外</a:t>
            </a:r>
            <a:r>
              <a:rPr lang="zh-CN" altLang="en-US" sz="1800" dirty="0"/>
              <a:t>，还可用于</a:t>
            </a:r>
            <a:r>
              <a:rPr lang="zh-CN" altLang="en-US" sz="1800" dirty="0">
                <a:solidFill>
                  <a:srgbClr val="FF0000"/>
                </a:solidFill>
              </a:rPr>
              <a:t>列表、元组、字符串的连接</a:t>
            </a:r>
            <a:r>
              <a:rPr lang="zh-CN" altLang="en-US" sz="1800" dirty="0"/>
              <a:t>，但</a:t>
            </a:r>
            <a:r>
              <a:rPr lang="zh-CN" altLang="en-US" sz="1800" dirty="0">
                <a:solidFill>
                  <a:srgbClr val="FF0000"/>
                </a:solidFill>
              </a:rPr>
              <a:t>不支持不同类型的对象之间相加或连接</a:t>
            </a:r>
            <a:r>
              <a:rPr lang="zh-CN" altLang="en-US" sz="1800" dirty="0"/>
              <a:t>。</a:t>
            </a:r>
          </a:p>
          <a:p>
            <a:pPr>
              <a:buClr>
                <a:srgbClr val="FF0000"/>
              </a:buClr>
              <a:buFont typeface="Wingdings" panose="05000000000000000000" pitchFamily="2" charset="2"/>
              <a:buChar char="ü"/>
            </a:pPr>
            <a:r>
              <a:rPr lang="zh-CN" altLang="en-US" sz="1400" b="1" dirty="0"/>
              <a:t>例如：</a:t>
            </a:r>
          </a:p>
        </p:txBody>
      </p:sp>
      <p:sp>
        <p:nvSpPr>
          <p:cNvPr id="4" name="矩形 3"/>
          <p:cNvSpPr/>
          <p:nvPr/>
        </p:nvSpPr>
        <p:spPr>
          <a:xfrm>
            <a:off x="1871103" y="4766840"/>
            <a:ext cx="4572000" cy="1800493"/>
          </a:xfrm>
          <a:prstGeom prst="rect">
            <a:avLst/>
          </a:prstGeom>
        </p:spPr>
        <p:txBody>
          <a:bodyPr>
            <a:spAutoFit/>
          </a:bodyPr>
          <a:lstStyle/>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'abcd' + '1234'</a:t>
            </a: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'abcd1234'</a:t>
            </a: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'A' + 1</a:t>
            </a:r>
          </a:p>
          <a:p>
            <a:pPr>
              <a:spcBef>
                <a:spcPts val="0"/>
              </a:spcBef>
              <a:buFont typeface="Arial" panose="020B0604020202020204" pitchFamily="34" charset="0"/>
              <a:buNone/>
            </a:pPr>
            <a:r>
              <a:rPr lang="zh-CN" altLang="en-US" sz="1400" b="1" dirty="0">
                <a:solidFill>
                  <a:srgbClr val="FF0000"/>
                </a:solidFill>
                <a:latin typeface="Times New Roman" panose="02020603050405020304" pitchFamily="18" charset="0"/>
                <a:ea typeface="仿宋" panose="02010609060101010101" pitchFamily="49" charset="-122"/>
              </a:rPr>
              <a:t>TypeError: Can't convert 'int' object to str implicitly</a:t>
            </a: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True + 3                        </a:t>
            </a:r>
            <a:r>
              <a:rPr lang="zh-CN" altLang="en-US" sz="1200" b="1" dirty="0">
                <a:solidFill>
                  <a:srgbClr val="0000FF"/>
                </a:solidFill>
                <a:latin typeface="Times New Roman" panose="02020603050405020304" pitchFamily="18" charset="0"/>
                <a:ea typeface="仿宋" panose="02010609060101010101" pitchFamily="49" charset="-122"/>
              </a:rPr>
              <a:t>#Python内部把True当作1处理</a:t>
            </a: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4</a:t>
            </a:r>
          </a:p>
          <a:p>
            <a:pPr>
              <a:spcBef>
                <a:spcPts val="0"/>
              </a:spcBef>
              <a:buFont typeface="Arial" panose="020B0604020202020204" pitchFamily="34" charset="0"/>
              <a:buNone/>
            </a:pPr>
            <a:r>
              <a:rPr lang="zh-CN" altLang="en-US" sz="1400" b="1" dirty="0">
                <a:latin typeface="Times New Roman" panose="02020603050405020304" pitchFamily="18" charset="0"/>
                <a:ea typeface="仿宋" panose="02010609060101010101" pitchFamily="49" charset="-122"/>
              </a:rPr>
              <a:t>&gt;&gt;&gt; False + 3                      </a:t>
            </a:r>
            <a:r>
              <a:rPr lang="zh-CN" altLang="en-US" sz="1200" b="1" dirty="0">
                <a:solidFill>
                  <a:srgbClr val="0000FF"/>
                </a:solidFill>
                <a:latin typeface="Times New Roman" panose="02020603050405020304" pitchFamily="18" charset="0"/>
                <a:ea typeface="仿宋" panose="02010609060101010101" pitchFamily="49" charset="-122"/>
              </a:rPr>
              <a:t>#把False当作0处理</a:t>
            </a:r>
          </a:p>
          <a:p>
            <a:pPr>
              <a:spcBef>
                <a:spcPts val="0"/>
              </a:spcBef>
              <a:buFont typeface="Arial" panose="020B0604020202020204" pitchFamily="34" charset="0"/>
              <a:buNone/>
            </a:pPr>
            <a:r>
              <a:rPr lang="zh-CN" altLang="en-US" sz="1400" b="1" dirty="0">
                <a:solidFill>
                  <a:srgbClr val="0000FF"/>
                </a:solidFill>
                <a:latin typeface="Times New Roman" panose="02020603050405020304" pitchFamily="18" charset="0"/>
                <a:ea typeface="仿宋" panose="02010609060101010101" pitchFamily="49" charset="-122"/>
              </a:rPr>
              <a:t>3</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文本占位符 43010"/>
          <p:cNvSpPr>
            <a:spLocks noGrp="1"/>
          </p:cNvSpPr>
          <p:nvPr>
            <p:ph idx="1"/>
          </p:nvPr>
        </p:nvSpPr>
        <p:spPr>
          <a:xfrm>
            <a:off x="611560" y="1331539"/>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运算符不仅可以用于</a:t>
            </a:r>
            <a:r>
              <a:rPr lang="zh-CN" altLang="en-US" sz="1800" b="1" dirty="0">
                <a:solidFill>
                  <a:srgbClr val="FF0000"/>
                </a:solidFill>
                <a:latin typeface="宋体" panose="02010600030101010101" pitchFamily="2" charset="-122"/>
              </a:rPr>
              <a:t>数值乘法</a:t>
            </a:r>
            <a:r>
              <a:rPr lang="zh-CN" altLang="en-US" sz="1800" b="1" dirty="0">
                <a:latin typeface="宋体" panose="02010600030101010101" pitchFamily="2" charset="-122"/>
              </a:rPr>
              <a:t>，还可以用于列表、字符串、元组等类型</a:t>
            </a:r>
            <a:endParaRPr lang="en-US" altLang="zh-CN" sz="1800" b="1" dirty="0">
              <a:latin typeface="宋体" panose="02010600030101010101" pitchFamily="2" charset="-122"/>
            </a:endParaRPr>
          </a:p>
          <a:p>
            <a:pPr>
              <a:spcBef>
                <a:spcPts val="600"/>
              </a:spcBef>
              <a:buClr>
                <a:srgbClr val="FF0000"/>
              </a:buClr>
              <a:buFont typeface="Wingdings" panose="05000000000000000000" pitchFamily="2" charset="2"/>
              <a:buChar char="n"/>
            </a:pPr>
            <a:r>
              <a:rPr lang="zh-CN" altLang="en-US" sz="1800" b="1" dirty="0">
                <a:latin typeface="宋体" panose="02010600030101010101" pitchFamily="2" charset="-122"/>
              </a:rPr>
              <a:t>当列表、字符串或元组等类型变量与整数进行“</a:t>
            </a:r>
            <a:r>
              <a:rPr lang="en-US" altLang="zh-CN" sz="1800" b="1" dirty="0">
                <a:latin typeface="宋体" panose="02010600030101010101" pitchFamily="2" charset="-122"/>
              </a:rPr>
              <a:t>*”</a:t>
            </a:r>
            <a:r>
              <a:rPr lang="zh-CN" altLang="en-US" sz="1800" b="1" dirty="0">
                <a:latin typeface="宋体" panose="02010600030101010101" pitchFamily="2" charset="-122"/>
              </a:rPr>
              <a:t>运算时，表示</a:t>
            </a:r>
            <a:r>
              <a:rPr lang="zh-CN" altLang="en-US" sz="1800" b="1" dirty="0">
                <a:solidFill>
                  <a:srgbClr val="FF0000"/>
                </a:solidFill>
                <a:latin typeface="宋体" panose="02010600030101010101" pitchFamily="2" charset="-122"/>
              </a:rPr>
              <a:t>对内容进行重复</a:t>
            </a:r>
            <a:r>
              <a:rPr lang="zh-CN" altLang="en-US" sz="1800" b="1" dirty="0">
                <a:latin typeface="宋体" panose="02010600030101010101" pitchFamily="2" charset="-122"/>
              </a:rPr>
              <a:t>并返回重复后的新对象。</a:t>
            </a:r>
            <a:endParaRPr lang="en-US" altLang="zh-CN" sz="1800" b="1" dirty="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1800" b="1" dirty="0">
                <a:latin typeface="宋体" panose="02010600030101010101" pitchFamily="2" charset="-122"/>
              </a:rPr>
              <a:t>例如：</a:t>
            </a: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449996" y="2780928"/>
            <a:ext cx="6552728" cy="2846933"/>
          </a:xfrm>
          <a:prstGeom prst="rect">
            <a:avLst/>
          </a:prstGeom>
        </p:spPr>
        <p:txBody>
          <a:bodyPr wrap="square">
            <a:spAutoFit/>
          </a:bodyPr>
          <a:lstStyle/>
          <a:p>
            <a:pPr>
              <a:spcBef>
                <a:spcPts val="600"/>
              </a:spcBef>
              <a:buNone/>
            </a:pPr>
            <a:r>
              <a:rPr lang="en-US" altLang="zh-CN" dirty="0">
                <a:latin typeface="Consolas" panose="020B0609020204030204" charset="0"/>
              </a:rPr>
              <a:t>&gt;&gt;&gt; 2.0 * 3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浮点数与整数相乘</a:t>
            </a:r>
          </a:p>
          <a:p>
            <a:pPr>
              <a:spcBef>
                <a:spcPts val="600"/>
              </a:spcBef>
              <a:buNone/>
            </a:pPr>
            <a:r>
              <a:rPr lang="en-US" altLang="zh-CN" dirty="0">
                <a:solidFill>
                  <a:srgbClr val="0000FF"/>
                </a:solidFill>
                <a:latin typeface="Consolas" panose="020B0609020204030204" charset="0"/>
              </a:rPr>
              <a:t>6.0</a:t>
            </a:r>
          </a:p>
          <a:p>
            <a:pPr>
              <a:spcBef>
                <a:spcPts val="600"/>
              </a:spcBef>
              <a:buNone/>
            </a:pPr>
            <a:r>
              <a:rPr lang="en-US" altLang="zh-CN" dirty="0">
                <a:latin typeface="Consolas" panose="020B0609020204030204" charset="0"/>
              </a:rPr>
              <a:t>&gt;&gt;&gt; (3+4j) * 2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复数与整数相乘</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(6+8j)</a:t>
            </a:r>
          </a:p>
          <a:p>
            <a:pPr>
              <a:spcBef>
                <a:spcPts val="600"/>
              </a:spcBef>
              <a:buNone/>
            </a:pPr>
            <a:r>
              <a:rPr lang="en-US" altLang="zh-CN" dirty="0">
                <a:latin typeface="Consolas" panose="020B0609020204030204" charset="0"/>
              </a:rPr>
              <a:t>&gt;&gt;&gt; (3+4j) * (3-4j)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复数与复数相乘</a:t>
            </a:r>
          </a:p>
          <a:p>
            <a:pPr>
              <a:spcBef>
                <a:spcPts val="600"/>
              </a:spcBef>
              <a:buNone/>
            </a:pPr>
            <a:r>
              <a:rPr lang="en-US" altLang="zh-CN" dirty="0">
                <a:solidFill>
                  <a:srgbClr val="0000FF"/>
                </a:solidFill>
                <a:latin typeface="Consolas" panose="020B0609020204030204" charset="0"/>
              </a:rPr>
              <a:t>(25+0j)</a:t>
            </a:r>
          </a:p>
          <a:p>
            <a:pPr>
              <a:spcBef>
                <a:spcPts val="600"/>
              </a:spcBef>
              <a:buNone/>
            </a:pPr>
            <a:r>
              <a:rPr lang="en-US" altLang="zh-CN" dirty="0">
                <a:latin typeface="Consolas" panose="020B0609020204030204" charset="0"/>
              </a:rPr>
              <a:t>&gt;&gt;&gt; "a" * 10            </a:t>
            </a:r>
            <a:r>
              <a:rPr lang="en-US" altLang="zh-CN" dirty="0">
                <a:latin typeface="Consolas" panose="020B0609020204030204" charset="0"/>
                <a:sym typeface="Arial" panose="020B0604020202020204" charset="-122"/>
              </a:rPr>
              <a:t>      </a:t>
            </a:r>
            <a:r>
              <a:rPr lang="en-US" altLang="zh-CN" dirty="0">
                <a:latin typeface="Consolas" panose="020B0609020204030204" charset="0"/>
              </a:rPr>
              <a:t>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字符串重复</a:t>
            </a:r>
            <a:endParaRPr lang="zh-CN" altLang="en-US" dirty="0">
              <a:solidFill>
                <a:srgbClr val="0000FF"/>
              </a:solidFill>
              <a:latin typeface="Consolas" panose="020B0609020204030204" charset="0"/>
            </a:endParaRPr>
          </a:p>
          <a:p>
            <a:pPr>
              <a:spcBef>
                <a:spcPts val="600"/>
              </a:spcBef>
              <a:buNone/>
            </a:pPr>
            <a:r>
              <a:rPr lang="en-US" altLang="zh-CN" dirty="0">
                <a:solidFill>
                  <a:srgbClr val="0000FF"/>
                </a:solidFill>
                <a:latin typeface="Consolas" panose="020B0609020204030204" charset="0"/>
              </a:rPr>
              <a:t>'</a:t>
            </a:r>
            <a:r>
              <a:rPr lang="en-US" altLang="zh-CN" dirty="0" err="1">
                <a:solidFill>
                  <a:srgbClr val="0000FF"/>
                </a:solidFill>
                <a:latin typeface="Consolas" panose="020B0609020204030204" charset="0"/>
              </a:rPr>
              <a:t>aaaaaaaaaa</a:t>
            </a:r>
            <a:r>
              <a:rPr lang="en-US" altLang="zh-CN" dirty="0">
                <a:solidFill>
                  <a:srgbClr val="0000FF"/>
                </a:solidFill>
                <a:latin typeface="Consolas" panose="020B0609020204030204" charset="0"/>
              </a:rPr>
              <a:t>'</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文本占位符 39938"/>
          <p:cNvSpPr>
            <a:spLocks noGrp="1"/>
          </p:cNvSpPr>
          <p:nvPr>
            <p:ph idx="1"/>
          </p:nvPr>
        </p:nvSpPr>
        <p:spPr>
          <a:xfrm>
            <a:off x="683568" y="1331539"/>
            <a:ext cx="8229600" cy="4678451"/>
          </a:xfrm>
        </p:spPr>
        <p:txBody>
          <a:bodyPr anchor="t"/>
          <a:lstStyle/>
          <a:p>
            <a:pPr>
              <a:spcBef>
                <a:spcPct val="0"/>
              </a:spcBef>
              <a:buClr>
                <a:srgbClr val="FF0000"/>
              </a:buClr>
              <a:buFont typeface="Wingdings" panose="05000000000000000000" pitchFamily="2" charset="2"/>
              <a:buChar char="n"/>
            </a:pPr>
            <a:r>
              <a:rPr lang="en-US" altLang="zh-CN" sz="2400" b="1" dirty="0">
                <a:latin typeface="宋体" panose="02010600030101010101" pitchFamily="2" charset="-122"/>
              </a:rPr>
              <a:t>Python</a:t>
            </a:r>
            <a:r>
              <a:rPr lang="zh-CN" altLang="en-US" sz="2400" b="1" dirty="0">
                <a:latin typeface="宋体" panose="02010600030101010101" pitchFamily="2" charset="-122"/>
              </a:rPr>
              <a:t>中的除法有两种，</a:t>
            </a:r>
            <a:r>
              <a:rPr lang="zh-CN" altLang="en-US" sz="2400" b="1" dirty="0">
                <a:solidFill>
                  <a:srgbClr val="0000FF"/>
                </a:solidFill>
                <a:latin typeface="宋体" panose="02010600030101010101" pitchFamily="2" charset="-122"/>
              </a:rPr>
              <a:t>“</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和“</a:t>
            </a:r>
            <a:r>
              <a:rPr lang="en-US" altLang="zh-CN" sz="2400" b="1" dirty="0">
                <a:solidFill>
                  <a:srgbClr val="0000FF"/>
                </a:solidFill>
                <a:latin typeface="宋体" panose="02010600030101010101" pitchFamily="2" charset="-122"/>
              </a:rPr>
              <a:t>//”</a:t>
            </a:r>
            <a:r>
              <a:rPr lang="zh-CN" altLang="en-US" sz="2400" b="1" dirty="0">
                <a:solidFill>
                  <a:srgbClr val="0000FF"/>
                </a:solidFill>
                <a:latin typeface="宋体" panose="02010600030101010101" pitchFamily="2" charset="-122"/>
              </a:rPr>
              <a:t>分别表示除法和整除运算</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a:spcBef>
                <a:spcPts val="600"/>
              </a:spcBef>
              <a:buClr>
                <a:srgbClr val="FF0000"/>
              </a:buClr>
              <a:buFont typeface="Wingdings" panose="05000000000000000000" pitchFamily="2" charset="2"/>
              <a:buChar char="ü"/>
            </a:pPr>
            <a:r>
              <a:rPr lang="zh-CN" altLang="en-US" sz="2000" b="1" dirty="0">
                <a:latin typeface="宋体" panose="02010600030101010101" pitchFamily="2" charset="-122"/>
              </a:rPr>
              <a:t>例如：</a:t>
            </a:r>
          </a:p>
          <a:p>
            <a:pPr>
              <a:spcBef>
                <a:spcPct val="0"/>
              </a:spcBef>
              <a:buClr>
                <a:srgbClr val="FF0000"/>
              </a:buClr>
              <a:buFont typeface="Wingdings" panose="05000000000000000000" pitchFamily="2" charset="2"/>
              <a:buChar char="n"/>
            </a:pPr>
            <a:endParaRPr lang="zh-CN" altLang="en-US" sz="1800" dirty="0">
              <a:latin typeface="宋体" panose="02010600030101010101" pitchFamily="2" charset="-122"/>
            </a:endParaRPr>
          </a:p>
          <a:p>
            <a:pPr>
              <a:lnSpc>
                <a:spcPct val="80000"/>
              </a:lnSpc>
              <a:buNone/>
            </a:pPr>
            <a:endParaRPr lang="en-US" altLang="zh-CN" sz="1350" dirty="0">
              <a:latin typeface="Consolas" panose="020B0609020204030204" charset="0"/>
            </a:endParaRPr>
          </a:p>
        </p:txBody>
      </p:sp>
      <p:sp>
        <p:nvSpPr>
          <p:cNvPr id="5" name="文本框 4"/>
          <p:cNvSpPr txBox="1"/>
          <p:nvPr/>
        </p:nvSpPr>
        <p:spPr>
          <a:xfrm>
            <a:off x="323528" y="869874"/>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691680" y="2606643"/>
            <a:ext cx="4572000" cy="3416320"/>
          </a:xfrm>
          <a:prstGeom prst="rect">
            <a:avLst/>
          </a:prstGeom>
        </p:spPr>
        <p:txBody>
          <a:bodyPr>
            <a:spAutoFit/>
          </a:bodyPr>
          <a:lstStyle/>
          <a:p>
            <a:pPr>
              <a:buNone/>
            </a:pPr>
            <a:r>
              <a:rPr lang="en-US" altLang="zh-CN" dirty="0">
                <a:latin typeface="Consolas" panose="020B0609020204030204" charset="0"/>
              </a:rPr>
              <a:t>&gt;&gt;&gt; 3 / 5</a:t>
            </a:r>
          </a:p>
          <a:p>
            <a:pPr>
              <a:buNone/>
            </a:pPr>
            <a:r>
              <a:rPr lang="en-US" altLang="zh-CN" dirty="0">
                <a:solidFill>
                  <a:srgbClr val="0000FF"/>
                </a:solidFill>
                <a:latin typeface="Consolas" panose="020B0609020204030204" charset="0"/>
              </a:rPr>
              <a:t>0.6</a:t>
            </a:r>
          </a:p>
          <a:p>
            <a:pPr>
              <a:buNone/>
            </a:pPr>
            <a:r>
              <a:rPr lang="en-US" altLang="zh-CN" dirty="0">
                <a:latin typeface="Consolas" panose="020B0609020204030204" charset="0"/>
              </a:rPr>
              <a:t>&gt;&gt;&gt; 3 // 5</a:t>
            </a:r>
          </a:p>
          <a:p>
            <a:pPr>
              <a:buNone/>
            </a:pPr>
            <a:r>
              <a:rPr lang="en-US" altLang="zh-CN" dirty="0">
                <a:solidFill>
                  <a:srgbClr val="0000FF"/>
                </a:solidFill>
                <a:latin typeface="Consolas" panose="020B0609020204030204" charset="0"/>
              </a:rPr>
              <a:t>0</a:t>
            </a:r>
          </a:p>
          <a:p>
            <a:pPr>
              <a:buNone/>
            </a:pPr>
            <a:r>
              <a:rPr lang="en-US" altLang="zh-CN" dirty="0">
                <a:latin typeface="Consolas" panose="020B0609020204030204" charset="0"/>
              </a:rPr>
              <a:t>&gt;&gt;&gt; 3.0 / 5</a:t>
            </a:r>
          </a:p>
          <a:p>
            <a:pPr>
              <a:buNone/>
            </a:pPr>
            <a:r>
              <a:rPr lang="en-US" altLang="zh-CN" dirty="0">
                <a:solidFill>
                  <a:srgbClr val="0000FF"/>
                </a:solidFill>
                <a:latin typeface="Consolas" panose="020B0609020204030204" charset="0"/>
              </a:rPr>
              <a:t>0.6</a:t>
            </a:r>
          </a:p>
          <a:p>
            <a:pPr>
              <a:buNone/>
            </a:pPr>
            <a:r>
              <a:rPr lang="en-US" altLang="zh-CN" dirty="0">
                <a:latin typeface="Consolas" panose="020B0609020204030204" charset="0"/>
              </a:rPr>
              <a:t>&gt;&gt;&gt; 3.0 // 5</a:t>
            </a:r>
          </a:p>
          <a:p>
            <a:pPr>
              <a:buNone/>
            </a:pPr>
            <a:r>
              <a:rPr lang="en-US" altLang="zh-CN" dirty="0">
                <a:solidFill>
                  <a:srgbClr val="0000FF"/>
                </a:solidFill>
                <a:latin typeface="Consolas" panose="020B0609020204030204" charset="0"/>
              </a:rPr>
              <a:t>0.0</a:t>
            </a:r>
          </a:p>
          <a:p>
            <a:pPr>
              <a:buNone/>
            </a:pPr>
            <a:r>
              <a:rPr lang="en-US" altLang="zh-CN" dirty="0">
                <a:latin typeface="Consolas" panose="020B0609020204030204" charset="0"/>
              </a:rPr>
              <a:t>&gt;&gt;&gt; 13 // 10</a:t>
            </a:r>
          </a:p>
          <a:p>
            <a:pPr>
              <a:buNone/>
            </a:pPr>
            <a:r>
              <a:rPr lang="en-US" altLang="zh-CN" dirty="0">
                <a:solidFill>
                  <a:srgbClr val="0000FF"/>
                </a:solidFill>
                <a:latin typeface="Consolas" panose="020B0609020204030204" charset="0"/>
              </a:rPr>
              <a:t>1</a:t>
            </a:r>
          </a:p>
          <a:p>
            <a:pPr>
              <a:buNone/>
            </a:pPr>
            <a:r>
              <a:rPr lang="en-US" altLang="zh-CN" dirty="0">
                <a:latin typeface="Consolas" panose="020B0609020204030204" charset="0"/>
              </a:rPr>
              <a:t>&gt;&gt;&gt; -13 // 10</a:t>
            </a:r>
          </a:p>
          <a:p>
            <a:pPr>
              <a:buNone/>
            </a:pPr>
            <a:r>
              <a:rPr lang="en-US" altLang="zh-CN" dirty="0">
                <a:solidFill>
                  <a:srgbClr val="0000FF"/>
                </a:solidFill>
                <a:latin typeface="Consolas" panose="020B0609020204030204" charset="0"/>
              </a:rPr>
              <a:t>-2</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41986"/>
          <p:cNvSpPr>
            <a:spLocks noGrp="1"/>
          </p:cNvSpPr>
          <p:nvPr>
            <p:ph idx="1"/>
          </p:nvPr>
        </p:nvSpPr>
        <p:spPr>
          <a:xfrm>
            <a:off x="611560" y="1412776"/>
            <a:ext cx="8229600" cy="4678451"/>
          </a:xfrm>
        </p:spPr>
        <p:txBody>
          <a:bodyPr anchor="t"/>
          <a:lstStyle/>
          <a:p>
            <a:pPr>
              <a:spcBef>
                <a:spcPts val="600"/>
              </a:spcBef>
              <a:buClr>
                <a:srgbClr val="FF0000"/>
              </a:buClr>
              <a:buFont typeface="Wingdings" panose="05000000000000000000" pitchFamily="2" charset="2"/>
              <a:buChar char="n"/>
            </a:pPr>
            <a:r>
              <a:rPr lang="en-US" altLang="zh-CN" sz="1800" b="1" dirty="0">
                <a:solidFill>
                  <a:srgbClr val="0000FF"/>
                </a:solidFill>
                <a:latin typeface="宋体" panose="02010600030101010101" pitchFamily="2" charset="-122"/>
              </a:rPr>
              <a:t>%</a:t>
            </a:r>
            <a:r>
              <a:rPr lang="zh-CN" altLang="en-US" sz="1800" b="1" dirty="0">
                <a:latin typeface="宋体" panose="02010600030101010101" pitchFamily="2" charset="-122"/>
              </a:rPr>
              <a:t>运算符除去可用于字符串格式化之外，也可对整数和浮点数计算余数。</a:t>
            </a:r>
            <a:endParaRPr lang="en-US" altLang="zh-CN" sz="1800" b="1" dirty="0">
              <a:latin typeface="宋体" panose="02010600030101010101" pitchFamily="2" charset="-122"/>
            </a:endParaRPr>
          </a:p>
          <a:p>
            <a:pPr lvl="1">
              <a:spcBef>
                <a:spcPts val="600"/>
              </a:spcBef>
              <a:buClr>
                <a:srgbClr val="FF0000"/>
              </a:buClr>
              <a:buFont typeface="Arial" panose="020B0604020202020204" pitchFamily="34" charset="0"/>
              <a:buChar char="•"/>
            </a:pPr>
            <a:r>
              <a:rPr lang="zh-CN" altLang="en-US" sz="1600" b="1" dirty="0">
                <a:latin typeface="宋体" panose="02010600030101010101" pitchFamily="2" charset="-122"/>
              </a:rPr>
              <a:t>由于浮点数的精确度影响，计算结果可能略有误差。</a:t>
            </a:r>
            <a:endParaRPr lang="en-US" altLang="zh-CN" sz="1600" b="1" dirty="0">
              <a:latin typeface="宋体" panose="02010600030101010101" pitchFamily="2" charset="-122"/>
            </a:endParaRPr>
          </a:p>
          <a:p>
            <a:pPr lvl="1">
              <a:spcBef>
                <a:spcPts val="600"/>
              </a:spcBef>
              <a:buClr>
                <a:srgbClr val="FF0000"/>
              </a:buClr>
              <a:buFont typeface="Wingdings" panose="05000000000000000000" pitchFamily="2" charset="2"/>
              <a:buChar char="ü"/>
            </a:pPr>
            <a:r>
              <a:rPr lang="zh-CN" altLang="en-US" sz="1600" b="1" dirty="0">
                <a:latin typeface="宋体" panose="02010600030101010101" pitchFamily="2" charset="-122"/>
              </a:rPr>
              <a:t>例如：</a:t>
            </a:r>
          </a:p>
          <a:p>
            <a:pPr>
              <a:lnSpc>
                <a:spcPct val="80000"/>
              </a:lnSpc>
              <a:buNone/>
            </a:pPr>
            <a:endParaRPr lang="en-US" altLang="zh-CN" sz="1350" dirty="0">
              <a:latin typeface="宋体" panose="02010600030101010101" pitchFamily="2" charset="-122"/>
            </a:endParaRPr>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329111" y="2564904"/>
            <a:ext cx="7488832" cy="3108543"/>
          </a:xfrm>
          <a:prstGeom prst="rect">
            <a:avLst/>
          </a:prstGeom>
        </p:spPr>
        <p:txBody>
          <a:bodyPr wrap="square">
            <a:spAutoFit/>
          </a:bodyPr>
          <a:lstStyle/>
          <a:p>
            <a:r>
              <a:rPr lang="en-US" altLang="zh-CN" sz="1600" dirty="0">
                <a:latin typeface="Consolas" panose="020B0609020204030204" charset="0"/>
              </a:rPr>
              <a:t>&gt;&gt;&gt; 3.1 % 2</a:t>
            </a:r>
          </a:p>
          <a:p>
            <a:r>
              <a:rPr lang="en-US" altLang="zh-CN" sz="1600" dirty="0">
                <a:solidFill>
                  <a:srgbClr val="0000FF"/>
                </a:solidFill>
                <a:latin typeface="Consolas" panose="020B0609020204030204" charset="0"/>
              </a:rPr>
              <a:t>1.1</a:t>
            </a:r>
          </a:p>
          <a:p>
            <a:r>
              <a:rPr lang="en-US" altLang="zh-CN" sz="1600" dirty="0">
                <a:latin typeface="Consolas" panose="020B0609020204030204" charset="0"/>
              </a:rPr>
              <a:t>&gt;&gt;&gt; 6.3 % 2.1</a:t>
            </a:r>
          </a:p>
          <a:p>
            <a:r>
              <a:rPr lang="en-US" altLang="zh-CN" sz="1600" dirty="0">
                <a:solidFill>
                  <a:srgbClr val="0000FF"/>
                </a:solidFill>
                <a:latin typeface="Consolas" panose="020B0609020204030204" charset="0"/>
              </a:rPr>
              <a:t>2.0999999999999996</a:t>
            </a:r>
          </a:p>
          <a:p>
            <a:r>
              <a:rPr lang="en-US" altLang="zh-CN" sz="1600" dirty="0">
                <a:latin typeface="Consolas" panose="020B0609020204030204" charset="0"/>
              </a:rPr>
              <a:t>&gt;&gt;&gt; 6 % 2</a:t>
            </a:r>
          </a:p>
          <a:p>
            <a:r>
              <a:rPr lang="en-US" altLang="zh-CN" sz="1600" dirty="0">
                <a:solidFill>
                  <a:srgbClr val="0000FF"/>
                </a:solidFill>
                <a:latin typeface="Consolas" panose="020B0609020204030204" charset="0"/>
              </a:rPr>
              <a:t>0</a:t>
            </a:r>
          </a:p>
          <a:p>
            <a:r>
              <a:rPr lang="en-US" altLang="zh-CN" sz="1600" dirty="0">
                <a:latin typeface="Consolas" panose="020B0609020204030204" charset="0"/>
              </a:rPr>
              <a:t>&gt;&gt;&gt; -17 % 4</a:t>
            </a:r>
            <a:endParaRPr lang="en-US" altLang="zh-CN" sz="1600" dirty="0">
              <a:solidFill>
                <a:srgbClr val="0000FF"/>
              </a:solidFill>
              <a:latin typeface="Consolas" panose="020B0609020204030204" charset="0"/>
            </a:endParaRPr>
          </a:p>
          <a:p>
            <a:r>
              <a:rPr lang="en-US" altLang="zh-CN" sz="1600" dirty="0">
                <a:solidFill>
                  <a:srgbClr val="0000FF"/>
                </a:solidFill>
                <a:latin typeface="Consolas" panose="020B0609020204030204" charset="0"/>
              </a:rPr>
              <a:t>3                            #</a:t>
            </a:r>
            <a:r>
              <a:rPr lang="en-US" altLang="zh-CN" sz="1600" dirty="0" err="1">
                <a:solidFill>
                  <a:srgbClr val="FF0000"/>
                </a:solidFill>
                <a:latin typeface="Consolas" panose="020B0609020204030204" charset="0"/>
              </a:rPr>
              <a:t>余数与%右侧的运算数符号一致</a:t>
            </a:r>
            <a:endParaRPr lang="en-US" altLang="zh-CN" sz="1600" dirty="0">
              <a:solidFill>
                <a:srgbClr val="FF0000"/>
              </a:solidFill>
              <a:latin typeface="Consolas" panose="020B0609020204030204" charset="0"/>
            </a:endParaRPr>
          </a:p>
          <a:p>
            <a:r>
              <a:rPr lang="en-US" altLang="zh-CN" sz="1600" dirty="0">
                <a:latin typeface="Consolas" panose="020B0609020204030204" charset="0"/>
              </a:rPr>
              <a:t>&gt;&gt;&gt; 17 % -4</a:t>
            </a:r>
          </a:p>
          <a:p>
            <a:r>
              <a:rPr lang="en-US" altLang="zh-CN" sz="1600" dirty="0">
                <a:solidFill>
                  <a:srgbClr val="0000FF"/>
                </a:solidFill>
                <a:latin typeface="Consolas" panose="020B0609020204030204" charset="0"/>
              </a:rPr>
              <a:t>-3                           #(17-(-3))</a:t>
            </a:r>
            <a:r>
              <a:rPr lang="en-US" altLang="zh-CN" sz="1600" dirty="0" err="1">
                <a:solidFill>
                  <a:srgbClr val="0000FF"/>
                </a:solidFill>
                <a:latin typeface="Consolas" panose="020B0609020204030204" charset="0"/>
              </a:rPr>
              <a:t>能被</a:t>
            </a:r>
            <a:r>
              <a:rPr lang="en-US" altLang="zh-CN" sz="1600" dirty="0">
                <a:solidFill>
                  <a:srgbClr val="0000FF"/>
                </a:solidFill>
                <a:latin typeface="Consolas" panose="020B0609020204030204" charset="0"/>
              </a:rPr>
              <a:t>(-4)</a:t>
            </a:r>
            <a:r>
              <a:rPr lang="en-US" altLang="zh-CN" sz="1600" dirty="0" err="1">
                <a:solidFill>
                  <a:srgbClr val="0000FF"/>
                </a:solidFill>
                <a:latin typeface="Consolas" panose="020B0609020204030204" charset="0"/>
              </a:rPr>
              <a:t>整除</a:t>
            </a:r>
            <a:endParaRPr lang="en-US" altLang="zh-CN" sz="1600" dirty="0">
              <a:solidFill>
                <a:srgbClr val="0000FF"/>
              </a:solidFill>
              <a:latin typeface="Consolas" panose="020B0609020204030204" charset="0"/>
            </a:endParaRPr>
          </a:p>
          <a:p>
            <a:r>
              <a:rPr lang="en-US" altLang="zh-CN" sz="1600" dirty="0">
                <a:latin typeface="Consolas" panose="020B0609020204030204" charset="0"/>
              </a:rPr>
              <a:t>&gt;&gt;&gt; 5.7 % 4.8</a:t>
            </a:r>
          </a:p>
          <a:p>
            <a:r>
              <a:rPr lang="en-US" altLang="zh-CN" sz="1600" dirty="0">
                <a:solidFill>
                  <a:srgbClr val="0000FF"/>
                </a:solidFill>
                <a:latin typeface="Consolas" panose="020B0609020204030204" charset="0"/>
              </a:rPr>
              <a:t>0.9000000000000004</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Content Placeholder 2"/>
          <p:cNvSpPr>
            <a:spLocks noGrp="1"/>
          </p:cNvSpPr>
          <p:nvPr>
            <p:ph idx="1"/>
          </p:nvPr>
        </p:nvSpPr>
        <p:spPr>
          <a:xfrm>
            <a:off x="587177" y="1429569"/>
            <a:ext cx="8229600" cy="4678451"/>
          </a:xfrm>
        </p:spPr>
        <p:txBody>
          <a:bodyPr anchor="t"/>
          <a:lstStyle/>
          <a:p>
            <a:pPr>
              <a:buClr>
                <a:srgbClr val="FF0000"/>
              </a:buClr>
              <a:buFont typeface="Wingdings" panose="05000000000000000000" pitchFamily="2" charset="2"/>
              <a:buChar char="n"/>
            </a:pPr>
            <a:r>
              <a:rPr lang="zh-CN" altLang="en-US" sz="2000" dirty="0"/>
              <a:t>关系运算符</a:t>
            </a:r>
            <a:r>
              <a:rPr lang="zh-CN" altLang="en-US" sz="2000" dirty="0">
                <a:solidFill>
                  <a:srgbClr val="FF0000"/>
                </a:solidFill>
              </a:rPr>
              <a:t>可以连用</a:t>
            </a:r>
            <a:r>
              <a:rPr lang="zh-CN" altLang="en-US" sz="2000" dirty="0"/>
              <a:t>，一般用于同类型对象之间值的大小比较，或者测试集合之间的包含关系</a:t>
            </a:r>
          </a:p>
        </p:txBody>
      </p:sp>
      <p:sp>
        <p:nvSpPr>
          <p:cNvPr id="5" name="文本框 4"/>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1259632" y="2354531"/>
            <a:ext cx="7454788" cy="2492990"/>
          </a:xfrm>
          <a:prstGeom prst="rect">
            <a:avLst/>
          </a:prstGeom>
        </p:spPr>
        <p:txBody>
          <a:bodyPr wrap="square">
            <a:spAutoFit/>
          </a:bodyPr>
          <a:lstStyle/>
          <a:p>
            <a:pPr>
              <a:buNone/>
            </a:pPr>
            <a:endParaRPr lang="zh-CN" altLang="en-US" dirty="0"/>
          </a:p>
          <a:p>
            <a:pPr>
              <a:spcBef>
                <a:spcPts val="600"/>
              </a:spcBef>
              <a:buNone/>
            </a:pPr>
            <a:r>
              <a:rPr lang="zh-CN" altLang="en-US" dirty="0">
                <a:latin typeface="Consolas" panose="020B0609020204030204" charset="0"/>
              </a:rPr>
              <a:t>&gt;&gt;&gt; 1 &lt; 3 &lt; 5                       </a:t>
            </a:r>
            <a:r>
              <a:rPr lang="zh-CN" altLang="en-US" sz="1600" dirty="0">
                <a:solidFill>
                  <a:srgbClr val="0000FF"/>
                </a:solidFill>
                <a:latin typeface="Consolas" panose="020B0609020204030204" charset="0"/>
              </a:rPr>
              <a:t>#等价于1 &lt; 3 and 3 &lt; 5</a:t>
            </a:r>
          </a:p>
          <a:p>
            <a:pPr>
              <a:spcBef>
                <a:spcPts val="600"/>
              </a:spcBef>
              <a:buNone/>
            </a:pPr>
            <a:r>
              <a:rPr lang="zh-CN" altLang="en-US" dirty="0">
                <a:solidFill>
                  <a:srgbClr val="0000FF"/>
                </a:solidFill>
                <a:latin typeface="Consolas" panose="020B0609020204030204" charset="0"/>
              </a:rPr>
              <a:t>True</a:t>
            </a:r>
          </a:p>
          <a:p>
            <a:pPr>
              <a:spcBef>
                <a:spcPts val="600"/>
              </a:spcBef>
              <a:buNone/>
            </a:pPr>
            <a:r>
              <a:rPr lang="zh-CN" altLang="en-US" dirty="0">
                <a:latin typeface="Consolas" panose="020B0609020204030204" charset="0"/>
              </a:rPr>
              <a:t>&gt;&gt;&gt; 'Hello' &gt; 'world'               </a:t>
            </a:r>
            <a:r>
              <a:rPr lang="zh-CN" altLang="en-US" sz="1600" dirty="0">
                <a:solidFill>
                  <a:srgbClr val="0000FF"/>
                </a:solidFill>
                <a:latin typeface="Consolas" panose="020B0609020204030204" charset="0"/>
              </a:rPr>
              <a:t>#比较字符串大小</a:t>
            </a:r>
            <a:endParaRPr lang="zh-CN" altLang="en-US" dirty="0">
              <a:solidFill>
                <a:srgbClr val="0000FF"/>
              </a:solidFill>
              <a:latin typeface="Consolas" panose="020B0609020204030204" charset="0"/>
            </a:endParaRPr>
          </a:p>
          <a:p>
            <a:pPr>
              <a:spcBef>
                <a:spcPts val="600"/>
              </a:spcBef>
              <a:buNone/>
            </a:pPr>
            <a:r>
              <a:rPr lang="zh-CN" altLang="en-US" dirty="0">
                <a:solidFill>
                  <a:srgbClr val="0000FF"/>
                </a:solidFill>
                <a:latin typeface="Consolas" panose="020B0609020204030204" charset="0"/>
              </a:rPr>
              <a:t>False</a:t>
            </a:r>
          </a:p>
          <a:p>
            <a:pPr>
              <a:spcBef>
                <a:spcPts val="600"/>
              </a:spcBef>
              <a:buNone/>
            </a:pPr>
            <a:r>
              <a:rPr lang="zh-CN" altLang="en-US" dirty="0">
                <a:latin typeface="Consolas" panose="020B0609020204030204" charset="0"/>
              </a:rPr>
              <a:t>&gt;&gt;&gt; 'Hello' &gt; 3                     </a:t>
            </a:r>
            <a:r>
              <a:rPr lang="zh-CN" altLang="en-US" sz="1600" dirty="0">
                <a:solidFill>
                  <a:srgbClr val="0000FF"/>
                </a:solidFill>
                <a:latin typeface="Consolas" panose="020B0609020204030204" charset="0"/>
              </a:rPr>
              <a:t>#字符串和数字不能比较</a:t>
            </a:r>
            <a:endParaRPr lang="zh-CN" altLang="en-US" dirty="0">
              <a:solidFill>
                <a:srgbClr val="0000FF"/>
              </a:solidFill>
              <a:latin typeface="Consolas" panose="020B0609020204030204" charset="0"/>
            </a:endParaRPr>
          </a:p>
          <a:p>
            <a:pPr>
              <a:spcBef>
                <a:spcPts val="600"/>
              </a:spcBef>
              <a:buNone/>
            </a:pPr>
            <a:r>
              <a:rPr lang="zh-CN" altLang="en-US" dirty="0">
                <a:solidFill>
                  <a:srgbClr val="FF0000"/>
                </a:solidFill>
                <a:latin typeface="Consolas" panose="020B0609020204030204" charset="0"/>
              </a:rPr>
              <a:t>TypeError: unorderable types: str() &gt; int()</a:t>
            </a:r>
          </a:p>
        </p:txBody>
      </p:sp>
      <p:sp>
        <p:nvSpPr>
          <p:cNvPr id="4" name="矩形 3"/>
          <p:cNvSpPr/>
          <p:nvPr/>
        </p:nvSpPr>
        <p:spPr>
          <a:xfrm>
            <a:off x="683568" y="2153072"/>
            <a:ext cx="1524776" cy="369332"/>
          </a:xfrm>
          <a:prstGeom prst="rect">
            <a:avLst/>
          </a:prstGeom>
        </p:spPr>
        <p:txBody>
          <a:bodyPr wrap="none">
            <a:spAutoFit/>
          </a:bodyPr>
          <a:lstStyle/>
          <a:p>
            <a:pPr lvl="1">
              <a:spcBef>
                <a:spcPts val="600"/>
              </a:spcBef>
              <a:buClr>
                <a:srgbClr val="FF0000"/>
              </a:buClr>
              <a:buFont typeface="Wingdings" panose="05000000000000000000" pitchFamily="2" charset="2"/>
              <a:buChar char="ü"/>
            </a:pPr>
            <a:r>
              <a:rPr lang="zh-CN" altLang="en-US" b="1" dirty="0">
                <a:latin typeface="宋体" panose="02010600030101010101" pitchFamily="2" charset="-122"/>
              </a:rPr>
              <a:t>例如：</a:t>
            </a:r>
          </a:p>
        </p:txBody>
      </p:sp>
      <p:grpSp>
        <p:nvGrpSpPr>
          <p:cNvPr id="6" name="组合 67"/>
          <p:cNvGrpSpPr/>
          <p:nvPr/>
        </p:nvGrpSpPr>
        <p:grpSpPr>
          <a:xfrm>
            <a:off x="555407" y="89761"/>
            <a:ext cx="7661425" cy="698583"/>
            <a:chOff x="936625" y="4179148"/>
            <a:chExt cx="7661425" cy="698583"/>
          </a:xfrm>
        </p:grpSpPr>
        <p:grpSp>
          <p:nvGrpSpPr>
            <p:cNvPr id="7" name="组合 106"/>
            <p:cNvGrpSpPr/>
            <p:nvPr/>
          </p:nvGrpSpPr>
          <p:grpSpPr>
            <a:xfrm>
              <a:off x="936625" y="4179148"/>
              <a:ext cx="7661425" cy="698583"/>
              <a:chOff x="927100" y="4179148"/>
              <a:chExt cx="7661425"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Content Placeholder 2"/>
          <p:cNvSpPr>
            <a:spLocks noGrp="1"/>
          </p:cNvSpPr>
          <p:nvPr>
            <p:ph idx="1"/>
          </p:nvPr>
        </p:nvSpPr>
        <p:spPr>
          <a:xfrm>
            <a:off x="750163" y="1412776"/>
            <a:ext cx="8377802" cy="4678451"/>
          </a:xfrm>
        </p:spPr>
        <p:txBody>
          <a:bodyPr anchor="t"/>
          <a:lstStyle/>
          <a:p>
            <a:pPr>
              <a:buClr>
                <a:srgbClr val="FF0000"/>
              </a:buClr>
              <a:buFont typeface="Wingdings" panose="05000000000000000000" pitchFamily="2" charset="2"/>
              <a:buChar char="n"/>
            </a:pPr>
            <a:r>
              <a:rPr lang="en-US" altLang="en-US" sz="2400" b="1" dirty="0" err="1"/>
              <a:t>成员测试运算符in用于</a:t>
            </a:r>
            <a:r>
              <a:rPr lang="en-US" altLang="en-US" sz="2400" b="1" dirty="0" err="1">
                <a:solidFill>
                  <a:srgbClr val="FF0000"/>
                </a:solidFill>
              </a:rPr>
              <a:t>成员测试</a:t>
            </a:r>
            <a:endParaRPr lang="en-US" altLang="en-US" sz="2400" b="1" dirty="0">
              <a:solidFill>
                <a:srgbClr val="FF0000"/>
              </a:solidFill>
            </a:endParaRPr>
          </a:p>
          <a:p>
            <a:pPr lvl="1">
              <a:buClr>
                <a:srgbClr val="FF0000"/>
              </a:buClr>
              <a:buFont typeface="Arial" panose="020B0604020202020204" pitchFamily="34" charset="0"/>
              <a:buChar char="•"/>
            </a:pPr>
            <a:r>
              <a:rPr lang="zh-CN" altLang="en-US" sz="2000" b="1" dirty="0"/>
              <a:t>即</a:t>
            </a:r>
            <a:r>
              <a:rPr lang="en-US" altLang="en-US" sz="2000" b="1" dirty="0"/>
              <a:t>测试一个对象是否为另一个对象的元素。</a:t>
            </a:r>
          </a:p>
          <a:p>
            <a:pPr>
              <a:buClr>
                <a:srgbClr val="FF0000"/>
              </a:buClr>
              <a:buFont typeface="Wingdings" panose="05000000000000000000" pitchFamily="2" charset="2"/>
              <a:buChar char="ü"/>
            </a:pPr>
            <a:r>
              <a:rPr lang="zh-CN" altLang="en-US" sz="1800" b="1" dirty="0">
                <a:solidFill>
                  <a:srgbClr val="FF0000"/>
                </a:solidFill>
                <a:latin typeface="Consolas" panose="020B0609020204030204" charset="0"/>
              </a:rPr>
              <a:t>例如：</a:t>
            </a:r>
            <a:endParaRPr lang="en-US" altLang="en-US" sz="1800" b="1" dirty="0">
              <a:solidFill>
                <a:srgbClr val="FF0000"/>
              </a:solidFill>
              <a:latin typeface="Consolas" panose="020B0609020204030204" charset="0"/>
            </a:endParaRPr>
          </a:p>
          <a:p>
            <a:pPr>
              <a:buNone/>
            </a:pPr>
            <a:r>
              <a:rPr lang="en-US" altLang="en-US" sz="1800" dirty="0">
                <a:latin typeface="Consolas" panose="020B0609020204030204" charset="0"/>
              </a:rPr>
              <a:t>&gt;&gt;&gt; 5 in range(1, 10, 1) </a:t>
            </a:r>
            <a:r>
              <a:rPr lang="en-US" altLang="en-US" sz="1800" dirty="0">
                <a:solidFill>
                  <a:srgbClr val="0000FF"/>
                </a:solidFill>
                <a:latin typeface="Consolas" panose="020B0609020204030204" charset="0"/>
              </a:rPr>
              <a:t>#range()</a:t>
            </a:r>
            <a:r>
              <a:rPr lang="en-US" altLang="en-US" sz="1800" dirty="0" err="1">
                <a:solidFill>
                  <a:srgbClr val="0000FF"/>
                </a:solidFill>
                <a:latin typeface="Consolas" panose="020B0609020204030204" charset="0"/>
              </a:rPr>
              <a:t>是用来生成指定范围数字的内置函数</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p>
          <a:p>
            <a:pPr>
              <a:buNone/>
            </a:pPr>
            <a:r>
              <a:rPr lang="en-US" altLang="en-US" sz="1800" dirty="0">
                <a:latin typeface="Consolas" panose="020B0609020204030204" charset="0"/>
              </a:rPr>
              <a:t>&gt;&gt;&gt; '</a:t>
            </a:r>
            <a:r>
              <a:rPr lang="en-US" altLang="en-US" sz="1800" dirty="0" err="1">
                <a:latin typeface="Consolas" panose="020B0609020204030204" charset="0"/>
              </a:rPr>
              <a:t>abc</a:t>
            </a:r>
            <a:r>
              <a:rPr lang="en-US" altLang="en-US" sz="1800" dirty="0">
                <a:latin typeface="Consolas" panose="020B0609020204030204" charset="0"/>
              </a:rPr>
              <a:t>' in '</a:t>
            </a:r>
            <a:r>
              <a:rPr lang="en-US" altLang="en-US" sz="1800" dirty="0" err="1">
                <a:latin typeface="Consolas" panose="020B0609020204030204" charset="0"/>
              </a:rPr>
              <a:t>abcdefg</a:t>
            </a:r>
            <a:r>
              <a:rPr lang="en-US" altLang="en-US" sz="1800" dirty="0">
                <a:latin typeface="Consolas" panose="020B0609020204030204" charset="0"/>
              </a:rPr>
              <a:t>'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子字符串测试</a:t>
            </a:r>
            <a:endParaRPr lang="en-US" altLang="en-US" sz="1800" dirty="0">
              <a:solidFill>
                <a:srgbClr val="0000FF"/>
              </a:solidFill>
              <a:latin typeface="Consolas" panose="020B0609020204030204" charset="0"/>
            </a:endParaRPr>
          </a:p>
          <a:p>
            <a:pPr>
              <a:buNone/>
            </a:pPr>
            <a:r>
              <a:rPr lang="en-US" altLang="en-US" sz="1800" dirty="0">
                <a:solidFill>
                  <a:srgbClr val="0000FF"/>
                </a:solidFill>
                <a:latin typeface="Consolas" panose="020B0609020204030204" charset="0"/>
              </a:rPr>
              <a:t>True</a:t>
            </a:r>
          </a:p>
          <a:p>
            <a:pPr>
              <a:buNone/>
            </a:pPr>
            <a:r>
              <a:rPr lang="en-US" altLang="en-US" sz="1800" dirty="0">
                <a:latin typeface="Consolas" panose="020B0609020204030204" charset="0"/>
              </a:rPr>
              <a:t>&gt;&gt;&gt; for </a:t>
            </a:r>
            <a:r>
              <a:rPr lang="en-US" altLang="en-US" sz="1800" dirty="0" err="1">
                <a:latin typeface="Consolas" panose="020B0609020204030204" charset="0"/>
              </a:rPr>
              <a:t>i</a:t>
            </a:r>
            <a:r>
              <a:rPr lang="en-US" altLang="en-US" sz="1800" dirty="0">
                <a:latin typeface="Consolas" panose="020B0609020204030204" charset="0"/>
              </a:rPr>
              <a:t> in (3, 5, 7):  </a:t>
            </a:r>
            <a:r>
              <a:rPr lang="en-US" altLang="en-US" sz="1800" dirty="0">
                <a:solidFill>
                  <a:srgbClr val="0000FF"/>
                </a:solidFill>
                <a:latin typeface="Consolas" panose="020B0609020204030204" charset="0"/>
              </a:rPr>
              <a:t>#</a:t>
            </a:r>
            <a:r>
              <a:rPr lang="en-US" altLang="en-US" sz="1800" dirty="0" err="1">
                <a:solidFill>
                  <a:srgbClr val="0000FF"/>
                </a:solidFill>
                <a:latin typeface="Consolas" panose="020B0609020204030204" charset="0"/>
              </a:rPr>
              <a:t>循环，成员遍历</a:t>
            </a:r>
            <a:endParaRPr lang="en-US" altLang="en-US" sz="1800" dirty="0">
              <a:solidFill>
                <a:srgbClr val="0000FF"/>
              </a:solidFill>
              <a:latin typeface="Consolas" panose="020B0609020204030204" charset="0"/>
            </a:endParaRPr>
          </a:p>
          <a:p>
            <a:pPr>
              <a:buNone/>
            </a:pPr>
            <a:r>
              <a:rPr lang="en-US" altLang="en-US" sz="1800" dirty="0">
                <a:latin typeface="Consolas" panose="020B0609020204030204" charset="0"/>
              </a:rPr>
              <a:t>    print(</a:t>
            </a:r>
            <a:r>
              <a:rPr lang="en-US" altLang="en-US" sz="1800" dirty="0" err="1">
                <a:latin typeface="Consolas" panose="020B0609020204030204" charset="0"/>
              </a:rPr>
              <a:t>i</a:t>
            </a:r>
            <a:r>
              <a:rPr lang="en-US" altLang="en-US" sz="1800" dirty="0">
                <a:latin typeface="Consolas" panose="020B0609020204030204" charset="0"/>
              </a:rPr>
              <a:t>, end='\t')</a:t>
            </a:r>
          </a:p>
          <a:p>
            <a:pPr>
              <a:buNone/>
            </a:pPr>
            <a:endParaRPr lang="en-US" altLang="en-US" sz="1800" dirty="0">
              <a:latin typeface="Consolas" panose="020B0609020204030204" charset="0"/>
            </a:endParaRPr>
          </a:p>
          <a:p>
            <a:pPr>
              <a:buNone/>
            </a:pPr>
            <a:r>
              <a:rPr lang="en-US" altLang="en-US" sz="1800" dirty="0">
                <a:solidFill>
                  <a:srgbClr val="0000FF"/>
                </a:solidFill>
                <a:latin typeface="Consolas" panose="020B0609020204030204" charset="0"/>
              </a:rPr>
              <a:t>3	 5	7</a:t>
            </a:r>
            <a:r>
              <a:rPr lang="en-US" altLang="en-US" sz="1400" dirty="0">
                <a:solidFill>
                  <a:srgbClr val="00B0F0"/>
                </a:solidFill>
                <a:latin typeface="Consolas" panose="020B0609020204030204" charset="0"/>
              </a:rPr>
              <a:t>	</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pic>
        <p:nvPicPr>
          <p:cNvPr id="11" name="图片 10">
            <a:extLst>
              <a:ext uri="{FF2B5EF4-FFF2-40B4-BE49-F238E27FC236}">
                <a16:creationId xmlns:a16="http://schemas.microsoft.com/office/drawing/2014/main" id="{5A14CBF8-43D6-078A-EF24-87ED41DF174A}"/>
              </a:ext>
            </a:extLst>
          </p:cNvPr>
          <p:cNvPicPr>
            <a:picLocks noChangeAspect="1"/>
          </p:cNvPicPr>
          <p:nvPr/>
        </p:nvPicPr>
        <p:blipFill>
          <a:blip r:embed="rId3"/>
          <a:stretch>
            <a:fillRect/>
          </a:stretch>
        </p:blipFill>
        <p:spPr>
          <a:xfrm>
            <a:off x="5148064" y="4792578"/>
            <a:ext cx="3107366" cy="1305291"/>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017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017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177">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177">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0177">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017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Content Placeholder 2"/>
          <p:cNvSpPr>
            <a:spLocks noGrp="1"/>
          </p:cNvSpPr>
          <p:nvPr>
            <p:ph idx="1"/>
          </p:nvPr>
        </p:nvSpPr>
        <p:spPr>
          <a:xfrm>
            <a:off x="738847" y="1435744"/>
            <a:ext cx="8229600" cy="4678451"/>
          </a:xfrm>
        </p:spPr>
        <p:txBody>
          <a:bodyPr anchor="t"/>
          <a:lstStyle/>
          <a:p>
            <a:pPr>
              <a:lnSpc>
                <a:spcPct val="150000"/>
              </a:lnSpc>
              <a:spcBef>
                <a:spcPts val="1200"/>
              </a:spcBef>
              <a:buClr>
                <a:srgbClr val="FF0000"/>
              </a:buClr>
              <a:buFont typeface="Wingdings" panose="05000000000000000000" pitchFamily="2" charset="2"/>
              <a:buChar char="n"/>
            </a:pPr>
            <a:r>
              <a:rPr lang="en-US" altLang="en-US" sz="2000" b="1" dirty="0">
                <a:solidFill>
                  <a:srgbClr val="FF0000"/>
                </a:solidFill>
              </a:rPr>
              <a:t>位运算符只能用于整数</a:t>
            </a:r>
            <a:r>
              <a:rPr lang="en-US" altLang="en-US" sz="2000" dirty="0"/>
              <a:t>，其内部执行过程为：首先将整数转换为二进制数，然后右对齐，必要的时候左侧补0，按位进行运算，最后再把计算结果转换为十进制数字返回</a:t>
            </a:r>
          </a:p>
          <a:p>
            <a:pPr>
              <a:buClr>
                <a:srgbClr val="FF0000"/>
              </a:buClr>
              <a:buFont typeface="Wingdings" panose="05000000000000000000" pitchFamily="2" charset="2"/>
              <a:buChar char="ü"/>
            </a:pPr>
            <a:r>
              <a:rPr lang="zh-CN" altLang="en-US" sz="1800" b="1" dirty="0"/>
              <a:t>例如：</a:t>
            </a:r>
            <a:endParaRPr lang="en-US" altLang="zh-CN" sz="1800" b="1" dirty="0"/>
          </a:p>
          <a:p>
            <a:pPr marL="0" indent="0">
              <a:buClr>
                <a:srgbClr val="FF0000"/>
              </a:buClr>
              <a:buNone/>
            </a:pPr>
            <a:endParaRPr lang="en-US" altLang="en-US" sz="1800" b="1" dirty="0"/>
          </a:p>
          <a:p>
            <a:pPr>
              <a:buNone/>
            </a:pPr>
            <a:r>
              <a:rPr lang="en-US" altLang="en-US" sz="1600" dirty="0">
                <a:latin typeface="Consolas" panose="020B0609020204030204" charset="0"/>
              </a:rPr>
              <a:t>&gt;&gt;&gt; 3 &lt;&lt; 2    </a:t>
            </a:r>
            <a:r>
              <a:rPr lang="en-US" altLang="en-US" sz="1600" dirty="0">
                <a:solidFill>
                  <a:srgbClr val="0000FF"/>
                </a:solidFill>
                <a:latin typeface="Consolas" panose="020B0609020204030204" charset="0"/>
              </a:rPr>
              <a:t>#把3左移2位</a:t>
            </a:r>
          </a:p>
          <a:p>
            <a:pPr>
              <a:buNone/>
            </a:pPr>
            <a:r>
              <a:rPr lang="en-US" altLang="en-US" sz="1600" dirty="0">
                <a:solidFill>
                  <a:srgbClr val="0000FF"/>
                </a:solidFill>
                <a:latin typeface="Consolas" panose="020B0609020204030204" charset="0"/>
              </a:rPr>
              <a:t>12</a:t>
            </a:r>
          </a:p>
          <a:p>
            <a:pPr>
              <a:buNone/>
            </a:pPr>
            <a:r>
              <a:rPr lang="en-US" altLang="en-US" sz="1600" dirty="0">
                <a:latin typeface="Consolas" panose="020B0609020204030204" charset="0"/>
              </a:rPr>
              <a:t>&gt;&gt;&gt; 3 &amp; 7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位与运算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p>
          <a:p>
            <a:pPr>
              <a:buNone/>
            </a:pPr>
            <a:r>
              <a:rPr lang="en-US" altLang="en-US" sz="1600" dirty="0">
                <a:latin typeface="Consolas" panose="020B0609020204030204" charset="0"/>
              </a:rPr>
              <a:t>&gt;&gt;&gt; 3 | 8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11</a:t>
            </a:r>
          </a:p>
          <a:p>
            <a:pPr>
              <a:buNone/>
            </a:pPr>
            <a:r>
              <a:rPr lang="en-US" altLang="en-US" sz="1600" dirty="0">
                <a:latin typeface="Consolas" panose="020B0609020204030204" charset="0"/>
              </a:rPr>
              <a:t>&gt;&gt;&gt; 3 ^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位异或运算</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6</a:t>
            </a:r>
          </a:p>
        </p:txBody>
      </p:sp>
      <p:graphicFrame>
        <p:nvGraphicFramePr>
          <p:cNvPr id="52227" name="对象 1"/>
          <p:cNvGraphicFramePr/>
          <p:nvPr/>
        </p:nvGraphicFramePr>
        <p:xfrm>
          <a:off x="5995578" y="3131743"/>
          <a:ext cx="2680878" cy="1906982"/>
        </p:xfrm>
        <a:graphic>
          <a:graphicData uri="http://schemas.openxmlformats.org/presentationml/2006/ole">
            <mc:AlternateContent xmlns:mc="http://schemas.openxmlformats.org/markup-compatibility/2006">
              <mc:Choice xmlns:v="urn:schemas-microsoft-com:vml" Requires="v">
                <p:oleObj r:id="rId2" imgW="2733675" imgH="1771650" progId="Paint.Picture">
                  <p:embed/>
                </p:oleObj>
              </mc:Choice>
              <mc:Fallback>
                <p:oleObj r:id="rId2" imgW="2733675" imgH="1771650" progId="Paint.Picture">
                  <p:embed/>
                  <p:pic>
                    <p:nvPicPr>
                      <p:cNvPr id="0" name="对象 1"/>
                      <p:cNvPicPr/>
                      <p:nvPr/>
                    </p:nvPicPr>
                    <p:blipFill>
                      <a:blip r:embed="rId3"/>
                      <a:stretch>
                        <a:fillRect/>
                      </a:stretch>
                    </p:blipFill>
                    <p:spPr>
                      <a:xfrm>
                        <a:off x="5995578" y="3131743"/>
                        <a:ext cx="2680878" cy="1906982"/>
                      </a:xfrm>
                      <a:prstGeom prst="rect">
                        <a:avLst/>
                      </a:prstGeom>
                      <a:solidFill>
                        <a:srgbClr val="0000FF"/>
                      </a:solidFill>
                      <a:ln w="38100">
                        <a:noFill/>
                        <a:miter/>
                      </a:ln>
                    </p:spPr>
                  </p:pic>
                </p:oleObj>
              </mc:Fallback>
            </mc:AlternateContent>
          </a:graphicData>
        </a:graphic>
      </p:graphicFrame>
      <p:sp>
        <p:nvSpPr>
          <p:cNvPr id="5" name="线形标注 1 4"/>
          <p:cNvSpPr/>
          <p:nvPr/>
        </p:nvSpPr>
        <p:spPr>
          <a:xfrm>
            <a:off x="5968501" y="3131743"/>
            <a:ext cx="2707955" cy="1881517"/>
          </a:xfrm>
          <a:prstGeom prst="borderCallout1">
            <a:avLst>
              <a:gd name="adj1" fmla="val 54177"/>
              <a:gd name="adj2" fmla="val -1210"/>
              <a:gd name="adj3" fmla="val 123012"/>
              <a:gd name="adj4" fmla="val -40845"/>
            </a:avLst>
          </a:prstGeom>
          <a:noFill/>
          <a:ln w="25400">
            <a:solidFill>
              <a:srgbClr val="0000FF"/>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100" noProof="1"/>
          </a:p>
        </p:txBody>
      </p:sp>
      <p:sp>
        <p:nvSpPr>
          <p:cNvPr id="52229" name="文本框 5"/>
          <p:cNvSpPr txBox="1"/>
          <p:nvPr/>
        </p:nvSpPr>
        <p:spPr>
          <a:xfrm>
            <a:off x="4072166" y="5439411"/>
            <a:ext cx="1407795" cy="306705"/>
          </a:xfrm>
          <a:prstGeom prst="rect">
            <a:avLst/>
          </a:prstGeom>
          <a:noFill/>
          <a:ln w="25400" cap="flat" cmpd="sng">
            <a:solidFill>
              <a:srgbClr val="0000FF"/>
            </a:solidFill>
            <a:prstDash val="solid"/>
            <a:round/>
            <a:headEnd type="none" w="med" len="med"/>
            <a:tailEnd type="none" w="med" len="med"/>
          </a:ln>
        </p:spPr>
        <p:txBody>
          <a:bodyPr wrap="square" anchor="t">
            <a:spAutoFit/>
          </a:bodyPr>
          <a:lstStyle/>
          <a:p>
            <a:r>
              <a:rPr lang="zh-CN" altLang="en-US" sz="1400">
                <a:solidFill>
                  <a:srgbClr val="FF0000"/>
                </a:solidFill>
                <a:latin typeface="Arial" panose="020B0604020202020204" pitchFamily="34" charset="0"/>
                <a:ea typeface="宋体" panose="02010600030101010101" pitchFamily="2" charset="-122"/>
              </a:rPr>
              <a:t>位运算符规则</a:t>
            </a:r>
          </a:p>
        </p:txBody>
      </p:sp>
      <p:grpSp>
        <p:nvGrpSpPr>
          <p:cNvPr id="8" name="组合 67"/>
          <p:cNvGrpSpPr/>
          <p:nvPr/>
        </p:nvGrpSpPr>
        <p:grpSpPr>
          <a:xfrm>
            <a:off x="555407" y="89761"/>
            <a:ext cx="7661425" cy="698583"/>
            <a:chOff x="936625" y="4179148"/>
            <a:chExt cx="7661425" cy="698583"/>
          </a:xfrm>
        </p:grpSpPr>
        <p:grpSp>
          <p:nvGrpSpPr>
            <p:cNvPr id="9" name="组合 106"/>
            <p:cNvGrpSpPr/>
            <p:nvPr/>
          </p:nvGrpSpPr>
          <p:grpSpPr>
            <a:xfrm>
              <a:off x="936625" y="4179148"/>
              <a:ext cx="7661425" cy="698583"/>
              <a:chOff x="927100" y="4179148"/>
              <a:chExt cx="7661425"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10" name="图片 9" descr="无标题.png"/>
            <p:cNvPicPr>
              <a:picLocks noChangeAspect="1"/>
            </p:cNvPicPr>
            <p:nvPr/>
          </p:nvPicPr>
          <p:blipFill>
            <a:blip r:embed="rId4" cstate="print"/>
            <a:stretch>
              <a:fillRect/>
            </a:stretch>
          </p:blipFill>
          <p:spPr>
            <a:xfrm>
              <a:off x="1137949" y="4364064"/>
              <a:ext cx="433676" cy="330989"/>
            </a:xfrm>
            <a:prstGeom prst="rect">
              <a:avLst/>
            </a:prstGeom>
          </p:spPr>
        </p:pic>
      </p:grpSp>
      <p:sp>
        <p:nvSpPr>
          <p:cNvPr id="13" name="文本框 12"/>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pic>
        <p:nvPicPr>
          <p:cNvPr id="3" name="图片 2"/>
          <p:cNvPicPr>
            <a:picLocks noChangeAspect="1"/>
          </p:cNvPicPr>
          <p:nvPr/>
        </p:nvPicPr>
        <p:blipFill>
          <a:blip r:embed="rId5"/>
          <a:stretch>
            <a:fillRect/>
          </a:stretch>
        </p:blipFill>
        <p:spPr>
          <a:xfrm>
            <a:off x="3707765" y="3141345"/>
            <a:ext cx="1081405" cy="295783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52229"/>
                                        </p:tgtEl>
                                        <p:attrNameLst>
                                          <p:attrName>style.visibility</p:attrName>
                                        </p:attrNameLst>
                                      </p:cBhvr>
                                      <p:to>
                                        <p:strVal val="visible"/>
                                      </p:to>
                                    </p:set>
                                    <p:anim calcmode="lin" valueType="num">
                                      <p:cBhvr additive="base">
                                        <p:cTn id="16" dur="500" fill="hold"/>
                                        <p:tgtEl>
                                          <p:spTgt spid="52229"/>
                                        </p:tgtEl>
                                        <p:attrNameLst>
                                          <p:attrName>ppt_x</p:attrName>
                                        </p:attrNameLst>
                                      </p:cBhvr>
                                      <p:tavLst>
                                        <p:tav tm="0">
                                          <p:val>
                                            <p:strVal val="#ppt_x"/>
                                          </p:val>
                                        </p:tav>
                                        <p:tav tm="100000">
                                          <p:val>
                                            <p:strVal val="#ppt_x"/>
                                          </p:val>
                                        </p:tav>
                                      </p:tavLst>
                                    </p:anim>
                                    <p:anim calcmode="lin" valueType="num">
                                      <p:cBhvr additive="base">
                                        <p:cTn id="17" dur="500" fill="hold"/>
                                        <p:tgtEl>
                                          <p:spTgt spid="5222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2227"/>
                                        </p:tgtEl>
                                        <p:attrNameLst>
                                          <p:attrName>style.visibility</p:attrName>
                                        </p:attrNameLst>
                                      </p:cBhvr>
                                      <p:to>
                                        <p:strVal val="visible"/>
                                      </p:to>
                                    </p:set>
                                    <p:anim calcmode="lin" valueType="num">
                                      <p:cBhvr additive="base">
                                        <p:cTn id="20" dur="500" fill="hold"/>
                                        <p:tgtEl>
                                          <p:spTgt spid="52227"/>
                                        </p:tgtEl>
                                        <p:attrNameLst>
                                          <p:attrName>ppt_x</p:attrName>
                                        </p:attrNameLst>
                                      </p:cBhvr>
                                      <p:tavLst>
                                        <p:tav tm="0">
                                          <p:val>
                                            <p:strVal val="#ppt_x"/>
                                          </p:val>
                                        </p:tav>
                                        <p:tav tm="100000">
                                          <p:val>
                                            <p:strVal val="#ppt_x"/>
                                          </p:val>
                                        </p:tav>
                                      </p:tavLst>
                                    </p:anim>
                                    <p:anim calcmode="lin" valueType="num">
                                      <p:cBhvr additive="base">
                                        <p:cTn id="21" dur="500" fill="hold"/>
                                        <p:tgtEl>
                                          <p:spTgt spid="522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22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225">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2225">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2225">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2225">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2225">
                                            <p:txEl>
                                              <p:pRg st="7" end="7"/>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2225">
                                            <p:txEl>
                                              <p:pRg st="8" end="8"/>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2225">
                                            <p:txEl>
                                              <p:pRg st="9" end="9"/>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2225">
                                            <p:txEl>
                                              <p:pRg st="10" end="1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5" grpId="0" uiExpand="1" build="p"/>
      <p:bldP spid="5" grpId="0" animBg="1"/>
      <p:bldP spid="522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3" cstate="print"/>
              <a:stretch>
                <a:fillRect/>
              </a:stretch>
            </p:blipFill>
            <p:spPr>
              <a:xfrm>
                <a:off x="1189071" y="1467621"/>
                <a:ext cx="377680" cy="419801"/>
              </a:xfrm>
              <a:prstGeom prst="rect">
                <a:avLst/>
              </a:prstGeom>
            </p:spPr>
          </p:pic>
        </p:grpSp>
      </p:grpSp>
      <p:graphicFrame>
        <p:nvGraphicFramePr>
          <p:cNvPr id="2" name="表格 1"/>
          <p:cNvGraphicFramePr>
            <a:graphicFrameLocks noGrp="1"/>
          </p:cNvGraphicFramePr>
          <p:nvPr>
            <p:custDataLst>
              <p:tags r:id="rId1"/>
            </p:custDataLst>
          </p:nvPr>
        </p:nvGraphicFramePr>
        <p:xfrm>
          <a:off x="1691640" y="3220720"/>
          <a:ext cx="5816600" cy="288032"/>
        </p:xfrm>
        <a:graphic>
          <a:graphicData uri="http://schemas.openxmlformats.org/drawingml/2006/table">
            <a:tbl>
              <a:tblPr firstRow="1" firstCol="1" lastRow="1" lastCol="1" bandRow="1" bandCol="1">
                <a:tableStyleId>{5C22544A-7EE6-4342-B048-85BDC9FD1C3A}</a:tableStyleId>
              </a:tblPr>
              <a:tblGrid>
                <a:gridCol w="5816600">
                  <a:extLst>
                    <a:ext uri="{9D8B030D-6E8A-4147-A177-3AD203B41FA5}">
                      <a16:colId xmlns:a16="http://schemas.microsoft.com/office/drawing/2014/main" val="20000"/>
                    </a:ext>
                  </a:extLst>
                </a:gridCol>
              </a:tblGrid>
              <a:tr h="288032">
                <a:tc>
                  <a:txBody>
                    <a:bodyPr/>
                    <a:lstStyle/>
                    <a:p>
                      <a:pPr algn="just">
                        <a:spcAft>
                          <a:spcPts val="0"/>
                        </a:spcAft>
                      </a:pPr>
                      <a:r>
                        <a:rPr lang="zh-CN" sz="1600" kern="100" baseline="0" dirty="0">
                          <a:solidFill>
                            <a:schemeClr val="tx1"/>
                          </a:solidFill>
                          <a:effectLst/>
                          <a:latin typeface="Times New Roman" panose="02020603050405020304" pitchFamily="18" charset="0"/>
                        </a:rPr>
                        <a:t>董付国</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Python</a:t>
                      </a:r>
                      <a:r>
                        <a:rPr lang="zh-CN" sz="1600" kern="100" baseline="0" dirty="0">
                          <a:solidFill>
                            <a:schemeClr val="tx1"/>
                          </a:solidFill>
                          <a:effectLst/>
                          <a:latin typeface="Times New Roman" panose="02020603050405020304" pitchFamily="18" charset="0"/>
                        </a:rPr>
                        <a:t>程序设计》</a:t>
                      </a:r>
                      <a:r>
                        <a:rPr lang="en-US" altLang="zh-CN" sz="1600" kern="100" baseline="0" dirty="0">
                          <a:solidFill>
                            <a:schemeClr val="tx1"/>
                          </a:solidFill>
                          <a:effectLst/>
                          <a:latin typeface="Times New Roman" panose="02020603050405020304" pitchFamily="18" charset="0"/>
                        </a:rPr>
                        <a:t>(</a:t>
                      </a:r>
                      <a:r>
                        <a:rPr lang="zh-CN" sz="1600" kern="100" baseline="0" dirty="0">
                          <a:solidFill>
                            <a:schemeClr val="tx1"/>
                          </a:solidFill>
                          <a:effectLst/>
                          <a:latin typeface="Times New Roman" panose="02020603050405020304" pitchFamily="18" charset="0"/>
                        </a:rPr>
                        <a:t>第</a:t>
                      </a:r>
                      <a:r>
                        <a:rPr lang="en-US" sz="1600" kern="100" baseline="0" dirty="0">
                          <a:solidFill>
                            <a:schemeClr val="tx1"/>
                          </a:solidFill>
                          <a:effectLst/>
                          <a:latin typeface="Times New Roman" panose="02020603050405020304" pitchFamily="18" charset="0"/>
                        </a:rPr>
                        <a:t>2</a:t>
                      </a:r>
                      <a:r>
                        <a:rPr lang="zh-CN" sz="1600" kern="100" baseline="0" dirty="0">
                          <a:solidFill>
                            <a:schemeClr val="tx1"/>
                          </a:solidFill>
                          <a:effectLst/>
                          <a:latin typeface="Times New Roman" panose="02020603050405020304" pitchFamily="18" charset="0"/>
                        </a:rPr>
                        <a:t>版</a:t>
                      </a:r>
                      <a:r>
                        <a:rPr lang="en-US" altLang="zh-CN" sz="1600" kern="100" baseline="0" dirty="0">
                          <a:solidFill>
                            <a:schemeClr val="tx1"/>
                          </a:solidFill>
                          <a:effectLst/>
                          <a:latin typeface="Times New Roman" panose="02020603050405020304" pitchFamily="18" charset="0"/>
                        </a:rPr>
                        <a:t>/3</a:t>
                      </a:r>
                      <a:r>
                        <a:rPr lang="zh-CN" altLang="en-US" sz="1600" kern="100" baseline="0" dirty="0">
                          <a:solidFill>
                            <a:schemeClr val="tx1"/>
                          </a:solidFill>
                          <a:effectLst/>
                          <a:latin typeface="Times New Roman" panose="02020603050405020304" pitchFamily="18" charset="0"/>
                        </a:rPr>
                        <a:t>版</a:t>
                      </a:r>
                      <a:r>
                        <a:rPr lang="en-US" altLang="zh-CN" sz="1600" kern="100" baseline="0" dirty="0">
                          <a:solidFill>
                            <a:schemeClr val="tx1"/>
                          </a:solidFill>
                          <a:effectLst/>
                          <a:latin typeface="Times New Roman" panose="02020603050405020304" pitchFamily="18" charset="0"/>
                        </a:rPr>
                        <a:t>)</a:t>
                      </a:r>
                      <a:r>
                        <a:rPr lang="en-US" sz="1600" kern="100" baseline="0" dirty="0">
                          <a:solidFill>
                            <a:schemeClr val="tx1"/>
                          </a:solidFill>
                          <a:effectLst/>
                          <a:latin typeface="Times New Roman" panose="02020603050405020304" pitchFamily="18" charset="0"/>
                        </a:rPr>
                        <a:t>. </a:t>
                      </a:r>
                      <a:r>
                        <a:rPr lang="zh-CN" sz="1600" kern="100" baseline="0" dirty="0">
                          <a:solidFill>
                            <a:schemeClr val="tx1"/>
                          </a:solidFill>
                          <a:effectLst/>
                          <a:latin typeface="Times New Roman" panose="02020603050405020304" pitchFamily="18" charset="0"/>
                        </a:rPr>
                        <a:t>清华大学出版社</a:t>
                      </a:r>
                      <a:r>
                        <a:rPr lang="en-US" altLang="zh-CN" sz="1600" kern="100" baseline="0" dirty="0">
                          <a:solidFill>
                            <a:schemeClr val="tx1"/>
                          </a:solidFill>
                          <a:effectLst/>
                          <a:latin typeface="Times New Roman" panose="02020603050405020304" pitchFamily="18" charset="0"/>
                        </a:rPr>
                        <a:t>.</a:t>
                      </a:r>
                      <a:endParaRPr lang="zh-CN" sz="2000" kern="100" baseline="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0"/>
                  </a:ext>
                </a:extLst>
              </a:tr>
            </a:tbl>
          </a:graphicData>
        </a:graphic>
      </p:graphicFrame>
      <p:graphicFrame>
        <p:nvGraphicFramePr>
          <p:cNvPr id="3" name="表格 2"/>
          <p:cNvGraphicFramePr>
            <a:graphicFrameLocks noGrp="1"/>
          </p:cNvGraphicFramePr>
          <p:nvPr/>
        </p:nvGraphicFramePr>
        <p:xfrm>
          <a:off x="543941" y="4390474"/>
          <a:ext cx="8496944" cy="1371600"/>
        </p:xfrm>
        <a:graphic>
          <a:graphicData uri="http://schemas.openxmlformats.org/drawingml/2006/table">
            <a:tbl>
              <a:tblPr firstRow="1" firstCol="1" lastRow="1" lastCol="1" bandRow="1" bandCol="1">
                <a:tableStyleId>{5C22544A-7EE6-4342-B048-85BDC9FD1C3A}</a:tableStyleId>
              </a:tblPr>
              <a:tblGrid>
                <a:gridCol w="1635961">
                  <a:extLst>
                    <a:ext uri="{9D8B030D-6E8A-4147-A177-3AD203B41FA5}">
                      <a16:colId xmlns:a16="http://schemas.microsoft.com/office/drawing/2014/main" val="20000"/>
                    </a:ext>
                  </a:extLst>
                </a:gridCol>
                <a:gridCol w="1603046">
                  <a:extLst>
                    <a:ext uri="{9D8B030D-6E8A-4147-A177-3AD203B41FA5}">
                      <a16:colId xmlns:a16="http://schemas.microsoft.com/office/drawing/2014/main" val="20001"/>
                    </a:ext>
                  </a:extLst>
                </a:gridCol>
                <a:gridCol w="677819">
                  <a:extLst>
                    <a:ext uri="{9D8B030D-6E8A-4147-A177-3AD203B41FA5}">
                      <a16:colId xmlns:a16="http://schemas.microsoft.com/office/drawing/2014/main" val="20002"/>
                    </a:ext>
                  </a:extLst>
                </a:gridCol>
                <a:gridCol w="1864002">
                  <a:extLst>
                    <a:ext uri="{9D8B030D-6E8A-4147-A177-3AD203B41FA5}">
                      <a16:colId xmlns:a16="http://schemas.microsoft.com/office/drawing/2014/main" val="20003"/>
                    </a:ext>
                  </a:extLst>
                </a:gridCol>
                <a:gridCol w="610406">
                  <a:extLst>
                    <a:ext uri="{9D8B030D-6E8A-4147-A177-3AD203B41FA5}">
                      <a16:colId xmlns:a16="http://schemas.microsoft.com/office/drawing/2014/main" val="20004"/>
                    </a:ext>
                  </a:extLst>
                </a:gridCol>
                <a:gridCol w="1575441">
                  <a:extLst>
                    <a:ext uri="{9D8B030D-6E8A-4147-A177-3AD203B41FA5}">
                      <a16:colId xmlns:a16="http://schemas.microsoft.com/office/drawing/2014/main" val="20005"/>
                    </a:ext>
                  </a:extLst>
                </a:gridCol>
                <a:gridCol w="530269">
                  <a:extLst>
                    <a:ext uri="{9D8B030D-6E8A-4147-A177-3AD203B41FA5}">
                      <a16:colId xmlns:a16="http://schemas.microsoft.com/office/drawing/2014/main" val="20006"/>
                    </a:ext>
                  </a:extLst>
                </a:gridCol>
              </a:tblGrid>
              <a:tr h="592898">
                <a:tc>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教学方式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(Pedagogical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Methods,PM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gridSpan="3">
                  <a:txBody>
                    <a:bodyPr/>
                    <a:lstStyle/>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PM1.</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讲授法教学 </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16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66.7 %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p>
                      <a:pPr marL="0" algn="l"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PM3.</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案例教学</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6</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25.0%</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xBody>
                    <a:bodyPr/>
                    <a:lstStyle/>
                    <a:p>
                      <a:endParaRPr lang="zh-CN"/>
                    </a:p>
                  </a:txBody>
                  <a:tcPr/>
                </a:tc>
                <a:tc hMerge="1">
                  <a:txBody>
                    <a:bodyPr/>
                    <a:lstStyle/>
                    <a:p>
                      <a:endParaRPr lang="zh-CN"/>
                    </a:p>
                  </a:txBody>
                  <a:tcPr/>
                </a:tc>
                <a:tc gridSpan="3">
                  <a:txBody>
                    <a:bodyPr/>
                    <a:lstStyle/>
                    <a:p>
                      <a:pPr marL="0" algn="ctr" defTabSz="914400" rtl="0" eaLnBrk="1" latinLnBrk="0" hangingPunct="1">
                        <a:lnSpc>
                          <a:spcPct val="100000"/>
                        </a:lnSpc>
                        <a:spcBef>
                          <a:spcPts val="300"/>
                        </a:spcBef>
                        <a:spcAft>
                          <a:spcPts val="0"/>
                        </a:spcAft>
                      </a:pPr>
                      <a:r>
                        <a:rPr lang="en-US" sz="14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PM2.</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研讨式学习</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2 </a:t>
                      </a: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学时</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  8.3 %</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0">
                <a:tc rowSpan="4">
                  <a:txBody>
                    <a:bodyPr/>
                    <a:lstStyle/>
                    <a:p>
                      <a:pPr marL="0" algn="ctr" defTabSz="914400" rtl="0" eaLnBrk="1" latinLnBrk="0" hangingPunct="1">
                        <a:lnSpc>
                          <a:spcPct val="100000"/>
                        </a:lnSpc>
                        <a:spcBef>
                          <a:spcPts val="300"/>
                        </a:spcBef>
                        <a:spcAft>
                          <a:spcPts val="0"/>
                        </a:spcAft>
                      </a:pPr>
                      <a:r>
                        <a:rPr lang="zh-CN" sz="1400" b="1" kern="100" baseline="0" dirty="0">
                          <a:solidFill>
                            <a:schemeClr val="tx1"/>
                          </a:solidFill>
                          <a:effectLst/>
                          <a:latin typeface="Times New Roman" panose="02020603050405020304" pitchFamily="18" charset="0"/>
                          <a:ea typeface="仿宋" panose="02010609060101010101" pitchFamily="49" charset="-122"/>
                          <a:cs typeface="+mn-cs"/>
                        </a:rPr>
                        <a:t>评估方式</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(Evaluation </a:t>
                      </a:r>
                      <a:r>
                        <a:rPr lang="en-US" sz="1400" b="1" kern="100" baseline="0" dirty="0" err="1">
                          <a:solidFill>
                            <a:schemeClr val="tx1"/>
                          </a:solidFill>
                          <a:effectLst/>
                          <a:latin typeface="Times New Roman" panose="02020603050405020304" pitchFamily="18" charset="0"/>
                          <a:ea typeface="仿宋" panose="02010609060101010101" pitchFamily="49" charset="-122"/>
                          <a:cs typeface="+mn-cs"/>
                        </a:rPr>
                        <a:t>Methods,EM</a:t>
                      </a:r>
                      <a:r>
                        <a:rPr lang="en-US" sz="14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4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课堂测试</a:t>
                      </a: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 2.</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期中考试</a:t>
                      </a: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EM3.</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期末考试</a:t>
                      </a: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40%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extLst>
                  <a:ext uri="{0D108BD9-81ED-4DB2-BD59-A6C34878D82A}">
                    <a16:rowId xmlns:a16="http://schemas.microsoft.com/office/drawing/2014/main" val="10001"/>
                  </a:ext>
                </a:extLst>
              </a:tr>
              <a:tr h="139065">
                <a:tc vMerge="1">
                  <a:txBody>
                    <a:bodyPr/>
                    <a:lstStyle/>
                    <a:p>
                      <a:endParaRPr lang="zh-CN"/>
                    </a:p>
                  </a:txBody>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□EM4.</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作业撰写</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EM5.</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实验分析报告</a:t>
                      </a:r>
                    </a:p>
                  </a:txBody>
                  <a:tcPr marL="68580" marR="68580" marT="0" marB="0" anchor="ctr">
                    <a:solidFill>
                      <a:srgbClr val="92D050"/>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20</a:t>
                      </a: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□EM6.</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期末报告</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0002"/>
                  </a:ext>
                </a:extLst>
              </a:tr>
              <a:tr h="160655">
                <a:tc vMerge="1">
                  <a:txBody>
                    <a:bodyPr/>
                    <a:lstStyle/>
                    <a:p>
                      <a:endParaRPr lang="zh-CN"/>
                    </a:p>
                  </a:txBody>
                  <a:tcPr/>
                </a:tc>
                <a:tc>
                  <a:txBody>
                    <a:bodyPr/>
                    <a:lstStyle/>
                    <a:p>
                      <a:pPr marL="0" algn="l" defTabSz="914400" rtl="0" eaLnBrk="1" latinLnBrk="0" hangingPunct="1">
                        <a:lnSpc>
                          <a:spcPct val="100000"/>
                        </a:lnSpc>
                        <a:spcBef>
                          <a:spcPts val="300"/>
                        </a:spcBef>
                        <a:spcAft>
                          <a:spcPts val="0"/>
                        </a:spcAft>
                      </a:pPr>
                      <a:r>
                        <a:rPr lang="en-US" sz="1200" b="1" kern="100" baseline="0">
                          <a:solidFill>
                            <a:schemeClr val="tx1"/>
                          </a:solidFill>
                          <a:effectLst/>
                          <a:latin typeface="Times New Roman" panose="02020603050405020304" pitchFamily="18" charset="0"/>
                          <a:ea typeface="仿宋" panose="02010609060101010101" pitchFamily="49" charset="-122"/>
                          <a:cs typeface="+mn-cs"/>
                        </a:rPr>
                        <a:t>□EM7.</a:t>
                      </a:r>
                      <a:r>
                        <a:rPr lang="zh-CN" sz="1200" b="1" kern="100" baseline="0">
                          <a:solidFill>
                            <a:schemeClr val="tx1"/>
                          </a:solidFill>
                          <a:effectLst/>
                          <a:latin typeface="Times New Roman" panose="02020603050405020304" pitchFamily="18" charset="0"/>
                          <a:ea typeface="仿宋" panose="02010609060101010101" pitchFamily="49" charset="-122"/>
                          <a:cs typeface="+mn-cs"/>
                        </a:rPr>
                        <a:t>课堂演讲</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□EM8.</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论文撰述</a:t>
                      </a:r>
                    </a:p>
                  </a:txBody>
                  <a:tcPr marL="68580" marR="68580" marT="0" marB="0" anchor="ctr">
                    <a:solidFill>
                      <a:schemeClr val="accent6">
                        <a:lumMod val="60000"/>
                        <a:lumOff val="40000"/>
                      </a:schemeClr>
                    </a:solidFill>
                  </a:tcPr>
                </a:tc>
                <a:tc>
                  <a:txBody>
                    <a:bodyPr/>
                    <a:lstStyle/>
                    <a:p>
                      <a:pPr marL="0" indent="11430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□EM9.</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出勤率</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0003"/>
                  </a:ext>
                </a:extLst>
              </a:tr>
              <a:tr h="142875">
                <a:tc vMerge="1">
                  <a:txBody>
                    <a:bodyPr/>
                    <a:lstStyle/>
                    <a:p>
                      <a:endParaRPr lang="zh-CN"/>
                    </a:p>
                  </a:txBody>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□EM10.</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口试</a:t>
                      </a: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sym typeface="Wingdings 2" panose="05020102010507070707" pitchFamily="18" charset="2"/>
                        </a:rPr>
                        <a:t></a:t>
                      </a: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EM11.</a:t>
                      </a:r>
                      <a:r>
                        <a:rPr lang="zh-CN" sz="1200" b="1" kern="100" baseline="0" dirty="0">
                          <a:solidFill>
                            <a:schemeClr val="tx1"/>
                          </a:solidFill>
                          <a:effectLst/>
                          <a:latin typeface="Times New Roman" panose="02020603050405020304" pitchFamily="18" charset="0"/>
                          <a:ea typeface="仿宋" panose="02010609060101010101" pitchFamily="49" charset="-122"/>
                          <a:cs typeface="+mn-cs"/>
                        </a:rPr>
                        <a:t>设计报告</a:t>
                      </a:r>
                    </a:p>
                  </a:txBody>
                  <a:tcPr marL="68580" marR="68580" marT="0" marB="0" anchor="ctr">
                    <a:solidFill>
                      <a:srgbClr val="92D050"/>
                    </a:solidFill>
                  </a:tcPr>
                </a:tc>
                <a:tc>
                  <a:txBody>
                    <a:bodyPr/>
                    <a:lstStyle/>
                    <a:p>
                      <a:pPr marL="0" algn="ctr" defTabSz="914400" rtl="0" eaLnBrk="1" latinLnBrk="0" hangingPunct="1">
                        <a:lnSpc>
                          <a:spcPct val="100000"/>
                        </a:lnSpc>
                        <a:spcBef>
                          <a:spcPts val="300"/>
                        </a:spcBef>
                        <a:spcAft>
                          <a:spcPts val="0"/>
                        </a:spcAft>
                      </a:pPr>
                      <a:r>
                        <a:rPr lang="en-US" altLang="zh-CN" sz="1200" b="1" kern="100" baseline="0" dirty="0">
                          <a:solidFill>
                            <a:schemeClr val="tx1"/>
                          </a:solidFill>
                          <a:effectLst/>
                          <a:latin typeface="Times New Roman" panose="02020603050405020304" pitchFamily="18" charset="0"/>
                          <a:ea typeface="仿宋" panose="02010609060101010101" pitchFamily="49" charset="-122"/>
                          <a:cs typeface="+mn-cs"/>
                        </a:rPr>
                        <a:t>20%</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rgbClr val="92D050"/>
                    </a:solidFill>
                  </a:tcPr>
                </a:tc>
                <a:tc gridSpan="2">
                  <a:txBody>
                    <a:bodyPr/>
                    <a:lstStyle/>
                    <a:p>
                      <a:pPr marL="0" algn="l" defTabSz="914400" rtl="0" eaLnBrk="1" latinLnBrk="0" hangingPunct="1">
                        <a:lnSpc>
                          <a:spcPct val="100000"/>
                        </a:lnSpc>
                        <a:spcBef>
                          <a:spcPts val="300"/>
                        </a:spcBef>
                        <a:spcAft>
                          <a:spcPts val="0"/>
                        </a:spcAft>
                      </a:pPr>
                      <a:r>
                        <a:rPr lang="en-US" sz="12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2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tc hMerge="1">
                  <a:txBody>
                    <a:bodyPr/>
                    <a:lstStyle/>
                    <a:p>
                      <a:endParaRPr lang="zh-CN"/>
                    </a:p>
                  </a:txBody>
                  <a:tcPr/>
                </a:tc>
                <a:extLst>
                  <a:ext uri="{0D108BD9-81ED-4DB2-BD59-A6C34878D82A}">
                    <a16:rowId xmlns:a16="http://schemas.microsoft.com/office/drawing/2014/main" val="10004"/>
                  </a:ext>
                </a:extLst>
              </a:tr>
            </a:tbl>
          </a:graphicData>
        </a:graphic>
      </p:graphicFrame>
      <p:sp>
        <p:nvSpPr>
          <p:cNvPr id="4" name="文本框 3"/>
          <p:cNvSpPr txBox="1"/>
          <p:nvPr/>
        </p:nvSpPr>
        <p:spPr>
          <a:xfrm>
            <a:off x="543941" y="2759205"/>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课程教材</a:t>
            </a:r>
            <a:r>
              <a:rPr lang="zh-CN" altLang="en-US" dirty="0"/>
              <a:t>： </a:t>
            </a:r>
          </a:p>
        </p:txBody>
      </p:sp>
      <p:sp>
        <p:nvSpPr>
          <p:cNvPr id="11" name="文本框 10"/>
          <p:cNvSpPr txBox="1"/>
          <p:nvPr/>
        </p:nvSpPr>
        <p:spPr>
          <a:xfrm>
            <a:off x="524841" y="3764840"/>
            <a:ext cx="2894856"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教学方式与评估方式 </a:t>
            </a:r>
            <a:r>
              <a:rPr lang="zh-CN" altLang="en-US" dirty="0"/>
              <a:t>： </a:t>
            </a:r>
          </a:p>
        </p:txBody>
      </p:sp>
      <p:sp>
        <p:nvSpPr>
          <p:cNvPr id="12" name="文本框 11"/>
          <p:cNvSpPr txBox="1"/>
          <p:nvPr/>
        </p:nvSpPr>
        <p:spPr>
          <a:xfrm>
            <a:off x="524841" y="943013"/>
            <a:ext cx="1579787" cy="369332"/>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b="1" dirty="0"/>
              <a:t>课程概况</a:t>
            </a:r>
            <a:r>
              <a:rPr lang="zh-CN" altLang="en-US" dirty="0"/>
              <a:t>： </a:t>
            </a:r>
          </a:p>
        </p:txBody>
      </p:sp>
      <p:graphicFrame>
        <p:nvGraphicFramePr>
          <p:cNvPr id="14" name="表格 13"/>
          <p:cNvGraphicFramePr>
            <a:graphicFrameLocks noGrp="1"/>
          </p:cNvGraphicFramePr>
          <p:nvPr/>
        </p:nvGraphicFramePr>
        <p:xfrm>
          <a:off x="1475656" y="1415837"/>
          <a:ext cx="6908526" cy="1076398"/>
        </p:xfrm>
        <a:graphic>
          <a:graphicData uri="http://schemas.openxmlformats.org/drawingml/2006/table">
            <a:tbl>
              <a:tblPr firstRow="1" firstCol="1" lastRow="1" lastCol="1" bandRow="1" bandCol="1">
                <a:tableStyleId>{5C22544A-7EE6-4342-B048-85BDC9FD1C3A}</a:tableStyleId>
              </a:tblPr>
              <a:tblGrid>
                <a:gridCol w="1075878">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1944216">
                  <a:extLst>
                    <a:ext uri="{9D8B030D-6E8A-4147-A177-3AD203B41FA5}">
                      <a16:colId xmlns:a16="http://schemas.microsoft.com/office/drawing/2014/main" val="20004"/>
                    </a:ext>
                  </a:extLst>
                </a:gridCol>
              </a:tblGrid>
              <a:tr h="217600">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开课单位</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计算机与信息学院</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课程类型</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rgbClr val="FF0000"/>
                          </a:solidFill>
                          <a:effectLst/>
                          <a:latin typeface="Times New Roman" panose="02020603050405020304" pitchFamily="18" charset="0"/>
                          <a:ea typeface="仿宋" panose="02010609060101010101" pitchFamily="49" charset="-122"/>
                        </a:rPr>
                        <a:t>专业选修课程</a:t>
                      </a:r>
                      <a:endParaRPr lang="zh-CN" sz="2000" kern="100" baseline="0" dirty="0">
                        <a:solidFill>
                          <a:srgbClr val="FF0000"/>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p>
                  </a:txBody>
                  <a:tcPr/>
                </a:tc>
                <a:extLst>
                  <a:ext uri="{0D108BD9-81ED-4DB2-BD59-A6C34878D82A}">
                    <a16:rowId xmlns:a16="http://schemas.microsoft.com/office/drawing/2014/main" val="10000"/>
                  </a:ext>
                </a:extLst>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课程名称</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en-US" sz="1600" b="1" kern="100" baseline="0" dirty="0">
                          <a:solidFill>
                            <a:schemeClr val="tx1"/>
                          </a:solidFill>
                          <a:effectLst/>
                          <a:latin typeface="Times New Roman" panose="02020603050405020304" pitchFamily="18" charset="0"/>
                          <a:ea typeface="仿宋" panose="02010609060101010101" pitchFamily="49" charset="-122"/>
                        </a:rPr>
                        <a:t>Python</a:t>
                      </a:r>
                      <a:r>
                        <a:rPr lang="zh-CN" sz="1600" b="1" kern="100" baseline="0" dirty="0">
                          <a:solidFill>
                            <a:schemeClr val="tx1"/>
                          </a:solidFill>
                          <a:effectLst/>
                          <a:latin typeface="Times New Roman" panose="02020603050405020304" pitchFamily="18" charset="0"/>
                          <a:ea typeface="仿宋" panose="02010609060101010101" pitchFamily="49" charset="-122"/>
                        </a:rPr>
                        <a:t>语言与系统设计</a:t>
                      </a:r>
                      <a:endParaRPr lang="zh-CN" sz="2000" b="1"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p>
                  </a:txBody>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课程代码</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marL="0" algn="ctr" defTabSz="914400" rtl="0" eaLnBrk="1" latinLnBrk="0" hangingPunct="1">
                        <a:spcAft>
                          <a:spcPts val="0"/>
                        </a:spcAft>
                      </a:pPr>
                      <a:r>
                        <a:rPr lang="en-US" altLang="zh-CN" sz="1600" b="1" kern="100" baseline="0" dirty="0">
                          <a:solidFill>
                            <a:schemeClr val="tx1"/>
                          </a:solidFill>
                          <a:effectLst/>
                          <a:latin typeface="Times New Roman" panose="02020603050405020304" pitchFamily="18" charset="0"/>
                          <a:ea typeface="仿宋" panose="02010609060101010101" pitchFamily="49" charset="-122"/>
                          <a:cs typeface="+mn-cs"/>
                        </a:rPr>
                        <a:t>0521760X</a:t>
                      </a:r>
                      <a:r>
                        <a:rPr lang="en-US" sz="1600" b="1" kern="100" baseline="0" dirty="0">
                          <a:solidFill>
                            <a:schemeClr val="tx1"/>
                          </a:solidFill>
                          <a:effectLst/>
                          <a:latin typeface="Times New Roman" panose="02020603050405020304" pitchFamily="18" charset="0"/>
                          <a:ea typeface="仿宋" panose="02010609060101010101" pitchFamily="49" charset="-122"/>
                          <a:cs typeface="+mn-cs"/>
                        </a:rPr>
                        <a:t> </a:t>
                      </a:r>
                      <a:endParaRPr lang="zh-CN" sz="1600" b="1" kern="100" baseline="0" dirty="0">
                        <a:solidFill>
                          <a:schemeClr val="tx1"/>
                        </a:solidFill>
                        <a:effectLst/>
                        <a:latin typeface="Times New Roman" panose="02020603050405020304" pitchFamily="18" charset="0"/>
                        <a:ea typeface="仿宋" panose="02010609060101010101" pitchFamily="49" charset="-122"/>
                        <a:cs typeface="+mn-cs"/>
                      </a:endParaRPr>
                    </a:p>
                  </a:txBody>
                  <a:tcPr marL="68580" marR="68580" marT="0" marB="0" anchor="ctr">
                    <a:solidFill>
                      <a:schemeClr val="accent6">
                        <a:lumMod val="60000"/>
                        <a:lumOff val="40000"/>
                      </a:schemeClr>
                    </a:solidFill>
                  </a:tcPr>
                </a:tc>
                <a:extLst>
                  <a:ext uri="{0D108BD9-81ED-4DB2-BD59-A6C34878D82A}">
                    <a16:rowId xmlns:a16="http://schemas.microsoft.com/office/drawing/2014/main" val="10001"/>
                  </a:ext>
                </a:extLst>
              </a:tr>
              <a:tr h="217600">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开课学期</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2">
                  <a:txBody>
                    <a:bodyPr/>
                    <a:lstStyle/>
                    <a:p>
                      <a:pPr algn="ctr">
                        <a:spcAft>
                          <a:spcPts val="0"/>
                        </a:spcAft>
                      </a:pPr>
                      <a:r>
                        <a:rPr lang="zh-CN" sz="1600" kern="100" baseline="0" dirty="0">
                          <a:solidFill>
                            <a:schemeClr val="tx1"/>
                          </a:solidFill>
                          <a:effectLst/>
                          <a:latin typeface="Times New Roman" panose="02020603050405020304" pitchFamily="18" charset="0"/>
                          <a:ea typeface="仿宋" panose="02010609060101010101" pitchFamily="49" charset="-122"/>
                        </a:rPr>
                        <a:t>第三学期</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hMerge="1">
                  <a:txBody>
                    <a:bodyPr/>
                    <a:lstStyle/>
                    <a:p>
                      <a:endParaRPr lang="zh-CN"/>
                    </a:p>
                  </a:txBody>
                  <a:tcPr/>
                </a:tc>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学时</a:t>
                      </a:r>
                      <a:r>
                        <a:rPr lang="en-US" sz="1600" kern="100" baseline="0">
                          <a:solidFill>
                            <a:schemeClr val="tx1"/>
                          </a:solidFill>
                          <a:effectLst/>
                          <a:latin typeface="Times New Roman" panose="02020603050405020304" pitchFamily="18" charset="0"/>
                          <a:ea typeface="仿宋" panose="02010609060101010101" pitchFamily="49" charset="-122"/>
                        </a:rPr>
                        <a:t>/</a:t>
                      </a:r>
                      <a:r>
                        <a:rPr lang="zh-CN" sz="1600" kern="100" baseline="0">
                          <a:solidFill>
                            <a:schemeClr val="tx1"/>
                          </a:solidFill>
                          <a:effectLst/>
                          <a:latin typeface="Times New Roman" panose="02020603050405020304" pitchFamily="18" charset="0"/>
                          <a:ea typeface="仿宋" panose="02010609060101010101" pitchFamily="49" charset="-122"/>
                        </a:rPr>
                        <a:t>学分</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a:txBody>
                    <a:bodyPr/>
                    <a:lstStyle/>
                    <a:p>
                      <a:pPr algn="ctr">
                        <a:spcAft>
                          <a:spcPts val="0"/>
                        </a:spcAft>
                      </a:pPr>
                      <a:r>
                        <a:rPr lang="en-US" sz="1600" kern="100" baseline="0" dirty="0">
                          <a:solidFill>
                            <a:schemeClr val="tx1"/>
                          </a:solidFill>
                          <a:effectLst/>
                          <a:latin typeface="Times New Roman" panose="02020603050405020304" pitchFamily="18" charset="0"/>
                          <a:ea typeface="仿宋" panose="02010609060101010101" pitchFamily="49" charset="-122"/>
                        </a:rPr>
                        <a:t>(24</a:t>
                      </a:r>
                      <a:r>
                        <a:rPr lang="zh-CN" altLang="en-US" sz="1600" kern="100" baseline="0" dirty="0">
                          <a:solidFill>
                            <a:schemeClr val="tx1"/>
                          </a:solidFill>
                          <a:effectLst/>
                          <a:latin typeface="Times New Roman" panose="02020603050405020304" pitchFamily="18" charset="0"/>
                          <a:ea typeface="仿宋" panose="02010609060101010101" pitchFamily="49" charset="-122"/>
                        </a:rPr>
                        <a:t>理论</a:t>
                      </a:r>
                      <a:r>
                        <a:rPr lang="en-US" sz="1600" kern="100" baseline="0" dirty="0">
                          <a:solidFill>
                            <a:schemeClr val="tx1"/>
                          </a:solidFill>
                          <a:effectLst/>
                          <a:latin typeface="Times New Roman" panose="02020603050405020304" pitchFamily="18" charset="0"/>
                          <a:ea typeface="仿宋" panose="02010609060101010101" pitchFamily="49" charset="-122"/>
                        </a:rPr>
                        <a:t>+8</a:t>
                      </a:r>
                      <a:r>
                        <a:rPr lang="zh-CN" altLang="en-US" sz="1600" kern="100" baseline="0" dirty="0">
                          <a:solidFill>
                            <a:schemeClr val="tx1"/>
                          </a:solidFill>
                          <a:effectLst/>
                          <a:latin typeface="Times New Roman" panose="02020603050405020304" pitchFamily="18" charset="0"/>
                          <a:ea typeface="仿宋" panose="02010609060101010101" pitchFamily="49" charset="-122"/>
                        </a:rPr>
                        <a:t>实践</a:t>
                      </a:r>
                      <a:r>
                        <a:rPr lang="en-US" sz="1600" kern="100" baseline="0" dirty="0">
                          <a:solidFill>
                            <a:schemeClr val="tx1"/>
                          </a:solidFill>
                          <a:effectLst/>
                          <a:latin typeface="Times New Roman" panose="02020603050405020304" pitchFamily="18" charset="0"/>
                          <a:ea typeface="仿宋" panose="02010609060101010101" pitchFamily="49" charset="-122"/>
                        </a:rPr>
                        <a:t>) /2</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extLst>
                  <a:ext uri="{0D108BD9-81ED-4DB2-BD59-A6C34878D82A}">
                    <a16:rowId xmlns:a16="http://schemas.microsoft.com/office/drawing/2014/main" val="10002"/>
                  </a:ext>
                </a:extLst>
              </a:tr>
              <a:tr h="344878">
                <a:tc>
                  <a:txBody>
                    <a:bodyPr/>
                    <a:lstStyle/>
                    <a:p>
                      <a:pPr algn="ctr">
                        <a:spcAft>
                          <a:spcPts val="0"/>
                        </a:spcAft>
                      </a:pPr>
                      <a:r>
                        <a:rPr lang="zh-CN" sz="1600" kern="100" baseline="0">
                          <a:solidFill>
                            <a:schemeClr val="tx1"/>
                          </a:solidFill>
                          <a:effectLst/>
                          <a:latin typeface="Times New Roman" panose="02020603050405020304" pitchFamily="18" charset="0"/>
                          <a:ea typeface="仿宋" panose="02010609060101010101" pitchFamily="49" charset="-122"/>
                        </a:rPr>
                        <a:t>选课对象</a:t>
                      </a:r>
                      <a:endParaRPr lang="zh-CN" sz="2000" kern="100" baseline="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chemeClr val="accent6">
                        <a:lumMod val="60000"/>
                        <a:lumOff val="40000"/>
                      </a:schemeClr>
                    </a:solidFill>
                  </a:tcPr>
                </a:tc>
                <a:tc gridSpan="4">
                  <a:txBody>
                    <a:bodyPr/>
                    <a:lstStyle/>
                    <a:p>
                      <a:pPr algn="ctr">
                        <a:spcAft>
                          <a:spcPts val="0"/>
                        </a:spcAft>
                      </a:pPr>
                      <a:r>
                        <a:rPr lang="zh-CN" altLang="en-US" sz="1600" kern="100" baseline="0" dirty="0">
                          <a:solidFill>
                            <a:schemeClr val="tx1"/>
                          </a:solidFill>
                          <a:effectLst/>
                          <a:latin typeface="Times New Roman" panose="02020603050405020304" pitchFamily="18" charset="0"/>
                          <a:ea typeface="仿宋" panose="02010609060101010101" pitchFamily="49" charset="-122"/>
                        </a:rPr>
                        <a:t>主要面向</a:t>
                      </a:r>
                      <a:r>
                        <a:rPr lang="zh-CN" sz="1600" kern="100" baseline="0" dirty="0">
                          <a:solidFill>
                            <a:schemeClr val="tx1"/>
                          </a:solidFill>
                          <a:effectLst/>
                          <a:latin typeface="Times New Roman" panose="02020603050405020304" pitchFamily="18" charset="0"/>
                          <a:ea typeface="仿宋" panose="02010609060101010101" pitchFamily="49" charset="-122"/>
                        </a:rPr>
                        <a:t>计算机科学与技术专业</a:t>
                      </a:r>
                      <a:endParaRPr lang="zh-CN" sz="2000" kern="100" baseline="0" dirty="0">
                        <a:solidFill>
                          <a:schemeClr val="tx1"/>
                        </a:solidFill>
                        <a:effectLst/>
                        <a:latin typeface="Times New Roman" panose="02020603050405020304" pitchFamily="18" charset="0"/>
                        <a:ea typeface="仿宋" panose="02010609060101010101" pitchFamily="49" charset="-122"/>
                      </a:endParaRPr>
                    </a:p>
                  </a:txBody>
                  <a:tcPr marL="68580" marR="68580" marT="0" marB="0" anchor="ctr">
                    <a:solidFill>
                      <a:srgbClr val="92D050"/>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3"/>
                  </a:ext>
                </a:extLst>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2"/>
          <p:cNvSpPr>
            <a:spLocks noGrp="1"/>
          </p:cNvSpPr>
          <p:nvPr>
            <p:ph idx="1"/>
          </p:nvPr>
        </p:nvSpPr>
        <p:spPr>
          <a:xfrm>
            <a:off x="683568" y="1412776"/>
            <a:ext cx="8229600" cy="4678451"/>
          </a:xfrm>
        </p:spPr>
        <p:txBody>
          <a:bodyPr anchor="t"/>
          <a:lstStyle/>
          <a:p>
            <a:pPr>
              <a:buClr>
                <a:srgbClr val="FF0000"/>
              </a:buClr>
              <a:buFont typeface="Wingdings" panose="05000000000000000000" pitchFamily="2" charset="2"/>
              <a:buChar char="n"/>
            </a:pPr>
            <a:r>
              <a:rPr lang="en-US" altLang="en-US" sz="2000" b="1" dirty="0" err="1"/>
              <a:t>集合的交集、并集、对称差集</a:t>
            </a:r>
            <a:r>
              <a:rPr lang="en-US" altLang="en-US" sz="2000" dirty="0" err="1"/>
              <a:t>等运算借助于</a:t>
            </a:r>
            <a:r>
              <a:rPr lang="en-US" altLang="en-US" sz="2000" b="1" dirty="0" err="1">
                <a:solidFill>
                  <a:srgbClr val="FF0000"/>
                </a:solidFill>
              </a:rPr>
              <a:t>位运算符</a:t>
            </a:r>
            <a:r>
              <a:rPr lang="en-US" altLang="en-US" sz="2000" dirty="0" err="1"/>
              <a:t>来实现</a:t>
            </a:r>
            <a:endParaRPr lang="en-US" altLang="en-US" sz="2000" dirty="0"/>
          </a:p>
          <a:p>
            <a:pPr>
              <a:buClr>
                <a:srgbClr val="FF0000"/>
              </a:buClr>
              <a:buFont typeface="Wingdings" panose="05000000000000000000" pitchFamily="2" charset="2"/>
              <a:buChar char="n"/>
            </a:pPr>
            <a:r>
              <a:rPr lang="en-US" altLang="en-US" sz="2000" dirty="0" err="1"/>
              <a:t>而</a:t>
            </a:r>
            <a:r>
              <a:rPr lang="en-US" altLang="en-US" sz="2000" b="1" dirty="0" err="1"/>
              <a:t>差集</a:t>
            </a:r>
            <a:r>
              <a:rPr lang="en-US" altLang="en-US" sz="2000" dirty="0" err="1"/>
              <a:t>则使用</a:t>
            </a:r>
            <a:r>
              <a:rPr lang="en-US" altLang="en-US" sz="2000" dirty="0" err="1">
                <a:solidFill>
                  <a:srgbClr val="FF0000"/>
                </a:solidFill>
              </a:rPr>
              <a:t>减号运算符</a:t>
            </a:r>
            <a:r>
              <a:rPr lang="en-US" altLang="en-US" sz="2000" dirty="0" err="1"/>
              <a:t>实现</a:t>
            </a:r>
            <a:endParaRPr lang="en-US" altLang="en-US" sz="2000" dirty="0"/>
          </a:p>
          <a:p>
            <a:pPr>
              <a:buClr>
                <a:srgbClr val="FF0000"/>
              </a:buClr>
              <a:buFont typeface="Wingdings" panose="05000000000000000000" pitchFamily="2" charset="2"/>
              <a:buChar char="ü"/>
            </a:pPr>
            <a:r>
              <a:rPr lang="zh-CN" altLang="en-US" sz="2000" b="1" dirty="0"/>
              <a:t>例如</a:t>
            </a:r>
            <a:r>
              <a:rPr lang="zh-CN" altLang="en-US" sz="1600" b="1" dirty="0"/>
              <a:t>：</a:t>
            </a:r>
            <a:endParaRPr lang="en-US" altLang="zh-CN" sz="1600" b="1" dirty="0"/>
          </a:p>
          <a:p>
            <a:pPr>
              <a:buNone/>
            </a:pPr>
            <a:endParaRPr lang="en-US" altLang="en-US" sz="1350" dirty="0"/>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并集，</a:t>
            </a:r>
            <a:r>
              <a:rPr lang="en-US" altLang="en-US" sz="1600" b="1" dirty="0" err="1">
                <a:solidFill>
                  <a:srgbClr val="FF0000"/>
                </a:solidFill>
                <a:latin typeface="Consolas" panose="020B0609020204030204" charset="0"/>
              </a:rPr>
              <a:t>自动去除重复元素</a:t>
            </a:r>
            <a:endParaRPr lang="en-US" altLang="en-US" sz="1600" b="1" dirty="0">
              <a:solidFill>
                <a:srgbClr val="FF0000"/>
              </a:solidFill>
              <a:latin typeface="Consolas" panose="020B0609020204030204" charset="0"/>
            </a:endParaRPr>
          </a:p>
          <a:p>
            <a:pPr>
              <a:buNone/>
            </a:pPr>
            <a:r>
              <a:rPr lang="en-US" altLang="en-US" sz="1600" dirty="0">
                <a:solidFill>
                  <a:srgbClr val="0000FF"/>
                </a:solidFill>
                <a:latin typeface="Consolas" panose="020B0609020204030204" charset="0"/>
              </a:rPr>
              <a:t>{1, 2, 3, 4, 5}</a:t>
            </a:r>
          </a:p>
          <a:p>
            <a:pPr>
              <a:buNone/>
            </a:pPr>
            <a:r>
              <a:rPr lang="en-US" altLang="en-US" sz="1600" dirty="0">
                <a:latin typeface="Consolas" panose="020B0609020204030204" charset="0"/>
              </a:rPr>
              <a:t>&gt;&gt;&gt; {1, 2, 3} &amp;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交集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{3}</a:t>
            </a: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对称差集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 4, 5}</a:t>
            </a:r>
          </a:p>
          <a:p>
            <a:pPr>
              <a:buNone/>
            </a:pPr>
            <a:r>
              <a:rPr lang="en-US" altLang="en-US" sz="1600" dirty="0">
                <a:latin typeface="Consolas" panose="020B0609020204030204" charset="0"/>
              </a:rPr>
              <a:t>&gt;&gt;&gt; {1, 2, 3} - {3, 4, 5}         </a:t>
            </a:r>
            <a:r>
              <a:rPr lang="en-US" altLang="en-US" sz="1600" dirty="0">
                <a:solidFill>
                  <a:srgbClr val="0000FF"/>
                </a:solidFill>
                <a:latin typeface="Consolas" panose="020B0609020204030204" charset="0"/>
              </a:rPr>
              <a:t>#</a:t>
            </a:r>
            <a:r>
              <a:rPr lang="en-US" altLang="en-US" sz="1600" dirty="0" err="1">
                <a:solidFill>
                  <a:srgbClr val="0000FF"/>
                </a:solidFill>
                <a:latin typeface="Consolas" panose="020B0609020204030204" charset="0"/>
              </a:rPr>
              <a:t>差集</a:t>
            </a:r>
            <a:endParaRPr lang="en-US" altLang="en-US" sz="1600" dirty="0">
              <a:solidFill>
                <a:srgbClr val="0000FF"/>
              </a:solidFill>
              <a:latin typeface="Consolas" panose="020B0609020204030204" charset="0"/>
            </a:endParaRPr>
          </a:p>
          <a:p>
            <a:pPr>
              <a:buNone/>
            </a:pPr>
            <a:r>
              <a:rPr lang="en-US" altLang="en-US" sz="1600" dirty="0">
                <a:solidFill>
                  <a:srgbClr val="0000FF"/>
                </a:solidFill>
                <a:latin typeface="Consolas" panose="020B0609020204030204" charset="0"/>
              </a:rPr>
              <a:t>{1, 2}</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951111"/>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11" name="文本框 10"/>
          <p:cNvSpPr txBox="1"/>
          <p:nvPr/>
        </p:nvSpPr>
        <p:spPr>
          <a:xfrm>
            <a:off x="611505" y="5229225"/>
            <a:ext cx="6583680" cy="368300"/>
          </a:xfrm>
          <a:prstGeom prst="rect">
            <a:avLst/>
          </a:prstGeom>
          <a:solidFill>
            <a:srgbClr val="FFC000"/>
          </a:solidFill>
        </p:spPr>
        <p:txBody>
          <a:bodyPr wrap="none" rtlCol="0">
            <a:spAutoFit/>
          </a:bodyPr>
          <a:lstStyle/>
          <a:p>
            <a:pPr algn="l"/>
            <a:r>
              <a:rPr lang="zh-CN" altLang="en-US"/>
              <a:t>思考：结果是空集，那么是什么样子？那么，如何创建空集合？</a:t>
            </a:r>
          </a:p>
        </p:txBody>
      </p:sp>
      <p:sp>
        <p:nvSpPr>
          <p:cNvPr id="12" name="文本框 11"/>
          <p:cNvSpPr txBox="1"/>
          <p:nvPr/>
        </p:nvSpPr>
        <p:spPr>
          <a:xfrm>
            <a:off x="611505" y="5732780"/>
            <a:ext cx="7939405" cy="645160"/>
          </a:xfrm>
          <a:prstGeom prst="rect">
            <a:avLst/>
          </a:prstGeom>
          <a:noFill/>
        </p:spPr>
        <p:txBody>
          <a:bodyPr wrap="square" rtlCol="0" anchor="t">
            <a:spAutoFit/>
          </a:bodyPr>
          <a:lstStyle/>
          <a:p>
            <a:r>
              <a:rPr lang="zh-CN" altLang="en-US">
                <a:solidFill>
                  <a:srgbClr val="FF0000"/>
                </a:solidFill>
              </a:rPr>
              <a:t>可以使用大括号 { } 或者 set() 函数创建集合，注意：创建一个空集合必须用 set() 而不是 { }，因为 { } 是用来创建一个空字典。</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24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24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24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24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324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24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324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 grpId="0" build="p"/>
      <p:bldP spid="11" grpId="0" animBg="1"/>
      <p:bldP spid="11" grpId="1" animBg="1"/>
      <p:bldP spid="12" grpId="0"/>
      <p:bldP spid="1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607977" y="1297008"/>
            <a:ext cx="8229600" cy="4678451"/>
          </a:xfrm>
        </p:spPr>
        <p:txBody>
          <a:bodyPr anchor="t"/>
          <a:lstStyle/>
          <a:p>
            <a:pPr>
              <a:buClr>
                <a:srgbClr val="FF0000"/>
              </a:buClr>
              <a:buFont typeface="Wingdings" panose="05000000000000000000" pitchFamily="2" charset="2"/>
              <a:buChar char="n"/>
            </a:pPr>
            <a:r>
              <a:rPr lang="en-US" altLang="zh-CN" sz="2000" b="1" dirty="0"/>
              <a:t>and</a:t>
            </a:r>
            <a:r>
              <a:rPr lang="zh-CN" altLang="en-US" sz="2000" b="1" dirty="0"/>
              <a:t>和</a:t>
            </a:r>
            <a:r>
              <a:rPr lang="en-US" altLang="zh-CN" sz="2000" b="1" dirty="0"/>
              <a:t>or</a:t>
            </a:r>
            <a:r>
              <a:rPr lang="zh-CN" altLang="en-US" sz="2000" b="1" dirty="0"/>
              <a:t>具有</a:t>
            </a:r>
            <a:r>
              <a:rPr lang="zh-CN" altLang="en-US" sz="2000" b="1" dirty="0">
                <a:solidFill>
                  <a:srgbClr val="FF0000"/>
                </a:solidFill>
              </a:rPr>
              <a:t>惰性求值</a:t>
            </a:r>
            <a:r>
              <a:rPr lang="zh-CN" altLang="en-US" sz="2000" b="1" dirty="0"/>
              <a:t>特点，只计算必须计算的表达式</a:t>
            </a:r>
          </a:p>
          <a:p>
            <a:pPr>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pPr>
              <a:buNone/>
            </a:pPr>
            <a:r>
              <a:rPr lang="en-US" altLang="en-US" sz="1350" dirty="0">
                <a:latin typeface="Consolas" panose="020B0609020204030204" charset="0"/>
              </a:rPr>
              <a:t>&gt;&gt;&gt; 3&gt;5 and a&gt;3     </a:t>
            </a:r>
          </a:p>
          <a:p>
            <a:pPr>
              <a:buNone/>
            </a:pPr>
            <a:r>
              <a:rPr lang="en-US" altLang="en-US" sz="1350" dirty="0">
                <a:solidFill>
                  <a:srgbClr val="0000FF"/>
                </a:solidFill>
                <a:latin typeface="Consolas" panose="020B0609020204030204" charset="0"/>
              </a:rPr>
              <a:t>False</a:t>
            </a:r>
          </a:p>
          <a:p>
            <a:pPr>
              <a:buNone/>
            </a:pPr>
            <a:r>
              <a:rPr lang="en-US" altLang="en-US" sz="1350" dirty="0">
                <a:latin typeface="Consolas" panose="020B0609020204030204" charset="0"/>
              </a:rPr>
              <a:t>&gt;&gt;&gt; 3&gt;5 or a&gt;3      </a:t>
            </a:r>
          </a:p>
          <a:p>
            <a:pPr>
              <a:buNone/>
            </a:pPr>
            <a:r>
              <a:rPr lang="en-US" altLang="en-US" sz="1350" dirty="0" err="1">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p>
          <a:p>
            <a:pPr>
              <a:buNone/>
            </a:pPr>
            <a:r>
              <a:rPr lang="en-US" altLang="en-US" sz="1350" dirty="0">
                <a:latin typeface="Consolas" panose="020B0609020204030204" charset="0"/>
              </a:rPr>
              <a:t>&gt;&gt;&gt; 3&lt;5 or a&gt;3</a:t>
            </a: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and 5</a:t>
            </a:r>
          </a:p>
          <a:p>
            <a:pPr>
              <a:buNone/>
            </a:pPr>
            <a:r>
              <a:rPr lang="en-US" altLang="en-US" sz="1350" dirty="0">
                <a:solidFill>
                  <a:srgbClr val="0000FF"/>
                </a:solidFill>
                <a:latin typeface="Consolas" panose="020B0609020204030204" charset="0"/>
              </a:rPr>
              <a:t>5</a:t>
            </a:r>
          </a:p>
          <a:p>
            <a:pPr>
              <a:buNone/>
            </a:pPr>
            <a:r>
              <a:rPr lang="en-US" altLang="en-US" sz="1350" dirty="0">
                <a:latin typeface="Consolas" panose="020B0609020204030204" charset="0"/>
              </a:rPr>
              <a:t>&gt;&gt;&gt; 3 and 5&gt;2</a:t>
            </a: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is not 5           </a:t>
            </a:r>
          </a:p>
          <a:p>
            <a:pPr>
              <a:buNone/>
            </a:pPr>
            <a:r>
              <a:rPr lang="en-US" altLang="en-US" sz="1350" dirty="0">
                <a:solidFill>
                  <a:srgbClr val="0000FF"/>
                </a:solidFill>
                <a:latin typeface="Consolas" panose="020B0609020204030204" charset="0"/>
              </a:rPr>
              <a:t>True</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2699792" y="1938326"/>
            <a:ext cx="2537874"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注意，此时并没有定义变量a</a:t>
            </a:r>
            <a:endParaRPr lang="en-US" altLang="en-US" sz="1400" dirty="0">
              <a:solidFill>
                <a:srgbClr val="0000FF"/>
              </a:solidFill>
              <a:latin typeface="Consolas" panose="020B0609020204030204" charset="0"/>
              <a:ea typeface="仿宋" panose="02010609060101010101" pitchFamily="49" charset="-122"/>
            </a:endParaRPr>
          </a:p>
        </p:txBody>
      </p:sp>
      <p:sp>
        <p:nvSpPr>
          <p:cNvPr id="4" name="矩形 3"/>
          <p:cNvSpPr/>
          <p:nvPr/>
        </p:nvSpPr>
        <p:spPr>
          <a:xfrm>
            <a:off x="2699792" y="2405013"/>
            <a:ext cx="4572000" cy="307777"/>
          </a:xfrm>
          <a:prstGeom prst="rect">
            <a:avLst/>
          </a:prstGeom>
        </p:spPr>
        <p:txBody>
          <a:bodyPr>
            <a:spAutoFit/>
          </a:bodyPr>
          <a:lstStyle/>
          <a:p>
            <a:pPr>
              <a:buNone/>
            </a:pPr>
            <a:r>
              <a:rPr lang="en-US" altLang="en-US" sz="1400" dirty="0">
                <a:solidFill>
                  <a:srgbClr val="0000FF"/>
                </a:solidFill>
                <a:latin typeface="Consolas" panose="020B0609020204030204" charset="0"/>
                <a:ea typeface="仿宋" panose="02010609060101010101" pitchFamily="49" charset="-122"/>
              </a:rPr>
              <a:t>#3&gt;5的值为False，所以需要计算后面表达式</a:t>
            </a:r>
          </a:p>
        </p:txBody>
      </p:sp>
      <p:sp>
        <p:nvSpPr>
          <p:cNvPr id="11" name="矩形 10"/>
          <p:cNvSpPr/>
          <p:nvPr/>
        </p:nvSpPr>
        <p:spPr>
          <a:xfrm>
            <a:off x="2691408" y="2924944"/>
            <a:ext cx="3493264" cy="307777"/>
          </a:xfrm>
          <a:prstGeom prst="rect">
            <a:avLst/>
          </a:prstGeom>
        </p:spPr>
        <p:txBody>
          <a:bodyPr wrap="none">
            <a:spAutoFit/>
          </a:bodyPr>
          <a:lstStyle/>
          <a:p>
            <a:r>
              <a:rPr lang="en-US" altLang="en-US" sz="1400" dirty="0">
                <a:solidFill>
                  <a:srgbClr val="0000FF"/>
                </a:solidFill>
                <a:latin typeface="Consolas" panose="020B0609020204030204" charset="0"/>
                <a:ea typeface="仿宋" panose="02010609060101010101" pitchFamily="49" charset="-122"/>
              </a:rPr>
              <a:t>#3&lt;5的值为True，不需要计算后面表达式</a:t>
            </a:r>
            <a:endParaRPr lang="zh-CN" altLang="en-US" sz="14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2699792" y="3420276"/>
            <a:ext cx="4572000" cy="307777"/>
          </a:xfrm>
          <a:prstGeom prst="rect">
            <a:avLst/>
          </a:prstGeom>
        </p:spPr>
        <p:txBody>
          <a:bodyPr>
            <a:spAutoFit/>
          </a:bodyPr>
          <a:lstStyle/>
          <a:p>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最后一个计算的表达式的值作为整个表达式的值</a:t>
            </a:r>
            <a:endParaRPr lang="zh-CN" altLang="en-US" sz="14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2722048" y="4356871"/>
            <a:ext cx="3451586"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not的计算结果只能是True或False之一</a:t>
            </a:r>
            <a:endParaRPr lang="en-US" altLang="en-US" sz="1400" dirty="0">
              <a:solidFill>
                <a:srgbClr val="0000FF"/>
              </a:solidFill>
              <a:latin typeface="Consolas" panose="020B0609020204030204" charset="0"/>
              <a:ea typeface="仿宋" panose="02010609060101010101" pitchFamily="49" charset="-122"/>
            </a:endParaRPr>
          </a:p>
        </p:txBody>
      </p:sp>
      <p:pic>
        <p:nvPicPr>
          <p:cNvPr id="2" name="图片 1"/>
          <p:cNvPicPr>
            <a:picLocks noChangeAspect="1"/>
          </p:cNvPicPr>
          <p:nvPr/>
        </p:nvPicPr>
        <p:blipFill>
          <a:blip r:embed="rId3"/>
          <a:stretch>
            <a:fillRect/>
          </a:stretch>
        </p:blipFill>
        <p:spPr>
          <a:xfrm>
            <a:off x="486410" y="4725035"/>
            <a:ext cx="8458200" cy="193357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27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27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27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27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27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27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27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
                                        </p:tgtEl>
                                        <p:attrNameLst>
                                          <p:attrName>style.visibility</p:attrName>
                                        </p:attrNameLst>
                                      </p:cBhvr>
                                      <p:to>
                                        <p:strVal val="visible"/>
                                      </p:to>
                                    </p:set>
                                    <p:anim calcmode="lin" valueType="num">
                                      <p:cBhvr additive="base">
                                        <p:cTn id="93" dur="500" fill="hold"/>
                                        <p:tgtEl>
                                          <p:spTgt spid="2"/>
                                        </p:tgtEl>
                                        <p:attrNameLst>
                                          <p:attrName>ppt_x</p:attrName>
                                        </p:attrNameLst>
                                      </p:cBhvr>
                                      <p:tavLst>
                                        <p:tav tm="0">
                                          <p:val>
                                            <p:strVal val="#ppt_x"/>
                                          </p:val>
                                        </p:tav>
                                        <p:tav tm="100000">
                                          <p:val>
                                            <p:strVal val="#ppt_x"/>
                                          </p:val>
                                        </p:tav>
                                      </p:tavLst>
                                    </p:anim>
                                    <p:anim calcmode="lin" valueType="num">
                                      <p:cBhvr additive="base">
                                        <p:cTn id="9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uiExpand="1" build="p"/>
      <p:bldP spid="3" grpId="0"/>
      <p:bldP spid="4" grpId="0"/>
      <p:bldP spid="11" grpId="0"/>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2"/>
          <p:cNvSpPr>
            <a:spLocks noGrp="1"/>
          </p:cNvSpPr>
          <p:nvPr>
            <p:ph idx="1"/>
          </p:nvPr>
        </p:nvSpPr>
        <p:spPr>
          <a:xfrm>
            <a:off x="607977" y="1297008"/>
            <a:ext cx="8229600" cy="4678451"/>
          </a:xfrm>
        </p:spPr>
        <p:txBody>
          <a:bodyPr anchor="t"/>
          <a:lstStyle/>
          <a:p>
            <a:pPr>
              <a:buClr>
                <a:srgbClr val="FF0000"/>
              </a:buClr>
              <a:buFont typeface="Wingdings" panose="05000000000000000000" pitchFamily="2" charset="2"/>
              <a:buChar char="n"/>
            </a:pPr>
            <a:r>
              <a:rPr lang="en-US" altLang="zh-CN" sz="2000" b="1" dirty="0"/>
              <a:t>and</a:t>
            </a:r>
            <a:r>
              <a:rPr lang="zh-CN" altLang="en-US" sz="2000" b="1" dirty="0"/>
              <a:t>和</a:t>
            </a:r>
            <a:r>
              <a:rPr lang="en-US" altLang="zh-CN" sz="2000" b="1" dirty="0"/>
              <a:t>or</a:t>
            </a:r>
            <a:r>
              <a:rPr lang="zh-CN" altLang="en-US" sz="2000" b="1" dirty="0"/>
              <a:t>具有</a:t>
            </a:r>
            <a:r>
              <a:rPr lang="zh-CN" altLang="en-US" sz="2000" b="1" dirty="0">
                <a:solidFill>
                  <a:srgbClr val="FF0000"/>
                </a:solidFill>
              </a:rPr>
              <a:t>惰性求值</a:t>
            </a:r>
            <a:r>
              <a:rPr lang="zh-CN" altLang="en-US" sz="2000" b="1" dirty="0"/>
              <a:t>特点，只计算必须计算的表达式</a:t>
            </a:r>
          </a:p>
          <a:p>
            <a:pPr>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pPr>
              <a:buNone/>
            </a:pPr>
            <a:r>
              <a:rPr lang="en-US" altLang="en-US" sz="1350" dirty="0">
                <a:latin typeface="Consolas" panose="020B0609020204030204" charset="0"/>
              </a:rPr>
              <a:t>&gt;&gt;&gt; 3&gt;5 and a&gt;3     </a:t>
            </a:r>
          </a:p>
          <a:p>
            <a:pPr>
              <a:buNone/>
            </a:pPr>
            <a:r>
              <a:rPr lang="en-US" altLang="en-US" sz="1350" dirty="0">
                <a:solidFill>
                  <a:srgbClr val="0000FF"/>
                </a:solidFill>
                <a:latin typeface="Consolas" panose="020B0609020204030204" charset="0"/>
              </a:rPr>
              <a:t>False</a:t>
            </a:r>
          </a:p>
          <a:p>
            <a:pPr>
              <a:buNone/>
            </a:pPr>
            <a:r>
              <a:rPr lang="en-US" altLang="en-US" sz="1350" dirty="0">
                <a:latin typeface="Consolas" panose="020B0609020204030204" charset="0"/>
              </a:rPr>
              <a:t>&gt;&gt;&gt; 3&gt;5 or a&gt;3      </a:t>
            </a:r>
          </a:p>
          <a:p>
            <a:pPr>
              <a:buNone/>
            </a:pPr>
            <a:r>
              <a:rPr lang="en-US" altLang="en-US" sz="1350" dirty="0" err="1">
                <a:solidFill>
                  <a:srgbClr val="FF0000"/>
                </a:solidFill>
                <a:latin typeface="Consolas" panose="020B0609020204030204" charset="0"/>
              </a:rPr>
              <a:t>NameError</a:t>
            </a:r>
            <a:r>
              <a:rPr lang="en-US" altLang="en-US" sz="1350" dirty="0">
                <a:solidFill>
                  <a:srgbClr val="FF0000"/>
                </a:solidFill>
                <a:latin typeface="Consolas" panose="020B0609020204030204" charset="0"/>
              </a:rPr>
              <a:t>: name 'a' is not defined</a:t>
            </a:r>
          </a:p>
          <a:p>
            <a:pPr>
              <a:buNone/>
            </a:pPr>
            <a:r>
              <a:rPr lang="en-US" altLang="en-US" sz="1350" dirty="0">
                <a:latin typeface="Consolas" panose="020B0609020204030204" charset="0"/>
              </a:rPr>
              <a:t>&gt;&gt;&gt; 3&lt;5 or a&gt;3</a:t>
            </a: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and 5</a:t>
            </a:r>
          </a:p>
          <a:p>
            <a:pPr>
              <a:buNone/>
            </a:pPr>
            <a:r>
              <a:rPr lang="en-US" altLang="en-US" sz="1350" dirty="0">
                <a:solidFill>
                  <a:srgbClr val="0000FF"/>
                </a:solidFill>
                <a:latin typeface="Consolas" panose="020B0609020204030204" charset="0"/>
              </a:rPr>
              <a:t>5</a:t>
            </a:r>
          </a:p>
          <a:p>
            <a:pPr>
              <a:buNone/>
            </a:pPr>
            <a:r>
              <a:rPr lang="en-US" altLang="en-US" sz="1350" dirty="0">
                <a:latin typeface="Consolas" panose="020B0609020204030204" charset="0"/>
              </a:rPr>
              <a:t>&gt;&gt;&gt; 3 and 5&gt;2</a:t>
            </a:r>
          </a:p>
          <a:p>
            <a:pPr>
              <a:buNone/>
            </a:pPr>
            <a:r>
              <a:rPr lang="en-US" altLang="en-US" sz="1350" dirty="0">
                <a:solidFill>
                  <a:srgbClr val="0000FF"/>
                </a:solidFill>
                <a:latin typeface="Consolas" panose="020B0609020204030204" charset="0"/>
              </a:rPr>
              <a:t>True</a:t>
            </a:r>
          </a:p>
          <a:p>
            <a:pPr>
              <a:buNone/>
            </a:pPr>
            <a:r>
              <a:rPr lang="en-US" altLang="en-US" sz="1350" dirty="0">
                <a:latin typeface="Consolas" panose="020B0609020204030204" charset="0"/>
              </a:rPr>
              <a:t>&gt;&gt;&gt; 3 is not 5           </a:t>
            </a:r>
          </a:p>
          <a:p>
            <a:pPr>
              <a:buNone/>
            </a:pPr>
            <a:r>
              <a:rPr lang="en-US" altLang="en-US" sz="1350" dirty="0">
                <a:solidFill>
                  <a:srgbClr val="0000FF"/>
                </a:solidFill>
                <a:latin typeface="Consolas" panose="020B0609020204030204" charset="0"/>
              </a:rPr>
              <a:t>True</a:t>
            </a:r>
          </a:p>
        </p:txBody>
      </p:sp>
      <p:grpSp>
        <p:nvGrpSpPr>
          <p:cNvPr id="5" name="组合 67"/>
          <p:cNvGrpSpPr/>
          <p:nvPr/>
        </p:nvGrpSpPr>
        <p:grpSpPr>
          <a:xfrm>
            <a:off x="555407" y="89761"/>
            <a:ext cx="7661425" cy="698583"/>
            <a:chOff x="936625" y="4179148"/>
            <a:chExt cx="7661425" cy="698583"/>
          </a:xfrm>
        </p:grpSpPr>
        <p:grpSp>
          <p:nvGrpSpPr>
            <p:cNvPr id="6" name="组合 106"/>
            <p:cNvGrpSpPr/>
            <p:nvPr/>
          </p:nvGrpSpPr>
          <p:grpSpPr>
            <a:xfrm>
              <a:off x="936625" y="4179148"/>
              <a:ext cx="7661425" cy="698583"/>
              <a:chOff x="927100" y="4179148"/>
              <a:chExt cx="7661425"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1.3.5 </a:t>
            </a:r>
            <a:r>
              <a:rPr lang="zh-CN" altLang="en-US" sz="2400" b="1" dirty="0">
                <a:latin typeface="Times New Roman" panose="02020603050405020304" pitchFamily="18" charset="0"/>
              </a:rPr>
              <a:t>运算符和表达式</a:t>
            </a:r>
          </a:p>
        </p:txBody>
      </p:sp>
      <p:sp>
        <p:nvSpPr>
          <p:cNvPr id="3" name="矩形 2"/>
          <p:cNvSpPr/>
          <p:nvPr/>
        </p:nvSpPr>
        <p:spPr>
          <a:xfrm>
            <a:off x="2699792" y="1938326"/>
            <a:ext cx="2537874"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注意，此时并没有定义变量a</a:t>
            </a:r>
            <a:endParaRPr lang="en-US" altLang="en-US" sz="1400" dirty="0">
              <a:solidFill>
                <a:srgbClr val="0000FF"/>
              </a:solidFill>
              <a:latin typeface="Consolas" panose="020B0609020204030204" charset="0"/>
              <a:ea typeface="仿宋" panose="02010609060101010101" pitchFamily="49" charset="-122"/>
            </a:endParaRPr>
          </a:p>
        </p:txBody>
      </p:sp>
      <p:sp>
        <p:nvSpPr>
          <p:cNvPr id="4" name="矩形 3"/>
          <p:cNvSpPr/>
          <p:nvPr/>
        </p:nvSpPr>
        <p:spPr>
          <a:xfrm>
            <a:off x="2699792" y="2405013"/>
            <a:ext cx="4572000" cy="307777"/>
          </a:xfrm>
          <a:prstGeom prst="rect">
            <a:avLst/>
          </a:prstGeom>
        </p:spPr>
        <p:txBody>
          <a:bodyPr>
            <a:spAutoFit/>
          </a:bodyPr>
          <a:lstStyle/>
          <a:p>
            <a:pPr>
              <a:buNone/>
            </a:pPr>
            <a:r>
              <a:rPr lang="en-US" altLang="en-US" sz="1400" dirty="0">
                <a:solidFill>
                  <a:srgbClr val="0000FF"/>
                </a:solidFill>
                <a:latin typeface="Consolas" panose="020B0609020204030204" charset="0"/>
                <a:ea typeface="仿宋" panose="02010609060101010101" pitchFamily="49" charset="-122"/>
              </a:rPr>
              <a:t>#3&gt;5的值为False，所以需要计算后面表达式</a:t>
            </a:r>
          </a:p>
        </p:txBody>
      </p:sp>
      <p:sp>
        <p:nvSpPr>
          <p:cNvPr id="11" name="矩形 10"/>
          <p:cNvSpPr/>
          <p:nvPr/>
        </p:nvSpPr>
        <p:spPr>
          <a:xfrm>
            <a:off x="2691408" y="2924944"/>
            <a:ext cx="3493264" cy="307777"/>
          </a:xfrm>
          <a:prstGeom prst="rect">
            <a:avLst/>
          </a:prstGeom>
        </p:spPr>
        <p:txBody>
          <a:bodyPr wrap="none">
            <a:spAutoFit/>
          </a:bodyPr>
          <a:lstStyle/>
          <a:p>
            <a:r>
              <a:rPr lang="en-US" altLang="en-US" sz="1400" dirty="0">
                <a:solidFill>
                  <a:srgbClr val="0000FF"/>
                </a:solidFill>
                <a:latin typeface="Consolas" panose="020B0609020204030204" charset="0"/>
                <a:ea typeface="仿宋" panose="02010609060101010101" pitchFamily="49" charset="-122"/>
              </a:rPr>
              <a:t>#3&lt;5的值为True，不需要计算后面表达式</a:t>
            </a:r>
            <a:endParaRPr lang="zh-CN" altLang="en-US" sz="1400" dirty="0">
              <a:solidFill>
                <a:srgbClr val="0000FF"/>
              </a:solidFill>
              <a:latin typeface="Consolas" panose="020B0609020204030204" charset="0"/>
              <a:ea typeface="仿宋" panose="02010609060101010101" pitchFamily="49" charset="-122"/>
            </a:endParaRPr>
          </a:p>
        </p:txBody>
      </p:sp>
      <p:sp>
        <p:nvSpPr>
          <p:cNvPr id="12" name="矩形 11"/>
          <p:cNvSpPr/>
          <p:nvPr/>
        </p:nvSpPr>
        <p:spPr>
          <a:xfrm>
            <a:off x="2699792" y="3420276"/>
            <a:ext cx="4572000" cy="307777"/>
          </a:xfrm>
          <a:prstGeom prst="rect">
            <a:avLst/>
          </a:prstGeom>
        </p:spPr>
        <p:txBody>
          <a:bodyPr>
            <a:spAutoFit/>
          </a:bodyPr>
          <a:lstStyle/>
          <a:p>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最后一个计算的表达式的值作为整个表达式的值</a:t>
            </a:r>
            <a:endParaRPr lang="zh-CN" altLang="en-US" sz="1400" dirty="0">
              <a:solidFill>
                <a:srgbClr val="0000FF"/>
              </a:solidFill>
              <a:latin typeface="Consolas" panose="020B0609020204030204" charset="0"/>
              <a:ea typeface="仿宋" panose="02010609060101010101" pitchFamily="49" charset="-122"/>
            </a:endParaRPr>
          </a:p>
        </p:txBody>
      </p:sp>
      <p:sp>
        <p:nvSpPr>
          <p:cNvPr id="13" name="矩形 12"/>
          <p:cNvSpPr/>
          <p:nvPr/>
        </p:nvSpPr>
        <p:spPr>
          <a:xfrm>
            <a:off x="2722048" y="4356871"/>
            <a:ext cx="3451586" cy="307777"/>
          </a:xfrm>
          <a:prstGeom prst="rect">
            <a:avLst/>
          </a:prstGeom>
        </p:spPr>
        <p:txBody>
          <a:bodyPr wrap="none">
            <a:spAutoFit/>
          </a:bodyPr>
          <a:lstStyle/>
          <a:p>
            <a:pPr>
              <a:buNone/>
            </a:pPr>
            <a:r>
              <a:rPr lang="en-US" altLang="en-US" sz="1400" dirty="0">
                <a:solidFill>
                  <a:srgbClr val="0000FF"/>
                </a:solidFill>
                <a:latin typeface="Consolas" panose="020B0609020204030204" charset="0"/>
                <a:ea typeface="仿宋" panose="02010609060101010101" pitchFamily="49" charset="-122"/>
              </a:rPr>
              <a:t>#</a:t>
            </a:r>
            <a:r>
              <a:rPr lang="en-US" altLang="en-US" sz="1400" dirty="0" err="1">
                <a:solidFill>
                  <a:srgbClr val="0000FF"/>
                </a:solidFill>
                <a:latin typeface="Consolas" panose="020B0609020204030204" charset="0"/>
                <a:ea typeface="仿宋" panose="02010609060101010101" pitchFamily="49" charset="-122"/>
              </a:rPr>
              <a:t>not的计算结果只能是True或False之一</a:t>
            </a:r>
            <a:endParaRPr lang="en-US" altLang="en-US" sz="1400" dirty="0">
              <a:solidFill>
                <a:srgbClr val="0000FF"/>
              </a:solidFill>
              <a:latin typeface="Consolas" panose="020B0609020204030204" charset="0"/>
              <a:ea typeface="仿宋" panose="02010609060101010101" pitchFamily="49" charset="-122"/>
            </a:endParaRPr>
          </a:p>
        </p:txBody>
      </p:sp>
      <p:sp>
        <p:nvSpPr>
          <p:cNvPr id="18" name="矩形 17"/>
          <p:cNvSpPr/>
          <p:nvPr/>
        </p:nvSpPr>
        <p:spPr>
          <a:xfrm>
            <a:off x="593913" y="4973198"/>
            <a:ext cx="8372814" cy="1523494"/>
          </a:xfrm>
          <a:prstGeom prst="rect">
            <a:avLst/>
          </a:prstGeom>
        </p:spPr>
        <p:txBody>
          <a:bodyPr wrap="square">
            <a:spAutoFit/>
          </a:bodyPr>
          <a:lstStyle/>
          <a:p>
            <a:pPr marL="342900" indent="-342900">
              <a:spcBef>
                <a:spcPct val="20000"/>
              </a:spcBef>
              <a:buClr>
                <a:srgbClr val="FF0000"/>
              </a:buClr>
              <a:buFont typeface="Wingdings" panose="05000000000000000000" pitchFamily="2" charset="2"/>
              <a:buChar char="n"/>
            </a:pPr>
            <a:r>
              <a:rPr lang="en-US" altLang="zh-CN" sz="2000" b="1" noProof="1">
                <a:latin typeface="Times New Roman" panose="02020603050405020304" pitchFamily="18" charset="0"/>
                <a:ea typeface="仿宋" panose="02010609060101010101" pitchFamily="49" charset="-122"/>
              </a:rPr>
              <a:t>Python</a:t>
            </a:r>
            <a:r>
              <a:rPr lang="zh-CN" altLang="en-US" sz="2000" b="1" noProof="1">
                <a:latin typeface="Times New Roman" panose="02020603050405020304" pitchFamily="18" charset="0"/>
                <a:ea typeface="仿宋" panose="02010609060101010101" pitchFamily="49" charset="-122"/>
              </a:rPr>
              <a:t>中</a:t>
            </a:r>
            <a:r>
              <a:rPr lang="zh-CN" altLang="en-US" sz="2000" b="1" noProof="1">
                <a:solidFill>
                  <a:srgbClr val="FF0000"/>
                </a:solidFill>
                <a:latin typeface="Times New Roman" panose="02020603050405020304" pitchFamily="18" charset="0"/>
                <a:ea typeface="仿宋" panose="02010609060101010101" pitchFamily="49" charset="-122"/>
              </a:rPr>
              <a:t>单个任何类型的对象或常数</a:t>
            </a:r>
            <a:r>
              <a:rPr lang="zh-CN" altLang="en-US" sz="2000" b="1" noProof="1">
                <a:latin typeface="Times New Roman" panose="02020603050405020304" pitchFamily="18" charset="0"/>
                <a:ea typeface="仿宋" panose="02010609060101010101" pitchFamily="49" charset="-122"/>
              </a:rPr>
              <a:t>属于合法表达式，使用</a:t>
            </a:r>
            <a:r>
              <a:rPr lang="zh-CN" altLang="en-US" sz="2000" b="1" noProof="1">
                <a:solidFill>
                  <a:srgbClr val="FF0000"/>
                </a:solidFill>
                <a:latin typeface="Times New Roman" panose="02020603050405020304" pitchFamily="18" charset="0"/>
                <a:ea typeface="仿宋" panose="02010609060101010101" pitchFamily="49" charset="-122"/>
              </a:rPr>
              <a:t>运算符连接的变量和常量以及函数调用的任意组合</a:t>
            </a:r>
            <a:r>
              <a:rPr lang="zh-CN" altLang="en-US" sz="2000" b="1" noProof="1">
                <a:latin typeface="Times New Roman" panose="02020603050405020304" pitchFamily="18" charset="0"/>
                <a:ea typeface="仿宋" panose="02010609060101010101" pitchFamily="49" charset="-122"/>
              </a:rPr>
              <a:t>也属于</a:t>
            </a:r>
            <a:r>
              <a:rPr lang="zh-CN" altLang="en-US" sz="2000" b="1" noProof="1">
                <a:solidFill>
                  <a:srgbClr val="FF0000"/>
                </a:solidFill>
                <a:latin typeface="Times New Roman" panose="02020603050405020304" pitchFamily="18" charset="0"/>
                <a:ea typeface="仿宋" panose="02010609060101010101" pitchFamily="49" charset="-122"/>
              </a:rPr>
              <a:t>合法的表达式</a:t>
            </a:r>
          </a:p>
          <a:p>
            <a:pPr marL="285750" indent="-285750">
              <a:spcBef>
                <a:spcPts val="600"/>
              </a:spcBef>
              <a:buClr>
                <a:srgbClr val="FF0000"/>
              </a:buClr>
              <a:buFont typeface="Wingdings" panose="05000000000000000000" pitchFamily="2" charset="2"/>
              <a:buChar char="ü"/>
            </a:pPr>
            <a:r>
              <a:rPr lang="zh-CN" altLang="en-US" sz="1600" b="1" dirty="0">
                <a:latin typeface="Consolas" panose="020B0609020204030204" charset="0"/>
              </a:rPr>
              <a:t>例如：</a:t>
            </a:r>
            <a:endParaRPr lang="en-US" altLang="en-US" sz="1600" b="1" dirty="0">
              <a:latin typeface="Consolas" panose="020B0609020204030204" charset="0"/>
            </a:endParaRPr>
          </a:p>
          <a:p>
            <a:r>
              <a:rPr lang="en-US" altLang="zh-CN" sz="1600" noProof="1">
                <a:latin typeface="Consolas" panose="020B0609020204030204" charset="0"/>
              </a:rPr>
              <a:t>   &gt;&gt;&gt; 'Hello' + ' ' + 'world'</a:t>
            </a:r>
          </a:p>
          <a:p>
            <a:r>
              <a:rPr lang="en-US" altLang="zh-CN" sz="1600" noProof="1">
                <a:solidFill>
                  <a:srgbClr val="0000FF"/>
                </a:solidFill>
                <a:latin typeface="Consolas" panose="020B0609020204030204" charset="0"/>
              </a:rPr>
              <a:t>   'Hello world'</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27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additive="base">
                                        <p:cTn id="33" dur="500" fill="hold"/>
                                        <p:tgtEl>
                                          <p:spTgt spid="4"/>
                                        </p:tgtEl>
                                        <p:attrNameLst>
                                          <p:attrName>ppt_x</p:attrName>
                                        </p:attrNameLst>
                                      </p:cBhvr>
                                      <p:tavLst>
                                        <p:tav tm="0">
                                          <p:val>
                                            <p:strVal val="#ppt_x"/>
                                          </p:val>
                                        </p:tav>
                                        <p:tav tm="100000">
                                          <p:val>
                                            <p:strVal val="#ppt_x"/>
                                          </p:val>
                                        </p:tav>
                                      </p:tavLst>
                                    </p:anim>
                                    <p:anim calcmode="lin" valueType="num">
                                      <p:cBhvr additive="base">
                                        <p:cTn id="3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427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273">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27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427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427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427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4273">
                                            <p:txEl>
                                              <p:pRg st="13" end="1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3" grpId="0" uiExpand="1" build="p"/>
      <p:bldP spid="3" grpId="0"/>
      <p:bldP spid="4"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716" y="3212976"/>
            <a:ext cx="8229600" cy="4678451"/>
          </a:xfrm>
        </p:spPr>
        <p:txBody>
          <a:bodyPr/>
          <a:lstStyle/>
          <a:p>
            <a:pPr fontAlgn="base">
              <a:buClr>
                <a:srgbClr val="FF0000"/>
              </a:buClr>
              <a:buFont typeface="Wingdings" panose="05000000000000000000" charset="0"/>
              <a:buChar char=""/>
            </a:pPr>
            <a:r>
              <a:rPr lang="zh-CN" altLang="en-US" sz="2000" b="1" noProof="1"/>
              <a:t>Python不支持++和--运算符，虽然在形式上有时似乎可这样用，但实际上是另外的含义</a:t>
            </a:r>
          </a:p>
          <a:p>
            <a:pPr>
              <a:buClr>
                <a:srgbClr val="FF0000"/>
              </a:buClr>
              <a:buFont typeface="Wingdings" panose="05000000000000000000" pitchFamily="2" charset="2"/>
              <a:buChar char="ü"/>
            </a:pPr>
            <a:r>
              <a:rPr lang="zh-CN" altLang="en-US" sz="1800" b="1" noProof="1">
                <a:latin typeface="Consolas" panose="020B0609020204030204" charset="0"/>
              </a:rPr>
              <a:t>例如：</a:t>
            </a:r>
            <a:endParaRPr lang="en-US" altLang="zh-CN" sz="1800" b="1" noProof="1">
              <a:latin typeface="Consolas" panose="020B0609020204030204" charset="0"/>
            </a:endParaRPr>
          </a:p>
          <a:p>
            <a:pPr marL="0" indent="0">
              <a:spcBef>
                <a:spcPts val="200"/>
              </a:spcBef>
              <a:buNone/>
            </a:pPr>
            <a:r>
              <a:rPr lang="zh-CN" altLang="en-US" sz="1400" b="1" noProof="1">
                <a:latin typeface="Consolas" panose="020B0609020204030204" charset="0"/>
              </a:rPr>
              <a:t>                     </a:t>
            </a:r>
            <a:r>
              <a:rPr lang="zh-CN" altLang="en-US" sz="1600" b="1" noProof="1">
                <a:latin typeface="Consolas" panose="020B0609020204030204" charset="0"/>
              </a:rPr>
              <a:t>&gt;&gt;&gt; i = 3</a:t>
            </a:r>
          </a:p>
          <a:p>
            <a:pPr marL="0" indent="0">
              <a:spcBef>
                <a:spcPts val="200"/>
              </a:spcBef>
              <a:buNone/>
            </a:pPr>
            <a:r>
              <a:rPr lang="zh-CN" altLang="en-US" sz="1600" b="1" noProof="1">
                <a:latin typeface="Consolas" panose="020B0609020204030204" charset="0"/>
              </a:rPr>
              <a:t>                   &gt;&gt;&gt; ++i</a:t>
            </a:r>
            <a:endParaRPr lang="zh-CN" altLang="en-US" sz="1600" b="1" noProof="1">
              <a:solidFill>
                <a:srgbClr val="0000FF"/>
              </a:solidFill>
              <a:latin typeface="Consolas" panose="020B0609020204030204" charset="0"/>
            </a:endParaRPr>
          </a:p>
          <a:p>
            <a:pPr marL="0" indent="0">
              <a:spcBef>
                <a:spcPts val="200"/>
              </a:spcBef>
              <a:buNone/>
            </a:pPr>
            <a:r>
              <a:rPr lang="zh-CN" altLang="en-US" sz="1600" b="1" noProof="1">
                <a:solidFill>
                  <a:srgbClr val="0000FF"/>
                </a:solidFill>
                <a:latin typeface="Consolas" panose="020B0609020204030204" charset="0"/>
              </a:rPr>
              <a:t>                   3                       #正正得正</a:t>
            </a: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#Python不支持++运算符，语法错误</a:t>
            </a:r>
          </a:p>
          <a:p>
            <a:pPr marL="0" indent="0">
              <a:spcBef>
                <a:spcPts val="200"/>
              </a:spcBef>
              <a:buNone/>
            </a:pPr>
            <a:r>
              <a:rPr lang="zh-CN" altLang="en-US" sz="1600" b="1" noProof="1">
                <a:solidFill>
                  <a:srgbClr val="FF0000"/>
                </a:solidFill>
                <a:latin typeface="Consolas" panose="020B0609020204030204" charset="0"/>
              </a:rPr>
              <a:t>                   SyntaxError: invalid syntax</a:t>
            </a: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#负负得正</a:t>
            </a:r>
          </a:p>
          <a:p>
            <a:pPr marL="0" indent="0">
              <a:spcBef>
                <a:spcPts val="200"/>
              </a:spcBef>
              <a:buNone/>
            </a:pPr>
            <a:r>
              <a:rPr lang="zh-CN" altLang="en-US" sz="1600" b="1" noProof="1">
                <a:solidFill>
                  <a:srgbClr val="0000FF"/>
                </a:solidFill>
                <a:latin typeface="Consolas" panose="020B0609020204030204" charset="0"/>
              </a:rPr>
              <a:t>                   3</a:t>
            </a:r>
          </a:p>
          <a:p>
            <a:pPr marL="0" indent="0">
              <a:spcBef>
                <a:spcPts val="200"/>
              </a:spcBef>
              <a:buNone/>
            </a:pPr>
            <a:r>
              <a:rPr lang="zh-CN" altLang="en-US" sz="1600" b="1" noProof="1">
                <a:latin typeface="Consolas" panose="020B0609020204030204" charset="0"/>
              </a:rPr>
              <a:t>                   &gt;&gt;&gt; -(-i)               </a:t>
            </a:r>
            <a:r>
              <a:rPr lang="zh-CN" altLang="en-US" sz="1600" b="1" noProof="1">
                <a:solidFill>
                  <a:srgbClr val="0000FF"/>
                </a:solidFill>
                <a:latin typeface="Consolas" panose="020B0609020204030204" charset="0"/>
              </a:rPr>
              <a:t>#与--i等价</a:t>
            </a:r>
          </a:p>
          <a:p>
            <a:pPr marL="0" indent="0">
              <a:spcBef>
                <a:spcPts val="200"/>
              </a:spcBef>
              <a:buNone/>
            </a:pPr>
            <a:r>
              <a:rPr lang="zh-CN" altLang="en-US" sz="1600" b="1" noProof="1">
                <a:solidFill>
                  <a:srgbClr val="0000FF"/>
                </a:solidFill>
                <a:latin typeface="Consolas" panose="020B0609020204030204" charset="0"/>
              </a:rPr>
              <a:t>                   3</a:t>
            </a:r>
          </a:p>
        </p:txBody>
      </p:sp>
      <p:sp>
        <p:nvSpPr>
          <p:cNvPr id="5" name="文本占位符 45058"/>
          <p:cNvSpPr txBox="1"/>
          <p:nvPr/>
        </p:nvSpPr>
        <p:spPr bwMode="auto">
          <a:xfrm>
            <a:off x="555407" y="1345162"/>
            <a:ext cx="8229600" cy="1147734"/>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pitchFamily="2" charset="2"/>
              <a:buChar char="n"/>
            </a:pPr>
            <a:r>
              <a:rPr lang="zh-CN" altLang="en-US" sz="2000" b="1" dirty="0">
                <a:solidFill>
                  <a:srgbClr val="FF0000"/>
                </a:solidFill>
              </a:rPr>
              <a:t>逗号</a:t>
            </a:r>
            <a:r>
              <a:rPr lang="zh-CN" altLang="en-US" sz="2000" b="1" dirty="0"/>
              <a:t>并不是运算符，只是一个普通分隔符</a:t>
            </a:r>
          </a:p>
          <a:p>
            <a:pPr>
              <a:lnSpc>
                <a:spcPct val="80000"/>
              </a:lnSpc>
              <a:buClr>
                <a:srgbClr val="FF0000"/>
              </a:buClr>
              <a:buFont typeface="Wingdings" panose="05000000000000000000" pitchFamily="2" charset="2"/>
              <a:buChar char="ü"/>
            </a:pPr>
            <a:r>
              <a:rPr lang="zh-CN" altLang="en-US" sz="1800" b="1" dirty="0">
                <a:latin typeface="Consolas" panose="020B0609020204030204" charset="0"/>
              </a:rPr>
              <a:t>例如：</a:t>
            </a:r>
            <a:endParaRPr lang="en-US" altLang="en-US" sz="1800" b="1" dirty="0">
              <a:latin typeface="Consolas" panose="020B0609020204030204" charset="0"/>
            </a:endParaRPr>
          </a:p>
          <a:p>
            <a:pPr>
              <a:lnSpc>
                <a:spcPct val="80000"/>
              </a:lnSpc>
              <a:buFont typeface="Arial" panose="020B0604020202020204" pitchFamily="34" charset="0"/>
              <a:buNone/>
            </a:pPr>
            <a:r>
              <a:rPr lang="en-US" altLang="zh-CN" sz="1600" dirty="0">
                <a:latin typeface="Consolas" panose="020B0609020204030204" charset="0"/>
              </a:rPr>
              <a:t>                   </a:t>
            </a:r>
            <a:r>
              <a:rPr lang="en-US" altLang="zh-CN" sz="1600" b="1" dirty="0">
                <a:latin typeface="Consolas" panose="020B0609020204030204" charset="0"/>
              </a:rPr>
              <a:t>&gt;&gt;&gt; x = 3, 5</a:t>
            </a:r>
          </a:p>
          <a:p>
            <a:pPr>
              <a:lnSpc>
                <a:spcPct val="80000"/>
              </a:lnSpc>
              <a:buFont typeface="Arial" panose="020B0604020202020204" pitchFamily="34" charset="0"/>
              <a:buNone/>
            </a:pPr>
            <a:r>
              <a:rPr lang="en-US" altLang="zh-CN" sz="1600" b="1" dirty="0">
                <a:latin typeface="Consolas" panose="020B0609020204030204" charset="0"/>
              </a:rPr>
              <a:t>                   &gt;&gt;&gt; x</a:t>
            </a:r>
          </a:p>
          <a:p>
            <a:pPr>
              <a:lnSpc>
                <a:spcPct val="80000"/>
              </a:lnSpc>
              <a:buFont typeface="Arial" panose="020B0604020202020204" pitchFamily="34" charset="0"/>
              <a:buNone/>
            </a:pPr>
            <a:r>
              <a:rPr lang="en-US" altLang="zh-CN" sz="1600" b="1" dirty="0">
                <a:solidFill>
                  <a:srgbClr val="0000FF"/>
                </a:solidFill>
                <a:latin typeface="Consolas" panose="020B0609020204030204" charset="0"/>
              </a:rPr>
              <a:t>                   (3, 5)</a:t>
            </a:r>
          </a:p>
          <a:p>
            <a:pPr>
              <a:lnSpc>
                <a:spcPct val="80000"/>
              </a:lnSpc>
              <a:buNone/>
            </a:pPr>
            <a:r>
              <a:rPr lang="en-US" altLang="zh-CN" sz="1600" b="1" dirty="0">
                <a:latin typeface="Consolas" panose="020B0609020204030204" charset="0"/>
              </a:rPr>
              <a:t>                   &gt;&gt;&gt; 3==3, 5</a:t>
            </a:r>
          </a:p>
          <a:p>
            <a:pPr>
              <a:lnSpc>
                <a:spcPct val="80000"/>
              </a:lnSpc>
              <a:buNone/>
            </a:pPr>
            <a:r>
              <a:rPr lang="en-US" altLang="zh-CN" sz="1600" b="1" dirty="0">
                <a:solidFill>
                  <a:srgbClr val="0000FF"/>
                </a:solidFill>
                <a:latin typeface="Consolas" panose="020B0609020204030204" charset="0"/>
              </a:rPr>
              <a:t>                   (True, 5)</a:t>
            </a:r>
          </a:p>
          <a:p>
            <a:pPr>
              <a:lnSpc>
                <a:spcPct val="80000"/>
              </a:lnSpc>
              <a:buFont typeface="Arial" panose="020B0604020202020204" pitchFamily="34" charset="0"/>
              <a:buNone/>
            </a:pPr>
            <a:endParaRPr lang="en-US" altLang="zh-CN" sz="1400" dirty="0">
              <a:solidFill>
                <a:srgbClr val="0000FF"/>
              </a:solidFill>
              <a:latin typeface="Consolas" panose="020B0609020204030204" charset="0"/>
            </a:endParaRPr>
          </a:p>
        </p:txBody>
      </p:sp>
      <p:sp>
        <p:nvSpPr>
          <p:cNvPr id="6" name="文本框 5"/>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b="1" dirty="0">
                <a:latin typeface="Times New Roman" panose="02020603050405020304" pitchFamily="18" charset="0"/>
              </a:rPr>
              <a:t>特殊说明</a:t>
            </a:r>
          </a:p>
        </p:txBody>
      </p:sp>
      <p:grpSp>
        <p:nvGrpSpPr>
          <p:cNvPr id="18" name="组合 67"/>
          <p:cNvGrpSpPr/>
          <p:nvPr/>
        </p:nvGrpSpPr>
        <p:grpSpPr>
          <a:xfrm>
            <a:off x="555407" y="89761"/>
            <a:ext cx="7661425" cy="698583"/>
            <a:chOff x="936625" y="4179148"/>
            <a:chExt cx="7661425" cy="698583"/>
          </a:xfrm>
        </p:grpSpPr>
        <p:grpSp>
          <p:nvGrpSpPr>
            <p:cNvPr id="19" name="组合 106"/>
            <p:cNvGrpSpPr/>
            <p:nvPr/>
          </p:nvGrpSpPr>
          <p:grpSpPr>
            <a:xfrm>
              <a:off x="936625" y="4179148"/>
              <a:ext cx="7661425" cy="698583"/>
              <a:chOff x="927100" y="4179148"/>
              <a:chExt cx="7661425" cy="698583"/>
            </a:xfrm>
          </p:grpSpPr>
          <p:sp>
            <p:nvSpPr>
              <p:cNvPr id="2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22" name="TextBox 6"/>
              <p:cNvSpPr txBox="1">
                <a:spLocks noChangeArrowheads="1"/>
              </p:cNvSpPr>
              <p:nvPr/>
            </p:nvSpPr>
            <p:spPr bwMode="auto">
              <a:xfrm>
                <a:off x="1271285"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运算符和表达式</a:t>
                </a:r>
              </a:p>
            </p:txBody>
          </p:sp>
        </p:grpSp>
        <p:pic>
          <p:nvPicPr>
            <p:cNvPr id="20" name="图片 1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占位符 46082"/>
          <p:cNvSpPr>
            <a:spLocks noGrp="1"/>
          </p:cNvSpPr>
          <p:nvPr>
            <p:ph idx="1"/>
          </p:nvPr>
        </p:nvSpPr>
        <p:spPr>
          <a:xfrm>
            <a:off x="467544" y="1345162"/>
            <a:ext cx="8229600" cy="4678451"/>
          </a:xfrm>
        </p:spPr>
        <p:txBody>
          <a:bodyPr anchor="t"/>
          <a:lstStyle/>
          <a:p>
            <a:pPr>
              <a:buClr>
                <a:srgbClr val="FF0000"/>
              </a:buClr>
              <a:buSzPct val="90000"/>
              <a:buFont typeface="Wingdings" panose="05000000000000000000" pitchFamily="2" charset="2"/>
              <a:buChar char="n"/>
            </a:pPr>
            <a:r>
              <a:rPr lang="zh-CN" altLang="en-US" sz="1800" b="1" dirty="0"/>
              <a:t>内置函数不需要导入任何模块即可使用</a:t>
            </a:r>
            <a:endParaRPr lang="en-US" altLang="zh-CN" sz="1800" b="1" dirty="0"/>
          </a:p>
          <a:p>
            <a:pPr>
              <a:buClr>
                <a:srgbClr val="FF0000"/>
              </a:buClr>
              <a:buSzPct val="90000"/>
              <a:buFont typeface="Wingdings" panose="05000000000000000000" pitchFamily="2" charset="2"/>
              <a:buChar char="n"/>
            </a:pPr>
            <a:r>
              <a:rPr lang="zh-CN" altLang="en-US" sz="1800" b="1" dirty="0"/>
              <a:t>执行下面的命令</a:t>
            </a:r>
            <a:r>
              <a:rPr lang="en-US" altLang="zh-CN" sz="1800" b="1" dirty="0"/>
              <a:t>可以</a:t>
            </a:r>
            <a:r>
              <a:rPr lang="zh-CN" altLang="en-US" sz="1800" b="1" dirty="0"/>
              <a:t>列出所有内置函数</a:t>
            </a:r>
          </a:p>
          <a:p>
            <a:pPr>
              <a:buSzPct val="90000"/>
              <a:buNone/>
            </a:pPr>
            <a:r>
              <a:rPr lang="en-US" altLang="zh-CN" sz="1500" b="1" dirty="0">
                <a:solidFill>
                  <a:srgbClr val="C00000"/>
                </a:solidFill>
              </a:rPr>
              <a:t>        &gt;&gt;&gt; </a:t>
            </a:r>
            <a:r>
              <a:rPr lang="en-US" altLang="zh-CN" sz="1500" b="1" dirty="0" err="1">
                <a:solidFill>
                  <a:srgbClr val="C00000"/>
                </a:solidFill>
              </a:rPr>
              <a:t>dir</a:t>
            </a:r>
            <a:r>
              <a:rPr lang="en-US" altLang="zh-CN" sz="1500" b="1" dirty="0">
                <a:solidFill>
                  <a:srgbClr val="C00000"/>
                </a:solidFill>
              </a:rPr>
              <a:t> </a:t>
            </a:r>
            <a:r>
              <a:rPr lang="en-US" altLang="zh-CN" sz="1500" b="1" dirty="0"/>
              <a:t>(__</a:t>
            </a:r>
            <a:r>
              <a:rPr lang="en-US" altLang="zh-CN" sz="1500" b="1" dirty="0" err="1"/>
              <a:t>builtins</a:t>
            </a:r>
            <a:r>
              <a:rPr lang="en-US" altLang="zh-CN" sz="1500" b="1" dirty="0"/>
              <a:t>__)</a:t>
            </a:r>
          </a:p>
        </p:txBody>
      </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graphicFrame>
        <p:nvGraphicFramePr>
          <p:cNvPr id="18" name="表格 -1"/>
          <p:cNvGraphicFramePr/>
          <p:nvPr/>
        </p:nvGraphicFramePr>
        <p:xfrm>
          <a:off x="467544" y="2564904"/>
          <a:ext cx="8373616" cy="3256062"/>
        </p:xfrm>
        <a:graphic>
          <a:graphicData uri="http://schemas.openxmlformats.org/drawingml/2006/table">
            <a:tbl>
              <a:tblPr firstRow="1" bandRow="1">
                <a:tableStyleId>{5940675A-B579-460E-94D1-54222C63F5DA}</a:tableStyleId>
              </a:tblPr>
              <a:tblGrid>
                <a:gridCol w="1728192">
                  <a:extLst>
                    <a:ext uri="{9D8B030D-6E8A-4147-A177-3AD203B41FA5}">
                      <a16:colId xmlns:a16="http://schemas.microsoft.com/office/drawing/2014/main" val="20000"/>
                    </a:ext>
                  </a:extLst>
                </a:gridCol>
                <a:gridCol w="6645424">
                  <a:extLst>
                    <a:ext uri="{9D8B030D-6E8A-4147-A177-3AD203B41FA5}">
                      <a16:colId xmlns:a16="http://schemas.microsoft.com/office/drawing/2014/main" val="20001"/>
                    </a:ext>
                  </a:extLst>
                </a:gridCol>
              </a:tblGrid>
              <a:tr h="240691">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abs(x)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返回数字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的绝对值或复数</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2225">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all(</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如果对于可迭代对象中所有元素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都等价于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，也就是对于所有元素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都有</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。对于空的可迭代对象也返回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166">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any(</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只要可迭代对象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iterable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中存在元素</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使得</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bool(x)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，则返回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。对于空的可迭代对象，返回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016">
                <a:tc>
                  <a:txBody>
                    <a:bodyPr/>
                    <a:lstStyle/>
                    <a:p>
                      <a:pPr marL="0" indent="0" algn="l">
                        <a:buNone/>
                      </a:pP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ascii</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把对象转换为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ASCII</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码表示形式，必要的时候使用转义字符来表示特定的字符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917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bin(x)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把整数</a:t>
                      </a:r>
                      <a:r>
                        <a:rPr lang="en-US" altLang="zh-CN" sz="1400" b="0" u="none" baseline="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a:latin typeface="Times New Roman" panose="02020603050405020304" pitchFamily="18" charset="0"/>
                          <a:ea typeface="仿宋" panose="02010609060101010101" pitchFamily="49" charset="-122"/>
                          <a:cs typeface="宋体" panose="02010600030101010101" pitchFamily="2" charset="-122"/>
                        </a:rPr>
                        <a:t>转换为二进制串表示形式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9172">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bool(x)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返回与</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等价的布尔值</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True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False</a:t>
                      </a:r>
                      <a:endPar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9888">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bytes(x)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生成字节串，或把指定对象</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转换为字节串表示形式</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0418">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callable(</a:t>
                      </a:r>
                      <a:r>
                        <a:rPr lang="en-US" altLang="zh-CN" sz="1400" b="0" u="none"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obj</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是否可调用。类和函数是可调用的，包含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__call__()</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方法的类的对象也是可调用的</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8542">
                <a:tc>
                  <a:txBody>
                    <a:bodyPr/>
                    <a:lstStyle/>
                    <a:p>
                      <a:pPr marL="0" indent="0" algn="l">
                        <a:buNone/>
                      </a:pPr>
                      <a:r>
                        <a:rPr lang="en-US" altLang="zh-CN" sz="1400" b="0" u="none"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compile()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用于把</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Python</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代码编译成可被</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exec()</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或</a:t>
                      </a:r>
                      <a:r>
                        <a:rPr lang="en-US" altLang="zh-CN" sz="1400" b="0" u="none" baseline="0" dirty="0" err="1">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函数执行的代码对象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0">
                <a:tc>
                  <a:txBody>
                    <a:bodyPr/>
                    <a:lstStyle/>
                    <a:p>
                      <a:pPr marL="0" indent="0" algn="l">
                        <a:buNone/>
                      </a:pP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complex(real, [</a:t>
                      </a: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imag</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返回复数</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9172">
                <a:tc>
                  <a:txBody>
                    <a:bodyPr/>
                    <a:lstStyle/>
                    <a:p>
                      <a:pPr marL="0" indent="0" algn="l">
                        <a:buNone/>
                      </a:pPr>
                      <a:r>
                        <a:rPr lang="en-US" altLang="zh-CN" sz="1400" b="0" u="none"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chr</a:t>
                      </a:r>
                      <a:r>
                        <a:rPr lang="en-US" altLang="zh-CN" sz="1400" b="0" u="none"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返回</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Unicode</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编码为</a:t>
                      </a:r>
                      <a:r>
                        <a:rPr lang="en-US" altLang="zh-CN" sz="1400" b="0" u="none" baseline="0" dirty="0">
                          <a:latin typeface="Times New Roman" panose="02020603050405020304" pitchFamily="18" charset="0"/>
                          <a:ea typeface="仿宋" panose="02010609060101010101" pitchFamily="49" charset="-122"/>
                          <a:cs typeface="宋体" panose="02010600030101010101" pitchFamily="2" charset="-122"/>
                        </a:rPr>
                        <a:t>x</a:t>
                      </a:r>
                      <a:r>
                        <a:rPr lang="zh-CN" altLang="en-US" sz="1400" b="0" u="none" baseline="0" dirty="0">
                          <a:latin typeface="Times New Roman" panose="02020603050405020304" pitchFamily="18" charset="0"/>
                          <a:ea typeface="仿宋" panose="02010609060101010101" pitchFamily="49" charset="-122"/>
                          <a:cs typeface="宋体" panose="02010600030101010101" pitchFamily="2" charset="-122"/>
                        </a:rPr>
                        <a:t>的字符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
        <p:nvSpPr>
          <p:cNvPr id="2" name="内容占位符 1"/>
          <p:cNvSpPr>
            <a:spLocks noGrp="1"/>
          </p:cNvSpPr>
          <p:nvPr>
            <p:ph idx="1"/>
          </p:nvPr>
        </p:nvSpPr>
        <p:spPr/>
        <p:txBody>
          <a:bodyPr/>
          <a:lstStyle/>
          <a:p>
            <a:pPr marL="0" indent="0">
              <a:buNone/>
            </a:pPr>
            <a:r>
              <a:rPr lang="zh-CN" altLang="en-US" sz="1600">
                <a:solidFill>
                  <a:srgbClr val="FF0000"/>
                </a:solidFill>
              </a:rPr>
              <a:t>迭代器</a:t>
            </a:r>
            <a:endParaRPr lang="zh-CN" altLang="en-US" sz="1600"/>
          </a:p>
          <a:p>
            <a:r>
              <a:rPr lang="zh-CN" altLang="en-US" sz="1600"/>
              <a:t>迭代是Python最强大的功能之一，是访问集合元素的一种方式。</a:t>
            </a:r>
          </a:p>
          <a:p>
            <a:r>
              <a:rPr lang="zh-CN" altLang="en-US" sz="1600"/>
              <a:t>迭代器是一个可以记住遍历的位置的对象。</a:t>
            </a:r>
          </a:p>
          <a:p>
            <a:r>
              <a:rPr lang="zh-CN" altLang="en-US" sz="1600"/>
              <a:t>迭代器对象从集合的第一个元素开始访问，直到所有的元素被访问完结束。迭代器只能往前不会后退。</a:t>
            </a:r>
          </a:p>
          <a:p>
            <a:r>
              <a:rPr lang="zh-CN" altLang="en-US" sz="1600"/>
              <a:t>迭代器有两个基本的方法：iter() 和 next()。</a:t>
            </a:r>
          </a:p>
          <a:p>
            <a:r>
              <a:rPr lang="zh-CN" altLang="en-US" sz="1600"/>
              <a:t>字符串，列表或元组对象都可用于创建迭代器：</a:t>
            </a:r>
          </a:p>
          <a:p>
            <a:endParaRPr lang="zh-CN" altLang="en-US" sz="1600"/>
          </a:p>
        </p:txBody>
      </p:sp>
      <p:pic>
        <p:nvPicPr>
          <p:cNvPr id="3" name="图片 2"/>
          <p:cNvPicPr>
            <a:picLocks noChangeAspect="1"/>
          </p:cNvPicPr>
          <p:nvPr/>
        </p:nvPicPr>
        <p:blipFill>
          <a:blip r:embed="rId3"/>
          <a:stretch>
            <a:fillRect/>
          </a:stretch>
        </p:blipFill>
        <p:spPr>
          <a:xfrm>
            <a:off x="560705" y="3140710"/>
            <a:ext cx="6879590" cy="2837815"/>
          </a:xfrm>
          <a:prstGeom prst="rect">
            <a:avLst/>
          </a:prstGeom>
        </p:spPr>
      </p:pic>
      <p:sp>
        <p:nvSpPr>
          <p:cNvPr id="4" name="文本框 3"/>
          <p:cNvSpPr txBox="1"/>
          <p:nvPr/>
        </p:nvSpPr>
        <p:spPr>
          <a:xfrm>
            <a:off x="251460" y="5876925"/>
            <a:ext cx="8089900" cy="737235"/>
          </a:xfrm>
          <a:prstGeom prst="rect">
            <a:avLst/>
          </a:prstGeom>
          <a:noFill/>
        </p:spPr>
        <p:txBody>
          <a:bodyPr wrap="square" rtlCol="0" anchor="t">
            <a:spAutoFit/>
          </a:bodyPr>
          <a:lstStyle/>
          <a:p>
            <a:r>
              <a:rPr lang="zh-CN" altLang="en-US" sz="1400">
                <a:solidFill>
                  <a:srgbClr val="FF0000"/>
                </a:solidFill>
              </a:rPr>
              <a:t>StopIteration</a:t>
            </a:r>
          </a:p>
          <a:p>
            <a:r>
              <a:rPr lang="zh-CN" altLang="en-US" sz="1400">
                <a:solidFill>
                  <a:srgbClr val="FF0000"/>
                </a:solidFill>
              </a:rPr>
              <a:t>StopIteration 异常用于标识迭代的完成，防止出现无限循环的情况，在 __next__() 方法中我们可以设置在完成指定循环次数后触发 StopIteration 异常来结束迭代。</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67"/>
          <p:cNvGrpSpPr/>
          <p:nvPr/>
        </p:nvGrpSpPr>
        <p:grpSpPr>
          <a:xfrm>
            <a:off x="555407" y="89761"/>
            <a:ext cx="7445401" cy="698583"/>
            <a:chOff x="936625" y="4179148"/>
            <a:chExt cx="7445401" cy="698583"/>
          </a:xfrm>
        </p:grpSpPr>
        <p:grpSp>
          <p:nvGrpSpPr>
            <p:cNvPr id="14" name="组合 106"/>
            <p:cNvGrpSpPr/>
            <p:nvPr/>
          </p:nvGrpSpPr>
          <p:grpSpPr>
            <a:xfrm>
              <a:off x="936625" y="4179148"/>
              <a:ext cx="7445401" cy="698583"/>
              <a:chOff x="927100" y="4179148"/>
              <a:chExt cx="7445401" cy="698583"/>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5" name="图片 1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
        <p:nvSpPr>
          <p:cNvPr id="2" name="内容占位符 1"/>
          <p:cNvSpPr>
            <a:spLocks noGrp="1"/>
          </p:cNvSpPr>
          <p:nvPr>
            <p:ph idx="1"/>
          </p:nvPr>
        </p:nvSpPr>
        <p:spPr/>
        <p:txBody>
          <a:bodyPr/>
          <a:lstStyle/>
          <a:p>
            <a:pPr marL="0" indent="0">
              <a:buNone/>
            </a:pPr>
            <a:endParaRPr lang="zh-CN" altLang="en-US" sz="1600"/>
          </a:p>
          <a:p>
            <a:endParaRPr lang="zh-CN" altLang="en-US" sz="1600"/>
          </a:p>
        </p:txBody>
      </p:sp>
      <p:sp>
        <p:nvSpPr>
          <p:cNvPr id="4" name="文本框 3"/>
          <p:cNvSpPr txBox="1"/>
          <p:nvPr/>
        </p:nvSpPr>
        <p:spPr>
          <a:xfrm>
            <a:off x="527050" y="3716655"/>
            <a:ext cx="8089900" cy="737235"/>
          </a:xfrm>
          <a:prstGeom prst="rect">
            <a:avLst/>
          </a:prstGeom>
          <a:noFill/>
        </p:spPr>
        <p:txBody>
          <a:bodyPr wrap="square" rtlCol="0" anchor="t">
            <a:spAutoFit/>
          </a:bodyPr>
          <a:lstStyle/>
          <a:p>
            <a:r>
              <a:rPr lang="zh-CN" altLang="en-US" sz="1400">
                <a:solidFill>
                  <a:srgbClr val="FF0000"/>
                </a:solidFill>
              </a:rPr>
              <a:t>StopIteration</a:t>
            </a:r>
          </a:p>
          <a:p>
            <a:r>
              <a:rPr lang="zh-CN" altLang="en-US" sz="1400">
                <a:solidFill>
                  <a:srgbClr val="FF0000"/>
                </a:solidFill>
              </a:rPr>
              <a:t>StopIteration 异常用于标识迭代的完成，防止出现无限循环的情况，在 __next__() 方法中我们可以设置在完成指定循环次数后触发 StopIteration 异常来结束迭代。</a:t>
            </a:r>
          </a:p>
        </p:txBody>
      </p:sp>
      <p:sp>
        <p:nvSpPr>
          <p:cNvPr id="5" name="文本框 4"/>
          <p:cNvSpPr txBox="1"/>
          <p:nvPr/>
        </p:nvSpPr>
        <p:spPr>
          <a:xfrm>
            <a:off x="457200" y="1440180"/>
            <a:ext cx="5552440" cy="368300"/>
          </a:xfrm>
          <a:prstGeom prst="rect">
            <a:avLst/>
          </a:prstGeom>
          <a:noFill/>
        </p:spPr>
        <p:txBody>
          <a:bodyPr wrap="square" rtlCol="0" anchor="t">
            <a:spAutoFit/>
          </a:bodyPr>
          <a:lstStyle/>
          <a:p>
            <a:r>
              <a:rPr lang="zh-CN" altLang="en-US">
                <a:solidFill>
                  <a:srgbClr val="FF0000"/>
                </a:solidFill>
              </a:rPr>
              <a:t>迭代器对象可以使用常规for语句进行遍历：</a:t>
            </a:r>
          </a:p>
        </p:txBody>
      </p:sp>
      <p:pic>
        <p:nvPicPr>
          <p:cNvPr id="6" name="图片 5"/>
          <p:cNvPicPr>
            <a:picLocks noChangeAspect="1"/>
          </p:cNvPicPr>
          <p:nvPr/>
        </p:nvPicPr>
        <p:blipFill>
          <a:blip r:embed="rId3"/>
          <a:stretch>
            <a:fillRect/>
          </a:stretch>
        </p:blipFill>
        <p:spPr>
          <a:xfrm>
            <a:off x="539750" y="1808480"/>
            <a:ext cx="4208780" cy="1824990"/>
          </a:xfrm>
          <a:prstGeom prst="rect">
            <a:avLst/>
          </a:prstGeom>
        </p:spPr>
      </p:pic>
      <p:pic>
        <p:nvPicPr>
          <p:cNvPr id="7" name="图片 6"/>
          <p:cNvPicPr>
            <a:picLocks noChangeAspect="1"/>
          </p:cNvPicPr>
          <p:nvPr/>
        </p:nvPicPr>
        <p:blipFill>
          <a:blip r:embed="rId4"/>
          <a:stretch>
            <a:fillRect/>
          </a:stretch>
        </p:blipFill>
        <p:spPr>
          <a:xfrm>
            <a:off x="2915920" y="4436745"/>
            <a:ext cx="3107055" cy="193675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custDataLst>
              <p:tags r:id="rId1"/>
            </p:custDataLst>
          </p:nvPr>
        </p:nvGraphicFramePr>
        <p:xfrm>
          <a:off x="457200" y="1556792"/>
          <a:ext cx="8446074" cy="4419600"/>
        </p:xfrm>
        <a:graphic>
          <a:graphicData uri="http://schemas.openxmlformats.org/drawingml/2006/table">
            <a:tbl>
              <a:tblPr firstRow="1" bandRow="1">
                <a:tableStyleId>{5940675A-B579-460E-94D1-54222C63F5DA}</a:tableStyleId>
              </a:tblPr>
              <a:tblGrid>
                <a:gridCol w="2487928">
                  <a:extLst>
                    <a:ext uri="{9D8B030D-6E8A-4147-A177-3AD203B41FA5}">
                      <a16:colId xmlns:a16="http://schemas.microsoft.com/office/drawing/2014/main" val="20000"/>
                    </a:ext>
                  </a:extLst>
                </a:gridCol>
                <a:gridCol w="5958146">
                  <a:extLst>
                    <a:ext uri="{9D8B030D-6E8A-4147-A177-3AD203B41FA5}">
                      <a16:colId xmlns:a16="http://schemas.microsoft.com/office/drawing/2014/main" val="20001"/>
                    </a:ext>
                  </a:extLst>
                </a:gridCol>
              </a:tblGrid>
              <a:tr h="18288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delattr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删除属性，等价于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del obj.name</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dir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返回指定对象或模块</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的成员列表，如果不带参数则返回当前作用域内所有标识符</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8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divmod</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y)</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返回包含整商和余数的元组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((x-x%y)/y, x%y)</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enumerate(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start])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返回包含元素形式为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[0]), (1,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[1]), (2, </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[2]),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的迭代器对象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764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globals</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locals]])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计算并返回字符串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中表达式的值</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exec(x)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执行代码或代码对象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828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exit()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64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filter(</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func</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对象，其中包含序列</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中使得单参数函数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返回值为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的那些元素，如果函数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None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则返回包含</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中等价于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True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的元素的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filter</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828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float(x)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把整数或字符串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转换为浮点数并返回</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82880">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frozenset([x]))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创建不可变的集合对象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02920">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getattr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name[, default])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获取对象中指定属性的值，等价于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obj.name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，如果不存在指定属性则返回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的值，如果要访问的属性不存在并且没有指定</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default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32072" y="1700808"/>
          <a:ext cx="7956351" cy="3931920"/>
        </p:xfrm>
        <a:graphic>
          <a:graphicData uri="http://schemas.openxmlformats.org/drawingml/2006/table">
            <a:tbl>
              <a:tblPr firstRow="1" bandRow="1">
                <a:tableStyleId>{5940675A-B579-460E-94D1-54222C63F5DA}</a:tableStyleId>
              </a:tblPr>
              <a:tblGrid>
                <a:gridCol w="3073179">
                  <a:extLst>
                    <a:ext uri="{9D8B030D-6E8A-4147-A177-3AD203B41FA5}">
                      <a16:colId xmlns:a16="http://schemas.microsoft.com/office/drawing/2014/main" val="20000"/>
                    </a:ext>
                  </a:extLst>
                </a:gridCol>
                <a:gridCol w="4883172">
                  <a:extLst>
                    <a:ext uri="{9D8B030D-6E8A-4147-A177-3AD203B41FA5}">
                      <a16:colId xmlns:a16="http://schemas.microsoft.com/office/drawing/2014/main" val="20001"/>
                    </a:ext>
                  </a:extLst>
                </a:gridCol>
              </a:tblGrid>
              <a:tr h="19367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161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globals()</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返回包含当前作用域内全局变量及其值的字典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907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hasattr(obj, name)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是否具有名为</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的成员</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hash(x)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的哈希值，如果</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不可哈希则抛出异常</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0345">
                <a:tc>
                  <a:txBody>
                    <a:bodyPr/>
                    <a:lstStyle/>
                    <a:p>
                      <a:pPr marL="0" indent="0" algn="l" defTabSz="914400" rtl="0" eaLnBrk="1" latinLnBrk="0" hangingPunct="1">
                        <a:buNone/>
                      </a:pPr>
                      <a:r>
                        <a:rPr lang="en-US" altLang="zh-CN" sz="14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help(obj)</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的帮助信息</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09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hex(x)</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转换为十六进制串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034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的标识（内存地址）</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971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input([</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提示</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显示提示，接收键盘输入的内容，返回字符串</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5941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int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 d])</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float</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）、分数（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Fraction</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）或高精度实数（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Decimal</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的整数部分，或把</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进制的字符串</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转换为十进制并返回，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d</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默认为十进制</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79095">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isinstance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class-or-type-or-tuple)</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测试对象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是否属于指定类型（如果有多个类型的话需要放到元组中）的实例</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0345">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iter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返回指定对象的可迭代对象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4069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len</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包含的元素个数，适用于列表、元组、集合、字典、字符串以及</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对象和其他可迭代对象</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520383" y="1524614"/>
          <a:ext cx="8180521" cy="4766945"/>
        </p:xfrm>
        <a:graphic>
          <a:graphicData uri="http://schemas.openxmlformats.org/drawingml/2006/table">
            <a:tbl>
              <a:tblPr firstRow="1" bandRow="1">
                <a:tableStyleId>{5940675A-B579-460E-94D1-54222C63F5DA}</a:tableStyleId>
              </a:tblPr>
              <a:tblGrid>
                <a:gridCol w="1627794">
                  <a:extLst>
                    <a:ext uri="{9D8B030D-6E8A-4147-A177-3AD203B41FA5}">
                      <a16:colId xmlns:a16="http://schemas.microsoft.com/office/drawing/2014/main" val="20000"/>
                    </a:ext>
                  </a:extLst>
                </a:gridCol>
                <a:gridCol w="6552727">
                  <a:extLst>
                    <a:ext uri="{9D8B030D-6E8A-4147-A177-3AD203B41FA5}">
                      <a16:colId xmlns:a16="http://schemas.microsoft.com/office/drawing/2014/main" val="20001"/>
                    </a:ext>
                  </a:extLst>
                </a:gridCol>
              </a:tblGrid>
              <a:tr h="256540">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941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list([x])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set([x])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tuple([x])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dict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转换为列表、集合、元组或字典并返回，或生成空列表、空集合、空元组、空字典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638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locals()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返回包含当前作用域内局部变量及其值的字典</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7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map(func, *iterables)</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返回包含若干函数值的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map</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对象，函数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func</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的参数分别来自于</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iterables</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指定的每个迭代对象，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179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max(x)</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min(x)</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中的最大值、最小值，要求</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中的所有元素之间可比较大小，允许指定排序规则和</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为空时返回的默认值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9415">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next(iterator[, default])</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返回可迭代对象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中的下一个元素，允许指定迭代结束之后继续迭代时返回的默认值</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380">
                <a:tc>
                  <a:txBody>
                    <a:bodyPr/>
                    <a:lstStyle/>
                    <a:p>
                      <a:pPr marL="0" indent="0" algn="l" defTabSz="914400" rtl="0" eaLnBrk="1" latinLnBrk="0" hangingPunct="1">
                        <a:buNone/>
                      </a:pPr>
                      <a:r>
                        <a:rPr lang="en-US" altLang="zh-CN" sz="1400" b="0" u="none" kern="1200" baseline="0">
                          <a:solidFill>
                            <a:srgbClr val="0000FF"/>
                          </a:solidFill>
                          <a:latin typeface="Times New Roman" panose="02020603050405020304" pitchFamily="18" charset="0"/>
                          <a:ea typeface="仿宋" panose="02010609060101010101" pitchFamily="49" charset="-122"/>
                          <a:cs typeface="宋体" panose="02010600030101010101" pitchFamily="2" charset="-122"/>
                        </a:rPr>
                        <a:t>oct(x)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把整数</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转换为八进制串</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638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open(name[, mode])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以指定模式</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mode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打开文件</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name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并返回文件对象</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828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ord(x)</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1</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个字符</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Unicode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编码</a:t>
                      </a: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pow(x, y, z=None)</a:t>
                      </a:r>
                    </a:p>
                  </a:txBody>
                  <a:tcPr marL="53825" marR="53825"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次方，等价于</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或</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 ** y) % z</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53825"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51765">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print(value, ...,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sep</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 end='\n', file = sys. </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stdout</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flush=False)</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基本输出函数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0">
                <a:tc>
                  <a:txBody>
                    <a:bodyPr/>
                    <a:lstStyle/>
                    <a:p>
                      <a:pPr marL="0" indent="0" algn="l" defTabSz="914400" rtl="0" eaLnBrk="1" latinLnBrk="0" hangingPunct="1">
                        <a:buNone/>
                      </a:pP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quit()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退出当前解释器环境</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range([start,] end [, step] )</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对象，其中包含左闭右开区间</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start,end</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内以</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step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为步长的整数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grpSp>
        <p:nvGrpSpPr>
          <p:cNvPr id="5" name="组合 4"/>
          <p:cNvGrpSpPr/>
          <p:nvPr/>
        </p:nvGrpSpPr>
        <p:grpSpPr>
          <a:xfrm>
            <a:off x="196836" y="95357"/>
            <a:ext cx="4231148" cy="684042"/>
            <a:chOff x="611560" y="1326432"/>
            <a:chExt cx="4231148" cy="684042"/>
          </a:xfrm>
        </p:grpSpPr>
        <p:sp>
          <p:nvSpPr>
            <p:cNvPr id="6" name="TextBox 6"/>
            <p:cNvSpPr txBox="1">
              <a:spLocks noChangeArrowheads="1"/>
            </p:cNvSpPr>
            <p:nvPr/>
          </p:nvSpPr>
          <p:spPr bwMode="auto">
            <a:xfrm>
              <a:off x="611560"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1.1 </a:t>
              </a:r>
              <a:r>
                <a:rPr lang="zh-CN" altLang="en-US" sz="3600" b="1" dirty="0">
                  <a:latin typeface="Times New Roman" panose="02020603050405020304" pitchFamily="18" charset="0"/>
                  <a:ea typeface="黑体" panose="02010609060101010101" pitchFamily="49" charset="-122"/>
                </a:rPr>
                <a:t>引言 </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graphicFrame>
        <p:nvGraphicFramePr>
          <p:cNvPr id="10" name="表格 9"/>
          <p:cNvGraphicFramePr>
            <a:graphicFrameLocks noGrp="1"/>
          </p:cNvGraphicFramePr>
          <p:nvPr/>
        </p:nvGraphicFramePr>
        <p:xfrm>
          <a:off x="457200" y="1124744"/>
          <a:ext cx="8229600" cy="4517675"/>
        </p:xfrm>
        <a:graphic>
          <a:graphicData uri="http://schemas.openxmlformats.org/drawingml/2006/table">
            <a:tbl>
              <a:tblPr>
                <a:tableStyleId>{5C22544A-7EE6-4342-B048-85BDC9FD1C3A}</a:tableStyleId>
              </a:tblPr>
              <a:tblGrid>
                <a:gridCol w="863327">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gridCol w="3683521">
                  <a:extLst>
                    <a:ext uri="{9D8B030D-6E8A-4147-A177-3AD203B41FA5}">
                      <a16:colId xmlns:a16="http://schemas.microsoft.com/office/drawing/2014/main" val="20002"/>
                    </a:ext>
                  </a:extLst>
                </a:gridCol>
                <a:gridCol w="1501055">
                  <a:extLst>
                    <a:ext uri="{9D8B030D-6E8A-4147-A177-3AD203B41FA5}">
                      <a16:colId xmlns:a16="http://schemas.microsoft.com/office/drawing/2014/main" val="20003"/>
                    </a:ext>
                  </a:extLst>
                </a:gridCol>
                <a:gridCol w="1389609">
                  <a:extLst>
                    <a:ext uri="{9D8B030D-6E8A-4147-A177-3AD203B41FA5}">
                      <a16:colId xmlns:a16="http://schemas.microsoft.com/office/drawing/2014/main" val="20004"/>
                    </a:ext>
                  </a:extLst>
                </a:gridCol>
              </a:tblGrid>
              <a:tr h="270660">
                <a:tc>
                  <a:txBody>
                    <a:bodyPr/>
                    <a:lstStyle/>
                    <a:p>
                      <a:pPr algn="ctr">
                        <a:spcAft>
                          <a:spcPts val="0"/>
                        </a:spcAft>
                      </a:pPr>
                      <a:r>
                        <a:rPr lang="zh-CN" sz="1800" kern="100" dirty="0">
                          <a:solidFill>
                            <a:srgbClr val="0000FF"/>
                          </a:solidFill>
                          <a:effectLst/>
                        </a:rPr>
                        <a:t>课次</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学时</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 学 主 要 内 容</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教学方式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zh-CN" sz="1800" kern="100" dirty="0">
                          <a:solidFill>
                            <a:srgbClr val="0000FF"/>
                          </a:solidFill>
                          <a:effectLst/>
                        </a:rPr>
                        <a:t>评估方式</a:t>
                      </a:r>
                      <a:endParaRPr lang="zh-CN" sz="1800" kern="100" dirty="0">
                        <a:solidFill>
                          <a:srgbClr val="0000FF"/>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0"/>
                  </a:ext>
                </a:extLst>
              </a:tr>
              <a:tr h="240587">
                <a:tc>
                  <a:txBody>
                    <a:bodyPr/>
                    <a:lstStyle/>
                    <a:p>
                      <a:pPr algn="ctr">
                        <a:spcAft>
                          <a:spcPts val="0"/>
                        </a:spcAft>
                      </a:pPr>
                      <a:r>
                        <a:rPr lang="en-US"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第一章：</a:t>
                      </a:r>
                      <a:r>
                        <a:rPr lang="en-US" sz="1600" kern="100" dirty="0">
                          <a:solidFill>
                            <a:schemeClr val="tx1"/>
                          </a:solidFill>
                          <a:effectLst/>
                        </a:rPr>
                        <a:t>Python</a:t>
                      </a:r>
                      <a:r>
                        <a:rPr lang="zh-CN" sz="1600" kern="100" dirty="0">
                          <a:solidFill>
                            <a:schemeClr val="tx1"/>
                          </a:solidFill>
                          <a:effectLst/>
                        </a:rPr>
                        <a:t>基础知识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1"/>
                  </a:ext>
                </a:extLst>
              </a:tr>
              <a:tr h="249985">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第二章：</a:t>
                      </a:r>
                      <a:r>
                        <a:rPr lang="en-US" sz="1600" kern="100" dirty="0">
                          <a:solidFill>
                            <a:schemeClr val="tx1"/>
                          </a:solidFill>
                          <a:effectLst/>
                        </a:rPr>
                        <a:t>Python</a:t>
                      </a:r>
                      <a:r>
                        <a:rPr lang="zh-CN" sz="1600" kern="100" dirty="0">
                          <a:solidFill>
                            <a:schemeClr val="tx1"/>
                          </a:solidFill>
                          <a:effectLst/>
                        </a:rPr>
                        <a:t>序列</a:t>
                      </a:r>
                      <a:r>
                        <a:rPr lang="zh-CN" altLang="en-US" sz="1600" kern="100" dirty="0">
                          <a:solidFill>
                            <a:schemeClr val="tx1"/>
                          </a:solidFill>
                          <a:effectLst/>
                        </a:rPr>
                        <a:t>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2"/>
                  </a:ext>
                </a:extLst>
              </a:tr>
              <a:tr h="249985">
                <a:tc>
                  <a:txBody>
                    <a:bodyPr/>
                    <a:lstStyle/>
                    <a:p>
                      <a:pPr algn="ctr">
                        <a:spcAft>
                          <a:spcPts val="0"/>
                        </a:spcAft>
                      </a:pPr>
                      <a:r>
                        <a:rPr lang="en-US" sz="1600" kern="100">
                          <a:solidFill>
                            <a:schemeClr val="tx1"/>
                          </a:solidFill>
                          <a:effectLst/>
                        </a:rPr>
                        <a:t>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第三章：程序的控制结构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3"/>
                  </a:ext>
                </a:extLst>
              </a:tr>
              <a:tr h="249985">
                <a:tc>
                  <a:txBody>
                    <a:bodyPr/>
                    <a:lstStyle/>
                    <a:p>
                      <a:pPr algn="ctr">
                        <a:spcAft>
                          <a:spcPts val="0"/>
                        </a:spcAft>
                      </a:pPr>
                      <a:r>
                        <a:rPr lang="en-US" sz="1600" kern="100">
                          <a:solidFill>
                            <a:schemeClr val="tx1"/>
                          </a:solidFill>
                          <a:effectLst/>
                        </a:rPr>
                        <a:t>4</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第四章：字符串与正则表达式</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4"/>
                  </a:ext>
                </a:extLst>
              </a:tr>
              <a:tr h="249985">
                <a:tc>
                  <a:txBody>
                    <a:bodyPr/>
                    <a:lstStyle/>
                    <a:p>
                      <a:pPr algn="ctr">
                        <a:spcAft>
                          <a:spcPts val="0"/>
                        </a:spcAft>
                      </a:pPr>
                      <a:r>
                        <a:rPr lang="en-US" sz="1600" kern="100">
                          <a:solidFill>
                            <a:schemeClr val="tx1"/>
                          </a:solidFill>
                          <a:effectLst/>
                        </a:rPr>
                        <a:t>5</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第五章：函数设计与使用</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5"/>
                  </a:ext>
                </a:extLst>
              </a:tr>
              <a:tr h="249985">
                <a:tc>
                  <a:txBody>
                    <a:bodyPr/>
                    <a:lstStyle/>
                    <a:p>
                      <a:pPr algn="ctr">
                        <a:spcAft>
                          <a:spcPts val="0"/>
                        </a:spcAft>
                      </a:pPr>
                      <a:r>
                        <a:rPr lang="en-US" sz="1600" kern="100">
                          <a:solidFill>
                            <a:schemeClr val="tx1"/>
                          </a:solidFill>
                          <a:effectLst/>
                        </a:rPr>
                        <a:t>6</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第六章：面向对象程序设计</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 PM2;PM3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6"/>
                  </a:ext>
                </a:extLst>
              </a:tr>
              <a:tr h="249985">
                <a:tc>
                  <a:txBody>
                    <a:bodyPr/>
                    <a:lstStyle/>
                    <a:p>
                      <a:pPr algn="ctr">
                        <a:spcAft>
                          <a:spcPts val="0"/>
                        </a:spcAft>
                      </a:pPr>
                      <a:r>
                        <a:rPr lang="en-US" sz="1600" kern="100">
                          <a:solidFill>
                            <a:schemeClr val="tx1"/>
                          </a:solidFill>
                          <a:effectLst/>
                        </a:rPr>
                        <a:t>7</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第七章：文件操作与异常处理</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PM1;PM3</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EM1; EM3;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7"/>
                  </a:ext>
                </a:extLst>
              </a:tr>
              <a:tr h="249985">
                <a:tc>
                  <a:txBody>
                    <a:bodyPr/>
                    <a:lstStyle/>
                    <a:p>
                      <a:pPr algn="ctr">
                        <a:spcAft>
                          <a:spcPts val="0"/>
                        </a:spcAft>
                      </a:pPr>
                      <a:r>
                        <a:rPr lang="en-US" sz="1600" kern="100">
                          <a:solidFill>
                            <a:schemeClr val="tx1"/>
                          </a:solidFill>
                          <a:effectLst/>
                        </a:rPr>
                        <a:t>8</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第八章：科学计算与可视化</a:t>
                      </a:r>
                      <a:r>
                        <a:rPr lang="zh-CN" altLang="en-US" sz="1600" kern="100" dirty="0">
                          <a:solidFill>
                            <a:schemeClr val="tx1"/>
                          </a:solidFill>
                          <a:effectLst/>
                        </a:rPr>
                        <a:t>（选学）</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8"/>
                  </a:ext>
                </a:extLst>
              </a:tr>
              <a:tr h="249985">
                <a:tc>
                  <a:txBody>
                    <a:bodyPr/>
                    <a:lstStyle/>
                    <a:p>
                      <a:pPr algn="ctr">
                        <a:spcAft>
                          <a:spcPts val="0"/>
                        </a:spcAft>
                      </a:pPr>
                      <a:r>
                        <a:rPr lang="en-US" sz="1600" kern="100">
                          <a:solidFill>
                            <a:schemeClr val="tx1"/>
                          </a:solidFill>
                          <a:effectLst/>
                        </a:rPr>
                        <a:t>9</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l">
                        <a:spcBef>
                          <a:spcPts val="240"/>
                        </a:spcBef>
                        <a:spcAft>
                          <a:spcPts val="240"/>
                        </a:spcAft>
                      </a:pPr>
                      <a:r>
                        <a:rPr lang="zh-CN" sz="1600" kern="100" dirty="0">
                          <a:solidFill>
                            <a:schemeClr val="tx1"/>
                          </a:solidFill>
                          <a:effectLst/>
                        </a:rPr>
                        <a:t>第九章：</a:t>
                      </a:r>
                      <a:r>
                        <a:rPr lang="en-US" sz="1600" kern="100" dirty="0">
                          <a:solidFill>
                            <a:schemeClr val="tx1"/>
                          </a:solidFill>
                          <a:effectLst/>
                        </a:rPr>
                        <a:t>GUI</a:t>
                      </a:r>
                      <a:r>
                        <a:rPr lang="zh-CN" sz="1600" kern="100" dirty="0">
                          <a:solidFill>
                            <a:schemeClr val="tx1"/>
                          </a:solidFill>
                          <a:effectLst/>
                        </a:rPr>
                        <a:t>编程</a:t>
                      </a:r>
                      <a:r>
                        <a:rPr lang="zh-CN" altLang="en-US" sz="1600" kern="100" dirty="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a:solidFill>
                            <a:schemeClr val="tx1"/>
                          </a:solidFill>
                          <a:effectLst/>
                        </a:rPr>
                        <a:t>EM3; EM11 </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09"/>
                  </a:ext>
                </a:extLst>
              </a:tr>
              <a:tr h="249985">
                <a:tc>
                  <a:txBody>
                    <a:bodyPr/>
                    <a:lstStyle/>
                    <a:p>
                      <a:pPr algn="ctr">
                        <a:spcAft>
                          <a:spcPts val="0"/>
                        </a:spcAft>
                      </a:pPr>
                      <a:r>
                        <a:rPr lang="en-US" sz="1600" kern="100">
                          <a:solidFill>
                            <a:schemeClr val="tx1"/>
                          </a:solidFill>
                          <a:effectLst/>
                        </a:rPr>
                        <a:t>10</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marL="0" marR="0" lvl="0" indent="0" algn="l" defTabSz="914400" rtl="0" eaLnBrk="1" fontAlgn="auto" latinLnBrk="0" hangingPunct="1">
                        <a:lnSpc>
                          <a:spcPct val="100000"/>
                        </a:lnSpc>
                        <a:spcBef>
                          <a:spcPts val="240"/>
                        </a:spcBef>
                        <a:spcAft>
                          <a:spcPts val="240"/>
                        </a:spcAft>
                        <a:buClrTx/>
                        <a:buSzTx/>
                        <a:buFontTx/>
                        <a:buNone/>
                        <a:defRPr/>
                      </a:pPr>
                      <a:r>
                        <a:rPr lang="zh-CN" sz="1600" kern="100" dirty="0">
                          <a:solidFill>
                            <a:schemeClr val="tx1"/>
                          </a:solidFill>
                          <a:effectLst/>
                        </a:rPr>
                        <a:t>第十一章：多线程与多进程编程</a:t>
                      </a:r>
                      <a:r>
                        <a:rPr lang="zh-CN" altLang="en-US" sz="1600" kern="100" dirty="0">
                          <a:solidFill>
                            <a:schemeClr val="tx1"/>
                          </a:solidFill>
                          <a:effectLst/>
                        </a:rPr>
                        <a:t>（选学）</a:t>
                      </a:r>
                      <a:endParaRPr lang="zh-CN" altLang="zh-CN" sz="1600" kern="100" dirty="0">
                        <a:solidFill>
                          <a:schemeClr val="tx1"/>
                        </a:solidFill>
                        <a:effectLst/>
                        <a:latin typeface="Times New Roman" panose="02020603050405020304" pitchFamily="18" charset="0"/>
                        <a:ea typeface="+mn-ea"/>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PM1; PM2;PM3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r>
                        <a:rPr lang="en-US" sz="1600" kern="100" dirty="0">
                          <a:solidFill>
                            <a:schemeClr val="tx1"/>
                          </a:solidFill>
                          <a:effectLst/>
                        </a:rPr>
                        <a:t>EM3;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10"/>
                  </a:ext>
                </a:extLst>
              </a:tr>
              <a:tr h="249985">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endParaRPr lang="zh-CN" altLang="en-US" dirty="0"/>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tc>
                  <a:txBody>
                    <a:bodyPr/>
                    <a:lstStyle/>
                    <a:p>
                      <a:pPr algn="ctr">
                        <a:spcAft>
                          <a:spcPts val="0"/>
                        </a:spcAft>
                      </a:pP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92D050"/>
                    </a:solidFill>
                  </a:tcPr>
                </a:tc>
                <a:extLst>
                  <a:ext uri="{0D108BD9-81ED-4DB2-BD59-A6C34878D82A}">
                    <a16:rowId xmlns:a16="http://schemas.microsoft.com/office/drawing/2014/main" val="10011"/>
                  </a:ext>
                </a:extLst>
              </a:tr>
              <a:tr h="481174">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实验一：</a:t>
                      </a:r>
                      <a:r>
                        <a:rPr lang="en-US" sz="1600" kern="100" dirty="0">
                          <a:solidFill>
                            <a:schemeClr val="tx1"/>
                          </a:solidFill>
                          <a:effectLst/>
                        </a:rPr>
                        <a:t>Python</a:t>
                      </a:r>
                      <a:r>
                        <a:rPr lang="zh-CN" sz="1600" kern="100" dirty="0">
                          <a:solidFill>
                            <a:schemeClr val="tx1"/>
                          </a:solidFill>
                          <a:effectLst/>
                        </a:rPr>
                        <a:t>序列与复杂数据结构</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10012"/>
                  </a:ext>
                </a:extLst>
              </a:tr>
              <a:tr h="481174">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2</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a:solidFill>
                            <a:schemeClr val="tx1"/>
                          </a:solidFill>
                          <a:effectLst/>
                        </a:rPr>
                        <a:t>2</a:t>
                      </a:r>
                      <a:endParaRPr lang="zh-CN" sz="1600" kern="10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实验二：判断、循环、函数、文件</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10013"/>
                  </a:ext>
                </a:extLst>
              </a:tr>
              <a:tr h="499970">
                <a:tc>
                  <a:txBody>
                    <a:bodyPr/>
                    <a:lstStyle/>
                    <a:p>
                      <a:pPr algn="ctr">
                        <a:spcAft>
                          <a:spcPts val="0"/>
                        </a:spcAft>
                      </a:pPr>
                      <a:r>
                        <a:rPr lang="en-US" sz="1600" kern="100" dirty="0">
                          <a:solidFill>
                            <a:schemeClr val="tx1"/>
                          </a:solidFill>
                          <a:effectLst/>
                        </a:rPr>
                        <a:t>1</a:t>
                      </a:r>
                      <a:r>
                        <a:rPr lang="en-US" altLang="zh-CN" sz="1600" kern="100" dirty="0">
                          <a:solidFill>
                            <a:schemeClr val="tx1"/>
                          </a:solidFill>
                          <a:effectLst/>
                        </a:rPr>
                        <a:t>3</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4</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l">
                        <a:spcBef>
                          <a:spcPts val="240"/>
                        </a:spcBef>
                        <a:spcAft>
                          <a:spcPts val="240"/>
                        </a:spcAft>
                      </a:pPr>
                      <a:r>
                        <a:rPr lang="zh-CN" sz="1600" kern="100" dirty="0">
                          <a:solidFill>
                            <a:schemeClr val="tx1"/>
                          </a:solidFill>
                          <a:effectLst/>
                        </a:rPr>
                        <a:t>实验三：综合设计实验：面向实际应用问题编程设计算法</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zh-CN" sz="1600" kern="100" dirty="0">
                          <a:solidFill>
                            <a:schemeClr val="tx1"/>
                          </a:solidFill>
                          <a:effectLst/>
                        </a:rPr>
                        <a:t>综合（设计与验证）</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tc>
                  <a:txBody>
                    <a:bodyPr/>
                    <a:lstStyle/>
                    <a:p>
                      <a:pPr algn="ctr">
                        <a:spcAft>
                          <a:spcPts val="0"/>
                        </a:spcAft>
                      </a:pPr>
                      <a:r>
                        <a:rPr lang="en-US" sz="1600" kern="100" dirty="0">
                          <a:solidFill>
                            <a:schemeClr val="tx1"/>
                          </a:solidFill>
                          <a:effectLst/>
                        </a:rPr>
                        <a:t>EM5; EM11</a:t>
                      </a:r>
                      <a:endParaRPr lang="zh-CN" sz="1600" kern="100" dirty="0">
                        <a:solidFill>
                          <a:schemeClr val="tx1"/>
                        </a:solidFill>
                        <a:effectLst/>
                        <a:latin typeface="Times New Roman" panose="02020603050405020304" pitchFamily="18" charset="0"/>
                        <a:ea typeface="宋体" panose="02010600030101010101" pitchFamily="2" charset="-122"/>
                      </a:endParaRPr>
                    </a:p>
                  </a:txBody>
                  <a:tcPr marL="68580" marR="68580" marT="0" marB="0" anchor="ctr">
                    <a:solidFill>
                      <a:srgbClr val="FFC000"/>
                    </a:solidFill>
                  </a:tcPr>
                </a:tc>
                <a:extLst>
                  <a:ext uri="{0D108BD9-81ED-4DB2-BD59-A6C34878D82A}">
                    <a16:rowId xmlns:a16="http://schemas.microsoft.com/office/drawing/2014/main" val="10014"/>
                  </a:ext>
                </a:extLst>
              </a:tr>
            </a:tbl>
          </a:graphicData>
        </a:graphic>
      </p:graphicFrame>
    </p:spTree>
  </p:cSld>
  <p:clrMapOvr>
    <a:masterClrMapping/>
  </p:clrMapOvr>
  <p:transition spd="slow" advClick="0">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395536" y="1700808"/>
          <a:ext cx="8350572" cy="3446789"/>
        </p:xfrm>
        <a:graphic>
          <a:graphicData uri="http://schemas.openxmlformats.org/drawingml/2006/table">
            <a:tbl>
              <a:tblPr firstRow="1" bandRow="1">
                <a:tableStyleId>{5940675A-B579-460E-94D1-54222C63F5DA}</a:tableStyleId>
              </a:tblPr>
              <a:tblGrid>
                <a:gridCol w="2122388">
                  <a:extLst>
                    <a:ext uri="{9D8B030D-6E8A-4147-A177-3AD203B41FA5}">
                      <a16:colId xmlns:a16="http://schemas.microsoft.com/office/drawing/2014/main" val="20000"/>
                    </a:ext>
                  </a:extLst>
                </a:gridCol>
                <a:gridCol w="6228184">
                  <a:extLst>
                    <a:ext uri="{9D8B030D-6E8A-4147-A177-3AD203B41FA5}">
                      <a16:colId xmlns:a16="http://schemas.microsoft.com/office/drawing/2014/main" val="20001"/>
                    </a:ext>
                  </a:extLst>
                </a:gridCol>
              </a:tblGrid>
              <a:tr h="260985">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函数</a:t>
                      </a:r>
                    </a:p>
                  </a:txBody>
                  <a:tcPr marL="53825"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defTabSz="914400" rtl="0" eaLnBrk="1" latinLnBrk="0" hangingPunct="1">
                        <a:buNone/>
                      </a:pPr>
                      <a:r>
                        <a:rPr lang="zh-CN" altLang="en-US" sz="1800" b="1"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功能简要说明</a:t>
                      </a:r>
                    </a:p>
                  </a:txBody>
                  <a:tcPr marL="53825"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0229">
                <a:tc>
                  <a:txBody>
                    <a:bodyPr/>
                    <a:lstStyle/>
                    <a:p>
                      <a:pPr marL="0" indent="0" algn="l" defTabSz="914400" rtl="0" eaLnBrk="1" latinLnBrk="0" hangingPunct="1">
                        <a:buNone/>
                      </a:pP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的规范化字符串表示形式，对于大多数对象有</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eval</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repr</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reversed(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seq</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seq</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（可以是列表、元组、字符串、</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range</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以及其他可迭代对象）中所有元素逆序后的迭代器对象</a:t>
                      </a:r>
                    </a:p>
                  </a:txBody>
                  <a:tcPr marL="53825" marR="0" marT="0" marB="0">
                    <a:lnL w="12700" cap="flat" cmpd="sng" algn="ctr">
                      <a:solidFill>
                        <a:srgbClr val="080000"/>
                      </a:solidFill>
                      <a:prstDash val="solid"/>
                      <a:round/>
                      <a:headEnd type="none" w="med" len="med"/>
                      <a:tailEnd type="none" w="med" len="med"/>
                    </a:lnL>
                    <a:lnR w="9525" cap="flat" cmpd="sng">
                      <a:solidFill>
                        <a:srgbClr val="00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43691">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round(x [, </a:t>
                      </a:r>
                      <a:r>
                        <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小数位数</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endParaRPr lang="zh-CN" altLang="en-US"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进行四舍五入，若不指定小数位数，则返回整数</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sorted(</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iterable</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 key=None, reverse=False)</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返回排序后的列表，其中</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表示要排序的序列或迭代对象，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key</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用来指定排序规则或依据，</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reverse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用来指定升序或降序。该函数不改变</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iterable</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内任何元素的顺序</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indent="0" algn="l" defTabSz="914400" rtl="0" eaLnBrk="1" latinLnBrk="0" hangingPunct="1">
                        <a:buNone/>
                      </a:pP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str</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把对象</a:t>
                      </a:r>
                      <a:r>
                        <a:rPr lang="en-US" altLang="zh-CN"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a:solidFill>
                            <a:schemeClr val="tx1"/>
                          </a:solidFill>
                          <a:latin typeface="Times New Roman" panose="02020603050405020304" pitchFamily="18" charset="0"/>
                          <a:ea typeface="仿宋" panose="02010609060101010101" pitchFamily="49" charset="-122"/>
                          <a:cs typeface="宋体" panose="02010600030101010101" pitchFamily="2" charset="-122"/>
                        </a:rPr>
                        <a:t>直接转换为字符串</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sum(x, start=0)</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返回序列</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中所有元素之和，返回</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start+sum</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(x)</a:t>
                      </a:r>
                      <a:endPar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endParaRP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type(</a:t>
                      </a:r>
                      <a:r>
                        <a:rPr lang="en-US" altLang="zh-CN" sz="1400" b="0" u="none" kern="1200" baseline="0" dirty="0" err="1">
                          <a:solidFill>
                            <a:srgbClr val="0000FF"/>
                          </a:solidFill>
                          <a:latin typeface="Times New Roman" panose="02020603050405020304" pitchFamily="18" charset="0"/>
                          <a:ea typeface="仿宋" panose="02010609060101010101" pitchFamily="49" charset="-122"/>
                          <a:cs typeface="宋体" panose="02010600030101010101" pitchFamily="2" charset="-122"/>
                        </a:rPr>
                        <a:t>obj</a:t>
                      </a: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返回对象</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obj</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的类型</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0">
                <a:tc>
                  <a:txBody>
                    <a:bodyPr/>
                    <a:lstStyle/>
                    <a:p>
                      <a:pPr marL="0" indent="0" algn="l" defTabSz="914400" rtl="0" eaLnBrk="1" latinLnBrk="0" hangingPunct="1">
                        <a:buNone/>
                      </a:pPr>
                      <a:r>
                        <a:rPr lang="en-US" altLang="zh-CN" sz="1400" b="0" u="none" kern="1200" baseline="0" dirty="0">
                          <a:solidFill>
                            <a:srgbClr val="0000FF"/>
                          </a:solidFill>
                          <a:latin typeface="Times New Roman" panose="02020603050405020304" pitchFamily="18" charset="0"/>
                          <a:ea typeface="仿宋" panose="02010609060101010101" pitchFamily="49" charset="-122"/>
                          <a:cs typeface="宋体" panose="02010600030101010101" pitchFamily="2" charset="-122"/>
                        </a:rPr>
                        <a:t>zip(seq1 [, seq2 [...]])</a:t>
                      </a:r>
                    </a:p>
                  </a:txBody>
                  <a:tcPr marL="53825" marR="0" marT="0" marB="0">
                    <a:lnL w="12700" cap="flat" cmpd="sng" algn="ctr">
                      <a:solidFill>
                        <a:srgbClr val="080000"/>
                      </a:solidFill>
                      <a:prstDash val="solid"/>
                      <a:roun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defTabSz="914400" rtl="0" eaLnBrk="1" latinLnBrk="0" hangingPunct="1">
                        <a:buNone/>
                      </a:pP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返回</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zip</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对象，其中元素为</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(seq1[</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seq2[</a:t>
                      </a:r>
                      <a:r>
                        <a:rPr lang="en-US" altLang="zh-CN" sz="1600" b="0" u="none" kern="1200" baseline="0" dirty="0" err="1">
                          <a:solidFill>
                            <a:schemeClr val="tx1"/>
                          </a:solidFill>
                          <a:latin typeface="Times New Roman" panose="02020603050405020304" pitchFamily="18" charset="0"/>
                          <a:ea typeface="仿宋" panose="02010609060101010101" pitchFamily="49" charset="-122"/>
                          <a:cs typeface="宋体" panose="02010600030101010101" pitchFamily="2" charset="-122"/>
                        </a:rPr>
                        <a:t>i</a:t>
                      </a:r>
                      <a:r>
                        <a:rPr lang="en-US" altLang="zh-CN"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 ...)</a:t>
                      </a:r>
                      <a:r>
                        <a:rPr lang="zh-CN" altLang="en-US" sz="1600" b="0" u="none" kern="1200" baseline="0" dirty="0">
                          <a:solidFill>
                            <a:schemeClr val="tx1"/>
                          </a:solidFill>
                          <a:latin typeface="Times New Roman" panose="02020603050405020304" pitchFamily="18" charset="0"/>
                          <a:ea typeface="仿宋" panose="02010609060101010101" pitchFamily="49" charset="-122"/>
                          <a:cs typeface="宋体" panose="02010600030101010101" pitchFamily="2" charset="-122"/>
                        </a:rPr>
                        <a:t>形式的元组，最终结果中包含的元素个数取决于所有参数序列或可迭代对象中最短的那个</a:t>
                      </a:r>
                    </a:p>
                  </a:txBody>
                  <a:tcPr marL="53825" marR="0" marT="0" marB="0">
                    <a:lnL w="12700" cap="flat" cmpd="sng" algn="ctr">
                      <a:solidFill>
                        <a:srgbClr val="08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56322"/>
          <p:cNvSpPr>
            <a:spLocks noGrp="1"/>
          </p:cNvSpPr>
          <p:nvPr>
            <p:ph idx="1"/>
          </p:nvPr>
        </p:nvSpPr>
        <p:spPr>
          <a:xfrm>
            <a:off x="555407" y="1345162"/>
            <a:ext cx="8229600" cy="4678451"/>
          </a:xfrm>
        </p:spPr>
        <p:txBody>
          <a:bodyPr anchor="t"/>
          <a:lstStyle/>
          <a:p>
            <a:pPr>
              <a:buClr>
                <a:srgbClr val="FF0000"/>
              </a:buClr>
              <a:buSzPct val="90000"/>
              <a:buFont typeface="Wingdings" panose="05000000000000000000" pitchFamily="2" charset="2"/>
              <a:buChar char="n"/>
            </a:pPr>
            <a:r>
              <a:rPr lang="zh-CN" altLang="en-US" sz="2000" b="1" dirty="0"/>
              <a:t>输入输出函数 </a:t>
            </a:r>
            <a:r>
              <a:rPr lang="en-US" altLang="zh-CN" sz="2000" b="1" dirty="0"/>
              <a:t>(</a:t>
            </a:r>
            <a:r>
              <a:rPr lang="zh-CN" altLang="en-US" sz="2000" dirty="0"/>
              <a:t>Python 3.x</a:t>
            </a:r>
            <a:r>
              <a:rPr lang="en-US" altLang="zh-CN" sz="2000" b="1" dirty="0"/>
              <a:t>)</a:t>
            </a:r>
          </a:p>
          <a:p>
            <a:pPr lvl="1">
              <a:buClr>
                <a:srgbClr val="FF0000"/>
              </a:buClr>
              <a:buSzPct val="90000"/>
              <a:buFont typeface="Wingdings" panose="05000000000000000000" pitchFamily="2" charset="2"/>
              <a:buChar char="l"/>
            </a:pPr>
            <a:r>
              <a:rPr lang="zh-CN" altLang="en-US" sz="1800" b="1" dirty="0"/>
              <a:t>输入函数：</a:t>
            </a:r>
            <a:r>
              <a:rPr lang="en-US" altLang="zh-CN" sz="1800" b="1" dirty="0"/>
              <a:t>input( )</a:t>
            </a:r>
            <a:r>
              <a:rPr lang="zh-CN" altLang="en-US" sz="1800" b="1" dirty="0"/>
              <a:t> </a:t>
            </a:r>
            <a:endParaRPr lang="en-US" altLang="zh-CN" sz="1800" b="1" dirty="0"/>
          </a:p>
          <a:p>
            <a:pPr lvl="2">
              <a:buClr>
                <a:srgbClr val="FF0000"/>
              </a:buClr>
              <a:buSzPct val="90000"/>
              <a:buFont typeface="Arial" panose="020B0604020202020204" pitchFamily="34" charset="0"/>
              <a:buChar char="•"/>
            </a:pPr>
            <a:r>
              <a:rPr lang="zh-CN" altLang="en-US" sz="1600" b="1" dirty="0"/>
              <a:t>可输入数字、字符串和其它任意类型对象，</a:t>
            </a:r>
            <a:r>
              <a:rPr lang="zh-CN" altLang="en-US" sz="1600" b="1" dirty="0">
                <a:solidFill>
                  <a:srgbClr val="FF0000"/>
                </a:solidFill>
                <a:latin typeface="宋体" panose="02010600030101010101" pitchFamily="2" charset="-122"/>
                <a:ea typeface="宋体" panose="02010600030101010101" pitchFamily="2" charset="-122"/>
              </a:rPr>
              <a:t>返回结果都是字符串</a:t>
            </a:r>
            <a:r>
              <a:rPr lang="zh-CN" altLang="en-US" sz="1600" b="1" dirty="0"/>
              <a:t>。</a:t>
            </a:r>
            <a:endParaRPr lang="en-US" altLang="zh-CN" sz="1600" b="1" dirty="0"/>
          </a:p>
          <a:p>
            <a:pPr lvl="1">
              <a:buClr>
                <a:srgbClr val="FF0000"/>
              </a:buClr>
              <a:buSzPct val="90000"/>
              <a:buFont typeface="Wingdings" panose="05000000000000000000" pitchFamily="2" charset="2"/>
              <a:buChar char="ü"/>
            </a:pPr>
            <a:r>
              <a:rPr lang="zh-CN" altLang="en-US" sz="1800" b="1" dirty="0"/>
              <a:t>例如：</a:t>
            </a:r>
            <a:r>
              <a:rPr lang="en-US" altLang="zh-CN" sz="1600" b="1" dirty="0">
                <a:latin typeface="Consolas" panose="020B0609020204030204" charset="0"/>
              </a:rPr>
              <a:t>&gt;&gt;&gt; x = input('</a:t>
            </a:r>
            <a:r>
              <a:rPr lang="zh-CN" altLang="en-US" sz="1600" b="1" dirty="0">
                <a:latin typeface="Consolas" panose="020B0609020204030204" charset="0"/>
              </a:rPr>
              <a:t>提示：</a:t>
            </a:r>
            <a:r>
              <a:rPr lang="en-US" altLang="zh-CN" sz="1600" b="1" dirty="0">
                <a:latin typeface="Consolas" panose="020B0609020204030204" charset="0"/>
              </a:rPr>
              <a:t>')</a:t>
            </a:r>
          </a:p>
          <a:p>
            <a:pPr>
              <a:buSzPct val="90000"/>
              <a:buNone/>
            </a:pPr>
            <a:endParaRPr lang="zh-CN" altLang="en-US" sz="1350" dirty="0"/>
          </a:p>
          <a:p>
            <a:pPr>
              <a:buSzPct val="90000"/>
              <a:buNone/>
            </a:pPr>
            <a:r>
              <a:rPr lang="zh-CN" altLang="en-US" sz="1800" dirty="0"/>
              <a:t>        </a:t>
            </a:r>
          </a:p>
        </p:txBody>
      </p:sp>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文本占位符 60418"/>
          <p:cNvSpPr txBox="1"/>
          <p:nvPr/>
        </p:nvSpPr>
        <p:spPr bwMode="auto">
          <a:xfrm>
            <a:off x="973244" y="270892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spcAft>
                <a:spcPts val="0"/>
              </a:spcAft>
              <a:buClr>
                <a:srgbClr val="FF0000"/>
              </a:buClr>
              <a:buSzPct val="90000"/>
              <a:buFont typeface="Wingdings" panose="05000000000000000000" pitchFamily="2" charset="2"/>
              <a:buChar char="l"/>
            </a:pPr>
            <a:r>
              <a:rPr lang="zh-CN" altLang="en-US" sz="1800" b="1" dirty="0"/>
              <a:t>输出函数：print()函数进行输出。</a:t>
            </a:r>
          </a:p>
          <a:p>
            <a:pPr marL="342900" lvl="1" indent="-342900">
              <a:buClr>
                <a:srgbClr val="FF0000"/>
              </a:buClr>
              <a:buSzPct val="90000"/>
              <a:buFont typeface="Wingdings" panose="05000000000000000000" pitchFamily="2" charset="2"/>
              <a:buChar char="ü"/>
            </a:pPr>
            <a:r>
              <a:rPr lang="zh-CN" altLang="en-US" sz="1800" b="1" dirty="0"/>
              <a:t>例如：</a:t>
            </a:r>
            <a:endParaRPr lang="en-US" altLang="zh-CN" sz="1800" b="1" dirty="0"/>
          </a:p>
          <a:p>
            <a:pPr>
              <a:buSzPct val="90000"/>
              <a:buFont typeface="Arial" panose="020B0604020202020204" pitchFamily="34" charset="0"/>
              <a:buNone/>
            </a:pPr>
            <a:r>
              <a:rPr lang="zh-CN" altLang="en-US" sz="1400" dirty="0">
                <a:latin typeface="Consolas" panose="020B0609020204030204" charset="0"/>
              </a:rPr>
              <a:t>    &gt;&gt;&gt; print(3, 5, 7)</a:t>
            </a:r>
          </a:p>
          <a:p>
            <a:pPr>
              <a:spcBef>
                <a:spcPts val="0"/>
              </a:spcBef>
              <a:buSzPct val="90000"/>
              <a:buFont typeface="Arial" panose="020B0604020202020204" pitchFamily="34" charset="0"/>
              <a:buNone/>
            </a:pPr>
            <a:r>
              <a:rPr lang="zh-CN" altLang="en-US" sz="1400" dirty="0">
                <a:solidFill>
                  <a:srgbClr val="0000FF"/>
                </a:solidFill>
                <a:latin typeface="Consolas" panose="020B0609020204030204" charset="0"/>
              </a:rPr>
              <a:t>    3 5 7</a:t>
            </a:r>
          </a:p>
          <a:p>
            <a:pPr>
              <a:buSzPct val="90000"/>
              <a:buFont typeface="Arial" panose="020B0604020202020204" pitchFamily="34" charset="0"/>
              <a:buNone/>
            </a:pPr>
            <a:r>
              <a:rPr lang="zh-CN" altLang="en-US" sz="1400" dirty="0">
                <a:latin typeface="Consolas" panose="020B0609020204030204" charset="0"/>
              </a:rPr>
              <a:t>    &gt;&gt;&gt; print(3, 5, 7, sep=',')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ea typeface="宋体" panose="02010600030101010101" pitchFamily="2" charset="-122"/>
              </a:rPr>
              <a:t>指定分隔符</a:t>
            </a:r>
          </a:p>
          <a:p>
            <a:pPr>
              <a:buSzPct val="90000"/>
              <a:buFont typeface="Arial" panose="020B0604020202020204" pitchFamily="34" charset="0"/>
              <a:buNone/>
            </a:pPr>
            <a:r>
              <a:rPr lang="zh-CN" altLang="en-US" sz="1400" dirty="0">
                <a:solidFill>
                  <a:srgbClr val="00B0F0"/>
                </a:solidFill>
                <a:latin typeface="Consolas" panose="020B0609020204030204" charset="0"/>
              </a:rPr>
              <a:t>   </a:t>
            </a:r>
            <a:r>
              <a:rPr lang="zh-CN" altLang="en-US" sz="1400" dirty="0">
                <a:solidFill>
                  <a:srgbClr val="0000FF"/>
                </a:solidFill>
                <a:latin typeface="Consolas" panose="020B0609020204030204" charset="0"/>
              </a:rPr>
              <a:t> 3,5,7</a:t>
            </a:r>
          </a:p>
          <a:p>
            <a:pPr>
              <a:lnSpc>
                <a:spcPct val="80000"/>
              </a:lnSpc>
              <a:buFont typeface="Arial" panose="020B0604020202020204" pitchFamily="34" charset="0"/>
              <a:buNone/>
            </a:pPr>
            <a:r>
              <a:rPr lang="en-US" altLang="zh-CN" sz="1400" dirty="0">
                <a:latin typeface="Consolas" panose="020B0609020204030204" charset="0"/>
              </a:rPr>
              <a:t>    &gt;&gt;&gt; for </a:t>
            </a:r>
            <a:r>
              <a:rPr lang="en-US" altLang="zh-CN" sz="1400" dirty="0" err="1">
                <a:latin typeface="Consolas" panose="020B0609020204030204" charset="0"/>
              </a:rPr>
              <a:t>i</a:t>
            </a:r>
            <a:r>
              <a:rPr lang="en-US" altLang="zh-CN" sz="1400" dirty="0">
                <a:latin typeface="Consolas" panose="020B0609020204030204" charset="0"/>
              </a:rPr>
              <a:t> in range(10,20):</a:t>
            </a:r>
          </a:p>
          <a:p>
            <a:pPr>
              <a:lnSpc>
                <a:spcPct val="80000"/>
              </a:lnSpc>
              <a:buFont typeface="Arial" panose="020B0604020202020204" pitchFamily="34" charset="0"/>
              <a:buNone/>
            </a:pPr>
            <a:r>
              <a:rPr lang="en-US" altLang="zh-CN" sz="1400" dirty="0">
                <a:latin typeface="Consolas" panose="020B0609020204030204" charset="0"/>
              </a:rPr>
              <a:t>        print(</a:t>
            </a:r>
            <a:r>
              <a:rPr lang="en-US" altLang="zh-CN" sz="1400" dirty="0" err="1">
                <a:latin typeface="Consolas" panose="020B0609020204030204" charset="0"/>
              </a:rPr>
              <a:t>i</a:t>
            </a:r>
            <a:r>
              <a:rPr lang="en-US" altLang="zh-CN" sz="1400" dirty="0">
                <a:latin typeface="Consolas" panose="020B0609020204030204" charset="0"/>
              </a:rPr>
              <a:t>, end=' ')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ea typeface="宋体" panose="02010600030101010101" pitchFamily="2" charset="-122"/>
              </a:rPr>
              <a:t>不换行</a:t>
            </a:r>
          </a:p>
          <a:p>
            <a:pPr>
              <a:lnSpc>
                <a:spcPct val="80000"/>
              </a:lnSpc>
              <a:spcBef>
                <a:spcPts val="0"/>
              </a:spcBef>
              <a:buFont typeface="Arial" panose="020B0604020202020204" pitchFamily="34" charset="0"/>
              <a:buNone/>
            </a:pPr>
            <a:endParaRPr lang="en-US" altLang="zh-CN" sz="1400" dirty="0">
              <a:latin typeface="Consolas" panose="020B0609020204030204" charset="0"/>
            </a:endParaRPr>
          </a:p>
          <a:p>
            <a:pPr>
              <a:lnSpc>
                <a:spcPct val="80000"/>
              </a:lnSpc>
              <a:buFont typeface="Arial" panose="020B0604020202020204" pitchFamily="34" charset="0"/>
              <a:buNone/>
            </a:pPr>
            <a:r>
              <a:rPr lang="en-US" altLang="zh-CN" sz="1400" dirty="0">
                <a:solidFill>
                  <a:srgbClr val="00B0F0"/>
                </a:solidFill>
                <a:latin typeface="Consolas" panose="020B0609020204030204" charset="0"/>
              </a:rPr>
              <a:t>    </a:t>
            </a:r>
            <a:r>
              <a:rPr lang="en-US" altLang="zh-CN" sz="1400" dirty="0">
                <a:solidFill>
                  <a:srgbClr val="0000FF"/>
                </a:solidFill>
                <a:latin typeface="Consolas" panose="020B0609020204030204" charset="0"/>
              </a:rPr>
              <a:t>10 11 12 13 14 15 16 17 18 19 </a:t>
            </a:r>
          </a:p>
        </p:txBody>
      </p:sp>
      <p:sp>
        <p:nvSpPr>
          <p:cNvPr id="13" name="文本占位符 61442"/>
          <p:cNvSpPr txBox="1"/>
          <p:nvPr/>
        </p:nvSpPr>
        <p:spPr bwMode="auto">
          <a:xfrm>
            <a:off x="683568" y="5343695"/>
            <a:ext cx="8229600" cy="1141583"/>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Font typeface="Wingdings" panose="05000000000000000000" charset="0"/>
              <a:buChar char=""/>
            </a:pPr>
            <a:r>
              <a:rPr lang="zh-CN" altLang="en-US" sz="1800" dirty="0">
                <a:latin typeface="宋体" panose="02010600030101010101" pitchFamily="2" charset="-122"/>
              </a:rPr>
              <a:t>在</a:t>
            </a:r>
            <a:r>
              <a:rPr lang="en-US" altLang="zh-CN" sz="1800" dirty="0">
                <a:latin typeface="宋体" panose="02010600030101010101" pitchFamily="2" charset="-122"/>
              </a:rPr>
              <a:t>Python 3.x</a:t>
            </a:r>
            <a:r>
              <a:rPr lang="zh-CN" altLang="en-US" sz="1800" dirty="0">
                <a:latin typeface="宋体" panose="02010600030101010101" pitchFamily="2" charset="-122"/>
              </a:rPr>
              <a:t>中则需要使用下面的方法进行重定向：</a:t>
            </a:r>
          </a:p>
          <a:p>
            <a:pPr>
              <a:lnSpc>
                <a:spcPct val="80000"/>
              </a:lnSpc>
              <a:buFont typeface="Arial" panose="020B0604020202020204" pitchFamily="34" charset="0"/>
              <a:buNone/>
            </a:pPr>
            <a:endParaRPr lang="en-US" altLang="zh-CN" sz="1350" dirty="0">
              <a:latin typeface="Consolas" panose="020B0609020204030204" charset="0"/>
            </a:endParaRPr>
          </a:p>
          <a:p>
            <a:pPr>
              <a:lnSpc>
                <a:spcPct val="80000"/>
              </a:lnSpc>
              <a:buFont typeface="Arial" panose="020B0604020202020204" pitchFamily="34" charset="0"/>
              <a:buNone/>
            </a:pPr>
            <a:r>
              <a:rPr lang="en-US" altLang="zh-CN" sz="1350" b="1" dirty="0">
                <a:latin typeface="Consolas" panose="020B0609020204030204" charset="0"/>
              </a:rPr>
              <a:t>&gt;&gt;&gt; </a:t>
            </a:r>
            <a:r>
              <a:rPr lang="en-US" altLang="zh-CN" sz="1350" b="1" dirty="0" err="1">
                <a:latin typeface="Consolas" panose="020B0609020204030204" charset="0"/>
              </a:rPr>
              <a:t>fp</a:t>
            </a:r>
            <a:r>
              <a:rPr lang="en-US" altLang="zh-CN" sz="1350" b="1" dirty="0">
                <a:latin typeface="Consolas" panose="020B0609020204030204" charset="0"/>
              </a:rPr>
              <a:t> = open(</a:t>
            </a:r>
            <a:r>
              <a:rPr lang="en-US" altLang="zh-CN" sz="1350" b="1" dirty="0" err="1">
                <a:latin typeface="Consolas" panose="020B0609020204030204" charset="0"/>
              </a:rPr>
              <a:t>r'D</a:t>
            </a:r>
            <a:r>
              <a:rPr lang="en-US" altLang="zh-CN" sz="1350" b="1" dirty="0">
                <a:latin typeface="Consolas" panose="020B0609020204030204" charset="0"/>
              </a:rPr>
              <a:t>:\test.txt', 'a+')</a:t>
            </a:r>
          </a:p>
          <a:p>
            <a:pPr>
              <a:lnSpc>
                <a:spcPct val="80000"/>
              </a:lnSpc>
              <a:buFont typeface="Arial" panose="020B0604020202020204" pitchFamily="34" charset="0"/>
              <a:buNone/>
            </a:pPr>
            <a:r>
              <a:rPr lang="en-US" altLang="zh-CN" sz="1350" b="1" dirty="0">
                <a:latin typeface="Consolas" panose="020B0609020204030204" charset="0"/>
              </a:rPr>
              <a:t>&gt;&gt;&gt; print('</a:t>
            </a:r>
            <a:r>
              <a:rPr lang="en-US" altLang="zh-CN" sz="1350" b="1" dirty="0" err="1">
                <a:latin typeface="Consolas" panose="020B0609020204030204" charset="0"/>
              </a:rPr>
              <a:t>Hello,world</a:t>
            </a:r>
            <a:r>
              <a:rPr lang="en-US" altLang="zh-CN" sz="1350" b="1" dirty="0">
                <a:latin typeface="Consolas" panose="020B0609020204030204" charset="0"/>
              </a:rPr>
              <a:t>!', file = </a:t>
            </a:r>
            <a:r>
              <a:rPr lang="en-US" altLang="zh-CN" sz="1350" b="1" dirty="0" err="1">
                <a:latin typeface="Consolas" panose="020B0609020204030204" charset="0"/>
              </a:rPr>
              <a:t>fp</a:t>
            </a:r>
            <a:r>
              <a:rPr lang="en-US" altLang="zh-CN" sz="1350" b="1" dirty="0">
                <a:latin typeface="Consolas" panose="020B0609020204030204" charset="0"/>
              </a:rPr>
              <a:t>)</a:t>
            </a:r>
          </a:p>
          <a:p>
            <a:pPr>
              <a:lnSpc>
                <a:spcPct val="80000"/>
              </a:lnSpc>
              <a:buFont typeface="Arial" panose="020B0604020202020204" pitchFamily="34" charset="0"/>
              <a:buNone/>
            </a:pPr>
            <a:r>
              <a:rPr lang="en-US" altLang="zh-CN" sz="1350" b="1" dirty="0">
                <a:latin typeface="Consolas" panose="020B0609020204030204" charset="0"/>
              </a:rPr>
              <a:t>&gt;&gt;&gt; </a:t>
            </a:r>
            <a:r>
              <a:rPr lang="en-US" altLang="zh-CN" sz="1350" b="1" dirty="0" err="1">
                <a:latin typeface="Consolas" panose="020B0609020204030204" charset="0"/>
              </a:rPr>
              <a:t>fp.close</a:t>
            </a:r>
            <a:r>
              <a:rPr lang="en-US" altLang="zh-CN" sz="1350" b="1" dirty="0">
                <a:latin typeface="Consolas" panose="020B0609020204030204" charset="0"/>
              </a:rPr>
              <a:t>()</a:t>
            </a:r>
          </a:p>
        </p:txBody>
      </p:sp>
      <p:sp>
        <p:nvSpPr>
          <p:cNvPr id="3" name="矩形 2"/>
          <p:cNvSpPr/>
          <p:nvPr/>
        </p:nvSpPr>
        <p:spPr>
          <a:xfrm>
            <a:off x="4398281" y="5469616"/>
            <a:ext cx="4733515" cy="784830"/>
          </a:xfrm>
          <a:prstGeom prst="rect">
            <a:avLst/>
          </a:prstGeom>
        </p:spPr>
        <p:txBody>
          <a:bodyPr wrap="square">
            <a:spAutoFit/>
          </a:bodyPr>
          <a:lstStyle/>
          <a:p>
            <a:pPr>
              <a:lnSpc>
                <a:spcPct val="80000"/>
              </a:lnSpc>
              <a:buFont typeface="Arial" panose="020B0604020202020204" pitchFamily="34" charset="0"/>
              <a:buNone/>
            </a:pPr>
            <a:endParaRPr lang="en-US" altLang="zh-CN" sz="1400" b="1" dirty="0">
              <a:latin typeface="Consolas" panose="020B0609020204030204" charset="0"/>
            </a:endParaRPr>
          </a:p>
          <a:p>
            <a:pPr>
              <a:lnSpc>
                <a:spcPct val="80000"/>
              </a:lnSpc>
              <a:buFont typeface="Arial" panose="020B0604020202020204" pitchFamily="34" charset="0"/>
              <a:buNone/>
            </a:pPr>
            <a:endParaRPr lang="zh-CN" altLang="en-US" sz="1400" b="1" dirty="0">
              <a:latin typeface="Consolas" panose="020B0609020204030204" charset="0"/>
              <a:ea typeface="宋体" panose="02010600030101010101" pitchFamily="2" charset="-122"/>
            </a:endParaRPr>
          </a:p>
          <a:p>
            <a:pPr>
              <a:lnSpc>
                <a:spcPct val="80000"/>
              </a:lnSpc>
              <a:buFont typeface="Arial" panose="020B0604020202020204" pitchFamily="34" charset="0"/>
              <a:buNone/>
            </a:pPr>
            <a:r>
              <a:rPr lang="zh-CN" altLang="en-US" sz="1400" b="1" dirty="0">
                <a:latin typeface="Consolas" panose="020B0609020204030204" charset="0"/>
                <a:ea typeface="宋体" panose="02010600030101010101" pitchFamily="2" charset="-122"/>
                <a:cs typeface="Consolas" panose="020B0609020204030204" charset="0"/>
              </a:rPr>
              <a:t>&gt;&gt;&gt; with open(r'D:\mytest.txt', 'a+') as fp:</a:t>
            </a:r>
          </a:p>
          <a:p>
            <a:pPr>
              <a:lnSpc>
                <a:spcPct val="80000"/>
              </a:lnSpc>
              <a:buFont typeface="Arial" panose="020B0604020202020204" pitchFamily="34" charset="0"/>
              <a:buNone/>
            </a:pPr>
            <a:r>
              <a:rPr lang="zh-CN" altLang="en-US" sz="1400" b="1" dirty="0">
                <a:latin typeface="Consolas" panose="020B0609020204030204" charset="0"/>
                <a:ea typeface="宋体" panose="02010600030101010101" pitchFamily="2" charset="-122"/>
                <a:cs typeface="Consolas" panose="020B0609020204030204" charset="0"/>
              </a:rPr>
              <a:t>    print('Hello,world!', file=fp)</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89761"/>
            <a:ext cx="7445401" cy="698583"/>
            <a:chOff x="936625" y="4179148"/>
            <a:chExt cx="7445401" cy="698583"/>
          </a:xfrm>
        </p:grpSpPr>
        <p:grpSp>
          <p:nvGrpSpPr>
            <p:cNvPr id="6" name="组合 106"/>
            <p:cNvGrpSpPr/>
            <p:nvPr/>
          </p:nvGrpSpPr>
          <p:grpSpPr>
            <a:xfrm>
              <a:off x="936625" y="4179148"/>
              <a:ext cx="7445401" cy="698583"/>
              <a:chOff x="927100" y="4179148"/>
              <a:chExt cx="7445401"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内容占位符 2"/>
          <p:cNvSpPr txBox="1"/>
          <p:nvPr/>
        </p:nvSpPr>
        <p:spPr bwMode="auto">
          <a:xfrm>
            <a:off x="628403" y="1440315"/>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b="1" noProof="1"/>
              <a:t>bin()、oct()、hex()用来将整数转换为二进制、八进制和十六进制形式，这三个函数都要求参数必须为整数。</a:t>
            </a:r>
            <a:endParaRPr lang="en-US" altLang="zh-CN" sz="1800" b="1" noProof="1"/>
          </a:p>
          <a:p>
            <a:pPr>
              <a:spcBef>
                <a:spcPts val="600"/>
              </a:spcBef>
              <a:buClr>
                <a:srgbClr val="FF0000"/>
              </a:buClr>
              <a:buFont typeface="Wingdings" panose="05000000000000000000" pitchFamily="2" charset="2"/>
              <a:buChar char="ü"/>
            </a:pPr>
            <a:r>
              <a:rPr lang="zh-CN" altLang="en-US" sz="1600" b="1" noProof="1">
                <a:latin typeface="Consolas" panose="020B0609020204030204" charset="0"/>
              </a:rPr>
              <a:t>例如：</a:t>
            </a:r>
          </a:p>
          <a:p>
            <a:pPr marL="0" indent="0">
              <a:spcBef>
                <a:spcPts val="600"/>
              </a:spcBef>
              <a:buFont typeface="Arial" panose="020B0604020202020204" pitchFamily="34" charset="0"/>
              <a:buNone/>
            </a:pPr>
            <a:r>
              <a:rPr lang="zh-CN" altLang="en-US" sz="1350" noProof="1">
                <a:latin typeface="Consolas" panose="020B0609020204030204" charset="0"/>
              </a:rPr>
              <a:t>                      &gt;&gt;&gt; bin(</a:t>
            </a:r>
            <a:r>
              <a:rPr lang="en-US" altLang="zh-CN" sz="1350" noProof="1">
                <a:latin typeface="Consolas" panose="020B0609020204030204" charset="0"/>
              </a:rPr>
              <a:t>32</a:t>
            </a:r>
            <a:r>
              <a:rPr lang="zh-CN" altLang="en-US" sz="1350" noProof="1">
                <a:latin typeface="Consolas" panose="020B0609020204030204" charset="0"/>
              </a:rPr>
              <a:t>)                      </a:t>
            </a:r>
            <a:r>
              <a:rPr lang="zh-CN" altLang="en-US" sz="1350" noProof="1">
                <a:solidFill>
                  <a:srgbClr val="0000FF"/>
                </a:solidFill>
                <a:latin typeface="Consolas" panose="020B0609020204030204" charset="0"/>
              </a:rPr>
              <a:t># 把数字转换为二进制串</a:t>
            </a: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0b100000</a:t>
            </a:r>
            <a:r>
              <a:rPr lang="zh-CN" altLang="en-US" sz="1350" noProof="1">
                <a:solidFill>
                  <a:srgbClr val="0000FF"/>
                </a:solidFill>
                <a:latin typeface="Consolas" panose="020B0609020204030204" charset="0"/>
              </a:rPr>
              <a:t>'</a:t>
            </a:r>
          </a:p>
          <a:p>
            <a:pPr marL="0" indent="0">
              <a:spcBef>
                <a:spcPts val="600"/>
              </a:spcBef>
              <a:buFont typeface="Arial" panose="020B0604020202020204" pitchFamily="34" charset="0"/>
              <a:buNone/>
            </a:pPr>
            <a:r>
              <a:rPr lang="zh-CN" altLang="en-US" sz="1350" noProof="1">
                <a:latin typeface="Consolas" panose="020B0609020204030204" charset="0"/>
              </a:rPr>
              <a:t>                      &gt;&gt;&gt; oct(</a:t>
            </a:r>
            <a:r>
              <a:rPr lang="en-US" altLang="zh-CN" sz="1350" noProof="1">
                <a:latin typeface="Consolas" panose="020B0609020204030204" charset="0"/>
              </a:rPr>
              <a:t>32</a:t>
            </a:r>
            <a:r>
              <a:rPr lang="zh-CN" altLang="en-US" sz="1350" noProof="1">
                <a:latin typeface="Consolas" panose="020B0609020204030204" charset="0"/>
              </a:rPr>
              <a:t>)                      </a:t>
            </a:r>
            <a:r>
              <a:rPr lang="zh-CN" altLang="en-US" sz="1350" noProof="1">
                <a:solidFill>
                  <a:srgbClr val="0000FF"/>
                </a:solidFill>
                <a:latin typeface="Consolas" panose="020B0609020204030204" charset="0"/>
              </a:rPr>
              <a:t># 转换为八进制串</a:t>
            </a: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0o40</a:t>
            </a:r>
            <a:r>
              <a:rPr lang="zh-CN" altLang="en-US" sz="1350" noProof="1">
                <a:solidFill>
                  <a:srgbClr val="0000FF"/>
                </a:solidFill>
                <a:latin typeface="Consolas" panose="020B0609020204030204" charset="0"/>
              </a:rPr>
              <a:t>'</a:t>
            </a:r>
          </a:p>
          <a:p>
            <a:pPr marL="0" indent="0">
              <a:spcBef>
                <a:spcPts val="600"/>
              </a:spcBef>
              <a:buFont typeface="Arial" panose="020B0604020202020204" pitchFamily="34" charset="0"/>
              <a:buNone/>
            </a:pPr>
            <a:r>
              <a:rPr lang="zh-CN" altLang="en-US" sz="1350" noProof="1">
                <a:latin typeface="Consolas" panose="020B0609020204030204" charset="0"/>
              </a:rPr>
              <a:t>                      &gt;&gt;&gt; hex(555)                     </a:t>
            </a:r>
            <a:r>
              <a:rPr lang="zh-CN" altLang="en-US" sz="1350" noProof="1">
                <a:solidFill>
                  <a:srgbClr val="0000FF"/>
                </a:solidFill>
                <a:latin typeface="Consolas" panose="020B0609020204030204" charset="0"/>
              </a:rPr>
              <a:t># 转换为十六进制串</a:t>
            </a:r>
          </a:p>
          <a:p>
            <a:pPr marL="0" indent="0">
              <a:spcBef>
                <a:spcPts val="600"/>
              </a:spcBef>
              <a:buNone/>
            </a:pPr>
            <a:r>
              <a:rPr lang="zh-CN" altLang="en-US" sz="1350" noProof="1">
                <a:solidFill>
                  <a:srgbClr val="0000FF"/>
                </a:solidFill>
                <a:latin typeface="Consolas" panose="020B0609020204030204" charset="0"/>
              </a:rPr>
              <a:t>                      '</a:t>
            </a:r>
            <a:r>
              <a:rPr lang="en-US" altLang="zh-CN" sz="1350" noProof="1">
                <a:solidFill>
                  <a:srgbClr val="0000FF"/>
                </a:solidFill>
                <a:latin typeface="Consolas" panose="020B0609020204030204" charset="0"/>
              </a:rPr>
              <a:t>0x20</a:t>
            </a:r>
            <a:r>
              <a:rPr lang="zh-CN" altLang="en-US" sz="1350" noProof="1">
                <a:solidFill>
                  <a:srgbClr val="0000FF"/>
                </a:solidFill>
                <a:latin typeface="Consolas" panose="020B0609020204030204" charset="0"/>
              </a:rPr>
              <a:t>' </a:t>
            </a:r>
          </a:p>
        </p:txBody>
      </p:sp>
      <p:sp>
        <p:nvSpPr>
          <p:cNvPr id="2" name="矩形 1"/>
          <p:cNvSpPr/>
          <p:nvPr/>
        </p:nvSpPr>
        <p:spPr>
          <a:xfrm>
            <a:off x="683568" y="4221088"/>
            <a:ext cx="8985145" cy="1523494"/>
          </a:xfrm>
          <a:prstGeom prst="rect">
            <a:avLst/>
          </a:prstGeom>
        </p:spPr>
        <p:txBody>
          <a:bodyPr wrap="square">
            <a:spAutoFit/>
          </a:bodyPr>
          <a:lstStyle/>
          <a:p>
            <a:pPr marL="285750" indent="-285750">
              <a:buClr>
                <a:srgbClr val="FF0000"/>
              </a:buClr>
              <a:buFont typeface="Wingdings" panose="05000000000000000000" pitchFamily="2" charset="2"/>
              <a:buChar char="n"/>
            </a:pPr>
            <a:r>
              <a:rPr lang="en-US" altLang="zh-CN" b="1" noProof="1">
                <a:latin typeface="Times New Roman" panose="02020603050405020304" pitchFamily="18" charset="0"/>
                <a:ea typeface="仿宋" panose="02010609060101010101" pitchFamily="49" charset="-122"/>
              </a:rPr>
              <a:t>int()</a:t>
            </a:r>
            <a:r>
              <a:rPr lang="zh-CN" altLang="en-US" b="1" noProof="1">
                <a:latin typeface="Times New Roman" panose="02020603050405020304" pitchFamily="18" charset="0"/>
                <a:ea typeface="仿宋" panose="02010609060101010101" pitchFamily="49" charset="-122"/>
              </a:rPr>
              <a:t>用来把实数转换为整数，或把数字字符串按指定进制转换为十进制数。</a:t>
            </a:r>
          </a:p>
          <a:p>
            <a:pPr>
              <a:spcBef>
                <a:spcPts val="600"/>
              </a:spcBef>
              <a:buClr>
                <a:srgbClr val="FF0000"/>
              </a:buClr>
              <a:buFont typeface="Wingdings" panose="05000000000000000000" pitchFamily="2" charset="2"/>
              <a:buChar char="ü"/>
            </a:pPr>
            <a:r>
              <a:rPr lang="zh-CN" altLang="en-US" sz="1400" b="1" noProof="1">
                <a:latin typeface="Consolas" panose="020B0609020204030204" charset="0"/>
              </a:rPr>
              <a:t>例如：</a:t>
            </a:r>
          </a:p>
          <a:p>
            <a:pPr marL="0" indent="0">
              <a:spcBef>
                <a:spcPts val="0"/>
              </a:spcBef>
              <a:buNone/>
            </a:pPr>
            <a:r>
              <a:rPr lang="zh-CN" altLang="en-US" sz="1400" noProof="1">
                <a:latin typeface="Consolas" panose="020B0609020204030204" charset="0"/>
              </a:rPr>
              <a:t>                     &gt;&gt;&gt; int(-3.5)</a:t>
            </a:r>
          </a:p>
          <a:p>
            <a:pPr marL="0" indent="0">
              <a:spcBef>
                <a:spcPts val="0"/>
              </a:spcBef>
              <a:buNone/>
            </a:pPr>
            <a:r>
              <a:rPr lang="zh-CN" altLang="en-US" sz="1400" noProof="1">
                <a:solidFill>
                  <a:srgbClr val="0000FF"/>
                </a:solidFill>
                <a:latin typeface="Consolas" panose="020B0609020204030204" charset="0"/>
              </a:rPr>
              <a:t>                     -3</a:t>
            </a:r>
          </a:p>
          <a:p>
            <a:pPr marL="0" indent="0">
              <a:spcBef>
                <a:spcPts val="0"/>
              </a:spcBef>
              <a:buNone/>
            </a:pPr>
            <a:r>
              <a:rPr lang="zh-CN" altLang="en-US" sz="1400" noProof="1">
                <a:latin typeface="Consolas" panose="020B0609020204030204" charset="0"/>
              </a:rPr>
              <a:t>                     &gt;&gt;&gt; int('101', 2)             </a:t>
            </a:r>
            <a:r>
              <a:rPr lang="en-US" altLang="zh-CN" sz="1400" noProof="1">
                <a:solidFill>
                  <a:srgbClr val="0000FF"/>
                </a:solidFill>
                <a:latin typeface="Consolas" panose="020B0609020204030204" charset="0"/>
              </a:rPr>
              <a:t># </a:t>
            </a:r>
            <a:r>
              <a:rPr lang="zh-CN" altLang="en-US" sz="1400" noProof="1">
                <a:solidFill>
                  <a:srgbClr val="0000FF"/>
                </a:solidFill>
                <a:latin typeface="Consolas" panose="020B0609020204030204" charset="0"/>
              </a:rPr>
              <a:t>二进制</a:t>
            </a:r>
          </a:p>
          <a:p>
            <a:pPr marL="0" indent="0">
              <a:spcBef>
                <a:spcPts val="0"/>
              </a:spcBef>
              <a:buNone/>
            </a:pPr>
            <a:r>
              <a:rPr lang="zh-CN" altLang="en-US" sz="1400" noProof="1">
                <a:solidFill>
                  <a:srgbClr val="0000FF"/>
                </a:solidFill>
                <a:latin typeface="Consolas" panose="020B0609020204030204" charset="0"/>
              </a:rPr>
              <a:t>                     5</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63</a:t>
            </a:fld>
            <a:endParaRPr lang="zh-CN" altLang="en-US" dirty="0"/>
          </a:p>
        </p:txBody>
      </p:sp>
      <p:sp>
        <p:nvSpPr>
          <p:cNvPr id="5" name="Content Placeholder 2"/>
          <p:cNvSpPr>
            <a:spLocks noGrp="1"/>
          </p:cNvSpPr>
          <p:nvPr>
            <p:ph idx="1"/>
          </p:nvPr>
        </p:nvSpPr>
        <p:spPr>
          <a:xfrm>
            <a:off x="2699792" y="4077072"/>
            <a:ext cx="8229600" cy="3395066"/>
          </a:xfrm>
        </p:spPr>
        <p:txBody>
          <a:bodyPr anchor="t"/>
          <a:lstStyle/>
          <a:p>
            <a:pPr>
              <a:lnSpc>
                <a:spcPct val="150000"/>
              </a:lnSpc>
              <a:spcBef>
                <a:spcPct val="0"/>
              </a:spcBef>
              <a:buClr>
                <a:srgbClr val="FF0000"/>
              </a:buClr>
              <a:buFont typeface="Wingdings" panose="05000000000000000000" pitchFamily="2" charset="2"/>
              <a:buChar char="ü"/>
            </a:pPr>
            <a:r>
              <a:rPr lang="zh-CN" altLang="en-US" sz="1800" b="1" dirty="0"/>
              <a:t>例如：</a:t>
            </a:r>
            <a:endParaRPr lang="en-US" altLang="en-US" sz="1800" b="1" dirty="0"/>
          </a:p>
          <a:p>
            <a:pPr>
              <a:buNone/>
            </a:pPr>
            <a:r>
              <a:rPr lang="en-US" altLang="en-US" sz="1350" b="1" dirty="0"/>
              <a:t>    &gt;&gt;&gt; range(5</a:t>
            </a:r>
            <a:r>
              <a:rPr lang="en-US" altLang="en-US" sz="1350" dirty="0"/>
              <a:t>)                      </a:t>
            </a:r>
            <a:r>
              <a:rPr lang="en-US" altLang="en-US" sz="1350" b="1" dirty="0">
                <a:solidFill>
                  <a:srgbClr val="0000FF"/>
                </a:solidFill>
              </a:rPr>
              <a:t>#start默认为0，step默认为1</a:t>
            </a:r>
          </a:p>
          <a:p>
            <a:pPr>
              <a:buNone/>
            </a:pPr>
            <a:r>
              <a:rPr lang="en-US" altLang="en-US" sz="1350" b="1" dirty="0">
                <a:solidFill>
                  <a:srgbClr val="0000FF"/>
                </a:solidFill>
              </a:rPr>
              <a:t>    range(0, 5)</a:t>
            </a:r>
          </a:p>
          <a:p>
            <a:pPr>
              <a:buNone/>
            </a:pPr>
            <a:r>
              <a:rPr lang="en-US" altLang="en-US" sz="1350" b="1" dirty="0"/>
              <a:t>    &gt;&gt;&gt; list(_)</a:t>
            </a:r>
          </a:p>
          <a:p>
            <a:pPr>
              <a:buNone/>
            </a:pPr>
            <a:r>
              <a:rPr lang="en-US" altLang="en-US" sz="1350" b="1" dirty="0">
                <a:solidFill>
                  <a:srgbClr val="00B0F0"/>
                </a:solidFill>
              </a:rPr>
              <a:t>    </a:t>
            </a:r>
            <a:r>
              <a:rPr lang="en-US" altLang="en-US" sz="1350" b="1" dirty="0">
                <a:solidFill>
                  <a:srgbClr val="0000FF"/>
                </a:solidFill>
              </a:rPr>
              <a:t>[0, 1, 2, 3, 4]</a:t>
            </a:r>
          </a:p>
          <a:p>
            <a:pPr>
              <a:buNone/>
            </a:pPr>
            <a:r>
              <a:rPr lang="en-US" altLang="en-US" sz="1350" b="1" dirty="0"/>
              <a:t>    &gt;&gt;&gt; list(range(1, 10, 2))     </a:t>
            </a:r>
            <a:r>
              <a:rPr lang="en-US" altLang="en-US" sz="1350" dirty="0">
                <a:solidFill>
                  <a:srgbClr val="0000FF"/>
                </a:solidFill>
              </a:rPr>
              <a:t>#</a:t>
            </a:r>
            <a:r>
              <a:rPr lang="en-US" altLang="en-US" sz="1350" dirty="0" err="1">
                <a:solidFill>
                  <a:srgbClr val="0000FF"/>
                </a:solidFill>
              </a:rPr>
              <a:t>指定起始值和步长</a:t>
            </a:r>
            <a:endParaRPr lang="en-US" altLang="en-US" sz="1350" dirty="0">
              <a:solidFill>
                <a:srgbClr val="0000FF"/>
              </a:solidFill>
            </a:endParaRPr>
          </a:p>
          <a:p>
            <a:pPr>
              <a:buNone/>
            </a:pPr>
            <a:r>
              <a:rPr lang="en-US" altLang="en-US" sz="1350" b="1" dirty="0">
                <a:solidFill>
                  <a:srgbClr val="0000FF"/>
                </a:solidFill>
              </a:rPr>
              <a:t>    [1, 3, 5, 7, 9]</a:t>
            </a:r>
          </a:p>
          <a:p>
            <a:pPr>
              <a:buNone/>
            </a:pPr>
            <a:r>
              <a:rPr lang="en-US" altLang="en-US" sz="1350" b="1" dirty="0"/>
              <a:t>    &gt;&gt;&gt; list(range(9, 0, -2))     </a:t>
            </a:r>
            <a:r>
              <a:rPr lang="en-US" altLang="en-US" sz="1350" dirty="0">
                <a:solidFill>
                  <a:srgbClr val="0000FF"/>
                </a:solidFill>
              </a:rPr>
              <a:t>#</a:t>
            </a:r>
            <a:r>
              <a:rPr lang="en-US" altLang="en-US" sz="1350" dirty="0" err="1">
                <a:solidFill>
                  <a:srgbClr val="0000FF"/>
                </a:solidFill>
              </a:rPr>
              <a:t>步长为负数时，start应比end大</a:t>
            </a:r>
            <a:endParaRPr lang="en-US" altLang="en-US" sz="1350" dirty="0">
              <a:solidFill>
                <a:srgbClr val="0000FF"/>
              </a:solidFill>
            </a:endParaRPr>
          </a:p>
          <a:p>
            <a:pPr>
              <a:buNone/>
            </a:pPr>
            <a:r>
              <a:rPr lang="en-US" altLang="en-US" sz="1350" b="1" dirty="0">
                <a:solidFill>
                  <a:srgbClr val="0000FF"/>
                </a:solidFill>
              </a:rPr>
              <a:t>    [9, 7, 5, 3, 1]</a:t>
            </a: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3" name="TextBox 2"/>
          <p:cNvSpPr txBox="1">
            <a:spLocks noChangeArrowheads="1"/>
          </p:cNvSpPr>
          <p:nvPr/>
        </p:nvSpPr>
        <p:spPr bwMode="auto">
          <a:xfrm>
            <a:off x="687090" y="1273510"/>
            <a:ext cx="8208963" cy="707886"/>
          </a:xfrm>
          <a:prstGeom prst="rect">
            <a:avLst/>
          </a:prstGeom>
          <a:noFill/>
          <a:ln w="9525">
            <a:noFill/>
            <a:miter lim="800000"/>
          </a:ln>
        </p:spPr>
        <p:txBody>
          <a:bodyPr>
            <a:spAutoFit/>
          </a:bodyPr>
          <a:lstStyle/>
          <a:p>
            <a:pPr marL="342900" indent="-342900">
              <a:spcBef>
                <a:spcPct val="20000"/>
              </a:spcBef>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rPr>
              <a:t>eval(&lt;</a:t>
            </a:r>
            <a:r>
              <a:rPr lang="zh-CN" altLang="zh-CN" sz="2000" b="1" dirty="0">
                <a:latin typeface="Times New Roman" panose="02020603050405020304" pitchFamily="18" charset="0"/>
                <a:ea typeface="仿宋" panose="02010609060101010101" pitchFamily="49" charset="-122"/>
              </a:rPr>
              <a:t>字符串</a:t>
            </a:r>
            <a:r>
              <a:rPr lang="en-US" altLang="zh-CN" sz="2000" b="1" dirty="0">
                <a:latin typeface="Times New Roman" panose="02020603050405020304" pitchFamily="18" charset="0"/>
                <a:ea typeface="仿宋" panose="02010609060101010101" pitchFamily="49" charset="-122"/>
              </a:rPr>
              <a:t>&gt;)</a:t>
            </a:r>
            <a:r>
              <a:rPr lang="zh-CN" altLang="zh-CN" sz="2000" b="1" dirty="0">
                <a:latin typeface="Times New Roman" panose="02020603050405020304" pitchFamily="18" charset="0"/>
                <a:ea typeface="仿宋" panose="02010609060101010101" pitchFamily="49" charset="-122"/>
              </a:rPr>
              <a:t>函数能够</a:t>
            </a:r>
            <a:r>
              <a:rPr lang="zh-CN" altLang="zh-CN" sz="2000" b="1" dirty="0">
                <a:solidFill>
                  <a:srgbClr val="FF0000"/>
                </a:solidFill>
                <a:latin typeface="Times New Roman" panose="02020603050405020304" pitchFamily="18" charset="0"/>
                <a:ea typeface="仿宋" panose="02010609060101010101" pitchFamily="49" charset="-122"/>
              </a:rPr>
              <a:t>以</a:t>
            </a:r>
            <a:r>
              <a:rPr lang="en-US" altLang="zh-CN" sz="2000" b="1" dirty="0">
                <a:solidFill>
                  <a:srgbClr val="FF0000"/>
                </a:solidFill>
                <a:latin typeface="Times New Roman" panose="02020603050405020304" pitchFamily="18" charset="0"/>
                <a:ea typeface="仿宋" panose="02010609060101010101" pitchFamily="49" charset="-122"/>
              </a:rPr>
              <a:t>Python</a:t>
            </a:r>
            <a:r>
              <a:rPr lang="zh-CN" altLang="zh-CN" sz="2000" b="1" dirty="0">
                <a:solidFill>
                  <a:srgbClr val="FF0000"/>
                </a:solidFill>
                <a:latin typeface="Times New Roman" panose="02020603050405020304" pitchFamily="18" charset="0"/>
                <a:ea typeface="仿宋" panose="02010609060101010101" pitchFamily="49" charset="-122"/>
              </a:rPr>
              <a:t>表达式的方式解析并执行字符串</a:t>
            </a:r>
            <a:r>
              <a:rPr lang="zh-CN" altLang="zh-CN" sz="2000" b="1" dirty="0">
                <a:latin typeface="Times New Roman" panose="02020603050405020304" pitchFamily="18" charset="0"/>
                <a:ea typeface="仿宋" panose="02010609060101010101" pitchFamily="49" charset="-122"/>
              </a:rPr>
              <a:t>，将返回结果输出</a:t>
            </a:r>
          </a:p>
        </p:txBody>
      </p:sp>
      <p:sp>
        <p:nvSpPr>
          <p:cNvPr id="15" name="矩形 14"/>
          <p:cNvSpPr/>
          <p:nvPr/>
        </p:nvSpPr>
        <p:spPr>
          <a:xfrm>
            <a:off x="2915816" y="1794981"/>
            <a:ext cx="4572000" cy="1631216"/>
          </a:xfrm>
          <a:prstGeom prst="rect">
            <a:avLst/>
          </a:prstGeom>
        </p:spPr>
        <p:txBody>
          <a:bodyPr>
            <a:spAutoFit/>
          </a:bodyPr>
          <a:lstStyle/>
          <a:p>
            <a:pPr marL="285750" indent="-285750" fontAlgn="auto">
              <a:lnSpc>
                <a:spcPts val="2000"/>
              </a:lnSpc>
              <a:spcAft>
                <a:spcPts val="0"/>
              </a:spcAft>
              <a:buClr>
                <a:srgbClr val="FF0000"/>
              </a:buClr>
              <a:buFont typeface="Wingdings" panose="05000000000000000000" pitchFamily="2" charset="2"/>
              <a:buChar char="ü"/>
            </a:pPr>
            <a:r>
              <a:rPr lang="zh-CN" altLang="en-US" sz="1400" b="1" dirty="0">
                <a:latin typeface="Times New Roman" panose="02020603050405020304" pitchFamily="18" charset="0"/>
              </a:rPr>
              <a:t>例如：</a:t>
            </a:r>
            <a:endParaRPr lang="en-US" altLang="en-US" sz="1400" b="1" dirty="0">
              <a:latin typeface="Times New Roman" panose="02020603050405020304" pitchFamily="18" charset="0"/>
            </a:endParaRPr>
          </a:p>
          <a:p>
            <a:pPr fontAlgn="auto">
              <a:lnSpc>
                <a:spcPts val="2000"/>
              </a:lnSpc>
              <a:spcAft>
                <a:spcPts val="0"/>
              </a:spcAft>
            </a:pPr>
            <a:r>
              <a:rPr lang="en-US" altLang="zh-CN" sz="1400" b="1" kern="0" dirty="0">
                <a:latin typeface="Times New Roman" panose="02020603050405020304" pitchFamily="18" charset="0"/>
                <a:ea typeface="宋体" panose="02010600030101010101" pitchFamily="2" charset="-122"/>
                <a:cs typeface="Consolas" panose="020B0609020204030204" charset="0"/>
              </a:rPr>
              <a:t>&gt;&gt;&gt;x = 1</a:t>
            </a:r>
            <a:endParaRPr lang="zh-CN" altLang="zh-CN" sz="1400" b="1" kern="100" dirty="0">
              <a:latin typeface="Times New Roman" panose="02020603050405020304" pitchFamily="18" charset="0"/>
              <a:ea typeface="宋体" panose="02010600030101010101" pitchFamily="2" charset="-122"/>
              <a:cs typeface="Consolas" panose="020B0609020204030204" charset="0"/>
            </a:endParaRPr>
          </a:p>
          <a:p>
            <a:pPr fontAlgn="auto">
              <a:lnSpc>
                <a:spcPts val="2000"/>
              </a:lnSpc>
              <a:spcAft>
                <a:spcPts val="0"/>
              </a:spcAft>
            </a:pPr>
            <a:r>
              <a:rPr lang="en-US" altLang="zh-CN" sz="1400" b="1" kern="0" dirty="0">
                <a:latin typeface="Times New Roman" panose="02020603050405020304" pitchFamily="18" charset="0"/>
                <a:ea typeface="宋体" panose="02010600030101010101" pitchFamily="2" charset="-122"/>
                <a:cs typeface="Consolas" panose="020B0609020204030204" charset="0"/>
              </a:rPr>
              <a:t>&gt;&gt;&gt;</a:t>
            </a:r>
            <a:r>
              <a:rPr lang="en-US" altLang="zh-CN" sz="1400" b="1" kern="0" dirty="0" err="1">
                <a:latin typeface="Times New Roman" panose="02020603050405020304" pitchFamily="18" charset="0"/>
                <a:ea typeface="宋体" panose="02010600030101010101" pitchFamily="2" charset="-122"/>
                <a:cs typeface="Consolas" panose="020B0609020204030204" charset="0"/>
              </a:rPr>
              <a:t>eval</a:t>
            </a:r>
            <a:r>
              <a:rPr lang="en-US" altLang="zh-CN" sz="1400" b="1" kern="0" dirty="0">
                <a:latin typeface="Times New Roman" panose="02020603050405020304" pitchFamily="18" charset="0"/>
                <a:ea typeface="宋体" panose="02010600030101010101" pitchFamily="2" charset="-122"/>
                <a:cs typeface="Consolas" panose="020B0609020204030204" charset="0"/>
              </a:rPr>
              <a:t>("x + 1")</a:t>
            </a:r>
            <a:endParaRPr lang="zh-CN" altLang="zh-CN" sz="1400" b="1" kern="100" dirty="0">
              <a:latin typeface="Times New Roman" panose="02020603050405020304" pitchFamily="18" charset="0"/>
              <a:ea typeface="宋体" panose="02010600030101010101" pitchFamily="2" charset="-122"/>
              <a:cs typeface="Consolas" panose="020B0609020204030204" charset="0"/>
            </a:endParaRPr>
          </a:p>
          <a:p>
            <a:pPr>
              <a:lnSpc>
                <a:spcPts val="2000"/>
              </a:lnSpc>
              <a:spcAft>
                <a:spcPts val="0"/>
              </a:spcAft>
            </a:pPr>
            <a:r>
              <a:rPr lang="en-US" altLang="zh-CN" sz="1400" b="1" kern="0" dirty="0">
                <a:solidFill>
                  <a:srgbClr val="0000FF"/>
                </a:solidFill>
                <a:latin typeface="Times New Roman" panose="02020603050405020304" pitchFamily="18" charset="0"/>
                <a:ea typeface="宋体" panose="02010600030101010101" pitchFamily="2" charset="-122"/>
                <a:cs typeface="Consolas" panose="020B0609020204030204" charset="0"/>
              </a:rPr>
              <a:t>2</a:t>
            </a:r>
            <a:endParaRPr lang="zh-CN" altLang="zh-CN" sz="1400" b="1" kern="100" dirty="0">
              <a:solidFill>
                <a:srgbClr val="0000FF"/>
              </a:solidFill>
              <a:latin typeface="Times New Roman" panose="02020603050405020304" pitchFamily="18" charset="0"/>
              <a:ea typeface="宋体" panose="02010600030101010101" pitchFamily="2" charset="-122"/>
              <a:cs typeface="Consolas" panose="020B0609020204030204" charset="0"/>
            </a:endParaRPr>
          </a:p>
          <a:p>
            <a:pPr>
              <a:lnSpc>
                <a:spcPts val="2000"/>
              </a:lnSpc>
              <a:spcAft>
                <a:spcPts val="0"/>
              </a:spcAft>
            </a:pPr>
            <a:r>
              <a:rPr lang="en-US" altLang="zh-CN" sz="1400" b="1" kern="0" dirty="0">
                <a:latin typeface="Times New Roman" panose="02020603050405020304" pitchFamily="18" charset="0"/>
                <a:ea typeface="宋体" panose="02010600030101010101" pitchFamily="2" charset="-122"/>
                <a:cs typeface="Consolas" panose="020B0609020204030204" charset="0"/>
              </a:rPr>
              <a:t>&gt;&gt;&gt;</a:t>
            </a:r>
            <a:r>
              <a:rPr lang="en-US" altLang="zh-CN" sz="1400" b="1" kern="0" dirty="0" err="1">
                <a:latin typeface="Times New Roman" panose="02020603050405020304" pitchFamily="18" charset="0"/>
                <a:ea typeface="宋体" panose="02010600030101010101" pitchFamily="2" charset="-122"/>
                <a:cs typeface="Consolas" panose="020B0609020204030204" charset="0"/>
              </a:rPr>
              <a:t>eval</a:t>
            </a:r>
            <a:r>
              <a:rPr lang="en-US" altLang="zh-CN" sz="1400" b="1" kern="0" dirty="0">
                <a:latin typeface="Times New Roman" panose="02020603050405020304" pitchFamily="18" charset="0"/>
                <a:ea typeface="宋体" panose="02010600030101010101" pitchFamily="2" charset="-122"/>
                <a:cs typeface="Consolas" panose="020B0609020204030204" charset="0"/>
              </a:rPr>
              <a:t>("1.1 + 2.2")</a:t>
            </a:r>
            <a:endParaRPr lang="zh-CN" altLang="zh-CN" sz="1400" b="1" kern="100" dirty="0">
              <a:latin typeface="Times New Roman" panose="02020603050405020304" pitchFamily="18" charset="0"/>
              <a:ea typeface="宋体" panose="02010600030101010101" pitchFamily="2" charset="-122"/>
              <a:cs typeface="Consolas" panose="020B0609020204030204" charset="0"/>
            </a:endParaRPr>
          </a:p>
          <a:p>
            <a:pPr fontAlgn="auto">
              <a:lnSpc>
                <a:spcPts val="2000"/>
              </a:lnSpc>
              <a:spcAft>
                <a:spcPts val="0"/>
              </a:spcAft>
            </a:pPr>
            <a:r>
              <a:rPr lang="en-US" altLang="zh-CN" sz="1400" b="1" kern="0" dirty="0">
                <a:solidFill>
                  <a:srgbClr val="0000FF"/>
                </a:solidFill>
                <a:latin typeface="Times New Roman" panose="02020603050405020304" pitchFamily="18" charset="0"/>
                <a:ea typeface="宋体" panose="02010600030101010101" pitchFamily="2" charset="-122"/>
                <a:cs typeface="Consolas" panose="020B0609020204030204" charset="0"/>
              </a:rPr>
              <a:t>3.3</a:t>
            </a:r>
            <a:endParaRPr lang="zh-CN" altLang="zh-CN" sz="1400" b="1" kern="100" dirty="0">
              <a:solidFill>
                <a:srgbClr val="0000FF"/>
              </a:solidFill>
              <a:latin typeface="Times New Roman" panose="02020603050405020304" pitchFamily="18" charset="0"/>
              <a:ea typeface="宋体" panose="02010600030101010101" pitchFamily="2" charset="-122"/>
              <a:cs typeface="Consolas" panose="020B0609020204030204" charset="0"/>
            </a:endParaRPr>
          </a:p>
        </p:txBody>
      </p:sp>
      <p:sp>
        <p:nvSpPr>
          <p:cNvPr id="16" name="矩形 15"/>
          <p:cNvSpPr/>
          <p:nvPr/>
        </p:nvSpPr>
        <p:spPr>
          <a:xfrm>
            <a:off x="658838" y="3328966"/>
            <a:ext cx="8212485" cy="646331"/>
          </a:xfrm>
          <a:prstGeom prst="rect">
            <a:avLst/>
          </a:prstGeom>
        </p:spPr>
        <p:txBody>
          <a:bodyPr wrap="square">
            <a:spAutoFit/>
          </a:bodyPr>
          <a:lstStyle/>
          <a:p>
            <a:pPr>
              <a:buClr>
                <a:srgbClr val="FF0000"/>
              </a:buClr>
              <a:buFont typeface="Wingdings" panose="05000000000000000000" pitchFamily="2" charset="2"/>
              <a:buChar char="n"/>
            </a:pPr>
            <a:r>
              <a:rPr lang="en-US" altLang="en-US" dirty="0"/>
              <a:t> </a:t>
            </a:r>
            <a:r>
              <a:rPr lang="en-US" altLang="en-US" b="1" dirty="0">
                <a:latin typeface="Times New Roman" panose="02020603050405020304" pitchFamily="18" charset="0"/>
                <a:ea typeface="仿宋" panose="02010609060101010101" pitchFamily="49" charset="-122"/>
              </a:rPr>
              <a:t>range()</a:t>
            </a:r>
            <a:r>
              <a:rPr lang="en-US" altLang="en-US" b="1" dirty="0" err="1">
                <a:latin typeface="Times New Roman" panose="02020603050405020304" pitchFamily="18" charset="0"/>
                <a:ea typeface="仿宋" panose="02010609060101010101" pitchFamily="49" charset="-122"/>
              </a:rPr>
              <a:t>语法格式为range</a:t>
            </a:r>
            <a:r>
              <a:rPr lang="en-US" altLang="en-US" b="1" dirty="0">
                <a:latin typeface="Times New Roman" panose="02020603050405020304" pitchFamily="18" charset="0"/>
                <a:ea typeface="仿宋" panose="02010609060101010101" pitchFamily="49" charset="-122"/>
              </a:rPr>
              <a:t>([start,] end [, step] )</a:t>
            </a:r>
            <a:r>
              <a:rPr lang="zh-CN" altLang="en-US" b="1" dirty="0">
                <a:latin typeface="Times New Roman" panose="02020603050405020304" pitchFamily="18" charset="0"/>
                <a:ea typeface="仿宋" panose="02010609060101010101" pitchFamily="49" charset="-122"/>
              </a:rPr>
              <a:t>，</a:t>
            </a:r>
            <a:r>
              <a:rPr lang="en-US" altLang="en-US" b="1" dirty="0" err="1">
                <a:latin typeface="Times New Roman" panose="02020603050405020304" pitchFamily="18" charset="0"/>
                <a:ea typeface="仿宋" panose="02010609060101010101" pitchFamily="49" charset="-122"/>
              </a:rPr>
              <a:t>返回具有</a:t>
            </a:r>
            <a:r>
              <a:rPr lang="en-US" altLang="en-US" b="1" dirty="0" err="1">
                <a:solidFill>
                  <a:srgbClr val="FF0000"/>
                </a:solidFill>
                <a:latin typeface="Times New Roman" panose="02020603050405020304" pitchFamily="18" charset="0"/>
                <a:ea typeface="仿宋" panose="02010609060101010101" pitchFamily="49" charset="-122"/>
              </a:rPr>
              <a:t>惰性求值特点的</a:t>
            </a:r>
            <a:endParaRPr lang="en-US" altLang="en-US" b="1" dirty="0">
              <a:solidFill>
                <a:srgbClr val="FF0000"/>
              </a:solidFill>
              <a:latin typeface="Times New Roman" panose="02020603050405020304" pitchFamily="18" charset="0"/>
              <a:ea typeface="仿宋" panose="02010609060101010101" pitchFamily="49" charset="-122"/>
            </a:endParaRPr>
          </a:p>
          <a:p>
            <a:pPr>
              <a:buClr>
                <a:srgbClr val="FF0000"/>
              </a:buClr>
            </a:pPr>
            <a:r>
              <a:rPr lang="en-US" altLang="en-US" b="1" dirty="0">
                <a:solidFill>
                  <a:srgbClr val="FF0000"/>
                </a:solidFill>
                <a:latin typeface="Times New Roman" panose="02020603050405020304" pitchFamily="18" charset="0"/>
                <a:ea typeface="仿宋" panose="02010609060101010101" pitchFamily="49" charset="-122"/>
              </a:rPr>
              <a:t>    </a:t>
            </a:r>
            <a:r>
              <a:rPr lang="en-US" altLang="en-US" b="1" dirty="0" err="1">
                <a:solidFill>
                  <a:srgbClr val="FF0000"/>
                </a:solidFill>
                <a:latin typeface="Times New Roman" panose="02020603050405020304" pitchFamily="18" charset="0"/>
                <a:ea typeface="仿宋" panose="02010609060101010101" pitchFamily="49" charset="-122"/>
              </a:rPr>
              <a:t>range对象</a:t>
            </a:r>
            <a:r>
              <a:rPr lang="en-US" altLang="en-US" b="1" dirty="0" err="1">
                <a:latin typeface="Times New Roman" panose="02020603050405020304" pitchFamily="18" charset="0"/>
                <a:ea typeface="仿宋" panose="02010609060101010101" pitchFamily="49" charset="-122"/>
              </a:rPr>
              <a:t>，其中包含</a:t>
            </a:r>
            <a:r>
              <a:rPr lang="en-US" altLang="en-US" b="1" dirty="0" err="1">
                <a:solidFill>
                  <a:srgbClr val="FF0000"/>
                </a:solidFill>
                <a:latin typeface="Times New Roman" panose="02020603050405020304" pitchFamily="18" charset="0"/>
                <a:ea typeface="仿宋" panose="02010609060101010101" pitchFamily="49" charset="-122"/>
              </a:rPr>
              <a:t>左闭右开区间</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start,end</a:t>
            </a:r>
            <a:r>
              <a:rPr lang="en-US" altLang="en-US" b="1" dirty="0">
                <a:solidFill>
                  <a:srgbClr val="FF0000"/>
                </a:solidFill>
                <a:latin typeface="Times New Roman" panose="02020603050405020304" pitchFamily="18" charset="0"/>
                <a:ea typeface="仿宋" panose="02010609060101010101" pitchFamily="49" charset="-122"/>
              </a:rPr>
              <a:t>)</a:t>
            </a:r>
            <a:r>
              <a:rPr lang="en-US" altLang="en-US" b="1" dirty="0" err="1">
                <a:solidFill>
                  <a:srgbClr val="FF0000"/>
                </a:solidFill>
                <a:latin typeface="Times New Roman" panose="02020603050405020304" pitchFamily="18" charset="0"/>
                <a:ea typeface="仿宋" panose="02010609060101010101" pitchFamily="49" charset="-122"/>
              </a:rPr>
              <a:t>内以step为步长的整数</a:t>
            </a:r>
            <a:r>
              <a:rPr lang="en-US" altLang="en-US" b="1" dirty="0">
                <a:latin typeface="Times New Roman" panose="02020603050405020304" pitchFamily="18" charset="0"/>
                <a:ea typeface="仿宋" panose="02010609060101010101" pitchFamily="49" charset="-122"/>
              </a:rPr>
              <a:t>。</a:t>
            </a:r>
          </a:p>
        </p:txBody>
      </p:sp>
      <p:sp>
        <p:nvSpPr>
          <p:cNvPr id="14" name="文本框 13"/>
          <p:cNvSpPr txBox="1"/>
          <p:nvPr/>
        </p:nvSpPr>
        <p:spPr>
          <a:xfrm>
            <a:off x="3678518" y="3965200"/>
            <a:ext cx="5465482" cy="553998"/>
          </a:xfrm>
          <a:prstGeom prst="rect">
            <a:avLst/>
          </a:prstGeom>
          <a:noFill/>
        </p:spPr>
        <p:txBody>
          <a:bodyPr wrap="square">
            <a:spAutoFit/>
          </a:bodyPr>
          <a:lstStyle/>
          <a:p>
            <a:r>
              <a:rPr lang="zh-CN" altLang="en-US" sz="1000" b="1" i="0" dirty="0">
                <a:solidFill>
                  <a:srgbClr val="121212"/>
                </a:solidFill>
                <a:effectLst/>
                <a:latin typeface="-apple-system"/>
              </a:rPr>
              <a:t>“</a:t>
            </a:r>
            <a:r>
              <a:rPr lang="en-US" altLang="zh-CN" sz="1000" b="1" i="0" dirty="0">
                <a:solidFill>
                  <a:srgbClr val="121212"/>
                </a:solidFill>
                <a:effectLst/>
                <a:latin typeface="-apple-system"/>
              </a:rPr>
              <a:t>_”</a:t>
            </a:r>
            <a:r>
              <a:rPr lang="zh-CN" altLang="en-US" sz="1000" b="1" i="0" dirty="0">
                <a:solidFill>
                  <a:srgbClr val="121212"/>
                </a:solidFill>
                <a:effectLst/>
                <a:latin typeface="-apple-system"/>
              </a:rPr>
              <a:t>是大多数</a:t>
            </a:r>
            <a:r>
              <a:rPr lang="en-US" altLang="zh-CN" sz="1000" b="1" i="0" dirty="0">
                <a:solidFill>
                  <a:srgbClr val="121212"/>
                </a:solidFill>
                <a:effectLst/>
                <a:latin typeface="-apple-system"/>
              </a:rPr>
              <a:t>Python REPL</a:t>
            </a:r>
            <a:r>
              <a:rPr lang="zh-CN" altLang="en-US" sz="1000" b="1" i="0" dirty="0">
                <a:solidFill>
                  <a:srgbClr val="121212"/>
                </a:solidFill>
                <a:effectLst/>
                <a:latin typeface="-apple-system"/>
              </a:rPr>
              <a:t>中的一个特殊变量，它表示由解释器评估的最近一个表达式的结果。</a:t>
            </a:r>
            <a:endParaRPr lang="en-US" altLang="zh-CN" sz="1000" b="1" i="0" dirty="0">
              <a:solidFill>
                <a:srgbClr val="121212"/>
              </a:solidFill>
              <a:effectLst/>
              <a:latin typeface="-apple-system"/>
            </a:endParaRPr>
          </a:p>
          <a:p>
            <a:r>
              <a:rPr lang="en-US" altLang="zh-CN" sz="1000" b="1" i="0" dirty="0">
                <a:solidFill>
                  <a:srgbClr val="70757A"/>
                </a:solidFill>
                <a:effectLst/>
                <a:latin typeface="Arial" panose="020B0604020202020204" pitchFamily="34" charset="0"/>
              </a:rPr>
              <a:t> </a:t>
            </a:r>
            <a:r>
              <a:rPr lang="en-US" altLang="zh-CN" sz="1000" b="1" i="0" dirty="0">
                <a:solidFill>
                  <a:srgbClr val="EA4335"/>
                </a:solidFill>
                <a:effectLst/>
                <a:latin typeface="Arial" panose="020B0604020202020204" pitchFamily="34" charset="0"/>
              </a:rPr>
              <a:t>REPL</a:t>
            </a:r>
            <a:r>
              <a:rPr lang="en-US" altLang="zh-CN" sz="1000" b="1" i="0" dirty="0">
                <a:solidFill>
                  <a:srgbClr val="4D5156"/>
                </a:solidFill>
                <a:effectLst/>
                <a:latin typeface="Arial" panose="020B0604020202020204" pitchFamily="34" charset="0"/>
              </a:rPr>
              <a:t>(Read Eval Print Loop:</a:t>
            </a:r>
            <a:r>
              <a:rPr lang="zh-CN" altLang="en-US" sz="1000" b="1" i="0" dirty="0">
                <a:solidFill>
                  <a:srgbClr val="4D5156"/>
                </a:solidFill>
                <a:effectLst/>
                <a:latin typeface="Arial" panose="020B0604020202020204" pitchFamily="34" charset="0"/>
              </a:rPr>
              <a:t>交互式解释器</a:t>
            </a:r>
            <a:r>
              <a:rPr lang="en-US" altLang="zh-CN" sz="1000" b="1" i="0" dirty="0">
                <a:solidFill>
                  <a:srgbClr val="4D5156"/>
                </a:solidFill>
                <a:effectLst/>
                <a:latin typeface="Arial" panose="020B0604020202020204" pitchFamily="34" charset="0"/>
              </a:rPr>
              <a:t>)</a:t>
            </a:r>
            <a:r>
              <a:rPr lang="zh-CN" altLang="en-US" sz="1000" b="1" i="0" dirty="0">
                <a:solidFill>
                  <a:srgbClr val="4D5156"/>
                </a:solidFill>
                <a:effectLst/>
                <a:latin typeface="Arial" panose="020B0604020202020204" pitchFamily="34" charset="0"/>
              </a:rPr>
              <a:t>提供了一个</a:t>
            </a:r>
            <a:r>
              <a:rPr lang="en-US" altLang="zh-CN" sz="1000" b="1" i="0" dirty="0">
                <a:solidFill>
                  <a:srgbClr val="4D5156"/>
                </a:solidFill>
                <a:effectLst/>
                <a:latin typeface="Arial" panose="020B0604020202020204" pitchFamily="34" charset="0"/>
              </a:rPr>
              <a:t>CLI(command-line interface:</a:t>
            </a:r>
            <a:r>
              <a:rPr lang="zh-CN" altLang="en-US" sz="1000" b="1" i="0" dirty="0">
                <a:solidFill>
                  <a:srgbClr val="4D5156"/>
                </a:solidFill>
                <a:effectLst/>
                <a:latin typeface="Arial" panose="020B0604020202020204" pitchFamily="34" charset="0"/>
              </a:rPr>
              <a:t>命令行界面</a:t>
            </a:r>
            <a:r>
              <a:rPr lang="en-US" altLang="zh-CN" sz="1000" b="1" i="0" dirty="0">
                <a:solidFill>
                  <a:srgbClr val="4D5156"/>
                </a:solidFill>
                <a:effectLst/>
                <a:latin typeface="Arial" panose="020B0604020202020204" pitchFamily="34" charset="0"/>
              </a:rPr>
              <a:t>)</a:t>
            </a:r>
            <a:r>
              <a:rPr lang="zh-CN" altLang="en-US" sz="1000" b="1" i="0" dirty="0">
                <a:solidFill>
                  <a:srgbClr val="4D5156"/>
                </a:solidFill>
                <a:effectLst/>
                <a:latin typeface="Arial" panose="020B0604020202020204" pitchFamily="34" charset="0"/>
              </a:rPr>
              <a:t>下读取值、求值、输出值、循环代码的环境。</a:t>
            </a:r>
            <a:endParaRPr lang="zh-CN" altLang="en-US" sz="1000" b="1"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grpId="0" nodeType="after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 calcmode="lin" valueType="num">
                                      <p:cBhvr additive="base">
                                        <p:cTn id="2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 calcmode="lin" valueType="num">
                                      <p:cBhvr additive="base">
                                        <p:cTn id="2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4" fill="hold" grpId="0" nodeType="after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grpId="0" nodeType="afterEffect">
                                  <p:stCondLst>
                                    <p:cond delay="0"/>
                                  </p:stCondLst>
                                  <p:childTnLst>
                                    <p:set>
                                      <p:cBhvr>
                                        <p:cTn id="37" dur="1" fill="hold">
                                          <p:stCondLst>
                                            <p:cond delay="0"/>
                                          </p:stCondLst>
                                        </p:cTn>
                                        <p:tgtEl>
                                          <p:spTgt spid="5">
                                            <p:txEl>
                                              <p:pRg st="4" end="4"/>
                                            </p:txEl>
                                          </p:spTgt>
                                        </p:tgtEl>
                                        <p:attrNameLst>
                                          <p:attrName>style.visibility</p:attrName>
                                        </p:attrNameLst>
                                      </p:cBhvr>
                                      <p:to>
                                        <p:strVal val="visible"/>
                                      </p:to>
                                    </p:set>
                                    <p:anim calcmode="lin" valueType="num">
                                      <p:cBhvr additive="base">
                                        <p:cTn id="3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2500"/>
                            </p:stCondLst>
                            <p:childTnLst>
                              <p:par>
                                <p:cTn id="41" presetID="2" presetClass="entr" presetSubtype="4" fill="hold" grpId="0" nodeType="after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45" fill="hold">
                            <p:stCondLst>
                              <p:cond delay="3000"/>
                            </p:stCondLst>
                            <p:childTnLst>
                              <p:par>
                                <p:cTn id="46" presetID="2" presetClass="entr" presetSubtype="4" fill="hold" grpId="0" nodeType="after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 calcmode="lin" valueType="num">
                                      <p:cBhvr additive="base">
                                        <p:cTn id="4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50" fill="hold">
                            <p:stCondLst>
                              <p:cond delay="3500"/>
                            </p:stCondLst>
                            <p:childTnLst>
                              <p:par>
                                <p:cTn id="51" presetID="2" presetClass="entr" presetSubtype="4" fill="hold" grpId="0" nodeType="after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 calcmode="lin" valueType="num">
                                      <p:cBhvr additive="base">
                                        <p:cTn id="5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par>
                          <p:cTn id="55" fill="hold">
                            <p:stCondLst>
                              <p:cond delay="4000"/>
                            </p:stCondLst>
                            <p:childTnLst>
                              <p:par>
                                <p:cTn id="56" presetID="2" presetClass="entr" presetSubtype="4" fill="hold" grpId="0" nodeType="afterEffect">
                                  <p:stCondLst>
                                    <p:cond delay="0"/>
                                  </p:stCondLst>
                                  <p:childTnLst>
                                    <p:set>
                                      <p:cBhvr>
                                        <p:cTn id="57" dur="1" fill="hold">
                                          <p:stCondLst>
                                            <p:cond delay="0"/>
                                          </p:stCondLst>
                                        </p:cTn>
                                        <p:tgtEl>
                                          <p:spTgt spid="5">
                                            <p:txEl>
                                              <p:pRg st="8" end="8"/>
                                            </p:txEl>
                                          </p:spTgt>
                                        </p:tgtEl>
                                        <p:attrNameLst>
                                          <p:attrName>style.visibility</p:attrName>
                                        </p:attrNameLst>
                                      </p:cBhvr>
                                      <p:to>
                                        <p:strVal val="visible"/>
                                      </p:to>
                                    </p:set>
                                    <p:anim calcmode="lin" valueType="num">
                                      <p:cBhvr additive="base">
                                        <p:cTn id="58"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3" grpId="0"/>
      <p:bldP spid="15" grpId="0"/>
      <p:bldP spid="16" grpId="0"/>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文本占位符 50178"/>
          <p:cNvSpPr>
            <a:spLocks noGrp="1"/>
          </p:cNvSpPr>
          <p:nvPr>
            <p:ph idx="1"/>
          </p:nvPr>
        </p:nvSpPr>
        <p:spPr>
          <a:xfrm>
            <a:off x="457200" y="1299674"/>
            <a:ext cx="8229600" cy="4678451"/>
          </a:xfrm>
        </p:spPr>
        <p:txBody>
          <a:bodyPr anchor="t"/>
          <a:lstStyle/>
          <a:p>
            <a:pPr algn="just">
              <a:spcBef>
                <a:spcPct val="0"/>
              </a:spcBef>
              <a:buClr>
                <a:srgbClr val="FF0000"/>
              </a:buClr>
              <a:buFont typeface="Wingdings" panose="05000000000000000000" pitchFamily="2" charset="2"/>
              <a:buChar char="n"/>
            </a:pPr>
            <a:r>
              <a:rPr lang="en-US" altLang="zh-CN" sz="1800" b="1" dirty="0">
                <a:latin typeface="宋体" panose="02010600030101010101" pitchFamily="2" charset="-122"/>
              </a:rPr>
              <a:t>ord()</a:t>
            </a:r>
            <a:r>
              <a:rPr lang="zh-CN" altLang="en-US" sz="1800" b="1" dirty="0">
                <a:latin typeface="宋体" panose="02010600030101010101" pitchFamily="2" charset="-122"/>
              </a:rPr>
              <a:t>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是一对功能相反的函数：</a:t>
            </a:r>
            <a:r>
              <a:rPr lang="en-US" altLang="zh-CN" sz="1800" b="1" dirty="0">
                <a:latin typeface="宋体" panose="02010600030101010101" pitchFamily="2" charset="-122"/>
              </a:rPr>
              <a:t>ord()</a:t>
            </a:r>
            <a:r>
              <a:rPr lang="zh-CN" altLang="en-US" sz="1800" b="1" dirty="0">
                <a:latin typeface="宋体" panose="02010600030101010101" pitchFamily="2" charset="-122"/>
              </a:rPr>
              <a:t>用来返回单个字符的序数或</a:t>
            </a:r>
            <a:r>
              <a:rPr lang="en-US" altLang="zh-CN" sz="1800" b="1" dirty="0">
                <a:latin typeface="宋体" panose="02010600030101010101" pitchFamily="2" charset="-122"/>
              </a:rPr>
              <a:t>Unicode</a:t>
            </a:r>
            <a:r>
              <a:rPr lang="zh-CN" altLang="en-US" sz="1800" b="1" dirty="0">
                <a:latin typeface="宋体" panose="02010600030101010101" pitchFamily="2" charset="-122"/>
              </a:rPr>
              <a:t>码，而</a:t>
            </a:r>
            <a:r>
              <a:rPr lang="en-US" altLang="zh-CN" sz="1800" b="1" dirty="0" err="1">
                <a:latin typeface="宋体" panose="02010600030101010101" pitchFamily="2" charset="-122"/>
              </a:rPr>
              <a:t>chr</a:t>
            </a:r>
            <a:r>
              <a:rPr lang="en-US" altLang="zh-CN" sz="1800" b="1" dirty="0">
                <a:latin typeface="宋体" panose="02010600030101010101" pitchFamily="2" charset="-122"/>
              </a:rPr>
              <a:t>()</a:t>
            </a:r>
            <a:r>
              <a:rPr lang="zh-CN" altLang="en-US" sz="1800" b="1" dirty="0">
                <a:latin typeface="宋体" panose="02010600030101010101" pitchFamily="2" charset="-122"/>
              </a:rPr>
              <a:t>则用来返回某序数对应的字符</a:t>
            </a:r>
            <a:endParaRPr lang="en-US" altLang="zh-CN" sz="1800" b="1" dirty="0">
              <a:latin typeface="宋体" panose="02010600030101010101" pitchFamily="2" charset="-122"/>
            </a:endParaRPr>
          </a:p>
          <a:p>
            <a:pPr algn="just">
              <a:spcBef>
                <a:spcPts val="600"/>
              </a:spcBef>
              <a:buClr>
                <a:srgbClr val="FF0000"/>
              </a:buClr>
              <a:buFont typeface="Wingdings" panose="05000000000000000000" pitchFamily="2" charset="2"/>
              <a:buChar char="n"/>
            </a:pPr>
            <a:r>
              <a:rPr lang="en-US" altLang="zh-CN" sz="1800" b="1" dirty="0" err="1">
                <a:latin typeface="宋体" panose="02010600030101010101" pitchFamily="2" charset="-122"/>
              </a:rPr>
              <a:t>str</a:t>
            </a:r>
            <a:r>
              <a:rPr lang="en-US" altLang="zh-CN" sz="1800" b="1" dirty="0">
                <a:latin typeface="宋体" panose="02010600030101010101" pitchFamily="2" charset="-122"/>
              </a:rPr>
              <a:t>()</a:t>
            </a:r>
            <a:r>
              <a:rPr lang="zh-CN" altLang="en-US" sz="1800" b="1" dirty="0">
                <a:latin typeface="宋体" panose="02010600030101010101" pitchFamily="2" charset="-122"/>
              </a:rPr>
              <a:t>则直接将其任意类型参数转换为字符串。</a:t>
            </a:r>
            <a:endParaRPr lang="en-US" altLang="zh-CN" sz="1800" b="1" dirty="0">
              <a:latin typeface="宋体" panose="02010600030101010101" pitchFamily="2" charset="-122"/>
            </a:endParaRPr>
          </a:p>
          <a:p>
            <a:pPr algn="just">
              <a:spcBef>
                <a:spcPts val="600"/>
              </a:spcBef>
              <a:buClr>
                <a:srgbClr val="FF0000"/>
              </a:buClr>
              <a:buFont typeface="Wingdings" panose="05000000000000000000" pitchFamily="2" charset="2"/>
              <a:buChar char="n"/>
            </a:pPr>
            <a:endParaRPr lang="zh-CN" altLang="en-US" sz="1800" b="1" dirty="0">
              <a:latin typeface="宋体" panose="02010600030101010101" pitchFamily="2" charset="-122"/>
            </a:endParaRPr>
          </a:p>
          <a:p>
            <a:pPr>
              <a:lnSpc>
                <a:spcPct val="80000"/>
              </a:lnSpc>
              <a:spcBef>
                <a:spcPts val="0"/>
              </a:spcBef>
              <a:buNone/>
            </a:pPr>
            <a:endParaRPr lang="en-US" altLang="zh-CN" sz="1350" dirty="0">
              <a:latin typeface="Consolas" panose="020B0609020204030204" charset="0"/>
            </a:endParaRPr>
          </a:p>
          <a:p>
            <a:pPr>
              <a:lnSpc>
                <a:spcPct val="80000"/>
              </a:lnSpc>
              <a:buNone/>
            </a:pPr>
            <a:r>
              <a:rPr lang="en-US" altLang="zh-CN" sz="1350" dirty="0">
                <a:latin typeface="Consolas" panose="020B0609020204030204" charset="0"/>
              </a:rPr>
              <a:t>      </a:t>
            </a:r>
            <a:r>
              <a:rPr lang="en-US" altLang="zh-CN" sz="1350" b="1" dirty="0">
                <a:latin typeface="Consolas" panose="020B0609020204030204" charset="0"/>
              </a:rPr>
              <a:t>&gt;&gt;&gt; ord('a')                   &gt;&gt;&gt; </a:t>
            </a:r>
            <a:r>
              <a:rPr lang="en-US" altLang="zh-CN" sz="1350" b="1" dirty="0" err="1">
                <a:latin typeface="Consolas" panose="020B0609020204030204" charset="0"/>
              </a:rPr>
              <a:t>chr</a:t>
            </a:r>
            <a:r>
              <a:rPr lang="en-US" altLang="zh-CN" sz="1350" b="1" dirty="0">
                <a:latin typeface="Consolas" panose="020B0609020204030204" charset="0"/>
              </a:rPr>
              <a:t>(65)</a:t>
            </a:r>
          </a:p>
          <a:p>
            <a:pPr>
              <a:lnSpc>
                <a:spcPct val="80000"/>
              </a:lnSpc>
              <a:buNone/>
            </a:pPr>
            <a:r>
              <a:rPr lang="en-US" altLang="zh-CN" sz="1350" b="1" dirty="0">
                <a:solidFill>
                  <a:srgbClr val="0000FF"/>
                </a:solidFill>
                <a:latin typeface="Consolas" panose="020B0609020204030204" charset="0"/>
              </a:rPr>
              <a:t>      97</a:t>
            </a:r>
            <a:r>
              <a:rPr lang="en-US" altLang="zh-CN" sz="1350" b="1" dirty="0">
                <a:solidFill>
                  <a:srgbClr val="00B0F0"/>
                </a:solidFill>
                <a:latin typeface="Consolas" panose="020B0609020204030204" charset="0"/>
              </a:rPr>
              <a:t>                       </a:t>
            </a:r>
            <a:r>
              <a:rPr lang="en-US" altLang="zh-CN" sz="1350" b="1" dirty="0">
                <a:latin typeface="Consolas" panose="020B0609020204030204" charset="0"/>
              </a:rPr>
              <a:t>     </a:t>
            </a:r>
            <a:r>
              <a:rPr lang="en-US" altLang="zh-CN" sz="1350" b="1" dirty="0">
                <a:solidFill>
                  <a:srgbClr val="00B0F0"/>
                </a:solidFill>
                <a:latin typeface="Consolas" panose="020B0609020204030204" charset="0"/>
              </a:rPr>
              <a:t> </a:t>
            </a:r>
            <a:r>
              <a:rPr lang="en-US" altLang="zh-CN" sz="1350" b="1" dirty="0">
                <a:solidFill>
                  <a:srgbClr val="0000FF"/>
                </a:solidFill>
                <a:latin typeface="Consolas" panose="020B0609020204030204" charset="0"/>
              </a:rPr>
              <a:t>'A'</a:t>
            </a:r>
          </a:p>
          <a:p>
            <a:pPr>
              <a:lnSpc>
                <a:spcPct val="80000"/>
              </a:lnSpc>
              <a:buNone/>
            </a:pPr>
            <a:r>
              <a:rPr lang="en-US" altLang="zh-CN" sz="1350" b="1" dirty="0">
                <a:latin typeface="Consolas" panose="020B0609020204030204" charset="0"/>
              </a:rPr>
              <a:t>      &gt;&gt;&gt; </a:t>
            </a:r>
            <a:r>
              <a:rPr lang="en-US" altLang="zh-CN" sz="1350" b="1" dirty="0" err="1">
                <a:latin typeface="Consolas" panose="020B0609020204030204" charset="0"/>
              </a:rPr>
              <a:t>chr</a:t>
            </a:r>
            <a:r>
              <a:rPr lang="en-US" altLang="zh-CN" sz="1350" b="1" dirty="0">
                <a:latin typeface="Consolas" panose="020B0609020204030204" charset="0"/>
              </a:rPr>
              <a:t>(ord('A')+1)            &gt;&gt;&gt; </a:t>
            </a:r>
            <a:r>
              <a:rPr lang="en-US" altLang="zh-CN" sz="1350" b="1" dirty="0" err="1">
                <a:latin typeface="Consolas" panose="020B0609020204030204" charset="0"/>
              </a:rPr>
              <a:t>str</a:t>
            </a:r>
            <a:r>
              <a:rPr lang="en-US" altLang="zh-CN" sz="1350" b="1" dirty="0">
                <a:latin typeface="Consolas" panose="020B0609020204030204" charset="0"/>
              </a:rPr>
              <a:t>(12)</a:t>
            </a:r>
          </a:p>
          <a:p>
            <a:pPr>
              <a:lnSpc>
                <a:spcPct val="80000"/>
              </a:lnSpc>
              <a:buNone/>
            </a:pPr>
            <a:r>
              <a:rPr lang="en-US" altLang="zh-CN" sz="1350" b="1" dirty="0">
                <a:solidFill>
                  <a:srgbClr val="0000FF"/>
                </a:solidFill>
                <a:latin typeface="Consolas" panose="020B0609020204030204" charset="0"/>
              </a:rPr>
              <a:t>      'B'                            '12'</a:t>
            </a:r>
          </a:p>
        </p:txBody>
      </p:sp>
      <p:grpSp>
        <p:nvGrpSpPr>
          <p:cNvPr id="3" name="组合 67"/>
          <p:cNvGrpSpPr/>
          <p:nvPr/>
        </p:nvGrpSpPr>
        <p:grpSpPr>
          <a:xfrm>
            <a:off x="555407" y="89761"/>
            <a:ext cx="7445401" cy="698583"/>
            <a:chOff x="936625" y="4179148"/>
            <a:chExt cx="7445401" cy="698583"/>
          </a:xfrm>
        </p:grpSpPr>
        <p:grpSp>
          <p:nvGrpSpPr>
            <p:cNvPr id="4" name="组合 106"/>
            <p:cNvGrpSpPr/>
            <p:nvPr/>
          </p:nvGrpSpPr>
          <p:grpSpPr>
            <a:xfrm>
              <a:off x="936625" y="4179148"/>
              <a:ext cx="7445401" cy="698583"/>
              <a:chOff x="927100" y="4179148"/>
              <a:chExt cx="7445401" cy="698583"/>
            </a:xfrm>
          </p:grpSpPr>
          <p:sp>
            <p:nvSpPr>
              <p:cNvPr id="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7"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5" name="图片 4"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8" name="文本框 7"/>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2" name="矩形 1"/>
          <p:cNvSpPr/>
          <p:nvPr/>
        </p:nvSpPr>
        <p:spPr>
          <a:xfrm>
            <a:off x="767000" y="2420888"/>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p>
        </p:txBody>
      </p:sp>
      <p:sp>
        <p:nvSpPr>
          <p:cNvPr id="11" name="文本占位符 51202"/>
          <p:cNvSpPr txBox="1"/>
          <p:nvPr/>
        </p:nvSpPr>
        <p:spPr bwMode="auto">
          <a:xfrm>
            <a:off x="457200" y="3501008"/>
            <a:ext cx="843528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5750" indent="-285750">
              <a:spcBef>
                <a:spcPct val="0"/>
              </a:spcBef>
              <a:buClr>
                <a:srgbClr val="FF0000"/>
              </a:buClr>
              <a:buFont typeface="Wingdings" panose="05000000000000000000" charset="0"/>
              <a:buChar char="n"/>
            </a:pPr>
            <a:endParaRPr lang="en-US" altLang="zh-CN" sz="1350" dirty="0">
              <a:solidFill>
                <a:srgbClr val="0000FF"/>
              </a:solidFill>
              <a:latin typeface="Consolas" panose="020B0609020204030204" charset="0"/>
            </a:endParaRPr>
          </a:p>
        </p:txBody>
      </p:sp>
      <p:sp>
        <p:nvSpPr>
          <p:cNvPr id="12" name="矩形 11"/>
          <p:cNvSpPr/>
          <p:nvPr/>
        </p:nvSpPr>
        <p:spPr>
          <a:xfrm>
            <a:off x="491685" y="3852928"/>
            <a:ext cx="8366309" cy="2594556"/>
          </a:xfrm>
          <a:prstGeom prst="rect">
            <a:avLst/>
          </a:prstGeom>
        </p:spPr>
        <p:txBody>
          <a:bodyPr wrap="square">
            <a:spAutoFit/>
          </a:bodyPr>
          <a:lstStyle/>
          <a:p>
            <a:pPr marL="285750" indent="-285750">
              <a:buClr>
                <a:srgbClr val="FF0000"/>
              </a:buClr>
              <a:buFont typeface="Wingdings" panose="05000000000000000000" charset="0"/>
              <a:buChar char="n"/>
            </a:pPr>
            <a:r>
              <a:rPr lang="en-US" altLang="zh-CN" b="1" dirty="0">
                <a:latin typeface="宋体" panose="02010600030101010101" pitchFamily="2" charset="-122"/>
              </a:rPr>
              <a:t>max()</a:t>
            </a:r>
            <a:r>
              <a:rPr lang="zh-CN" altLang="en-US" b="1" dirty="0">
                <a:latin typeface="宋体" panose="02010600030101010101" pitchFamily="2" charset="-122"/>
              </a:rPr>
              <a:t>、</a:t>
            </a:r>
            <a:r>
              <a:rPr lang="en-US" altLang="zh-CN" b="1" dirty="0">
                <a:latin typeface="宋体" panose="02010600030101010101" pitchFamily="2" charset="-122"/>
              </a:rPr>
              <a:t>min()</a:t>
            </a:r>
            <a:r>
              <a:rPr lang="zh-CN" altLang="en-US" b="1" dirty="0">
                <a:latin typeface="宋体" panose="02010600030101010101" pitchFamily="2" charset="-122"/>
              </a:rPr>
              <a:t>、</a:t>
            </a:r>
            <a:r>
              <a:rPr lang="en-US" altLang="zh-CN" b="1" dirty="0">
                <a:latin typeface="宋体" panose="02010600030101010101" pitchFamily="2" charset="-122"/>
              </a:rPr>
              <a:t>sum()</a:t>
            </a:r>
            <a:r>
              <a:rPr lang="zh-CN" altLang="en-US" b="1" dirty="0">
                <a:latin typeface="宋体" panose="02010600030101010101" pitchFamily="2" charset="-122"/>
              </a:rPr>
              <a:t>这三个内置函数分别用于计算列表、元组或其他可迭代对象中所有元素最大值、最小值以及所有元素之和</a:t>
            </a:r>
            <a:endParaRPr lang="en-US" altLang="zh-CN" b="1" dirty="0">
              <a:latin typeface="宋体" panose="02010600030101010101" pitchFamily="2" charset="-122"/>
            </a:endParaRPr>
          </a:p>
          <a:p>
            <a:pPr marL="685800" lvl="1">
              <a:spcBef>
                <a:spcPts val="300"/>
              </a:spcBef>
              <a:buClr>
                <a:srgbClr val="FF0000"/>
              </a:buClr>
            </a:pPr>
            <a:r>
              <a:rPr lang="en-US" altLang="zh-CN" sz="1350" dirty="0">
                <a:latin typeface="Consolas" panose="020B0609020204030204" charset="0"/>
              </a:rPr>
              <a:t> </a:t>
            </a:r>
          </a:p>
          <a:p>
            <a:pPr marL="685800" lvl="1">
              <a:spcBef>
                <a:spcPts val="300"/>
              </a:spcBef>
              <a:buClr>
                <a:srgbClr val="FF0000"/>
              </a:buClr>
            </a:pPr>
            <a:r>
              <a:rPr lang="en-US" altLang="zh-CN" sz="1350" dirty="0">
                <a:latin typeface="Consolas" panose="020B0609020204030204" charset="0"/>
              </a:rPr>
              <a:t>  </a:t>
            </a:r>
            <a:r>
              <a:rPr lang="en-US" altLang="zh-CN" sz="1600" dirty="0">
                <a:latin typeface="Consolas" panose="020B0609020204030204" charset="0"/>
              </a:rPr>
              <a:t>&gt;&gt;&gt; import random</a:t>
            </a:r>
          </a:p>
          <a:p>
            <a:pPr marL="285750" indent="-285750">
              <a:lnSpc>
                <a:spcPct val="80000"/>
              </a:lnSpc>
              <a:buFont typeface="Arial" panose="020B0604020202020204" pitchFamily="34" charset="0"/>
              <a:buNone/>
            </a:pPr>
            <a:r>
              <a:rPr lang="en-US" altLang="zh-CN" sz="1600" dirty="0">
                <a:latin typeface="Consolas" panose="020B0609020204030204" charset="0"/>
              </a:rPr>
              <a:t>        &gt;&gt;&gt; a = [</a:t>
            </a:r>
            <a:r>
              <a:rPr lang="en-US" altLang="zh-CN" sz="1600" dirty="0" err="1">
                <a:latin typeface="Consolas" panose="020B0609020204030204" charset="0"/>
              </a:rPr>
              <a:t>random.randint</a:t>
            </a:r>
            <a:r>
              <a:rPr lang="en-US" altLang="zh-CN" sz="1600" dirty="0">
                <a:latin typeface="Consolas" panose="020B0609020204030204" charset="0"/>
              </a:rPr>
              <a:t>(1,100) for </a:t>
            </a:r>
            <a:r>
              <a:rPr lang="en-US" altLang="zh-CN" sz="1600" dirty="0" err="1">
                <a:latin typeface="Consolas" panose="020B0609020204030204" charset="0"/>
              </a:rPr>
              <a:t>i</a:t>
            </a:r>
            <a:r>
              <a:rPr lang="en-US" altLang="zh-CN" sz="1600" dirty="0">
                <a:latin typeface="Consolas" panose="020B0609020204030204" charset="0"/>
              </a:rPr>
              <a:t> in range(10)]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列表推导式</a:t>
            </a:r>
          </a:p>
          <a:p>
            <a:pPr marL="285750" indent="-285750">
              <a:lnSpc>
                <a:spcPct val="80000"/>
              </a:lnSpc>
              <a:buFont typeface="Arial" panose="020B0604020202020204" pitchFamily="34" charset="0"/>
              <a:buNone/>
            </a:pPr>
            <a:r>
              <a:rPr lang="en-US" altLang="zh-CN" sz="1600" dirty="0">
                <a:latin typeface="Consolas" panose="020B0609020204030204" charset="0"/>
              </a:rPr>
              <a:t>        &gt;&gt;&gt; a</a:t>
            </a:r>
          </a:p>
          <a:p>
            <a:pPr marL="285750" indent="-285750">
              <a:lnSpc>
                <a:spcPct val="80000"/>
              </a:lnSpc>
              <a:buFont typeface="Arial" panose="020B0604020202020204" pitchFamily="34" charset="0"/>
              <a:buNone/>
            </a:pPr>
            <a:r>
              <a:rPr lang="en-US" altLang="zh-CN" sz="1600" dirty="0">
                <a:solidFill>
                  <a:srgbClr val="0000FF"/>
                </a:solidFill>
                <a:latin typeface="Consolas" panose="020B0609020204030204" charset="0"/>
              </a:rPr>
              <a:t>        [72, 26, 80, 65, 34, 86, 19, 74, 52, 40]</a:t>
            </a:r>
          </a:p>
          <a:p>
            <a:pPr marL="285750" indent="-285750">
              <a:lnSpc>
                <a:spcPct val="80000"/>
              </a:lnSpc>
              <a:buFont typeface="Arial" panose="020B0604020202020204" pitchFamily="34" charset="0"/>
              <a:buNone/>
            </a:pPr>
            <a:r>
              <a:rPr lang="en-US" altLang="zh-CN" sz="1600" dirty="0">
                <a:latin typeface="Consolas" panose="020B0609020204030204" charset="0"/>
              </a:rPr>
              <a:t>        &gt;&gt;&gt; print(max(a), min(a), sum(a))</a:t>
            </a:r>
          </a:p>
          <a:p>
            <a:pPr marL="285750" indent="-285750">
              <a:lnSpc>
                <a:spcPct val="80000"/>
              </a:lnSpc>
              <a:buFont typeface="Arial" panose="020B0604020202020204" pitchFamily="34" charset="0"/>
              <a:buNone/>
            </a:pPr>
            <a:r>
              <a:rPr lang="en-US" altLang="zh-CN" sz="1600" dirty="0">
                <a:solidFill>
                  <a:srgbClr val="0000FF"/>
                </a:solidFill>
                <a:latin typeface="Consolas" panose="020B0609020204030204" charset="0"/>
              </a:rPr>
              <a:t>        86 19 548</a:t>
            </a:r>
          </a:p>
          <a:p>
            <a:pPr marL="685800" lvl="1">
              <a:lnSpc>
                <a:spcPct val="80000"/>
              </a:lnSpc>
              <a:spcBef>
                <a:spcPts val="300"/>
              </a:spcBef>
              <a:buClr>
                <a:srgbClr val="FF0000"/>
              </a:buClr>
            </a:pPr>
            <a:r>
              <a:rPr lang="en-US" altLang="zh-CN" sz="1600" dirty="0">
                <a:latin typeface="Consolas" panose="020B0609020204030204" charset="0"/>
              </a:rPr>
              <a:t> &gt;&gt;&gt; sum(a)/</a:t>
            </a:r>
            <a:r>
              <a:rPr lang="en-US" altLang="zh-CN" sz="1600" dirty="0" err="1">
                <a:latin typeface="Consolas" panose="020B0609020204030204" charset="0"/>
              </a:rPr>
              <a:t>len</a:t>
            </a:r>
            <a:r>
              <a:rPr lang="en-US" altLang="zh-CN" sz="1600" dirty="0">
                <a:latin typeface="Consolas" panose="020B0609020204030204" charset="0"/>
              </a:rPr>
              <a:t>(a)             </a:t>
            </a:r>
            <a:r>
              <a:rPr lang="en-US" altLang="zh-CN" sz="1600" dirty="0">
                <a:solidFill>
                  <a:srgbClr val="0000FF"/>
                </a:solidFill>
                <a:latin typeface="Consolas" panose="020B0609020204030204" charset="0"/>
              </a:rPr>
              <a:t>#</a:t>
            </a:r>
            <a:r>
              <a:rPr lang="zh-CN" altLang="en-US" sz="1600" dirty="0">
                <a:solidFill>
                  <a:srgbClr val="0000FF"/>
                </a:solidFill>
                <a:latin typeface="Consolas" panose="020B0609020204030204" charset="0"/>
              </a:rPr>
              <a:t>计算该列表中的所有元素的平均值</a:t>
            </a:r>
            <a:endParaRPr lang="en-US" altLang="zh-CN" sz="1600" dirty="0">
              <a:solidFill>
                <a:srgbClr val="0000FF"/>
              </a:solidFill>
              <a:latin typeface="Consolas" panose="020B0609020204030204" charset="0"/>
            </a:endParaRPr>
          </a:p>
          <a:p>
            <a:pPr marL="285750" indent="-285750">
              <a:lnSpc>
                <a:spcPct val="80000"/>
              </a:lnSpc>
              <a:buFont typeface="Arial" panose="020B0604020202020204" pitchFamily="34" charset="0"/>
              <a:buNone/>
            </a:pPr>
            <a:r>
              <a:rPr lang="en-US" altLang="zh-CN" sz="1600" dirty="0">
                <a:solidFill>
                  <a:srgbClr val="0000FF"/>
                </a:solidFill>
                <a:latin typeface="Consolas" panose="020B0609020204030204" charset="0"/>
              </a:rPr>
              <a:t>        54.8</a:t>
            </a:r>
          </a:p>
        </p:txBody>
      </p:sp>
      <p:sp>
        <p:nvSpPr>
          <p:cNvPr id="13" name="矩形 12"/>
          <p:cNvSpPr/>
          <p:nvPr/>
        </p:nvSpPr>
        <p:spPr>
          <a:xfrm>
            <a:off x="767000" y="4437112"/>
            <a:ext cx="1063112" cy="369332"/>
          </a:xfrm>
          <a:prstGeom prst="rect">
            <a:avLst/>
          </a:prstGeom>
        </p:spPr>
        <p:txBody>
          <a:bodyPr wrap="none">
            <a:spAutoFit/>
          </a:bodyPr>
          <a:lstStyle/>
          <a:p>
            <a:pPr>
              <a:spcBef>
                <a:spcPts val="600"/>
              </a:spcBef>
              <a:buClr>
                <a:srgbClr val="FF0000"/>
              </a:buClr>
              <a:buFont typeface="Wingdings" panose="05000000000000000000" pitchFamily="2" charset="2"/>
              <a:buChar char="ü"/>
            </a:pPr>
            <a:r>
              <a:rPr lang="zh-CN" altLang="en-US" b="1" noProof="1">
                <a:latin typeface="Consolas" panose="020B0609020204030204" charset="0"/>
              </a:rPr>
              <a:t>例如：</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6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63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4" end="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xEl>
                                              <p:pRg st="5" end="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Clr>
                <a:srgbClr val="FF0000"/>
              </a:buClr>
              <a:buFont typeface="Wingdings" panose="05000000000000000000" pitchFamily="2" charset="2"/>
              <a:buChar char="n"/>
            </a:pPr>
            <a:r>
              <a:rPr lang="en-US" altLang="en-US" sz="2000" b="1" dirty="0" err="1"/>
              <a:t>内置函数type</a:t>
            </a:r>
            <a:r>
              <a:rPr lang="en-US" altLang="en-US" sz="2000" b="1" dirty="0"/>
              <a:t>()</a:t>
            </a:r>
            <a:r>
              <a:rPr lang="en-US" altLang="en-US" sz="2000" b="1" dirty="0" err="1"/>
              <a:t>和isinstance</a:t>
            </a:r>
            <a:r>
              <a:rPr lang="en-US" altLang="en-US" sz="2000" b="1" dirty="0"/>
              <a:t>()</a:t>
            </a:r>
            <a:r>
              <a:rPr lang="en-US" altLang="en-US" sz="2000" b="1" dirty="0" err="1"/>
              <a:t>可以判断数据类型</a:t>
            </a:r>
            <a:r>
              <a:rPr lang="en-US" altLang="en-US" sz="2000" b="1" dirty="0"/>
              <a:t>。</a:t>
            </a:r>
          </a:p>
          <a:p>
            <a:pPr>
              <a:buClr>
                <a:srgbClr val="FF0000"/>
              </a:buClr>
              <a:buFont typeface="Wingdings" panose="05000000000000000000" pitchFamily="2" charset="2"/>
              <a:buChar char="ü"/>
            </a:pPr>
            <a:r>
              <a:rPr lang="zh-CN" altLang="en-US" sz="1400" b="1" dirty="0"/>
              <a:t>例如：</a:t>
            </a:r>
            <a:endParaRPr lang="en-US" altLang="en-US" sz="1400" b="1" dirty="0"/>
          </a:p>
        </p:txBody>
      </p:sp>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9" name="文本框 8"/>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Content Placeholder 2"/>
          <p:cNvSpPr txBox="1"/>
          <p:nvPr/>
        </p:nvSpPr>
        <p:spPr bwMode="auto">
          <a:xfrm>
            <a:off x="477813" y="3888909"/>
            <a:ext cx="8480226" cy="339506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a:t>sorted()</a:t>
            </a:r>
            <a:r>
              <a:rPr lang="en-US" altLang="en-US" sz="1800" b="1" dirty="0" err="1"/>
              <a:t>对列表、元组、字典、集合或其他可迭代对象进行排序并返回新列表</a:t>
            </a:r>
            <a:r>
              <a:rPr lang="en-US" altLang="en-US" sz="1800" b="1" dirty="0"/>
              <a:t>。</a:t>
            </a:r>
          </a:p>
          <a:p>
            <a:pPr>
              <a:buClr>
                <a:srgbClr val="FF0000"/>
              </a:buClr>
              <a:buFont typeface="Wingdings" panose="05000000000000000000" pitchFamily="2" charset="2"/>
              <a:buChar char="ü"/>
            </a:pPr>
            <a:r>
              <a:rPr lang="zh-CN" altLang="en-US" sz="1400" b="1" dirty="0"/>
              <a:t>例如：</a:t>
            </a:r>
            <a:endParaRPr lang="en-US" altLang="en-US" sz="1400" b="1" dirty="0"/>
          </a:p>
          <a:p>
            <a:pPr>
              <a:buFont typeface="Arial" panose="020B0604020202020204" pitchFamily="34" charset="0"/>
              <a:buNone/>
            </a:pPr>
            <a:r>
              <a:rPr lang="en-US" altLang="en-US" sz="1400" dirty="0">
                <a:latin typeface="Consolas" panose="020B0609020204030204" charset="0"/>
              </a:rPr>
              <a:t>    </a:t>
            </a:r>
            <a:endParaRPr lang="en-US" altLang="en-US" sz="1350" dirty="0">
              <a:solidFill>
                <a:srgbClr val="00B0F0"/>
              </a:solidFill>
              <a:latin typeface="Consolas" panose="020B0609020204030204" charset="0"/>
            </a:endParaRPr>
          </a:p>
          <a:p>
            <a:pPr>
              <a:buFont typeface="Arial" panose="020B0604020202020204" pitchFamily="34" charset="0"/>
              <a:buNone/>
            </a:pPr>
            <a:endParaRPr lang="en-US" altLang="en-US" sz="1350" dirty="0"/>
          </a:p>
        </p:txBody>
      </p:sp>
      <p:sp>
        <p:nvSpPr>
          <p:cNvPr id="2" name="矩形 1"/>
          <p:cNvSpPr/>
          <p:nvPr/>
        </p:nvSpPr>
        <p:spPr>
          <a:xfrm>
            <a:off x="934003" y="2060848"/>
            <a:ext cx="8571735" cy="1815882"/>
          </a:xfrm>
          <a:prstGeom prst="rect">
            <a:avLst/>
          </a:prstGeom>
        </p:spPr>
        <p:txBody>
          <a:bodyPr wrap="square">
            <a:spAutoFit/>
          </a:bodyPr>
          <a:lstStyle/>
          <a:p>
            <a:pPr>
              <a:buNone/>
            </a:pPr>
            <a:r>
              <a:rPr lang="en-US" altLang="en-US" sz="1400" dirty="0">
                <a:latin typeface="Consolas" panose="020B0609020204030204" charset="0"/>
              </a:rPr>
              <a:t>&gt;&gt;&gt; type([3])</a:t>
            </a:r>
          </a:p>
          <a:p>
            <a:pPr>
              <a:buNone/>
            </a:pPr>
            <a:r>
              <a:rPr lang="en-US" altLang="en-US" sz="1400" dirty="0">
                <a:solidFill>
                  <a:srgbClr val="0000FF"/>
                </a:solidFill>
                <a:latin typeface="Consolas" panose="020B0609020204030204" charset="0"/>
              </a:rPr>
              <a:t>&lt;class 'list'&gt;</a:t>
            </a:r>
          </a:p>
          <a:p>
            <a:pPr>
              <a:buNone/>
            </a:pPr>
            <a:r>
              <a:rPr lang="en-US" altLang="en-US" sz="1400" dirty="0">
                <a:latin typeface="Consolas" panose="020B0609020204030204" charset="0"/>
              </a:rPr>
              <a:t>&gt;&gt;&gt; type({3}) in (list, tuple, </a:t>
            </a:r>
            <a:r>
              <a:rPr lang="en-US" altLang="en-US" sz="1400" dirty="0" err="1">
                <a:latin typeface="Consolas" panose="020B0609020204030204" charset="0"/>
              </a:rPr>
              <a:t>dict</a:t>
            </a:r>
            <a:r>
              <a:rPr lang="en-US" altLang="en-US" sz="1400" dirty="0">
                <a:latin typeface="Consolas" panose="020B0609020204030204" charset="0"/>
              </a:rPr>
              <a:t>) </a:t>
            </a:r>
            <a:r>
              <a:rPr lang="en-US" altLang="en-US" sz="1400" dirty="0">
                <a:solidFill>
                  <a:srgbClr val="0000FF"/>
                </a:solidFill>
                <a:latin typeface="Consolas" panose="020B0609020204030204" charset="0"/>
              </a:rPr>
              <a:t>#</a:t>
            </a:r>
            <a:r>
              <a:rPr lang="en-US" altLang="en-US" sz="1400" dirty="0" err="1">
                <a:solidFill>
                  <a:srgbClr val="0000FF"/>
                </a:solidFill>
                <a:latin typeface="Consolas" panose="020B0609020204030204" charset="0"/>
              </a:rPr>
              <a:t>判断</a:t>
            </a:r>
            <a:r>
              <a:rPr lang="en-US" altLang="en-US" sz="1400" dirty="0">
                <a:solidFill>
                  <a:srgbClr val="0000FF"/>
                </a:solidFill>
                <a:latin typeface="Consolas" panose="020B0609020204030204" charset="0"/>
              </a:rPr>
              <a:t>{3}</a:t>
            </a:r>
            <a:r>
              <a:rPr lang="en-US" altLang="en-US" sz="1400" dirty="0" err="1">
                <a:solidFill>
                  <a:srgbClr val="0000FF"/>
                </a:solidFill>
                <a:latin typeface="Consolas" panose="020B0609020204030204" charset="0"/>
              </a:rPr>
              <a:t>是否为list,tuple或dict类型的实例</a:t>
            </a:r>
            <a:endParaRPr lang="en-US" altLang="en-US" sz="1400" dirty="0">
              <a:solidFill>
                <a:srgbClr val="0000FF"/>
              </a:solidFill>
              <a:latin typeface="Consolas" panose="020B0609020204030204" charset="0"/>
            </a:endParaRPr>
          </a:p>
          <a:p>
            <a:pPr>
              <a:buNone/>
            </a:pPr>
            <a:r>
              <a:rPr lang="en-US" altLang="en-US" sz="1400" dirty="0">
                <a:solidFill>
                  <a:srgbClr val="0000FF"/>
                </a:solidFill>
                <a:latin typeface="Consolas" panose="020B0609020204030204" charset="0"/>
              </a:rPr>
              <a:t>False</a:t>
            </a: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 </a:t>
            </a:r>
            <a:r>
              <a:rPr lang="en-US" altLang="en-US" sz="1400" dirty="0" err="1">
                <a:latin typeface="Consolas" panose="020B0609020204030204" charset="0"/>
              </a:rPr>
              <a:t>int</a:t>
            </a:r>
            <a:r>
              <a:rPr lang="en-US" altLang="en-US" sz="1400" dirty="0">
                <a:latin typeface="Consolas" panose="020B0609020204030204" charset="0"/>
              </a:rPr>
              <a:t>)</a:t>
            </a:r>
          </a:p>
          <a:p>
            <a:pPr>
              <a:buNone/>
            </a:pPr>
            <a:r>
              <a:rPr lang="en-US" altLang="en-US" sz="1400" dirty="0">
                <a:solidFill>
                  <a:srgbClr val="0000FF"/>
                </a:solidFill>
                <a:latin typeface="Consolas" panose="020B0609020204030204" charset="0"/>
              </a:rPr>
              <a:t>True</a:t>
            </a:r>
          </a:p>
          <a:p>
            <a:pPr>
              <a:buNone/>
            </a:pPr>
            <a:r>
              <a:rPr lang="en-US" altLang="en-US" sz="1400" dirty="0">
                <a:latin typeface="Consolas" panose="020B0609020204030204" charset="0"/>
              </a:rPr>
              <a:t>&gt;&gt;&gt; </a:t>
            </a:r>
            <a:r>
              <a:rPr lang="en-US" altLang="en-US" sz="1400" dirty="0" err="1">
                <a:latin typeface="Consolas" panose="020B0609020204030204" charset="0"/>
              </a:rPr>
              <a:t>isinstance</a:t>
            </a:r>
            <a:r>
              <a:rPr lang="en-US" altLang="en-US" sz="1400" dirty="0">
                <a:latin typeface="Consolas" panose="020B0609020204030204" charset="0"/>
              </a:rPr>
              <a:t>(3j, (</a:t>
            </a:r>
            <a:r>
              <a:rPr lang="en-US" altLang="en-US" sz="1400" dirty="0" err="1">
                <a:latin typeface="Consolas" panose="020B0609020204030204" charset="0"/>
              </a:rPr>
              <a:t>int</a:t>
            </a:r>
            <a:r>
              <a:rPr lang="en-US" altLang="en-US" sz="1400" dirty="0">
                <a:latin typeface="Consolas" panose="020B0609020204030204" charset="0"/>
              </a:rPr>
              <a:t>, float, complex))</a:t>
            </a:r>
          </a:p>
          <a:p>
            <a:pPr>
              <a:buNone/>
            </a:pPr>
            <a:r>
              <a:rPr lang="en-US" altLang="en-US" sz="1400" dirty="0">
                <a:solidFill>
                  <a:srgbClr val="0000FF"/>
                </a:solidFill>
                <a:latin typeface="Consolas" panose="020B0609020204030204" charset="0"/>
              </a:rPr>
              <a:t>True</a:t>
            </a:r>
          </a:p>
        </p:txBody>
      </p:sp>
      <p:pic>
        <p:nvPicPr>
          <p:cNvPr id="12" name="图片 11"/>
          <p:cNvPicPr>
            <a:picLocks noChangeAspect="1"/>
          </p:cNvPicPr>
          <p:nvPr/>
        </p:nvPicPr>
        <p:blipFill>
          <a:blip r:embed="rId4"/>
          <a:stretch>
            <a:fillRect/>
          </a:stretch>
        </p:blipFill>
        <p:spPr>
          <a:xfrm>
            <a:off x="2267744" y="4535560"/>
            <a:ext cx="4464496" cy="1951769"/>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Content Placeholder 2"/>
          <p:cNvSpPr>
            <a:spLocks noGrp="1"/>
          </p:cNvSpPr>
          <p:nvPr>
            <p:ph idx="1"/>
          </p:nvPr>
        </p:nvSpPr>
        <p:spPr/>
        <p:txBody>
          <a:bodyPr anchor="t"/>
          <a:lstStyle/>
          <a:p>
            <a:pPr>
              <a:buClr>
                <a:srgbClr val="FF0000"/>
              </a:buClr>
              <a:buFont typeface="Wingdings" panose="05000000000000000000" pitchFamily="2" charset="2"/>
              <a:buChar char="n"/>
            </a:pPr>
            <a:endParaRPr lang="en-US" altLang="en-US" sz="1400" b="1" dirty="0"/>
          </a:p>
        </p:txBody>
      </p:sp>
      <p:grpSp>
        <p:nvGrpSpPr>
          <p:cNvPr id="4" name="组合 67"/>
          <p:cNvGrpSpPr/>
          <p:nvPr/>
        </p:nvGrpSpPr>
        <p:grpSpPr>
          <a:xfrm>
            <a:off x="555407" y="89761"/>
            <a:ext cx="7445401" cy="698583"/>
            <a:chOff x="936625" y="4179148"/>
            <a:chExt cx="7445401" cy="698583"/>
          </a:xfrm>
        </p:grpSpPr>
        <p:grpSp>
          <p:nvGrpSpPr>
            <p:cNvPr id="5" name="组合 106"/>
            <p:cNvGrpSpPr/>
            <p:nvPr/>
          </p:nvGrpSpPr>
          <p:grpSpPr>
            <a:xfrm>
              <a:off x="936625" y="4179148"/>
              <a:ext cx="7445401" cy="698583"/>
              <a:chOff x="927100" y="4179148"/>
              <a:chExt cx="7445401"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6" name="图片 5"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9" name="文本框 8"/>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1" name="Content Placeholder 2"/>
          <p:cNvSpPr txBox="1"/>
          <p:nvPr/>
        </p:nvSpPr>
        <p:spPr bwMode="auto">
          <a:xfrm>
            <a:off x="457200" y="1302883"/>
            <a:ext cx="8480226" cy="339506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en-US" altLang="en-US" sz="1800" b="1" dirty="0"/>
              <a:t>sorted()</a:t>
            </a:r>
            <a:r>
              <a:rPr lang="en-US" altLang="en-US" sz="1800" b="1" dirty="0" err="1"/>
              <a:t>对列表、元组、字典、集合或其他可迭代对象进行排序并返回新列表</a:t>
            </a:r>
            <a:r>
              <a:rPr lang="en-US" altLang="en-US" sz="1800" b="1" dirty="0"/>
              <a:t>。</a:t>
            </a:r>
          </a:p>
          <a:p>
            <a:pPr>
              <a:buClr>
                <a:srgbClr val="FF0000"/>
              </a:buClr>
              <a:buFont typeface="Wingdings" panose="05000000000000000000" pitchFamily="2" charset="2"/>
              <a:buChar char="ü"/>
            </a:pPr>
            <a:r>
              <a:rPr lang="zh-CN" altLang="en-US" sz="1400" b="1" dirty="0"/>
              <a:t>例如：</a:t>
            </a:r>
            <a:endParaRPr lang="en-US" altLang="en-US" sz="1400" b="1" dirty="0"/>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buNone/>
            </a:pPr>
            <a:r>
              <a:rPr lang="en-US" altLang="en-US" sz="1200" dirty="0">
                <a:latin typeface="Consolas" panose="020B0609020204030204" charset="0"/>
              </a:rPr>
              <a:t> </a:t>
            </a:r>
          </a:p>
          <a:p>
            <a:pPr>
              <a:buNone/>
            </a:pP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endParaRPr lang="en-US" altLang="en-US" sz="1200" dirty="0">
              <a:latin typeface="Consolas" panose="020B0609020204030204" charset="0"/>
            </a:endParaRPr>
          </a:p>
          <a:p>
            <a:pPr>
              <a:buNone/>
            </a:pPr>
            <a:r>
              <a:rPr lang="en-US" altLang="en-US" sz="1200" dirty="0">
                <a:latin typeface="Consolas" panose="020B0609020204030204" charset="0"/>
              </a:rPr>
              <a:t>&gt;&gt;&gt; x = ['</a:t>
            </a:r>
            <a:r>
              <a:rPr lang="en-US" altLang="en-US" sz="1200" dirty="0" err="1">
                <a:latin typeface="Consolas" panose="020B0609020204030204" charset="0"/>
              </a:rPr>
              <a:t>aaaa</a:t>
            </a:r>
            <a:r>
              <a:rPr lang="en-US" altLang="en-US" sz="1200" dirty="0">
                <a:latin typeface="Consolas" panose="020B0609020204030204" charset="0"/>
              </a:rPr>
              <a:t>', '</a:t>
            </a:r>
            <a:r>
              <a:rPr lang="en-US" altLang="en-US" sz="1200" dirty="0" err="1">
                <a:latin typeface="Consolas" panose="020B0609020204030204" charset="0"/>
              </a:rPr>
              <a:t>bc</a:t>
            </a:r>
            <a:r>
              <a:rPr lang="en-US" altLang="en-US" sz="1200" dirty="0">
                <a:latin typeface="Consolas" panose="020B0609020204030204" charset="0"/>
              </a:rPr>
              <a:t>', 'd', 'b', '</a:t>
            </a:r>
            <a:r>
              <a:rPr lang="en-US" altLang="en-US" sz="1200" dirty="0" err="1">
                <a:latin typeface="Consolas" panose="020B0609020204030204" charset="0"/>
              </a:rPr>
              <a:t>ba</a:t>
            </a:r>
            <a:r>
              <a:rPr lang="en-US" altLang="en-US" sz="1200" dirty="0">
                <a:latin typeface="Consolas" panose="020B0609020204030204" charset="0"/>
              </a:rPr>
              <a:t>']</a:t>
            </a:r>
          </a:p>
          <a:p>
            <a:pPr>
              <a:spcBef>
                <a:spcPct val="0"/>
              </a:spcBef>
              <a:buNone/>
            </a:pPr>
            <a:r>
              <a:rPr lang="en-US" altLang="en-US" sz="1200" dirty="0">
                <a:latin typeface="Consolas" panose="020B0609020204030204" charset="0"/>
              </a:rPr>
              <a:t>    &gt;&gt;&gt; sorted(x, key=lambda item: (</a:t>
            </a:r>
            <a:r>
              <a:rPr lang="en-US" altLang="en-US" sz="1200" dirty="0" err="1">
                <a:latin typeface="Consolas" panose="020B0609020204030204" charset="0"/>
              </a:rPr>
              <a:t>len</a:t>
            </a:r>
            <a:r>
              <a:rPr lang="en-US" altLang="en-US" sz="1200" dirty="0">
                <a:latin typeface="Consolas" panose="020B0609020204030204" charset="0"/>
              </a:rPr>
              <a:t>(item), item))</a:t>
            </a:r>
            <a:endParaRPr lang="en-US" altLang="en-US" sz="1200" dirty="0">
              <a:solidFill>
                <a:srgbClr val="0000FF"/>
              </a:solidFill>
              <a:latin typeface="Consolas" panose="020B0609020204030204" charset="0"/>
            </a:endParaRPr>
          </a:p>
          <a:p>
            <a:pPr>
              <a:buNone/>
            </a:pPr>
            <a:r>
              <a:rPr lang="en-US" altLang="en-US" sz="1400" dirty="0">
                <a:solidFill>
                  <a:srgbClr val="0000FF"/>
                </a:solidFill>
                <a:latin typeface="Consolas" panose="020B0609020204030204" charset="0"/>
              </a:rPr>
              <a:t> ['b', 'd', '</a:t>
            </a:r>
            <a:r>
              <a:rPr lang="en-US" altLang="en-US" sz="1400" dirty="0" err="1">
                <a:solidFill>
                  <a:srgbClr val="0000FF"/>
                </a:solidFill>
                <a:latin typeface="Consolas" panose="020B0609020204030204" charset="0"/>
              </a:rPr>
              <a:t>ba</a:t>
            </a:r>
            <a:r>
              <a:rPr lang="en-US" altLang="en-US" sz="1400" dirty="0">
                <a:solidFill>
                  <a:srgbClr val="0000FF"/>
                </a:solidFill>
                <a:latin typeface="Consolas" panose="020B0609020204030204" charset="0"/>
              </a:rPr>
              <a:t>', '</a:t>
            </a:r>
            <a:r>
              <a:rPr lang="en-US" altLang="en-US" sz="1400" dirty="0" err="1">
                <a:solidFill>
                  <a:srgbClr val="0000FF"/>
                </a:solidFill>
                <a:latin typeface="Consolas" panose="020B0609020204030204" charset="0"/>
              </a:rPr>
              <a:t>bc</a:t>
            </a:r>
            <a:r>
              <a:rPr lang="en-US" altLang="en-US" sz="1400" dirty="0">
                <a:solidFill>
                  <a:srgbClr val="0000FF"/>
                </a:solidFill>
                <a:latin typeface="Consolas" panose="020B0609020204030204" charset="0"/>
              </a:rPr>
              <a:t>', '</a:t>
            </a:r>
            <a:r>
              <a:rPr lang="en-US" altLang="en-US" sz="1400" dirty="0" err="1">
                <a:solidFill>
                  <a:srgbClr val="0000FF"/>
                </a:solidFill>
                <a:latin typeface="Consolas" panose="020B0609020204030204" charset="0"/>
              </a:rPr>
              <a:t>aaaa</a:t>
            </a:r>
            <a:r>
              <a:rPr lang="en-US" altLang="en-US" sz="1400" dirty="0">
                <a:solidFill>
                  <a:srgbClr val="0000FF"/>
                </a:solidFill>
                <a:latin typeface="Consolas" panose="020B0609020204030204" charset="0"/>
              </a:rPr>
              <a:t>']</a:t>
            </a:r>
            <a:endParaRPr lang="en-US" altLang="en-US" sz="1350" dirty="0"/>
          </a:p>
        </p:txBody>
      </p:sp>
      <p:sp>
        <p:nvSpPr>
          <p:cNvPr id="3" name="矩形 2"/>
          <p:cNvSpPr/>
          <p:nvPr/>
        </p:nvSpPr>
        <p:spPr>
          <a:xfrm>
            <a:off x="5220072" y="5778688"/>
            <a:ext cx="3336170" cy="307777"/>
          </a:xfrm>
          <a:prstGeom prst="rect">
            <a:avLst/>
          </a:prstGeom>
        </p:spPr>
        <p:txBody>
          <a:bodyPr wrap="none">
            <a:spAutoFit/>
          </a:bodyPr>
          <a:lstStyle/>
          <a:p>
            <a:r>
              <a:rPr lang="en-US" altLang="en-US" sz="1400" dirty="0">
                <a:solidFill>
                  <a:srgbClr val="0000FF"/>
                </a:solidFill>
                <a:latin typeface="Consolas" panose="020B0609020204030204" charset="0"/>
              </a:rPr>
              <a:t>#先按长度排序，长度一样的</a:t>
            </a:r>
            <a:r>
              <a:rPr lang="zh-CN" altLang="en-US" sz="1400" dirty="0">
                <a:solidFill>
                  <a:srgbClr val="0000FF"/>
                </a:solidFill>
                <a:latin typeface="Consolas" panose="020B0609020204030204" charset="0"/>
              </a:rPr>
              <a:t>按大小</a:t>
            </a:r>
            <a:r>
              <a:rPr lang="en-US" altLang="en-US" sz="1400" dirty="0" err="1">
                <a:solidFill>
                  <a:srgbClr val="0000FF"/>
                </a:solidFill>
                <a:latin typeface="Consolas" panose="020B0609020204030204" charset="0"/>
              </a:rPr>
              <a:t>排序</a:t>
            </a:r>
            <a:endParaRPr lang="zh-CN" altLang="en-US" sz="1400" dirty="0"/>
          </a:p>
        </p:txBody>
      </p:sp>
      <p:sp>
        <p:nvSpPr>
          <p:cNvPr id="13" name="文本框 12"/>
          <p:cNvSpPr txBox="1"/>
          <p:nvPr/>
        </p:nvSpPr>
        <p:spPr>
          <a:xfrm>
            <a:off x="619560" y="3152603"/>
            <a:ext cx="7904880" cy="1384995"/>
          </a:xfrm>
          <a:prstGeom prst="rect">
            <a:avLst/>
          </a:prstGeom>
          <a:noFill/>
        </p:spPr>
        <p:txBody>
          <a:bodyPr wrap="square">
            <a:spAutoFit/>
          </a:bodyPr>
          <a:lstStyle/>
          <a:p>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lambda</a:t>
            </a:r>
            <a:r>
              <a:rPr lang="zh-CN" altLang="en-US" sz="1400" dirty="0">
                <a:solidFill>
                  <a:srgbClr val="0000FF"/>
                </a:solidFill>
                <a:latin typeface="Consolas" panose="020B0609020204030204" charset="0"/>
              </a:rPr>
              <a:t>是一个隐函数，是固定写法，不要写成别的单词；</a:t>
            </a:r>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x</a:t>
            </a:r>
            <a:r>
              <a:rPr lang="zh-CN" altLang="en-US" sz="1400" dirty="0">
                <a:solidFill>
                  <a:srgbClr val="0000FF"/>
                </a:solidFill>
                <a:latin typeface="Consolas" panose="020B0609020204030204" charset="0"/>
              </a:rPr>
              <a:t>表示列表中的一个元素，在这里，表示一个元组，</a:t>
            </a:r>
            <a:r>
              <a:rPr lang="en-US" altLang="zh-CN" sz="1400" dirty="0">
                <a:solidFill>
                  <a:srgbClr val="0000FF"/>
                </a:solidFill>
                <a:latin typeface="Consolas" panose="020B0609020204030204" charset="0"/>
              </a:rPr>
              <a:t>x</a:t>
            </a:r>
            <a:r>
              <a:rPr lang="zh-CN" altLang="en-US" sz="1400" dirty="0">
                <a:solidFill>
                  <a:srgbClr val="0000FF"/>
                </a:solidFill>
                <a:latin typeface="Consolas" panose="020B0609020204030204" charset="0"/>
              </a:rPr>
              <a:t>只是临时起的一个名字，你可以使用任意的名字；</a:t>
            </a:r>
            <a:endParaRPr lang="en-US" altLang="zh-CN" sz="1400" dirty="0">
              <a:solidFill>
                <a:srgbClr val="0000FF"/>
              </a:solidFill>
              <a:latin typeface="Consolas" panose="020B0609020204030204" charset="0"/>
            </a:endParaRPr>
          </a:p>
          <a:p>
            <a:r>
              <a:rPr lang="en-US" altLang="zh-CN" sz="1400" dirty="0">
                <a:solidFill>
                  <a:srgbClr val="0000FF"/>
                </a:solidFill>
                <a:latin typeface="Consolas" panose="020B0609020204030204" charset="0"/>
              </a:rPr>
              <a:t>x[0]</a:t>
            </a:r>
            <a:r>
              <a:rPr lang="zh-CN" altLang="en-US" sz="1400" dirty="0">
                <a:solidFill>
                  <a:srgbClr val="0000FF"/>
                </a:solidFill>
                <a:latin typeface="Consolas" panose="020B0609020204030204" charset="0"/>
              </a:rPr>
              <a:t>表示元组里的第一个元素，当然第二个元素就是</a:t>
            </a:r>
            <a:r>
              <a:rPr lang="en-US" altLang="zh-CN" sz="1400" dirty="0">
                <a:solidFill>
                  <a:srgbClr val="0000FF"/>
                </a:solidFill>
                <a:latin typeface="Consolas" panose="020B0609020204030204" charset="0"/>
              </a:rPr>
              <a:t>x[1]</a:t>
            </a:r>
            <a:r>
              <a:rPr lang="zh-CN" altLang="en-US" sz="1400" dirty="0">
                <a:solidFill>
                  <a:srgbClr val="0000FF"/>
                </a:solidFill>
                <a:latin typeface="Consolas" panose="020B0609020204030204" charset="0"/>
              </a:rPr>
              <a:t>；所以这句命令的意思就是按照列表中第一个元素排序                                            </a:t>
            </a:r>
          </a:p>
        </p:txBody>
      </p:sp>
      <p:pic>
        <p:nvPicPr>
          <p:cNvPr id="10" name="图片 9"/>
          <p:cNvPicPr>
            <a:picLocks noChangeAspect="1"/>
          </p:cNvPicPr>
          <p:nvPr/>
        </p:nvPicPr>
        <p:blipFill>
          <a:blip r:embed="rId4"/>
          <a:stretch>
            <a:fillRect/>
          </a:stretch>
        </p:blipFill>
        <p:spPr>
          <a:xfrm>
            <a:off x="1920543" y="2134379"/>
            <a:ext cx="5302914" cy="1005238"/>
          </a:xfrm>
          <a:prstGeom prst="rect">
            <a:avLst/>
          </a:prstGeom>
        </p:spPr>
      </p:pic>
      <p:pic>
        <p:nvPicPr>
          <p:cNvPr id="1026" name="Picture 2">
            <a:extLst>
              <a:ext uri="{FF2B5EF4-FFF2-40B4-BE49-F238E27FC236}">
                <a16:creationId xmlns:a16="http://schemas.microsoft.com/office/drawing/2014/main" id="{86C2CE33-FC7D-44A8-5609-17069B244C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8157" y="4274228"/>
            <a:ext cx="1457866" cy="14039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B57BB1B-D2E7-E2B1-93E1-B4FB8D9D95D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76156" y="4357387"/>
            <a:ext cx="1097230" cy="1237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747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animEffect transition="in" filter="fade">
                                      <p:cBhvr>
                                        <p:cTn id="23" dur="1000"/>
                                        <p:tgtEl>
                                          <p:spTgt spid="1028"/>
                                        </p:tgtEl>
                                      </p:cBhvr>
                                    </p:animEffect>
                                    <p:anim calcmode="lin" valueType="num">
                                      <p:cBhvr>
                                        <p:cTn id="24" dur="1000" fill="hold"/>
                                        <p:tgtEl>
                                          <p:spTgt spid="1028"/>
                                        </p:tgtEl>
                                        <p:attrNameLst>
                                          <p:attrName>ppt_x</p:attrName>
                                        </p:attrNameLst>
                                      </p:cBhvr>
                                      <p:tavLst>
                                        <p:tav tm="0">
                                          <p:val>
                                            <p:strVal val="#ppt_x"/>
                                          </p:val>
                                        </p:tav>
                                        <p:tav tm="100000">
                                          <p:val>
                                            <p:strVal val="#ppt_x"/>
                                          </p:val>
                                        </p:tav>
                                      </p:tavLst>
                                    </p:anim>
                                    <p:anim calcmode="lin" valueType="num">
                                      <p:cBhvr>
                                        <p:cTn id="25"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1000"/>
                                        <p:tgtEl>
                                          <p:spTgt spid="1026"/>
                                        </p:tgtEl>
                                      </p:cBhvr>
                                    </p:animEffect>
                                    <p:anim calcmode="lin" valueType="num">
                                      <p:cBhvr>
                                        <p:cTn id="31" dur="1000" fill="hold"/>
                                        <p:tgtEl>
                                          <p:spTgt spid="1026"/>
                                        </p:tgtEl>
                                        <p:attrNameLst>
                                          <p:attrName>ppt_x</p:attrName>
                                        </p:attrNameLst>
                                      </p:cBhvr>
                                      <p:tavLst>
                                        <p:tav tm="0">
                                          <p:val>
                                            <p:strVal val="#ppt_x"/>
                                          </p:val>
                                        </p:tav>
                                        <p:tav tm="100000">
                                          <p:val>
                                            <p:strVal val="#ppt_x"/>
                                          </p:val>
                                        </p:tav>
                                      </p:tavLst>
                                    </p:anim>
                                    <p:anim calcmode="lin" valueType="num">
                                      <p:cBhvr>
                                        <p:cTn id="32"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67</a:t>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p>
          <a:p>
            <a:pPr>
              <a:buClr>
                <a:srgbClr val="FF0000"/>
              </a:buClr>
              <a:buFont typeface="Wingdings" panose="05000000000000000000" pitchFamily="2" charset="2"/>
              <a:buChar char="ü"/>
            </a:pPr>
            <a:r>
              <a:rPr lang="zh-CN" altLang="en-US" sz="1600" b="1" dirty="0"/>
              <a:t>例如：</a:t>
            </a:r>
            <a:endParaRPr lang="en-US" altLang="en-US" sz="1600" dirty="0"/>
          </a:p>
          <a:p>
            <a:pPr>
              <a:buNone/>
            </a:pPr>
            <a:r>
              <a:rPr lang="en-US" altLang="en-US" sz="1400" dirty="0">
                <a:latin typeface="Consolas" panose="020B0609020204030204" charset="0"/>
              </a:rPr>
              <a:t>    &gt;&gt;&gt; x = zip('</a:t>
            </a:r>
            <a:r>
              <a:rPr lang="en-US" altLang="en-US" sz="1400" dirty="0" err="1">
                <a:latin typeface="Consolas" panose="020B0609020204030204" charset="0"/>
              </a:rPr>
              <a:t>abcd</a:t>
            </a:r>
            <a:r>
              <a:rPr lang="en-US" altLang="en-US" sz="1400" dirty="0">
                <a:latin typeface="Consolas" panose="020B0609020204030204" charset="0"/>
              </a:rPr>
              <a:t>', '1234')</a:t>
            </a:r>
          </a:p>
          <a:p>
            <a:pPr>
              <a:buNone/>
            </a:pPr>
            <a:r>
              <a:rPr lang="en-US" altLang="en-US" sz="1400" dirty="0">
                <a:latin typeface="Consolas" panose="020B0609020204030204" charset="0"/>
              </a:rPr>
              <a:t>    &gt;&gt;&gt; list(x)</a:t>
            </a:r>
          </a:p>
          <a:p>
            <a:pPr>
              <a:buNone/>
            </a:pPr>
            <a:r>
              <a:rPr lang="en-US" altLang="en-US" sz="1400" dirty="0">
                <a:solidFill>
                  <a:srgbClr val="0000FF"/>
                </a:solidFill>
                <a:latin typeface="Consolas" panose="020B0609020204030204" charset="0"/>
              </a:rPr>
              <a:t>    [('a', '1'), ('b', '2'), ('c', '3'), ('d', '4')]</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0" name="图片 9" descr="无标题.png"/>
            <p:cNvPicPr>
              <a:picLocks noChangeAspect="1"/>
            </p:cNvPicPr>
            <p:nvPr/>
          </p:nvPicPr>
          <p:blipFill>
            <a:blip r:embed="rId4"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4" name="Content Placeholder 2"/>
          <p:cNvSpPr txBox="1"/>
          <p:nvPr/>
        </p:nvSpPr>
        <p:spPr bwMode="auto">
          <a:xfrm>
            <a:off x="827584" y="3304708"/>
            <a:ext cx="8213442" cy="343979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300"/>
              </a:spcBef>
              <a:buClr>
                <a:srgbClr val="FF0000"/>
              </a:buClr>
              <a:buNone/>
            </a:pPr>
            <a:r>
              <a:rPr lang="en-US" altLang="zh-CN" sz="1400" dirty="0">
                <a:latin typeface="Consolas" panose="020B0609020204030204" charset="0"/>
              </a:rPr>
              <a:t>&gt;&gt;&gt;a = [1,2,3] </a:t>
            </a:r>
          </a:p>
          <a:p>
            <a:pPr marL="0" indent="0">
              <a:spcBef>
                <a:spcPts val="300"/>
              </a:spcBef>
              <a:buClr>
                <a:srgbClr val="FF0000"/>
              </a:buClr>
              <a:buNone/>
            </a:pPr>
            <a:r>
              <a:rPr lang="en-US" altLang="zh-CN" sz="1400" dirty="0">
                <a:latin typeface="Consolas" panose="020B0609020204030204" charset="0"/>
              </a:rPr>
              <a:t>&gt;&gt;&gt; b = [4,5,6] </a:t>
            </a:r>
          </a:p>
          <a:p>
            <a:pPr marL="0" indent="0">
              <a:spcBef>
                <a:spcPts val="300"/>
              </a:spcBef>
              <a:buClr>
                <a:srgbClr val="FF0000"/>
              </a:buClr>
              <a:buNone/>
            </a:pPr>
            <a:r>
              <a:rPr lang="en-US" altLang="zh-CN" sz="1400" dirty="0">
                <a:latin typeface="Consolas" panose="020B0609020204030204" charset="0"/>
              </a:rPr>
              <a:t>&gt;&gt;&gt; c = [4,5,6,7,8] </a:t>
            </a:r>
          </a:p>
          <a:p>
            <a:pPr marL="0" indent="0">
              <a:spcBef>
                <a:spcPts val="300"/>
              </a:spcBef>
              <a:buClr>
                <a:srgbClr val="FF0000"/>
              </a:buClr>
              <a:buNone/>
            </a:pPr>
            <a:r>
              <a:rPr lang="en-US" altLang="zh-CN" sz="1400" dirty="0">
                <a:latin typeface="Consolas" panose="020B0609020204030204" charset="0"/>
              </a:rPr>
              <a:t>&gt;&gt;&gt; zipped = zip(</a:t>
            </a:r>
            <a:r>
              <a:rPr lang="en-US" altLang="zh-CN" sz="1400" dirty="0" err="1">
                <a:latin typeface="Consolas" panose="020B0609020204030204" charset="0"/>
              </a:rPr>
              <a:t>a,b</a:t>
            </a:r>
            <a:r>
              <a:rPr lang="en-US" altLang="zh-CN" sz="1400" dirty="0">
                <a:latin typeface="Consolas" panose="020B0609020204030204" charset="0"/>
              </a:rPr>
              <a:t>) # </a:t>
            </a:r>
            <a:r>
              <a:rPr lang="zh-CN" altLang="en-US" sz="1400" dirty="0">
                <a:latin typeface="Consolas" panose="020B0609020204030204" charset="0"/>
              </a:rPr>
              <a:t>返回一个对象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zipped </a:t>
            </a:r>
          </a:p>
          <a:p>
            <a:pPr marL="0" indent="0">
              <a:spcBef>
                <a:spcPts val="300"/>
              </a:spcBef>
              <a:buClr>
                <a:srgbClr val="FF0000"/>
              </a:buClr>
              <a:buNone/>
            </a:pPr>
            <a:r>
              <a:rPr lang="en-US" altLang="zh-CN" sz="1400" dirty="0">
                <a:solidFill>
                  <a:srgbClr val="0000FF"/>
                </a:solidFill>
                <a:latin typeface="Consolas" panose="020B0609020204030204" charset="0"/>
              </a:rPr>
              <a:t>&lt;zip object at 0x103abc288&gt; </a:t>
            </a:r>
          </a:p>
          <a:p>
            <a:pPr marL="0" indent="0">
              <a:spcBef>
                <a:spcPts val="300"/>
              </a:spcBef>
              <a:buClr>
                <a:srgbClr val="FF0000"/>
              </a:buClr>
              <a:buNone/>
            </a:pPr>
            <a:r>
              <a:rPr lang="en-US" altLang="zh-CN" sz="1400" dirty="0">
                <a:latin typeface="Consolas" panose="020B0609020204030204" charset="0"/>
              </a:rPr>
              <a:t>&gt;&gt;&gt; list(zipped) # list() </a:t>
            </a:r>
            <a:r>
              <a:rPr lang="zh-CN" altLang="en-US" sz="1400" dirty="0">
                <a:latin typeface="Consolas" panose="020B0609020204030204" charset="0"/>
              </a:rPr>
              <a:t>转换为列表 </a:t>
            </a:r>
            <a:endParaRPr lang="en-US" altLang="zh-CN" sz="1400" dirty="0">
              <a:latin typeface="Consolas" panose="020B0609020204030204" charset="0"/>
            </a:endParaRPr>
          </a:p>
          <a:p>
            <a:pPr marL="0" indent="0">
              <a:spcBef>
                <a:spcPts val="300"/>
              </a:spcBef>
              <a:buClr>
                <a:srgbClr val="FF0000"/>
              </a:buClr>
              <a:buNone/>
            </a:pPr>
            <a:r>
              <a:rPr lang="en-US" altLang="zh-CN" sz="1400" dirty="0">
                <a:solidFill>
                  <a:srgbClr val="0000FF"/>
                </a:solidFill>
                <a:latin typeface="Consolas" panose="020B0609020204030204" charset="0"/>
              </a:rPr>
              <a:t>[(1, 4), (2, 5), (3, 6)]</a:t>
            </a:r>
            <a:r>
              <a:rPr lang="zh-CN" altLang="en-US" sz="1400" dirty="0">
                <a:solidFill>
                  <a:srgbClr val="0000FF"/>
                </a:solidFill>
                <a:latin typeface="Consolas" panose="020B0609020204030204" charset="0"/>
              </a:rPr>
              <a:t> </a:t>
            </a:r>
            <a:endParaRPr lang="en-US" altLang="zh-CN" sz="1400" dirty="0">
              <a:solidFill>
                <a:srgbClr val="0000FF"/>
              </a:solidFill>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list(zip(</a:t>
            </a:r>
            <a:r>
              <a:rPr lang="en-US" altLang="zh-CN" sz="1400" dirty="0" err="1">
                <a:latin typeface="Consolas" panose="020B0609020204030204" charset="0"/>
              </a:rPr>
              <a:t>a,c</a:t>
            </a:r>
            <a:r>
              <a:rPr lang="en-US" altLang="zh-CN" sz="1400" dirty="0">
                <a:latin typeface="Consolas" panose="020B0609020204030204" charset="0"/>
              </a:rPr>
              <a:t>)) # </a:t>
            </a:r>
            <a:r>
              <a:rPr lang="zh-CN" altLang="en-US" sz="1400" dirty="0">
                <a:latin typeface="Consolas" panose="020B0609020204030204" charset="0"/>
              </a:rPr>
              <a:t>元素个数与最短的列表一致 </a:t>
            </a:r>
            <a:r>
              <a:rPr lang="en-US" altLang="zh-CN" sz="1400" dirty="0">
                <a:latin typeface="Consolas" panose="020B0609020204030204" charset="0"/>
              </a:rPr>
              <a:t>[(1, 4), (2, 5), (3, 6)]</a:t>
            </a:r>
            <a:r>
              <a:rPr lang="zh-CN" altLang="en-US" sz="1400" dirty="0">
                <a:latin typeface="Consolas" panose="020B0609020204030204" charset="0"/>
              </a:rPr>
              <a:t> </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a1, a2 = zip(*zip(</a:t>
            </a:r>
            <a:r>
              <a:rPr lang="en-US" altLang="zh-CN" sz="1400" dirty="0" err="1">
                <a:latin typeface="Consolas" panose="020B0609020204030204" charset="0"/>
              </a:rPr>
              <a:t>a,b</a:t>
            </a:r>
            <a:r>
              <a:rPr lang="en-US" altLang="zh-CN" sz="1400" dirty="0">
                <a:latin typeface="Consolas" panose="020B0609020204030204" charset="0"/>
              </a:rPr>
              <a:t>)) # </a:t>
            </a:r>
            <a:r>
              <a:rPr lang="zh-CN" altLang="en-US" sz="1400" dirty="0">
                <a:latin typeface="Consolas" panose="020B0609020204030204" charset="0"/>
              </a:rPr>
              <a:t>与 </a:t>
            </a:r>
            <a:r>
              <a:rPr lang="en-US" altLang="zh-CN" sz="1400" dirty="0">
                <a:latin typeface="Consolas" panose="020B0609020204030204" charset="0"/>
              </a:rPr>
              <a:t>zip </a:t>
            </a:r>
            <a:r>
              <a:rPr lang="zh-CN" altLang="en-US" sz="1400" dirty="0">
                <a:latin typeface="Consolas" panose="020B0609020204030204" charset="0"/>
              </a:rPr>
              <a:t>相反，</a:t>
            </a:r>
            <a:r>
              <a:rPr lang="en-US" altLang="zh-CN" sz="1400" dirty="0">
                <a:latin typeface="Consolas" panose="020B0609020204030204" charset="0"/>
              </a:rPr>
              <a:t>zip(*) </a:t>
            </a:r>
            <a:r>
              <a:rPr lang="zh-CN" altLang="en-US" sz="1400" dirty="0">
                <a:latin typeface="Consolas" panose="020B0609020204030204" charset="0"/>
              </a:rPr>
              <a:t>可理解为解压，返回二维矩阵式</a:t>
            </a:r>
            <a:endParaRPr lang="en-US" altLang="zh-CN" sz="1400" dirty="0">
              <a:latin typeface="Consolas" panose="020B0609020204030204" charset="0"/>
            </a:endParaRPr>
          </a:p>
          <a:p>
            <a:pPr marL="0" indent="0">
              <a:spcBef>
                <a:spcPts val="300"/>
              </a:spcBef>
              <a:buClr>
                <a:srgbClr val="FF0000"/>
              </a:buClr>
              <a:buNone/>
            </a:pPr>
            <a:r>
              <a:rPr lang="en-US" altLang="zh-CN" sz="1400" dirty="0">
                <a:latin typeface="Consolas" panose="020B0609020204030204" charset="0"/>
              </a:rPr>
              <a:t>&gt;&gt;&gt; list(a1)     </a:t>
            </a:r>
            <a:r>
              <a:rPr lang="en-US" altLang="zh-CN" sz="1400" dirty="0">
                <a:solidFill>
                  <a:srgbClr val="0000FF"/>
                </a:solidFill>
                <a:latin typeface="Consolas" panose="020B0609020204030204" charset="0"/>
              </a:rPr>
              <a:t> [1, 2, 3] </a:t>
            </a:r>
          </a:p>
          <a:p>
            <a:pPr marL="0" indent="0">
              <a:spcBef>
                <a:spcPts val="300"/>
              </a:spcBef>
              <a:buClr>
                <a:srgbClr val="FF0000"/>
              </a:buClr>
              <a:buNone/>
            </a:pPr>
            <a:r>
              <a:rPr lang="en-US" altLang="zh-CN" sz="1400" dirty="0">
                <a:latin typeface="Consolas" panose="020B0609020204030204" charset="0"/>
              </a:rPr>
              <a:t>&gt;&gt;&gt; list(a2)      </a:t>
            </a:r>
            <a:r>
              <a:rPr lang="en-US" altLang="zh-CN" sz="1400" dirty="0">
                <a:solidFill>
                  <a:srgbClr val="0000FF"/>
                </a:solidFill>
                <a:latin typeface="Consolas" panose="020B0609020204030204" charset="0"/>
              </a:rPr>
              <a:t>[4, 5, 6] </a:t>
            </a:r>
          </a:p>
          <a:p>
            <a:pPr marL="0" indent="0">
              <a:spcBef>
                <a:spcPts val="300"/>
              </a:spcBef>
              <a:buClr>
                <a:srgbClr val="FF0000"/>
              </a:buClr>
              <a:buNone/>
            </a:pPr>
            <a:r>
              <a:rPr lang="en-US" altLang="zh-CN" sz="1400" dirty="0">
                <a:latin typeface="Consolas" panose="020B0609020204030204" charset="0"/>
              </a:rPr>
              <a:t>&gt;&gt;&gt;</a:t>
            </a:r>
            <a:endParaRPr lang="en-US" altLang="en-US" sz="1400" dirty="0">
              <a:latin typeface="Consolas" panose="020B0609020204030204" charset="0"/>
            </a:endParaRPr>
          </a:p>
        </p:txBody>
      </p:sp>
      <p:sp>
        <p:nvSpPr>
          <p:cNvPr id="15" name="文本框 14"/>
          <p:cNvSpPr txBox="1"/>
          <p:nvPr/>
        </p:nvSpPr>
        <p:spPr>
          <a:xfrm>
            <a:off x="4735557" y="3486405"/>
            <a:ext cx="4195192" cy="1569660"/>
          </a:xfrm>
          <a:prstGeom prst="rect">
            <a:avLst/>
          </a:prstGeom>
          <a:noFill/>
        </p:spPr>
        <p:txBody>
          <a:bodyPr wrap="square">
            <a:spAutoFit/>
          </a:bodyPr>
          <a:lstStyle/>
          <a:p>
            <a:pPr algn="l" latinLnBrk="1"/>
            <a:r>
              <a:rPr lang="en-US" altLang="zh-CN" sz="1600" b="1" i="0" dirty="0">
                <a:solidFill>
                  <a:srgbClr val="333333"/>
                </a:solidFill>
                <a:effectLst/>
                <a:latin typeface="Times New Roman" panose="02020603050405020304" pitchFamily="18" charset="0"/>
                <a:cs typeface="Times New Roman" panose="02020603050405020304" pitchFamily="18" charset="0"/>
              </a:rPr>
              <a:t>zip()</a:t>
            </a:r>
            <a:r>
              <a:rPr lang="zh-CN" altLang="en-US" sz="1600" b="0" i="0" dirty="0">
                <a:solidFill>
                  <a:srgbClr val="333333"/>
                </a:solidFill>
                <a:effectLst/>
                <a:latin typeface="Times New Roman" panose="02020603050405020304" pitchFamily="18" charset="0"/>
                <a:cs typeface="Times New Roman" panose="02020603050405020304" pitchFamily="18" charset="0"/>
              </a:rPr>
              <a:t> 函数用于将可迭代的对象作为参数，将对象中对应的元素打包成一个个元组，然后返回由这些元组组成的列表。</a:t>
            </a:r>
          </a:p>
          <a:p>
            <a:pPr latinLnBrk="1"/>
            <a:r>
              <a:rPr lang="zh-CN" altLang="en-US" sz="1600" b="0" i="0" dirty="0">
                <a:solidFill>
                  <a:srgbClr val="333333"/>
                </a:solidFill>
                <a:effectLst/>
                <a:latin typeface="Times New Roman" panose="02020603050405020304" pitchFamily="18" charset="0"/>
                <a:cs typeface="Times New Roman" panose="02020603050405020304" pitchFamily="18" charset="0"/>
              </a:rPr>
              <a:t>如果各个迭代器的元素个数不一致，则返回列表长度与最短的对象相同，</a:t>
            </a:r>
            <a:r>
              <a:rPr lang="zh-CN" altLang="en-US" sz="1600" dirty="0"/>
              <a:t>利用 </a:t>
            </a:r>
            <a:r>
              <a:rPr lang="zh-CN" altLang="en-US" sz="1600" b="1" dirty="0"/>
              <a:t>*</a:t>
            </a:r>
            <a:r>
              <a:rPr lang="zh-CN" altLang="en-US" sz="1600" dirty="0"/>
              <a:t> 号操作符，可以将元组解压为列表。</a:t>
            </a:r>
            <a:endParaRPr lang="zh-CN" altLang="en-US" sz="1600" b="0" i="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68</a:t>
            </a:fld>
            <a:endParaRPr lang="zh-CN" altLang="en-US" dirty="0"/>
          </a:p>
        </p:txBody>
      </p:sp>
      <p:sp>
        <p:nvSpPr>
          <p:cNvPr id="5" name="Content Placeholder 2"/>
          <p:cNvSpPr>
            <a:spLocks noGrp="1"/>
          </p:cNvSpPr>
          <p:nvPr>
            <p:ph idx="1"/>
          </p:nvPr>
        </p:nvSpPr>
        <p:spPr>
          <a:xfrm>
            <a:off x="467544" y="1335195"/>
            <a:ext cx="8352928" cy="3395345"/>
          </a:xfrm>
        </p:spPr>
        <p:txBody>
          <a:bodyPr anchor="t"/>
          <a:lstStyle/>
          <a:p>
            <a:pPr>
              <a:spcBef>
                <a:spcPts val="300"/>
              </a:spcBef>
              <a:buClr>
                <a:srgbClr val="FF0000"/>
              </a:buClr>
              <a:buFont typeface="Wingdings" panose="05000000000000000000" pitchFamily="2" charset="2"/>
              <a:buChar char="n"/>
            </a:pPr>
            <a:r>
              <a:rPr lang="en-US" altLang="en-US" sz="1800" b="1" dirty="0"/>
              <a:t>zip()函数用来把多个可迭代对象中的元素压缩到一起，返回一个可迭代的</a:t>
            </a:r>
            <a:r>
              <a:rPr lang="en-US" altLang="en-US" sz="1800" b="1" dirty="0">
                <a:solidFill>
                  <a:srgbClr val="FF0000"/>
                </a:solidFill>
              </a:rPr>
              <a:t>zip对象</a:t>
            </a:r>
            <a:r>
              <a:rPr lang="en-US" altLang="en-US" sz="1800" b="1" dirty="0"/>
              <a:t>，其中每个元素都是包含原来的多个可迭代对象对应位置上元素的元组</a:t>
            </a:r>
            <a:r>
              <a:rPr lang="zh-CN" altLang="en-US" sz="1800" b="1" dirty="0"/>
              <a:t>，如同拉拉链一样</a:t>
            </a:r>
            <a:r>
              <a:rPr lang="en-US" altLang="en-US" sz="1800" b="1" dirty="0"/>
              <a:t>。</a:t>
            </a:r>
          </a:p>
          <a:p>
            <a:pPr>
              <a:buClr>
                <a:srgbClr val="FF0000"/>
              </a:buClr>
              <a:buFont typeface="Wingdings" panose="05000000000000000000" pitchFamily="2" charset="2"/>
              <a:buChar char="ü"/>
            </a:pPr>
            <a:r>
              <a:rPr lang="zh-CN" altLang="en-US" sz="1600" b="1" dirty="0"/>
              <a:t>例如：</a:t>
            </a:r>
            <a:endParaRPr lang="en-US" altLang="en-US" sz="1600" dirty="0"/>
          </a:p>
          <a:p>
            <a:pPr>
              <a:buNone/>
            </a:pPr>
            <a:r>
              <a:rPr lang="en-US" altLang="en-US" sz="1400" dirty="0">
                <a:latin typeface="Consolas" panose="020B0609020204030204" charset="0"/>
              </a:rPr>
              <a:t>    &gt;&gt;&gt; x = zip('</a:t>
            </a:r>
            <a:r>
              <a:rPr lang="en-US" altLang="en-US" sz="1400" dirty="0" err="1">
                <a:latin typeface="Consolas" panose="020B0609020204030204" charset="0"/>
              </a:rPr>
              <a:t>abcd</a:t>
            </a:r>
            <a:r>
              <a:rPr lang="en-US" altLang="en-US" sz="1400" dirty="0">
                <a:latin typeface="Consolas" panose="020B0609020204030204" charset="0"/>
              </a:rPr>
              <a:t>', '1234')</a:t>
            </a:r>
          </a:p>
          <a:p>
            <a:pPr>
              <a:buNone/>
            </a:pPr>
            <a:r>
              <a:rPr lang="en-US" altLang="en-US" sz="1400" dirty="0">
                <a:latin typeface="Consolas" panose="020B0609020204030204" charset="0"/>
              </a:rPr>
              <a:t>    &gt;&gt;&gt; list(x)</a:t>
            </a:r>
          </a:p>
          <a:p>
            <a:pPr>
              <a:buNone/>
            </a:pPr>
            <a:r>
              <a:rPr lang="en-US" altLang="en-US" sz="1400" dirty="0">
                <a:solidFill>
                  <a:srgbClr val="0000FF"/>
                </a:solidFill>
                <a:latin typeface="Consolas" panose="020B0609020204030204" charset="0"/>
              </a:rPr>
              <a:t>    [('a', '1'), ('b', '2'), ('c', '3'), ('d', '4')]</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2172" y="2065157"/>
            <a:ext cx="2544628" cy="1306439"/>
          </a:xfrm>
          <a:prstGeom prst="rect">
            <a:avLst/>
          </a:prstGeom>
        </p:spPr>
      </p:pic>
      <p:grpSp>
        <p:nvGrpSpPr>
          <p:cNvPr id="8" name="组合 67"/>
          <p:cNvGrpSpPr/>
          <p:nvPr/>
        </p:nvGrpSpPr>
        <p:grpSpPr>
          <a:xfrm>
            <a:off x="555407" y="89761"/>
            <a:ext cx="7445401" cy="698583"/>
            <a:chOff x="936625" y="4179148"/>
            <a:chExt cx="7445401" cy="698583"/>
          </a:xfrm>
        </p:grpSpPr>
        <p:grpSp>
          <p:nvGrpSpPr>
            <p:cNvPr id="9" name="组合 106"/>
            <p:cNvGrpSpPr/>
            <p:nvPr/>
          </p:nvGrpSpPr>
          <p:grpSpPr>
            <a:xfrm>
              <a:off x="936625" y="4179148"/>
              <a:ext cx="7445401" cy="698583"/>
              <a:chOff x="927100" y="4179148"/>
              <a:chExt cx="7445401" cy="698583"/>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2"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10" name="图片 9" descr="无标题.png"/>
            <p:cNvPicPr>
              <a:picLocks noChangeAspect="1"/>
            </p:cNvPicPr>
            <p:nvPr/>
          </p:nvPicPr>
          <p:blipFill>
            <a:blip r:embed="rId4" cstate="print"/>
            <a:stretch>
              <a:fillRect/>
            </a:stretch>
          </p:blipFill>
          <p:spPr>
            <a:xfrm>
              <a:off x="1137949" y="4364064"/>
              <a:ext cx="433676" cy="330989"/>
            </a:xfrm>
            <a:prstGeom prst="rect">
              <a:avLst/>
            </a:prstGeom>
          </p:spPr>
        </p:pic>
      </p:grpSp>
      <p:sp>
        <p:nvSpPr>
          <p:cNvPr id="13" name="文本框 12"/>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4" name="Content Placeholder 2"/>
          <p:cNvSpPr txBox="1"/>
          <p:nvPr/>
        </p:nvSpPr>
        <p:spPr bwMode="auto">
          <a:xfrm>
            <a:off x="495003" y="3632711"/>
            <a:ext cx="8213442" cy="343979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pPr>
            <a:r>
              <a:rPr lang="en-US" altLang="en-US" sz="1800" b="1" dirty="0"/>
              <a:t>内置函数filter()将一个单参数函数作用到一个序列上，返回该序列中使得该函数返回值为True的那些元素组成的</a:t>
            </a:r>
            <a:r>
              <a:rPr lang="en-US" altLang="en-US" sz="1800" b="1" dirty="0">
                <a:solidFill>
                  <a:srgbClr val="FF0000"/>
                </a:solidFill>
              </a:rPr>
              <a:t>filter对象</a:t>
            </a:r>
            <a:r>
              <a:rPr lang="en-US" altLang="en-US" sz="1800" b="1" dirty="0"/>
              <a:t>，如果指定函数为None，则返回序列中等价于True的元素。</a:t>
            </a:r>
          </a:p>
          <a:p>
            <a:pPr>
              <a:spcBef>
                <a:spcPts val="300"/>
              </a:spcBef>
              <a:buClr>
                <a:srgbClr val="FF0000"/>
              </a:buClr>
              <a:buFont typeface="Wingdings" panose="05000000000000000000" pitchFamily="2" charset="2"/>
              <a:buChar char="ü"/>
            </a:pPr>
            <a:r>
              <a:rPr lang="zh-CN" altLang="en-US" sz="1600" b="1" dirty="0"/>
              <a:t>例如：</a:t>
            </a:r>
            <a:endParaRPr lang="en-US" altLang="en-US" sz="1600" dirty="0"/>
          </a:p>
          <a:p>
            <a:pPr>
              <a:spcBef>
                <a:spcPts val="600"/>
              </a:spcBef>
              <a:buFont typeface="Arial" panose="020B0604020202020204" pitchFamily="34" charset="0"/>
              <a:buNone/>
            </a:pPr>
            <a:r>
              <a:rPr lang="en-US" altLang="en-US" sz="1400" dirty="0">
                <a:latin typeface="Consolas" panose="020B0609020204030204" charset="0"/>
              </a:rPr>
              <a:t>    &gt;&gt;&gt; </a:t>
            </a:r>
            <a:r>
              <a:rPr lang="en-US" altLang="en-US" sz="1400" dirty="0" err="1">
                <a:latin typeface="Consolas" panose="020B0609020204030204" charset="0"/>
              </a:rPr>
              <a:t>seq</a:t>
            </a:r>
            <a:r>
              <a:rPr lang="en-US" altLang="en-US" sz="1400" dirty="0">
                <a:latin typeface="Consolas" panose="020B0609020204030204" charset="0"/>
              </a:rPr>
              <a:t> = ['foo', 'x41', '?!', '***']</a:t>
            </a:r>
          </a:p>
          <a:p>
            <a:pPr>
              <a:spcBef>
                <a:spcPts val="600"/>
              </a:spcBef>
              <a:buFont typeface="Arial" panose="020B0604020202020204" pitchFamily="34" charset="0"/>
              <a:buNone/>
            </a:pPr>
            <a:r>
              <a:rPr lang="en-US" altLang="en-US" sz="1400" dirty="0">
                <a:latin typeface="Consolas" panose="020B0609020204030204" charset="0"/>
              </a:rPr>
              <a:t>    &gt;&gt;&gt; list(filter(</a:t>
            </a:r>
            <a:r>
              <a:rPr lang="en-US" altLang="en-US" sz="1400" dirty="0" err="1">
                <a:latin typeface="Consolas" panose="020B0609020204030204" charset="0"/>
              </a:rPr>
              <a:t>str.isalnum</a:t>
            </a:r>
            <a:r>
              <a:rPr lang="en-US" altLang="en-US" sz="1400" dirty="0">
                <a:latin typeface="Consolas" panose="020B0609020204030204" charset="0"/>
              </a:rPr>
              <a:t>, </a:t>
            </a:r>
            <a:r>
              <a:rPr lang="en-US" altLang="en-US" sz="1400" dirty="0" err="1">
                <a:latin typeface="Consolas" panose="020B0609020204030204" charset="0"/>
              </a:rPr>
              <a:t>seq</a:t>
            </a:r>
            <a:r>
              <a:rPr lang="en-US" altLang="en-US" sz="1400" dirty="0">
                <a:latin typeface="Consolas" panose="020B0609020204030204" charset="0"/>
              </a:rPr>
              <a:t>))      </a:t>
            </a:r>
            <a:endParaRPr lang="zh-CN" altLang="en-US" sz="1400" dirty="0">
              <a:latin typeface="Consolas" panose="020B0609020204030204" charset="0"/>
            </a:endParaRPr>
          </a:p>
          <a:p>
            <a:pPr>
              <a:spcBef>
                <a:spcPts val="600"/>
              </a:spcBef>
              <a:buFont typeface="Arial" panose="020B0604020202020204" pitchFamily="34" charset="0"/>
              <a:buNone/>
            </a:pPr>
            <a:r>
              <a:rPr lang="en-US" altLang="en-US" sz="1400" dirty="0">
                <a:solidFill>
                  <a:srgbClr val="00B0F0"/>
                </a:solidFill>
                <a:latin typeface="Consolas" panose="020B0609020204030204" charset="0"/>
              </a:rPr>
              <a:t>    </a:t>
            </a:r>
            <a:r>
              <a:rPr lang="en-US" altLang="en-US" sz="1400" dirty="0">
                <a:solidFill>
                  <a:srgbClr val="0000FF"/>
                </a:solidFill>
                <a:latin typeface="Consolas" panose="020B0609020204030204" charset="0"/>
              </a:rPr>
              <a:t>['foo', 'x41']</a:t>
            </a:r>
          </a:p>
        </p:txBody>
      </p:sp>
      <p:pic>
        <p:nvPicPr>
          <p:cNvPr id="3" name="图片 2">
            <a:extLst>
              <a:ext uri="{FF2B5EF4-FFF2-40B4-BE49-F238E27FC236}">
                <a16:creationId xmlns:a16="http://schemas.microsoft.com/office/drawing/2014/main" id="{64021B04-2411-165C-2208-757330DED587}"/>
              </a:ext>
            </a:extLst>
          </p:cNvPr>
          <p:cNvPicPr>
            <a:picLocks noChangeAspect="1"/>
          </p:cNvPicPr>
          <p:nvPr/>
        </p:nvPicPr>
        <p:blipFill>
          <a:blip r:embed="rId5"/>
          <a:stretch>
            <a:fillRect/>
          </a:stretch>
        </p:blipFill>
        <p:spPr>
          <a:xfrm>
            <a:off x="4674983" y="6417578"/>
            <a:ext cx="4469017" cy="701322"/>
          </a:xfrm>
          <a:prstGeom prst="rect">
            <a:avLst/>
          </a:prstGeom>
        </p:spPr>
      </p:pic>
      <p:pic>
        <p:nvPicPr>
          <p:cNvPr id="17" name="图片 16">
            <a:extLst>
              <a:ext uri="{FF2B5EF4-FFF2-40B4-BE49-F238E27FC236}">
                <a16:creationId xmlns:a16="http://schemas.microsoft.com/office/drawing/2014/main" id="{23F163AA-D33A-E79C-AB35-45B77051A5E5}"/>
              </a:ext>
            </a:extLst>
          </p:cNvPr>
          <p:cNvPicPr>
            <a:picLocks noChangeAspect="1"/>
          </p:cNvPicPr>
          <p:nvPr/>
        </p:nvPicPr>
        <p:blipFill>
          <a:blip r:embed="rId6"/>
          <a:stretch>
            <a:fillRect/>
          </a:stretch>
        </p:blipFill>
        <p:spPr>
          <a:xfrm>
            <a:off x="4608140" y="4348919"/>
            <a:ext cx="1285861" cy="1225140"/>
          </a:xfrm>
          <a:prstGeom prst="rect">
            <a:avLst/>
          </a:prstGeom>
        </p:spPr>
      </p:pic>
      <p:pic>
        <p:nvPicPr>
          <p:cNvPr id="18" name="图片 17">
            <a:extLst>
              <a:ext uri="{FF2B5EF4-FFF2-40B4-BE49-F238E27FC236}">
                <a16:creationId xmlns:a16="http://schemas.microsoft.com/office/drawing/2014/main" id="{0FFDA867-ABFE-0216-7600-A8CD11AAB8F1}"/>
              </a:ext>
            </a:extLst>
          </p:cNvPr>
          <p:cNvPicPr>
            <a:picLocks noChangeAspect="1"/>
          </p:cNvPicPr>
          <p:nvPr/>
        </p:nvPicPr>
        <p:blipFill>
          <a:blip r:embed="rId5"/>
          <a:stretch>
            <a:fillRect/>
          </a:stretch>
        </p:blipFill>
        <p:spPr>
          <a:xfrm>
            <a:off x="4674983" y="6184062"/>
            <a:ext cx="4469017" cy="701322"/>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8"/>
                                        </p:tgtEl>
                                        <p:attrNameLst>
                                          <p:attrName>style.visibility</p:attrName>
                                        </p:attrNameLst>
                                      </p:cBhvr>
                                      <p:to>
                                        <p:strVal val="visible"/>
                                      </p:to>
                                    </p:set>
                                    <p:anim calcmode="lin" valueType="num">
                                      <p:cBhvr additive="base">
                                        <p:cTn id="59" dur="500" fill="hold"/>
                                        <p:tgtEl>
                                          <p:spTgt spid="18"/>
                                        </p:tgtEl>
                                        <p:attrNameLst>
                                          <p:attrName>ppt_x</p:attrName>
                                        </p:attrNameLst>
                                      </p:cBhvr>
                                      <p:tavLst>
                                        <p:tav tm="0">
                                          <p:val>
                                            <p:strVal val="#ppt_x"/>
                                          </p:val>
                                        </p:tav>
                                        <p:tav tm="100000">
                                          <p:val>
                                            <p:strVal val="#ppt_x"/>
                                          </p:val>
                                        </p:tav>
                                      </p:tavLst>
                                    </p:anim>
                                    <p:anim calcmode="lin" valueType="num">
                                      <p:cBhvr additive="base">
                                        <p:cTn id="6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69</a:t>
            </a:fld>
            <a:endParaRPr lang="zh-CN" altLang="en-US" dirty="0"/>
          </a:p>
        </p:txBody>
      </p:sp>
      <p:sp>
        <p:nvSpPr>
          <p:cNvPr id="6" name="Content Placeholder 2"/>
          <p:cNvSpPr txBox="1"/>
          <p:nvPr/>
        </p:nvSpPr>
        <p:spPr bwMode="auto">
          <a:xfrm>
            <a:off x="492713" y="1268760"/>
            <a:ext cx="8229600" cy="2302190"/>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en-US" sz="1800" b="1" dirty="0">
                <a:ea typeface="宋体" panose="02010600030101010101" pitchFamily="2" charset="-122"/>
              </a:rPr>
              <a:t>enumerate()</a:t>
            </a:r>
            <a:r>
              <a:rPr lang="en-US" altLang="en-US" sz="1800" b="1" dirty="0" err="1">
                <a:ea typeface="宋体" panose="02010600030101010101" pitchFamily="2" charset="-122"/>
              </a:rPr>
              <a:t>函数用来枚举可迭代对象中的元素，返回可迭代的enumerate对象，其中每个元素都是包含索引和值的元组</a:t>
            </a:r>
            <a:r>
              <a:rPr lang="en-US" altLang="en-US" sz="1800" b="1" dirty="0">
                <a:ea typeface="宋体" panose="02010600030101010101" pitchFamily="2" charset="-122"/>
              </a:rPr>
              <a:t>。</a:t>
            </a:r>
          </a:p>
          <a:p>
            <a:pPr>
              <a:spcBef>
                <a:spcPts val="600"/>
              </a:spcBef>
              <a:buClr>
                <a:srgbClr val="FF0000"/>
              </a:buClr>
              <a:buFont typeface="Wingdings" panose="05000000000000000000" pitchFamily="2" charset="2"/>
              <a:buChar char="ü"/>
            </a:pPr>
            <a:r>
              <a:rPr lang="zh-CN" altLang="en-US" sz="1800" b="1" dirty="0">
                <a:ea typeface="宋体" panose="02010600030101010101" pitchFamily="2" charset="-122"/>
              </a:rPr>
              <a:t>例如：</a:t>
            </a:r>
            <a:endParaRPr lang="en-US" altLang="en-US" sz="1800" b="1" dirty="0">
              <a:ea typeface="宋体" panose="02010600030101010101" pitchFamily="2" charset="-122"/>
            </a:endParaRPr>
          </a:p>
          <a:p>
            <a:pPr>
              <a:spcBef>
                <a:spcPct val="0"/>
              </a:spcBef>
              <a:buFont typeface="Arial" panose="020B0604020202020204" pitchFamily="34" charset="0"/>
              <a:buNone/>
            </a:pPr>
            <a:r>
              <a:rPr lang="en-US" altLang="en-US" sz="1350" dirty="0">
                <a:latin typeface="Consolas" panose="020B0609020204030204" charset="0"/>
              </a:rPr>
              <a:t>    &gt;&gt;&gt; for index, value in enumerate(range(10, 15)):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枚举range对象中的元素</a:t>
            </a:r>
            <a:endParaRPr lang="en-US" altLang="en-US" sz="1350" dirty="0">
              <a:solidFill>
                <a:srgbClr val="0000FF"/>
              </a:solidFill>
              <a:latin typeface="Consolas" panose="020B0609020204030204" charset="0"/>
            </a:endParaRPr>
          </a:p>
          <a:p>
            <a:pPr>
              <a:spcBef>
                <a:spcPct val="0"/>
              </a:spcBef>
              <a:buFont typeface="Arial" panose="020B0604020202020204" pitchFamily="34" charset="0"/>
              <a:buNone/>
            </a:pPr>
            <a:r>
              <a:rPr lang="en-US" altLang="en-US" sz="1350" dirty="0">
                <a:latin typeface="Consolas" panose="020B0609020204030204" charset="0"/>
              </a:rPr>
              <a:t>        print((index, value), end=' ')</a:t>
            </a:r>
          </a:p>
          <a:p>
            <a:pPr>
              <a:spcBef>
                <a:spcPct val="0"/>
              </a:spcBef>
              <a:buFont typeface="Arial" panose="020B0604020202020204" pitchFamily="34" charset="0"/>
              <a:buNone/>
            </a:pPr>
            <a:r>
              <a:rPr lang="en-US" altLang="en-US" sz="1350" dirty="0">
                <a:solidFill>
                  <a:srgbClr val="0000FF"/>
                </a:solidFill>
                <a:latin typeface="Consolas" panose="020B0609020204030204" charset="0"/>
              </a:rPr>
              <a:t>    (0, 10) (1, 11) (2, 12) (3, 13) (4, 14) </a:t>
            </a:r>
          </a:p>
          <a:p>
            <a:pPr>
              <a:lnSpc>
                <a:spcPts val="800"/>
              </a:lnSpc>
              <a:spcBef>
                <a:spcPct val="0"/>
              </a:spcBef>
              <a:buFont typeface="Arial" panose="020B0604020202020204" pitchFamily="34" charset="0"/>
              <a:buNone/>
            </a:pPr>
            <a:endParaRPr lang="en-US" altLang="en-US" sz="1350" dirty="0">
              <a:solidFill>
                <a:srgbClr val="00B0F0"/>
              </a:solidFill>
              <a:latin typeface="Consolas" panose="020B0609020204030204" charset="0"/>
            </a:endParaRPr>
          </a:p>
          <a:p>
            <a:pPr>
              <a:spcBef>
                <a:spcPct val="0"/>
              </a:spcBef>
              <a:buNone/>
            </a:pPr>
            <a:r>
              <a:rPr lang="en-US" altLang="en-US" sz="1350" dirty="0">
                <a:latin typeface="Consolas" panose="020B0609020204030204" charset="0"/>
              </a:rPr>
              <a:t>    &gt;&gt;&gt; list(enumerate('</a:t>
            </a:r>
            <a:r>
              <a:rPr lang="en-US" altLang="en-US" sz="1350" dirty="0" err="1">
                <a:latin typeface="Consolas" panose="020B0609020204030204" charset="0"/>
              </a:rPr>
              <a:t>abcd</a:t>
            </a:r>
            <a:r>
              <a:rPr lang="en-US" altLang="en-US" sz="1350" dirty="0">
                <a:latin typeface="Consolas" panose="020B0609020204030204" charset="0"/>
              </a:rPr>
              <a:t>'))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枚举字符串中的元素</a:t>
            </a:r>
            <a:endParaRPr lang="en-US" altLang="en-US" sz="1350" dirty="0">
              <a:solidFill>
                <a:srgbClr val="0000FF"/>
              </a:solidFill>
              <a:latin typeface="Consolas" panose="020B0609020204030204" charset="0"/>
            </a:endParaRPr>
          </a:p>
          <a:p>
            <a:pPr>
              <a:spcBef>
                <a:spcPct val="0"/>
              </a:spcBef>
              <a:buNone/>
            </a:pPr>
            <a:r>
              <a:rPr lang="en-US" altLang="en-US" sz="1350" dirty="0">
                <a:solidFill>
                  <a:srgbClr val="0000FF"/>
                </a:solidFill>
                <a:latin typeface="Consolas" panose="020B0609020204030204" charset="0"/>
              </a:rPr>
              <a:t>    [(0, 'a'), (1, 'b'), (2, 'c'), (3, 'd')]</a:t>
            </a:r>
            <a:endParaRPr lang="en-US" altLang="en-US" sz="1350" dirty="0">
              <a:solidFill>
                <a:srgbClr val="00B0F0"/>
              </a:solidFill>
              <a:latin typeface="Consolas" panose="020B0609020204030204" charset="0"/>
            </a:endParaRPr>
          </a:p>
        </p:txBody>
      </p:sp>
      <p:grpSp>
        <p:nvGrpSpPr>
          <p:cNvPr id="7" name="组合 67"/>
          <p:cNvGrpSpPr/>
          <p:nvPr/>
        </p:nvGrpSpPr>
        <p:grpSpPr>
          <a:xfrm>
            <a:off x="555407" y="89761"/>
            <a:ext cx="7445401" cy="698583"/>
            <a:chOff x="936625" y="4179148"/>
            <a:chExt cx="7445401" cy="698583"/>
          </a:xfrm>
        </p:grpSpPr>
        <p:grpSp>
          <p:nvGrpSpPr>
            <p:cNvPr id="8" name="组合 106"/>
            <p:cNvGrpSpPr/>
            <p:nvPr/>
          </p:nvGrpSpPr>
          <p:grpSpPr>
            <a:xfrm>
              <a:off x="936625" y="4179148"/>
              <a:ext cx="7445401" cy="698583"/>
              <a:chOff x="927100" y="4179148"/>
              <a:chExt cx="7445401" cy="698583"/>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1"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文本框 11"/>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4" name="Content Placeholder 2"/>
          <p:cNvSpPr txBox="1"/>
          <p:nvPr/>
        </p:nvSpPr>
        <p:spPr bwMode="auto">
          <a:xfrm>
            <a:off x="457200" y="3618107"/>
            <a:ext cx="8229600" cy="2081035"/>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en-US" altLang="en-US" sz="1800" b="1" dirty="0" err="1"/>
              <a:t>内置函数map</a:t>
            </a:r>
            <a:r>
              <a:rPr lang="en-US" altLang="en-US" sz="1800" b="1" dirty="0"/>
              <a:t>()把一个函数func依次映射到序列或迭代器对象的每个元素上，并返回一个可迭代的map对象作为结果，map对象中每个元素是原序列中元素经过函数func处理后的结果</a:t>
            </a:r>
            <a:r>
              <a:rPr lang="en-US" altLang="en-US" sz="1800" dirty="0"/>
              <a:t>。</a:t>
            </a:r>
          </a:p>
          <a:p>
            <a:pPr>
              <a:buClr>
                <a:srgbClr val="FF0000"/>
              </a:buClr>
              <a:buFont typeface="Wingdings" panose="05000000000000000000" pitchFamily="2" charset="2"/>
              <a:buChar char="ü"/>
            </a:pPr>
            <a:r>
              <a:rPr lang="zh-CN" altLang="en-US" sz="1600" b="1" dirty="0"/>
              <a:t>例如</a:t>
            </a:r>
            <a:r>
              <a:rPr lang="zh-CN" altLang="en-US" sz="1800" dirty="0"/>
              <a:t>：</a:t>
            </a:r>
            <a:endParaRPr lang="en-US" altLang="en-US" sz="1800" dirty="0"/>
          </a:p>
          <a:p>
            <a:pPr>
              <a:spcBef>
                <a:spcPct val="0"/>
              </a:spcBef>
              <a:buFont typeface="Arial" panose="020B0604020202020204" pitchFamily="34" charset="0"/>
              <a:buNone/>
            </a:pPr>
            <a:r>
              <a:rPr lang="en-US" altLang="en-US" sz="1350" dirty="0">
                <a:latin typeface="Consolas" panose="020B0609020204030204" charset="0"/>
              </a:rPr>
              <a:t>    &gt;&gt;&gt; list(map(</a:t>
            </a:r>
            <a:r>
              <a:rPr lang="en-US" altLang="en-US" sz="1350" dirty="0" err="1">
                <a:latin typeface="Consolas" panose="020B0609020204030204" charset="0"/>
              </a:rPr>
              <a:t>str</a:t>
            </a:r>
            <a:r>
              <a:rPr lang="en-US" altLang="en-US" sz="1350" dirty="0">
                <a:latin typeface="Consolas" panose="020B0609020204030204" charset="0"/>
              </a:rPr>
              <a:t>, range(5))) </a:t>
            </a:r>
          </a:p>
          <a:p>
            <a:pPr>
              <a:spcBef>
                <a:spcPct val="0"/>
              </a:spcBef>
              <a:buFont typeface="Arial" panose="020B0604020202020204" pitchFamily="34" charset="0"/>
              <a:buNone/>
            </a:pPr>
            <a:r>
              <a:rPr lang="en-US" altLang="en-US" sz="1350" dirty="0">
                <a:solidFill>
                  <a:srgbClr val="0000FF"/>
                </a:solidFill>
                <a:latin typeface="Consolas" panose="020B0609020204030204" charset="0"/>
              </a:rPr>
              <a:t>    ['0', '1', '2', '3', '4']</a:t>
            </a:r>
          </a:p>
          <a:p>
            <a:pPr>
              <a:spcBef>
                <a:spcPct val="0"/>
              </a:spcBef>
              <a:buFont typeface="Arial" panose="020B0604020202020204" pitchFamily="34" charset="0"/>
              <a:buNone/>
            </a:pPr>
            <a:r>
              <a:rPr lang="en-US" altLang="en-US" sz="1350" dirty="0">
                <a:latin typeface="Consolas" panose="020B0609020204030204" charset="0"/>
              </a:rPr>
              <a:t>    &gt;&gt;&gt; </a:t>
            </a:r>
            <a:r>
              <a:rPr lang="en-US" altLang="en-US" sz="1350" dirty="0" err="1">
                <a:latin typeface="Consolas" panose="020B0609020204030204" charset="0"/>
              </a:rPr>
              <a:t>def</a:t>
            </a:r>
            <a:r>
              <a:rPr lang="en-US" altLang="en-US" sz="1350" dirty="0">
                <a:latin typeface="Consolas" panose="020B0609020204030204" charset="0"/>
              </a:rPr>
              <a:t> add5(v): </a:t>
            </a:r>
          </a:p>
          <a:p>
            <a:pPr>
              <a:spcBef>
                <a:spcPct val="0"/>
              </a:spcBef>
              <a:buFont typeface="Arial" panose="020B0604020202020204" pitchFamily="34" charset="0"/>
              <a:buNone/>
            </a:pPr>
            <a:r>
              <a:rPr lang="en-US" altLang="en-US" sz="1350" dirty="0">
                <a:latin typeface="Consolas" panose="020B0609020204030204" charset="0"/>
              </a:rPr>
              <a:t>        return v+5</a:t>
            </a:r>
          </a:p>
          <a:p>
            <a:pPr>
              <a:spcBef>
                <a:spcPct val="0"/>
              </a:spcBef>
              <a:buFont typeface="Arial" panose="020B0604020202020204" pitchFamily="34" charset="0"/>
              <a:buNone/>
            </a:pPr>
            <a:r>
              <a:rPr lang="en-US" altLang="en-US" sz="1350" dirty="0">
                <a:latin typeface="Consolas" panose="020B0609020204030204" charset="0"/>
              </a:rPr>
              <a:t>    &gt;&gt;&gt; list(map(add5, range(10)))   </a:t>
            </a:r>
            <a:r>
              <a:rPr lang="en-US" altLang="en-US" sz="1350" dirty="0">
                <a:solidFill>
                  <a:srgbClr val="0000FF"/>
                </a:solidFill>
                <a:latin typeface="Consolas" panose="020B0609020204030204" charset="0"/>
              </a:rPr>
              <a:t>#</a:t>
            </a:r>
            <a:r>
              <a:rPr lang="en-US" altLang="en-US" sz="1350" dirty="0" err="1">
                <a:solidFill>
                  <a:srgbClr val="0000FF"/>
                </a:solidFill>
                <a:latin typeface="Consolas" panose="020B0609020204030204" charset="0"/>
              </a:rPr>
              <a:t>把单参数函数映射到一个序列的所有元素</a:t>
            </a:r>
            <a:endParaRPr lang="en-US" altLang="en-US" sz="1350" dirty="0">
              <a:solidFill>
                <a:srgbClr val="0000FF"/>
              </a:solidFill>
              <a:latin typeface="Consolas" panose="020B0609020204030204" charset="0"/>
            </a:endParaRPr>
          </a:p>
          <a:p>
            <a:pPr>
              <a:spcBef>
                <a:spcPct val="0"/>
              </a:spcBef>
              <a:buFont typeface="Arial" panose="020B0604020202020204" pitchFamily="34" charset="0"/>
              <a:buNone/>
            </a:pPr>
            <a:r>
              <a:rPr lang="en-US" altLang="en-US" sz="1350" dirty="0">
                <a:solidFill>
                  <a:srgbClr val="0000FF"/>
                </a:solidFill>
                <a:latin typeface="Consolas" panose="020B0609020204030204" charset="0"/>
              </a:rPr>
              <a:t>    [5, 6, 7, 8, 9, 10, 11, 12, 13, 14]</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467544" y="1052736"/>
            <a:ext cx="8568952" cy="4678451"/>
          </a:xfrm>
        </p:spPr>
        <p:txBody>
          <a:bodyPr anchor="t"/>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默认编程环境：</a:t>
            </a:r>
            <a:r>
              <a:rPr lang="en-US" altLang="zh-CN" sz="2400" b="1" dirty="0">
                <a:solidFill>
                  <a:srgbClr val="FF0000"/>
                </a:solidFill>
              </a:rPr>
              <a:t>IDLE </a:t>
            </a:r>
            <a:r>
              <a:rPr lang="en-US" altLang="zh-CN" sz="1800" b="1" dirty="0"/>
              <a:t>(</a:t>
            </a:r>
            <a:r>
              <a:rPr lang="en-US" altLang="zh-CN" sz="1800" b="1" dirty="0">
                <a:solidFill>
                  <a:srgbClr val="0000FF"/>
                </a:solidFill>
              </a:rPr>
              <a:t>Integrated Development &amp; Learning Environment</a:t>
            </a:r>
            <a:r>
              <a:rPr lang="en-US" altLang="zh-CN" sz="1800" b="1" dirty="0"/>
              <a:t>)</a:t>
            </a:r>
            <a:endParaRPr lang="en-US" altLang="zh-CN" sz="2400" b="1" dirty="0"/>
          </a:p>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其他常用开发环境</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pyCharm</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a:solidFill>
                  <a:srgbClr val="FF0000"/>
                </a:solidFill>
              </a:rPr>
              <a:t>Anaconda3</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b="1" dirty="0" err="1">
                <a:solidFill>
                  <a:srgbClr val="FF0000"/>
                </a:solidFill>
              </a:rPr>
              <a:t>Eclipse+PyDev</a:t>
            </a:r>
            <a:endParaRPr lang="en-US" altLang="zh-CN" sz="1800" b="1" dirty="0">
              <a:solidFill>
                <a:srgbClr val="FF0000"/>
              </a:solidFill>
            </a:endParaRP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err="1"/>
              <a:t>wingIDE</a:t>
            </a:r>
            <a:endParaRPr lang="en-US" altLang="zh-CN" sz="1800" dirty="0"/>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Eric</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zh-CN" sz="1800" dirty="0"/>
              <a:t>PythonWin</a:t>
            </a:r>
          </a:p>
          <a:p>
            <a:pPr lvl="1">
              <a:lnSpc>
                <a:spcPct val="80000"/>
              </a:lnSpc>
              <a:spcBef>
                <a:spcPts val="600"/>
              </a:spcBef>
              <a:spcAft>
                <a:spcPts val="600"/>
              </a:spcAft>
              <a:buClr>
                <a:srgbClr val="FF0000"/>
              </a:buClr>
              <a:buSzPct val="90000"/>
              <a:buFont typeface="Wingdings" panose="05000000000000000000" pitchFamily="2" charset="2"/>
              <a:buChar char="n"/>
            </a:pPr>
            <a:r>
              <a:rPr lang="en-US" altLang="en-US" sz="1800" dirty="0" err="1"/>
              <a:t>zwPython</a:t>
            </a:r>
            <a:endParaRPr lang="en-US" altLang="en-US" sz="1800" dirty="0"/>
          </a:p>
        </p:txBody>
      </p:sp>
      <p:grpSp>
        <p:nvGrpSpPr>
          <p:cNvPr id="4" name="组合 114"/>
          <p:cNvGrpSpPr/>
          <p:nvPr/>
        </p:nvGrpSpPr>
        <p:grpSpPr>
          <a:xfrm>
            <a:off x="530027" y="116632"/>
            <a:ext cx="6464410" cy="662730"/>
            <a:chOff x="933887" y="3380765"/>
            <a:chExt cx="6464410" cy="662730"/>
          </a:xfrm>
        </p:grpSpPr>
        <p:grpSp>
          <p:nvGrpSpPr>
            <p:cNvPr id="5" name="组合 105"/>
            <p:cNvGrpSpPr/>
            <p:nvPr/>
          </p:nvGrpSpPr>
          <p:grpSpPr>
            <a:xfrm>
              <a:off x="933887" y="3380765"/>
              <a:ext cx="6464410" cy="662730"/>
              <a:chOff x="933887" y="3380765"/>
              <a:chExt cx="6464410" cy="662730"/>
            </a:xfrm>
          </p:grpSpPr>
          <p:sp>
            <p:nvSpPr>
              <p:cNvPr id="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0" name="文本占位符 11266"/>
          <p:cNvSpPr txBox="1"/>
          <p:nvPr/>
        </p:nvSpPr>
        <p:spPr bwMode="auto">
          <a:xfrm>
            <a:off x="467544" y="4581128"/>
            <a:ext cx="6173280" cy="353908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ts val="1200"/>
              </a:spcBef>
              <a:spcAft>
                <a:spcPts val="600"/>
              </a:spcAft>
              <a:buClr>
                <a:srgbClr val="FF0000"/>
              </a:buClr>
              <a:buSzPct val="90000"/>
              <a:buFont typeface="Wingdings" panose="05000000000000000000" pitchFamily="2" charset="2"/>
              <a:buChar char="Ø"/>
            </a:pPr>
            <a:r>
              <a:rPr lang="zh-CN" altLang="en-US" sz="2400" b="1" dirty="0"/>
              <a:t>几个重要网址</a:t>
            </a: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3"/>
              </a:rPr>
              <a:t>https://www.python.org/</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4"/>
              </a:rPr>
              <a:t>https://www.python.org/doc/</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5"/>
              </a:rPr>
              <a:t>http://bugs.python.org/</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6"/>
              </a:rPr>
              <a:t>https://hackerone.com/python</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hlinkClick r:id="rId7"/>
              </a:rPr>
              <a:t>http://stackoverflow.com/questions/tagged/python</a:t>
            </a:r>
            <a:endParaRPr lang="en-US" altLang="zh-CN" sz="1600" dirty="0">
              <a:solidFill>
                <a:srgbClr val="0000FF"/>
              </a:solidFill>
            </a:endParaRPr>
          </a:p>
          <a:p>
            <a:pPr lvl="1">
              <a:lnSpc>
                <a:spcPct val="80000"/>
              </a:lnSpc>
              <a:spcBef>
                <a:spcPts val="600"/>
              </a:spcBef>
              <a:spcAft>
                <a:spcPts val="0"/>
              </a:spcAft>
              <a:buClr>
                <a:srgbClr val="FF0000"/>
              </a:buClr>
              <a:buSzPct val="90000"/>
              <a:buFont typeface="Wingdings" panose="05000000000000000000" pitchFamily="2" charset="2"/>
              <a:buChar char="n"/>
            </a:pPr>
            <a:r>
              <a:rPr lang="en-US" altLang="zh-CN" sz="1600" dirty="0">
                <a:solidFill>
                  <a:srgbClr val="0000FF"/>
                </a:solidFill>
              </a:rPr>
              <a:t>https://www.runoob.com/python/python-intro.html</a:t>
            </a: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a:p>
            <a:pPr lvl="1">
              <a:lnSpc>
                <a:spcPct val="80000"/>
              </a:lnSpc>
              <a:spcBef>
                <a:spcPts val="600"/>
              </a:spcBef>
              <a:spcAft>
                <a:spcPts val="0"/>
              </a:spcAft>
              <a:buClr>
                <a:srgbClr val="FF0000"/>
              </a:buClr>
              <a:buSzPct val="90000"/>
              <a:buFont typeface="Arial" panose="020B0604020202020204" pitchFamily="34" charset="0"/>
              <a:buChar char="•"/>
            </a:pPr>
            <a:endParaRPr lang="en-US" altLang="zh-CN" sz="1350"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70</a:t>
            </a:fld>
            <a:endParaRPr lang="zh-CN" altLang="en-US" dirty="0"/>
          </a:p>
        </p:txBody>
      </p:sp>
      <p:sp>
        <p:nvSpPr>
          <p:cNvPr id="5" name="内容占位符 2"/>
          <p:cNvSpPr>
            <a:spLocks noGrp="1"/>
          </p:cNvSpPr>
          <p:nvPr>
            <p:ph idx="1"/>
          </p:nvPr>
        </p:nvSpPr>
        <p:spPr>
          <a:xfrm>
            <a:off x="554316" y="4130232"/>
            <a:ext cx="8170565" cy="3395066"/>
          </a:xfrm>
        </p:spPr>
        <p:txBody>
          <a:bodyPr/>
          <a:lstStyle/>
          <a:p>
            <a:pPr fontAlgn="base">
              <a:spcBef>
                <a:spcPts val="0"/>
              </a:spcBef>
              <a:buClr>
                <a:srgbClr val="FF0000"/>
              </a:buClr>
              <a:buFont typeface="Wingdings" panose="05000000000000000000" pitchFamily="2" charset="2"/>
              <a:buChar char="n"/>
            </a:pPr>
            <a:r>
              <a:rPr lang="en-US" altLang="en-US" sz="1800" b="1" strike="noStrike" noProof="1">
                <a:sym typeface="+mn-ea"/>
              </a:rPr>
              <a:t>reversed()对可迭代对象（生成器对象和具有惰性求值特性的zip、map、filter、enumerate等类似对象除外）进行翻转（首尾交换）并返回可迭代的reversed对象</a:t>
            </a:r>
            <a:r>
              <a:rPr lang="zh-CN" altLang="en-US" sz="1800" b="1" strike="noStrike" noProof="1">
                <a:ea typeface="宋体" panose="02010600030101010101" pitchFamily="2" charset="-122"/>
                <a:sym typeface="+mn-ea"/>
              </a:rPr>
              <a:t>。</a:t>
            </a:r>
          </a:p>
          <a:p>
            <a:pPr>
              <a:buClr>
                <a:srgbClr val="FF0000"/>
              </a:buClr>
              <a:buFont typeface="Wingdings" panose="05000000000000000000" pitchFamily="2" charset="2"/>
              <a:buChar char="ü"/>
            </a:pPr>
            <a:r>
              <a:rPr lang="zh-CN" altLang="en-US" sz="1600" b="1" dirty="0"/>
              <a:t>例如：</a:t>
            </a:r>
            <a:endParaRPr lang="en-US" altLang="en-US" sz="1600" b="1" dirty="0"/>
          </a:p>
          <a:p>
            <a:pPr fontAlgn="base">
              <a:buNone/>
            </a:pPr>
            <a:r>
              <a:rPr lang="en-US" altLang="en-US" sz="1350" strike="noStrike" noProof="1">
                <a:latin typeface="Consolas" panose="020B0609020204030204" charset="0"/>
                <a:sym typeface="+mn-ea"/>
              </a:rPr>
              <a:t>    &gt;&gt;&gt; x = ['aaaa', 'bc', 'd', 'b', 'ba']</a:t>
            </a:r>
            <a:endParaRPr lang="en-US" altLang="en-US" sz="1350" strike="noStrike" noProof="1">
              <a:latin typeface="Consolas" panose="020B0609020204030204" charset="0"/>
            </a:endParaRPr>
          </a:p>
          <a:p>
            <a:pPr fontAlgn="base">
              <a:buNone/>
            </a:pPr>
            <a:r>
              <a:rPr lang="en-US" altLang="en-US" sz="1350" strike="noStrike" noProof="1">
                <a:latin typeface="Consolas" panose="020B0609020204030204" charset="0"/>
                <a:sym typeface="+mn-ea"/>
              </a:rPr>
              <a:t>    &gt;&gt;&gt; reversed(x)                 </a:t>
            </a:r>
            <a:r>
              <a:rPr lang="en-US" altLang="en-US" sz="1350" strike="noStrike" noProof="1">
                <a:solidFill>
                  <a:srgbClr val="0000FF"/>
                </a:solidFill>
                <a:latin typeface="Consolas" panose="020B0609020204030204" charset="0"/>
                <a:sym typeface="+mn-ea"/>
              </a:rPr>
              <a:t>#逆序，返回reversed对象</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a:solidFill>
                  <a:srgbClr val="0000FF"/>
                </a:solidFill>
                <a:latin typeface="Consolas" panose="020B0609020204030204" charset="0"/>
                <a:sym typeface="+mn-ea"/>
              </a:rPr>
              <a:t>    &lt;list_reverseiterator object at 0x0000000002E6C3C8&gt;</a:t>
            </a:r>
          </a:p>
          <a:p>
            <a:pPr fontAlgn="base">
              <a:buNone/>
            </a:pPr>
            <a:r>
              <a:rPr lang="en-US" altLang="en-US" sz="1350" strike="noStrike" noProof="1">
                <a:latin typeface="Consolas" panose="020B0609020204030204" charset="0"/>
                <a:sym typeface="+mn-ea"/>
              </a:rPr>
              <a:t>    &gt;&gt;&gt; list(reversed(x)) </a:t>
            </a:r>
            <a:endParaRPr lang="en-US" altLang="en-US" sz="1350" strike="noStrike" noProof="1">
              <a:solidFill>
                <a:srgbClr val="0000FF"/>
              </a:solidFill>
              <a:latin typeface="Consolas" panose="020B0609020204030204" charset="0"/>
            </a:endParaRPr>
          </a:p>
          <a:p>
            <a:pPr fontAlgn="base">
              <a:buNone/>
            </a:pPr>
            <a:r>
              <a:rPr lang="en-US" altLang="en-US" sz="1350" strike="noStrike" noProof="1">
                <a:solidFill>
                  <a:srgbClr val="0000FF"/>
                </a:solidFill>
                <a:latin typeface="Consolas" panose="020B0609020204030204" charset="0"/>
                <a:sym typeface="+mn-ea"/>
              </a:rPr>
              <a:t>    ['ba', 'b', 'd', 'bc', 'aaaa']</a:t>
            </a:r>
          </a:p>
          <a:p>
            <a:pPr marL="0" indent="0" fontAlgn="base">
              <a:buNone/>
            </a:pPr>
            <a:endParaRPr lang="zh-CN" altLang="en-US" sz="1350" strike="noStrike" noProof="1">
              <a:ea typeface="宋体" panose="02010600030101010101" pitchFamily="2" charset="-122"/>
              <a:sym typeface="+mn-ea"/>
            </a:endParaRPr>
          </a:p>
        </p:txBody>
      </p:sp>
      <p:grpSp>
        <p:nvGrpSpPr>
          <p:cNvPr id="6" name="组合 67"/>
          <p:cNvGrpSpPr/>
          <p:nvPr/>
        </p:nvGrpSpPr>
        <p:grpSpPr>
          <a:xfrm>
            <a:off x="555407" y="89761"/>
            <a:ext cx="7445401" cy="698583"/>
            <a:chOff x="936625" y="4179148"/>
            <a:chExt cx="7445401" cy="698583"/>
          </a:xfrm>
        </p:grpSpPr>
        <p:grpSp>
          <p:nvGrpSpPr>
            <p:cNvPr id="7" name="组合 106"/>
            <p:cNvGrpSpPr/>
            <p:nvPr/>
          </p:nvGrpSpPr>
          <p:grpSpPr>
            <a:xfrm>
              <a:off x="936625" y="4179148"/>
              <a:ext cx="7445401" cy="698583"/>
              <a:chOff x="927100" y="4179148"/>
              <a:chExt cx="7445401" cy="698583"/>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0" name="TextBox 6"/>
              <p:cNvSpPr txBox="1">
                <a:spLocks noChangeArrowheads="1"/>
              </p:cNvSpPr>
              <p:nvPr/>
            </p:nvSpPr>
            <p:spPr bwMode="auto">
              <a:xfrm>
                <a:off x="1055261"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常用内置函数</a:t>
                </a: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1.3.6 </a:t>
            </a:r>
            <a:r>
              <a:rPr lang="zh-CN" altLang="en-US" sz="2400" b="1" dirty="0">
                <a:latin typeface="Times New Roman" panose="02020603050405020304" pitchFamily="18" charset="0"/>
              </a:rPr>
              <a:t>常用内置函数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具体示例</a:t>
            </a:r>
          </a:p>
        </p:txBody>
      </p:sp>
      <p:sp>
        <p:nvSpPr>
          <p:cNvPr id="13" name="内容占位符 2"/>
          <p:cNvSpPr txBox="1"/>
          <p:nvPr/>
        </p:nvSpPr>
        <p:spPr bwMode="auto">
          <a:xfrm>
            <a:off x="554316" y="1321920"/>
            <a:ext cx="7250430" cy="280831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pPr>
            <a:r>
              <a:rPr lang="en-US" altLang="zh-CN" sz="1800" noProof="1"/>
              <a:t>map</a:t>
            </a:r>
            <a:r>
              <a:rPr lang="zh-CN" altLang="en-US" sz="1800" noProof="1">
                <a:ea typeface="宋体" panose="02010600030101010101" pitchFamily="2" charset="-122"/>
              </a:rPr>
              <a:t>、</a:t>
            </a:r>
            <a:r>
              <a:rPr lang="en-US" altLang="zh-CN" sz="1800" noProof="1">
                <a:ea typeface="宋体" panose="02010600030101010101" pitchFamily="2" charset="-122"/>
              </a:rPr>
              <a:t>filter</a:t>
            </a:r>
            <a:r>
              <a:rPr lang="zh-CN" altLang="en-US" sz="1800" noProof="1">
                <a:ea typeface="宋体" panose="02010600030101010101" pitchFamily="2" charset="-122"/>
              </a:rPr>
              <a:t>、</a:t>
            </a:r>
            <a:r>
              <a:rPr lang="en-US" altLang="zh-CN" sz="1800" noProof="1">
                <a:ea typeface="宋体" panose="02010600030101010101" pitchFamily="2" charset="-122"/>
              </a:rPr>
              <a:t>enumerate</a:t>
            </a:r>
            <a:r>
              <a:rPr lang="zh-CN" altLang="en-US" sz="1800" noProof="1">
                <a:ea typeface="宋体" panose="02010600030101010101" pitchFamily="2" charset="-122"/>
              </a:rPr>
              <a:t>、</a:t>
            </a:r>
            <a:r>
              <a:rPr lang="en-US" altLang="zh-CN" sz="1800" noProof="1">
                <a:ea typeface="宋体" panose="02010600030101010101" pitchFamily="2" charset="-122"/>
              </a:rPr>
              <a:t>zip</a:t>
            </a:r>
            <a:r>
              <a:rPr lang="zh-CN" altLang="en-US" sz="1800" noProof="1">
                <a:ea typeface="宋体" panose="02010600030101010101" pitchFamily="2" charset="-122"/>
              </a:rPr>
              <a:t>等对象</a:t>
            </a:r>
            <a:r>
              <a:rPr lang="zh-CN" altLang="en-US" sz="1800" noProof="1">
                <a:solidFill>
                  <a:srgbClr val="FF0000"/>
                </a:solidFill>
                <a:ea typeface="宋体" panose="02010600030101010101" pitchFamily="2" charset="-122"/>
              </a:rPr>
              <a:t>不仅具有惰性求值的特点</a:t>
            </a:r>
            <a:r>
              <a:rPr lang="zh-CN" altLang="en-US" sz="1800" noProof="1">
                <a:ea typeface="宋体" panose="02010600030101010101" pitchFamily="2" charset="-122"/>
              </a:rPr>
              <a:t>，还有另外一个特点：</a:t>
            </a:r>
            <a:r>
              <a:rPr lang="zh-CN" altLang="en-US" sz="1800" noProof="1">
                <a:solidFill>
                  <a:srgbClr val="FF0000"/>
                </a:solidFill>
                <a:ea typeface="宋体" panose="02010600030101010101" pitchFamily="2" charset="-122"/>
              </a:rPr>
              <a:t>访问过的元素不可再次访问</a:t>
            </a:r>
            <a:r>
              <a:rPr lang="zh-CN" altLang="en-US" sz="1800" noProof="1">
                <a:ea typeface="宋体" panose="02010600030101010101" pitchFamily="2" charset="-122"/>
              </a:rPr>
              <a:t>。</a:t>
            </a:r>
          </a:p>
          <a:p>
            <a:pPr>
              <a:spcBef>
                <a:spcPts val="0"/>
              </a:spcBef>
              <a:buClr>
                <a:srgbClr val="FF0000"/>
              </a:buClr>
              <a:buFont typeface="Wingdings" panose="05000000000000000000" pitchFamily="2" charset="2"/>
              <a:buChar char="ü"/>
            </a:pPr>
            <a:r>
              <a:rPr lang="zh-CN" altLang="en-US" sz="1600" b="1" dirty="0">
                <a:ea typeface="宋体" panose="02010600030101010101" pitchFamily="2" charset="-122"/>
              </a:rPr>
              <a:t>例如：</a:t>
            </a:r>
            <a:endParaRPr lang="en-US" altLang="en-US" sz="1600" b="1" dirty="0">
              <a:ea typeface="宋体" panose="02010600030101010101" pitchFamily="2" charset="-122"/>
            </a:endParaRP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x = map(str, range(10))</a:t>
            </a: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list(x)</a:t>
            </a: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['0', '1', '2', '3', '4', '5', '6', '7', '8', '9']</a:t>
            </a: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list(x)</a:t>
            </a: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a:t>
            </a:r>
            <a:r>
              <a:rPr lang="zh-CN" altLang="en-US" sz="1350" noProof="1">
                <a:solidFill>
                  <a:srgbClr val="FF0000"/>
                </a:solidFill>
                <a:latin typeface="Consolas" panose="020B0609020204030204" charset="0"/>
                <a:ea typeface="宋体" panose="02010600030101010101" pitchFamily="2" charset="-122"/>
              </a:rPr>
              <a:t>[]</a:t>
            </a: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x = map(str, range(10))</a:t>
            </a: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'2' in x</a:t>
            </a: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True</a:t>
            </a:r>
          </a:p>
          <a:p>
            <a:pPr marL="0" indent="0">
              <a:spcBef>
                <a:spcPts val="0"/>
              </a:spcBef>
              <a:buFont typeface="Arial" panose="020B0604020202020204" pitchFamily="34" charset="0"/>
              <a:buNone/>
            </a:pPr>
            <a:r>
              <a:rPr lang="zh-CN" altLang="en-US" sz="1350" noProof="1">
                <a:latin typeface="Consolas" panose="020B0609020204030204" charset="0"/>
                <a:ea typeface="宋体" panose="02010600030101010101" pitchFamily="2" charset="-122"/>
              </a:rPr>
              <a:t>    &gt;&gt;&gt; '2' in x</a:t>
            </a:r>
          </a:p>
          <a:p>
            <a:pPr marL="0" indent="0">
              <a:spcBef>
                <a:spcPts val="0"/>
              </a:spcBef>
              <a:buFont typeface="Arial" panose="020B0604020202020204" pitchFamily="34" charset="0"/>
              <a:buNone/>
            </a:pPr>
            <a:r>
              <a:rPr lang="zh-CN" altLang="en-US" sz="1350" noProof="1">
                <a:solidFill>
                  <a:srgbClr val="0000FF"/>
                </a:solidFill>
                <a:latin typeface="Consolas" panose="020B0609020204030204" charset="0"/>
                <a:ea typeface="宋体" panose="02010600030101010101" pitchFamily="2" charset="-122"/>
              </a:rPr>
              <a:t>    </a:t>
            </a:r>
            <a:r>
              <a:rPr lang="zh-CN" altLang="en-US" sz="1350" noProof="1">
                <a:solidFill>
                  <a:srgbClr val="FF0000"/>
                </a:solidFill>
                <a:latin typeface="Consolas" panose="020B0609020204030204" charset="0"/>
                <a:ea typeface="宋体" panose="02010600030101010101" pitchFamily="2" charset="-122"/>
              </a:rPr>
              <a:t>False</a:t>
            </a:r>
          </a:p>
        </p:txBody>
      </p:sp>
      <p:pic>
        <p:nvPicPr>
          <p:cNvPr id="3076" name="Picture 4">
            <a:extLst>
              <a:ext uri="{FF2B5EF4-FFF2-40B4-BE49-F238E27FC236}">
                <a16:creationId xmlns:a16="http://schemas.microsoft.com/office/drawing/2014/main" id="{F9094C90-233A-256A-6B20-2A66DEECBB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7744" y="3570546"/>
            <a:ext cx="630358" cy="630358"/>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E4E4715D-D513-5D29-D67F-ED4E9A315C7B}"/>
              </a:ext>
            </a:extLst>
          </p:cNvPr>
          <p:cNvPicPr>
            <a:picLocks noChangeAspect="1"/>
          </p:cNvPicPr>
          <p:nvPr/>
        </p:nvPicPr>
        <p:blipFill>
          <a:blip r:embed="rId4"/>
          <a:stretch>
            <a:fillRect/>
          </a:stretch>
        </p:blipFill>
        <p:spPr>
          <a:xfrm>
            <a:off x="3610735" y="2689300"/>
            <a:ext cx="576064" cy="672509"/>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xEl>
                                              <p:pRg st="11" end="11"/>
                                            </p:txEl>
                                          </p:spTgt>
                                        </p:tgtEl>
                                        <p:attrNameLst>
                                          <p:attrName>style.visibility</p:attrName>
                                        </p:attrNameLst>
                                      </p:cBhvr>
                                      <p:to>
                                        <p:strVal val="visible"/>
                                      </p:to>
                                    </p:set>
                                  </p:childTnLst>
                                </p:cTn>
                              </p:par>
                              <p:par>
                                <p:cTn id="53" presetID="45" presetClass="entr" presetSubtype="0" fill="hold" nodeType="withEffect">
                                  <p:stCondLst>
                                    <p:cond delay="0"/>
                                  </p:stCondLst>
                                  <p:childTnLst>
                                    <p:set>
                                      <p:cBhvr>
                                        <p:cTn id="54" dur="1" fill="hold">
                                          <p:stCondLst>
                                            <p:cond delay="0"/>
                                          </p:stCondLst>
                                        </p:cTn>
                                        <p:tgtEl>
                                          <p:spTgt spid="3076"/>
                                        </p:tgtEl>
                                        <p:attrNameLst>
                                          <p:attrName>style.visibility</p:attrName>
                                        </p:attrNameLst>
                                      </p:cBhvr>
                                      <p:to>
                                        <p:strVal val="visible"/>
                                      </p:to>
                                    </p:set>
                                    <p:animEffect transition="in" filter="fade">
                                      <p:cBhvr>
                                        <p:cTn id="55" dur="2000"/>
                                        <p:tgtEl>
                                          <p:spTgt spid="3076"/>
                                        </p:tgtEl>
                                      </p:cBhvr>
                                    </p:animEffect>
                                    <p:anim calcmode="lin" valueType="num">
                                      <p:cBhvr>
                                        <p:cTn id="56" dur="2000" fill="hold"/>
                                        <p:tgtEl>
                                          <p:spTgt spid="3076"/>
                                        </p:tgtEl>
                                        <p:attrNameLst>
                                          <p:attrName>ppt_w</p:attrName>
                                        </p:attrNameLst>
                                      </p:cBhvr>
                                      <p:tavLst>
                                        <p:tav tm="0" fmla="#ppt_w*sin(2.5*pi*$)">
                                          <p:val>
                                            <p:fltVal val="0"/>
                                          </p:val>
                                        </p:tav>
                                        <p:tav tm="100000">
                                          <p:val>
                                            <p:fltVal val="1"/>
                                          </p:val>
                                        </p:tav>
                                      </p:tavLst>
                                    </p:anim>
                                    <p:anim calcmode="lin" valueType="num">
                                      <p:cBhvr>
                                        <p:cTn id="57" dur="2000" fill="hold"/>
                                        <p:tgtEl>
                                          <p:spTgt spid="3076"/>
                                        </p:tgtEl>
                                        <p:attrNameLst>
                                          <p:attrName>ppt_h</p:attrName>
                                        </p:attrNameLst>
                                      </p:cBhvr>
                                      <p:tavLst>
                                        <p:tav tm="0">
                                          <p:val>
                                            <p:strVal val="#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53250"/>
          <p:cNvSpPr>
            <a:spLocks noGrp="1"/>
          </p:cNvSpPr>
          <p:nvPr>
            <p:ph idx="1"/>
          </p:nvPr>
        </p:nvSpPr>
        <p:spPr>
          <a:xfrm>
            <a:off x="683568" y="1268760"/>
            <a:ext cx="8229600" cy="4678451"/>
          </a:xfrm>
        </p:spPr>
        <p:txBody>
          <a:bodyPr anchor="t"/>
          <a:lstStyle/>
          <a:p>
            <a:pPr>
              <a:lnSpc>
                <a:spcPct val="130000"/>
              </a:lnSpc>
              <a:spcBef>
                <a:spcPct val="0"/>
              </a:spcBef>
              <a:buClr>
                <a:srgbClr val="FF0000"/>
              </a:buClr>
              <a:buSzPct val="90000"/>
              <a:buFont typeface="Wingdings" panose="05000000000000000000" pitchFamily="2" charset="2"/>
              <a:buChar char="n"/>
            </a:pPr>
            <a:r>
              <a:rPr lang="en-US" altLang="zh-CN" sz="2000" b="1" dirty="0">
                <a:latin typeface="宋体" panose="02010600030101010101" pitchFamily="2" charset="-122"/>
              </a:rPr>
              <a:t>Python</a:t>
            </a:r>
            <a:r>
              <a:rPr lang="zh-CN" altLang="en-US" sz="2000" b="1" dirty="0">
                <a:latin typeface="宋体" panose="02010600030101010101" pitchFamily="2" charset="-122"/>
              </a:rPr>
              <a:t>具有</a:t>
            </a:r>
            <a:r>
              <a:rPr lang="zh-CN" altLang="en-US" sz="2000" b="1" dirty="0">
                <a:solidFill>
                  <a:srgbClr val="0000FF"/>
                </a:solidFill>
                <a:latin typeface="宋体" panose="02010600030101010101" pitchFamily="2" charset="-122"/>
              </a:rPr>
              <a:t>自动内存管理功能</a:t>
            </a:r>
            <a:r>
              <a:rPr lang="zh-CN" altLang="en-US" sz="2000" b="1" dirty="0">
                <a:latin typeface="宋体" panose="02010600030101010101" pitchFamily="2" charset="-122"/>
              </a:rPr>
              <a:t>，</a:t>
            </a:r>
            <a:r>
              <a:rPr lang="en-US" altLang="zh-CN" sz="2000" b="1" dirty="0">
                <a:latin typeface="宋体" panose="02010600030101010101" pitchFamily="2" charset="-122"/>
              </a:rPr>
              <a:t>Python</a:t>
            </a:r>
            <a:r>
              <a:rPr lang="zh-CN" altLang="en-US" sz="2000" b="1" dirty="0">
                <a:latin typeface="宋体" panose="02010600030101010101" pitchFamily="2" charset="-122"/>
              </a:rPr>
              <a:t>解释器会跟踪所有的值，一旦发现某个值不再有任何变量指向，将会自动删除该值。</a:t>
            </a:r>
          </a:p>
          <a:p>
            <a:pPr>
              <a:lnSpc>
                <a:spcPct val="130000"/>
              </a:lnSpc>
              <a:spcBef>
                <a:spcPct val="0"/>
              </a:spcBef>
              <a:buClr>
                <a:srgbClr val="FF0000"/>
              </a:buClr>
              <a:buSzPct val="90000"/>
              <a:buFont typeface="Wingdings" panose="05000000000000000000" pitchFamily="2" charset="2"/>
              <a:buChar char="n"/>
            </a:pPr>
            <a:r>
              <a:rPr lang="zh-CN" altLang="en-US" sz="2000" b="1" dirty="0">
                <a:latin typeface="宋体" panose="02010600030101010101" pitchFamily="2" charset="-122"/>
              </a:rPr>
              <a:t>显式释放自己申请的资源是程序员的好习惯之一，也是程序员素养的重要体现之一。</a:t>
            </a:r>
          </a:p>
          <a:p>
            <a:pPr>
              <a:lnSpc>
                <a:spcPct val="130000"/>
              </a:lnSpc>
              <a:spcBef>
                <a:spcPct val="0"/>
              </a:spcBef>
              <a:buClr>
                <a:srgbClr val="FF0000"/>
              </a:buClr>
              <a:buSzPct val="90000"/>
              <a:buFont typeface="Wingdings" panose="05000000000000000000" pitchFamily="2" charset="2"/>
              <a:buChar char="n"/>
            </a:pPr>
            <a:r>
              <a:rPr lang="en-US" altLang="zh-CN" sz="2000" b="1" dirty="0">
                <a:solidFill>
                  <a:srgbClr val="0000FF"/>
                </a:solidFill>
                <a:latin typeface="宋体" panose="02010600030101010101" pitchFamily="2" charset="-122"/>
              </a:rPr>
              <a:t>del</a:t>
            </a:r>
            <a:r>
              <a:rPr lang="zh-CN" altLang="en-US" sz="2000" b="1" dirty="0">
                <a:solidFill>
                  <a:srgbClr val="0000FF"/>
                </a:solidFill>
                <a:latin typeface="宋体" panose="02010600030101010101" pitchFamily="2" charset="-122"/>
              </a:rPr>
              <a:t>命令</a:t>
            </a:r>
            <a:r>
              <a:rPr lang="zh-CN" altLang="en-US" sz="2000" b="1" dirty="0">
                <a:latin typeface="宋体" panose="02010600030101010101" pitchFamily="2" charset="-122"/>
              </a:rPr>
              <a:t>：显式删除对象并解除与值之间的指向关系。</a:t>
            </a:r>
            <a:endParaRPr lang="en-US" altLang="zh-CN" sz="2000" b="1" dirty="0">
              <a:latin typeface="宋体" panose="02010600030101010101" pitchFamily="2" charset="-122"/>
            </a:endParaRPr>
          </a:p>
        </p:txBody>
      </p:sp>
      <p:grpSp>
        <p:nvGrpSpPr>
          <p:cNvPr id="4" name="组合 67"/>
          <p:cNvGrpSpPr/>
          <p:nvPr/>
        </p:nvGrpSpPr>
        <p:grpSpPr>
          <a:xfrm>
            <a:off x="467544" y="89761"/>
            <a:ext cx="7317240" cy="698583"/>
            <a:chOff x="848762" y="4179148"/>
            <a:chExt cx="7317240" cy="698583"/>
          </a:xfrm>
        </p:grpSpPr>
        <p:grpSp>
          <p:nvGrpSpPr>
            <p:cNvPr id="5" name="组合 106"/>
            <p:cNvGrpSpPr/>
            <p:nvPr/>
          </p:nvGrpSpPr>
          <p:grpSpPr>
            <a:xfrm>
              <a:off x="848762" y="4179148"/>
              <a:ext cx="7317240" cy="698583"/>
              <a:chOff x="839237" y="4179148"/>
              <a:chExt cx="7317240" cy="698583"/>
            </a:xfrm>
          </p:grpSpPr>
          <p:sp>
            <p:nvSpPr>
              <p:cNvPr id="7"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8"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p>
            </p:txBody>
          </p:sp>
        </p:grpSp>
        <p:pic>
          <p:nvPicPr>
            <p:cNvPr id="6" name="图片 5"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文本框 10"/>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1.3.7 </a:t>
            </a:r>
            <a:r>
              <a:rPr lang="zh-CN" altLang="en-US" sz="2400" b="1" dirty="0">
                <a:latin typeface="Times New Roman" panose="02020603050405020304" pitchFamily="18" charset="0"/>
              </a:rPr>
              <a:t>对象的删除</a:t>
            </a:r>
          </a:p>
        </p:txBody>
      </p:sp>
      <p:sp>
        <p:nvSpPr>
          <p:cNvPr id="12" name="文本占位符 54274"/>
          <p:cNvSpPr txBox="1"/>
          <p:nvPr/>
        </p:nvSpPr>
        <p:spPr bwMode="auto">
          <a:xfrm>
            <a:off x="1053108" y="3635759"/>
            <a:ext cx="8229600" cy="2255402"/>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SzPct val="90000"/>
              <a:buFont typeface="Arial" panose="020B0604020202020204" pitchFamily="34" charset="0"/>
              <a:buNone/>
            </a:pPr>
            <a:r>
              <a:rPr lang="en-US" altLang="zh-CN" sz="1400" dirty="0">
                <a:latin typeface="Consolas" panose="020B0609020204030204" charset="0"/>
              </a:rPr>
              <a:t>&gt;&gt;&gt; y = 3</a:t>
            </a:r>
          </a:p>
          <a:p>
            <a:pPr>
              <a:lnSpc>
                <a:spcPct val="80000"/>
              </a:lnSpc>
              <a:buSzPct val="90000"/>
              <a:buFont typeface="Arial" panose="020B0604020202020204" pitchFamily="34" charset="0"/>
              <a:buNone/>
            </a:pPr>
            <a:r>
              <a:rPr lang="en-US" altLang="zh-CN" sz="1400" dirty="0">
                <a:latin typeface="Consolas" panose="020B0609020204030204" charset="0"/>
              </a:rPr>
              <a:t>&gt;&gt;&gt; z = y</a:t>
            </a:r>
          </a:p>
          <a:p>
            <a:pPr>
              <a:lnSpc>
                <a:spcPct val="80000"/>
              </a:lnSpc>
              <a:buSzPct val="90000"/>
              <a:buFont typeface="Arial" panose="020B0604020202020204" pitchFamily="34" charset="0"/>
              <a:buNone/>
            </a:pPr>
            <a:r>
              <a:rPr lang="en-US" altLang="zh-CN" sz="1400" dirty="0">
                <a:latin typeface="Consolas" panose="020B0609020204030204" charset="0"/>
              </a:rPr>
              <a:t>&gt;&gt;&gt; print(y)</a:t>
            </a:r>
          </a:p>
          <a:p>
            <a:pPr>
              <a:lnSpc>
                <a:spcPct val="80000"/>
              </a:lnSpc>
              <a:buSzPct val="90000"/>
              <a:buFont typeface="Arial" panose="020B0604020202020204" pitchFamily="34" charset="0"/>
              <a:buNone/>
            </a:pPr>
            <a:r>
              <a:rPr lang="en-US" altLang="zh-CN" sz="1400" dirty="0">
                <a:solidFill>
                  <a:srgbClr val="0000FF"/>
                </a:solidFill>
                <a:latin typeface="Consolas" panose="020B0609020204030204" charset="0"/>
              </a:rPr>
              <a:t>3</a:t>
            </a:r>
          </a:p>
          <a:p>
            <a:pPr>
              <a:lnSpc>
                <a:spcPct val="80000"/>
              </a:lnSpc>
              <a:buSzPct val="90000"/>
              <a:buFont typeface="Arial" panose="020B0604020202020204" pitchFamily="34" charset="0"/>
              <a:buNone/>
            </a:pPr>
            <a:r>
              <a:rPr lang="en-US" altLang="zh-CN" sz="1400" dirty="0">
                <a:latin typeface="Consolas" panose="020B0609020204030204" charset="0"/>
              </a:rPr>
              <a:t>&gt;&gt;&gt; del y             </a:t>
            </a:r>
            <a:r>
              <a:rPr lang="en-US" altLang="zh-CN" sz="1400" dirty="0">
                <a:solidFill>
                  <a:srgbClr val="0000FF"/>
                </a:solidFill>
                <a:latin typeface="Consolas" panose="020B0609020204030204" charset="0"/>
              </a:rPr>
              <a:t>#</a:t>
            </a:r>
            <a:r>
              <a:rPr lang="zh-CN" altLang="en-US" sz="1400" dirty="0">
                <a:solidFill>
                  <a:srgbClr val="0000FF"/>
                </a:solidFill>
                <a:latin typeface="Consolas" panose="020B0609020204030204" charset="0"/>
              </a:rPr>
              <a:t>删除对象</a:t>
            </a:r>
          </a:p>
          <a:p>
            <a:pPr>
              <a:lnSpc>
                <a:spcPct val="80000"/>
              </a:lnSpc>
              <a:buSzPct val="90000"/>
              <a:buFont typeface="Arial" panose="020B0604020202020204" pitchFamily="34" charset="0"/>
              <a:buNone/>
            </a:pPr>
            <a:r>
              <a:rPr lang="en-US" altLang="zh-CN" sz="1400" dirty="0">
                <a:latin typeface="Consolas" panose="020B0609020204030204" charset="0"/>
              </a:rPr>
              <a:t>&gt;&gt;&gt; print(y)</a:t>
            </a:r>
          </a:p>
          <a:p>
            <a:pPr>
              <a:lnSpc>
                <a:spcPct val="80000"/>
              </a:lnSpc>
              <a:buSzPct val="90000"/>
              <a:buFont typeface="Arial" panose="020B0604020202020204" pitchFamily="34" charset="0"/>
              <a:buNone/>
            </a:pPr>
            <a:r>
              <a:rPr lang="en-US" altLang="zh-CN" sz="1400" dirty="0" err="1">
                <a:solidFill>
                  <a:srgbClr val="FF0000"/>
                </a:solidFill>
                <a:latin typeface="Consolas" panose="020B0609020204030204" charset="0"/>
              </a:rPr>
              <a:t>NameError</a:t>
            </a:r>
            <a:r>
              <a:rPr lang="en-US" altLang="zh-CN" sz="1400" dirty="0">
                <a:solidFill>
                  <a:srgbClr val="FF0000"/>
                </a:solidFill>
                <a:latin typeface="Consolas" panose="020B0609020204030204" charset="0"/>
              </a:rPr>
              <a:t>: name 'y' is not defined</a:t>
            </a:r>
          </a:p>
          <a:p>
            <a:pPr>
              <a:lnSpc>
                <a:spcPct val="80000"/>
              </a:lnSpc>
              <a:buSzPct val="90000"/>
              <a:buFont typeface="Arial" panose="020B0604020202020204" pitchFamily="34" charset="0"/>
              <a:buNone/>
            </a:pPr>
            <a:r>
              <a:rPr lang="en-US" altLang="zh-CN" sz="1400" dirty="0">
                <a:latin typeface="Consolas" panose="020B0609020204030204" charset="0"/>
              </a:rPr>
              <a:t>&gt;&gt;&gt; print(z)</a:t>
            </a:r>
          </a:p>
          <a:p>
            <a:pPr>
              <a:lnSpc>
                <a:spcPct val="80000"/>
              </a:lnSpc>
              <a:buSzPct val="90000"/>
              <a:buFont typeface="Arial" panose="020B0604020202020204" pitchFamily="34" charset="0"/>
              <a:buNone/>
            </a:pPr>
            <a:r>
              <a:rPr lang="en-US" altLang="zh-CN" sz="1400" dirty="0">
                <a:solidFill>
                  <a:srgbClr val="0000FF"/>
                </a:solidFill>
                <a:latin typeface="Consolas" panose="020B0609020204030204" charset="0"/>
              </a:rPr>
              <a:t>3</a:t>
            </a:r>
          </a:p>
          <a:p>
            <a:pPr>
              <a:lnSpc>
                <a:spcPct val="80000"/>
              </a:lnSpc>
              <a:buSzPct val="90000"/>
              <a:buFont typeface="Arial" panose="020B0604020202020204" pitchFamily="34" charset="0"/>
              <a:buNone/>
            </a:pPr>
            <a:r>
              <a:rPr lang="en-US" altLang="zh-CN" sz="1400" dirty="0">
                <a:latin typeface="Consolas" panose="020B0609020204030204" charset="0"/>
              </a:rPr>
              <a:t>&gt;&gt;&gt; del z</a:t>
            </a:r>
          </a:p>
          <a:p>
            <a:pPr>
              <a:lnSpc>
                <a:spcPct val="80000"/>
              </a:lnSpc>
              <a:buSzPct val="90000"/>
              <a:buFont typeface="Arial" panose="020B0604020202020204" pitchFamily="34" charset="0"/>
              <a:buNone/>
            </a:pPr>
            <a:r>
              <a:rPr lang="en-US" altLang="zh-CN" sz="1400" dirty="0">
                <a:latin typeface="Consolas" panose="020B0609020204030204" charset="0"/>
              </a:rPr>
              <a:t>&gt;&gt;&gt; print(z)</a:t>
            </a:r>
          </a:p>
          <a:p>
            <a:pPr>
              <a:lnSpc>
                <a:spcPct val="80000"/>
              </a:lnSpc>
              <a:buSzPct val="90000"/>
              <a:buFont typeface="Arial" panose="020B0604020202020204" pitchFamily="34" charset="0"/>
              <a:buNone/>
            </a:pPr>
            <a:r>
              <a:rPr lang="en-US" altLang="zh-CN" sz="1400" dirty="0" err="1">
                <a:solidFill>
                  <a:srgbClr val="FF0000"/>
                </a:solidFill>
                <a:latin typeface="Consolas" panose="020B0609020204030204" charset="0"/>
              </a:rPr>
              <a:t>NameError</a:t>
            </a:r>
            <a:r>
              <a:rPr lang="en-US" altLang="zh-CN" sz="1400" dirty="0">
                <a:solidFill>
                  <a:srgbClr val="FF0000"/>
                </a:solidFill>
                <a:latin typeface="Consolas" panose="020B0609020204030204" charset="0"/>
              </a:rPr>
              <a:t>: name 'z' is not defined</a:t>
            </a:r>
          </a:p>
        </p:txBody>
      </p:sp>
      <p:sp>
        <p:nvSpPr>
          <p:cNvPr id="10" name="文本框 9"/>
          <p:cNvSpPr txBox="1"/>
          <p:nvPr/>
        </p:nvSpPr>
        <p:spPr>
          <a:xfrm>
            <a:off x="1001050" y="3307632"/>
            <a:ext cx="1656184" cy="338554"/>
          </a:xfrm>
          <a:prstGeom prst="rect">
            <a:avLst/>
          </a:prstGeom>
          <a:noFill/>
        </p:spPr>
        <p:txBody>
          <a:bodyPr wrap="square" rtlCol="0">
            <a:spAutoFit/>
          </a:bodyPr>
          <a:lstStyle/>
          <a:p>
            <a:pPr marL="285750" indent="-285750">
              <a:buClr>
                <a:srgbClr val="FF0000"/>
              </a:buClr>
              <a:buFont typeface="Wingdings" panose="05000000000000000000" pitchFamily="2" charset="2"/>
              <a:buChar char="ü"/>
            </a:pPr>
            <a:r>
              <a:rPr lang="zh-CN" altLang="en-US" sz="1600" b="1" dirty="0"/>
              <a:t>例如：</a:t>
            </a:r>
          </a:p>
        </p:txBody>
      </p:sp>
      <p:sp>
        <p:nvSpPr>
          <p:cNvPr id="13" name="矩形 12"/>
          <p:cNvSpPr/>
          <p:nvPr/>
        </p:nvSpPr>
        <p:spPr>
          <a:xfrm>
            <a:off x="4139952" y="3339928"/>
            <a:ext cx="4897282" cy="1061829"/>
          </a:xfrm>
          <a:prstGeom prst="rect">
            <a:avLst/>
          </a:prstGeom>
        </p:spPr>
        <p:txBody>
          <a:bodyPr wrap="square">
            <a:spAutoFit/>
          </a:bodyPr>
          <a:lstStyle/>
          <a:p>
            <a:pPr marL="285750" indent="-285750">
              <a:spcBef>
                <a:spcPts val="600"/>
              </a:spcBef>
              <a:buClr>
                <a:srgbClr val="FF0000"/>
              </a:buClr>
              <a:buFont typeface="Wingdings" panose="05000000000000000000" pitchFamily="2" charset="2"/>
              <a:buChar char="n"/>
            </a:pPr>
            <a:r>
              <a:rPr lang="en-US" altLang="zh-CN" sz="2000" dirty="0">
                <a:solidFill>
                  <a:srgbClr val="0000FF"/>
                </a:solidFill>
                <a:latin typeface="宋体" panose="02010600030101010101" pitchFamily="2" charset="-122"/>
              </a:rPr>
              <a:t>del</a:t>
            </a:r>
            <a:r>
              <a:rPr lang="zh-CN" altLang="en-US" sz="2000" dirty="0">
                <a:solidFill>
                  <a:srgbClr val="0000FF"/>
                </a:solidFill>
                <a:latin typeface="宋体" panose="02010600030101010101" pitchFamily="2" charset="-122"/>
              </a:rPr>
              <a:t>命令无法删除元组或字符串中的元素</a:t>
            </a:r>
            <a:r>
              <a:rPr lang="zh-CN" altLang="en-US" sz="2000" dirty="0">
                <a:latin typeface="宋体" panose="02010600030101010101" pitchFamily="2" charset="-122"/>
              </a:rPr>
              <a:t>，只可以删除整个元组或字符串</a:t>
            </a:r>
            <a:endParaRPr lang="en-US" altLang="zh-CN" sz="2000" dirty="0">
              <a:latin typeface="宋体" panose="02010600030101010101" pitchFamily="2" charset="-122"/>
            </a:endParaRPr>
          </a:p>
          <a:p>
            <a:pPr marL="742950" lvl="1" indent="-285750">
              <a:spcBef>
                <a:spcPts val="600"/>
              </a:spcBef>
              <a:buClr>
                <a:srgbClr val="FF0000"/>
              </a:buClr>
              <a:buFont typeface="Wingdings" panose="05000000000000000000" pitchFamily="2" charset="2"/>
              <a:buChar char="ü"/>
            </a:pPr>
            <a:r>
              <a:rPr lang="zh-CN" altLang="en-US" dirty="0">
                <a:latin typeface="宋体" panose="02010600030101010101" pitchFamily="2" charset="-122"/>
              </a:rPr>
              <a:t>因为这两者均属于</a:t>
            </a:r>
            <a:r>
              <a:rPr lang="zh-CN" altLang="en-US" dirty="0">
                <a:solidFill>
                  <a:srgbClr val="0000FF"/>
                </a:solidFill>
                <a:latin typeface="宋体" panose="02010600030101010101" pitchFamily="2" charset="-122"/>
              </a:rPr>
              <a:t>不可变序列</a:t>
            </a:r>
            <a:r>
              <a:rPr lang="zh-CN" altLang="en-US" dirty="0">
                <a:latin typeface="宋体" panose="02010600030101010101" pitchFamily="2" charset="-122"/>
              </a:rPr>
              <a:t>。</a:t>
            </a:r>
          </a:p>
        </p:txBody>
      </p:sp>
      <p:sp>
        <p:nvSpPr>
          <p:cNvPr id="14" name="矩形 13"/>
          <p:cNvSpPr/>
          <p:nvPr/>
        </p:nvSpPr>
        <p:spPr>
          <a:xfrm>
            <a:off x="4608512" y="4460114"/>
            <a:ext cx="4572000" cy="1846659"/>
          </a:xfrm>
          <a:prstGeom prst="rect">
            <a:avLst/>
          </a:prstGeom>
        </p:spPr>
        <p:txBody>
          <a:bodyPr>
            <a:spAutoFit/>
          </a:bodyPr>
          <a:lstStyle/>
          <a:p>
            <a:pPr marL="285750" indent="-285750">
              <a:buClr>
                <a:srgbClr val="FF0000"/>
              </a:buClr>
              <a:buFont typeface="Wingdings" panose="05000000000000000000" pitchFamily="2" charset="2"/>
              <a:buChar char="ü"/>
            </a:pPr>
            <a:r>
              <a:rPr lang="zh-CN" altLang="en-US" sz="1600" b="1" dirty="0"/>
              <a:t>例如：</a:t>
            </a:r>
          </a:p>
          <a:p>
            <a:r>
              <a:rPr lang="zh-CN" altLang="en-US" sz="1400" dirty="0">
                <a:latin typeface="Consolas" panose="020B0609020204030204" charset="0"/>
                <a:cs typeface="Consolas" panose="020B0609020204030204" charset="0"/>
              </a:rPr>
              <a:t>&gt;&gt;&gt; s = "hello"</a:t>
            </a:r>
          </a:p>
          <a:p>
            <a:r>
              <a:rPr lang="zh-CN" altLang="en-US" sz="1400" dirty="0">
                <a:latin typeface="Consolas" panose="020B0609020204030204" charset="0"/>
                <a:cs typeface="Consolas" panose="020B0609020204030204" charset="0"/>
              </a:rPr>
              <a:t>&gt;&gt;&gt; del s[0]</a:t>
            </a:r>
          </a:p>
          <a:p>
            <a:r>
              <a:rPr lang="zh-CN" altLang="en-US" sz="1400" dirty="0">
                <a:solidFill>
                  <a:srgbClr val="FF0000"/>
                </a:solidFill>
                <a:latin typeface="Consolas" panose="020B0609020204030204" charset="0"/>
                <a:cs typeface="Consolas" panose="020B0609020204030204" charset="0"/>
              </a:rPr>
              <a:t>Traceback (most recent call last):</a:t>
            </a:r>
          </a:p>
          <a:p>
            <a:r>
              <a:rPr lang="zh-CN" altLang="en-US" sz="1400" dirty="0">
                <a:solidFill>
                  <a:srgbClr val="FF0000"/>
                </a:solidFill>
                <a:latin typeface="Consolas" panose="020B0609020204030204" charset="0"/>
                <a:cs typeface="Consolas" panose="020B0609020204030204" charset="0"/>
              </a:rPr>
              <a:t>  File "&lt;pyshell#1&gt;", line 1, in &lt;module&gt;</a:t>
            </a:r>
          </a:p>
          <a:p>
            <a:r>
              <a:rPr lang="zh-CN" altLang="en-US" sz="1400" dirty="0">
                <a:solidFill>
                  <a:srgbClr val="FF0000"/>
                </a:solidFill>
                <a:latin typeface="Consolas" panose="020B0609020204030204" charset="0"/>
                <a:cs typeface="Consolas" panose="020B0609020204030204" charset="0"/>
              </a:rPr>
              <a:t>    del s[0]</a:t>
            </a:r>
          </a:p>
          <a:p>
            <a:r>
              <a:rPr lang="zh-CN" altLang="en-US" sz="1400" dirty="0">
                <a:solidFill>
                  <a:srgbClr val="FF0000"/>
                </a:solidFill>
                <a:latin typeface="Consolas" panose="020B0609020204030204" charset="0"/>
                <a:cs typeface="Consolas" panose="020B0609020204030204" charset="0"/>
              </a:rPr>
              <a:t>TypeError: 'str' object doesn't support item deletion</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文本占位符 63490"/>
          <p:cNvSpPr>
            <a:spLocks noGrp="1"/>
          </p:cNvSpPr>
          <p:nvPr>
            <p:ph idx="1"/>
          </p:nvPr>
        </p:nvSpPr>
        <p:spPr>
          <a:xfrm>
            <a:off x="555407" y="1356824"/>
            <a:ext cx="8229600" cy="4678451"/>
          </a:xfrm>
        </p:spPr>
        <p:txBody>
          <a:bodyPr anchor="t"/>
          <a:lstStyle/>
          <a:p>
            <a:pPr>
              <a:spcBef>
                <a:spcPts val="1200"/>
              </a:spcBef>
              <a:spcAft>
                <a:spcPts val="600"/>
              </a:spcAft>
              <a:buClr>
                <a:srgbClr val="FF0000"/>
              </a:buClr>
              <a:buSzPct val="90000"/>
              <a:buFont typeface="Wingdings" panose="05000000000000000000" pitchFamily="2" charset="2"/>
              <a:buChar char="n"/>
            </a:pPr>
            <a:r>
              <a:rPr lang="en-US" altLang="zh-CN" sz="1800" dirty="0"/>
              <a:t>Python</a:t>
            </a:r>
            <a:r>
              <a:rPr lang="zh-CN" altLang="en-US" sz="1800" dirty="0"/>
              <a:t>默认安装仅包含部分基本或核心模块，用户可安装大量的</a:t>
            </a:r>
            <a:r>
              <a:rPr lang="zh-CN" altLang="en-US" sz="1800" dirty="0">
                <a:solidFill>
                  <a:srgbClr val="FF0000"/>
                </a:solidFill>
              </a:rPr>
              <a:t>扩展模块</a:t>
            </a:r>
            <a:r>
              <a:rPr lang="zh-CN" altLang="en-US" sz="1800" dirty="0"/>
              <a:t>，</a:t>
            </a:r>
            <a:r>
              <a:rPr lang="en-US" altLang="zh-CN" sz="1800" dirty="0"/>
              <a:t>pip</a:t>
            </a:r>
            <a:r>
              <a:rPr lang="zh-CN" altLang="en-US" sz="1800" dirty="0"/>
              <a:t>是管理模块的重要工具。</a:t>
            </a:r>
          </a:p>
          <a:p>
            <a:pPr>
              <a:spcBef>
                <a:spcPts val="600"/>
              </a:spcBef>
              <a:spcAft>
                <a:spcPts val="0"/>
              </a:spcAft>
              <a:buClr>
                <a:srgbClr val="FF0000"/>
              </a:buClr>
              <a:buSzPct val="90000"/>
              <a:buFont typeface="Wingdings" panose="05000000000000000000" pitchFamily="2" charset="2"/>
              <a:buChar char="n"/>
            </a:pPr>
            <a:r>
              <a:rPr lang="zh-CN" altLang="en-US" sz="1800" dirty="0"/>
              <a:t>在</a:t>
            </a:r>
            <a:r>
              <a:rPr lang="en-US" altLang="zh-CN" sz="1800" dirty="0"/>
              <a:t>Python</a:t>
            </a:r>
            <a:r>
              <a:rPr lang="zh-CN" altLang="en-US" sz="1800" dirty="0"/>
              <a:t>启动时，仅加载了很少的一部分模块，在需要时由程序员显式地加载（可能需要先安装）其他模块。</a:t>
            </a:r>
          </a:p>
          <a:p>
            <a:pPr>
              <a:spcBef>
                <a:spcPts val="600"/>
              </a:spcBef>
              <a:spcAft>
                <a:spcPts val="0"/>
              </a:spcAft>
              <a:buClr>
                <a:srgbClr val="FF0000"/>
              </a:buClr>
              <a:buSzPct val="90000"/>
              <a:buFont typeface="Wingdings" panose="05000000000000000000" pitchFamily="2" charset="2"/>
              <a:buChar char="n"/>
            </a:pPr>
            <a:r>
              <a:rPr lang="zh-CN" altLang="en-US" sz="1800" b="1" dirty="0"/>
              <a:t>减小运行的压力，仅加载真正需要的模块和功能，且具有很强的可扩展性</a:t>
            </a:r>
            <a:r>
              <a:rPr lang="zh-CN" altLang="en-US" sz="1800" dirty="0"/>
              <a:t>。</a:t>
            </a:r>
          </a:p>
          <a:p>
            <a:pPr>
              <a:spcBef>
                <a:spcPts val="600"/>
              </a:spcBef>
              <a:spcAft>
                <a:spcPts val="0"/>
              </a:spcAft>
              <a:buClr>
                <a:srgbClr val="FF0000"/>
              </a:buClr>
              <a:buSzPct val="90000"/>
              <a:buFont typeface="Wingdings" panose="05000000000000000000" pitchFamily="2" charset="2"/>
              <a:buChar char="n"/>
            </a:pPr>
            <a:r>
              <a:rPr lang="zh-CN" altLang="en-US" sz="1800" dirty="0"/>
              <a:t>可以使用sys.modules.items()显示所有预加载模块的相关信息。</a:t>
            </a:r>
            <a:endParaRPr lang="en-US" altLang="zh-CN" sz="1800" dirty="0"/>
          </a:p>
          <a:p>
            <a:pPr>
              <a:spcBef>
                <a:spcPts val="600"/>
              </a:spcBef>
              <a:spcAft>
                <a:spcPts val="0"/>
              </a:spcAft>
              <a:buClr>
                <a:srgbClr val="FF0000"/>
              </a:buClr>
              <a:buSzPct val="90000"/>
              <a:buFont typeface="Wingdings" panose="05000000000000000000" pitchFamily="2" charset="2"/>
              <a:buChar char="n"/>
            </a:pPr>
            <a:r>
              <a:rPr lang="zh-CN" altLang="en-US" sz="1800" b="1" dirty="0">
                <a:solidFill>
                  <a:srgbClr val="FF0000"/>
                </a:solidFill>
              </a:rPr>
              <a:t>扩展模块的导入方法</a:t>
            </a:r>
          </a:p>
        </p:txBody>
      </p:sp>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1.3.8 </a:t>
            </a:r>
            <a:r>
              <a:rPr lang="zh-CN" altLang="en-US" sz="2400" b="1" dirty="0">
                <a:latin typeface="Times New Roman" panose="02020603050405020304" pitchFamily="18" charset="0"/>
              </a:rPr>
              <a:t>模型的导入与使用</a:t>
            </a:r>
          </a:p>
        </p:txBody>
      </p:sp>
      <p:sp>
        <p:nvSpPr>
          <p:cNvPr id="11" name="文本占位符 65538"/>
          <p:cNvSpPr txBox="1"/>
          <p:nvPr/>
        </p:nvSpPr>
        <p:spPr bwMode="auto">
          <a:xfrm>
            <a:off x="914400" y="378904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l"/>
            </a:pPr>
            <a:r>
              <a:rPr lang="en-US" altLang="zh-CN" sz="1800" dirty="0">
                <a:solidFill>
                  <a:srgbClr val="0000FF"/>
                </a:solidFill>
                <a:latin typeface="Times New Roman" panose="02020603050405020304" pitchFamily="18" charset="0"/>
              </a:rPr>
              <a:t>import</a:t>
            </a:r>
            <a:r>
              <a:rPr lang="en-US" altLang="zh-CN" sz="1800" b="1" dirty="0">
                <a:latin typeface="Times New Roman" panose="02020603050405020304" pitchFamily="18" charset="0"/>
              </a:rPr>
              <a:t> </a:t>
            </a:r>
            <a:r>
              <a:rPr lang="zh-CN" altLang="en-US" sz="1800" b="1" dirty="0">
                <a:latin typeface="Times New Roman" panose="02020603050405020304" pitchFamily="18" charset="0"/>
              </a:rPr>
              <a:t>模块名</a:t>
            </a:r>
            <a:endParaRPr lang="en-US" altLang="zh-CN" sz="1800" b="1" dirty="0">
              <a:latin typeface="Times New Roman" panose="02020603050405020304" pitchFamily="18" charset="0"/>
            </a:endParaRPr>
          </a:p>
          <a:p>
            <a:pPr>
              <a:buClr>
                <a:srgbClr val="FF0000"/>
              </a:buClr>
              <a:buSzPct val="90000"/>
              <a:buFont typeface="Wingdings" panose="05000000000000000000" pitchFamily="2" charset="2"/>
              <a:buChar char="l"/>
            </a:pPr>
            <a:r>
              <a:rPr lang="zh-CN" altLang="en-US" sz="1800" b="1" dirty="0">
                <a:solidFill>
                  <a:srgbClr val="0000FF"/>
                </a:solidFill>
                <a:latin typeface="宋体" panose="02010600030101010101" pitchFamily="2" charset="-122"/>
              </a:rPr>
              <a:t>from</a:t>
            </a:r>
            <a:r>
              <a:rPr lang="zh-CN" altLang="en-US" sz="1800" b="1" dirty="0">
                <a:latin typeface="宋体" panose="02010600030101010101" pitchFamily="2" charset="-122"/>
              </a:rPr>
              <a:t> 模块名 </a:t>
            </a:r>
            <a:r>
              <a:rPr lang="zh-CN" altLang="en-US" sz="1800" b="1" dirty="0">
                <a:solidFill>
                  <a:srgbClr val="0000FF"/>
                </a:solidFill>
                <a:latin typeface="宋体" panose="02010600030101010101" pitchFamily="2" charset="-122"/>
              </a:rPr>
              <a:t>import</a:t>
            </a:r>
            <a:r>
              <a:rPr lang="zh-CN" altLang="en-US" sz="1800" b="1" dirty="0">
                <a:latin typeface="宋体" panose="02010600030101010101" pitchFamily="2" charset="-122"/>
              </a:rPr>
              <a:t> 对象名[ </a:t>
            </a:r>
            <a:r>
              <a:rPr lang="zh-CN" altLang="en-US" sz="1800" b="1" dirty="0">
                <a:solidFill>
                  <a:srgbClr val="0000FF"/>
                </a:solidFill>
                <a:latin typeface="宋体" panose="02010600030101010101" pitchFamily="2" charset="-122"/>
              </a:rPr>
              <a:t>as</a:t>
            </a:r>
            <a:r>
              <a:rPr lang="zh-CN" altLang="en-US" sz="1800" b="1" dirty="0">
                <a:latin typeface="宋体" panose="02010600030101010101" pitchFamily="2" charset="-122"/>
              </a:rPr>
              <a:t> 别名] </a:t>
            </a:r>
            <a:endParaRPr lang="en-US" altLang="zh-CN" sz="1800" b="1" dirty="0">
              <a:latin typeface="宋体" panose="02010600030101010101" pitchFamily="2" charset="-122"/>
            </a:endParaRPr>
          </a:p>
          <a:p>
            <a:pPr>
              <a:buClr>
                <a:srgbClr val="FF0000"/>
              </a:buClr>
              <a:buSzPct val="90000"/>
              <a:buFont typeface="Wingdings" panose="05000000000000000000" pitchFamily="2" charset="2"/>
              <a:buChar char="l"/>
            </a:pPr>
            <a:r>
              <a:rPr lang="zh-CN" altLang="en-US" sz="1800" b="1" dirty="0">
                <a:solidFill>
                  <a:srgbClr val="0000FF"/>
                </a:solidFill>
                <a:latin typeface="宋体" panose="02010600030101010101" pitchFamily="2" charset="-122"/>
              </a:rPr>
              <a:t>from</a:t>
            </a:r>
            <a:r>
              <a:rPr lang="zh-CN" altLang="en-US" sz="1800" b="1" dirty="0">
                <a:latin typeface="宋体" panose="02010600030101010101" pitchFamily="2" charset="-122"/>
              </a:rPr>
              <a:t> math </a:t>
            </a:r>
            <a:r>
              <a:rPr lang="zh-CN" altLang="en-US" sz="1800" b="1" dirty="0">
                <a:solidFill>
                  <a:srgbClr val="0000FF"/>
                </a:solidFill>
                <a:latin typeface="宋体" panose="02010600030101010101" pitchFamily="2" charset="-122"/>
              </a:rPr>
              <a:t>import</a:t>
            </a:r>
            <a:r>
              <a:rPr lang="zh-CN" altLang="en-US" sz="1800" b="1" dirty="0">
                <a:latin typeface="宋体" panose="02010600030101010101" pitchFamily="2" charset="-122"/>
              </a:rPr>
              <a:t> *</a:t>
            </a:r>
          </a:p>
          <a:p>
            <a:pPr>
              <a:buClr>
                <a:srgbClr val="FF0000"/>
              </a:buClr>
              <a:buSzPct val="90000"/>
              <a:buFont typeface="Wingdings" panose="05000000000000000000" pitchFamily="2" charset="2"/>
              <a:buChar char="ü"/>
            </a:pPr>
            <a:r>
              <a:rPr lang="zh-CN" altLang="en-US" sz="1500" b="1" dirty="0">
                <a:latin typeface="宋体" panose="02010600030101010101" pitchFamily="2" charset="-122"/>
              </a:rPr>
              <a:t>例如：</a:t>
            </a:r>
            <a:endParaRPr lang="en-US" altLang="zh-CN" sz="1500" b="1" dirty="0">
              <a:latin typeface="宋体" panose="02010600030101010101" pitchFamily="2" charset="-122"/>
            </a:endParaRPr>
          </a:p>
          <a:p>
            <a:pPr>
              <a:buSzPct val="90000"/>
              <a:buFont typeface="Arial" panose="020B0604020202020204" pitchFamily="34" charset="0"/>
              <a:buNone/>
            </a:pPr>
            <a:r>
              <a:rPr lang="en-US" altLang="zh-CN" sz="1350" dirty="0">
                <a:latin typeface="Consolas" panose="020B0609020204030204" charset="0"/>
              </a:rPr>
              <a:t>    &gt;&gt;&gt; from math import sin</a:t>
            </a:r>
          </a:p>
          <a:p>
            <a:pPr>
              <a:buSzPct val="90000"/>
              <a:buFont typeface="Arial" panose="020B0604020202020204" pitchFamily="34" charset="0"/>
              <a:buNone/>
            </a:pPr>
            <a:r>
              <a:rPr lang="en-US" altLang="zh-CN" sz="1350" dirty="0">
                <a:latin typeface="Consolas" panose="020B0609020204030204" charset="0"/>
              </a:rPr>
              <a:t>    &gt;&gt;&gt; sin(3)</a:t>
            </a:r>
          </a:p>
          <a:p>
            <a:pPr>
              <a:buSzPct val="90000"/>
              <a:buFont typeface="Arial" panose="020B0604020202020204" pitchFamily="34" charset="0"/>
              <a:buNone/>
            </a:pPr>
            <a:r>
              <a:rPr lang="en-US" altLang="zh-CN" sz="1350" dirty="0">
                <a:solidFill>
                  <a:srgbClr val="0000FF"/>
                </a:solidFill>
                <a:latin typeface="Consolas" panose="020B0609020204030204" charset="0"/>
              </a:rPr>
              <a:t>    0.1411200080598672</a:t>
            </a:r>
          </a:p>
          <a:p>
            <a:pPr>
              <a:buSzPct val="90000"/>
              <a:buFont typeface="Arial" panose="020B0604020202020204" pitchFamily="34" charset="0"/>
              <a:buNone/>
            </a:pPr>
            <a:r>
              <a:rPr lang="en-US" altLang="zh-CN" sz="1350" dirty="0">
                <a:latin typeface="Consolas" panose="020B0609020204030204" charset="0"/>
              </a:rPr>
              <a:t>    &gt;&gt;&gt; from math import sin as f </a:t>
            </a:r>
            <a:endParaRPr lang="zh-CN" altLang="en-US" sz="1350" dirty="0">
              <a:latin typeface="Consolas" panose="020B0609020204030204" charset="0"/>
            </a:endParaRPr>
          </a:p>
          <a:p>
            <a:pPr>
              <a:buSzPct val="90000"/>
              <a:buFont typeface="Arial" panose="020B0604020202020204" pitchFamily="34" charset="0"/>
              <a:buNone/>
            </a:pPr>
            <a:r>
              <a:rPr lang="en-US" altLang="zh-CN" sz="1350" dirty="0">
                <a:latin typeface="Consolas" panose="020B0609020204030204" charset="0"/>
              </a:rPr>
              <a:t>    &gt;&gt;&gt; f(3)</a:t>
            </a:r>
          </a:p>
          <a:p>
            <a:pPr>
              <a:buSzPct val="90000"/>
              <a:buFont typeface="Arial" panose="020B0604020202020204" pitchFamily="34" charset="0"/>
              <a:buNone/>
            </a:pPr>
            <a:r>
              <a:rPr lang="en-US" altLang="zh-CN" sz="1350" dirty="0">
                <a:solidFill>
                  <a:srgbClr val="00B0F0"/>
                </a:solidFill>
                <a:latin typeface="Consolas" panose="020B0609020204030204" charset="0"/>
              </a:rPr>
              <a:t>    </a:t>
            </a:r>
            <a:r>
              <a:rPr lang="en-US" altLang="zh-CN" sz="1350" dirty="0">
                <a:solidFill>
                  <a:srgbClr val="0000FF"/>
                </a:solidFill>
                <a:latin typeface="Consolas" panose="020B0609020204030204" charset="0"/>
              </a:rPr>
              <a:t>0.141120008059867</a:t>
            </a:r>
          </a:p>
        </p:txBody>
      </p:sp>
      <p:pic>
        <p:nvPicPr>
          <p:cNvPr id="3" name="图片 2">
            <a:extLst>
              <a:ext uri="{FF2B5EF4-FFF2-40B4-BE49-F238E27FC236}">
                <a16:creationId xmlns:a16="http://schemas.microsoft.com/office/drawing/2014/main" id="{18136B34-89AE-CD99-EB02-A943639ECAA5}"/>
              </a:ext>
            </a:extLst>
          </p:cNvPr>
          <p:cNvPicPr>
            <a:picLocks noChangeAspect="1"/>
          </p:cNvPicPr>
          <p:nvPr/>
        </p:nvPicPr>
        <p:blipFill>
          <a:blip r:embed="rId3"/>
          <a:stretch>
            <a:fillRect/>
          </a:stretch>
        </p:blipFill>
        <p:spPr>
          <a:xfrm>
            <a:off x="4788024" y="4709088"/>
            <a:ext cx="3542899" cy="1584176"/>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8" end="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arn(inVertical)">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a:t>
                </a:r>
                <a:r>
                  <a:rPr lang="zh-CN" altLang="en-US" sz="3600" b="1" dirty="0">
                    <a:latin typeface="Times New Roman" panose="02020603050405020304" pitchFamily="18" charset="0"/>
                    <a:ea typeface="仿宋" panose="02010609060101010101" pitchFamily="49" charset="-122"/>
                  </a:rPr>
                  <a:t>对象的删除</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文本框 9"/>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1.3.8 </a:t>
            </a:r>
            <a:r>
              <a:rPr lang="zh-CN" altLang="en-US" sz="2400" b="1" dirty="0">
                <a:latin typeface="Times New Roman" panose="02020603050405020304" pitchFamily="18" charset="0"/>
              </a:rPr>
              <a:t>模型的导入与使用</a:t>
            </a:r>
          </a:p>
        </p:txBody>
      </p:sp>
      <p:sp>
        <p:nvSpPr>
          <p:cNvPr id="11" name="内容占位符 2"/>
          <p:cNvSpPr txBox="1"/>
          <p:nvPr/>
        </p:nvSpPr>
        <p:spPr bwMode="auto">
          <a:xfrm>
            <a:off x="756731" y="125499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b="1" dirty="0"/>
              <a:t>重新导入一个模块：在</a:t>
            </a:r>
            <a:r>
              <a:rPr lang="en-US" altLang="zh-CN" sz="2000" b="1" dirty="0"/>
              <a:t>3.x</a:t>
            </a:r>
            <a:r>
              <a:rPr lang="zh-CN" altLang="en-US" sz="2000" b="1" dirty="0"/>
              <a:t>中，需要使用</a:t>
            </a:r>
            <a:r>
              <a:rPr lang="en-US" altLang="zh-CN" sz="2000" b="1" dirty="0">
                <a:solidFill>
                  <a:srgbClr val="FF0000"/>
                </a:solidFill>
              </a:rPr>
              <a:t>imp</a:t>
            </a:r>
            <a:r>
              <a:rPr lang="zh-CN" altLang="en-US" sz="2000" b="1" dirty="0">
                <a:solidFill>
                  <a:srgbClr val="FF0000"/>
                </a:solidFill>
              </a:rPr>
              <a:t>模块的</a:t>
            </a:r>
            <a:r>
              <a:rPr lang="en-US" altLang="zh-CN" sz="2000" b="1" dirty="0">
                <a:solidFill>
                  <a:srgbClr val="FF0000"/>
                </a:solidFill>
              </a:rPr>
              <a:t>reload</a:t>
            </a:r>
            <a:r>
              <a:rPr lang="zh-CN" altLang="en-US" sz="2000" b="1" dirty="0">
                <a:solidFill>
                  <a:srgbClr val="FF0000"/>
                </a:solidFill>
              </a:rPr>
              <a:t>函数</a:t>
            </a:r>
            <a:endParaRPr lang="en-US" altLang="zh-CN" sz="2000" b="1" dirty="0"/>
          </a:p>
          <a:p>
            <a:pPr>
              <a:buClr>
                <a:srgbClr val="FF0000"/>
              </a:buClr>
              <a:buSzPct val="90000"/>
              <a:buFont typeface="Wingdings" panose="05000000000000000000" pitchFamily="2" charset="2"/>
              <a:buChar char="n"/>
            </a:pPr>
            <a:r>
              <a:rPr lang="zh-CN" altLang="en-US" sz="2000" b="1" dirty="0"/>
              <a:t>导入模块时的文件搜索顺序</a:t>
            </a:r>
          </a:p>
          <a:p>
            <a:pPr lvl="1">
              <a:spcBef>
                <a:spcPts val="600"/>
              </a:spcBef>
              <a:spcAft>
                <a:spcPts val="0"/>
              </a:spcAft>
              <a:buClr>
                <a:srgbClr val="FF0000"/>
              </a:buClr>
              <a:buSzPct val="90000"/>
              <a:buFont typeface="Wingdings" panose="05000000000000000000" charset="0"/>
              <a:buChar char="ü"/>
            </a:pPr>
            <a:r>
              <a:rPr lang="zh-CN" altLang="en-US" sz="1800" b="1" dirty="0"/>
              <a:t>当前文件夹</a:t>
            </a:r>
          </a:p>
          <a:p>
            <a:pPr lvl="1">
              <a:spcBef>
                <a:spcPts val="600"/>
              </a:spcBef>
              <a:spcAft>
                <a:spcPts val="0"/>
              </a:spcAft>
              <a:buClr>
                <a:srgbClr val="FF0000"/>
              </a:buClr>
              <a:buSzPct val="90000"/>
              <a:buFont typeface="Wingdings" panose="05000000000000000000" charset="0"/>
              <a:buChar char="ü"/>
            </a:pPr>
            <a:r>
              <a:rPr lang="en-US" altLang="zh-CN" sz="1800" b="1" dirty="0" err="1"/>
              <a:t>sys.path</a:t>
            </a:r>
            <a:r>
              <a:rPr lang="zh-CN" altLang="en-US" sz="1800" b="1" dirty="0"/>
              <a:t>变量指定的文件夹</a:t>
            </a:r>
            <a:endParaRPr lang="en-US" altLang="zh-CN" sz="1800" b="1" dirty="0"/>
          </a:p>
          <a:p>
            <a:pPr lvl="2">
              <a:spcBef>
                <a:spcPts val="600"/>
              </a:spcBef>
              <a:spcAft>
                <a:spcPts val="0"/>
              </a:spcAft>
              <a:buClr>
                <a:srgbClr val="FF0000"/>
              </a:buClr>
              <a:buSzPct val="90000"/>
              <a:buFont typeface="Arial" panose="020B0604020202020204" pitchFamily="34" charset="0"/>
              <a:buChar char="•"/>
            </a:pPr>
            <a:r>
              <a:rPr lang="zh-CN" altLang="en-US" sz="1800" b="1" dirty="0"/>
              <a:t>可以使用</a:t>
            </a:r>
            <a:r>
              <a:rPr lang="en-US" altLang="zh-CN" sz="1800" b="1" dirty="0"/>
              <a:t>sys</a:t>
            </a:r>
            <a:r>
              <a:rPr lang="zh-CN" altLang="en-US" sz="1800" b="1" dirty="0"/>
              <a:t>模块的</a:t>
            </a:r>
            <a:r>
              <a:rPr lang="en-US" altLang="zh-CN" sz="1800" b="1" dirty="0"/>
              <a:t>path</a:t>
            </a:r>
            <a:r>
              <a:rPr lang="zh-CN" altLang="en-US" sz="1800" b="1" dirty="0"/>
              <a:t>变量查看</a:t>
            </a:r>
            <a:r>
              <a:rPr lang="en-US" altLang="zh-CN" sz="1800" b="1" dirty="0"/>
              <a:t>python</a:t>
            </a:r>
            <a:r>
              <a:rPr lang="zh-CN" altLang="en-US" sz="1800" b="1" dirty="0"/>
              <a:t>导入模块时搜索模块的路径，也可以向其中</a:t>
            </a:r>
            <a:r>
              <a:rPr lang="en-US" altLang="zh-CN" sz="1800" b="1" dirty="0"/>
              <a:t>append</a:t>
            </a:r>
            <a:r>
              <a:rPr lang="zh-CN" altLang="en-US" sz="1800" b="1" dirty="0"/>
              <a:t>自定义的目录以扩展搜索路径。</a:t>
            </a:r>
          </a:p>
          <a:p>
            <a:pPr lvl="1">
              <a:spcBef>
                <a:spcPts val="600"/>
              </a:spcBef>
              <a:spcAft>
                <a:spcPts val="0"/>
              </a:spcAft>
              <a:buClr>
                <a:srgbClr val="FF0000"/>
              </a:buClr>
              <a:buSzPct val="90000"/>
              <a:buFont typeface="Wingdings" panose="05000000000000000000" charset="0"/>
              <a:buChar char="ü"/>
            </a:pPr>
            <a:r>
              <a:rPr lang="zh-CN" altLang="en-US" sz="1800" b="1" dirty="0"/>
              <a:t>优先导入</a:t>
            </a:r>
            <a:r>
              <a:rPr lang="en-US" altLang="zh-CN" sz="1800" b="1" dirty="0" err="1"/>
              <a:t>pyc</a:t>
            </a:r>
            <a:r>
              <a:rPr lang="zh-CN" altLang="en-US" sz="1800" b="1" dirty="0"/>
              <a:t>文件</a:t>
            </a:r>
            <a:endParaRPr lang="en-US" altLang="zh-CN" sz="1800" b="1" dirty="0"/>
          </a:p>
          <a:p>
            <a:pPr lvl="2">
              <a:spcBef>
                <a:spcPts val="600"/>
              </a:spcBef>
              <a:spcAft>
                <a:spcPts val="0"/>
              </a:spcAft>
              <a:buClr>
                <a:srgbClr val="FF0000"/>
              </a:buClr>
              <a:buSzPct val="90000"/>
              <a:buFont typeface="Arial" panose="020B0604020202020204" pitchFamily="34" charset="0"/>
              <a:buChar char="•"/>
            </a:pPr>
            <a:r>
              <a:rPr lang="zh-CN" altLang="en-US" sz="1800" b="1" dirty="0"/>
              <a:t>如果相应的</a:t>
            </a:r>
            <a:r>
              <a:rPr lang="en-US" altLang="zh-CN" sz="1800" b="1" dirty="0" err="1"/>
              <a:t>pyc</a:t>
            </a:r>
            <a:r>
              <a:rPr lang="zh-CN" altLang="en-US" sz="1800" b="1" dirty="0"/>
              <a:t>文件与</a:t>
            </a:r>
            <a:r>
              <a:rPr lang="en-US" altLang="zh-CN" sz="1800" b="1" dirty="0" err="1"/>
              <a:t>py</a:t>
            </a:r>
            <a:r>
              <a:rPr lang="zh-CN" altLang="en-US" sz="1800" b="1" dirty="0"/>
              <a:t>文件时间不相符，则导入</a:t>
            </a:r>
            <a:r>
              <a:rPr lang="en-US" altLang="zh-CN" sz="1800" b="1" dirty="0" err="1"/>
              <a:t>py</a:t>
            </a:r>
            <a:r>
              <a:rPr lang="zh-CN" altLang="en-US" sz="1800" b="1" dirty="0"/>
              <a:t>文件并重新编译该模块。</a:t>
            </a:r>
          </a:p>
          <a:p>
            <a:pPr lvl="1">
              <a:spcBef>
                <a:spcPts val="600"/>
              </a:spcBef>
              <a:spcAft>
                <a:spcPts val="0"/>
              </a:spcAft>
              <a:buClr>
                <a:srgbClr val="FF0000"/>
              </a:buClr>
              <a:buSzPct val="90000"/>
              <a:buFont typeface="Wingdings" panose="05000000000000000000" charset="0"/>
              <a:buChar char="ü"/>
            </a:pPr>
            <a:endParaRPr lang="zh-CN" altLang="en-US" sz="1600" b="1" dirty="0"/>
          </a:p>
        </p:txBody>
      </p:sp>
      <p:sp>
        <p:nvSpPr>
          <p:cNvPr id="12" name="内容占位符 2"/>
          <p:cNvSpPr txBox="1"/>
          <p:nvPr/>
        </p:nvSpPr>
        <p:spPr bwMode="auto">
          <a:xfrm>
            <a:off x="756731" y="4518774"/>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000" dirty="0"/>
              <a:t>如需导入多个模块，建议顺序如下：</a:t>
            </a:r>
          </a:p>
          <a:p>
            <a:pPr lvl="1">
              <a:spcBef>
                <a:spcPts val="600"/>
              </a:spcBef>
              <a:spcAft>
                <a:spcPts val="0"/>
              </a:spcAft>
              <a:buClr>
                <a:srgbClr val="FF0000"/>
              </a:buClr>
              <a:buSzPct val="90000"/>
              <a:buFont typeface="Wingdings" panose="05000000000000000000" charset="0"/>
              <a:buChar char="ü"/>
            </a:pPr>
            <a:r>
              <a:rPr lang="zh-CN" altLang="en-US" sz="1800" b="1" dirty="0"/>
              <a:t>标准库</a:t>
            </a:r>
          </a:p>
          <a:p>
            <a:pPr lvl="1">
              <a:spcBef>
                <a:spcPts val="600"/>
              </a:spcBef>
              <a:spcAft>
                <a:spcPts val="0"/>
              </a:spcAft>
              <a:buClr>
                <a:srgbClr val="FF0000"/>
              </a:buClr>
              <a:buSzPct val="90000"/>
              <a:buFont typeface="Wingdings" panose="05000000000000000000" charset="0"/>
              <a:buChar char="ü"/>
            </a:pPr>
            <a:r>
              <a:rPr lang="zh-CN" altLang="en-US" sz="1800" b="1" dirty="0"/>
              <a:t>成熟的第三方扩展库</a:t>
            </a:r>
          </a:p>
          <a:p>
            <a:pPr lvl="1">
              <a:spcBef>
                <a:spcPts val="600"/>
              </a:spcBef>
              <a:spcAft>
                <a:spcPts val="0"/>
              </a:spcAft>
              <a:buClr>
                <a:srgbClr val="FF0000"/>
              </a:buClr>
              <a:buSzPct val="90000"/>
              <a:buFont typeface="Wingdings" panose="05000000000000000000" charset="0"/>
              <a:buChar char="ü"/>
            </a:pPr>
            <a:r>
              <a:rPr lang="zh-CN" altLang="en-US" sz="1800" b="1" dirty="0"/>
              <a:t>自己开发的库</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467544" y="89761"/>
            <a:ext cx="7317240" cy="698583"/>
            <a:chOff x="848762" y="4179148"/>
            <a:chExt cx="7317240" cy="698583"/>
          </a:xfrm>
        </p:grpSpPr>
        <p:grpSp>
          <p:nvGrpSpPr>
            <p:cNvPr id="6" name="组合 106"/>
            <p:cNvGrpSpPr/>
            <p:nvPr/>
          </p:nvGrpSpPr>
          <p:grpSpPr>
            <a:xfrm>
              <a:off x="848762" y="4179148"/>
              <a:ext cx="7317240" cy="698583"/>
              <a:chOff x="839237" y="4179148"/>
              <a:chExt cx="7317240" cy="698583"/>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839237" y="4179148"/>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仿宋" panose="02010609060101010101" pitchFamily="49" charset="-122"/>
                  </a:rPr>
                  <a:t>1.3 </a:t>
                </a:r>
                <a:r>
                  <a:rPr lang="zh-CN" altLang="en-US" sz="3600" b="1" dirty="0">
                    <a:latin typeface="Times New Roman" panose="02020603050405020304" pitchFamily="18" charset="0"/>
                    <a:ea typeface="仿宋" panose="02010609060101010101" pitchFamily="49" charset="-122"/>
                  </a:rPr>
                  <a:t>基础知识</a:t>
                </a:r>
                <a:r>
                  <a:rPr lang="en-US" altLang="zh-CN" sz="3600" b="1" dirty="0">
                    <a:latin typeface="Times New Roman" panose="02020603050405020304" pitchFamily="18" charset="0"/>
                    <a:ea typeface="仿宋" panose="02010609060101010101" pitchFamily="49" charset="-122"/>
                  </a:rPr>
                  <a:t>---Python</a:t>
                </a:r>
                <a:r>
                  <a:rPr lang="zh-CN" altLang="en-US" sz="3600" b="1" dirty="0">
                    <a:latin typeface="Times New Roman" panose="02020603050405020304" pitchFamily="18" charset="0"/>
                    <a:ea typeface="仿宋" panose="02010609060101010101" pitchFamily="49" charset="-122"/>
                  </a:rPr>
                  <a:t>文件</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3" name="文本占位符 70658"/>
          <p:cNvSpPr>
            <a:spLocks noGrp="1"/>
          </p:cNvSpPr>
          <p:nvPr>
            <p:ph idx="1"/>
          </p:nvPr>
        </p:nvSpPr>
        <p:spPr>
          <a:xfrm>
            <a:off x="592560" y="1317128"/>
            <a:ext cx="8443936" cy="4678451"/>
          </a:xfrm>
        </p:spPr>
        <p:txBody>
          <a:bodyPr anchor="t"/>
          <a:lstStyle/>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a:t>
            </a:r>
            <a:r>
              <a:rPr lang="zh-CN" altLang="en-US" sz="2000" b="1" dirty="0"/>
              <a:t>：</a:t>
            </a:r>
            <a:r>
              <a:rPr lang="en-US" altLang="zh-CN" sz="2000" b="1" dirty="0"/>
              <a:t>Python</a:t>
            </a:r>
            <a:r>
              <a:rPr lang="zh-CN" altLang="en-US" sz="2000" b="1" dirty="0"/>
              <a:t>源文件，由</a:t>
            </a:r>
            <a:r>
              <a:rPr lang="en-US" altLang="zh-CN" sz="2000" b="1" dirty="0"/>
              <a:t>Python</a:t>
            </a:r>
            <a:r>
              <a:rPr lang="zh-CN" altLang="en-US" sz="2000" b="1" dirty="0"/>
              <a:t>解释器负责解释执行。</a:t>
            </a:r>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pyw</a:t>
            </a:r>
            <a:r>
              <a:rPr lang="zh-CN" altLang="en-US" sz="2000" b="1" dirty="0"/>
              <a:t>：</a:t>
            </a:r>
            <a:r>
              <a:rPr lang="en-US" altLang="zh-CN" sz="2000" b="1" dirty="0"/>
              <a:t>Python</a:t>
            </a:r>
            <a:r>
              <a:rPr lang="zh-CN" altLang="en-US" sz="2000" b="1" dirty="0"/>
              <a:t>源文件，常用于图形界面程序文件。</a:t>
            </a:r>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rPr>
              <a:t>.</a:t>
            </a:r>
            <a:r>
              <a:rPr lang="en-US" altLang="zh-CN" sz="2000" b="1" dirty="0" err="1">
                <a:solidFill>
                  <a:srgbClr val="FF0000"/>
                </a:solidFill>
              </a:rPr>
              <a:t>pyc</a:t>
            </a:r>
            <a:r>
              <a:rPr lang="zh-CN" altLang="en-US" sz="2000" b="1" dirty="0"/>
              <a:t>：</a:t>
            </a:r>
            <a:r>
              <a:rPr lang="en-US" altLang="zh-CN" sz="2000" b="1" dirty="0"/>
              <a:t>Python</a:t>
            </a:r>
            <a:r>
              <a:rPr lang="zh-CN" altLang="en-US" sz="2000" b="1" dirty="0"/>
              <a:t>字节码文件，无法使用文本编辑器直接查看其内容，可用</a:t>
            </a:r>
            <a:endParaRPr lang="en-US" altLang="zh-CN" sz="2000" b="1" dirty="0"/>
          </a:p>
          <a:p>
            <a:pPr marL="0" indent="0">
              <a:spcBef>
                <a:spcPts val="600"/>
              </a:spcBef>
              <a:spcAft>
                <a:spcPts val="300"/>
              </a:spcAft>
              <a:buClr>
                <a:srgbClr val="FF0000"/>
              </a:buClr>
              <a:buSzPct val="90000"/>
              <a:buNone/>
            </a:pPr>
            <a:r>
              <a:rPr lang="en-US" altLang="zh-CN" sz="2000" b="1" dirty="0"/>
              <a:t>                </a:t>
            </a:r>
            <a:r>
              <a:rPr lang="zh-CN" altLang="en-US" sz="2000" b="1" dirty="0"/>
              <a:t>于隐藏</a:t>
            </a:r>
            <a:r>
              <a:rPr lang="en-US" altLang="zh-CN" sz="2000" b="1" dirty="0"/>
              <a:t>Python</a:t>
            </a:r>
            <a:r>
              <a:rPr lang="zh-CN" altLang="en-US" sz="2000" b="1" dirty="0"/>
              <a:t>源代码和提高运行速度。</a:t>
            </a:r>
            <a:endParaRPr lang="en-US" altLang="zh-CN" sz="2000" b="1" dirty="0"/>
          </a:p>
          <a:p>
            <a:pPr lvl="1">
              <a:spcBef>
                <a:spcPts val="600"/>
              </a:spcBef>
              <a:spcAft>
                <a:spcPts val="300"/>
              </a:spcAft>
              <a:buClr>
                <a:srgbClr val="FF0000"/>
              </a:buClr>
              <a:buSzPct val="90000"/>
              <a:buFont typeface="Wingdings" panose="05000000000000000000" pitchFamily="2" charset="2"/>
              <a:buChar char="ü"/>
            </a:pPr>
            <a:r>
              <a:rPr lang="zh-CN" altLang="en-US" sz="1800" dirty="0"/>
              <a:t>对于</a:t>
            </a:r>
            <a:r>
              <a:rPr lang="en-US" altLang="zh-CN" sz="1800" dirty="0"/>
              <a:t>Python</a:t>
            </a:r>
            <a:r>
              <a:rPr lang="zh-CN" altLang="en-US" sz="1800" dirty="0"/>
              <a:t>模块，第一次被导入时将被编译成字节码的形式，并在以后再次导入时优先使用“</a:t>
            </a:r>
            <a:r>
              <a:rPr lang="en-US" altLang="zh-CN" sz="1800" dirty="0"/>
              <a:t>.</a:t>
            </a:r>
            <a:r>
              <a:rPr lang="en-US" altLang="zh-CN" sz="1800" dirty="0" err="1"/>
              <a:t>pyc</a:t>
            </a:r>
            <a:r>
              <a:rPr lang="en-US" altLang="zh-CN" sz="1800" dirty="0"/>
              <a:t>”</a:t>
            </a:r>
            <a:r>
              <a:rPr lang="zh-CN" altLang="en-US" sz="1800" dirty="0"/>
              <a:t>文件，以提高模块的加载和运行速度。</a:t>
            </a:r>
            <a:endParaRPr lang="en-US" altLang="zh-CN" sz="1800" dirty="0"/>
          </a:p>
          <a:p>
            <a:pPr lvl="1">
              <a:spcBef>
                <a:spcPts val="600"/>
              </a:spcBef>
              <a:spcAft>
                <a:spcPts val="300"/>
              </a:spcAft>
              <a:buClr>
                <a:srgbClr val="FF0000"/>
              </a:buClr>
              <a:buSzPct val="90000"/>
              <a:buFont typeface="Wingdings" panose="05000000000000000000" pitchFamily="2" charset="2"/>
              <a:buChar char="ü"/>
            </a:pPr>
            <a:r>
              <a:rPr lang="zh-CN" altLang="en-US" sz="1800" dirty="0"/>
              <a:t>对于非模块文件，直接执行时并不生成“</a:t>
            </a:r>
            <a:r>
              <a:rPr lang="en-US" altLang="zh-CN" sz="1800" dirty="0"/>
              <a:t>.</a:t>
            </a:r>
            <a:r>
              <a:rPr lang="en-US" altLang="zh-CN" sz="1800" dirty="0" err="1"/>
              <a:t>pyc</a:t>
            </a:r>
            <a:r>
              <a:rPr lang="en-US" altLang="zh-CN" sz="1800" dirty="0"/>
              <a:t>”</a:t>
            </a:r>
            <a:r>
              <a:rPr lang="zh-CN" altLang="en-US" sz="1800" dirty="0"/>
              <a:t>文件，但可使用</a:t>
            </a:r>
            <a:r>
              <a:rPr lang="en-US" altLang="zh-CN" sz="1800" dirty="0" err="1"/>
              <a:t>py_compile</a:t>
            </a:r>
            <a:r>
              <a:rPr lang="zh-CN" altLang="en-US" sz="1800" dirty="0"/>
              <a:t>模块的</a:t>
            </a:r>
            <a:r>
              <a:rPr lang="en-US" altLang="zh-CN" sz="1800" dirty="0"/>
              <a:t>compile()</a:t>
            </a:r>
            <a:r>
              <a:rPr lang="zh-CN" altLang="en-US" sz="1800" dirty="0"/>
              <a:t>函数进行编译以提高加载和运行速度。</a:t>
            </a:r>
            <a:endParaRPr lang="en-US" altLang="zh-CN" sz="1800" dirty="0"/>
          </a:p>
          <a:p>
            <a:pPr lvl="1">
              <a:spcBef>
                <a:spcPts val="600"/>
              </a:spcBef>
              <a:spcAft>
                <a:spcPts val="300"/>
              </a:spcAft>
              <a:buClr>
                <a:srgbClr val="FF0000"/>
              </a:buClr>
              <a:buSzPct val="90000"/>
              <a:buFont typeface="Wingdings" panose="05000000000000000000" pitchFamily="2" charset="2"/>
              <a:buChar char="ü"/>
            </a:pPr>
            <a:r>
              <a:rPr lang="en-US" altLang="zh-CN" sz="1800" dirty="0"/>
              <a:t>Python</a:t>
            </a:r>
            <a:r>
              <a:rPr lang="zh-CN" altLang="en-US" sz="1800" dirty="0"/>
              <a:t>还提供了</a:t>
            </a:r>
            <a:r>
              <a:rPr lang="en-US" altLang="zh-CN" sz="1800" dirty="0" err="1"/>
              <a:t>compileall</a:t>
            </a:r>
            <a:r>
              <a:rPr lang="zh-CN" altLang="en-US" sz="1800" dirty="0"/>
              <a:t>模块，其中包含</a:t>
            </a:r>
            <a:r>
              <a:rPr lang="en-US" altLang="zh-CN" sz="1800" dirty="0" err="1"/>
              <a:t>compile_dir</a:t>
            </a:r>
            <a:r>
              <a:rPr lang="en-US" altLang="zh-CN" sz="1800" dirty="0"/>
              <a:t>()</a:t>
            </a:r>
            <a:r>
              <a:rPr lang="zh-CN" altLang="en-US" sz="1800" dirty="0"/>
              <a:t>、</a:t>
            </a:r>
            <a:r>
              <a:rPr lang="en-US" altLang="zh-CN" sz="1800" dirty="0" err="1"/>
              <a:t>compile_file</a:t>
            </a:r>
            <a:r>
              <a:rPr lang="en-US" altLang="zh-CN" sz="1800" dirty="0"/>
              <a:t>()</a:t>
            </a:r>
            <a:r>
              <a:rPr lang="zh-CN" altLang="en-US" sz="1800" dirty="0"/>
              <a:t>和</a:t>
            </a:r>
            <a:r>
              <a:rPr lang="en-US" altLang="zh-CN" sz="1800" dirty="0" err="1"/>
              <a:t>compile_path</a:t>
            </a:r>
            <a:r>
              <a:rPr lang="en-US" altLang="zh-CN" sz="1800" dirty="0"/>
              <a:t>()</a:t>
            </a:r>
            <a:r>
              <a:rPr lang="zh-CN" altLang="en-US" sz="1800" dirty="0"/>
              <a:t>等方法，用来支持批量</a:t>
            </a:r>
            <a:r>
              <a:rPr lang="en-US" altLang="zh-CN" sz="1800" dirty="0"/>
              <a:t>Python</a:t>
            </a:r>
            <a:r>
              <a:rPr lang="zh-CN" altLang="en-US" sz="1800" dirty="0"/>
              <a:t>源程序文件的编译。</a:t>
            </a:r>
            <a:endParaRPr lang="en-US" altLang="zh-CN" sz="1800" dirty="0"/>
          </a:p>
          <a:p>
            <a:pPr>
              <a:spcBef>
                <a:spcPts val="600"/>
              </a:spcBef>
              <a:spcAft>
                <a:spcPts val="300"/>
              </a:spcAft>
              <a:buClr>
                <a:srgbClr val="FF0000"/>
              </a:buClr>
              <a:buSzPct val="90000"/>
              <a:buFont typeface="Wingdings" panose="05000000000000000000" pitchFamily="2" charset="2"/>
              <a:buChar char="n"/>
            </a:pPr>
            <a:r>
              <a:rPr lang="en-US" altLang="zh-CN" sz="2000" b="1" dirty="0">
                <a:solidFill>
                  <a:srgbClr val="FF0000"/>
                </a:solidFill>
                <a:sym typeface="Arial" panose="020B0604020202020204" pitchFamily="34" charset="0"/>
              </a:rPr>
              <a:t>.</a:t>
            </a:r>
            <a:r>
              <a:rPr lang="en-US" altLang="zh-CN" sz="2000" b="1" dirty="0" err="1">
                <a:solidFill>
                  <a:srgbClr val="FF0000"/>
                </a:solidFill>
                <a:sym typeface="Arial" panose="020B0604020202020204" pitchFamily="34" charset="0"/>
              </a:rPr>
              <a:t>pyd</a:t>
            </a:r>
            <a:r>
              <a:rPr lang="zh-CN" altLang="en-US" sz="2000" b="1" dirty="0">
                <a:solidFill>
                  <a:srgbClr val="FF0000"/>
                </a:solidFill>
                <a:sym typeface="Arial" panose="020B0604020202020204" pitchFamily="34" charset="0"/>
              </a:rPr>
              <a:t>：</a:t>
            </a:r>
            <a:r>
              <a:rPr lang="zh-CN" altLang="en-US" sz="2000" b="1" dirty="0">
                <a:sym typeface="Arial" panose="020B0604020202020204" pitchFamily="34" charset="0"/>
              </a:rPr>
              <a:t>一般是由其他语言编写并编译的二进制文件，常用于实现某些软</a:t>
            </a:r>
            <a:endParaRPr lang="en-US" altLang="zh-CN" sz="2000" b="1" dirty="0">
              <a:sym typeface="Arial" panose="020B0604020202020204" pitchFamily="34" charset="0"/>
            </a:endParaRPr>
          </a:p>
          <a:p>
            <a:pPr marL="0" indent="0">
              <a:spcBef>
                <a:spcPts val="600"/>
              </a:spcBef>
              <a:spcAft>
                <a:spcPts val="300"/>
              </a:spcAft>
              <a:buClr>
                <a:srgbClr val="FF0000"/>
              </a:buClr>
              <a:buSzPct val="90000"/>
              <a:buNone/>
            </a:pPr>
            <a:r>
              <a:rPr lang="en-US" altLang="zh-CN" sz="2000" b="1" dirty="0">
                <a:sym typeface="Arial" panose="020B0604020202020204" pitchFamily="34" charset="0"/>
              </a:rPr>
              <a:t>                 </a:t>
            </a:r>
            <a:r>
              <a:rPr lang="zh-CN" altLang="en-US" sz="2000" b="1" dirty="0">
                <a:sym typeface="Arial" panose="020B0604020202020204" pitchFamily="34" charset="0"/>
              </a:rPr>
              <a:t>件工具的</a:t>
            </a:r>
            <a:r>
              <a:rPr lang="en-US" altLang="zh-CN" sz="2000" b="1" dirty="0">
                <a:sym typeface="Arial" panose="020B0604020202020204" pitchFamily="34" charset="0"/>
              </a:rPr>
              <a:t>Python</a:t>
            </a:r>
            <a:r>
              <a:rPr lang="zh-CN" altLang="en-US" sz="2000" b="1" dirty="0">
                <a:sym typeface="Arial" panose="020B0604020202020204" pitchFamily="34" charset="0"/>
              </a:rPr>
              <a:t>编程接口插件或</a:t>
            </a:r>
            <a:r>
              <a:rPr lang="en-US" altLang="zh-CN" sz="2000" b="1" dirty="0">
                <a:sym typeface="Arial" panose="020B0604020202020204" pitchFamily="34" charset="0"/>
              </a:rPr>
              <a:t>Python</a:t>
            </a:r>
            <a:r>
              <a:rPr lang="zh-CN" altLang="en-US" sz="2000" b="1" dirty="0">
                <a:sym typeface="Arial" panose="020B0604020202020204" pitchFamily="34" charset="0"/>
              </a:rPr>
              <a:t>动态链接库。</a:t>
            </a:r>
            <a:endParaRPr lang="zh-CN" altLang="en-US" sz="2000" b="1" dirty="0"/>
          </a:p>
          <a:p>
            <a:pPr lvl="1">
              <a:spcBef>
                <a:spcPts val="300"/>
              </a:spcBef>
              <a:spcAft>
                <a:spcPts val="0"/>
              </a:spcAft>
              <a:buClr>
                <a:srgbClr val="FF0000"/>
              </a:buClr>
              <a:buSzPct val="90000"/>
              <a:buFont typeface="Arial" panose="020B0604020202020204" pitchFamily="34" charset="0"/>
              <a:buChar char="•"/>
            </a:pPr>
            <a:endParaRPr lang="zh-CN" altLang="en-US" sz="1800" dirty="0"/>
          </a:p>
        </p:txBody>
      </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文件</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67"/>
          <p:cNvGrpSpPr/>
          <p:nvPr/>
        </p:nvGrpSpPr>
        <p:grpSpPr>
          <a:xfrm>
            <a:off x="555407" y="113497"/>
            <a:ext cx="9921249" cy="674847"/>
            <a:chOff x="936625" y="4202884"/>
            <a:chExt cx="9921249" cy="674847"/>
          </a:xfrm>
        </p:grpSpPr>
        <p:grpSp>
          <p:nvGrpSpPr>
            <p:cNvPr id="6" name="组合 106"/>
            <p:cNvGrpSpPr/>
            <p:nvPr/>
          </p:nvGrpSpPr>
          <p:grpSpPr>
            <a:xfrm>
              <a:off x="936625" y="4202884"/>
              <a:ext cx="9921249" cy="674847"/>
              <a:chOff x="927100" y="4202884"/>
              <a:chExt cx="9921249" cy="674847"/>
            </a:xfrm>
          </p:grpSpPr>
          <p:sp>
            <p:nvSpPr>
              <p:cNvPr id="8"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9"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a:latin typeface="Times New Roman" panose="02020603050405020304" pitchFamily="18" charset="0"/>
                    <a:ea typeface="仿宋" panose="02010609060101010101" pitchFamily="49" charset="-122"/>
                  </a:rPr>
                  <a:t> </a:t>
                </a:r>
                <a:r>
                  <a:rPr lang="en-US" altLang="zh-CN" sz="3000" b="1" dirty="0">
                    <a:latin typeface="Times New Roman" panose="02020603050405020304" pitchFamily="18" charset="0"/>
                    <a:ea typeface="仿宋" panose="02010609060101010101" pitchFamily="49" charset="-122"/>
                  </a:rPr>
                  <a:t>1.3 </a:t>
                </a:r>
                <a:r>
                  <a:rPr lang="zh-CN" altLang="en-US" sz="3000" b="1" dirty="0">
                    <a:latin typeface="Times New Roman" panose="02020603050405020304" pitchFamily="18" charset="0"/>
                    <a:ea typeface="仿宋" panose="02010609060101010101" pitchFamily="49" charset="-122"/>
                  </a:rPr>
                  <a:t>基础知识</a:t>
                </a:r>
                <a:r>
                  <a:rPr lang="en-US" altLang="zh-CN" sz="3000" b="1" dirty="0">
                    <a:latin typeface="Times New Roman" panose="02020603050405020304" pitchFamily="18" charset="0"/>
                    <a:ea typeface="仿宋" panose="02010609060101010101" pitchFamily="49" charset="-122"/>
                  </a:rPr>
                  <a:t>-</a:t>
                </a:r>
                <a:r>
                  <a:rPr lang="en-US" altLang="zh-CN" sz="3000" b="1" dirty="0">
                    <a:latin typeface="Times New Roman" panose="02020603050405020304" pitchFamily="18" charset="0"/>
                  </a:rPr>
                  <a:t>Python</a:t>
                </a:r>
                <a:r>
                  <a:rPr lang="zh-CN" altLang="en-US" sz="3000" b="1" dirty="0">
                    <a:latin typeface="Times New Roman" panose="02020603050405020304" pitchFamily="18" charset="0"/>
                  </a:rPr>
                  <a:t>脚本的“</a:t>
                </a:r>
                <a:r>
                  <a:rPr lang="en-US" altLang="zh-CN" sz="3000" b="1" dirty="0">
                    <a:latin typeface="Times New Roman" panose="02020603050405020304" pitchFamily="18" charset="0"/>
                  </a:rPr>
                  <a:t>__name__”</a:t>
                </a:r>
                <a:r>
                  <a:rPr lang="zh-CN" altLang="en-US" sz="3000" b="1" dirty="0">
                    <a:latin typeface="Times New Roman" panose="02020603050405020304" pitchFamily="18" charset="0"/>
                  </a:rPr>
                  <a:t>属性</a:t>
                </a: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p>
        </p:txBody>
      </p:sp>
      <p:sp>
        <p:nvSpPr>
          <p:cNvPr id="10" name="文本占位符 71682"/>
          <p:cNvSpPr>
            <a:spLocks noGrp="1"/>
          </p:cNvSpPr>
          <p:nvPr>
            <p:ph idx="1"/>
          </p:nvPr>
        </p:nvSpPr>
        <p:spPr>
          <a:xfrm>
            <a:off x="683568" y="1394827"/>
            <a:ext cx="8460432" cy="4678451"/>
          </a:xfrm>
        </p:spPr>
        <p:txBody>
          <a:bodyPr/>
          <a:lstStyle/>
          <a:p>
            <a:pPr>
              <a:spcBef>
                <a:spcPct val="0"/>
              </a:spcBef>
              <a:spcAft>
                <a:spcPts val="1200"/>
              </a:spcAft>
              <a:buClr>
                <a:srgbClr val="FF0000"/>
              </a:buClr>
              <a:buFont typeface="Wingdings" panose="05000000000000000000" pitchFamily="2" charset="2"/>
              <a:buChar char="n"/>
            </a:pPr>
            <a:r>
              <a:rPr lang="zh-CN" altLang="en-US" sz="2000" b="1" noProof="1"/>
              <a:t>每个</a:t>
            </a:r>
            <a:r>
              <a:rPr lang="en-US" altLang="zh-CN" sz="2000" b="1" noProof="1"/>
              <a:t>Python</a:t>
            </a:r>
            <a:r>
              <a:rPr lang="zh-CN" altLang="en-US" sz="2000" b="1" noProof="1"/>
              <a:t>脚本在运行时都有一个“</a:t>
            </a:r>
            <a:r>
              <a:rPr lang="en-US" altLang="zh-CN" sz="2000" b="1" noProof="1"/>
              <a:t>__name__”</a:t>
            </a:r>
            <a:r>
              <a:rPr lang="zh-CN" altLang="en-US" sz="2000" b="1" noProof="1"/>
              <a:t>属性。</a:t>
            </a:r>
          </a:p>
          <a:p>
            <a:pPr lvl="1">
              <a:spcBef>
                <a:spcPct val="0"/>
              </a:spcBef>
              <a:spcAft>
                <a:spcPts val="1200"/>
              </a:spcAft>
              <a:buClr>
                <a:srgbClr val="FF0000"/>
              </a:buClr>
              <a:buFont typeface="Wingdings" panose="05000000000000000000" pitchFamily="2" charset="2"/>
              <a:buChar char="l"/>
            </a:pPr>
            <a:r>
              <a:rPr lang="zh-CN" altLang="en-US" sz="1800" b="1" noProof="1"/>
              <a:t>如果脚本作为模块被导入，则其“</a:t>
            </a:r>
            <a:r>
              <a:rPr lang="en-US" altLang="zh-CN" sz="1800" b="1" noProof="1"/>
              <a:t>__name__”</a:t>
            </a:r>
            <a:r>
              <a:rPr lang="zh-CN" altLang="en-US" sz="1800" b="1" noProof="1"/>
              <a:t>属性值被自动设置为模块名；</a:t>
            </a:r>
          </a:p>
          <a:p>
            <a:pPr lvl="1">
              <a:spcBef>
                <a:spcPct val="0"/>
              </a:spcBef>
              <a:spcAft>
                <a:spcPts val="1200"/>
              </a:spcAft>
              <a:buClr>
                <a:srgbClr val="FF0000"/>
              </a:buClr>
              <a:buFont typeface="Wingdings" panose="05000000000000000000" pitchFamily="2" charset="2"/>
              <a:buChar char="l"/>
            </a:pPr>
            <a:r>
              <a:rPr lang="zh-CN" altLang="en-US" sz="1800" b="1" noProof="1"/>
              <a:t>如果脚本独立运行，则其“</a:t>
            </a:r>
            <a:r>
              <a:rPr lang="en-US" altLang="zh-CN" sz="1800" b="1" noProof="1"/>
              <a:t>__name__”</a:t>
            </a:r>
            <a:r>
              <a:rPr lang="zh-CN" altLang="en-US" sz="1800" b="1" noProof="1"/>
              <a:t>属性值被自动设置为“</a:t>
            </a:r>
            <a:r>
              <a:rPr lang="en-US" altLang="zh-CN" sz="1800" b="1" noProof="1"/>
              <a:t>__main__”</a:t>
            </a:r>
            <a:r>
              <a:rPr lang="zh-CN" altLang="en-US" sz="1800" b="1" noProof="1"/>
              <a:t>。</a:t>
            </a:r>
          </a:p>
          <a:p>
            <a:pPr>
              <a:spcBef>
                <a:spcPct val="0"/>
              </a:spcBef>
              <a:spcAft>
                <a:spcPts val="1200"/>
              </a:spcAft>
              <a:buClr>
                <a:srgbClr val="FF0000"/>
              </a:buClr>
              <a:buFont typeface="Wingdings" panose="05000000000000000000" pitchFamily="2" charset="2"/>
              <a:buChar char="ü"/>
            </a:pPr>
            <a:r>
              <a:rPr lang="zh-CN" altLang="en-US" sz="1800" noProof="1"/>
              <a:t>例如：假设文件</a:t>
            </a:r>
            <a:r>
              <a:rPr lang="en-US" altLang="zh-CN" sz="1800" noProof="1"/>
              <a:t>nametest.py</a:t>
            </a:r>
            <a:r>
              <a:rPr lang="zh-CN" altLang="en-US" sz="1800" noProof="1"/>
              <a:t>中只包含下面一行代码：</a:t>
            </a:r>
          </a:p>
          <a:p>
            <a:pPr fontAlgn="base">
              <a:lnSpc>
                <a:spcPct val="80000"/>
              </a:lnSpc>
              <a:buNone/>
            </a:pPr>
            <a:r>
              <a:rPr lang="en-US" altLang="zh-CN" sz="1800" noProof="1"/>
              <a:t>       print(__name__)</a:t>
            </a:r>
          </a:p>
          <a:p>
            <a:pPr lvl="1">
              <a:spcBef>
                <a:spcPts val="1200"/>
              </a:spcBef>
              <a:spcAft>
                <a:spcPts val="1200"/>
              </a:spcAft>
              <a:buClr>
                <a:srgbClr val="FF0000"/>
              </a:buClr>
              <a:buFont typeface="Wingdings" panose="05000000000000000000" pitchFamily="2" charset="2"/>
              <a:buChar char="l"/>
            </a:pPr>
            <a:r>
              <a:rPr lang="zh-CN" altLang="en-US" sz="1800" noProof="1"/>
              <a:t>在</a:t>
            </a:r>
            <a:r>
              <a:rPr lang="en-US" altLang="zh-CN" sz="1800" noProof="1"/>
              <a:t>IDLE</a:t>
            </a:r>
            <a:r>
              <a:rPr lang="zh-CN" altLang="en-US" sz="1800" noProof="1"/>
              <a:t>中直接运行该程序时，或者在命令行提示符环境中运行该程序文件时，运行结果如下：</a:t>
            </a:r>
          </a:p>
          <a:p>
            <a:pPr fontAlgn="base">
              <a:lnSpc>
                <a:spcPct val="80000"/>
              </a:lnSpc>
              <a:buNone/>
            </a:pPr>
            <a:r>
              <a:rPr lang="en-US" altLang="zh-CN" sz="1800" noProof="1">
                <a:solidFill>
                  <a:srgbClr val="00B0F0"/>
                </a:solidFill>
              </a:rPr>
              <a:t>        </a:t>
            </a:r>
            <a:r>
              <a:rPr lang="en-US" altLang="zh-CN" sz="1800" noProof="1">
                <a:solidFill>
                  <a:srgbClr val="0000FF"/>
                </a:solidFill>
              </a:rPr>
              <a:t>__main__</a:t>
            </a:r>
          </a:p>
          <a:p>
            <a:pPr lvl="1">
              <a:lnSpc>
                <a:spcPct val="80000"/>
              </a:lnSpc>
              <a:spcBef>
                <a:spcPts val="600"/>
              </a:spcBef>
              <a:spcAft>
                <a:spcPts val="600"/>
              </a:spcAft>
              <a:buClr>
                <a:srgbClr val="FF0000"/>
              </a:buClr>
              <a:buFont typeface="Wingdings" panose="05000000000000000000" pitchFamily="2" charset="2"/>
              <a:buChar char="l"/>
            </a:pPr>
            <a:r>
              <a:rPr lang="zh-CN" altLang="en-US" sz="1800" noProof="1"/>
              <a:t>而将该文件作为模块导入时得到如下执行结果：</a:t>
            </a:r>
          </a:p>
          <a:p>
            <a:pPr fontAlgn="base">
              <a:lnSpc>
                <a:spcPct val="80000"/>
              </a:lnSpc>
              <a:buNone/>
            </a:pPr>
            <a:r>
              <a:rPr lang="en-US" altLang="zh-CN" sz="1800" noProof="1"/>
              <a:t>        &gt;&gt;&gt; import nametest</a:t>
            </a:r>
          </a:p>
          <a:p>
            <a:pPr fontAlgn="base">
              <a:lnSpc>
                <a:spcPct val="80000"/>
              </a:lnSpc>
              <a:buNone/>
            </a:pPr>
            <a:r>
              <a:rPr lang="en-US" altLang="zh-CN" sz="1800" noProof="1">
                <a:solidFill>
                  <a:srgbClr val="00B0F0"/>
                </a:solidFill>
              </a:rPr>
              <a:t>        </a:t>
            </a:r>
            <a:r>
              <a:rPr lang="en-US" altLang="zh-CN" sz="1800" noProof="1">
                <a:solidFill>
                  <a:srgbClr val="0000FF"/>
                </a:solidFill>
              </a:rPr>
              <a:t>nametest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23528" y="883497"/>
            <a:ext cx="5652628"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400" b="1" dirty="0">
                <a:latin typeface="Times New Roman" panose="02020603050405020304" pitchFamily="18" charset="0"/>
              </a:rPr>
              <a:t>1.3.9 Python</a:t>
            </a:r>
            <a:r>
              <a:rPr lang="zh-CN" altLang="en-US" sz="2400" b="1" dirty="0">
                <a:latin typeface="Times New Roman" panose="02020603050405020304" pitchFamily="18" charset="0"/>
              </a:rPr>
              <a:t>脚本的“</a:t>
            </a:r>
            <a:r>
              <a:rPr lang="en-US" altLang="zh-CN" sz="2400" b="1" dirty="0">
                <a:latin typeface="Times New Roman" panose="02020603050405020304" pitchFamily="18" charset="0"/>
              </a:rPr>
              <a:t>__name__”</a:t>
            </a:r>
            <a:r>
              <a:rPr lang="zh-CN" altLang="en-US" sz="2400" b="1" dirty="0">
                <a:latin typeface="Times New Roman" panose="02020603050405020304" pitchFamily="18" charset="0"/>
              </a:rPr>
              <a:t>属性</a:t>
            </a:r>
          </a:p>
        </p:txBody>
      </p:sp>
      <p:sp>
        <p:nvSpPr>
          <p:cNvPr id="11" name="文本占位符 72706"/>
          <p:cNvSpPr txBox="1"/>
          <p:nvPr/>
        </p:nvSpPr>
        <p:spPr bwMode="auto">
          <a:xfrm>
            <a:off x="555407" y="1444110"/>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zh-CN" altLang="en-US" sz="2000" b="1" dirty="0"/>
              <a:t>利用“__name__”属性即可控制Python程序的运行方式。</a:t>
            </a:r>
            <a:endParaRPr lang="en-US" altLang="zh-CN" sz="2000" b="1" dirty="0"/>
          </a:p>
          <a:p>
            <a:pPr>
              <a:lnSpc>
                <a:spcPct val="150000"/>
              </a:lnSpc>
              <a:spcBef>
                <a:spcPts val="600"/>
              </a:spcBef>
              <a:spcAft>
                <a:spcPts val="600"/>
              </a:spcAft>
              <a:buClr>
                <a:srgbClr val="FF0000"/>
              </a:buClr>
              <a:buFont typeface="Wingdings" panose="05000000000000000000" pitchFamily="2" charset="2"/>
              <a:buChar char="ü"/>
            </a:pPr>
            <a:r>
              <a:rPr lang="zh-CN" altLang="en-US" sz="2000" dirty="0"/>
              <a:t>例如，编写一个包含大量可被其他程序利用的函数的模块，而不希望该模块可以直接运行，则可以在程序文件中添加以下代码：</a:t>
            </a:r>
          </a:p>
          <a:p>
            <a:pPr>
              <a:spcBef>
                <a:spcPts val="600"/>
              </a:spcBef>
              <a:spcAft>
                <a:spcPts val="600"/>
              </a:spcAft>
              <a:buFont typeface="Arial" panose="020B0604020202020204" pitchFamily="34" charset="0"/>
              <a:buNone/>
            </a:pPr>
            <a:r>
              <a:rPr lang="zh-CN" altLang="en-US" sz="2000" dirty="0"/>
              <a:t>      </a:t>
            </a:r>
            <a:r>
              <a:rPr lang="zh-CN" altLang="en-US" sz="2000" dirty="0">
                <a:solidFill>
                  <a:srgbClr val="0000FF"/>
                </a:solidFill>
              </a:rPr>
              <a:t>if</a:t>
            </a:r>
            <a:r>
              <a:rPr lang="zh-CN" altLang="en-US" sz="2000" dirty="0"/>
              <a:t> __name__ == '__main__':</a:t>
            </a:r>
          </a:p>
          <a:p>
            <a:pPr>
              <a:spcBef>
                <a:spcPts val="600"/>
              </a:spcBef>
              <a:spcAft>
                <a:spcPts val="600"/>
              </a:spcAft>
              <a:buFont typeface="Arial" panose="020B0604020202020204" pitchFamily="34" charset="0"/>
              <a:buNone/>
            </a:pPr>
            <a:r>
              <a:rPr lang="zh-CN" altLang="en-US" sz="2000" dirty="0"/>
              <a:t>          print('Please use me as a module.')</a:t>
            </a:r>
          </a:p>
          <a:p>
            <a:pPr>
              <a:lnSpc>
                <a:spcPct val="150000"/>
              </a:lnSpc>
              <a:spcBef>
                <a:spcPts val="600"/>
              </a:spcBef>
              <a:spcAft>
                <a:spcPts val="600"/>
              </a:spcAft>
              <a:buClr>
                <a:srgbClr val="FF0000"/>
              </a:buClr>
              <a:buFont typeface="Wingdings" panose="05000000000000000000" pitchFamily="2" charset="2"/>
              <a:buChar char="n"/>
            </a:pPr>
            <a:r>
              <a:rPr lang="zh-CN" altLang="en-US" sz="2000" b="1" dirty="0"/>
              <a:t>程序直接执行时将会得到提示“Please use me as a module.”，而使用</a:t>
            </a:r>
            <a:r>
              <a:rPr lang="zh-CN" altLang="en-US" sz="2000" b="1" dirty="0">
                <a:solidFill>
                  <a:srgbClr val="0000FF"/>
                </a:solidFill>
              </a:rPr>
              <a:t>import</a:t>
            </a:r>
            <a:r>
              <a:rPr lang="zh-CN" altLang="en-US" sz="2000" b="1" dirty="0"/>
              <a:t>语句将其作为模块导入后可以使用其中的类、方法、常量或其他成员</a:t>
            </a:r>
            <a:r>
              <a:rPr lang="zh-CN" altLang="en-US" sz="1800" dirty="0"/>
              <a:t>。</a:t>
            </a:r>
          </a:p>
        </p:txBody>
      </p:sp>
      <p:grpSp>
        <p:nvGrpSpPr>
          <p:cNvPr id="12" name="组合 67"/>
          <p:cNvGrpSpPr/>
          <p:nvPr/>
        </p:nvGrpSpPr>
        <p:grpSpPr>
          <a:xfrm>
            <a:off x="555407" y="113497"/>
            <a:ext cx="9921249" cy="674847"/>
            <a:chOff x="936625" y="4202884"/>
            <a:chExt cx="9921249" cy="674847"/>
          </a:xfrm>
        </p:grpSpPr>
        <p:grpSp>
          <p:nvGrpSpPr>
            <p:cNvPr id="13" name="组合 106"/>
            <p:cNvGrpSpPr/>
            <p:nvPr/>
          </p:nvGrpSpPr>
          <p:grpSpPr>
            <a:xfrm>
              <a:off x="936625" y="4202884"/>
              <a:ext cx="9921249" cy="674847"/>
              <a:chOff x="927100" y="4202884"/>
              <a:chExt cx="9921249" cy="674847"/>
            </a:xfrm>
          </p:grpSpPr>
          <p:sp>
            <p:nvSpPr>
              <p:cNvPr id="16"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仿宋" panose="02010609060101010101" pitchFamily="49" charset="-122"/>
                </a:endParaRPr>
              </a:p>
            </p:txBody>
          </p:sp>
          <p:sp>
            <p:nvSpPr>
              <p:cNvPr id="17" name="TextBox 6"/>
              <p:cNvSpPr txBox="1">
                <a:spLocks noChangeArrowheads="1"/>
              </p:cNvSpPr>
              <p:nvPr/>
            </p:nvSpPr>
            <p:spPr bwMode="auto">
              <a:xfrm>
                <a:off x="1631325" y="4247931"/>
                <a:ext cx="9217024" cy="58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a:buClr>
                    <a:srgbClr val="FF0000"/>
                  </a:buClr>
                </a:pPr>
                <a:r>
                  <a:rPr lang="en-US" altLang="zh-CN" sz="3200" b="1" dirty="0">
                    <a:latin typeface="Times New Roman" panose="02020603050405020304" pitchFamily="18" charset="0"/>
                    <a:ea typeface="仿宋" panose="02010609060101010101" pitchFamily="49" charset="-122"/>
                  </a:rPr>
                  <a:t> </a:t>
                </a:r>
                <a:r>
                  <a:rPr lang="en-US" altLang="zh-CN" sz="3000" b="1" dirty="0">
                    <a:latin typeface="Times New Roman" panose="02020603050405020304" pitchFamily="18" charset="0"/>
                    <a:ea typeface="仿宋" panose="02010609060101010101" pitchFamily="49" charset="-122"/>
                  </a:rPr>
                  <a:t>1.3 </a:t>
                </a:r>
                <a:r>
                  <a:rPr lang="zh-CN" altLang="en-US" sz="3000" b="1" dirty="0">
                    <a:latin typeface="Times New Roman" panose="02020603050405020304" pitchFamily="18" charset="0"/>
                    <a:ea typeface="仿宋" panose="02010609060101010101" pitchFamily="49" charset="-122"/>
                  </a:rPr>
                  <a:t>基础知识</a:t>
                </a:r>
                <a:r>
                  <a:rPr lang="en-US" altLang="zh-CN" sz="3000" b="1" dirty="0">
                    <a:latin typeface="Times New Roman" panose="02020603050405020304" pitchFamily="18" charset="0"/>
                    <a:ea typeface="仿宋" panose="02010609060101010101" pitchFamily="49" charset="-122"/>
                  </a:rPr>
                  <a:t>-</a:t>
                </a:r>
                <a:r>
                  <a:rPr lang="en-US" altLang="zh-CN" sz="3000" b="1" dirty="0">
                    <a:latin typeface="Times New Roman" panose="02020603050405020304" pitchFamily="18" charset="0"/>
                  </a:rPr>
                  <a:t>Python</a:t>
                </a:r>
                <a:r>
                  <a:rPr lang="zh-CN" altLang="en-US" sz="3000" b="1" dirty="0">
                    <a:latin typeface="Times New Roman" panose="02020603050405020304" pitchFamily="18" charset="0"/>
                  </a:rPr>
                  <a:t>脚本的“</a:t>
                </a:r>
                <a:r>
                  <a:rPr lang="en-US" altLang="zh-CN" sz="3000" b="1" dirty="0">
                    <a:latin typeface="Times New Roman" panose="02020603050405020304" pitchFamily="18" charset="0"/>
                  </a:rPr>
                  <a:t>__name__”</a:t>
                </a:r>
                <a:r>
                  <a:rPr lang="zh-CN" altLang="en-US" sz="3000" b="1" dirty="0">
                    <a:latin typeface="Times New Roman" panose="02020603050405020304" pitchFamily="18" charset="0"/>
                  </a:rPr>
                  <a:t>属性</a:t>
                </a:r>
              </a:p>
            </p:txBody>
          </p:sp>
        </p:grpSp>
        <p:pic>
          <p:nvPicPr>
            <p:cNvPr id="14" name="图片 13"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文本占位符 67586"/>
          <p:cNvSpPr>
            <a:spLocks noGrp="1"/>
          </p:cNvSpPr>
          <p:nvPr>
            <p:ph idx="1"/>
          </p:nvPr>
        </p:nvSpPr>
        <p:spPr>
          <a:xfrm>
            <a:off x="329705" y="980728"/>
            <a:ext cx="8229600" cy="4678451"/>
          </a:xfrm>
        </p:spPr>
        <p:txBody>
          <a:bodyPr anchor="t"/>
          <a:lstStyle/>
          <a:p>
            <a:pPr>
              <a:buClr>
                <a:srgbClr val="FF0000"/>
              </a:buClr>
              <a:buSzPct val="90000"/>
              <a:buFont typeface="Wingdings" panose="05000000000000000000" pitchFamily="2" charset="2"/>
              <a:buChar char="Ø"/>
            </a:pPr>
            <a:r>
              <a:rPr lang="en-US" altLang="zh-CN" sz="2400" b="1" dirty="0"/>
              <a:t>(1) </a:t>
            </a:r>
            <a:r>
              <a:rPr lang="zh-CN" altLang="en-US" sz="2400" b="1" dirty="0"/>
              <a:t>缩进</a:t>
            </a:r>
            <a:endParaRPr lang="en-US" altLang="zh-CN" sz="2400" b="1" dirty="0"/>
          </a:p>
          <a:p>
            <a:pPr lvl="1">
              <a:spcBef>
                <a:spcPts val="600"/>
              </a:spcBef>
              <a:spcAft>
                <a:spcPts val="0"/>
              </a:spcAft>
              <a:buClr>
                <a:srgbClr val="FF0000"/>
              </a:buClr>
              <a:buSzPct val="90000"/>
              <a:buFont typeface="Wingdings" panose="05000000000000000000" pitchFamily="2" charset="2"/>
              <a:buChar char="n"/>
            </a:pPr>
            <a:r>
              <a:rPr lang="zh-CN" altLang="zh-CN" sz="1800" b="1" dirty="0">
                <a:latin typeface="仿宋" panose="02010609060101010101" pitchFamily="49" charset="-122"/>
              </a:rPr>
              <a:t>缩进指每一行代码开始前的空白区域，用来表示代码之间的包含和层次关系</a:t>
            </a:r>
            <a:r>
              <a:rPr lang="zh-CN" altLang="en-US" sz="1800" b="1" dirty="0">
                <a:latin typeface="仿宋" panose="02010609060101010101" pitchFamily="49" charset="-122"/>
              </a:rPr>
              <a:t>；</a:t>
            </a:r>
            <a:r>
              <a:rPr lang="zh-CN" altLang="zh-CN" sz="1800" b="1" dirty="0">
                <a:latin typeface="仿宋" panose="02010609060101010101" pitchFamily="49" charset="-122"/>
              </a:rPr>
              <a:t> </a:t>
            </a:r>
            <a:r>
              <a:rPr lang="zh-CN" altLang="en-US" sz="1800" b="1" dirty="0">
                <a:latin typeface="仿宋" panose="02010609060101010101" pitchFamily="49" charset="-122"/>
              </a:rPr>
              <a:t> </a:t>
            </a:r>
            <a:r>
              <a:rPr lang="en-US" altLang="zh-CN" sz="1800" b="1" dirty="0">
                <a:solidFill>
                  <a:srgbClr val="FF0000"/>
                </a:solidFill>
                <a:latin typeface="仿宋" panose="02010609060101010101" pitchFamily="49" charset="-122"/>
              </a:rPr>
              <a:t>1</a:t>
            </a:r>
            <a:r>
              <a:rPr lang="zh-CN" altLang="en-US" sz="1800" b="1" dirty="0">
                <a:solidFill>
                  <a:srgbClr val="FF0000"/>
                </a:solidFill>
                <a:latin typeface="仿宋" panose="02010609060101010101" pitchFamily="49" charset="-122"/>
              </a:rPr>
              <a:t>个缩进 </a:t>
            </a:r>
            <a:r>
              <a:rPr lang="en-US" altLang="zh-CN" sz="1800" b="1" dirty="0">
                <a:solidFill>
                  <a:srgbClr val="FF0000"/>
                </a:solidFill>
                <a:latin typeface="仿宋" panose="02010609060101010101" pitchFamily="49" charset="-122"/>
              </a:rPr>
              <a:t>= 4</a:t>
            </a:r>
            <a:r>
              <a:rPr lang="zh-CN" altLang="en-US" sz="1800" b="1" dirty="0">
                <a:solidFill>
                  <a:srgbClr val="FF0000"/>
                </a:solidFill>
                <a:latin typeface="仿宋" panose="02010609060101010101" pitchFamily="49" charset="-122"/>
              </a:rPr>
              <a:t>个空格</a:t>
            </a:r>
            <a:endParaRPr lang="en-US" altLang="zh-CN" sz="1800" b="1" dirty="0">
              <a:solidFill>
                <a:srgbClr val="FF0000"/>
              </a:solidFill>
              <a:latin typeface="仿宋" panose="02010609060101010101" pitchFamily="49" charset="-122"/>
            </a:endParaRPr>
          </a:p>
          <a:p>
            <a:pPr lvl="1">
              <a:spcBef>
                <a:spcPts val="600"/>
              </a:spcBef>
              <a:spcAft>
                <a:spcPts val="0"/>
              </a:spcAft>
              <a:buClr>
                <a:srgbClr val="FF0000"/>
              </a:buClr>
              <a:buSzPct val="90000"/>
              <a:buFont typeface="Wingdings" panose="05000000000000000000" pitchFamily="2" charset="2"/>
              <a:buChar char="n"/>
            </a:pPr>
            <a:r>
              <a:rPr lang="zh-CN" altLang="en-US" sz="1800" b="1" dirty="0"/>
              <a:t>类定义、函数定义、选择结构、循环结构、</a:t>
            </a:r>
            <a:r>
              <a:rPr lang="en-US" altLang="zh-CN" sz="1800" b="1" dirty="0"/>
              <a:t>with</a:t>
            </a:r>
            <a:r>
              <a:rPr lang="zh-CN" altLang="en-US" sz="1800" b="1" dirty="0"/>
              <a:t>块，行尾的冒号表示缩进的开始。</a:t>
            </a:r>
          </a:p>
          <a:p>
            <a:pPr lvl="1">
              <a:spcBef>
                <a:spcPts val="600"/>
              </a:spcBef>
              <a:spcAft>
                <a:spcPts val="0"/>
              </a:spcAft>
              <a:buClr>
                <a:srgbClr val="FF0000"/>
              </a:buClr>
              <a:buSzPct val="90000"/>
              <a:buFont typeface="Wingdings" panose="05000000000000000000" pitchFamily="2" charset="2"/>
              <a:buChar char="n"/>
            </a:pPr>
            <a:r>
              <a:rPr lang="en-US" altLang="zh-CN" sz="1800" b="1" dirty="0"/>
              <a:t> python</a:t>
            </a:r>
            <a:r>
              <a:rPr lang="zh-CN" altLang="en-US" sz="1800" b="1" dirty="0"/>
              <a:t>程序是依靠代码块的缩进来体现代码之间的逻辑关系的，缩进结束就表示一个代码块结束了。</a:t>
            </a:r>
          </a:p>
          <a:p>
            <a:pPr marL="0" indent="0">
              <a:spcBef>
                <a:spcPts val="1200"/>
              </a:spcBef>
              <a:spcAft>
                <a:spcPts val="600"/>
              </a:spcAft>
              <a:buSzPct val="90000"/>
              <a:buNone/>
            </a:pPr>
            <a:endParaRPr lang="en-US" altLang="zh-CN" sz="1500" dirty="0">
              <a:sym typeface="Wingdings" panose="05000000000000000000" pitchFamily="2" charset="2"/>
            </a:endParaRPr>
          </a:p>
        </p:txBody>
      </p:sp>
      <p:grpSp>
        <p:nvGrpSpPr>
          <p:cNvPr id="10" name="组合 109"/>
          <p:cNvGrpSpPr/>
          <p:nvPr/>
        </p:nvGrpSpPr>
        <p:grpSpPr>
          <a:xfrm>
            <a:off x="107504" y="111382"/>
            <a:ext cx="6542686" cy="651944"/>
            <a:chOff x="524878" y="4599564"/>
            <a:chExt cx="6542686" cy="651944"/>
          </a:xfrm>
        </p:grpSpPr>
        <p:sp>
          <p:nvSpPr>
            <p:cNvPr id="11"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12" name="图片 11"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3" name="TextBox 6"/>
            <p:cNvSpPr txBox="1">
              <a:spLocks noChangeArrowheads="1"/>
            </p:cNvSpPr>
            <p:nvPr/>
          </p:nvSpPr>
          <p:spPr bwMode="auto">
            <a:xfrm>
              <a:off x="524878" y="4599564"/>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1.4 Python</a:t>
              </a:r>
              <a:r>
                <a:rPr lang="zh-CN" altLang="en-US" sz="3600" b="1" dirty="0">
                  <a:latin typeface="Times New Roman" panose="02020603050405020304" pitchFamily="18" charset="0"/>
                  <a:ea typeface="黑体" panose="02010609060101010101" pitchFamily="49" charset="-122"/>
                </a:rPr>
                <a:t>代码规范</a:t>
              </a:r>
            </a:p>
          </p:txBody>
        </p:sp>
      </p:grpSp>
      <p:sp>
        <p:nvSpPr>
          <p:cNvPr id="15" name="TextBox 2"/>
          <p:cNvSpPr txBox="1">
            <a:spLocks noChangeArrowheads="1"/>
          </p:cNvSpPr>
          <p:nvPr/>
        </p:nvSpPr>
        <p:spPr bwMode="auto">
          <a:xfrm>
            <a:off x="320387" y="3167063"/>
            <a:ext cx="1647908" cy="562783"/>
          </a:xfrm>
          <a:prstGeom prst="rect">
            <a:avLst/>
          </a:prstGeom>
          <a:noFill/>
          <a:ln w="9525">
            <a:noFill/>
            <a:miter lim="800000"/>
          </a:ln>
        </p:spPr>
        <p:txBody>
          <a:bodyPr wrap="square">
            <a:spAutoFit/>
          </a:bodyPr>
          <a:lstStyle/>
          <a:p>
            <a:pPr lvl="1" algn="just" eaLnBrk="1" hangingPunct="1">
              <a:lnSpc>
                <a:spcPct val="200000"/>
              </a:lnSpc>
              <a:buClr>
                <a:srgbClr val="0066FF"/>
              </a:buClr>
            </a:pPr>
            <a:r>
              <a:rPr lang="zh-CN" altLang="zh-CN" b="1" dirty="0">
                <a:latin typeface="微软雅黑" panose="020B0503020204020204" pitchFamily="34" charset="-122"/>
                <a:ea typeface="微软雅黑" panose="020B0503020204020204" pitchFamily="34" charset="-122"/>
              </a:rPr>
              <a:t>单层缩进</a:t>
            </a:r>
            <a:endParaRPr lang="zh-CN" altLang="en-US" b="1" dirty="0">
              <a:latin typeface="微软雅黑" panose="020B0503020204020204" pitchFamily="34" charset="-122"/>
              <a:ea typeface="微软雅黑" panose="020B0503020204020204" pitchFamily="34" charset="-122"/>
            </a:endParaRPr>
          </a:p>
        </p:txBody>
      </p:sp>
      <p:pic>
        <p:nvPicPr>
          <p:cNvPr id="17" name="图片 7"/>
          <p:cNvPicPr>
            <a:picLocks noChangeAspect="1" noChangeArrowheads="1"/>
          </p:cNvPicPr>
          <p:nvPr/>
        </p:nvPicPr>
        <p:blipFill>
          <a:blip r:embed="rId3" cstate="print"/>
          <a:srcRect/>
          <a:stretch>
            <a:fillRect/>
          </a:stretch>
        </p:blipFill>
        <p:spPr bwMode="auto">
          <a:xfrm>
            <a:off x="5840244" y="3490228"/>
            <a:ext cx="2530475" cy="2698750"/>
          </a:xfrm>
          <a:prstGeom prst="rect">
            <a:avLst/>
          </a:prstGeom>
          <a:noFill/>
          <a:ln w="9525">
            <a:noFill/>
            <a:miter lim="800000"/>
            <a:headEnd/>
            <a:tailEnd/>
          </a:ln>
        </p:spPr>
      </p:pic>
      <p:sp>
        <p:nvSpPr>
          <p:cNvPr id="2" name="矩形 1"/>
          <p:cNvSpPr/>
          <p:nvPr/>
        </p:nvSpPr>
        <p:spPr>
          <a:xfrm>
            <a:off x="4444505" y="3112411"/>
            <a:ext cx="1638590" cy="562783"/>
          </a:xfrm>
          <a:prstGeom prst="rect">
            <a:avLst/>
          </a:prstGeom>
        </p:spPr>
        <p:txBody>
          <a:bodyPr wrap="none">
            <a:spAutoFit/>
          </a:bodyPr>
          <a:lstStyle/>
          <a:p>
            <a:pPr lvl="1" algn="just" eaLnBrk="1" hangingPunct="1">
              <a:lnSpc>
                <a:spcPct val="200000"/>
              </a:lnSpc>
              <a:buClr>
                <a:srgbClr val="0066FF"/>
              </a:buClr>
            </a:pPr>
            <a:r>
              <a:rPr lang="zh-CN" altLang="zh-CN" b="1" dirty="0">
                <a:latin typeface="微软雅黑" panose="020B0503020204020204" pitchFamily="34" charset="-122"/>
                <a:ea typeface="微软雅黑" panose="020B0503020204020204" pitchFamily="34" charset="-122"/>
              </a:rPr>
              <a:t>多层缩进 </a:t>
            </a:r>
            <a:endParaRPr lang="zh-CN" altLang="en-US" b="1"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2064545" y="3686561"/>
            <a:ext cx="2790825" cy="2314575"/>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2251" y="3985016"/>
            <a:ext cx="1734840" cy="1731370"/>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占位符 68610"/>
          <p:cNvSpPr>
            <a:spLocks noGrp="1"/>
          </p:cNvSpPr>
          <p:nvPr>
            <p:ph idx="1"/>
          </p:nvPr>
        </p:nvSpPr>
        <p:spPr>
          <a:xfrm>
            <a:off x="477836" y="980728"/>
            <a:ext cx="8229600" cy="4678451"/>
          </a:xfrm>
        </p:spPr>
        <p:txBody>
          <a:bodyPr anchor="t"/>
          <a:lstStyle/>
          <a:p>
            <a:pPr>
              <a:buClr>
                <a:srgbClr val="FF0000"/>
              </a:buClr>
              <a:buSzPct val="90000"/>
              <a:buFont typeface="Wingdings" panose="05000000000000000000" pitchFamily="2" charset="2"/>
              <a:buChar char="Ø"/>
            </a:pPr>
            <a:r>
              <a:rPr lang="zh-CN" altLang="en-US" sz="2400" b="1" noProof="1"/>
              <a:t>（</a:t>
            </a:r>
            <a:r>
              <a:rPr lang="en-US" altLang="x-none" sz="2400" b="1" noProof="1"/>
              <a:t>2</a:t>
            </a:r>
            <a:r>
              <a:rPr lang="zh-CN" altLang="en-US" sz="2400" b="1" noProof="1"/>
              <a:t>）注释</a:t>
            </a:r>
          </a:p>
          <a:p>
            <a:pPr lvl="1">
              <a:spcBef>
                <a:spcPts val="600"/>
              </a:spcBef>
              <a:spcAft>
                <a:spcPts val="0"/>
              </a:spcAft>
              <a:buClr>
                <a:srgbClr val="FF0000"/>
              </a:buClr>
              <a:buSzPct val="90000"/>
              <a:buFont typeface="Wingdings" panose="05000000000000000000" pitchFamily="2" charset="2"/>
              <a:buChar char="n"/>
            </a:pPr>
            <a:r>
              <a:rPr lang="zh-CN" altLang="en-US" sz="2000" b="1" noProof="1"/>
              <a:t> 以#开始，表示本行#之后的内容为注释。</a:t>
            </a:r>
          </a:p>
          <a:p>
            <a:pPr lvl="1">
              <a:spcBef>
                <a:spcPts val="600"/>
              </a:spcBef>
              <a:spcAft>
                <a:spcPts val="0"/>
              </a:spcAft>
              <a:buClr>
                <a:srgbClr val="FF0000"/>
              </a:buClr>
              <a:buSzPct val="90000"/>
              <a:buFont typeface="Wingdings" panose="05000000000000000000" pitchFamily="2" charset="2"/>
              <a:buChar char="n"/>
            </a:pPr>
            <a:r>
              <a:rPr lang="zh-CN" altLang="en-US" sz="2000" b="1" noProof="1"/>
              <a:t> 包含在一对三引号'''...'''或"""..."""之间且不属于任何语句的内容将被解释器认为是注释。</a:t>
            </a:r>
            <a:endParaRPr lang="en-US" altLang="zh-CN" sz="2000" b="1" noProof="1"/>
          </a:p>
          <a:p>
            <a:pPr marL="457200" lvl="1" indent="0">
              <a:spcBef>
                <a:spcPts val="1200"/>
              </a:spcBef>
              <a:spcAft>
                <a:spcPts val="600"/>
              </a:spcAft>
              <a:buClr>
                <a:srgbClr val="FF0000"/>
              </a:buClr>
              <a:buSzPct val="90000"/>
              <a:buNone/>
            </a:pPr>
            <a:endParaRPr lang="zh-CN" altLang="en-US" sz="2000" b="1" noProof="1"/>
          </a:p>
          <a:p>
            <a:pPr marL="0" indent="0">
              <a:spcBef>
                <a:spcPts val="1200"/>
              </a:spcBef>
              <a:spcAft>
                <a:spcPts val="600"/>
              </a:spcAft>
              <a:buSzPct val="90000"/>
              <a:buNone/>
            </a:pPr>
            <a:endParaRPr lang="zh-CN" altLang="en-US" sz="1500" noProof="1"/>
          </a:p>
          <a:p>
            <a:pPr>
              <a:buSzPct val="90000"/>
              <a:buFont typeface="Wingdings" panose="05000000000000000000" pitchFamily="2" charset="2"/>
              <a:buChar char="•"/>
            </a:pPr>
            <a:endParaRPr lang="zh-CN" altLang="en-US" sz="1800" noProof="1"/>
          </a:p>
        </p:txBody>
      </p:sp>
      <p:grpSp>
        <p:nvGrpSpPr>
          <p:cNvPr id="6" name="组合 109"/>
          <p:cNvGrpSpPr/>
          <p:nvPr/>
        </p:nvGrpSpPr>
        <p:grpSpPr>
          <a:xfrm>
            <a:off x="107504" y="62507"/>
            <a:ext cx="6542686" cy="700819"/>
            <a:chOff x="524878" y="4550689"/>
            <a:chExt cx="6542686" cy="700819"/>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524878" y="4550689"/>
              <a:ext cx="6542686"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1.4 Python</a:t>
              </a:r>
              <a:r>
                <a:rPr lang="zh-CN" altLang="en-US" sz="3600" b="1" dirty="0">
                  <a:latin typeface="Times New Roman" panose="02020603050405020304" pitchFamily="18" charset="0"/>
                  <a:ea typeface="黑体" panose="02010609060101010101" pitchFamily="49" charset="-122"/>
                </a:rPr>
                <a:t>代码规范</a:t>
              </a:r>
            </a:p>
          </p:txBody>
        </p:sp>
      </p:grpSp>
      <p:sp>
        <p:nvSpPr>
          <p:cNvPr id="10" name="文本占位符 69634"/>
          <p:cNvSpPr txBox="1"/>
          <p:nvPr/>
        </p:nvSpPr>
        <p:spPr bwMode="auto">
          <a:xfrm>
            <a:off x="1125883" y="2656137"/>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600"/>
              </a:spcAft>
              <a:buSzPct val="90000"/>
              <a:buFont typeface="Arial" panose="020B0604020202020204" pitchFamily="34" charset="0"/>
              <a:buNone/>
            </a:pPr>
            <a:endParaRPr lang="zh-CN" altLang="en-US" sz="1800" dirty="0"/>
          </a:p>
          <a:p>
            <a:pPr>
              <a:spcBef>
                <a:spcPts val="600"/>
              </a:spcBef>
              <a:spcAft>
                <a:spcPts val="600"/>
              </a:spcAft>
              <a:buSzPct val="90000"/>
              <a:buFont typeface="Arial" panose="020B0604020202020204" pitchFamily="34" charset="0"/>
              <a:buNone/>
            </a:pPr>
            <a:endParaRPr lang="zh-CN" altLang="en-US" sz="1800" dirty="0"/>
          </a:p>
        </p:txBody>
      </p:sp>
      <p:sp>
        <p:nvSpPr>
          <p:cNvPr id="11" name="内容占位符 2"/>
          <p:cNvSpPr txBox="1"/>
          <p:nvPr/>
        </p:nvSpPr>
        <p:spPr bwMode="auto">
          <a:xfrm>
            <a:off x="484285" y="2652693"/>
            <a:ext cx="8229600" cy="4678451"/>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Ø"/>
            </a:pPr>
            <a:r>
              <a:rPr lang="zh-CN" altLang="en-US" sz="2400" b="1" dirty="0"/>
              <a:t>（</a:t>
            </a:r>
            <a:r>
              <a:rPr lang="en-US" altLang="zh-CN" sz="2400" b="1" dirty="0"/>
              <a:t>3</a:t>
            </a:r>
            <a:r>
              <a:rPr lang="zh-CN" altLang="en-US" sz="2400" b="1" dirty="0"/>
              <a:t>）语句过长的处理方法</a:t>
            </a:r>
            <a:endParaRPr lang="en-US" altLang="zh-CN" sz="24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a:t>可在行尾加上续行符</a:t>
            </a:r>
            <a:r>
              <a:rPr lang="en-US" altLang="zh-CN" sz="2000" b="1" dirty="0"/>
              <a:t>\</a:t>
            </a:r>
            <a:r>
              <a:rPr lang="zh-CN" altLang="en-US" sz="2000" b="1" dirty="0"/>
              <a:t>来换行分成多行；</a:t>
            </a:r>
            <a:endParaRPr lang="en-US" altLang="zh-CN" sz="2000" b="1" dirty="0"/>
          </a:p>
          <a:p>
            <a:pPr lvl="1">
              <a:spcBef>
                <a:spcPts val="600"/>
              </a:spcBef>
              <a:spcAft>
                <a:spcPts val="600"/>
              </a:spcAft>
              <a:buClr>
                <a:srgbClr val="FF0000"/>
              </a:buClr>
              <a:buSzPct val="90000"/>
              <a:buFont typeface="Wingdings" panose="05000000000000000000" pitchFamily="2" charset="2"/>
              <a:buChar char="n"/>
            </a:pPr>
            <a:r>
              <a:rPr lang="zh-CN" altLang="en-US" sz="2000" b="1" dirty="0"/>
              <a:t>更建议使用括号来包含多行内容。</a:t>
            </a:r>
            <a:endParaRPr lang="en-US" altLang="zh-CN" sz="2000" b="1" dirty="0"/>
          </a:p>
          <a:p>
            <a:pPr>
              <a:spcBef>
                <a:spcPts val="600"/>
              </a:spcBef>
              <a:buClr>
                <a:srgbClr val="FF0000"/>
              </a:buClr>
              <a:buSzPct val="90000"/>
              <a:buFont typeface="Wingdings" panose="05000000000000000000" pitchFamily="2" charset="2"/>
              <a:buChar char="Ø"/>
            </a:pPr>
            <a:r>
              <a:rPr lang="zh-CN" altLang="en-US" sz="2400" b="1" dirty="0">
                <a:sym typeface="Arial" panose="020B0604020202020204" pitchFamily="34" charset="0"/>
              </a:rPr>
              <a:t>（</a:t>
            </a:r>
            <a:r>
              <a:rPr lang="en-US" altLang="zh-CN" sz="2400" b="1" dirty="0">
                <a:sym typeface="Arial" panose="020B0604020202020204" pitchFamily="34" charset="0"/>
              </a:rPr>
              <a:t>4</a:t>
            </a:r>
            <a:r>
              <a:rPr lang="zh-CN" altLang="en-US" sz="2400" b="1" dirty="0">
                <a:sym typeface="Arial" panose="020B0604020202020204" pitchFamily="34" charset="0"/>
              </a:rPr>
              <a:t>）必要的空格与空行</a:t>
            </a:r>
            <a:endParaRPr lang="zh-CN" altLang="en-US" sz="24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运算符两侧、逗号后面建议增加一个空格。</a:t>
            </a:r>
            <a:endParaRPr lang="en-US" altLang="zh-CN" sz="2000" b="1" dirty="0">
              <a:sym typeface="Arial" panose="020B0604020202020204" pitchFamily="34" charset="0"/>
            </a:endParaRPr>
          </a:p>
          <a:p>
            <a:pPr lvl="2">
              <a:spcBef>
                <a:spcPts val="600"/>
              </a:spcBef>
              <a:spcAft>
                <a:spcPts val="0"/>
              </a:spcAft>
              <a:buClr>
                <a:srgbClr val="FF0000"/>
              </a:buClr>
              <a:buSzPct val="90000"/>
              <a:buFont typeface="Wingdings" panose="05000000000000000000" pitchFamily="2" charset="2"/>
              <a:buChar char="ü"/>
            </a:pPr>
            <a:r>
              <a:rPr lang="en-US" altLang="zh-CN" sz="1800" b="1" dirty="0">
                <a:sym typeface="Arial" panose="020B0604020202020204" pitchFamily="34" charset="0"/>
              </a:rPr>
              <a:t>&gt;&gt;&gt;x = 1, 2</a:t>
            </a:r>
            <a:endParaRPr lang="zh-CN" altLang="en-US" sz="1800" b="1" dirty="0"/>
          </a:p>
          <a:p>
            <a:pPr lvl="1">
              <a:spcBef>
                <a:spcPts val="600"/>
              </a:spcBef>
              <a:spcAft>
                <a:spcPts val="0"/>
              </a:spcAft>
              <a:buClr>
                <a:srgbClr val="FF0000"/>
              </a:buClr>
              <a:buSzPct val="90000"/>
              <a:buFont typeface="Wingdings" panose="05000000000000000000" pitchFamily="2" charset="2"/>
              <a:buChar char="n"/>
            </a:pPr>
            <a:r>
              <a:rPr lang="zh-CN" altLang="en-US" sz="2000" b="1" dirty="0">
                <a:sym typeface="Arial" panose="020B0604020202020204" pitchFamily="34" charset="0"/>
              </a:rPr>
              <a:t>不同功能的代码块之间、不同的函数定义之间建议增加一个空行以增加可读性。</a:t>
            </a:r>
            <a:endParaRPr lang="zh-CN" altLang="en-US" sz="2000" b="1" dirty="0"/>
          </a:p>
          <a:p>
            <a:pPr lvl="2">
              <a:spcBef>
                <a:spcPts val="600"/>
              </a:spcBef>
              <a:spcAft>
                <a:spcPts val="600"/>
              </a:spcAft>
              <a:buClr>
                <a:srgbClr val="FF0000"/>
              </a:buClr>
              <a:buSzPct val="90000"/>
              <a:buFont typeface="Wingdings" panose="05000000000000000000" pitchFamily="2" charset="2"/>
              <a:buChar char="n"/>
            </a:pPr>
            <a:endParaRPr lang="zh-CN" altLang="en-US" sz="1600" b="1" dirty="0"/>
          </a:p>
          <a:p>
            <a:pPr>
              <a:spcBef>
                <a:spcPts val="600"/>
              </a:spcBef>
              <a:spcAft>
                <a:spcPts val="600"/>
              </a:spcAft>
              <a:buSzPct val="90000"/>
              <a:buFont typeface="Arial" panose="020B0604020202020204" pitchFamily="34" charset="0"/>
              <a:buNone/>
            </a:pPr>
            <a:endParaRPr lang="zh-CN" altLang="en-US" sz="1800" dirty="0"/>
          </a:p>
          <a:p>
            <a:endParaRPr lang="zh-CN" altLang="en-US" sz="1800" dirty="0"/>
          </a:p>
        </p:txBody>
      </p:sp>
      <p:pic>
        <p:nvPicPr>
          <p:cNvPr id="12" name="Picture 3"/>
          <p:cNvPicPr>
            <a:picLocks noChangeAspect="1"/>
          </p:cNvPicPr>
          <p:nvPr/>
        </p:nvPicPr>
        <p:blipFill>
          <a:blip r:embed="rId3"/>
          <a:stretch>
            <a:fillRect/>
          </a:stretch>
        </p:blipFill>
        <p:spPr>
          <a:xfrm>
            <a:off x="6006910" y="2562225"/>
            <a:ext cx="2042279" cy="1762433"/>
          </a:xfrm>
          <a:prstGeom prst="rect">
            <a:avLst/>
          </a:prstGeom>
          <a:solidFill>
            <a:srgbClr val="0000FF"/>
          </a:solidFill>
          <a:ln w="9525" cap="flat" cmpd="sng">
            <a:solidFill>
              <a:srgbClr val="0000FF"/>
            </a:solidFill>
            <a:prstDash val="solid"/>
            <a:round/>
            <a:headEnd type="none" w="med" len="med"/>
            <a:tailEnd type="none" w="med" len="med"/>
          </a:ln>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79</a:t>
            </a:fld>
            <a:endParaRPr lang="zh-CN" altLang="en-US" dirty="0"/>
          </a:p>
        </p:txBody>
      </p:sp>
      <p:sp>
        <p:nvSpPr>
          <p:cNvPr id="5" name="TextBox 2"/>
          <p:cNvSpPr txBox="1">
            <a:spLocks noChangeArrowheads="1"/>
          </p:cNvSpPr>
          <p:nvPr/>
        </p:nvSpPr>
        <p:spPr bwMode="auto">
          <a:xfrm>
            <a:off x="1356277" y="1700808"/>
            <a:ext cx="7453842" cy="3353610"/>
          </a:xfrm>
          <a:prstGeom prst="rect">
            <a:avLst/>
          </a:prstGeom>
          <a:noFill/>
          <a:ln w="9525">
            <a:noFill/>
            <a:miter lim="800000"/>
          </a:ln>
        </p:spPr>
        <p:txBody>
          <a:bodyPr wrap="square">
            <a:spAutoFit/>
          </a:bodyPr>
          <a:lstStyle/>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分析问题</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分析问题的计算部分</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划分边界</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划分问题的功能边界</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设计算法</a:t>
            </a:r>
            <a:r>
              <a:rPr lang="zh-CN" altLang="en-US" sz="2400" b="1" dirty="0">
                <a:latin typeface="Times New Roman" panose="02020603050405020304" pitchFamily="18" charset="0"/>
                <a:ea typeface="仿宋" panose="02010609060101010101" pitchFamily="49" charset="-122"/>
              </a:rPr>
              <a:t>，</a:t>
            </a:r>
            <a:r>
              <a:rPr lang="zh-CN" altLang="zh-CN" sz="2400" b="1" dirty="0">
                <a:latin typeface="Times New Roman" panose="02020603050405020304" pitchFamily="18" charset="0"/>
                <a:ea typeface="仿宋" panose="02010609060101010101" pitchFamily="49" charset="-122"/>
              </a:rPr>
              <a:t>设计问题的求解算法</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编写程序，编写问题的计算程序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调试测试，调试和测试程序</a:t>
            </a:r>
            <a:endParaRPr lang="zh-CN" altLang="en-US" sz="2400" b="1" dirty="0">
              <a:latin typeface="Times New Roman" panose="02020603050405020304" pitchFamily="18" charset="0"/>
              <a:ea typeface="仿宋" panose="02010609060101010101" pitchFamily="49" charset="-122"/>
            </a:endParaRPr>
          </a:p>
          <a:p>
            <a:pPr lvl="1" indent="-457200" algn="just" eaLnBrk="1" hangingPunct="1">
              <a:lnSpc>
                <a:spcPct val="150000"/>
              </a:lnSpc>
              <a:buClr>
                <a:srgbClr val="FF0000"/>
              </a:buClr>
              <a:buFont typeface="Wingdings" panose="05000000000000000000" pitchFamily="2" charset="2"/>
              <a:buChar char="n"/>
            </a:pPr>
            <a:r>
              <a:rPr lang="zh-CN" altLang="zh-CN" sz="2400" b="1" dirty="0">
                <a:latin typeface="Times New Roman" panose="02020603050405020304" pitchFamily="18" charset="0"/>
                <a:ea typeface="仿宋" panose="02010609060101010101" pitchFamily="49" charset="-122"/>
              </a:rPr>
              <a:t>升级维护，适应问题的升级维护</a:t>
            </a:r>
            <a:endParaRPr lang="zh-CN" altLang="en-US" sz="2400" b="1" dirty="0">
              <a:latin typeface="Times New Roman" panose="02020603050405020304" pitchFamily="18" charset="0"/>
              <a:ea typeface="仿宋" panose="02010609060101010101" pitchFamily="49" charset="-122"/>
            </a:endParaRPr>
          </a:p>
        </p:txBody>
      </p:sp>
      <p:sp>
        <p:nvSpPr>
          <p:cNvPr id="6" name="矩形 2"/>
          <p:cNvSpPr>
            <a:spLocks noChangeArrowheads="1"/>
          </p:cNvSpPr>
          <p:nvPr/>
        </p:nvSpPr>
        <p:spPr bwMode="auto">
          <a:xfrm>
            <a:off x="521520" y="966137"/>
            <a:ext cx="7164388" cy="523220"/>
          </a:xfrm>
          <a:prstGeom prst="rect">
            <a:avLst/>
          </a:prstGeom>
          <a:noFill/>
          <a:ln w="9525">
            <a:noFill/>
            <a:miter lim="800000"/>
          </a:ln>
        </p:spPr>
        <p:txBody>
          <a:bodyPr>
            <a:spAutoFit/>
          </a:bodyPr>
          <a:lstStyle/>
          <a:p>
            <a:pPr marL="457200" indent="-457200">
              <a:buClr>
                <a:srgbClr val="FF0000"/>
              </a:buClr>
              <a:buFont typeface="Wingdings" panose="05000000000000000000" pitchFamily="2" charset="2"/>
              <a:buChar char="Ø"/>
            </a:pPr>
            <a:r>
              <a:rPr lang="zh-CN" altLang="zh-CN" sz="2800" b="1" dirty="0">
                <a:solidFill>
                  <a:srgbClr val="262626"/>
                </a:solidFill>
                <a:latin typeface="仿宋" panose="02010609060101010101" pitchFamily="49" charset="-122"/>
                <a:ea typeface="仿宋" panose="02010609060101010101" pitchFamily="49" charset="-122"/>
              </a:rPr>
              <a:t>使用计算机解决问题 </a:t>
            </a:r>
            <a:endParaRPr lang="zh-CN" altLang="en-US" sz="2800" b="1" dirty="0">
              <a:solidFill>
                <a:srgbClr val="262626"/>
              </a:solidFill>
              <a:latin typeface="仿宋" panose="02010609060101010101" pitchFamily="49" charset="-122"/>
              <a:ea typeface="仿宋" panose="02010609060101010101" pitchFamily="49" charset="-122"/>
            </a:endParaRPr>
          </a:p>
        </p:txBody>
      </p:sp>
      <p:grpSp>
        <p:nvGrpSpPr>
          <p:cNvPr id="7" name="组合 6"/>
          <p:cNvGrpSpPr/>
          <p:nvPr/>
        </p:nvGrpSpPr>
        <p:grpSpPr>
          <a:xfrm>
            <a:off x="251520" y="116632"/>
            <a:ext cx="6121277" cy="651944"/>
            <a:chOff x="252812" y="96425"/>
            <a:chExt cx="6121277" cy="651944"/>
          </a:xfrm>
        </p:grpSpPr>
        <p:sp>
          <p:nvSpPr>
            <p:cNvPr id="8"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p>
          </p:txBody>
        </p:sp>
        <p:grpSp>
          <p:nvGrpSpPr>
            <p:cNvPr id="9" name="组合 8"/>
            <p:cNvGrpSpPr/>
            <p:nvPr/>
          </p:nvGrpSpPr>
          <p:grpSpPr>
            <a:xfrm>
              <a:off x="541440" y="96425"/>
              <a:ext cx="792093" cy="651756"/>
              <a:chOff x="541440" y="96425"/>
              <a:chExt cx="792093" cy="651756"/>
            </a:xfrm>
          </p:grpSpPr>
          <p:sp>
            <p:nvSpPr>
              <p:cNvPr id="10"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p:cNvPicPr>
                <a:picLocks noChangeAspect="1"/>
              </p:cNvPicPr>
              <p:nvPr/>
            </p:nvPicPr>
            <p:blipFill>
              <a:blip r:embed="rId2"/>
              <a:stretch>
                <a:fillRect/>
              </a:stretch>
            </p:blipFill>
            <p:spPr>
              <a:xfrm>
                <a:off x="734178" y="272894"/>
                <a:ext cx="404824" cy="335225"/>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a:t>
            </a:fld>
            <a:endParaRPr lang="zh-CN" altLang="en-US" dirty="0"/>
          </a:p>
        </p:txBody>
      </p:sp>
      <p:sp>
        <p:nvSpPr>
          <p:cNvPr id="6" name="矩形 5"/>
          <p:cNvSpPr/>
          <p:nvPr/>
        </p:nvSpPr>
        <p:spPr>
          <a:xfrm>
            <a:off x="1770749" y="1665737"/>
            <a:ext cx="4473982" cy="461665"/>
          </a:xfrm>
          <a:prstGeom prst="rect">
            <a:avLst/>
          </a:prstGeom>
        </p:spPr>
        <p:txBody>
          <a:bodyPr wrap="none">
            <a:spAutoFit/>
          </a:bodyPr>
          <a:lstStyle/>
          <a:p>
            <a:r>
              <a:rPr lang="en-US" altLang="zh-CN" sz="2400" dirty="0">
                <a:solidFill>
                  <a:srgbClr val="0000FF"/>
                </a:solidFill>
                <a:latin typeface="微软雅黑" panose="020B0503020204020204" pitchFamily="34" charset="-122"/>
                <a:ea typeface="微软雅黑" panose="020B0503020204020204" pitchFamily="34" charset="-122"/>
              </a:rPr>
              <a:t>www.python.org/downloads/</a:t>
            </a:r>
            <a:endParaRPr lang="zh-CN" altLang="en-US" sz="2400" dirty="0">
              <a:solidFill>
                <a:srgbClr val="0000FF"/>
              </a:solidFill>
            </a:endParaRPr>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的安装与使用</a:t>
                </a:r>
                <a:endParaRPr lang="zh-CN" altLang="en-US" sz="3600" b="1" dirty="0">
                  <a:latin typeface="黑体" panose="02010609060101010101" pitchFamily="49" charset="-122"/>
                  <a:ea typeface="黑体" panose="02010609060101010101"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pic>
        <p:nvPicPr>
          <p:cNvPr id="14" name="图片 13"/>
          <p:cNvPicPr>
            <a:picLocks noChangeAspect="1"/>
          </p:cNvPicPr>
          <p:nvPr/>
        </p:nvPicPr>
        <p:blipFill>
          <a:blip r:embed="rId3"/>
          <a:stretch>
            <a:fillRect/>
          </a:stretch>
        </p:blipFill>
        <p:spPr>
          <a:xfrm>
            <a:off x="326615" y="2297997"/>
            <a:ext cx="7947797" cy="4296552"/>
          </a:xfrm>
          <a:prstGeom prst="rect">
            <a:avLst/>
          </a:prstGeom>
        </p:spPr>
      </p:pic>
      <p:sp>
        <p:nvSpPr>
          <p:cNvPr id="7" name="椭圆 6"/>
          <p:cNvSpPr/>
          <p:nvPr/>
        </p:nvSpPr>
        <p:spPr>
          <a:xfrm>
            <a:off x="1907704" y="3212976"/>
            <a:ext cx="864097" cy="36937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80</a:t>
            </a:fld>
            <a:endParaRPr lang="zh-CN" altLang="en-US" dirty="0"/>
          </a:p>
        </p:txBody>
      </p:sp>
      <p:sp>
        <p:nvSpPr>
          <p:cNvPr id="5" name="TextBox 2"/>
          <p:cNvSpPr txBox="1">
            <a:spLocks noChangeArrowheads="1"/>
          </p:cNvSpPr>
          <p:nvPr/>
        </p:nvSpPr>
        <p:spPr bwMode="auto">
          <a:xfrm>
            <a:off x="611560" y="1554672"/>
            <a:ext cx="7755468" cy="3749168"/>
          </a:xfrm>
          <a:prstGeom prst="rect">
            <a:avLst/>
          </a:prstGeom>
          <a:noFill/>
          <a:ln w="9525">
            <a:noFill/>
            <a:miter lim="800000"/>
          </a:ln>
        </p:spPr>
        <p:txBody>
          <a:bodyPr wrap="square">
            <a:spAutoFit/>
          </a:bodyPr>
          <a:lstStyle/>
          <a:p>
            <a:pPr lvl="1" indent="-457200" algn="just">
              <a:buClr>
                <a:srgbClr val="C00000"/>
              </a:buClr>
              <a:buFont typeface="Wingdings" panose="05000000000000000000" pitchFamily="2" charset="2"/>
              <a:buChar char="n"/>
            </a:pPr>
            <a:endParaRPr lang="en-US" altLang="zh-CN" sz="2800" dirty="0">
              <a:latin typeface="Palatino Linotype" panose="02040502050505030304" pitchFamily="18" charset="0"/>
              <a:ea typeface="楷体"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输入</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Input</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a:t>
            </a:r>
            <a:r>
              <a:rPr lang="zh-CN" altLang="zh-CN" sz="2200" dirty="0">
                <a:latin typeface="Times New Roman" panose="02020603050405020304" pitchFamily="18" charset="0"/>
                <a:ea typeface="仿宋" panose="02010609060101010101" pitchFamily="49" charset="-122"/>
              </a:rPr>
              <a:t>文件输入、控制台输入、交互界面输出、随机数据输入等</a:t>
            </a:r>
            <a:endParaRPr lang="zh-CN" altLang="en-US" sz="2200" dirty="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处理</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Process</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：处理是</a:t>
            </a:r>
            <a:r>
              <a:rPr lang="zh-CN" altLang="zh-CN" sz="2200" dirty="0">
                <a:latin typeface="Times New Roman" panose="02020603050405020304" pitchFamily="18" charset="0"/>
                <a:ea typeface="仿宋" panose="02010609060101010101" pitchFamily="49" charset="-122"/>
              </a:rPr>
              <a:t>程序对输入数据进行计算产生输出结果的过程。计算问题的处理方法统称为“算法”</a:t>
            </a:r>
            <a:endParaRPr lang="zh-CN" altLang="en-US" sz="2200" dirty="0">
              <a:latin typeface="Times New Roman" panose="02020603050405020304" pitchFamily="18" charset="0"/>
              <a:ea typeface="仿宋" panose="02010609060101010101" pitchFamily="49" charset="-122"/>
            </a:endParaRPr>
          </a:p>
          <a:p>
            <a:pPr lvl="1" indent="-457200" algn="just">
              <a:lnSpc>
                <a:spcPct val="125000"/>
              </a:lnSpc>
              <a:spcBef>
                <a:spcPts val="600"/>
              </a:spcBef>
              <a:buClr>
                <a:srgbClr val="FF0000"/>
              </a:buClr>
              <a:buFont typeface="Arial" panose="020B0604020202020204" pitchFamily="34" charset="0"/>
              <a:buChar char="•"/>
            </a:pPr>
            <a:r>
              <a:rPr lang="zh-CN" altLang="zh-CN" sz="2200" b="1" dirty="0">
                <a:latin typeface="Times New Roman" panose="02020603050405020304" pitchFamily="18" charset="0"/>
                <a:ea typeface="仿宋" panose="02010609060101010101" pitchFamily="49" charset="-122"/>
              </a:rPr>
              <a:t>输出</a:t>
            </a:r>
            <a:r>
              <a:rPr lang="zh-CN" altLang="en-US" sz="2200" b="1" dirty="0">
                <a:latin typeface="Times New Roman" panose="02020603050405020304" pitchFamily="18" charset="0"/>
                <a:ea typeface="仿宋" panose="02010609060101010101" pitchFamily="49" charset="-122"/>
              </a:rPr>
              <a:t>（</a:t>
            </a:r>
            <a:r>
              <a:rPr lang="en-US" altLang="zh-CN" sz="2200" b="1" dirty="0">
                <a:latin typeface="Times New Roman" panose="02020603050405020304" pitchFamily="18" charset="0"/>
                <a:ea typeface="仿宋" panose="02010609060101010101" pitchFamily="49" charset="-122"/>
              </a:rPr>
              <a:t>Output</a:t>
            </a:r>
            <a:r>
              <a:rPr lang="zh-CN" altLang="en-US" sz="2200" b="1" dirty="0">
                <a:latin typeface="Times New Roman" panose="02020603050405020304" pitchFamily="18" charset="0"/>
                <a:ea typeface="仿宋" panose="02010609060101010101" pitchFamily="49" charset="-122"/>
              </a:rPr>
              <a:t>）</a:t>
            </a:r>
            <a:r>
              <a:rPr lang="zh-CN" altLang="zh-CN" sz="2200" b="1" dirty="0">
                <a:latin typeface="Times New Roman" panose="02020603050405020304" pitchFamily="18" charset="0"/>
                <a:ea typeface="仿宋" panose="02010609060101010101" pitchFamily="49" charset="-122"/>
              </a:rPr>
              <a:t>数据</a:t>
            </a:r>
            <a:r>
              <a:rPr lang="zh-CN" altLang="en-US" sz="2200" dirty="0">
                <a:latin typeface="Times New Roman" panose="02020603050405020304" pitchFamily="18" charset="0"/>
                <a:ea typeface="仿宋" panose="02010609060101010101" pitchFamily="49" charset="-122"/>
              </a:rPr>
              <a:t>：</a:t>
            </a:r>
            <a:r>
              <a:rPr lang="zh-CN" altLang="zh-CN" sz="2200" dirty="0">
                <a:latin typeface="Times New Roman" panose="02020603050405020304" pitchFamily="18" charset="0"/>
                <a:ea typeface="仿宋" panose="02010609060101010101" pitchFamily="49" charset="-122"/>
              </a:rPr>
              <a:t>控制台输出、图形输出、文件输出、网络输出、操作系统内部变量输出等。</a:t>
            </a:r>
          </a:p>
          <a:p>
            <a:pPr lvl="1" indent="-457200" algn="just">
              <a:lnSpc>
                <a:spcPct val="150000"/>
              </a:lnSpc>
              <a:buClr>
                <a:srgbClr val="FF0000"/>
              </a:buClr>
              <a:buFont typeface="Arial" panose="020B0604020202020204" pitchFamily="34" charset="0"/>
              <a:buChar char="•"/>
            </a:pPr>
            <a:endParaRPr lang="zh-CN" altLang="en-US" sz="2200" dirty="0">
              <a:latin typeface="Times New Roman" panose="02020603050405020304" pitchFamily="18" charset="0"/>
              <a:ea typeface="仿宋" panose="02010609060101010101" pitchFamily="49" charset="-122"/>
            </a:endParaRPr>
          </a:p>
        </p:txBody>
      </p:sp>
      <p:sp>
        <p:nvSpPr>
          <p:cNvPr id="6" name="矩形 5"/>
          <p:cNvSpPr/>
          <p:nvPr/>
        </p:nvSpPr>
        <p:spPr>
          <a:xfrm>
            <a:off x="722102" y="1554484"/>
            <a:ext cx="2757486" cy="461665"/>
          </a:xfrm>
          <a:prstGeom prst="rect">
            <a:avLst/>
          </a:prstGeom>
        </p:spPr>
        <p:txBody>
          <a:bodyPr wrap="none">
            <a:spAutoFit/>
          </a:bodyPr>
          <a:lstStyle/>
          <a:p>
            <a:pPr>
              <a:buClr>
                <a:srgbClr val="FF0000"/>
              </a:buClr>
              <a:buFont typeface="Wingdings" panose="05000000000000000000" pitchFamily="2" charset="2"/>
              <a:buChar char="n"/>
            </a:pPr>
            <a:r>
              <a:rPr lang="en-US" altLang="zh-CN" sz="2400" dirty="0">
                <a:solidFill>
                  <a:srgbClr val="FF0000"/>
                </a:solidFill>
                <a:latin typeface="Times New Roman" panose="02020603050405020304" pitchFamily="18" charset="0"/>
                <a:ea typeface="仿宋" panose="02010609060101010101" pitchFamily="49" charset="-122"/>
              </a:rPr>
              <a:t>IPO</a:t>
            </a:r>
            <a:r>
              <a:rPr lang="zh-CN" altLang="zh-CN" sz="2400" dirty="0">
                <a:latin typeface="Times New Roman" panose="02020603050405020304" pitchFamily="18" charset="0"/>
                <a:ea typeface="仿宋" panose="02010609060101010101" pitchFamily="49" charset="-122"/>
              </a:rPr>
              <a:t>程序编写方法</a:t>
            </a:r>
            <a:endParaRPr lang="zh-CN" altLang="en-US" sz="2400" dirty="0">
              <a:latin typeface="Times New Roman" panose="02020603050405020304" pitchFamily="18" charset="0"/>
              <a:ea typeface="仿宋" panose="02010609060101010101" pitchFamily="49" charset="-122"/>
            </a:endParaRPr>
          </a:p>
        </p:txBody>
      </p:sp>
      <p:sp>
        <p:nvSpPr>
          <p:cNvPr id="7" name="TextBox 2"/>
          <p:cNvSpPr txBox="1">
            <a:spLocks noChangeArrowheads="1"/>
          </p:cNvSpPr>
          <p:nvPr/>
        </p:nvSpPr>
        <p:spPr bwMode="auto">
          <a:xfrm>
            <a:off x="323528" y="923730"/>
            <a:ext cx="378501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FF0000"/>
              </a:buClr>
              <a:buFont typeface="Wingdings" panose="05000000000000000000" pitchFamily="2" charset="2"/>
              <a:buChar char="u"/>
              <a:defRPr/>
            </a:pPr>
            <a:r>
              <a:rPr lang="zh-CN" altLang="en-US" sz="2800" b="1" dirty="0">
                <a:solidFill>
                  <a:srgbClr val="262626"/>
                </a:solidFill>
                <a:latin typeface="Times New Roman" panose="02020603050405020304" pitchFamily="18" charset="0"/>
                <a:ea typeface="仿宋" panose="02010609060101010101" pitchFamily="49" charset="-122"/>
              </a:rPr>
              <a:t>程序的基本编写方法</a:t>
            </a:r>
          </a:p>
        </p:txBody>
      </p:sp>
      <p:grpSp>
        <p:nvGrpSpPr>
          <p:cNvPr id="8" name="组合 7"/>
          <p:cNvGrpSpPr/>
          <p:nvPr/>
        </p:nvGrpSpPr>
        <p:grpSpPr>
          <a:xfrm>
            <a:off x="251520" y="116632"/>
            <a:ext cx="6121277" cy="651944"/>
            <a:chOff x="252812" y="96425"/>
            <a:chExt cx="6121277" cy="651944"/>
          </a:xfrm>
        </p:grpSpPr>
        <p:sp>
          <p:nvSpPr>
            <p:cNvPr id="9"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p>
          </p:txBody>
        </p:sp>
        <p:grpSp>
          <p:nvGrpSpPr>
            <p:cNvPr id="10" name="组合 9"/>
            <p:cNvGrpSpPr/>
            <p:nvPr/>
          </p:nvGrpSpPr>
          <p:grpSpPr>
            <a:xfrm>
              <a:off x="541440" y="96425"/>
              <a:ext cx="792093" cy="651756"/>
              <a:chOff x="541440" y="96425"/>
              <a:chExt cx="792093" cy="651756"/>
            </a:xfrm>
          </p:grpSpPr>
          <p:sp>
            <p:nvSpPr>
              <p:cNvPr id="11"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2" name="图片 11"/>
              <p:cNvPicPr>
                <a:picLocks noChangeAspect="1"/>
              </p:cNvPicPr>
              <p:nvPr/>
            </p:nvPicPr>
            <p:blipFill>
              <a:blip r:embed="rId2"/>
              <a:stretch>
                <a:fillRect/>
              </a:stretch>
            </p:blipFill>
            <p:spPr>
              <a:xfrm>
                <a:off x="734178" y="272894"/>
                <a:ext cx="404824" cy="335225"/>
              </a:xfrm>
              <a:prstGeom prst="rect">
                <a:avLst/>
              </a:prstGeom>
            </p:spPr>
          </p:pic>
        </p:grpSp>
      </p:grpSp>
    </p:spTree>
  </p:cSld>
  <p:clrMapOvr>
    <a:masterClrMapping/>
  </p:clrMapOvr>
  <p:transition spd="slow" advClick="0">
    <p:pull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81</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1-1</a:t>
            </a:r>
            <a:r>
              <a:rPr lang="zh-CN" altLang="en-US" sz="2400" b="1" dirty="0"/>
              <a:t> ：用户输入一个三位自然数，计算并输出其佰位、十</a:t>
            </a:r>
            <a:endParaRPr lang="en-US" altLang="zh-CN" sz="2400" b="1" dirty="0"/>
          </a:p>
          <a:p>
            <a:pPr marL="0" indent="0">
              <a:buSzPct val="90000"/>
              <a:buNone/>
            </a:pPr>
            <a:r>
              <a:rPr lang="en-US" altLang="zh-CN" sz="2400" b="1" dirty="0"/>
              <a:t>              </a:t>
            </a:r>
            <a:r>
              <a:rPr lang="zh-CN" altLang="en-US" sz="2400" b="1" dirty="0"/>
              <a:t>位和个位上的数字。</a:t>
            </a:r>
            <a:endParaRPr lang="en-US" altLang="zh-CN" sz="2400" b="1" dirty="0"/>
          </a:p>
          <a:p>
            <a:pPr marL="0" indent="0">
              <a:buSzPct val="90000"/>
              <a:buNone/>
            </a:pPr>
            <a:r>
              <a:rPr lang="en-US" altLang="zh-CN" sz="1800" b="1" dirty="0">
                <a:solidFill>
                  <a:srgbClr val="FF0000"/>
                </a:solidFill>
              </a:rPr>
              <a:t> </a:t>
            </a:r>
            <a:r>
              <a:rPr lang="zh-CN" altLang="en-US" sz="1800" b="1" dirty="0">
                <a:solidFill>
                  <a:srgbClr val="FF0000"/>
                </a:solidFill>
              </a:rPr>
              <a:t>解答</a:t>
            </a:r>
            <a:r>
              <a:rPr lang="en-US" altLang="zh-CN" sz="1800" b="1" dirty="0">
                <a:solidFill>
                  <a:srgbClr val="FF0000"/>
                </a:solidFill>
              </a:rPr>
              <a:t>1</a:t>
            </a:r>
            <a:r>
              <a:rPr lang="zh-CN" altLang="en-US" sz="1800" dirty="0"/>
              <a:t>：</a:t>
            </a:r>
            <a:r>
              <a:rPr lang="en-US" altLang="zh-CN" sz="1600" b="1" dirty="0"/>
              <a:t>    x = </a:t>
            </a:r>
            <a:r>
              <a:rPr lang="en-US" altLang="zh-CN" sz="1600" b="1" dirty="0">
                <a:solidFill>
                  <a:srgbClr val="0000FF"/>
                </a:solidFill>
              </a:rPr>
              <a:t>input</a:t>
            </a:r>
            <a:r>
              <a:rPr lang="en-US" altLang="zh-CN" sz="1600" b="1" dirty="0"/>
              <a:t>('</a:t>
            </a:r>
            <a:r>
              <a:rPr lang="zh-CN" altLang="en-US" sz="1600" b="1" dirty="0"/>
              <a:t>请输入一个三位数：</a:t>
            </a:r>
            <a:r>
              <a:rPr lang="en-US" altLang="zh-CN" sz="1600" b="1" dirty="0"/>
              <a:t>')</a:t>
            </a:r>
          </a:p>
          <a:p>
            <a:pPr>
              <a:lnSpc>
                <a:spcPct val="90000"/>
              </a:lnSpc>
              <a:buSzPct val="90000"/>
              <a:buNone/>
            </a:pPr>
            <a:r>
              <a:rPr lang="en-US" altLang="zh-CN" sz="1600" b="1" dirty="0"/>
              <a:t>                     x = </a:t>
            </a:r>
            <a:r>
              <a:rPr lang="en-US" altLang="zh-CN" sz="1600" b="1" dirty="0" err="1">
                <a:solidFill>
                  <a:srgbClr val="0000FF"/>
                </a:solidFill>
              </a:rPr>
              <a:t>int</a:t>
            </a:r>
            <a:r>
              <a:rPr lang="en-US" altLang="zh-CN" sz="1600" b="1" dirty="0"/>
              <a:t>(x)</a:t>
            </a:r>
          </a:p>
          <a:p>
            <a:pPr>
              <a:lnSpc>
                <a:spcPct val="90000"/>
              </a:lnSpc>
              <a:buSzPct val="90000"/>
              <a:buNone/>
            </a:pPr>
            <a:r>
              <a:rPr lang="en-US" altLang="zh-CN" sz="1600" b="1" dirty="0"/>
              <a:t>                     a = x // 100</a:t>
            </a:r>
          </a:p>
          <a:p>
            <a:pPr>
              <a:lnSpc>
                <a:spcPct val="90000"/>
              </a:lnSpc>
              <a:buSzPct val="90000"/>
              <a:buNone/>
            </a:pPr>
            <a:r>
              <a:rPr lang="en-US" altLang="zh-CN" sz="1600" b="1" dirty="0"/>
              <a:t>                     b = x // 10 % 10</a:t>
            </a:r>
          </a:p>
          <a:p>
            <a:pPr>
              <a:lnSpc>
                <a:spcPct val="90000"/>
              </a:lnSpc>
              <a:buSzPct val="90000"/>
              <a:buNone/>
            </a:pPr>
            <a:r>
              <a:rPr lang="en-US" altLang="zh-CN" sz="1600" b="1" dirty="0"/>
              <a:t>                     c = x % 10</a:t>
            </a:r>
          </a:p>
          <a:p>
            <a:pPr>
              <a:lnSpc>
                <a:spcPct val="90000"/>
              </a:lnSpc>
              <a:buSzPct val="90000"/>
              <a:buNone/>
            </a:pPr>
            <a:r>
              <a:rPr lang="en-US" altLang="zh-CN" sz="1600" b="1" dirty="0">
                <a:solidFill>
                  <a:srgbClr val="0000FF"/>
                </a:solidFill>
              </a:rPr>
              <a:t>                     print</a:t>
            </a:r>
            <a:r>
              <a:rPr lang="en-US" altLang="zh-CN" sz="1600" b="1" dirty="0"/>
              <a:t>(a, b, c)</a:t>
            </a:r>
          </a:p>
          <a:p>
            <a:pPr>
              <a:lnSpc>
                <a:spcPct val="90000"/>
              </a:lnSpc>
              <a:buSzPct val="90000"/>
              <a:buNone/>
            </a:pPr>
            <a:endParaRPr lang="en-US" altLang="zh-CN" sz="1500" dirty="0"/>
          </a:p>
          <a:p>
            <a:pPr>
              <a:lnSpc>
                <a:spcPct val="90000"/>
              </a:lnSpc>
              <a:buSzPct val="90000"/>
              <a:buNone/>
            </a:pPr>
            <a:r>
              <a:rPr lang="zh-CN" altLang="en-US" sz="1800" b="1" dirty="0">
                <a:solidFill>
                  <a:srgbClr val="FF0000"/>
                </a:solidFill>
              </a:rPr>
              <a:t>解答</a:t>
            </a:r>
            <a:r>
              <a:rPr lang="en-US" altLang="zh-CN" sz="1800" b="1" dirty="0">
                <a:solidFill>
                  <a:srgbClr val="FF0000"/>
                </a:solidFill>
              </a:rPr>
              <a:t>2</a:t>
            </a:r>
            <a:r>
              <a:rPr lang="zh-CN" altLang="en-US" sz="1600" dirty="0"/>
              <a:t>：</a:t>
            </a: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r>
              <a:rPr lang="zh-CN" altLang="en-US" sz="1800" b="1" dirty="0">
                <a:solidFill>
                  <a:srgbClr val="FF0000"/>
                </a:solidFill>
              </a:rPr>
              <a:t>解答</a:t>
            </a:r>
            <a:r>
              <a:rPr lang="en-US" altLang="zh-CN" sz="1800" b="1" dirty="0">
                <a:solidFill>
                  <a:srgbClr val="FF0000"/>
                </a:solidFill>
              </a:rPr>
              <a:t>3</a:t>
            </a:r>
            <a:r>
              <a:rPr lang="zh-CN" altLang="en-US" sz="1800" dirty="0"/>
              <a:t>：</a:t>
            </a:r>
            <a:endParaRPr lang="en-US" altLang="zh-CN" sz="1800" dirty="0"/>
          </a:p>
        </p:txBody>
      </p:sp>
      <p:sp>
        <p:nvSpPr>
          <p:cNvPr id="11" name="内容占位符 2"/>
          <p:cNvSpPr txBox="1"/>
          <p:nvPr/>
        </p:nvSpPr>
        <p:spPr bwMode="auto">
          <a:xfrm>
            <a:off x="1662758" y="3785802"/>
            <a:ext cx="8229600" cy="1584176"/>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SzPct val="90000"/>
              <a:buNone/>
            </a:pPr>
            <a:r>
              <a:rPr lang="zh-CN" altLang="en-US" sz="1600" b="1" dirty="0"/>
              <a:t>x = </a:t>
            </a:r>
            <a:r>
              <a:rPr lang="zh-CN" altLang="en-US" sz="1600" b="1" dirty="0">
                <a:solidFill>
                  <a:srgbClr val="0000FF"/>
                </a:solidFill>
              </a:rPr>
              <a:t>input</a:t>
            </a:r>
            <a:r>
              <a:rPr lang="zh-CN" altLang="en-US" sz="1600" b="1" dirty="0"/>
              <a:t>('请输入一个三位数：')</a:t>
            </a:r>
          </a:p>
          <a:p>
            <a:pPr>
              <a:lnSpc>
                <a:spcPct val="90000"/>
              </a:lnSpc>
              <a:buSzPct val="90000"/>
              <a:buNone/>
            </a:pPr>
            <a:r>
              <a:rPr lang="zh-CN" altLang="en-US" sz="1600" b="1" dirty="0"/>
              <a:t>x = </a:t>
            </a:r>
            <a:r>
              <a:rPr lang="zh-CN" altLang="en-US" sz="1600" b="1" dirty="0">
                <a:solidFill>
                  <a:srgbClr val="0000FF"/>
                </a:solidFill>
              </a:rPr>
              <a:t>int</a:t>
            </a:r>
            <a:r>
              <a:rPr lang="zh-CN" altLang="en-US" sz="1600" b="1" dirty="0"/>
              <a:t>(x)</a:t>
            </a:r>
          </a:p>
          <a:p>
            <a:pPr>
              <a:lnSpc>
                <a:spcPct val="90000"/>
              </a:lnSpc>
              <a:buSzPct val="90000"/>
              <a:buNone/>
            </a:pPr>
            <a:r>
              <a:rPr lang="zh-CN" altLang="en-US" sz="1600" b="1" dirty="0"/>
              <a:t>a, b = </a:t>
            </a:r>
            <a:r>
              <a:rPr lang="zh-CN" altLang="en-US" sz="1600" b="1" dirty="0">
                <a:solidFill>
                  <a:srgbClr val="0000FF"/>
                </a:solidFill>
              </a:rPr>
              <a:t>divmod</a:t>
            </a:r>
            <a:r>
              <a:rPr lang="zh-CN" altLang="en-US" sz="1600" b="1" dirty="0"/>
              <a:t>(x, 100)</a:t>
            </a:r>
          </a:p>
          <a:p>
            <a:pPr>
              <a:lnSpc>
                <a:spcPct val="90000"/>
              </a:lnSpc>
              <a:buSzPct val="90000"/>
              <a:buNone/>
            </a:pPr>
            <a:r>
              <a:rPr lang="zh-CN" altLang="en-US" sz="1600" b="1" dirty="0"/>
              <a:t>b, c = </a:t>
            </a:r>
            <a:r>
              <a:rPr lang="zh-CN" altLang="en-US" sz="1600" b="1" dirty="0">
                <a:solidFill>
                  <a:srgbClr val="0000FF"/>
                </a:solidFill>
              </a:rPr>
              <a:t>divmod</a:t>
            </a:r>
            <a:r>
              <a:rPr lang="zh-CN" altLang="en-US" sz="1600" b="1" dirty="0"/>
              <a:t>(b, 10)</a:t>
            </a:r>
          </a:p>
          <a:p>
            <a:pPr>
              <a:lnSpc>
                <a:spcPct val="90000"/>
              </a:lnSpc>
              <a:buSzPct val="90000"/>
              <a:buNone/>
            </a:pPr>
            <a:r>
              <a:rPr lang="zh-CN" altLang="en-US" sz="1600" b="1" dirty="0">
                <a:solidFill>
                  <a:srgbClr val="0000FF"/>
                </a:solidFill>
              </a:rPr>
              <a:t>print</a:t>
            </a:r>
            <a:r>
              <a:rPr lang="zh-CN" altLang="en-US" sz="1600" b="1" dirty="0"/>
              <a:t>(a, b, c)</a:t>
            </a:r>
            <a:endParaRPr lang="zh-CN" altLang="en-US" sz="1800" dirty="0"/>
          </a:p>
        </p:txBody>
      </p:sp>
      <p:pic>
        <p:nvPicPr>
          <p:cNvPr id="12"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4746" y="3479199"/>
            <a:ext cx="304131" cy="306603"/>
          </a:xfrm>
          <a:prstGeom prst="rect">
            <a:avLst/>
          </a:prstGeom>
          <a:noFill/>
          <a:ln w="9525">
            <a:noFill/>
            <a:miter lim="800000"/>
            <a:headEnd/>
            <a:tailEnd/>
          </a:ln>
        </p:spPr>
      </p:pic>
      <p:pic>
        <p:nvPicPr>
          <p:cNvPr id="13" name="图片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14" name="矩形 13"/>
          <p:cNvSpPr/>
          <p:nvPr/>
        </p:nvSpPr>
        <p:spPr>
          <a:xfrm>
            <a:off x="1662758" y="5400155"/>
            <a:ext cx="4572000" cy="923330"/>
          </a:xfrm>
          <a:prstGeom prst="rect">
            <a:avLst/>
          </a:prstGeom>
        </p:spPr>
        <p:txBody>
          <a:bodyPr>
            <a:spAutoFit/>
          </a:bodyPr>
          <a:lstStyle/>
          <a:p>
            <a:pPr>
              <a:buNone/>
            </a:pPr>
            <a:r>
              <a:rPr lang="zh-CN" altLang="en-US" b="1" dirty="0">
                <a:latin typeface="Times New Roman" panose="02020603050405020304" pitchFamily="18" charset="0"/>
              </a:rPr>
              <a:t>x = </a:t>
            </a:r>
            <a:r>
              <a:rPr lang="zh-CN" altLang="en-US" b="1" dirty="0">
                <a:solidFill>
                  <a:srgbClr val="0000FF"/>
                </a:solidFill>
                <a:latin typeface="Times New Roman" panose="02020603050405020304" pitchFamily="18" charset="0"/>
              </a:rPr>
              <a:t>input</a:t>
            </a:r>
            <a:r>
              <a:rPr lang="zh-CN" altLang="en-US" b="1" dirty="0">
                <a:latin typeface="Times New Roman" panose="02020603050405020304" pitchFamily="18" charset="0"/>
              </a:rPr>
              <a:t>('请输入一个三位数：')</a:t>
            </a:r>
          </a:p>
          <a:p>
            <a:pPr>
              <a:buNone/>
            </a:pPr>
            <a:r>
              <a:rPr lang="zh-CN" altLang="en-US" b="1" dirty="0">
                <a:latin typeface="Times New Roman" panose="02020603050405020304" pitchFamily="18" charset="0"/>
              </a:rPr>
              <a:t>a, b, c = </a:t>
            </a:r>
            <a:r>
              <a:rPr lang="zh-CN" altLang="en-US" b="1" dirty="0">
                <a:solidFill>
                  <a:srgbClr val="0000FF"/>
                </a:solidFill>
                <a:latin typeface="Times New Roman" panose="02020603050405020304" pitchFamily="18" charset="0"/>
              </a:rPr>
              <a:t>map</a:t>
            </a:r>
            <a:r>
              <a:rPr lang="zh-CN" altLang="en-US" b="1" dirty="0">
                <a:latin typeface="Times New Roman" panose="02020603050405020304" pitchFamily="18" charset="0"/>
              </a:rPr>
              <a:t>(</a:t>
            </a:r>
            <a:r>
              <a:rPr lang="zh-CN" altLang="en-US" b="1" dirty="0">
                <a:solidFill>
                  <a:srgbClr val="0000FF"/>
                </a:solidFill>
                <a:latin typeface="Times New Roman" panose="02020603050405020304" pitchFamily="18" charset="0"/>
              </a:rPr>
              <a:t>int</a:t>
            </a:r>
            <a:r>
              <a:rPr lang="zh-CN" altLang="en-US" b="1" dirty="0">
                <a:latin typeface="Times New Roman" panose="02020603050405020304" pitchFamily="18" charset="0"/>
              </a:rPr>
              <a:t>, x)</a:t>
            </a:r>
          </a:p>
          <a:p>
            <a:pPr>
              <a:buNone/>
            </a:pPr>
            <a:r>
              <a:rPr lang="zh-CN" altLang="en-US" b="1" dirty="0">
                <a:solidFill>
                  <a:srgbClr val="0000FF"/>
                </a:solidFill>
                <a:latin typeface="Times New Roman" panose="02020603050405020304" pitchFamily="18" charset="0"/>
              </a:rPr>
              <a:t>print</a:t>
            </a:r>
            <a:r>
              <a:rPr lang="zh-CN" altLang="en-US" b="1" dirty="0">
                <a:latin typeface="Times New Roman" panose="02020603050405020304" pitchFamily="18" charset="0"/>
              </a:rPr>
              <a:t>(a, b, c)</a:t>
            </a:r>
          </a:p>
        </p:txBody>
      </p:sp>
      <p:pic>
        <p:nvPicPr>
          <p:cNvPr id="15"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16377" y="5127928"/>
            <a:ext cx="304131" cy="306603"/>
          </a:xfrm>
          <a:prstGeom prst="rect">
            <a:avLst/>
          </a:prstGeom>
          <a:noFill/>
          <a:ln w="9525">
            <a:noFill/>
            <a:miter lim="800000"/>
            <a:headEnd/>
            <a:tailEnd/>
          </a:ln>
        </p:spPr>
      </p:pic>
      <p:grpSp>
        <p:nvGrpSpPr>
          <p:cNvPr id="3" name="组合 2"/>
          <p:cNvGrpSpPr/>
          <p:nvPr/>
        </p:nvGrpSpPr>
        <p:grpSpPr>
          <a:xfrm>
            <a:off x="6018777" y="3570959"/>
            <a:ext cx="2890241" cy="384355"/>
            <a:chOff x="6018777" y="3570959"/>
            <a:chExt cx="2890241" cy="384355"/>
          </a:xfrm>
        </p:grpSpPr>
        <p:sp>
          <p:nvSpPr>
            <p:cNvPr id="17" name="矩形 16"/>
            <p:cNvSpPr/>
            <p:nvPr/>
          </p:nvSpPr>
          <p:spPr>
            <a:xfrm>
              <a:off x="6372797" y="3570959"/>
              <a:ext cx="2536221" cy="369332"/>
            </a:xfrm>
            <a:prstGeom prst="rect">
              <a:avLst/>
            </a:prstGeom>
          </p:spPr>
          <p:txBody>
            <a:bodyPr wrap="square">
              <a:spAutoFit/>
            </a:bodyPr>
            <a:lstStyle/>
            <a:p>
              <a:r>
                <a:rPr lang="zh-CN" altLang="en-US" b="1" dirty="0">
                  <a:solidFill>
                    <a:srgbClr val="FF0000"/>
                  </a:solidFill>
                  <a:latin typeface="Consolas" panose="020B0609020204030204" charset="0"/>
                </a:rPr>
                <a:t>不限位数怎么办？</a:t>
              </a:r>
            </a:p>
          </p:txBody>
        </p:sp>
        <p:pic>
          <p:nvPicPr>
            <p:cNvPr id="18" name="图片 17"/>
            <p:cNvPicPr>
              <a:picLocks noChangeAspect="1"/>
            </p:cNvPicPr>
            <p:nvPr/>
          </p:nvPicPr>
          <p:blipFill>
            <a:blip r:embed="rId6"/>
            <a:stretch>
              <a:fillRect/>
            </a:stretch>
          </p:blipFill>
          <p:spPr>
            <a:xfrm>
              <a:off x="6018777" y="3570959"/>
              <a:ext cx="335377" cy="384355"/>
            </a:xfrm>
            <a:prstGeom prst="rect">
              <a:avLst/>
            </a:prstGeom>
          </p:spPr>
        </p:pic>
      </p:grpSp>
      <p:sp>
        <p:nvSpPr>
          <p:cNvPr id="2" name="文本框 1"/>
          <p:cNvSpPr txBox="1"/>
          <p:nvPr/>
        </p:nvSpPr>
        <p:spPr>
          <a:xfrm>
            <a:off x="3851920" y="4577890"/>
            <a:ext cx="1152128" cy="369332"/>
          </a:xfrm>
          <a:prstGeom prst="rect">
            <a:avLst/>
          </a:prstGeom>
          <a:noFill/>
        </p:spPr>
        <p:txBody>
          <a:bodyPr wrap="square" rtlCol="0">
            <a:spAutoFit/>
          </a:bodyPr>
          <a:lstStyle/>
          <a:p>
            <a:r>
              <a:rPr lang="en-US" altLang="zh-CN" b="1" dirty="0" err="1">
                <a:solidFill>
                  <a:srgbClr val="FF0000"/>
                </a:solidFill>
              </a:rPr>
              <a:t>Pythonic</a:t>
            </a:r>
            <a:endParaRPr lang="zh-CN" altLang="en-US" b="1" dirty="0">
              <a:solidFill>
                <a:srgbClr val="FF0000"/>
              </a:solidFill>
            </a:endParaRPr>
          </a:p>
        </p:txBody>
      </p:sp>
      <p:sp>
        <p:nvSpPr>
          <p:cNvPr id="19" name="文本框 18"/>
          <p:cNvSpPr txBox="1"/>
          <p:nvPr/>
        </p:nvSpPr>
        <p:spPr>
          <a:xfrm>
            <a:off x="4116260" y="4865788"/>
            <a:ext cx="4944748" cy="584775"/>
          </a:xfrm>
          <a:prstGeom prst="rect">
            <a:avLst/>
          </a:prstGeom>
          <a:noFill/>
        </p:spPr>
        <p:txBody>
          <a:bodyPr wrap="square">
            <a:spAutoFit/>
          </a:bodyPr>
          <a:lstStyle/>
          <a:p>
            <a:r>
              <a:rPr lang="en-US" altLang="zh-CN" sz="1600" b="0" i="0" dirty="0" err="1">
                <a:solidFill>
                  <a:srgbClr val="333333"/>
                </a:solidFill>
                <a:effectLst/>
                <a:latin typeface="Times New Roman" panose="02020603050405020304" pitchFamily="18" charset="0"/>
                <a:cs typeface="Times New Roman" panose="02020603050405020304" pitchFamily="18" charset="0"/>
              </a:rPr>
              <a:t>divmod</a:t>
            </a:r>
            <a:r>
              <a:rPr lang="en-US" altLang="zh-CN" sz="1600" b="0" i="0" dirty="0">
                <a:solidFill>
                  <a:srgbClr val="333333"/>
                </a:solidFill>
                <a:effectLst/>
                <a:latin typeface="Times New Roman" panose="02020603050405020304" pitchFamily="18" charset="0"/>
                <a:cs typeface="Times New Roman" panose="02020603050405020304" pitchFamily="18" charset="0"/>
              </a:rPr>
              <a:t>(</a:t>
            </a:r>
            <a:r>
              <a:rPr lang="en-US" altLang="zh-CN" sz="1600" b="0" i="0" dirty="0" err="1">
                <a:solidFill>
                  <a:srgbClr val="333333"/>
                </a:solidFill>
                <a:effectLst/>
                <a:latin typeface="Times New Roman" panose="02020603050405020304" pitchFamily="18" charset="0"/>
                <a:cs typeface="Times New Roman" panose="02020603050405020304" pitchFamily="18" charset="0"/>
              </a:rPr>
              <a:t>a,b</a:t>
            </a:r>
            <a:r>
              <a:rPr lang="en-US" altLang="zh-CN" sz="1600" b="0" i="0" dirty="0">
                <a:solidFill>
                  <a:srgbClr val="333333"/>
                </a:solidFill>
                <a:effectLst/>
                <a:latin typeface="Times New Roman" panose="02020603050405020304" pitchFamily="18" charset="0"/>
                <a:cs typeface="Times New Roman" panose="02020603050405020304" pitchFamily="18" charset="0"/>
              </a:rPr>
              <a:t>) </a:t>
            </a:r>
            <a:r>
              <a:rPr lang="zh-CN" altLang="en-US" sz="1600" b="0" i="0" dirty="0">
                <a:solidFill>
                  <a:srgbClr val="333333"/>
                </a:solidFill>
                <a:effectLst/>
                <a:latin typeface="Times New Roman" panose="02020603050405020304" pitchFamily="18" charset="0"/>
                <a:cs typeface="Times New Roman" panose="02020603050405020304" pitchFamily="18" charset="0"/>
              </a:rPr>
              <a:t>函数把除数和余数运算结果结合起来，返回一个包含商和余数的元组</a:t>
            </a:r>
            <a:r>
              <a:rPr lang="en-US" altLang="zh-CN" sz="1600" b="0" i="0" dirty="0">
                <a:solidFill>
                  <a:srgbClr val="333333"/>
                </a:solidFill>
                <a:effectLst/>
                <a:latin typeface="Times New Roman" panose="02020603050405020304" pitchFamily="18" charset="0"/>
                <a:cs typeface="Times New Roman" panose="02020603050405020304" pitchFamily="18" charset="0"/>
              </a:rPr>
              <a:t>(a // b, a % b)</a:t>
            </a: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childTnLst>
                                </p:cTn>
                              </p:par>
                              <p:par>
                                <p:cTn id="47" presetID="2" presetClass="entr" presetSubtype="4"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xEl>
                                              <p:pRg st="15" end="15"/>
                                            </p:txEl>
                                          </p:spTgt>
                                        </p:tgtEl>
                                        <p:attrNameLst>
                                          <p:attrName>style.visibility</p:attrName>
                                        </p:attrNameLst>
                                      </p:cBhvr>
                                      <p:to>
                                        <p:strVal val="visible"/>
                                      </p:to>
                                    </p:set>
                                  </p:childTnLst>
                                </p:cTn>
                              </p:par>
                              <p:par>
                                <p:cTn id="67" presetID="2" presetClass="entr" presetSubtype="4" fill="hold" grpId="0"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1" grpId="0"/>
      <p:bldP spid="14" grpId="0"/>
      <p:bldP spid="2" grpId="0"/>
      <p:bldP spid="1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82</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1-2</a:t>
            </a:r>
            <a:r>
              <a:rPr lang="zh-CN" altLang="en-US" sz="2400" b="1" dirty="0"/>
              <a:t>：已知三角形的两边长及其夹角，求第三边长。</a:t>
            </a:r>
          </a:p>
          <a:p>
            <a:pPr marL="0" indent="0">
              <a:buSzPct val="90000"/>
              <a:buNone/>
            </a:pPr>
            <a:r>
              <a:rPr lang="zh-CN" altLang="en-US" sz="1800" b="1" dirty="0">
                <a:solidFill>
                  <a:srgbClr val="FF0000"/>
                </a:solidFill>
              </a:rPr>
              <a:t>解答</a:t>
            </a:r>
            <a:r>
              <a:rPr lang="en-US" altLang="zh-CN" sz="1800" b="1" dirty="0">
                <a:solidFill>
                  <a:srgbClr val="FF0000"/>
                </a:solidFill>
              </a:rPr>
              <a:t>1</a:t>
            </a:r>
            <a:r>
              <a:rPr lang="zh-CN" altLang="en-US" sz="1800" dirty="0"/>
              <a:t>：</a:t>
            </a:r>
            <a:endParaRPr lang="en-US" altLang="zh-CN" sz="1800" b="1" dirty="0"/>
          </a:p>
          <a:p>
            <a:pPr marL="0" indent="0">
              <a:buSzPct val="90000"/>
              <a:buNone/>
            </a:pPr>
            <a:r>
              <a:rPr lang="en-US" altLang="zh-CN" sz="2000" b="1" dirty="0">
                <a:solidFill>
                  <a:srgbClr val="0000FF"/>
                </a:solidFill>
              </a:rPr>
              <a:t>          import</a:t>
            </a:r>
            <a:r>
              <a:rPr lang="en-US" altLang="zh-CN" sz="2000" b="1" dirty="0"/>
              <a:t> math</a:t>
            </a:r>
          </a:p>
          <a:p>
            <a:pPr marL="0" indent="0">
              <a:buSzPct val="90000"/>
              <a:buNone/>
            </a:pPr>
            <a:r>
              <a:rPr lang="en-US" altLang="zh-CN" sz="2000" b="1" dirty="0"/>
              <a:t>          x = </a:t>
            </a:r>
            <a:r>
              <a:rPr lang="en-US" altLang="zh-CN" sz="2000" b="1" dirty="0">
                <a:solidFill>
                  <a:srgbClr val="0000FF"/>
                </a:solidFill>
              </a:rPr>
              <a:t>input</a:t>
            </a:r>
            <a:r>
              <a:rPr lang="en-US" altLang="zh-CN" sz="2000" b="1" dirty="0"/>
              <a:t>('</a:t>
            </a:r>
            <a:r>
              <a:rPr lang="zh-CN" altLang="en-US" sz="2000" b="1" dirty="0"/>
              <a:t>输入两边长及夹角（度）：</a:t>
            </a:r>
            <a:r>
              <a:rPr lang="en-US" altLang="zh-CN" sz="2000" b="1" dirty="0"/>
              <a:t>')</a:t>
            </a:r>
          </a:p>
          <a:p>
            <a:pPr marL="0" indent="0">
              <a:buSzPct val="90000"/>
              <a:buNone/>
            </a:pPr>
            <a:r>
              <a:rPr lang="en-US" altLang="zh-CN" sz="2000" b="1" dirty="0"/>
              <a:t>          a, b, theta = </a:t>
            </a:r>
            <a:r>
              <a:rPr lang="en-US" altLang="zh-CN" sz="2000" b="1" dirty="0">
                <a:solidFill>
                  <a:srgbClr val="0000FF"/>
                </a:solidFill>
              </a:rPr>
              <a:t>map</a:t>
            </a:r>
            <a:r>
              <a:rPr lang="en-US" altLang="zh-CN" sz="2000" b="1" dirty="0"/>
              <a:t>(float, </a:t>
            </a:r>
            <a:r>
              <a:rPr lang="en-US" altLang="zh-CN" sz="2000" b="1" dirty="0" err="1"/>
              <a:t>x.split</a:t>
            </a:r>
            <a:r>
              <a:rPr lang="en-US" altLang="zh-CN" sz="2000" b="1" dirty="0"/>
              <a:t>())</a:t>
            </a:r>
          </a:p>
          <a:p>
            <a:pPr marL="0" indent="0">
              <a:buSzPct val="90000"/>
              <a:buNone/>
            </a:pPr>
            <a:r>
              <a:rPr lang="en-US" altLang="zh-CN" sz="2000" b="1" dirty="0"/>
              <a:t>          c = </a:t>
            </a:r>
            <a:r>
              <a:rPr lang="en-US" altLang="zh-CN" sz="2000" b="1" dirty="0" err="1">
                <a:solidFill>
                  <a:srgbClr val="0000FF"/>
                </a:solidFill>
              </a:rPr>
              <a:t>math.sqrt</a:t>
            </a:r>
            <a:r>
              <a:rPr lang="en-US" altLang="zh-CN" sz="2000" b="1" dirty="0"/>
              <a:t>(a**2 + b**2 - 2*a*b*</a:t>
            </a:r>
            <a:r>
              <a:rPr lang="en-US" altLang="zh-CN" sz="2000" b="1" dirty="0" err="1">
                <a:solidFill>
                  <a:srgbClr val="0000FF"/>
                </a:solidFill>
              </a:rPr>
              <a:t>math.cos</a:t>
            </a:r>
            <a:r>
              <a:rPr lang="en-US" altLang="zh-CN" sz="2000" b="1" dirty="0"/>
              <a:t>(theta*</a:t>
            </a:r>
            <a:r>
              <a:rPr lang="en-US" altLang="zh-CN" sz="2000" b="1" dirty="0" err="1">
                <a:solidFill>
                  <a:srgbClr val="0000FF"/>
                </a:solidFill>
              </a:rPr>
              <a:t>math.pi</a:t>
            </a:r>
            <a:r>
              <a:rPr lang="en-US" altLang="zh-CN" sz="2000" b="1" dirty="0"/>
              <a:t>/180))</a:t>
            </a:r>
          </a:p>
          <a:p>
            <a:pPr marL="0" indent="0">
              <a:buSzPct val="90000"/>
              <a:buNone/>
            </a:pPr>
            <a:r>
              <a:rPr lang="en-US" altLang="zh-CN" sz="2000" b="1" dirty="0">
                <a:solidFill>
                  <a:srgbClr val="0000FF"/>
                </a:solidFill>
              </a:rPr>
              <a:t>          print</a:t>
            </a:r>
            <a:r>
              <a:rPr lang="en-US" altLang="zh-CN" sz="2000" b="1" dirty="0"/>
              <a:t>('c=', c)</a:t>
            </a:r>
          </a:p>
          <a:p>
            <a:pPr marL="0" indent="0">
              <a:buSzPct val="90000"/>
              <a:buNone/>
            </a:pPr>
            <a:endParaRPr lang="en-US" altLang="zh-CN" sz="2000" b="1" dirty="0"/>
          </a:p>
          <a:p>
            <a:pPr marL="0" indent="0">
              <a:buSzPct val="90000"/>
              <a:buNone/>
            </a:pPr>
            <a:r>
              <a:rPr lang="en-US" altLang="zh-CN" sz="1800" b="1" dirty="0">
                <a:solidFill>
                  <a:srgbClr val="FF0000"/>
                </a:solidFill>
              </a:rPr>
              <a:t> </a:t>
            </a:r>
            <a:endParaRPr lang="en-US" altLang="zh-CN" sz="15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sp>
        <p:nvSpPr>
          <p:cNvPr id="2" name="文本框 1"/>
          <p:cNvSpPr txBox="1"/>
          <p:nvPr/>
        </p:nvSpPr>
        <p:spPr>
          <a:xfrm>
            <a:off x="4065838" y="1885474"/>
            <a:ext cx="1584176" cy="369332"/>
          </a:xfrm>
          <a:prstGeom prst="rect">
            <a:avLst/>
          </a:prstGeom>
          <a:solidFill>
            <a:srgbClr val="FFFF00"/>
          </a:solidFill>
        </p:spPr>
        <p:txBody>
          <a:bodyPr wrap="square" rtlCol="0">
            <a:spAutoFit/>
          </a:bodyPr>
          <a:lstStyle/>
          <a:p>
            <a:r>
              <a:rPr lang="zh-CN" altLang="en-US" b="1" dirty="0">
                <a:solidFill>
                  <a:srgbClr val="FF0000"/>
                </a:solidFill>
              </a:rPr>
              <a:t>外部扩展模块 </a:t>
            </a:r>
          </a:p>
        </p:txBody>
      </p:sp>
      <p:cxnSp>
        <p:nvCxnSpPr>
          <p:cNvPr id="16" name="直接箭头连接符 15"/>
          <p:cNvCxnSpPr/>
          <p:nvPr/>
        </p:nvCxnSpPr>
        <p:spPr>
          <a:xfrm>
            <a:off x="2915816" y="2070140"/>
            <a:ext cx="1080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 calcmode="lin" valueType="num">
                                      <p:cBhvr additive="base">
                                        <p:cTn id="21"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0">
                                            <p:txEl>
                                              <p:pRg st="4" end="4"/>
                                            </p:txEl>
                                          </p:spTgt>
                                        </p:tgtEl>
                                        <p:attrNameLst>
                                          <p:attrName>style.visibility</p:attrName>
                                        </p:attrNameLst>
                                      </p:cBhvr>
                                      <p:to>
                                        <p:strVal val="visible"/>
                                      </p:to>
                                    </p:set>
                                    <p:anim calcmode="lin" valueType="num">
                                      <p:cBhvr additive="base">
                                        <p:cTn id="2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 calcmode="lin" valueType="num">
                                      <p:cBhvr additive="base">
                                        <p:cTn id="3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 calcmode="lin" valueType="num">
                                      <p:cBhvr additive="base">
                                        <p:cTn id="37"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83</a:t>
            </a:fld>
            <a:endParaRPr lang="zh-CN" altLang="en-US" dirty="0"/>
          </a:p>
        </p:txBody>
      </p:sp>
      <p:grpSp>
        <p:nvGrpSpPr>
          <p:cNvPr id="5" name="组合 4"/>
          <p:cNvGrpSpPr/>
          <p:nvPr/>
        </p:nvGrpSpPr>
        <p:grpSpPr>
          <a:xfrm>
            <a:off x="251520" y="116632"/>
            <a:ext cx="6121277" cy="651944"/>
            <a:chOff x="252812" y="96425"/>
            <a:chExt cx="6121277" cy="651944"/>
          </a:xfrm>
        </p:grpSpPr>
        <p:sp>
          <p:nvSpPr>
            <p:cNvPr id="6" name="TextBox 6"/>
            <p:cNvSpPr txBox="1">
              <a:spLocks noChangeArrowheads="1"/>
            </p:cNvSpPr>
            <p:nvPr/>
          </p:nvSpPr>
          <p:spPr bwMode="auto">
            <a:xfrm>
              <a:off x="252812" y="102062"/>
              <a:ext cx="6121277"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1.5 Python</a:t>
              </a:r>
              <a:r>
                <a:rPr lang="zh-CN" altLang="en-US" sz="3600" b="1" dirty="0">
                  <a:latin typeface="Times New Roman" panose="02020603050405020304" pitchFamily="18" charset="0"/>
                  <a:ea typeface="黑体" panose="02010609060101010101" pitchFamily="49" charset="-122"/>
                </a:rPr>
                <a:t>快速入门</a:t>
              </a:r>
            </a:p>
          </p:txBody>
        </p:sp>
        <p:grpSp>
          <p:nvGrpSpPr>
            <p:cNvPr id="7" name="组合 6"/>
            <p:cNvGrpSpPr/>
            <p:nvPr/>
          </p:nvGrpSpPr>
          <p:grpSpPr>
            <a:xfrm>
              <a:off x="541440" y="96425"/>
              <a:ext cx="792093" cy="651756"/>
              <a:chOff x="541440" y="96425"/>
              <a:chExt cx="792093" cy="651756"/>
            </a:xfrm>
          </p:grpSpPr>
          <p:sp>
            <p:nvSpPr>
              <p:cNvPr id="8" name="Freeform 5"/>
              <p:cNvSpPr/>
              <p:nvPr/>
            </p:nvSpPr>
            <p:spPr bwMode="auto">
              <a:xfrm>
                <a:off x="541440" y="96425"/>
                <a:ext cx="792093" cy="651756"/>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p:cNvPicPr>
                <a:picLocks noChangeAspect="1"/>
              </p:cNvPicPr>
              <p:nvPr/>
            </p:nvPicPr>
            <p:blipFill>
              <a:blip r:embed="rId2"/>
              <a:stretch>
                <a:fillRect/>
              </a:stretch>
            </p:blipFill>
            <p:spPr>
              <a:xfrm>
                <a:off x="734178" y="272894"/>
                <a:ext cx="404824" cy="335225"/>
              </a:xfrm>
              <a:prstGeom prst="rect">
                <a:avLst/>
              </a:prstGeom>
            </p:spPr>
          </p:pic>
        </p:grpSp>
      </p:grpSp>
      <p:sp>
        <p:nvSpPr>
          <p:cNvPr id="10" name="文本占位符 74754"/>
          <p:cNvSpPr>
            <a:spLocks noGrp="1"/>
          </p:cNvSpPr>
          <p:nvPr>
            <p:ph idx="1"/>
          </p:nvPr>
        </p:nvSpPr>
        <p:spPr>
          <a:xfrm>
            <a:off x="658669" y="1155601"/>
            <a:ext cx="8229600" cy="4678451"/>
          </a:xfrm>
        </p:spPr>
        <p:txBody>
          <a:bodyPr anchor="t"/>
          <a:lstStyle/>
          <a:p>
            <a:pPr marL="0" indent="0">
              <a:buSzPct val="90000"/>
              <a:buNone/>
            </a:pPr>
            <a:r>
              <a:rPr lang="zh-CN" altLang="en-US" sz="2400" b="1" dirty="0"/>
              <a:t>例</a:t>
            </a:r>
            <a:r>
              <a:rPr lang="en-US" altLang="zh-CN" sz="2400" b="1" dirty="0"/>
              <a:t>1-3</a:t>
            </a:r>
            <a:r>
              <a:rPr lang="zh-CN" altLang="en-US" sz="2400" b="1" dirty="0"/>
              <a:t>：任意输入三个英文单词，按字典顺序输出。</a:t>
            </a:r>
          </a:p>
          <a:p>
            <a:pPr marL="0" indent="0">
              <a:buSzPct val="90000"/>
              <a:buNone/>
            </a:pPr>
            <a:r>
              <a:rPr lang="zh-CN" altLang="en-US" sz="2000" b="1" dirty="0">
                <a:solidFill>
                  <a:srgbClr val="FF0000"/>
                </a:solidFill>
              </a:rPr>
              <a:t>解答</a:t>
            </a:r>
            <a:r>
              <a:rPr lang="en-US" altLang="zh-CN" sz="2000" b="1" dirty="0">
                <a:solidFill>
                  <a:srgbClr val="FF0000"/>
                </a:solidFill>
              </a:rPr>
              <a:t>1</a:t>
            </a:r>
            <a:r>
              <a:rPr lang="zh-CN" altLang="en-US" sz="2000" dirty="0"/>
              <a:t>：</a:t>
            </a:r>
            <a:endParaRPr lang="en-US" altLang="zh-CN" sz="2000" b="1" dirty="0"/>
          </a:p>
          <a:p>
            <a:pPr>
              <a:spcBef>
                <a:spcPct val="0"/>
              </a:spcBef>
              <a:buSzPct val="90000"/>
              <a:buNone/>
            </a:pPr>
            <a:r>
              <a:rPr lang="en-US" altLang="zh-CN" sz="2000" b="1" dirty="0">
                <a:solidFill>
                  <a:srgbClr val="0000FF"/>
                </a:solidFill>
              </a:rPr>
              <a:t>           </a:t>
            </a:r>
            <a:r>
              <a:rPr lang="en-US" altLang="zh-CN" sz="2000" b="1" dirty="0"/>
              <a:t>s = </a:t>
            </a:r>
            <a:r>
              <a:rPr lang="en-US" altLang="zh-CN" sz="2000" b="1" dirty="0">
                <a:solidFill>
                  <a:srgbClr val="0000FF"/>
                </a:solidFill>
              </a:rPr>
              <a:t>input</a:t>
            </a:r>
            <a:r>
              <a:rPr lang="en-US" altLang="zh-CN" sz="2000" b="1" dirty="0"/>
              <a:t>('x, y, z=')</a:t>
            </a:r>
          </a:p>
          <a:p>
            <a:pPr>
              <a:spcBef>
                <a:spcPct val="0"/>
              </a:spcBef>
              <a:buSzPct val="90000"/>
              <a:buNone/>
            </a:pPr>
            <a:r>
              <a:rPr lang="en-US" altLang="zh-CN" sz="2000" b="1" dirty="0"/>
              <a:t>           x, y, z = </a:t>
            </a:r>
            <a:r>
              <a:rPr lang="en-US" altLang="zh-CN" sz="2000" b="1" dirty="0" err="1"/>
              <a:t>s.</a:t>
            </a:r>
            <a:r>
              <a:rPr lang="en-US" altLang="zh-CN" sz="2000" b="1" dirty="0" err="1">
                <a:solidFill>
                  <a:srgbClr val="0000FF"/>
                </a:solidFill>
              </a:rPr>
              <a:t>split</a:t>
            </a:r>
            <a:r>
              <a:rPr lang="en-US" altLang="zh-CN" sz="2000" b="1" dirty="0"/>
              <a:t>(',') </a:t>
            </a:r>
          </a:p>
          <a:p>
            <a:pPr>
              <a:spcBef>
                <a:spcPct val="0"/>
              </a:spcBef>
              <a:buSzPct val="90000"/>
              <a:buNone/>
            </a:pPr>
            <a:r>
              <a:rPr lang="en-US" altLang="zh-CN" sz="2000" b="1" dirty="0"/>
              <a:t>           </a:t>
            </a:r>
            <a:r>
              <a:rPr lang="en-US" altLang="zh-CN" sz="2000" b="1" dirty="0">
                <a:solidFill>
                  <a:srgbClr val="0000FF"/>
                </a:solidFill>
              </a:rPr>
              <a:t>if</a:t>
            </a:r>
            <a:r>
              <a:rPr lang="en-US" altLang="zh-CN" sz="2000" b="1" dirty="0"/>
              <a:t> x &gt; y:</a:t>
            </a:r>
          </a:p>
          <a:p>
            <a:pPr>
              <a:spcBef>
                <a:spcPct val="0"/>
              </a:spcBef>
              <a:buSzPct val="90000"/>
              <a:buNone/>
            </a:pPr>
            <a:r>
              <a:rPr lang="en-US" altLang="zh-CN" sz="2000" b="1" dirty="0"/>
              <a:t> 	          x, y = y, x </a:t>
            </a:r>
          </a:p>
          <a:p>
            <a:pPr>
              <a:spcBef>
                <a:spcPct val="0"/>
              </a:spcBef>
              <a:buSzPct val="90000"/>
              <a:buNone/>
            </a:pPr>
            <a:r>
              <a:rPr lang="en-US" altLang="zh-CN" sz="2000" b="1" dirty="0"/>
              <a:t>           </a:t>
            </a:r>
            <a:r>
              <a:rPr lang="en-US" altLang="zh-CN" sz="2000" b="1" dirty="0">
                <a:solidFill>
                  <a:srgbClr val="0000FF"/>
                </a:solidFill>
              </a:rPr>
              <a:t>if</a:t>
            </a:r>
            <a:r>
              <a:rPr lang="en-US" altLang="zh-CN" sz="2000" b="1" dirty="0"/>
              <a:t> x &gt; z:</a:t>
            </a:r>
          </a:p>
          <a:p>
            <a:pPr>
              <a:spcBef>
                <a:spcPct val="0"/>
              </a:spcBef>
              <a:buSzPct val="90000"/>
              <a:buNone/>
            </a:pPr>
            <a:r>
              <a:rPr lang="en-US" altLang="zh-CN" sz="2000" b="1" dirty="0"/>
              <a:t>               x, z = z, x</a:t>
            </a:r>
          </a:p>
          <a:p>
            <a:pPr>
              <a:spcBef>
                <a:spcPct val="0"/>
              </a:spcBef>
              <a:buSzPct val="90000"/>
              <a:buNone/>
            </a:pPr>
            <a:r>
              <a:rPr lang="en-US" altLang="zh-CN" sz="2000" b="1" dirty="0"/>
              <a:t>           </a:t>
            </a:r>
            <a:r>
              <a:rPr lang="en-US" altLang="zh-CN" sz="2000" b="1" dirty="0">
                <a:solidFill>
                  <a:srgbClr val="0000FF"/>
                </a:solidFill>
              </a:rPr>
              <a:t>if </a:t>
            </a:r>
            <a:r>
              <a:rPr lang="en-US" altLang="zh-CN" sz="2000" b="1" dirty="0"/>
              <a:t>y &gt; z:</a:t>
            </a:r>
          </a:p>
          <a:p>
            <a:pPr>
              <a:spcBef>
                <a:spcPct val="0"/>
              </a:spcBef>
              <a:buSzPct val="90000"/>
              <a:buNone/>
            </a:pPr>
            <a:r>
              <a:rPr lang="en-US" altLang="zh-CN" sz="2000" b="1" dirty="0"/>
              <a:t>               y, z = z, y</a:t>
            </a:r>
          </a:p>
          <a:p>
            <a:pPr>
              <a:spcBef>
                <a:spcPct val="0"/>
              </a:spcBef>
              <a:buSzPct val="90000"/>
              <a:buNone/>
            </a:pPr>
            <a:r>
              <a:rPr lang="en-US" altLang="zh-CN" sz="2000" b="1" dirty="0"/>
              <a:t>           </a:t>
            </a:r>
            <a:r>
              <a:rPr lang="en-US" altLang="zh-CN" sz="2000" b="1" dirty="0">
                <a:solidFill>
                  <a:srgbClr val="0000FF"/>
                </a:solidFill>
              </a:rPr>
              <a:t>print</a:t>
            </a:r>
            <a:r>
              <a:rPr lang="en-US" altLang="zh-CN" sz="2000" b="1" dirty="0"/>
              <a:t>(x, y, z)</a:t>
            </a:r>
          </a:p>
          <a:p>
            <a:pPr>
              <a:lnSpc>
                <a:spcPct val="80000"/>
              </a:lnSpc>
              <a:spcBef>
                <a:spcPct val="0"/>
              </a:spcBef>
              <a:buSzPct val="90000"/>
              <a:buNone/>
            </a:pPr>
            <a:endParaRPr lang="en-US" altLang="zh-CN" sz="2400" b="1" dirty="0"/>
          </a:p>
          <a:p>
            <a:pPr>
              <a:spcBef>
                <a:spcPct val="0"/>
              </a:spcBef>
              <a:buSzPct val="90000"/>
              <a:buNone/>
            </a:pPr>
            <a:endParaRPr lang="en-US" altLang="zh-CN" sz="2000" b="1" dirty="0">
              <a:solidFill>
                <a:srgbClr val="FF0000"/>
              </a:solidFill>
              <a:sym typeface="Arial" panose="020B0604020202020204" pitchFamily="34" charset="0"/>
            </a:endParaRPr>
          </a:p>
          <a:p>
            <a:pPr>
              <a:spcBef>
                <a:spcPct val="0"/>
              </a:spcBef>
              <a:buSzPct val="90000"/>
              <a:buNone/>
            </a:pPr>
            <a:r>
              <a:rPr lang="zh-CN" altLang="en-US" sz="2000" b="1" dirty="0">
                <a:solidFill>
                  <a:srgbClr val="FF0000"/>
                </a:solidFill>
                <a:sym typeface="Arial" panose="020B0604020202020204" pitchFamily="34" charset="0"/>
              </a:rPr>
              <a:t>解答</a:t>
            </a:r>
            <a:r>
              <a:rPr lang="en-US" altLang="zh-CN" sz="2000" b="1" dirty="0">
                <a:solidFill>
                  <a:srgbClr val="FF0000"/>
                </a:solidFill>
                <a:sym typeface="Arial" panose="020B0604020202020204" pitchFamily="34" charset="0"/>
              </a:rPr>
              <a:t>2</a:t>
            </a:r>
            <a:r>
              <a:rPr lang="zh-CN" altLang="en-US" sz="2000" b="1" dirty="0">
                <a:sym typeface="Arial" panose="020B0604020202020204" pitchFamily="34" charset="0"/>
              </a:rPr>
              <a:t>： </a:t>
            </a:r>
            <a:endParaRPr lang="en-US" altLang="zh-CN" sz="2000" b="1" dirty="0">
              <a:sym typeface="Arial" panose="020B0604020202020204" pitchFamily="34" charset="0"/>
            </a:endParaRPr>
          </a:p>
          <a:p>
            <a:pPr>
              <a:spcBef>
                <a:spcPct val="0"/>
              </a:spcBef>
              <a:buSzPct val="90000"/>
              <a:buNone/>
            </a:pPr>
            <a:r>
              <a:rPr lang="en-US" altLang="zh-CN" sz="2000" b="1" dirty="0">
                <a:sym typeface="Arial" panose="020B0604020202020204" pitchFamily="34" charset="0"/>
              </a:rPr>
              <a:t>           s = </a:t>
            </a:r>
            <a:r>
              <a:rPr lang="en-US" altLang="zh-CN" sz="2000" b="1" dirty="0">
                <a:solidFill>
                  <a:srgbClr val="0000FF"/>
                </a:solidFill>
                <a:sym typeface="Arial" panose="020B0604020202020204" pitchFamily="34" charset="0"/>
              </a:rPr>
              <a:t>input</a:t>
            </a:r>
            <a:r>
              <a:rPr lang="en-US" altLang="zh-CN" sz="2000" b="1" dirty="0">
                <a:sym typeface="Arial" panose="020B0604020202020204" pitchFamily="34" charset="0"/>
              </a:rPr>
              <a:t>('x, y, z=')</a:t>
            </a:r>
          </a:p>
          <a:p>
            <a:pPr>
              <a:spcBef>
                <a:spcPct val="0"/>
              </a:spcBef>
              <a:buSzPct val="90000"/>
              <a:buNone/>
            </a:pPr>
            <a:r>
              <a:rPr lang="en-US" altLang="zh-CN" sz="2000" b="1" dirty="0">
                <a:sym typeface="Arial" panose="020B0604020202020204" pitchFamily="34" charset="0"/>
              </a:rPr>
              <a:t>           x, y, z = </a:t>
            </a:r>
            <a:r>
              <a:rPr lang="en-US" altLang="zh-CN" sz="2000" b="1" dirty="0">
                <a:solidFill>
                  <a:srgbClr val="0000FF"/>
                </a:solidFill>
                <a:sym typeface="Arial" panose="020B0604020202020204" pitchFamily="34" charset="0"/>
              </a:rPr>
              <a:t>sorted</a:t>
            </a:r>
            <a:r>
              <a:rPr lang="en-US" altLang="zh-CN" sz="2000" b="1" dirty="0">
                <a:sym typeface="Arial" panose="020B0604020202020204" pitchFamily="34" charset="0"/>
              </a:rPr>
              <a:t>(</a:t>
            </a:r>
            <a:r>
              <a:rPr lang="en-US" altLang="zh-CN" sz="2000" b="1" dirty="0" err="1">
                <a:sym typeface="Arial" panose="020B0604020202020204" pitchFamily="34" charset="0"/>
              </a:rPr>
              <a:t>s.</a:t>
            </a:r>
            <a:r>
              <a:rPr lang="en-US" altLang="zh-CN" sz="2000" b="1" dirty="0" err="1">
                <a:solidFill>
                  <a:srgbClr val="0000FF"/>
                </a:solidFill>
                <a:sym typeface="Arial" panose="020B0604020202020204" pitchFamily="34" charset="0"/>
              </a:rPr>
              <a:t>split</a:t>
            </a:r>
            <a:r>
              <a:rPr lang="en-US" altLang="zh-CN" sz="2000" b="1" dirty="0">
                <a:sym typeface="Arial" panose="020B0604020202020204" pitchFamily="34" charset="0"/>
              </a:rPr>
              <a:t>(','))</a:t>
            </a:r>
          </a:p>
          <a:p>
            <a:pPr>
              <a:spcBef>
                <a:spcPct val="0"/>
              </a:spcBef>
              <a:buSzPct val="90000"/>
              <a:buNone/>
            </a:pPr>
            <a:r>
              <a:rPr lang="en-US" altLang="zh-CN" sz="2000" b="1" dirty="0">
                <a:sym typeface="Arial" panose="020B0604020202020204" pitchFamily="34" charset="0"/>
              </a:rPr>
              <a:t>           </a:t>
            </a:r>
            <a:r>
              <a:rPr lang="en-US" altLang="zh-CN" sz="2000" b="1" dirty="0">
                <a:solidFill>
                  <a:srgbClr val="0000FF"/>
                </a:solidFill>
                <a:sym typeface="Arial" panose="020B0604020202020204" pitchFamily="34" charset="0"/>
              </a:rPr>
              <a:t>print</a:t>
            </a:r>
            <a:r>
              <a:rPr lang="en-US" altLang="zh-CN" sz="2000" b="1" dirty="0">
                <a:sym typeface="Arial" panose="020B0604020202020204" pitchFamily="34" charset="0"/>
              </a:rPr>
              <a:t>(x, y, z)</a:t>
            </a:r>
          </a:p>
          <a:p>
            <a:pPr marL="0" indent="0">
              <a:buSzPct val="90000"/>
              <a:buNone/>
            </a:pPr>
            <a:endParaRPr lang="en-US" altLang="zh-CN" sz="15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a:p>
            <a:pPr>
              <a:lnSpc>
                <a:spcPct val="90000"/>
              </a:lnSpc>
              <a:buSzPct val="90000"/>
              <a:buNone/>
            </a:pPr>
            <a:endParaRPr lang="en-US" altLang="zh-CN" sz="1600" dirty="0"/>
          </a:p>
        </p:txBody>
      </p:sp>
      <p:pic>
        <p:nvPicPr>
          <p:cNvPr id="13" name="图片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86005" y="1013460"/>
            <a:ext cx="436562" cy="554037"/>
          </a:xfrm>
          <a:prstGeom prst="rect">
            <a:avLst/>
          </a:prstGeom>
          <a:noFill/>
          <a:ln w="9525">
            <a:noFill/>
            <a:miter lim="800000"/>
            <a:headEnd/>
            <a:tailEnd/>
          </a:ln>
        </p:spPr>
      </p:pic>
      <p:grpSp>
        <p:nvGrpSpPr>
          <p:cNvPr id="15" name="组合 14"/>
          <p:cNvGrpSpPr/>
          <p:nvPr/>
        </p:nvGrpSpPr>
        <p:grpSpPr>
          <a:xfrm>
            <a:off x="783232" y="4834483"/>
            <a:ext cx="2675731" cy="369332"/>
            <a:chOff x="783232" y="4834483"/>
            <a:chExt cx="2675731" cy="369332"/>
          </a:xfrm>
        </p:grpSpPr>
        <p:pic>
          <p:nvPicPr>
            <p:cNvPr id="14"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83232" y="4869160"/>
              <a:ext cx="304131" cy="306603"/>
            </a:xfrm>
            <a:prstGeom prst="rect">
              <a:avLst/>
            </a:prstGeom>
            <a:noFill/>
            <a:ln w="9525">
              <a:noFill/>
              <a:miter lim="800000"/>
              <a:headEnd/>
              <a:tailEnd/>
            </a:ln>
          </p:spPr>
        </p:pic>
        <p:sp>
          <p:nvSpPr>
            <p:cNvPr id="3" name="文本框 2"/>
            <p:cNvSpPr txBox="1"/>
            <p:nvPr/>
          </p:nvSpPr>
          <p:spPr>
            <a:xfrm>
              <a:off x="1082699" y="4834483"/>
              <a:ext cx="2376264" cy="369332"/>
            </a:xfrm>
            <a:prstGeom prst="rect">
              <a:avLst/>
            </a:prstGeom>
            <a:noFill/>
          </p:spPr>
          <p:txBody>
            <a:bodyPr wrap="square" rtlCol="0">
              <a:spAutoFit/>
            </a:bodyPr>
            <a:lstStyle/>
            <a:p>
              <a:r>
                <a:rPr lang="zh-CN" altLang="en-US" b="1" dirty="0">
                  <a:latin typeface="Times New Roman" panose="02020603050405020304" pitchFamily="18" charset="0"/>
                  <a:ea typeface="仿宋" panose="02010609060101010101" pitchFamily="49" charset="-122"/>
                </a:rPr>
                <a:t>有没有更简单的方法？</a:t>
              </a:r>
            </a:p>
          </p:txBody>
        </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dirty="0">
                  <a:latin typeface="Times New Roman" panose="02020603050405020304" pitchFamily="18" charset="0"/>
                  <a:ea typeface="黑体" panose="02010609060101010101" pitchFamily="49" charset="-122"/>
                </a:rPr>
                <a:t>1.6  </a:t>
              </a:r>
              <a:r>
                <a:rPr lang="zh-CN" altLang="en-US" sz="3600" dirty="0">
                  <a:latin typeface="Times New Roman" panose="02020603050405020304" pitchFamily="18" charset="0"/>
                  <a:ea typeface="黑体" panose="02010609060101010101"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7489551" cy="98488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a:t> </a:t>
            </a:r>
            <a:r>
              <a:rPr lang="en-US" altLang="zh-CN" sz="2400" b="1" dirty="0"/>
              <a:t>Python</a:t>
            </a:r>
            <a:r>
              <a:rPr lang="zh-CN" altLang="en-US" sz="2400" b="1" dirty="0"/>
              <a:t>基础知识</a:t>
            </a:r>
            <a:endParaRPr lang="en-US" altLang="zh-CN" sz="2400" b="1" dirty="0"/>
          </a:p>
          <a:p>
            <a:pPr marL="800100" lvl="1" indent="-342900">
              <a:spcBef>
                <a:spcPts val="600"/>
              </a:spcBef>
              <a:spcAft>
                <a:spcPts val="600"/>
              </a:spcAft>
              <a:buClr>
                <a:srgbClr val="FF0000"/>
              </a:buClr>
              <a:buFont typeface="Wingdings" panose="05000000000000000000" pitchFamily="2" charset="2"/>
              <a:buChar char="l"/>
            </a:pPr>
            <a:r>
              <a:rPr lang="zh-CN" altLang="en-US" sz="2400" b="1" dirty="0"/>
              <a:t>变量、数字类型、字符串类型、常用内置函数等</a:t>
            </a:r>
            <a:endParaRPr lang="zh-CN" altLang="en-US" sz="2400" b="1" dirty="0">
              <a:solidFill>
                <a:srgbClr val="FF0000"/>
              </a:solidFill>
              <a:latin typeface="Times New Roman" panose="02020603050405020304" pitchFamily="18" charset="0"/>
              <a:ea typeface="黑体" panose="02010609060101010101" pitchFamily="49" charset="-122"/>
            </a:endParaRPr>
          </a:p>
        </p:txBody>
      </p:sp>
      <p:sp>
        <p:nvSpPr>
          <p:cNvPr id="24" name="矩形 23"/>
          <p:cNvSpPr/>
          <p:nvPr/>
        </p:nvSpPr>
        <p:spPr>
          <a:xfrm>
            <a:off x="1465147" y="2843643"/>
            <a:ext cx="2964273"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b="1" dirty="0"/>
              <a:t> Python</a:t>
            </a:r>
            <a:r>
              <a:rPr lang="zh-CN" altLang="en-US" sz="2400" b="1" dirty="0"/>
              <a:t>代码规范 </a:t>
            </a:r>
            <a:r>
              <a:rPr lang="en-US" altLang="zh-CN" sz="2400" b="1" dirty="0"/>
              <a:t> </a:t>
            </a:r>
            <a:endParaRPr lang="zh-CN" altLang="en-US" sz="2400" b="1" dirty="0"/>
          </a:p>
        </p:txBody>
      </p:sp>
      <p:sp>
        <p:nvSpPr>
          <p:cNvPr id="27" name="矩形 26"/>
          <p:cNvSpPr/>
          <p:nvPr/>
        </p:nvSpPr>
        <p:spPr>
          <a:xfrm>
            <a:off x="1465147" y="3446479"/>
            <a:ext cx="2879314" cy="461665"/>
          </a:xfrm>
          <a:prstGeom prst="rect">
            <a:avLst/>
          </a:prstGeom>
        </p:spPr>
        <p:txBody>
          <a:bodyPr wrap="none">
            <a:spAutoFit/>
          </a:bodyPr>
          <a:lstStyle/>
          <a:p>
            <a:pPr>
              <a:buClr>
                <a:srgbClr val="FF0000"/>
              </a:buClr>
              <a:buFont typeface="Wingdings" panose="05000000000000000000" pitchFamily="2" charset="2"/>
              <a:buChar char="Ø"/>
            </a:pPr>
            <a:r>
              <a:rPr lang="en-US" altLang="zh-CN" sz="2400" b="1" dirty="0"/>
              <a:t> Python</a:t>
            </a:r>
            <a:r>
              <a:rPr lang="zh-CN" altLang="en-US" sz="2400" b="1" dirty="0"/>
              <a:t>案例入门 </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6810376" cy="923330"/>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如何编写自己的</a:t>
            </a:r>
            <a:r>
              <a:rPr lang="en-US" altLang="zh-CN" sz="2200" dirty="0">
                <a:latin typeface="Times New Roman" panose="02020603050405020304" pitchFamily="18" charset="0"/>
                <a:ea typeface="黑体" panose="02010609060101010101" pitchFamily="49" charset="-122"/>
              </a:rPr>
              <a:t>Python</a:t>
            </a:r>
            <a:r>
              <a:rPr lang="zh-CN" altLang="en-US" sz="2200" dirty="0">
                <a:latin typeface="Times New Roman" panose="02020603050405020304" pitchFamily="18" charset="0"/>
                <a:ea typeface="黑体" panose="02010609060101010101" pitchFamily="49" charset="-122"/>
              </a:rPr>
              <a:t>代码？</a:t>
            </a:r>
            <a:r>
              <a:rPr lang="en-US" altLang="zh-CN" sz="2200" dirty="0">
                <a:latin typeface="Times New Roman" panose="02020603050405020304" pitchFamily="18" charset="0"/>
                <a:ea typeface="黑体" panose="02010609060101010101" pitchFamily="49" charset="-122"/>
              </a:rPr>
              <a:t> </a:t>
            </a:r>
          </a:p>
          <a:p>
            <a:pPr>
              <a:spcBef>
                <a:spcPts val="1200"/>
              </a:spcBef>
              <a:buClr>
                <a:srgbClr val="FF0000"/>
              </a:buClr>
            </a:pPr>
            <a:endParaRPr lang="en-US" altLang="zh-CN" sz="2200" dirty="0">
              <a:latin typeface="Times New Roman" panose="02020603050405020304" pitchFamily="18" charset="0"/>
              <a:ea typeface="黑体"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box(in)">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P spid="27" grpId="0"/>
      <p:bldP spid="3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85</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9</a:t>
            </a:fld>
            <a:endParaRPr lang="zh-CN" altLang="en-US" dirty="0"/>
          </a:p>
        </p:txBody>
      </p:sp>
      <p:sp>
        <p:nvSpPr>
          <p:cNvPr id="6" name="TextBox 2"/>
          <p:cNvSpPr txBox="1">
            <a:spLocks noChangeArrowheads="1"/>
          </p:cNvSpPr>
          <p:nvPr/>
        </p:nvSpPr>
        <p:spPr bwMode="auto">
          <a:xfrm>
            <a:off x="251520" y="1505952"/>
            <a:ext cx="3064933" cy="2862322"/>
          </a:xfrm>
          <a:prstGeom prst="rect">
            <a:avLst/>
          </a:prstGeom>
          <a:noFill/>
          <a:ln w="9525">
            <a:noFill/>
            <a:miter lim="800000"/>
          </a:ln>
        </p:spPr>
        <p:txBody>
          <a:bodyPr wrap="square">
            <a:spAutoFit/>
          </a:bodyPr>
          <a:lstStyle/>
          <a:p>
            <a:pPr lvl="1" algn="just" eaLnBrk="1" hangingPunct="1">
              <a:lnSpc>
                <a:spcPct val="150000"/>
              </a:lnSpc>
              <a:buClr>
                <a:srgbClr val="FF0000"/>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 高级别的</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系列不兼容</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系列</a:t>
            </a: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buClr>
                <a:srgbClr val="FF0000"/>
              </a:buClr>
              <a:buFont typeface="Wingdings" panose="05000000000000000000" pitchFamily="2" charset="2"/>
              <a:buChar char="n"/>
            </a:pPr>
            <a:endParaRPr lang="en-US" altLang="zh-CN" sz="2400" dirty="0">
              <a:latin typeface="微软雅黑" panose="020B0503020204020204" pitchFamily="34" charset="-122"/>
              <a:ea typeface="微软雅黑" panose="020B0503020204020204" pitchFamily="34" charset="-122"/>
            </a:endParaRPr>
          </a:p>
          <a:p>
            <a:pPr lvl="1" algn="just" eaLnBrk="1" hangingPunct="1">
              <a:lnSpc>
                <a:spcPct val="150000"/>
              </a:lnSpc>
              <a:buClr>
                <a:srgbClr val="FF0000"/>
              </a:buClr>
              <a:buFont typeface="Wingdings" panose="05000000000000000000" pitchFamily="2" charset="2"/>
              <a:buChar char="l"/>
            </a:pPr>
            <a:r>
              <a:rPr lang="en-US" altLang="zh-CN" sz="2400" dirty="0">
                <a:latin typeface="微软雅黑" panose="020B0503020204020204" pitchFamily="34" charset="-122"/>
                <a:ea typeface="微软雅黑" panose="020B0503020204020204" pitchFamily="34" charset="-122"/>
              </a:rPr>
              <a:t>Python 3.x</a:t>
            </a:r>
            <a:r>
              <a:rPr lang="zh-CN" altLang="en-US" sz="2400" dirty="0">
                <a:latin typeface="微软雅黑" panose="020B0503020204020204" pitchFamily="34" charset="-122"/>
                <a:ea typeface="微软雅黑" panose="020B0503020204020204" pitchFamily="34" charset="-122"/>
              </a:rPr>
              <a:t>系列已经成为主流</a:t>
            </a:r>
            <a:endParaRPr lang="en-US" altLang="zh-CN" sz="2400" dirty="0">
              <a:latin typeface="微软雅黑" panose="020B0503020204020204" pitchFamily="34" charset="-122"/>
              <a:ea typeface="微软雅黑" panose="020B0503020204020204" pitchFamily="34" charset="-122"/>
            </a:endParaRPr>
          </a:p>
        </p:txBody>
      </p:sp>
      <p:sp>
        <p:nvSpPr>
          <p:cNvPr id="7" name="TextBox 7"/>
          <p:cNvSpPr txBox="1"/>
          <p:nvPr/>
        </p:nvSpPr>
        <p:spPr>
          <a:xfrm>
            <a:off x="774935" y="4368274"/>
            <a:ext cx="3013362" cy="1323439"/>
          </a:xfrm>
          <a:prstGeom prst="rect">
            <a:avLst/>
          </a:prstGeom>
          <a:noFill/>
        </p:spPr>
        <p:txBody>
          <a:bodyPr wrap="square" rtlCol="0">
            <a:spAutoFit/>
          </a:bodyPr>
          <a:lstStyle/>
          <a:p>
            <a:r>
              <a:rPr lang="zh-CN" altLang="en-US" sz="2000" b="1" dirty="0"/>
              <a:t>安装时：</a:t>
            </a:r>
            <a:endParaRPr lang="en-US" altLang="zh-CN" sz="2000" b="1" dirty="0"/>
          </a:p>
          <a:p>
            <a:r>
              <a:rPr lang="en-US" altLang="zh-CN" sz="2000" b="1" dirty="0">
                <a:solidFill>
                  <a:srgbClr val="FF0000"/>
                </a:solidFill>
              </a:rPr>
              <a:t>Add </a:t>
            </a:r>
            <a:r>
              <a:rPr lang="en-US" altLang="zh-CN" sz="2000" b="1" dirty="0" err="1">
                <a:solidFill>
                  <a:srgbClr val="FF0000"/>
                </a:solidFill>
              </a:rPr>
              <a:t>python.exe</a:t>
            </a:r>
            <a:r>
              <a:rPr lang="en-US" altLang="zh-CN" sz="2000" b="1" dirty="0">
                <a:solidFill>
                  <a:srgbClr val="FF0000"/>
                </a:solidFill>
              </a:rPr>
              <a:t> to Path </a:t>
            </a:r>
          </a:p>
          <a:p>
            <a:r>
              <a:rPr lang="zh-CN" altLang="en-US" sz="2000" b="1" dirty="0"/>
              <a:t>需要勾选</a:t>
            </a:r>
          </a:p>
        </p:txBody>
      </p:sp>
      <p:grpSp>
        <p:nvGrpSpPr>
          <p:cNvPr id="8" name="组合 114"/>
          <p:cNvGrpSpPr/>
          <p:nvPr/>
        </p:nvGrpSpPr>
        <p:grpSpPr>
          <a:xfrm>
            <a:off x="530027" y="116632"/>
            <a:ext cx="6464410" cy="662730"/>
            <a:chOff x="933887" y="3380765"/>
            <a:chExt cx="6464410" cy="662730"/>
          </a:xfrm>
        </p:grpSpPr>
        <p:grpSp>
          <p:nvGrpSpPr>
            <p:cNvPr id="9" name="组合 105"/>
            <p:cNvGrpSpPr/>
            <p:nvPr/>
          </p:nvGrpSpPr>
          <p:grpSpPr>
            <a:xfrm>
              <a:off x="933887" y="3380765"/>
              <a:ext cx="6464410" cy="662730"/>
              <a:chOff x="933887" y="3380765"/>
              <a:chExt cx="6464410" cy="662730"/>
            </a:xfrm>
          </p:grpSpPr>
          <p:sp>
            <p:nvSpPr>
              <p:cNvPr id="11"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1732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1.2 Python</a:t>
                </a:r>
                <a:r>
                  <a:rPr lang="zh-CN" altLang="en-US" sz="3600" b="1" dirty="0">
                    <a:latin typeface="Times New Roman" panose="02020603050405020304" pitchFamily="18" charset="0"/>
                    <a:ea typeface="黑体" panose="02010609060101010101" pitchFamily="49" charset="-122"/>
                  </a:rPr>
                  <a:t>的安装与启动</a:t>
                </a:r>
                <a:endParaRPr lang="zh-CN" altLang="en-US" sz="3600" b="1" dirty="0">
                  <a:latin typeface="黑体" panose="02010609060101010101" pitchFamily="49" charset="-122"/>
                  <a:ea typeface="黑体" panose="02010609060101010101"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3" name="矩形 12"/>
          <p:cNvSpPr/>
          <p:nvPr/>
        </p:nvSpPr>
        <p:spPr>
          <a:xfrm>
            <a:off x="367000" y="1052706"/>
            <a:ext cx="3640740" cy="437043"/>
          </a:xfrm>
          <a:prstGeom prst="rect">
            <a:avLst/>
          </a:prstGeom>
        </p:spPr>
        <p:txBody>
          <a:bodyPr wrap="none">
            <a:spAutoFit/>
          </a:bodyPr>
          <a:lstStyle/>
          <a:p>
            <a:pPr>
              <a:lnSpc>
                <a:spcPct val="80000"/>
              </a:lnSpc>
              <a:spcBef>
                <a:spcPts val="1200"/>
              </a:spcBef>
              <a:spcAft>
                <a:spcPts val="600"/>
              </a:spcAft>
              <a:buClr>
                <a:srgbClr val="FF0000"/>
              </a:buClr>
              <a:buSzPct val="90000"/>
              <a:buFont typeface="Wingdings" panose="05000000000000000000" pitchFamily="2" charset="2"/>
              <a:buChar char="Ø"/>
            </a:pPr>
            <a:r>
              <a:rPr lang="en-US" altLang="zh-CN" sz="2800" b="1" dirty="0"/>
              <a:t>1.2.1 Python</a:t>
            </a:r>
            <a:r>
              <a:rPr lang="zh-CN" altLang="en-US" sz="2800" b="1" dirty="0"/>
              <a:t>的安装</a:t>
            </a:r>
            <a:endParaRPr lang="en-US" altLang="zh-CN" sz="2800" b="1" dirty="0">
              <a:solidFill>
                <a:srgbClr val="FF0000"/>
              </a:solidFill>
            </a:endParaRPr>
          </a:p>
        </p:txBody>
      </p:sp>
      <p:sp>
        <p:nvSpPr>
          <p:cNvPr id="14" name="矩形 13"/>
          <p:cNvSpPr/>
          <p:nvPr/>
        </p:nvSpPr>
        <p:spPr>
          <a:xfrm>
            <a:off x="530027" y="6079921"/>
            <a:ext cx="6464410" cy="369332"/>
          </a:xfrm>
          <a:prstGeom prst="rect">
            <a:avLst/>
          </a:prstGeom>
        </p:spPr>
        <p:txBody>
          <a:bodyPr wrap="square">
            <a:spAutoFit/>
          </a:bodyPr>
          <a:lstStyle/>
          <a:p>
            <a:pPr marL="285750" indent="-285750">
              <a:spcAft>
                <a:spcPts val="600"/>
              </a:spcAft>
              <a:buClr>
                <a:srgbClr val="FF0000"/>
              </a:buClr>
              <a:buSzPct val="90000"/>
              <a:buFont typeface="Wingdings" panose="05000000000000000000" pitchFamily="2" charset="2"/>
              <a:buChar char="n"/>
            </a:pPr>
            <a:r>
              <a:rPr lang="zh-CN" altLang="en-US" dirty="0"/>
              <a:t>多版本共存与切换简便方法：</a:t>
            </a:r>
            <a:r>
              <a:rPr lang="zh-CN" altLang="en-US" dirty="0">
                <a:solidFill>
                  <a:srgbClr val="FF0000"/>
                </a:solidFill>
              </a:rPr>
              <a:t>修改系统环境变量</a:t>
            </a:r>
            <a:r>
              <a:rPr lang="en-US" altLang="zh-CN" dirty="0">
                <a:solidFill>
                  <a:srgbClr val="FF0000"/>
                </a:solidFill>
              </a:rPr>
              <a:t>path</a:t>
            </a:r>
          </a:p>
        </p:txBody>
      </p:sp>
      <p:pic>
        <p:nvPicPr>
          <p:cNvPr id="18" name="图片 17"/>
          <p:cNvPicPr>
            <a:picLocks noChangeAspect="1"/>
          </p:cNvPicPr>
          <p:nvPr/>
        </p:nvPicPr>
        <p:blipFill>
          <a:blip r:embed="rId3"/>
          <a:stretch>
            <a:fillRect/>
          </a:stretch>
        </p:blipFill>
        <p:spPr>
          <a:xfrm>
            <a:off x="3285225" y="1832146"/>
            <a:ext cx="5685221" cy="3524172"/>
          </a:xfrm>
          <a:prstGeom prst="rect">
            <a:avLst/>
          </a:prstGeom>
        </p:spPr>
      </p:pic>
      <p:sp>
        <p:nvSpPr>
          <p:cNvPr id="19" name="椭圆 18"/>
          <p:cNvSpPr/>
          <p:nvPr/>
        </p:nvSpPr>
        <p:spPr>
          <a:xfrm>
            <a:off x="4833831" y="4922124"/>
            <a:ext cx="1693783" cy="30236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QxZDg3ZTZmMGFlYjg2YWM1MjZkMjNjNDExYzZmYjA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57*38"/>
  <p:tag name="TABLE_ENDDRAG_RECT" val="133*253*458*3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923b241-b9cc-44d3-a1a2-d1aca223922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11535</Words>
  <Application>Microsoft Office PowerPoint</Application>
  <PresentationFormat>全屏显示(4:3)</PresentationFormat>
  <Paragraphs>1483</Paragraphs>
  <Slides>85</Slides>
  <Notes>9</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85</vt:i4>
      </vt:variant>
    </vt:vector>
  </HeadingPairs>
  <TitlesOfParts>
    <vt:vector size="103" baseType="lpstr">
      <vt:lpstr>-apple-system</vt:lpstr>
      <vt:lpstr>Helvetica Neue</vt:lpstr>
      <vt:lpstr>PingFang SC</vt:lpstr>
      <vt:lpstr>仿宋</vt:lpstr>
      <vt:lpstr>黑体</vt:lpstr>
      <vt:lpstr>宋体</vt:lpstr>
      <vt:lpstr>微软雅黑</vt:lpstr>
      <vt:lpstr>Arial</vt:lpstr>
      <vt:lpstr>Calibri</vt:lpstr>
      <vt:lpstr>Comic Sans MS</vt:lpstr>
      <vt:lpstr>Consolas</vt:lpstr>
      <vt:lpstr>Garamond</vt:lpstr>
      <vt:lpstr>Palatino Linotype</vt:lpstr>
      <vt:lpstr>Times New Roman</vt:lpstr>
      <vt:lpstr>Verdana</vt:lpstr>
      <vt:lpstr>Wingdings</vt:lpstr>
      <vt:lpstr>Office 主题</vt:lpstr>
      <vt:lpstr>Paintbrush Picture</vt:lpstr>
      <vt:lpstr>PowerPoint 演示文稿</vt:lpstr>
      <vt:lpstr>第1章  概 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Tuning Luna</cp:lastModifiedBy>
  <cp:revision>1702</cp:revision>
  <cp:lastPrinted>2012-11-20T01:52:00Z</cp:lastPrinted>
  <dcterms:created xsi:type="dcterms:W3CDTF">2012-10-13T08:41:00Z</dcterms:created>
  <dcterms:modified xsi:type="dcterms:W3CDTF">2024-10-17T15:45:51Z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6C05659FFDE745F1A8D9E0B668158D12</vt:lpwstr>
  </property>
  <property fmtid="{D5CDD505-2E9C-101B-9397-08002B2CF9AE}" pid="3" name="KSOProductBuildVer">
    <vt:lpwstr>2052-11.1.0.11365</vt:lpwstr>
  </property>
</Properties>
</file>