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bookmarkIdSeed="9">
  <p:sldMasterIdLst>
    <p:sldMasterId id="2147483648" r:id="rId1"/>
  </p:sldMasterIdLst>
  <p:notesMasterIdLst>
    <p:notesMasterId r:id="rId55"/>
  </p:notesMasterIdLst>
  <p:handoutMasterIdLst>
    <p:handoutMasterId r:id="rId56"/>
  </p:handoutMasterIdLst>
  <p:sldIdLst>
    <p:sldId id="256" r:id="rId2"/>
    <p:sldId id="481" r:id="rId3"/>
    <p:sldId id="984" r:id="rId4"/>
    <p:sldId id="986" r:id="rId5"/>
    <p:sldId id="987" r:id="rId6"/>
    <p:sldId id="988" r:id="rId7"/>
    <p:sldId id="989" r:id="rId8"/>
    <p:sldId id="1165" r:id="rId9"/>
    <p:sldId id="1158" r:id="rId10"/>
    <p:sldId id="1159" r:id="rId11"/>
    <p:sldId id="1166" r:id="rId12"/>
    <p:sldId id="990" r:id="rId13"/>
    <p:sldId id="991" r:id="rId14"/>
    <p:sldId id="993" r:id="rId15"/>
    <p:sldId id="995" r:id="rId16"/>
    <p:sldId id="997" r:id="rId17"/>
    <p:sldId id="1162" r:id="rId18"/>
    <p:sldId id="1163" r:id="rId19"/>
    <p:sldId id="999" r:id="rId20"/>
    <p:sldId id="1001" r:id="rId21"/>
    <p:sldId id="1168" r:id="rId22"/>
    <p:sldId id="1004" r:id="rId23"/>
    <p:sldId id="1006" r:id="rId24"/>
    <p:sldId id="1008" r:id="rId25"/>
    <p:sldId id="1010" r:id="rId26"/>
    <p:sldId id="1011" r:id="rId27"/>
    <p:sldId id="1012" r:id="rId28"/>
    <p:sldId id="1014" r:id="rId29"/>
    <p:sldId id="1016" r:id="rId30"/>
    <p:sldId id="1017" r:id="rId31"/>
    <p:sldId id="1019" r:id="rId32"/>
    <p:sldId id="1021" r:id="rId33"/>
    <p:sldId id="1024" r:id="rId34"/>
    <p:sldId id="1025" r:id="rId35"/>
    <p:sldId id="1026" r:id="rId36"/>
    <p:sldId id="1028" r:id="rId37"/>
    <p:sldId id="1029" r:id="rId38"/>
    <p:sldId id="1030" r:id="rId39"/>
    <p:sldId id="1032" r:id="rId40"/>
    <p:sldId id="1034" r:id="rId41"/>
    <p:sldId id="1036" r:id="rId42"/>
    <p:sldId id="1042" r:id="rId43"/>
    <p:sldId id="1045" r:id="rId44"/>
    <p:sldId id="1047" r:id="rId45"/>
    <p:sldId id="1125" r:id="rId46"/>
    <p:sldId id="1127" r:id="rId47"/>
    <p:sldId id="1126" r:id="rId48"/>
    <p:sldId id="1128" r:id="rId49"/>
    <p:sldId id="1167" r:id="rId50"/>
    <p:sldId id="1142" r:id="rId51"/>
    <p:sldId id="1145" r:id="rId52"/>
    <p:sldId id="514" r:id="rId53"/>
    <p:sldId id="448" r:id="rId54"/>
  </p:sldIdLst>
  <p:sldSz cx="9144000" cy="6858000" type="screen4x3"/>
  <p:notesSz cx="6797675" cy="9928225"/>
  <p:custDataLst>
    <p:tags r:id="rId57"/>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6"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10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00FF"/>
    <a:srgbClr val="E6E6E6"/>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80" autoAdjust="0"/>
    <p:restoredTop sz="87665" autoAdjust="0"/>
  </p:normalViewPr>
  <p:slideViewPr>
    <p:cSldViewPr showGuides="1">
      <p:cViewPr varScale="1">
        <p:scale>
          <a:sx n="79" d="100"/>
          <a:sy n="79" d="100"/>
        </p:scale>
        <p:origin x="846" y="27"/>
      </p:cViewPr>
      <p:guideLst>
        <p:guide orient="horz" pos="214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06"/>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gs" Target="tags/tag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t>10/13/2023</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t>2023/10/13</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latinLnBrk="1"/>
            <a:r>
              <a:rPr lang="en-US" altLang="zh-CN" b="0" i="0" dirty="0">
                <a:solidFill>
                  <a:srgbClr val="333333"/>
                </a:solidFill>
                <a:effectLst/>
                <a:latin typeface="Helvetica Neue"/>
              </a:rPr>
              <a:t>Python assert</a:t>
            </a:r>
            <a:r>
              <a:rPr lang="zh-CN" altLang="en-US" b="0" i="0" dirty="0">
                <a:solidFill>
                  <a:srgbClr val="333333"/>
                </a:solidFill>
                <a:effectLst/>
                <a:latin typeface="Helvetica Neue"/>
              </a:rPr>
              <a:t>（断言）用于判断一个表达式，在表达式条件为 </a:t>
            </a:r>
            <a:r>
              <a:rPr lang="en-US" altLang="zh-CN" b="0" i="0" dirty="0">
                <a:solidFill>
                  <a:srgbClr val="333333"/>
                </a:solidFill>
                <a:effectLst/>
                <a:latin typeface="Helvetica Neue"/>
              </a:rPr>
              <a:t>false </a:t>
            </a:r>
            <a:r>
              <a:rPr lang="zh-CN" altLang="en-US" b="0" i="0" dirty="0">
                <a:solidFill>
                  <a:srgbClr val="333333"/>
                </a:solidFill>
                <a:effectLst/>
                <a:latin typeface="Helvetica Neue"/>
              </a:rPr>
              <a:t>的时候触发异常。</a:t>
            </a:r>
          </a:p>
          <a:p>
            <a:pPr algn="l" latinLnBrk="1"/>
            <a:r>
              <a:rPr lang="zh-CN" altLang="en-US" b="0" i="0" dirty="0">
                <a:solidFill>
                  <a:srgbClr val="333333"/>
                </a:solidFill>
                <a:effectLst/>
                <a:latin typeface="Helvetica Neue"/>
              </a:rPr>
              <a:t>断言可以在条件不满足程序运行的情况下直接返回错误，而不必等待程序运行后出现崩溃的情况，例如我们的代码只能在 </a:t>
            </a:r>
            <a:r>
              <a:rPr lang="en-US" altLang="zh-CN" b="0" i="0" dirty="0">
                <a:solidFill>
                  <a:srgbClr val="333333"/>
                </a:solidFill>
                <a:effectLst/>
                <a:latin typeface="Helvetica Neue"/>
              </a:rPr>
              <a:t>Linux </a:t>
            </a:r>
            <a:r>
              <a:rPr lang="zh-CN" altLang="en-US" b="0" i="0" dirty="0">
                <a:solidFill>
                  <a:srgbClr val="333333"/>
                </a:solidFill>
                <a:effectLst/>
                <a:latin typeface="Helvetica Neue"/>
              </a:rPr>
              <a:t>系统下运行，可以先判断当前系统是否符合条件。</a:t>
            </a:r>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15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t>16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t>18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t>19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注意：序列解包，然后将解包对应值与变量匹配</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t>26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3790652-C02E-4B6F-A52E-6A0D29B3CC7A}" type="slidenum">
              <a:rPr lang="zh-CN" altLang="en-US" smtClean="0"/>
              <a:t>39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7C543DC-16DF-48CF-95C9-8AFFB78A12BE}" type="datetime1">
              <a:rPr lang="zh-CN" altLang="en-US" smtClean="0"/>
              <a:t>2023/10/13</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EEC5C7F-9854-475C-AC43-14E0B990A8B1}" type="datetime1">
              <a:rPr lang="zh-CN" altLang="en-US" smtClean="0"/>
              <a:t>2023/10/13</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B641D3A0-9C34-4299-AEEE-9C8B42757B47}" type="datetime1">
              <a:rPr lang="zh-CN" altLang="en-US" smtClean="0"/>
              <a:t>2023/10/13</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CB6151D-9ABA-47F0-8B12-F668409623D1}" type="datetime1">
              <a:rPr lang="zh-CN" altLang="en-US" smtClean="0"/>
              <a:t>2023/10/13</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7E7B098-0742-4CD3-A91D-4A0DAF50A28D}" type="datetime1">
              <a:rPr lang="zh-CN" altLang="en-US" smtClean="0"/>
              <a:t>2023/10/13</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5CF1A08-4265-4F5C-850F-90CA889EAC45}" type="datetime1">
              <a:rPr lang="zh-CN" altLang="en-US" smtClean="0"/>
              <a:t>2023/10/13</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E12F89C6-4D22-4049-948A-1475B3B94D16}" type="datetime1">
              <a:rPr lang="zh-CN" altLang="en-US" smtClean="0"/>
              <a:t>2023/10/13</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E111B1E-6835-46AA-A5EC-F7D7B808C2C5}" type="datetime1">
              <a:rPr lang="zh-CN" altLang="en-US" smtClean="0"/>
              <a:t>2023/10/13</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t>‹#›</a:t>
            </a:fld>
            <a:endParaRPr lang="zh-CN" altLang="en-US" dirty="0"/>
          </a:p>
        </p:txBody>
      </p:sp>
    </p:spTree>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8C49790-A261-49A7-9FF3-7DC7F349EF8E}" type="datetime1">
              <a:rPr lang="zh-CN" altLang="en-US" smtClean="0"/>
              <a:t>2023/10/13</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anose="02020603050405020304" pitchFamily="18" charset="0"/>
          <a:ea typeface="黑体" panose="02010609060101010101" pitchFamily="49" charset="-122"/>
          <a:cs typeface="+mj-cs"/>
        </a:defRPr>
      </a:lvl1pPr>
      <a:lvl2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2pPr>
      <a:lvl3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3pPr>
      <a:lvl4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4pPr>
      <a:lvl5pPr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5pPr>
      <a:lvl6pPr marL="4572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6pPr>
      <a:lvl7pPr marL="9144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7pPr>
      <a:lvl8pPr marL="13716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8pPr>
      <a:lvl9pPr marL="1828800" algn="l" rtl="0" fontAlgn="base">
        <a:spcBef>
          <a:spcPct val="0"/>
        </a:spcBef>
        <a:spcAft>
          <a:spcPct val="0"/>
        </a:spcAft>
        <a:defRPr sz="3600" b="1">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27.png"/></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3.xml"/><Relationship Id="rId4" Type="http://schemas.openxmlformats.org/officeDocument/2006/relationships/image" Target="../media/image31.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1340"/>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a:t>
            </a:r>
            <a:r>
              <a:rPr lang="zh-CN" altLang="en-US" sz="1400" b="1" dirty="0">
                <a:solidFill>
                  <a:schemeClr val="accent2"/>
                </a:solidFill>
                <a:latin typeface="Comic Sans MS" panose="030F0702030302020204" pitchFamily="66" charset="0"/>
              </a:rPr>
              <a:t>函数的设计与使用</a:t>
            </a:r>
            <a:r>
              <a:rPr lang="zh-CN" altLang="en-US" sz="1400" b="1" dirty="0">
                <a:latin typeface="Comic Sans MS" panose="030F0702030302020204" pitchFamily="66" charset="0"/>
              </a:rPr>
              <a:t>）</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5</a:t>
            </a:r>
            <a:r>
              <a:rPr lang="zh-CN" altLang="en-US" sz="3200" b="1" dirty="0">
                <a:solidFill>
                  <a:srgbClr val="FF0000"/>
                </a:solidFill>
                <a:latin typeface="Comic Sans MS" panose="030F0702030302020204" pitchFamily="66" charset="0"/>
              </a:rPr>
              <a:t>章 函数的设计与使用</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(Design and Use of Functions)</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122"/>
          <p:cNvSpPr>
            <a:spLocks noGrp="1" noChangeArrowheads="1"/>
          </p:cNvSpPr>
          <p:nvPr>
            <p:ph idx="1"/>
          </p:nvPr>
        </p:nvSpPr>
        <p:spPr>
          <a:xfrm>
            <a:off x="460714" y="983601"/>
            <a:ext cx="8575781" cy="5325719"/>
          </a:xfrm>
        </p:spPr>
        <p:txBody>
          <a:bodyPr/>
          <a:lstStyle/>
          <a:p>
            <a:pPr>
              <a:lnSpc>
                <a:spcPct val="150000"/>
              </a:lnSpc>
              <a:buFont typeface="Wingdings" panose="05000000000000000000" pitchFamily="2" charset="2"/>
              <a:buNone/>
            </a:pPr>
            <a:r>
              <a:rPr lang="zh-CN" altLang="en-US" sz="2400" b="1" dirty="0"/>
              <a:t>    </a:t>
            </a:r>
            <a:r>
              <a:rPr lang="en-US" altLang="zh-CN" sz="2400" b="1" dirty="0"/>
              <a:t>(2)  </a:t>
            </a:r>
            <a:r>
              <a:rPr lang="zh-CN" altLang="en-US" sz="2400" b="1" dirty="0"/>
              <a:t>更是作为一种</a:t>
            </a:r>
            <a:r>
              <a:rPr lang="zh-CN" altLang="en-US" sz="2400" b="1" dirty="0">
                <a:solidFill>
                  <a:srgbClr val="FF0000"/>
                </a:solidFill>
              </a:rPr>
              <a:t>程序设计</a:t>
            </a:r>
            <a:r>
              <a:rPr lang="en-US" altLang="zh-CN" sz="2400" b="1" dirty="0">
                <a:solidFill>
                  <a:srgbClr val="FF0000"/>
                </a:solidFill>
              </a:rPr>
              <a:t>(</a:t>
            </a:r>
            <a:r>
              <a:rPr lang="zh-CN" altLang="en-US" sz="2400" b="1" dirty="0">
                <a:solidFill>
                  <a:srgbClr val="FF0000"/>
                </a:solidFill>
              </a:rPr>
              <a:t>算法设计</a:t>
            </a:r>
            <a:r>
              <a:rPr lang="en-US" altLang="zh-CN" sz="2400" b="1" dirty="0">
                <a:solidFill>
                  <a:srgbClr val="FF0000"/>
                </a:solidFill>
              </a:rPr>
              <a:t>)</a:t>
            </a:r>
            <a:r>
              <a:rPr lang="zh-CN" altLang="en-US" sz="2400" b="1" dirty="0">
                <a:solidFill>
                  <a:srgbClr val="FF0000"/>
                </a:solidFill>
              </a:rPr>
              <a:t>的技术</a:t>
            </a:r>
            <a:r>
              <a:rPr lang="zh-CN" altLang="en-US" sz="2400" b="1" dirty="0"/>
              <a:t>的递归。</a:t>
            </a:r>
          </a:p>
          <a:p>
            <a:pPr lvl="1">
              <a:lnSpc>
                <a:spcPct val="150000"/>
              </a:lnSpc>
              <a:buClr>
                <a:srgbClr val="FF0000"/>
              </a:buClr>
              <a:buFont typeface="Wingdings" panose="05000000000000000000" pitchFamily="2" charset="2"/>
              <a:buChar char="n"/>
            </a:pPr>
            <a:r>
              <a:rPr lang="zh-CN" altLang="en-US" sz="2200" b="1" dirty="0"/>
              <a:t>因为一些问题的求解具有这样的</a:t>
            </a:r>
            <a:r>
              <a:rPr lang="zh-CN" altLang="en-US" sz="2200" b="1" dirty="0">
                <a:solidFill>
                  <a:srgbClr val="FF0000"/>
                </a:solidFill>
              </a:rPr>
              <a:t>特点</a:t>
            </a:r>
            <a:r>
              <a:rPr lang="zh-CN" altLang="en-US" sz="2200" b="1" dirty="0"/>
              <a:t>： </a:t>
            </a:r>
          </a:p>
          <a:p>
            <a:pPr lvl="2">
              <a:lnSpc>
                <a:spcPct val="150000"/>
              </a:lnSpc>
              <a:buClr>
                <a:srgbClr val="FF0000"/>
              </a:buClr>
              <a:buFont typeface="Arial" panose="020B0604020202020204" pitchFamily="34" charset="0"/>
              <a:buChar char="•"/>
            </a:pPr>
            <a:r>
              <a:rPr lang="zh-CN" altLang="en-US" sz="2200" b="1" dirty="0"/>
              <a:t>原问题可以</a:t>
            </a:r>
            <a:r>
              <a:rPr lang="zh-CN" altLang="en-US" sz="2200" b="1" dirty="0">
                <a:solidFill>
                  <a:srgbClr val="FF0000"/>
                </a:solidFill>
              </a:rPr>
              <a:t>分解</a:t>
            </a:r>
            <a:r>
              <a:rPr lang="zh-CN" altLang="en-US" sz="2200" b="1" dirty="0"/>
              <a:t>为若干子问题分别进行求解</a:t>
            </a:r>
            <a:r>
              <a:rPr lang="en-US" altLang="zh-CN" sz="2200" b="1" dirty="0"/>
              <a:t>;</a:t>
            </a:r>
            <a:endParaRPr lang="zh-CN" altLang="en-US" sz="2200" b="1" dirty="0"/>
          </a:p>
          <a:p>
            <a:pPr lvl="2">
              <a:lnSpc>
                <a:spcPct val="150000"/>
              </a:lnSpc>
              <a:buClr>
                <a:srgbClr val="FF0000"/>
              </a:buClr>
              <a:buFont typeface="Arial" panose="020B0604020202020204" pitchFamily="34" charset="0"/>
              <a:buChar char="•"/>
            </a:pPr>
            <a:r>
              <a:rPr lang="zh-CN" altLang="en-US" sz="2200" b="1" dirty="0"/>
              <a:t>适当地</a:t>
            </a:r>
            <a:r>
              <a:rPr lang="zh-CN" altLang="en-US" sz="2200" b="1" dirty="0">
                <a:solidFill>
                  <a:srgbClr val="FF0000"/>
                </a:solidFill>
              </a:rPr>
              <a:t>合并</a:t>
            </a:r>
            <a:r>
              <a:rPr lang="zh-CN" altLang="en-US" sz="2200" b="1" dirty="0"/>
              <a:t>子问题的解可以得到原问题的解</a:t>
            </a:r>
            <a:r>
              <a:rPr lang="en-US" altLang="zh-CN" sz="2200" b="1" dirty="0"/>
              <a:t>;</a:t>
            </a:r>
            <a:endParaRPr lang="zh-CN" altLang="en-US" sz="2200" b="1" dirty="0"/>
          </a:p>
          <a:p>
            <a:pPr lvl="2">
              <a:lnSpc>
                <a:spcPct val="150000"/>
              </a:lnSpc>
              <a:buClr>
                <a:srgbClr val="FF0000"/>
              </a:buClr>
              <a:buFont typeface="Arial" panose="020B0604020202020204" pitchFamily="34" charset="0"/>
              <a:buChar char="•"/>
            </a:pPr>
            <a:r>
              <a:rPr lang="zh-CN" altLang="en-US" sz="2200" b="1" dirty="0"/>
              <a:t>而子问题的求解方式与原问题的求解相同</a:t>
            </a:r>
            <a:r>
              <a:rPr lang="en-US" altLang="zh-CN" sz="2200" b="1" dirty="0"/>
              <a:t>;</a:t>
            </a:r>
            <a:endParaRPr lang="zh-CN" altLang="en-US" sz="2200" b="1" dirty="0"/>
          </a:p>
          <a:p>
            <a:pPr lvl="2">
              <a:lnSpc>
                <a:spcPct val="150000"/>
              </a:lnSpc>
              <a:buClr>
                <a:srgbClr val="FF0000"/>
              </a:buClr>
              <a:buFont typeface="Arial" panose="020B0604020202020204" pitchFamily="34" charset="0"/>
              <a:buChar char="•"/>
            </a:pPr>
            <a:r>
              <a:rPr lang="zh-CN" altLang="en-US" sz="2200" b="1" dirty="0"/>
              <a:t>因而需要调用</a:t>
            </a:r>
            <a:r>
              <a:rPr lang="zh-CN" altLang="en-US" sz="2200" b="1" dirty="0">
                <a:solidFill>
                  <a:srgbClr val="FF0000"/>
                </a:solidFill>
              </a:rPr>
              <a:t>相同的函数</a:t>
            </a:r>
            <a:r>
              <a:rPr lang="zh-CN" altLang="en-US" sz="2200" b="1" dirty="0"/>
              <a:t>来实现</a:t>
            </a:r>
            <a:r>
              <a:rPr lang="en-US" altLang="zh-CN" sz="2200" b="1" dirty="0"/>
              <a:t>;</a:t>
            </a:r>
            <a:endParaRPr lang="zh-CN" altLang="en-US" sz="2200" b="1" dirty="0"/>
          </a:p>
          <a:p>
            <a:pPr lvl="2">
              <a:lnSpc>
                <a:spcPct val="150000"/>
              </a:lnSpc>
              <a:buClr>
                <a:srgbClr val="FF0000"/>
              </a:buClr>
              <a:buFont typeface="Arial" panose="020B0604020202020204" pitchFamily="34" charset="0"/>
              <a:buChar char="•"/>
            </a:pPr>
            <a:r>
              <a:rPr lang="zh-CN" altLang="en-US" sz="2200" b="1" dirty="0"/>
              <a:t>由此而涉及到递归技术。</a:t>
            </a:r>
          </a:p>
          <a:p>
            <a:pPr>
              <a:lnSpc>
                <a:spcPct val="90000"/>
              </a:lnSpc>
              <a:buFont typeface="Wingdings" panose="05000000000000000000" pitchFamily="2" charset="2"/>
              <a:buNone/>
            </a:pPr>
            <a:endParaRPr lang="zh-CN" altLang="zh-CN" sz="2000" b="1" dirty="0"/>
          </a:p>
        </p:txBody>
      </p:sp>
      <p:sp>
        <p:nvSpPr>
          <p:cNvPr id="2" name="页脚占位符 1"/>
          <p:cNvSpPr>
            <a:spLocks noGrp="1"/>
          </p:cNvSpPr>
          <p:nvPr>
            <p:ph type="ftr" sz="quarter" idx="3"/>
          </p:nvPr>
        </p:nvSpPr>
        <p:spPr/>
        <p:txBody>
          <a:bodyPr/>
          <a:lstStyle/>
          <a:p>
            <a:pPr>
              <a:defRPr/>
            </a:pPr>
            <a:endParaRPr lang="zh-CN" altLang="en-US" dirty="0"/>
          </a:p>
        </p:txBody>
      </p:sp>
      <p:grpSp>
        <p:nvGrpSpPr>
          <p:cNvPr id="14" name="组合 13"/>
          <p:cNvGrpSpPr/>
          <p:nvPr/>
        </p:nvGrpSpPr>
        <p:grpSpPr>
          <a:xfrm>
            <a:off x="539552" y="116632"/>
            <a:ext cx="4583419" cy="684042"/>
            <a:chOff x="958665" y="1326432"/>
            <a:chExt cx="4583419" cy="684042"/>
          </a:xfrm>
        </p:grpSpPr>
        <p:sp>
          <p:nvSpPr>
            <p:cNvPr id="15"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函数的定义</a:t>
              </a:r>
              <a:endParaRPr lang="zh-CN" altLang="en-US" sz="3600" b="1" dirty="0">
                <a:latin typeface="黑体" panose="02010609060101010101" pitchFamily="49" charset="-122"/>
                <a:ea typeface="黑体" panose="02010609060101010101" pitchFamily="49" charset="-122"/>
              </a:endParaRPr>
            </a:p>
          </p:txBody>
        </p:sp>
        <p:grpSp>
          <p:nvGrpSpPr>
            <p:cNvPr id="16" name="组合 15"/>
            <p:cNvGrpSpPr/>
            <p:nvPr/>
          </p:nvGrpSpPr>
          <p:grpSpPr>
            <a:xfrm>
              <a:off x="958665" y="1327471"/>
              <a:ext cx="842977" cy="683003"/>
              <a:chOff x="958665" y="1327471"/>
              <a:chExt cx="842977" cy="683003"/>
            </a:xfrm>
          </p:grpSpPr>
          <p:sp>
            <p:nvSpPr>
              <p:cNvPr id="17"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8" name="图片 17"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blinds(horizontal)">
                                      <p:cBhvr>
                                        <p:cTn id="10" dur="500"/>
                                        <p:tgtEl>
                                          <p:spTgt spid="6">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blinds(horizontal)">
                                      <p:cBhvr>
                                        <p:cTn id="13" dur="500"/>
                                        <p:tgtEl>
                                          <p:spTgt spid="6">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
                                            <p:txEl>
                                              <p:pRg st="3" end="3"/>
                                            </p:txEl>
                                          </p:spTgt>
                                        </p:tgtEl>
                                        <p:attrNameLst>
                                          <p:attrName>style.visibility</p:attrName>
                                        </p:attrNameLst>
                                      </p:cBhvr>
                                      <p:to>
                                        <p:strVal val="visible"/>
                                      </p:to>
                                    </p:set>
                                    <p:animEffect transition="in" filter="blinds(horizontal)">
                                      <p:cBhvr>
                                        <p:cTn id="16" dur="500"/>
                                        <p:tgtEl>
                                          <p:spTgt spid="6">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blinds(horizontal)">
                                      <p:cBhvr>
                                        <p:cTn id="19" dur="500"/>
                                        <p:tgtEl>
                                          <p:spTgt spid="6">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blinds(horizontal)">
                                      <p:cBhvr>
                                        <p:cTn id="22" dur="500"/>
                                        <p:tgtEl>
                                          <p:spTgt spid="6">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animEffect transition="in" filter="blinds(horizontal)">
                                      <p:cBhvr>
                                        <p:cTn id="25"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122"/>
          <p:cNvSpPr>
            <a:spLocks noGrp="1" noChangeArrowheads="1"/>
          </p:cNvSpPr>
          <p:nvPr>
            <p:ph idx="1"/>
          </p:nvPr>
        </p:nvSpPr>
        <p:spPr>
          <a:xfrm>
            <a:off x="460714" y="983601"/>
            <a:ext cx="8575781" cy="5325719"/>
          </a:xfrm>
        </p:spPr>
        <p:txBody>
          <a:bodyPr/>
          <a:lstStyle/>
          <a:p>
            <a:pPr>
              <a:lnSpc>
                <a:spcPct val="90000"/>
              </a:lnSpc>
              <a:buClr>
                <a:srgbClr val="FF0000"/>
              </a:buClr>
              <a:buFont typeface="Wingdings" panose="05000000000000000000" pitchFamily="2" charset="2"/>
              <a:buChar char="Ø"/>
            </a:pPr>
            <a:r>
              <a:rPr lang="zh-CN" altLang="en-US" sz="2800" b="1" dirty="0">
                <a:solidFill>
                  <a:srgbClr val="FF0000"/>
                </a:solidFill>
              </a:rPr>
              <a:t>递归用于解决的三类问题</a:t>
            </a:r>
            <a:endParaRPr lang="zh-CN" altLang="en-US" sz="2800" b="1" dirty="0"/>
          </a:p>
          <a:p>
            <a:pPr>
              <a:lnSpc>
                <a:spcPct val="150000"/>
              </a:lnSpc>
              <a:buFont typeface="Wingdings" panose="05000000000000000000" pitchFamily="2" charset="2"/>
              <a:buNone/>
            </a:pPr>
            <a:r>
              <a:rPr lang="zh-CN" altLang="en-US" sz="2400" b="1" dirty="0">
                <a:solidFill>
                  <a:srgbClr val="0000FF"/>
                </a:solidFill>
              </a:rPr>
              <a:t>    </a:t>
            </a:r>
            <a:r>
              <a:rPr lang="en-US" altLang="zh-CN" sz="2400" b="1" dirty="0">
                <a:solidFill>
                  <a:srgbClr val="0000FF"/>
                </a:solidFill>
              </a:rPr>
              <a:t>(1) </a:t>
            </a:r>
            <a:r>
              <a:rPr lang="zh-CN" altLang="en-US" sz="2400" b="1" dirty="0">
                <a:solidFill>
                  <a:srgbClr val="0000FF"/>
                </a:solidFill>
              </a:rPr>
              <a:t>数据的定义是按递归定义的</a:t>
            </a:r>
            <a:r>
              <a:rPr lang="en-US" altLang="zh-CN" sz="2400" b="1" dirty="0">
                <a:solidFill>
                  <a:srgbClr val="0000FF"/>
                </a:solidFill>
              </a:rPr>
              <a:t>;</a:t>
            </a:r>
          </a:p>
          <a:p>
            <a:pPr lvl="1">
              <a:lnSpc>
                <a:spcPct val="150000"/>
              </a:lnSpc>
              <a:buClr>
                <a:srgbClr val="FF0000"/>
              </a:buClr>
              <a:buFont typeface="Wingdings" panose="05000000000000000000" pitchFamily="2" charset="2"/>
              <a:buChar char="ü"/>
            </a:pPr>
            <a:r>
              <a:rPr lang="en-US" altLang="zh-CN" sz="2400" dirty="0"/>
              <a:t>  Fibonacci</a:t>
            </a:r>
            <a:r>
              <a:rPr lang="zh-CN" altLang="en-US" sz="2400" dirty="0"/>
              <a:t>函数</a:t>
            </a:r>
            <a:r>
              <a:rPr lang="en-US" altLang="zh-CN" sz="2400" dirty="0"/>
              <a:t> </a:t>
            </a:r>
          </a:p>
          <a:p>
            <a:pPr>
              <a:lnSpc>
                <a:spcPct val="150000"/>
              </a:lnSpc>
              <a:buNone/>
            </a:pPr>
            <a:r>
              <a:rPr lang="en-US" altLang="zh-CN" sz="2400" b="1" dirty="0">
                <a:solidFill>
                  <a:srgbClr val="0000FF"/>
                </a:solidFill>
              </a:rPr>
              <a:t>    (2) </a:t>
            </a:r>
            <a:r>
              <a:rPr lang="zh-CN" altLang="en-US" sz="2400" b="1" dirty="0">
                <a:solidFill>
                  <a:srgbClr val="0000FF"/>
                </a:solidFill>
              </a:rPr>
              <a:t>问题解法按递归算法实现</a:t>
            </a:r>
            <a:r>
              <a:rPr lang="en-US" altLang="zh-CN" sz="2400" b="1" dirty="0">
                <a:solidFill>
                  <a:srgbClr val="0000FF"/>
                </a:solidFill>
              </a:rPr>
              <a:t>;</a:t>
            </a:r>
          </a:p>
          <a:p>
            <a:pPr lvl="1">
              <a:lnSpc>
                <a:spcPct val="150000"/>
              </a:lnSpc>
              <a:buClr>
                <a:srgbClr val="FF0000"/>
              </a:buClr>
              <a:buFont typeface="Wingdings" panose="05000000000000000000" pitchFamily="2" charset="2"/>
              <a:buChar char="ü"/>
            </a:pPr>
            <a:r>
              <a:rPr lang="zh-CN" altLang="en-US" sz="2400" dirty="0"/>
              <a:t> </a:t>
            </a:r>
            <a:r>
              <a:rPr lang="en-US" altLang="zh-CN" sz="2400" dirty="0"/>
              <a:t>Hanoi</a:t>
            </a:r>
            <a:r>
              <a:rPr lang="zh-CN" altLang="en-US" sz="2400" dirty="0"/>
              <a:t>问题</a:t>
            </a:r>
            <a:endParaRPr lang="en-US" altLang="zh-CN" sz="2400" dirty="0"/>
          </a:p>
          <a:p>
            <a:pPr>
              <a:lnSpc>
                <a:spcPct val="150000"/>
              </a:lnSpc>
              <a:buFont typeface="Wingdings" panose="05000000000000000000" pitchFamily="2" charset="2"/>
              <a:buNone/>
            </a:pPr>
            <a:r>
              <a:rPr lang="zh-CN" altLang="en-US" sz="2400" b="1" dirty="0">
                <a:solidFill>
                  <a:srgbClr val="0000FF"/>
                </a:solidFill>
              </a:rPr>
              <a:t>   </a:t>
            </a:r>
            <a:r>
              <a:rPr lang="en-US" altLang="zh-CN" sz="2400" b="1" dirty="0">
                <a:solidFill>
                  <a:srgbClr val="0000FF"/>
                </a:solidFill>
              </a:rPr>
              <a:t>(3)</a:t>
            </a:r>
            <a:r>
              <a:rPr lang="zh-CN" altLang="en-US" sz="2400" b="1" dirty="0">
                <a:solidFill>
                  <a:srgbClr val="0000FF"/>
                </a:solidFill>
              </a:rPr>
              <a:t>数据的结构形式是按递归定义的</a:t>
            </a:r>
            <a:endParaRPr lang="en-US" altLang="zh-CN" sz="2400" b="1" dirty="0">
              <a:solidFill>
                <a:srgbClr val="0000FF"/>
              </a:solidFill>
            </a:endParaRPr>
          </a:p>
          <a:p>
            <a:pPr lvl="1">
              <a:lnSpc>
                <a:spcPct val="150000"/>
              </a:lnSpc>
              <a:buClr>
                <a:srgbClr val="FF0000"/>
              </a:buClr>
              <a:buFont typeface="Wingdings" panose="05000000000000000000" pitchFamily="2" charset="2"/>
              <a:buChar char="ü"/>
            </a:pPr>
            <a:r>
              <a:rPr lang="zh-CN" altLang="en-US" sz="2400" dirty="0"/>
              <a:t>二叉树等</a:t>
            </a:r>
            <a:endParaRPr lang="en-US" altLang="zh-CN" sz="2400" dirty="0"/>
          </a:p>
          <a:p>
            <a:pPr>
              <a:lnSpc>
                <a:spcPct val="90000"/>
              </a:lnSpc>
              <a:buFont typeface="Wingdings" panose="05000000000000000000" pitchFamily="2" charset="2"/>
              <a:buNone/>
            </a:pPr>
            <a:r>
              <a:rPr lang="zh-CN" altLang="en-US" sz="2400" b="1" dirty="0"/>
              <a:t>    </a:t>
            </a:r>
            <a:endParaRPr lang="zh-CN" altLang="zh-CN" sz="2000" b="1" dirty="0"/>
          </a:p>
        </p:txBody>
      </p:sp>
      <p:sp>
        <p:nvSpPr>
          <p:cNvPr id="2" name="页脚占位符 1"/>
          <p:cNvSpPr>
            <a:spLocks noGrp="1"/>
          </p:cNvSpPr>
          <p:nvPr>
            <p:ph type="ftr" sz="quarter" idx="3"/>
          </p:nvPr>
        </p:nvSpPr>
        <p:spPr/>
        <p:txBody>
          <a:bodyPr/>
          <a:lstStyle/>
          <a:p>
            <a:pPr>
              <a:defRPr/>
            </a:pPr>
            <a:endParaRPr lang="zh-CN" altLang="en-US" dirty="0"/>
          </a:p>
        </p:txBody>
      </p:sp>
      <p:grpSp>
        <p:nvGrpSpPr>
          <p:cNvPr id="14" name="组合 13"/>
          <p:cNvGrpSpPr/>
          <p:nvPr/>
        </p:nvGrpSpPr>
        <p:grpSpPr>
          <a:xfrm>
            <a:off x="539552" y="116632"/>
            <a:ext cx="4583419" cy="684042"/>
            <a:chOff x="958665" y="1326432"/>
            <a:chExt cx="4583419" cy="684042"/>
          </a:xfrm>
        </p:grpSpPr>
        <p:sp>
          <p:nvSpPr>
            <p:cNvPr id="15" name="TextBox 14"/>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函数的定义</a:t>
              </a:r>
              <a:endParaRPr lang="zh-CN" altLang="en-US" sz="3600" b="1" dirty="0">
                <a:latin typeface="黑体" panose="02010609060101010101" pitchFamily="49" charset="-122"/>
                <a:ea typeface="黑体" panose="02010609060101010101" pitchFamily="49" charset="-122"/>
              </a:endParaRPr>
            </a:p>
          </p:txBody>
        </p:sp>
        <p:grpSp>
          <p:nvGrpSpPr>
            <p:cNvPr id="16" name="组合 15"/>
            <p:cNvGrpSpPr/>
            <p:nvPr/>
          </p:nvGrpSpPr>
          <p:grpSpPr>
            <a:xfrm>
              <a:off x="958665" y="1327471"/>
              <a:ext cx="842977" cy="683003"/>
              <a:chOff x="958665" y="1327471"/>
              <a:chExt cx="842977" cy="683003"/>
            </a:xfrm>
          </p:grpSpPr>
          <p:sp>
            <p:nvSpPr>
              <p:cNvPr id="17"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8" name="图片 17"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blinds(horizontal)">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blinds(horizontal)">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linds(horizontal)">
                                      <p:cBhvr>
                                        <p:cTn id="28" dur="500"/>
                                        <p:tgtEl>
                                          <p:spTgt spid="6">
                                            <p:txEl>
                                              <p:pRg st="5" end="5"/>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animEffect transition="in" filter="blinds(horizontal)">
                                      <p:cBhvr>
                                        <p:cTn id="31" dur="500"/>
                                        <p:tgtEl>
                                          <p:spTgt spid="6">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6">
                                            <p:txEl>
                                              <p:pRg st="7" end="7"/>
                                            </p:txEl>
                                          </p:spTgt>
                                        </p:tgtEl>
                                        <p:attrNameLst>
                                          <p:attrName>style.visibility</p:attrName>
                                        </p:attrNameLst>
                                      </p:cBhvr>
                                      <p:to>
                                        <p:strVal val="visible"/>
                                      </p:to>
                                    </p:set>
                                    <p:animEffect transition="in" filter="blinds(horizontal)">
                                      <p:cBhvr>
                                        <p:cTn id="36"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Content Placeholder 2"/>
          <p:cNvSpPr>
            <a:spLocks noGrp="1"/>
          </p:cNvSpPr>
          <p:nvPr>
            <p:ph idx="1"/>
          </p:nvPr>
        </p:nvSpPr>
        <p:spPr>
          <a:xfrm>
            <a:off x="469891" y="1109175"/>
            <a:ext cx="8350581" cy="3395980"/>
          </a:xfrm>
        </p:spPr>
        <p:txBody>
          <a:bodyPr vert="horz" wrap="square" lIns="68591" tIns="34295" rIns="68591" bIns="34295" numCol="1" anchor="t" anchorCtr="0" compatLnSpc="1"/>
          <a:lstStyle/>
          <a:p>
            <a:pPr>
              <a:spcBef>
                <a:spcPts val="600"/>
              </a:spcBef>
              <a:buClr>
                <a:srgbClr val="FF0000"/>
              </a:buClr>
              <a:buFont typeface="Wingdings" panose="05000000000000000000" pitchFamily="2" charset="2"/>
              <a:buChar char="n"/>
              <a:defRPr/>
            </a:pPr>
            <a:r>
              <a:rPr lang="en-US" altLang="en-US" sz="2000" noProof="1">
                <a:latin typeface="宋体" panose="02010600030101010101" pitchFamily="2" charset="-122"/>
                <a:ea typeface="+mn-ea"/>
              </a:rPr>
              <a:t>函数的</a:t>
            </a:r>
            <a:r>
              <a:rPr lang="en-US" altLang="en-US" sz="2000" noProof="1">
                <a:solidFill>
                  <a:srgbClr val="FF0000"/>
                </a:solidFill>
                <a:latin typeface="宋体" panose="02010600030101010101" pitchFamily="2" charset="-122"/>
                <a:ea typeface="+mn-ea"/>
              </a:rPr>
              <a:t>递归调用</a:t>
            </a:r>
            <a:r>
              <a:rPr lang="en-US" altLang="en-US" sz="2000" noProof="1">
                <a:latin typeface="宋体" panose="02010600030101010101" pitchFamily="2" charset="-122"/>
                <a:ea typeface="+mn-ea"/>
              </a:rPr>
              <a:t>是函数调用的一种特殊情况，函数调用自己，自己再调用自己，自己再调用自己，...，当</a:t>
            </a:r>
            <a:r>
              <a:rPr lang="en-US" altLang="en-US" sz="2000" noProof="1">
                <a:solidFill>
                  <a:srgbClr val="FF0000"/>
                </a:solidFill>
                <a:latin typeface="宋体" panose="02010600030101010101" pitchFamily="2" charset="-122"/>
                <a:ea typeface="+mn-ea"/>
              </a:rPr>
              <a:t>某个条件得到满足的时候就不再调用了</a:t>
            </a:r>
            <a:r>
              <a:rPr lang="en-US" altLang="en-US" sz="2000" noProof="1">
                <a:latin typeface="宋体" panose="02010600030101010101" pitchFamily="2" charset="-122"/>
                <a:ea typeface="+mn-ea"/>
              </a:rPr>
              <a:t>，然后再</a:t>
            </a:r>
            <a:r>
              <a:rPr lang="en-US" altLang="en-US" sz="2000" noProof="1">
                <a:solidFill>
                  <a:srgbClr val="FF0000"/>
                </a:solidFill>
                <a:latin typeface="宋体" panose="02010600030101010101" pitchFamily="2" charset="-122"/>
                <a:ea typeface="+mn-ea"/>
              </a:rPr>
              <a:t>一层一层地返回</a:t>
            </a:r>
            <a:r>
              <a:rPr lang="en-US" altLang="en-US" sz="2000" noProof="1">
                <a:latin typeface="宋体" panose="02010600030101010101" pitchFamily="2" charset="-122"/>
                <a:ea typeface="+mn-ea"/>
              </a:rPr>
              <a:t>直到该函数第一次调用</a:t>
            </a:r>
            <a:r>
              <a:rPr lang="zh-CN" altLang="en-US" sz="2000" noProof="1">
                <a:latin typeface="宋体" panose="02010600030101010101" pitchFamily="2" charset="-122"/>
                <a:ea typeface="+mn-ea"/>
              </a:rPr>
              <a:t>的位置。</a:t>
            </a:r>
          </a:p>
          <a:p>
            <a:pPr>
              <a:spcBef>
                <a:spcPts val="600"/>
              </a:spcBef>
              <a:buClr>
                <a:srgbClr val="FF0000"/>
              </a:buClr>
              <a:buFont typeface="Wingdings" panose="05000000000000000000" pitchFamily="2" charset="2"/>
              <a:buChar char="n"/>
              <a:defRPr/>
            </a:pPr>
            <a:r>
              <a:rPr lang="zh-CN" altLang="en-US" sz="2000" noProof="1">
                <a:latin typeface="宋体" panose="02010600030101010101" pitchFamily="2" charset="-122"/>
                <a:ea typeface="+mn-ea"/>
              </a:rPr>
              <a:t>设置递归深度：</a:t>
            </a:r>
          </a:p>
          <a:p>
            <a:pPr marL="0" indent="0">
              <a:spcBef>
                <a:spcPct val="0"/>
              </a:spcBef>
              <a:buNone/>
              <a:defRPr/>
            </a:pPr>
            <a:endParaRPr lang="en-US" altLang="zh-CN" sz="1500" noProof="1">
              <a:latin typeface="Consolas" panose="020B0609020204030204" pitchFamily="49" charset="0"/>
              <a:ea typeface="+mn-ea"/>
            </a:endParaRPr>
          </a:p>
          <a:p>
            <a:pPr marL="0" indent="0">
              <a:spcBef>
                <a:spcPct val="0"/>
              </a:spcBef>
              <a:buNone/>
              <a:defRPr/>
            </a:pPr>
            <a:r>
              <a:rPr lang="zh-CN" altLang="en-US" sz="1500" noProof="1">
                <a:latin typeface="Consolas" panose="020B0609020204030204" pitchFamily="49" charset="0"/>
                <a:ea typeface="+mn-ea"/>
              </a:rPr>
              <a:t>    import sys</a:t>
            </a:r>
          </a:p>
          <a:p>
            <a:pPr marL="0" indent="0">
              <a:spcBef>
                <a:spcPct val="0"/>
              </a:spcBef>
              <a:buNone/>
              <a:defRPr/>
            </a:pPr>
            <a:r>
              <a:rPr lang="zh-CN" altLang="en-US" sz="1500" noProof="1">
                <a:latin typeface="Consolas" panose="020B0609020204030204" pitchFamily="49" charset="0"/>
                <a:ea typeface="+mn-ea"/>
              </a:rPr>
              <a:t>    sys.setrecursionlimit(3000)</a:t>
            </a:r>
          </a:p>
        </p:txBody>
      </p:sp>
      <p:grpSp>
        <p:nvGrpSpPr>
          <p:cNvPr id="27650" name="画布 110"/>
          <p:cNvGrpSpPr/>
          <p:nvPr/>
        </p:nvGrpSpPr>
        <p:grpSpPr>
          <a:xfrm>
            <a:off x="1966913" y="3419476"/>
            <a:ext cx="4938712" cy="2049463"/>
            <a:chOff x="0" y="0"/>
            <a:chExt cx="6253" cy="4219"/>
          </a:xfrm>
        </p:grpSpPr>
        <p:sp>
          <p:nvSpPr>
            <p:cNvPr id="27651" name="Rectangle 1073743955"/>
            <p:cNvSpPr/>
            <p:nvPr/>
          </p:nvSpPr>
          <p:spPr>
            <a:xfrm>
              <a:off x="0" y="0"/>
              <a:ext cx="6241" cy="4219"/>
            </a:xfrm>
            <a:prstGeom prst="rect">
              <a:avLst/>
            </a:prstGeom>
            <a:noFill/>
            <a:ln w="9525">
              <a:noFill/>
            </a:ln>
          </p:spPr>
          <p:txBody>
            <a:bodyPr anchor="t"/>
            <a:lstStyle/>
            <a:p>
              <a:endParaRPr lang="en-US" altLang="en-US" sz="1200" dirty="0">
                <a:latin typeface="Arial" panose="020B0604020202020204" pitchFamily="34" charset="0"/>
                <a:ea typeface="宋体" panose="02010600030101010101" pitchFamily="2" charset="-122"/>
              </a:endParaRPr>
            </a:p>
          </p:txBody>
        </p:sp>
        <p:cxnSp>
          <p:nvCxnSpPr>
            <p:cNvPr id="27652" name="直接箭头连接符 99"/>
            <p:cNvCxnSpPr/>
            <p:nvPr/>
          </p:nvCxnSpPr>
          <p:spPr>
            <a:xfrm>
              <a:off x="381" y="472"/>
              <a:ext cx="0" cy="1095"/>
            </a:xfrm>
            <a:prstGeom prst="straightConnector1">
              <a:avLst/>
            </a:prstGeom>
            <a:ln w="12700" cap="flat" cmpd="sng">
              <a:solidFill>
                <a:srgbClr val="0000FF"/>
              </a:solidFill>
              <a:prstDash val="solid"/>
              <a:round/>
              <a:headEnd type="none" w="med" len="med"/>
              <a:tailEnd type="arrow" w="med" len="med"/>
            </a:ln>
          </p:spPr>
        </p:cxnSp>
        <p:cxnSp>
          <p:nvCxnSpPr>
            <p:cNvPr id="27653" name="直接箭头连接符 100"/>
            <p:cNvCxnSpPr/>
            <p:nvPr/>
          </p:nvCxnSpPr>
          <p:spPr>
            <a:xfrm flipV="1">
              <a:off x="516" y="622"/>
              <a:ext cx="485" cy="840"/>
            </a:xfrm>
            <a:prstGeom prst="straightConnector1">
              <a:avLst/>
            </a:prstGeom>
            <a:ln w="12700" cap="flat" cmpd="sng">
              <a:solidFill>
                <a:srgbClr val="0000FF"/>
              </a:solidFill>
              <a:prstDash val="solid"/>
              <a:round/>
              <a:headEnd type="none" w="med" len="med"/>
              <a:tailEnd type="arrow" w="med" len="med"/>
            </a:ln>
          </p:spPr>
        </p:cxnSp>
        <p:cxnSp>
          <p:nvCxnSpPr>
            <p:cNvPr id="27654" name="直接箭头连接符 101"/>
            <p:cNvCxnSpPr/>
            <p:nvPr/>
          </p:nvCxnSpPr>
          <p:spPr>
            <a:xfrm>
              <a:off x="1086" y="517"/>
              <a:ext cx="0" cy="1530"/>
            </a:xfrm>
            <a:prstGeom prst="straightConnector1">
              <a:avLst/>
            </a:prstGeom>
            <a:ln w="12700" cap="flat" cmpd="sng">
              <a:solidFill>
                <a:srgbClr val="0000FF"/>
              </a:solidFill>
              <a:prstDash val="solid"/>
              <a:round/>
              <a:headEnd type="none" w="med" len="med"/>
              <a:tailEnd type="arrow" w="med" len="med"/>
            </a:ln>
          </p:spPr>
        </p:cxnSp>
        <p:cxnSp>
          <p:nvCxnSpPr>
            <p:cNvPr id="27655" name="直接箭头连接符 102"/>
            <p:cNvCxnSpPr/>
            <p:nvPr/>
          </p:nvCxnSpPr>
          <p:spPr>
            <a:xfrm flipV="1">
              <a:off x="1191" y="682"/>
              <a:ext cx="693" cy="1200"/>
            </a:xfrm>
            <a:prstGeom prst="straightConnector1">
              <a:avLst/>
            </a:prstGeom>
            <a:ln w="12700" cap="flat" cmpd="sng">
              <a:solidFill>
                <a:srgbClr val="0000FF"/>
              </a:solidFill>
              <a:prstDash val="solid"/>
              <a:round/>
              <a:headEnd type="none" w="med" len="med"/>
              <a:tailEnd type="arrow" w="med" len="med"/>
            </a:ln>
          </p:spPr>
        </p:cxnSp>
        <p:cxnSp>
          <p:nvCxnSpPr>
            <p:cNvPr id="27656" name="直接箭头连接符 103"/>
            <p:cNvCxnSpPr/>
            <p:nvPr/>
          </p:nvCxnSpPr>
          <p:spPr>
            <a:xfrm>
              <a:off x="1918" y="553"/>
              <a:ext cx="0" cy="1530"/>
            </a:xfrm>
            <a:prstGeom prst="straightConnector1">
              <a:avLst/>
            </a:prstGeom>
            <a:ln w="12700" cap="flat" cmpd="sng">
              <a:solidFill>
                <a:srgbClr val="0000FF"/>
              </a:solidFill>
              <a:prstDash val="solid"/>
              <a:round/>
              <a:headEnd type="none" w="med" len="med"/>
              <a:tailEnd type="arrow" w="med" len="med"/>
            </a:ln>
          </p:spPr>
        </p:cxnSp>
        <p:cxnSp>
          <p:nvCxnSpPr>
            <p:cNvPr id="27657" name="直接箭头连接符 104"/>
            <p:cNvCxnSpPr/>
            <p:nvPr/>
          </p:nvCxnSpPr>
          <p:spPr>
            <a:xfrm flipV="1">
              <a:off x="2023" y="718"/>
              <a:ext cx="693" cy="1200"/>
            </a:xfrm>
            <a:prstGeom prst="straightConnector1">
              <a:avLst/>
            </a:prstGeom>
            <a:ln w="12700" cap="flat" cmpd="sng">
              <a:solidFill>
                <a:srgbClr val="0000FF"/>
              </a:solidFill>
              <a:prstDash val="solid"/>
              <a:round/>
              <a:headEnd type="none" w="med" len="med"/>
              <a:tailEnd type="arrow" w="med" len="med"/>
            </a:ln>
          </p:spPr>
        </p:cxnSp>
        <p:cxnSp>
          <p:nvCxnSpPr>
            <p:cNvPr id="27658" name="直接箭头连接符 105"/>
            <p:cNvCxnSpPr/>
            <p:nvPr/>
          </p:nvCxnSpPr>
          <p:spPr>
            <a:xfrm>
              <a:off x="2758" y="478"/>
              <a:ext cx="0" cy="1530"/>
            </a:xfrm>
            <a:prstGeom prst="straightConnector1">
              <a:avLst/>
            </a:prstGeom>
            <a:ln w="12700" cap="flat" cmpd="sng">
              <a:solidFill>
                <a:srgbClr val="0000FF"/>
              </a:solidFill>
              <a:prstDash val="solid"/>
              <a:round/>
              <a:headEnd type="none" w="med" len="med"/>
              <a:tailEnd type="arrow" w="med" len="med"/>
            </a:ln>
          </p:spPr>
        </p:cxnSp>
        <p:cxnSp>
          <p:nvCxnSpPr>
            <p:cNvPr id="27659" name="直接箭头连接符 106"/>
            <p:cNvCxnSpPr/>
            <p:nvPr/>
          </p:nvCxnSpPr>
          <p:spPr>
            <a:xfrm flipV="1">
              <a:off x="2863" y="643"/>
              <a:ext cx="693" cy="1200"/>
            </a:xfrm>
            <a:prstGeom prst="straightConnector1">
              <a:avLst/>
            </a:prstGeom>
            <a:ln w="12700" cap="flat" cmpd="sng">
              <a:solidFill>
                <a:srgbClr val="0000FF"/>
              </a:solidFill>
              <a:prstDash val="solid"/>
              <a:round/>
              <a:headEnd type="none" w="med" len="med"/>
              <a:tailEnd type="arrow" w="med" len="med"/>
            </a:ln>
          </p:spPr>
        </p:cxnSp>
        <p:cxnSp>
          <p:nvCxnSpPr>
            <p:cNvPr id="27660" name="直接箭头连接符 107"/>
            <p:cNvCxnSpPr/>
            <p:nvPr/>
          </p:nvCxnSpPr>
          <p:spPr>
            <a:xfrm>
              <a:off x="5053" y="478"/>
              <a:ext cx="0" cy="1530"/>
            </a:xfrm>
            <a:prstGeom prst="straightConnector1">
              <a:avLst/>
            </a:prstGeom>
            <a:ln w="12700" cap="flat" cmpd="sng">
              <a:solidFill>
                <a:srgbClr val="0000FF"/>
              </a:solidFill>
              <a:prstDash val="solid"/>
              <a:round/>
              <a:headEnd type="none" w="med" len="med"/>
              <a:tailEnd type="arrow" w="med" len="med"/>
            </a:ln>
          </p:spPr>
        </p:cxnSp>
        <p:cxnSp>
          <p:nvCxnSpPr>
            <p:cNvPr id="27661" name="直接箭头连接符 108"/>
            <p:cNvCxnSpPr/>
            <p:nvPr/>
          </p:nvCxnSpPr>
          <p:spPr>
            <a:xfrm flipV="1">
              <a:off x="5158" y="643"/>
              <a:ext cx="693" cy="1200"/>
            </a:xfrm>
            <a:prstGeom prst="straightConnector1">
              <a:avLst/>
            </a:prstGeom>
            <a:ln w="12700" cap="flat" cmpd="sng">
              <a:solidFill>
                <a:srgbClr val="0000FF"/>
              </a:solidFill>
              <a:prstDash val="solid"/>
              <a:round/>
              <a:headEnd type="none" w="med" len="med"/>
              <a:tailEnd type="arrow" w="med" len="med"/>
            </a:ln>
          </p:spPr>
        </p:cxnSp>
        <p:cxnSp>
          <p:nvCxnSpPr>
            <p:cNvPr id="27662" name="直接箭头连接符 109"/>
            <p:cNvCxnSpPr/>
            <p:nvPr/>
          </p:nvCxnSpPr>
          <p:spPr>
            <a:xfrm>
              <a:off x="5953" y="463"/>
              <a:ext cx="0" cy="3609"/>
            </a:xfrm>
            <a:prstGeom prst="straightConnector1">
              <a:avLst/>
            </a:prstGeom>
            <a:ln w="12700" cap="flat" cmpd="sng">
              <a:solidFill>
                <a:srgbClr val="0000FF"/>
              </a:solidFill>
              <a:prstDash val="solid"/>
              <a:round/>
              <a:headEnd type="none" w="med" len="med"/>
              <a:tailEnd type="arrow" w="med" len="med"/>
            </a:ln>
          </p:spPr>
        </p:cxnSp>
        <p:cxnSp>
          <p:nvCxnSpPr>
            <p:cNvPr id="27663" name="直接箭头连接符 110"/>
            <p:cNvCxnSpPr/>
            <p:nvPr/>
          </p:nvCxnSpPr>
          <p:spPr>
            <a:xfrm flipH="1" flipV="1">
              <a:off x="5076" y="2092"/>
              <a:ext cx="750" cy="1860"/>
            </a:xfrm>
            <a:prstGeom prst="straightConnector1">
              <a:avLst/>
            </a:prstGeom>
            <a:ln w="12700" cap="flat" cmpd="sng">
              <a:solidFill>
                <a:srgbClr val="0000FF"/>
              </a:solidFill>
              <a:prstDash val="solid"/>
              <a:round/>
              <a:headEnd type="none" w="med" len="med"/>
              <a:tailEnd type="arrow" w="med" len="med"/>
            </a:ln>
          </p:spPr>
        </p:cxnSp>
        <p:cxnSp>
          <p:nvCxnSpPr>
            <p:cNvPr id="27664" name="直接箭头连接符 111"/>
            <p:cNvCxnSpPr/>
            <p:nvPr/>
          </p:nvCxnSpPr>
          <p:spPr>
            <a:xfrm>
              <a:off x="5061" y="2122"/>
              <a:ext cx="0" cy="1905"/>
            </a:xfrm>
            <a:prstGeom prst="straightConnector1">
              <a:avLst/>
            </a:prstGeom>
            <a:ln w="12700" cap="flat" cmpd="sng">
              <a:solidFill>
                <a:srgbClr val="0000FF"/>
              </a:solidFill>
              <a:prstDash val="solid"/>
              <a:round/>
              <a:headEnd type="none" w="med" len="med"/>
              <a:tailEnd type="arrow" w="med" len="med"/>
            </a:ln>
          </p:spPr>
        </p:cxnSp>
        <p:cxnSp>
          <p:nvCxnSpPr>
            <p:cNvPr id="27665" name="直接箭头连接符 112"/>
            <p:cNvCxnSpPr/>
            <p:nvPr/>
          </p:nvCxnSpPr>
          <p:spPr>
            <a:xfrm flipV="1">
              <a:off x="4258" y="703"/>
              <a:ext cx="693" cy="1200"/>
            </a:xfrm>
            <a:prstGeom prst="straightConnector1">
              <a:avLst/>
            </a:prstGeom>
            <a:ln w="12700" cap="flat" cmpd="sng">
              <a:solidFill>
                <a:srgbClr val="0000FF"/>
              </a:solidFill>
              <a:prstDash val="solid"/>
              <a:round/>
              <a:headEnd type="none" w="med" len="med"/>
              <a:tailEnd type="arrow" w="med" len="med"/>
            </a:ln>
          </p:spPr>
        </p:cxnSp>
        <p:cxnSp>
          <p:nvCxnSpPr>
            <p:cNvPr id="27666" name="直接箭头连接符 113"/>
            <p:cNvCxnSpPr/>
            <p:nvPr/>
          </p:nvCxnSpPr>
          <p:spPr>
            <a:xfrm flipH="1" flipV="1">
              <a:off x="4213" y="2113"/>
              <a:ext cx="750" cy="1860"/>
            </a:xfrm>
            <a:prstGeom prst="straightConnector1">
              <a:avLst/>
            </a:prstGeom>
            <a:ln w="12700" cap="flat" cmpd="sng">
              <a:solidFill>
                <a:srgbClr val="0000FF"/>
              </a:solidFill>
              <a:prstDash val="solid"/>
              <a:round/>
              <a:headEnd type="none" w="med" len="med"/>
              <a:tailEnd type="arrow" w="med" len="med"/>
            </a:ln>
          </p:spPr>
        </p:cxnSp>
        <p:cxnSp>
          <p:nvCxnSpPr>
            <p:cNvPr id="27667" name="直接箭头连接符 114"/>
            <p:cNvCxnSpPr/>
            <p:nvPr/>
          </p:nvCxnSpPr>
          <p:spPr>
            <a:xfrm>
              <a:off x="4198" y="2143"/>
              <a:ext cx="0" cy="1905"/>
            </a:xfrm>
            <a:prstGeom prst="straightConnector1">
              <a:avLst/>
            </a:prstGeom>
            <a:ln w="12700" cap="flat" cmpd="sng">
              <a:solidFill>
                <a:srgbClr val="0000FF"/>
              </a:solidFill>
              <a:prstDash val="solid"/>
              <a:round/>
              <a:headEnd type="none" w="med" len="med"/>
              <a:tailEnd type="arrow" w="med" len="med"/>
            </a:ln>
          </p:spPr>
        </p:cxnSp>
        <p:cxnSp>
          <p:nvCxnSpPr>
            <p:cNvPr id="27668" name="直接箭头连接符 132"/>
            <p:cNvCxnSpPr/>
            <p:nvPr/>
          </p:nvCxnSpPr>
          <p:spPr>
            <a:xfrm flipH="1" flipV="1">
              <a:off x="2788" y="2173"/>
              <a:ext cx="750" cy="1860"/>
            </a:xfrm>
            <a:prstGeom prst="straightConnector1">
              <a:avLst/>
            </a:prstGeom>
            <a:ln w="12700" cap="flat" cmpd="sng">
              <a:solidFill>
                <a:srgbClr val="0000FF"/>
              </a:solidFill>
              <a:prstDash val="solid"/>
              <a:round/>
              <a:headEnd type="none" w="med" len="med"/>
              <a:tailEnd type="arrow" w="med" len="med"/>
            </a:ln>
          </p:spPr>
        </p:cxnSp>
        <p:cxnSp>
          <p:nvCxnSpPr>
            <p:cNvPr id="27669" name="直接箭头连接符 133"/>
            <p:cNvCxnSpPr/>
            <p:nvPr/>
          </p:nvCxnSpPr>
          <p:spPr>
            <a:xfrm>
              <a:off x="2773" y="2203"/>
              <a:ext cx="0" cy="1905"/>
            </a:xfrm>
            <a:prstGeom prst="straightConnector1">
              <a:avLst/>
            </a:prstGeom>
            <a:ln w="12700" cap="flat" cmpd="sng">
              <a:solidFill>
                <a:srgbClr val="0000FF"/>
              </a:solidFill>
              <a:prstDash val="solid"/>
              <a:round/>
              <a:headEnd type="none" w="med" len="med"/>
              <a:tailEnd type="arrow" w="med" len="med"/>
            </a:ln>
          </p:spPr>
        </p:cxnSp>
        <p:cxnSp>
          <p:nvCxnSpPr>
            <p:cNvPr id="27670" name="直接箭头连接符 134"/>
            <p:cNvCxnSpPr/>
            <p:nvPr/>
          </p:nvCxnSpPr>
          <p:spPr>
            <a:xfrm flipH="1" flipV="1">
              <a:off x="1933" y="2173"/>
              <a:ext cx="750" cy="1860"/>
            </a:xfrm>
            <a:prstGeom prst="straightConnector1">
              <a:avLst/>
            </a:prstGeom>
            <a:ln w="12700" cap="flat" cmpd="sng">
              <a:solidFill>
                <a:srgbClr val="0000FF"/>
              </a:solidFill>
              <a:prstDash val="solid"/>
              <a:round/>
              <a:headEnd type="none" w="med" len="med"/>
              <a:tailEnd type="arrow" w="med" len="med"/>
            </a:ln>
          </p:spPr>
        </p:cxnSp>
        <p:cxnSp>
          <p:nvCxnSpPr>
            <p:cNvPr id="27671" name="直接箭头连接符 135"/>
            <p:cNvCxnSpPr/>
            <p:nvPr/>
          </p:nvCxnSpPr>
          <p:spPr>
            <a:xfrm>
              <a:off x="1918" y="2203"/>
              <a:ext cx="0" cy="1905"/>
            </a:xfrm>
            <a:prstGeom prst="straightConnector1">
              <a:avLst/>
            </a:prstGeom>
            <a:ln w="12700" cap="flat" cmpd="sng">
              <a:solidFill>
                <a:srgbClr val="0000FF"/>
              </a:solidFill>
              <a:prstDash val="solid"/>
              <a:round/>
              <a:headEnd type="none" w="med" len="med"/>
              <a:tailEnd type="arrow" w="med" len="med"/>
            </a:ln>
          </p:spPr>
        </p:cxnSp>
        <p:cxnSp>
          <p:nvCxnSpPr>
            <p:cNvPr id="27672" name="直接箭头连接符 136"/>
            <p:cNvCxnSpPr/>
            <p:nvPr/>
          </p:nvCxnSpPr>
          <p:spPr>
            <a:xfrm flipH="1" flipV="1">
              <a:off x="1093" y="2218"/>
              <a:ext cx="750" cy="1860"/>
            </a:xfrm>
            <a:prstGeom prst="straightConnector1">
              <a:avLst/>
            </a:prstGeom>
            <a:ln w="12700" cap="flat" cmpd="sng">
              <a:solidFill>
                <a:srgbClr val="0000FF"/>
              </a:solidFill>
              <a:prstDash val="solid"/>
              <a:round/>
              <a:headEnd type="none" w="med" len="med"/>
              <a:tailEnd type="arrow" w="med" len="med"/>
            </a:ln>
          </p:spPr>
        </p:cxnSp>
        <p:cxnSp>
          <p:nvCxnSpPr>
            <p:cNvPr id="27673" name="直接箭头连接符 137"/>
            <p:cNvCxnSpPr/>
            <p:nvPr/>
          </p:nvCxnSpPr>
          <p:spPr>
            <a:xfrm>
              <a:off x="1078" y="2248"/>
              <a:ext cx="0" cy="1905"/>
            </a:xfrm>
            <a:prstGeom prst="straightConnector1">
              <a:avLst/>
            </a:prstGeom>
            <a:ln w="12700" cap="flat" cmpd="sng">
              <a:solidFill>
                <a:srgbClr val="0000FF"/>
              </a:solidFill>
              <a:prstDash val="solid"/>
              <a:round/>
              <a:headEnd type="none" w="med" len="med"/>
              <a:tailEnd type="arrow" w="med" len="med"/>
            </a:ln>
          </p:spPr>
        </p:cxnSp>
        <p:cxnSp>
          <p:nvCxnSpPr>
            <p:cNvPr id="27674" name="直接箭头连接符 140"/>
            <p:cNvCxnSpPr/>
            <p:nvPr/>
          </p:nvCxnSpPr>
          <p:spPr>
            <a:xfrm flipH="1" flipV="1">
              <a:off x="411" y="1605"/>
              <a:ext cx="570" cy="2355"/>
            </a:xfrm>
            <a:prstGeom prst="straightConnector1">
              <a:avLst/>
            </a:prstGeom>
            <a:ln w="12700" cap="flat" cmpd="sng">
              <a:solidFill>
                <a:srgbClr val="0000FF"/>
              </a:solidFill>
              <a:prstDash val="solid"/>
              <a:round/>
              <a:headEnd type="none" w="med" len="med"/>
              <a:tailEnd type="arrow" w="med" len="med"/>
            </a:ln>
          </p:spPr>
        </p:cxnSp>
        <p:cxnSp>
          <p:nvCxnSpPr>
            <p:cNvPr id="27675" name="直接箭头连接符 141"/>
            <p:cNvCxnSpPr/>
            <p:nvPr/>
          </p:nvCxnSpPr>
          <p:spPr>
            <a:xfrm>
              <a:off x="366" y="1680"/>
              <a:ext cx="0" cy="2385"/>
            </a:xfrm>
            <a:prstGeom prst="straightConnector1">
              <a:avLst/>
            </a:prstGeom>
            <a:ln w="12700" cap="flat" cmpd="sng">
              <a:solidFill>
                <a:srgbClr val="0000FF"/>
              </a:solidFill>
              <a:prstDash val="solid"/>
              <a:round/>
              <a:headEnd type="none" w="med" len="med"/>
              <a:tailEnd type="arrow" w="med" len="med"/>
            </a:ln>
          </p:spPr>
        </p:cxnSp>
        <p:sp>
          <p:nvSpPr>
            <p:cNvPr id="27676" name="文本框 142"/>
            <p:cNvSpPr/>
            <p:nvPr/>
          </p:nvSpPr>
          <p:spPr>
            <a:xfrm>
              <a:off x="3561" y="1860"/>
              <a:ext cx="614" cy="435"/>
            </a:xfrm>
            <a:prstGeom prst="rect">
              <a:avLst/>
            </a:prstGeom>
            <a:solidFill>
              <a:srgbClr val="FFFFFF"/>
            </a:solidFill>
            <a:ln w="9525">
              <a:noFill/>
            </a:ln>
          </p:spPr>
          <p:txBody>
            <a:bodyPr lIns="0" rIns="0" anchor="t"/>
            <a:lstStyle/>
            <a:p>
              <a:r>
                <a:rPr lang="en-US" altLang="en-US" sz="1200" dirty="0">
                  <a:latin typeface="Arial" panose="020B0604020202020204" pitchFamily="34" charset="0"/>
                  <a:ea typeface="宋体" panose="02010600030101010101" pitchFamily="2" charset="-122"/>
                </a:rPr>
                <a:t>......</a:t>
              </a:r>
            </a:p>
            <a:p>
              <a:endParaRPr lang="en-US" altLang="en-US" sz="1200" dirty="0">
                <a:latin typeface="Arial" panose="020B0604020202020204" pitchFamily="34" charset="0"/>
                <a:ea typeface="宋体" panose="02010600030101010101" pitchFamily="2" charset="-122"/>
              </a:endParaRPr>
            </a:p>
          </p:txBody>
        </p:sp>
        <p:sp>
          <p:nvSpPr>
            <p:cNvPr id="27677" name="文本框 143"/>
            <p:cNvSpPr/>
            <p:nvPr/>
          </p:nvSpPr>
          <p:spPr>
            <a:xfrm>
              <a:off x="137" y="60"/>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函数A</a:t>
              </a:r>
            </a:p>
            <a:p>
              <a:endParaRPr lang="en-US" altLang="en-US" sz="1200" dirty="0">
                <a:latin typeface="Arial" panose="020B0604020202020204" pitchFamily="34" charset="0"/>
                <a:ea typeface="宋体" panose="02010600030101010101" pitchFamily="2" charset="-122"/>
              </a:endParaRPr>
            </a:p>
          </p:txBody>
        </p:sp>
        <p:sp>
          <p:nvSpPr>
            <p:cNvPr id="27678" name="文本框 144"/>
            <p:cNvSpPr/>
            <p:nvPr/>
          </p:nvSpPr>
          <p:spPr>
            <a:xfrm>
              <a:off x="823" y="7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79" name="文本框 145"/>
            <p:cNvSpPr/>
            <p:nvPr/>
          </p:nvSpPr>
          <p:spPr>
            <a:xfrm>
              <a:off x="160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0" name="文本框 146"/>
            <p:cNvSpPr/>
            <p:nvPr/>
          </p:nvSpPr>
          <p:spPr>
            <a:xfrm>
              <a:off x="2428" y="43"/>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1" name="文本框 147"/>
            <p:cNvSpPr/>
            <p:nvPr/>
          </p:nvSpPr>
          <p:spPr>
            <a:xfrm>
              <a:off x="4738" y="2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2" name="文本框 148"/>
            <p:cNvSpPr/>
            <p:nvPr/>
          </p:nvSpPr>
          <p:spPr>
            <a:xfrm>
              <a:off x="5683" y="58"/>
              <a:ext cx="570" cy="270"/>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函数B</a:t>
              </a:r>
            </a:p>
            <a:p>
              <a:endParaRPr lang="en-US" altLang="en-US" sz="1200" dirty="0">
                <a:latin typeface="Arial" panose="020B0604020202020204" pitchFamily="34" charset="0"/>
                <a:ea typeface="宋体" panose="02010600030101010101" pitchFamily="2" charset="-122"/>
              </a:endParaRPr>
            </a:p>
          </p:txBody>
        </p:sp>
        <p:sp>
          <p:nvSpPr>
            <p:cNvPr id="27683" name="文本框 149"/>
            <p:cNvSpPr/>
            <p:nvPr/>
          </p:nvSpPr>
          <p:spPr>
            <a:xfrm>
              <a:off x="463" y="94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4" name="文本框 150"/>
            <p:cNvSpPr/>
            <p:nvPr/>
          </p:nvSpPr>
          <p:spPr>
            <a:xfrm>
              <a:off x="433" y="24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5" name="文本框 5"/>
            <p:cNvSpPr/>
            <p:nvPr/>
          </p:nvSpPr>
          <p:spPr>
            <a:xfrm>
              <a:off x="1183" y="125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6" name="文本框 115"/>
            <p:cNvSpPr/>
            <p:nvPr/>
          </p:nvSpPr>
          <p:spPr>
            <a:xfrm>
              <a:off x="1153" y="277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7" name="文本框 117"/>
            <p:cNvSpPr/>
            <p:nvPr/>
          </p:nvSpPr>
          <p:spPr>
            <a:xfrm>
              <a:off x="2053" y="1264"/>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88" name="文本框 118"/>
            <p:cNvSpPr/>
            <p:nvPr/>
          </p:nvSpPr>
          <p:spPr>
            <a:xfrm>
              <a:off x="2023" y="2779"/>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89" name="文本框 122"/>
            <p:cNvSpPr/>
            <p:nvPr/>
          </p:nvSpPr>
          <p:spPr>
            <a:xfrm>
              <a:off x="2908" y="130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0" name="文本框 123"/>
            <p:cNvSpPr/>
            <p:nvPr/>
          </p:nvSpPr>
          <p:spPr>
            <a:xfrm>
              <a:off x="2878" y="281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91" name="文本框 124"/>
            <p:cNvSpPr/>
            <p:nvPr/>
          </p:nvSpPr>
          <p:spPr>
            <a:xfrm>
              <a:off x="4363" y="133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2" name="文本框 125"/>
            <p:cNvSpPr/>
            <p:nvPr/>
          </p:nvSpPr>
          <p:spPr>
            <a:xfrm>
              <a:off x="4333" y="284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sp>
          <p:nvSpPr>
            <p:cNvPr id="27693" name="文本框 126"/>
            <p:cNvSpPr/>
            <p:nvPr/>
          </p:nvSpPr>
          <p:spPr>
            <a:xfrm>
              <a:off x="5248" y="1363"/>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调  用</a:t>
              </a:r>
            </a:p>
            <a:p>
              <a:endParaRPr lang="en-US" altLang="en-US" sz="1200" dirty="0">
                <a:latin typeface="Arial" panose="020B0604020202020204" pitchFamily="34" charset="0"/>
                <a:ea typeface="宋体" panose="02010600030101010101" pitchFamily="2" charset="-122"/>
              </a:endParaRPr>
            </a:p>
          </p:txBody>
        </p:sp>
        <p:sp>
          <p:nvSpPr>
            <p:cNvPr id="27694" name="文本框 127"/>
            <p:cNvSpPr/>
            <p:nvPr/>
          </p:nvSpPr>
          <p:spPr>
            <a:xfrm>
              <a:off x="5218" y="2878"/>
              <a:ext cx="570" cy="285"/>
            </a:xfrm>
            <a:prstGeom prst="rect">
              <a:avLst/>
            </a:prstGeom>
            <a:solidFill>
              <a:srgbClr val="FFFFFF"/>
            </a:solidFill>
            <a:ln w="9525">
              <a:noFill/>
            </a:ln>
          </p:spPr>
          <p:txBody>
            <a:bodyPr lIns="0" tIns="0" rIns="0" bIns="0" anchor="t"/>
            <a:lstStyle/>
            <a:p>
              <a:r>
                <a:rPr lang="en-US" altLang="en-US" sz="1200" dirty="0">
                  <a:latin typeface="Arial" panose="020B0604020202020204" pitchFamily="34" charset="0"/>
                  <a:ea typeface="宋体" panose="02010600030101010101" pitchFamily="2" charset="-122"/>
                </a:rPr>
                <a:t>返  回</a:t>
              </a:r>
            </a:p>
            <a:p>
              <a:endParaRPr lang="en-US" altLang="en-US" sz="1200" dirty="0">
                <a:latin typeface="Arial" panose="020B0604020202020204" pitchFamily="34" charset="0"/>
                <a:ea typeface="宋体" panose="02010600030101010101" pitchFamily="2" charset="-122"/>
              </a:endParaRPr>
            </a:p>
          </p:txBody>
        </p:sp>
        <p:cxnSp>
          <p:nvCxnSpPr>
            <p:cNvPr id="27695" name="直接箭头连接符 128"/>
            <p:cNvCxnSpPr/>
            <p:nvPr/>
          </p:nvCxnSpPr>
          <p:spPr>
            <a:xfrm>
              <a:off x="4183" y="508"/>
              <a:ext cx="0" cy="1530"/>
            </a:xfrm>
            <a:prstGeom prst="straightConnector1">
              <a:avLst/>
            </a:prstGeom>
            <a:ln w="12700" cap="flat" cmpd="sng">
              <a:solidFill>
                <a:srgbClr val="0000FF"/>
              </a:solidFill>
              <a:prstDash val="solid"/>
              <a:round/>
              <a:headEnd type="none" w="med" len="med"/>
              <a:tailEnd type="arrow" w="med" len="med"/>
            </a:ln>
          </p:spPr>
        </p:cxnSp>
      </p:gr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12</a:t>
            </a:fld>
            <a:endParaRPr lang="zh-CN" altLang="en-US" dirty="0"/>
          </a:p>
        </p:txBody>
      </p:sp>
      <p:grpSp>
        <p:nvGrpSpPr>
          <p:cNvPr id="55" name="组合 54"/>
          <p:cNvGrpSpPr/>
          <p:nvPr/>
        </p:nvGrpSpPr>
        <p:grpSpPr>
          <a:xfrm>
            <a:off x="539552" y="116632"/>
            <a:ext cx="4583419" cy="684042"/>
            <a:chOff x="958665" y="1326432"/>
            <a:chExt cx="4583419" cy="684042"/>
          </a:xfrm>
        </p:grpSpPr>
        <p:sp>
          <p:nvSpPr>
            <p:cNvPr id="56"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函数的定义</a:t>
              </a:r>
              <a:endParaRPr lang="zh-CN" altLang="en-US" sz="3600" b="1" dirty="0">
                <a:latin typeface="黑体" panose="02010609060101010101" pitchFamily="49" charset="-122"/>
                <a:ea typeface="黑体" panose="02010609060101010101" pitchFamily="49" charset="-122"/>
              </a:endParaRPr>
            </a:p>
          </p:txBody>
        </p:sp>
        <p:grpSp>
          <p:nvGrpSpPr>
            <p:cNvPr id="57" name="组合 56"/>
            <p:cNvGrpSpPr/>
            <p:nvPr/>
          </p:nvGrpSpPr>
          <p:grpSpPr>
            <a:xfrm>
              <a:off x="958665" y="1327471"/>
              <a:ext cx="842977" cy="683003"/>
              <a:chOff x="958665" y="1327471"/>
              <a:chExt cx="842977" cy="683003"/>
            </a:xfrm>
          </p:grpSpPr>
          <p:sp>
            <p:nvSpPr>
              <p:cNvPr id="5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59" name="图片 58"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7650"/>
                                        </p:tgtEl>
                                        <p:attrNameLst>
                                          <p:attrName>style.visibility</p:attrName>
                                        </p:attrNameLst>
                                      </p:cBhvr>
                                      <p:to>
                                        <p:strVal val="visible"/>
                                      </p:to>
                                    </p:set>
                                    <p:anim calcmode="lin" valueType="num">
                                      <p:cBhvr additive="base">
                                        <p:cTn id="23" dur="500" fill="hold"/>
                                        <p:tgtEl>
                                          <p:spTgt spid="27650"/>
                                        </p:tgtEl>
                                        <p:attrNameLst>
                                          <p:attrName>ppt_x</p:attrName>
                                        </p:attrNameLst>
                                      </p:cBhvr>
                                      <p:tavLst>
                                        <p:tav tm="0">
                                          <p:val>
                                            <p:strVal val="#ppt_x"/>
                                          </p:val>
                                        </p:tav>
                                        <p:tav tm="100000">
                                          <p:val>
                                            <p:strVal val="#ppt_x"/>
                                          </p:val>
                                        </p:tav>
                                      </p:tavLst>
                                    </p:anim>
                                    <p:anim calcmode="lin" valueType="num">
                                      <p:cBhvr additive="base">
                                        <p:cTn id="24" dur="500" fill="hold"/>
                                        <p:tgtEl>
                                          <p:spTgt spid="276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文本占位符 23554"/>
          <p:cNvSpPr>
            <a:spLocks noGrp="1"/>
          </p:cNvSpPr>
          <p:nvPr>
            <p:ph idx="1"/>
          </p:nvPr>
        </p:nvSpPr>
        <p:spPr>
          <a:xfrm>
            <a:off x="457200" y="962976"/>
            <a:ext cx="8229600" cy="4678451"/>
          </a:xfrm>
        </p:spPr>
        <p:txBody>
          <a:bodyPr vert="horz" wrap="square" lIns="68591" tIns="34295" rIns="68591" bIns="34295" numCol="1" anchor="t" anchorCtr="0" compatLnSpc="1"/>
          <a:lstStyle/>
          <a:p>
            <a:pPr>
              <a:spcBef>
                <a:spcPts val="600"/>
              </a:spcBef>
              <a:spcAft>
                <a:spcPts val="0"/>
              </a:spcAft>
              <a:buClr>
                <a:srgbClr val="FF0000"/>
              </a:buClr>
              <a:buSzPct val="90000"/>
              <a:buFont typeface="Wingdings" panose="05000000000000000000" pitchFamily="2" charset="2"/>
              <a:buChar char="n"/>
            </a:pPr>
            <a:r>
              <a:rPr lang="zh-CN" altLang="en-US" sz="2000" dirty="0"/>
              <a:t>函数定义时括弧内为形参，一个函数可以没有形参，但是括弧必须要有，表示该函数不接受参数。</a:t>
            </a:r>
          </a:p>
          <a:p>
            <a:pPr>
              <a:spcBef>
                <a:spcPts val="600"/>
              </a:spcBef>
              <a:spcAft>
                <a:spcPts val="0"/>
              </a:spcAft>
              <a:buClr>
                <a:srgbClr val="FF0000"/>
              </a:buClr>
              <a:buSzPct val="90000"/>
              <a:buFont typeface="Wingdings" panose="05000000000000000000" pitchFamily="2" charset="2"/>
              <a:buChar char="n"/>
            </a:pPr>
            <a:r>
              <a:rPr lang="zh-CN" altLang="en-US" sz="2000" dirty="0"/>
              <a:t>函数调用时向其传递实参，将实参</a:t>
            </a:r>
            <a:r>
              <a:rPr lang="zh-CN" altLang="en-US" sz="2000" dirty="0">
                <a:solidFill>
                  <a:srgbClr val="FF0000"/>
                </a:solidFill>
              </a:rPr>
              <a:t>引用</a:t>
            </a:r>
            <a:r>
              <a:rPr lang="zh-CN" altLang="en-US" sz="2000" dirty="0"/>
              <a:t>传递给形参。</a:t>
            </a:r>
          </a:p>
          <a:p>
            <a:pPr>
              <a:spcBef>
                <a:spcPts val="600"/>
              </a:spcBef>
              <a:spcAft>
                <a:spcPts val="0"/>
              </a:spcAft>
              <a:buClr>
                <a:srgbClr val="FF0000"/>
              </a:buClr>
              <a:buSzPct val="90000"/>
              <a:buFont typeface="Wingdings" panose="05000000000000000000" pitchFamily="2" charset="2"/>
              <a:buChar char="n"/>
            </a:pPr>
            <a:r>
              <a:rPr lang="zh-CN" altLang="en-US" sz="2000" dirty="0"/>
              <a:t>在定义函数时，对参数个数并没有限制，如果有多个形参，需要使用逗号进行分隔。</a:t>
            </a:r>
          </a:p>
          <a:p>
            <a:pPr eaLnBrk="1" hangingPunct="1">
              <a:buSzPct val="90000"/>
              <a:buFont typeface="Wingdings" panose="05000000000000000000" pitchFamily="2" charset="2"/>
              <a:buChar char="•"/>
            </a:pPr>
            <a:endParaRPr lang="zh-CN" altLang="en-US" dirty="0"/>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13</a:t>
            </a:fld>
            <a:endParaRPr lang="zh-CN" altLang="en-US" dirty="0"/>
          </a:p>
        </p:txBody>
      </p:sp>
      <p:grpSp>
        <p:nvGrpSpPr>
          <p:cNvPr id="5" name="组合 114"/>
          <p:cNvGrpSpPr/>
          <p:nvPr/>
        </p:nvGrpSpPr>
        <p:grpSpPr>
          <a:xfrm>
            <a:off x="13841" y="121967"/>
            <a:ext cx="6225040" cy="662730"/>
            <a:chOff x="377789" y="3380765"/>
            <a:chExt cx="6225040" cy="662730"/>
          </a:xfrm>
        </p:grpSpPr>
        <p:grpSp>
          <p:nvGrpSpPr>
            <p:cNvPr id="6" name="组合 105"/>
            <p:cNvGrpSpPr/>
            <p:nvPr/>
          </p:nvGrpSpPr>
          <p:grpSpPr>
            <a:xfrm>
              <a:off x="377789" y="3380765"/>
              <a:ext cx="6225040" cy="662730"/>
              <a:chOff x="377789" y="3380765"/>
              <a:chExt cx="6225040" cy="662730"/>
            </a:xfrm>
          </p:grpSpPr>
          <p:sp>
            <p:nvSpPr>
              <p:cNvPr id="8"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37778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5.2 </a:t>
                </a:r>
                <a:r>
                  <a:rPr lang="zh-CN" altLang="en-US" sz="3600" b="1" dirty="0">
                    <a:latin typeface="Times New Roman" panose="02020603050405020304" pitchFamily="18" charset="0"/>
                    <a:ea typeface="黑体" panose="02010609060101010101" pitchFamily="49" charset="-122"/>
                  </a:rPr>
                  <a:t> 形参与实参</a:t>
                </a:r>
                <a:endParaRPr lang="zh-CN" altLang="en-US" sz="3600" b="1" dirty="0">
                  <a:latin typeface="黑体" panose="02010609060101010101" pitchFamily="49" charset="-122"/>
                  <a:ea typeface="黑体" panose="02010609060101010101"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占位符 25602"/>
          <p:cNvSpPr txBox="1"/>
          <p:nvPr/>
        </p:nvSpPr>
        <p:spPr bwMode="auto">
          <a:xfrm>
            <a:off x="482352" y="2708920"/>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000" dirty="0"/>
              <a:t>对于绝大多数情况下，</a:t>
            </a:r>
            <a:r>
              <a:rPr lang="zh-CN" altLang="en-US" sz="2000" dirty="0">
                <a:solidFill>
                  <a:srgbClr val="FF0000"/>
                </a:solidFill>
              </a:rPr>
              <a:t>在函数内部直接修改形参的值不会影响实参，而是创建一个新变量</a:t>
            </a:r>
            <a:r>
              <a:rPr lang="zh-CN" altLang="en-US" sz="2000" dirty="0"/>
              <a:t>。</a:t>
            </a:r>
          </a:p>
        </p:txBody>
      </p:sp>
      <p:sp>
        <p:nvSpPr>
          <p:cNvPr id="4" name="矩形 3"/>
          <p:cNvSpPr/>
          <p:nvPr/>
        </p:nvSpPr>
        <p:spPr>
          <a:xfrm>
            <a:off x="1334369" y="3404943"/>
            <a:ext cx="7344816" cy="3050515"/>
          </a:xfrm>
          <a:prstGeom prst="rect">
            <a:avLst/>
          </a:prstGeom>
        </p:spPr>
        <p:txBody>
          <a:bodyPr wrap="square">
            <a:spAutoFit/>
          </a:bodyPr>
          <a:lstStyle/>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def</a:t>
            </a:r>
            <a:r>
              <a:rPr lang="en-US" altLang="zh-CN" sz="1600" dirty="0">
                <a:latin typeface="Consolas" panose="020B0609020204030204" pitchFamily="49" charset="0"/>
              </a:rPr>
              <a:t> </a:t>
            </a:r>
            <a:r>
              <a:rPr lang="en-US" altLang="zh-CN" sz="1600" dirty="0" err="1">
                <a:latin typeface="Consolas" panose="020B0609020204030204" pitchFamily="49" charset="0"/>
              </a:rPr>
              <a:t>addOne</a:t>
            </a:r>
            <a:r>
              <a:rPr lang="en-US" altLang="zh-CN" sz="1600" dirty="0">
                <a:latin typeface="Consolas" panose="020B0609020204030204" pitchFamily="49" charset="0"/>
              </a:rPr>
              <a:t>(a):</a:t>
            </a:r>
          </a:p>
          <a:p>
            <a:pPr>
              <a:lnSpc>
                <a:spcPct val="80000"/>
              </a:lnSpc>
              <a:buSzPct val="90000"/>
              <a:buFont typeface="Wingdings" panose="05000000000000000000" pitchFamily="2" charset="2"/>
              <a:buNone/>
            </a:pPr>
            <a:r>
              <a:rPr lang="en-US" altLang="zh-CN" sz="1600" dirty="0">
                <a:latin typeface="Consolas" panose="020B0609020204030204" pitchFamily="49" charset="0"/>
              </a:rPr>
              <a:t>    print(id(a), ':', a)</a:t>
            </a:r>
          </a:p>
          <a:p>
            <a:pPr>
              <a:lnSpc>
                <a:spcPct val="80000"/>
              </a:lnSpc>
              <a:buSzPct val="90000"/>
              <a:buFont typeface="Wingdings" panose="05000000000000000000" pitchFamily="2" charset="2"/>
              <a:buNone/>
            </a:pPr>
            <a:r>
              <a:rPr lang="en-US" altLang="zh-CN" sz="1600" dirty="0">
                <a:latin typeface="Consolas" panose="020B0609020204030204" pitchFamily="49" charset="0"/>
              </a:rPr>
              <a:t>    a += 1</a:t>
            </a:r>
          </a:p>
          <a:p>
            <a:pPr>
              <a:lnSpc>
                <a:spcPct val="80000"/>
              </a:lnSpc>
              <a:buSzPct val="90000"/>
              <a:buFont typeface="Wingdings" panose="05000000000000000000" pitchFamily="2" charset="2"/>
              <a:buNone/>
            </a:pPr>
            <a:r>
              <a:rPr lang="en-US" altLang="zh-CN" sz="1600" dirty="0">
                <a:latin typeface="Consolas" panose="020B0609020204030204" pitchFamily="49" charset="0"/>
              </a:rPr>
              <a:t>    print(id(a), ':', a)</a:t>
            </a:r>
          </a:p>
          <a:p>
            <a:pPr>
              <a:lnSpc>
                <a:spcPct val="80000"/>
              </a:lnSpc>
              <a:buSzPct val="90000"/>
              <a:buFont typeface="Wingdings" panose="05000000000000000000" pitchFamily="2" charset="2"/>
              <a:buNone/>
            </a:pPr>
            <a:r>
              <a:rPr lang="en-US" altLang="zh-CN" sz="1600" dirty="0">
                <a:latin typeface="Consolas" panose="020B0609020204030204" pitchFamily="49" charset="0"/>
              </a:rPr>
              <a:t>	</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v = 3</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id(v)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1599055008</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a:t>
            </a:r>
            <a:r>
              <a:rPr lang="en-US" altLang="zh-CN" sz="1600" dirty="0" err="1">
                <a:latin typeface="Consolas" panose="020B0609020204030204" pitchFamily="49" charset="0"/>
              </a:rPr>
              <a:t>addOne</a:t>
            </a:r>
            <a:r>
              <a:rPr lang="en-US" altLang="zh-CN" sz="1600" dirty="0">
                <a:latin typeface="Consolas" panose="020B0609020204030204" pitchFamily="49" charset="0"/>
              </a:rPr>
              <a:t>(v)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1599055008 : 3</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1599055040 : 4</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3</a:t>
            </a:r>
          </a:p>
          <a:p>
            <a:pPr>
              <a:lnSpc>
                <a:spcPct val="80000"/>
              </a:lnSpc>
              <a:buSzPct val="90000"/>
              <a:buFont typeface="Wingdings" panose="05000000000000000000" pitchFamily="2" charset="2"/>
              <a:buNone/>
            </a:pPr>
            <a:r>
              <a:rPr lang="en-US" altLang="zh-CN" sz="1600" dirty="0">
                <a:latin typeface="Consolas" panose="020B0609020204030204" pitchFamily="49" charset="0"/>
              </a:rPr>
              <a:t>&gt;&gt;&gt; id(v)</a:t>
            </a:r>
          </a:p>
          <a:p>
            <a:pPr>
              <a:lnSpc>
                <a:spcPct val="80000"/>
              </a:lnSpc>
              <a:buSzPct val="90000"/>
              <a:buFont typeface="Wingdings" panose="05000000000000000000" pitchFamily="2" charset="2"/>
              <a:buNone/>
            </a:pPr>
            <a:r>
              <a:rPr lang="en-US" altLang="zh-CN" sz="1600" dirty="0">
                <a:solidFill>
                  <a:srgbClr val="0000FF"/>
                </a:solidFill>
                <a:latin typeface="Consolas" panose="020B0609020204030204" pitchFamily="49" charset="0"/>
              </a:rPr>
              <a:t>1599055008</a:t>
            </a:r>
          </a:p>
        </p:txBody>
      </p:sp>
      <p:sp>
        <p:nvSpPr>
          <p:cNvPr id="14" name="文本框 13"/>
          <p:cNvSpPr txBox="1"/>
          <p:nvPr/>
        </p:nvSpPr>
        <p:spPr>
          <a:xfrm>
            <a:off x="3618918" y="5021211"/>
            <a:ext cx="3672408" cy="369332"/>
          </a:xfrm>
          <a:prstGeom prst="rect">
            <a:avLst/>
          </a:prstGeom>
          <a:solidFill>
            <a:srgbClr val="FFFF00"/>
          </a:solidFill>
        </p:spPr>
        <p:txBody>
          <a:bodyPr wrap="square" rtlCol="0">
            <a:spAutoFit/>
          </a:bodyPr>
          <a:lstStyle/>
          <a:p>
            <a:r>
              <a:rPr lang="zh-CN" altLang="en-US" noProof="1">
                <a:solidFill>
                  <a:srgbClr val="FF0000"/>
                </a:solidFill>
              </a:rPr>
              <a:t>注意：此时</a:t>
            </a:r>
            <a:r>
              <a:rPr lang="en-US" altLang="zh-CN" noProof="1">
                <a:solidFill>
                  <a:srgbClr val="FF0000"/>
                </a:solidFill>
              </a:rPr>
              <a:t>a</a:t>
            </a:r>
            <a:r>
              <a:rPr lang="zh-CN" altLang="en-US" noProof="1">
                <a:solidFill>
                  <a:srgbClr val="FF0000"/>
                </a:solidFill>
              </a:rPr>
              <a:t>的地址与</a:t>
            </a:r>
            <a:r>
              <a:rPr lang="en-US" altLang="zh-CN" noProof="1">
                <a:solidFill>
                  <a:srgbClr val="FF0000"/>
                </a:solidFill>
              </a:rPr>
              <a:t>v</a:t>
            </a:r>
            <a:r>
              <a:rPr lang="zh-CN" altLang="en-US" noProof="1">
                <a:solidFill>
                  <a:srgbClr val="FF0000"/>
                </a:solidFill>
              </a:rPr>
              <a:t>的地址相同</a:t>
            </a:r>
          </a:p>
        </p:txBody>
      </p:sp>
      <p:sp>
        <p:nvSpPr>
          <p:cNvPr id="15" name="文本框 14"/>
          <p:cNvSpPr txBox="1"/>
          <p:nvPr/>
        </p:nvSpPr>
        <p:spPr>
          <a:xfrm>
            <a:off x="3618918" y="5922717"/>
            <a:ext cx="3515654" cy="369332"/>
          </a:xfrm>
          <a:prstGeom prst="rect">
            <a:avLst/>
          </a:prstGeom>
          <a:solidFill>
            <a:srgbClr val="FFFF00"/>
          </a:solidFill>
        </p:spPr>
        <p:txBody>
          <a:bodyPr wrap="square" rtlCol="0">
            <a:spAutoFit/>
          </a:bodyPr>
          <a:lstStyle/>
          <a:p>
            <a:r>
              <a:rPr lang="zh-CN" altLang="en-US" noProof="1">
                <a:solidFill>
                  <a:srgbClr val="FF0000"/>
                </a:solidFill>
              </a:rPr>
              <a:t>现在</a:t>
            </a:r>
            <a:r>
              <a:rPr lang="en-US" altLang="zh-CN" noProof="1">
                <a:solidFill>
                  <a:srgbClr val="FF0000"/>
                </a:solidFill>
              </a:rPr>
              <a:t>a</a:t>
            </a:r>
            <a:r>
              <a:rPr lang="zh-CN" altLang="en-US" noProof="1">
                <a:solidFill>
                  <a:srgbClr val="FF0000"/>
                </a:solidFill>
              </a:rPr>
              <a:t>的地址和</a:t>
            </a:r>
            <a:r>
              <a:rPr lang="en-US" altLang="zh-CN" noProof="1">
                <a:solidFill>
                  <a:srgbClr val="FF0000"/>
                </a:solidFill>
              </a:rPr>
              <a:t>v</a:t>
            </a:r>
            <a:r>
              <a:rPr lang="zh-CN" altLang="en-US" noProof="1">
                <a:solidFill>
                  <a:srgbClr val="FF0000"/>
                </a:solidFill>
              </a:rPr>
              <a:t>的地址不一样了</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1" end="11"/>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12" end="12"/>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15"/>
                                        </p:tgtEl>
                                        <p:attrNameLst>
                                          <p:attrName>style.visibility</p:attrName>
                                        </p:attrNameLst>
                                      </p:cBhvr>
                                      <p:to>
                                        <p:strVal val="visible"/>
                                      </p:to>
                                    </p:set>
                                    <p:anim calcmode="lin" valueType="num">
                                      <p:cBhvr additive="base">
                                        <p:cTn id="85" dur="500" fill="hold"/>
                                        <p:tgtEl>
                                          <p:spTgt spid="15"/>
                                        </p:tgtEl>
                                        <p:attrNameLst>
                                          <p:attrName>ppt_x</p:attrName>
                                        </p:attrNameLst>
                                      </p:cBhvr>
                                      <p:tavLst>
                                        <p:tav tm="0">
                                          <p:val>
                                            <p:strVal val="#ppt_x"/>
                                          </p:val>
                                        </p:tav>
                                        <p:tav tm="100000">
                                          <p:val>
                                            <p:strVal val="#ppt_x"/>
                                          </p:val>
                                        </p:tav>
                                      </p:tavLst>
                                    </p:anim>
                                    <p:anim calcmode="lin" valueType="num">
                                      <p:cBhvr additive="base">
                                        <p:cTn id="8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文本占位符 26626"/>
          <p:cNvSpPr>
            <a:spLocks noGrp="1"/>
          </p:cNvSpPr>
          <p:nvPr>
            <p:ph idx="1"/>
          </p:nvPr>
        </p:nvSpPr>
        <p:spPr>
          <a:xfrm>
            <a:off x="395536" y="945836"/>
            <a:ext cx="8496944" cy="4678451"/>
          </a:xfrm>
        </p:spPr>
        <p:txBody>
          <a:bodyPr vert="horz" wrap="square" lIns="68591" tIns="34295" rIns="68591" bIns="34295" numCol="1" anchor="t" anchorCtr="0" compatLnSpc="1"/>
          <a:lstStyle/>
          <a:p>
            <a:pPr eaLnBrk="1" fontAlgn="base" hangingPunct="1">
              <a:spcBef>
                <a:spcPts val="600"/>
              </a:spcBef>
              <a:buClr>
                <a:srgbClr val="FF0000"/>
              </a:buClr>
              <a:buSzPct val="90000"/>
              <a:buFont typeface="Wingdings" panose="05000000000000000000" pitchFamily="2" charset="2"/>
              <a:buChar char="n"/>
            </a:pPr>
            <a:r>
              <a:rPr lang="zh-CN" altLang="en-US" sz="2000" noProof="1"/>
              <a:t>有些情况下，可以通过</a:t>
            </a:r>
            <a:r>
              <a:rPr lang="zh-CN" altLang="en-US" sz="2000" noProof="1">
                <a:solidFill>
                  <a:srgbClr val="FF0000"/>
                </a:solidFill>
              </a:rPr>
              <a:t>特殊的方式</a:t>
            </a:r>
            <a:r>
              <a:rPr lang="zh-CN" altLang="en-US" sz="2000" noProof="1"/>
              <a:t>在函数内部修改实参的值。</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14</a:t>
            </a:fld>
            <a:endParaRPr lang="zh-CN" altLang="en-US" dirty="0"/>
          </a:p>
        </p:txBody>
      </p:sp>
      <p:grpSp>
        <p:nvGrpSpPr>
          <p:cNvPr id="6" name="组合 114"/>
          <p:cNvGrpSpPr/>
          <p:nvPr/>
        </p:nvGrpSpPr>
        <p:grpSpPr>
          <a:xfrm>
            <a:off x="13841" y="121967"/>
            <a:ext cx="6225040" cy="662730"/>
            <a:chOff x="377789" y="3380765"/>
            <a:chExt cx="6225040" cy="662730"/>
          </a:xfrm>
        </p:grpSpPr>
        <p:grpSp>
          <p:nvGrpSpPr>
            <p:cNvPr id="7" name="组合 105"/>
            <p:cNvGrpSpPr/>
            <p:nvPr/>
          </p:nvGrpSpPr>
          <p:grpSpPr>
            <a:xfrm>
              <a:off x="377789" y="3380765"/>
              <a:ext cx="6225040" cy="662730"/>
              <a:chOff x="377789" y="3380765"/>
              <a:chExt cx="6225040" cy="662730"/>
            </a:xfrm>
          </p:grpSpPr>
          <p:sp>
            <p:nvSpPr>
              <p:cNvPr id="9"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37778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5.2 </a:t>
                </a:r>
                <a:r>
                  <a:rPr lang="zh-CN" altLang="en-US" sz="3600" b="1" dirty="0">
                    <a:latin typeface="Times New Roman" panose="02020603050405020304" pitchFamily="18" charset="0"/>
                    <a:ea typeface="黑体" panose="02010609060101010101" pitchFamily="49" charset="-122"/>
                  </a:rPr>
                  <a:t> 形参与实参</a:t>
                </a:r>
                <a:endParaRPr lang="zh-CN" altLang="en-US" sz="3600" b="1" dirty="0">
                  <a:latin typeface="黑体" panose="02010609060101010101" pitchFamily="49" charset="-122"/>
                  <a:ea typeface="黑体" panose="02010609060101010101"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4" name="矩形 3"/>
          <p:cNvSpPr/>
          <p:nvPr/>
        </p:nvSpPr>
        <p:spPr>
          <a:xfrm>
            <a:off x="971600" y="1310146"/>
            <a:ext cx="7715200" cy="2505301"/>
          </a:xfrm>
          <a:prstGeom prst="rect">
            <a:avLst/>
          </a:prstGeom>
        </p:spPr>
        <p:txBody>
          <a:bodyPr wrap="square">
            <a:spAutoFit/>
          </a:bodyPr>
          <a:lstStyle/>
          <a:p>
            <a:pPr>
              <a:lnSpc>
                <a:spcPct val="80000"/>
              </a:lnSpc>
              <a:buSzPct val="90000"/>
            </a:pPr>
            <a:r>
              <a:rPr lang="en-US" altLang="zh-CN" sz="1600" noProof="1">
                <a:latin typeface="Consolas" panose="020B0609020204030204" pitchFamily="49" charset="0"/>
              </a:rPr>
              <a:t>&gt;&gt;&gt; def modify(v):          </a:t>
            </a:r>
            <a:r>
              <a:rPr lang="en-US" altLang="zh-CN" sz="1600" noProof="1">
                <a:solidFill>
                  <a:srgbClr val="0000FF"/>
                </a:solidFill>
                <a:latin typeface="Consolas" panose="020B0609020204030204" pitchFamily="49" charset="0"/>
              </a:rPr>
              <a:t># </a:t>
            </a:r>
            <a:r>
              <a:rPr lang="zh-CN" altLang="en-US" sz="1600" noProof="1">
                <a:solidFill>
                  <a:srgbClr val="0000FF"/>
                </a:solidFill>
                <a:latin typeface="Consolas" panose="020B0609020204030204" pitchFamily="49" charset="0"/>
              </a:rPr>
              <a:t>使用下标修改列表元素值</a:t>
            </a:r>
          </a:p>
          <a:p>
            <a:pPr>
              <a:lnSpc>
                <a:spcPct val="80000"/>
              </a:lnSpc>
              <a:buSzPct val="90000"/>
            </a:pPr>
            <a:r>
              <a:rPr lang="en-US" altLang="zh-CN" sz="1600" noProof="1">
                <a:latin typeface="Consolas" panose="020B0609020204030204" pitchFamily="49" charset="0"/>
              </a:rPr>
              <a:t>    v[0] = v[0]+1</a:t>
            </a:r>
          </a:p>
          <a:p>
            <a:pPr>
              <a:lnSpc>
                <a:spcPct val="80000"/>
              </a:lnSpc>
              <a:buSzPct val="90000"/>
            </a:pPr>
            <a:r>
              <a:rPr lang="en-US" altLang="zh-CN" sz="1600" noProof="1">
                <a:latin typeface="Consolas" panose="020B0609020204030204" pitchFamily="49" charset="0"/>
              </a:rPr>
              <a:t>&gt;&gt;&gt; a = [2]</a:t>
            </a:r>
          </a:p>
          <a:p>
            <a:pPr>
              <a:lnSpc>
                <a:spcPct val="80000"/>
              </a:lnSpc>
              <a:buSzPct val="90000"/>
            </a:pPr>
            <a:r>
              <a:rPr lang="en-US" altLang="zh-CN" sz="1600" noProof="1">
                <a:latin typeface="Consolas" panose="020B0609020204030204" pitchFamily="49" charset="0"/>
              </a:rPr>
              <a:t>&gt;&gt;&gt; modify(a)</a:t>
            </a:r>
          </a:p>
          <a:p>
            <a:pPr>
              <a:lnSpc>
                <a:spcPct val="80000"/>
              </a:lnSpc>
              <a:buSzPct val="90000"/>
            </a:pPr>
            <a:r>
              <a:rPr lang="en-US" altLang="zh-CN" sz="1600" noProof="1">
                <a:latin typeface="Consolas" panose="020B0609020204030204" pitchFamily="49" charset="0"/>
              </a:rPr>
              <a:t>&gt;&gt;&gt; a</a:t>
            </a:r>
          </a:p>
          <a:p>
            <a:pPr>
              <a:lnSpc>
                <a:spcPct val="80000"/>
              </a:lnSpc>
              <a:buSzPct val="90000"/>
            </a:pPr>
            <a:r>
              <a:rPr lang="en-US" altLang="zh-CN" sz="1600" noProof="1">
                <a:solidFill>
                  <a:srgbClr val="0000FF"/>
                </a:solidFill>
                <a:latin typeface="Consolas" panose="020B0609020204030204" pitchFamily="49" charset="0"/>
              </a:rPr>
              <a:t>[3]</a:t>
            </a:r>
          </a:p>
          <a:p>
            <a:pPr>
              <a:lnSpc>
                <a:spcPct val="80000"/>
              </a:lnSpc>
              <a:buSzPct val="90000"/>
            </a:pPr>
            <a:r>
              <a:rPr lang="en-US" altLang="zh-CN" sz="1600" noProof="1">
                <a:latin typeface="Consolas" panose="020B0609020204030204" pitchFamily="49" charset="0"/>
              </a:rPr>
              <a:t>&gt;&gt;&gt; def modify(v, item):    </a:t>
            </a:r>
            <a:r>
              <a:rPr lang="en-US" altLang="zh-CN" sz="1600" noProof="1">
                <a:solidFill>
                  <a:srgbClr val="0000FF"/>
                </a:solidFill>
                <a:latin typeface="Consolas" panose="020B0609020204030204" pitchFamily="49" charset="0"/>
              </a:rPr>
              <a:t># </a:t>
            </a:r>
            <a:r>
              <a:rPr lang="zh-CN" altLang="en-US" sz="1600" noProof="1">
                <a:solidFill>
                  <a:srgbClr val="0000FF"/>
                </a:solidFill>
                <a:latin typeface="Consolas" panose="020B0609020204030204" pitchFamily="49" charset="0"/>
              </a:rPr>
              <a:t>使用列表的方法为列表增加元素</a:t>
            </a:r>
          </a:p>
          <a:p>
            <a:pPr>
              <a:lnSpc>
                <a:spcPct val="80000"/>
              </a:lnSpc>
              <a:buSzPct val="90000"/>
            </a:pPr>
            <a:r>
              <a:rPr lang="en-US" altLang="zh-CN" sz="1600" noProof="1">
                <a:latin typeface="Consolas" panose="020B0609020204030204" pitchFamily="49" charset="0"/>
              </a:rPr>
              <a:t>    v.append(item)</a:t>
            </a:r>
          </a:p>
          <a:p>
            <a:pPr>
              <a:lnSpc>
                <a:spcPct val="80000"/>
              </a:lnSpc>
              <a:buSzPct val="90000"/>
            </a:pPr>
            <a:r>
              <a:rPr lang="en-US" altLang="zh-CN" sz="1600" noProof="1">
                <a:latin typeface="Consolas" panose="020B0609020204030204" pitchFamily="49" charset="0"/>
              </a:rPr>
              <a:t>&gt;&gt;&gt; a = [2]</a:t>
            </a:r>
          </a:p>
          <a:p>
            <a:pPr>
              <a:lnSpc>
                <a:spcPct val="80000"/>
              </a:lnSpc>
              <a:buSzPct val="90000"/>
            </a:pPr>
            <a:r>
              <a:rPr lang="en-US" altLang="zh-CN" sz="1600" noProof="1">
                <a:latin typeface="Consolas" panose="020B0609020204030204" pitchFamily="49" charset="0"/>
              </a:rPr>
              <a:t>&gt;&gt;&gt; modify(a,3)</a:t>
            </a:r>
          </a:p>
          <a:p>
            <a:pPr>
              <a:lnSpc>
                <a:spcPct val="80000"/>
              </a:lnSpc>
              <a:buSzPct val="90000"/>
            </a:pPr>
            <a:r>
              <a:rPr lang="en-US" altLang="zh-CN" sz="1600" noProof="1">
                <a:latin typeface="Consolas" panose="020B0609020204030204" pitchFamily="49" charset="0"/>
              </a:rPr>
              <a:t>&gt;&gt;&gt; a</a:t>
            </a:r>
          </a:p>
          <a:p>
            <a:pPr>
              <a:lnSpc>
                <a:spcPct val="80000"/>
              </a:lnSpc>
              <a:buSzPct val="90000"/>
            </a:pPr>
            <a:r>
              <a:rPr lang="en-US" altLang="zh-CN" sz="1600" noProof="1">
                <a:solidFill>
                  <a:srgbClr val="0000FF"/>
                </a:solidFill>
                <a:latin typeface="Consolas" panose="020B0609020204030204" pitchFamily="49" charset="0"/>
              </a:rPr>
              <a:t>[2, 3]</a:t>
            </a:r>
          </a:p>
        </p:txBody>
      </p:sp>
      <p:sp>
        <p:nvSpPr>
          <p:cNvPr id="12" name="内容占位符 2"/>
          <p:cNvSpPr txBox="1"/>
          <p:nvPr/>
        </p:nvSpPr>
        <p:spPr bwMode="auto">
          <a:xfrm>
            <a:off x="467544" y="3770193"/>
            <a:ext cx="8507288"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pPr>
            <a:r>
              <a:rPr lang="zh-CN" altLang="en-US" sz="2000" noProof="1"/>
              <a:t>如果传递给函数的</a:t>
            </a:r>
            <a:r>
              <a:rPr lang="zh-CN" altLang="en-US" sz="2000" noProof="1">
                <a:solidFill>
                  <a:srgbClr val="FF0000"/>
                </a:solidFill>
              </a:rPr>
              <a:t>实参是可变序列</a:t>
            </a:r>
            <a:r>
              <a:rPr lang="zh-CN" altLang="en-US" sz="2000" noProof="1"/>
              <a:t>，并且在函数内部使用</a:t>
            </a:r>
            <a:r>
              <a:rPr lang="zh-CN" altLang="en-US" sz="2000" noProof="1">
                <a:solidFill>
                  <a:srgbClr val="FF0000"/>
                </a:solidFill>
              </a:rPr>
              <a:t>下标</a:t>
            </a:r>
            <a:r>
              <a:rPr lang="zh-CN" altLang="en-US" sz="2000" noProof="1"/>
              <a:t>或</a:t>
            </a:r>
            <a:r>
              <a:rPr lang="zh-CN" altLang="en-US" sz="2000" noProof="1">
                <a:solidFill>
                  <a:srgbClr val="FF0000"/>
                </a:solidFill>
              </a:rPr>
              <a:t>可变序列自身的方法</a:t>
            </a:r>
            <a:r>
              <a:rPr lang="zh-CN" altLang="en-US" sz="2000" noProof="1"/>
              <a:t>增加、删除元素或修改元素时，实参也得到相应的修改。</a:t>
            </a:r>
          </a:p>
          <a:p>
            <a:pPr>
              <a:lnSpc>
                <a:spcPct val="80000"/>
              </a:lnSpc>
              <a:buSzPct val="90000"/>
              <a:buFont typeface="Wingdings" panose="05000000000000000000" pitchFamily="2" charset="2"/>
              <a:buNone/>
            </a:pPr>
            <a:endParaRPr lang="en-US" altLang="zh-CN" sz="1350" noProof="1">
              <a:latin typeface="Consolas" panose="020B0609020204030204" pitchFamily="49" charset="0"/>
            </a:endParaRPr>
          </a:p>
        </p:txBody>
      </p:sp>
      <p:sp>
        <p:nvSpPr>
          <p:cNvPr id="5" name="矩形 4"/>
          <p:cNvSpPr/>
          <p:nvPr/>
        </p:nvSpPr>
        <p:spPr>
          <a:xfrm>
            <a:off x="970790" y="4607345"/>
            <a:ext cx="8424936" cy="1668149"/>
          </a:xfrm>
          <a:prstGeom prst="rect">
            <a:avLst/>
          </a:prstGeom>
        </p:spPr>
        <p:txBody>
          <a:bodyPr wrap="square">
            <a:spAutoFit/>
          </a:bodyPr>
          <a:lstStyle/>
          <a:p>
            <a:pPr>
              <a:lnSpc>
                <a:spcPct val="80000"/>
              </a:lnSpc>
              <a:buSzPct val="90000"/>
              <a:buFont typeface="Wingdings" panose="05000000000000000000" pitchFamily="2" charset="2"/>
              <a:buNone/>
            </a:pPr>
            <a:r>
              <a:rPr lang="en-US" altLang="zh-CN" sz="1600" noProof="1">
                <a:latin typeface="Consolas" panose="020B0609020204030204" pitchFamily="49" charset="0"/>
              </a:rPr>
              <a:t>&gt;&gt;&gt; def modify(d):         </a:t>
            </a:r>
            <a:endParaRPr lang="zh-CN" altLang="en-US" sz="1600" noProof="1">
              <a:solidFill>
                <a:srgbClr val="0000FF"/>
              </a:solidFill>
              <a:latin typeface="Consolas" panose="020B0609020204030204" pitchFamily="49" charset="0"/>
            </a:endParaRPr>
          </a:p>
          <a:p>
            <a:pPr>
              <a:lnSpc>
                <a:spcPct val="80000"/>
              </a:lnSpc>
              <a:buSzPct val="90000"/>
              <a:buFont typeface="Wingdings" panose="05000000000000000000" pitchFamily="2" charset="2"/>
              <a:buNone/>
            </a:pPr>
            <a:r>
              <a:rPr lang="en-US" altLang="zh-CN" sz="1600" noProof="1">
                <a:latin typeface="Consolas" panose="020B0609020204030204" pitchFamily="49" charset="0"/>
              </a:rPr>
              <a:t>    d['age'] = 38</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a = {'name':‘zhang', 'age':46, 'sex':'Male'}</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a</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{'age': 46, 'name': ‘zhang', 'sex': 'Male'}</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modify(a)</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a</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{'age': 38, 'name': ‘zhang', 'sex': 'Male'}</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5" end="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6" end="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文本占位符 27650"/>
          <p:cNvSpPr>
            <a:spLocks noGrp="1"/>
          </p:cNvSpPr>
          <p:nvPr>
            <p:ph idx="1"/>
          </p:nvPr>
        </p:nvSpPr>
        <p:spPr>
          <a:xfrm>
            <a:off x="395536" y="961431"/>
            <a:ext cx="8496944" cy="4678451"/>
          </a:xfrm>
        </p:spPr>
        <p:txBody>
          <a:bodyPr vert="horz" wrap="square" lIns="68591" tIns="34295" rIns="68591" bIns="34295" numCol="1" anchor="t" anchorCtr="0" compatLnSpc="1"/>
          <a:lstStyle/>
          <a:p>
            <a:pPr>
              <a:spcBef>
                <a:spcPts val="300"/>
              </a:spcBef>
              <a:buClr>
                <a:srgbClr val="FF0000"/>
              </a:buClr>
              <a:buSzPct val="90000"/>
              <a:buFont typeface="Wingdings" panose="05000000000000000000" pitchFamily="2" charset="2"/>
              <a:buChar char="n"/>
            </a:pPr>
            <a:r>
              <a:rPr lang="zh-CN" altLang="en-US" sz="2000" dirty="0"/>
              <a:t>在Python中，函数参数有很多种：可以为</a:t>
            </a:r>
            <a:r>
              <a:rPr lang="zh-CN" altLang="en-US" sz="2000" dirty="0">
                <a:solidFill>
                  <a:srgbClr val="FF0000"/>
                </a:solidFill>
              </a:rPr>
              <a:t>普通参数</a:t>
            </a:r>
            <a:r>
              <a:rPr lang="zh-CN" altLang="en-US" sz="2000" dirty="0"/>
              <a:t>、</a:t>
            </a:r>
            <a:r>
              <a:rPr lang="zh-CN" altLang="en-US" sz="2000" dirty="0">
                <a:solidFill>
                  <a:srgbClr val="FF0000"/>
                </a:solidFill>
              </a:rPr>
              <a:t>默认值参数</a:t>
            </a:r>
            <a:r>
              <a:rPr lang="zh-CN" altLang="en-US" sz="2000" dirty="0"/>
              <a:t>、</a:t>
            </a:r>
            <a:r>
              <a:rPr lang="zh-CN" altLang="en-US" sz="2000" dirty="0">
                <a:solidFill>
                  <a:srgbClr val="FF0000"/>
                </a:solidFill>
              </a:rPr>
              <a:t>关键参数</a:t>
            </a:r>
            <a:r>
              <a:rPr lang="zh-CN" altLang="en-US" sz="2000" dirty="0"/>
              <a:t>、</a:t>
            </a:r>
            <a:r>
              <a:rPr lang="zh-CN" altLang="en-US" sz="2000" dirty="0">
                <a:solidFill>
                  <a:srgbClr val="FF0000"/>
                </a:solidFill>
              </a:rPr>
              <a:t>可变长度参数</a:t>
            </a:r>
            <a:r>
              <a:rPr lang="zh-CN" altLang="en-US" sz="2000" dirty="0"/>
              <a:t>等等。</a:t>
            </a:r>
          </a:p>
          <a:p>
            <a:pPr>
              <a:spcBef>
                <a:spcPts val="600"/>
              </a:spcBef>
              <a:buClr>
                <a:srgbClr val="FF0000"/>
              </a:buClr>
              <a:buSzPct val="90000"/>
              <a:buFont typeface="Wingdings" panose="05000000000000000000" pitchFamily="2" charset="2"/>
              <a:buChar char="n"/>
            </a:pPr>
            <a:r>
              <a:rPr lang="en-US" altLang="zh-CN" sz="2000" dirty="0"/>
              <a:t>Python</a:t>
            </a:r>
            <a:r>
              <a:rPr lang="zh-CN" altLang="en-US" sz="2000" dirty="0"/>
              <a:t>在</a:t>
            </a:r>
            <a:r>
              <a:rPr lang="zh-CN" altLang="en-US" sz="2000" dirty="0">
                <a:solidFill>
                  <a:srgbClr val="FF0000"/>
                </a:solidFill>
              </a:rPr>
              <a:t>定义函数时不需要指定形参的类型</a:t>
            </a:r>
            <a:r>
              <a:rPr lang="zh-CN" altLang="en-US" sz="2000" dirty="0"/>
              <a:t>，完全由调用者传递的实参类型以及</a:t>
            </a:r>
            <a:r>
              <a:rPr lang="en-US" altLang="zh-CN" sz="2000" dirty="0"/>
              <a:t>Python</a:t>
            </a:r>
            <a:r>
              <a:rPr lang="zh-CN" altLang="en-US" sz="2000" dirty="0"/>
              <a:t>解释器的理解和推断来决定，类似于重载和泛型。</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15</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1" name="Content Placeholder 2"/>
          <p:cNvSpPr txBox="1"/>
          <p:nvPr/>
        </p:nvSpPr>
        <p:spPr bwMode="auto">
          <a:xfrm>
            <a:off x="395536" y="2492896"/>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300"/>
              </a:spcBef>
              <a:buClr>
                <a:srgbClr val="FF0000"/>
              </a:buClr>
              <a:buFont typeface="Wingdings" panose="05000000000000000000" pitchFamily="2" charset="2"/>
              <a:buChar char="n"/>
              <a:defRPr/>
            </a:pPr>
            <a:r>
              <a:rPr lang="en-US" sz="2000" noProof="1"/>
              <a:t>Python</a:t>
            </a:r>
            <a:r>
              <a:rPr lang="zh-CN" altLang="en-US" sz="2000" noProof="1"/>
              <a:t>也允许对函数参数和返回值类型进行标注，但</a:t>
            </a:r>
            <a:r>
              <a:rPr lang="zh-CN" altLang="en-US" sz="2000" noProof="1">
                <a:solidFill>
                  <a:srgbClr val="FF0000"/>
                </a:solidFill>
              </a:rPr>
              <a:t>实际上并不起任何作用</a:t>
            </a:r>
            <a:r>
              <a:rPr lang="zh-CN" altLang="en-US" sz="2000" noProof="1"/>
              <a:t>，只是看起来方便。</a:t>
            </a:r>
          </a:p>
        </p:txBody>
      </p:sp>
      <p:sp>
        <p:nvSpPr>
          <p:cNvPr id="4" name="矩形 3"/>
          <p:cNvSpPr/>
          <p:nvPr/>
        </p:nvSpPr>
        <p:spPr>
          <a:xfrm>
            <a:off x="977952" y="3335705"/>
            <a:ext cx="8712968" cy="3046988"/>
          </a:xfrm>
          <a:prstGeom prst="rect">
            <a:avLst/>
          </a:prstGeom>
        </p:spPr>
        <p:txBody>
          <a:bodyPr wrap="square">
            <a:spAutoFit/>
          </a:bodyPr>
          <a:lstStyle/>
          <a:p>
            <a:pPr marL="0" indent="0">
              <a:spcBef>
                <a:spcPts val="0"/>
              </a:spcBef>
              <a:buFont typeface="Arial" panose="020B0604020202020204" pitchFamily="34" charset="0"/>
              <a:buNone/>
              <a:defRPr/>
            </a:pPr>
            <a:r>
              <a:rPr lang="zh-CN" altLang="en-US" sz="1600" noProof="1">
                <a:latin typeface="Consolas" panose="020B0609020204030204" pitchFamily="49" charset="0"/>
              </a:rPr>
              <a:t>&gt;&gt;&gt; def test(x</a:t>
            </a:r>
            <a:r>
              <a:rPr lang="zh-CN" altLang="en-US" sz="1600" noProof="1">
                <a:solidFill>
                  <a:srgbClr val="0000FF"/>
                </a:solidFill>
                <a:latin typeface="Consolas" panose="020B0609020204030204" pitchFamily="49" charset="0"/>
              </a:rPr>
              <a:t>:int</a:t>
            </a:r>
            <a:r>
              <a:rPr lang="zh-CN" altLang="en-US" sz="1600" noProof="1">
                <a:latin typeface="Consolas" panose="020B0609020204030204" pitchFamily="49" charset="0"/>
              </a:rPr>
              <a:t>, y</a:t>
            </a:r>
            <a:r>
              <a:rPr lang="zh-CN" altLang="en-US" sz="1600" noProof="1">
                <a:solidFill>
                  <a:srgbClr val="0000FF"/>
                </a:solidFill>
                <a:latin typeface="Consolas" panose="020B0609020204030204" pitchFamily="49" charset="0"/>
              </a:rPr>
              <a:t>:int</a:t>
            </a:r>
            <a:r>
              <a:rPr lang="zh-CN" altLang="en-US" sz="1600" noProof="1">
                <a:latin typeface="Consolas" panose="020B0609020204030204" pitchFamily="49" charset="0"/>
              </a:rPr>
              <a:t>) </a:t>
            </a:r>
            <a:r>
              <a:rPr lang="zh-CN" altLang="en-US" sz="1600" noProof="1">
                <a:solidFill>
                  <a:srgbClr val="FF0000"/>
                </a:solidFill>
                <a:latin typeface="Consolas" panose="020B0609020204030204" pitchFamily="49" charset="0"/>
              </a:rPr>
              <a:t>-&gt; int:</a:t>
            </a:r>
          </a:p>
          <a:p>
            <a:pPr marL="0" indent="0">
              <a:spcBef>
                <a:spcPts val="0"/>
              </a:spcBef>
              <a:buFont typeface="Arial" panose="020B0604020202020204" pitchFamily="34" charset="0"/>
              <a:buNone/>
              <a:defRPr/>
            </a:pPr>
            <a:r>
              <a:rPr lang="zh-CN" altLang="en-US" sz="1600" noProof="1">
                <a:latin typeface="Consolas" panose="020B0609020204030204" pitchFamily="49" charset="0"/>
              </a:rPr>
              <a:t>    '''x and y must be integers, return an integer x+y'''</a:t>
            </a:r>
          </a:p>
          <a:p>
            <a:pPr marL="0" indent="0">
              <a:spcBef>
                <a:spcPts val="0"/>
              </a:spcBef>
              <a:buFont typeface="Arial" panose="020B0604020202020204" pitchFamily="34" charset="0"/>
              <a:buNone/>
              <a:defRPr/>
            </a:pPr>
            <a:r>
              <a:rPr lang="zh-CN" altLang="en-US" sz="1600" noProof="1">
                <a:latin typeface="Consolas" panose="020B0609020204030204" pitchFamily="49" charset="0"/>
              </a:rPr>
              <a:t>    assert isinstance(x, int), 'x must be integer'</a:t>
            </a:r>
          </a:p>
          <a:p>
            <a:pPr marL="0" indent="0">
              <a:spcBef>
                <a:spcPts val="0"/>
              </a:spcBef>
              <a:buFont typeface="Arial" panose="020B0604020202020204" pitchFamily="34" charset="0"/>
              <a:buNone/>
              <a:defRPr/>
            </a:pPr>
            <a:r>
              <a:rPr lang="zh-CN" altLang="en-US" sz="1600" noProof="1">
                <a:latin typeface="Consolas" panose="020B0609020204030204" pitchFamily="49" charset="0"/>
              </a:rPr>
              <a:t>    assert isinstance(y, int), 'y must be integer'</a:t>
            </a:r>
          </a:p>
          <a:p>
            <a:pPr marL="0" indent="0">
              <a:spcBef>
                <a:spcPts val="0"/>
              </a:spcBef>
              <a:buFont typeface="Arial" panose="020B0604020202020204" pitchFamily="34" charset="0"/>
              <a:buNone/>
              <a:defRPr/>
            </a:pPr>
            <a:r>
              <a:rPr lang="zh-CN" altLang="en-US" sz="1600" noProof="1">
                <a:latin typeface="Consolas" panose="020B0609020204030204" pitchFamily="49" charset="0"/>
              </a:rPr>
              <a:t>    z = x+y</a:t>
            </a:r>
          </a:p>
          <a:p>
            <a:pPr marL="0" indent="0">
              <a:spcBef>
                <a:spcPts val="0"/>
              </a:spcBef>
              <a:buFont typeface="Arial" panose="020B0604020202020204" pitchFamily="34" charset="0"/>
              <a:buNone/>
              <a:defRPr/>
            </a:pPr>
            <a:r>
              <a:rPr lang="zh-CN" altLang="en-US" sz="1600" noProof="1">
                <a:latin typeface="Consolas" panose="020B0609020204030204" pitchFamily="49" charset="0"/>
              </a:rPr>
              <a:t>    assert isinstance(z, int), 'must return an integer'</a:t>
            </a:r>
          </a:p>
          <a:p>
            <a:pPr marL="0" indent="0">
              <a:spcBef>
                <a:spcPts val="0"/>
              </a:spcBef>
              <a:buFont typeface="Arial" panose="020B0604020202020204" pitchFamily="34" charset="0"/>
              <a:buNone/>
              <a:defRPr/>
            </a:pPr>
            <a:r>
              <a:rPr lang="zh-CN" altLang="en-US" sz="1600" noProof="1">
                <a:latin typeface="Consolas" panose="020B0609020204030204" pitchFamily="49" charset="0"/>
              </a:rPr>
              <a:t>    return z</a:t>
            </a:r>
          </a:p>
          <a:p>
            <a:pPr marL="0" indent="0">
              <a:spcBef>
                <a:spcPts val="0"/>
              </a:spcBef>
              <a:buFont typeface="Arial" panose="020B0604020202020204" pitchFamily="34" charset="0"/>
              <a:buNone/>
              <a:defRPr/>
            </a:pPr>
            <a:endParaRPr lang="zh-CN" altLang="en-US" sz="1600" noProof="1">
              <a:latin typeface="Consolas" panose="020B0609020204030204" pitchFamily="49" charset="0"/>
            </a:endParaRPr>
          </a:p>
          <a:p>
            <a:pPr marL="0" indent="0">
              <a:spcBef>
                <a:spcPts val="0"/>
              </a:spcBef>
              <a:buFont typeface="Arial" panose="020B0604020202020204" pitchFamily="34" charset="0"/>
              <a:buNone/>
              <a:defRPr/>
            </a:pPr>
            <a:r>
              <a:rPr lang="zh-CN" altLang="en-US" sz="1600" noProof="1">
                <a:latin typeface="Consolas" panose="020B0609020204030204" pitchFamily="49" charset="0"/>
              </a:rPr>
              <a:t>&gt;&gt;&gt; test(1, 2)</a:t>
            </a:r>
          </a:p>
          <a:p>
            <a:pPr marL="0" indent="0">
              <a:spcBef>
                <a:spcPts val="0"/>
              </a:spcBef>
              <a:buFont typeface="Arial" panose="020B0604020202020204" pitchFamily="34" charset="0"/>
              <a:buNone/>
              <a:defRPr/>
            </a:pPr>
            <a:r>
              <a:rPr lang="zh-CN" altLang="en-US" sz="1600" noProof="1">
                <a:solidFill>
                  <a:srgbClr val="0000FF"/>
                </a:solidFill>
                <a:latin typeface="Consolas" panose="020B0609020204030204" pitchFamily="49" charset="0"/>
              </a:rPr>
              <a:t>3</a:t>
            </a:r>
          </a:p>
          <a:p>
            <a:pPr marL="0" indent="0">
              <a:spcBef>
                <a:spcPts val="0"/>
              </a:spcBef>
              <a:buFont typeface="Arial" panose="020B0604020202020204" pitchFamily="34" charset="0"/>
              <a:buNone/>
              <a:defRPr/>
            </a:pPr>
            <a:r>
              <a:rPr lang="zh-CN" altLang="en-US" sz="1600" noProof="1">
                <a:latin typeface="Consolas" panose="020B0609020204030204" pitchFamily="49" charset="0"/>
              </a:rPr>
              <a:t>&gt;&gt;&gt; test(2, 3.0)                    </a:t>
            </a:r>
            <a:r>
              <a:rPr lang="zh-CN" altLang="en-US" sz="1600" noProof="1">
                <a:solidFill>
                  <a:srgbClr val="0000FF"/>
                </a:solidFill>
                <a:latin typeface="Consolas" panose="020B0609020204030204" pitchFamily="49" charset="0"/>
              </a:rPr>
              <a:t>#参数类型不符合要求，抛出异常</a:t>
            </a:r>
          </a:p>
          <a:p>
            <a:pPr marL="0" indent="0">
              <a:spcBef>
                <a:spcPts val="0"/>
              </a:spcBef>
              <a:buFont typeface="Arial" panose="020B0604020202020204" pitchFamily="34" charset="0"/>
              <a:buNone/>
              <a:defRPr/>
            </a:pPr>
            <a:r>
              <a:rPr lang="zh-CN" altLang="en-US" sz="1600" noProof="1">
                <a:solidFill>
                  <a:srgbClr val="FF0000"/>
                </a:solidFill>
                <a:latin typeface="Consolas" panose="020B0609020204030204" pitchFamily="49" charset="0"/>
              </a:rPr>
              <a:t>AssertionError: y must be integer</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61431"/>
            <a:ext cx="8229600" cy="4678451"/>
          </a:xfrm>
        </p:spPr>
        <p:txBody>
          <a:bodyPr vert="horz" wrap="square" lIns="68591" tIns="34295" rIns="68591" bIns="34295" numCol="1" anchor="t" anchorCtr="0" compatLnSpc="1"/>
          <a:lstStyle/>
          <a:p>
            <a:pPr>
              <a:spcBef>
                <a:spcPts val="600"/>
              </a:spcBef>
              <a:buClr>
                <a:srgbClr val="FF0000"/>
              </a:buClr>
              <a:buFont typeface="Wingdings" panose="05000000000000000000" pitchFamily="2" charset="2"/>
              <a:buChar char="n"/>
              <a:defRPr/>
            </a:pPr>
            <a:r>
              <a:rPr lang="en-US" sz="2000" b="1" noProof="1">
                <a:solidFill>
                  <a:srgbClr val="0000FF"/>
                </a:solidFill>
                <a:latin typeface="+mn-lt"/>
                <a:ea typeface="+mn-ea"/>
              </a:rPr>
              <a:t>位置参数</a:t>
            </a:r>
            <a:r>
              <a:rPr lang="en-US" sz="2000" b="1" noProof="1">
                <a:latin typeface="+mn-lt"/>
                <a:ea typeface="+mn-ea"/>
              </a:rPr>
              <a:t>（positional arguments）是比较常用的形式，调用函数时</a:t>
            </a:r>
            <a:r>
              <a:rPr lang="en-US" sz="2000" b="1" noProof="1">
                <a:solidFill>
                  <a:srgbClr val="FF0000"/>
                </a:solidFill>
                <a:latin typeface="+mn-lt"/>
                <a:ea typeface="+mn-ea"/>
              </a:rPr>
              <a:t>实参和形参的顺序必须严格一致</a:t>
            </a:r>
            <a:r>
              <a:rPr lang="en-US" sz="2000" b="1" noProof="1">
                <a:latin typeface="+mn-lt"/>
                <a:ea typeface="+mn-ea"/>
              </a:rPr>
              <a:t>，并且</a:t>
            </a:r>
            <a:r>
              <a:rPr lang="en-US" sz="2000" b="1" noProof="1">
                <a:solidFill>
                  <a:srgbClr val="FF0000"/>
                </a:solidFill>
                <a:latin typeface="+mn-lt"/>
                <a:ea typeface="+mn-ea"/>
              </a:rPr>
              <a:t>实参和形参的数量必须相同</a:t>
            </a:r>
            <a:r>
              <a:rPr lang="en-US" sz="2000" b="1" noProof="1">
                <a:latin typeface="+mn-lt"/>
                <a:ea typeface="+mn-ea"/>
              </a:rPr>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16</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5" name="矩形 4"/>
          <p:cNvSpPr/>
          <p:nvPr/>
        </p:nvSpPr>
        <p:spPr>
          <a:xfrm>
            <a:off x="1406032" y="2204864"/>
            <a:ext cx="7704856" cy="2308324"/>
          </a:xfrm>
          <a:prstGeom prst="rect">
            <a:avLst/>
          </a:prstGeom>
        </p:spPr>
        <p:txBody>
          <a:bodyPr wrap="square">
            <a:spAutoFit/>
          </a:bodyPr>
          <a:lstStyle/>
          <a:p>
            <a:pPr marL="0" indent="0">
              <a:spcBef>
                <a:spcPts val="0"/>
              </a:spcBef>
              <a:buNone/>
              <a:defRPr/>
            </a:pPr>
            <a:r>
              <a:rPr lang="en-US" altLang="zh-CN" sz="1600" noProof="1">
                <a:latin typeface="Consolas" panose="020B0609020204030204" pitchFamily="49" charset="0"/>
              </a:rPr>
              <a:t>&gt;&gt;&gt; def demo(a, b, c):</a:t>
            </a:r>
          </a:p>
          <a:p>
            <a:pPr marL="0" indent="0">
              <a:spcBef>
                <a:spcPts val="0"/>
              </a:spcBef>
              <a:buNone/>
              <a:defRPr/>
            </a:pPr>
            <a:r>
              <a:rPr lang="en-US" altLang="zh-CN" sz="1600" noProof="1">
                <a:latin typeface="Consolas" panose="020B0609020204030204" pitchFamily="49" charset="0"/>
              </a:rPr>
              <a:t>    print(a, b, c)</a:t>
            </a:r>
          </a:p>
          <a:p>
            <a:pPr marL="0" indent="0">
              <a:spcBef>
                <a:spcPts val="0"/>
              </a:spcBef>
              <a:buNone/>
              <a:defRPr/>
            </a:pPr>
            <a:endParaRPr lang="en-US" altLang="zh-CN" sz="1600" noProof="1">
              <a:latin typeface="Consolas" panose="020B0609020204030204" pitchFamily="49" charset="0"/>
            </a:endParaRPr>
          </a:p>
          <a:p>
            <a:pPr marL="0" indent="0">
              <a:spcBef>
                <a:spcPts val="0"/>
              </a:spcBef>
              <a:buNone/>
              <a:defRPr/>
            </a:pPr>
            <a:r>
              <a:rPr lang="en-US" altLang="zh-CN" sz="1600" noProof="1">
                <a:latin typeface="Consolas" panose="020B0609020204030204" pitchFamily="49" charset="0"/>
              </a:rPr>
              <a:t>&gt;&gt;&gt; demo(3, 4, 5)</a:t>
            </a:r>
            <a:endParaRPr lang="zh-CN" altLang="en-US" sz="1600" noProof="1">
              <a:solidFill>
                <a:srgbClr val="0000FF"/>
              </a:solidFill>
              <a:latin typeface="Consolas" panose="020B0609020204030204" pitchFamily="49" charset="0"/>
              <a:sym typeface="+mn-ea"/>
            </a:endParaRPr>
          </a:p>
          <a:p>
            <a:pPr marL="0" indent="0">
              <a:spcBef>
                <a:spcPts val="0"/>
              </a:spcBef>
              <a:buNone/>
              <a:defRPr/>
            </a:pPr>
            <a:r>
              <a:rPr lang="en-US" altLang="zh-CN" sz="1600" noProof="1">
                <a:solidFill>
                  <a:srgbClr val="0000FF"/>
                </a:solidFill>
                <a:latin typeface="Consolas" panose="020B0609020204030204" pitchFamily="49" charset="0"/>
              </a:rPr>
              <a:t>3 4 5</a:t>
            </a:r>
          </a:p>
          <a:p>
            <a:pPr marL="0" indent="0">
              <a:spcBef>
                <a:spcPts val="0"/>
              </a:spcBef>
              <a:buNone/>
              <a:defRPr/>
            </a:pPr>
            <a:r>
              <a:rPr lang="en-US" altLang="zh-CN" sz="1600" noProof="1">
                <a:latin typeface="Consolas" panose="020B0609020204030204" pitchFamily="49" charset="0"/>
              </a:rPr>
              <a:t>&gt;&gt;&gt; demo(3, 5, 4)</a:t>
            </a:r>
          </a:p>
          <a:p>
            <a:pPr marL="0" indent="0">
              <a:spcBef>
                <a:spcPts val="0"/>
              </a:spcBef>
              <a:buNone/>
              <a:defRPr/>
            </a:pPr>
            <a:r>
              <a:rPr lang="en-US" altLang="zh-CN" sz="1600" noProof="1">
                <a:solidFill>
                  <a:srgbClr val="0000FF"/>
                </a:solidFill>
                <a:latin typeface="Consolas" panose="020B0609020204030204" pitchFamily="49" charset="0"/>
              </a:rPr>
              <a:t>3 5 4</a:t>
            </a:r>
          </a:p>
          <a:p>
            <a:pPr marL="0" indent="0">
              <a:spcBef>
                <a:spcPts val="0"/>
              </a:spcBef>
              <a:buNone/>
              <a:defRPr/>
            </a:pPr>
            <a:r>
              <a:rPr lang="en-US" altLang="zh-CN" sz="1600" noProof="1">
                <a:latin typeface="Consolas" panose="020B0609020204030204" pitchFamily="49" charset="0"/>
              </a:rPr>
              <a:t>&gt;&gt;&gt; demo(1, 2, 3, 4) </a:t>
            </a:r>
          </a:p>
          <a:p>
            <a:pPr marL="0" indent="0">
              <a:spcBef>
                <a:spcPts val="0"/>
              </a:spcBef>
              <a:buNone/>
              <a:defRPr/>
            </a:pPr>
            <a:r>
              <a:rPr lang="en-US" altLang="zh-CN" sz="1600" noProof="1">
                <a:solidFill>
                  <a:srgbClr val="FF0000"/>
                </a:solidFill>
                <a:latin typeface="Consolas" panose="020B0609020204030204" pitchFamily="49" charset="0"/>
              </a:rPr>
              <a:t>TypeError: demo() takes 3 positional arguments but 4 were given</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17</a:t>
            </a:fld>
            <a:endParaRPr lang="zh-CN" altLang="en-US" dirty="0"/>
          </a:p>
        </p:txBody>
      </p:sp>
      <p:sp>
        <p:nvSpPr>
          <p:cNvPr id="5" name="文本框 1"/>
          <p:cNvSpPr txBox="1">
            <a:spLocks noChangeArrowheads="1"/>
          </p:cNvSpPr>
          <p:nvPr/>
        </p:nvSpPr>
        <p:spPr bwMode="auto">
          <a:xfrm>
            <a:off x="1547664" y="842516"/>
            <a:ext cx="7265391" cy="2154436"/>
          </a:xfrm>
          <a:prstGeom prst="rect">
            <a:avLst/>
          </a:prstGeom>
          <a:noFill/>
          <a:ln w="9525">
            <a:noFill/>
            <a:miter lim="800000"/>
          </a:ln>
        </p:spPr>
        <p:txBody>
          <a:bodyPr wrap="square">
            <a:spAutoFit/>
          </a:bodyPr>
          <a:lstStyle/>
          <a:p>
            <a:pPr marL="342900" indent="-342900">
              <a:lnSpc>
                <a:spcPct val="150000"/>
              </a:lnSpc>
              <a:buClr>
                <a:srgbClr val="FF0000"/>
              </a:buClr>
              <a:buFont typeface="Wingdings" panose="05000000000000000000" pitchFamily="2" charset="2"/>
              <a:buChar char="ü"/>
            </a:pPr>
            <a:r>
              <a:rPr lang="zh-CN" altLang="zh-CN" sz="2400" b="1" dirty="0">
                <a:solidFill>
                  <a:srgbClr val="0000FF"/>
                </a:solidFill>
                <a:latin typeface="仿宋" panose="02010609060101010101" pitchFamily="49" charset="-122"/>
                <a:ea typeface="仿宋" panose="02010609060101010101" pitchFamily="49" charset="-122"/>
              </a:rPr>
              <a:t>天天向上</a:t>
            </a:r>
            <a:r>
              <a:rPr lang="zh-CN" altLang="en-US" sz="2400" b="1" dirty="0">
                <a:solidFill>
                  <a:srgbClr val="0000FF"/>
                </a:solidFill>
                <a:latin typeface="仿宋" panose="02010609060101010101" pitchFamily="49" charset="-122"/>
                <a:ea typeface="仿宋" panose="02010609060101010101" pitchFamily="49" charset="-122"/>
              </a:rPr>
              <a:t>实例</a:t>
            </a:r>
          </a:p>
          <a:p>
            <a:pPr lvl="1">
              <a:buClr>
                <a:srgbClr val="FF0000"/>
              </a:buClr>
              <a:buFont typeface="Wingdings" panose="05000000000000000000" pitchFamily="2" charset="2"/>
              <a:buChar char="n"/>
            </a:pPr>
            <a:r>
              <a:rPr lang="en-US" altLang="zh-CN" sz="2000" b="1" dirty="0">
                <a:latin typeface="Times New Roman" panose="02020603050405020304" pitchFamily="18" charset="0"/>
                <a:ea typeface="仿宋" panose="02010609060101010101" pitchFamily="49" charset="-122"/>
              </a:rPr>
              <a:t> </a:t>
            </a:r>
            <a:r>
              <a:rPr lang="zh-CN" altLang="zh-CN" sz="2000" b="1" dirty="0">
                <a:latin typeface="Times New Roman" panose="02020603050405020304" pitchFamily="18" charset="0"/>
                <a:ea typeface="仿宋" panose="02010609060101010101" pitchFamily="49" charset="-122"/>
              </a:rPr>
              <a:t>一年</a:t>
            </a:r>
            <a:r>
              <a:rPr lang="en-US" altLang="zh-CN" sz="2000" b="1" dirty="0">
                <a:latin typeface="Times New Roman" panose="02020603050405020304" pitchFamily="18" charset="0"/>
                <a:ea typeface="仿宋" panose="02010609060101010101" pitchFamily="49" charset="-122"/>
              </a:rPr>
              <a:t>365</a:t>
            </a:r>
            <a:r>
              <a:rPr lang="zh-CN" altLang="zh-CN" sz="2000" b="1" dirty="0">
                <a:latin typeface="Times New Roman" panose="02020603050405020304" pitchFamily="18" charset="0"/>
                <a:ea typeface="仿宋" panose="02010609060101010101" pitchFamily="49" charset="-122"/>
              </a:rPr>
              <a:t>天，以第</a:t>
            </a:r>
            <a:r>
              <a:rPr lang="en-US" altLang="zh-CN" sz="2000" b="1" dirty="0">
                <a:latin typeface="Times New Roman" panose="02020603050405020304" pitchFamily="18" charset="0"/>
                <a:ea typeface="仿宋" panose="02010609060101010101" pitchFamily="49" charset="-122"/>
              </a:rPr>
              <a:t>1</a:t>
            </a:r>
            <a:r>
              <a:rPr lang="zh-CN" altLang="zh-CN" sz="2000" b="1" dirty="0">
                <a:latin typeface="Times New Roman" panose="02020603050405020304" pitchFamily="18" charset="0"/>
                <a:ea typeface="仿宋" panose="02010609060101010101" pitchFamily="49" charset="-122"/>
              </a:rPr>
              <a:t>天的能力值为基数，记为</a:t>
            </a:r>
            <a:r>
              <a:rPr lang="en-US" altLang="zh-CN" sz="2000" b="1" dirty="0">
                <a:latin typeface="Times New Roman" panose="02020603050405020304" pitchFamily="18" charset="0"/>
                <a:ea typeface="仿宋" panose="02010609060101010101" pitchFamily="49" charset="-122"/>
              </a:rPr>
              <a:t>1.0</a:t>
            </a:r>
            <a:r>
              <a:rPr lang="zh-CN" altLang="zh-CN" sz="2000" b="1" dirty="0">
                <a:latin typeface="Times New Roman" panose="02020603050405020304" pitchFamily="18" charset="0"/>
                <a:ea typeface="仿宋" panose="02010609060101010101" pitchFamily="49" charset="-122"/>
              </a:rPr>
              <a:t>，当好好学习时能力值相比前一天提高</a:t>
            </a:r>
            <a:r>
              <a:rPr lang="en-US" altLang="zh-CN" sz="2000" b="1" dirty="0">
                <a:solidFill>
                  <a:srgbClr val="FF0000"/>
                </a:solidFill>
                <a:latin typeface="Times New Roman" panose="02020603050405020304" pitchFamily="18" charset="0"/>
                <a:ea typeface="仿宋" panose="02010609060101010101" pitchFamily="49" charset="-122"/>
              </a:rPr>
              <a:t>r</a:t>
            </a:r>
            <a:r>
              <a:rPr lang="zh-CN" altLang="zh-CN" sz="2000" b="1" dirty="0">
                <a:latin typeface="Times New Roman" panose="02020603050405020304" pitchFamily="18" charset="0"/>
                <a:ea typeface="仿宋" panose="02010609060101010101" pitchFamily="49" charset="-122"/>
              </a:rPr>
              <a:t>‰，当没有学习时由于遗忘等原因能力值相比前一天下降</a:t>
            </a:r>
            <a:r>
              <a:rPr lang="en-US" altLang="zh-CN" sz="2000" b="1" dirty="0">
                <a:solidFill>
                  <a:srgbClr val="FF0000"/>
                </a:solidFill>
                <a:latin typeface="Times New Roman" panose="02020603050405020304" pitchFamily="18" charset="0"/>
                <a:ea typeface="仿宋" panose="02010609060101010101" pitchFamily="49" charset="-122"/>
              </a:rPr>
              <a:t>r</a:t>
            </a:r>
            <a:r>
              <a:rPr lang="zh-CN" altLang="zh-CN" sz="2000" b="1" dirty="0">
                <a:latin typeface="Times New Roman" panose="02020603050405020304" pitchFamily="18" charset="0"/>
                <a:ea typeface="仿宋" panose="02010609060101010101" pitchFamily="49" charset="-122"/>
              </a:rPr>
              <a:t>‰。每天努力和每天放任，一年下来的能力值相差多少呢？</a:t>
            </a:r>
          </a:p>
          <a:p>
            <a:endParaRPr lang="zh-CN" altLang="en-US" dirty="0"/>
          </a:p>
        </p:txBody>
      </p:sp>
      <p:sp>
        <p:nvSpPr>
          <p:cNvPr id="12" name="矩形 11"/>
          <p:cNvSpPr/>
          <p:nvPr/>
        </p:nvSpPr>
        <p:spPr>
          <a:xfrm>
            <a:off x="1568962" y="4419963"/>
            <a:ext cx="5194051" cy="1277273"/>
          </a:xfrm>
          <a:prstGeom prst="rect">
            <a:avLst/>
          </a:prstGeom>
        </p:spPr>
        <p:txBody>
          <a:bodyPr wrap="none">
            <a:spAutoFit/>
          </a:bodyPr>
          <a:lstStyle/>
          <a:p>
            <a:pPr>
              <a:spcBef>
                <a:spcPts val="300"/>
              </a:spcBef>
            </a:pPr>
            <a:r>
              <a:rPr lang="en-US" altLang="zh-CN" b="1" dirty="0">
                <a:latin typeface="仿宋" panose="02010609060101010101" pitchFamily="49" charset="-122"/>
                <a:ea typeface="仿宋" panose="02010609060101010101" pitchFamily="49" charset="-122"/>
              </a:rPr>
              <a:t>r = 0.001, </a:t>
            </a:r>
            <a:r>
              <a:rPr lang="zh-CN" altLang="zh-CN" b="1" dirty="0">
                <a:latin typeface="仿宋" panose="02010609060101010101" pitchFamily="49" charset="-122"/>
                <a:ea typeface="仿宋" panose="02010609060101010101" pitchFamily="49" charset="-122"/>
              </a:rPr>
              <a:t>每天努力</a:t>
            </a:r>
            <a:r>
              <a:rPr lang="en-US" altLang="zh-CN" b="1" dirty="0">
                <a:latin typeface="仿宋" panose="02010609060101010101" pitchFamily="49" charset="-122"/>
                <a:ea typeface="仿宋" panose="02010609060101010101" pitchFamily="49" charset="-122"/>
              </a:rPr>
              <a:t>1</a:t>
            </a:r>
            <a:r>
              <a:rPr lang="zh-CN" altLang="zh-CN" b="1" dirty="0">
                <a:latin typeface="仿宋" panose="02010609060101010101" pitchFamily="49" charset="-122"/>
                <a:ea typeface="仿宋" panose="02010609060101010101" pitchFamily="49" charset="-122"/>
              </a:rPr>
              <a:t>‰，一年下来将提高</a:t>
            </a:r>
            <a:r>
              <a:rPr lang="en-US" altLang="zh-CN" b="1" dirty="0">
                <a:latin typeface="仿宋" panose="02010609060101010101" pitchFamily="49" charset="-122"/>
                <a:ea typeface="仿宋" panose="02010609060101010101" pitchFamily="49" charset="-122"/>
              </a:rPr>
              <a:t>44%</a:t>
            </a:r>
            <a:r>
              <a:rPr lang="zh-CN" altLang="en-US" b="1" dirty="0">
                <a:latin typeface="仿宋" panose="02010609060101010101" pitchFamily="49" charset="-122"/>
                <a:ea typeface="仿宋" panose="02010609060101010101" pitchFamily="49" charset="-122"/>
              </a:rPr>
              <a:t>；</a:t>
            </a:r>
            <a:endParaRPr lang="en-US" altLang="zh-CN" b="1" dirty="0">
              <a:latin typeface="仿宋" panose="02010609060101010101" pitchFamily="49" charset="-122"/>
              <a:ea typeface="仿宋" panose="02010609060101010101" pitchFamily="49" charset="-122"/>
            </a:endParaRPr>
          </a:p>
          <a:p>
            <a:pPr>
              <a:spcBef>
                <a:spcPts val="300"/>
              </a:spcBef>
            </a:pPr>
            <a:r>
              <a:rPr lang="en-US" altLang="zh-CN" b="1" dirty="0">
                <a:latin typeface="仿宋" panose="02010609060101010101" pitchFamily="49" charset="-122"/>
                <a:ea typeface="仿宋" panose="02010609060101010101" pitchFamily="49" charset="-122"/>
              </a:rPr>
              <a:t>r = 0.005, </a:t>
            </a:r>
            <a:r>
              <a:rPr lang="zh-CN" altLang="zh-CN" b="1" dirty="0">
                <a:latin typeface="仿宋" panose="02010609060101010101" pitchFamily="49" charset="-122"/>
                <a:ea typeface="仿宋" panose="02010609060101010101" pitchFamily="49" charset="-122"/>
              </a:rPr>
              <a:t>每天努力</a:t>
            </a:r>
            <a:r>
              <a:rPr lang="en-US" altLang="zh-CN" b="1" dirty="0">
                <a:latin typeface="仿宋" panose="02010609060101010101" pitchFamily="49" charset="-122"/>
                <a:ea typeface="仿宋" panose="02010609060101010101" pitchFamily="49" charset="-122"/>
              </a:rPr>
              <a:t>5</a:t>
            </a:r>
            <a:r>
              <a:rPr lang="zh-CN" altLang="zh-CN" b="1" dirty="0">
                <a:latin typeface="仿宋" panose="02010609060101010101" pitchFamily="49" charset="-122"/>
                <a:ea typeface="仿宋" panose="02010609060101010101" pitchFamily="49" charset="-122"/>
              </a:rPr>
              <a:t>‰</a:t>
            </a:r>
            <a:r>
              <a:rPr lang="en-US" altLang="zh-CN" b="1" dirty="0">
                <a:latin typeface="仿宋" panose="02010609060101010101" pitchFamily="49" charset="-122"/>
                <a:ea typeface="仿宋" panose="02010609060101010101" pitchFamily="49" charset="-122"/>
              </a:rPr>
              <a:t>, </a:t>
            </a:r>
            <a:r>
              <a:rPr lang="zh-CN" altLang="zh-CN" b="1" dirty="0">
                <a:latin typeface="仿宋" panose="02010609060101010101" pitchFamily="49" charset="-122"/>
                <a:ea typeface="仿宋" panose="02010609060101010101" pitchFamily="49" charset="-122"/>
              </a:rPr>
              <a:t>一年下来将提高</a:t>
            </a:r>
            <a:r>
              <a:rPr lang="en-US" altLang="zh-CN" b="1" dirty="0">
                <a:latin typeface="仿宋" panose="02010609060101010101" pitchFamily="49" charset="-122"/>
                <a:ea typeface="仿宋" panose="02010609060101010101" pitchFamily="49" charset="-122"/>
              </a:rPr>
              <a:t>6</a:t>
            </a:r>
            <a:r>
              <a:rPr lang="zh-CN" altLang="zh-CN" b="1" dirty="0">
                <a:latin typeface="仿宋" panose="02010609060101010101" pitchFamily="49" charset="-122"/>
                <a:ea typeface="仿宋" panose="02010609060101010101" pitchFamily="49" charset="-122"/>
              </a:rPr>
              <a:t>倍！</a:t>
            </a:r>
            <a:endParaRPr lang="en-US" altLang="zh-CN" b="1" dirty="0">
              <a:latin typeface="仿宋" panose="02010609060101010101" pitchFamily="49" charset="-122"/>
              <a:ea typeface="仿宋" panose="02010609060101010101" pitchFamily="49" charset="-122"/>
            </a:endParaRPr>
          </a:p>
          <a:p>
            <a:pPr>
              <a:spcBef>
                <a:spcPts val="300"/>
              </a:spcBef>
            </a:pPr>
            <a:r>
              <a:rPr lang="en-US" altLang="zh-CN" b="1" dirty="0">
                <a:latin typeface="仿宋" panose="02010609060101010101" pitchFamily="49" charset="-122"/>
                <a:ea typeface="仿宋" panose="02010609060101010101" pitchFamily="49" charset="-122"/>
              </a:rPr>
              <a:t>r = 0.01,  </a:t>
            </a:r>
            <a:r>
              <a:rPr lang="zh-CN" altLang="zh-CN" b="1" dirty="0">
                <a:solidFill>
                  <a:srgbClr val="FF0000"/>
                </a:solidFill>
                <a:latin typeface="仿宋" panose="02010609060101010101" pitchFamily="49" charset="-122"/>
                <a:ea typeface="仿宋" panose="02010609060101010101" pitchFamily="49" charset="-122"/>
              </a:rPr>
              <a:t>每天努力</a:t>
            </a:r>
            <a:r>
              <a:rPr lang="en-US" altLang="zh-CN" b="1" dirty="0">
                <a:solidFill>
                  <a:srgbClr val="FF0000"/>
                </a:solidFill>
                <a:latin typeface="仿宋" panose="02010609060101010101" pitchFamily="49" charset="-122"/>
                <a:ea typeface="仿宋" panose="02010609060101010101" pitchFamily="49" charset="-122"/>
              </a:rPr>
              <a:t>1%</a:t>
            </a:r>
            <a:r>
              <a:rPr lang="zh-CN" altLang="zh-CN" b="1" dirty="0">
                <a:solidFill>
                  <a:srgbClr val="FF0000"/>
                </a:solidFill>
                <a:latin typeface="仿宋" panose="02010609060101010101" pitchFamily="49" charset="-122"/>
                <a:ea typeface="仿宋" panose="02010609060101010101" pitchFamily="49" charset="-122"/>
              </a:rPr>
              <a:t>，一年下来将提高</a:t>
            </a:r>
            <a:r>
              <a:rPr lang="en-US" altLang="zh-CN" b="1" dirty="0">
                <a:solidFill>
                  <a:srgbClr val="FF0000"/>
                </a:solidFill>
                <a:latin typeface="仿宋" panose="02010609060101010101" pitchFamily="49" charset="-122"/>
                <a:ea typeface="仿宋" panose="02010609060101010101" pitchFamily="49" charset="-122"/>
              </a:rPr>
              <a:t>37</a:t>
            </a:r>
            <a:r>
              <a:rPr lang="zh-CN" altLang="zh-CN" b="1" dirty="0">
                <a:solidFill>
                  <a:srgbClr val="FF0000"/>
                </a:solidFill>
                <a:latin typeface="仿宋" panose="02010609060101010101" pitchFamily="49" charset="-122"/>
                <a:ea typeface="仿宋" panose="02010609060101010101" pitchFamily="49" charset="-122"/>
              </a:rPr>
              <a:t>倍</a:t>
            </a:r>
            <a:r>
              <a:rPr lang="en-US" altLang="zh-CN" b="1" dirty="0">
                <a:solidFill>
                  <a:srgbClr val="FF0000"/>
                </a:solidFill>
                <a:latin typeface="仿宋" panose="02010609060101010101" pitchFamily="49" charset="-122"/>
                <a:ea typeface="仿宋" panose="02010609060101010101" pitchFamily="49" charset="-122"/>
              </a:rPr>
              <a:t>!</a:t>
            </a:r>
            <a:endParaRPr lang="zh-CN" altLang="zh-CN" b="1" dirty="0">
              <a:solidFill>
                <a:srgbClr val="FF0000"/>
              </a:solidFill>
              <a:latin typeface="仿宋" panose="02010609060101010101" pitchFamily="49" charset="-122"/>
              <a:ea typeface="仿宋" panose="02010609060101010101" pitchFamily="49" charset="-122"/>
            </a:endParaRPr>
          </a:p>
          <a:p>
            <a:endParaRPr lang="zh-CN" altLang="en-US" dirty="0"/>
          </a:p>
        </p:txBody>
      </p:sp>
      <p:sp>
        <p:nvSpPr>
          <p:cNvPr id="13" name="矩形 12"/>
          <p:cNvSpPr/>
          <p:nvPr/>
        </p:nvSpPr>
        <p:spPr>
          <a:xfrm>
            <a:off x="1547664" y="2979803"/>
            <a:ext cx="5712992" cy="1374735"/>
          </a:xfrm>
          <a:prstGeom prst="rect">
            <a:avLst/>
          </a:prstGeom>
          <a:solidFill>
            <a:schemeClr val="accent6">
              <a:lumMod val="60000"/>
              <a:lumOff val="40000"/>
            </a:schemeClr>
          </a:solidFill>
          <a:ln>
            <a:solidFill>
              <a:srgbClr val="FF0000"/>
            </a:solidFill>
          </a:ln>
        </p:spPr>
        <p:txBody>
          <a:bodyPr wrap="square">
            <a:spAutoFit/>
          </a:bodyPr>
          <a:lstStyle/>
          <a:p>
            <a:pPr lvl="0" algn="just">
              <a:lnSpc>
                <a:spcPts val="2000"/>
              </a:lnSpc>
            </a:pPr>
            <a:r>
              <a:rPr lang="en-US" altLang="zh-CN" sz="1400" dirty="0">
                <a:latin typeface="Consolas" panose="020B0609020204030204" pitchFamily="49" charset="0"/>
                <a:ea typeface="+mn-ea"/>
              </a:rPr>
              <a:t>import math</a:t>
            </a:r>
          </a:p>
          <a:p>
            <a:pPr lvl="0" algn="just">
              <a:lnSpc>
                <a:spcPts val="2000"/>
              </a:lnSpc>
            </a:pPr>
            <a:r>
              <a:rPr lang="en-US" altLang="zh-CN" sz="1400" dirty="0">
                <a:latin typeface="Consolas" panose="020B0609020204030204" pitchFamily="49" charset="0"/>
                <a:ea typeface="+mn-ea"/>
              </a:rPr>
              <a:t>r = </a:t>
            </a:r>
            <a:r>
              <a:rPr lang="en-US" altLang="zh-CN" sz="1400" dirty="0" err="1">
                <a:latin typeface="Consolas" panose="020B0609020204030204" pitchFamily="49" charset="0"/>
                <a:ea typeface="+mn-ea"/>
              </a:rPr>
              <a:t>eval</a:t>
            </a:r>
            <a:r>
              <a:rPr lang="en-US" altLang="zh-CN" sz="1400" dirty="0">
                <a:latin typeface="Consolas" panose="020B0609020204030204" pitchFamily="49" charset="0"/>
                <a:ea typeface="+mn-ea"/>
              </a:rPr>
              <a:t>(input(“ratio:”))</a:t>
            </a:r>
            <a:endParaRPr lang="zh-CN" altLang="zh-CN" sz="1400" dirty="0">
              <a:latin typeface="Consolas" panose="020B0609020204030204" pitchFamily="49" charset="0"/>
              <a:ea typeface="+mn-ea"/>
            </a:endParaRPr>
          </a:p>
          <a:p>
            <a:pPr lvl="0" algn="just">
              <a:lnSpc>
                <a:spcPts val="2000"/>
              </a:lnSpc>
            </a:pPr>
            <a:r>
              <a:rPr lang="en-US" altLang="zh-CN" sz="1400" dirty="0" err="1">
                <a:latin typeface="Consolas" panose="020B0609020204030204" pitchFamily="49" charset="0"/>
                <a:ea typeface="+mn-ea"/>
              </a:rPr>
              <a:t>dayup</a:t>
            </a:r>
            <a:r>
              <a:rPr lang="en-US" altLang="zh-CN" sz="1400" dirty="0">
                <a:latin typeface="Consolas" panose="020B0609020204030204" pitchFamily="49" charset="0"/>
                <a:ea typeface="+mn-ea"/>
              </a:rPr>
              <a:t> = </a:t>
            </a:r>
            <a:r>
              <a:rPr lang="en-US" altLang="zh-CN" sz="1400" dirty="0" err="1">
                <a:latin typeface="Consolas" panose="020B0609020204030204" pitchFamily="49" charset="0"/>
                <a:ea typeface="+mn-ea"/>
              </a:rPr>
              <a:t>math.pow</a:t>
            </a:r>
            <a:r>
              <a:rPr lang="en-US" altLang="zh-CN" sz="1400" dirty="0">
                <a:latin typeface="Consolas" panose="020B0609020204030204" pitchFamily="49" charset="0"/>
                <a:ea typeface="+mn-ea"/>
              </a:rPr>
              <a:t>((1.0 + r), 365)  </a:t>
            </a:r>
          </a:p>
          <a:p>
            <a:pPr lvl="0" algn="just">
              <a:lnSpc>
                <a:spcPts val="2000"/>
              </a:lnSpc>
            </a:pPr>
            <a:r>
              <a:rPr lang="en-US" altLang="zh-CN" sz="1400" dirty="0" err="1">
                <a:latin typeface="Consolas" panose="020B0609020204030204" pitchFamily="49" charset="0"/>
                <a:ea typeface="+mn-ea"/>
              </a:rPr>
              <a:t>daydown</a:t>
            </a:r>
            <a:r>
              <a:rPr lang="en-US" altLang="zh-CN" sz="1400" dirty="0">
                <a:latin typeface="Consolas" panose="020B0609020204030204" pitchFamily="49" charset="0"/>
                <a:ea typeface="+mn-ea"/>
              </a:rPr>
              <a:t> = </a:t>
            </a:r>
            <a:r>
              <a:rPr lang="en-US" altLang="zh-CN" sz="1400" dirty="0" err="1">
                <a:latin typeface="Consolas" panose="020B0609020204030204" pitchFamily="49" charset="0"/>
                <a:ea typeface="+mn-ea"/>
              </a:rPr>
              <a:t>math.pow</a:t>
            </a:r>
            <a:r>
              <a:rPr lang="en-US" altLang="zh-CN" sz="1400" dirty="0">
                <a:latin typeface="Consolas" panose="020B0609020204030204" pitchFamily="49" charset="0"/>
                <a:ea typeface="+mn-ea"/>
              </a:rPr>
              <a:t>((1.0 - r), 365)</a:t>
            </a:r>
            <a:endParaRPr lang="zh-CN" altLang="zh-CN" sz="1400" dirty="0">
              <a:latin typeface="Consolas" panose="020B0609020204030204" pitchFamily="49" charset="0"/>
              <a:ea typeface="+mn-ea"/>
            </a:endParaRPr>
          </a:p>
          <a:p>
            <a:pPr lvl="0" algn="just">
              <a:lnSpc>
                <a:spcPts val="2000"/>
              </a:lnSpc>
            </a:pPr>
            <a:r>
              <a:rPr lang="en-US" altLang="zh-CN" sz="1400" dirty="0">
                <a:latin typeface="Consolas" panose="020B0609020204030204" pitchFamily="49" charset="0"/>
                <a:ea typeface="+mn-ea"/>
              </a:rPr>
              <a:t>print("</a:t>
            </a:r>
            <a:r>
              <a:rPr lang="zh-CN" altLang="zh-CN" sz="1400" dirty="0">
                <a:latin typeface="Consolas" panose="020B0609020204030204" pitchFamily="49" charset="0"/>
                <a:ea typeface="+mn-ea"/>
              </a:rPr>
              <a:t>向上</a:t>
            </a:r>
            <a:r>
              <a:rPr lang="en-US" altLang="zh-CN" sz="1400" dirty="0">
                <a:latin typeface="Consolas" panose="020B0609020204030204" pitchFamily="49" charset="0"/>
                <a:ea typeface="+mn-ea"/>
              </a:rPr>
              <a:t>:{:.2f}, </a:t>
            </a:r>
            <a:r>
              <a:rPr lang="zh-CN" altLang="zh-CN" sz="1400" dirty="0">
                <a:latin typeface="Consolas" panose="020B0609020204030204" pitchFamily="49" charset="0"/>
                <a:ea typeface="+mn-ea"/>
              </a:rPr>
              <a:t>向下</a:t>
            </a:r>
            <a:r>
              <a:rPr lang="en-US" altLang="zh-CN" sz="1400" dirty="0">
                <a:latin typeface="Consolas" panose="020B0609020204030204" pitchFamily="49" charset="0"/>
                <a:ea typeface="+mn-ea"/>
              </a:rPr>
              <a:t>:{:.2f}.".format(</a:t>
            </a:r>
            <a:r>
              <a:rPr lang="en-US" altLang="zh-CN" sz="1400" dirty="0" err="1">
                <a:latin typeface="Consolas" panose="020B0609020204030204" pitchFamily="49" charset="0"/>
                <a:ea typeface="+mn-ea"/>
              </a:rPr>
              <a:t>dayup</a:t>
            </a:r>
            <a:r>
              <a:rPr lang="en-US" altLang="zh-CN" sz="1400" dirty="0">
                <a:latin typeface="Consolas" panose="020B0609020204030204" pitchFamily="49" charset="0"/>
                <a:ea typeface="+mn-ea"/>
              </a:rPr>
              <a:t>, </a:t>
            </a:r>
            <a:r>
              <a:rPr lang="en-US" altLang="zh-CN" sz="1400" dirty="0" err="1">
                <a:latin typeface="Consolas" panose="020B0609020204030204" pitchFamily="49" charset="0"/>
                <a:ea typeface="+mn-ea"/>
              </a:rPr>
              <a:t>daydown</a:t>
            </a:r>
            <a:r>
              <a:rPr lang="en-US" altLang="zh-CN" sz="1400" dirty="0">
                <a:latin typeface="Consolas" panose="020B0609020204030204" pitchFamily="49" charset="0"/>
                <a:ea typeface="+mn-ea"/>
              </a:rPr>
              <a:t>))</a:t>
            </a:r>
            <a:endParaRPr lang="zh-CN" altLang="zh-CN" sz="1400" dirty="0">
              <a:latin typeface="Consolas" panose="020B0609020204030204" pitchFamily="49" charset="0"/>
              <a:ea typeface="+mn-ea"/>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70" y="935111"/>
            <a:ext cx="1674195" cy="1676771"/>
          </a:xfrm>
          <a:prstGeom prst="rect">
            <a:avLst/>
          </a:prstGeom>
        </p:spPr>
      </p:pic>
      <p:grpSp>
        <p:nvGrpSpPr>
          <p:cNvPr id="18" name="组合 67"/>
          <p:cNvGrpSpPr/>
          <p:nvPr/>
        </p:nvGrpSpPr>
        <p:grpSpPr>
          <a:xfrm>
            <a:off x="539552" y="125404"/>
            <a:ext cx="8161601" cy="674847"/>
            <a:chOff x="936625" y="4202884"/>
            <a:chExt cx="8161601" cy="674847"/>
          </a:xfrm>
        </p:grpSpPr>
        <p:grpSp>
          <p:nvGrpSpPr>
            <p:cNvPr id="19" name="组合 106"/>
            <p:cNvGrpSpPr/>
            <p:nvPr/>
          </p:nvGrpSpPr>
          <p:grpSpPr>
            <a:xfrm>
              <a:off x="936625" y="4202884"/>
              <a:ext cx="8161601" cy="674847"/>
              <a:chOff x="927100" y="4202884"/>
              <a:chExt cx="8161601" cy="674847"/>
            </a:xfrm>
          </p:grpSpPr>
          <p:sp>
            <p:nvSpPr>
              <p:cNvPr id="2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20" name="图片 19"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23" name="矩形 22"/>
          <p:cNvSpPr/>
          <p:nvPr/>
        </p:nvSpPr>
        <p:spPr>
          <a:xfrm>
            <a:off x="957714" y="2801572"/>
            <a:ext cx="6768752" cy="2895664"/>
          </a:xfrm>
          <a:prstGeom prst="rect">
            <a:avLst/>
          </a:prstGeom>
          <a:solidFill>
            <a:srgbClr val="92D050"/>
          </a:solidFill>
          <a:ln>
            <a:solidFill>
              <a:srgbClr val="FF0000"/>
            </a:solidFill>
          </a:ln>
        </p:spPr>
        <p:txBody>
          <a:bodyPr wrap="square">
            <a:spAutoFit/>
          </a:bodyPr>
          <a:lstStyle/>
          <a:p>
            <a:pPr lvl="0" algn="just">
              <a:lnSpc>
                <a:spcPts val="2000"/>
              </a:lnSpc>
            </a:pPr>
            <a:r>
              <a:rPr lang="en-US" altLang="zh-CN" sz="1400" dirty="0" err="1">
                <a:solidFill>
                  <a:srgbClr val="0000FF"/>
                </a:solidFill>
                <a:latin typeface="Consolas" panose="020B0609020204030204" pitchFamily="49" charset="0"/>
                <a:ea typeface="+mn-ea"/>
              </a:rPr>
              <a:t>def</a:t>
            </a:r>
            <a:r>
              <a:rPr lang="en-US" altLang="zh-CN" sz="1400" dirty="0">
                <a:solidFill>
                  <a:srgbClr val="0000FF"/>
                </a:solidFill>
                <a:latin typeface="Consolas" panose="020B0609020204030204" pitchFamily="49" charset="0"/>
                <a:ea typeface="+mn-ea"/>
              </a:rPr>
              <a:t> </a:t>
            </a:r>
            <a:r>
              <a:rPr lang="en-US" altLang="zh-CN" sz="1400" dirty="0" err="1">
                <a:latin typeface="Consolas" panose="020B0609020204030204" pitchFamily="49" charset="0"/>
                <a:ea typeface="+mn-ea"/>
              </a:rPr>
              <a:t>DayUpFun</a:t>
            </a:r>
            <a:r>
              <a:rPr lang="en-US" altLang="zh-CN" sz="1400" dirty="0">
                <a:latin typeface="Consolas" panose="020B0609020204030204" pitchFamily="49" charset="0"/>
                <a:ea typeface="+mn-ea"/>
              </a:rPr>
              <a:t>(</a:t>
            </a:r>
            <a:r>
              <a:rPr lang="en-US" altLang="zh-CN" sz="1400" dirty="0">
                <a:solidFill>
                  <a:srgbClr val="FF0000"/>
                </a:solidFill>
                <a:latin typeface="Consolas" panose="020B0609020204030204" pitchFamily="49" charset="0"/>
                <a:ea typeface="+mn-ea"/>
              </a:rPr>
              <a:t>r</a:t>
            </a:r>
            <a:r>
              <a:rPr lang="en-US" altLang="zh-CN" sz="1400" dirty="0">
                <a:latin typeface="Consolas" panose="020B0609020204030204" pitchFamily="49" charset="0"/>
                <a:ea typeface="+mn-ea"/>
              </a:rPr>
              <a:t>):</a:t>
            </a:r>
          </a:p>
          <a:p>
            <a:pPr lvl="0" algn="just">
              <a:lnSpc>
                <a:spcPts val="2000"/>
              </a:lnSpc>
            </a:pPr>
            <a:r>
              <a:rPr lang="en-US" altLang="zh-CN" sz="1400" dirty="0">
                <a:latin typeface="Consolas" panose="020B0609020204030204" pitchFamily="49" charset="0"/>
                <a:ea typeface="+mn-ea"/>
              </a:rPr>
              <a:t>    </a:t>
            </a:r>
            <a:r>
              <a:rPr lang="en-US" altLang="zh-CN" sz="1400" dirty="0" err="1">
                <a:latin typeface="Consolas" panose="020B0609020204030204" pitchFamily="49" charset="0"/>
                <a:ea typeface="+mn-ea"/>
              </a:rPr>
              <a:t>dayup</a:t>
            </a:r>
            <a:r>
              <a:rPr lang="en-US" altLang="zh-CN" sz="1400" dirty="0">
                <a:latin typeface="Consolas" panose="020B0609020204030204" pitchFamily="49" charset="0"/>
                <a:ea typeface="+mn-ea"/>
              </a:rPr>
              <a:t> = </a:t>
            </a:r>
            <a:r>
              <a:rPr lang="en-US" altLang="zh-CN" sz="1400" dirty="0">
                <a:solidFill>
                  <a:srgbClr val="0000FF"/>
                </a:solidFill>
                <a:latin typeface="Consolas" panose="020B0609020204030204" pitchFamily="49" charset="0"/>
                <a:ea typeface="+mn-ea"/>
              </a:rPr>
              <a:t>pow</a:t>
            </a:r>
            <a:r>
              <a:rPr lang="en-US" altLang="zh-CN" sz="1400" dirty="0">
                <a:latin typeface="Consolas" panose="020B0609020204030204" pitchFamily="49" charset="0"/>
                <a:ea typeface="+mn-ea"/>
              </a:rPr>
              <a:t>((1.0 + r), 365)  </a:t>
            </a:r>
          </a:p>
          <a:p>
            <a:pPr lvl="0" algn="just">
              <a:lnSpc>
                <a:spcPts val="2000"/>
              </a:lnSpc>
            </a:pPr>
            <a:r>
              <a:rPr lang="en-US" altLang="zh-CN" sz="1400" dirty="0">
                <a:latin typeface="Consolas" panose="020B0609020204030204" pitchFamily="49" charset="0"/>
                <a:ea typeface="+mn-ea"/>
              </a:rPr>
              <a:t>    </a:t>
            </a:r>
            <a:r>
              <a:rPr lang="en-US" altLang="zh-CN" sz="1400" dirty="0" err="1">
                <a:latin typeface="Consolas" panose="020B0609020204030204" pitchFamily="49" charset="0"/>
                <a:ea typeface="+mn-ea"/>
              </a:rPr>
              <a:t>daydown</a:t>
            </a:r>
            <a:r>
              <a:rPr lang="en-US" altLang="zh-CN" sz="1400" dirty="0">
                <a:latin typeface="Consolas" panose="020B0609020204030204" pitchFamily="49" charset="0"/>
                <a:ea typeface="+mn-ea"/>
              </a:rPr>
              <a:t> = </a:t>
            </a:r>
            <a:r>
              <a:rPr lang="en-US" altLang="zh-CN" sz="1400" dirty="0">
                <a:solidFill>
                  <a:srgbClr val="0000FF"/>
                </a:solidFill>
                <a:latin typeface="Consolas" panose="020B0609020204030204" pitchFamily="49" charset="0"/>
                <a:ea typeface="+mn-ea"/>
              </a:rPr>
              <a:t>pow</a:t>
            </a:r>
            <a:r>
              <a:rPr lang="en-US" altLang="zh-CN" sz="1400" dirty="0">
                <a:latin typeface="Consolas" panose="020B0609020204030204" pitchFamily="49" charset="0"/>
                <a:ea typeface="+mn-ea"/>
              </a:rPr>
              <a:t>((1.0 - r), 365)</a:t>
            </a:r>
          </a:p>
          <a:p>
            <a:pPr lvl="0" algn="just">
              <a:lnSpc>
                <a:spcPts val="2000"/>
              </a:lnSpc>
            </a:pPr>
            <a:r>
              <a:rPr lang="en-US" altLang="zh-CN" sz="1400" dirty="0">
                <a:latin typeface="Consolas" panose="020B0609020204030204" pitchFamily="49" charset="0"/>
                <a:ea typeface="+mn-ea"/>
              </a:rPr>
              <a:t>    </a:t>
            </a:r>
            <a:r>
              <a:rPr lang="en-US" altLang="zh-CN" sz="1400" dirty="0">
                <a:solidFill>
                  <a:srgbClr val="0000FF"/>
                </a:solidFill>
                <a:latin typeface="Consolas" panose="020B0609020204030204" pitchFamily="49" charset="0"/>
                <a:ea typeface="+mn-ea"/>
              </a:rPr>
              <a:t>return</a:t>
            </a:r>
            <a:r>
              <a:rPr lang="en-US" altLang="zh-CN" sz="1400" dirty="0">
                <a:latin typeface="Consolas" panose="020B0609020204030204" pitchFamily="49" charset="0"/>
                <a:ea typeface="+mn-ea"/>
              </a:rPr>
              <a:t> </a:t>
            </a:r>
            <a:r>
              <a:rPr lang="en-US" altLang="zh-CN" sz="1400" dirty="0" err="1">
                <a:latin typeface="Consolas" panose="020B0609020204030204" pitchFamily="49" charset="0"/>
                <a:ea typeface="+mn-ea"/>
              </a:rPr>
              <a:t>dayup,daydown</a:t>
            </a:r>
            <a:endParaRPr lang="en-US" altLang="zh-CN" sz="1400" dirty="0">
              <a:latin typeface="Consolas" panose="020B0609020204030204" pitchFamily="49" charset="0"/>
              <a:ea typeface="+mn-ea"/>
            </a:endParaRPr>
          </a:p>
          <a:p>
            <a:pPr lvl="0" algn="just">
              <a:lnSpc>
                <a:spcPts val="2000"/>
              </a:lnSpc>
            </a:pPr>
            <a:endParaRPr lang="en-US" altLang="zh-CN" sz="1400" dirty="0">
              <a:latin typeface="Consolas" panose="020B0609020204030204" pitchFamily="49" charset="0"/>
              <a:ea typeface="+mn-ea"/>
            </a:endParaRPr>
          </a:p>
          <a:p>
            <a:pPr lvl="0" algn="just">
              <a:lnSpc>
                <a:spcPts val="2000"/>
              </a:lnSpc>
            </a:pPr>
            <a:r>
              <a:rPr lang="en-US" altLang="zh-CN" sz="1400" dirty="0" err="1">
                <a:solidFill>
                  <a:srgbClr val="0000FF"/>
                </a:solidFill>
                <a:latin typeface="Consolas" panose="020B0609020204030204" pitchFamily="49" charset="0"/>
                <a:ea typeface="+mn-ea"/>
              </a:rPr>
              <a:t>def</a:t>
            </a:r>
            <a:r>
              <a:rPr lang="en-US" altLang="zh-CN" sz="1400" dirty="0">
                <a:solidFill>
                  <a:srgbClr val="0000FF"/>
                </a:solidFill>
                <a:latin typeface="Consolas" panose="020B0609020204030204" pitchFamily="49" charset="0"/>
                <a:ea typeface="+mn-ea"/>
              </a:rPr>
              <a:t> </a:t>
            </a:r>
            <a:r>
              <a:rPr lang="en-US" altLang="zh-CN" sz="1400" dirty="0">
                <a:latin typeface="Consolas" panose="020B0609020204030204" pitchFamily="49" charset="0"/>
                <a:ea typeface="+mn-ea"/>
              </a:rPr>
              <a:t>Main():</a:t>
            </a:r>
          </a:p>
          <a:p>
            <a:pPr lvl="0" algn="just">
              <a:lnSpc>
                <a:spcPts val="2000"/>
              </a:lnSpc>
            </a:pPr>
            <a:r>
              <a:rPr lang="en-US" altLang="zh-CN" sz="1400" dirty="0">
                <a:latin typeface="Consolas" panose="020B0609020204030204" pitchFamily="49" charset="0"/>
                <a:ea typeface="+mn-ea"/>
              </a:rPr>
              <a:t>    r = </a:t>
            </a:r>
            <a:r>
              <a:rPr lang="en-US" altLang="zh-CN" sz="1400" dirty="0" err="1">
                <a:solidFill>
                  <a:srgbClr val="0000FF"/>
                </a:solidFill>
                <a:latin typeface="Consolas" panose="020B0609020204030204" pitchFamily="49" charset="0"/>
                <a:ea typeface="+mn-ea"/>
              </a:rPr>
              <a:t>eval</a:t>
            </a:r>
            <a:r>
              <a:rPr lang="en-US" altLang="zh-CN" sz="1400" dirty="0">
                <a:latin typeface="Consolas" panose="020B0609020204030204" pitchFamily="49" charset="0"/>
                <a:ea typeface="+mn-ea"/>
              </a:rPr>
              <a:t>(</a:t>
            </a:r>
            <a:r>
              <a:rPr lang="en-US" altLang="zh-CN" sz="1400" dirty="0">
                <a:solidFill>
                  <a:srgbClr val="0000FF"/>
                </a:solidFill>
                <a:latin typeface="Consolas" panose="020B0609020204030204" pitchFamily="49" charset="0"/>
                <a:ea typeface="+mn-ea"/>
              </a:rPr>
              <a:t>input</a:t>
            </a:r>
            <a:r>
              <a:rPr lang="en-US" altLang="zh-CN" sz="1400" dirty="0">
                <a:latin typeface="Consolas" panose="020B0609020204030204" pitchFamily="49" charset="0"/>
                <a:ea typeface="+mn-ea"/>
              </a:rPr>
              <a:t>("ratio:"))</a:t>
            </a:r>
          </a:p>
          <a:p>
            <a:pPr lvl="0" algn="just">
              <a:lnSpc>
                <a:spcPts val="2000"/>
              </a:lnSpc>
            </a:pPr>
            <a:r>
              <a:rPr lang="en-US" altLang="zh-CN" sz="1400" dirty="0">
                <a:latin typeface="Consolas" panose="020B0609020204030204" pitchFamily="49" charset="0"/>
                <a:ea typeface="+mn-ea"/>
              </a:rPr>
              <a:t>    </a:t>
            </a:r>
            <a:r>
              <a:rPr lang="en-US" altLang="zh-CN" sz="1400" dirty="0" err="1">
                <a:latin typeface="Consolas" panose="020B0609020204030204" pitchFamily="49" charset="0"/>
                <a:ea typeface="+mn-ea"/>
              </a:rPr>
              <a:t>dayup</a:t>
            </a:r>
            <a:r>
              <a:rPr lang="en-US" altLang="zh-CN" sz="1400" dirty="0">
                <a:latin typeface="Consolas" panose="020B0609020204030204" pitchFamily="49" charset="0"/>
                <a:ea typeface="+mn-ea"/>
              </a:rPr>
              <a:t>, </a:t>
            </a:r>
            <a:r>
              <a:rPr lang="en-US" altLang="zh-CN" sz="1400" dirty="0" err="1">
                <a:latin typeface="Consolas" panose="020B0609020204030204" pitchFamily="49" charset="0"/>
                <a:ea typeface="+mn-ea"/>
              </a:rPr>
              <a:t>daydown</a:t>
            </a:r>
            <a:r>
              <a:rPr lang="en-US" altLang="zh-CN" sz="1400" dirty="0">
                <a:latin typeface="Consolas" panose="020B0609020204030204" pitchFamily="49" charset="0"/>
                <a:ea typeface="+mn-ea"/>
              </a:rPr>
              <a:t> = </a:t>
            </a:r>
            <a:r>
              <a:rPr lang="en-US" altLang="zh-CN" sz="1400" dirty="0" err="1">
                <a:latin typeface="Consolas" panose="020B0609020204030204" pitchFamily="49" charset="0"/>
                <a:ea typeface="+mn-ea"/>
              </a:rPr>
              <a:t>DayUpFun</a:t>
            </a:r>
            <a:r>
              <a:rPr lang="en-US" altLang="zh-CN" sz="1400" dirty="0">
                <a:latin typeface="Consolas" panose="020B0609020204030204" pitchFamily="49" charset="0"/>
                <a:ea typeface="+mn-ea"/>
              </a:rPr>
              <a:t>(r)</a:t>
            </a:r>
          </a:p>
          <a:p>
            <a:pPr lvl="0" algn="just">
              <a:lnSpc>
                <a:spcPts val="2000"/>
              </a:lnSpc>
            </a:pPr>
            <a:r>
              <a:rPr lang="en-US" altLang="zh-CN" sz="1400" dirty="0">
                <a:latin typeface="Consolas" panose="020B0609020204030204" pitchFamily="49" charset="0"/>
                <a:ea typeface="+mn-ea"/>
              </a:rPr>
              <a:t>    print("</a:t>
            </a:r>
            <a:r>
              <a:rPr lang="en-US" altLang="zh-CN" sz="1400" dirty="0" err="1">
                <a:latin typeface="Consolas" panose="020B0609020204030204" pitchFamily="49" charset="0"/>
                <a:ea typeface="+mn-ea"/>
              </a:rPr>
              <a:t>dayUp</a:t>
            </a:r>
            <a:r>
              <a:rPr lang="en-US" altLang="zh-CN" sz="1400" dirty="0">
                <a:latin typeface="Consolas" panose="020B0609020204030204" pitchFamily="49" charset="0"/>
                <a:ea typeface="+mn-ea"/>
              </a:rPr>
              <a:t>:{:.2f}, </a:t>
            </a:r>
            <a:r>
              <a:rPr lang="en-US" altLang="zh-CN" sz="1400" dirty="0" err="1">
                <a:latin typeface="Consolas" panose="020B0609020204030204" pitchFamily="49" charset="0"/>
                <a:ea typeface="+mn-ea"/>
              </a:rPr>
              <a:t>dayDown</a:t>
            </a:r>
            <a:r>
              <a:rPr lang="en-US" altLang="zh-CN" sz="1400" dirty="0">
                <a:latin typeface="Consolas" panose="020B0609020204030204" pitchFamily="49" charset="0"/>
                <a:ea typeface="+mn-ea"/>
              </a:rPr>
              <a:t>:{:.2f}.".</a:t>
            </a:r>
            <a:r>
              <a:rPr lang="en-US" altLang="zh-CN" sz="1400" dirty="0">
                <a:solidFill>
                  <a:srgbClr val="0000FF"/>
                </a:solidFill>
                <a:latin typeface="Consolas" panose="020B0609020204030204" pitchFamily="49" charset="0"/>
                <a:ea typeface="+mn-ea"/>
              </a:rPr>
              <a:t>format</a:t>
            </a:r>
            <a:r>
              <a:rPr lang="en-US" altLang="zh-CN" sz="1400" dirty="0">
                <a:latin typeface="Consolas" panose="020B0609020204030204" pitchFamily="49" charset="0"/>
                <a:ea typeface="+mn-ea"/>
              </a:rPr>
              <a:t>(</a:t>
            </a:r>
            <a:r>
              <a:rPr lang="en-US" altLang="zh-CN" sz="1400" dirty="0" err="1">
                <a:latin typeface="Consolas" panose="020B0609020204030204" pitchFamily="49" charset="0"/>
                <a:ea typeface="+mn-ea"/>
              </a:rPr>
              <a:t>dayup</a:t>
            </a:r>
            <a:r>
              <a:rPr lang="en-US" altLang="zh-CN" sz="1400" dirty="0">
                <a:latin typeface="Consolas" panose="020B0609020204030204" pitchFamily="49" charset="0"/>
                <a:ea typeface="+mn-ea"/>
              </a:rPr>
              <a:t>, </a:t>
            </a:r>
            <a:r>
              <a:rPr lang="en-US" altLang="zh-CN" sz="1400" dirty="0" err="1">
                <a:latin typeface="Consolas" panose="020B0609020204030204" pitchFamily="49" charset="0"/>
                <a:ea typeface="+mn-ea"/>
              </a:rPr>
              <a:t>daydown</a:t>
            </a:r>
            <a:r>
              <a:rPr lang="en-US" altLang="zh-CN" sz="1400" dirty="0">
                <a:latin typeface="Consolas" panose="020B0609020204030204" pitchFamily="49" charset="0"/>
                <a:ea typeface="+mn-ea"/>
              </a:rPr>
              <a:t>))</a:t>
            </a:r>
          </a:p>
          <a:p>
            <a:pPr lvl="0" algn="just">
              <a:lnSpc>
                <a:spcPts val="2000"/>
              </a:lnSpc>
            </a:pPr>
            <a:endParaRPr lang="en-US" altLang="zh-CN" sz="1400" dirty="0">
              <a:latin typeface="Consolas" panose="020B0609020204030204" pitchFamily="49" charset="0"/>
              <a:ea typeface="+mn-ea"/>
            </a:endParaRPr>
          </a:p>
          <a:p>
            <a:pPr lvl="0" algn="just">
              <a:lnSpc>
                <a:spcPts val="2000"/>
              </a:lnSpc>
            </a:pPr>
            <a:r>
              <a:rPr lang="en-US" altLang="zh-CN" sz="1400" dirty="0">
                <a:latin typeface="Consolas" panose="020B0609020204030204" pitchFamily="49" charset="0"/>
                <a:ea typeface="+mn-ea"/>
              </a:rPr>
              <a:t>Main()</a:t>
            </a:r>
            <a:endParaRPr lang="zh-CN" altLang="zh-CN" sz="1400" dirty="0">
              <a:latin typeface="Consolas" panose="020B0609020204030204" pitchFamily="49" charset="0"/>
              <a:ea typeface="+mn-ea"/>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2">
                                            <p:txEl>
                                              <p:pRg st="0" end="0"/>
                                            </p:txEl>
                                          </p:spTgt>
                                        </p:tgtEl>
                                        <p:attrNameLst>
                                          <p:attrName>style.visibility</p:attrName>
                                        </p:attrNameLst>
                                      </p:cBhvr>
                                      <p:to>
                                        <p:strVal val="visible"/>
                                      </p:to>
                                    </p:set>
                                    <p:anim calcmode="lin" valueType="num">
                                      <p:cBhvr additive="base">
                                        <p:cTn id="28"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12">
                                            <p:txEl>
                                              <p:pRg st="1" end="1"/>
                                            </p:txEl>
                                          </p:spTgt>
                                        </p:tgtEl>
                                        <p:attrNameLst>
                                          <p:attrName>style.visibility</p:attrName>
                                        </p:attrNameLst>
                                      </p:cBhvr>
                                      <p:to>
                                        <p:strVal val="visible"/>
                                      </p:to>
                                    </p:set>
                                    <p:anim calcmode="lin" valueType="num">
                                      <p:cBhvr additive="base">
                                        <p:cTn id="34"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2">
                                            <p:txEl>
                                              <p:pRg st="2" end="2"/>
                                            </p:txEl>
                                          </p:spTgt>
                                        </p:tgtEl>
                                        <p:attrNameLst>
                                          <p:attrName>style.visibility</p:attrName>
                                        </p:attrNameLst>
                                      </p:cBhvr>
                                      <p:to>
                                        <p:strVal val="visible"/>
                                      </p:to>
                                    </p:set>
                                    <p:anim calcmode="lin" valueType="num">
                                      <p:cBhvr additive="base">
                                        <p:cTn id="40"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ppt_x"/>
                                          </p:val>
                                        </p:tav>
                                        <p:tav tm="100000">
                                          <p:val>
                                            <p:strVal val="#ppt_x"/>
                                          </p:val>
                                        </p:tav>
                                      </p:tavLst>
                                    </p:anim>
                                    <p:anim calcmode="lin" valueType="num">
                                      <p:cBhvr additive="base">
                                        <p:cTn id="4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18</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2" name="文本占位符 29698"/>
          <p:cNvSpPr txBox="1"/>
          <p:nvPr/>
        </p:nvSpPr>
        <p:spPr bwMode="auto">
          <a:xfrm>
            <a:off x="323528" y="908720"/>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pPr>
            <a:r>
              <a:rPr lang="zh-CN" altLang="en-US" sz="2000" b="1" noProof="1"/>
              <a:t>调用带有</a:t>
            </a:r>
            <a:r>
              <a:rPr lang="zh-CN" altLang="en-US" sz="2000" b="1" noProof="1">
                <a:solidFill>
                  <a:srgbClr val="0000FF"/>
                </a:solidFill>
              </a:rPr>
              <a:t>默认值参数</a:t>
            </a:r>
            <a:r>
              <a:rPr lang="zh-CN" altLang="en-US" sz="2000" b="1" noProof="1"/>
              <a:t>的函数时，</a:t>
            </a:r>
            <a:r>
              <a:rPr lang="zh-CN" altLang="en-US" sz="2000" b="1" noProof="1">
                <a:solidFill>
                  <a:srgbClr val="FF0000"/>
                </a:solidFill>
              </a:rPr>
              <a:t>可以不对默认值参数进行赋值，也可以为其赋值</a:t>
            </a:r>
            <a:r>
              <a:rPr lang="zh-CN" altLang="en-US" sz="2000" b="1" noProof="1"/>
              <a:t>，具有很大的灵活性。</a:t>
            </a:r>
          </a:p>
          <a:p>
            <a:pPr>
              <a:lnSpc>
                <a:spcPct val="80000"/>
              </a:lnSpc>
              <a:buSzPct val="90000"/>
              <a:buFont typeface="Wingdings" panose="05000000000000000000" pitchFamily="2" charset="2"/>
              <a:buNone/>
            </a:pPr>
            <a:endParaRPr lang="en-US" altLang="zh-CN" sz="1500" noProof="1"/>
          </a:p>
        </p:txBody>
      </p:sp>
      <p:sp>
        <p:nvSpPr>
          <p:cNvPr id="11" name="矩形 10"/>
          <p:cNvSpPr/>
          <p:nvPr/>
        </p:nvSpPr>
        <p:spPr>
          <a:xfrm>
            <a:off x="1475656" y="1628800"/>
            <a:ext cx="6356439" cy="1889748"/>
          </a:xfrm>
          <a:prstGeom prst="rect">
            <a:avLst/>
          </a:prstGeom>
        </p:spPr>
        <p:txBody>
          <a:bodyPr wrap="square">
            <a:spAutoFit/>
          </a:bodyPr>
          <a:lstStyle/>
          <a:p>
            <a:pPr>
              <a:lnSpc>
                <a:spcPct val="80000"/>
              </a:lnSpc>
              <a:buSzPct val="90000"/>
              <a:buFont typeface="Wingdings" panose="05000000000000000000" pitchFamily="2" charset="2"/>
              <a:buNone/>
            </a:pPr>
            <a:r>
              <a:rPr lang="en-US" altLang="zh-CN" sz="1600" noProof="1">
                <a:latin typeface="Consolas" panose="020B0609020204030204" pitchFamily="49" charset="0"/>
              </a:rPr>
              <a:t>&gt;&gt;&gt; def say( message, times =1 ):</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    print(message * times)</a:t>
            </a:r>
          </a:p>
          <a:p>
            <a:pPr>
              <a:lnSpc>
                <a:spcPct val="80000"/>
              </a:lnSpc>
              <a:buSzPct val="90000"/>
              <a:buFont typeface="Wingdings" panose="05000000000000000000" pitchFamily="2" charset="2"/>
              <a:buNone/>
            </a:pPr>
            <a:endParaRPr lang="en-US" altLang="zh-CN" sz="1600" noProof="1">
              <a:latin typeface="Consolas" panose="020B0609020204030204" pitchFamily="49" charset="0"/>
            </a:endParaRP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say('hello')</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hello</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say('hello',3)</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hello hello hello</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&gt;&gt;&gt; say('hi',7)</a:t>
            </a:r>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hi hi hi hi hi hi hi</a:t>
            </a:r>
          </a:p>
        </p:txBody>
      </p:sp>
      <p:sp>
        <p:nvSpPr>
          <p:cNvPr id="13" name="文本框 1"/>
          <p:cNvSpPr txBox="1">
            <a:spLocks noChangeArrowheads="1"/>
          </p:cNvSpPr>
          <p:nvPr/>
        </p:nvSpPr>
        <p:spPr bwMode="auto">
          <a:xfrm>
            <a:off x="107504" y="3380935"/>
            <a:ext cx="7265391" cy="954107"/>
          </a:xfrm>
          <a:prstGeom prst="rect">
            <a:avLst/>
          </a:prstGeom>
          <a:noFill/>
          <a:ln w="9525">
            <a:noFill/>
            <a:miter lim="800000"/>
          </a:ln>
        </p:spPr>
        <p:txBody>
          <a:bodyPr wrap="square">
            <a:spAutoFit/>
          </a:bodyPr>
          <a:lstStyle/>
          <a:p>
            <a:pPr marL="342900" indent="-342900">
              <a:lnSpc>
                <a:spcPct val="150000"/>
              </a:lnSpc>
              <a:buClr>
                <a:srgbClr val="FF0000"/>
              </a:buClr>
              <a:buFont typeface="Wingdings" panose="05000000000000000000" pitchFamily="2" charset="2"/>
              <a:buChar char="ü"/>
            </a:pPr>
            <a:r>
              <a:rPr lang="zh-CN" altLang="zh-CN" sz="2400" b="1" dirty="0">
                <a:solidFill>
                  <a:srgbClr val="0000FF"/>
                </a:solidFill>
                <a:latin typeface="仿宋" panose="02010609060101010101" pitchFamily="49" charset="-122"/>
                <a:ea typeface="仿宋" panose="02010609060101010101" pitchFamily="49" charset="-122"/>
              </a:rPr>
              <a:t>天天向上</a:t>
            </a:r>
            <a:r>
              <a:rPr lang="zh-CN" altLang="en-US" sz="2400" b="1" dirty="0">
                <a:solidFill>
                  <a:srgbClr val="0000FF"/>
                </a:solidFill>
                <a:latin typeface="仿宋" panose="02010609060101010101" pitchFamily="49" charset="-122"/>
                <a:ea typeface="仿宋" panose="02010609060101010101" pitchFamily="49" charset="-122"/>
              </a:rPr>
              <a:t>实例</a:t>
            </a:r>
          </a:p>
          <a:p>
            <a:pPr lvl="1">
              <a:buClr>
                <a:srgbClr val="FF0000"/>
              </a:buClr>
            </a:pPr>
            <a:endParaRPr lang="zh-CN" altLang="en-US" dirty="0"/>
          </a:p>
        </p:txBody>
      </p:sp>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4002121"/>
            <a:ext cx="1674195" cy="1676771"/>
          </a:xfrm>
          <a:prstGeom prst="rect">
            <a:avLst/>
          </a:prstGeom>
        </p:spPr>
      </p:pic>
      <p:sp>
        <p:nvSpPr>
          <p:cNvPr id="15" name="矩形 14"/>
          <p:cNvSpPr/>
          <p:nvPr/>
        </p:nvSpPr>
        <p:spPr>
          <a:xfrm>
            <a:off x="2411760" y="3573016"/>
            <a:ext cx="6607813" cy="2913618"/>
          </a:xfrm>
          <a:prstGeom prst="rect">
            <a:avLst/>
          </a:prstGeom>
          <a:solidFill>
            <a:srgbClr val="92D050"/>
          </a:solidFill>
          <a:ln>
            <a:solidFill>
              <a:srgbClr val="FF0000"/>
            </a:solidFill>
          </a:ln>
        </p:spPr>
        <p:txBody>
          <a:bodyPr wrap="square">
            <a:spAutoFit/>
          </a:bodyPr>
          <a:lstStyle/>
          <a:p>
            <a:pPr lvl="0" algn="just">
              <a:lnSpc>
                <a:spcPts val="2000"/>
              </a:lnSpc>
            </a:pPr>
            <a:r>
              <a:rPr lang="en-US" altLang="zh-CN" sz="1400" dirty="0" err="1">
                <a:solidFill>
                  <a:srgbClr val="0000FF"/>
                </a:solidFill>
                <a:latin typeface="Consolas" panose="020B0609020204030204" pitchFamily="49" charset="0"/>
                <a:ea typeface="+mn-ea"/>
              </a:rPr>
              <a:t>def</a:t>
            </a:r>
            <a:r>
              <a:rPr lang="en-US" altLang="zh-CN" sz="1400" dirty="0">
                <a:solidFill>
                  <a:srgbClr val="0000FF"/>
                </a:solidFill>
                <a:latin typeface="Consolas" panose="020B0609020204030204" pitchFamily="49" charset="0"/>
                <a:ea typeface="+mn-ea"/>
              </a:rPr>
              <a:t> </a:t>
            </a:r>
            <a:r>
              <a:rPr lang="en-US" altLang="zh-CN" sz="1400" dirty="0" err="1">
                <a:latin typeface="Consolas" panose="020B0609020204030204" pitchFamily="49" charset="0"/>
                <a:ea typeface="+mn-ea"/>
              </a:rPr>
              <a:t>DayUpFun</a:t>
            </a:r>
            <a:r>
              <a:rPr lang="en-US" altLang="zh-CN" sz="1400" dirty="0">
                <a:latin typeface="Consolas" panose="020B0609020204030204" pitchFamily="49" charset="0"/>
                <a:ea typeface="+mn-ea"/>
              </a:rPr>
              <a:t>(</a:t>
            </a:r>
            <a:r>
              <a:rPr lang="en-US" altLang="zh-CN" sz="1400" dirty="0" err="1">
                <a:solidFill>
                  <a:srgbClr val="FF0000"/>
                </a:solidFill>
                <a:latin typeface="Consolas" panose="020B0609020204030204" pitchFamily="49" charset="0"/>
                <a:ea typeface="+mn-ea"/>
              </a:rPr>
              <a:t>r,days</a:t>
            </a:r>
            <a:r>
              <a:rPr lang="en-US" altLang="zh-CN" sz="1400" dirty="0">
                <a:solidFill>
                  <a:srgbClr val="FF0000"/>
                </a:solidFill>
                <a:latin typeface="Consolas" panose="020B0609020204030204" pitchFamily="49" charset="0"/>
                <a:ea typeface="+mn-ea"/>
              </a:rPr>
              <a:t> = 365</a:t>
            </a:r>
            <a:r>
              <a:rPr lang="en-US" altLang="zh-CN" sz="1400" dirty="0">
                <a:latin typeface="Consolas" panose="020B0609020204030204" pitchFamily="49" charset="0"/>
                <a:ea typeface="+mn-ea"/>
              </a:rPr>
              <a:t>):</a:t>
            </a:r>
          </a:p>
          <a:p>
            <a:pPr lvl="0" algn="just">
              <a:lnSpc>
                <a:spcPts val="2000"/>
              </a:lnSpc>
            </a:pPr>
            <a:r>
              <a:rPr lang="en-US" altLang="zh-CN" sz="1400" dirty="0">
                <a:latin typeface="Consolas" panose="020B0609020204030204" pitchFamily="49" charset="0"/>
                <a:ea typeface="+mn-ea"/>
              </a:rPr>
              <a:t>    </a:t>
            </a:r>
            <a:r>
              <a:rPr lang="en-US" altLang="zh-CN" sz="1400" dirty="0" err="1">
                <a:latin typeface="Consolas" panose="020B0609020204030204" pitchFamily="49" charset="0"/>
                <a:ea typeface="+mn-ea"/>
              </a:rPr>
              <a:t>dayup</a:t>
            </a:r>
            <a:r>
              <a:rPr lang="en-US" altLang="zh-CN" sz="1400" dirty="0">
                <a:latin typeface="Consolas" panose="020B0609020204030204" pitchFamily="49" charset="0"/>
                <a:ea typeface="+mn-ea"/>
              </a:rPr>
              <a:t> = </a:t>
            </a:r>
            <a:r>
              <a:rPr lang="en-US" altLang="zh-CN" sz="1400" dirty="0">
                <a:solidFill>
                  <a:srgbClr val="0000FF"/>
                </a:solidFill>
                <a:latin typeface="Consolas" panose="020B0609020204030204" pitchFamily="49" charset="0"/>
                <a:ea typeface="+mn-ea"/>
              </a:rPr>
              <a:t>pow</a:t>
            </a:r>
            <a:r>
              <a:rPr lang="en-US" altLang="zh-CN" sz="1400" dirty="0">
                <a:latin typeface="Consolas" panose="020B0609020204030204" pitchFamily="49" charset="0"/>
                <a:ea typeface="+mn-ea"/>
              </a:rPr>
              <a:t>((1.0 + r), days)  </a:t>
            </a:r>
          </a:p>
          <a:p>
            <a:pPr lvl="0" algn="just">
              <a:lnSpc>
                <a:spcPts val="2000"/>
              </a:lnSpc>
            </a:pPr>
            <a:r>
              <a:rPr lang="en-US" altLang="zh-CN" sz="1400" dirty="0">
                <a:latin typeface="Consolas" panose="020B0609020204030204" pitchFamily="49" charset="0"/>
                <a:ea typeface="+mn-ea"/>
              </a:rPr>
              <a:t>    </a:t>
            </a:r>
            <a:r>
              <a:rPr lang="en-US" altLang="zh-CN" sz="1400" dirty="0" err="1">
                <a:latin typeface="Consolas" panose="020B0609020204030204" pitchFamily="49" charset="0"/>
                <a:ea typeface="+mn-ea"/>
              </a:rPr>
              <a:t>daydown</a:t>
            </a:r>
            <a:r>
              <a:rPr lang="en-US" altLang="zh-CN" sz="1400" dirty="0">
                <a:latin typeface="Consolas" panose="020B0609020204030204" pitchFamily="49" charset="0"/>
                <a:ea typeface="+mn-ea"/>
              </a:rPr>
              <a:t> = </a:t>
            </a:r>
            <a:r>
              <a:rPr lang="en-US" altLang="zh-CN" sz="1400" dirty="0">
                <a:solidFill>
                  <a:srgbClr val="0000FF"/>
                </a:solidFill>
                <a:latin typeface="Consolas" panose="020B0609020204030204" pitchFamily="49" charset="0"/>
                <a:ea typeface="+mn-ea"/>
              </a:rPr>
              <a:t>pow</a:t>
            </a:r>
            <a:r>
              <a:rPr lang="en-US" altLang="zh-CN" sz="1400" dirty="0">
                <a:latin typeface="Consolas" panose="020B0609020204030204" pitchFamily="49" charset="0"/>
                <a:ea typeface="+mn-ea"/>
              </a:rPr>
              <a:t>((1.0 - r), days)</a:t>
            </a:r>
          </a:p>
          <a:p>
            <a:pPr lvl="0" algn="just">
              <a:lnSpc>
                <a:spcPts val="2000"/>
              </a:lnSpc>
            </a:pPr>
            <a:r>
              <a:rPr lang="en-US" altLang="zh-CN" sz="1400" dirty="0">
                <a:latin typeface="Consolas" panose="020B0609020204030204" pitchFamily="49" charset="0"/>
                <a:ea typeface="+mn-ea"/>
              </a:rPr>
              <a:t>    </a:t>
            </a:r>
            <a:r>
              <a:rPr lang="en-US" altLang="zh-CN" sz="1400" dirty="0">
                <a:solidFill>
                  <a:srgbClr val="0000FF"/>
                </a:solidFill>
                <a:latin typeface="Consolas" panose="020B0609020204030204" pitchFamily="49" charset="0"/>
                <a:ea typeface="+mn-ea"/>
              </a:rPr>
              <a:t>return</a:t>
            </a:r>
            <a:r>
              <a:rPr lang="en-US" altLang="zh-CN" sz="1400" dirty="0">
                <a:latin typeface="Consolas" panose="020B0609020204030204" pitchFamily="49" charset="0"/>
                <a:ea typeface="+mn-ea"/>
              </a:rPr>
              <a:t> </a:t>
            </a:r>
            <a:r>
              <a:rPr lang="en-US" altLang="zh-CN" sz="1400" dirty="0" err="1">
                <a:latin typeface="Consolas" panose="020B0609020204030204" pitchFamily="49" charset="0"/>
                <a:ea typeface="+mn-ea"/>
              </a:rPr>
              <a:t>dayup,daydown</a:t>
            </a:r>
            <a:endParaRPr lang="en-US" altLang="zh-CN" sz="1400" dirty="0">
              <a:latin typeface="Consolas" panose="020B0609020204030204" pitchFamily="49" charset="0"/>
              <a:ea typeface="+mn-ea"/>
            </a:endParaRPr>
          </a:p>
          <a:p>
            <a:pPr lvl="0" algn="just">
              <a:lnSpc>
                <a:spcPts val="2000"/>
              </a:lnSpc>
            </a:pPr>
            <a:endParaRPr lang="en-US" altLang="zh-CN" sz="1400" dirty="0">
              <a:latin typeface="Consolas" panose="020B0609020204030204" pitchFamily="49" charset="0"/>
              <a:ea typeface="+mn-ea"/>
            </a:endParaRPr>
          </a:p>
          <a:p>
            <a:pPr lvl="0" algn="just">
              <a:lnSpc>
                <a:spcPts val="2000"/>
              </a:lnSpc>
            </a:pPr>
            <a:r>
              <a:rPr lang="en-US" altLang="zh-CN" sz="1400" dirty="0" err="1">
                <a:solidFill>
                  <a:srgbClr val="0000FF"/>
                </a:solidFill>
                <a:latin typeface="Consolas" panose="020B0609020204030204" pitchFamily="49" charset="0"/>
                <a:ea typeface="+mn-ea"/>
              </a:rPr>
              <a:t>def</a:t>
            </a:r>
            <a:r>
              <a:rPr lang="en-US" altLang="zh-CN" sz="1400" dirty="0">
                <a:solidFill>
                  <a:srgbClr val="0000FF"/>
                </a:solidFill>
                <a:latin typeface="Consolas" panose="020B0609020204030204" pitchFamily="49" charset="0"/>
                <a:ea typeface="+mn-ea"/>
              </a:rPr>
              <a:t> </a:t>
            </a:r>
            <a:r>
              <a:rPr lang="en-US" altLang="zh-CN" sz="1400" dirty="0">
                <a:latin typeface="Consolas" panose="020B0609020204030204" pitchFamily="49" charset="0"/>
                <a:ea typeface="+mn-ea"/>
              </a:rPr>
              <a:t>Main():</a:t>
            </a:r>
          </a:p>
          <a:p>
            <a:pPr lvl="0" algn="just">
              <a:lnSpc>
                <a:spcPts val="2000"/>
              </a:lnSpc>
            </a:pPr>
            <a:r>
              <a:rPr lang="en-US" altLang="zh-CN" sz="1400" dirty="0">
                <a:latin typeface="Consolas" panose="020B0609020204030204" pitchFamily="49" charset="0"/>
                <a:ea typeface="+mn-ea"/>
              </a:rPr>
              <a:t>    r = </a:t>
            </a:r>
            <a:r>
              <a:rPr lang="en-US" altLang="zh-CN" sz="1400" dirty="0" err="1">
                <a:solidFill>
                  <a:srgbClr val="0000FF"/>
                </a:solidFill>
                <a:latin typeface="Consolas" panose="020B0609020204030204" pitchFamily="49" charset="0"/>
                <a:ea typeface="+mn-ea"/>
              </a:rPr>
              <a:t>eval</a:t>
            </a:r>
            <a:r>
              <a:rPr lang="en-US" altLang="zh-CN" sz="1400" dirty="0">
                <a:latin typeface="Consolas" panose="020B0609020204030204" pitchFamily="49" charset="0"/>
                <a:ea typeface="+mn-ea"/>
              </a:rPr>
              <a:t>(</a:t>
            </a:r>
            <a:r>
              <a:rPr lang="en-US" altLang="zh-CN" sz="1400" dirty="0">
                <a:solidFill>
                  <a:srgbClr val="0000FF"/>
                </a:solidFill>
                <a:latin typeface="Consolas" panose="020B0609020204030204" pitchFamily="49" charset="0"/>
                <a:ea typeface="+mn-ea"/>
              </a:rPr>
              <a:t>input</a:t>
            </a:r>
            <a:r>
              <a:rPr lang="en-US" altLang="zh-CN" sz="1400" dirty="0">
                <a:latin typeface="Consolas" panose="020B0609020204030204" pitchFamily="49" charset="0"/>
                <a:ea typeface="+mn-ea"/>
              </a:rPr>
              <a:t>("ratio:"))</a:t>
            </a:r>
          </a:p>
          <a:p>
            <a:pPr lvl="0" algn="just">
              <a:lnSpc>
                <a:spcPts val="2000"/>
              </a:lnSpc>
            </a:pPr>
            <a:r>
              <a:rPr lang="en-US" altLang="zh-CN" sz="1400" dirty="0">
                <a:latin typeface="Consolas" panose="020B0609020204030204" pitchFamily="49" charset="0"/>
                <a:ea typeface="+mn-ea"/>
              </a:rPr>
              <a:t>    </a:t>
            </a:r>
            <a:r>
              <a:rPr lang="en-US" altLang="zh-CN" sz="1400" dirty="0" err="1">
                <a:latin typeface="Consolas" panose="020B0609020204030204" pitchFamily="49" charset="0"/>
                <a:ea typeface="+mn-ea"/>
              </a:rPr>
              <a:t>dayup</a:t>
            </a:r>
            <a:r>
              <a:rPr lang="en-US" altLang="zh-CN" sz="1400" dirty="0">
                <a:latin typeface="Consolas" panose="020B0609020204030204" pitchFamily="49" charset="0"/>
                <a:ea typeface="+mn-ea"/>
              </a:rPr>
              <a:t>, </a:t>
            </a:r>
            <a:r>
              <a:rPr lang="en-US" altLang="zh-CN" sz="1400" dirty="0" err="1">
                <a:latin typeface="Consolas" panose="020B0609020204030204" pitchFamily="49" charset="0"/>
                <a:ea typeface="+mn-ea"/>
              </a:rPr>
              <a:t>daydown</a:t>
            </a:r>
            <a:r>
              <a:rPr lang="en-US" altLang="zh-CN" sz="1400" dirty="0">
                <a:latin typeface="Consolas" panose="020B0609020204030204" pitchFamily="49" charset="0"/>
                <a:ea typeface="+mn-ea"/>
              </a:rPr>
              <a:t> = </a:t>
            </a:r>
            <a:r>
              <a:rPr lang="en-US" altLang="zh-CN" sz="1400" dirty="0" err="1">
                <a:latin typeface="Consolas" panose="020B0609020204030204" pitchFamily="49" charset="0"/>
                <a:ea typeface="+mn-ea"/>
              </a:rPr>
              <a:t>DayUpFun</a:t>
            </a:r>
            <a:r>
              <a:rPr lang="en-US" altLang="zh-CN" sz="1400" dirty="0">
                <a:latin typeface="Consolas" panose="020B0609020204030204" pitchFamily="49" charset="0"/>
                <a:ea typeface="+mn-ea"/>
              </a:rPr>
              <a:t>(r)</a:t>
            </a:r>
          </a:p>
          <a:p>
            <a:pPr lvl="0" algn="just">
              <a:lnSpc>
                <a:spcPts val="2000"/>
              </a:lnSpc>
            </a:pPr>
            <a:r>
              <a:rPr lang="en-US" altLang="zh-CN" sz="1400" dirty="0">
                <a:latin typeface="Consolas" panose="020B0609020204030204" pitchFamily="49" charset="0"/>
                <a:ea typeface="+mn-ea"/>
              </a:rPr>
              <a:t>    print("</a:t>
            </a:r>
            <a:r>
              <a:rPr lang="en-US" altLang="zh-CN" sz="1400" dirty="0" err="1">
                <a:latin typeface="Consolas" panose="020B0609020204030204" pitchFamily="49" charset="0"/>
                <a:ea typeface="+mn-ea"/>
              </a:rPr>
              <a:t>dayUp</a:t>
            </a:r>
            <a:r>
              <a:rPr lang="en-US" altLang="zh-CN" sz="1400" dirty="0">
                <a:latin typeface="Consolas" panose="020B0609020204030204" pitchFamily="49" charset="0"/>
                <a:ea typeface="+mn-ea"/>
              </a:rPr>
              <a:t>:{:.2f}, </a:t>
            </a:r>
            <a:r>
              <a:rPr lang="en-US" altLang="zh-CN" sz="1400" dirty="0" err="1">
                <a:latin typeface="Consolas" panose="020B0609020204030204" pitchFamily="49" charset="0"/>
                <a:ea typeface="+mn-ea"/>
              </a:rPr>
              <a:t>dayDown</a:t>
            </a:r>
            <a:r>
              <a:rPr lang="en-US" altLang="zh-CN" sz="1400" dirty="0">
                <a:latin typeface="Consolas" panose="020B0609020204030204" pitchFamily="49" charset="0"/>
                <a:ea typeface="+mn-ea"/>
              </a:rPr>
              <a:t>:{:.2f}.".</a:t>
            </a:r>
            <a:r>
              <a:rPr lang="en-US" altLang="zh-CN" sz="1400" dirty="0">
                <a:solidFill>
                  <a:srgbClr val="0000FF"/>
                </a:solidFill>
                <a:latin typeface="Consolas" panose="020B0609020204030204" pitchFamily="49" charset="0"/>
                <a:ea typeface="+mn-ea"/>
              </a:rPr>
              <a:t>format</a:t>
            </a:r>
            <a:r>
              <a:rPr lang="en-US" altLang="zh-CN" sz="1400" dirty="0">
                <a:latin typeface="Consolas" panose="020B0609020204030204" pitchFamily="49" charset="0"/>
                <a:ea typeface="+mn-ea"/>
              </a:rPr>
              <a:t>(</a:t>
            </a:r>
            <a:r>
              <a:rPr lang="en-US" altLang="zh-CN" sz="1400" dirty="0" err="1">
                <a:latin typeface="Consolas" panose="020B0609020204030204" pitchFamily="49" charset="0"/>
                <a:ea typeface="+mn-ea"/>
              </a:rPr>
              <a:t>dayup</a:t>
            </a:r>
            <a:r>
              <a:rPr lang="en-US" altLang="zh-CN" sz="1400" dirty="0">
                <a:latin typeface="Consolas" panose="020B0609020204030204" pitchFamily="49" charset="0"/>
                <a:ea typeface="+mn-ea"/>
              </a:rPr>
              <a:t>, </a:t>
            </a:r>
            <a:r>
              <a:rPr lang="en-US" altLang="zh-CN" sz="1400" dirty="0" err="1">
                <a:latin typeface="Consolas" panose="020B0609020204030204" pitchFamily="49" charset="0"/>
                <a:ea typeface="+mn-ea"/>
              </a:rPr>
              <a:t>daydown</a:t>
            </a:r>
            <a:r>
              <a:rPr lang="en-US" altLang="zh-CN" sz="1400" dirty="0">
                <a:latin typeface="Consolas" panose="020B0609020204030204" pitchFamily="49" charset="0"/>
                <a:ea typeface="+mn-ea"/>
              </a:rPr>
              <a:t>))</a:t>
            </a:r>
          </a:p>
          <a:p>
            <a:pPr lvl="0" algn="just">
              <a:lnSpc>
                <a:spcPts val="2000"/>
              </a:lnSpc>
            </a:pPr>
            <a:endParaRPr lang="en-US" altLang="zh-CN" sz="1400" dirty="0">
              <a:latin typeface="Consolas" panose="020B0609020204030204" pitchFamily="49" charset="0"/>
              <a:ea typeface="+mn-ea"/>
            </a:endParaRPr>
          </a:p>
          <a:p>
            <a:pPr lvl="0" algn="just">
              <a:lnSpc>
                <a:spcPts val="2000"/>
              </a:lnSpc>
            </a:pPr>
            <a:r>
              <a:rPr lang="en-US" altLang="zh-CN" sz="1400" dirty="0">
                <a:latin typeface="Consolas" panose="020B0609020204030204" pitchFamily="49" charset="0"/>
                <a:ea typeface="+mn-ea"/>
              </a:rPr>
              <a:t>Main()</a:t>
            </a:r>
            <a:endParaRPr lang="zh-CN" altLang="zh-CN" sz="1400" dirty="0">
              <a:latin typeface="Consolas" panose="020B0609020204030204" pitchFamily="49" charset="0"/>
              <a:ea typeface="+mn-ea"/>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 calcmode="lin" valueType="num">
                                      <p:cBhvr additive="base">
                                        <p:cTn id="46" dur="500" fill="hold"/>
                                        <p:tgtEl>
                                          <p:spTgt spid="15"/>
                                        </p:tgtEl>
                                        <p:attrNameLst>
                                          <p:attrName>ppt_x</p:attrName>
                                        </p:attrNameLst>
                                      </p:cBhvr>
                                      <p:tavLst>
                                        <p:tav tm="0">
                                          <p:val>
                                            <p:strVal val="#ppt_x"/>
                                          </p:val>
                                        </p:tav>
                                        <p:tav tm="100000">
                                          <p:val>
                                            <p:strVal val="#ppt_x"/>
                                          </p:val>
                                        </p:tav>
                                      </p:tavLst>
                                    </p:anim>
                                    <p:anim calcmode="lin" valueType="num">
                                      <p:cBhvr additive="base">
                                        <p:cTn id="4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30722"/>
          <p:cNvSpPr>
            <a:spLocks noGrp="1"/>
          </p:cNvSpPr>
          <p:nvPr>
            <p:ph idx="1"/>
          </p:nvPr>
        </p:nvSpPr>
        <p:spPr>
          <a:xfrm>
            <a:off x="719941" y="1208568"/>
            <a:ext cx="8229600" cy="4678451"/>
          </a:xfrm>
        </p:spPr>
        <p:txBody>
          <a:bodyPr vert="horz" wrap="square" lIns="68591" tIns="34295" rIns="68591" bIns="34295" numCol="1" anchor="t" anchorCtr="0" compatLnSpc="1"/>
          <a:lstStyle/>
          <a:p>
            <a:pPr eaLnBrk="1" fontAlgn="base" hangingPunct="1">
              <a:lnSpc>
                <a:spcPct val="150000"/>
              </a:lnSpc>
              <a:spcBef>
                <a:spcPct val="0"/>
              </a:spcBef>
              <a:buClr>
                <a:srgbClr val="FF0000"/>
              </a:buClr>
              <a:buSzPct val="90000"/>
              <a:buFont typeface="Wingdings" panose="05000000000000000000" pitchFamily="2" charset="2"/>
              <a:buChar char="n"/>
            </a:pPr>
            <a:r>
              <a:rPr lang="zh-CN" altLang="en-US" sz="1800" noProof="1"/>
              <a:t>下面的函数使用指定分隔符将列表中所有字符串元素连接成一个字符串。</a:t>
            </a:r>
          </a:p>
          <a:p>
            <a:pPr eaLnBrk="1" fontAlgn="base" hangingPunct="1">
              <a:lnSpc>
                <a:spcPct val="80000"/>
              </a:lnSpc>
              <a:buSzPct val="90000"/>
              <a:buFont typeface="Wingdings" panose="05000000000000000000" pitchFamily="2" charset="2"/>
              <a:buChar char="•"/>
            </a:pPr>
            <a:endParaRPr lang="zh-CN" altLang="en-US" sz="135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19</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4" name="矩形 3"/>
          <p:cNvSpPr/>
          <p:nvPr/>
        </p:nvSpPr>
        <p:spPr>
          <a:xfrm>
            <a:off x="314648" y="908720"/>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默认值参数</a:t>
            </a:r>
            <a:endParaRPr lang="zh-CN" altLang="en-US" sz="2400" dirty="0">
              <a:ea typeface="仿宋" panose="02010609060101010101" pitchFamily="49" charset="-122"/>
            </a:endParaRPr>
          </a:p>
        </p:txBody>
      </p:sp>
      <p:sp>
        <p:nvSpPr>
          <p:cNvPr id="5" name="矩形 4"/>
          <p:cNvSpPr/>
          <p:nvPr/>
        </p:nvSpPr>
        <p:spPr>
          <a:xfrm>
            <a:off x="1907704" y="1594034"/>
            <a:ext cx="5474087" cy="1815882"/>
          </a:xfrm>
          <a:prstGeom prst="rect">
            <a:avLst/>
          </a:prstGeom>
        </p:spPr>
        <p:txBody>
          <a:bodyPr wrap="square">
            <a:spAutoFit/>
          </a:bodyPr>
          <a:lstStyle/>
          <a:p>
            <a:pPr>
              <a:buSzPct val="90000"/>
            </a:pPr>
            <a:r>
              <a:rPr lang="en-US" altLang="zh-CN" sz="1400" noProof="1">
                <a:latin typeface="Consolas" panose="020B0609020204030204" pitchFamily="49" charset="0"/>
              </a:rPr>
              <a:t>&gt;&gt;&gt; def Join(List,sep=None):</a:t>
            </a:r>
          </a:p>
          <a:p>
            <a:pPr>
              <a:buSzPct val="90000"/>
            </a:pPr>
            <a:r>
              <a:rPr lang="en-US" altLang="zh-CN" sz="1400" noProof="1">
                <a:latin typeface="Consolas" panose="020B0609020204030204" pitchFamily="49" charset="0"/>
              </a:rPr>
              <a:t>    return (sep or '').join(List)</a:t>
            </a:r>
          </a:p>
          <a:p>
            <a:pPr>
              <a:buSzPct val="90000"/>
            </a:pPr>
            <a:endParaRPr lang="en-US" altLang="zh-CN" sz="1400" noProof="1">
              <a:latin typeface="Consolas" panose="020B0609020204030204" pitchFamily="49" charset="0"/>
            </a:endParaRPr>
          </a:p>
          <a:p>
            <a:pPr>
              <a:buSzPct val="90000"/>
            </a:pPr>
            <a:r>
              <a:rPr lang="en-US" altLang="zh-CN" sz="1400" noProof="1">
                <a:latin typeface="Consolas" panose="020B0609020204030204" pitchFamily="49" charset="0"/>
              </a:rPr>
              <a:t>&gt;&gt;&gt; aList = ['a', 'b', 'c']</a:t>
            </a:r>
          </a:p>
          <a:p>
            <a:pPr>
              <a:buSzPct val="90000"/>
            </a:pPr>
            <a:r>
              <a:rPr lang="en-US" altLang="zh-CN" sz="1400" noProof="1">
                <a:latin typeface="Consolas" panose="020B0609020204030204" pitchFamily="49" charset="0"/>
              </a:rPr>
              <a:t>&gt;&gt;&gt; Join(aList)</a:t>
            </a:r>
          </a:p>
          <a:p>
            <a:pPr>
              <a:buSzPct val="90000"/>
            </a:pPr>
            <a:r>
              <a:rPr lang="en-US" altLang="zh-CN" sz="1400" noProof="1">
                <a:solidFill>
                  <a:srgbClr val="0000FF"/>
                </a:solidFill>
                <a:latin typeface="Consolas" panose="020B0609020204030204" pitchFamily="49" charset="0"/>
              </a:rPr>
              <a:t>'a b c'</a:t>
            </a:r>
          </a:p>
          <a:p>
            <a:pPr>
              <a:buSzPct val="90000"/>
            </a:pPr>
            <a:r>
              <a:rPr lang="en-US" altLang="zh-CN" sz="1400" noProof="1">
                <a:latin typeface="Consolas" panose="020B0609020204030204" pitchFamily="49" charset="0"/>
              </a:rPr>
              <a:t>&gt;&gt;&gt; Join(aList, ',')</a:t>
            </a:r>
          </a:p>
          <a:p>
            <a:pPr>
              <a:buSzPct val="90000"/>
            </a:pPr>
            <a:r>
              <a:rPr lang="en-US" altLang="zh-CN" sz="1400" noProof="1">
                <a:solidFill>
                  <a:srgbClr val="0000FF"/>
                </a:solidFill>
                <a:latin typeface="Consolas" panose="020B0609020204030204" pitchFamily="49" charset="0"/>
              </a:rPr>
              <a:t>'a,b,c'</a:t>
            </a:r>
          </a:p>
        </p:txBody>
      </p:sp>
      <p:sp>
        <p:nvSpPr>
          <p:cNvPr id="13" name="文本占位符 28674"/>
          <p:cNvSpPr txBox="1"/>
          <p:nvPr/>
        </p:nvSpPr>
        <p:spPr bwMode="auto">
          <a:xfrm>
            <a:off x="756156" y="3409916"/>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defRPr/>
            </a:pPr>
            <a:r>
              <a:rPr lang="zh-CN" altLang="en-US" sz="1800" noProof="1"/>
              <a:t>注意：默认值参数必须出现在函数参数列表的最右端，</a:t>
            </a:r>
            <a:r>
              <a:rPr lang="zh-CN" altLang="en-US" sz="1800" noProof="1">
                <a:solidFill>
                  <a:srgbClr val="FF0000"/>
                </a:solidFill>
              </a:rPr>
              <a:t>任何一个默认值参数右边不能有非默认值参数</a:t>
            </a:r>
            <a:r>
              <a:rPr lang="zh-CN" altLang="en-US" sz="1800" noProof="1"/>
              <a:t>。</a:t>
            </a:r>
            <a:endParaRPr lang="en-US" altLang="zh-CN" sz="1800" noProof="1"/>
          </a:p>
          <a:p>
            <a:pPr>
              <a:lnSpc>
                <a:spcPts val="1200"/>
              </a:lnSpc>
              <a:spcBef>
                <a:spcPts val="0"/>
              </a:spcBef>
              <a:buClr>
                <a:srgbClr val="FF0000"/>
              </a:buClr>
              <a:buSzPct val="90000"/>
              <a:buFont typeface="Wingdings" panose="05000000000000000000" pitchFamily="2" charset="2"/>
              <a:buChar char="n"/>
              <a:defRPr/>
            </a:pPr>
            <a:endParaRPr lang="zh-CN" altLang="en-US" sz="1800" noProof="1">
              <a:latin typeface="+mn-lt"/>
              <a:ea typeface="+mn-ea"/>
            </a:endParaRPr>
          </a:p>
          <a:p>
            <a:pPr marL="0" indent="0">
              <a:spcBef>
                <a:spcPct val="0"/>
              </a:spcBef>
              <a:buSzPct val="90000"/>
              <a:buFont typeface="Arial" panose="020B0604020202020204" pitchFamily="34" charset="0"/>
              <a:buNone/>
              <a:defRPr/>
            </a:pPr>
            <a:r>
              <a:rPr lang="zh-CN" altLang="en-US" sz="1350" noProof="1">
                <a:latin typeface="Consolas" panose="020B0609020204030204" pitchFamily="49" charset="0"/>
                <a:ea typeface="+mn-ea"/>
              </a:rPr>
              <a:t>&gt;&gt;&gt; def func(a=3, b, c=5):</a:t>
            </a:r>
            <a:endParaRPr lang="zh-CN" altLang="en-US" sz="1350" noProof="1">
              <a:solidFill>
                <a:srgbClr val="0000FF"/>
              </a:solidFill>
              <a:latin typeface="Consolas" panose="020B0609020204030204" pitchFamily="49" charset="0"/>
              <a:ea typeface="+mn-ea"/>
            </a:endParaRPr>
          </a:p>
          <a:p>
            <a:pPr marL="0" indent="0">
              <a:spcBef>
                <a:spcPct val="0"/>
              </a:spcBef>
              <a:buSzPct val="90000"/>
              <a:buFont typeface="Arial" panose="020B0604020202020204" pitchFamily="34" charset="0"/>
              <a:buNone/>
              <a:defRPr/>
            </a:pPr>
            <a:r>
              <a:rPr lang="zh-CN" altLang="en-US" sz="1350" noProof="1">
                <a:latin typeface="Consolas" panose="020B0609020204030204" pitchFamily="49" charset="0"/>
                <a:ea typeface="+mn-ea"/>
              </a:rPr>
              <a:t>    print(a, b, c)</a:t>
            </a:r>
            <a:endParaRPr lang="en-US" altLang="zh-CN" sz="1350" noProof="1">
              <a:latin typeface="Consolas" panose="020B0609020204030204" pitchFamily="49" charset="0"/>
              <a:ea typeface="+mn-ea"/>
            </a:endParaRPr>
          </a:p>
          <a:p>
            <a:pPr marL="0" indent="0">
              <a:spcBef>
                <a:spcPct val="0"/>
              </a:spcBef>
              <a:buSzPct val="90000"/>
              <a:buFont typeface="Arial" panose="020B0604020202020204" pitchFamily="34" charset="0"/>
              <a:buNone/>
              <a:defRPr/>
            </a:pPr>
            <a:endParaRPr lang="en-US" altLang="zh-CN" sz="1350" noProof="1">
              <a:solidFill>
                <a:srgbClr val="FF0000"/>
              </a:solidFill>
              <a:latin typeface="Consolas" panose="020B0609020204030204" pitchFamily="49" charset="0"/>
              <a:ea typeface="+mn-ea"/>
            </a:endParaRPr>
          </a:p>
          <a:p>
            <a:pPr marL="0" indent="0">
              <a:spcBef>
                <a:spcPct val="0"/>
              </a:spcBef>
              <a:buSzPct val="90000"/>
              <a:buFont typeface="Arial" panose="020B0604020202020204" pitchFamily="34" charset="0"/>
              <a:buNone/>
              <a:defRPr/>
            </a:pPr>
            <a:r>
              <a:rPr lang="zh-CN" altLang="en-US" sz="1350" noProof="1">
                <a:solidFill>
                  <a:srgbClr val="FF0000"/>
                </a:solidFill>
                <a:latin typeface="Consolas" panose="020B0609020204030204" pitchFamily="49" charset="0"/>
                <a:ea typeface="+mn-ea"/>
              </a:rPr>
              <a:t>SyntaxError: non-default argument follows default argument</a:t>
            </a:r>
            <a:endParaRPr lang="en-US" altLang="zh-CN" sz="1350" noProof="1">
              <a:solidFill>
                <a:srgbClr val="FF0000"/>
              </a:solidFill>
              <a:latin typeface="Consolas" panose="020B0609020204030204" pitchFamily="49" charset="0"/>
              <a:ea typeface="+mn-ea"/>
            </a:endParaRPr>
          </a:p>
          <a:p>
            <a:pPr marL="0" indent="0">
              <a:spcBef>
                <a:spcPct val="0"/>
              </a:spcBef>
              <a:buSzPct val="90000"/>
              <a:buFont typeface="Arial" panose="020B0604020202020204" pitchFamily="34" charset="0"/>
              <a:buNone/>
              <a:defRPr/>
            </a:pPr>
            <a:endParaRPr lang="zh-CN" altLang="en-US" sz="1350" noProof="1">
              <a:solidFill>
                <a:srgbClr val="FF0000"/>
              </a:solidFill>
              <a:latin typeface="Consolas" panose="020B0609020204030204" pitchFamily="49" charset="0"/>
              <a:ea typeface="+mn-ea"/>
            </a:endParaRPr>
          </a:p>
          <a:p>
            <a:pPr marL="0" indent="0">
              <a:spcBef>
                <a:spcPct val="0"/>
              </a:spcBef>
              <a:buSzPct val="90000"/>
              <a:buFont typeface="Arial" panose="020B0604020202020204" pitchFamily="34" charset="0"/>
              <a:buNone/>
              <a:defRPr/>
            </a:pPr>
            <a:r>
              <a:rPr lang="zh-CN" altLang="en-US" sz="1350" noProof="1">
                <a:latin typeface="Consolas" panose="020B0609020204030204" pitchFamily="49" charset="0"/>
                <a:ea typeface="+mn-ea"/>
              </a:rPr>
              <a:t>&gt;&gt;&gt; def func(a=3, b): </a:t>
            </a:r>
            <a:endParaRPr lang="en-US" altLang="zh-CN" sz="1350" noProof="1">
              <a:latin typeface="Consolas" panose="020B0609020204030204" pitchFamily="49" charset="0"/>
              <a:ea typeface="+mn-ea"/>
            </a:endParaRPr>
          </a:p>
          <a:p>
            <a:pPr marL="0" indent="0">
              <a:spcBef>
                <a:spcPct val="0"/>
              </a:spcBef>
              <a:buSzPct val="90000"/>
              <a:buFont typeface="Arial" panose="020B0604020202020204" pitchFamily="34" charset="0"/>
              <a:buNone/>
              <a:defRPr/>
            </a:pPr>
            <a:r>
              <a:rPr lang="zh-CN" altLang="en-US" sz="1350" noProof="1">
                <a:latin typeface="Consolas" panose="020B0609020204030204" pitchFamily="49" charset="0"/>
                <a:ea typeface="+mn-ea"/>
              </a:rPr>
              <a:t>print(a, b)</a:t>
            </a:r>
          </a:p>
          <a:p>
            <a:pPr marL="0" indent="0">
              <a:spcBef>
                <a:spcPct val="0"/>
              </a:spcBef>
              <a:buSzPct val="90000"/>
              <a:buFont typeface="Arial" panose="020B0604020202020204" pitchFamily="34" charset="0"/>
              <a:buNone/>
              <a:defRPr/>
            </a:pPr>
            <a:endParaRPr lang="zh-CN" altLang="en-US" sz="1350" noProof="1">
              <a:latin typeface="Consolas" panose="020B0609020204030204" pitchFamily="49" charset="0"/>
              <a:ea typeface="+mn-ea"/>
            </a:endParaRPr>
          </a:p>
          <a:p>
            <a:pPr marL="0" indent="0">
              <a:spcBef>
                <a:spcPct val="0"/>
              </a:spcBef>
              <a:buSzPct val="90000"/>
              <a:buFont typeface="Arial" panose="020B0604020202020204" pitchFamily="34" charset="0"/>
              <a:buNone/>
              <a:defRPr/>
            </a:pPr>
            <a:r>
              <a:rPr lang="zh-CN" altLang="en-US" sz="1350" noProof="1">
                <a:solidFill>
                  <a:srgbClr val="FF0000"/>
                </a:solidFill>
                <a:latin typeface="Consolas" panose="020B0609020204030204" pitchFamily="49" charset="0"/>
                <a:ea typeface="+mn-ea"/>
              </a:rPr>
              <a:t>SyntaxError: non-default argument follows default argument</a:t>
            </a:r>
          </a:p>
          <a:p>
            <a:pPr marL="0" indent="0">
              <a:lnSpc>
                <a:spcPts val="1200"/>
              </a:lnSpc>
              <a:spcBef>
                <a:spcPct val="0"/>
              </a:spcBef>
              <a:buSzPct val="90000"/>
              <a:buFont typeface="Arial" panose="020B0604020202020204" pitchFamily="34" charset="0"/>
              <a:buNone/>
              <a:defRPr/>
            </a:pPr>
            <a:endParaRPr lang="en-US" altLang="zh-CN" sz="1350" noProof="1">
              <a:latin typeface="Consolas" panose="020B0609020204030204" pitchFamily="49" charset="0"/>
              <a:ea typeface="+mn-ea"/>
            </a:endParaRPr>
          </a:p>
          <a:p>
            <a:pPr marL="0" indent="0">
              <a:spcBef>
                <a:spcPct val="0"/>
              </a:spcBef>
              <a:buSzPct val="90000"/>
              <a:buFont typeface="Arial" panose="020B0604020202020204" pitchFamily="34" charset="0"/>
              <a:buNone/>
              <a:defRPr/>
            </a:pPr>
            <a:r>
              <a:rPr lang="zh-CN" altLang="en-US" sz="1350" noProof="1">
                <a:latin typeface="Consolas" panose="020B0609020204030204" pitchFamily="49" charset="0"/>
                <a:ea typeface="+mn-ea"/>
              </a:rPr>
              <a:t>&gt;&gt;&gt; def func(a, b, c=5):      </a:t>
            </a:r>
            <a:endParaRPr lang="zh-CN" altLang="en-US" sz="1350" noProof="1">
              <a:solidFill>
                <a:srgbClr val="0000FF"/>
              </a:solidFill>
              <a:latin typeface="Consolas" panose="020B0609020204030204" pitchFamily="49" charset="0"/>
              <a:ea typeface="+mn-ea"/>
            </a:endParaRPr>
          </a:p>
          <a:p>
            <a:pPr marL="0" indent="0">
              <a:spcBef>
                <a:spcPct val="0"/>
              </a:spcBef>
              <a:buSzPct val="90000"/>
              <a:buFont typeface="Arial" panose="020B0604020202020204" pitchFamily="34" charset="0"/>
              <a:buNone/>
              <a:defRPr/>
            </a:pPr>
            <a:r>
              <a:rPr lang="zh-CN" altLang="en-US" sz="1350" noProof="1">
                <a:latin typeface="Consolas" panose="020B0609020204030204" pitchFamily="49" charset="0"/>
                <a:ea typeface="+mn-ea"/>
              </a:rPr>
              <a:t>    print(a, b, c)</a:t>
            </a:r>
          </a:p>
          <a:p>
            <a:pPr>
              <a:lnSpc>
                <a:spcPct val="80000"/>
              </a:lnSpc>
              <a:buSzPct val="90000"/>
              <a:buFont typeface="Arial" panose="020B0604020202020204" pitchFamily="34" charset="0"/>
              <a:buNone/>
              <a:defRPr/>
            </a:pPr>
            <a:endParaRPr lang="zh-CN" altLang="en-US" sz="1800" noProof="1">
              <a:latin typeface="+mn-lt"/>
              <a:ea typeface="+mn-ea"/>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5"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a:t>第</a:t>
            </a:r>
            <a:r>
              <a:rPr lang="en-US" altLang="zh-CN" b="1" dirty="0"/>
              <a:t>5</a:t>
            </a:r>
            <a:r>
              <a:rPr lang="zh-CN" altLang="en-US" b="1" dirty="0"/>
              <a:t>章 函数的设计与使用 </a:t>
            </a:r>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t>2</a:t>
            </a:fld>
            <a:endParaRPr lang="zh-CN" altLang="en-US" sz="1200" dirty="0"/>
          </a:p>
        </p:txBody>
      </p:sp>
      <p:grpSp>
        <p:nvGrpSpPr>
          <p:cNvPr id="5" name="组合 107"/>
          <p:cNvGrpSpPr/>
          <p:nvPr/>
        </p:nvGrpSpPr>
        <p:grpSpPr>
          <a:xfrm>
            <a:off x="1331640" y="5733256"/>
            <a:ext cx="4011296" cy="684275"/>
            <a:chOff x="939802" y="5062184"/>
            <a:chExt cx="4011296" cy="684275"/>
          </a:xfrm>
        </p:grpSpPr>
        <p:grpSp>
          <p:nvGrpSpPr>
            <p:cNvPr id="6" name="组合 33"/>
            <p:cNvGrpSpPr/>
            <p:nvPr/>
          </p:nvGrpSpPr>
          <p:grpSpPr>
            <a:xfrm>
              <a:off x="939802" y="5098728"/>
              <a:ext cx="813499" cy="647731"/>
              <a:chOff x="6068613" y="2138334"/>
              <a:chExt cx="412166" cy="348468"/>
            </a:xfrm>
          </p:grpSpPr>
          <p:sp>
            <p:nvSpPr>
              <p:cNvPr id="8"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sp>
          <p:nvSpPr>
            <p:cNvPr id="7" name="TextBox 6"/>
            <p:cNvSpPr txBox="1">
              <a:spLocks noChangeArrowheads="1"/>
            </p:cNvSpPr>
            <p:nvPr/>
          </p:nvSpPr>
          <p:spPr bwMode="auto">
            <a:xfrm>
              <a:off x="1443858"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 5.7 </a:t>
              </a:r>
              <a:r>
                <a:rPr lang="zh-CN" altLang="en-US" sz="3600" b="1" dirty="0">
                  <a:latin typeface="Times New Roman" panose="02020603050405020304" pitchFamily="18" charset="0"/>
                  <a:ea typeface="黑体" panose="02010609060101010101" pitchFamily="49" charset="-122"/>
                </a:rPr>
                <a:t>本章小结</a:t>
              </a:r>
            </a:p>
          </p:txBody>
        </p:sp>
      </p:grpSp>
      <p:grpSp>
        <p:nvGrpSpPr>
          <p:cNvPr id="4" name="组合 3"/>
          <p:cNvGrpSpPr/>
          <p:nvPr/>
        </p:nvGrpSpPr>
        <p:grpSpPr>
          <a:xfrm>
            <a:off x="1251356" y="980728"/>
            <a:ext cx="4583419" cy="684042"/>
            <a:chOff x="958665" y="1326432"/>
            <a:chExt cx="4583419" cy="684042"/>
          </a:xfrm>
        </p:grpSpPr>
        <p:sp>
          <p:nvSpPr>
            <p:cNvPr id="11"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函数的定义</a:t>
              </a:r>
              <a:endParaRPr lang="zh-CN" altLang="en-US" sz="3600" b="1" dirty="0">
                <a:latin typeface="黑体" panose="02010609060101010101" pitchFamily="49" charset="-122"/>
                <a:ea typeface="黑体" panose="02010609060101010101"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723224" y="1772816"/>
            <a:ext cx="6225040" cy="662730"/>
            <a:chOff x="377789" y="3380765"/>
            <a:chExt cx="6225040" cy="662730"/>
          </a:xfrm>
        </p:grpSpPr>
        <p:grpSp>
          <p:nvGrpSpPr>
            <p:cNvPr id="15" name="组合 105"/>
            <p:cNvGrpSpPr/>
            <p:nvPr/>
          </p:nvGrpSpPr>
          <p:grpSpPr>
            <a:xfrm>
              <a:off x="377789" y="3380765"/>
              <a:ext cx="6225040" cy="662730"/>
              <a:chOff x="377789" y="3380765"/>
              <a:chExt cx="6225040" cy="662730"/>
            </a:xfrm>
          </p:grpSpPr>
          <p:sp>
            <p:nvSpPr>
              <p:cNvPr id="17" name="Freeform 5"/>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8" name="TextBox 6"/>
              <p:cNvSpPr txBox="1">
                <a:spLocks noChangeArrowheads="1"/>
              </p:cNvSpPr>
              <p:nvPr/>
            </p:nvSpPr>
            <p:spPr bwMode="auto">
              <a:xfrm>
                <a:off x="377789"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5.2 </a:t>
                </a:r>
                <a:r>
                  <a:rPr lang="zh-CN" altLang="en-US" sz="3600" b="1" dirty="0">
                    <a:latin typeface="Times New Roman" panose="02020603050405020304" pitchFamily="18" charset="0"/>
                    <a:ea typeface="黑体" panose="02010609060101010101" pitchFamily="49" charset="-122"/>
                  </a:rPr>
                  <a:t> 形参与实参</a:t>
                </a:r>
                <a:endParaRPr lang="zh-CN" altLang="en-US" sz="3600" b="1" dirty="0">
                  <a:latin typeface="黑体" panose="02010609060101010101" pitchFamily="49" charset="-122"/>
                  <a:ea typeface="黑体" panose="02010609060101010101"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1259632" y="2492896"/>
            <a:ext cx="8306117" cy="727935"/>
            <a:chOff x="936625" y="4149796"/>
            <a:chExt cx="8306117" cy="727935"/>
          </a:xfrm>
        </p:grpSpPr>
        <p:grpSp>
          <p:nvGrpSpPr>
            <p:cNvPr id="20" name="组合 106"/>
            <p:cNvGrpSpPr/>
            <p:nvPr/>
          </p:nvGrpSpPr>
          <p:grpSpPr>
            <a:xfrm>
              <a:off x="936625" y="4149796"/>
              <a:ext cx="8306117" cy="727935"/>
              <a:chOff x="927100" y="4149796"/>
              <a:chExt cx="8306117" cy="727935"/>
            </a:xfrm>
          </p:grpSpPr>
          <p:sp>
            <p:nvSpPr>
              <p:cNvPr id="22"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3" name="TextBox 6"/>
              <p:cNvSpPr txBox="1">
                <a:spLocks noChangeArrowheads="1"/>
              </p:cNvSpPr>
              <p:nvPr/>
            </p:nvSpPr>
            <p:spPr bwMode="auto">
              <a:xfrm>
                <a:off x="1915977"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1279931" y="3356992"/>
            <a:ext cx="4732229" cy="651944"/>
            <a:chOff x="956926" y="4599564"/>
            <a:chExt cx="4732229" cy="651944"/>
          </a:xfrm>
        </p:grpSpPr>
        <p:sp>
          <p:nvSpPr>
            <p:cNvPr id="25"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368675" y="4599564"/>
              <a:ext cx="432048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 </a:t>
              </a:r>
              <a:r>
                <a:rPr lang="en-US" altLang="zh-CN" sz="3600" b="1" dirty="0">
                  <a:latin typeface="Times New Roman" panose="02020603050405020304" pitchFamily="18" charset="0"/>
                  <a:ea typeface="黑体" panose="02010609060101010101" pitchFamily="49" charset="-122"/>
                </a:rPr>
                <a:t>return</a:t>
              </a:r>
              <a:r>
                <a:rPr lang="zh-CN" altLang="en-US" sz="3600" b="1" dirty="0">
                  <a:latin typeface="Times New Roman" panose="02020603050405020304" pitchFamily="18" charset="0"/>
                  <a:ea typeface="黑体" panose="02010609060101010101" pitchFamily="49" charset="-122"/>
                </a:rPr>
                <a:t>语句 </a:t>
              </a:r>
            </a:p>
          </p:txBody>
        </p:sp>
      </p:grpSp>
      <p:grpSp>
        <p:nvGrpSpPr>
          <p:cNvPr id="28" name="组合 27"/>
          <p:cNvGrpSpPr/>
          <p:nvPr/>
        </p:nvGrpSpPr>
        <p:grpSpPr>
          <a:xfrm>
            <a:off x="683568" y="4149080"/>
            <a:ext cx="7272808" cy="728393"/>
            <a:chOff x="360293" y="5026748"/>
            <a:chExt cx="7337768" cy="663172"/>
          </a:xfrm>
        </p:grpSpPr>
        <p:sp>
          <p:nvSpPr>
            <p:cNvPr id="29"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0" name="TextBox 6"/>
            <p:cNvSpPr txBox="1">
              <a:spLocks noChangeArrowheads="1"/>
            </p:cNvSpPr>
            <p:nvPr/>
          </p:nvSpPr>
          <p:spPr bwMode="auto">
            <a:xfrm>
              <a:off x="360293" y="5026748"/>
              <a:ext cx="7337768" cy="66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5.5  Lambda</a:t>
              </a:r>
              <a:r>
                <a:rPr lang="zh-CN" altLang="en-US" sz="3600" b="1" dirty="0">
                  <a:latin typeface="Times New Roman" panose="02020603050405020304" pitchFamily="18" charset="0"/>
                  <a:ea typeface="黑体" panose="02010609060101010101" pitchFamily="49" charset="-122"/>
                </a:rPr>
                <a:t>表达式</a:t>
              </a:r>
            </a:p>
          </p:txBody>
        </p:sp>
        <p:pic>
          <p:nvPicPr>
            <p:cNvPr id="31" name="图片 30"/>
            <p:cNvPicPr>
              <a:picLocks noChangeAspect="1"/>
            </p:cNvPicPr>
            <p:nvPr/>
          </p:nvPicPr>
          <p:blipFill>
            <a:blip r:embed="rId6"/>
            <a:stretch>
              <a:fillRect/>
            </a:stretch>
          </p:blipFill>
          <p:spPr>
            <a:xfrm>
              <a:off x="1199659" y="5205012"/>
              <a:ext cx="420013" cy="322083"/>
            </a:xfrm>
            <a:prstGeom prst="rect">
              <a:avLst/>
            </a:prstGeom>
          </p:spPr>
        </p:pic>
      </p:grpSp>
      <p:grpSp>
        <p:nvGrpSpPr>
          <p:cNvPr id="32" name="组合 31"/>
          <p:cNvGrpSpPr/>
          <p:nvPr/>
        </p:nvGrpSpPr>
        <p:grpSpPr>
          <a:xfrm>
            <a:off x="-324544" y="4983576"/>
            <a:ext cx="8064895" cy="677666"/>
            <a:chOff x="-759186" y="5191294"/>
            <a:chExt cx="7919582" cy="487895"/>
          </a:xfrm>
        </p:grpSpPr>
        <p:grpSp>
          <p:nvGrpSpPr>
            <p:cNvPr id="33" name="组合 32"/>
            <p:cNvGrpSpPr/>
            <p:nvPr/>
          </p:nvGrpSpPr>
          <p:grpSpPr>
            <a:xfrm>
              <a:off x="-759186" y="5191294"/>
              <a:ext cx="7919582" cy="487895"/>
              <a:chOff x="-870470" y="5828963"/>
              <a:chExt cx="8626056" cy="638887"/>
            </a:xfrm>
          </p:grpSpPr>
          <p:sp>
            <p:nvSpPr>
              <p:cNvPr id="35" name="Freeform 5"/>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36"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5.6 </a:t>
                </a:r>
                <a:r>
                  <a:rPr lang="zh-CN" altLang="en-US" sz="3600" b="1" dirty="0">
                    <a:latin typeface="Times New Roman" panose="02020603050405020304" pitchFamily="18" charset="0"/>
                    <a:ea typeface="黑体" panose="02010609060101010101" pitchFamily="49" charset="-122"/>
                  </a:rPr>
                  <a:t> 高级话题</a:t>
                </a:r>
              </a:p>
            </p:txBody>
          </p:sp>
        </p:grpSp>
        <p:pic>
          <p:nvPicPr>
            <p:cNvPr id="34" name="图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文本占位符 31746"/>
          <p:cNvSpPr>
            <a:spLocks noGrp="1"/>
          </p:cNvSpPr>
          <p:nvPr>
            <p:ph idx="1"/>
          </p:nvPr>
        </p:nvSpPr>
        <p:spPr>
          <a:xfrm>
            <a:off x="683568" y="1381160"/>
            <a:ext cx="8229600" cy="4678451"/>
          </a:xfrm>
        </p:spPr>
        <p:txBody>
          <a:bodyPr vert="horz" wrap="square" lIns="68591" tIns="34295" rIns="68591" bIns="34295" numCol="1" anchor="t" anchorCtr="0" compatLnSpc="1"/>
          <a:lstStyle/>
          <a:p>
            <a:pPr eaLnBrk="1" fontAlgn="base" hangingPunct="1">
              <a:lnSpc>
                <a:spcPct val="150000"/>
              </a:lnSpc>
              <a:spcBef>
                <a:spcPct val="0"/>
              </a:spcBef>
              <a:buClr>
                <a:srgbClr val="FF0000"/>
              </a:buClr>
              <a:buSzPct val="90000"/>
              <a:buFont typeface="Wingdings" panose="05000000000000000000" pitchFamily="2" charset="2"/>
              <a:buChar char="n"/>
            </a:pPr>
            <a:r>
              <a:rPr lang="zh-CN" altLang="en-US" sz="2000" noProof="1"/>
              <a:t>另外，默认值参数如果使用不当，会导致很难发现的</a:t>
            </a:r>
            <a:r>
              <a:rPr lang="zh-CN" altLang="en-US" sz="2000" noProof="1">
                <a:solidFill>
                  <a:srgbClr val="FF0000"/>
                </a:solidFill>
              </a:rPr>
              <a:t>逻辑错误</a:t>
            </a:r>
            <a:r>
              <a:rPr lang="zh-CN" altLang="en-US" sz="2000" noProof="1"/>
              <a:t>，例如：</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20</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14648" y="956751"/>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默认值参数</a:t>
            </a:r>
            <a:endParaRPr lang="zh-CN" altLang="en-US" sz="2400" dirty="0">
              <a:ea typeface="仿宋" panose="02010609060101010101" pitchFamily="49" charset="-122"/>
            </a:endParaRPr>
          </a:p>
        </p:txBody>
      </p:sp>
      <p:sp>
        <p:nvSpPr>
          <p:cNvPr id="4" name="矩形 3"/>
          <p:cNvSpPr/>
          <p:nvPr/>
        </p:nvSpPr>
        <p:spPr>
          <a:xfrm>
            <a:off x="1198181" y="1896868"/>
            <a:ext cx="7801560" cy="2577629"/>
          </a:xfrm>
          <a:prstGeom prst="rect">
            <a:avLst/>
          </a:prstGeom>
        </p:spPr>
        <p:txBody>
          <a:bodyPr wrap="square">
            <a:spAutoFit/>
          </a:bodyPr>
          <a:lstStyle/>
          <a:p>
            <a:pPr>
              <a:spcBef>
                <a:spcPts val="300"/>
              </a:spcBef>
              <a:buSzPct val="90000"/>
              <a:buNone/>
            </a:pPr>
            <a:r>
              <a:rPr lang="en-US" altLang="zh-CN" noProof="1">
                <a:solidFill>
                  <a:srgbClr val="0000FF"/>
                </a:solidFill>
                <a:latin typeface="Consolas" panose="020B0609020204030204" pitchFamily="49" charset="0"/>
              </a:rPr>
              <a:t>def</a:t>
            </a:r>
            <a:r>
              <a:rPr lang="en-US" altLang="zh-CN" noProof="1">
                <a:latin typeface="Consolas" panose="020B0609020204030204" pitchFamily="49" charset="0"/>
              </a:rPr>
              <a:t> demo(newitem,old_list=[]):</a:t>
            </a:r>
          </a:p>
          <a:p>
            <a:pPr>
              <a:spcBef>
                <a:spcPts val="300"/>
              </a:spcBef>
              <a:buSzPct val="90000"/>
              <a:buNone/>
            </a:pPr>
            <a:r>
              <a:rPr lang="en-US" altLang="zh-CN" noProof="1">
                <a:latin typeface="Consolas" panose="020B0609020204030204" pitchFamily="49" charset="0"/>
              </a:rPr>
              <a:t>    old_list.append(newitem)</a:t>
            </a:r>
          </a:p>
          <a:p>
            <a:pPr>
              <a:spcBef>
                <a:spcPts val="300"/>
              </a:spcBef>
              <a:buSzPct val="90000"/>
              <a:buNone/>
            </a:pPr>
            <a:r>
              <a:rPr lang="en-US" altLang="zh-CN" noProof="1">
                <a:latin typeface="Consolas" panose="020B0609020204030204" pitchFamily="49" charset="0"/>
              </a:rPr>
              <a:t>    return old_list</a:t>
            </a:r>
          </a:p>
          <a:p>
            <a:pPr>
              <a:spcBef>
                <a:spcPts val="300"/>
              </a:spcBef>
              <a:buSzPct val="90000"/>
              <a:buNone/>
            </a:pPr>
            <a:endParaRPr lang="en-US" altLang="zh-CN" noProof="1">
              <a:latin typeface="Consolas" panose="020B0609020204030204" pitchFamily="49" charset="0"/>
            </a:endParaRP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(demo('5',[1,2,3,4]))</a:t>
            </a: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(demo('aaa',['a','b']))</a:t>
            </a: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(demo('a'))</a:t>
            </a:r>
          </a:p>
          <a:p>
            <a:pPr>
              <a:spcBef>
                <a:spcPts val="300"/>
              </a:spcBef>
              <a:buSzPct val="90000"/>
              <a:buNone/>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(demo('b'))</a:t>
            </a:r>
            <a:endParaRPr lang="en-US" altLang="zh-CN" noProof="1">
              <a:solidFill>
                <a:srgbClr val="FF0000"/>
              </a:solidFill>
            </a:endParaRPr>
          </a:p>
        </p:txBody>
      </p:sp>
      <p:grpSp>
        <p:nvGrpSpPr>
          <p:cNvPr id="3" name="组合 2"/>
          <p:cNvGrpSpPr/>
          <p:nvPr/>
        </p:nvGrpSpPr>
        <p:grpSpPr>
          <a:xfrm>
            <a:off x="759847" y="4437112"/>
            <a:ext cx="3668137" cy="507036"/>
            <a:chOff x="759847" y="4437112"/>
            <a:chExt cx="3668137" cy="507036"/>
          </a:xfrm>
        </p:grpSpPr>
        <p:pic>
          <p:nvPicPr>
            <p:cNvPr id="13"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759847" y="4437112"/>
              <a:ext cx="501600" cy="505676"/>
            </a:xfrm>
            <a:prstGeom prst="rect">
              <a:avLst/>
            </a:prstGeom>
            <a:noFill/>
            <a:ln w="9525">
              <a:noFill/>
              <a:miter lim="800000"/>
              <a:headEnd/>
              <a:tailEnd/>
            </a:ln>
          </p:spPr>
        </p:pic>
        <p:sp>
          <p:nvSpPr>
            <p:cNvPr id="5" name="矩形 4"/>
            <p:cNvSpPr/>
            <p:nvPr/>
          </p:nvSpPr>
          <p:spPr>
            <a:xfrm>
              <a:off x="1261447" y="4605594"/>
              <a:ext cx="3166537" cy="338554"/>
            </a:xfrm>
            <a:prstGeom prst="rect">
              <a:avLst/>
            </a:prstGeom>
          </p:spPr>
          <p:txBody>
            <a:bodyPr wrap="square">
              <a:spAutoFit/>
            </a:bodyPr>
            <a:lstStyle/>
            <a:p>
              <a:pPr>
                <a:lnSpc>
                  <a:spcPct val="80000"/>
                </a:lnSpc>
                <a:buSzPct val="90000"/>
              </a:pPr>
              <a:r>
                <a:rPr lang="zh-CN" altLang="en-US" sz="2000" b="1" noProof="1">
                  <a:ea typeface="仿宋" panose="02010609060101010101" pitchFamily="49" charset="-122"/>
                </a:rPr>
                <a:t>这段代码会输出什么呢？</a:t>
              </a:r>
            </a:p>
          </p:txBody>
        </p:sp>
      </p:grpSp>
      <p:sp>
        <p:nvSpPr>
          <p:cNvPr id="15" name="内容占位符 2"/>
          <p:cNvSpPr txBox="1"/>
          <p:nvPr/>
        </p:nvSpPr>
        <p:spPr bwMode="auto">
          <a:xfrm>
            <a:off x="4791929" y="4437112"/>
            <a:ext cx="5070128" cy="1306855"/>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zh-CN" altLang="en-US" sz="1800" noProof="1">
                <a:solidFill>
                  <a:srgbClr val="0000FF"/>
                </a:solidFill>
                <a:latin typeface="+mn-lt"/>
                <a:ea typeface="+mn-ea"/>
              </a:rPr>
              <a:t>[1, 2, 3, 4, '5']</a:t>
            </a:r>
          </a:p>
          <a:p>
            <a:pPr marL="0" indent="0">
              <a:buFont typeface="Arial" panose="020B0604020202020204" pitchFamily="34" charset="0"/>
              <a:buNone/>
              <a:defRPr/>
            </a:pPr>
            <a:r>
              <a:rPr lang="zh-CN" altLang="en-US" sz="1800" noProof="1">
                <a:solidFill>
                  <a:srgbClr val="0000FF"/>
                </a:solidFill>
                <a:latin typeface="+mn-lt"/>
                <a:ea typeface="+mn-ea"/>
              </a:rPr>
              <a:t>['a', 'b', 'aaa']</a:t>
            </a:r>
          </a:p>
          <a:p>
            <a:pPr marL="0" indent="0">
              <a:buFont typeface="Arial" panose="020B0604020202020204" pitchFamily="34" charset="0"/>
              <a:buNone/>
              <a:defRPr/>
            </a:pPr>
            <a:r>
              <a:rPr lang="zh-CN" altLang="en-US" sz="1800" noProof="1">
                <a:solidFill>
                  <a:srgbClr val="0000FF"/>
                </a:solidFill>
                <a:latin typeface="+mn-lt"/>
                <a:ea typeface="+mn-ea"/>
              </a:rPr>
              <a:t>['a']</a:t>
            </a:r>
          </a:p>
          <a:p>
            <a:pPr marL="0" indent="0">
              <a:buFont typeface="Arial" panose="020B0604020202020204" pitchFamily="34" charset="0"/>
              <a:buNone/>
              <a:defRPr/>
            </a:pPr>
            <a:r>
              <a:rPr lang="zh-CN" altLang="en-US" sz="1800" noProof="1">
                <a:solidFill>
                  <a:srgbClr val="0000FF"/>
                </a:solidFill>
                <a:latin typeface="+mn-lt"/>
                <a:ea typeface="+mn-ea"/>
              </a:rPr>
              <a:t>['a', 'b']</a:t>
            </a:r>
          </a:p>
        </p:txBody>
      </p:sp>
      <p:sp>
        <p:nvSpPr>
          <p:cNvPr id="12" name="矩形 11"/>
          <p:cNvSpPr/>
          <p:nvPr/>
        </p:nvSpPr>
        <p:spPr>
          <a:xfrm>
            <a:off x="827584" y="5799409"/>
            <a:ext cx="7560840" cy="707886"/>
          </a:xfrm>
          <a:prstGeom prst="rect">
            <a:avLst/>
          </a:prstGeom>
        </p:spPr>
        <p:txBody>
          <a:bodyPr wrap="square">
            <a:spAutoFit/>
          </a:bodyPr>
          <a:lstStyle/>
          <a:p>
            <a:pPr marL="285750" indent="-285750">
              <a:spcBef>
                <a:spcPts val="600"/>
              </a:spcBef>
              <a:spcAft>
                <a:spcPts val="0"/>
              </a:spcAft>
              <a:buClr>
                <a:srgbClr val="FF0000"/>
              </a:buClr>
              <a:buSzPct val="90000"/>
              <a:buFont typeface="Wingdings" panose="05000000000000000000" pitchFamily="2" charset="2"/>
              <a:buChar char="n"/>
            </a:pPr>
            <a:r>
              <a:rPr lang="zh-CN" altLang="en-US" sz="2000" b="1" dirty="0">
                <a:ea typeface="仿宋" panose="02010609060101010101" pitchFamily="49" charset="-122"/>
              </a:rPr>
              <a:t>原因在于</a:t>
            </a:r>
            <a:r>
              <a:rPr lang="zh-CN" altLang="en-US" sz="2000" b="1" dirty="0">
                <a:solidFill>
                  <a:srgbClr val="FF0000"/>
                </a:solidFill>
                <a:ea typeface="仿宋" panose="02010609060101010101" pitchFamily="49" charset="-122"/>
              </a:rPr>
              <a:t>默认值参数的赋值只会在函数定义时被解释一次</a:t>
            </a:r>
            <a:r>
              <a:rPr lang="zh-CN" altLang="en-US" sz="2000" b="1" dirty="0">
                <a:ea typeface="仿宋" panose="02010609060101010101" pitchFamily="49" charset="-122"/>
              </a:rPr>
              <a:t>。当使用可变序列作为参数默认值时，一定要谨慎操作。</a:t>
            </a:r>
          </a:p>
        </p:txBody>
      </p:sp>
      <p:sp>
        <p:nvSpPr>
          <p:cNvPr id="14" name="矩形 13"/>
          <p:cNvSpPr/>
          <p:nvPr/>
        </p:nvSpPr>
        <p:spPr>
          <a:xfrm>
            <a:off x="4026430" y="4093474"/>
            <a:ext cx="944489" cy="369332"/>
          </a:xfrm>
          <a:prstGeom prst="rect">
            <a:avLst/>
          </a:prstGeom>
        </p:spPr>
        <p:txBody>
          <a:bodyPr wrap="none">
            <a:spAutoFit/>
          </a:bodyPr>
          <a:lstStyle/>
          <a:p>
            <a:pPr>
              <a:spcBef>
                <a:spcPts val="300"/>
              </a:spcBef>
              <a:buSzPct val="90000"/>
              <a:buNone/>
            </a:pPr>
            <a:r>
              <a:rPr lang="en-US" altLang="zh-CN" noProof="1">
                <a:solidFill>
                  <a:srgbClr val="0000FF"/>
                </a:solidFill>
                <a:latin typeface="Consolas" panose="020B0609020204030204" pitchFamily="49" charset="0"/>
              </a:rPr>
              <a:t>#</a:t>
            </a:r>
            <a:r>
              <a:rPr lang="en-US" altLang="zh-CN" noProof="1">
                <a:solidFill>
                  <a:srgbClr val="FF0000"/>
                </a:solidFill>
                <a:latin typeface="Consolas" panose="020B0609020204030204" pitchFamily="49" charset="0"/>
              </a:rPr>
              <a:t>false</a:t>
            </a:r>
            <a:endParaRPr lang="zh-CN" altLang="en-US" noProof="1">
              <a:solidFill>
                <a:srgbClr val="FF0000"/>
              </a:solidFill>
            </a:endParaRPr>
          </a:p>
        </p:txBody>
      </p:sp>
      <p:pic>
        <p:nvPicPr>
          <p:cNvPr id="17" name="图片 16"/>
          <p:cNvPicPr>
            <a:picLocks noChangeAspect="1"/>
          </p:cNvPicPr>
          <p:nvPr/>
        </p:nvPicPr>
        <p:blipFill>
          <a:blip r:embed="rId4"/>
          <a:stretch>
            <a:fillRect/>
          </a:stretch>
        </p:blipFill>
        <p:spPr>
          <a:xfrm>
            <a:off x="6372200" y="2411164"/>
            <a:ext cx="2228093" cy="3300991"/>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additive="base">
                                        <p:cTn id="29" dur="500" fill="hold"/>
                                        <p:tgtEl>
                                          <p:spTgt spid="3"/>
                                        </p:tgtEl>
                                        <p:attrNameLst>
                                          <p:attrName>ppt_x</p:attrName>
                                        </p:attrNameLst>
                                      </p:cBhvr>
                                      <p:tavLst>
                                        <p:tav tm="0">
                                          <p:val>
                                            <p:strVal val="#ppt_x"/>
                                          </p:val>
                                        </p:tav>
                                        <p:tav tm="100000">
                                          <p:val>
                                            <p:strVal val="#ppt_x"/>
                                          </p:val>
                                        </p:tav>
                                      </p:tavLst>
                                    </p:anim>
                                    <p:anim calcmode="lin" valueType="num">
                                      <p:cBhvr additive="base">
                                        <p:cTn id="3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additive="base">
                                        <p:cTn id="51" dur="500" fill="hold"/>
                                        <p:tgtEl>
                                          <p:spTgt spid="17"/>
                                        </p:tgtEl>
                                        <p:attrNameLst>
                                          <p:attrName>ppt_x</p:attrName>
                                        </p:attrNameLst>
                                      </p:cBhvr>
                                      <p:tavLst>
                                        <p:tav tm="0">
                                          <p:val>
                                            <p:strVal val="#ppt_x"/>
                                          </p:val>
                                        </p:tav>
                                        <p:tav tm="100000">
                                          <p:val>
                                            <p:strVal val="#ppt_x"/>
                                          </p:val>
                                        </p:tav>
                                      </p:tavLst>
                                    </p:anim>
                                    <p:anim calcmode="lin" valueType="num">
                                      <p:cBhvr additive="base">
                                        <p:cTn id="5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additive="base">
                                        <p:cTn id="57" dur="500" fill="hold"/>
                                        <p:tgtEl>
                                          <p:spTgt spid="14"/>
                                        </p:tgtEl>
                                        <p:attrNameLst>
                                          <p:attrName>ppt_x</p:attrName>
                                        </p:attrNameLst>
                                      </p:cBhvr>
                                      <p:tavLst>
                                        <p:tav tm="0">
                                          <p:val>
                                            <p:strVal val="#ppt_x"/>
                                          </p:val>
                                        </p:tav>
                                        <p:tav tm="100000">
                                          <p:val>
                                            <p:strVal val="#ppt_x"/>
                                          </p:val>
                                        </p:tav>
                                      </p:tavLst>
                                    </p:anim>
                                    <p:anim calcmode="lin" valueType="num">
                                      <p:cBhvr additive="base">
                                        <p:cTn id="5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nodeType="clickEffect">
                                  <p:stCondLst>
                                    <p:cond delay="0"/>
                                  </p:stCondLst>
                                  <p:childTnLst>
                                    <p:set>
                                      <p:cBhvr>
                                        <p:cTn id="62" dur="1" fill="hold">
                                          <p:stCondLst>
                                            <p:cond delay="0"/>
                                          </p:stCondLst>
                                        </p:cTn>
                                        <p:tgtEl>
                                          <p:spTgt spid="12">
                                            <p:txEl>
                                              <p:pRg st="0" end="0"/>
                                            </p:txEl>
                                          </p:spTgt>
                                        </p:tgtEl>
                                        <p:attrNameLst>
                                          <p:attrName>style.visibility</p:attrName>
                                        </p:attrNameLst>
                                      </p:cBhvr>
                                      <p:to>
                                        <p:strVal val="visible"/>
                                      </p:to>
                                    </p:set>
                                    <p:anim calcmode="lin" valueType="num">
                                      <p:cBhvr additive="base">
                                        <p:cTn id="6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E4702F-49EF-6341-9678-939AEDBE18E6}"/>
              </a:ext>
            </a:extLst>
          </p:cNvPr>
          <p:cNvSpPr>
            <a:spLocks noGrp="1"/>
          </p:cNvSpPr>
          <p:nvPr>
            <p:ph type="title"/>
          </p:nvPr>
        </p:nvSpPr>
        <p:spPr/>
        <p:txBody>
          <a:bodyPr/>
          <a:lstStyle/>
          <a:p>
            <a:r>
              <a:rPr lang="zh-CN" altLang="en-US" dirty="0"/>
              <a:t>    </a:t>
            </a:r>
            <a:r>
              <a:rPr lang="en-US" altLang="zh-CN" dirty="0"/>
              <a:t>5.3 </a:t>
            </a:r>
            <a:r>
              <a:rPr lang="zh-CN" altLang="en-US" dirty="0"/>
              <a:t>默认值参数易出错！</a:t>
            </a:r>
          </a:p>
        </p:txBody>
      </p:sp>
      <p:sp>
        <p:nvSpPr>
          <p:cNvPr id="3" name="内容占位符 2">
            <a:extLst>
              <a:ext uri="{FF2B5EF4-FFF2-40B4-BE49-F238E27FC236}">
                <a16:creationId xmlns:a16="http://schemas.microsoft.com/office/drawing/2014/main" id="{B93EAC2A-E80E-E44A-B458-B18728192A32}"/>
              </a:ext>
            </a:extLst>
          </p:cNvPr>
          <p:cNvSpPr>
            <a:spLocks noGrp="1"/>
          </p:cNvSpPr>
          <p:nvPr>
            <p:ph idx="1"/>
          </p:nvPr>
        </p:nvSpPr>
        <p:spPr>
          <a:xfrm>
            <a:off x="457200" y="1175621"/>
            <a:ext cx="8229600" cy="4917675"/>
          </a:xfrm>
        </p:spPr>
        <p:txBody>
          <a:bodyPr/>
          <a:lstStyle/>
          <a:p>
            <a:pPr marL="0" indent="0">
              <a:buNone/>
            </a:pPr>
            <a:r>
              <a:rPr lang="en-US" altLang="zh-CN" sz="1600" dirty="0"/>
              <a:t>def demo(</a:t>
            </a:r>
            <a:r>
              <a:rPr lang="en-US" altLang="zh-CN" sz="1600" dirty="0" err="1"/>
              <a:t>newitem</a:t>
            </a:r>
            <a:r>
              <a:rPr lang="en-US" altLang="zh-CN" sz="1600" dirty="0"/>
              <a:t>, </a:t>
            </a:r>
            <a:r>
              <a:rPr lang="en-US" altLang="zh-CN" sz="1600" dirty="0" err="1"/>
              <a:t>old_list</a:t>
            </a:r>
            <a:r>
              <a:rPr lang="en-US" altLang="zh-CN" sz="1600" dirty="0"/>
              <a:t>=[]):</a:t>
            </a:r>
          </a:p>
          <a:p>
            <a:pPr marL="0" indent="0">
              <a:buNone/>
            </a:pPr>
            <a:r>
              <a:rPr lang="en-US" altLang="zh-CN" sz="1600" dirty="0"/>
              <a:t>	print("origin:",</a:t>
            </a:r>
            <a:r>
              <a:rPr lang="en-US" altLang="zh-CN" sz="1600" dirty="0" err="1"/>
              <a:t>old_list</a:t>
            </a:r>
            <a:r>
              <a:rPr lang="en-US" altLang="zh-CN" sz="1600" dirty="0"/>
              <a:t>, "defaults:", </a:t>
            </a:r>
            <a:r>
              <a:rPr lang="en-US" altLang="zh-CN" sz="1600" dirty="0" err="1"/>
              <a:t>demo.__defaults</a:t>
            </a:r>
            <a:r>
              <a:rPr lang="en-US" altLang="zh-CN" sz="1600" dirty="0"/>
              <a:t>__)</a:t>
            </a:r>
          </a:p>
          <a:p>
            <a:pPr marL="0" indent="0">
              <a:buNone/>
            </a:pPr>
            <a:r>
              <a:rPr lang="en-US" altLang="zh-CN" sz="1600" dirty="0"/>
              <a:t>	</a:t>
            </a:r>
            <a:r>
              <a:rPr lang="en-US" altLang="zh-CN" sz="1600" dirty="0" err="1"/>
              <a:t>old_list.append</a:t>
            </a:r>
            <a:r>
              <a:rPr lang="en-US" altLang="zh-CN" sz="1600" dirty="0"/>
              <a:t>(</a:t>
            </a:r>
            <a:r>
              <a:rPr lang="en-US" altLang="zh-CN" sz="1600" dirty="0" err="1"/>
              <a:t>newitem</a:t>
            </a:r>
            <a:r>
              <a:rPr lang="en-US" altLang="zh-CN" sz="1600" dirty="0"/>
              <a:t>)</a:t>
            </a:r>
          </a:p>
          <a:p>
            <a:pPr marL="0" indent="0">
              <a:buNone/>
            </a:pPr>
            <a:r>
              <a:rPr lang="en-US" altLang="zh-CN" sz="1600" dirty="0"/>
              <a:t>	print("</a:t>
            </a:r>
            <a:r>
              <a:rPr lang="en-US" altLang="zh-CN" sz="1600" dirty="0" err="1"/>
              <a:t>return:",old_list,"defaults</a:t>
            </a:r>
            <a:r>
              <a:rPr lang="en-US" altLang="zh-CN" sz="1600" dirty="0"/>
              <a:t>:", </a:t>
            </a:r>
            <a:r>
              <a:rPr lang="en-US" altLang="zh-CN" sz="1600" dirty="0" err="1"/>
              <a:t>demo.__defaults</a:t>
            </a:r>
            <a:r>
              <a:rPr lang="en-US" altLang="zh-CN" sz="1600" dirty="0"/>
              <a:t>__)</a:t>
            </a:r>
          </a:p>
          <a:p>
            <a:pPr marL="0" indent="0">
              <a:buNone/>
            </a:pPr>
            <a:r>
              <a:rPr lang="en-US" altLang="zh-CN" sz="1600" dirty="0"/>
              <a:t>	#return </a:t>
            </a:r>
            <a:r>
              <a:rPr lang="en-US" altLang="zh-CN" sz="1600" dirty="0" err="1"/>
              <a:t>old_list</a:t>
            </a:r>
            <a:endParaRPr lang="zh-CN" altLang="en-US" sz="1600" dirty="0"/>
          </a:p>
        </p:txBody>
      </p:sp>
      <p:sp>
        <p:nvSpPr>
          <p:cNvPr id="4" name="灯片编号占位符 3">
            <a:extLst>
              <a:ext uri="{FF2B5EF4-FFF2-40B4-BE49-F238E27FC236}">
                <a16:creationId xmlns:a16="http://schemas.microsoft.com/office/drawing/2014/main" id="{E2E21B4D-A06B-D8EC-DA20-E7BEB2BD42B6}"/>
              </a:ext>
            </a:extLst>
          </p:cNvPr>
          <p:cNvSpPr>
            <a:spLocks noGrp="1"/>
          </p:cNvSpPr>
          <p:nvPr>
            <p:ph type="sldNum" sz="quarter" idx="4"/>
          </p:nvPr>
        </p:nvSpPr>
        <p:spPr/>
        <p:txBody>
          <a:bodyPr/>
          <a:lstStyle/>
          <a:p>
            <a:pPr>
              <a:defRPr/>
            </a:pPr>
            <a:fld id="{6EA7BA5E-4115-4796-A8C9-4698036AB88B}" type="slidenum">
              <a:rPr lang="zh-CN" altLang="en-US" smtClean="0"/>
              <a:t>21</a:t>
            </a:fld>
            <a:endParaRPr lang="zh-CN" altLang="en-US" dirty="0"/>
          </a:p>
        </p:txBody>
      </p:sp>
      <p:sp>
        <p:nvSpPr>
          <p:cNvPr id="8" name="文本框 7">
            <a:extLst>
              <a:ext uri="{FF2B5EF4-FFF2-40B4-BE49-F238E27FC236}">
                <a16:creationId xmlns:a16="http://schemas.microsoft.com/office/drawing/2014/main" id="{B04AAA42-81E9-51B9-AFB4-06CFA9DC70F9}"/>
              </a:ext>
            </a:extLst>
          </p:cNvPr>
          <p:cNvSpPr txBox="1"/>
          <p:nvPr/>
        </p:nvSpPr>
        <p:spPr>
          <a:xfrm>
            <a:off x="29906" y="5719961"/>
            <a:ext cx="9114093" cy="923330"/>
          </a:xfrm>
          <a:prstGeom prst="rect">
            <a:avLst/>
          </a:prstGeom>
          <a:noFill/>
        </p:spPr>
        <p:txBody>
          <a:bodyPr wrap="square">
            <a:spAutoFit/>
          </a:bodyPr>
          <a:lstStyle/>
          <a:p>
            <a:r>
              <a:rPr lang="zh-CN" altLang="en-US" sz="1800" b="1" dirty="0">
                <a:ea typeface="仿宋" panose="02010609060101010101" pitchFamily="49" charset="-122"/>
              </a:rPr>
              <a:t>原因在于</a:t>
            </a:r>
            <a:r>
              <a:rPr lang="zh-CN" altLang="en-US" sz="1800" b="1" dirty="0">
                <a:solidFill>
                  <a:srgbClr val="FF0000"/>
                </a:solidFill>
                <a:ea typeface="仿宋" panose="02010609060101010101" pitchFamily="49" charset="-122"/>
              </a:rPr>
              <a:t>默认值参数的默认值只在函数</a:t>
            </a:r>
            <a:r>
              <a:rPr lang="zh-CN" altLang="en-US" b="1" dirty="0">
                <a:solidFill>
                  <a:srgbClr val="FF0000"/>
                </a:solidFill>
                <a:ea typeface="仿宋" panose="02010609060101010101" pitchFamily="49" charset="-122"/>
              </a:rPr>
              <a:t>调用时，被解释一次！</a:t>
            </a:r>
            <a:endParaRPr lang="en-US" altLang="zh-CN" b="1" dirty="0">
              <a:solidFill>
                <a:srgbClr val="FF0000"/>
              </a:solidFill>
              <a:ea typeface="仿宋" panose="02010609060101010101" pitchFamily="49" charset="-122"/>
            </a:endParaRPr>
          </a:p>
          <a:p>
            <a:r>
              <a:rPr lang="zh-CN" altLang="en-US" b="1" dirty="0">
                <a:solidFill>
                  <a:srgbClr val="FF0000"/>
                </a:solidFill>
                <a:ea typeface="仿宋" panose="02010609060101010101" pitchFamily="49" charset="-122"/>
              </a:rPr>
              <a:t>如果某参数默认值 为 非 可变序列，一般情况下，该参数的 默认值 无法更改！</a:t>
            </a:r>
            <a:endParaRPr lang="en-US" altLang="zh-CN" b="1" dirty="0">
              <a:solidFill>
                <a:srgbClr val="FF0000"/>
              </a:solidFill>
              <a:ea typeface="仿宋" panose="02010609060101010101" pitchFamily="49" charset="-122"/>
            </a:endParaRPr>
          </a:p>
          <a:p>
            <a:r>
              <a:rPr lang="zh-CN" altLang="en-US" b="1" dirty="0">
                <a:solidFill>
                  <a:srgbClr val="FF0000"/>
                </a:solidFill>
                <a:ea typeface="仿宋" panose="02010609060101010101" pitchFamily="49" charset="-122"/>
              </a:rPr>
              <a:t>但是，若 该参数默认值为 可变序列，函数的后续运算可能会带来默认值被修改的隐患！！</a:t>
            </a:r>
            <a:endParaRPr lang="zh-CN" altLang="en-US" dirty="0"/>
          </a:p>
        </p:txBody>
      </p:sp>
      <p:pic>
        <p:nvPicPr>
          <p:cNvPr id="12" name="图片 11">
            <a:extLst>
              <a:ext uri="{FF2B5EF4-FFF2-40B4-BE49-F238E27FC236}">
                <a16:creationId xmlns:a16="http://schemas.microsoft.com/office/drawing/2014/main" id="{34C65F65-8821-EA07-08CB-F2BB786D9437}"/>
              </a:ext>
            </a:extLst>
          </p:cNvPr>
          <p:cNvPicPr>
            <a:picLocks noChangeAspect="1"/>
          </p:cNvPicPr>
          <p:nvPr/>
        </p:nvPicPr>
        <p:blipFill>
          <a:blip r:embed="rId2"/>
          <a:stretch>
            <a:fillRect/>
          </a:stretch>
        </p:blipFill>
        <p:spPr>
          <a:xfrm>
            <a:off x="445730" y="2846726"/>
            <a:ext cx="4270286" cy="2835653"/>
          </a:xfrm>
          <a:prstGeom prst="rect">
            <a:avLst/>
          </a:prstGeom>
        </p:spPr>
      </p:pic>
      <p:grpSp>
        <p:nvGrpSpPr>
          <p:cNvPr id="18" name="组合 67">
            <a:extLst>
              <a:ext uri="{FF2B5EF4-FFF2-40B4-BE49-F238E27FC236}">
                <a16:creationId xmlns:a16="http://schemas.microsoft.com/office/drawing/2014/main" id="{89F89865-6108-F7C9-8BC0-A2105893D2DB}"/>
              </a:ext>
            </a:extLst>
          </p:cNvPr>
          <p:cNvGrpSpPr/>
          <p:nvPr/>
        </p:nvGrpSpPr>
        <p:grpSpPr>
          <a:xfrm>
            <a:off x="539552" y="125404"/>
            <a:ext cx="7952240" cy="2004142"/>
            <a:chOff x="936625" y="4202884"/>
            <a:chExt cx="7952240" cy="2004142"/>
          </a:xfrm>
        </p:grpSpPr>
        <p:grpSp>
          <p:nvGrpSpPr>
            <p:cNvPr id="19" name="组合 106">
              <a:extLst>
                <a:ext uri="{FF2B5EF4-FFF2-40B4-BE49-F238E27FC236}">
                  <a16:creationId xmlns:a16="http://schemas.microsoft.com/office/drawing/2014/main" id="{5FF2114C-8729-8F73-5D50-EF5465A354C4}"/>
                </a:ext>
              </a:extLst>
            </p:cNvPr>
            <p:cNvGrpSpPr/>
            <p:nvPr/>
          </p:nvGrpSpPr>
          <p:grpSpPr>
            <a:xfrm>
              <a:off x="936625" y="4202884"/>
              <a:ext cx="7952240" cy="2004142"/>
              <a:chOff x="927100" y="4202884"/>
              <a:chExt cx="7952240" cy="2004142"/>
            </a:xfrm>
          </p:grpSpPr>
          <p:sp>
            <p:nvSpPr>
              <p:cNvPr id="21" name="Freeform 5">
                <a:extLst>
                  <a:ext uri="{FF2B5EF4-FFF2-40B4-BE49-F238E27FC236}">
                    <a16:creationId xmlns:a16="http://schemas.microsoft.com/office/drawing/2014/main" id="{5BC2BA06-426B-5479-E8BC-624C735888AA}"/>
                  </a:ext>
                </a:extLst>
              </p:cNvPr>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22" name="TextBox 6">
                <a:extLst>
                  <a:ext uri="{FF2B5EF4-FFF2-40B4-BE49-F238E27FC236}">
                    <a16:creationId xmlns:a16="http://schemas.microsoft.com/office/drawing/2014/main" id="{F57CDC10-4BF4-8998-3D0A-359C934CB689}"/>
                  </a:ext>
                </a:extLst>
              </p:cNvPr>
              <p:cNvSpPr txBox="1">
                <a:spLocks noChangeArrowheads="1"/>
              </p:cNvSpPr>
              <p:nvPr/>
            </p:nvSpPr>
            <p:spPr bwMode="auto">
              <a:xfrm>
                <a:off x="1562100" y="5560719"/>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endParaRPr lang="zh-CN" altLang="en-US" sz="3600" b="1" dirty="0">
                  <a:latin typeface="黑体" panose="02010609060101010101" pitchFamily="49" charset="-122"/>
                  <a:ea typeface="黑体" panose="02010609060101010101" pitchFamily="49" charset="-122"/>
                </a:endParaRPr>
              </a:p>
            </p:txBody>
          </p:sp>
        </p:grpSp>
        <p:pic>
          <p:nvPicPr>
            <p:cNvPr id="20" name="图片 19" descr="无标题.png">
              <a:extLst>
                <a:ext uri="{FF2B5EF4-FFF2-40B4-BE49-F238E27FC236}">
                  <a16:creationId xmlns:a16="http://schemas.microsoft.com/office/drawing/2014/main" id="{74074016-63C1-EBD1-2C13-31AE176E8E0F}"/>
                </a:ext>
              </a:extLst>
            </p:cNvPr>
            <p:cNvPicPr>
              <a:picLocks noChangeAspect="1"/>
            </p:cNvPicPr>
            <p:nvPr/>
          </p:nvPicPr>
          <p:blipFill>
            <a:blip r:embed="rId3"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852438170"/>
      </p:ext>
    </p:extLst>
  </p:cSld>
  <p:clrMapOvr>
    <a:masterClrMapping/>
  </p:clrMapOvr>
  <p:transition spd="slow" advClick="0">
    <p:pull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文本占位符 32770"/>
          <p:cNvSpPr>
            <a:spLocks noGrp="1"/>
          </p:cNvSpPr>
          <p:nvPr>
            <p:ph idx="1"/>
          </p:nvPr>
        </p:nvSpPr>
        <p:spPr>
          <a:xfrm>
            <a:off x="740876" y="1418416"/>
            <a:ext cx="8229600" cy="4678451"/>
          </a:xfrm>
        </p:spPr>
        <p:txBody>
          <a:bodyPr vert="horz" wrap="square" lIns="68591" tIns="34295" rIns="68591" bIns="34295" numCol="1" anchor="t" anchorCtr="0" compatLnSpc="1"/>
          <a:lstStyle/>
          <a:p>
            <a:pPr eaLnBrk="1" fontAlgn="base" hangingPunct="1">
              <a:buClr>
                <a:srgbClr val="FF0000"/>
              </a:buClr>
              <a:buSzPct val="90000"/>
              <a:buFont typeface="Wingdings" panose="05000000000000000000" pitchFamily="2" charset="2"/>
              <a:buChar char="n"/>
            </a:pPr>
            <a:r>
              <a:rPr lang="zh-CN" altLang="en-US" sz="2400" b="1" noProof="1"/>
              <a:t>解决方案：</a:t>
            </a:r>
            <a:endParaRPr lang="zh-CN" altLang="en-US" sz="2400" noProof="1"/>
          </a:p>
          <a:p>
            <a:pPr eaLnBrk="1" fontAlgn="base" hangingPunct="1">
              <a:lnSpc>
                <a:spcPct val="80000"/>
              </a:lnSpc>
              <a:buSzPct val="90000"/>
              <a:buFont typeface="Wingdings" panose="05000000000000000000" pitchFamily="2" charset="2"/>
              <a:buNone/>
            </a:pPr>
            <a:endParaRPr lang="zh-CN" altLang="en-US" sz="18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22</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14648" y="956751"/>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默认值参数</a:t>
            </a:r>
            <a:endParaRPr lang="zh-CN" altLang="en-US" sz="2400" dirty="0">
              <a:ea typeface="仿宋" panose="02010609060101010101" pitchFamily="49" charset="-122"/>
            </a:endParaRPr>
          </a:p>
        </p:txBody>
      </p:sp>
      <p:sp>
        <p:nvSpPr>
          <p:cNvPr id="4" name="矩形 3"/>
          <p:cNvSpPr/>
          <p:nvPr/>
        </p:nvSpPr>
        <p:spPr>
          <a:xfrm>
            <a:off x="2339752" y="1246945"/>
            <a:ext cx="6774815" cy="2262607"/>
          </a:xfrm>
          <a:prstGeom prst="rect">
            <a:avLst/>
          </a:prstGeom>
        </p:spPr>
        <p:txBody>
          <a:bodyPr wrap="square">
            <a:spAutoFit/>
          </a:bodyPr>
          <a:lstStyle/>
          <a:p>
            <a:pPr>
              <a:lnSpc>
                <a:spcPct val="80000"/>
              </a:lnSpc>
              <a:buSzPct val="90000"/>
            </a:pPr>
            <a:r>
              <a:rPr lang="en-US" altLang="zh-CN" sz="1600" noProof="1">
                <a:solidFill>
                  <a:srgbClr val="0000FF"/>
                </a:solidFill>
                <a:latin typeface="Consolas" panose="020B0609020204030204" pitchFamily="49" charset="0"/>
              </a:rPr>
              <a:t>def</a:t>
            </a:r>
            <a:r>
              <a:rPr lang="en-US" altLang="zh-CN" sz="1600" noProof="1">
                <a:latin typeface="Consolas" panose="020B0609020204030204" pitchFamily="49" charset="0"/>
              </a:rPr>
              <a:t> demo(newitem,old_list=None):</a:t>
            </a:r>
          </a:p>
          <a:p>
            <a:pPr>
              <a:lnSpc>
                <a:spcPct val="80000"/>
              </a:lnSpc>
              <a:buSzPct val="90000"/>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if</a:t>
            </a:r>
            <a:r>
              <a:rPr lang="en-US" altLang="zh-CN" sz="1600" noProof="1">
                <a:latin typeface="Consolas" panose="020B0609020204030204" pitchFamily="49" charset="0"/>
              </a:rPr>
              <a:t> </a:t>
            </a:r>
            <a:r>
              <a:rPr lang="en-US" altLang="zh-CN" sz="1600" noProof="1">
                <a:highlight>
                  <a:srgbClr val="FF00FF"/>
                </a:highlight>
                <a:latin typeface="Consolas" panose="020B0609020204030204" pitchFamily="49" charset="0"/>
              </a:rPr>
              <a:t>old_list is None:  #</a:t>
            </a:r>
            <a:r>
              <a:rPr lang="zh-CN" altLang="en-US" sz="1600" noProof="1">
                <a:highlight>
                  <a:srgbClr val="FF00FF"/>
                </a:highlight>
                <a:latin typeface="Consolas" panose="020B0609020204030204" pitchFamily="49" charset="0"/>
              </a:rPr>
              <a:t>只有你认为满足某条件，再。。避免歧义</a:t>
            </a:r>
            <a:r>
              <a:rPr lang="en-US" altLang="zh-CN" sz="1600" noProof="1">
                <a:latin typeface="Consolas" panose="020B0609020204030204" pitchFamily="49" charset="0"/>
              </a:rPr>
              <a:t>           </a:t>
            </a:r>
          </a:p>
          <a:p>
            <a:pPr>
              <a:lnSpc>
                <a:spcPct val="80000"/>
              </a:lnSpc>
              <a:buSzPct val="90000"/>
            </a:pPr>
            <a:r>
              <a:rPr lang="en-US" altLang="zh-CN" sz="1600" noProof="1">
                <a:latin typeface="Consolas" panose="020B0609020204030204" pitchFamily="49" charset="0"/>
              </a:rPr>
              <a:t>      old_list=[]</a:t>
            </a:r>
          </a:p>
          <a:p>
            <a:pPr>
              <a:lnSpc>
                <a:spcPct val="80000"/>
              </a:lnSpc>
              <a:buSzPct val="90000"/>
            </a:pPr>
            <a:r>
              <a:rPr lang="en-US" altLang="zh-CN" sz="1600" noProof="1">
                <a:latin typeface="Consolas" panose="020B0609020204030204" pitchFamily="49" charset="0"/>
              </a:rPr>
              <a:t>   new_list = old_list[:]</a:t>
            </a:r>
          </a:p>
          <a:p>
            <a:pPr>
              <a:lnSpc>
                <a:spcPct val="80000"/>
              </a:lnSpc>
              <a:buSzPct val="90000"/>
            </a:pPr>
            <a:r>
              <a:rPr lang="en-US" altLang="zh-CN" sz="1600" noProof="1">
                <a:latin typeface="Consolas" panose="020B0609020204030204" pitchFamily="49" charset="0"/>
              </a:rPr>
              <a:t>   new_list.append(newitem)</a:t>
            </a:r>
          </a:p>
          <a:p>
            <a:pPr>
              <a:lnSpc>
                <a:spcPct val="80000"/>
              </a:lnSpc>
              <a:buSzPct val="90000"/>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return</a:t>
            </a:r>
            <a:r>
              <a:rPr lang="en-US" altLang="zh-CN" sz="1600" noProof="1">
                <a:latin typeface="Consolas" panose="020B0609020204030204" pitchFamily="49" charset="0"/>
              </a:rPr>
              <a:t> new_list</a:t>
            </a:r>
          </a:p>
          <a:p>
            <a:pPr>
              <a:lnSpc>
                <a:spcPct val="80000"/>
              </a:lnSpc>
              <a:buSzPct val="90000"/>
            </a:pPr>
            <a:endParaRPr lang="en-US" altLang="zh-CN" sz="1600" noProof="1">
              <a:latin typeface="Consolas" panose="020B0609020204030204" pitchFamily="49" charset="0"/>
            </a:endParaRP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(demo('5',[1,2,3,4]))</a:t>
            </a: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(demo('aaa',['a','b']))</a:t>
            </a: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(demo('a'))</a:t>
            </a:r>
          </a:p>
          <a:p>
            <a:pPr>
              <a:lnSpc>
                <a:spcPct val="80000"/>
              </a:lnSpc>
              <a:buSzPct val="90000"/>
            </a:pPr>
            <a:r>
              <a:rPr lang="en-US" altLang="zh-CN" sz="1600" noProof="1">
                <a:solidFill>
                  <a:srgbClr val="0000FF"/>
                </a:solidFill>
                <a:latin typeface="Consolas" panose="020B0609020204030204" pitchFamily="49" charset="0"/>
              </a:rPr>
              <a:t>print</a:t>
            </a:r>
            <a:r>
              <a:rPr lang="en-US" altLang="zh-CN" sz="1600" noProof="1">
                <a:latin typeface="Consolas" panose="020B0609020204030204" pitchFamily="49" charset="0"/>
              </a:rPr>
              <a:t>(demo('b'))</a:t>
            </a:r>
          </a:p>
        </p:txBody>
      </p:sp>
      <p:sp>
        <p:nvSpPr>
          <p:cNvPr id="13" name="文本占位符 33794"/>
          <p:cNvSpPr txBox="1"/>
          <p:nvPr/>
        </p:nvSpPr>
        <p:spPr bwMode="auto">
          <a:xfrm>
            <a:off x="458739" y="3356992"/>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defRPr/>
            </a:pPr>
            <a:r>
              <a:rPr lang="zh-CN" altLang="en-US" sz="1800" b="1" noProof="1">
                <a:latin typeface="+mn-lt"/>
              </a:rPr>
              <a:t>注意：</a:t>
            </a:r>
          </a:p>
          <a:p>
            <a:pPr>
              <a:spcBef>
                <a:spcPts val="600"/>
              </a:spcBef>
              <a:spcAft>
                <a:spcPts val="0"/>
              </a:spcAft>
              <a:buSzPct val="90000"/>
              <a:buFont typeface="Wingdings" panose="05000000000000000000" charset="0"/>
              <a:buChar char="ü"/>
              <a:defRPr/>
            </a:pPr>
            <a:r>
              <a:rPr lang="zh-CN" altLang="en-US" sz="1600" b="1" noProof="1">
                <a:solidFill>
                  <a:srgbClr val="FF0000"/>
                </a:solidFill>
                <a:latin typeface="+mn-lt"/>
              </a:rPr>
              <a:t>默认值参数只在函数定义时被解释一次</a:t>
            </a:r>
          </a:p>
          <a:p>
            <a:pPr>
              <a:spcBef>
                <a:spcPts val="600"/>
              </a:spcBef>
              <a:spcAft>
                <a:spcPts val="0"/>
              </a:spcAft>
              <a:buClr>
                <a:srgbClr val="FF0000"/>
              </a:buClr>
              <a:buSzPct val="90000"/>
              <a:buFont typeface="Wingdings" panose="05000000000000000000" charset="0"/>
              <a:buChar char="ü"/>
              <a:defRPr/>
            </a:pPr>
            <a:r>
              <a:rPr lang="zh-CN" altLang="en-US" sz="1600" b="1" noProof="1">
                <a:latin typeface="+mn-lt"/>
              </a:rPr>
              <a:t>可以使用“函数名</a:t>
            </a:r>
            <a:r>
              <a:rPr lang="en-US" altLang="zh-CN" sz="1600" b="1" noProof="1">
                <a:latin typeface="+mn-lt"/>
              </a:rPr>
              <a:t>.__defaults__”</a:t>
            </a:r>
            <a:r>
              <a:rPr lang="zh-CN" altLang="en-US" sz="1600" b="1" noProof="1">
                <a:latin typeface="+mn-lt"/>
              </a:rPr>
              <a:t>查看所有默认参数的当前值</a:t>
            </a:r>
          </a:p>
        </p:txBody>
      </p:sp>
      <p:sp>
        <p:nvSpPr>
          <p:cNvPr id="5" name="矩形 4"/>
          <p:cNvSpPr/>
          <p:nvPr/>
        </p:nvSpPr>
        <p:spPr>
          <a:xfrm>
            <a:off x="780274" y="4280496"/>
            <a:ext cx="7920879" cy="2556021"/>
          </a:xfrm>
          <a:prstGeom prst="rect">
            <a:avLst/>
          </a:prstGeom>
        </p:spPr>
        <p:txBody>
          <a:bodyPr wrap="square">
            <a:spAutoFit/>
          </a:bodyPr>
          <a:lstStyle/>
          <a:p>
            <a:pPr marL="0" indent="0">
              <a:lnSpc>
                <a:spcPts val="1600"/>
              </a:lnSpc>
              <a:spcBef>
                <a:spcPts val="0"/>
              </a:spcBef>
              <a:spcAft>
                <a:spcPts val="0"/>
              </a:spcAft>
              <a:buSzPct val="90000"/>
              <a:buFont typeface="Arial" panose="020B0604020202020204" pitchFamily="34" charset="0"/>
              <a:buNone/>
              <a:defRPr/>
            </a:pPr>
            <a:r>
              <a:rPr lang="zh-CN" altLang="en-US" sz="1600" b="1" noProof="1">
                <a:latin typeface="Consolas" panose="020B0609020204030204" pitchFamily="49" charset="0"/>
              </a:rPr>
              <a:t>&gt;&gt;&gt; i = 3</a:t>
            </a:r>
          </a:p>
          <a:p>
            <a:pPr marL="0" indent="0">
              <a:lnSpc>
                <a:spcPts val="1600"/>
              </a:lnSpc>
              <a:spcBef>
                <a:spcPts val="0"/>
              </a:spcBef>
              <a:spcAft>
                <a:spcPts val="0"/>
              </a:spcAft>
              <a:buSzPct val="90000"/>
              <a:buFont typeface="Arial" panose="020B0604020202020204" pitchFamily="34" charset="0"/>
              <a:buNone/>
              <a:defRPr/>
            </a:pPr>
            <a:r>
              <a:rPr lang="zh-CN" altLang="en-US" sz="1600" b="1" noProof="1">
                <a:latin typeface="Consolas" panose="020B0609020204030204" pitchFamily="49" charset="0"/>
              </a:rPr>
              <a:t>&gt;&gt;&gt; def f(n=i):         </a:t>
            </a:r>
            <a:r>
              <a:rPr lang="en-US" altLang="zh-CN" sz="1600" b="1" noProof="1">
                <a:latin typeface="Consolas" panose="020B0609020204030204" pitchFamily="49" charset="0"/>
              </a:rPr>
              <a:t># </a:t>
            </a:r>
            <a:r>
              <a:rPr lang="zh-CN" altLang="en-US" sz="1600" b="1" noProof="1">
                <a:latin typeface="Consolas" panose="020B0609020204030204" pitchFamily="49" charset="0"/>
              </a:rPr>
              <a:t>若某参数 默认值为非可变序列，那么正常情况下，</a:t>
            </a:r>
            <a:r>
              <a:rPr lang="zh-CN" altLang="en-US" sz="1600" b="1" noProof="1">
                <a:highlight>
                  <a:srgbClr val="FF00FF"/>
                </a:highlight>
                <a:latin typeface="Consolas" panose="020B0609020204030204" pitchFamily="49" charset="0"/>
              </a:rPr>
              <a:t>该</a:t>
            </a:r>
            <a:endParaRPr lang="en-US" altLang="zh-CN" sz="1600" b="1" noProof="1">
              <a:highlight>
                <a:srgbClr val="FF00FF"/>
              </a:highlight>
              <a:latin typeface="Consolas" panose="020B0609020204030204" pitchFamily="49" charset="0"/>
            </a:endParaRPr>
          </a:p>
          <a:p>
            <a:pPr marL="0" indent="0">
              <a:lnSpc>
                <a:spcPts val="1600"/>
              </a:lnSpc>
              <a:spcBef>
                <a:spcPts val="0"/>
              </a:spcBef>
              <a:spcAft>
                <a:spcPts val="0"/>
              </a:spcAft>
              <a:buSzPct val="90000"/>
              <a:buFont typeface="Arial" panose="020B0604020202020204" pitchFamily="34" charset="0"/>
              <a:buNone/>
              <a:defRPr/>
            </a:pPr>
            <a:r>
              <a:rPr lang="en-US" altLang="zh-CN" sz="1600" b="1" noProof="1">
                <a:highlight>
                  <a:srgbClr val="FF00FF"/>
                </a:highlight>
                <a:latin typeface="Consolas" panose="020B0609020204030204" pitchFamily="49" charset="0"/>
              </a:rPr>
              <a:t>                          </a:t>
            </a:r>
            <a:r>
              <a:rPr lang="zh-CN" altLang="en-US" sz="1600" b="1" noProof="1">
                <a:highlight>
                  <a:srgbClr val="FF00FF"/>
                </a:highlight>
                <a:latin typeface="Consolas" panose="020B0609020204030204" pitchFamily="49" charset="0"/>
              </a:rPr>
              <a:t>参数默认值 是很难被改变的。  </a:t>
            </a:r>
          </a:p>
          <a:p>
            <a:pPr marL="0" indent="0">
              <a:lnSpc>
                <a:spcPts val="1600"/>
              </a:lnSpc>
              <a:spcBef>
                <a:spcPts val="0"/>
              </a:spcBef>
              <a:spcAft>
                <a:spcPts val="0"/>
              </a:spcAft>
              <a:buSzPct val="90000"/>
              <a:buFont typeface="Arial" panose="020B0604020202020204" pitchFamily="34" charset="0"/>
              <a:buNone/>
              <a:defRPr/>
            </a:pPr>
            <a:r>
              <a:rPr lang="zh-CN" altLang="en-US" sz="1600" b="1" noProof="1">
                <a:latin typeface="Consolas" panose="020B0609020204030204" pitchFamily="49" charset="0"/>
              </a:rPr>
              <a:t>    print(n)        </a:t>
            </a:r>
          </a:p>
          <a:p>
            <a:pPr marL="0" indent="0">
              <a:lnSpc>
                <a:spcPts val="1600"/>
              </a:lnSpc>
              <a:spcBef>
                <a:spcPts val="0"/>
              </a:spcBef>
              <a:spcAft>
                <a:spcPts val="0"/>
              </a:spcAft>
              <a:buSzPct val="90000"/>
              <a:buFont typeface="Arial" panose="020B0604020202020204" pitchFamily="34" charset="0"/>
              <a:buNone/>
              <a:defRPr/>
            </a:pPr>
            <a:endParaRPr lang="zh-CN" altLang="en-US" sz="1600" b="1" noProof="1">
              <a:latin typeface="Consolas" panose="020B0609020204030204" pitchFamily="49" charset="0"/>
            </a:endParaRPr>
          </a:p>
          <a:p>
            <a:pPr marL="0" indent="0">
              <a:lnSpc>
                <a:spcPts val="1600"/>
              </a:lnSpc>
              <a:spcBef>
                <a:spcPts val="0"/>
              </a:spcBef>
              <a:spcAft>
                <a:spcPts val="0"/>
              </a:spcAft>
              <a:buSzPct val="90000"/>
              <a:buFont typeface="Arial" panose="020B0604020202020204" pitchFamily="34" charset="0"/>
              <a:buNone/>
              <a:defRPr/>
            </a:pPr>
            <a:r>
              <a:rPr lang="zh-CN" altLang="en-US" sz="1600" b="1" noProof="1">
                <a:latin typeface="Consolas" panose="020B0609020204030204" pitchFamily="49" charset="0"/>
              </a:rPr>
              <a:t>&gt;&gt;&gt; f()</a:t>
            </a:r>
          </a:p>
          <a:p>
            <a:pPr marL="0" indent="0">
              <a:lnSpc>
                <a:spcPts val="1600"/>
              </a:lnSpc>
              <a:spcBef>
                <a:spcPts val="0"/>
              </a:spcBef>
              <a:spcAft>
                <a:spcPts val="0"/>
              </a:spcAft>
              <a:buSzPct val="90000"/>
              <a:buFont typeface="Arial" panose="020B0604020202020204" pitchFamily="34" charset="0"/>
              <a:buNone/>
              <a:defRPr/>
            </a:pPr>
            <a:r>
              <a:rPr lang="zh-CN" altLang="en-US" sz="1600" b="1" noProof="1">
                <a:solidFill>
                  <a:srgbClr val="0000FF"/>
                </a:solidFill>
                <a:latin typeface="Consolas" panose="020B0609020204030204" pitchFamily="49" charset="0"/>
              </a:rPr>
              <a:t>3</a:t>
            </a:r>
          </a:p>
          <a:p>
            <a:pPr marL="0" indent="0">
              <a:lnSpc>
                <a:spcPts val="1600"/>
              </a:lnSpc>
              <a:spcBef>
                <a:spcPts val="0"/>
              </a:spcBef>
              <a:spcAft>
                <a:spcPts val="0"/>
              </a:spcAft>
              <a:buSzPct val="90000"/>
              <a:buFont typeface="Arial" panose="020B0604020202020204" pitchFamily="34" charset="0"/>
              <a:buNone/>
              <a:defRPr/>
            </a:pPr>
            <a:r>
              <a:rPr lang="zh-CN" altLang="en-US" sz="1600" b="1" noProof="1">
                <a:latin typeface="Consolas" panose="020B0609020204030204" pitchFamily="49" charset="0"/>
              </a:rPr>
              <a:t>&gt;&gt;&gt; i = 5</a:t>
            </a:r>
            <a:endParaRPr lang="zh-CN" altLang="en-US" sz="1600" noProof="1">
              <a:solidFill>
                <a:srgbClr val="0000FF"/>
              </a:solidFill>
              <a:latin typeface="Consolas" panose="020B0609020204030204" pitchFamily="49" charset="0"/>
              <a:ea typeface="仿宋" panose="02010609060101010101" pitchFamily="49" charset="-122"/>
            </a:endParaRPr>
          </a:p>
          <a:p>
            <a:pPr marL="0" indent="0">
              <a:lnSpc>
                <a:spcPts val="1600"/>
              </a:lnSpc>
              <a:spcBef>
                <a:spcPts val="0"/>
              </a:spcBef>
              <a:spcAft>
                <a:spcPts val="0"/>
              </a:spcAft>
              <a:buSzPct val="90000"/>
              <a:buFont typeface="Arial" panose="020B0604020202020204" pitchFamily="34" charset="0"/>
              <a:buNone/>
              <a:defRPr/>
            </a:pPr>
            <a:r>
              <a:rPr lang="zh-CN" altLang="en-US" sz="1600" b="1" noProof="1">
                <a:latin typeface="Consolas" panose="020B0609020204030204" pitchFamily="49" charset="0"/>
              </a:rPr>
              <a:t>&gt;&gt;&gt; f()</a:t>
            </a:r>
          </a:p>
          <a:p>
            <a:pPr marL="0" indent="0">
              <a:lnSpc>
                <a:spcPts val="1600"/>
              </a:lnSpc>
              <a:spcBef>
                <a:spcPts val="0"/>
              </a:spcBef>
              <a:spcAft>
                <a:spcPts val="0"/>
              </a:spcAft>
              <a:buSzPct val="90000"/>
              <a:buFont typeface="Arial" panose="020B0604020202020204" pitchFamily="34" charset="0"/>
              <a:buNone/>
              <a:defRPr/>
            </a:pPr>
            <a:r>
              <a:rPr lang="zh-CN" altLang="en-US" sz="1600" b="1" noProof="1">
                <a:solidFill>
                  <a:srgbClr val="0000FF"/>
                </a:solidFill>
                <a:latin typeface="Consolas" panose="020B0609020204030204" pitchFamily="49" charset="0"/>
              </a:rPr>
              <a:t>3</a:t>
            </a:r>
          </a:p>
          <a:p>
            <a:pPr marL="0" indent="0">
              <a:lnSpc>
                <a:spcPts val="1600"/>
              </a:lnSpc>
              <a:spcBef>
                <a:spcPts val="0"/>
              </a:spcBef>
              <a:spcAft>
                <a:spcPts val="0"/>
              </a:spcAft>
              <a:buSzPct val="90000"/>
              <a:buFont typeface="Arial" panose="020B0604020202020204" pitchFamily="34" charset="0"/>
              <a:buNone/>
              <a:defRPr/>
            </a:pPr>
            <a:r>
              <a:rPr lang="zh-CN" altLang="en-US" sz="1600" b="1" noProof="1">
                <a:latin typeface="Consolas" panose="020B0609020204030204" pitchFamily="49" charset="0"/>
              </a:rPr>
              <a:t>&gt;&gt;&gt; f.__defaults__     </a:t>
            </a:r>
            <a:r>
              <a:rPr lang="en-US" altLang="zh-CN" sz="1600" noProof="1">
                <a:solidFill>
                  <a:srgbClr val="0000FF"/>
                </a:solidFill>
                <a:latin typeface="Consolas" panose="020B0609020204030204" pitchFamily="49" charset="0"/>
                <a:ea typeface="仿宋" panose="02010609060101010101" pitchFamily="49" charset="-122"/>
              </a:rPr>
              <a:t># </a:t>
            </a:r>
            <a:r>
              <a:rPr lang="zh-CN" altLang="en-US" sz="1600" noProof="1">
                <a:solidFill>
                  <a:srgbClr val="0000FF"/>
                </a:solidFill>
                <a:latin typeface="Consolas" panose="020B0609020204030204" pitchFamily="49" charset="0"/>
                <a:ea typeface="仿宋" panose="02010609060101010101" pitchFamily="49" charset="-122"/>
              </a:rPr>
              <a:t>查看函数所有默认值参数的当前值</a:t>
            </a:r>
          </a:p>
          <a:p>
            <a:pPr marL="0" indent="0">
              <a:lnSpc>
                <a:spcPts val="1600"/>
              </a:lnSpc>
              <a:spcBef>
                <a:spcPts val="0"/>
              </a:spcBef>
              <a:spcAft>
                <a:spcPts val="0"/>
              </a:spcAft>
              <a:buSzPct val="90000"/>
              <a:buFont typeface="Arial" panose="020B0604020202020204" pitchFamily="34" charset="0"/>
              <a:buNone/>
              <a:defRPr/>
            </a:pPr>
            <a:r>
              <a:rPr lang="zh-CN" altLang="en-US" sz="1600" b="1" noProof="1">
                <a:solidFill>
                  <a:srgbClr val="0000FF"/>
                </a:solidFill>
                <a:latin typeface="Consolas" panose="020B0609020204030204" pitchFamily="49" charset="0"/>
              </a:rPr>
              <a:t>(3,)</a:t>
            </a:r>
          </a:p>
        </p:txBody>
      </p:sp>
      <p:sp>
        <p:nvSpPr>
          <p:cNvPr id="3" name="矩形 2"/>
          <p:cNvSpPr/>
          <p:nvPr/>
        </p:nvSpPr>
        <p:spPr>
          <a:xfrm>
            <a:off x="3347864" y="5511551"/>
            <a:ext cx="4816623" cy="369332"/>
          </a:xfrm>
          <a:prstGeom prst="rect">
            <a:avLst/>
          </a:prstGeom>
        </p:spPr>
        <p:txBody>
          <a:bodyPr wrap="square">
            <a:spAutoFit/>
          </a:bodyPr>
          <a:lstStyle/>
          <a:p>
            <a:r>
              <a:rPr lang="zh-CN" altLang="en-US" noProof="1">
                <a:solidFill>
                  <a:srgbClr val="0000FF"/>
                </a:solidFill>
                <a:latin typeface="Consolas" panose="020B0609020204030204" pitchFamily="49" charset="0"/>
                <a:ea typeface="仿宋" panose="02010609060101010101" pitchFamily="49" charset="-122"/>
              </a:rPr>
              <a:t># 函数定义后修改i的值不影响参数n的默认值</a:t>
            </a:r>
            <a:endParaRPr lang="zh-CN" altLang="en-US" dirty="0"/>
          </a:p>
        </p:txBody>
      </p:sp>
      <p:pic>
        <p:nvPicPr>
          <p:cNvPr id="14" name="图片 13">
            <a:extLst>
              <a:ext uri="{FF2B5EF4-FFF2-40B4-BE49-F238E27FC236}">
                <a16:creationId xmlns:a16="http://schemas.microsoft.com/office/drawing/2014/main" id="{409BCED9-9F63-AE35-0715-7491B943B8FD}"/>
              </a:ext>
            </a:extLst>
          </p:cNvPr>
          <p:cNvPicPr>
            <a:picLocks noChangeAspect="1"/>
          </p:cNvPicPr>
          <p:nvPr/>
        </p:nvPicPr>
        <p:blipFill>
          <a:blip r:embed="rId3"/>
          <a:stretch>
            <a:fillRect/>
          </a:stretch>
        </p:blipFill>
        <p:spPr>
          <a:xfrm>
            <a:off x="5860629" y="1941249"/>
            <a:ext cx="2899756" cy="1816392"/>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build="p"/>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文本占位符 34818"/>
          <p:cNvSpPr>
            <a:spLocks noGrp="1"/>
          </p:cNvSpPr>
          <p:nvPr>
            <p:ph idx="1"/>
          </p:nvPr>
        </p:nvSpPr>
        <p:spPr>
          <a:xfrm>
            <a:off x="618724" y="1385260"/>
            <a:ext cx="8229600" cy="4678451"/>
          </a:xfrm>
        </p:spPr>
        <p:txBody>
          <a:bodyPr vert="horz" wrap="square" lIns="68591" tIns="34295" rIns="68591" bIns="34295" numCol="1" anchor="t" anchorCtr="0" compatLnSpc="1"/>
          <a:lstStyle/>
          <a:p>
            <a:pPr>
              <a:spcBef>
                <a:spcPts val="600"/>
              </a:spcBef>
              <a:spcAft>
                <a:spcPts val="600"/>
              </a:spcAft>
              <a:buClr>
                <a:srgbClr val="FF0000"/>
              </a:buClr>
              <a:buSzPct val="90000"/>
              <a:buFont typeface="Wingdings" panose="05000000000000000000" pitchFamily="2" charset="2"/>
              <a:buChar char="n"/>
            </a:pPr>
            <a:r>
              <a:rPr lang="zh-CN" altLang="en-US" sz="2200" noProof="1"/>
              <a:t>通过关键参数，</a:t>
            </a:r>
            <a:r>
              <a:rPr lang="zh-CN" altLang="en-US" sz="2200" noProof="1">
                <a:solidFill>
                  <a:srgbClr val="FF0000"/>
                </a:solidFill>
              </a:rPr>
              <a:t>实参顺序可以和形参顺序不一致</a:t>
            </a:r>
            <a:r>
              <a:rPr lang="zh-CN" altLang="en-US" sz="2200" noProof="1"/>
              <a:t>，但不影响传递结果，</a:t>
            </a:r>
            <a:r>
              <a:rPr lang="zh-CN" altLang="en-US" sz="2200" noProof="1">
                <a:solidFill>
                  <a:srgbClr val="FF0000"/>
                </a:solidFill>
              </a:rPr>
              <a:t>避免了用户需要牢记位置参数顺序的麻烦</a:t>
            </a:r>
            <a:r>
              <a:rPr lang="zh-CN" altLang="en-US" sz="2200" noProof="1"/>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23</a:t>
            </a:fld>
            <a:endParaRPr lang="zh-CN" altLang="en-US" dirty="0"/>
          </a:p>
        </p:txBody>
      </p:sp>
      <p:sp>
        <p:nvSpPr>
          <p:cNvPr id="6" name="矩形 5"/>
          <p:cNvSpPr/>
          <p:nvPr/>
        </p:nvSpPr>
        <p:spPr>
          <a:xfrm>
            <a:off x="314648" y="956751"/>
            <a:ext cx="2169120" cy="461665"/>
          </a:xfrm>
          <a:prstGeom prst="rect">
            <a:avLst/>
          </a:prstGeom>
        </p:spPr>
        <p:txBody>
          <a:bodyPr wrap="square">
            <a:spAutoFit/>
          </a:bodyPr>
          <a:lstStyle/>
          <a:p>
            <a:pPr marL="285750" indent="-285750">
              <a:buClr>
                <a:srgbClr val="FF0000"/>
              </a:buClr>
              <a:buFont typeface="Wingdings" panose="05000000000000000000" pitchFamily="2" charset="2"/>
              <a:buChar char="Ø"/>
            </a:pPr>
            <a:r>
              <a:rPr lang="zh-CN" altLang="en-US" sz="2400" b="1" noProof="1">
                <a:solidFill>
                  <a:srgbClr val="0000FF"/>
                </a:solidFill>
                <a:ea typeface="仿宋" panose="02010609060101010101" pitchFamily="49" charset="-122"/>
              </a:rPr>
              <a:t>关键参数</a:t>
            </a:r>
            <a:endParaRPr lang="zh-CN" altLang="en-US" sz="2400" dirty="0">
              <a:ea typeface="仿宋" panose="02010609060101010101" pitchFamily="49" charset="-122"/>
            </a:endParaRPr>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4" name="矩形 3"/>
          <p:cNvSpPr/>
          <p:nvPr/>
        </p:nvSpPr>
        <p:spPr>
          <a:xfrm>
            <a:off x="1979712" y="1919669"/>
            <a:ext cx="5256584" cy="2332946"/>
          </a:xfrm>
          <a:prstGeom prst="rect">
            <a:avLst/>
          </a:prstGeom>
        </p:spPr>
        <p:txBody>
          <a:bodyPr wrap="square">
            <a:spAutoFit/>
          </a:bodyPr>
          <a:lstStyle/>
          <a:p>
            <a:pPr>
              <a:lnSpc>
                <a:spcPct val="80000"/>
              </a:lnSpc>
              <a:buSzPct val="90000"/>
            </a:pPr>
            <a:endParaRPr lang="en-US" altLang="zh-CN" noProof="1"/>
          </a:p>
          <a:p>
            <a:pPr>
              <a:lnSpc>
                <a:spcPct val="80000"/>
              </a:lnSpc>
              <a:buSzPct val="90000"/>
            </a:pPr>
            <a:r>
              <a:rPr lang="en-US" altLang="zh-CN" noProof="1">
                <a:latin typeface="Consolas" panose="020B0609020204030204" pitchFamily="49" charset="0"/>
              </a:rPr>
              <a:t>&gt;&gt;&gt; def demo(a,b,c=5):</a:t>
            </a:r>
          </a:p>
          <a:p>
            <a:pPr>
              <a:lnSpc>
                <a:spcPct val="80000"/>
              </a:lnSpc>
              <a:buSzPct val="90000"/>
            </a:pPr>
            <a:r>
              <a:rPr lang="en-US" altLang="zh-CN" noProof="1">
                <a:latin typeface="Consolas" panose="020B0609020204030204" pitchFamily="49" charset="0"/>
              </a:rPr>
              <a:t>    print(a,b,c)</a:t>
            </a:r>
          </a:p>
          <a:p>
            <a:pPr>
              <a:lnSpc>
                <a:spcPct val="80000"/>
              </a:lnSpc>
              <a:buSzPct val="90000"/>
            </a:pPr>
            <a:endParaRPr lang="en-US" altLang="zh-CN" noProof="1">
              <a:latin typeface="Consolas" panose="020B0609020204030204" pitchFamily="49" charset="0"/>
            </a:endParaRPr>
          </a:p>
          <a:p>
            <a:pPr>
              <a:lnSpc>
                <a:spcPct val="80000"/>
              </a:lnSpc>
              <a:buSzPct val="90000"/>
            </a:pPr>
            <a:r>
              <a:rPr lang="en-US" altLang="zh-CN" noProof="1">
                <a:latin typeface="Consolas" panose="020B0609020204030204" pitchFamily="49" charset="0"/>
              </a:rPr>
              <a:t>&gt;&gt;&gt; demo(3,7)</a:t>
            </a:r>
          </a:p>
          <a:p>
            <a:pPr>
              <a:lnSpc>
                <a:spcPct val="80000"/>
              </a:lnSpc>
              <a:buSzPct val="90000"/>
            </a:pPr>
            <a:r>
              <a:rPr lang="en-US" altLang="zh-CN" noProof="1">
                <a:solidFill>
                  <a:srgbClr val="0000FF"/>
                </a:solidFill>
                <a:latin typeface="Consolas" panose="020B0609020204030204" pitchFamily="49" charset="0"/>
              </a:rPr>
              <a:t>3 7 5</a:t>
            </a:r>
          </a:p>
          <a:p>
            <a:pPr>
              <a:lnSpc>
                <a:spcPct val="80000"/>
              </a:lnSpc>
              <a:buSzPct val="90000"/>
            </a:pPr>
            <a:r>
              <a:rPr lang="en-US" altLang="zh-CN" noProof="1">
                <a:latin typeface="Consolas" panose="020B0609020204030204" pitchFamily="49" charset="0"/>
              </a:rPr>
              <a:t>&gt;&gt;&gt; demo(a=7,b=3,c=6)</a:t>
            </a:r>
          </a:p>
          <a:p>
            <a:pPr>
              <a:lnSpc>
                <a:spcPct val="80000"/>
              </a:lnSpc>
              <a:buSzPct val="90000"/>
            </a:pPr>
            <a:r>
              <a:rPr lang="en-US" altLang="zh-CN" noProof="1">
                <a:solidFill>
                  <a:srgbClr val="0000FF"/>
                </a:solidFill>
                <a:latin typeface="Consolas" panose="020B0609020204030204" pitchFamily="49" charset="0"/>
              </a:rPr>
              <a:t>7 3 6</a:t>
            </a:r>
          </a:p>
          <a:p>
            <a:pPr>
              <a:lnSpc>
                <a:spcPct val="80000"/>
              </a:lnSpc>
              <a:buSzPct val="90000"/>
            </a:pPr>
            <a:r>
              <a:rPr lang="en-US" altLang="zh-CN" noProof="1">
                <a:latin typeface="Consolas" panose="020B0609020204030204" pitchFamily="49" charset="0"/>
              </a:rPr>
              <a:t>&gt;&gt;&gt; demo(c=8,a=9,b=0)</a:t>
            </a:r>
          </a:p>
          <a:p>
            <a:pPr>
              <a:lnSpc>
                <a:spcPct val="80000"/>
              </a:lnSpc>
              <a:buSzPct val="90000"/>
            </a:pPr>
            <a:r>
              <a:rPr lang="en-US" altLang="zh-CN" noProof="1">
                <a:solidFill>
                  <a:srgbClr val="0000FF"/>
                </a:solidFill>
                <a:latin typeface="Consolas" panose="020B0609020204030204" pitchFamily="49" charset="0"/>
              </a:rPr>
              <a:t>9 0 8</a:t>
            </a:r>
          </a:p>
        </p:txBody>
      </p:sp>
      <p:sp>
        <p:nvSpPr>
          <p:cNvPr id="5" name="矩形 4"/>
          <p:cNvSpPr/>
          <p:nvPr/>
        </p:nvSpPr>
        <p:spPr>
          <a:xfrm>
            <a:off x="407300" y="4249044"/>
            <a:ext cx="232948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solidFill>
                  <a:srgbClr val="0000FF"/>
                </a:solidFill>
                <a:ea typeface="仿宋" panose="02010609060101010101" pitchFamily="49" charset="-122"/>
              </a:rPr>
              <a:t>可变长度参数</a:t>
            </a:r>
          </a:p>
        </p:txBody>
      </p:sp>
      <p:sp>
        <p:nvSpPr>
          <p:cNvPr id="14" name="文本占位符 35842"/>
          <p:cNvSpPr txBox="1"/>
          <p:nvPr/>
        </p:nvSpPr>
        <p:spPr bwMode="auto">
          <a:xfrm>
            <a:off x="730260" y="4710709"/>
            <a:ext cx="7414260" cy="3399155"/>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spcAft>
                <a:spcPts val="0"/>
              </a:spcAft>
              <a:buClr>
                <a:srgbClr val="FF0000"/>
              </a:buClr>
              <a:buSzPct val="90000"/>
              <a:buFont typeface="Wingdings" panose="05000000000000000000" pitchFamily="2" charset="2"/>
              <a:buChar char="n"/>
            </a:pPr>
            <a:r>
              <a:rPr lang="zh-CN" altLang="en-US" sz="2000" dirty="0"/>
              <a:t>可变长度参数主要有两种形式：</a:t>
            </a:r>
            <a:r>
              <a:rPr lang="zh-CN" altLang="en-US" sz="2000" dirty="0">
                <a:solidFill>
                  <a:srgbClr val="FF0000"/>
                </a:solidFill>
              </a:rPr>
              <a:t>在参数名前加</a:t>
            </a:r>
            <a:r>
              <a:rPr lang="en-US" altLang="zh-CN" sz="2000" dirty="0">
                <a:solidFill>
                  <a:srgbClr val="FF0000"/>
                </a:solidFill>
              </a:rPr>
              <a:t>1</a:t>
            </a:r>
            <a:r>
              <a:rPr lang="zh-CN" altLang="en-US" sz="2000" dirty="0">
                <a:solidFill>
                  <a:srgbClr val="FF0000"/>
                </a:solidFill>
              </a:rPr>
              <a:t>个</a:t>
            </a:r>
            <a:r>
              <a:rPr lang="en-US" altLang="zh-CN" sz="2000" dirty="0">
                <a:solidFill>
                  <a:srgbClr val="FF0000"/>
                </a:solidFill>
              </a:rPr>
              <a:t>*</a:t>
            </a:r>
            <a:r>
              <a:rPr lang="zh-CN" altLang="en-US" sz="2000" dirty="0">
                <a:solidFill>
                  <a:srgbClr val="FF0000"/>
                </a:solidFill>
              </a:rPr>
              <a:t>或</a:t>
            </a:r>
            <a:r>
              <a:rPr lang="en-US" altLang="zh-CN" sz="2000" dirty="0">
                <a:solidFill>
                  <a:srgbClr val="FF0000"/>
                </a:solidFill>
              </a:rPr>
              <a:t>2</a:t>
            </a:r>
            <a:r>
              <a:rPr lang="zh-CN" altLang="en-US" sz="2000" dirty="0">
                <a:solidFill>
                  <a:srgbClr val="FF0000"/>
                </a:solidFill>
              </a:rPr>
              <a:t>个</a:t>
            </a:r>
            <a:r>
              <a:rPr lang="en-US" altLang="zh-CN" sz="2000" dirty="0">
                <a:solidFill>
                  <a:srgbClr val="FF0000"/>
                </a:solidFill>
              </a:rPr>
              <a:t>**</a:t>
            </a:r>
          </a:p>
          <a:p>
            <a:pPr>
              <a:spcBef>
                <a:spcPts val="600"/>
              </a:spcBef>
              <a:spcAft>
                <a:spcPts val="0"/>
              </a:spcAft>
              <a:buClr>
                <a:srgbClr val="FF0000"/>
              </a:buClr>
              <a:buSzPct val="90000"/>
              <a:buFont typeface="Arial" panose="020B0604020202020204" pitchFamily="34" charset="0"/>
              <a:buChar char="•"/>
            </a:pPr>
            <a:r>
              <a:rPr lang="en-US" altLang="zh-CN" sz="2000" dirty="0"/>
              <a:t>*parameter</a:t>
            </a:r>
            <a:r>
              <a:rPr lang="zh-CN" altLang="en-US" sz="2000" dirty="0"/>
              <a:t>用来接收多个</a:t>
            </a:r>
            <a:r>
              <a:rPr lang="zh-CN" altLang="en-US" sz="2000" dirty="0">
                <a:solidFill>
                  <a:srgbClr val="FF0000"/>
                </a:solidFill>
              </a:rPr>
              <a:t>位置实参</a:t>
            </a:r>
            <a:r>
              <a:rPr lang="zh-CN" altLang="en-US" sz="2000" dirty="0"/>
              <a:t>并将其放在一个</a:t>
            </a:r>
            <a:r>
              <a:rPr lang="zh-CN" altLang="en-US" sz="2000" dirty="0">
                <a:solidFill>
                  <a:srgbClr val="FF0000"/>
                </a:solidFill>
              </a:rPr>
              <a:t>元组</a:t>
            </a:r>
            <a:r>
              <a:rPr lang="zh-CN" altLang="en-US" sz="2000" dirty="0"/>
              <a:t>中（</a:t>
            </a:r>
            <a:r>
              <a:rPr lang="zh-CN" altLang="en-US" sz="2000" dirty="0">
                <a:highlight>
                  <a:srgbClr val="FF00FF"/>
                </a:highlight>
              </a:rPr>
              <a:t>可理解为收集变量值的</a:t>
            </a:r>
            <a:r>
              <a:rPr lang="zh-CN" altLang="en-US" sz="2000" dirty="0"/>
              <a:t>）</a:t>
            </a:r>
          </a:p>
          <a:p>
            <a:pPr>
              <a:spcBef>
                <a:spcPts val="600"/>
              </a:spcBef>
              <a:spcAft>
                <a:spcPts val="0"/>
              </a:spcAft>
              <a:buClr>
                <a:srgbClr val="FF0000"/>
              </a:buClr>
              <a:buSzPct val="90000"/>
              <a:buFont typeface="Arial" panose="020B0604020202020204" pitchFamily="34" charset="0"/>
              <a:buChar char="•"/>
            </a:pPr>
            <a:r>
              <a:rPr lang="en-US" altLang="zh-CN" sz="2000" dirty="0"/>
              <a:t>**parameter</a:t>
            </a:r>
            <a:r>
              <a:rPr lang="zh-CN" altLang="en-US" sz="2000" dirty="0"/>
              <a:t>接收多个</a:t>
            </a:r>
            <a:r>
              <a:rPr lang="zh-CN" altLang="en-US" sz="2000" dirty="0">
                <a:solidFill>
                  <a:srgbClr val="FF0000"/>
                </a:solidFill>
              </a:rPr>
              <a:t>关键参数</a:t>
            </a:r>
            <a:r>
              <a:rPr lang="zh-CN" altLang="en-US" sz="2000" dirty="0"/>
              <a:t>并存放到</a:t>
            </a:r>
            <a:r>
              <a:rPr lang="zh-CN" altLang="en-US" sz="2000" dirty="0">
                <a:solidFill>
                  <a:srgbClr val="FF0000"/>
                </a:solidFill>
              </a:rPr>
              <a:t>字典</a:t>
            </a:r>
            <a:r>
              <a:rPr lang="zh-CN" altLang="en-US" sz="2000" dirty="0"/>
              <a:t>中</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03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4" grpId="0" build="p"/>
      <p:bldP spid="6" grpId="0"/>
      <p:bldP spid="5"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36866"/>
          <p:cNvSpPr>
            <a:spLocks noGrp="1"/>
          </p:cNvSpPr>
          <p:nvPr>
            <p:ph idx="1"/>
          </p:nvPr>
        </p:nvSpPr>
        <p:spPr>
          <a:xfrm>
            <a:off x="743952" y="1414845"/>
            <a:ext cx="8229600" cy="4678451"/>
          </a:xfrm>
        </p:spPr>
        <p:txBody>
          <a:bodyPr vert="horz" wrap="square" lIns="68591" tIns="34295" rIns="68591" bIns="34295" numCol="1" anchor="t" anchorCtr="0" compatLnSpc="1"/>
          <a:lstStyle/>
          <a:p>
            <a:pPr>
              <a:spcBef>
                <a:spcPts val="600"/>
              </a:spcBef>
              <a:spcAft>
                <a:spcPts val="0"/>
              </a:spcAft>
              <a:buClr>
                <a:srgbClr val="FF0000"/>
              </a:buClr>
              <a:buSzPct val="90000"/>
              <a:buFont typeface="Arial" panose="020B0604020202020204" pitchFamily="34" charset="0"/>
              <a:buChar char="•"/>
            </a:pPr>
            <a:r>
              <a:rPr lang="en-US" altLang="zh-CN" sz="2400" dirty="0">
                <a:sym typeface="+mn-ea"/>
              </a:rPr>
              <a:t>*parameter</a:t>
            </a:r>
            <a:r>
              <a:rPr lang="zh-CN" altLang="en-US" sz="2400" dirty="0">
                <a:sym typeface="+mn-ea"/>
              </a:rPr>
              <a:t>用来接收多个</a:t>
            </a:r>
            <a:r>
              <a:rPr lang="zh-CN" altLang="en-US" sz="2400" dirty="0">
                <a:solidFill>
                  <a:srgbClr val="FF0000"/>
                </a:solidFill>
                <a:sym typeface="+mn-ea"/>
              </a:rPr>
              <a:t>位置实参</a:t>
            </a:r>
            <a:r>
              <a:rPr lang="zh-CN" altLang="en-US" sz="2400" dirty="0">
                <a:sym typeface="+mn-ea"/>
              </a:rPr>
              <a:t>并将其放在一个</a:t>
            </a:r>
            <a:r>
              <a:rPr lang="zh-CN" altLang="en-US" sz="2400" dirty="0">
                <a:solidFill>
                  <a:srgbClr val="FF0000"/>
                </a:solidFill>
                <a:sym typeface="+mn-ea"/>
              </a:rPr>
              <a:t>元组</a:t>
            </a:r>
            <a:r>
              <a:rPr lang="zh-CN" altLang="en-US" sz="2400" dirty="0">
                <a:sym typeface="+mn-ea"/>
              </a:rPr>
              <a:t>中</a:t>
            </a:r>
            <a:endParaRPr lang="zh-CN" altLang="en-US" sz="2400" dirty="0"/>
          </a:p>
          <a:p>
            <a:pPr>
              <a:spcBef>
                <a:spcPts val="600"/>
              </a:spcBef>
              <a:spcAft>
                <a:spcPts val="0"/>
              </a:spcAft>
              <a:buClr>
                <a:srgbClr val="FF0000"/>
              </a:buClr>
              <a:buSzPct val="90000"/>
              <a:buFont typeface="Arial" panose="020B0604020202020204" pitchFamily="34" charset="0"/>
              <a:buChar char="•"/>
            </a:pPr>
            <a:r>
              <a:rPr lang="en-US" altLang="zh-CN" sz="2400" dirty="0">
                <a:sym typeface="+mn-ea"/>
              </a:rPr>
              <a:t>**parameter</a:t>
            </a:r>
            <a:r>
              <a:rPr lang="zh-CN" altLang="en-US" sz="2400" dirty="0">
                <a:sym typeface="+mn-ea"/>
              </a:rPr>
              <a:t>接收多个</a:t>
            </a:r>
            <a:r>
              <a:rPr lang="zh-CN" altLang="en-US" sz="2400" dirty="0">
                <a:solidFill>
                  <a:srgbClr val="FF0000"/>
                </a:solidFill>
                <a:sym typeface="+mn-ea"/>
              </a:rPr>
              <a:t>关键参数</a:t>
            </a:r>
            <a:r>
              <a:rPr lang="zh-CN" altLang="en-US" sz="2400" dirty="0">
                <a:sym typeface="+mn-ea"/>
              </a:rPr>
              <a:t>并存放到</a:t>
            </a:r>
            <a:r>
              <a:rPr lang="zh-CN" altLang="en-US" sz="2400" dirty="0">
                <a:solidFill>
                  <a:srgbClr val="FF0000"/>
                </a:solidFill>
                <a:sym typeface="+mn-ea"/>
              </a:rPr>
              <a:t>字典</a:t>
            </a:r>
            <a:r>
              <a:rPr lang="zh-CN" altLang="en-US" sz="2400" dirty="0">
                <a:sym typeface="+mn-ea"/>
              </a:rPr>
              <a:t>中</a:t>
            </a:r>
            <a:endParaRPr lang="zh-CN" altLang="en-US" sz="2400" dirty="0"/>
          </a:p>
          <a:p>
            <a:pPr>
              <a:lnSpc>
                <a:spcPct val="80000"/>
              </a:lnSpc>
              <a:buClr>
                <a:srgbClr val="FF0000"/>
              </a:buClr>
              <a:buSzPct val="90000"/>
              <a:buFont typeface="Wingdings" panose="05000000000000000000" pitchFamily="2" charset="2"/>
              <a:buChar char="n"/>
              <a:defRPr/>
            </a:pPr>
            <a:endParaRPr lang="en-US" altLang="zh-CN" sz="2400" noProof="1"/>
          </a:p>
          <a:p>
            <a:pPr>
              <a:lnSpc>
                <a:spcPct val="80000"/>
              </a:lnSpc>
              <a:buClr>
                <a:srgbClr val="FF0000"/>
              </a:buClr>
              <a:buSzPct val="90000"/>
              <a:buFont typeface="Wingdings" panose="05000000000000000000" pitchFamily="2" charset="2"/>
              <a:buChar char="n"/>
              <a:defRPr/>
            </a:pPr>
            <a:r>
              <a:rPr lang="en-US" altLang="zh-CN" sz="2400" noProof="1"/>
              <a:t>*parameter</a:t>
            </a:r>
            <a:r>
              <a:rPr lang="zh-CN" altLang="en-US" sz="2400" noProof="1"/>
              <a:t>的用法</a:t>
            </a:r>
          </a:p>
          <a:p>
            <a:pPr>
              <a:lnSpc>
                <a:spcPct val="80000"/>
              </a:lnSpc>
              <a:buSzPct val="90000"/>
              <a:buNone/>
              <a:defRPr/>
            </a:pPr>
            <a:endParaRPr lang="en-US" altLang="x-none" sz="1500" noProof="1">
              <a:latin typeface="+mn-lt"/>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24</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95536" y="953180"/>
            <a:ext cx="232948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solidFill>
                  <a:srgbClr val="0000FF"/>
                </a:solidFill>
                <a:ea typeface="仿宋" panose="02010609060101010101" pitchFamily="49" charset="-122"/>
              </a:rPr>
              <a:t>可变长度参数</a:t>
            </a:r>
          </a:p>
        </p:txBody>
      </p:sp>
      <p:sp>
        <p:nvSpPr>
          <p:cNvPr id="4" name="矩形 3"/>
          <p:cNvSpPr/>
          <p:nvPr/>
        </p:nvSpPr>
        <p:spPr>
          <a:xfrm>
            <a:off x="4067959" y="2564661"/>
            <a:ext cx="5004048" cy="1889748"/>
          </a:xfrm>
          <a:prstGeom prst="rect">
            <a:avLst/>
          </a:prstGeom>
        </p:spPr>
        <p:txBody>
          <a:bodyPr wrap="square">
            <a:spAutoFit/>
          </a:bodyPr>
          <a:lstStyle/>
          <a:p>
            <a:pPr>
              <a:lnSpc>
                <a:spcPct val="80000"/>
              </a:lnSpc>
              <a:buSzPct val="90000"/>
              <a:buNone/>
              <a:defRPr/>
            </a:pPr>
            <a:r>
              <a:rPr lang="en-US" altLang="x-none" sz="1600" noProof="1">
                <a:latin typeface="Consolas" panose="020B0609020204030204" pitchFamily="49" charset="0"/>
              </a:rPr>
              <a:t>&gt;&gt;&gt; def demo(*p):</a:t>
            </a:r>
          </a:p>
          <a:p>
            <a:pPr>
              <a:lnSpc>
                <a:spcPct val="80000"/>
              </a:lnSpc>
              <a:buSzPct val="90000"/>
              <a:buNone/>
              <a:defRPr/>
            </a:pPr>
            <a:r>
              <a:rPr lang="en-US" altLang="x-none" sz="1600" noProof="1">
                <a:latin typeface="Consolas" panose="020B0609020204030204" pitchFamily="49" charset="0"/>
              </a:rPr>
              <a:t>    print(p)</a:t>
            </a:r>
          </a:p>
          <a:p>
            <a:pPr>
              <a:lnSpc>
                <a:spcPct val="80000"/>
              </a:lnSpc>
              <a:buSzPct val="90000"/>
              <a:buNone/>
              <a:defRPr/>
            </a:pPr>
            <a:endParaRPr lang="en-US" altLang="x-none" sz="1600" noProof="1">
              <a:latin typeface="Consolas" panose="020B0609020204030204" pitchFamily="49" charset="0"/>
            </a:endParaRPr>
          </a:p>
          <a:p>
            <a:pPr>
              <a:lnSpc>
                <a:spcPct val="80000"/>
              </a:lnSpc>
              <a:buSzPct val="90000"/>
              <a:buNone/>
              <a:defRPr/>
            </a:pPr>
            <a:r>
              <a:rPr lang="en-US" altLang="x-none" sz="1600" noProof="1">
                <a:latin typeface="Consolas" panose="020B0609020204030204" pitchFamily="49" charset="0"/>
              </a:rPr>
              <a:t>&gt;&gt;&gt; demo(1,2,3)</a:t>
            </a:r>
          </a:p>
          <a:p>
            <a:pPr>
              <a:lnSpc>
                <a:spcPct val="80000"/>
              </a:lnSpc>
              <a:buSzPct val="90000"/>
              <a:buNone/>
              <a:defRPr/>
            </a:pPr>
            <a:r>
              <a:rPr lang="en-US" altLang="x-none" sz="1600" noProof="1">
                <a:solidFill>
                  <a:srgbClr val="0000FF"/>
                </a:solidFill>
                <a:latin typeface="Consolas" panose="020B0609020204030204" pitchFamily="49" charset="0"/>
              </a:rPr>
              <a:t>(1, 2, 3)</a:t>
            </a:r>
          </a:p>
          <a:p>
            <a:pPr>
              <a:lnSpc>
                <a:spcPct val="80000"/>
              </a:lnSpc>
              <a:buSzPct val="90000"/>
              <a:buNone/>
              <a:defRPr/>
            </a:pPr>
            <a:r>
              <a:rPr lang="en-US" altLang="x-none" sz="1600" noProof="1">
                <a:latin typeface="Consolas" panose="020B0609020204030204" pitchFamily="49" charset="0"/>
              </a:rPr>
              <a:t>&gt;&gt;&gt; demo(1,2)</a:t>
            </a:r>
          </a:p>
          <a:p>
            <a:pPr>
              <a:lnSpc>
                <a:spcPct val="80000"/>
              </a:lnSpc>
              <a:buSzPct val="90000"/>
              <a:buNone/>
              <a:defRPr/>
            </a:pPr>
            <a:r>
              <a:rPr lang="en-US" altLang="x-none" sz="1600" noProof="1">
                <a:solidFill>
                  <a:srgbClr val="0000FF"/>
                </a:solidFill>
                <a:latin typeface="Consolas" panose="020B0609020204030204" pitchFamily="49" charset="0"/>
              </a:rPr>
              <a:t>(1, 2)</a:t>
            </a:r>
          </a:p>
          <a:p>
            <a:pPr>
              <a:lnSpc>
                <a:spcPct val="80000"/>
              </a:lnSpc>
              <a:buSzPct val="90000"/>
              <a:buNone/>
              <a:defRPr/>
            </a:pPr>
            <a:r>
              <a:rPr lang="en-US" altLang="x-none" sz="1600" noProof="1">
                <a:latin typeface="Consolas" panose="020B0609020204030204" pitchFamily="49" charset="0"/>
              </a:rPr>
              <a:t>&gt;&gt;&gt; demo(1,2,3,4,5,6,7)</a:t>
            </a:r>
          </a:p>
          <a:p>
            <a:pPr>
              <a:lnSpc>
                <a:spcPct val="80000"/>
              </a:lnSpc>
              <a:buSzPct val="90000"/>
              <a:buNone/>
              <a:defRPr/>
            </a:pPr>
            <a:r>
              <a:rPr lang="en-US" altLang="x-none" sz="1600" noProof="1">
                <a:solidFill>
                  <a:srgbClr val="0000FF"/>
                </a:solidFill>
                <a:latin typeface="Consolas" panose="020B0609020204030204" pitchFamily="49" charset="0"/>
              </a:rPr>
              <a:t>(1, 2, 3, 4, 5, 6, 7)</a:t>
            </a:r>
          </a:p>
        </p:txBody>
      </p:sp>
      <p:sp>
        <p:nvSpPr>
          <p:cNvPr id="13" name="文本占位符 37890"/>
          <p:cNvSpPr txBox="1"/>
          <p:nvPr/>
        </p:nvSpPr>
        <p:spPr bwMode="auto">
          <a:xfrm>
            <a:off x="743952" y="3933056"/>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n"/>
              <a:defRPr/>
            </a:pPr>
            <a:r>
              <a:rPr lang="en-US" altLang="zh-CN" sz="2400" noProof="1"/>
              <a:t>**parameter</a:t>
            </a:r>
            <a:r>
              <a:rPr lang="zh-CN" altLang="en-US" sz="2400" noProof="1"/>
              <a:t>的用法</a:t>
            </a:r>
          </a:p>
          <a:p>
            <a:pPr>
              <a:lnSpc>
                <a:spcPct val="80000"/>
              </a:lnSpc>
              <a:buSzPct val="90000"/>
              <a:buFont typeface="Arial" panose="020B0604020202020204" pitchFamily="34" charset="0"/>
              <a:buNone/>
              <a:defRPr/>
            </a:pPr>
            <a:endParaRPr lang="en-US" altLang="x-none" sz="1500" noProof="1">
              <a:latin typeface="+mn-lt"/>
              <a:ea typeface="+mn-ea"/>
            </a:endParaRPr>
          </a:p>
        </p:txBody>
      </p:sp>
      <p:sp>
        <p:nvSpPr>
          <p:cNvPr id="5" name="矩形 4"/>
          <p:cNvSpPr/>
          <p:nvPr/>
        </p:nvSpPr>
        <p:spPr>
          <a:xfrm>
            <a:off x="2771651" y="4869007"/>
            <a:ext cx="4788024" cy="1717393"/>
          </a:xfrm>
          <a:prstGeom prst="rect">
            <a:avLst/>
          </a:prstGeom>
        </p:spPr>
        <p:txBody>
          <a:bodyPr wrap="square">
            <a:spAutoFit/>
          </a:bodyPr>
          <a:lstStyle/>
          <a:p>
            <a:pPr>
              <a:lnSpc>
                <a:spcPct val="80000"/>
              </a:lnSpc>
              <a:buSzPct val="90000"/>
              <a:buFont typeface="Arial" panose="020B0604020202020204" pitchFamily="34" charset="0"/>
              <a:buNone/>
              <a:defRPr/>
            </a:pPr>
            <a:r>
              <a:rPr lang="en-US" altLang="x-none" sz="1600" noProof="1">
                <a:latin typeface="Consolas" panose="020B0609020204030204" pitchFamily="49" charset="0"/>
              </a:rPr>
              <a:t>&gt;&gt;&gt; def demo(**p):</a:t>
            </a:r>
          </a:p>
          <a:p>
            <a:pPr>
              <a:lnSpc>
                <a:spcPct val="80000"/>
              </a:lnSpc>
              <a:buSzPct val="90000"/>
              <a:buFont typeface="Arial" panose="020B0604020202020204" pitchFamily="34" charset="0"/>
              <a:buNone/>
              <a:defRPr/>
            </a:pPr>
            <a:r>
              <a:rPr lang="en-US" altLang="x-none" sz="1600" noProof="1">
                <a:latin typeface="Consolas" panose="020B0609020204030204" pitchFamily="49" charset="0"/>
              </a:rPr>
              <a:t>    for item in p.items():</a:t>
            </a:r>
          </a:p>
          <a:p>
            <a:pPr>
              <a:lnSpc>
                <a:spcPct val="80000"/>
              </a:lnSpc>
              <a:buSzPct val="90000"/>
              <a:buFont typeface="Arial" panose="020B0604020202020204" pitchFamily="34" charset="0"/>
              <a:buNone/>
              <a:defRPr/>
            </a:pPr>
            <a:r>
              <a:rPr lang="en-US" altLang="x-none" sz="1600" noProof="1">
                <a:latin typeface="Consolas" panose="020B0609020204030204" pitchFamily="49" charset="0"/>
              </a:rPr>
              <a:t>        print(item)</a:t>
            </a:r>
          </a:p>
          <a:p>
            <a:pPr>
              <a:lnSpc>
                <a:spcPct val="80000"/>
              </a:lnSpc>
              <a:buSzPct val="90000"/>
              <a:buFont typeface="Arial" panose="020B0604020202020204" pitchFamily="34" charset="0"/>
              <a:buNone/>
              <a:defRPr/>
            </a:pPr>
            <a:endParaRPr lang="en-US" altLang="x-none" sz="1600" noProof="1">
              <a:latin typeface="Consolas" panose="020B0609020204030204" pitchFamily="49" charset="0"/>
            </a:endParaRPr>
          </a:p>
          <a:p>
            <a:pPr>
              <a:lnSpc>
                <a:spcPct val="80000"/>
              </a:lnSpc>
              <a:buSzPct val="90000"/>
              <a:buFont typeface="Arial" panose="020B0604020202020204" pitchFamily="34" charset="0"/>
              <a:buNone/>
              <a:defRPr/>
            </a:pPr>
            <a:r>
              <a:rPr lang="en-US" altLang="x-none" sz="1600" noProof="1">
                <a:latin typeface="Consolas" panose="020B0609020204030204" pitchFamily="49" charset="0"/>
              </a:rPr>
              <a:t>&gt;&gt;&gt; demo(x=1,y=2,z=3)</a:t>
            </a:r>
          </a:p>
          <a:p>
            <a:pPr>
              <a:lnSpc>
                <a:spcPct val="80000"/>
              </a:lnSpc>
              <a:buSzPct val="90000"/>
              <a:buFont typeface="Arial" panose="020B0604020202020204" pitchFamily="34" charset="0"/>
              <a:buNone/>
              <a:defRPr/>
            </a:pPr>
            <a:r>
              <a:rPr lang="en-US" altLang="x-none" sz="1600" noProof="1">
                <a:solidFill>
                  <a:srgbClr val="0000FF"/>
                </a:solidFill>
                <a:latin typeface="Consolas" panose="020B0609020204030204" pitchFamily="49" charset="0"/>
              </a:rPr>
              <a:t>('y', 2)</a:t>
            </a:r>
          </a:p>
          <a:p>
            <a:pPr>
              <a:lnSpc>
                <a:spcPct val="80000"/>
              </a:lnSpc>
              <a:buSzPct val="90000"/>
              <a:buFont typeface="Arial" panose="020B0604020202020204" pitchFamily="34" charset="0"/>
              <a:buNone/>
              <a:defRPr/>
            </a:pPr>
            <a:r>
              <a:rPr lang="en-US" altLang="x-none" sz="1600" noProof="1">
                <a:solidFill>
                  <a:srgbClr val="0000FF"/>
                </a:solidFill>
                <a:latin typeface="Consolas" panose="020B0609020204030204" pitchFamily="49" charset="0"/>
              </a:rPr>
              <a:t>('x', 1)</a:t>
            </a:r>
          </a:p>
          <a:p>
            <a:pPr>
              <a:lnSpc>
                <a:spcPct val="80000"/>
              </a:lnSpc>
              <a:buSzPct val="90000"/>
              <a:buFont typeface="Arial" panose="020B0604020202020204" pitchFamily="34" charset="0"/>
              <a:buNone/>
              <a:defRPr/>
            </a:pPr>
            <a:r>
              <a:rPr lang="en-US" altLang="x-none" sz="1600" noProof="1">
                <a:solidFill>
                  <a:srgbClr val="0000FF"/>
                </a:solidFill>
                <a:latin typeface="Consolas" panose="020B0609020204030204" pitchFamily="49" charset="0"/>
              </a:rPr>
              <a:t>('z', 3)</a:t>
            </a:r>
          </a:p>
        </p:txBody>
      </p:sp>
      <p:pic>
        <p:nvPicPr>
          <p:cNvPr id="3" name="图片 2"/>
          <p:cNvPicPr>
            <a:picLocks noChangeAspect="1"/>
          </p:cNvPicPr>
          <p:nvPr/>
        </p:nvPicPr>
        <p:blipFill>
          <a:blip r:embed="rId3"/>
          <a:stretch>
            <a:fillRect/>
          </a:stretch>
        </p:blipFill>
        <p:spPr>
          <a:xfrm>
            <a:off x="6083935" y="5301615"/>
            <a:ext cx="2752725" cy="120967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13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1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ppt_x"/>
                                          </p:val>
                                        </p:tav>
                                        <p:tav tm="100000">
                                          <p:val>
                                            <p:strVal val="#ppt_x"/>
                                          </p:val>
                                        </p:tav>
                                      </p:tavLst>
                                    </p:anim>
                                    <p:anim calcmode="lin" valueType="num">
                                      <p:cBhvr additive="base">
                                        <p:cTn id="4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P spid="11" grpId="0"/>
      <p:bldP spid="4" grpId="0"/>
      <p:bldP spid="13"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文本占位符 38914"/>
          <p:cNvSpPr>
            <a:spLocks noGrp="1"/>
          </p:cNvSpPr>
          <p:nvPr>
            <p:ph idx="1"/>
          </p:nvPr>
        </p:nvSpPr>
        <p:spPr>
          <a:xfrm>
            <a:off x="755015" y="1400940"/>
            <a:ext cx="8229600" cy="4678451"/>
          </a:xfrm>
        </p:spPr>
        <p:txBody>
          <a:bodyPr vert="horz" wrap="square" lIns="68591" tIns="34295" rIns="68591" bIns="34295" numCol="1" anchor="t" anchorCtr="0" compatLnSpc="1"/>
          <a:lstStyle/>
          <a:p>
            <a:pPr eaLnBrk="1" fontAlgn="base" hangingPunct="1">
              <a:lnSpc>
                <a:spcPct val="90000"/>
              </a:lnSpc>
              <a:spcBef>
                <a:spcPct val="0"/>
              </a:spcBef>
              <a:buClr>
                <a:srgbClr val="FF0000"/>
              </a:buClr>
              <a:buSzPct val="90000"/>
              <a:buFont typeface="Wingdings" panose="05000000000000000000" pitchFamily="2" charset="2"/>
              <a:buChar char="n"/>
            </a:pPr>
            <a:r>
              <a:rPr lang="zh-CN" altLang="en-US" sz="2400" noProof="1"/>
              <a:t>几种不同类型的参数</a:t>
            </a:r>
            <a:r>
              <a:rPr lang="zh-CN" altLang="en-US" sz="2400" noProof="1">
                <a:solidFill>
                  <a:srgbClr val="FF0000"/>
                </a:solidFill>
              </a:rPr>
              <a:t>可以混合使用</a:t>
            </a:r>
            <a:r>
              <a:rPr lang="zh-CN" altLang="en-US" sz="2400" noProof="1"/>
              <a:t>，但是</a:t>
            </a:r>
            <a:r>
              <a:rPr lang="zh-CN" altLang="en-US" sz="2400" noProof="1">
                <a:solidFill>
                  <a:srgbClr val="FF0000"/>
                </a:solidFill>
              </a:rPr>
              <a:t>不建议这样做</a:t>
            </a:r>
            <a:r>
              <a:rPr lang="zh-CN" altLang="en-US" sz="2400" noProof="1"/>
              <a:t>。</a:t>
            </a:r>
          </a:p>
          <a:p>
            <a:pPr eaLnBrk="1" fontAlgn="base" hangingPunct="1">
              <a:lnSpc>
                <a:spcPct val="90000"/>
              </a:lnSpc>
              <a:spcBef>
                <a:spcPct val="0"/>
              </a:spcBef>
              <a:buSzPct val="90000"/>
              <a:buFont typeface="Wingdings" panose="05000000000000000000" pitchFamily="2" charset="2"/>
              <a:buNone/>
            </a:pPr>
            <a:endParaRPr lang="en-US" altLang="zh-CN" sz="1350"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25</a:t>
            </a:fld>
            <a:endParaRPr lang="zh-CN" altLang="en-US" dirty="0"/>
          </a:p>
        </p:txBody>
      </p:sp>
      <p:grpSp>
        <p:nvGrpSpPr>
          <p:cNvPr id="6" name="组合 67"/>
          <p:cNvGrpSpPr/>
          <p:nvPr/>
        </p:nvGrpSpPr>
        <p:grpSpPr>
          <a:xfrm>
            <a:off x="539552" y="125404"/>
            <a:ext cx="8161601" cy="674847"/>
            <a:chOff x="936625" y="4202884"/>
            <a:chExt cx="8161601" cy="674847"/>
          </a:xfrm>
        </p:grpSpPr>
        <p:grpSp>
          <p:nvGrpSpPr>
            <p:cNvPr id="7" name="组合 106"/>
            <p:cNvGrpSpPr/>
            <p:nvPr/>
          </p:nvGrpSpPr>
          <p:grpSpPr>
            <a:xfrm>
              <a:off x="936625" y="4202884"/>
              <a:ext cx="8161601" cy="674847"/>
              <a:chOff x="927100" y="4202884"/>
              <a:chExt cx="8161601" cy="674847"/>
            </a:xfrm>
          </p:grpSpPr>
          <p:sp>
            <p:nvSpPr>
              <p:cNvPr id="9"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8" name="图片 7"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1" name="矩形 10"/>
          <p:cNvSpPr/>
          <p:nvPr/>
        </p:nvSpPr>
        <p:spPr>
          <a:xfrm>
            <a:off x="395536" y="953180"/>
            <a:ext cx="232948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solidFill>
                  <a:srgbClr val="0000FF"/>
                </a:solidFill>
              </a:rPr>
              <a:t>可变长度参数</a:t>
            </a:r>
          </a:p>
        </p:txBody>
      </p:sp>
      <p:sp>
        <p:nvSpPr>
          <p:cNvPr id="4" name="矩形 3"/>
          <p:cNvSpPr/>
          <p:nvPr/>
        </p:nvSpPr>
        <p:spPr>
          <a:xfrm>
            <a:off x="1363716" y="1824656"/>
            <a:ext cx="6997848" cy="3693319"/>
          </a:xfrm>
          <a:prstGeom prst="rect">
            <a:avLst/>
          </a:prstGeom>
        </p:spPr>
        <p:txBody>
          <a:bodyPr wrap="square">
            <a:spAutoFit/>
          </a:bodyPr>
          <a:lstStyle/>
          <a:p>
            <a:pPr>
              <a:buSzPct val="90000"/>
            </a:pPr>
            <a:r>
              <a:rPr lang="en-US" altLang="zh-CN" noProof="1">
                <a:latin typeface="Consolas" panose="020B0609020204030204" pitchFamily="49" charset="0"/>
              </a:rPr>
              <a:t>&gt;&gt;&gt; def func_4(a, b, c=4, *aa, **bb):</a:t>
            </a:r>
          </a:p>
          <a:p>
            <a:pPr>
              <a:buSzPct val="90000"/>
            </a:pPr>
            <a:r>
              <a:rPr lang="en-US" altLang="zh-CN" noProof="1">
                <a:latin typeface="Consolas" panose="020B0609020204030204" pitchFamily="49" charset="0"/>
              </a:rPr>
              <a:t>    print(a,b,c)</a:t>
            </a:r>
          </a:p>
          <a:p>
            <a:pPr>
              <a:buSzPct val="90000"/>
            </a:pPr>
            <a:r>
              <a:rPr lang="en-US" altLang="zh-CN" noProof="1">
                <a:latin typeface="Consolas" panose="020B0609020204030204" pitchFamily="49" charset="0"/>
              </a:rPr>
              <a:t>    print(aa)</a:t>
            </a:r>
          </a:p>
          <a:p>
            <a:pPr>
              <a:buSzPct val="90000"/>
            </a:pPr>
            <a:r>
              <a:rPr lang="en-US" altLang="zh-CN" noProof="1">
                <a:latin typeface="Consolas" panose="020B0609020204030204" pitchFamily="49" charset="0"/>
              </a:rPr>
              <a:t>    print(bb)</a:t>
            </a:r>
          </a:p>
          <a:p>
            <a:pPr>
              <a:buSzPct val="90000"/>
            </a:pPr>
            <a:endParaRPr lang="en-US" altLang="zh-CN" noProof="1">
              <a:latin typeface="Consolas" panose="020B0609020204030204" pitchFamily="49" charset="0"/>
            </a:endParaRPr>
          </a:p>
          <a:p>
            <a:pPr>
              <a:buSzPct val="90000"/>
            </a:pPr>
            <a:r>
              <a:rPr lang="en-US" altLang="zh-CN" noProof="1">
                <a:latin typeface="Consolas" panose="020B0609020204030204" pitchFamily="49" charset="0"/>
              </a:rPr>
              <a:t>&gt;&gt;&gt; func_4(</a:t>
            </a:r>
            <a:r>
              <a:rPr lang="en-US" altLang="zh-CN" noProof="1">
                <a:solidFill>
                  <a:srgbClr val="0070C0"/>
                </a:solidFill>
                <a:latin typeface="Consolas" panose="020B0609020204030204" pitchFamily="49" charset="0"/>
              </a:rPr>
              <a:t>1,2,3</a:t>
            </a:r>
            <a:r>
              <a:rPr lang="en-US" altLang="zh-CN" noProof="1">
                <a:latin typeface="Consolas" panose="020B0609020204030204" pitchFamily="49" charset="0"/>
              </a:rPr>
              <a:t>,4,5,6,7,8,9,xx='1',yy='2',zz=3)</a:t>
            </a:r>
          </a:p>
          <a:p>
            <a:pPr>
              <a:buSzPct val="90000"/>
            </a:pPr>
            <a:r>
              <a:rPr lang="en-US" altLang="zh-CN" noProof="1">
                <a:solidFill>
                  <a:srgbClr val="0000FF"/>
                </a:solidFill>
                <a:latin typeface="Consolas" panose="020B0609020204030204" pitchFamily="49" charset="0"/>
              </a:rPr>
              <a:t>1 2 3</a:t>
            </a:r>
          </a:p>
          <a:p>
            <a:pPr>
              <a:buSzPct val="90000"/>
            </a:pPr>
            <a:r>
              <a:rPr lang="en-US" altLang="zh-CN" noProof="1">
                <a:solidFill>
                  <a:srgbClr val="0000FF"/>
                </a:solidFill>
                <a:latin typeface="Consolas" panose="020B0609020204030204" pitchFamily="49" charset="0"/>
              </a:rPr>
              <a:t>(4, 5, 6, 7, 8, 9)</a:t>
            </a:r>
          </a:p>
          <a:p>
            <a:pPr>
              <a:buSzPct val="90000"/>
            </a:pPr>
            <a:r>
              <a:rPr lang="en-US" altLang="zh-CN" noProof="1">
                <a:solidFill>
                  <a:srgbClr val="0000FF"/>
                </a:solidFill>
                <a:latin typeface="Consolas" panose="020B0609020204030204" pitchFamily="49" charset="0"/>
              </a:rPr>
              <a:t>{'yy': '2', 'xx': '1', 'zz': 3}</a:t>
            </a:r>
          </a:p>
          <a:p>
            <a:pPr>
              <a:buSzPct val="90000"/>
            </a:pPr>
            <a:r>
              <a:rPr lang="en-US" altLang="zh-CN" noProof="1">
                <a:latin typeface="Consolas" panose="020B0609020204030204" pitchFamily="49" charset="0"/>
              </a:rPr>
              <a:t>&gt;&gt;&gt; func_4(1,2,3,4,5,6,7,xx='1',yy='2',zz=3)</a:t>
            </a:r>
          </a:p>
          <a:p>
            <a:pPr>
              <a:buSzPct val="90000"/>
            </a:pPr>
            <a:r>
              <a:rPr lang="en-US" altLang="zh-CN" noProof="1">
                <a:solidFill>
                  <a:srgbClr val="0000FF"/>
                </a:solidFill>
                <a:latin typeface="Consolas" panose="020B0609020204030204" pitchFamily="49" charset="0"/>
              </a:rPr>
              <a:t>1 2 3</a:t>
            </a:r>
          </a:p>
          <a:p>
            <a:pPr>
              <a:buSzPct val="90000"/>
            </a:pPr>
            <a:r>
              <a:rPr lang="en-US" altLang="zh-CN" noProof="1">
                <a:solidFill>
                  <a:srgbClr val="0000FF"/>
                </a:solidFill>
                <a:latin typeface="Consolas" panose="020B0609020204030204" pitchFamily="49" charset="0"/>
              </a:rPr>
              <a:t>(4, 5, 6, 7)</a:t>
            </a:r>
          </a:p>
          <a:p>
            <a:pPr>
              <a:buSzPct val="90000"/>
            </a:pPr>
            <a:r>
              <a:rPr lang="en-US" altLang="zh-CN" noProof="1">
                <a:solidFill>
                  <a:srgbClr val="0000FF"/>
                </a:solidFill>
                <a:latin typeface="Consolas" panose="020B0609020204030204" pitchFamily="49" charset="0"/>
              </a:rPr>
              <a:t>{'yy': '2', 'xx': '1', 'zz': 3}</a:t>
            </a:r>
          </a:p>
        </p:txBody>
      </p:sp>
      <p:pic>
        <p:nvPicPr>
          <p:cNvPr id="5" name="图片 4"/>
          <p:cNvPicPr>
            <a:picLocks noChangeAspect="1"/>
          </p:cNvPicPr>
          <p:nvPr/>
        </p:nvPicPr>
        <p:blipFill>
          <a:blip r:embed="rId3"/>
          <a:stretch>
            <a:fillRect/>
          </a:stretch>
        </p:blipFill>
        <p:spPr>
          <a:xfrm>
            <a:off x="5409666" y="4857432"/>
            <a:ext cx="3569215" cy="1502667"/>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文本占位符 39938"/>
          <p:cNvSpPr>
            <a:spLocks noGrp="1"/>
          </p:cNvSpPr>
          <p:nvPr>
            <p:ph idx="1"/>
          </p:nvPr>
        </p:nvSpPr>
        <p:spPr>
          <a:xfrm>
            <a:off x="740876" y="1423096"/>
            <a:ext cx="8229600" cy="4678451"/>
          </a:xfrm>
        </p:spPr>
        <p:txBody>
          <a:bodyPr vert="horz" wrap="square" lIns="68591" tIns="34295" rIns="68591" bIns="34295" numCol="1" anchor="t" anchorCtr="0" compatLnSpc="1"/>
          <a:lstStyle/>
          <a:p>
            <a:pPr>
              <a:spcBef>
                <a:spcPts val="600"/>
              </a:spcBef>
              <a:spcAft>
                <a:spcPts val="0"/>
              </a:spcAft>
              <a:buClr>
                <a:srgbClr val="FF0000"/>
              </a:buClr>
              <a:buSzPct val="90000"/>
              <a:buFont typeface="Wingdings" panose="05000000000000000000" pitchFamily="2" charset="2"/>
              <a:buChar char="n"/>
            </a:pPr>
            <a:r>
              <a:rPr lang="zh-CN" altLang="en-US" sz="2000" noProof="1"/>
              <a:t>传递参数时，可以通过</a:t>
            </a:r>
            <a:r>
              <a:rPr lang="zh-CN" altLang="en-US" sz="2000" noProof="1">
                <a:solidFill>
                  <a:srgbClr val="FF0000"/>
                </a:solidFill>
              </a:rPr>
              <a:t>在实参序列前加一个星号</a:t>
            </a:r>
            <a:r>
              <a:rPr lang="zh-CN" altLang="en-US" sz="2000" noProof="1"/>
              <a:t>将其解包，然后传递给</a:t>
            </a:r>
            <a:r>
              <a:rPr lang="zh-CN" altLang="en-US" sz="2000" noProof="1">
                <a:solidFill>
                  <a:srgbClr val="FF0000"/>
                </a:solidFill>
              </a:rPr>
              <a:t>多个单变量形参</a:t>
            </a:r>
            <a:r>
              <a:rPr lang="zh-CN" altLang="en-US" sz="2000" noProof="1"/>
              <a:t>。</a:t>
            </a:r>
          </a:p>
          <a:p>
            <a:pPr eaLnBrk="1" fontAlgn="base" hangingPunct="1">
              <a:lnSpc>
                <a:spcPct val="80000"/>
              </a:lnSpc>
              <a:buSzPct val="90000"/>
              <a:buFont typeface="Wingdings" panose="05000000000000000000" pitchFamily="2" charset="2"/>
              <a:buNone/>
            </a:pPr>
            <a:endParaRPr lang="en-US" altLang="zh-CN" sz="1350" noProof="1">
              <a:latin typeface="Consolas" panose="020B0609020204030204" pitchFamily="49" charset="0"/>
            </a:endParaRPr>
          </a:p>
        </p:txBody>
      </p:sp>
      <p:sp>
        <p:nvSpPr>
          <p:cNvPr id="49155" name="文本框 1"/>
          <p:cNvSpPr txBox="1"/>
          <p:nvPr/>
        </p:nvSpPr>
        <p:spPr>
          <a:xfrm>
            <a:off x="4716016" y="2204864"/>
            <a:ext cx="3101975" cy="2308324"/>
          </a:xfrm>
          <a:prstGeom prst="rect">
            <a:avLst/>
          </a:prstGeom>
          <a:noFill/>
          <a:ln w="25400" cap="flat" cmpd="sng">
            <a:solidFill>
              <a:srgbClr val="0000FF"/>
            </a:solidFill>
            <a:prstDash val="solid"/>
            <a:round/>
            <a:headEnd type="none" w="med" len="med"/>
            <a:tailEnd type="none" w="med" len="med"/>
          </a:ln>
        </p:spPr>
        <p:txBody>
          <a:bodyPr anchor="t">
            <a:spAutoFit/>
          </a:bodyPr>
          <a:lstStyle/>
          <a:p>
            <a:r>
              <a:rPr lang="zh-CN" altLang="en-US" sz="1600" dirty="0">
                <a:latin typeface="Consolas" panose="020B0609020204030204" pitchFamily="49" charset="0"/>
                <a:ea typeface="宋体" panose="02010600030101010101" pitchFamily="2" charset="-122"/>
              </a:rPr>
              <a:t>&gt;&gt;&gt; dic = {1:'a', 2:'b', 3:'c'}</a:t>
            </a:r>
          </a:p>
          <a:p>
            <a:r>
              <a:rPr lang="zh-CN" altLang="en-US" sz="1600" dirty="0">
                <a:latin typeface="Consolas" panose="020B0609020204030204" pitchFamily="49" charset="0"/>
                <a:ea typeface="宋体" panose="02010600030101010101" pitchFamily="2" charset="-122"/>
              </a:rPr>
              <a:t>&gt;&gt;&gt; demo(*dic)</a:t>
            </a:r>
          </a:p>
          <a:p>
            <a:r>
              <a:rPr lang="zh-CN" altLang="en-US" sz="1600" dirty="0">
                <a:solidFill>
                  <a:srgbClr val="0000FF"/>
                </a:solidFill>
                <a:latin typeface="Consolas" panose="020B0609020204030204" pitchFamily="49" charset="0"/>
                <a:ea typeface="宋体" panose="02010600030101010101" pitchFamily="2" charset="-122"/>
              </a:rPr>
              <a:t>6</a:t>
            </a:r>
          </a:p>
          <a:p>
            <a:r>
              <a:rPr lang="zh-CN" altLang="en-US" sz="1600" dirty="0">
                <a:latin typeface="Consolas" panose="020B0609020204030204" pitchFamily="49" charset="0"/>
                <a:ea typeface="宋体" panose="02010600030101010101" pitchFamily="2" charset="-122"/>
              </a:rPr>
              <a:t>&gt;&gt;&gt; Set = {1, 2, 3}</a:t>
            </a:r>
          </a:p>
          <a:p>
            <a:r>
              <a:rPr lang="zh-CN" altLang="en-US" sz="1600" dirty="0">
                <a:latin typeface="Consolas" panose="020B0609020204030204" pitchFamily="49" charset="0"/>
                <a:ea typeface="宋体" panose="02010600030101010101" pitchFamily="2" charset="-122"/>
              </a:rPr>
              <a:t>&gt;&gt;&gt; demo(*Set)</a:t>
            </a:r>
          </a:p>
          <a:p>
            <a:r>
              <a:rPr lang="zh-CN" altLang="en-US" sz="1600" dirty="0">
                <a:solidFill>
                  <a:srgbClr val="0000FF"/>
                </a:solidFill>
                <a:latin typeface="Consolas" panose="020B0609020204030204" pitchFamily="49" charset="0"/>
                <a:ea typeface="宋体" panose="02010600030101010101" pitchFamily="2" charset="-122"/>
              </a:rPr>
              <a:t>6</a:t>
            </a:r>
          </a:p>
          <a:p>
            <a:r>
              <a:rPr lang="zh-CN" altLang="en-US" sz="1600" dirty="0">
                <a:latin typeface="Consolas" panose="020B0609020204030204" pitchFamily="49" charset="0"/>
                <a:ea typeface="宋体" panose="02010600030101010101" pitchFamily="2" charset="-122"/>
              </a:rPr>
              <a:t>&gt;&gt;&gt; demo(*dic.values())</a:t>
            </a:r>
          </a:p>
          <a:p>
            <a:r>
              <a:rPr lang="zh-CN" altLang="en-US" sz="1600" dirty="0">
                <a:solidFill>
                  <a:srgbClr val="0000FF"/>
                </a:solidFill>
                <a:latin typeface="Consolas" panose="020B0609020204030204" pitchFamily="49" charset="0"/>
                <a:ea typeface="宋体" panose="02010600030101010101" pitchFamily="2" charset="-122"/>
              </a:rPr>
              <a:t>abc</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26</a:t>
            </a:fld>
            <a:endParaRPr lang="zh-CN" altLang="en-US" dirty="0"/>
          </a:p>
        </p:txBody>
      </p:sp>
      <p:sp>
        <p:nvSpPr>
          <p:cNvPr id="4" name="矩形 3"/>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10" name="图片 9"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5" name="矩形 4"/>
          <p:cNvSpPr/>
          <p:nvPr/>
        </p:nvSpPr>
        <p:spPr>
          <a:xfrm>
            <a:off x="928417" y="2228503"/>
            <a:ext cx="2808312" cy="1889748"/>
          </a:xfrm>
          <a:prstGeom prst="rect">
            <a:avLst/>
          </a:prstGeom>
          <a:ln w="25400">
            <a:solidFill>
              <a:srgbClr val="0000FF"/>
            </a:solidFill>
          </a:ln>
        </p:spPr>
        <p:txBody>
          <a:bodyPr wrap="square">
            <a:spAutoFit/>
          </a:bodyPr>
          <a:lstStyle/>
          <a:p>
            <a:pPr>
              <a:lnSpc>
                <a:spcPct val="80000"/>
              </a:lnSpc>
              <a:buSzPct val="90000"/>
            </a:pPr>
            <a:r>
              <a:rPr lang="en-US" altLang="zh-CN" sz="1600" noProof="1">
                <a:latin typeface="Consolas" panose="020B0609020204030204" pitchFamily="49" charset="0"/>
              </a:rPr>
              <a:t>&gt;&gt;&gt; def demo(a, b, c):</a:t>
            </a:r>
          </a:p>
          <a:p>
            <a:pPr>
              <a:lnSpc>
                <a:spcPct val="80000"/>
              </a:lnSpc>
              <a:buSzPct val="90000"/>
            </a:pPr>
            <a:r>
              <a:rPr lang="en-US" altLang="zh-CN" sz="1600" noProof="1">
                <a:latin typeface="Consolas" panose="020B0609020204030204" pitchFamily="49" charset="0"/>
              </a:rPr>
              <a:t>    print(a+b+c)</a:t>
            </a:r>
          </a:p>
          <a:p>
            <a:pPr>
              <a:lnSpc>
                <a:spcPct val="80000"/>
              </a:lnSpc>
              <a:buSzPct val="90000"/>
            </a:pPr>
            <a:endParaRPr lang="en-US" altLang="zh-CN" sz="1600" noProof="1">
              <a:latin typeface="Consolas" panose="020B0609020204030204" pitchFamily="49" charset="0"/>
            </a:endParaRPr>
          </a:p>
          <a:p>
            <a:pPr>
              <a:lnSpc>
                <a:spcPct val="80000"/>
              </a:lnSpc>
              <a:buSzPct val="90000"/>
            </a:pPr>
            <a:r>
              <a:rPr lang="en-US" altLang="zh-CN" sz="1600" noProof="1">
                <a:latin typeface="Consolas" panose="020B0609020204030204" pitchFamily="49" charset="0"/>
              </a:rPr>
              <a:t>&gt;&gt;&gt; seq = [1, 2, 3]</a:t>
            </a:r>
          </a:p>
          <a:p>
            <a:pPr>
              <a:lnSpc>
                <a:spcPct val="80000"/>
              </a:lnSpc>
              <a:buSzPct val="90000"/>
            </a:pPr>
            <a:r>
              <a:rPr lang="en-US" altLang="zh-CN" sz="1600" noProof="1">
                <a:latin typeface="Consolas" panose="020B0609020204030204" pitchFamily="49" charset="0"/>
              </a:rPr>
              <a:t>&gt;&gt;&gt; demo(*seq)</a:t>
            </a:r>
          </a:p>
          <a:p>
            <a:pPr>
              <a:lnSpc>
                <a:spcPct val="80000"/>
              </a:lnSpc>
              <a:buSzPct val="90000"/>
            </a:pPr>
            <a:r>
              <a:rPr lang="en-US" altLang="zh-CN" sz="1600" noProof="1">
                <a:solidFill>
                  <a:srgbClr val="0000FF"/>
                </a:solidFill>
                <a:latin typeface="Consolas" panose="020B0609020204030204" pitchFamily="49" charset="0"/>
              </a:rPr>
              <a:t>6</a:t>
            </a:r>
          </a:p>
          <a:p>
            <a:pPr>
              <a:lnSpc>
                <a:spcPct val="80000"/>
              </a:lnSpc>
              <a:buSzPct val="90000"/>
            </a:pPr>
            <a:r>
              <a:rPr lang="en-US" altLang="zh-CN" sz="1600" noProof="1">
                <a:latin typeface="Consolas" panose="020B0609020204030204" pitchFamily="49" charset="0"/>
              </a:rPr>
              <a:t>&gt;&gt;&gt; tup = (1, 2, 3)</a:t>
            </a:r>
          </a:p>
          <a:p>
            <a:pPr>
              <a:lnSpc>
                <a:spcPct val="80000"/>
              </a:lnSpc>
              <a:buSzPct val="90000"/>
            </a:pPr>
            <a:r>
              <a:rPr lang="en-US" altLang="zh-CN" sz="1600" noProof="1">
                <a:latin typeface="Consolas" panose="020B0609020204030204" pitchFamily="49" charset="0"/>
              </a:rPr>
              <a:t>&gt;&gt;&gt; demo(*tup)</a:t>
            </a:r>
          </a:p>
          <a:p>
            <a:pPr>
              <a:lnSpc>
                <a:spcPct val="80000"/>
              </a:lnSpc>
              <a:buSzPct val="90000"/>
            </a:pPr>
            <a:r>
              <a:rPr lang="en-US" altLang="zh-CN" sz="1600" noProof="1">
                <a:solidFill>
                  <a:srgbClr val="0000FF"/>
                </a:solidFill>
                <a:latin typeface="Consolas" panose="020B0609020204030204" pitchFamily="49" charset="0"/>
              </a:rPr>
              <a:t>6</a:t>
            </a:r>
          </a:p>
        </p:txBody>
      </p:sp>
      <p:pic>
        <p:nvPicPr>
          <p:cNvPr id="6" name="图片 5"/>
          <p:cNvPicPr>
            <a:picLocks noChangeAspect="1"/>
          </p:cNvPicPr>
          <p:nvPr/>
        </p:nvPicPr>
        <p:blipFill>
          <a:blip r:embed="rId4"/>
          <a:stretch>
            <a:fillRect/>
          </a:stretch>
        </p:blipFill>
        <p:spPr>
          <a:xfrm>
            <a:off x="4716016" y="4649066"/>
            <a:ext cx="2952328" cy="1916346"/>
          </a:xfrm>
          <a:prstGeom prst="rect">
            <a:avLst/>
          </a:prstGeom>
        </p:spPr>
      </p:pic>
      <p:pic>
        <p:nvPicPr>
          <p:cNvPr id="3" name="图片 2"/>
          <p:cNvPicPr>
            <a:picLocks noChangeAspect="1"/>
          </p:cNvPicPr>
          <p:nvPr/>
        </p:nvPicPr>
        <p:blipFill>
          <a:blip r:embed="rId5"/>
          <a:stretch>
            <a:fillRect/>
          </a:stretch>
        </p:blipFill>
        <p:spPr>
          <a:xfrm>
            <a:off x="450604" y="4291797"/>
            <a:ext cx="3286125" cy="1809750"/>
          </a:xfrm>
          <a:prstGeom prst="rect">
            <a:avLst/>
          </a:prstGeom>
        </p:spPr>
      </p:pic>
      <p:sp>
        <p:nvSpPr>
          <p:cNvPr id="13" name="文本框 12">
            <a:extLst>
              <a:ext uri="{FF2B5EF4-FFF2-40B4-BE49-F238E27FC236}">
                <a16:creationId xmlns:a16="http://schemas.microsoft.com/office/drawing/2014/main" id="{C549EF49-CDBE-0CD0-10F3-25C8B0EEAF69}"/>
              </a:ext>
            </a:extLst>
          </p:cNvPr>
          <p:cNvSpPr txBox="1"/>
          <p:nvPr/>
        </p:nvSpPr>
        <p:spPr>
          <a:xfrm>
            <a:off x="539552" y="6101547"/>
            <a:ext cx="1659429" cy="369332"/>
          </a:xfrm>
          <a:prstGeom prst="rect">
            <a:avLst/>
          </a:prstGeom>
          <a:noFill/>
        </p:spPr>
        <p:txBody>
          <a:bodyPr wrap="none" rtlCol="0">
            <a:spAutoFit/>
          </a:bodyPr>
          <a:lstStyle/>
          <a:p>
            <a:r>
              <a:rPr lang="zh-CN" altLang="en-US" dirty="0"/>
              <a:t>注意字典前加</a:t>
            </a:r>
            <a:r>
              <a:rPr lang="en-US" altLang="zh-CN" dirty="0"/>
              <a:t>*</a:t>
            </a:r>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1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ppt_x"/>
                                          </p:val>
                                        </p:tav>
                                        <p:tav tm="100000">
                                          <p:val>
                                            <p:strVal val="#ppt_x"/>
                                          </p:val>
                                        </p:tav>
                                      </p:tavLst>
                                    </p:anim>
                                    <p:anim calcmode="lin" valueType="num">
                                      <p:cBhvr additive="base">
                                        <p:cTn id="2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build="p"/>
      <p:bldP spid="49155" grpId="0" animBg="1"/>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0876" y="1366790"/>
            <a:ext cx="8229600" cy="4678451"/>
          </a:xfrm>
        </p:spPr>
        <p:txBody>
          <a:bodyPr vert="horz" wrap="square" lIns="68591" tIns="34295" rIns="68591" bIns="34295" numCol="1" anchor="t" anchorCtr="0" compatLnSpc="1"/>
          <a:lstStyle/>
          <a:p>
            <a:pPr>
              <a:spcBef>
                <a:spcPts val="600"/>
              </a:spcBef>
              <a:buClr>
                <a:srgbClr val="FF0000"/>
              </a:buClr>
              <a:buFont typeface="Wingdings" panose="05000000000000000000" pitchFamily="2" charset="2"/>
              <a:buChar char="n"/>
              <a:defRPr/>
            </a:pPr>
            <a:r>
              <a:rPr lang="zh-CN" altLang="en-US" sz="2000" noProof="1">
                <a:latin typeface="+mn-lt"/>
              </a:rPr>
              <a:t>如果</a:t>
            </a:r>
            <a:r>
              <a:rPr lang="zh-CN" altLang="en-US" sz="2000" noProof="1">
                <a:solidFill>
                  <a:srgbClr val="FF0000"/>
                </a:solidFill>
                <a:latin typeface="+mn-lt"/>
              </a:rPr>
              <a:t>函数实参是字典</a:t>
            </a:r>
            <a:r>
              <a:rPr lang="zh-CN" altLang="en-US" sz="2000" noProof="1">
                <a:latin typeface="+mn-lt"/>
              </a:rPr>
              <a:t>，可以</a:t>
            </a:r>
            <a:r>
              <a:rPr lang="zh-CN" altLang="en-US" sz="2000" noProof="1">
                <a:solidFill>
                  <a:srgbClr val="FF0000"/>
                </a:solidFill>
                <a:latin typeface="+mn-lt"/>
              </a:rPr>
              <a:t>在前面加两个星号</a:t>
            </a:r>
            <a:r>
              <a:rPr lang="zh-CN" altLang="en-US" sz="2000" noProof="1">
                <a:latin typeface="+mn-lt"/>
              </a:rPr>
              <a:t>进行解包，</a:t>
            </a:r>
            <a:r>
              <a:rPr lang="zh-CN" altLang="en-US" sz="2000" noProof="1">
                <a:solidFill>
                  <a:srgbClr val="FF0000"/>
                </a:solidFill>
                <a:latin typeface="+mn-lt"/>
              </a:rPr>
              <a:t>等价于关键参数</a:t>
            </a:r>
            <a:r>
              <a:rPr lang="zh-CN" altLang="en-US" sz="1800" noProof="1">
                <a:latin typeface="+mn-lt"/>
                <a:ea typeface="+mn-ea"/>
              </a:rPr>
              <a:t>。</a:t>
            </a:r>
          </a:p>
          <a:p>
            <a:pPr marL="0" indent="0">
              <a:buNone/>
              <a:defRPr/>
            </a:pPr>
            <a:r>
              <a:rPr lang="zh-CN" altLang="en-US" sz="1500" noProof="1">
                <a:latin typeface="Consolas" panose="020B0609020204030204" pitchFamily="49" charset="0"/>
                <a:ea typeface="+mn-ea"/>
              </a:rPr>
              <a:t>&gt;&gt;&gt; def demo(a, b, c):</a:t>
            </a:r>
          </a:p>
          <a:p>
            <a:pPr marL="0" indent="0">
              <a:buNone/>
              <a:defRPr/>
            </a:pPr>
            <a:r>
              <a:rPr lang="zh-CN" altLang="en-US" sz="1500" noProof="1">
                <a:latin typeface="Consolas" panose="020B0609020204030204" pitchFamily="49" charset="0"/>
                <a:ea typeface="+mn-ea"/>
              </a:rPr>
              <a:t>    print(a+b+c)</a:t>
            </a:r>
          </a:p>
          <a:p>
            <a:pPr marL="0" indent="0">
              <a:buNone/>
              <a:defRPr/>
            </a:pPr>
            <a:endParaRPr lang="zh-CN" altLang="en-US" sz="1500" noProof="1">
              <a:latin typeface="Consolas" panose="020B0609020204030204" pitchFamily="49" charset="0"/>
              <a:ea typeface="+mn-ea"/>
            </a:endParaRPr>
          </a:p>
          <a:p>
            <a:pPr marL="0" indent="0">
              <a:buNone/>
              <a:defRPr/>
            </a:pPr>
            <a:r>
              <a:rPr lang="zh-CN" altLang="en-US" sz="1500" noProof="1">
                <a:latin typeface="Consolas" panose="020B0609020204030204" pitchFamily="49" charset="0"/>
                <a:ea typeface="+mn-ea"/>
              </a:rPr>
              <a:t>&gt;&gt;&gt; dic = {'a':1, 'b':2, 'c':3}</a:t>
            </a:r>
          </a:p>
          <a:p>
            <a:pPr marL="0" indent="0">
              <a:buNone/>
              <a:defRPr/>
            </a:pPr>
            <a:r>
              <a:rPr lang="zh-CN" altLang="en-US" sz="1500" noProof="1">
                <a:latin typeface="Consolas" panose="020B0609020204030204" pitchFamily="49" charset="0"/>
                <a:ea typeface="+mn-ea"/>
              </a:rPr>
              <a:t>&gt;&gt;&gt; demo(**dic)</a:t>
            </a:r>
          </a:p>
          <a:p>
            <a:pPr marL="0" indent="0">
              <a:buNone/>
              <a:defRPr/>
            </a:pPr>
            <a:r>
              <a:rPr lang="zh-CN" altLang="en-US" sz="1500" noProof="1">
                <a:solidFill>
                  <a:srgbClr val="0000FF"/>
                </a:solidFill>
                <a:latin typeface="Consolas" panose="020B0609020204030204" pitchFamily="49" charset="0"/>
                <a:ea typeface="+mn-ea"/>
              </a:rPr>
              <a:t>6</a:t>
            </a:r>
          </a:p>
          <a:p>
            <a:pPr marL="0" indent="0">
              <a:buNone/>
              <a:defRPr/>
            </a:pPr>
            <a:r>
              <a:rPr lang="zh-CN" altLang="en-US" sz="1500" noProof="1">
                <a:latin typeface="Consolas" panose="020B0609020204030204" pitchFamily="49" charset="0"/>
                <a:ea typeface="+mn-ea"/>
              </a:rPr>
              <a:t>&gt;&gt;&gt; demo(a=1, b=2, c=3)</a:t>
            </a:r>
          </a:p>
          <a:p>
            <a:pPr marL="0" indent="0">
              <a:buNone/>
              <a:defRPr/>
            </a:pPr>
            <a:r>
              <a:rPr lang="zh-CN" altLang="en-US" sz="1500" noProof="1">
                <a:solidFill>
                  <a:srgbClr val="0000FF"/>
                </a:solidFill>
                <a:latin typeface="Consolas" panose="020B0609020204030204" pitchFamily="49" charset="0"/>
                <a:ea typeface="+mn-ea"/>
              </a:rPr>
              <a:t>6</a:t>
            </a:r>
          </a:p>
          <a:p>
            <a:pPr marL="0" indent="0">
              <a:buNone/>
              <a:defRPr/>
            </a:pPr>
            <a:r>
              <a:rPr lang="zh-CN" altLang="en-US" sz="1500" noProof="1">
                <a:latin typeface="Consolas" panose="020B0609020204030204" pitchFamily="49" charset="0"/>
                <a:ea typeface="+mn-ea"/>
              </a:rPr>
              <a:t>&gt;&gt;&gt; demo(*dic.values())</a:t>
            </a:r>
          </a:p>
          <a:p>
            <a:pPr marL="0" indent="0">
              <a:buNone/>
              <a:defRPr/>
            </a:pPr>
            <a:r>
              <a:rPr lang="zh-CN" altLang="en-US" sz="1500" noProof="1">
                <a:solidFill>
                  <a:srgbClr val="0000FF"/>
                </a:solidFill>
                <a:latin typeface="Consolas" panose="020B0609020204030204" pitchFamily="49" charset="0"/>
                <a:ea typeface="+mn-ea"/>
              </a:rPr>
              <a:t>6</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27</a:t>
            </a:fld>
            <a:endParaRPr lang="zh-CN" altLang="en-US" dirty="0"/>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内容占位符 2"/>
          <p:cNvSpPr txBox="1"/>
          <p:nvPr/>
        </p:nvSpPr>
        <p:spPr bwMode="auto">
          <a:xfrm>
            <a:off x="705455" y="4869160"/>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SzPct val="90000"/>
              <a:buFont typeface="Wingdings" panose="05000000000000000000" pitchFamily="2" charset="2"/>
              <a:buChar char="n"/>
            </a:pPr>
            <a:r>
              <a:rPr lang="zh-CN" altLang="en-US" sz="2000" dirty="0">
                <a:solidFill>
                  <a:srgbClr val="FF0000"/>
                </a:solidFill>
              </a:rPr>
              <a:t>注意：</a:t>
            </a:r>
            <a:r>
              <a:rPr lang="zh-CN" altLang="en-US" sz="2000" dirty="0"/>
              <a:t>调用函数时对实参序列使用一个星号*进行解包后的实参将会被</a:t>
            </a:r>
            <a:endParaRPr lang="en-US" altLang="zh-CN" sz="2000" dirty="0"/>
          </a:p>
          <a:p>
            <a:pPr marL="0" indent="0">
              <a:spcBef>
                <a:spcPts val="600"/>
              </a:spcBef>
              <a:buClr>
                <a:srgbClr val="FF0000"/>
              </a:buClr>
              <a:buSzPct val="90000"/>
              <a:buNone/>
            </a:pPr>
            <a:r>
              <a:rPr lang="en-US" altLang="zh-CN" sz="2000" dirty="0"/>
              <a:t>                 </a:t>
            </a:r>
            <a:r>
              <a:rPr lang="zh-CN" altLang="en-US" sz="2000" dirty="0"/>
              <a:t>当做普通位置参数对待；</a:t>
            </a:r>
            <a:endParaRPr lang="en-US" altLang="zh-CN" sz="2000" dirty="0"/>
          </a:p>
          <a:p>
            <a:pPr marL="0" indent="0">
              <a:spcBef>
                <a:spcPts val="600"/>
              </a:spcBef>
              <a:buClr>
                <a:srgbClr val="FF0000"/>
              </a:buClr>
              <a:buSzPct val="90000"/>
              <a:buNone/>
            </a:pPr>
            <a:r>
              <a:rPr lang="en-US" altLang="zh-CN" sz="2000" dirty="0"/>
              <a:t>                 </a:t>
            </a:r>
            <a:r>
              <a:rPr lang="zh-CN" altLang="en-US" sz="2000" dirty="0"/>
              <a:t>且会在关键参数和使用两个星号**进行序列解包的参数之前进</a:t>
            </a:r>
            <a:endParaRPr lang="en-US" altLang="zh-CN" sz="2000" dirty="0"/>
          </a:p>
          <a:p>
            <a:pPr marL="0" indent="0">
              <a:spcBef>
                <a:spcPts val="600"/>
              </a:spcBef>
              <a:buClr>
                <a:srgbClr val="FF0000"/>
              </a:buClr>
              <a:buSzPct val="90000"/>
              <a:buNone/>
            </a:pPr>
            <a:r>
              <a:rPr lang="en-US" altLang="zh-CN" sz="2000" dirty="0"/>
              <a:t>                  </a:t>
            </a:r>
            <a:r>
              <a:rPr lang="zh-CN" altLang="en-US" sz="2000" dirty="0"/>
              <a:t>行处理。</a:t>
            </a:r>
          </a:p>
        </p:txBody>
      </p:sp>
      <p:sp>
        <p:nvSpPr>
          <p:cNvPr id="13" name="矩形 12"/>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
                                            <p:txEl>
                                              <p:pRg st="0" end="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740876" y="1407917"/>
            <a:ext cx="8229600" cy="4678451"/>
          </a:xfrm>
        </p:spPr>
        <p:txBody>
          <a:bodyPr vert="horz" wrap="square" lIns="68591" tIns="34295" rIns="68591" bIns="34295" numCol="1" anchor="t" anchorCtr="0" compatLnSpc="1"/>
          <a:lstStyle/>
          <a:p>
            <a:pPr marL="0" indent="0">
              <a:buSzPct val="90000"/>
              <a:buNone/>
            </a:pPr>
            <a:r>
              <a:rPr lang="zh-CN" altLang="en-US" sz="1200" noProof="1">
                <a:latin typeface="Consolas" panose="020B0609020204030204" pitchFamily="49" charset="0"/>
              </a:rPr>
              <a:t>&gt;&gt;&gt; def demo(a, b, c):</a:t>
            </a:r>
          </a:p>
          <a:p>
            <a:pPr marL="0" indent="0">
              <a:buSzPct val="90000"/>
              <a:buNone/>
            </a:pPr>
            <a:r>
              <a:rPr lang="en-US" altLang="zh-CN" sz="1200" noProof="1">
                <a:latin typeface="Consolas" panose="020B0609020204030204" pitchFamily="49" charset="0"/>
              </a:rPr>
              <a:t>    </a:t>
            </a:r>
            <a:r>
              <a:rPr lang="zh-CN" altLang="en-US" sz="1200" noProof="1">
                <a:latin typeface="Consolas" panose="020B0609020204030204" pitchFamily="49" charset="0"/>
              </a:rPr>
              <a:t>print(a, b, c)	</a:t>
            </a:r>
          </a:p>
          <a:p>
            <a:pPr marL="0" indent="0">
              <a:lnSpc>
                <a:spcPts val="1200"/>
              </a:lnSpc>
              <a:spcBef>
                <a:spcPts val="0"/>
              </a:spcBef>
              <a:buSzPct val="90000"/>
              <a:buNone/>
            </a:pPr>
            <a:endParaRPr lang="zh-CN" altLang="en-US" sz="1200" noProof="1">
              <a:latin typeface="Consolas" panose="020B0609020204030204" pitchFamily="49" charset="0"/>
            </a:endParaRPr>
          </a:p>
          <a:p>
            <a:pPr marL="0" indent="0">
              <a:buSzPct val="90000"/>
              <a:buNone/>
            </a:pPr>
            <a:r>
              <a:rPr lang="zh-CN" altLang="en-US" sz="1200" noProof="1">
                <a:latin typeface="Consolas" panose="020B0609020204030204" pitchFamily="49" charset="0"/>
              </a:rPr>
              <a:t>&gt;&gt;&gt; demo(*(1, 2, 3))                  #调用，序列解包</a:t>
            </a:r>
          </a:p>
          <a:p>
            <a:pPr marL="0" indent="0">
              <a:buSzPct val="90000"/>
              <a:buNone/>
            </a:pPr>
            <a:r>
              <a:rPr lang="zh-CN" altLang="en-US" sz="1200" noProof="1">
                <a:solidFill>
                  <a:srgbClr val="0000FF"/>
                </a:solidFill>
                <a:latin typeface="Consolas" panose="020B0609020204030204" pitchFamily="49" charset="0"/>
              </a:rPr>
              <a:t>1 2 3</a:t>
            </a:r>
          </a:p>
          <a:p>
            <a:pPr marL="0" indent="0">
              <a:buSzPct val="90000"/>
              <a:buNone/>
            </a:pPr>
            <a:r>
              <a:rPr lang="zh-CN" altLang="en-US" sz="1200" noProof="1">
                <a:latin typeface="Consolas" panose="020B0609020204030204" pitchFamily="49" charset="0"/>
              </a:rPr>
              <a:t>&gt;&gt;&gt; demo(1, *(2, 3))                  #位置参数和序列解包同时使用</a:t>
            </a:r>
          </a:p>
          <a:p>
            <a:pPr marL="0" indent="0">
              <a:buSzPct val="90000"/>
              <a:buNone/>
            </a:pPr>
            <a:r>
              <a:rPr lang="zh-CN" altLang="en-US" sz="1200" noProof="1">
                <a:solidFill>
                  <a:srgbClr val="0000FF"/>
                </a:solidFill>
                <a:latin typeface="Consolas" panose="020B0609020204030204" pitchFamily="49" charset="0"/>
              </a:rPr>
              <a:t>1 2 3</a:t>
            </a:r>
          </a:p>
          <a:p>
            <a:pPr marL="0" indent="0">
              <a:buSzPct val="90000"/>
              <a:buNone/>
            </a:pPr>
            <a:r>
              <a:rPr lang="zh-CN" altLang="en-US" sz="1200" noProof="1">
                <a:latin typeface="Consolas" panose="020B0609020204030204" pitchFamily="49" charset="0"/>
              </a:rPr>
              <a:t>&gt;&gt;&gt; demo(1, *(2,), 3)</a:t>
            </a:r>
          </a:p>
          <a:p>
            <a:pPr marL="0" indent="0">
              <a:buSzPct val="90000"/>
              <a:buNone/>
            </a:pPr>
            <a:r>
              <a:rPr lang="zh-CN" altLang="en-US" sz="1200" noProof="1">
                <a:solidFill>
                  <a:srgbClr val="0000FF"/>
                </a:solidFill>
                <a:latin typeface="Consolas" panose="020B0609020204030204" pitchFamily="49" charset="0"/>
              </a:rPr>
              <a:t>1 2 3</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28</a:t>
            </a:fld>
            <a:endParaRPr lang="zh-CN" altLang="en-US" dirty="0"/>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内容占位符 2"/>
          <p:cNvSpPr txBox="1"/>
          <p:nvPr/>
        </p:nvSpPr>
        <p:spPr bwMode="auto">
          <a:xfrm>
            <a:off x="740876" y="3573016"/>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SzPct val="90000"/>
              <a:buFont typeface="Arial" panose="020B0604020202020204" pitchFamily="34" charset="0"/>
              <a:buNone/>
            </a:pPr>
            <a:r>
              <a:rPr lang="zh-CN" altLang="en-US" sz="1200" noProof="1">
                <a:latin typeface="Consolas" panose="020B0609020204030204" pitchFamily="49" charset="0"/>
              </a:rPr>
              <a:t>&gt;&gt;&gt; demo(a=1, *(2, 3))</a:t>
            </a:r>
          </a:p>
          <a:p>
            <a:pPr marL="0" indent="0">
              <a:buSzPct val="90000"/>
              <a:buFont typeface="Arial" panose="020B0604020202020204" pitchFamily="34" charset="0"/>
              <a:buNone/>
            </a:pPr>
            <a:r>
              <a:rPr lang="zh-CN" altLang="en-US" sz="1200" noProof="1">
                <a:solidFill>
                  <a:srgbClr val="FF0000"/>
                </a:solidFill>
                <a:latin typeface="Consolas" panose="020B0609020204030204" pitchFamily="49" charset="0"/>
              </a:rPr>
              <a:t>Traceback (most recent call last):</a:t>
            </a:r>
          </a:p>
          <a:p>
            <a:pPr marL="0" indent="0">
              <a:buSzPct val="90000"/>
              <a:buFont typeface="Arial" panose="020B0604020202020204" pitchFamily="34" charset="0"/>
              <a:buNone/>
            </a:pPr>
            <a:r>
              <a:rPr lang="zh-CN" altLang="en-US" sz="1200" noProof="1">
                <a:solidFill>
                  <a:srgbClr val="FF0000"/>
                </a:solidFill>
                <a:latin typeface="Consolas" panose="020B0609020204030204" pitchFamily="49" charset="0"/>
              </a:rPr>
              <a:t>  File "&lt;pyshell#26&gt;", line 1, in &lt;module&gt;</a:t>
            </a:r>
          </a:p>
          <a:p>
            <a:pPr marL="0" indent="0">
              <a:buSzPct val="90000"/>
              <a:buFont typeface="Arial" panose="020B0604020202020204" pitchFamily="34" charset="0"/>
              <a:buNone/>
            </a:pPr>
            <a:r>
              <a:rPr lang="zh-CN" altLang="en-US" sz="1200" noProof="1">
                <a:solidFill>
                  <a:srgbClr val="FF0000"/>
                </a:solidFill>
                <a:latin typeface="Consolas" panose="020B0609020204030204" pitchFamily="49" charset="0"/>
              </a:rPr>
              <a:t>    demo(a=1, *(2, 3))</a:t>
            </a:r>
          </a:p>
          <a:p>
            <a:pPr marL="0" indent="0">
              <a:buSzPct val="90000"/>
              <a:buFont typeface="Arial" panose="020B0604020202020204" pitchFamily="34" charset="0"/>
              <a:buNone/>
            </a:pPr>
            <a:r>
              <a:rPr lang="zh-CN" altLang="en-US" sz="1200" noProof="1">
                <a:solidFill>
                  <a:srgbClr val="FF0000"/>
                </a:solidFill>
                <a:latin typeface="Consolas" panose="020B0609020204030204" pitchFamily="49" charset="0"/>
              </a:rPr>
              <a:t>TypeError: demo() got multiple values for argument 'a'</a:t>
            </a:r>
          </a:p>
          <a:p>
            <a:pPr marL="0" indent="0">
              <a:buSzPct val="90000"/>
              <a:buFont typeface="Arial" panose="020B0604020202020204" pitchFamily="34" charset="0"/>
              <a:buNone/>
            </a:pPr>
            <a:endParaRPr lang="zh-CN" altLang="en-US" sz="1200" noProof="1">
              <a:latin typeface="Consolas" panose="020B0609020204030204" pitchFamily="49" charset="0"/>
            </a:endParaRPr>
          </a:p>
          <a:p>
            <a:pPr marL="0" indent="0">
              <a:buSzPct val="90000"/>
              <a:buFont typeface="Arial" panose="020B0604020202020204" pitchFamily="34" charset="0"/>
              <a:buNone/>
            </a:pPr>
            <a:r>
              <a:rPr lang="zh-CN" altLang="en-US" sz="1200" noProof="1">
                <a:latin typeface="Consolas" panose="020B0609020204030204" pitchFamily="49" charset="0"/>
              </a:rPr>
              <a:t>&gt;&gt;&gt; demo(b=1, *(2, 3))</a:t>
            </a:r>
          </a:p>
          <a:p>
            <a:pPr marL="0" indent="0">
              <a:buSzPct val="90000"/>
              <a:buFont typeface="Arial" panose="020B0604020202020204" pitchFamily="34" charset="0"/>
              <a:buNone/>
            </a:pPr>
            <a:r>
              <a:rPr lang="zh-CN" altLang="en-US" sz="1200" noProof="1">
                <a:solidFill>
                  <a:srgbClr val="FF0000"/>
                </a:solidFill>
                <a:latin typeface="Consolas" panose="020B0609020204030204" pitchFamily="49" charset="0"/>
              </a:rPr>
              <a:t>Traceback (most recent call last):</a:t>
            </a:r>
          </a:p>
          <a:p>
            <a:pPr marL="0" indent="0">
              <a:buSzPct val="90000"/>
              <a:buFont typeface="Arial" panose="020B0604020202020204" pitchFamily="34" charset="0"/>
              <a:buNone/>
            </a:pPr>
            <a:r>
              <a:rPr lang="zh-CN" altLang="en-US" sz="1200" noProof="1">
                <a:solidFill>
                  <a:srgbClr val="FF0000"/>
                </a:solidFill>
                <a:latin typeface="Consolas" panose="020B0609020204030204" pitchFamily="49" charset="0"/>
              </a:rPr>
              <a:t>  File "&lt;pyshell#27&gt;", line 1, in &lt;module&gt;</a:t>
            </a:r>
          </a:p>
          <a:p>
            <a:pPr marL="0" indent="0">
              <a:buSzPct val="90000"/>
              <a:buFont typeface="Arial" panose="020B0604020202020204" pitchFamily="34" charset="0"/>
              <a:buNone/>
            </a:pPr>
            <a:r>
              <a:rPr lang="zh-CN" altLang="en-US" sz="1200" noProof="1">
                <a:solidFill>
                  <a:srgbClr val="FF0000"/>
                </a:solidFill>
                <a:latin typeface="Consolas" panose="020B0609020204030204" pitchFamily="49" charset="0"/>
              </a:rPr>
              <a:t>    demo(b=1, *(2, 3))</a:t>
            </a:r>
          </a:p>
          <a:p>
            <a:pPr marL="0" indent="0">
              <a:buSzPct val="90000"/>
              <a:buFont typeface="Arial" panose="020B0604020202020204" pitchFamily="34" charset="0"/>
              <a:buNone/>
            </a:pPr>
            <a:r>
              <a:rPr lang="zh-CN" altLang="en-US" sz="1200" noProof="1">
                <a:solidFill>
                  <a:srgbClr val="FF0000"/>
                </a:solidFill>
                <a:latin typeface="Consolas" panose="020B0609020204030204" pitchFamily="49" charset="0"/>
              </a:rPr>
              <a:t>TypeError: demo() got multiple values for argument 'b'</a:t>
            </a:r>
          </a:p>
          <a:p>
            <a:pPr marL="0" indent="0">
              <a:buSzPct val="90000"/>
              <a:buFont typeface="Arial" panose="020B0604020202020204" pitchFamily="34" charset="0"/>
              <a:buNone/>
            </a:pPr>
            <a:r>
              <a:rPr lang="zh-CN" altLang="en-US" sz="1200" noProof="1">
                <a:latin typeface="Consolas" panose="020B0609020204030204" pitchFamily="49" charset="0"/>
              </a:rPr>
              <a:t>&gt;&gt;&gt; demo(c=1, *(2, 3))</a:t>
            </a:r>
          </a:p>
          <a:p>
            <a:pPr marL="0" indent="0">
              <a:buSzPct val="90000"/>
              <a:buFont typeface="Arial" panose="020B0604020202020204" pitchFamily="34" charset="0"/>
              <a:buNone/>
            </a:pPr>
            <a:r>
              <a:rPr lang="zh-CN" altLang="en-US" sz="1200" noProof="1">
                <a:solidFill>
                  <a:srgbClr val="0000FF"/>
                </a:solidFill>
                <a:latin typeface="Consolas" panose="020B0609020204030204" pitchFamily="49" charset="0"/>
              </a:rPr>
              <a:t>2 3 1</a:t>
            </a:r>
          </a:p>
        </p:txBody>
      </p:sp>
      <p:sp>
        <p:nvSpPr>
          <p:cNvPr id="4" name="矩形 3"/>
          <p:cNvSpPr/>
          <p:nvPr/>
        </p:nvSpPr>
        <p:spPr>
          <a:xfrm>
            <a:off x="3923928" y="3573016"/>
            <a:ext cx="3156633" cy="307777"/>
          </a:xfrm>
          <a:prstGeom prst="rect">
            <a:avLst/>
          </a:prstGeom>
        </p:spPr>
        <p:txBody>
          <a:bodyPr wrap="none">
            <a:spAutoFit/>
          </a:bodyPr>
          <a:lstStyle/>
          <a:p>
            <a:r>
              <a:rPr lang="zh-CN" altLang="en-US" sz="1400" b="1" noProof="1">
                <a:solidFill>
                  <a:srgbClr val="0000FF"/>
                </a:solidFill>
                <a:latin typeface="Consolas" panose="020B0609020204030204" pitchFamily="49" charset="0"/>
                <a:ea typeface="仿宋" panose="02010609060101010101" pitchFamily="49" charset="-122"/>
              </a:rPr>
              <a:t>#序列解包相当于位置参数，优先处理</a:t>
            </a:r>
            <a:endParaRPr lang="zh-CN" altLang="en-US" sz="1400" b="1" dirty="0">
              <a:solidFill>
                <a:srgbClr val="0000FF"/>
              </a:solidFill>
              <a:ea typeface="仿宋" panose="02010609060101010101" pitchFamily="49" charset="-122"/>
            </a:endParaRPr>
          </a:p>
        </p:txBody>
      </p:sp>
      <p:sp>
        <p:nvSpPr>
          <p:cNvPr id="14" name="矩形 13"/>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222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2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2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22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222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additive="base">
                                        <p:cTn id="45" dur="500" fill="hold"/>
                                        <p:tgtEl>
                                          <p:spTgt spid="4"/>
                                        </p:tgtEl>
                                        <p:attrNameLst>
                                          <p:attrName>ppt_x</p:attrName>
                                        </p:attrNameLst>
                                      </p:cBhvr>
                                      <p:tavLst>
                                        <p:tav tm="0">
                                          <p:val>
                                            <p:strVal val="#ppt_x"/>
                                          </p:val>
                                        </p:tav>
                                        <p:tav tm="100000">
                                          <p:val>
                                            <p:strVal val="#ppt_x"/>
                                          </p:val>
                                        </p:tav>
                                      </p:tavLst>
                                    </p:anim>
                                    <p:anim calcmode="lin" valueType="num">
                                      <p:cBhvr additive="base">
                                        <p:cTn id="4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2">
                                            <p:txEl>
                                              <p:pRg st="7" end="7"/>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2">
                                            <p:txEl>
                                              <p:pRg st="8" end="8"/>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
                                            <p:txEl>
                                              <p:pRg st="9" end="9"/>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2">
                                            <p:txEl>
                                              <p:pRg st="11" end="1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内容占位符 2"/>
          <p:cNvSpPr>
            <a:spLocks noGrp="1"/>
          </p:cNvSpPr>
          <p:nvPr>
            <p:ph idx="1"/>
          </p:nvPr>
        </p:nvSpPr>
        <p:spPr>
          <a:xfrm>
            <a:off x="827584" y="2348880"/>
            <a:ext cx="8229600" cy="4678451"/>
          </a:xfrm>
        </p:spPr>
        <p:txBody>
          <a:bodyPr vert="horz" wrap="square" lIns="68591" tIns="34295" rIns="68591" bIns="34295" numCol="1" anchor="t" anchorCtr="0" compatLnSpc="1"/>
          <a:lstStyle/>
          <a:p>
            <a:pPr marL="0" indent="0">
              <a:buSzPct val="90000"/>
              <a:buNone/>
            </a:pPr>
            <a:r>
              <a:rPr lang="zh-CN" altLang="en-US" sz="1600" noProof="1">
                <a:latin typeface="Consolas" panose="020B0609020204030204" pitchFamily="49" charset="0"/>
              </a:rPr>
              <a:t>&gt;&gt;&gt; demo(**{'a':1, 'b':2}, </a:t>
            </a:r>
            <a:r>
              <a:rPr lang="zh-CN" altLang="en-US" sz="1600" noProof="1">
                <a:solidFill>
                  <a:srgbClr val="7030A0"/>
                </a:solidFill>
                <a:latin typeface="Consolas" panose="020B0609020204030204" pitchFamily="49" charset="0"/>
              </a:rPr>
              <a:t>*(3,)</a:t>
            </a:r>
            <a:r>
              <a:rPr lang="zh-CN" altLang="en-US" sz="1600" noProof="1">
                <a:latin typeface="Consolas" panose="020B0609020204030204" pitchFamily="49" charset="0"/>
              </a:rPr>
              <a:t>) </a:t>
            </a:r>
            <a:endParaRPr lang="en-US" altLang="zh-CN" sz="1600" noProof="1">
              <a:latin typeface="Consolas" panose="020B0609020204030204" pitchFamily="49" charset="0"/>
            </a:endParaRPr>
          </a:p>
          <a:p>
            <a:pPr marL="0" indent="0">
              <a:buSzPct val="90000"/>
              <a:buNone/>
            </a:pPr>
            <a:r>
              <a:rPr lang="zh-CN" altLang="en-US" sz="1600" noProof="1">
                <a:solidFill>
                  <a:srgbClr val="FF0000"/>
                </a:solidFill>
                <a:latin typeface="Consolas" panose="020B0609020204030204" pitchFamily="49" charset="0"/>
              </a:rPr>
              <a:t>SyntaxError: iterable argument unpacking follows keyword argument unpacking</a:t>
            </a:r>
          </a:p>
          <a:p>
            <a:pPr marL="0" indent="0">
              <a:buSzPct val="90000"/>
              <a:buNone/>
            </a:pPr>
            <a:endParaRPr lang="zh-CN" altLang="en-US" sz="1600" noProof="1">
              <a:latin typeface="Consolas" panose="020B0609020204030204" pitchFamily="49" charset="0"/>
            </a:endParaRPr>
          </a:p>
          <a:p>
            <a:pPr marL="0" indent="0">
              <a:buSzPct val="90000"/>
              <a:buNone/>
            </a:pPr>
            <a:r>
              <a:rPr lang="zh-CN" altLang="en-US" sz="1600" noProof="1">
                <a:latin typeface="Consolas" panose="020B0609020204030204" pitchFamily="49" charset="0"/>
              </a:rPr>
              <a:t>&gt;&gt;&gt; demo(*(3,), **{'a':1, 'b':2})</a:t>
            </a:r>
          </a:p>
          <a:p>
            <a:pPr marL="0" indent="0">
              <a:buSzPct val="90000"/>
              <a:buNone/>
            </a:pPr>
            <a:r>
              <a:rPr lang="zh-CN" altLang="en-US" sz="1600" noProof="1">
                <a:solidFill>
                  <a:srgbClr val="FF0000"/>
                </a:solidFill>
                <a:latin typeface="Consolas" panose="020B0609020204030204" pitchFamily="49" charset="0"/>
              </a:rPr>
              <a:t>Traceback (most recent call last):</a:t>
            </a:r>
          </a:p>
          <a:p>
            <a:pPr marL="0" indent="0">
              <a:buSzPct val="90000"/>
              <a:buNone/>
            </a:pPr>
            <a:r>
              <a:rPr lang="zh-CN" altLang="en-US" sz="1600" noProof="1">
                <a:solidFill>
                  <a:srgbClr val="FF0000"/>
                </a:solidFill>
                <a:latin typeface="Consolas" panose="020B0609020204030204" pitchFamily="49" charset="0"/>
              </a:rPr>
              <a:t>  File "&lt;pyshell#30&gt;", line 1, in &lt;module&gt;</a:t>
            </a:r>
          </a:p>
          <a:p>
            <a:pPr marL="0" indent="0">
              <a:buSzPct val="90000"/>
              <a:buNone/>
            </a:pPr>
            <a:r>
              <a:rPr lang="zh-CN" altLang="en-US" sz="1600" noProof="1">
                <a:solidFill>
                  <a:srgbClr val="FF0000"/>
                </a:solidFill>
                <a:latin typeface="Consolas" panose="020B0609020204030204" pitchFamily="49" charset="0"/>
              </a:rPr>
              <a:t>    demo(*(3,), **{'a':1, 'b':2})</a:t>
            </a:r>
          </a:p>
          <a:p>
            <a:pPr marL="0" indent="0">
              <a:buSzPct val="90000"/>
              <a:buNone/>
            </a:pPr>
            <a:r>
              <a:rPr lang="zh-CN" altLang="en-US" sz="1600" noProof="1">
                <a:solidFill>
                  <a:srgbClr val="FF0000"/>
                </a:solidFill>
                <a:latin typeface="Consolas" panose="020B0609020204030204" pitchFamily="49" charset="0"/>
              </a:rPr>
              <a:t>TypeError: demo() got multiple values for argument 'a'</a:t>
            </a:r>
          </a:p>
          <a:p>
            <a:pPr marL="0" indent="0">
              <a:buSzPct val="90000"/>
              <a:buNone/>
            </a:pPr>
            <a:r>
              <a:rPr lang="zh-CN" altLang="en-US" sz="1600" noProof="1">
                <a:latin typeface="Consolas" panose="020B0609020204030204" pitchFamily="49" charset="0"/>
              </a:rPr>
              <a:t>&gt;&gt;&gt; demo(*(3,), **{'c':1, 'b':2})</a:t>
            </a:r>
          </a:p>
          <a:p>
            <a:pPr marL="0" indent="0">
              <a:buSzPct val="90000"/>
              <a:buNone/>
            </a:pPr>
            <a:r>
              <a:rPr lang="zh-CN" altLang="en-US" sz="1600" noProof="1">
                <a:solidFill>
                  <a:srgbClr val="0000FF"/>
                </a:solidFill>
                <a:latin typeface="Consolas" panose="020B0609020204030204" pitchFamily="49" charset="0"/>
              </a:rPr>
              <a:t>3 2 1</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29</a:t>
            </a:fld>
            <a:endParaRPr lang="zh-CN" altLang="en-US" dirty="0"/>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anose="02020603050405020304" pitchFamily="18" charset="0"/>
                    <a:ea typeface="黑体" panose="02010609060101010101" pitchFamily="49" charset="-122"/>
                  </a:rPr>
                  <a:t>5.3 </a:t>
                </a:r>
                <a:r>
                  <a:rPr lang="zh-CN" altLang="en-US" sz="3600" b="1" dirty="0">
                    <a:latin typeface="Times New Roman" panose="02020603050405020304" pitchFamily="18" charset="0"/>
                    <a:ea typeface="黑体" panose="02010609060101010101" pitchFamily="49" charset="-122"/>
                  </a:rPr>
                  <a:t> 参数类型</a:t>
                </a:r>
                <a:endParaRPr lang="zh-CN" altLang="en-US" sz="3600" b="1" dirty="0">
                  <a:latin typeface="黑体" panose="02010609060101010101" pitchFamily="49" charset="-122"/>
                  <a:ea typeface="黑体" panose="02010609060101010101"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2" name="矩形 11"/>
          <p:cNvSpPr/>
          <p:nvPr/>
        </p:nvSpPr>
        <p:spPr>
          <a:xfrm>
            <a:off x="323528" y="961431"/>
            <a:ext cx="3257623"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参数传递的序列解包</a:t>
            </a:r>
          </a:p>
        </p:txBody>
      </p:sp>
      <p:sp>
        <p:nvSpPr>
          <p:cNvPr id="4" name="矩形 3"/>
          <p:cNvSpPr/>
          <p:nvPr/>
        </p:nvSpPr>
        <p:spPr>
          <a:xfrm>
            <a:off x="5273075" y="2348880"/>
            <a:ext cx="3773790" cy="369332"/>
          </a:xfrm>
          <a:prstGeom prst="rect">
            <a:avLst/>
          </a:prstGeom>
        </p:spPr>
        <p:txBody>
          <a:bodyPr wrap="none">
            <a:spAutoFit/>
          </a:bodyPr>
          <a:lstStyle/>
          <a:p>
            <a:pPr marL="0" indent="0">
              <a:buSzPct val="90000"/>
              <a:buNone/>
            </a:pPr>
            <a:r>
              <a:rPr lang="zh-CN" altLang="en-US" noProof="1">
                <a:solidFill>
                  <a:srgbClr val="0000FF"/>
                </a:solidFill>
                <a:latin typeface="Consolas" panose="020B0609020204030204" pitchFamily="49" charset="0"/>
                <a:ea typeface="仿宋" panose="02010609060101010101" pitchFamily="49" charset="-122"/>
              </a:rPr>
              <a:t>#序列解包不能在关键参数解包之后</a:t>
            </a:r>
          </a:p>
        </p:txBody>
      </p:sp>
      <p:sp>
        <p:nvSpPr>
          <p:cNvPr id="5" name="矩形 4"/>
          <p:cNvSpPr/>
          <p:nvPr/>
        </p:nvSpPr>
        <p:spPr>
          <a:xfrm>
            <a:off x="740876" y="1476403"/>
            <a:ext cx="4983252" cy="584775"/>
          </a:xfrm>
          <a:prstGeom prst="rect">
            <a:avLst/>
          </a:prstGeom>
        </p:spPr>
        <p:txBody>
          <a:bodyPr wrap="square">
            <a:spAutoFit/>
          </a:bodyPr>
          <a:lstStyle/>
          <a:p>
            <a:pPr marL="0" indent="0">
              <a:buSzPct val="90000"/>
              <a:buNone/>
            </a:pPr>
            <a:r>
              <a:rPr lang="zh-CN" altLang="en-US" sz="1600" noProof="1">
                <a:latin typeface="Consolas" panose="020B0609020204030204" pitchFamily="49" charset="0"/>
              </a:rPr>
              <a:t>&gt;&gt;&gt; def demo(a, b, c):</a:t>
            </a:r>
          </a:p>
          <a:p>
            <a:pPr marL="0" indent="0">
              <a:buSzPct val="90000"/>
              <a:buNone/>
            </a:pPr>
            <a:r>
              <a:rPr lang="en-US" altLang="zh-CN" sz="1600" noProof="1">
                <a:latin typeface="Consolas" panose="020B0609020204030204" pitchFamily="49" charset="0"/>
              </a:rPr>
              <a:t>    </a:t>
            </a:r>
            <a:r>
              <a:rPr lang="zh-CN" altLang="en-US" sz="1600" noProof="1">
                <a:latin typeface="Consolas" panose="020B0609020204030204" pitchFamily="49" charset="0"/>
              </a:rPr>
              <a:t>print(a, b, c)</a:t>
            </a:r>
            <a:endParaRPr lang="zh-CN" altLang="en-US" sz="1600" dirty="0"/>
          </a:p>
        </p:txBody>
      </p:sp>
      <p:sp>
        <p:nvSpPr>
          <p:cNvPr id="13" name="矩形 12"/>
          <p:cNvSpPr/>
          <p:nvPr/>
        </p:nvSpPr>
        <p:spPr>
          <a:xfrm>
            <a:off x="4644008" y="3484458"/>
            <a:ext cx="4153701" cy="307777"/>
          </a:xfrm>
          <a:prstGeom prst="rect">
            <a:avLst/>
          </a:prstGeom>
        </p:spPr>
        <p:txBody>
          <a:bodyPr wrap="none">
            <a:spAutoFit/>
          </a:bodyPr>
          <a:lstStyle/>
          <a:p>
            <a:pPr marL="0" indent="0">
              <a:buSzPct val="90000"/>
              <a:buNone/>
            </a:pPr>
            <a:r>
              <a:rPr lang="zh-CN" altLang="en-US" sz="1400" noProof="1">
                <a:solidFill>
                  <a:srgbClr val="0000FF"/>
                </a:solidFill>
                <a:latin typeface="Consolas" panose="020B0609020204030204" pitchFamily="49" charset="0"/>
                <a:ea typeface="仿宋" panose="02010609060101010101" pitchFamily="49" charset="-122"/>
              </a:rPr>
              <a:t>#序列解包放在关键参数解包之后，但</a:t>
            </a:r>
            <a:r>
              <a:rPr lang="en-US" altLang="zh-CN" sz="1400" noProof="1">
                <a:solidFill>
                  <a:srgbClr val="0000FF"/>
                </a:solidFill>
                <a:latin typeface="Consolas" panose="020B0609020204030204" pitchFamily="49" charset="0"/>
                <a:ea typeface="仿宋" panose="02010609060101010101" pitchFamily="49" charset="-122"/>
              </a:rPr>
              <a:t>a</a:t>
            </a:r>
            <a:r>
              <a:rPr lang="zh-CN" altLang="en-US" sz="1400" noProof="1">
                <a:solidFill>
                  <a:srgbClr val="0000FF"/>
                </a:solidFill>
                <a:latin typeface="Consolas" panose="020B0609020204030204" pitchFamily="49" charset="0"/>
                <a:ea typeface="仿宋" panose="02010609060101010101" pitchFamily="49" charset="-122"/>
              </a:rPr>
              <a:t>被多次赋值</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27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27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27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ppt_x"/>
                                          </p:val>
                                        </p:tav>
                                        <p:tav tm="100000">
                                          <p:val>
                                            <p:strVal val="#ppt_x"/>
                                          </p:val>
                                        </p:tav>
                                      </p:tavLst>
                                    </p:anim>
                                    <p:anim calcmode="lin" valueType="num">
                                      <p:cBhvr additive="base">
                                        <p:cTn id="3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427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27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27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27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427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42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4" grpId="0" uiExpand="1" build="p"/>
      <p:bldP spid="4" grpId="0"/>
      <p:bldP spid="5" grpId="0"/>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文本占位符 18434"/>
          <p:cNvSpPr>
            <a:spLocks noGrp="1"/>
          </p:cNvSpPr>
          <p:nvPr>
            <p:ph idx="1"/>
          </p:nvPr>
        </p:nvSpPr>
        <p:spPr>
          <a:xfrm>
            <a:off x="769958" y="1412776"/>
            <a:ext cx="8229600" cy="4678451"/>
          </a:xfrm>
        </p:spPr>
        <p:txBody>
          <a:bodyPr vert="horz" wrap="square" lIns="68591" tIns="34295" rIns="68591" bIns="34295" numCol="1" anchor="t" anchorCtr="0" compatLnSpc="1"/>
          <a:lstStyle/>
          <a:p>
            <a:pPr>
              <a:lnSpc>
                <a:spcPct val="130000"/>
              </a:lnSpc>
              <a:spcBef>
                <a:spcPts val="600"/>
              </a:spcBef>
              <a:spcAft>
                <a:spcPts val="600"/>
              </a:spcAft>
              <a:buClr>
                <a:srgbClr val="FF0000"/>
              </a:buClr>
              <a:buSzPct val="90000"/>
              <a:buFont typeface="Wingdings" panose="05000000000000000000" pitchFamily="2" charset="2"/>
              <a:buChar char="n"/>
            </a:pPr>
            <a:r>
              <a:rPr lang="zh-CN" altLang="en-US" sz="1800" b="1" dirty="0"/>
              <a:t>将可能需要反复执行的代码封装为函数，并在需要该功能的地方进行调用，不仅可</a:t>
            </a:r>
            <a:r>
              <a:rPr lang="en-US" altLang="zh-CN" sz="1800" b="1" dirty="0"/>
              <a:t>0</a:t>
            </a:r>
            <a:r>
              <a:rPr lang="zh-CN" altLang="en-US" sz="1800" b="1" dirty="0"/>
              <a:t>以实现</a:t>
            </a:r>
            <a:r>
              <a:rPr lang="zh-CN" altLang="en-US" sz="1800" b="1" dirty="0">
                <a:solidFill>
                  <a:srgbClr val="FF0000"/>
                </a:solidFill>
              </a:rPr>
              <a:t>代码复用</a:t>
            </a:r>
            <a:r>
              <a:rPr lang="zh-CN" altLang="en-US" sz="1800" b="1" dirty="0"/>
              <a:t>，更重要的是可以</a:t>
            </a:r>
            <a:r>
              <a:rPr lang="zh-CN" altLang="en-US" sz="1800" b="1" dirty="0">
                <a:solidFill>
                  <a:srgbClr val="FF0000"/>
                </a:solidFill>
              </a:rPr>
              <a:t>保证代码的一致性</a:t>
            </a:r>
            <a:r>
              <a:rPr lang="zh-CN" altLang="en-US" sz="1800" b="1" dirty="0"/>
              <a:t>，只需要修改该函数代码则所有调用均受到影响。</a:t>
            </a:r>
          </a:p>
          <a:p>
            <a:pPr>
              <a:lnSpc>
                <a:spcPct val="130000"/>
              </a:lnSpc>
              <a:spcBef>
                <a:spcPts val="600"/>
              </a:spcBef>
              <a:spcAft>
                <a:spcPts val="600"/>
              </a:spcAft>
              <a:buClr>
                <a:srgbClr val="FF0000"/>
              </a:buClr>
              <a:buSzPct val="90000"/>
              <a:buFont typeface="Wingdings" panose="05000000000000000000" pitchFamily="2" charset="2"/>
              <a:buChar char="n"/>
            </a:pPr>
            <a:r>
              <a:rPr lang="zh-CN" altLang="en-US" sz="1800" b="1" dirty="0"/>
              <a:t>设计函数时，应注意</a:t>
            </a:r>
            <a:r>
              <a:rPr lang="zh-CN" altLang="en-US" sz="1800" b="1" dirty="0">
                <a:solidFill>
                  <a:srgbClr val="FF0000"/>
                </a:solidFill>
              </a:rPr>
              <a:t>提高模块的内聚性</a:t>
            </a:r>
            <a:r>
              <a:rPr lang="zh-CN" altLang="en-US" sz="1800" b="1" dirty="0"/>
              <a:t>，同时</a:t>
            </a:r>
            <a:r>
              <a:rPr lang="zh-CN" altLang="en-US" sz="1800" b="1" dirty="0">
                <a:solidFill>
                  <a:srgbClr val="FF0000"/>
                </a:solidFill>
              </a:rPr>
              <a:t>降低模块之间的隐式耦合</a:t>
            </a:r>
            <a:r>
              <a:rPr lang="zh-CN" altLang="en-US" sz="1800" b="1" dirty="0"/>
              <a:t>。</a:t>
            </a:r>
          </a:p>
          <a:p>
            <a:pPr>
              <a:lnSpc>
                <a:spcPct val="130000"/>
              </a:lnSpc>
              <a:spcBef>
                <a:spcPts val="600"/>
              </a:spcBef>
              <a:spcAft>
                <a:spcPts val="600"/>
              </a:spcAft>
              <a:buClr>
                <a:srgbClr val="FF0000"/>
              </a:buClr>
              <a:buSzPct val="90000"/>
              <a:buFont typeface="Wingdings" panose="05000000000000000000" pitchFamily="2" charset="2"/>
              <a:buChar char="n"/>
            </a:pPr>
            <a:r>
              <a:rPr lang="zh-CN" altLang="en-US" sz="1800" b="1" dirty="0"/>
              <a:t>在实际项目开发中，往往会把一些通用的函数封装到一个模块中，并把这个通用模块文件放到顶层文件夹中，这样更方便管理。</a:t>
            </a:r>
          </a:p>
        </p:txBody>
      </p:sp>
      <p:grpSp>
        <p:nvGrpSpPr>
          <p:cNvPr id="5" name="组合 4"/>
          <p:cNvGrpSpPr/>
          <p:nvPr/>
        </p:nvGrpSpPr>
        <p:grpSpPr>
          <a:xfrm>
            <a:off x="539552" y="116632"/>
            <a:ext cx="4583419" cy="684042"/>
            <a:chOff x="958665" y="1326432"/>
            <a:chExt cx="4583419" cy="684042"/>
          </a:xfrm>
        </p:grpSpPr>
        <p:sp>
          <p:nvSpPr>
            <p:cNvPr id="6"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函数的定义</a:t>
              </a:r>
              <a:endParaRPr lang="zh-CN" altLang="en-US" sz="3600" b="1" dirty="0">
                <a:latin typeface="黑体" panose="02010609060101010101" pitchFamily="49" charset="-122"/>
                <a:ea typeface="黑体" panose="02010609060101010101"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0" name="Content Placeholder 2"/>
          <p:cNvSpPr txBox="1"/>
          <p:nvPr/>
        </p:nvSpPr>
        <p:spPr bwMode="auto">
          <a:xfrm>
            <a:off x="765022" y="4005064"/>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600"/>
              </a:spcBef>
              <a:spcAft>
                <a:spcPts val="600"/>
              </a:spcAft>
              <a:buClr>
                <a:srgbClr val="FF0000"/>
              </a:buClr>
              <a:buFont typeface="Wingdings" panose="05000000000000000000" pitchFamily="2" charset="2"/>
              <a:buChar char="n"/>
            </a:pPr>
            <a:r>
              <a:rPr lang="en-US" altLang="en-US" sz="1800" b="1" dirty="0"/>
              <a:t>在编写函数时，应尽量减少副作用，尽量</a:t>
            </a:r>
            <a:r>
              <a:rPr lang="en-US" altLang="en-US" sz="1800" b="1" dirty="0">
                <a:solidFill>
                  <a:srgbClr val="FF0000"/>
                </a:solidFill>
              </a:rPr>
              <a:t>不要修改参数本身</a:t>
            </a:r>
            <a:r>
              <a:rPr lang="en-US" altLang="en-US" sz="1800" b="1" dirty="0"/>
              <a:t>，不要修改除返回值以外的其他内容。</a:t>
            </a:r>
          </a:p>
          <a:p>
            <a:pPr>
              <a:lnSpc>
                <a:spcPct val="150000"/>
              </a:lnSpc>
              <a:spcBef>
                <a:spcPts val="600"/>
              </a:spcBef>
              <a:spcAft>
                <a:spcPts val="600"/>
              </a:spcAft>
              <a:buClr>
                <a:srgbClr val="FF0000"/>
              </a:buClr>
              <a:buFont typeface="Wingdings" panose="05000000000000000000" pitchFamily="2" charset="2"/>
              <a:buChar char="n"/>
            </a:pPr>
            <a:r>
              <a:rPr lang="en-US" altLang="en-US" sz="1800" b="1" dirty="0" err="1"/>
              <a:t>应充分利用Python函数式编程的特点，让自己定义的函数尽量符合纯函数式编程的要求，例如保证</a:t>
            </a:r>
            <a:r>
              <a:rPr lang="en-US" altLang="en-US" sz="1800" b="1" dirty="0" err="1">
                <a:solidFill>
                  <a:srgbClr val="FF0000"/>
                </a:solidFill>
              </a:rPr>
              <a:t>线程安全</a:t>
            </a:r>
            <a:r>
              <a:rPr lang="en-US" altLang="en-US" sz="1800" b="1" dirty="0" err="1"/>
              <a:t>、可以</a:t>
            </a:r>
            <a:r>
              <a:rPr lang="en-US" altLang="en-US" sz="1800" b="1" dirty="0" err="1">
                <a:solidFill>
                  <a:srgbClr val="FF0000"/>
                </a:solidFill>
              </a:rPr>
              <a:t>并行运行</a:t>
            </a:r>
            <a:r>
              <a:rPr lang="en-US" altLang="en-US" sz="1800" b="1" dirty="0" err="1"/>
              <a:t>等</a:t>
            </a:r>
            <a:r>
              <a:rPr lang="en-US" altLang="en-US" sz="1800" b="1" dirty="0"/>
              <a:t>。</a:t>
            </a:r>
          </a:p>
        </p:txBody>
      </p:sp>
      <p:sp>
        <p:nvSpPr>
          <p:cNvPr id="4" name="文本框 3"/>
          <p:cNvSpPr txBox="1"/>
          <p:nvPr/>
        </p:nvSpPr>
        <p:spPr>
          <a:xfrm>
            <a:off x="487388" y="988406"/>
            <a:ext cx="5236740" cy="461665"/>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400" dirty="0"/>
              <a:t>意义：</a:t>
            </a:r>
          </a:p>
        </p:txBody>
      </p:sp>
      <p:sp>
        <p:nvSpPr>
          <p:cNvPr id="11" name="灯片编号占位符 10"/>
          <p:cNvSpPr>
            <a:spLocks noGrp="1"/>
          </p:cNvSpPr>
          <p:nvPr>
            <p:ph type="sldNum" sz="quarter" idx="4"/>
          </p:nvPr>
        </p:nvSpPr>
        <p:spPr/>
        <p:txBody>
          <a:bodyPr/>
          <a:lstStyle/>
          <a:p>
            <a:pPr>
              <a:defRPr/>
            </a:pPr>
            <a:fld id="{6EA7BA5E-4115-4796-A8C9-4698036AB88B}" type="slidenum">
              <a:rPr lang="zh-CN" altLang="en-US" smtClean="0"/>
              <a:t>3</a:t>
            </a:fld>
            <a:endParaRPr lang="zh-CN" altLang="en-US" dirty="0"/>
          </a:p>
        </p:txBody>
      </p:sp>
      <p:sp>
        <p:nvSpPr>
          <p:cNvPr id="12" name="文本框 11"/>
          <p:cNvSpPr txBox="1"/>
          <p:nvPr/>
        </p:nvSpPr>
        <p:spPr>
          <a:xfrm>
            <a:off x="-2160" y="6317828"/>
            <a:ext cx="8460007" cy="461665"/>
          </a:xfrm>
          <a:prstGeom prst="rect">
            <a:avLst/>
          </a:prstGeom>
          <a:noFill/>
        </p:spPr>
        <p:txBody>
          <a:bodyPr wrap="square" rtlCol="0">
            <a:spAutoFit/>
          </a:bodyPr>
          <a:lstStyle/>
          <a:p>
            <a:r>
              <a:rPr lang="zh-CN" altLang="en-US" sz="1200" dirty="0">
                <a:solidFill>
                  <a:srgbClr val="0000FF"/>
                </a:solidFill>
              </a:rPr>
              <a:t>注：</a:t>
            </a:r>
            <a:r>
              <a:rPr lang="en-US" altLang="zh-CN" sz="1200" dirty="0">
                <a:solidFill>
                  <a:srgbClr val="0000FF"/>
                </a:solidFill>
              </a:rPr>
              <a:t>slides</a:t>
            </a:r>
            <a:r>
              <a:rPr lang="zh-CN" altLang="en-US" sz="1200" dirty="0">
                <a:solidFill>
                  <a:srgbClr val="0000FF"/>
                </a:solidFill>
              </a:rPr>
              <a:t>参考：</a:t>
            </a:r>
            <a:r>
              <a:rPr lang="zh-CN" altLang="zh-CN" sz="1200" dirty="0">
                <a:solidFill>
                  <a:srgbClr val="0000FF"/>
                </a:solidFill>
              </a:rPr>
              <a:t>董付国</a:t>
            </a:r>
            <a:r>
              <a:rPr lang="en-US" altLang="zh-CN" sz="1200" dirty="0">
                <a:solidFill>
                  <a:srgbClr val="0000FF"/>
                </a:solidFill>
              </a:rPr>
              <a:t>. </a:t>
            </a:r>
            <a:r>
              <a:rPr lang="zh-CN" altLang="zh-CN" sz="1200" dirty="0">
                <a:solidFill>
                  <a:srgbClr val="0000FF"/>
                </a:solidFill>
              </a:rPr>
              <a:t>《</a:t>
            </a:r>
            <a:r>
              <a:rPr lang="en-US" altLang="zh-CN" sz="1200" dirty="0">
                <a:solidFill>
                  <a:srgbClr val="0000FF"/>
                </a:solidFill>
              </a:rPr>
              <a:t>Python</a:t>
            </a:r>
            <a:r>
              <a:rPr lang="zh-CN" altLang="zh-CN" sz="1200" dirty="0">
                <a:solidFill>
                  <a:srgbClr val="0000FF"/>
                </a:solidFill>
              </a:rPr>
              <a:t>程序设计》</a:t>
            </a:r>
            <a:r>
              <a:rPr lang="en-US" altLang="zh-CN" sz="1200" dirty="0">
                <a:solidFill>
                  <a:srgbClr val="0000FF"/>
                </a:solidFill>
              </a:rPr>
              <a:t>(</a:t>
            </a:r>
            <a:r>
              <a:rPr lang="zh-CN" altLang="zh-CN" sz="1200" dirty="0">
                <a:solidFill>
                  <a:srgbClr val="0000FF"/>
                </a:solidFill>
              </a:rPr>
              <a:t>第</a:t>
            </a:r>
            <a:r>
              <a:rPr lang="en-US" altLang="zh-CN" sz="1200" dirty="0">
                <a:solidFill>
                  <a:srgbClr val="0000FF"/>
                </a:solidFill>
              </a:rPr>
              <a:t>2</a:t>
            </a:r>
            <a:r>
              <a:rPr lang="zh-CN" altLang="zh-CN" sz="1200" dirty="0">
                <a:solidFill>
                  <a:srgbClr val="0000FF"/>
                </a:solidFill>
              </a:rPr>
              <a:t>版</a:t>
            </a:r>
            <a:r>
              <a:rPr lang="en-US" altLang="zh-CN" sz="1200" dirty="0">
                <a:solidFill>
                  <a:srgbClr val="0000FF"/>
                </a:solidFill>
              </a:rPr>
              <a:t>). </a:t>
            </a:r>
            <a:r>
              <a:rPr lang="zh-CN" altLang="zh-CN" sz="1200" dirty="0">
                <a:solidFill>
                  <a:srgbClr val="0000FF"/>
                </a:solidFill>
              </a:rPr>
              <a:t>清华大学出版社</a:t>
            </a:r>
            <a:r>
              <a:rPr lang="en-US" altLang="zh-CN" sz="1200" dirty="0">
                <a:solidFill>
                  <a:srgbClr val="0000FF"/>
                </a:solidFill>
              </a:rPr>
              <a:t>, 2018.</a:t>
            </a:r>
            <a:endParaRPr lang="zh-CN" altLang="zh-CN" sz="1200" dirty="0">
              <a:solidFill>
                <a:srgbClr val="0000FF"/>
              </a:solidFill>
            </a:endParaRPr>
          </a:p>
          <a:p>
            <a:endParaRPr lang="zh-CN" altLang="en-US" sz="1200" dirty="0">
              <a:solidFill>
                <a:srgbClr val="0000FF"/>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5"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40962"/>
          <p:cNvSpPr>
            <a:spLocks noGrp="1"/>
          </p:cNvSpPr>
          <p:nvPr>
            <p:ph idx="1"/>
          </p:nvPr>
        </p:nvSpPr>
        <p:spPr>
          <a:xfrm>
            <a:off x="539552" y="1433670"/>
            <a:ext cx="8229600" cy="4678451"/>
          </a:xfrm>
        </p:spPr>
        <p:txBody>
          <a:bodyPr vert="horz" wrap="square" lIns="68591" tIns="34295" rIns="68591" bIns="34295" numCol="1" anchor="t" anchorCtr="0" compatLnSpc="1"/>
          <a:lstStyle/>
          <a:p>
            <a:pPr>
              <a:spcBef>
                <a:spcPts val="600"/>
              </a:spcBef>
              <a:spcAft>
                <a:spcPts val="0"/>
              </a:spcAft>
              <a:buClr>
                <a:srgbClr val="FF0000"/>
              </a:buClr>
              <a:buSzPct val="90000"/>
              <a:buFont typeface="Wingdings" panose="05000000000000000000" pitchFamily="2" charset="2"/>
              <a:buChar char="n"/>
            </a:pPr>
            <a:r>
              <a:rPr lang="zh-CN" altLang="en-US" sz="2400" dirty="0"/>
              <a:t>return语句用来从一个函数中返回一个值，同时结束函数。</a:t>
            </a:r>
          </a:p>
          <a:p>
            <a:pPr>
              <a:spcBef>
                <a:spcPts val="600"/>
              </a:spcBef>
              <a:spcAft>
                <a:spcPts val="0"/>
              </a:spcAft>
              <a:buClr>
                <a:srgbClr val="FF0000"/>
              </a:buClr>
              <a:buSzPct val="90000"/>
              <a:buFont typeface="Wingdings" panose="05000000000000000000" pitchFamily="2" charset="2"/>
              <a:buChar char="n"/>
            </a:pPr>
            <a:r>
              <a:rPr lang="en-US" altLang="zh-CN" sz="2400" dirty="0"/>
              <a:t>Python</a:t>
            </a:r>
            <a:r>
              <a:rPr lang="zh-CN" altLang="en-US" sz="2400" dirty="0"/>
              <a:t>将认为该函数以</a:t>
            </a:r>
            <a:r>
              <a:rPr lang="en-US" altLang="zh-CN" sz="2400" dirty="0"/>
              <a:t>return None</a:t>
            </a:r>
            <a:r>
              <a:rPr lang="zh-CN" altLang="en-US" sz="2400" dirty="0"/>
              <a:t>结束，返回空值：</a:t>
            </a:r>
          </a:p>
          <a:p>
            <a:pPr lvl="1">
              <a:spcBef>
                <a:spcPts val="600"/>
              </a:spcBef>
              <a:spcAft>
                <a:spcPts val="0"/>
              </a:spcAft>
              <a:buClr>
                <a:srgbClr val="FF0000"/>
              </a:buClr>
              <a:buSzPct val="90000"/>
              <a:buFont typeface="Wingdings" panose="05000000000000000000" pitchFamily="2" charset="2"/>
              <a:buChar char="l"/>
            </a:pPr>
            <a:r>
              <a:rPr lang="zh-CN" altLang="en-US" sz="2000" dirty="0">
                <a:latin typeface="宋体" panose="02010600030101010101" pitchFamily="2" charset="-122"/>
              </a:rPr>
              <a:t>函数没有</a:t>
            </a:r>
            <a:r>
              <a:rPr lang="en-US" altLang="zh-CN" sz="2000" dirty="0">
                <a:latin typeface="宋体" panose="02010600030101010101" pitchFamily="2" charset="-122"/>
              </a:rPr>
              <a:t>return</a:t>
            </a:r>
            <a:r>
              <a:rPr lang="zh-CN" altLang="en-US" sz="2000" dirty="0">
                <a:latin typeface="宋体" panose="02010600030101010101" pitchFamily="2" charset="-122"/>
              </a:rPr>
              <a:t>语句；</a:t>
            </a:r>
          </a:p>
          <a:p>
            <a:pPr lvl="1">
              <a:spcBef>
                <a:spcPts val="600"/>
              </a:spcBef>
              <a:spcAft>
                <a:spcPts val="0"/>
              </a:spcAft>
              <a:buClr>
                <a:srgbClr val="FF0000"/>
              </a:buClr>
              <a:buSzPct val="90000"/>
              <a:buFont typeface="Wingdings" panose="05000000000000000000" pitchFamily="2" charset="2"/>
              <a:buChar char="l"/>
            </a:pPr>
            <a:r>
              <a:rPr lang="zh-CN" altLang="en-US" sz="2000" dirty="0">
                <a:latin typeface="宋体" panose="02010600030101010101" pitchFamily="2" charset="-122"/>
              </a:rPr>
              <a:t>函数有</a:t>
            </a:r>
            <a:r>
              <a:rPr lang="en-US" altLang="zh-CN" sz="2000" dirty="0">
                <a:latin typeface="宋体" panose="02010600030101010101" pitchFamily="2" charset="-122"/>
              </a:rPr>
              <a:t>return</a:t>
            </a:r>
            <a:r>
              <a:rPr lang="zh-CN" altLang="en-US" sz="2000" dirty="0">
                <a:latin typeface="宋体" panose="02010600030101010101" pitchFamily="2" charset="-122"/>
              </a:rPr>
              <a:t>语句但是没有执行到；</a:t>
            </a:r>
          </a:p>
          <a:p>
            <a:pPr lvl="1">
              <a:spcBef>
                <a:spcPts val="600"/>
              </a:spcBef>
              <a:spcAft>
                <a:spcPts val="0"/>
              </a:spcAft>
              <a:buClr>
                <a:srgbClr val="FF0000"/>
              </a:buClr>
              <a:buSzPct val="90000"/>
              <a:buFont typeface="Wingdings" panose="05000000000000000000" pitchFamily="2" charset="2"/>
              <a:buChar char="l"/>
            </a:pPr>
            <a:r>
              <a:rPr lang="zh-CN" altLang="en-US" sz="2000" dirty="0">
                <a:latin typeface="宋体" panose="02010600030101010101" pitchFamily="2" charset="-122"/>
              </a:rPr>
              <a:t>函数有</a:t>
            </a:r>
            <a:r>
              <a:rPr lang="en-US" altLang="zh-CN" sz="2000" dirty="0">
                <a:latin typeface="宋体" panose="02010600030101010101" pitchFamily="2" charset="-122"/>
              </a:rPr>
              <a:t>return</a:t>
            </a:r>
            <a:r>
              <a:rPr lang="zh-CN" altLang="en-US" sz="2000" dirty="0">
                <a:latin typeface="宋体" panose="02010600030101010101" pitchFamily="2" charset="-122"/>
              </a:rPr>
              <a:t>但是没有返回任何值。</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30</a:t>
            </a:fld>
            <a:endParaRPr lang="zh-CN" altLang="en-US" dirty="0"/>
          </a:p>
        </p:txBody>
      </p:sp>
      <p:grpSp>
        <p:nvGrpSpPr>
          <p:cNvPr id="5" name="组合 109"/>
          <p:cNvGrpSpPr/>
          <p:nvPr/>
        </p:nvGrpSpPr>
        <p:grpSpPr>
          <a:xfrm>
            <a:off x="539552" y="118397"/>
            <a:ext cx="7200800" cy="655385"/>
            <a:chOff x="956926" y="4596123"/>
            <a:chExt cx="7200800" cy="655385"/>
          </a:xfrm>
        </p:grpSpPr>
        <p:sp>
          <p:nvSpPr>
            <p:cNvPr id="6"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 </a:t>
              </a:r>
              <a:r>
                <a:rPr lang="en-US" altLang="zh-CN" sz="3600" b="1" dirty="0">
                  <a:latin typeface="Times New Roman" panose="02020603050405020304" pitchFamily="18" charset="0"/>
                  <a:ea typeface="黑体" panose="02010609060101010101" pitchFamily="49" charset="-122"/>
                </a:rPr>
                <a:t>return</a:t>
              </a:r>
              <a:r>
                <a:rPr lang="zh-CN" altLang="en-US" sz="3600" b="1" dirty="0">
                  <a:latin typeface="Times New Roman" panose="02020603050405020304" pitchFamily="18" charset="0"/>
                  <a:ea typeface="黑体" panose="02010609060101010101" pitchFamily="49" charset="-122"/>
                </a:rPr>
                <a:t>语句与变量作用域 </a:t>
              </a:r>
            </a:p>
          </p:txBody>
        </p:sp>
      </p:grpSp>
      <p:sp>
        <p:nvSpPr>
          <p:cNvPr id="10" name="内容占位符 2"/>
          <p:cNvSpPr txBox="1"/>
          <p:nvPr/>
        </p:nvSpPr>
        <p:spPr bwMode="auto">
          <a:xfrm>
            <a:off x="611560" y="3501008"/>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buClr>
                <a:srgbClr val="FF0000"/>
              </a:buClr>
              <a:buFont typeface="Wingdings" panose="05000000000000000000" pitchFamily="2" charset="2"/>
              <a:buChar char="n"/>
              <a:defRPr/>
            </a:pPr>
            <a:r>
              <a:rPr lang="zh-CN" altLang="en-US" sz="2400" noProof="1">
                <a:sym typeface="+mn-ea"/>
              </a:rPr>
              <a:t>在调用函数或对象方法时，</a:t>
            </a:r>
            <a:r>
              <a:rPr lang="zh-CN" altLang="en-US" sz="2400" noProof="1">
                <a:solidFill>
                  <a:srgbClr val="FF0000"/>
                </a:solidFill>
                <a:sym typeface="+mn-ea"/>
              </a:rPr>
              <a:t>一定要注意有没有返回值</a:t>
            </a:r>
            <a:r>
              <a:rPr lang="zh-CN" altLang="en-US" sz="2400" noProof="1">
                <a:sym typeface="+mn-ea"/>
              </a:rPr>
              <a:t>，这决定了该函数或方法的用法。</a:t>
            </a:r>
          </a:p>
        </p:txBody>
      </p:sp>
      <p:sp>
        <p:nvSpPr>
          <p:cNvPr id="4" name="矩形 3"/>
          <p:cNvSpPr/>
          <p:nvPr/>
        </p:nvSpPr>
        <p:spPr>
          <a:xfrm>
            <a:off x="471587" y="4254779"/>
            <a:ext cx="6191200" cy="2339102"/>
          </a:xfrm>
          <a:prstGeom prst="rect">
            <a:avLst/>
          </a:prstGeom>
        </p:spPr>
        <p:txBody>
          <a:bodyPr wrap="square">
            <a:spAutoFit/>
          </a:bodyPr>
          <a:lstStyle/>
          <a:p>
            <a:pPr marL="0" indent="0">
              <a:buFont typeface="Arial" panose="020B0604020202020204" pitchFamily="34" charset="0"/>
              <a:buNone/>
              <a:defRPr/>
            </a:pPr>
            <a:r>
              <a:rPr lang="zh-CN" altLang="en-US" sz="1600" noProof="1">
                <a:latin typeface="Consolas" panose="020B0609020204030204" pitchFamily="49" charset="0"/>
              </a:rPr>
              <a:t>&gt;&gt;&gt; a_list = [1, 2, 3, 4, 9, 5, 7]</a:t>
            </a:r>
          </a:p>
          <a:p>
            <a:pPr marL="0" indent="0">
              <a:buFont typeface="Arial" panose="020B0604020202020204" pitchFamily="34" charset="0"/>
              <a:buNone/>
              <a:defRPr/>
            </a:pPr>
            <a:r>
              <a:rPr lang="zh-CN" altLang="en-US" sz="1600" noProof="1">
                <a:latin typeface="Consolas" panose="020B0609020204030204" pitchFamily="49" charset="0"/>
              </a:rPr>
              <a:t>&gt;&gt;&gt; print(sorted(a_list))</a:t>
            </a:r>
          </a:p>
          <a:p>
            <a:pPr marL="0" indent="0">
              <a:buFont typeface="Arial" panose="020B0604020202020204" pitchFamily="34" charset="0"/>
              <a:buNone/>
              <a:defRPr/>
            </a:pPr>
            <a:r>
              <a:rPr lang="zh-CN" altLang="en-US" sz="1600" noProof="1">
                <a:solidFill>
                  <a:srgbClr val="0000FF"/>
                </a:solidFill>
                <a:latin typeface="Consolas" panose="020B0609020204030204" pitchFamily="49" charset="0"/>
              </a:rPr>
              <a:t>[1, 2, 3, 4, 5, 7, 9]</a:t>
            </a:r>
          </a:p>
          <a:p>
            <a:pPr marL="0" indent="0">
              <a:buFont typeface="Arial" panose="020B0604020202020204" pitchFamily="34" charset="0"/>
              <a:buNone/>
              <a:defRPr/>
            </a:pPr>
            <a:r>
              <a:rPr lang="zh-CN" altLang="en-US" sz="1600" noProof="1">
                <a:latin typeface="Consolas" panose="020B0609020204030204" pitchFamily="49" charset="0"/>
              </a:rPr>
              <a:t>&gt;&gt;&gt; print(a_list)</a:t>
            </a:r>
          </a:p>
          <a:p>
            <a:pPr marL="0" indent="0">
              <a:buFont typeface="Arial" panose="020B0604020202020204" pitchFamily="34" charset="0"/>
              <a:buNone/>
              <a:defRPr/>
            </a:pPr>
            <a:r>
              <a:rPr lang="zh-CN" altLang="en-US" sz="1600" noProof="1">
                <a:solidFill>
                  <a:srgbClr val="0000FF"/>
                </a:solidFill>
                <a:latin typeface="Consolas" panose="020B0609020204030204" pitchFamily="49" charset="0"/>
              </a:rPr>
              <a:t>[1, 2, 3, 4, 9, 5, 7]</a:t>
            </a:r>
          </a:p>
          <a:p>
            <a:pPr marL="0" indent="0">
              <a:buFont typeface="Arial" panose="020B0604020202020204" pitchFamily="34" charset="0"/>
              <a:buNone/>
              <a:defRPr/>
            </a:pPr>
            <a:r>
              <a:rPr lang="zh-CN" altLang="en-US" sz="1600" noProof="1">
                <a:latin typeface="Consolas" panose="020B0609020204030204" pitchFamily="49" charset="0"/>
              </a:rPr>
              <a:t>&gt;&gt;&gt; print(a_list.sort())     </a:t>
            </a:r>
          </a:p>
          <a:p>
            <a:pPr marL="0" indent="0">
              <a:buFont typeface="Arial" panose="020B0604020202020204" pitchFamily="34" charset="0"/>
              <a:buNone/>
              <a:defRPr/>
            </a:pPr>
            <a:r>
              <a:rPr lang="zh-CN" altLang="en-US" sz="1600" noProof="1">
                <a:solidFill>
                  <a:srgbClr val="0000FF"/>
                </a:solidFill>
                <a:latin typeface="Consolas" panose="020B0609020204030204" pitchFamily="49" charset="0"/>
              </a:rPr>
              <a:t>None</a:t>
            </a:r>
          </a:p>
          <a:p>
            <a:pPr marL="0" indent="0">
              <a:buFont typeface="Arial" panose="020B0604020202020204" pitchFamily="34" charset="0"/>
              <a:buNone/>
              <a:defRPr/>
            </a:pPr>
            <a:r>
              <a:rPr lang="zh-CN" altLang="en-US" sz="1600" noProof="1">
                <a:latin typeface="Consolas" panose="020B0609020204030204" pitchFamily="49" charset="0"/>
              </a:rPr>
              <a:t>&gt;&gt;&gt; print(a_list)</a:t>
            </a:r>
          </a:p>
          <a:p>
            <a:pPr marL="0" indent="0">
              <a:buFont typeface="Arial" panose="020B0604020202020204" pitchFamily="34" charset="0"/>
              <a:buNone/>
              <a:defRPr/>
            </a:pPr>
            <a:r>
              <a:rPr lang="zh-CN" altLang="en-US" sz="1600" noProof="1">
                <a:solidFill>
                  <a:srgbClr val="0000FF"/>
                </a:solidFill>
                <a:latin typeface="Consolas" panose="020B0609020204030204" pitchFamily="49" charset="0"/>
              </a:rPr>
              <a:t>[1, 2, 3, 4, 5, 7, 9]</a:t>
            </a:r>
          </a:p>
        </p:txBody>
      </p:sp>
      <p:sp>
        <p:nvSpPr>
          <p:cNvPr id="12" name="矩形 11"/>
          <p:cNvSpPr/>
          <p:nvPr/>
        </p:nvSpPr>
        <p:spPr>
          <a:xfrm>
            <a:off x="323528" y="908720"/>
            <a:ext cx="2233304"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en-US" altLang="zh-CN" sz="2800" b="1" dirty="0">
                <a:ea typeface="仿宋" panose="02010609060101010101" pitchFamily="49" charset="-122"/>
              </a:rPr>
              <a:t>return</a:t>
            </a:r>
            <a:r>
              <a:rPr lang="zh-CN" altLang="en-US" sz="2800" b="1" dirty="0">
                <a:ea typeface="仿宋" panose="02010609060101010101" pitchFamily="49" charset="-122"/>
              </a:rPr>
              <a:t>语句</a:t>
            </a:r>
          </a:p>
        </p:txBody>
      </p:sp>
      <p:sp>
        <p:nvSpPr>
          <p:cNvPr id="3" name="文本框 2"/>
          <p:cNvSpPr txBox="1"/>
          <p:nvPr/>
        </p:nvSpPr>
        <p:spPr>
          <a:xfrm>
            <a:off x="3347864" y="5492850"/>
            <a:ext cx="3981128" cy="307777"/>
          </a:xfrm>
          <a:prstGeom prst="rect">
            <a:avLst/>
          </a:prstGeom>
          <a:noFill/>
        </p:spPr>
        <p:txBody>
          <a:bodyPr wrap="square" rtlCol="0">
            <a:spAutoFit/>
          </a:bodyPr>
          <a:lstStyle/>
          <a:p>
            <a:r>
              <a:rPr lang="en-US" altLang="zh-CN" sz="1400" dirty="0">
                <a:solidFill>
                  <a:srgbClr val="FF0000"/>
                </a:solidFill>
              </a:rPr>
              <a:t>#a_list()</a:t>
            </a:r>
            <a:r>
              <a:rPr lang="zh-CN" altLang="en-US" sz="1400" dirty="0">
                <a:solidFill>
                  <a:srgbClr val="FF0000"/>
                </a:solidFill>
              </a:rPr>
              <a:t>本地排序，没有返回值， 必须访问</a:t>
            </a:r>
            <a:r>
              <a:rPr lang="en-US" altLang="zh-CN" sz="1400" dirty="0" err="1">
                <a:solidFill>
                  <a:srgbClr val="FF0000"/>
                </a:solidFill>
              </a:rPr>
              <a:t>a_list</a:t>
            </a:r>
            <a:endParaRPr lang="zh-CN" altLang="en-US" sz="1400" dirty="0">
              <a:solidFill>
                <a:srgbClr val="FF0000"/>
              </a:solidFill>
            </a:endParaRPr>
          </a:p>
        </p:txBody>
      </p:sp>
      <p:pic>
        <p:nvPicPr>
          <p:cNvPr id="11" name="图片 10"/>
          <p:cNvPicPr>
            <a:picLocks noChangeAspect="1"/>
          </p:cNvPicPr>
          <p:nvPr/>
        </p:nvPicPr>
        <p:blipFill>
          <a:blip r:embed="rId3"/>
          <a:stretch>
            <a:fillRect/>
          </a:stretch>
        </p:blipFill>
        <p:spPr>
          <a:xfrm>
            <a:off x="4262253" y="4396022"/>
            <a:ext cx="4840234" cy="1109474"/>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2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2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2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2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占位符 41986"/>
          <p:cNvSpPr>
            <a:spLocks noGrp="1"/>
          </p:cNvSpPr>
          <p:nvPr>
            <p:ph idx="1"/>
          </p:nvPr>
        </p:nvSpPr>
        <p:spPr>
          <a:xfrm>
            <a:off x="740307" y="1484651"/>
            <a:ext cx="8229600" cy="4678451"/>
          </a:xfrm>
        </p:spPr>
        <p:txBody>
          <a:bodyPr vert="horz" wrap="square" lIns="68591" tIns="34295" rIns="68591" bIns="34295" numCol="1" anchor="t" anchorCtr="0" compatLnSpc="1"/>
          <a:lstStyle/>
          <a:p>
            <a:pPr eaLnBrk="1" hangingPunct="1">
              <a:spcBef>
                <a:spcPts val="600"/>
              </a:spcBef>
              <a:spcAft>
                <a:spcPts val="600"/>
              </a:spcAft>
              <a:buClr>
                <a:srgbClr val="FF0000"/>
              </a:buClr>
              <a:buSzPct val="90000"/>
              <a:buFont typeface="Wingdings" panose="05000000000000000000" pitchFamily="2" charset="2"/>
              <a:buChar char="n"/>
            </a:pPr>
            <a:r>
              <a:rPr lang="zh-CN" altLang="en-US" sz="2000" dirty="0">
                <a:solidFill>
                  <a:srgbClr val="FF0000"/>
                </a:solidFill>
              </a:rPr>
              <a:t>变量起作用的代码范围</a:t>
            </a:r>
            <a:r>
              <a:rPr lang="zh-CN" altLang="en-US" sz="2000" dirty="0"/>
              <a:t>称为变量</a:t>
            </a:r>
            <a:endParaRPr lang="en-US" altLang="zh-CN" sz="2000" dirty="0"/>
          </a:p>
          <a:p>
            <a:pPr marL="0" indent="0" eaLnBrk="1" hangingPunct="1">
              <a:spcBef>
                <a:spcPts val="600"/>
              </a:spcBef>
              <a:spcAft>
                <a:spcPts val="600"/>
              </a:spcAft>
              <a:buClr>
                <a:srgbClr val="FF0000"/>
              </a:buClr>
              <a:buSzPct val="90000"/>
              <a:buNone/>
            </a:pPr>
            <a:r>
              <a:rPr lang="en-US" altLang="zh-CN" sz="2000" dirty="0"/>
              <a:t>      </a:t>
            </a:r>
            <a:r>
              <a:rPr lang="zh-CN" altLang="en-US" sz="2000" dirty="0"/>
              <a:t>的作用域，不同作用域内变量名</a:t>
            </a:r>
            <a:endParaRPr lang="en-US" altLang="zh-CN" sz="2000" dirty="0"/>
          </a:p>
          <a:p>
            <a:pPr marL="0" indent="0" eaLnBrk="1" hangingPunct="1">
              <a:spcBef>
                <a:spcPts val="600"/>
              </a:spcBef>
              <a:spcAft>
                <a:spcPts val="600"/>
              </a:spcAft>
              <a:buClr>
                <a:srgbClr val="FF0000"/>
              </a:buClr>
              <a:buSzPct val="90000"/>
              <a:buNone/>
            </a:pPr>
            <a:r>
              <a:rPr lang="en-US" altLang="zh-CN" sz="2000" dirty="0"/>
              <a:t>      </a:t>
            </a:r>
            <a:r>
              <a:rPr lang="zh-CN" altLang="en-US" sz="2000" dirty="0"/>
              <a:t>可以相同，互不影响。</a:t>
            </a:r>
          </a:p>
          <a:p>
            <a:pPr eaLnBrk="1" hangingPunct="1">
              <a:spcBef>
                <a:spcPts val="600"/>
              </a:spcBef>
              <a:spcAft>
                <a:spcPts val="600"/>
              </a:spcAft>
              <a:buClr>
                <a:srgbClr val="FF0000"/>
              </a:buClr>
              <a:buSzPct val="90000"/>
              <a:buFont typeface="Wingdings" panose="05000000000000000000" pitchFamily="2" charset="2"/>
              <a:buChar char="n"/>
            </a:pPr>
            <a:r>
              <a:rPr lang="zh-CN" altLang="en-US" sz="2000" dirty="0"/>
              <a:t>在函数内部定义的普通变量只在</a:t>
            </a:r>
            <a:endParaRPr lang="en-US" altLang="zh-CN" sz="2000" dirty="0"/>
          </a:p>
          <a:p>
            <a:pPr marL="0" indent="0" eaLnBrk="1" hangingPunct="1">
              <a:spcBef>
                <a:spcPts val="600"/>
              </a:spcBef>
              <a:spcAft>
                <a:spcPts val="600"/>
              </a:spcAft>
              <a:buClr>
                <a:srgbClr val="FF0000"/>
              </a:buClr>
              <a:buSzPct val="90000"/>
              <a:buNone/>
            </a:pPr>
            <a:r>
              <a:rPr lang="en-US" altLang="zh-CN" sz="2000" dirty="0"/>
              <a:t>      </a:t>
            </a:r>
            <a:r>
              <a:rPr lang="zh-CN" altLang="en-US" sz="2000" dirty="0"/>
              <a:t>函数内部起作用，称为</a:t>
            </a:r>
            <a:r>
              <a:rPr lang="zh-CN" altLang="en-US" sz="2000" b="1" dirty="0">
                <a:solidFill>
                  <a:srgbClr val="00B050"/>
                </a:solidFill>
              </a:rPr>
              <a:t>局部变量</a:t>
            </a:r>
            <a:r>
              <a:rPr lang="zh-CN" altLang="en-US" sz="2000" dirty="0"/>
              <a:t>。</a:t>
            </a:r>
            <a:endParaRPr lang="en-US" altLang="zh-CN" sz="2000" dirty="0"/>
          </a:p>
          <a:p>
            <a:pPr marL="0" indent="0" eaLnBrk="1" hangingPunct="1">
              <a:spcBef>
                <a:spcPts val="600"/>
              </a:spcBef>
              <a:spcAft>
                <a:spcPts val="600"/>
              </a:spcAft>
              <a:buClr>
                <a:srgbClr val="FF0000"/>
              </a:buClr>
              <a:buSzPct val="90000"/>
              <a:buNone/>
            </a:pPr>
            <a:r>
              <a:rPr lang="en-US" altLang="zh-CN" sz="2000" dirty="0">
                <a:solidFill>
                  <a:srgbClr val="FF0000"/>
                </a:solidFill>
              </a:rPr>
              <a:t>      </a:t>
            </a:r>
            <a:r>
              <a:rPr lang="zh-CN" altLang="en-US" sz="2000" dirty="0">
                <a:solidFill>
                  <a:srgbClr val="FF0000"/>
                </a:solidFill>
              </a:rPr>
              <a:t>当函数执行结束后，局部变量自动删除</a:t>
            </a:r>
            <a:r>
              <a:rPr lang="zh-CN" altLang="en-US" sz="2000" dirty="0"/>
              <a:t>，不再可以使用。</a:t>
            </a:r>
          </a:p>
          <a:p>
            <a:pPr eaLnBrk="1" hangingPunct="1">
              <a:spcBef>
                <a:spcPts val="600"/>
              </a:spcBef>
              <a:spcAft>
                <a:spcPts val="600"/>
              </a:spcAft>
              <a:buClr>
                <a:srgbClr val="FF0000"/>
              </a:buClr>
              <a:buSzPct val="90000"/>
              <a:buFont typeface="Wingdings" panose="05000000000000000000" pitchFamily="2" charset="2"/>
              <a:buChar char="n"/>
            </a:pPr>
            <a:r>
              <a:rPr lang="zh-CN" altLang="en-US" sz="2000" dirty="0">
                <a:solidFill>
                  <a:srgbClr val="FF0000"/>
                </a:solidFill>
              </a:rPr>
              <a:t>局部变量的引用比全局变量速度快</a:t>
            </a:r>
            <a:r>
              <a:rPr lang="zh-CN" altLang="en-US" sz="2000" dirty="0"/>
              <a:t>，应优先考虑使用。</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31</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 </a:t>
              </a:r>
              <a:r>
                <a:rPr lang="en-US" altLang="zh-CN" sz="3600" b="1" dirty="0">
                  <a:latin typeface="Times New Roman" panose="02020603050405020304" pitchFamily="18" charset="0"/>
                  <a:ea typeface="黑体" panose="02010609060101010101" pitchFamily="49" charset="-122"/>
                </a:rPr>
                <a:t>return</a:t>
              </a:r>
              <a:r>
                <a:rPr lang="zh-CN" altLang="en-US" sz="3600" b="1" dirty="0">
                  <a:latin typeface="Times New Roman" panose="02020603050405020304" pitchFamily="18" charset="0"/>
                  <a:ea typeface="黑体" panose="02010609060101010101"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11" name="文本占位符 44034"/>
          <p:cNvSpPr txBox="1"/>
          <p:nvPr/>
        </p:nvSpPr>
        <p:spPr bwMode="auto">
          <a:xfrm>
            <a:off x="756683" y="4797150"/>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600"/>
              </a:spcBef>
              <a:spcAft>
                <a:spcPts val="600"/>
              </a:spcAft>
              <a:buClr>
                <a:srgbClr val="FF0000"/>
              </a:buClr>
              <a:buSzPct val="90000"/>
              <a:buFont typeface="Wingdings" panose="05000000000000000000" pitchFamily="2" charset="2"/>
              <a:buChar char="n"/>
            </a:pPr>
            <a:r>
              <a:rPr lang="zh-CN" altLang="en-US" sz="2000" b="1" dirty="0">
                <a:solidFill>
                  <a:srgbClr val="00B050"/>
                </a:solidFill>
              </a:rPr>
              <a:t>全局变量</a:t>
            </a:r>
            <a:r>
              <a:rPr lang="zh-CN" altLang="en-US" sz="2000" dirty="0"/>
              <a:t>可以通过</a:t>
            </a:r>
            <a:r>
              <a:rPr lang="zh-CN" altLang="en-US" sz="2000" dirty="0">
                <a:solidFill>
                  <a:srgbClr val="0000FF"/>
                </a:solidFill>
              </a:rPr>
              <a:t>关键字</a:t>
            </a:r>
            <a:r>
              <a:rPr lang="en-US" altLang="zh-CN" sz="2000" dirty="0">
                <a:solidFill>
                  <a:srgbClr val="0000FF"/>
                </a:solidFill>
              </a:rPr>
              <a:t>global</a:t>
            </a:r>
            <a:r>
              <a:rPr lang="zh-CN" altLang="en-US" sz="2000" dirty="0"/>
              <a:t>来定义。这分为两种情况：</a:t>
            </a:r>
          </a:p>
          <a:p>
            <a:pPr lvl="1">
              <a:spcBef>
                <a:spcPts val="600"/>
              </a:spcBef>
              <a:spcAft>
                <a:spcPts val="600"/>
              </a:spcAft>
              <a:buClr>
                <a:srgbClr val="FF0000"/>
              </a:buClr>
              <a:buSzPct val="90000"/>
              <a:buFont typeface="Wingdings" panose="05000000000000000000" pitchFamily="2" charset="2"/>
              <a:buChar char="ü"/>
            </a:pPr>
            <a:r>
              <a:rPr lang="zh-CN" altLang="en-US" sz="1800" dirty="0"/>
              <a:t>一个变量</a:t>
            </a:r>
            <a:r>
              <a:rPr lang="zh-CN" altLang="en-US" sz="1800" dirty="0">
                <a:solidFill>
                  <a:srgbClr val="FF0000"/>
                </a:solidFill>
              </a:rPr>
              <a:t>已在函数外定义</a:t>
            </a:r>
            <a:r>
              <a:rPr lang="zh-CN" altLang="en-US" sz="1800" dirty="0"/>
              <a:t>，如果在函数内需要为这个变量赋值，并要将这个赋值结果反映到函数外，可以在函数内</a:t>
            </a:r>
            <a:r>
              <a:rPr lang="zh-CN" altLang="en-US" sz="1800" dirty="0">
                <a:solidFill>
                  <a:srgbClr val="0000FF"/>
                </a:solidFill>
              </a:rPr>
              <a:t>使用</a:t>
            </a:r>
            <a:r>
              <a:rPr lang="en-US" altLang="zh-CN" sz="1800" dirty="0">
                <a:solidFill>
                  <a:srgbClr val="0000FF"/>
                </a:solidFill>
              </a:rPr>
              <a:t>global</a:t>
            </a:r>
            <a:r>
              <a:rPr lang="zh-CN" altLang="en-US" sz="1800" dirty="0">
                <a:solidFill>
                  <a:srgbClr val="0000FF"/>
                </a:solidFill>
              </a:rPr>
              <a:t>将其声明为全局变量</a:t>
            </a:r>
            <a:r>
              <a:rPr lang="zh-CN" altLang="en-US" sz="1800" dirty="0"/>
              <a:t>。</a:t>
            </a:r>
          </a:p>
          <a:p>
            <a:pPr lvl="1">
              <a:spcBef>
                <a:spcPts val="600"/>
              </a:spcBef>
              <a:spcAft>
                <a:spcPts val="600"/>
              </a:spcAft>
              <a:buClr>
                <a:srgbClr val="FF0000"/>
              </a:buClr>
              <a:buSzPct val="90000"/>
              <a:buFont typeface="Wingdings" panose="05000000000000000000" pitchFamily="2" charset="2"/>
              <a:buChar char="ü"/>
            </a:pPr>
            <a:r>
              <a:rPr lang="zh-CN" altLang="en-US" sz="1800" dirty="0"/>
              <a:t>如果一个变量</a:t>
            </a:r>
            <a:r>
              <a:rPr lang="zh-CN" altLang="en-US" sz="1800" dirty="0">
                <a:solidFill>
                  <a:srgbClr val="FF0000"/>
                </a:solidFill>
              </a:rPr>
              <a:t>在函数外没有定义</a:t>
            </a:r>
            <a:r>
              <a:rPr lang="zh-CN" altLang="en-US" sz="1800" dirty="0"/>
              <a:t>，</a:t>
            </a:r>
            <a:r>
              <a:rPr lang="zh-CN" altLang="en-US" sz="1800" dirty="0">
                <a:solidFill>
                  <a:srgbClr val="FF0000"/>
                </a:solidFill>
              </a:rPr>
              <a:t>在函数内部也可以直接将一个变量定义为全局变量</a:t>
            </a:r>
            <a:r>
              <a:rPr lang="zh-CN" altLang="en-US" sz="1800" dirty="0"/>
              <a:t>，该函数执行后，将增加一个新的全局变量。</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17549" y="981455"/>
            <a:ext cx="3855374" cy="2500114"/>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7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678451"/>
          </a:xfrm>
        </p:spPr>
        <p:txBody>
          <a:bodyPr vert="horz" wrap="square" lIns="68591" tIns="34295" rIns="68591" bIns="34295" numCol="1" anchor="t" anchorCtr="0" compatLnSpc="1"/>
          <a:lstStyle/>
          <a:p>
            <a:pPr>
              <a:buClr>
                <a:srgbClr val="FF0000"/>
              </a:buClr>
              <a:buFont typeface="Wingdings" panose="05000000000000000000" charset="0"/>
              <a:buChar char="n"/>
              <a:defRPr/>
            </a:pPr>
            <a:r>
              <a:rPr lang="zh-CN" altLang="en-US" sz="1800" noProof="1">
                <a:latin typeface="+mn-lt"/>
                <a:ea typeface="+mn-ea"/>
                <a:sym typeface="+mn-ea"/>
              </a:rPr>
              <a:t>也可以这么理解：</a:t>
            </a:r>
          </a:p>
          <a:p>
            <a:pPr lvl="1">
              <a:spcBef>
                <a:spcPts val="600"/>
              </a:spcBef>
              <a:spcAft>
                <a:spcPts val="0"/>
              </a:spcAft>
              <a:buClr>
                <a:srgbClr val="FF0000"/>
              </a:buClr>
              <a:buFont typeface="Wingdings" panose="05000000000000000000" charset="0"/>
              <a:buChar char="ü"/>
              <a:defRPr/>
            </a:pPr>
            <a:r>
              <a:rPr lang="zh-CN" altLang="en-US" sz="2000" noProof="1">
                <a:latin typeface="+mn-lt"/>
                <a:sym typeface="+mn-ea"/>
              </a:rPr>
              <a:t>在函数内只引用某个变量的值而没有为其赋新值，如果这样的操作可以执行，那么该变量为（隐式的）全局变量；</a:t>
            </a:r>
          </a:p>
          <a:p>
            <a:pPr lvl="1">
              <a:spcBef>
                <a:spcPts val="600"/>
              </a:spcBef>
              <a:spcAft>
                <a:spcPts val="0"/>
              </a:spcAft>
              <a:buClr>
                <a:srgbClr val="FF0000"/>
              </a:buClr>
              <a:buFont typeface="Wingdings" panose="05000000000000000000" charset="0"/>
              <a:buChar char="ü"/>
              <a:defRPr/>
            </a:pPr>
            <a:r>
              <a:rPr lang="zh-CN" altLang="en-US" sz="2000" noProof="1">
                <a:latin typeface="+mn-lt"/>
                <a:sym typeface="+mn-ea"/>
              </a:rPr>
              <a:t>如果在函数内</a:t>
            </a:r>
            <a:r>
              <a:rPr lang="zh-CN" altLang="en-US" sz="2000" noProof="1">
                <a:solidFill>
                  <a:srgbClr val="FF0000"/>
                </a:solidFill>
                <a:latin typeface="+mn-lt"/>
                <a:sym typeface="+mn-ea"/>
              </a:rPr>
              <a:t>任意位置</a:t>
            </a:r>
            <a:r>
              <a:rPr lang="zh-CN" altLang="en-US" sz="2000" noProof="1">
                <a:latin typeface="+mn-lt"/>
                <a:sym typeface="+mn-ea"/>
              </a:rPr>
              <a:t>有为变量赋新值的操作，该变量即被认为是（隐式的）局部变量，</a:t>
            </a:r>
            <a:r>
              <a:rPr lang="zh-CN" altLang="en-US" sz="2000" noProof="1">
                <a:solidFill>
                  <a:srgbClr val="FF0000"/>
                </a:solidFill>
                <a:latin typeface="+mn-lt"/>
                <a:sym typeface="+mn-ea"/>
              </a:rPr>
              <a:t>除非</a:t>
            </a:r>
            <a:r>
              <a:rPr lang="zh-CN" altLang="en-US" sz="2000" noProof="1">
                <a:latin typeface="+mn-lt"/>
                <a:sym typeface="+mn-ea"/>
              </a:rPr>
              <a:t>在函数内显式地用关键字global进行声明。</a:t>
            </a:r>
          </a:p>
          <a:p>
            <a:pPr marL="0" indent="0">
              <a:buNone/>
              <a:defRPr/>
            </a:pPr>
            <a:endParaRPr lang="zh-CN" altLang="en-US" sz="1800" noProof="1">
              <a:latin typeface="+mn-lt"/>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32</a:t>
            </a:fld>
            <a:endParaRPr lang="zh-CN" altLang="en-US" dirty="0"/>
          </a:p>
        </p:txBody>
      </p:sp>
      <p:sp>
        <p:nvSpPr>
          <p:cNvPr id="6" name="文本占位符 45058"/>
          <p:cNvSpPr txBox="1"/>
          <p:nvPr/>
        </p:nvSpPr>
        <p:spPr bwMode="auto">
          <a:xfrm>
            <a:off x="740307" y="3068960"/>
            <a:ext cx="3975709"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buSzPct val="90000"/>
              <a:buFont typeface="Wingdings" panose="05000000000000000000" pitchFamily="2" charset="2"/>
              <a:buNone/>
            </a:pPr>
            <a:r>
              <a:rPr lang="en-US" altLang="zh-CN" sz="1600" noProof="1">
                <a:latin typeface="Consolas" panose="020B0609020204030204" pitchFamily="49" charset="0"/>
              </a:rPr>
              <a:t>&gt;&gt;&gt; def demo():</a:t>
            </a:r>
          </a:p>
          <a:p>
            <a:pPr>
              <a:spcBef>
                <a:spcPct val="0"/>
              </a:spcBef>
              <a:buSzPct val="90000"/>
              <a:buFont typeface="Wingdings" panose="05000000000000000000" pitchFamily="2" charset="2"/>
              <a:buNone/>
            </a:pPr>
            <a:r>
              <a:rPr lang="en-US" altLang="zh-CN" sz="1600" noProof="1">
                <a:latin typeface="Consolas" panose="020B0609020204030204" pitchFamily="49" charset="0"/>
              </a:rPr>
              <a:t>    global x</a:t>
            </a:r>
          </a:p>
          <a:p>
            <a:pPr>
              <a:spcBef>
                <a:spcPct val="0"/>
              </a:spcBef>
              <a:buSzPct val="90000"/>
              <a:buFont typeface="Wingdings" panose="05000000000000000000" pitchFamily="2" charset="2"/>
              <a:buNone/>
            </a:pPr>
            <a:r>
              <a:rPr lang="en-US" altLang="zh-CN" sz="1600" noProof="1">
                <a:latin typeface="Consolas" panose="020B0609020204030204" pitchFamily="49" charset="0"/>
              </a:rPr>
              <a:t>    x = 3</a:t>
            </a:r>
          </a:p>
          <a:p>
            <a:pPr>
              <a:spcBef>
                <a:spcPct val="0"/>
              </a:spcBef>
              <a:buSzPct val="90000"/>
              <a:buFont typeface="Wingdings" panose="05000000000000000000" pitchFamily="2" charset="2"/>
              <a:buNone/>
            </a:pPr>
            <a:r>
              <a:rPr lang="en-US" altLang="zh-CN" sz="1600" noProof="1">
                <a:latin typeface="Consolas" panose="020B0609020204030204" pitchFamily="49" charset="0"/>
              </a:rPr>
              <a:t>    y = 4</a:t>
            </a:r>
          </a:p>
          <a:p>
            <a:pPr>
              <a:spcBef>
                <a:spcPct val="0"/>
              </a:spcBef>
              <a:buSzPct val="90000"/>
              <a:buFont typeface="Wingdings" panose="05000000000000000000" pitchFamily="2" charset="2"/>
              <a:buNone/>
            </a:pPr>
            <a:r>
              <a:rPr lang="en-US" altLang="zh-CN" sz="1600" noProof="1">
                <a:latin typeface="Consolas" panose="020B0609020204030204" pitchFamily="49" charset="0"/>
              </a:rPr>
              <a:t>    print(x,y)</a:t>
            </a:r>
          </a:p>
          <a:p>
            <a:pPr>
              <a:spcBef>
                <a:spcPct val="0"/>
              </a:spcBef>
              <a:buSzPct val="90000"/>
              <a:buFont typeface="Wingdings" panose="05000000000000000000" pitchFamily="2" charset="2"/>
              <a:buNone/>
            </a:pPr>
            <a:endParaRPr lang="en-US" altLang="zh-CN" sz="1600" noProof="1">
              <a:latin typeface="Consolas" panose="020B0609020204030204" pitchFamily="49" charset="0"/>
            </a:endParaRP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x = 5</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demo()</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3  4</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x</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3</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y</a:t>
            </a:r>
            <a:endParaRPr lang="zh-CN" altLang="en-US" sz="1600" noProof="1">
              <a:latin typeface="Consolas" panose="020B0609020204030204" pitchFamily="49" charset="0"/>
            </a:endParaRPr>
          </a:p>
          <a:p>
            <a:pPr>
              <a:spcBef>
                <a:spcPct val="0"/>
              </a:spcBef>
              <a:buSzPct val="90000"/>
              <a:buFont typeface="Wingdings" panose="05000000000000000000" pitchFamily="2" charset="2"/>
              <a:buNone/>
            </a:pPr>
            <a:r>
              <a:rPr lang="en-US" altLang="zh-CN" sz="1600" noProof="1">
                <a:solidFill>
                  <a:srgbClr val="FF0000"/>
                </a:solidFill>
                <a:latin typeface="Consolas" panose="020B0609020204030204" pitchFamily="49" charset="0"/>
              </a:rPr>
              <a:t>NameError: name 'y' is not defined</a:t>
            </a:r>
          </a:p>
        </p:txBody>
      </p:sp>
      <p:grpSp>
        <p:nvGrpSpPr>
          <p:cNvPr id="7" name="组合 109"/>
          <p:cNvGrpSpPr/>
          <p:nvPr/>
        </p:nvGrpSpPr>
        <p:grpSpPr>
          <a:xfrm>
            <a:off x="539552" y="118397"/>
            <a:ext cx="7200800" cy="655385"/>
            <a:chOff x="956926" y="4596123"/>
            <a:chExt cx="7200800" cy="655385"/>
          </a:xfrm>
        </p:grpSpPr>
        <p:sp>
          <p:nvSpPr>
            <p:cNvPr id="8"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9" name="图片 8"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0"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 </a:t>
              </a:r>
              <a:r>
                <a:rPr lang="en-US" altLang="zh-CN" sz="3600" b="1" dirty="0">
                  <a:latin typeface="Times New Roman" panose="02020603050405020304" pitchFamily="18" charset="0"/>
                  <a:ea typeface="黑体" panose="02010609060101010101" pitchFamily="49" charset="-122"/>
                </a:rPr>
                <a:t>return</a:t>
              </a:r>
              <a:r>
                <a:rPr lang="zh-CN" altLang="en-US" sz="3600" b="1" dirty="0">
                  <a:latin typeface="Times New Roman" panose="02020603050405020304" pitchFamily="18" charset="0"/>
                  <a:ea typeface="黑体" panose="02010609060101010101" pitchFamily="49" charset="-122"/>
                </a:rPr>
                <a:t>语句与变量作用域 </a:t>
              </a:r>
            </a:p>
          </p:txBody>
        </p:sp>
      </p:grpSp>
      <p:sp>
        <p:nvSpPr>
          <p:cNvPr id="11" name="内容占位符 2"/>
          <p:cNvSpPr txBox="1"/>
          <p:nvPr/>
        </p:nvSpPr>
        <p:spPr bwMode="auto">
          <a:xfrm>
            <a:off x="4719042" y="3140968"/>
            <a:ext cx="41148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buSzPct val="90000"/>
              <a:buFont typeface="Wingdings" panose="05000000000000000000" pitchFamily="2" charset="2"/>
              <a:buNone/>
            </a:pPr>
            <a:r>
              <a:rPr lang="en-US" altLang="zh-CN" sz="1600" noProof="1">
                <a:latin typeface="Consolas" panose="020B0609020204030204" pitchFamily="49" charset="0"/>
              </a:rPr>
              <a:t>&gt;&gt;&gt; del x</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x</a:t>
            </a:r>
            <a:endParaRPr lang="zh-CN" altLang="en-US" sz="1600" noProof="1">
              <a:latin typeface="Consolas" panose="020B0609020204030204" pitchFamily="49" charset="0"/>
            </a:endParaRPr>
          </a:p>
          <a:p>
            <a:pPr>
              <a:spcBef>
                <a:spcPct val="0"/>
              </a:spcBef>
              <a:buSzPct val="90000"/>
              <a:buFont typeface="Wingdings" panose="05000000000000000000" pitchFamily="2" charset="2"/>
              <a:buNone/>
            </a:pPr>
            <a:r>
              <a:rPr lang="en-US" altLang="zh-CN" sz="1600" noProof="1">
                <a:solidFill>
                  <a:srgbClr val="FF0000"/>
                </a:solidFill>
                <a:latin typeface="Consolas" panose="020B0609020204030204" pitchFamily="49" charset="0"/>
              </a:rPr>
              <a:t>NameError: name 'x' is not defined</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demo()</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3  4</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x</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3</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y</a:t>
            </a:r>
            <a:endParaRPr lang="zh-CN" altLang="en-US" sz="1600" noProof="1">
              <a:latin typeface="Consolas" panose="020B0609020204030204" pitchFamily="49" charset="0"/>
            </a:endParaRPr>
          </a:p>
          <a:p>
            <a:pPr>
              <a:spcBef>
                <a:spcPct val="0"/>
              </a:spcBef>
              <a:buSzPct val="90000"/>
              <a:buFont typeface="Wingdings" panose="05000000000000000000" pitchFamily="2" charset="2"/>
              <a:buNone/>
            </a:pPr>
            <a:r>
              <a:rPr lang="en-US" altLang="zh-CN" sz="1600" noProof="1">
                <a:solidFill>
                  <a:srgbClr val="FF0000"/>
                </a:solidFill>
                <a:latin typeface="Consolas" panose="020B0609020204030204" pitchFamily="49" charset="0"/>
              </a:rPr>
              <a:t>NameError: name 'y' is not defined</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3" end="3"/>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1">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307" y="1484651"/>
            <a:ext cx="8065135" cy="3395980"/>
          </a:xfrm>
        </p:spPr>
        <p:txBody>
          <a:bodyPr vert="horz" wrap="square" lIns="68591" tIns="34295" rIns="68591" bIns="34295" numCol="1" anchor="t" anchorCtr="0" compatLnSpc="1"/>
          <a:lstStyle/>
          <a:p>
            <a:pPr>
              <a:lnSpc>
                <a:spcPct val="130000"/>
              </a:lnSpc>
              <a:spcBef>
                <a:spcPts val="0"/>
              </a:spcBef>
              <a:buClr>
                <a:srgbClr val="FF0000"/>
              </a:buClr>
              <a:buFont typeface="Wingdings" panose="05000000000000000000" pitchFamily="2" charset="2"/>
              <a:buChar char="n"/>
              <a:defRPr/>
            </a:pPr>
            <a:r>
              <a:rPr lang="zh-CN" altLang="en-US" sz="1800" noProof="1">
                <a:latin typeface="+mn-lt"/>
                <a:ea typeface="+mn-ea"/>
              </a:rPr>
              <a:t>注意：在某个作用域内</a:t>
            </a:r>
            <a:r>
              <a:rPr lang="zh-CN" altLang="en-US" sz="1800" noProof="1">
                <a:solidFill>
                  <a:srgbClr val="FF0000"/>
                </a:solidFill>
                <a:latin typeface="+mn-lt"/>
                <a:ea typeface="+mn-ea"/>
              </a:rPr>
              <a:t>任意位置</a:t>
            </a:r>
            <a:r>
              <a:rPr lang="zh-CN" altLang="en-US" sz="1800" noProof="1">
                <a:latin typeface="+mn-lt"/>
                <a:ea typeface="+mn-ea"/>
              </a:rPr>
              <a:t>只要有为变量赋值的操作，该变量在这个作用域内就是局部变量，</a:t>
            </a:r>
            <a:r>
              <a:rPr lang="zh-CN" altLang="en-US" sz="1800" noProof="1">
                <a:solidFill>
                  <a:srgbClr val="FF0000"/>
                </a:solidFill>
                <a:latin typeface="+mn-lt"/>
                <a:ea typeface="+mn-ea"/>
              </a:rPr>
              <a:t>除非</a:t>
            </a:r>
            <a:r>
              <a:rPr lang="zh-CN" altLang="en-US" sz="1800" noProof="1">
                <a:latin typeface="+mn-lt"/>
                <a:ea typeface="+mn-ea"/>
              </a:rPr>
              <a:t>使用</a:t>
            </a:r>
            <a:r>
              <a:rPr lang="en-US" altLang="zh-CN" sz="1800" noProof="1">
                <a:latin typeface="+mn-lt"/>
                <a:ea typeface="+mn-ea"/>
              </a:rPr>
              <a:t>global</a:t>
            </a:r>
            <a:r>
              <a:rPr lang="zh-CN" altLang="en-US" sz="1800" noProof="1">
                <a:latin typeface="+mn-lt"/>
                <a:ea typeface="+mn-ea"/>
              </a:rPr>
              <a:t>进行了声明。</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33</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 </a:t>
              </a:r>
              <a:r>
                <a:rPr lang="en-US" altLang="zh-CN" sz="3600" b="1" dirty="0">
                  <a:latin typeface="Times New Roman" panose="02020603050405020304" pitchFamily="18" charset="0"/>
                  <a:ea typeface="黑体" panose="02010609060101010101" pitchFamily="49" charset="-122"/>
                </a:rPr>
                <a:t>return</a:t>
              </a:r>
              <a:r>
                <a:rPr lang="zh-CN" altLang="en-US" sz="3600" b="1" dirty="0">
                  <a:latin typeface="Times New Roman" panose="02020603050405020304" pitchFamily="18" charset="0"/>
                  <a:ea typeface="黑体" panose="02010609060101010101"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5" name="矩形 4"/>
          <p:cNvSpPr/>
          <p:nvPr/>
        </p:nvSpPr>
        <p:spPr>
          <a:xfrm>
            <a:off x="1043608" y="2348880"/>
            <a:ext cx="7761834" cy="3293209"/>
          </a:xfrm>
          <a:prstGeom prst="rect">
            <a:avLst/>
          </a:prstGeom>
        </p:spPr>
        <p:txBody>
          <a:bodyPr wrap="square">
            <a:spAutoFit/>
          </a:bodyPr>
          <a:lstStyle/>
          <a:p>
            <a:pPr marL="0" indent="0">
              <a:spcBef>
                <a:spcPts val="0"/>
              </a:spcBef>
              <a:buNone/>
              <a:defRPr/>
            </a:pPr>
            <a:r>
              <a:rPr lang="zh-CN" altLang="en-US" sz="1600" noProof="1">
                <a:latin typeface="Consolas" panose="020B0609020204030204" pitchFamily="49" charset="0"/>
              </a:rPr>
              <a:t>&gt;&gt;&gt; x = 3</a:t>
            </a:r>
          </a:p>
          <a:p>
            <a:pPr marL="0" indent="0">
              <a:spcBef>
                <a:spcPts val="0"/>
              </a:spcBef>
              <a:buNone/>
              <a:defRPr/>
            </a:pPr>
            <a:r>
              <a:rPr lang="zh-CN" altLang="en-US" sz="1600" noProof="1">
                <a:latin typeface="Consolas" panose="020B0609020204030204" pitchFamily="49" charset="0"/>
              </a:rPr>
              <a:t>&gt;&gt;&gt; def f():</a:t>
            </a:r>
          </a:p>
          <a:p>
            <a:pPr marL="0" indent="0">
              <a:spcBef>
                <a:spcPts val="0"/>
              </a:spcBef>
              <a:buNone/>
              <a:defRPr/>
            </a:pPr>
            <a:r>
              <a:rPr lang="en-US" altLang="x-none" sz="1600" noProof="1">
                <a:latin typeface="Consolas" panose="020B0609020204030204" pitchFamily="49" charset="0"/>
                <a:sym typeface="+mn-ea"/>
              </a:rPr>
              <a:t>    </a:t>
            </a:r>
            <a:r>
              <a:rPr lang="zh-CN" altLang="en-US" sz="1600" noProof="1">
                <a:latin typeface="Consolas" panose="020B0609020204030204" pitchFamily="49" charset="0"/>
              </a:rPr>
              <a:t>print(x) </a:t>
            </a:r>
            <a:endParaRPr lang="en-US" altLang="zh-CN" sz="1600" noProof="1">
              <a:latin typeface="Consolas" panose="020B0609020204030204" pitchFamily="49" charset="0"/>
            </a:endParaRPr>
          </a:p>
          <a:p>
            <a:pPr marL="0" indent="0">
              <a:spcBef>
                <a:spcPts val="0"/>
              </a:spcBef>
              <a:buNone/>
              <a:defRPr/>
            </a:pPr>
            <a:r>
              <a:rPr lang="en-US" altLang="zh-CN" sz="1600" noProof="1">
                <a:latin typeface="Consolas" panose="020B0609020204030204" pitchFamily="49" charset="0"/>
              </a:rPr>
              <a:t>    </a:t>
            </a:r>
            <a:r>
              <a:rPr lang="zh-CN" altLang="en-US" sz="1600" noProof="1">
                <a:latin typeface="Consolas" panose="020B0609020204030204" pitchFamily="49" charset="0"/>
              </a:rPr>
              <a:t>x = 5</a:t>
            </a:r>
          </a:p>
          <a:p>
            <a:pPr marL="0" indent="0">
              <a:spcBef>
                <a:spcPts val="0"/>
              </a:spcBef>
              <a:buNone/>
              <a:defRPr/>
            </a:pPr>
            <a:r>
              <a:rPr lang="en-US" altLang="x-none" sz="1600" noProof="1">
                <a:latin typeface="Consolas" panose="020B0609020204030204" pitchFamily="49" charset="0"/>
                <a:sym typeface="+mn-ea"/>
              </a:rPr>
              <a:t>    </a:t>
            </a:r>
            <a:r>
              <a:rPr lang="zh-CN" altLang="en-US" sz="1600" noProof="1">
                <a:latin typeface="Consolas" panose="020B0609020204030204" pitchFamily="49" charset="0"/>
              </a:rPr>
              <a:t>print(x)</a:t>
            </a:r>
          </a:p>
          <a:p>
            <a:pPr marL="0" indent="0">
              <a:spcBef>
                <a:spcPts val="0"/>
              </a:spcBef>
              <a:buNone/>
              <a:defRPr/>
            </a:pPr>
            <a:endParaRPr lang="zh-CN" altLang="en-US" sz="1600" noProof="1">
              <a:latin typeface="Consolas" panose="020B0609020204030204" pitchFamily="49" charset="0"/>
            </a:endParaRPr>
          </a:p>
          <a:p>
            <a:pPr marL="0" indent="0">
              <a:spcBef>
                <a:spcPts val="0"/>
              </a:spcBef>
              <a:buNone/>
              <a:defRPr/>
            </a:pPr>
            <a:r>
              <a:rPr lang="zh-CN" altLang="en-US" sz="1600" noProof="1">
                <a:latin typeface="Consolas" panose="020B0609020204030204" pitchFamily="49" charset="0"/>
              </a:rPr>
              <a:t>&gt;&gt;&gt; f()</a:t>
            </a:r>
          </a:p>
          <a:p>
            <a:pPr marL="0" indent="0">
              <a:spcBef>
                <a:spcPts val="0"/>
              </a:spcBef>
              <a:buNone/>
              <a:defRPr/>
            </a:pPr>
            <a:r>
              <a:rPr lang="zh-CN" altLang="en-US" sz="1600" noProof="1">
                <a:solidFill>
                  <a:srgbClr val="FF0000"/>
                </a:solidFill>
                <a:latin typeface="Consolas" panose="020B0609020204030204" pitchFamily="49" charset="0"/>
              </a:rPr>
              <a:t>Traceback (most recent call last):</a:t>
            </a:r>
          </a:p>
          <a:p>
            <a:pPr marL="0" indent="0">
              <a:spcBef>
                <a:spcPts val="0"/>
              </a:spcBef>
              <a:buNone/>
              <a:defRPr/>
            </a:pPr>
            <a:r>
              <a:rPr lang="zh-CN" altLang="en-US" sz="1600" noProof="1">
                <a:solidFill>
                  <a:srgbClr val="FF0000"/>
                </a:solidFill>
                <a:latin typeface="Consolas" panose="020B0609020204030204" pitchFamily="49" charset="0"/>
              </a:rPr>
              <a:t>  File "&lt;pyshell#10&gt;", line 1, in &lt;module&gt;</a:t>
            </a:r>
          </a:p>
          <a:p>
            <a:pPr marL="0" indent="0">
              <a:spcBef>
                <a:spcPts val="0"/>
              </a:spcBef>
              <a:buNone/>
              <a:defRPr/>
            </a:pPr>
            <a:r>
              <a:rPr lang="zh-CN" altLang="en-US" sz="1600" noProof="1">
                <a:solidFill>
                  <a:srgbClr val="FF0000"/>
                </a:solidFill>
                <a:latin typeface="Consolas" panose="020B0609020204030204" pitchFamily="49" charset="0"/>
              </a:rPr>
              <a:t>    f()</a:t>
            </a:r>
          </a:p>
          <a:p>
            <a:pPr marL="0" indent="0">
              <a:spcBef>
                <a:spcPts val="0"/>
              </a:spcBef>
              <a:buNone/>
              <a:defRPr/>
            </a:pPr>
            <a:r>
              <a:rPr lang="zh-CN" altLang="en-US" sz="1600" noProof="1">
                <a:solidFill>
                  <a:srgbClr val="FF0000"/>
                </a:solidFill>
                <a:latin typeface="Consolas" panose="020B0609020204030204" pitchFamily="49" charset="0"/>
              </a:rPr>
              <a:t>  File "&lt;pyshell#9&gt;", line 2, in f</a:t>
            </a:r>
          </a:p>
          <a:p>
            <a:pPr marL="0" indent="0">
              <a:spcBef>
                <a:spcPts val="0"/>
              </a:spcBef>
              <a:buNone/>
              <a:defRPr/>
            </a:pPr>
            <a:r>
              <a:rPr lang="zh-CN" altLang="en-US" sz="1600" noProof="1">
                <a:solidFill>
                  <a:srgbClr val="FF0000"/>
                </a:solidFill>
                <a:latin typeface="Consolas" panose="020B0609020204030204" pitchFamily="49" charset="0"/>
              </a:rPr>
              <a:t>    print(x)</a:t>
            </a:r>
          </a:p>
          <a:p>
            <a:pPr marL="0" indent="0">
              <a:spcBef>
                <a:spcPts val="0"/>
              </a:spcBef>
              <a:buNone/>
              <a:defRPr/>
            </a:pPr>
            <a:r>
              <a:rPr lang="zh-CN" altLang="en-US" sz="1600" noProof="1">
                <a:solidFill>
                  <a:srgbClr val="FF0000"/>
                </a:solidFill>
                <a:latin typeface="Consolas" panose="020B0609020204030204" pitchFamily="49" charset="0"/>
              </a:rPr>
              <a:t>UnboundLocalError: local variable 'x' referenced before assignment</a:t>
            </a:r>
          </a:p>
        </p:txBody>
      </p:sp>
      <p:sp>
        <p:nvSpPr>
          <p:cNvPr id="11" name="矩形 10"/>
          <p:cNvSpPr/>
          <p:nvPr/>
        </p:nvSpPr>
        <p:spPr>
          <a:xfrm>
            <a:off x="3739269" y="2564904"/>
            <a:ext cx="5482952" cy="338554"/>
          </a:xfrm>
          <a:prstGeom prst="rect">
            <a:avLst/>
          </a:prstGeom>
        </p:spPr>
        <p:txBody>
          <a:bodyPr wrap="square">
            <a:spAutoFit/>
          </a:bodyPr>
          <a:lstStyle/>
          <a:p>
            <a:pPr marL="0" indent="0">
              <a:spcBef>
                <a:spcPts val="0"/>
              </a:spcBef>
              <a:buNone/>
              <a:defRPr/>
            </a:pP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本意是先输出全局变量</a:t>
            </a:r>
            <a:r>
              <a:rPr lang="en-US" altLang="zh-CN" sz="1600" noProof="1">
                <a:solidFill>
                  <a:srgbClr val="0000FF"/>
                </a:solidFill>
                <a:latin typeface="Consolas" panose="020B0609020204030204" pitchFamily="49" charset="0"/>
              </a:rPr>
              <a:t>x</a:t>
            </a:r>
            <a:r>
              <a:rPr lang="zh-CN" altLang="en-US" sz="1600" noProof="1">
                <a:solidFill>
                  <a:srgbClr val="0000FF"/>
                </a:solidFill>
                <a:latin typeface="Consolas" panose="020B0609020204030204" pitchFamily="49" charset="0"/>
              </a:rPr>
              <a:t>的值，但是不允许这样做</a:t>
            </a:r>
          </a:p>
        </p:txBody>
      </p:sp>
      <p:sp>
        <p:nvSpPr>
          <p:cNvPr id="12" name="矩形 11"/>
          <p:cNvSpPr/>
          <p:nvPr/>
        </p:nvSpPr>
        <p:spPr>
          <a:xfrm>
            <a:off x="3744230" y="3013364"/>
            <a:ext cx="5112568" cy="338554"/>
          </a:xfrm>
          <a:prstGeom prst="rect">
            <a:avLst/>
          </a:prstGeom>
        </p:spPr>
        <p:txBody>
          <a:bodyPr wrap="square">
            <a:spAutoFit/>
          </a:bodyPr>
          <a:lstStyle/>
          <a:p>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有赋值操作，因此在整个作用域内</a:t>
            </a:r>
            <a:r>
              <a:rPr lang="en-US" altLang="zh-CN" sz="1600" noProof="1">
                <a:solidFill>
                  <a:srgbClr val="0000FF"/>
                </a:solidFill>
                <a:latin typeface="Consolas" panose="020B0609020204030204" pitchFamily="49" charset="0"/>
              </a:rPr>
              <a:t>x</a:t>
            </a:r>
            <a:r>
              <a:rPr lang="zh-CN" altLang="en-US" sz="1600" noProof="1">
                <a:solidFill>
                  <a:srgbClr val="0000FF"/>
                </a:solidFill>
                <a:latin typeface="Consolas" panose="020B0609020204030204" pitchFamily="49" charset="0"/>
              </a:rPr>
              <a:t>都是局部变量</a:t>
            </a:r>
            <a:endParaRPr lang="zh-CN" altLang="en-US" sz="1600" dirty="0">
              <a:solidFill>
                <a:srgbClr val="0000FF"/>
              </a:solidFill>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vert="horz" wrap="square" lIns="68591" tIns="34295" rIns="68591" bIns="34295" numCol="1" anchor="t" anchorCtr="0" compatLnSpc="1"/>
          <a:lstStyle/>
          <a:p>
            <a:pPr>
              <a:lnSpc>
                <a:spcPct val="150000"/>
              </a:lnSpc>
              <a:spcBef>
                <a:spcPts val="600"/>
              </a:spcBef>
              <a:spcAft>
                <a:spcPts val="600"/>
              </a:spcAft>
              <a:buClr>
                <a:srgbClr val="FF0000"/>
              </a:buClr>
              <a:buFont typeface="Wingdings" panose="05000000000000000000" charset="0"/>
              <a:buChar char="n"/>
              <a:defRPr/>
            </a:pPr>
            <a:r>
              <a:rPr lang="zh-CN" altLang="en-US" sz="1800" noProof="1">
                <a:latin typeface="+mn-lt"/>
                <a:ea typeface="+mn-ea"/>
              </a:rPr>
              <a:t>如果局部变量与全局变量具有相同的名字，那么该</a:t>
            </a:r>
            <a:r>
              <a:rPr lang="zh-CN" altLang="en-US" sz="1800" noProof="1">
                <a:solidFill>
                  <a:srgbClr val="FF0000"/>
                </a:solidFill>
                <a:latin typeface="+mn-lt"/>
                <a:ea typeface="+mn-ea"/>
              </a:rPr>
              <a:t>局部变量会在自己的作用域内隐藏同名的全局变量</a:t>
            </a:r>
            <a:r>
              <a:rPr lang="zh-CN" altLang="en-US" sz="1800" noProof="1">
                <a:latin typeface="+mn-lt"/>
                <a:ea typeface="+mn-ea"/>
              </a:rPr>
              <a:t>。</a:t>
            </a:r>
          </a:p>
          <a:p>
            <a:pPr marL="0" indent="0">
              <a:buNone/>
              <a:defRPr/>
            </a:pPr>
            <a:endParaRPr lang="zh-CN" altLang="en-US" sz="1350" noProof="1">
              <a:latin typeface="Consolas" panose="020B0609020204030204" pitchFamily="49" charset="0"/>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34</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 </a:t>
              </a:r>
              <a:r>
                <a:rPr lang="en-US" altLang="zh-CN" sz="3600" b="1" dirty="0">
                  <a:latin typeface="Times New Roman" panose="02020603050405020304" pitchFamily="18" charset="0"/>
                  <a:ea typeface="黑体" panose="02010609060101010101" pitchFamily="49" charset="-122"/>
                </a:rPr>
                <a:t>return</a:t>
              </a:r>
              <a:r>
                <a:rPr lang="zh-CN" altLang="en-US" sz="3600" b="1" dirty="0">
                  <a:latin typeface="Times New Roman" panose="02020603050405020304" pitchFamily="18" charset="0"/>
                  <a:ea typeface="黑体" panose="02010609060101010101"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5" name="矩形 4"/>
          <p:cNvSpPr/>
          <p:nvPr/>
        </p:nvSpPr>
        <p:spPr>
          <a:xfrm>
            <a:off x="1043608" y="2346402"/>
            <a:ext cx="7776864" cy="2308324"/>
          </a:xfrm>
          <a:prstGeom prst="rect">
            <a:avLst/>
          </a:prstGeom>
        </p:spPr>
        <p:txBody>
          <a:bodyPr wrap="square">
            <a:spAutoFit/>
          </a:bodyPr>
          <a:lstStyle/>
          <a:p>
            <a:pPr marL="0" indent="0">
              <a:buNone/>
              <a:defRPr/>
            </a:pPr>
            <a:r>
              <a:rPr lang="zh-CN" altLang="en-US" noProof="1">
                <a:latin typeface="Consolas" panose="020B0609020204030204" pitchFamily="49" charset="0"/>
              </a:rPr>
              <a:t>&gt;&gt;&gt; def demo():</a:t>
            </a:r>
          </a:p>
          <a:p>
            <a:pPr marL="0" indent="0">
              <a:buNone/>
              <a:defRPr/>
            </a:pPr>
            <a:r>
              <a:rPr lang="en-US" altLang="x-none" noProof="1">
                <a:latin typeface="Consolas" panose="020B0609020204030204" pitchFamily="49" charset="0"/>
                <a:sym typeface="+mn-ea"/>
              </a:rPr>
              <a:t>    </a:t>
            </a:r>
            <a:r>
              <a:rPr lang="zh-CN" altLang="en-US" noProof="1">
                <a:latin typeface="Consolas" panose="020B0609020204030204" pitchFamily="49" charset="0"/>
              </a:rPr>
              <a:t>x = 3         	</a:t>
            </a:r>
          </a:p>
          <a:p>
            <a:pPr marL="0" indent="0">
              <a:buNone/>
              <a:defRPr/>
            </a:pPr>
            <a:r>
              <a:rPr lang="zh-CN" altLang="en-US" noProof="1">
                <a:latin typeface="Consolas" panose="020B0609020204030204" pitchFamily="49" charset="0"/>
              </a:rPr>
              <a:t>&gt;&gt;&gt; x = 5</a:t>
            </a:r>
          </a:p>
          <a:p>
            <a:pPr marL="0" indent="0">
              <a:buNone/>
              <a:defRPr/>
            </a:pPr>
            <a:r>
              <a:rPr lang="zh-CN" altLang="en-US" noProof="1">
                <a:latin typeface="Consolas" panose="020B0609020204030204" pitchFamily="49" charset="0"/>
              </a:rPr>
              <a:t>&gt;&gt;&gt; x</a:t>
            </a:r>
          </a:p>
          <a:p>
            <a:pPr marL="0" indent="0">
              <a:buNone/>
              <a:defRPr/>
            </a:pPr>
            <a:r>
              <a:rPr lang="zh-CN" altLang="en-US" noProof="1">
                <a:solidFill>
                  <a:srgbClr val="0000FF"/>
                </a:solidFill>
                <a:latin typeface="Consolas" panose="020B0609020204030204" pitchFamily="49" charset="0"/>
              </a:rPr>
              <a:t>5</a:t>
            </a:r>
          </a:p>
          <a:p>
            <a:pPr marL="0" indent="0">
              <a:buNone/>
              <a:defRPr/>
            </a:pPr>
            <a:r>
              <a:rPr lang="zh-CN" altLang="en-US" noProof="1">
                <a:latin typeface="Consolas" panose="020B0609020204030204" pitchFamily="49" charset="0"/>
              </a:rPr>
              <a:t>&gt;&gt;&gt; demo()</a:t>
            </a:r>
          </a:p>
          <a:p>
            <a:pPr marL="0" indent="0">
              <a:buNone/>
              <a:defRPr/>
            </a:pPr>
            <a:r>
              <a:rPr lang="zh-CN" altLang="en-US" noProof="1">
                <a:latin typeface="Consolas" panose="020B0609020204030204" pitchFamily="49" charset="0"/>
              </a:rPr>
              <a:t>&gt;&gt;&gt; x             </a:t>
            </a:r>
            <a:endParaRPr lang="en-US" altLang="zh-CN" noProof="1">
              <a:latin typeface="Consolas" panose="020B0609020204030204" pitchFamily="49" charset="0"/>
            </a:endParaRPr>
          </a:p>
          <a:p>
            <a:pPr marL="0" indent="0">
              <a:buNone/>
              <a:defRPr/>
            </a:pPr>
            <a:r>
              <a:rPr lang="zh-CN" altLang="en-US" noProof="1">
                <a:solidFill>
                  <a:srgbClr val="0000FF"/>
                </a:solidFill>
                <a:latin typeface="Consolas" panose="020B0609020204030204" pitchFamily="49" charset="0"/>
              </a:rPr>
              <a:t>5</a:t>
            </a:r>
          </a:p>
        </p:txBody>
      </p:sp>
      <p:sp>
        <p:nvSpPr>
          <p:cNvPr id="11" name="矩形 10"/>
          <p:cNvSpPr/>
          <p:nvPr/>
        </p:nvSpPr>
        <p:spPr>
          <a:xfrm>
            <a:off x="4788024" y="3861048"/>
            <a:ext cx="3773790" cy="369332"/>
          </a:xfrm>
          <a:prstGeom prst="rect">
            <a:avLst/>
          </a:prstGeom>
        </p:spPr>
        <p:txBody>
          <a:bodyPr wrap="none">
            <a:spAutoFit/>
          </a:bodyPr>
          <a:lstStyle/>
          <a:p>
            <a:pPr marL="0" indent="0">
              <a:buNone/>
              <a:defRPr/>
            </a:pPr>
            <a:r>
              <a:rPr lang="en-US" altLang="zh-CN" noProof="1">
                <a:solidFill>
                  <a:srgbClr val="0000FF"/>
                </a:solidFill>
                <a:latin typeface="Consolas" panose="020B0609020204030204" pitchFamily="49" charset="0"/>
                <a:ea typeface="仿宋" panose="02010609060101010101" pitchFamily="49" charset="-122"/>
              </a:rPr>
              <a:t>#</a:t>
            </a:r>
            <a:r>
              <a:rPr lang="zh-CN" altLang="en-US" noProof="1">
                <a:solidFill>
                  <a:srgbClr val="0000FF"/>
                </a:solidFill>
                <a:latin typeface="Consolas" panose="020B0609020204030204" pitchFamily="49" charset="0"/>
                <a:ea typeface="仿宋" panose="02010609060101010101" pitchFamily="49" charset="-122"/>
              </a:rPr>
              <a:t>函数执行不影响外面全局变量的值</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7487" y="1484651"/>
            <a:ext cx="8229600" cy="4678451"/>
          </a:xfrm>
        </p:spPr>
        <p:txBody>
          <a:bodyPr vert="horz" wrap="square" lIns="68591" tIns="34295" rIns="68591" bIns="34295" numCol="1" anchor="t" anchorCtr="0" compatLnSpc="1"/>
          <a:lstStyle/>
          <a:p>
            <a:pPr>
              <a:buClr>
                <a:srgbClr val="FF0000"/>
              </a:buClr>
              <a:buFont typeface="Wingdings" panose="05000000000000000000" charset="0"/>
              <a:buChar char="n"/>
              <a:defRPr/>
            </a:pPr>
            <a:r>
              <a:rPr lang="zh-CN" altLang="en-US" sz="1800" noProof="1">
                <a:latin typeface="+mn-lt"/>
                <a:ea typeface="+mn-ea"/>
              </a:rPr>
              <a:t>如果需要在同一个程序的不同模块之间共享全局变量的话，可以编写一个专门的模块来实现这一目的。例如，假设在模块A.py中有如下变量定义：</a:t>
            </a:r>
          </a:p>
          <a:p>
            <a:pPr marL="0" indent="0">
              <a:buNone/>
              <a:defRPr/>
            </a:pPr>
            <a:r>
              <a:rPr lang="zh-CN" altLang="en-US" sz="1350" noProof="1">
                <a:latin typeface="Consolas" panose="020B0609020204030204" pitchFamily="49" charset="0"/>
                <a:ea typeface="+mn-ea"/>
              </a:rPr>
              <a:t>                       global_variable = 0</a:t>
            </a:r>
          </a:p>
          <a:p>
            <a:pPr marL="0" indent="0">
              <a:buNone/>
              <a:defRPr/>
            </a:pPr>
            <a:endParaRPr lang="zh-CN" altLang="en-US" sz="1350" noProof="1">
              <a:latin typeface="Consolas" panose="020B0609020204030204" pitchFamily="49" charset="0"/>
              <a:ea typeface="+mn-ea"/>
            </a:endParaRPr>
          </a:p>
          <a:p>
            <a:pPr>
              <a:buClr>
                <a:srgbClr val="FF0000"/>
              </a:buClr>
              <a:buFont typeface="Wingdings" panose="05000000000000000000" charset="0"/>
              <a:buChar char="n"/>
              <a:defRPr/>
            </a:pPr>
            <a:r>
              <a:rPr lang="zh-CN" altLang="en-US" sz="1800" noProof="1">
                <a:latin typeface="+mn-lt"/>
                <a:ea typeface="+mn-ea"/>
              </a:rPr>
              <a:t>而在模块B.py中包含以下用来设置全局变量的语句：</a:t>
            </a:r>
          </a:p>
          <a:p>
            <a:pPr marL="0" indent="0">
              <a:buNone/>
              <a:defRPr/>
            </a:pPr>
            <a:r>
              <a:rPr lang="zh-CN" altLang="en-US" sz="1350" noProof="1">
                <a:latin typeface="Consolas" panose="020B0609020204030204" pitchFamily="49" charset="0"/>
                <a:ea typeface="+mn-ea"/>
              </a:rPr>
              <a:t>                       import A</a:t>
            </a:r>
          </a:p>
          <a:p>
            <a:pPr marL="0" indent="0">
              <a:buNone/>
              <a:defRPr/>
            </a:pPr>
            <a:r>
              <a:rPr lang="zh-CN" altLang="en-US" sz="1350" noProof="1">
                <a:latin typeface="Consolas" panose="020B0609020204030204" pitchFamily="49" charset="0"/>
                <a:ea typeface="+mn-ea"/>
              </a:rPr>
              <a:t>                       A.global_variable = 1</a:t>
            </a:r>
          </a:p>
          <a:p>
            <a:pPr marL="0" indent="0">
              <a:buNone/>
              <a:defRPr/>
            </a:pPr>
            <a:endParaRPr lang="zh-CN" altLang="en-US" sz="1350" noProof="1">
              <a:latin typeface="Consolas" panose="020B0609020204030204" pitchFamily="49" charset="0"/>
              <a:ea typeface="+mn-ea"/>
            </a:endParaRPr>
          </a:p>
          <a:p>
            <a:pPr>
              <a:buClr>
                <a:srgbClr val="FF0000"/>
              </a:buClr>
              <a:buFont typeface="Wingdings" panose="05000000000000000000" charset="0"/>
              <a:buChar char="n"/>
              <a:defRPr/>
            </a:pPr>
            <a:r>
              <a:rPr lang="zh-CN" altLang="en-US" sz="1800" noProof="1">
                <a:latin typeface="+mn-lt"/>
                <a:ea typeface="+mn-ea"/>
              </a:rPr>
              <a:t>在模块C.py中有以下语句来访问全局变量的值：</a:t>
            </a:r>
          </a:p>
          <a:p>
            <a:pPr marL="0" indent="0">
              <a:buNone/>
              <a:defRPr/>
            </a:pPr>
            <a:r>
              <a:rPr lang="zh-CN" altLang="en-US" sz="1350" noProof="1">
                <a:latin typeface="Consolas" panose="020B0609020204030204" pitchFamily="49" charset="0"/>
                <a:ea typeface="+mn-ea"/>
              </a:rPr>
              <a:t>                       import A</a:t>
            </a:r>
          </a:p>
          <a:p>
            <a:pPr marL="0" indent="0">
              <a:buNone/>
              <a:defRPr/>
            </a:pPr>
            <a:r>
              <a:rPr lang="zh-CN" altLang="en-US" sz="1350" noProof="1">
                <a:latin typeface="Consolas" panose="020B0609020204030204" pitchFamily="49" charset="0"/>
                <a:ea typeface="+mn-ea"/>
              </a:rPr>
              <a:t>                       print(A.global_variable)</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35</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 </a:t>
              </a:r>
              <a:r>
                <a:rPr lang="en-US" altLang="zh-CN" sz="3600" b="1" dirty="0">
                  <a:latin typeface="Times New Roman" panose="02020603050405020304" pitchFamily="18" charset="0"/>
                  <a:ea typeface="黑体" panose="02010609060101010101" pitchFamily="49" charset="-122"/>
                </a:rPr>
                <a:t>return</a:t>
              </a:r>
              <a:r>
                <a:rPr lang="zh-CN" altLang="en-US" sz="3600" b="1" dirty="0">
                  <a:latin typeface="Times New Roman" panose="02020603050405020304" pitchFamily="18" charset="0"/>
                  <a:ea typeface="黑体" panose="02010609060101010101"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11" name="Content Placeholder 2"/>
          <p:cNvSpPr txBox="1"/>
          <p:nvPr/>
        </p:nvSpPr>
        <p:spPr bwMode="auto">
          <a:xfrm>
            <a:off x="695808" y="4725144"/>
            <a:ext cx="8229600" cy="1294075"/>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Bef>
                <a:spcPct val="0"/>
              </a:spcBef>
              <a:buClr>
                <a:srgbClr val="FF0000"/>
              </a:buClr>
              <a:buFont typeface="Wingdings" panose="05000000000000000000" pitchFamily="2" charset="2"/>
              <a:buChar char="n"/>
            </a:pPr>
            <a:r>
              <a:rPr lang="en-US" altLang="en-US" sz="1800" dirty="0"/>
              <a:t>除了局部变量和全局变量，Python还支持使用nonlocal关键字定义一种介于二者之间的变量。</a:t>
            </a:r>
            <a:r>
              <a:rPr lang="en-US" altLang="en-US" sz="1800" dirty="0">
                <a:solidFill>
                  <a:srgbClr val="FF0000"/>
                </a:solidFill>
              </a:rPr>
              <a:t>关键字nonlocal声明的变量会引用</a:t>
            </a:r>
            <a:r>
              <a:rPr lang="zh-CN" altLang="en-US" sz="1800" dirty="0">
                <a:solidFill>
                  <a:srgbClr val="FF0000"/>
                </a:solidFill>
              </a:rPr>
              <a:t>上行代码</a:t>
            </a:r>
            <a:r>
              <a:rPr lang="en-US" altLang="en-US" sz="1800" dirty="0" err="1">
                <a:solidFill>
                  <a:srgbClr val="FF0000"/>
                </a:solidFill>
              </a:rPr>
              <a:t>距离最近的非全局作用域的变量</a:t>
            </a:r>
            <a:r>
              <a:rPr lang="zh-CN" altLang="en-US" sz="1800" dirty="0">
                <a:solidFill>
                  <a:srgbClr val="FF0000"/>
                </a:solidFill>
              </a:rPr>
              <a:t>（与</a:t>
            </a:r>
            <a:r>
              <a:rPr lang="en-US" altLang="zh-CN" sz="1800" dirty="0">
                <a:solidFill>
                  <a:srgbClr val="FF0000"/>
                </a:solidFill>
              </a:rPr>
              <a:t>_ </a:t>
            </a:r>
            <a:r>
              <a:rPr lang="zh-CN" altLang="en-US" sz="1800" dirty="0">
                <a:solidFill>
                  <a:srgbClr val="FF0000"/>
                </a:solidFill>
              </a:rPr>
              <a:t>类似，但</a:t>
            </a:r>
            <a:r>
              <a:rPr lang="en-US" altLang="zh-CN" sz="1800" dirty="0">
                <a:solidFill>
                  <a:srgbClr val="FF0000"/>
                </a:solidFill>
              </a:rPr>
              <a:t>_</a:t>
            </a:r>
            <a:r>
              <a:rPr lang="zh-CN" altLang="en-US" sz="1800" dirty="0">
                <a:solidFill>
                  <a:srgbClr val="FF0000"/>
                </a:solidFill>
              </a:rPr>
              <a:t>代表上行紧邻的对象）</a:t>
            </a:r>
            <a:r>
              <a:rPr lang="en-US" altLang="en-US" sz="1800" dirty="0"/>
              <a:t>，</a:t>
            </a:r>
            <a:r>
              <a:rPr lang="en-US" altLang="en-US" sz="1800" dirty="0" err="1">
                <a:solidFill>
                  <a:srgbClr val="FF0000"/>
                </a:solidFill>
              </a:rPr>
              <a:t>要求声明的变量已经存在</a:t>
            </a:r>
            <a:r>
              <a:rPr lang="en-US" altLang="en-US" sz="1800" dirty="0" err="1"/>
              <a:t>，关键字</a:t>
            </a:r>
            <a:r>
              <a:rPr lang="en-US" altLang="en-US" sz="1800" dirty="0" err="1">
                <a:solidFill>
                  <a:srgbClr val="FF0000"/>
                </a:solidFill>
              </a:rPr>
              <a:t>nonlocal不会创建新变量</a:t>
            </a:r>
            <a:r>
              <a:rPr lang="en-US" altLang="en-US" sz="1800" dirty="0"/>
              <a:t>。</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Content Placeholder 2"/>
          <p:cNvSpPr>
            <a:spLocks noGrp="1"/>
          </p:cNvSpPr>
          <p:nvPr>
            <p:ph idx="1"/>
          </p:nvPr>
        </p:nvSpPr>
        <p:spPr>
          <a:xfrm>
            <a:off x="1763688" y="1483402"/>
            <a:ext cx="7325995" cy="3394075"/>
          </a:xfrm>
        </p:spPr>
        <p:txBody>
          <a:bodyPr vert="horz" wrap="square" lIns="68591" tIns="34295" rIns="68591" bIns="34295" numCol="1" anchor="t" anchorCtr="0" compatLnSpc="1"/>
          <a:lstStyle/>
          <a:p>
            <a:pPr marL="0" indent="0">
              <a:spcBef>
                <a:spcPts val="0"/>
              </a:spcBef>
              <a:buNone/>
            </a:pP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scope_test():</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do_local():</a:t>
            </a:r>
          </a:p>
          <a:p>
            <a:pPr marL="0" indent="0">
              <a:spcBef>
                <a:spcPts val="0"/>
              </a:spcBef>
              <a:buNone/>
            </a:pPr>
            <a:r>
              <a:rPr lang="en-US" altLang="en-US" sz="1400" dirty="0">
                <a:latin typeface="Consolas" panose="020B0609020204030204" pitchFamily="49" charset="0"/>
              </a:rPr>
              <a:t>        spam = "我是局部变量"</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do_nonlocal():</a:t>
            </a:r>
          </a:p>
          <a:p>
            <a:pPr marL="0" indent="0">
              <a:spcBef>
                <a:spcPts val="0"/>
              </a:spcBef>
              <a:buNone/>
            </a:pPr>
            <a:r>
              <a:rPr lang="en-US" altLang="en-US" sz="1400" dirty="0">
                <a:latin typeface="Consolas" panose="020B0609020204030204" pitchFamily="49" charset="0"/>
              </a:rPr>
              <a:t>        </a:t>
            </a:r>
            <a:r>
              <a:rPr lang="en-US" altLang="en-US" sz="1400" dirty="0">
                <a:solidFill>
                  <a:schemeClr val="accent6">
                    <a:lumMod val="75000"/>
                  </a:schemeClr>
                </a:solidFill>
                <a:latin typeface="Consolas" panose="020B0609020204030204" pitchFamily="49" charset="0"/>
              </a:rPr>
              <a:t>nonlocal</a:t>
            </a:r>
            <a:r>
              <a:rPr lang="en-US" altLang="en-US" sz="1400" dirty="0">
                <a:latin typeface="Consolas" panose="020B0609020204030204" pitchFamily="49" charset="0"/>
              </a:rPr>
              <a:t> spam           </a:t>
            </a:r>
            <a:r>
              <a:rPr lang="en-US" altLang="en-US" sz="1400" dirty="0">
                <a:solidFill>
                  <a:srgbClr val="0000FF"/>
                </a:solidFill>
                <a:latin typeface="Consolas" panose="020B0609020204030204" pitchFamily="49" charset="0"/>
              </a:rPr>
              <a:t>#这时要求spam必须是已存在的变量</a:t>
            </a:r>
          </a:p>
          <a:p>
            <a:pPr marL="0" indent="0">
              <a:spcBef>
                <a:spcPts val="0"/>
              </a:spcBef>
              <a:buNone/>
            </a:pPr>
            <a:r>
              <a:rPr lang="en-US" altLang="en-US" sz="1400" dirty="0">
                <a:latin typeface="Consolas" panose="020B0609020204030204" pitchFamily="49" charset="0"/>
              </a:rPr>
              <a:t>        spam = "我不是局部变量，也不是全局变量"</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def</a:t>
            </a:r>
            <a:r>
              <a:rPr lang="en-US" altLang="en-US" sz="1400" dirty="0">
                <a:latin typeface="Consolas" panose="020B0609020204030204" pitchFamily="49" charset="0"/>
              </a:rPr>
              <a:t> do_global():</a:t>
            </a:r>
          </a:p>
          <a:p>
            <a:pPr marL="0" indent="0">
              <a:spcBef>
                <a:spcPts val="0"/>
              </a:spcBef>
              <a:buNone/>
            </a:pPr>
            <a:r>
              <a:rPr lang="en-US" altLang="en-US" sz="1400" dirty="0">
                <a:latin typeface="Consolas" panose="020B0609020204030204" pitchFamily="49" charset="0"/>
              </a:rPr>
              <a:t>        </a:t>
            </a:r>
            <a:r>
              <a:rPr lang="en-US" altLang="en-US" sz="1400" dirty="0">
                <a:solidFill>
                  <a:schemeClr val="accent6">
                    <a:lumMod val="75000"/>
                  </a:schemeClr>
                </a:solidFill>
                <a:latin typeface="Consolas" panose="020B0609020204030204" pitchFamily="49" charset="0"/>
              </a:rPr>
              <a:t>global</a:t>
            </a:r>
            <a:r>
              <a:rPr lang="en-US" altLang="en-US" sz="1400" dirty="0">
                <a:latin typeface="Consolas" panose="020B0609020204030204" pitchFamily="49" charset="0"/>
              </a:rPr>
              <a:t> spam             </a:t>
            </a:r>
            <a:r>
              <a:rPr lang="en-US" altLang="en-US" sz="1400" dirty="0">
                <a:solidFill>
                  <a:srgbClr val="0000FF"/>
                </a:solidFill>
                <a:latin typeface="Consolas" panose="020B0609020204030204" pitchFamily="49" charset="0"/>
              </a:rPr>
              <a:t>#如果全局作用域内没有spam，就自动新建一个</a:t>
            </a:r>
          </a:p>
          <a:p>
            <a:pPr marL="0" indent="0">
              <a:spcBef>
                <a:spcPts val="0"/>
              </a:spcBef>
              <a:buNone/>
            </a:pPr>
            <a:r>
              <a:rPr lang="en-US" altLang="en-US" sz="1400" dirty="0">
                <a:latin typeface="Consolas" panose="020B0609020204030204" pitchFamily="49" charset="0"/>
              </a:rPr>
              <a:t>        spam = "我是全局变量"</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    spam = "原来的值"</a:t>
            </a:r>
          </a:p>
          <a:p>
            <a:pPr marL="0" indent="0">
              <a:spcBef>
                <a:spcPts val="0"/>
              </a:spcBef>
              <a:buNone/>
            </a:pPr>
            <a:r>
              <a:rPr lang="en-US" altLang="en-US" sz="1400" dirty="0">
                <a:latin typeface="Consolas" panose="020B0609020204030204" pitchFamily="49" charset="0"/>
              </a:rPr>
              <a:t>    do_local()</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("局部变量赋值后：", spam)</a:t>
            </a:r>
          </a:p>
          <a:p>
            <a:pPr marL="0" indent="0">
              <a:spcBef>
                <a:spcPts val="0"/>
              </a:spcBef>
              <a:buNone/>
            </a:pPr>
            <a:r>
              <a:rPr lang="en-US" altLang="en-US" sz="1400" dirty="0">
                <a:latin typeface="Consolas" panose="020B0609020204030204" pitchFamily="49" charset="0"/>
              </a:rPr>
              <a:t>    do_nonlocal()</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("nonlocal变量赋值后：", spam)</a:t>
            </a:r>
          </a:p>
          <a:p>
            <a:pPr marL="0" indent="0">
              <a:spcBef>
                <a:spcPts val="0"/>
              </a:spcBef>
              <a:buNone/>
            </a:pPr>
            <a:r>
              <a:rPr lang="en-US" altLang="en-US" sz="1400" dirty="0">
                <a:latin typeface="Consolas" panose="020B0609020204030204" pitchFamily="49" charset="0"/>
              </a:rPr>
              <a:t>    do_global()</a:t>
            </a:r>
          </a:p>
          <a:p>
            <a:pPr marL="0" indent="0">
              <a:spcBef>
                <a:spcPts val="0"/>
              </a:spcBef>
              <a:buNone/>
            </a:pPr>
            <a:r>
              <a:rPr lang="en-US" altLang="en-US" sz="1400" dirty="0">
                <a:latin typeface="Consolas" panose="020B0609020204030204" pitchFamily="49" charset="0"/>
              </a:rPr>
              <a:t>    </a:t>
            </a: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("全局变量赋值后：", spam)</a:t>
            </a:r>
          </a:p>
          <a:p>
            <a:pPr marL="0" indent="0">
              <a:spcBef>
                <a:spcPts val="0"/>
              </a:spcBef>
              <a:buNone/>
            </a:pPr>
            <a:endParaRPr lang="en-US" altLang="en-US" sz="1400" dirty="0">
              <a:latin typeface="Consolas" panose="020B0609020204030204" pitchFamily="49" charset="0"/>
            </a:endParaRPr>
          </a:p>
          <a:p>
            <a:pPr marL="0" indent="0">
              <a:spcBef>
                <a:spcPts val="0"/>
              </a:spcBef>
              <a:buNone/>
            </a:pPr>
            <a:r>
              <a:rPr lang="en-US" altLang="en-US" sz="1400" dirty="0">
                <a:latin typeface="Consolas" panose="020B0609020204030204" pitchFamily="49" charset="0"/>
              </a:rPr>
              <a:t>scope_test()</a:t>
            </a:r>
          </a:p>
          <a:p>
            <a:pPr marL="0" indent="0">
              <a:spcBef>
                <a:spcPts val="0"/>
              </a:spcBef>
              <a:buNone/>
            </a:pPr>
            <a:r>
              <a:rPr lang="en-US" altLang="en-US" sz="1400" dirty="0">
                <a:solidFill>
                  <a:srgbClr val="0000FF"/>
                </a:solidFill>
                <a:latin typeface="Consolas" panose="020B0609020204030204" pitchFamily="49" charset="0"/>
              </a:rPr>
              <a:t>print</a:t>
            </a:r>
            <a:r>
              <a:rPr lang="en-US" altLang="en-US" sz="1400" dirty="0">
                <a:latin typeface="Consolas" panose="020B0609020204030204" pitchFamily="49" charset="0"/>
              </a:rPr>
              <a:t>("全局变量：", spam)</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36</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 </a:t>
              </a:r>
              <a:r>
                <a:rPr lang="en-US" altLang="zh-CN" sz="3600" b="1" dirty="0">
                  <a:latin typeface="Times New Roman" panose="02020603050405020304" pitchFamily="18" charset="0"/>
                  <a:ea typeface="黑体" panose="02010609060101010101" pitchFamily="49" charset="-122"/>
                </a:rPr>
                <a:t>return</a:t>
              </a:r>
              <a:r>
                <a:rPr lang="zh-CN" altLang="en-US" sz="3600" b="1" dirty="0">
                  <a:latin typeface="Times New Roman" panose="02020603050405020304" pitchFamily="18" charset="0"/>
                  <a:ea typeface="黑体" panose="02010609060101010101" pitchFamily="49" charset="-122"/>
                </a:rPr>
                <a:t>语句与变量作用域 </a:t>
              </a:r>
            </a:p>
          </p:txBody>
        </p:sp>
      </p:grpSp>
      <p:sp>
        <p:nvSpPr>
          <p:cNvPr id="10" name="矩形 9"/>
          <p:cNvSpPr/>
          <p:nvPr/>
        </p:nvSpPr>
        <p:spPr>
          <a:xfrm>
            <a:off x="323528" y="961431"/>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pic>
        <p:nvPicPr>
          <p:cNvPr id="4" name="图片 3"/>
          <p:cNvPicPr>
            <a:picLocks noChangeAspect="1"/>
          </p:cNvPicPr>
          <p:nvPr/>
        </p:nvPicPr>
        <p:blipFill>
          <a:blip r:embed="rId3"/>
          <a:stretch>
            <a:fillRect/>
          </a:stretch>
        </p:blipFill>
        <p:spPr>
          <a:xfrm>
            <a:off x="3563888" y="993851"/>
            <a:ext cx="5367539" cy="529743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9427" y="1379525"/>
            <a:ext cx="8224181" cy="3395980"/>
          </a:xfrm>
        </p:spPr>
        <p:txBody>
          <a:bodyPr vert="horz" wrap="square" lIns="68591" tIns="34295" rIns="68591" bIns="34295" numCol="1" anchor="t" anchorCtr="0" compatLnSpc="1"/>
          <a:lstStyle/>
          <a:p>
            <a:pPr indent="-306705">
              <a:spcBef>
                <a:spcPts val="0"/>
              </a:spcBef>
              <a:buClr>
                <a:srgbClr val="FF0000"/>
              </a:buClr>
              <a:buFont typeface="Wingdings" panose="05000000000000000000" pitchFamily="2" charset="2"/>
              <a:buChar char="n"/>
              <a:defRPr/>
            </a:pPr>
            <a:r>
              <a:rPr lang="zh-CN" altLang="en-US" sz="1600" noProof="1">
                <a:latin typeface="+mn-lt"/>
                <a:ea typeface="+mn-ea"/>
              </a:rPr>
              <a:t>变量访问时的</a:t>
            </a:r>
            <a:r>
              <a:rPr lang="en-US" altLang="zh-CN" sz="1600" noProof="1">
                <a:latin typeface="+mn-lt"/>
                <a:ea typeface="+mn-ea"/>
              </a:rPr>
              <a:t>LEGB</a:t>
            </a:r>
            <a:r>
              <a:rPr lang="zh-CN" altLang="en-US" sz="1600" noProof="1">
                <a:latin typeface="+mn-lt"/>
                <a:ea typeface="+mn-ea"/>
              </a:rPr>
              <a:t>顺序：</a:t>
            </a:r>
            <a:r>
              <a:rPr lang="zh-CN" altLang="en-US" sz="1600" noProof="1">
                <a:solidFill>
                  <a:srgbClr val="FF0000"/>
                </a:solidFill>
                <a:latin typeface="+mn-lt"/>
                <a:ea typeface="+mn-ea"/>
              </a:rPr>
              <a:t>Local ==&gt; Enclosing ==&gt; Global ==&gt; Builtin</a:t>
            </a:r>
            <a:endParaRPr lang="en-US" altLang="zh-CN" sz="1600" noProof="1">
              <a:solidFill>
                <a:srgbClr val="FF0000"/>
              </a:solidFill>
              <a:latin typeface="+mn-lt"/>
              <a:ea typeface="+mn-ea"/>
            </a:endParaRPr>
          </a:p>
          <a:p>
            <a:pPr indent="-306705">
              <a:spcBef>
                <a:spcPts val="0"/>
              </a:spcBef>
              <a:buClr>
                <a:srgbClr val="FF0000"/>
              </a:buClr>
              <a:buFont typeface="Arial" panose="020B0604020202020204" pitchFamily="34" charset="0"/>
              <a:buChar char="•"/>
              <a:defRPr/>
            </a:pPr>
            <a:r>
              <a:rPr lang="zh-CN" altLang="en-US" sz="1600" b="1" dirty="0"/>
              <a:t>函数内部</a:t>
            </a:r>
            <a:r>
              <a:rPr lang="zh-CN" altLang="en-US" sz="1600" b="1" noProof="1"/>
              <a:t>==&gt;函数内部与嵌入函数之间 ==&gt;</a:t>
            </a:r>
            <a:r>
              <a:rPr lang="zh-CN" altLang="en-US" sz="1600" b="1" dirty="0"/>
              <a:t>全局</a:t>
            </a:r>
            <a:r>
              <a:rPr lang="zh-CN" altLang="en-US" sz="1600" b="1" noProof="1"/>
              <a:t>==&gt;</a:t>
            </a:r>
            <a:r>
              <a:rPr lang="zh-CN" altLang="en-US" sz="1600" b="1" dirty="0"/>
              <a:t>内置作用域</a:t>
            </a:r>
            <a:endParaRPr lang="zh-CN" altLang="en-US" sz="1600" b="1" noProof="1">
              <a:latin typeface="+mn-lt"/>
              <a:ea typeface="+mn-ea"/>
            </a:endParaRPr>
          </a:p>
          <a:p>
            <a:pPr marL="0" indent="0">
              <a:spcBef>
                <a:spcPts val="0"/>
              </a:spcBef>
              <a:buNone/>
              <a:defRPr/>
            </a:pPr>
            <a:endParaRPr lang="en-US" altLang="zh-CN" sz="1100" noProof="1">
              <a:latin typeface="Consolas" panose="020B0609020204030204" pitchFamily="49" charset="0"/>
              <a:ea typeface="+mn-ea"/>
            </a:endParaRPr>
          </a:p>
          <a:p>
            <a:pPr marL="0" indent="0">
              <a:spcBef>
                <a:spcPts val="0"/>
              </a:spcBef>
              <a:buNone/>
              <a:defRPr/>
            </a:pPr>
            <a:r>
              <a:rPr lang="zh-CN" altLang="en-US" sz="1100" b="1" noProof="1">
                <a:latin typeface="Consolas" panose="020B0609020204030204" pitchFamily="49" charset="0"/>
                <a:ea typeface="+mn-ea"/>
              </a:rPr>
              <a:t>x = 3</a:t>
            </a:r>
          </a:p>
          <a:p>
            <a:pPr marL="0" indent="0">
              <a:spcBef>
                <a:spcPts val="0"/>
              </a:spcBef>
              <a:buNone/>
              <a:defRPr/>
            </a:pPr>
            <a:r>
              <a:rPr lang="zh-CN" altLang="en-US" sz="1100" b="1" noProof="1">
                <a:solidFill>
                  <a:srgbClr val="0000FF"/>
                </a:solidFill>
                <a:latin typeface="Consolas" panose="020B0609020204030204" pitchFamily="49" charset="0"/>
                <a:ea typeface="+mn-ea"/>
              </a:rPr>
              <a:t>def</a:t>
            </a:r>
            <a:r>
              <a:rPr lang="zh-CN" altLang="en-US" sz="1100" b="1" noProof="1">
                <a:latin typeface="Consolas" panose="020B0609020204030204" pitchFamily="49" charset="0"/>
                <a:ea typeface="+mn-ea"/>
              </a:rPr>
              <a:t> outer():</a:t>
            </a:r>
          </a:p>
          <a:p>
            <a:pPr marL="0" indent="0">
              <a:spcBef>
                <a:spcPts val="0"/>
              </a:spcBef>
              <a:buNone/>
              <a:defRPr/>
            </a:pPr>
            <a:r>
              <a:rPr lang="zh-CN" altLang="en-US" sz="1100" b="1" noProof="1">
                <a:latin typeface="Consolas" panose="020B0609020204030204" pitchFamily="49" charset="0"/>
                <a:ea typeface="+mn-ea"/>
              </a:rPr>
              <a:t>    y = 5</a:t>
            </a:r>
          </a:p>
          <a:p>
            <a:pPr marL="0" indent="0">
              <a:spcBef>
                <a:spcPts val="0"/>
              </a:spcBef>
              <a:buNone/>
              <a:defRPr/>
            </a:pPr>
            <a:endParaRPr lang="zh-CN" altLang="en-US" sz="1100" b="1" noProof="1">
              <a:latin typeface="Consolas" panose="020B0609020204030204" pitchFamily="49" charset="0"/>
              <a:ea typeface="+mn-ea"/>
            </a:endParaRPr>
          </a:p>
          <a:p>
            <a:pPr marL="0" indent="0">
              <a:spcBef>
                <a:spcPts val="0"/>
              </a:spcBef>
              <a:buNone/>
              <a:defRPr/>
            </a:pPr>
            <a:r>
              <a:rPr lang="zh-CN" altLang="en-US" sz="1100" b="1" noProof="1">
                <a:solidFill>
                  <a:srgbClr val="0000FF"/>
                </a:solidFill>
                <a:latin typeface="Consolas" panose="020B0609020204030204" pitchFamily="49" charset="0"/>
                <a:ea typeface="+mn-ea"/>
              </a:rPr>
              <a:t>    def</a:t>
            </a:r>
            <a:r>
              <a:rPr lang="zh-CN" altLang="en-US" sz="1100" b="1" noProof="1">
                <a:latin typeface="Consolas" panose="020B0609020204030204" pitchFamily="49" charset="0"/>
                <a:ea typeface="+mn-ea"/>
              </a:rPr>
              <a:t> map():</a:t>
            </a:r>
          </a:p>
          <a:p>
            <a:pPr marL="0" indent="0">
              <a:spcBef>
                <a:spcPts val="0"/>
              </a:spcBef>
              <a:buNone/>
              <a:defRPr/>
            </a:pPr>
            <a:r>
              <a:rPr lang="zh-CN" altLang="en-US" sz="1100" b="1" noProof="1">
                <a:latin typeface="Consolas" panose="020B0609020204030204" pitchFamily="49" charset="0"/>
                <a:ea typeface="+mn-ea"/>
              </a:rPr>
              <a:t>        return '我是假的map()函数'</a:t>
            </a:r>
          </a:p>
          <a:p>
            <a:pPr marL="0" indent="0">
              <a:spcBef>
                <a:spcPts val="0"/>
              </a:spcBef>
              <a:buNone/>
              <a:defRPr/>
            </a:pPr>
            <a:r>
              <a:rPr lang="zh-CN" altLang="en-US" sz="1100" b="1" noProof="1">
                <a:latin typeface="Consolas" panose="020B0609020204030204" pitchFamily="49" charset="0"/>
                <a:ea typeface="+mn-ea"/>
              </a:rPr>
              <a:t>    </a:t>
            </a:r>
          </a:p>
          <a:p>
            <a:pPr marL="0" indent="0">
              <a:spcBef>
                <a:spcPts val="0"/>
              </a:spcBef>
              <a:buNone/>
              <a:defRPr/>
            </a:pPr>
            <a:r>
              <a:rPr lang="zh-CN" altLang="en-US" sz="1100" b="1" noProof="1">
                <a:latin typeface="Consolas" panose="020B0609020204030204" pitchFamily="49" charset="0"/>
                <a:ea typeface="+mn-ea"/>
              </a:rPr>
              <a:t>    </a:t>
            </a:r>
            <a:r>
              <a:rPr lang="zh-CN" altLang="en-US" sz="1100" b="1" noProof="1">
                <a:solidFill>
                  <a:srgbClr val="0000FF"/>
                </a:solidFill>
                <a:latin typeface="Consolas" panose="020B0609020204030204" pitchFamily="49" charset="0"/>
                <a:ea typeface="+mn-ea"/>
              </a:rPr>
              <a:t>def</a:t>
            </a:r>
            <a:r>
              <a:rPr lang="zh-CN" altLang="en-US" sz="1100" b="1" noProof="1">
                <a:latin typeface="Consolas" panose="020B0609020204030204" pitchFamily="49" charset="0"/>
                <a:ea typeface="+mn-ea"/>
              </a:rPr>
              <a:t> inner():</a:t>
            </a:r>
          </a:p>
          <a:p>
            <a:pPr marL="0" indent="0">
              <a:spcBef>
                <a:spcPts val="0"/>
              </a:spcBef>
              <a:buNone/>
              <a:defRPr/>
            </a:pPr>
            <a:r>
              <a:rPr lang="zh-CN" altLang="en-US" sz="1100" b="1" noProof="1">
                <a:latin typeface="Consolas" panose="020B0609020204030204" pitchFamily="49" charset="0"/>
                <a:ea typeface="+mn-ea"/>
              </a:rPr>
              <a:t>        x = 7</a:t>
            </a:r>
          </a:p>
          <a:p>
            <a:pPr marL="0" indent="0">
              <a:spcBef>
                <a:spcPts val="0"/>
              </a:spcBef>
              <a:buNone/>
              <a:defRPr/>
            </a:pPr>
            <a:r>
              <a:rPr lang="zh-CN" altLang="en-US" sz="1100" b="1" noProof="1">
                <a:latin typeface="Consolas" panose="020B0609020204030204" pitchFamily="49" charset="0"/>
                <a:ea typeface="+mn-ea"/>
              </a:rPr>
              <a:t>        y = 9</a:t>
            </a:r>
          </a:p>
          <a:p>
            <a:pPr marL="0" indent="0">
              <a:spcBef>
                <a:spcPts val="0"/>
              </a:spcBef>
              <a:buNone/>
              <a:defRPr/>
            </a:pPr>
            <a:r>
              <a:rPr lang="zh-CN" altLang="en-US" sz="1100" b="1" noProof="1">
                <a:latin typeface="Consolas" panose="020B0609020204030204" pitchFamily="49" charset="0"/>
                <a:ea typeface="+mn-ea"/>
              </a:rPr>
              <a:t>        print('inner:', x, y, max(x,y), map())</a:t>
            </a:r>
          </a:p>
          <a:p>
            <a:pPr marL="0" indent="0">
              <a:spcBef>
                <a:spcPts val="0"/>
              </a:spcBef>
              <a:buNone/>
              <a:defRPr/>
            </a:pPr>
            <a:r>
              <a:rPr lang="zh-CN" altLang="en-US" sz="1100" b="1" noProof="1">
                <a:latin typeface="Consolas" panose="020B0609020204030204" pitchFamily="49" charset="0"/>
                <a:ea typeface="+mn-ea"/>
              </a:rPr>
              <a:t>        </a:t>
            </a:r>
          </a:p>
          <a:p>
            <a:pPr marL="0" indent="0">
              <a:spcBef>
                <a:spcPts val="0"/>
              </a:spcBef>
              <a:buNone/>
              <a:defRPr/>
            </a:pPr>
            <a:r>
              <a:rPr lang="zh-CN" altLang="en-US" sz="1100" b="1" noProof="1">
                <a:latin typeface="Consolas" panose="020B0609020204030204" pitchFamily="49" charset="0"/>
                <a:ea typeface="+mn-ea"/>
              </a:rPr>
              <a:t>  </a:t>
            </a:r>
            <a:endParaRPr lang="en-US" altLang="zh-CN" sz="1100" b="1" noProof="1">
              <a:latin typeface="Consolas" panose="020B0609020204030204" pitchFamily="49" charset="0"/>
              <a:ea typeface="+mn-ea"/>
            </a:endParaRPr>
          </a:p>
          <a:p>
            <a:pPr marL="0" indent="0">
              <a:spcBef>
                <a:spcPts val="0"/>
              </a:spcBef>
              <a:buNone/>
              <a:defRPr/>
            </a:pPr>
            <a:endParaRPr lang="en-US" altLang="zh-CN" sz="1100" b="1" noProof="1">
              <a:latin typeface="Consolas" panose="020B0609020204030204" pitchFamily="49" charset="0"/>
              <a:ea typeface="+mn-ea"/>
            </a:endParaRPr>
          </a:p>
          <a:p>
            <a:pPr marL="0" indent="0">
              <a:spcBef>
                <a:spcPts val="0"/>
              </a:spcBef>
              <a:buNone/>
              <a:defRPr/>
            </a:pPr>
            <a:r>
              <a:rPr lang="zh-CN" altLang="en-US" sz="1100" b="1" noProof="1">
                <a:latin typeface="Consolas" panose="020B0609020204030204" pitchFamily="49" charset="0"/>
                <a:ea typeface="+mn-ea"/>
              </a:rPr>
              <a:t>  </a:t>
            </a:r>
            <a:endParaRPr lang="en-US" altLang="zh-CN" sz="1100" b="1" noProof="1">
              <a:latin typeface="Consolas" panose="020B0609020204030204" pitchFamily="49" charset="0"/>
              <a:ea typeface="+mn-ea"/>
            </a:endParaRPr>
          </a:p>
          <a:p>
            <a:pPr marL="0" indent="0">
              <a:spcBef>
                <a:spcPts val="0"/>
              </a:spcBef>
              <a:buNone/>
              <a:defRPr/>
            </a:pPr>
            <a:r>
              <a:rPr lang="zh-CN" altLang="en-US" sz="1100" b="1" noProof="1">
                <a:latin typeface="Consolas" panose="020B0609020204030204" pitchFamily="49" charset="0"/>
                <a:ea typeface="+mn-ea"/>
              </a:rPr>
              <a:t>inner()</a:t>
            </a:r>
          </a:p>
          <a:p>
            <a:pPr marL="0" indent="0">
              <a:spcBef>
                <a:spcPts val="0"/>
              </a:spcBef>
              <a:buNone/>
              <a:defRPr/>
            </a:pPr>
            <a:r>
              <a:rPr lang="zh-CN" altLang="en-US" sz="1100" b="1" noProof="1">
                <a:solidFill>
                  <a:srgbClr val="0000FF"/>
                </a:solidFill>
                <a:latin typeface="Consolas" panose="020B0609020204030204" pitchFamily="49" charset="0"/>
                <a:ea typeface="+mn-ea"/>
              </a:rPr>
              <a:t>print</a:t>
            </a:r>
            <a:r>
              <a:rPr lang="zh-CN" altLang="en-US" sz="1100" b="1" noProof="1">
                <a:latin typeface="Consolas" panose="020B0609020204030204" pitchFamily="49" charset="0"/>
                <a:ea typeface="+mn-ea"/>
              </a:rPr>
              <a:t>('outer:', x, y, max(x,y), map())</a:t>
            </a:r>
          </a:p>
          <a:p>
            <a:pPr marL="0" indent="0">
              <a:spcBef>
                <a:spcPts val="0"/>
              </a:spcBef>
              <a:buNone/>
              <a:defRPr/>
            </a:pPr>
            <a:r>
              <a:rPr lang="zh-CN" altLang="en-US" sz="1100" b="1" noProof="1">
                <a:latin typeface="Consolas" panose="020B0609020204030204" pitchFamily="49" charset="0"/>
                <a:ea typeface="+mn-ea"/>
              </a:rPr>
              <a:t>    </a:t>
            </a:r>
          </a:p>
          <a:p>
            <a:pPr marL="0" indent="0">
              <a:spcBef>
                <a:spcPts val="0"/>
              </a:spcBef>
              <a:buNone/>
              <a:defRPr/>
            </a:pPr>
            <a:endParaRPr lang="en-US" altLang="zh-CN" sz="1050" b="1" noProof="1">
              <a:latin typeface="Consolas" panose="020B0609020204030204" pitchFamily="49" charset="0"/>
              <a:ea typeface="+mn-ea"/>
            </a:endParaRPr>
          </a:p>
          <a:p>
            <a:pPr marL="0" indent="0">
              <a:spcBef>
                <a:spcPts val="0"/>
              </a:spcBef>
              <a:buNone/>
              <a:defRPr/>
            </a:pPr>
            <a:endParaRPr lang="en-US" altLang="zh-CN" sz="1050" b="1" noProof="1">
              <a:latin typeface="Consolas" panose="020B0609020204030204" pitchFamily="49" charset="0"/>
              <a:ea typeface="+mn-ea"/>
            </a:endParaRPr>
          </a:p>
          <a:p>
            <a:pPr marL="0" indent="0">
              <a:spcBef>
                <a:spcPts val="0"/>
              </a:spcBef>
              <a:buNone/>
              <a:defRPr/>
            </a:pPr>
            <a:endParaRPr lang="en-US" altLang="zh-CN" sz="1050" b="1" noProof="1">
              <a:latin typeface="Consolas" panose="020B0609020204030204" pitchFamily="49" charset="0"/>
              <a:ea typeface="+mn-ea"/>
            </a:endParaRPr>
          </a:p>
          <a:p>
            <a:pPr marL="0" indent="0">
              <a:spcBef>
                <a:spcPts val="0"/>
              </a:spcBef>
              <a:buNone/>
              <a:defRPr/>
            </a:pPr>
            <a:r>
              <a:rPr lang="zh-CN" altLang="en-US" sz="1050" b="1" noProof="1">
                <a:latin typeface="Consolas" panose="020B0609020204030204" pitchFamily="49" charset="0"/>
                <a:ea typeface="+mn-ea"/>
              </a:rPr>
              <a:t>outer()</a:t>
            </a:r>
          </a:p>
          <a:p>
            <a:pPr marL="0" indent="0">
              <a:spcBef>
                <a:spcPts val="0"/>
              </a:spcBef>
              <a:buNone/>
              <a:defRPr/>
            </a:pPr>
            <a:r>
              <a:rPr lang="zh-CN" altLang="en-US" sz="1050" b="1" noProof="1">
                <a:solidFill>
                  <a:srgbClr val="0000FF"/>
                </a:solidFill>
                <a:latin typeface="Consolas" panose="020B0609020204030204" pitchFamily="49" charset="0"/>
                <a:ea typeface="+mn-ea"/>
              </a:rPr>
              <a:t>print</a:t>
            </a:r>
            <a:r>
              <a:rPr lang="zh-CN" altLang="en-US" sz="1050" b="1" noProof="1">
                <a:latin typeface="Consolas" panose="020B0609020204030204" pitchFamily="49" charset="0"/>
                <a:ea typeface="+mn-ea"/>
              </a:rPr>
              <a:t>('outside:', x, y, max(x,y))</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37</a:t>
            </a:fld>
            <a:endParaRPr lang="zh-CN" altLang="en-US" dirty="0"/>
          </a:p>
        </p:txBody>
      </p:sp>
      <p:grpSp>
        <p:nvGrpSpPr>
          <p:cNvPr id="6" name="组合 109"/>
          <p:cNvGrpSpPr/>
          <p:nvPr/>
        </p:nvGrpSpPr>
        <p:grpSpPr>
          <a:xfrm>
            <a:off x="539552" y="118397"/>
            <a:ext cx="7200800" cy="655385"/>
            <a:chOff x="956926" y="4596123"/>
            <a:chExt cx="7200800" cy="655385"/>
          </a:xfrm>
        </p:grpSpPr>
        <p:sp>
          <p:nvSpPr>
            <p:cNvPr id="7" name="Freeform 5"/>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b="1" dirty="0">
                <a:ea typeface="微软雅黑" panose="020B0503020204020204"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124495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5.4 </a:t>
              </a:r>
              <a:r>
                <a:rPr lang="zh-CN" altLang="en-US" sz="3600" b="1" dirty="0">
                  <a:latin typeface="Times New Roman" panose="02020603050405020304" pitchFamily="18" charset="0"/>
                  <a:ea typeface="黑体" panose="02010609060101010101" pitchFamily="49" charset="-122"/>
                </a:rPr>
                <a:t> </a:t>
              </a:r>
              <a:r>
                <a:rPr lang="en-US" altLang="zh-CN" sz="3600" b="1" dirty="0">
                  <a:latin typeface="Times New Roman" panose="02020603050405020304" pitchFamily="18" charset="0"/>
                  <a:ea typeface="黑体" panose="02010609060101010101" pitchFamily="49" charset="-122"/>
                </a:rPr>
                <a:t>return</a:t>
              </a:r>
              <a:r>
                <a:rPr lang="zh-CN" altLang="en-US" sz="3600" b="1" dirty="0">
                  <a:latin typeface="Times New Roman" panose="02020603050405020304" pitchFamily="18" charset="0"/>
                  <a:ea typeface="黑体" panose="02010609060101010101" pitchFamily="49" charset="-122"/>
                </a:rPr>
                <a:t>语句与变量作用域 </a:t>
              </a:r>
            </a:p>
          </p:txBody>
        </p:sp>
      </p:grpSp>
      <p:sp>
        <p:nvSpPr>
          <p:cNvPr id="10" name="矩形 9"/>
          <p:cNvSpPr/>
          <p:nvPr/>
        </p:nvSpPr>
        <p:spPr>
          <a:xfrm>
            <a:off x="251520" y="904730"/>
            <a:ext cx="2375971" cy="523220"/>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800" b="1" dirty="0">
                <a:ea typeface="仿宋" panose="02010609060101010101" pitchFamily="49" charset="-122"/>
              </a:rPr>
              <a:t>变量作用域 </a:t>
            </a:r>
          </a:p>
        </p:txBody>
      </p:sp>
      <p:sp>
        <p:nvSpPr>
          <p:cNvPr id="4" name="矩形 3"/>
          <p:cNvSpPr/>
          <p:nvPr/>
        </p:nvSpPr>
        <p:spPr>
          <a:xfrm>
            <a:off x="4139952" y="3077515"/>
            <a:ext cx="4824536" cy="938719"/>
          </a:xfrm>
          <a:prstGeom prst="rect">
            <a:avLst/>
          </a:prstGeom>
          <a:ln>
            <a:solidFill>
              <a:srgbClr val="FF0000"/>
            </a:solidFill>
          </a:ln>
        </p:spPr>
        <p:txBody>
          <a:bodyPr wrap="square">
            <a:spAutoFit/>
          </a:bodyPr>
          <a:lstStyle/>
          <a:p>
            <a:pPr marL="0" indent="0">
              <a:spcBef>
                <a:spcPts val="0"/>
              </a:spcBef>
              <a:buNone/>
              <a:defRPr/>
            </a:pPr>
            <a:r>
              <a:rPr lang="zh-CN" altLang="en-US" sz="1100" noProof="1">
                <a:solidFill>
                  <a:srgbClr val="0000FF"/>
                </a:solidFill>
                <a:latin typeface="Consolas" panose="020B0609020204030204" pitchFamily="49" charset="0"/>
              </a:rPr>
              <a:t># 最内层的作用域内，局部变量（Local）x,y优先被访问</a:t>
            </a:r>
          </a:p>
          <a:p>
            <a:pPr marL="0" indent="0">
              <a:spcBef>
                <a:spcPts val="0"/>
              </a:spcBef>
              <a:buNone/>
              <a:defRPr/>
            </a:pPr>
            <a:r>
              <a:rPr lang="zh-CN" altLang="en-US" sz="1100" noProof="1">
                <a:solidFill>
                  <a:srgbClr val="0000FF"/>
                </a:solidFill>
                <a:latin typeface="Consolas" panose="020B0609020204030204" pitchFamily="49" charset="0"/>
              </a:rPr>
              <a:t># 在局部作用域、闭包作用域、全局作用域内都不存在函数max，最后在内置作用域（Builtin）内搜索到函数max</a:t>
            </a:r>
          </a:p>
          <a:p>
            <a:pPr marL="0" indent="0">
              <a:spcBef>
                <a:spcPts val="0"/>
              </a:spcBef>
              <a:buNone/>
              <a:defRPr/>
            </a:pPr>
            <a:r>
              <a:rPr lang="zh-CN" altLang="en-US" sz="1100" noProof="1">
                <a:solidFill>
                  <a:srgbClr val="0000FF"/>
                </a:solidFill>
                <a:latin typeface="Consolas" panose="020B0609020204030204" pitchFamily="49" charset="0"/>
              </a:rPr>
              <a:t># 当前作用域中不存在map，但在外层的闭包作用域内搜索到了，并没有调用内置函数map，被拦截了</a:t>
            </a:r>
            <a:endParaRPr lang="zh-CN" altLang="en-US" sz="1100" dirty="0">
              <a:solidFill>
                <a:srgbClr val="0000FF"/>
              </a:solidFill>
            </a:endParaRPr>
          </a:p>
        </p:txBody>
      </p:sp>
      <p:sp>
        <p:nvSpPr>
          <p:cNvPr id="5" name="矩形 4"/>
          <p:cNvSpPr/>
          <p:nvPr/>
        </p:nvSpPr>
        <p:spPr>
          <a:xfrm>
            <a:off x="4139952" y="2536710"/>
            <a:ext cx="4824536" cy="461665"/>
          </a:xfrm>
          <a:prstGeom prst="rect">
            <a:avLst/>
          </a:prstGeom>
          <a:ln>
            <a:solidFill>
              <a:srgbClr val="FF0000"/>
            </a:solidFill>
          </a:ln>
        </p:spPr>
        <p:txBody>
          <a:bodyPr wrap="square">
            <a:spAutoFit/>
          </a:bodyPr>
          <a:lstStyle/>
          <a:p>
            <a:pPr marL="0" indent="0">
              <a:spcBef>
                <a:spcPts val="0"/>
              </a:spcBef>
              <a:buNone/>
              <a:defRPr/>
            </a:pPr>
            <a:r>
              <a:rPr lang="zh-CN" altLang="en-US" sz="1200" noProof="1">
                <a:solidFill>
                  <a:srgbClr val="0000FF"/>
                </a:solidFill>
                <a:latin typeface="Consolas" panose="020B0609020204030204" pitchFamily="49" charset="0"/>
                <a:ea typeface="仿宋" panose="02010609060101010101" pitchFamily="49" charset="-122"/>
              </a:rPr>
              <a:t># 这个自定义函数和内置函数名字相同，会在当前作用域和更内层作用域中影响内置函数map()的正常使用</a:t>
            </a:r>
          </a:p>
        </p:txBody>
      </p:sp>
      <p:cxnSp>
        <p:nvCxnSpPr>
          <p:cNvPr id="12" name="直接箭头连接符 11"/>
          <p:cNvCxnSpPr/>
          <p:nvPr/>
        </p:nvCxnSpPr>
        <p:spPr>
          <a:xfrm>
            <a:off x="1979712" y="2852936"/>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1979712" y="3573016"/>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矩形 18"/>
          <p:cNvSpPr/>
          <p:nvPr/>
        </p:nvSpPr>
        <p:spPr>
          <a:xfrm>
            <a:off x="4139952" y="4195667"/>
            <a:ext cx="4824536" cy="1107996"/>
          </a:xfrm>
          <a:prstGeom prst="rect">
            <a:avLst/>
          </a:prstGeom>
          <a:ln>
            <a:solidFill>
              <a:srgbClr val="FF0000"/>
            </a:solidFill>
          </a:ln>
        </p:spPr>
        <p:txBody>
          <a:bodyPr wrap="square">
            <a:spAutoFit/>
          </a:bodyPr>
          <a:lstStyle/>
          <a:p>
            <a:pPr>
              <a:spcBef>
                <a:spcPts val="0"/>
              </a:spcBef>
            </a:pPr>
            <a:r>
              <a:rPr lang="zh-CN" altLang="en-US" sz="1100" noProof="1">
                <a:solidFill>
                  <a:srgbClr val="0000FF"/>
                </a:solidFill>
                <a:latin typeface="Consolas" panose="020B0609020204030204" pitchFamily="49" charset="0"/>
              </a:rPr>
              <a:t># 在当前作用域（闭包，Enclosing）内，y可以直接访问</a:t>
            </a:r>
          </a:p>
          <a:p>
            <a:pPr>
              <a:spcBef>
                <a:spcPts val="0"/>
              </a:spcBef>
            </a:pPr>
            <a:r>
              <a:rPr lang="zh-CN" altLang="en-US" sz="1100" noProof="1">
                <a:solidFill>
                  <a:srgbClr val="0000FF"/>
                </a:solidFill>
                <a:latin typeface="Consolas" panose="020B0609020204030204" pitchFamily="49" charset="0"/>
              </a:rPr>
              <a:t># 当在当前作用域内不存在x，继续到全局作用域（Global）去搜索</a:t>
            </a:r>
          </a:p>
          <a:p>
            <a:pPr>
              <a:spcBef>
                <a:spcPts val="0"/>
              </a:spcBef>
            </a:pPr>
            <a:r>
              <a:rPr lang="zh-CN" altLang="en-US" sz="1100" noProof="1">
                <a:solidFill>
                  <a:srgbClr val="0000FF"/>
                </a:solidFill>
                <a:latin typeface="Consolas" panose="020B0609020204030204" pitchFamily="49" charset="0"/>
              </a:rPr>
              <a:t># 当前作用域内不存在函数max，外层全局作用域也不存在，最后在内置作用域（Builtin）内搜索到函数max</a:t>
            </a:r>
          </a:p>
          <a:p>
            <a:pPr>
              <a:spcBef>
                <a:spcPts val="0"/>
              </a:spcBef>
            </a:pPr>
            <a:r>
              <a:rPr lang="zh-CN" altLang="en-US" sz="1100" noProof="1">
                <a:solidFill>
                  <a:srgbClr val="0000FF"/>
                </a:solidFill>
                <a:latin typeface="Consolas" panose="020B0609020204030204" pitchFamily="49" charset="0"/>
              </a:rPr>
              <a:t># 当前作用域中有个map，直接调用了，没有调用内置函数map()，被拦截了</a:t>
            </a:r>
          </a:p>
        </p:txBody>
      </p:sp>
      <p:sp>
        <p:nvSpPr>
          <p:cNvPr id="20" name="矩形 19"/>
          <p:cNvSpPr/>
          <p:nvPr/>
        </p:nvSpPr>
        <p:spPr>
          <a:xfrm>
            <a:off x="4139952" y="5597031"/>
            <a:ext cx="4824536" cy="938719"/>
          </a:xfrm>
          <a:prstGeom prst="rect">
            <a:avLst/>
          </a:prstGeom>
          <a:ln>
            <a:solidFill>
              <a:srgbClr val="FF0000"/>
            </a:solidFill>
          </a:ln>
        </p:spPr>
        <p:txBody>
          <a:bodyPr wrap="square">
            <a:spAutoFit/>
          </a:bodyPr>
          <a:lstStyle/>
          <a:p>
            <a:pPr>
              <a:spcBef>
                <a:spcPts val="0"/>
              </a:spcBef>
            </a:pPr>
            <a:r>
              <a:rPr lang="zh-CN" altLang="en-US" sz="1100" noProof="1">
                <a:solidFill>
                  <a:srgbClr val="0000FF"/>
                </a:solidFill>
                <a:latin typeface="Consolas" panose="020B0609020204030204" pitchFamily="49" charset="0"/>
              </a:rPr>
              <a:t># 当前作用域中有x，可以直接访问，但不存在y</a:t>
            </a:r>
          </a:p>
          <a:p>
            <a:pPr>
              <a:spcBef>
                <a:spcPts val="0"/>
              </a:spcBef>
            </a:pPr>
            <a:r>
              <a:rPr lang="zh-CN" altLang="en-US" sz="1100" noProof="1">
                <a:solidFill>
                  <a:srgbClr val="0000FF"/>
                </a:solidFill>
                <a:latin typeface="Consolas" panose="020B0609020204030204" pitchFamily="49" charset="0"/>
              </a:rPr>
              <a:t># 由于当前处于全局作用域，按Python变量搜索顺序，会继续在内置作用域搜索</a:t>
            </a:r>
          </a:p>
          <a:p>
            <a:pPr>
              <a:spcBef>
                <a:spcPts val="0"/>
              </a:spcBef>
            </a:pPr>
            <a:r>
              <a:rPr lang="en-US" altLang="zh-CN" sz="1100" noProof="1">
                <a:solidFill>
                  <a:srgbClr val="0000FF"/>
                </a:solidFill>
                <a:latin typeface="Consolas" panose="020B0609020204030204" pitchFamily="49" charset="0"/>
              </a:rPr>
              <a:t># </a:t>
            </a:r>
            <a:r>
              <a:rPr lang="zh-CN" altLang="en-US" sz="1100" noProof="1">
                <a:solidFill>
                  <a:srgbClr val="0000FF"/>
                </a:solidFill>
                <a:latin typeface="Consolas" panose="020B0609020204030204" pitchFamily="49" charset="0"/>
              </a:rPr>
              <a:t>不会去搜索Enclosing和Local作用域，但在内置作用域内也不存在y，代码引发异常</a:t>
            </a:r>
          </a:p>
        </p:txBody>
      </p:sp>
      <p:cxnSp>
        <p:nvCxnSpPr>
          <p:cNvPr id="21" name="直接箭头连接符 20"/>
          <p:cNvCxnSpPr/>
          <p:nvPr/>
        </p:nvCxnSpPr>
        <p:spPr>
          <a:xfrm>
            <a:off x="1979712" y="5013176"/>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a:off x="1979712" y="5949280"/>
            <a:ext cx="2160240" cy="0"/>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19" end="1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xEl>
                                              <p:pRg st="20" end="2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
                                            <p:txEl>
                                              <p:pRg st="24" end="24"/>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xEl>
                                              <p:pRg st="25" end="25"/>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anim calcmode="lin" valueType="num">
                                      <p:cBhvr additive="base">
                                        <p:cTn id="91" dur="500" fill="hold"/>
                                        <p:tgtEl>
                                          <p:spTgt spid="5"/>
                                        </p:tgtEl>
                                        <p:attrNameLst>
                                          <p:attrName>ppt_x</p:attrName>
                                        </p:attrNameLst>
                                      </p:cBhvr>
                                      <p:tavLst>
                                        <p:tav tm="0">
                                          <p:val>
                                            <p:strVal val="#ppt_x"/>
                                          </p:val>
                                        </p:tav>
                                        <p:tav tm="100000">
                                          <p:val>
                                            <p:strVal val="#ppt_x"/>
                                          </p:val>
                                        </p:tav>
                                      </p:tavLst>
                                    </p:anim>
                                    <p:anim calcmode="lin" valueType="num">
                                      <p:cBhvr additive="base">
                                        <p:cTn id="92" dur="500" fill="hold"/>
                                        <p:tgtEl>
                                          <p:spTgt spid="5"/>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文本占位符 46082"/>
          <p:cNvSpPr>
            <a:spLocks noGrp="1"/>
          </p:cNvSpPr>
          <p:nvPr>
            <p:ph idx="1"/>
          </p:nvPr>
        </p:nvSpPr>
        <p:spPr>
          <a:xfrm>
            <a:off x="413098" y="948184"/>
            <a:ext cx="8229600" cy="4678451"/>
          </a:xfrm>
        </p:spPr>
        <p:txBody>
          <a:bodyPr vert="horz" wrap="square" lIns="68591" tIns="34295" rIns="68591" bIns="34295" numCol="1" anchor="t" anchorCtr="0" compatLnSpc="1"/>
          <a:lstStyle/>
          <a:p>
            <a:pPr>
              <a:spcBef>
                <a:spcPts val="600"/>
              </a:spcBef>
              <a:spcAft>
                <a:spcPts val="0"/>
              </a:spcAft>
              <a:buClr>
                <a:srgbClr val="FF0000"/>
              </a:buClr>
              <a:buSzPct val="90000"/>
              <a:buFont typeface="Wingdings" panose="05000000000000000000" pitchFamily="2" charset="2"/>
              <a:buChar char="n"/>
            </a:pPr>
            <a:r>
              <a:rPr lang="en-US" altLang="zh-CN" sz="2000" dirty="0"/>
              <a:t>lambda</a:t>
            </a:r>
            <a:r>
              <a:rPr lang="zh-CN" altLang="en-US" sz="2000" dirty="0"/>
              <a:t>表达式可以用来声明</a:t>
            </a:r>
            <a:r>
              <a:rPr lang="zh-CN" altLang="en-US" sz="2000" dirty="0">
                <a:solidFill>
                  <a:srgbClr val="FF0000"/>
                </a:solidFill>
              </a:rPr>
              <a:t>匿名函数，</a:t>
            </a:r>
            <a:r>
              <a:rPr lang="zh-CN" altLang="en-US" sz="2000" dirty="0"/>
              <a:t>又称</a:t>
            </a:r>
            <a:r>
              <a:rPr lang="en-US" altLang="zh-CN" sz="2000" b="1" dirty="0"/>
              <a:t>lambda</a:t>
            </a:r>
            <a:r>
              <a:rPr lang="zh-CN" altLang="en-US" sz="2000" b="1" dirty="0"/>
              <a:t>函数</a:t>
            </a:r>
            <a:endParaRPr lang="en-US" altLang="zh-CN" sz="2000" dirty="0"/>
          </a:p>
          <a:p>
            <a:pPr lvl="1">
              <a:spcBef>
                <a:spcPts val="600"/>
              </a:spcBef>
              <a:spcAft>
                <a:spcPts val="0"/>
              </a:spcAft>
              <a:buClr>
                <a:srgbClr val="FF0000"/>
              </a:buClr>
              <a:buSzPct val="90000"/>
              <a:buFont typeface="Arial" panose="020B0604020202020204" pitchFamily="34" charset="0"/>
              <a:buChar char="•"/>
            </a:pPr>
            <a:r>
              <a:rPr lang="zh-CN" altLang="en-US" sz="2000" dirty="0"/>
              <a:t>也就是没有函数名字的临时使用的小函数，尤其适合需要一个函数作为另一个函数参数的场合。也可以定义</a:t>
            </a:r>
            <a:r>
              <a:rPr lang="zh-CN" altLang="en-US" sz="2000" dirty="0">
                <a:solidFill>
                  <a:srgbClr val="FF0000"/>
                </a:solidFill>
              </a:rPr>
              <a:t>具名函数</a:t>
            </a:r>
            <a:r>
              <a:rPr lang="zh-CN" altLang="en-US" sz="2000" dirty="0"/>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38</a:t>
            </a:fld>
            <a:endParaRPr lang="zh-CN" altLang="en-US" dirty="0"/>
          </a:p>
        </p:txBody>
      </p:sp>
      <p:grpSp>
        <p:nvGrpSpPr>
          <p:cNvPr id="6" name="组合 5"/>
          <p:cNvGrpSpPr/>
          <p:nvPr/>
        </p:nvGrpSpPr>
        <p:grpSpPr>
          <a:xfrm>
            <a:off x="-395016" y="116632"/>
            <a:ext cx="6983240" cy="648072"/>
            <a:chOff x="-14041" y="5026748"/>
            <a:chExt cx="7337768" cy="663172"/>
          </a:xfrm>
        </p:grpSpPr>
        <p:sp>
          <p:nvSpPr>
            <p:cNvPr id="7"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5.5 Lambda</a:t>
              </a:r>
              <a:r>
                <a:rPr lang="zh-CN" altLang="en-US" sz="3200" b="1" dirty="0">
                  <a:latin typeface="Times New Roman" panose="02020603050405020304" pitchFamily="18" charset="0"/>
                  <a:ea typeface="黑体" panose="02010609060101010101" pitchFamily="49" charset="-122"/>
                </a:rPr>
                <a:t>表达式</a:t>
              </a: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
        <p:nvSpPr>
          <p:cNvPr id="10" name="Rectangle 1"/>
          <p:cNvSpPr>
            <a:spLocks noChangeArrowheads="1"/>
          </p:cNvSpPr>
          <p:nvPr/>
        </p:nvSpPr>
        <p:spPr bwMode="auto">
          <a:xfrm>
            <a:off x="407418" y="2108088"/>
            <a:ext cx="921702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25000"/>
              </a:lnSpc>
              <a:buClr>
                <a:srgbClr val="FF0000"/>
              </a:buClr>
              <a:buFont typeface="Wingdings" panose="05000000000000000000" pitchFamily="2" charset="2"/>
              <a:buChar char="n"/>
              <a:defRPr/>
            </a:pPr>
            <a:r>
              <a:rPr lang="zh-CN" altLang="en-US" sz="2000" dirty="0">
                <a:latin typeface="Times New Roman" panose="02020603050405020304" pitchFamily="18" charset="0"/>
                <a:ea typeface="仿宋" panose="02010609060101010101" pitchFamily="49" charset="-122"/>
              </a:rPr>
              <a:t>匿名函数并非没有名字，而是将函数名作为函数结果返回：</a:t>
            </a:r>
          </a:p>
          <a:p>
            <a:pPr lvl="2">
              <a:lnSpc>
                <a:spcPct val="125000"/>
              </a:lnSpc>
              <a:buClr>
                <a:srgbClr val="FF0000"/>
              </a:buClr>
              <a:buFont typeface="Arial" panose="020B0604020202020204" pitchFamily="34" charset="0"/>
              <a:buChar char="•"/>
              <a:defRPr/>
            </a:pPr>
            <a:r>
              <a:rPr lang="en-US" altLang="zh-CN" sz="2000" dirty="0">
                <a:latin typeface="Times New Roman" panose="02020603050405020304" pitchFamily="18" charset="0"/>
                <a:ea typeface="仿宋" panose="02010609060101010101" pitchFamily="49" charset="-122"/>
              </a:rPr>
              <a:t> &lt;</a:t>
            </a:r>
            <a:r>
              <a:rPr lang="zh-CN" altLang="en-US" sz="2000" dirty="0">
                <a:latin typeface="Times New Roman" panose="02020603050405020304" pitchFamily="18" charset="0"/>
                <a:ea typeface="仿宋" panose="02010609060101010101" pitchFamily="49" charset="-122"/>
              </a:rPr>
              <a:t>函数名</a:t>
            </a:r>
            <a:r>
              <a:rPr lang="en-US" altLang="zh-CN" sz="2000" dirty="0">
                <a:latin typeface="Times New Roman" panose="02020603050405020304" pitchFamily="18" charset="0"/>
                <a:ea typeface="仿宋" panose="02010609060101010101" pitchFamily="49" charset="-122"/>
              </a:rPr>
              <a:t>&gt; = </a:t>
            </a:r>
            <a:r>
              <a:rPr lang="en-US" altLang="zh-CN" sz="2000" dirty="0">
                <a:solidFill>
                  <a:srgbClr val="0000FF"/>
                </a:solidFill>
                <a:latin typeface="Times New Roman" panose="02020603050405020304" pitchFamily="18" charset="0"/>
                <a:ea typeface="仿宋" panose="02010609060101010101" pitchFamily="49" charset="-122"/>
              </a:rPr>
              <a:t>lambda</a:t>
            </a:r>
            <a:r>
              <a:rPr lang="en-US" altLang="zh-CN" sz="2000" dirty="0">
                <a:latin typeface="Times New Roman" panose="02020603050405020304" pitchFamily="18" charset="0"/>
                <a:ea typeface="仿宋" panose="02010609060101010101" pitchFamily="49" charset="-122"/>
              </a:rPr>
              <a:t> &lt;</a:t>
            </a:r>
            <a:r>
              <a:rPr lang="zh-CN" altLang="en-US" sz="2000" dirty="0">
                <a:latin typeface="Times New Roman" panose="02020603050405020304" pitchFamily="18" charset="0"/>
                <a:ea typeface="仿宋" panose="02010609060101010101" pitchFamily="49" charset="-122"/>
              </a:rPr>
              <a:t>参数列表</a:t>
            </a:r>
            <a:r>
              <a:rPr lang="en-US" altLang="zh-CN" sz="2000" dirty="0">
                <a:latin typeface="Times New Roman" panose="02020603050405020304" pitchFamily="18" charset="0"/>
                <a:ea typeface="仿宋" panose="02010609060101010101" pitchFamily="49" charset="-122"/>
              </a:rPr>
              <a:t>&gt;: &lt;</a:t>
            </a:r>
            <a:r>
              <a:rPr lang="zh-CN" altLang="en-US" sz="2000" dirty="0">
                <a:latin typeface="Times New Roman" panose="02020603050405020304" pitchFamily="18" charset="0"/>
                <a:ea typeface="仿宋" panose="02010609060101010101" pitchFamily="49" charset="-122"/>
              </a:rPr>
              <a:t>表达式</a:t>
            </a:r>
            <a:r>
              <a:rPr lang="en-US" altLang="zh-CN" sz="2000" dirty="0">
                <a:latin typeface="Times New Roman" panose="02020603050405020304" pitchFamily="18" charset="0"/>
                <a:ea typeface="仿宋" panose="02010609060101010101" pitchFamily="49" charset="-122"/>
              </a:rPr>
              <a:t>&gt;</a:t>
            </a:r>
            <a:endParaRPr lang="zh-CN" altLang="en-US" sz="2000" dirty="0">
              <a:latin typeface="Times New Roman" panose="02020603050405020304" pitchFamily="18" charset="0"/>
              <a:ea typeface="仿宋" panose="02010609060101010101" pitchFamily="49" charset="-122"/>
            </a:endParaRPr>
          </a:p>
          <a:p>
            <a:pPr>
              <a:lnSpc>
                <a:spcPct val="125000"/>
              </a:lnSpc>
              <a:buClr>
                <a:srgbClr val="FF0000"/>
              </a:buClr>
              <a:buFont typeface="Wingdings" panose="05000000000000000000" pitchFamily="2" charset="2"/>
              <a:buChar char="n"/>
              <a:defRPr/>
            </a:pPr>
            <a:r>
              <a:rPr lang="en-US" altLang="zh-CN" sz="2000" dirty="0">
                <a:latin typeface="Times New Roman" panose="02020603050405020304" pitchFamily="18" charset="0"/>
                <a:ea typeface="仿宋" panose="02010609060101010101" pitchFamily="49" charset="-122"/>
              </a:rPr>
              <a:t> lambda</a:t>
            </a:r>
            <a:r>
              <a:rPr lang="zh-CN" altLang="en-US" sz="2000" dirty="0">
                <a:latin typeface="Times New Roman" panose="02020603050405020304" pitchFamily="18" charset="0"/>
                <a:ea typeface="仿宋" panose="02010609060101010101" pitchFamily="49" charset="-122"/>
              </a:rPr>
              <a:t>函数与正常函数一样，等价于下面形式：</a:t>
            </a:r>
          </a:p>
          <a:p>
            <a:pPr lvl="2">
              <a:lnSpc>
                <a:spcPct val="125000"/>
              </a:lnSpc>
              <a:defRPr/>
            </a:pPr>
            <a:r>
              <a:rPr lang="en-US" altLang="zh-CN" sz="2000" dirty="0">
                <a:solidFill>
                  <a:srgbClr val="0000FF"/>
                </a:solidFill>
                <a:latin typeface="Times New Roman" panose="02020603050405020304" pitchFamily="18" charset="0"/>
                <a:ea typeface="仿宋" panose="02010609060101010101" pitchFamily="49" charset="-122"/>
              </a:rPr>
              <a:t>def </a:t>
            </a:r>
            <a:r>
              <a:rPr lang="en-US" altLang="zh-CN" sz="2000" dirty="0">
                <a:latin typeface="Times New Roman" panose="02020603050405020304" pitchFamily="18" charset="0"/>
                <a:ea typeface="仿宋" panose="02010609060101010101" pitchFamily="49" charset="-122"/>
              </a:rPr>
              <a:t>&lt;</a:t>
            </a:r>
            <a:r>
              <a:rPr lang="zh-CN" altLang="en-US" sz="2000" dirty="0">
                <a:latin typeface="Times New Roman" panose="02020603050405020304" pitchFamily="18" charset="0"/>
                <a:ea typeface="仿宋" panose="02010609060101010101" pitchFamily="49" charset="-122"/>
              </a:rPr>
              <a:t>函数名</a:t>
            </a:r>
            <a:r>
              <a:rPr lang="en-US" altLang="zh-CN" sz="2000" dirty="0">
                <a:latin typeface="Times New Roman" panose="02020603050405020304" pitchFamily="18" charset="0"/>
                <a:ea typeface="仿宋" panose="02010609060101010101" pitchFamily="49" charset="-122"/>
              </a:rPr>
              <a:t>&gt;(&lt;</a:t>
            </a:r>
            <a:r>
              <a:rPr lang="zh-CN" altLang="en-US" sz="2000" dirty="0">
                <a:latin typeface="Times New Roman" panose="02020603050405020304" pitchFamily="18" charset="0"/>
                <a:ea typeface="仿宋" panose="02010609060101010101" pitchFamily="49" charset="-122"/>
              </a:rPr>
              <a:t>参数列表</a:t>
            </a:r>
            <a:r>
              <a:rPr lang="en-US" altLang="zh-CN" sz="2000" dirty="0">
                <a:latin typeface="Times New Roman" panose="02020603050405020304" pitchFamily="18" charset="0"/>
                <a:ea typeface="仿宋" panose="02010609060101010101" pitchFamily="49" charset="-122"/>
              </a:rPr>
              <a:t>&gt;)</a:t>
            </a:r>
            <a:r>
              <a:rPr lang="en-US" altLang="zh-CN" sz="2000" dirty="0">
                <a:solidFill>
                  <a:srgbClr val="0000FF"/>
                </a:solidFill>
                <a:latin typeface="Times New Roman" panose="02020603050405020304" pitchFamily="18" charset="0"/>
                <a:ea typeface="仿宋" panose="02010609060101010101" pitchFamily="49" charset="-122"/>
              </a:rPr>
              <a:t>:</a:t>
            </a:r>
          </a:p>
          <a:p>
            <a:pPr lvl="2">
              <a:lnSpc>
                <a:spcPct val="125000"/>
              </a:lnSpc>
              <a:defRPr/>
            </a:pPr>
            <a:r>
              <a:rPr lang="en-US" altLang="zh-CN" sz="2000" dirty="0">
                <a:solidFill>
                  <a:srgbClr val="FF0000"/>
                </a:solidFill>
                <a:latin typeface="Times New Roman" panose="02020603050405020304" pitchFamily="18" charset="0"/>
                <a:ea typeface="仿宋" panose="02010609060101010101" pitchFamily="49" charset="-122"/>
              </a:rPr>
              <a:t>     </a:t>
            </a:r>
            <a:r>
              <a:rPr lang="en-US" altLang="zh-CN" sz="2000" dirty="0">
                <a:solidFill>
                  <a:srgbClr val="0000FF"/>
                </a:solidFill>
                <a:latin typeface="Times New Roman" panose="02020603050405020304" pitchFamily="18" charset="0"/>
                <a:ea typeface="仿宋" panose="02010609060101010101" pitchFamily="49" charset="-122"/>
              </a:rPr>
              <a:t>return</a:t>
            </a:r>
            <a:r>
              <a:rPr lang="en-US" altLang="zh-CN" sz="2000" dirty="0">
                <a:solidFill>
                  <a:srgbClr val="FF0000"/>
                </a:solidFill>
                <a:latin typeface="Times New Roman" panose="02020603050405020304" pitchFamily="18" charset="0"/>
                <a:ea typeface="仿宋" panose="02010609060101010101" pitchFamily="49" charset="-122"/>
              </a:rPr>
              <a:t> </a:t>
            </a:r>
            <a:r>
              <a:rPr lang="en-US" altLang="zh-CN" sz="2000" dirty="0">
                <a:latin typeface="Times New Roman" panose="02020603050405020304" pitchFamily="18" charset="0"/>
                <a:ea typeface="仿宋" panose="02010609060101010101" pitchFamily="49" charset="-122"/>
              </a:rPr>
              <a:t>&lt;</a:t>
            </a:r>
            <a:r>
              <a:rPr lang="zh-CN" altLang="en-US" sz="2000" dirty="0">
                <a:latin typeface="Times New Roman" panose="02020603050405020304" pitchFamily="18" charset="0"/>
                <a:ea typeface="仿宋" panose="02010609060101010101" pitchFamily="49" charset="-122"/>
              </a:rPr>
              <a:t>表达式</a:t>
            </a:r>
            <a:r>
              <a:rPr lang="en-US" altLang="zh-CN" sz="2000" dirty="0">
                <a:latin typeface="Times New Roman" panose="02020603050405020304" pitchFamily="18" charset="0"/>
                <a:ea typeface="仿宋" panose="02010609060101010101" pitchFamily="49" charset="-122"/>
              </a:rPr>
              <a:t>&gt;</a:t>
            </a:r>
          </a:p>
        </p:txBody>
      </p:sp>
      <p:sp>
        <p:nvSpPr>
          <p:cNvPr id="11" name="文本占位符 47106"/>
          <p:cNvSpPr txBox="1"/>
          <p:nvPr/>
        </p:nvSpPr>
        <p:spPr bwMode="auto">
          <a:xfrm>
            <a:off x="1159763" y="4437112"/>
            <a:ext cx="8229600" cy="3053405"/>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ct val="0"/>
              </a:spcBef>
              <a:buSzPct val="90000"/>
              <a:buFont typeface="Wingdings" panose="05000000000000000000" pitchFamily="2" charset="2"/>
              <a:buNone/>
            </a:pPr>
            <a:r>
              <a:rPr lang="en-US" altLang="zh-CN" sz="1600" noProof="1">
                <a:latin typeface="Consolas" panose="020B0609020204030204" pitchFamily="49" charset="0"/>
              </a:rPr>
              <a:t>&gt;&gt;&gt; f = lambda x, y, z: x+y+z        </a:t>
            </a: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可以给</a:t>
            </a:r>
            <a:r>
              <a:rPr lang="en-US" altLang="zh-CN" sz="1600" noProof="1">
                <a:solidFill>
                  <a:srgbClr val="0000FF"/>
                </a:solidFill>
                <a:latin typeface="Consolas" panose="020B0609020204030204" pitchFamily="49" charset="0"/>
              </a:rPr>
              <a:t>lambda</a:t>
            </a:r>
            <a:r>
              <a:rPr lang="zh-CN" altLang="en-US" sz="1600" noProof="1">
                <a:solidFill>
                  <a:srgbClr val="0000FF"/>
                </a:solidFill>
                <a:latin typeface="Consolas" panose="020B0609020204030204" pitchFamily="49" charset="0"/>
              </a:rPr>
              <a:t>表达式起名字</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f(1,2,3)                         </a:t>
            </a: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像函数一样调用</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6</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g = lambda x, y=2, z=3: x+y+z    </a:t>
            </a: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参数默认值</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g(1)</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6</a:t>
            </a:r>
          </a:p>
          <a:p>
            <a:pPr>
              <a:spcBef>
                <a:spcPct val="0"/>
              </a:spcBef>
              <a:buSzPct val="90000"/>
              <a:buFont typeface="Wingdings" panose="05000000000000000000" pitchFamily="2" charset="2"/>
              <a:buNone/>
            </a:pPr>
            <a:r>
              <a:rPr lang="en-US" altLang="zh-CN" sz="1600" noProof="1">
                <a:latin typeface="Consolas" panose="020B0609020204030204" pitchFamily="49" charset="0"/>
              </a:rPr>
              <a:t>&gt;&gt;&gt; g(2, z=4, y=5)                   </a:t>
            </a:r>
            <a:r>
              <a:rPr lang="en-US" altLang="zh-CN" sz="1600" noProof="1">
                <a:solidFill>
                  <a:srgbClr val="0000FF"/>
                </a:solidFill>
                <a:latin typeface="Consolas" panose="020B0609020204030204" pitchFamily="49" charset="0"/>
              </a:rPr>
              <a:t>#</a:t>
            </a:r>
            <a:r>
              <a:rPr lang="zh-CN" altLang="en-US" sz="1600" noProof="1">
                <a:solidFill>
                  <a:srgbClr val="0000FF"/>
                </a:solidFill>
                <a:latin typeface="Consolas" panose="020B0609020204030204" pitchFamily="49" charset="0"/>
              </a:rPr>
              <a:t>关键参数</a:t>
            </a:r>
          </a:p>
          <a:p>
            <a:pPr>
              <a:spcBef>
                <a:spcPct val="0"/>
              </a:spcBef>
              <a:buSzPct val="90000"/>
              <a:buFont typeface="Wingdings" panose="05000000000000000000" pitchFamily="2" charset="2"/>
              <a:buNone/>
            </a:pPr>
            <a:r>
              <a:rPr lang="en-US" altLang="zh-CN" sz="1600" noProof="1">
                <a:solidFill>
                  <a:srgbClr val="0000FF"/>
                </a:solidFill>
                <a:latin typeface="Consolas" panose="020B0609020204030204" pitchFamily="49" charset="0"/>
              </a:rPr>
              <a:t>11</a:t>
            </a:r>
          </a:p>
          <a:p>
            <a:pPr>
              <a:lnSpc>
                <a:spcPct val="80000"/>
              </a:lnSpc>
              <a:spcBef>
                <a:spcPct val="0"/>
              </a:spcBef>
              <a:buSzPct val="90000"/>
              <a:buFont typeface="Wingdings" panose="05000000000000000000" pitchFamily="2" charset="2"/>
              <a:buNone/>
            </a:pPr>
            <a:endParaRPr lang="zh-CN" altLang="en-US" sz="1800" noProof="1"/>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569736" y="1052736"/>
            <a:ext cx="8229600" cy="4678451"/>
          </a:xfrm>
        </p:spPr>
        <p:txBody>
          <a:bodyPr vert="horz" wrap="square" lIns="68591" tIns="34295" rIns="68591" bIns="34295" numCol="1" anchor="t" anchorCtr="0" compatLnSpc="1"/>
          <a:lstStyle/>
          <a:p>
            <a:pPr eaLnBrk="1" fontAlgn="base" hangingPunct="1">
              <a:spcBef>
                <a:spcPct val="0"/>
              </a:spcBef>
              <a:buClr>
                <a:srgbClr val="FF0000"/>
              </a:buClr>
              <a:buSzPct val="90000"/>
              <a:buFont typeface="Wingdings" panose="05000000000000000000" pitchFamily="2" charset="2"/>
              <a:buChar char="ü"/>
            </a:pPr>
            <a:r>
              <a:rPr lang="zh-CN" altLang="en-US" sz="2000" b="1" noProof="1">
                <a:latin typeface="Consolas" panose="020B0609020204030204" pitchFamily="49" charset="0"/>
              </a:rPr>
              <a:t>示例</a:t>
            </a:r>
            <a:endParaRPr lang="en-US" altLang="zh-CN" sz="2000" b="1"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39</a:t>
            </a:fld>
            <a:endParaRPr lang="zh-CN" altLang="en-US" dirty="0"/>
          </a:p>
        </p:txBody>
      </p:sp>
      <p:grpSp>
        <p:nvGrpSpPr>
          <p:cNvPr id="6" name="组合 5"/>
          <p:cNvGrpSpPr/>
          <p:nvPr/>
        </p:nvGrpSpPr>
        <p:grpSpPr>
          <a:xfrm>
            <a:off x="-395016" y="116632"/>
            <a:ext cx="6983240" cy="648072"/>
            <a:chOff x="-14041" y="5026748"/>
            <a:chExt cx="7337768" cy="663172"/>
          </a:xfrm>
        </p:grpSpPr>
        <p:sp>
          <p:nvSpPr>
            <p:cNvPr id="7"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5.5 Lambda</a:t>
              </a:r>
              <a:r>
                <a:rPr lang="zh-CN" altLang="en-US" sz="3200" b="1" dirty="0">
                  <a:latin typeface="Times New Roman" panose="02020603050405020304" pitchFamily="18" charset="0"/>
                  <a:ea typeface="黑体" panose="02010609060101010101" pitchFamily="49" charset="-122"/>
                </a:rPr>
                <a:t>表达式</a:t>
              </a:r>
            </a:p>
          </p:txBody>
        </p:sp>
        <p:pic>
          <p:nvPicPr>
            <p:cNvPr id="9" name="图片 8"/>
            <p:cNvPicPr>
              <a:picLocks noChangeAspect="1"/>
            </p:cNvPicPr>
            <p:nvPr/>
          </p:nvPicPr>
          <p:blipFill>
            <a:blip r:embed="rId3"/>
            <a:stretch>
              <a:fillRect/>
            </a:stretch>
          </p:blipFill>
          <p:spPr>
            <a:xfrm>
              <a:off x="1199659" y="5205012"/>
              <a:ext cx="420013" cy="322083"/>
            </a:xfrm>
            <a:prstGeom prst="rect">
              <a:avLst/>
            </a:prstGeom>
          </p:spPr>
        </p:pic>
      </p:grpSp>
      <p:sp>
        <p:nvSpPr>
          <p:cNvPr id="10" name="文本占位符 48130"/>
          <p:cNvSpPr txBox="1"/>
          <p:nvPr/>
        </p:nvSpPr>
        <p:spPr bwMode="auto">
          <a:xfrm>
            <a:off x="1758950" y="4581128"/>
            <a:ext cx="7385050" cy="3395980"/>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SzPct val="90000"/>
              <a:buFont typeface="Wingdings" panose="05000000000000000000" pitchFamily="2" charset="2"/>
              <a:buNone/>
            </a:pPr>
            <a:r>
              <a:rPr lang="pt-BR" altLang="en-US" sz="1400" noProof="1">
                <a:latin typeface="Consolas" panose="020B0609020204030204" pitchFamily="49" charset="0"/>
              </a:rPr>
              <a:t>&gt;&gt;&gt; def demo(n):</a:t>
            </a:r>
          </a:p>
          <a:p>
            <a:pPr>
              <a:buSzPct val="90000"/>
              <a:buFont typeface="Wingdings" panose="05000000000000000000" pitchFamily="2" charset="2"/>
              <a:buNone/>
            </a:pPr>
            <a:r>
              <a:rPr lang="en-US" altLang="zh-CN" sz="1400" noProof="1">
                <a:latin typeface="Consolas" panose="020B0609020204030204" pitchFamily="49" charset="0"/>
              </a:rPr>
              <a:t>    </a:t>
            </a:r>
            <a:r>
              <a:rPr lang="pt-BR" altLang="en-US" sz="1400" noProof="1">
                <a:latin typeface="Consolas" panose="020B0609020204030204" pitchFamily="49" charset="0"/>
              </a:rPr>
              <a:t>return n*n</a:t>
            </a:r>
          </a:p>
          <a:p>
            <a:pPr>
              <a:lnSpc>
                <a:spcPts val="1200"/>
              </a:lnSpc>
              <a:spcBef>
                <a:spcPts val="0"/>
              </a:spcBef>
              <a:buSzPct val="90000"/>
              <a:buFont typeface="Wingdings" panose="05000000000000000000" pitchFamily="2" charset="2"/>
              <a:buNone/>
            </a:pPr>
            <a:endParaRPr lang="pt-BR" altLang="en-US" sz="1400" noProof="1">
              <a:latin typeface="Consolas" panose="020B0609020204030204" pitchFamily="49" charset="0"/>
            </a:endParaRPr>
          </a:p>
          <a:p>
            <a:pPr>
              <a:buSzPct val="90000"/>
              <a:buFont typeface="Wingdings" panose="05000000000000000000" pitchFamily="2" charset="2"/>
              <a:buNone/>
            </a:pPr>
            <a:r>
              <a:rPr lang="pt-BR" altLang="en-US" sz="1400" noProof="1">
                <a:latin typeface="Consolas" panose="020B0609020204030204" pitchFamily="49" charset="0"/>
              </a:rPr>
              <a:t>&gt;&gt;&gt; demo(5)</a:t>
            </a:r>
          </a:p>
          <a:p>
            <a:pPr>
              <a:buSzPct val="90000"/>
              <a:buFont typeface="Wingdings" panose="05000000000000000000" pitchFamily="2" charset="2"/>
              <a:buNone/>
            </a:pPr>
            <a:r>
              <a:rPr lang="pt-BR" altLang="en-US" sz="1400" noProof="1">
                <a:solidFill>
                  <a:srgbClr val="0000FF"/>
                </a:solidFill>
                <a:latin typeface="Consolas" panose="020B0609020204030204" pitchFamily="49" charset="0"/>
              </a:rPr>
              <a:t>25</a:t>
            </a:r>
          </a:p>
          <a:p>
            <a:pPr>
              <a:buSzPct val="90000"/>
              <a:buFont typeface="Wingdings" panose="05000000000000000000" pitchFamily="2" charset="2"/>
              <a:buNone/>
            </a:pPr>
            <a:r>
              <a:rPr lang="pt-BR" altLang="en-US" sz="1400" noProof="1">
                <a:latin typeface="Consolas" panose="020B0609020204030204" pitchFamily="49" charset="0"/>
              </a:rPr>
              <a:t>&gt;&gt;&gt; a_list = [1,2,3,4,5]</a:t>
            </a:r>
          </a:p>
          <a:p>
            <a:pPr>
              <a:buSzPct val="90000"/>
              <a:buFont typeface="Wingdings" panose="05000000000000000000" pitchFamily="2" charset="2"/>
              <a:buNone/>
            </a:pPr>
            <a:r>
              <a:rPr lang="en-US" altLang="zh-CN" sz="1400" noProof="1">
                <a:latin typeface="Consolas" panose="020B0609020204030204" pitchFamily="49" charset="0"/>
              </a:rPr>
              <a:t>&gt;&gt;&gt; list(map(lambda x: demo(x), a_list))  #</a:t>
            </a:r>
            <a:r>
              <a:rPr lang="zh-CN" altLang="en-US" sz="1400" noProof="1">
                <a:latin typeface="Consolas" panose="020B0609020204030204" pitchFamily="49" charset="0"/>
              </a:rPr>
              <a:t>在</a:t>
            </a:r>
            <a:r>
              <a:rPr lang="en-US" altLang="zh-CN" sz="1400" noProof="1">
                <a:latin typeface="Consolas" panose="020B0609020204030204" pitchFamily="49" charset="0"/>
              </a:rPr>
              <a:t>lambda</a:t>
            </a:r>
            <a:r>
              <a:rPr lang="zh-CN" altLang="en-US" sz="1400" noProof="1">
                <a:latin typeface="Consolas" panose="020B0609020204030204" pitchFamily="49" charset="0"/>
              </a:rPr>
              <a:t>表达式中调用函数</a:t>
            </a:r>
          </a:p>
          <a:p>
            <a:pPr>
              <a:buSzPct val="90000"/>
              <a:buFont typeface="Wingdings" panose="05000000000000000000" pitchFamily="2" charset="2"/>
              <a:buNone/>
            </a:pPr>
            <a:r>
              <a:rPr lang="en-US" altLang="zh-CN" sz="1400" noProof="1">
                <a:solidFill>
                  <a:srgbClr val="0000FF"/>
                </a:solidFill>
                <a:latin typeface="Consolas" panose="020B0609020204030204" pitchFamily="49" charset="0"/>
              </a:rPr>
              <a:t>[1, 4, 9, 16, 25]</a:t>
            </a:r>
          </a:p>
        </p:txBody>
      </p:sp>
      <p:sp>
        <p:nvSpPr>
          <p:cNvPr id="4" name="矩形 3"/>
          <p:cNvSpPr/>
          <p:nvPr/>
        </p:nvSpPr>
        <p:spPr>
          <a:xfrm>
            <a:off x="1757040" y="1052736"/>
            <a:ext cx="8383957" cy="3323987"/>
          </a:xfrm>
          <a:prstGeom prst="rect">
            <a:avLst/>
          </a:prstGeom>
        </p:spPr>
        <p:txBody>
          <a:bodyPr wrap="square">
            <a:spAutoFit/>
          </a:bodyPr>
          <a:lstStyle/>
          <a:p>
            <a:pPr>
              <a:buSzPct val="90000"/>
            </a:pPr>
            <a:r>
              <a:rPr lang="en-US" altLang="zh-CN" sz="1400" noProof="1">
                <a:latin typeface="Consolas" panose="020B0609020204030204" pitchFamily="49" charset="0"/>
              </a:rPr>
              <a:t>&gt;&gt;&gt; L = [(lambda x: x**2),</a:t>
            </a:r>
          </a:p>
          <a:p>
            <a:pPr>
              <a:buSzPct val="90000"/>
            </a:pPr>
            <a:r>
              <a:rPr lang="en-US" altLang="zh-CN" sz="1400" noProof="1">
                <a:latin typeface="Consolas" panose="020B0609020204030204" pitchFamily="49" charset="0"/>
              </a:rPr>
              <a:t>         (lambda x: x**3),</a:t>
            </a:r>
          </a:p>
          <a:p>
            <a:pPr>
              <a:buSzPct val="90000"/>
            </a:pPr>
            <a:r>
              <a:rPr lang="en-US" altLang="zh-CN" sz="1400" noProof="1">
                <a:latin typeface="Consolas" panose="020B0609020204030204" pitchFamily="49" charset="0"/>
              </a:rPr>
              <a:t>         (lambda x: x**4)]</a:t>
            </a:r>
          </a:p>
          <a:p>
            <a:pPr>
              <a:buSzPct val="90000"/>
            </a:pPr>
            <a:r>
              <a:rPr lang="en-US" altLang="zh-CN" sz="1400" noProof="1">
                <a:latin typeface="Consolas" panose="020B0609020204030204" pitchFamily="49" charset="0"/>
              </a:rPr>
              <a:t>&gt;&gt;&gt; print(L[0](2),L[1](2),L[2](2))</a:t>
            </a:r>
          </a:p>
          <a:p>
            <a:pPr>
              <a:buSzPct val="90000"/>
            </a:pPr>
            <a:r>
              <a:rPr lang="en-US" altLang="zh-CN" sz="1400" noProof="1">
                <a:solidFill>
                  <a:srgbClr val="0000FF"/>
                </a:solidFill>
                <a:latin typeface="Consolas" panose="020B0609020204030204" pitchFamily="49" charset="0"/>
              </a:rPr>
              <a:t>4 8 16</a:t>
            </a:r>
          </a:p>
          <a:p>
            <a:pPr>
              <a:buSzPct val="90000"/>
            </a:pPr>
            <a:r>
              <a:rPr lang="en-US" altLang="zh-CN" sz="1400" noProof="1">
                <a:latin typeface="Consolas" panose="020B0609020204030204" pitchFamily="49" charset="0"/>
              </a:rPr>
              <a:t>&gt;&gt;&gt; D = {'f1':(lambda:2+3),</a:t>
            </a:r>
          </a:p>
          <a:p>
            <a:pPr>
              <a:buSzPct val="90000"/>
            </a:pPr>
            <a:r>
              <a:rPr lang="en-US" altLang="zh-CN" sz="1400" noProof="1">
                <a:latin typeface="Consolas" panose="020B0609020204030204" pitchFamily="49" charset="0"/>
              </a:rPr>
              <a:t>         'f2':(lambda:2*3),         </a:t>
            </a:r>
          </a:p>
          <a:p>
            <a:pPr>
              <a:buSzPct val="90000"/>
            </a:pPr>
            <a:r>
              <a:rPr lang="en-US" altLang="zh-CN" sz="1400" noProof="1">
                <a:latin typeface="Consolas" panose="020B0609020204030204" pitchFamily="49" charset="0"/>
              </a:rPr>
              <a:t>         'f3':(lambda:2**3)}</a:t>
            </a:r>
          </a:p>
          <a:p>
            <a:pPr>
              <a:buSzPct val="90000"/>
            </a:pPr>
            <a:r>
              <a:rPr lang="en-US" altLang="zh-CN" sz="1400" noProof="1">
                <a:latin typeface="Consolas" panose="020B0609020204030204" pitchFamily="49" charset="0"/>
              </a:rPr>
              <a:t>&gt;&gt;&gt; print(D['f1'](), D['f2'](), D['f3']())</a:t>
            </a:r>
          </a:p>
          <a:p>
            <a:pPr>
              <a:buSzPct val="90000"/>
            </a:pPr>
            <a:r>
              <a:rPr lang="en-US" altLang="zh-CN" sz="1400" noProof="1">
                <a:solidFill>
                  <a:srgbClr val="0000FF"/>
                </a:solidFill>
                <a:latin typeface="Consolas" panose="020B0609020204030204" pitchFamily="49" charset="0"/>
              </a:rPr>
              <a:t>5 6 8</a:t>
            </a:r>
          </a:p>
          <a:p>
            <a:pPr>
              <a:buSzPct val="90000"/>
            </a:pPr>
            <a:r>
              <a:rPr lang="en-US" altLang="zh-CN" sz="1400" noProof="1">
                <a:latin typeface="Consolas" panose="020B0609020204030204" pitchFamily="49" charset="0"/>
              </a:rPr>
              <a:t>&gt;&gt;&gt; L = [1,2,3,4,5]</a:t>
            </a:r>
          </a:p>
          <a:p>
            <a:pPr>
              <a:buSzPct val="90000"/>
            </a:pPr>
            <a:r>
              <a:rPr lang="en-US" altLang="zh-CN" sz="1400" noProof="1">
                <a:latin typeface="Consolas" panose="020B0609020204030204" pitchFamily="49" charset="0"/>
              </a:rPr>
              <a:t>&gt;&gt;&gt; print(list(map(lambda x: x+10, L))) </a:t>
            </a:r>
            <a:endParaRPr lang="zh-CN" altLang="en-US" sz="1400" noProof="1">
              <a:latin typeface="Consolas" panose="020B0609020204030204" pitchFamily="49" charset="0"/>
            </a:endParaRPr>
          </a:p>
          <a:p>
            <a:pPr>
              <a:buSzPct val="90000"/>
            </a:pPr>
            <a:r>
              <a:rPr lang="en-US" altLang="zh-CN" sz="1400" noProof="1">
                <a:solidFill>
                  <a:srgbClr val="0000FF"/>
                </a:solidFill>
                <a:latin typeface="Consolas" panose="020B0609020204030204" pitchFamily="49" charset="0"/>
              </a:rPr>
              <a:t>[11, 12, 13, 14, 15]</a:t>
            </a:r>
          </a:p>
          <a:p>
            <a:pPr>
              <a:buSzPct val="90000"/>
            </a:pPr>
            <a:r>
              <a:rPr lang="en-US" altLang="zh-CN" sz="1400" noProof="1">
                <a:latin typeface="Consolas" panose="020B0609020204030204" pitchFamily="49" charset="0"/>
              </a:rPr>
              <a:t>&gt;&gt;&gt; L</a:t>
            </a:r>
          </a:p>
          <a:p>
            <a:pPr>
              <a:buSzPct val="90000"/>
            </a:pPr>
            <a:r>
              <a:rPr lang="en-US" altLang="zh-CN" sz="1400" noProof="1">
                <a:solidFill>
                  <a:srgbClr val="0000FF"/>
                </a:solidFill>
                <a:latin typeface="Consolas" panose="020B0609020204030204" pitchFamily="49" charset="0"/>
              </a:rPr>
              <a:t>[1, 2, 3, 4, 5]</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0">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5" end="5"/>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文本占位符 19458"/>
          <p:cNvSpPr>
            <a:spLocks noGrp="1"/>
          </p:cNvSpPr>
          <p:nvPr>
            <p:ph idx="1"/>
          </p:nvPr>
        </p:nvSpPr>
        <p:spPr>
          <a:xfrm>
            <a:off x="539552" y="943900"/>
            <a:ext cx="8229600" cy="4678451"/>
          </a:xfrm>
        </p:spPr>
        <p:txBody>
          <a:bodyPr vert="horz" wrap="square" lIns="68591" tIns="34295" rIns="68591" bIns="34295" numCol="1" anchor="t" anchorCtr="0" compatLnSpc="1"/>
          <a:lstStyle/>
          <a:p>
            <a:pPr>
              <a:buClr>
                <a:srgbClr val="FF0000"/>
              </a:buClr>
              <a:buSzPct val="90000"/>
              <a:buFont typeface="Wingdings" panose="05000000000000000000" pitchFamily="2" charset="2"/>
              <a:buChar char="Ø"/>
            </a:pPr>
            <a:r>
              <a:rPr lang="en-US" altLang="zh-CN" sz="2400" dirty="0">
                <a:latin typeface="仿宋" panose="02010609060101010101" pitchFamily="49" charset="-122"/>
                <a:cs typeface="Times New Roman" panose="02020603050405020304" pitchFamily="18" charset="0"/>
              </a:rPr>
              <a:t>Python</a:t>
            </a:r>
            <a:r>
              <a:rPr lang="zh-CN" altLang="en-US" sz="2400" dirty="0">
                <a:latin typeface="仿宋" panose="02010609060101010101" pitchFamily="49" charset="-122"/>
                <a:cs typeface="Times New Roman" panose="02020603050405020304" pitchFamily="18" charset="0"/>
              </a:rPr>
              <a:t>中</a:t>
            </a:r>
            <a:r>
              <a:rPr lang="zh-CN" altLang="zh-CN" sz="2400" dirty="0">
                <a:latin typeface="仿宋" panose="02010609060101010101" pitchFamily="49" charset="-122"/>
                <a:cs typeface="Times New Roman" panose="02020603050405020304" pitchFamily="18" charset="0"/>
              </a:rPr>
              <a:t>函数</a:t>
            </a:r>
            <a:r>
              <a:rPr lang="zh-CN" altLang="en-US" sz="2400" dirty="0">
                <a:latin typeface="仿宋" panose="02010609060101010101" pitchFamily="49" charset="-122"/>
                <a:cs typeface="Times New Roman" panose="02020603050405020304" pitchFamily="18" charset="0"/>
              </a:rPr>
              <a:t>的定义</a:t>
            </a:r>
            <a:r>
              <a:rPr lang="zh-CN" altLang="zh-CN" sz="2400" dirty="0">
                <a:latin typeface="仿宋" panose="02010609060101010101" pitchFamily="49" charset="-122"/>
                <a:cs typeface="Times New Roman" panose="02020603050405020304" pitchFamily="18" charset="0"/>
              </a:rPr>
              <a:t>使用</a:t>
            </a:r>
            <a:r>
              <a:rPr lang="en-US" altLang="zh-CN" sz="2400" b="1" dirty="0" err="1">
                <a:solidFill>
                  <a:srgbClr val="FF0000"/>
                </a:solidFill>
                <a:latin typeface="仿宋" panose="02010609060101010101" pitchFamily="49" charset="-122"/>
                <a:cs typeface="Times New Roman" panose="02020603050405020304" pitchFamily="18" charset="0"/>
              </a:rPr>
              <a:t>def</a:t>
            </a:r>
            <a:r>
              <a:rPr lang="zh-CN" altLang="zh-CN" sz="2400" b="1" dirty="0">
                <a:solidFill>
                  <a:srgbClr val="FF0000"/>
                </a:solidFill>
                <a:latin typeface="仿宋" panose="02010609060101010101" pitchFamily="49" charset="-122"/>
                <a:cs typeface="Times New Roman" panose="02020603050405020304" pitchFamily="18" charset="0"/>
              </a:rPr>
              <a:t>保留字</a:t>
            </a:r>
            <a:r>
              <a:rPr lang="zh-CN" altLang="zh-CN" sz="2400" dirty="0">
                <a:latin typeface="仿宋" panose="02010609060101010101" pitchFamily="49" charset="-122"/>
                <a:cs typeface="Times New Roman" panose="02020603050405020304" pitchFamily="18" charset="0"/>
              </a:rPr>
              <a:t>，语法形式如下</a:t>
            </a:r>
            <a:r>
              <a:rPr lang="zh-CN" altLang="en-US" sz="2400" b="1" noProof="1"/>
              <a:t>：</a:t>
            </a:r>
          </a:p>
        </p:txBody>
      </p:sp>
      <p:sp>
        <p:nvSpPr>
          <p:cNvPr id="3" name="灯片编号占位符 2"/>
          <p:cNvSpPr>
            <a:spLocks noGrp="1"/>
          </p:cNvSpPr>
          <p:nvPr>
            <p:ph type="sldNum" sz="quarter" idx="4"/>
          </p:nvPr>
        </p:nvSpPr>
        <p:spPr/>
        <p:txBody>
          <a:bodyPr/>
          <a:lstStyle/>
          <a:p>
            <a:pPr>
              <a:defRPr/>
            </a:pPr>
            <a:fld id="{6EA7BA5E-4115-4796-A8C9-4698036AB88B}" type="slidenum">
              <a:rPr lang="zh-CN" altLang="en-US" smtClean="0"/>
              <a:t>4</a:t>
            </a:fld>
            <a:endParaRPr lang="zh-CN" altLang="en-US" dirty="0"/>
          </a:p>
        </p:txBody>
      </p:sp>
      <p:grpSp>
        <p:nvGrpSpPr>
          <p:cNvPr id="6" name="组合 5"/>
          <p:cNvGrpSpPr/>
          <p:nvPr/>
        </p:nvGrpSpPr>
        <p:grpSpPr>
          <a:xfrm>
            <a:off x="539552" y="116632"/>
            <a:ext cx="4583419" cy="684042"/>
            <a:chOff x="958665" y="1326432"/>
            <a:chExt cx="4583419" cy="684042"/>
          </a:xfrm>
        </p:grpSpPr>
        <p:sp>
          <p:nvSpPr>
            <p:cNvPr id="7"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函数的定义</a:t>
              </a:r>
              <a:endParaRPr lang="zh-CN" altLang="en-US" sz="3600" b="1" dirty="0">
                <a:latin typeface="黑体" panose="02010609060101010101" pitchFamily="49" charset="-122"/>
                <a:ea typeface="黑体" panose="02010609060101010101"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5" name="矩形 4"/>
          <p:cNvSpPr/>
          <p:nvPr/>
        </p:nvSpPr>
        <p:spPr>
          <a:xfrm>
            <a:off x="539552" y="2685113"/>
            <a:ext cx="7794977" cy="2600712"/>
          </a:xfrm>
          <a:prstGeom prst="rect">
            <a:avLst/>
          </a:prstGeom>
        </p:spPr>
        <p:txBody>
          <a:bodyPr wrap="square">
            <a:spAutoFit/>
          </a:bodyPr>
          <a:lstStyle/>
          <a:p>
            <a:pPr marL="342900" indent="-342900">
              <a:buClr>
                <a:srgbClr val="FF0000"/>
              </a:buClr>
              <a:buSzPct val="90000"/>
              <a:buFont typeface="Wingdings" panose="05000000000000000000" pitchFamily="2" charset="2"/>
              <a:buChar char="Ø"/>
            </a:pPr>
            <a:r>
              <a:rPr lang="zh-CN" altLang="en-US" sz="2800" b="1" noProof="1">
                <a:latin typeface="Times New Roman" panose="02020603050405020304" pitchFamily="18" charset="0"/>
                <a:ea typeface="仿宋" panose="02010609060101010101" pitchFamily="49" charset="-122"/>
              </a:rPr>
              <a:t>注意事项</a:t>
            </a:r>
          </a:p>
          <a:p>
            <a:pPr lvl="1">
              <a:spcBef>
                <a:spcPts val="600"/>
              </a:spcBef>
              <a:spcAft>
                <a:spcPts val="600"/>
              </a:spcAft>
              <a:buClr>
                <a:srgbClr val="FF0000"/>
              </a:buClr>
              <a:buSzPct val="90000"/>
              <a:buFont typeface="Wingdings" panose="05000000000000000000" pitchFamily="2" charset="2"/>
              <a:buChar char="ü"/>
            </a:pPr>
            <a:r>
              <a:rPr lang="zh-CN" altLang="en-US" noProof="1"/>
              <a:t>  函数形参</a:t>
            </a:r>
            <a:r>
              <a:rPr lang="zh-CN" altLang="en-US" noProof="1">
                <a:solidFill>
                  <a:srgbClr val="FF0000"/>
                </a:solidFill>
              </a:rPr>
              <a:t>不需要</a:t>
            </a:r>
            <a:r>
              <a:rPr lang="zh-CN" altLang="en-US" noProof="1"/>
              <a:t>声明类型，也</a:t>
            </a:r>
            <a:r>
              <a:rPr lang="zh-CN" altLang="en-US" noProof="1">
                <a:solidFill>
                  <a:srgbClr val="FF0000"/>
                </a:solidFill>
              </a:rPr>
              <a:t>不需要</a:t>
            </a:r>
            <a:r>
              <a:rPr lang="zh-CN" altLang="en-US" noProof="1"/>
              <a:t>指定函数返回值类型</a:t>
            </a:r>
          </a:p>
          <a:p>
            <a:pPr lvl="1">
              <a:spcBef>
                <a:spcPts val="600"/>
              </a:spcBef>
              <a:spcAft>
                <a:spcPts val="600"/>
              </a:spcAft>
              <a:buClr>
                <a:srgbClr val="FF0000"/>
              </a:buClr>
              <a:buSzPct val="90000"/>
              <a:buFont typeface="Wingdings" panose="05000000000000000000" pitchFamily="2" charset="2"/>
              <a:buChar char="ü"/>
            </a:pPr>
            <a:r>
              <a:rPr lang="zh-CN" altLang="en-US" noProof="1"/>
              <a:t>  即使该函数不需要接收任何参数，也</a:t>
            </a:r>
            <a:r>
              <a:rPr lang="zh-CN" altLang="en-US" noProof="1">
                <a:solidFill>
                  <a:srgbClr val="FF0000"/>
                </a:solidFill>
              </a:rPr>
              <a:t>必须</a:t>
            </a:r>
            <a:r>
              <a:rPr lang="zh-CN" altLang="en-US" noProof="1"/>
              <a:t>保留一对空的圆括号</a:t>
            </a:r>
          </a:p>
          <a:p>
            <a:pPr lvl="1">
              <a:spcBef>
                <a:spcPts val="600"/>
              </a:spcBef>
              <a:spcAft>
                <a:spcPts val="600"/>
              </a:spcAft>
              <a:buClr>
                <a:srgbClr val="FF0000"/>
              </a:buClr>
              <a:buSzPct val="90000"/>
              <a:buFont typeface="Wingdings" panose="05000000000000000000" pitchFamily="2" charset="2"/>
              <a:buChar char="ü"/>
            </a:pPr>
            <a:r>
              <a:rPr lang="zh-CN" altLang="en-US" noProof="1"/>
              <a:t>  括号后面的</a:t>
            </a:r>
            <a:r>
              <a:rPr lang="zh-CN" altLang="en-US" noProof="1">
                <a:solidFill>
                  <a:srgbClr val="FF0000"/>
                </a:solidFill>
              </a:rPr>
              <a:t>冒号</a:t>
            </a:r>
            <a:r>
              <a:rPr lang="zh-CN" altLang="en-US" noProof="1"/>
              <a:t>必不可少</a:t>
            </a:r>
          </a:p>
          <a:p>
            <a:pPr lvl="1">
              <a:spcBef>
                <a:spcPts val="600"/>
              </a:spcBef>
              <a:spcAft>
                <a:spcPts val="600"/>
              </a:spcAft>
              <a:buClr>
                <a:srgbClr val="FF0000"/>
              </a:buClr>
              <a:buSzPct val="90000"/>
              <a:buFont typeface="Wingdings" panose="05000000000000000000" pitchFamily="2" charset="2"/>
              <a:buChar char="ü"/>
            </a:pPr>
            <a:r>
              <a:rPr lang="zh-CN" altLang="en-US" noProof="1"/>
              <a:t>  函数体相对于def关键字必须保持一定的空格</a:t>
            </a:r>
            <a:r>
              <a:rPr lang="zh-CN" altLang="en-US" noProof="1">
                <a:solidFill>
                  <a:srgbClr val="FF0000"/>
                </a:solidFill>
              </a:rPr>
              <a:t>缩进</a:t>
            </a:r>
          </a:p>
          <a:p>
            <a:pPr lvl="1">
              <a:spcBef>
                <a:spcPts val="600"/>
              </a:spcBef>
              <a:spcAft>
                <a:spcPts val="600"/>
              </a:spcAft>
              <a:buClr>
                <a:srgbClr val="FF0000"/>
              </a:buClr>
              <a:buSzPct val="90000"/>
              <a:buFont typeface="Wingdings" panose="05000000000000000000" pitchFamily="2" charset="2"/>
              <a:buChar char="ü"/>
            </a:pPr>
            <a:r>
              <a:rPr lang="zh-CN" altLang="en-US" noProof="1"/>
              <a:t>  Python</a:t>
            </a:r>
            <a:r>
              <a:rPr lang="zh-CN" altLang="en-US" noProof="1">
                <a:solidFill>
                  <a:srgbClr val="FF0000"/>
                </a:solidFill>
              </a:rPr>
              <a:t>允许嵌套定义函数</a:t>
            </a:r>
          </a:p>
        </p:txBody>
      </p:sp>
      <p:sp>
        <p:nvSpPr>
          <p:cNvPr id="11" name="矩形 10"/>
          <p:cNvSpPr/>
          <p:nvPr/>
        </p:nvSpPr>
        <p:spPr>
          <a:xfrm>
            <a:off x="971600" y="1318480"/>
            <a:ext cx="6624736" cy="1477328"/>
          </a:xfrm>
          <a:prstGeom prst="rect">
            <a:avLst/>
          </a:prstGeom>
        </p:spPr>
        <p:txBody>
          <a:bodyPr wrap="square">
            <a:spAutoFit/>
          </a:bodyPr>
          <a:lstStyle/>
          <a:p>
            <a:pPr lvl="1" indent="304800" algn="just">
              <a:lnSpc>
                <a:spcPct val="125000"/>
              </a:lnSpc>
            </a:pPr>
            <a:r>
              <a:rPr lang="en-US" altLang="zh-CN" b="1" dirty="0" err="1">
                <a:solidFill>
                  <a:srgbClr val="0000FF"/>
                </a:solidFill>
                <a:latin typeface="仿宋" panose="02010609060101010101" pitchFamily="49" charset="-122"/>
                <a:ea typeface="仿宋" panose="02010609060101010101" pitchFamily="49" charset="-122"/>
                <a:cs typeface="Times New Roman" panose="02020603050405020304" pitchFamily="18" charset="0"/>
              </a:rPr>
              <a:t>def</a:t>
            </a:r>
            <a:r>
              <a:rPr lang="en-US" altLang="zh-CN"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 </a:t>
            </a:r>
            <a:r>
              <a:rPr lang="en-US" altLang="zh-CN" b="1" dirty="0">
                <a:latin typeface="仿宋" panose="02010609060101010101" pitchFamily="49" charset="-122"/>
                <a:ea typeface="仿宋" panose="02010609060101010101" pitchFamily="49" charset="-122"/>
                <a:cs typeface="Times New Roman" panose="02020603050405020304" pitchFamily="18" charset="0"/>
              </a:rPr>
              <a:t>&lt;</a:t>
            </a:r>
            <a:r>
              <a:rPr lang="zh-CN" altLang="zh-CN" b="1" dirty="0">
                <a:latin typeface="仿宋" panose="02010609060101010101" pitchFamily="49" charset="-122"/>
                <a:ea typeface="仿宋" panose="02010609060101010101" pitchFamily="49" charset="-122"/>
                <a:cs typeface="Times New Roman" panose="02020603050405020304" pitchFamily="18" charset="0"/>
              </a:rPr>
              <a:t>函数名</a:t>
            </a:r>
            <a:r>
              <a:rPr lang="en-US" altLang="zh-CN" b="1" dirty="0">
                <a:latin typeface="仿宋" panose="02010609060101010101" pitchFamily="49" charset="-122"/>
                <a:ea typeface="仿宋" panose="02010609060101010101" pitchFamily="49" charset="-122"/>
                <a:cs typeface="Times New Roman" panose="02020603050405020304" pitchFamily="18" charset="0"/>
              </a:rPr>
              <a:t>&gt;(&lt;</a:t>
            </a:r>
            <a:r>
              <a:rPr lang="zh-CN" altLang="zh-CN" b="1" dirty="0">
                <a:latin typeface="仿宋" panose="02010609060101010101" pitchFamily="49" charset="-122"/>
                <a:ea typeface="仿宋" panose="02010609060101010101" pitchFamily="49" charset="-122"/>
                <a:cs typeface="Times New Roman" panose="02020603050405020304" pitchFamily="18" charset="0"/>
              </a:rPr>
              <a:t>参数列表</a:t>
            </a:r>
            <a:r>
              <a:rPr lang="en-US" altLang="zh-CN" b="1" dirty="0">
                <a:latin typeface="仿宋" panose="02010609060101010101" pitchFamily="49" charset="-122"/>
                <a:ea typeface="仿宋" panose="02010609060101010101" pitchFamily="49" charset="-122"/>
                <a:cs typeface="Times New Roman" panose="02020603050405020304" pitchFamily="18" charset="0"/>
              </a:rPr>
              <a:t>&gt;):</a:t>
            </a:r>
          </a:p>
          <a:p>
            <a:pPr lvl="1" indent="304800" algn="just">
              <a:lnSpc>
                <a:spcPct val="125000"/>
              </a:lnSpc>
            </a:pPr>
            <a:r>
              <a:rPr lang="en-US" altLang="zh-CN" b="1" noProof="1">
                <a:latin typeface="Consolas" panose="020B0609020204030204" pitchFamily="49" charset="0"/>
                <a:ea typeface="仿宋" panose="02010609060101010101" pitchFamily="49" charset="-122"/>
              </a:rPr>
              <a:t>    '''</a:t>
            </a:r>
            <a:r>
              <a:rPr lang="zh-CN" altLang="en-US" b="1" noProof="1">
                <a:latin typeface="Consolas" panose="020B0609020204030204" pitchFamily="49" charset="0"/>
                <a:ea typeface="仿宋" panose="02010609060101010101" pitchFamily="49" charset="-122"/>
              </a:rPr>
              <a:t>注释</a:t>
            </a:r>
            <a:r>
              <a:rPr lang="en-US" altLang="zh-CN" b="1" noProof="1">
                <a:latin typeface="Consolas" panose="020B0609020204030204" pitchFamily="49" charset="0"/>
                <a:ea typeface="仿宋" panose="02010609060101010101" pitchFamily="49" charset="-122"/>
              </a:rPr>
              <a:t>'''</a:t>
            </a:r>
            <a:endParaRPr lang="zh-CN" altLang="zh-CN" b="1" dirty="0">
              <a:latin typeface="仿宋" panose="02010609060101010101" pitchFamily="49" charset="-122"/>
              <a:ea typeface="仿宋" panose="02010609060101010101" pitchFamily="49" charset="-122"/>
              <a:cs typeface="Times New Roman" panose="02020603050405020304" pitchFamily="18" charset="0"/>
            </a:endParaRPr>
          </a:p>
          <a:p>
            <a:pPr lvl="1" indent="304800" algn="just">
              <a:lnSpc>
                <a:spcPct val="125000"/>
              </a:lnSpc>
            </a:pPr>
            <a:r>
              <a:rPr lang="en-US" altLang="zh-CN" b="1" dirty="0">
                <a:latin typeface="仿宋" panose="02010609060101010101" pitchFamily="49" charset="-122"/>
                <a:ea typeface="仿宋" panose="02010609060101010101" pitchFamily="49" charset="-122"/>
                <a:cs typeface="Times New Roman" panose="02020603050405020304" pitchFamily="18" charset="0"/>
              </a:rPr>
              <a:t>      &lt;</a:t>
            </a:r>
            <a:r>
              <a:rPr lang="zh-CN" altLang="zh-CN" b="1" dirty="0">
                <a:latin typeface="仿宋" panose="02010609060101010101" pitchFamily="49" charset="-122"/>
                <a:ea typeface="仿宋" panose="02010609060101010101" pitchFamily="49" charset="-122"/>
                <a:cs typeface="Times New Roman" panose="02020603050405020304" pitchFamily="18" charset="0"/>
              </a:rPr>
              <a:t>函数体</a:t>
            </a:r>
            <a:r>
              <a:rPr lang="en-US" altLang="zh-CN" b="1" dirty="0">
                <a:latin typeface="仿宋" panose="02010609060101010101" pitchFamily="49" charset="-122"/>
                <a:ea typeface="仿宋" panose="02010609060101010101" pitchFamily="49" charset="-122"/>
                <a:cs typeface="Times New Roman" panose="02020603050405020304" pitchFamily="18" charset="0"/>
              </a:rPr>
              <a:t>&gt;</a:t>
            </a:r>
            <a:endParaRPr lang="zh-CN" altLang="zh-CN" b="1" dirty="0">
              <a:latin typeface="仿宋" panose="02010609060101010101" pitchFamily="49" charset="-122"/>
              <a:ea typeface="仿宋" panose="02010609060101010101" pitchFamily="49" charset="-122"/>
              <a:cs typeface="Times New Roman" panose="02020603050405020304" pitchFamily="18" charset="0"/>
            </a:endParaRPr>
          </a:p>
          <a:p>
            <a:pPr lvl="1" indent="304800" algn="just">
              <a:lnSpc>
                <a:spcPct val="125000"/>
              </a:lnSpc>
            </a:pPr>
            <a:r>
              <a:rPr lang="en-US" altLang="zh-CN"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   </a:t>
            </a:r>
            <a:r>
              <a:rPr lang="en-US" altLang="zh-CN" b="1" dirty="0">
                <a:solidFill>
                  <a:srgbClr val="0000FF"/>
                </a:solidFill>
                <a:latin typeface="仿宋" panose="02010609060101010101" pitchFamily="49" charset="-122"/>
                <a:ea typeface="仿宋" panose="02010609060101010101" pitchFamily="49" charset="-122"/>
                <a:cs typeface="Times New Roman" panose="02020603050405020304" pitchFamily="18" charset="0"/>
              </a:rPr>
              <a:t>return</a:t>
            </a:r>
            <a:r>
              <a:rPr lang="en-US" altLang="zh-CN" b="1" dirty="0">
                <a:solidFill>
                  <a:srgbClr val="FF0000"/>
                </a:solidFill>
                <a:latin typeface="仿宋" panose="02010609060101010101" pitchFamily="49" charset="-122"/>
                <a:ea typeface="仿宋" panose="02010609060101010101" pitchFamily="49" charset="-122"/>
                <a:cs typeface="Times New Roman" panose="02020603050405020304" pitchFamily="18" charset="0"/>
              </a:rPr>
              <a:t> </a:t>
            </a:r>
            <a:r>
              <a:rPr lang="en-US" altLang="zh-CN" b="1" dirty="0">
                <a:latin typeface="仿宋" panose="02010609060101010101" pitchFamily="49" charset="-122"/>
                <a:ea typeface="仿宋" panose="02010609060101010101" pitchFamily="49" charset="-122"/>
                <a:cs typeface="Times New Roman" panose="02020603050405020304" pitchFamily="18" charset="0"/>
              </a:rPr>
              <a:t>&lt;</a:t>
            </a:r>
            <a:r>
              <a:rPr lang="zh-CN" altLang="zh-CN" b="1" dirty="0">
                <a:latin typeface="仿宋" panose="02010609060101010101" pitchFamily="49" charset="-122"/>
                <a:ea typeface="仿宋" panose="02010609060101010101" pitchFamily="49" charset="-122"/>
                <a:cs typeface="Times New Roman" panose="02020603050405020304" pitchFamily="18" charset="0"/>
              </a:rPr>
              <a:t>返回值列表</a:t>
            </a:r>
            <a:r>
              <a:rPr lang="en-US" altLang="zh-CN" b="1" dirty="0">
                <a:latin typeface="仿宋" panose="02010609060101010101" pitchFamily="49" charset="-122"/>
                <a:ea typeface="仿宋" panose="02010609060101010101" pitchFamily="49" charset="-122"/>
                <a:cs typeface="Times New Roman" panose="02020603050405020304" pitchFamily="18" charset="0"/>
              </a:rPr>
              <a:t>&gt;</a:t>
            </a:r>
            <a:endParaRPr lang="zh-CN" altLang="zh-CN" b="1" dirty="0">
              <a:latin typeface="仿宋" panose="02010609060101010101" pitchFamily="49" charset="-122"/>
              <a:ea typeface="仿宋" panose="02010609060101010101" pitchFamily="49" charset="-122"/>
              <a:cs typeface="Times New Roman" panose="02020603050405020304" pitchFamily="18" charset="0"/>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文本占位符 49154"/>
          <p:cNvSpPr>
            <a:spLocks noGrp="1"/>
          </p:cNvSpPr>
          <p:nvPr>
            <p:ph idx="1"/>
          </p:nvPr>
        </p:nvSpPr>
        <p:spPr>
          <a:xfrm>
            <a:off x="760043" y="1052736"/>
            <a:ext cx="8229600" cy="4678451"/>
          </a:xfrm>
        </p:spPr>
        <p:txBody>
          <a:bodyPr vert="horz" wrap="square" lIns="68591" tIns="34295" rIns="68591" bIns="34295" numCol="1" anchor="t" anchorCtr="0" compatLnSpc="1"/>
          <a:lstStyle/>
          <a:p>
            <a:pPr>
              <a:spcBef>
                <a:spcPts val="200"/>
              </a:spcBef>
              <a:buClr>
                <a:srgbClr val="FF0000"/>
              </a:buClr>
              <a:buSzPct val="90000"/>
              <a:buFont typeface="Wingdings" panose="05000000000000000000" pitchFamily="2" charset="2"/>
              <a:buChar char="ü"/>
            </a:pPr>
            <a:r>
              <a:rPr lang="zh-CN" altLang="en-US" sz="2000" b="1" noProof="1">
                <a:latin typeface="Consolas" panose="020B0609020204030204" pitchFamily="49" charset="0"/>
              </a:rPr>
              <a:t>示例</a:t>
            </a:r>
            <a:endParaRPr lang="en-US" altLang="zh-CN" sz="2000" b="1" noProof="1">
              <a:latin typeface="Consolas" panose="020B0609020204030204" pitchFamily="49" charset="0"/>
            </a:endParaRPr>
          </a:p>
          <a:p>
            <a:pPr>
              <a:spcBef>
                <a:spcPts val="200"/>
              </a:spcBef>
              <a:buSzPct val="90000"/>
              <a:buNone/>
            </a:pPr>
            <a:endParaRPr lang="en-US" altLang="zh-CN" sz="1200"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40</a:t>
            </a:fld>
            <a:endParaRPr lang="zh-CN" altLang="en-US" dirty="0"/>
          </a:p>
        </p:txBody>
      </p:sp>
      <p:grpSp>
        <p:nvGrpSpPr>
          <p:cNvPr id="6" name="组合 5"/>
          <p:cNvGrpSpPr/>
          <p:nvPr/>
        </p:nvGrpSpPr>
        <p:grpSpPr>
          <a:xfrm>
            <a:off x="-395016" y="116632"/>
            <a:ext cx="6983240" cy="648072"/>
            <a:chOff x="-14041" y="5026748"/>
            <a:chExt cx="7337768" cy="663172"/>
          </a:xfrm>
        </p:grpSpPr>
        <p:sp>
          <p:nvSpPr>
            <p:cNvPr id="7"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5.5 Lambda</a:t>
              </a:r>
              <a:r>
                <a:rPr lang="zh-CN" altLang="en-US" sz="3200" b="1" dirty="0">
                  <a:latin typeface="Times New Roman" panose="02020603050405020304" pitchFamily="18" charset="0"/>
                  <a:ea typeface="黑体" panose="02010609060101010101" pitchFamily="49" charset="-122"/>
                </a:rPr>
                <a:t>表达式</a:t>
              </a: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
        <p:nvSpPr>
          <p:cNvPr id="4" name="矩形 3"/>
          <p:cNvSpPr/>
          <p:nvPr/>
        </p:nvSpPr>
        <p:spPr>
          <a:xfrm>
            <a:off x="1159763" y="1412776"/>
            <a:ext cx="7716742" cy="2477601"/>
          </a:xfrm>
          <a:prstGeom prst="rect">
            <a:avLst/>
          </a:prstGeom>
        </p:spPr>
        <p:txBody>
          <a:bodyPr wrap="square">
            <a:spAutoFit/>
          </a:bodyPr>
          <a:lstStyle/>
          <a:p>
            <a:pPr>
              <a:spcBef>
                <a:spcPts val="200"/>
              </a:spcBef>
              <a:buSzPct val="90000"/>
              <a:buNone/>
            </a:pPr>
            <a:r>
              <a:rPr lang="en-US" altLang="zh-CN" sz="1400" dirty="0">
                <a:latin typeface="Consolas" panose="020B0609020204030204" pitchFamily="49" charset="0"/>
              </a:rPr>
              <a:t>&gt;&gt;&gt; data = list(range(20))</a:t>
            </a:r>
            <a:endParaRPr lang="zh-CN" altLang="en-US" sz="1400" dirty="0">
              <a:latin typeface="Consolas" panose="020B0609020204030204" pitchFamily="49" charset="0"/>
            </a:endParaRPr>
          </a:p>
          <a:p>
            <a:pPr>
              <a:spcBef>
                <a:spcPts val="200"/>
              </a:spcBef>
              <a:buSzPct val="90000"/>
              <a:buNone/>
            </a:pPr>
            <a:r>
              <a:rPr lang="en-US" altLang="zh-CN" sz="1400" dirty="0">
                <a:latin typeface="Consolas" panose="020B0609020204030204" pitchFamily="49" charset="0"/>
              </a:rPr>
              <a:t>&gt;&gt;&gt; data</a:t>
            </a:r>
          </a:p>
          <a:p>
            <a:pPr>
              <a:spcBef>
                <a:spcPts val="200"/>
              </a:spcBef>
              <a:buSzPct val="90000"/>
              <a:buNone/>
            </a:pPr>
            <a:r>
              <a:rPr lang="en-US" altLang="zh-CN" sz="1400" dirty="0">
                <a:solidFill>
                  <a:srgbClr val="0000FF"/>
                </a:solidFill>
                <a:latin typeface="Consolas" panose="020B0609020204030204" pitchFamily="49" charset="0"/>
              </a:rPr>
              <a:t>[0, 1, 2, 3, 4, 5, 6, 7, 8, 9, 10, 11, 12, 13, 14, 15, 16, 17, 18, 19]</a:t>
            </a:r>
          </a:p>
          <a:p>
            <a:pPr>
              <a:spcBef>
                <a:spcPts val="200"/>
              </a:spcBef>
              <a:buSzPct val="90000"/>
              <a:buNone/>
            </a:pPr>
            <a:r>
              <a:rPr lang="en-US" altLang="zh-CN" sz="1400" dirty="0">
                <a:latin typeface="Consolas" panose="020B0609020204030204" pitchFamily="49" charset="0"/>
              </a:rPr>
              <a:t>&gt;&gt;&gt; import random</a:t>
            </a:r>
          </a:p>
          <a:p>
            <a:pPr>
              <a:spcBef>
                <a:spcPts val="2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random.shuffle</a:t>
            </a:r>
            <a:r>
              <a:rPr lang="en-US" altLang="zh-CN" sz="1400" dirty="0">
                <a:latin typeface="Consolas" panose="020B0609020204030204" pitchFamily="49" charset="0"/>
              </a:rPr>
              <a:t>(data)</a:t>
            </a:r>
            <a:endParaRPr lang="zh-CN" altLang="en-US" sz="1400" dirty="0">
              <a:latin typeface="Consolas" panose="020B0609020204030204" pitchFamily="49" charset="0"/>
            </a:endParaRPr>
          </a:p>
          <a:p>
            <a:pPr>
              <a:spcBef>
                <a:spcPts val="200"/>
              </a:spcBef>
              <a:buSzPct val="90000"/>
              <a:buNone/>
            </a:pPr>
            <a:r>
              <a:rPr lang="en-US" altLang="zh-CN" sz="1400" dirty="0">
                <a:latin typeface="Consolas" panose="020B0609020204030204" pitchFamily="49" charset="0"/>
              </a:rPr>
              <a:t>&gt;&gt;&gt; data</a:t>
            </a:r>
          </a:p>
          <a:p>
            <a:pPr>
              <a:spcBef>
                <a:spcPts val="200"/>
              </a:spcBef>
              <a:buSzPct val="90000"/>
              <a:buNone/>
            </a:pPr>
            <a:r>
              <a:rPr lang="en-US" altLang="zh-CN" sz="1400" dirty="0">
                <a:solidFill>
                  <a:srgbClr val="0000FF"/>
                </a:solidFill>
                <a:latin typeface="Consolas" panose="020B0609020204030204" pitchFamily="49" charset="0"/>
              </a:rPr>
              <a:t>[4, 3, 11, 13, 12, 15, 9, 2, 10, 6, 19, 18, 14, 8, 0, 7, 5, 17, 1, 16]</a:t>
            </a:r>
          </a:p>
          <a:p>
            <a:pPr>
              <a:spcBef>
                <a:spcPts val="2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data.sort</a:t>
            </a:r>
            <a:r>
              <a:rPr lang="en-US" altLang="zh-CN" sz="1400" dirty="0">
                <a:latin typeface="Consolas" panose="020B0609020204030204" pitchFamily="49" charset="0"/>
              </a:rPr>
              <a:t>(key=lambda x: x) </a:t>
            </a:r>
          </a:p>
          <a:p>
            <a:pPr>
              <a:spcBef>
                <a:spcPts val="200"/>
              </a:spcBef>
              <a:buSzPct val="90000"/>
              <a:buNone/>
            </a:pPr>
            <a:r>
              <a:rPr lang="en-US" altLang="zh-CN" sz="1400" dirty="0">
                <a:latin typeface="Consolas" panose="020B0609020204030204" pitchFamily="49" charset="0"/>
              </a:rPr>
              <a:t>&gt;&gt;&gt; data</a:t>
            </a:r>
          </a:p>
          <a:p>
            <a:pPr>
              <a:spcBef>
                <a:spcPts val="200"/>
              </a:spcBef>
              <a:buSzPct val="90000"/>
              <a:buNone/>
            </a:pPr>
            <a:r>
              <a:rPr lang="en-US" altLang="zh-CN" sz="1400" dirty="0">
                <a:solidFill>
                  <a:srgbClr val="0000FF"/>
                </a:solidFill>
                <a:latin typeface="Consolas" panose="020B0609020204030204" pitchFamily="49" charset="0"/>
              </a:rPr>
              <a:t>[0, 1, 2, 3, 4, 5, 6, 7, 8, 9, 10, 11, 12, 13, 14, 15, 16, 17, 18, 19]</a:t>
            </a:r>
          </a:p>
        </p:txBody>
      </p:sp>
      <p:sp>
        <p:nvSpPr>
          <p:cNvPr id="11" name="内容占位符 2"/>
          <p:cNvSpPr txBox="1"/>
          <p:nvPr/>
        </p:nvSpPr>
        <p:spPr bwMode="auto">
          <a:xfrm>
            <a:off x="1149328" y="4090144"/>
            <a:ext cx="7441979"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200"/>
              </a:spcBef>
              <a:buSzPct val="90000"/>
              <a:buFont typeface="Arial" panose="020B0604020202020204" pitchFamily="34"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data.sort</a:t>
            </a:r>
            <a:r>
              <a:rPr lang="en-US" altLang="zh-CN" sz="1400" dirty="0">
                <a:latin typeface="Consolas" panose="020B0609020204030204" pitchFamily="49" charset="0"/>
              </a:rPr>
              <a:t>(key=lambda x: </a:t>
            </a:r>
            <a:r>
              <a:rPr lang="en-US" altLang="zh-CN" sz="1400" dirty="0" err="1">
                <a:latin typeface="Consolas" panose="020B0609020204030204" pitchFamily="49" charset="0"/>
              </a:rPr>
              <a:t>len</a:t>
            </a:r>
            <a:r>
              <a:rPr lang="en-US" altLang="zh-CN" sz="1400" dirty="0">
                <a:latin typeface="Consolas" panose="020B0609020204030204" pitchFamily="49" charset="0"/>
              </a:rPr>
              <a:t>(</a:t>
            </a:r>
            <a:r>
              <a:rPr lang="en-US" altLang="zh-CN" sz="1400" dirty="0" err="1">
                <a:latin typeface="Consolas" panose="020B0609020204030204" pitchFamily="49" charset="0"/>
              </a:rPr>
              <a:t>str</a:t>
            </a:r>
            <a:r>
              <a:rPr lang="en-US" altLang="zh-CN" sz="1400" dirty="0">
                <a:latin typeface="Consolas" panose="020B0609020204030204" pitchFamily="49" charset="0"/>
              </a:rPr>
              <a:t>(x)))</a:t>
            </a:r>
            <a:endParaRPr lang="zh-CN" altLang="en-US" sz="1400" dirty="0">
              <a:latin typeface="Consolas" panose="020B0609020204030204" pitchFamily="49" charset="0"/>
            </a:endParaRPr>
          </a:p>
          <a:p>
            <a:pPr>
              <a:spcBef>
                <a:spcPts val="200"/>
              </a:spcBef>
              <a:buSzPct val="90000"/>
              <a:buFont typeface="Arial" panose="020B0604020202020204" pitchFamily="34" charset="0"/>
              <a:buNone/>
            </a:pPr>
            <a:r>
              <a:rPr lang="en-US" altLang="zh-CN" sz="1400" dirty="0">
                <a:latin typeface="Consolas" panose="020B0609020204030204" pitchFamily="49" charset="0"/>
              </a:rPr>
              <a:t>&gt;&gt;&gt; data</a:t>
            </a:r>
          </a:p>
          <a:p>
            <a:pPr>
              <a:spcBef>
                <a:spcPts val="200"/>
              </a:spcBef>
              <a:buSzPct val="90000"/>
              <a:buFont typeface="Arial" panose="020B0604020202020204" pitchFamily="34" charset="0"/>
              <a:buNone/>
            </a:pPr>
            <a:r>
              <a:rPr lang="en-US" altLang="zh-CN" sz="1400" dirty="0">
                <a:solidFill>
                  <a:srgbClr val="0000FF"/>
                </a:solidFill>
                <a:latin typeface="Consolas" panose="020B0609020204030204" pitchFamily="49" charset="0"/>
              </a:rPr>
              <a:t>[0, 1, 2, 3, 4, 5, 6, 7, 8, 9, 10, 11, 12, 13, 14, 15, 16, 17, 18, 19]</a:t>
            </a:r>
          </a:p>
          <a:p>
            <a:pPr>
              <a:spcBef>
                <a:spcPts val="200"/>
              </a:spcBef>
              <a:buSzPct val="90000"/>
              <a:buFont typeface="Arial" panose="020B0604020202020204" pitchFamily="34"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data.sort</a:t>
            </a:r>
            <a:r>
              <a:rPr lang="en-US" altLang="zh-CN" sz="1400" dirty="0">
                <a:latin typeface="Consolas" panose="020B0609020204030204" pitchFamily="49" charset="0"/>
              </a:rPr>
              <a:t>(key=lambda x: </a:t>
            </a:r>
            <a:r>
              <a:rPr lang="en-US" altLang="zh-CN" sz="1400" dirty="0" err="1">
                <a:latin typeface="Consolas" panose="020B0609020204030204" pitchFamily="49" charset="0"/>
              </a:rPr>
              <a:t>len</a:t>
            </a:r>
            <a:r>
              <a:rPr lang="en-US" altLang="zh-CN" sz="1400" dirty="0">
                <a:latin typeface="Consolas" panose="020B0609020204030204" pitchFamily="49" charset="0"/>
              </a:rPr>
              <a:t>(</a:t>
            </a:r>
            <a:r>
              <a:rPr lang="en-US" altLang="zh-CN" sz="1400" dirty="0" err="1">
                <a:latin typeface="Consolas" panose="020B0609020204030204" pitchFamily="49" charset="0"/>
              </a:rPr>
              <a:t>str</a:t>
            </a:r>
            <a:r>
              <a:rPr lang="en-US" altLang="zh-CN" sz="1400" dirty="0">
                <a:latin typeface="Consolas" panose="020B0609020204030204" pitchFamily="49" charset="0"/>
              </a:rPr>
              <a:t>(x)), reverse=True)</a:t>
            </a:r>
          </a:p>
          <a:p>
            <a:pPr>
              <a:spcBef>
                <a:spcPts val="200"/>
              </a:spcBef>
              <a:buSzPct val="90000"/>
              <a:buFont typeface="Arial" panose="020B0604020202020204" pitchFamily="34" charset="0"/>
              <a:buNone/>
            </a:pPr>
            <a:r>
              <a:rPr lang="en-US" altLang="zh-CN" sz="1400" dirty="0">
                <a:latin typeface="Consolas" panose="020B0609020204030204" pitchFamily="49" charset="0"/>
              </a:rPr>
              <a:t>                                         </a:t>
            </a:r>
            <a:endParaRPr lang="zh-CN" altLang="en-US" sz="1400" dirty="0">
              <a:latin typeface="Consolas" panose="020B0609020204030204" pitchFamily="49" charset="0"/>
            </a:endParaRPr>
          </a:p>
          <a:p>
            <a:pPr>
              <a:spcBef>
                <a:spcPts val="200"/>
              </a:spcBef>
              <a:buSzPct val="90000"/>
              <a:buFont typeface="Arial" panose="020B0604020202020204" pitchFamily="34" charset="0"/>
              <a:buNone/>
            </a:pPr>
            <a:r>
              <a:rPr lang="en-US" altLang="zh-CN" sz="1400" dirty="0">
                <a:latin typeface="Consolas" panose="020B0609020204030204" pitchFamily="49" charset="0"/>
              </a:rPr>
              <a:t>&gt;&gt;&gt; data</a:t>
            </a:r>
          </a:p>
          <a:p>
            <a:pPr>
              <a:spcBef>
                <a:spcPts val="200"/>
              </a:spcBef>
              <a:buSzPct val="90000"/>
              <a:buFont typeface="Arial" panose="020B0604020202020204" pitchFamily="34" charset="0"/>
              <a:buNone/>
            </a:pPr>
            <a:r>
              <a:rPr lang="en-US" altLang="zh-CN" sz="1400" dirty="0">
                <a:solidFill>
                  <a:srgbClr val="0000FF"/>
                </a:solidFill>
                <a:latin typeface="Consolas" panose="020B0609020204030204" pitchFamily="49" charset="0"/>
              </a:rPr>
              <a:t>[10, 11, 12, 13, 14, 15, 16, 17, 18, 19, 0, 1, 2, 3, 4, 5, 6, 7, 8, 9]</a:t>
            </a:r>
          </a:p>
        </p:txBody>
      </p:sp>
      <p:sp>
        <p:nvSpPr>
          <p:cNvPr id="3" name="矩形 2"/>
          <p:cNvSpPr/>
          <p:nvPr/>
        </p:nvSpPr>
        <p:spPr>
          <a:xfrm>
            <a:off x="5724128" y="3284984"/>
            <a:ext cx="2348720" cy="338554"/>
          </a:xfrm>
          <a:prstGeom prst="rect">
            <a:avLst/>
          </a:prstGeom>
        </p:spPr>
        <p:txBody>
          <a:bodyPr wrap="none">
            <a:spAutoFit/>
          </a:bodyPr>
          <a:lstStyle/>
          <a:p>
            <a:pPr>
              <a:spcBef>
                <a:spcPts val="200"/>
              </a:spcBef>
              <a:buSzPct val="90000"/>
              <a:buNone/>
            </a:pPr>
            <a:r>
              <a:rPr lang="en-US" altLang="zh-CN" sz="1600" dirty="0">
                <a:solidFill>
                  <a:srgbClr val="FF0000"/>
                </a:solidFill>
                <a:latin typeface="Consolas" panose="020B0609020204030204" pitchFamily="49" charset="0"/>
                <a:ea typeface="仿宋" panose="02010609060101010101" pitchFamily="49" charset="-122"/>
              </a:rPr>
              <a:t>#</a:t>
            </a:r>
            <a:r>
              <a:rPr lang="zh-CN" altLang="en-US" sz="1600" dirty="0">
                <a:solidFill>
                  <a:srgbClr val="FF0000"/>
                </a:solidFill>
                <a:latin typeface="Consolas" panose="020B0609020204030204" pitchFamily="49" charset="0"/>
                <a:ea typeface="仿宋" panose="02010609060101010101" pitchFamily="49" charset="-122"/>
              </a:rPr>
              <a:t>和不指定规则效果一样</a:t>
            </a:r>
          </a:p>
        </p:txBody>
      </p:sp>
      <p:sp>
        <p:nvSpPr>
          <p:cNvPr id="5" name="矩形 4"/>
          <p:cNvSpPr/>
          <p:nvPr/>
        </p:nvSpPr>
        <p:spPr>
          <a:xfrm>
            <a:off x="5707048" y="4077072"/>
            <a:ext cx="3169457" cy="338554"/>
          </a:xfrm>
          <a:prstGeom prst="rect">
            <a:avLst/>
          </a:prstGeom>
        </p:spPr>
        <p:txBody>
          <a:bodyPr wrap="none">
            <a:spAutoFit/>
          </a:bodyPr>
          <a:lstStyle/>
          <a:p>
            <a:pPr>
              <a:spcBef>
                <a:spcPts val="200"/>
              </a:spcBef>
              <a:buSzPct val="90000"/>
            </a:pPr>
            <a:r>
              <a:rPr lang="en-US" altLang="zh-CN" sz="1600" dirty="0">
                <a:solidFill>
                  <a:srgbClr val="FF0000"/>
                </a:solidFill>
                <a:latin typeface="Consolas" panose="020B0609020204030204" pitchFamily="49" charset="0"/>
                <a:ea typeface="仿宋" panose="02010609060101010101" pitchFamily="49" charset="-122"/>
              </a:rPr>
              <a:t>#</a:t>
            </a:r>
            <a:r>
              <a:rPr lang="zh-CN" altLang="en-US" sz="1600" dirty="0">
                <a:solidFill>
                  <a:srgbClr val="FF0000"/>
                </a:solidFill>
                <a:latin typeface="Consolas" panose="020B0609020204030204" pitchFamily="49" charset="0"/>
                <a:ea typeface="仿宋" panose="02010609060101010101" pitchFamily="49" charset="-122"/>
              </a:rPr>
              <a:t>按转换成字符串以后的长度排序</a:t>
            </a:r>
          </a:p>
        </p:txBody>
      </p:sp>
      <p:sp>
        <p:nvSpPr>
          <p:cNvPr id="10" name="矩形 9"/>
          <p:cNvSpPr/>
          <p:nvPr/>
        </p:nvSpPr>
        <p:spPr>
          <a:xfrm>
            <a:off x="7137693" y="4833282"/>
            <a:ext cx="1117614" cy="338554"/>
          </a:xfrm>
          <a:prstGeom prst="rect">
            <a:avLst/>
          </a:prstGeom>
        </p:spPr>
        <p:txBody>
          <a:bodyPr wrap="none">
            <a:spAutoFit/>
          </a:bodyPr>
          <a:lstStyle/>
          <a:p>
            <a:pPr>
              <a:spcBef>
                <a:spcPts val="200"/>
              </a:spcBef>
              <a:buSzPct val="90000"/>
            </a:pPr>
            <a:r>
              <a:rPr lang="en-US" altLang="zh-CN" sz="1600" dirty="0">
                <a:solidFill>
                  <a:srgbClr val="FF0000"/>
                </a:solidFill>
                <a:latin typeface="Consolas" panose="020B0609020204030204" pitchFamily="49" charset="0"/>
                <a:ea typeface="仿宋" panose="02010609060101010101" pitchFamily="49" charset="-122"/>
              </a:rPr>
              <a:t>#</a:t>
            </a:r>
            <a:r>
              <a:rPr lang="zh-CN" altLang="en-US" sz="1600" dirty="0">
                <a:solidFill>
                  <a:srgbClr val="FF0000"/>
                </a:solidFill>
                <a:latin typeface="Consolas" panose="020B0609020204030204" pitchFamily="49" charset="0"/>
                <a:ea typeface="仿宋" panose="02010609060101010101" pitchFamily="49" charset="-122"/>
              </a:rPr>
              <a:t>降序排序</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
                                            <p:txEl>
                                              <p:pRg st="3" end="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
                                            <p:txEl>
                                              <p:pRg st="4" end="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500" fill="hold"/>
                                        <p:tgtEl>
                                          <p:spTgt spid="10"/>
                                        </p:tgtEl>
                                        <p:attrNameLst>
                                          <p:attrName>ppt_x</p:attrName>
                                        </p:attrNameLst>
                                      </p:cBhvr>
                                      <p:tavLst>
                                        <p:tav tm="0">
                                          <p:val>
                                            <p:strVal val="#ppt_x"/>
                                          </p:val>
                                        </p:tav>
                                        <p:tav tm="100000">
                                          <p:val>
                                            <p:strVal val="#ppt_x"/>
                                          </p:val>
                                        </p:tav>
                                      </p:tavLst>
                                    </p:anim>
                                    <p:anim calcmode="lin" valueType="num">
                                      <p:cBhvr additive="base">
                                        <p:cTn id="4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build="p"/>
      <p:bldP spid="3" grpId="0"/>
      <p:bldP spid="5" grpId="0"/>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1619672" y="1017399"/>
            <a:ext cx="6984776" cy="4678451"/>
          </a:xfrm>
        </p:spPr>
        <p:txBody>
          <a:bodyPr vert="horz" wrap="square" lIns="68591" tIns="34295" rIns="68591" bIns="34295" numCol="1" anchor="t" anchorCtr="0" compatLnSpc="1"/>
          <a:lstStyle/>
          <a:p>
            <a:pPr marL="0" indent="0">
              <a:buSzPct val="90000"/>
              <a:buNone/>
            </a:pPr>
            <a:r>
              <a:rPr lang="zh-CN" altLang="en-US" sz="1400" dirty="0">
                <a:latin typeface="Consolas" panose="020B0609020204030204" pitchFamily="49" charset="0"/>
              </a:rPr>
              <a:t>&gt;&gt;&gt; import random</a:t>
            </a:r>
          </a:p>
          <a:p>
            <a:pPr marL="0" indent="0">
              <a:buSzPct val="90000"/>
              <a:buNone/>
            </a:pPr>
            <a:r>
              <a:rPr lang="zh-CN" altLang="en-US" sz="1400" dirty="0">
                <a:latin typeface="Consolas" panose="020B0609020204030204" pitchFamily="49" charset="0"/>
              </a:rPr>
              <a:t>&gt;&gt;&gt; x = [[random.randint(1,10) for j in range(5)] for i in range(5)]</a:t>
            </a:r>
          </a:p>
          <a:p>
            <a:pPr marL="0" indent="0">
              <a:buSzPct val="90000"/>
              <a:buNone/>
            </a:pPr>
            <a:r>
              <a:rPr lang="zh-CN" altLang="en-US" sz="1400" dirty="0">
                <a:latin typeface="Consolas" panose="020B0609020204030204" pitchFamily="49" charset="0"/>
              </a:rPr>
              <a:t>&gt;&gt;&gt; for item in x:</a:t>
            </a:r>
          </a:p>
          <a:p>
            <a:pPr marL="0" indent="0">
              <a:buSzPct val="90000"/>
              <a:buNone/>
            </a:pPr>
            <a:r>
              <a:rPr lang="en-US" altLang="zh-CN" sz="1400" dirty="0">
                <a:latin typeface="Consolas" panose="020B0609020204030204" pitchFamily="49" charset="0"/>
              </a:rPr>
              <a:t>    </a:t>
            </a:r>
            <a:r>
              <a:rPr lang="zh-CN" altLang="en-US" sz="1400" dirty="0">
                <a:latin typeface="Consolas" panose="020B0609020204030204" pitchFamily="49" charset="0"/>
              </a:rPr>
              <a:t>print(item)	</a:t>
            </a:r>
          </a:p>
          <a:p>
            <a:pPr marL="0" indent="0">
              <a:lnSpc>
                <a:spcPts val="1200"/>
              </a:lnSpc>
              <a:spcBef>
                <a:spcPts val="0"/>
              </a:spcBef>
              <a:buSzPct val="90000"/>
              <a:buNone/>
            </a:pPr>
            <a:endParaRPr lang="zh-CN" altLang="en-US" sz="1400" dirty="0">
              <a:latin typeface="Consolas" panose="020B0609020204030204" pitchFamily="49" charset="0"/>
            </a:endParaRPr>
          </a:p>
          <a:p>
            <a:pPr marL="0" indent="0">
              <a:buSzPct val="90000"/>
              <a:buNone/>
            </a:pPr>
            <a:r>
              <a:rPr lang="zh-CN" altLang="en-US" sz="1400" dirty="0">
                <a:solidFill>
                  <a:srgbClr val="0000FF"/>
                </a:solidFill>
                <a:latin typeface="Consolas" panose="020B0609020204030204" pitchFamily="49" charset="0"/>
              </a:rPr>
              <a:t>[5, 6, 8, 7, 4]</a:t>
            </a:r>
          </a:p>
          <a:p>
            <a:pPr marL="0" indent="0">
              <a:buSzPct val="90000"/>
              <a:buNone/>
            </a:pPr>
            <a:r>
              <a:rPr lang="zh-CN" altLang="en-US" sz="1400" dirty="0">
                <a:solidFill>
                  <a:srgbClr val="0000FF"/>
                </a:solidFill>
                <a:latin typeface="Consolas" panose="020B0609020204030204" pitchFamily="49" charset="0"/>
              </a:rPr>
              <a:t>[1, 5, 3, 9, 4]</a:t>
            </a:r>
          </a:p>
          <a:p>
            <a:pPr marL="0" indent="0">
              <a:buSzPct val="90000"/>
              <a:buNone/>
            </a:pPr>
            <a:r>
              <a:rPr lang="zh-CN" altLang="en-US" sz="1400" dirty="0">
                <a:solidFill>
                  <a:srgbClr val="0000FF"/>
                </a:solidFill>
                <a:latin typeface="Consolas" panose="020B0609020204030204" pitchFamily="49" charset="0"/>
              </a:rPr>
              <a:t>[9, 6, 10, 7, 6]</a:t>
            </a:r>
          </a:p>
          <a:p>
            <a:pPr marL="0" indent="0">
              <a:buSzPct val="90000"/>
              <a:buNone/>
            </a:pPr>
            <a:r>
              <a:rPr lang="zh-CN" altLang="en-US" sz="1400" dirty="0">
                <a:solidFill>
                  <a:srgbClr val="0000FF"/>
                </a:solidFill>
                <a:latin typeface="Consolas" panose="020B0609020204030204" pitchFamily="49" charset="0"/>
              </a:rPr>
              <a:t>[8, 2, 7, 1, 6]</a:t>
            </a:r>
          </a:p>
          <a:p>
            <a:pPr marL="0" indent="0">
              <a:buSzPct val="90000"/>
              <a:buNone/>
            </a:pPr>
            <a:r>
              <a:rPr lang="zh-CN" altLang="en-US" sz="1400" dirty="0">
                <a:solidFill>
                  <a:srgbClr val="0000FF"/>
                </a:solidFill>
                <a:latin typeface="Consolas" panose="020B0609020204030204" pitchFamily="49" charset="0"/>
              </a:rPr>
              <a:t>[1, 7, 5, 3, 5]</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41</a:t>
            </a:fld>
            <a:endParaRPr lang="zh-CN" altLang="en-US" dirty="0"/>
          </a:p>
        </p:txBody>
      </p:sp>
      <p:sp>
        <p:nvSpPr>
          <p:cNvPr id="6" name="文本占位符 49154"/>
          <p:cNvSpPr txBox="1"/>
          <p:nvPr/>
        </p:nvSpPr>
        <p:spPr bwMode="auto">
          <a:xfrm>
            <a:off x="459971" y="963233"/>
            <a:ext cx="1015685" cy="414140"/>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200"/>
              </a:spcBef>
              <a:buClr>
                <a:srgbClr val="FF0000"/>
              </a:buClr>
              <a:buSzPct val="90000"/>
              <a:buFont typeface="Wingdings" panose="05000000000000000000" pitchFamily="2" charset="2"/>
              <a:buChar char="ü"/>
            </a:pPr>
            <a:r>
              <a:rPr lang="zh-CN" altLang="en-US" sz="2000" b="1" noProof="1">
                <a:latin typeface="Consolas" panose="020B0609020204030204" pitchFamily="49" charset="0"/>
              </a:rPr>
              <a:t>示例</a:t>
            </a:r>
            <a:endParaRPr lang="en-US" altLang="zh-CN" sz="2000" b="1" noProof="1">
              <a:latin typeface="Consolas" panose="020B0609020204030204" pitchFamily="49" charset="0"/>
            </a:endParaRPr>
          </a:p>
          <a:p>
            <a:pPr>
              <a:spcBef>
                <a:spcPts val="200"/>
              </a:spcBef>
              <a:buSzPct val="90000"/>
              <a:buFont typeface="Arial" panose="020B0604020202020204" pitchFamily="34" charset="0"/>
              <a:buNone/>
            </a:pPr>
            <a:endParaRPr lang="en-US" altLang="zh-CN" sz="1200" dirty="0">
              <a:latin typeface="Consolas" panose="020B0609020204030204" pitchFamily="49" charset="0"/>
            </a:endParaRPr>
          </a:p>
        </p:txBody>
      </p:sp>
      <p:grpSp>
        <p:nvGrpSpPr>
          <p:cNvPr id="7" name="组合 6"/>
          <p:cNvGrpSpPr/>
          <p:nvPr/>
        </p:nvGrpSpPr>
        <p:grpSpPr>
          <a:xfrm>
            <a:off x="-399483" y="116632"/>
            <a:ext cx="6983240" cy="648072"/>
            <a:chOff x="-14041" y="5026748"/>
            <a:chExt cx="7337768" cy="663172"/>
          </a:xfrm>
        </p:grpSpPr>
        <p:sp>
          <p:nvSpPr>
            <p:cNvPr id="8" name="Freeform 5"/>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404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5.5 Lambda</a:t>
              </a:r>
              <a:r>
                <a:rPr lang="zh-CN" altLang="en-US" sz="3200" b="1" dirty="0">
                  <a:latin typeface="Times New Roman" panose="02020603050405020304" pitchFamily="18" charset="0"/>
                  <a:ea typeface="黑体" panose="02010609060101010101" pitchFamily="49" charset="-122"/>
                </a:rPr>
                <a:t>表达式</a:t>
              </a:r>
            </a:p>
          </p:txBody>
        </p:sp>
        <p:pic>
          <p:nvPicPr>
            <p:cNvPr id="10" name="图片 9"/>
            <p:cNvPicPr>
              <a:picLocks noChangeAspect="1"/>
            </p:cNvPicPr>
            <p:nvPr/>
          </p:nvPicPr>
          <p:blipFill>
            <a:blip r:embed="rId2"/>
            <a:stretch>
              <a:fillRect/>
            </a:stretch>
          </p:blipFill>
          <p:spPr>
            <a:xfrm>
              <a:off x="1199659" y="5205012"/>
              <a:ext cx="420013" cy="322083"/>
            </a:xfrm>
            <a:prstGeom prst="rect">
              <a:avLst/>
            </a:prstGeom>
          </p:spPr>
        </p:pic>
      </p:grpSp>
      <p:sp>
        <p:nvSpPr>
          <p:cNvPr id="11" name="内容占位符 2"/>
          <p:cNvSpPr txBox="1"/>
          <p:nvPr/>
        </p:nvSpPr>
        <p:spPr bwMode="auto">
          <a:xfrm>
            <a:off x="1619672" y="4292362"/>
            <a:ext cx="5469532" cy="2302187"/>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SzPct val="90000"/>
              <a:buFont typeface="Arial" panose="020B0604020202020204" pitchFamily="34" charset="0"/>
              <a:buNone/>
            </a:pPr>
            <a:r>
              <a:rPr lang="zh-CN" altLang="en-US" sz="1400" dirty="0">
                <a:latin typeface="Consolas" panose="020B0609020204030204" pitchFamily="49" charset="0"/>
              </a:rPr>
              <a:t>&gt;&gt;&gt; y = sorted(x, key=lambda item: (item[1], item[4]))</a:t>
            </a:r>
          </a:p>
          <a:p>
            <a:pPr marL="0" indent="0">
              <a:buSzPct val="90000"/>
              <a:buFont typeface="Arial" panose="020B0604020202020204" pitchFamily="34" charset="0"/>
              <a:buNone/>
            </a:pPr>
            <a:r>
              <a:rPr lang="zh-CN" altLang="en-US" sz="1400" dirty="0">
                <a:latin typeface="Consolas" panose="020B0609020204030204" pitchFamily="49" charset="0"/>
              </a:rPr>
              <a:t>&gt;&gt;&gt; for item in y:</a:t>
            </a:r>
          </a:p>
          <a:p>
            <a:pPr marL="0" indent="0">
              <a:buSzPct val="90000"/>
              <a:buFont typeface="Arial" panose="020B0604020202020204" pitchFamily="34" charset="0"/>
              <a:buNone/>
            </a:pPr>
            <a:r>
              <a:rPr lang="en-US" altLang="zh-CN" sz="1400" dirty="0">
                <a:latin typeface="Consolas" panose="020B0609020204030204" pitchFamily="49" charset="0"/>
              </a:rPr>
              <a:t>    </a:t>
            </a:r>
            <a:r>
              <a:rPr lang="zh-CN" altLang="en-US" sz="1400" dirty="0">
                <a:latin typeface="Consolas" panose="020B0609020204030204" pitchFamily="49" charset="0"/>
              </a:rPr>
              <a:t>print(item)	</a:t>
            </a:r>
          </a:p>
          <a:p>
            <a:pPr marL="0" indent="0">
              <a:lnSpc>
                <a:spcPts val="1200"/>
              </a:lnSpc>
              <a:buSzPct val="90000"/>
              <a:buFont typeface="Arial" panose="020B0604020202020204" pitchFamily="34" charset="0"/>
              <a:buNone/>
            </a:pPr>
            <a:endParaRPr lang="zh-CN" altLang="en-US" sz="1400" dirty="0">
              <a:latin typeface="Consolas" panose="020B0609020204030204" pitchFamily="49" charset="0"/>
            </a:endParaRPr>
          </a:p>
          <a:p>
            <a:pPr marL="0" indent="0">
              <a:buSzPct val="90000"/>
              <a:buFont typeface="Arial" panose="020B0604020202020204" pitchFamily="34" charset="0"/>
              <a:buNone/>
            </a:pPr>
            <a:r>
              <a:rPr lang="zh-CN" altLang="en-US" sz="1400" dirty="0">
                <a:solidFill>
                  <a:srgbClr val="0000FF"/>
                </a:solidFill>
                <a:latin typeface="Consolas" panose="020B0609020204030204" pitchFamily="49" charset="0"/>
              </a:rPr>
              <a:t>[8, 2, 7, 1, 6]</a:t>
            </a:r>
          </a:p>
          <a:p>
            <a:pPr marL="0" indent="0">
              <a:buSzPct val="90000"/>
              <a:buFont typeface="Arial" panose="020B0604020202020204" pitchFamily="34" charset="0"/>
              <a:buNone/>
            </a:pPr>
            <a:r>
              <a:rPr lang="zh-CN" altLang="en-US" sz="1400" dirty="0">
                <a:solidFill>
                  <a:srgbClr val="0000FF"/>
                </a:solidFill>
                <a:latin typeface="Consolas" panose="020B0609020204030204" pitchFamily="49" charset="0"/>
              </a:rPr>
              <a:t>[1, 5, 3, 9, 4]</a:t>
            </a:r>
          </a:p>
          <a:p>
            <a:pPr marL="0" indent="0">
              <a:buSzPct val="90000"/>
              <a:buFont typeface="Arial" panose="020B0604020202020204" pitchFamily="34" charset="0"/>
              <a:buNone/>
            </a:pPr>
            <a:r>
              <a:rPr lang="zh-CN" altLang="en-US" sz="1400" dirty="0">
                <a:solidFill>
                  <a:srgbClr val="0000FF"/>
                </a:solidFill>
                <a:latin typeface="Consolas" panose="020B0609020204030204" pitchFamily="49" charset="0"/>
              </a:rPr>
              <a:t>[5, 6, 8, 7, 4]</a:t>
            </a:r>
          </a:p>
          <a:p>
            <a:pPr marL="0" indent="0">
              <a:buSzPct val="90000"/>
              <a:buFont typeface="Arial" panose="020B0604020202020204" pitchFamily="34" charset="0"/>
              <a:buNone/>
            </a:pPr>
            <a:r>
              <a:rPr lang="zh-CN" altLang="en-US" sz="1400" dirty="0">
                <a:solidFill>
                  <a:srgbClr val="0000FF"/>
                </a:solidFill>
                <a:latin typeface="Consolas" panose="020B0609020204030204" pitchFamily="49" charset="0"/>
              </a:rPr>
              <a:t>[9, 6, 10, 7, 6]</a:t>
            </a:r>
          </a:p>
          <a:p>
            <a:pPr marL="0" indent="0">
              <a:buSzPct val="90000"/>
              <a:buFont typeface="Arial" panose="020B0604020202020204" pitchFamily="34" charset="0"/>
              <a:buNone/>
            </a:pPr>
            <a:r>
              <a:rPr lang="zh-CN" altLang="en-US" sz="1400" dirty="0">
                <a:solidFill>
                  <a:srgbClr val="0000FF"/>
                </a:solidFill>
                <a:latin typeface="Consolas" panose="020B0609020204030204" pitchFamily="49" charset="0"/>
              </a:rPr>
              <a:t>[1, 7, 5, 3, 5]</a:t>
            </a:r>
          </a:p>
        </p:txBody>
      </p:sp>
      <p:sp>
        <p:nvSpPr>
          <p:cNvPr id="4" name="矩形 3"/>
          <p:cNvSpPr/>
          <p:nvPr/>
        </p:nvSpPr>
        <p:spPr>
          <a:xfrm>
            <a:off x="4546848" y="4555131"/>
            <a:ext cx="4572000" cy="307777"/>
          </a:xfrm>
          <a:prstGeom prst="rect">
            <a:avLst/>
          </a:prstGeom>
        </p:spPr>
        <p:txBody>
          <a:bodyPr>
            <a:spAutoFit/>
          </a:bodyPr>
          <a:lstStyle/>
          <a:p>
            <a:pPr marL="0" indent="0">
              <a:buSzPct val="90000"/>
              <a:buFont typeface="Arial" panose="020B0604020202020204" pitchFamily="34" charset="0"/>
              <a:buNone/>
            </a:pPr>
            <a:r>
              <a:rPr lang="en-US" altLang="zh-CN" sz="1400" dirty="0">
                <a:solidFill>
                  <a:srgbClr val="FF0000"/>
                </a:solidFill>
                <a:latin typeface="Consolas" panose="020B0609020204030204" pitchFamily="49" charset="0"/>
                <a:ea typeface="仿宋" panose="02010609060101010101" pitchFamily="49" charset="-122"/>
              </a:rPr>
              <a:t>#</a:t>
            </a:r>
            <a:r>
              <a:rPr lang="zh-CN" altLang="en-US" sz="1400" dirty="0">
                <a:solidFill>
                  <a:srgbClr val="FF0000"/>
                </a:solidFill>
                <a:latin typeface="Consolas" panose="020B0609020204030204" pitchFamily="49" charset="0"/>
                <a:ea typeface="仿宋" panose="02010609060101010101" pitchFamily="49" charset="-122"/>
              </a:rPr>
              <a:t>按子列表中第</a:t>
            </a:r>
            <a:r>
              <a:rPr lang="en-US" altLang="zh-CN" sz="1400" dirty="0">
                <a:solidFill>
                  <a:srgbClr val="FF0000"/>
                </a:solidFill>
                <a:latin typeface="Consolas" panose="020B0609020204030204" pitchFamily="49" charset="0"/>
                <a:ea typeface="仿宋" panose="02010609060101010101" pitchFamily="49" charset="-122"/>
              </a:rPr>
              <a:t>2</a:t>
            </a:r>
            <a:r>
              <a:rPr lang="zh-CN" altLang="en-US" sz="1400" dirty="0">
                <a:solidFill>
                  <a:srgbClr val="FF0000"/>
                </a:solidFill>
                <a:latin typeface="Consolas" panose="020B0609020204030204" pitchFamily="49" charset="0"/>
                <a:ea typeface="仿宋" panose="02010609060101010101" pitchFamily="49" charset="-122"/>
              </a:rPr>
              <a:t>个元素升序、第</a:t>
            </a:r>
            <a:r>
              <a:rPr lang="en-US" altLang="zh-CN" sz="1400" dirty="0">
                <a:solidFill>
                  <a:srgbClr val="FF0000"/>
                </a:solidFill>
                <a:latin typeface="Consolas" panose="020B0609020204030204" pitchFamily="49" charset="0"/>
                <a:ea typeface="仿宋" panose="02010609060101010101" pitchFamily="49" charset="-122"/>
              </a:rPr>
              <a:t>5</a:t>
            </a:r>
            <a:r>
              <a:rPr lang="zh-CN" altLang="en-US" sz="1400" dirty="0">
                <a:solidFill>
                  <a:srgbClr val="FF0000"/>
                </a:solidFill>
                <a:latin typeface="Consolas" panose="020B0609020204030204" pitchFamily="49" charset="0"/>
                <a:ea typeface="仿宋" panose="02010609060101010101" pitchFamily="49" charset="-122"/>
              </a:rPr>
              <a:t>个元素升序排序</a:t>
            </a:r>
          </a:p>
        </p:txBody>
      </p:sp>
      <p:sp>
        <p:nvSpPr>
          <p:cNvPr id="3" name="矩形 2"/>
          <p:cNvSpPr/>
          <p:nvPr/>
        </p:nvSpPr>
        <p:spPr>
          <a:xfrm>
            <a:off x="4364732" y="1729724"/>
            <a:ext cx="4176464" cy="830997"/>
          </a:xfrm>
          <a:prstGeom prst="rect">
            <a:avLst/>
          </a:prstGeom>
        </p:spPr>
        <p:txBody>
          <a:bodyPr wrap="square">
            <a:spAutoFit/>
          </a:bodyPr>
          <a:lstStyle/>
          <a:p>
            <a:pPr marL="0" indent="0">
              <a:buSzPct val="90000"/>
              <a:buNone/>
            </a:pPr>
            <a:r>
              <a:rPr lang="en-US" altLang="zh-CN" sz="1600" dirty="0">
                <a:solidFill>
                  <a:srgbClr val="FF0000"/>
                </a:solidFill>
                <a:latin typeface="Consolas" panose="020B0609020204030204" pitchFamily="49" charset="0"/>
              </a:rPr>
              <a:t>#</a:t>
            </a:r>
            <a:r>
              <a:rPr lang="zh-CN" altLang="en-US" sz="1600" dirty="0">
                <a:solidFill>
                  <a:srgbClr val="FF0000"/>
                </a:solidFill>
                <a:latin typeface="Consolas" panose="020B0609020204030204" pitchFamily="49" charset="0"/>
              </a:rPr>
              <a:t>使用列表推导式创建列表</a:t>
            </a:r>
          </a:p>
          <a:p>
            <a:pPr marL="0" indent="0">
              <a:buSzPct val="90000"/>
              <a:buNone/>
            </a:pPr>
            <a:r>
              <a:rPr lang="en-US" altLang="zh-CN" sz="1600" dirty="0">
                <a:solidFill>
                  <a:srgbClr val="FF0000"/>
                </a:solidFill>
                <a:latin typeface="Consolas" panose="020B0609020204030204" pitchFamily="49" charset="0"/>
              </a:rPr>
              <a:t>#</a:t>
            </a:r>
            <a:r>
              <a:rPr lang="zh-CN" altLang="en-US" sz="1600" dirty="0">
                <a:solidFill>
                  <a:srgbClr val="FF0000"/>
                </a:solidFill>
                <a:latin typeface="Consolas" panose="020B0609020204030204" pitchFamily="49" charset="0"/>
              </a:rPr>
              <a:t>包含</a:t>
            </a:r>
            <a:r>
              <a:rPr lang="en-US" altLang="zh-CN" sz="1600" dirty="0">
                <a:solidFill>
                  <a:srgbClr val="FF0000"/>
                </a:solidFill>
                <a:latin typeface="Consolas" panose="020B0609020204030204" pitchFamily="49" charset="0"/>
              </a:rPr>
              <a:t>5</a:t>
            </a:r>
            <a:r>
              <a:rPr lang="zh-CN" altLang="en-US" sz="1600" dirty="0">
                <a:solidFill>
                  <a:srgbClr val="FF0000"/>
                </a:solidFill>
                <a:latin typeface="Consolas" panose="020B0609020204030204" pitchFamily="49" charset="0"/>
              </a:rPr>
              <a:t>个子列表的列表</a:t>
            </a:r>
          </a:p>
          <a:p>
            <a:pPr marL="0" indent="0">
              <a:buSzPct val="90000"/>
              <a:buNone/>
            </a:pPr>
            <a:r>
              <a:rPr lang="en-US" altLang="zh-CN" sz="1600" dirty="0">
                <a:solidFill>
                  <a:srgbClr val="FF0000"/>
                </a:solidFill>
                <a:latin typeface="Consolas" panose="020B0609020204030204" pitchFamily="49" charset="0"/>
              </a:rPr>
              <a:t>#</a:t>
            </a:r>
            <a:r>
              <a:rPr lang="zh-CN" altLang="en-US" sz="1600" dirty="0">
                <a:solidFill>
                  <a:srgbClr val="FF0000"/>
                </a:solidFill>
                <a:latin typeface="Consolas" panose="020B0609020204030204" pitchFamily="49" charset="0"/>
              </a:rPr>
              <a:t>每个子列表中包含</a:t>
            </a:r>
            <a:r>
              <a:rPr lang="en-US" altLang="zh-CN" sz="1600" dirty="0">
                <a:solidFill>
                  <a:srgbClr val="FF0000"/>
                </a:solidFill>
                <a:latin typeface="Consolas" panose="020B0609020204030204" pitchFamily="49" charset="0"/>
              </a:rPr>
              <a:t>5</a:t>
            </a:r>
            <a:r>
              <a:rPr lang="zh-CN" altLang="en-US" sz="1600" dirty="0">
                <a:solidFill>
                  <a:srgbClr val="FF0000"/>
                </a:solidFill>
                <a:latin typeface="Consolas" panose="020B0609020204030204" pitchFamily="49" charset="0"/>
              </a:rPr>
              <a:t>个</a:t>
            </a:r>
            <a:r>
              <a:rPr lang="en-US" altLang="zh-CN" sz="1600" dirty="0">
                <a:solidFill>
                  <a:srgbClr val="FF0000"/>
                </a:solidFill>
                <a:latin typeface="Consolas" panose="020B0609020204030204" pitchFamily="49" charset="0"/>
              </a:rPr>
              <a:t>1</a:t>
            </a:r>
            <a:r>
              <a:rPr lang="zh-CN" altLang="en-US" sz="1600" dirty="0">
                <a:solidFill>
                  <a:srgbClr val="FF0000"/>
                </a:solidFill>
                <a:latin typeface="Consolas" panose="020B0609020204030204" pitchFamily="49" charset="0"/>
              </a:rPr>
              <a:t>到</a:t>
            </a:r>
            <a:r>
              <a:rPr lang="en-US" altLang="zh-CN" sz="1600" dirty="0">
                <a:solidFill>
                  <a:srgbClr val="FF0000"/>
                </a:solidFill>
                <a:latin typeface="Consolas" panose="020B0609020204030204" pitchFamily="49" charset="0"/>
              </a:rPr>
              <a:t>10</a:t>
            </a:r>
            <a:r>
              <a:rPr lang="zh-CN" altLang="en-US" sz="1600" dirty="0">
                <a:solidFill>
                  <a:srgbClr val="FF0000"/>
                </a:solidFill>
                <a:latin typeface="Consolas" panose="020B0609020204030204" pitchFamily="49" charset="0"/>
              </a:rPr>
              <a:t>之间的随机数</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75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475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475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75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75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475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75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475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475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
                                            <p:txEl>
                                              <p:pRg st="7" end="7"/>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50178"/>
          <p:cNvSpPr>
            <a:spLocks noGrp="1"/>
          </p:cNvSpPr>
          <p:nvPr>
            <p:ph idx="1"/>
          </p:nvPr>
        </p:nvSpPr>
        <p:spPr>
          <a:xfrm>
            <a:off x="479326" y="1052736"/>
            <a:ext cx="8229600" cy="4678451"/>
          </a:xfrm>
        </p:spPr>
        <p:txBody>
          <a:bodyPr vert="horz" wrap="square" lIns="68591" tIns="34295" rIns="68591" bIns="34295" numCol="1" anchor="t" anchorCtr="0" compatLnSpc="1"/>
          <a:lstStyle/>
          <a:p>
            <a:pPr eaLnBrk="1" fontAlgn="base" hangingPunct="1">
              <a:lnSpc>
                <a:spcPct val="80000"/>
              </a:lnSpc>
              <a:buClr>
                <a:srgbClr val="FF0000"/>
              </a:buClr>
              <a:buSzPct val="90000"/>
              <a:buFont typeface="Wingdings" panose="05000000000000000000" pitchFamily="2" charset="2"/>
              <a:buChar char="ü"/>
            </a:pPr>
            <a:r>
              <a:rPr lang="zh-CN" altLang="en-US" sz="2400" noProof="1"/>
              <a:t>例</a:t>
            </a:r>
            <a:r>
              <a:rPr lang="en-US" altLang="zh-CN" sz="2400" noProof="1"/>
              <a:t>5-1</a:t>
            </a:r>
            <a:r>
              <a:rPr lang="zh-CN" altLang="en-US" sz="2400" noProof="1"/>
              <a:t>：编写函数计算圆的面积。</a:t>
            </a:r>
          </a:p>
          <a:p>
            <a:pPr eaLnBrk="1" fontAlgn="base" hangingPunct="1">
              <a:lnSpc>
                <a:spcPct val="80000"/>
              </a:lnSpc>
              <a:buSzPct val="90000"/>
              <a:buFont typeface="Wingdings" panose="05000000000000000000" pitchFamily="2" charset="2"/>
              <a:buNone/>
            </a:pPr>
            <a:endParaRPr lang="zh-CN" altLang="en-US" sz="15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42</a:t>
            </a:fld>
            <a:endParaRPr lang="zh-CN" altLang="en-US"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127767" y="5823495"/>
                <a:ext cx="8549038" cy="64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5.6 </a:t>
                </a:r>
                <a:r>
                  <a:rPr lang="zh-CN" altLang="en-US" sz="3200" b="1" dirty="0">
                    <a:latin typeface="Times New Roman" panose="02020603050405020304" pitchFamily="18" charset="0"/>
                    <a:ea typeface="黑体" panose="02010609060101010101" pitchFamily="49" charset="-122"/>
                  </a:rPr>
                  <a:t>案例应用</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971600" y="1859340"/>
            <a:ext cx="8172400" cy="2585323"/>
          </a:xfrm>
          <a:prstGeom prst="rect">
            <a:avLst/>
          </a:prstGeom>
        </p:spPr>
        <p:txBody>
          <a:bodyPr wrap="square">
            <a:spAutoFit/>
          </a:bodyPr>
          <a:lstStyle/>
          <a:p>
            <a:pPr>
              <a:buSzPct val="90000"/>
            </a:pPr>
            <a:r>
              <a:rPr lang="en-US" altLang="zh-CN" noProof="1">
                <a:solidFill>
                  <a:srgbClr val="0000FF"/>
                </a:solidFill>
                <a:latin typeface="Consolas" panose="020B0609020204030204" pitchFamily="49" charset="0"/>
              </a:rPr>
              <a:t>from</a:t>
            </a:r>
            <a:r>
              <a:rPr lang="en-US" altLang="zh-CN" noProof="1">
                <a:latin typeface="Consolas" panose="020B0609020204030204" pitchFamily="49" charset="0"/>
              </a:rPr>
              <a:t> math </a:t>
            </a:r>
            <a:r>
              <a:rPr lang="en-US" altLang="zh-CN" noProof="1">
                <a:solidFill>
                  <a:srgbClr val="0000FF"/>
                </a:solidFill>
                <a:latin typeface="Consolas" panose="020B0609020204030204" pitchFamily="49" charset="0"/>
              </a:rPr>
              <a:t>import</a:t>
            </a:r>
            <a:r>
              <a:rPr lang="en-US" altLang="zh-CN" noProof="1">
                <a:latin typeface="Consolas" panose="020B0609020204030204" pitchFamily="49" charset="0"/>
              </a:rPr>
              <a:t> pi </a:t>
            </a:r>
            <a:r>
              <a:rPr lang="en-US" altLang="zh-CN" noProof="1">
                <a:solidFill>
                  <a:srgbClr val="0000FF"/>
                </a:solidFill>
                <a:latin typeface="Consolas" panose="020B0609020204030204" pitchFamily="49" charset="0"/>
              </a:rPr>
              <a:t>as</a:t>
            </a:r>
            <a:r>
              <a:rPr lang="en-US" altLang="zh-CN" noProof="1">
                <a:latin typeface="Consolas" panose="020B0609020204030204" pitchFamily="49" charset="0"/>
              </a:rPr>
              <a:t> PI</a:t>
            </a:r>
          </a:p>
          <a:p>
            <a:pPr>
              <a:buSzPct val="90000"/>
            </a:pPr>
            <a:endParaRPr lang="en-US" altLang="zh-CN" noProof="1">
              <a:latin typeface="Consolas" panose="020B0609020204030204" pitchFamily="49" charset="0"/>
            </a:endParaRPr>
          </a:p>
          <a:p>
            <a:pPr>
              <a:buSzPct val="90000"/>
            </a:pPr>
            <a:r>
              <a:rPr lang="en-US" altLang="zh-CN" noProof="1">
                <a:solidFill>
                  <a:srgbClr val="0000FF"/>
                </a:solidFill>
                <a:latin typeface="Consolas" panose="020B0609020204030204" pitchFamily="49" charset="0"/>
              </a:rPr>
              <a:t>def</a:t>
            </a:r>
            <a:r>
              <a:rPr lang="en-US" altLang="zh-CN" noProof="1">
                <a:latin typeface="Consolas" panose="020B0609020204030204" pitchFamily="49" charset="0"/>
              </a:rPr>
              <a:t> CircleArea(r):</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if</a:t>
            </a:r>
            <a:r>
              <a:rPr lang="en-US" altLang="zh-CN" noProof="1">
                <a:latin typeface="Consolas" panose="020B0609020204030204" pitchFamily="49" charset="0"/>
              </a:rPr>
              <a:t> isinstance(r, (int,float)) and r&gt;0: </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return</a:t>
            </a:r>
            <a:r>
              <a:rPr lang="en-US" altLang="zh-CN" noProof="1">
                <a:latin typeface="Consolas" panose="020B0609020204030204" pitchFamily="49" charset="0"/>
              </a:rPr>
              <a:t> PI*r*r</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else</a:t>
            </a:r>
            <a:r>
              <a:rPr lang="en-US" altLang="zh-CN" noProof="1">
                <a:latin typeface="Consolas" panose="020B0609020204030204" pitchFamily="49" charset="0"/>
              </a:rPr>
              <a:t>:</a:t>
            </a:r>
          </a:p>
          <a:p>
            <a:pPr>
              <a:buSzPct val="90000"/>
            </a:pPr>
            <a:r>
              <a:rPr lang="en-US" altLang="zh-CN" noProof="1">
                <a:latin typeface="Consolas" panose="020B0609020204030204" pitchFamily="49" charset="0"/>
              </a:rPr>
              <a:t>        </a:t>
            </a: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('You must give an integer or float as radius.')</a:t>
            </a:r>
          </a:p>
          <a:p>
            <a:pPr>
              <a:buSzPct val="90000"/>
            </a:pPr>
            <a:endParaRPr lang="en-US" altLang="zh-CN" noProof="1">
              <a:latin typeface="Consolas" panose="020B0609020204030204" pitchFamily="49" charset="0"/>
            </a:endParaRPr>
          </a:p>
          <a:p>
            <a:pPr>
              <a:buSzPct val="90000"/>
            </a:pPr>
            <a:r>
              <a:rPr lang="en-US" altLang="zh-CN" noProof="1">
                <a:solidFill>
                  <a:srgbClr val="0000FF"/>
                </a:solidFill>
                <a:latin typeface="Consolas" panose="020B0609020204030204" pitchFamily="49" charset="0"/>
              </a:rPr>
              <a:t>print</a:t>
            </a:r>
            <a:r>
              <a:rPr lang="en-US" altLang="zh-CN" noProof="1">
                <a:latin typeface="Consolas" panose="020B0609020204030204" pitchFamily="49" charset="0"/>
              </a:rPr>
              <a:t>(CircleArea(3))</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8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8" grpId="0" build="p"/>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占位符 53250"/>
          <p:cNvSpPr>
            <a:spLocks noGrp="1"/>
          </p:cNvSpPr>
          <p:nvPr>
            <p:ph idx="1"/>
          </p:nvPr>
        </p:nvSpPr>
        <p:spPr>
          <a:xfrm>
            <a:off x="395536" y="1052736"/>
            <a:ext cx="8152765" cy="3394075"/>
          </a:xfrm>
        </p:spPr>
        <p:txBody>
          <a:bodyPr vert="horz" wrap="square" lIns="68591" tIns="34295" rIns="68591" bIns="34295" numCol="1" anchor="t" anchorCtr="0" compatLnSpc="1"/>
          <a:lstStyle/>
          <a:p>
            <a:pPr eaLnBrk="1" hangingPunct="1">
              <a:lnSpc>
                <a:spcPct val="150000"/>
              </a:lnSpc>
              <a:spcBef>
                <a:spcPct val="0"/>
              </a:spcBef>
              <a:buClr>
                <a:srgbClr val="FF0000"/>
              </a:buClr>
              <a:buSzPct val="90000"/>
              <a:buFont typeface="Wingdings" panose="05000000000000000000" pitchFamily="2" charset="2"/>
              <a:buChar char="ü"/>
            </a:pPr>
            <a:r>
              <a:rPr lang="zh-CN" altLang="en-US" sz="1800" b="1" dirty="0"/>
              <a:t>例</a:t>
            </a:r>
            <a:r>
              <a:rPr lang="en-US" altLang="zh-CN" sz="1800" b="1" dirty="0"/>
              <a:t>5-2</a:t>
            </a:r>
            <a:r>
              <a:rPr lang="zh-CN" altLang="en-US" sz="1800" b="1" dirty="0"/>
              <a:t>：编写函数，接收包含</a:t>
            </a:r>
            <a:r>
              <a:rPr lang="en-US" altLang="zh-CN" sz="1800" b="1" dirty="0"/>
              <a:t>20</a:t>
            </a:r>
            <a:r>
              <a:rPr lang="zh-CN" altLang="en-US" sz="1800" b="1" dirty="0"/>
              <a:t>个整数的列表</a:t>
            </a:r>
            <a:r>
              <a:rPr lang="en-US" altLang="zh-CN" sz="1800" b="1" dirty="0"/>
              <a:t>lst</a:t>
            </a:r>
            <a:r>
              <a:rPr lang="zh-CN" altLang="en-US" sz="1800" b="1" dirty="0"/>
              <a:t>和一个整数</a:t>
            </a:r>
            <a:r>
              <a:rPr lang="en-US" altLang="zh-CN" sz="1800" b="1" dirty="0"/>
              <a:t>k</a:t>
            </a:r>
            <a:r>
              <a:rPr lang="zh-CN" altLang="en-US" sz="1800" b="1" dirty="0"/>
              <a:t>作为参数，返回</a:t>
            </a:r>
            <a:endParaRPr lang="en-US" altLang="zh-CN" sz="1800" b="1" dirty="0"/>
          </a:p>
          <a:p>
            <a:pPr marL="0" indent="0" eaLnBrk="1" hangingPunct="1">
              <a:lnSpc>
                <a:spcPct val="150000"/>
              </a:lnSpc>
              <a:spcBef>
                <a:spcPct val="0"/>
              </a:spcBef>
              <a:buClr>
                <a:srgbClr val="FF0000"/>
              </a:buClr>
              <a:buSzPct val="90000"/>
              <a:buNone/>
            </a:pPr>
            <a:r>
              <a:rPr lang="en-US" altLang="zh-CN" sz="1800" b="1" dirty="0"/>
              <a:t>                   </a:t>
            </a:r>
            <a:r>
              <a:rPr lang="zh-CN" altLang="en-US" sz="1800" b="1" dirty="0"/>
              <a:t>新列表。处理规则为：将列表</a:t>
            </a:r>
            <a:r>
              <a:rPr lang="en-US" altLang="zh-CN" sz="1800" b="1" dirty="0"/>
              <a:t>lst</a:t>
            </a:r>
            <a:r>
              <a:rPr lang="zh-CN" altLang="en-US" sz="1800" b="1" dirty="0"/>
              <a:t>中下标</a:t>
            </a:r>
            <a:r>
              <a:rPr lang="en-US" altLang="zh-CN" sz="1800" b="1" dirty="0"/>
              <a:t>k</a:t>
            </a:r>
            <a:r>
              <a:rPr lang="zh-CN" altLang="en-US" sz="1800" b="1" dirty="0"/>
              <a:t>之前的元素逆序，下标</a:t>
            </a:r>
            <a:r>
              <a:rPr lang="en-US" altLang="zh-CN" sz="1800" b="1" dirty="0"/>
              <a:t>k</a:t>
            </a:r>
            <a:r>
              <a:rPr lang="zh-CN" altLang="en-US" sz="1800" b="1" dirty="0"/>
              <a:t>之后</a:t>
            </a:r>
            <a:endParaRPr lang="en-US" altLang="zh-CN" sz="1800" b="1" dirty="0"/>
          </a:p>
          <a:p>
            <a:pPr marL="0" indent="0" eaLnBrk="1" hangingPunct="1">
              <a:lnSpc>
                <a:spcPct val="150000"/>
              </a:lnSpc>
              <a:spcBef>
                <a:spcPct val="0"/>
              </a:spcBef>
              <a:buClr>
                <a:srgbClr val="FF0000"/>
              </a:buClr>
              <a:buSzPct val="90000"/>
              <a:buNone/>
            </a:pPr>
            <a:r>
              <a:rPr lang="en-US" altLang="zh-CN" sz="1800" b="1" dirty="0"/>
              <a:t>                   </a:t>
            </a:r>
            <a:r>
              <a:rPr lang="zh-CN" altLang="en-US" sz="1800" b="1" dirty="0"/>
              <a:t>的元素逆序，然后将整个列表</a:t>
            </a:r>
            <a:r>
              <a:rPr lang="en-US" altLang="zh-CN" sz="1800" b="1" dirty="0"/>
              <a:t>lst</a:t>
            </a:r>
            <a:r>
              <a:rPr lang="zh-CN" altLang="en-US" sz="1800" b="1" dirty="0"/>
              <a:t>中的所有元素再逆序。</a:t>
            </a:r>
            <a:endParaRPr lang="en-US" altLang="zh-CN" sz="1200" b="1" dirty="0">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43</a:t>
            </a:fld>
            <a:endParaRPr lang="zh-CN" altLang="en-US" dirty="0"/>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1127767" y="5823495"/>
                <a:ext cx="8549038" cy="64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5.6 </a:t>
                </a:r>
                <a:r>
                  <a:rPr lang="zh-CN" altLang="en-US" sz="3200" b="1" dirty="0">
                    <a:latin typeface="Times New Roman" panose="02020603050405020304" pitchFamily="18" charset="0"/>
                    <a:ea typeface="黑体" panose="02010609060101010101" pitchFamily="49" charset="-122"/>
                  </a:rPr>
                  <a:t>案例应用</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11" name="内容占位符 2"/>
          <p:cNvSpPr txBox="1"/>
          <p:nvPr/>
        </p:nvSpPr>
        <p:spPr bwMode="auto">
          <a:xfrm>
            <a:off x="2771800" y="2564904"/>
            <a:ext cx="3744415" cy="2662227"/>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90000"/>
              </a:lnSpc>
              <a:buSzPct val="90000"/>
              <a:buFont typeface="Wingdings" panose="05000000000000000000" pitchFamily="2" charset="2"/>
              <a:buNone/>
            </a:pPr>
            <a:r>
              <a:rPr lang="en-US" altLang="zh-CN" sz="1800" noProof="1">
                <a:solidFill>
                  <a:srgbClr val="0000FF"/>
                </a:solidFill>
                <a:latin typeface="Consolas" panose="020B0609020204030204" pitchFamily="49" charset="0"/>
              </a:rPr>
              <a:t>def</a:t>
            </a:r>
            <a:r>
              <a:rPr lang="en-US" altLang="zh-CN" sz="1800" noProof="1">
                <a:latin typeface="Consolas" panose="020B0609020204030204" pitchFamily="49" charset="0"/>
              </a:rPr>
              <a:t> demo(lst,k):</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x = lst[:k]</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x.reverse()</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y = lst[k:]</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y.reverse()</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r = x+y</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r.reverse()</a:t>
            </a:r>
          </a:p>
          <a:p>
            <a:pPr>
              <a:lnSpc>
                <a:spcPct val="90000"/>
              </a:lnSpc>
              <a:buSzPct val="90000"/>
              <a:buFont typeface="Wingdings" panose="05000000000000000000" pitchFamily="2" charset="2"/>
              <a:buNone/>
            </a:pPr>
            <a:r>
              <a:rPr lang="en-US" altLang="zh-CN" sz="1800" noProof="1">
                <a:latin typeface="Consolas" panose="020B0609020204030204" pitchFamily="49" charset="0"/>
              </a:rPr>
              <a:t>    </a:t>
            </a:r>
            <a:r>
              <a:rPr lang="en-US" altLang="zh-CN" sz="1800" noProof="1">
                <a:solidFill>
                  <a:srgbClr val="0000FF"/>
                </a:solidFill>
                <a:latin typeface="Consolas" panose="020B0609020204030204" pitchFamily="49" charset="0"/>
              </a:rPr>
              <a:t>return</a:t>
            </a:r>
            <a:r>
              <a:rPr lang="en-US" altLang="zh-CN" sz="1800" noProof="1">
                <a:latin typeface="Consolas" panose="020B0609020204030204" pitchFamily="49" charset="0"/>
              </a:rPr>
              <a:t> r</a:t>
            </a:r>
          </a:p>
          <a:p>
            <a:pPr>
              <a:lnSpc>
                <a:spcPct val="90000"/>
              </a:lnSpc>
              <a:buSzPct val="90000"/>
              <a:buFont typeface="Wingdings" panose="05000000000000000000" pitchFamily="2" charset="2"/>
              <a:buNone/>
            </a:pPr>
            <a:endParaRPr lang="en-US" altLang="zh-CN" sz="1800" noProof="1">
              <a:latin typeface="Consolas" panose="020B0609020204030204" pitchFamily="49" charset="0"/>
            </a:endParaRPr>
          </a:p>
          <a:p>
            <a:pPr>
              <a:lnSpc>
                <a:spcPct val="90000"/>
              </a:lnSpc>
              <a:buSzPct val="90000"/>
              <a:buFont typeface="Wingdings" panose="05000000000000000000" pitchFamily="2" charset="2"/>
              <a:buNone/>
            </a:pPr>
            <a:r>
              <a:rPr lang="en-US" altLang="zh-CN" sz="1800" noProof="1">
                <a:latin typeface="Consolas" panose="020B0609020204030204" pitchFamily="49" charset="0"/>
              </a:rPr>
              <a:t>lst = list(range(1,21))</a:t>
            </a:r>
          </a:p>
          <a:p>
            <a:pPr>
              <a:lnSpc>
                <a:spcPct val="90000"/>
              </a:lnSpc>
              <a:buSzPct val="90000"/>
              <a:buFont typeface="Wingdings" panose="05000000000000000000" pitchFamily="2" charset="2"/>
              <a:buNone/>
            </a:pPr>
            <a:r>
              <a:rPr lang="en-US" altLang="zh-CN" sz="1800" noProof="1">
                <a:solidFill>
                  <a:srgbClr val="0000FF"/>
                </a:solidFill>
                <a:latin typeface="Consolas" panose="020B0609020204030204" pitchFamily="49" charset="0"/>
              </a:rPr>
              <a:t>print</a:t>
            </a:r>
            <a:r>
              <a:rPr lang="en-US" altLang="zh-CN" sz="1800" noProof="1">
                <a:latin typeface="Consolas" panose="020B0609020204030204" pitchFamily="49" charset="0"/>
              </a:rPr>
              <a:t>(demo(lst,5))</a:t>
            </a:r>
            <a:endParaRPr lang="zh-CN" altLang="en-US" sz="1800" noProof="1"/>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39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build="p"/>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占位符 54274"/>
          <p:cNvSpPr>
            <a:spLocks noGrp="1"/>
          </p:cNvSpPr>
          <p:nvPr>
            <p:ph idx="1"/>
          </p:nvPr>
        </p:nvSpPr>
        <p:spPr>
          <a:xfrm>
            <a:off x="454899" y="1052736"/>
            <a:ext cx="8163560" cy="3395980"/>
          </a:xfrm>
        </p:spPr>
        <p:txBody>
          <a:bodyPr vert="horz" wrap="square" lIns="68591" tIns="34295" rIns="68591" bIns="34295" numCol="1" anchor="t" anchorCtr="0" compatLnSpc="1"/>
          <a:lstStyle/>
          <a:p>
            <a:pPr eaLnBrk="1" fontAlgn="base" hangingPunct="1">
              <a:spcBef>
                <a:spcPts val="600"/>
              </a:spcBef>
              <a:buClr>
                <a:srgbClr val="FF0000"/>
              </a:buClr>
              <a:buSzPct val="90000"/>
              <a:buFont typeface="Wingdings" panose="05000000000000000000" pitchFamily="2" charset="2"/>
              <a:buChar char="ü"/>
            </a:pPr>
            <a:r>
              <a:rPr lang="zh-CN" altLang="en-US" sz="1800" b="1" noProof="1"/>
              <a:t>本例的执行结果实际上是把列表中所有元素循环左移</a:t>
            </a:r>
            <a:r>
              <a:rPr lang="en-US" altLang="zh-CN" sz="1800" b="1" noProof="1"/>
              <a:t>k</a:t>
            </a:r>
            <a:r>
              <a:rPr lang="zh-CN" altLang="en-US" sz="1800" b="1" noProof="1"/>
              <a:t>位。在</a:t>
            </a:r>
            <a:r>
              <a:rPr lang="en-US" altLang="zh-CN" sz="1800" b="1" noProof="1"/>
              <a:t>collections</a:t>
            </a:r>
            <a:r>
              <a:rPr lang="zh-CN" altLang="en-US" sz="1800" b="1" noProof="1"/>
              <a:t>标准库的</a:t>
            </a:r>
            <a:r>
              <a:rPr lang="en-US" altLang="zh-CN" sz="1800" b="1" noProof="1"/>
              <a:t>deque</a:t>
            </a:r>
            <a:r>
              <a:rPr lang="zh-CN" altLang="en-US" sz="1800" b="1" noProof="1"/>
              <a:t>对象已经实现了该功能，直接调用即可。</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44</a:t>
            </a:fld>
            <a:endParaRPr lang="zh-CN" altLang="en-US"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1127767" y="5823495"/>
                <a:ext cx="8549038" cy="644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anose="02020603050405020304" pitchFamily="18" charset="0"/>
                    <a:ea typeface="黑体" panose="02010609060101010101" pitchFamily="49" charset="-122"/>
                  </a:rPr>
                  <a:t>5.6 </a:t>
                </a:r>
                <a:r>
                  <a:rPr lang="zh-CN" altLang="en-US" sz="3200" b="1" dirty="0">
                    <a:latin typeface="Times New Roman" panose="02020603050405020304" pitchFamily="18" charset="0"/>
                    <a:ea typeface="黑体" panose="02010609060101010101" pitchFamily="49" charset="-122"/>
                  </a:rPr>
                  <a:t>案例应用</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11" name="内容占位符 2"/>
          <p:cNvSpPr txBox="1"/>
          <p:nvPr/>
        </p:nvSpPr>
        <p:spPr bwMode="auto">
          <a:xfrm>
            <a:off x="616904" y="3802125"/>
            <a:ext cx="8229600" cy="467845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spcBef>
                <a:spcPts val="0"/>
              </a:spcBef>
              <a:buClr>
                <a:srgbClr val="FF0000"/>
              </a:buClr>
              <a:buFont typeface="Wingdings" panose="05000000000000000000" pitchFamily="2" charset="2"/>
              <a:buChar char="u"/>
              <a:defRPr/>
            </a:pPr>
            <a:r>
              <a:rPr lang="zh-CN" altLang="en-US" sz="1800" noProof="1">
                <a:latin typeface="+mn-lt"/>
                <a:ea typeface="+mn-ea"/>
              </a:rPr>
              <a:t>另一种答案：</a:t>
            </a:r>
          </a:p>
          <a:p>
            <a:pPr marL="0" indent="0">
              <a:buFont typeface="Arial" panose="020B0604020202020204" pitchFamily="34" charset="0"/>
              <a:buNone/>
              <a:defRPr/>
            </a:pPr>
            <a:endParaRPr lang="zh-CN" altLang="en-US" sz="1350" noProof="1">
              <a:ea typeface="+mn-ea"/>
            </a:endParaRPr>
          </a:p>
        </p:txBody>
      </p:sp>
      <p:sp>
        <p:nvSpPr>
          <p:cNvPr id="3" name="矩形 2"/>
          <p:cNvSpPr/>
          <p:nvPr/>
        </p:nvSpPr>
        <p:spPr>
          <a:xfrm>
            <a:off x="997008" y="1794013"/>
            <a:ext cx="8077541" cy="1988237"/>
          </a:xfrm>
          <a:prstGeom prst="rect">
            <a:avLst/>
          </a:prstGeom>
        </p:spPr>
        <p:txBody>
          <a:bodyPr wrap="square">
            <a:spAutoFit/>
          </a:bodyPr>
          <a:lstStyle/>
          <a:p>
            <a:pPr>
              <a:lnSpc>
                <a:spcPct val="80000"/>
              </a:lnSpc>
              <a:buSzPct val="90000"/>
            </a:pPr>
            <a:r>
              <a:rPr lang="fr-FR" altLang="en-US" sz="1400" noProof="1">
                <a:latin typeface="Consolas" panose="020B0609020204030204" pitchFamily="49" charset="0"/>
              </a:rPr>
              <a:t>&gt;&gt;&gt; import collections</a:t>
            </a:r>
          </a:p>
          <a:p>
            <a:pPr>
              <a:lnSpc>
                <a:spcPct val="80000"/>
              </a:lnSpc>
              <a:buSzPct val="90000"/>
            </a:pPr>
            <a:r>
              <a:rPr lang="fr-FR" altLang="en-US" sz="1400" noProof="1">
                <a:latin typeface="Consolas" panose="020B0609020204030204" pitchFamily="49" charset="0"/>
              </a:rPr>
              <a:t>&gt;&gt;&gt; x = </a:t>
            </a:r>
            <a:r>
              <a:rPr lang="en-US" altLang="fr-FR" sz="1400" noProof="1">
                <a:latin typeface="Consolas" panose="020B0609020204030204" pitchFamily="49" charset="0"/>
              </a:rPr>
              <a:t>list(</a:t>
            </a:r>
            <a:r>
              <a:rPr lang="fr-FR" altLang="en-US" sz="1400" noProof="1">
                <a:latin typeface="Consolas" panose="020B0609020204030204" pitchFamily="49" charset="0"/>
              </a:rPr>
              <a:t>range(20)</a:t>
            </a:r>
            <a:r>
              <a:rPr lang="en-US" altLang="fr-FR" sz="1400" noProof="1">
                <a:latin typeface="Consolas" panose="020B0609020204030204" pitchFamily="49" charset="0"/>
              </a:rPr>
              <a:t>)</a:t>
            </a:r>
          </a:p>
          <a:p>
            <a:pPr>
              <a:lnSpc>
                <a:spcPct val="80000"/>
              </a:lnSpc>
              <a:buSzPct val="90000"/>
            </a:pPr>
            <a:r>
              <a:rPr lang="fr-FR" altLang="en-US" sz="1400" noProof="1">
                <a:latin typeface="Consolas" panose="020B0609020204030204" pitchFamily="49" charset="0"/>
              </a:rPr>
              <a:t>&gt;&gt;&gt; x = collections.deque(x)</a:t>
            </a:r>
          </a:p>
          <a:p>
            <a:pPr>
              <a:lnSpc>
                <a:spcPct val="80000"/>
              </a:lnSpc>
              <a:buSzPct val="90000"/>
            </a:pPr>
            <a:r>
              <a:rPr lang="fr-FR" altLang="en-US" sz="1400" noProof="1">
                <a:latin typeface="Consolas" panose="020B0609020204030204" pitchFamily="49" charset="0"/>
              </a:rPr>
              <a:t>&gt;&gt;&gt; x</a:t>
            </a:r>
          </a:p>
          <a:p>
            <a:pPr>
              <a:lnSpc>
                <a:spcPct val="80000"/>
              </a:lnSpc>
              <a:buSzPct val="90000"/>
            </a:pPr>
            <a:r>
              <a:rPr lang="fr-FR" altLang="en-US" sz="1400" noProof="1">
                <a:solidFill>
                  <a:srgbClr val="0000FF"/>
                </a:solidFill>
                <a:latin typeface="Consolas" panose="020B0609020204030204" pitchFamily="49" charset="0"/>
              </a:rPr>
              <a:t>deque([0, 1, 2, 3, 4, 5, 6, 7, 8, 9, 10, 11, 12, 13, 14, 15, 16, 17, 18, 19])</a:t>
            </a:r>
          </a:p>
          <a:p>
            <a:pPr>
              <a:lnSpc>
                <a:spcPct val="80000"/>
              </a:lnSpc>
              <a:buSzPct val="90000"/>
            </a:pPr>
            <a:r>
              <a:rPr lang="fr-FR" altLang="en-US" sz="1400" noProof="1">
                <a:latin typeface="Consolas" panose="020B0609020204030204" pitchFamily="49" charset="0"/>
              </a:rPr>
              <a:t>&gt;&gt;&gt; x.rotate(-3)</a:t>
            </a:r>
          </a:p>
          <a:p>
            <a:pPr>
              <a:lnSpc>
                <a:spcPct val="80000"/>
              </a:lnSpc>
              <a:buSzPct val="90000"/>
            </a:pPr>
            <a:r>
              <a:rPr lang="fr-FR" altLang="en-US" sz="1400" noProof="1">
                <a:latin typeface="Consolas" panose="020B0609020204030204" pitchFamily="49" charset="0"/>
              </a:rPr>
              <a:t>&gt;&gt;&gt; x</a:t>
            </a:r>
          </a:p>
          <a:p>
            <a:pPr>
              <a:lnSpc>
                <a:spcPct val="80000"/>
              </a:lnSpc>
              <a:buSzPct val="90000"/>
            </a:pPr>
            <a:r>
              <a:rPr lang="fr-FR" altLang="en-US" sz="1400" noProof="1">
                <a:solidFill>
                  <a:srgbClr val="0000FF"/>
                </a:solidFill>
                <a:latin typeface="Consolas" panose="020B0609020204030204" pitchFamily="49" charset="0"/>
              </a:rPr>
              <a:t>deque([3, 4, 5, 6, 7, 8, 9, 10, 11, 12, 13, 14, 15, 16, 17, 18, 19, 0, 1, 2])</a:t>
            </a:r>
          </a:p>
          <a:p>
            <a:pPr>
              <a:lnSpc>
                <a:spcPct val="80000"/>
              </a:lnSpc>
              <a:buSzPct val="90000"/>
            </a:pPr>
            <a:r>
              <a:rPr lang="fr-FR" altLang="en-US" sz="1400" noProof="1">
                <a:latin typeface="Consolas" panose="020B0609020204030204" pitchFamily="49" charset="0"/>
              </a:rPr>
              <a:t>&gt;&gt;&gt; x = list(x)</a:t>
            </a:r>
          </a:p>
          <a:p>
            <a:pPr>
              <a:lnSpc>
                <a:spcPct val="80000"/>
              </a:lnSpc>
              <a:buSzPct val="90000"/>
            </a:pPr>
            <a:r>
              <a:rPr lang="fr-FR" altLang="en-US" sz="1400" noProof="1">
                <a:latin typeface="Consolas" panose="020B0609020204030204" pitchFamily="49" charset="0"/>
              </a:rPr>
              <a:t>&gt;&gt;&gt; x</a:t>
            </a:r>
          </a:p>
          <a:p>
            <a:pPr>
              <a:lnSpc>
                <a:spcPct val="80000"/>
              </a:lnSpc>
              <a:buSzPct val="90000"/>
            </a:pPr>
            <a:r>
              <a:rPr lang="fr-FR" altLang="en-US" sz="1400" noProof="1">
                <a:solidFill>
                  <a:srgbClr val="0000FF"/>
                </a:solidFill>
                <a:latin typeface="Consolas" panose="020B0609020204030204" pitchFamily="49" charset="0"/>
              </a:rPr>
              <a:t>[3, 4, 5, 6, 7, 8, 9, 10, 11, 12, 13, 14, 15, 16, 17, 18, 19, 0, 1, 2]</a:t>
            </a:r>
          </a:p>
        </p:txBody>
      </p:sp>
      <p:sp>
        <p:nvSpPr>
          <p:cNvPr id="4" name="矩形 3"/>
          <p:cNvSpPr/>
          <p:nvPr/>
        </p:nvSpPr>
        <p:spPr>
          <a:xfrm>
            <a:off x="1907704" y="4276437"/>
            <a:ext cx="6531402" cy="2062103"/>
          </a:xfrm>
          <a:prstGeom prst="rect">
            <a:avLst/>
          </a:prstGeom>
        </p:spPr>
        <p:txBody>
          <a:bodyPr wrap="square">
            <a:spAutoFit/>
          </a:bodyPr>
          <a:lstStyle/>
          <a:p>
            <a:pPr marL="0" indent="0">
              <a:buFont typeface="Arial" panose="020B0604020202020204" pitchFamily="34" charset="0"/>
              <a:buNone/>
              <a:defRPr/>
            </a:pPr>
            <a:r>
              <a:rPr lang="zh-CN" altLang="en-US" sz="1600" noProof="1">
                <a:latin typeface="Consolas" panose="020B0609020204030204" pitchFamily="49" charset="0"/>
              </a:rPr>
              <a:t>&gt;&gt;&gt; def shift(lst, k):</a:t>
            </a:r>
          </a:p>
          <a:p>
            <a:pPr marL="0" indent="0">
              <a:buFont typeface="Arial" panose="020B0604020202020204" pitchFamily="34" charset="0"/>
              <a:buNone/>
              <a:defRPr/>
            </a:pPr>
            <a:r>
              <a:rPr lang="en-US" altLang="x-none" sz="1600" noProof="1">
                <a:latin typeface="Consolas" panose="020B0609020204030204" pitchFamily="49" charset="0"/>
                <a:sym typeface="+mn-ea"/>
              </a:rPr>
              <a:t>    </a:t>
            </a:r>
            <a:r>
              <a:rPr lang="zh-CN" altLang="en-US" sz="1600" noProof="1">
                <a:latin typeface="Consolas" panose="020B0609020204030204" pitchFamily="49" charset="0"/>
              </a:rPr>
              <a:t>return lst[k:]+lst[:k]</a:t>
            </a:r>
          </a:p>
          <a:p>
            <a:pPr marL="0" indent="0">
              <a:buFont typeface="Arial" panose="020B0604020202020204" pitchFamily="34" charset="0"/>
              <a:buNone/>
              <a:defRPr/>
            </a:pPr>
            <a:endParaRPr lang="zh-CN" altLang="en-US" sz="1600" noProof="1">
              <a:latin typeface="Consolas" panose="020B0609020204030204" pitchFamily="49" charset="0"/>
            </a:endParaRPr>
          </a:p>
          <a:p>
            <a:pPr marL="0" indent="0">
              <a:buFont typeface="Arial" panose="020B0604020202020204" pitchFamily="34" charset="0"/>
              <a:buNone/>
              <a:defRPr/>
            </a:pPr>
            <a:r>
              <a:rPr lang="zh-CN" altLang="en-US" sz="1600" noProof="1">
                <a:latin typeface="Consolas" panose="020B0609020204030204" pitchFamily="49" charset="0"/>
              </a:rPr>
              <a:t>&gt;&gt;&gt; x = list(range(20))</a:t>
            </a:r>
          </a:p>
          <a:p>
            <a:pPr marL="0" indent="0">
              <a:buFont typeface="Arial" panose="020B0604020202020204" pitchFamily="34" charset="0"/>
              <a:buNone/>
              <a:defRPr/>
            </a:pPr>
            <a:r>
              <a:rPr lang="zh-CN" altLang="en-US" sz="1600" noProof="1">
                <a:latin typeface="Consolas" panose="020B0609020204030204" pitchFamily="49" charset="0"/>
              </a:rPr>
              <a:t>&gt;&gt;&gt; shift(x, 3)</a:t>
            </a:r>
          </a:p>
          <a:p>
            <a:pPr marL="0" indent="0">
              <a:buFont typeface="Arial" panose="020B0604020202020204" pitchFamily="34" charset="0"/>
              <a:buNone/>
              <a:defRPr/>
            </a:pPr>
            <a:r>
              <a:rPr lang="zh-CN" altLang="en-US" sz="1600" noProof="1">
                <a:solidFill>
                  <a:srgbClr val="0000FF"/>
                </a:solidFill>
              </a:rPr>
              <a:t>[3, 4, 5, 6, 7, 8, 9, 10, 11, 12, 13, 14, 15, 16, 17, 18, 19, 0, 1, 2]</a:t>
            </a:r>
          </a:p>
          <a:p>
            <a:pPr marL="0" indent="0">
              <a:buFont typeface="Arial" panose="020B0604020202020204" pitchFamily="34" charset="0"/>
              <a:buNone/>
              <a:defRPr/>
            </a:pPr>
            <a:r>
              <a:rPr lang="zh-CN" altLang="en-US" sz="1600" noProof="1">
                <a:latin typeface="Consolas" panose="020B0609020204030204" pitchFamily="49" charset="0"/>
              </a:rPr>
              <a:t>&gt;&gt;&gt; shift(x, -3)</a:t>
            </a:r>
          </a:p>
          <a:p>
            <a:pPr marL="0" indent="0">
              <a:buFont typeface="Arial" panose="020B0604020202020204" pitchFamily="34" charset="0"/>
              <a:buNone/>
              <a:defRPr/>
            </a:pPr>
            <a:r>
              <a:rPr lang="zh-CN" altLang="en-US" sz="1600" noProof="1">
                <a:solidFill>
                  <a:srgbClr val="0000FF"/>
                </a:solidFill>
              </a:rPr>
              <a:t>[17, 18, 19, 0, 1, 2, 3, 4, 5, 6, 7, 8, 9, 10, 11, 12, 13, 14, 15, 16]</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60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8" grpId="0" build="p"/>
      <p:bldP spid="11" grpId="0"/>
      <p:bldP spid="3" grpId="0"/>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文本占位符 60418"/>
          <p:cNvSpPr>
            <a:spLocks noGrp="1"/>
          </p:cNvSpPr>
          <p:nvPr>
            <p:ph idx="1"/>
          </p:nvPr>
        </p:nvSpPr>
        <p:spPr>
          <a:xfrm>
            <a:off x="815485" y="1526985"/>
            <a:ext cx="7261860" cy="3394075"/>
          </a:xfrm>
        </p:spPr>
        <p:txBody>
          <a:bodyPr vert="horz" wrap="square" lIns="68591" tIns="34295" rIns="68591" bIns="34295" numCol="1" anchor="t" anchorCtr="0" compatLnSpc="1"/>
          <a:lstStyle/>
          <a:p>
            <a:pPr eaLnBrk="1" fontAlgn="base" hangingPunct="1">
              <a:lnSpc>
                <a:spcPct val="150000"/>
              </a:lnSpc>
              <a:spcBef>
                <a:spcPct val="0"/>
              </a:spcBef>
              <a:buClr>
                <a:srgbClr val="FF0000"/>
              </a:buClr>
              <a:buSzPct val="90000"/>
              <a:buFont typeface="Wingdings" panose="05000000000000000000" pitchFamily="2" charset="2"/>
              <a:buChar char="n"/>
            </a:pPr>
            <a:r>
              <a:rPr lang="zh-CN" altLang="en-US" sz="1800" b="1" noProof="1"/>
              <a:t>内置函数map</a:t>
            </a:r>
            <a:r>
              <a:rPr lang="en-US" altLang="zh-CN" sz="1800" b="1" noProof="1"/>
              <a:t>()</a:t>
            </a:r>
            <a:r>
              <a:rPr lang="zh-CN" altLang="en-US" sz="1800" b="1" noProof="1"/>
              <a:t>可以将一个函数作用到一个序列或迭代器对象上。</a:t>
            </a:r>
            <a:endParaRPr lang="zh-CN" altLang="en-US" sz="1350" b="1"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zh-CN" altLang="en-US" sz="1600" noProof="1">
                <a:latin typeface="Consolas" panose="020B0609020204030204" pitchFamily="49" charset="0"/>
              </a:rPr>
              <a:t>&gt;&gt;&gt; </a:t>
            </a:r>
            <a:r>
              <a:rPr lang="en-US" altLang="zh-CN" sz="1600" noProof="1">
                <a:latin typeface="Consolas" panose="020B0609020204030204" pitchFamily="49" charset="0"/>
              </a:rPr>
              <a:t>list(</a:t>
            </a:r>
            <a:r>
              <a:rPr lang="zh-CN" altLang="en-US" sz="1600" noProof="1">
                <a:latin typeface="Consolas" panose="020B0609020204030204" pitchFamily="49" charset="0"/>
              </a:rPr>
              <a:t>map(str,range(5))</a:t>
            </a:r>
            <a:r>
              <a:rPr lang="en-US" altLang="zh-CN" sz="1600" noProof="1">
                <a:latin typeface="Consolas" panose="020B0609020204030204" pitchFamily="49" charset="0"/>
              </a:rPr>
              <a:t>)</a:t>
            </a:r>
          </a:p>
          <a:p>
            <a:pPr eaLnBrk="1" fontAlgn="base" hangingPunct="1">
              <a:lnSpc>
                <a:spcPct val="90000"/>
              </a:lnSpc>
              <a:buSzPct val="90000"/>
              <a:buFont typeface="Wingdings" panose="05000000000000000000" pitchFamily="2" charset="2"/>
              <a:buNone/>
            </a:pPr>
            <a:r>
              <a:rPr lang="zh-CN" altLang="en-US" sz="1600" noProof="1">
                <a:solidFill>
                  <a:srgbClr val="0000FF"/>
                </a:solidFill>
                <a:latin typeface="Consolas" panose="020B0609020204030204" pitchFamily="49" charset="0"/>
              </a:rPr>
              <a:t>['0', '1', '2', '3', '4']</a:t>
            </a: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def add5(v):</a:t>
            </a: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    return v+5</a:t>
            </a:r>
          </a:p>
          <a:p>
            <a:pPr eaLnBrk="1" fontAlgn="base" hangingPunct="1">
              <a:lnSpc>
                <a:spcPct val="90000"/>
              </a:lnSpc>
              <a:buSzPct val="90000"/>
              <a:buFont typeface="Wingdings" panose="05000000000000000000" pitchFamily="2" charset="2"/>
              <a:buNone/>
            </a:pPr>
            <a:endParaRPr lang="en-US" altLang="zh-CN" sz="1600"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list(map(add5,range(10)))</a:t>
            </a:r>
          </a:p>
          <a:p>
            <a:pPr eaLnBrk="1" fontAlgn="base" hangingPunct="1">
              <a:lnSpc>
                <a:spcPct val="9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[5, 6, 7, 8, 9, 10, 11, 12, 13, 14]</a:t>
            </a:r>
          </a:p>
          <a:p>
            <a:pPr eaLnBrk="1" fontAlgn="base" hangingPunct="1">
              <a:lnSpc>
                <a:spcPct val="90000"/>
              </a:lnSpc>
              <a:buSzPct val="90000"/>
              <a:buFont typeface="Wingdings" panose="05000000000000000000" pitchFamily="2" charset="2"/>
              <a:buNone/>
            </a:pPr>
            <a:endParaRPr lang="en-US" altLang="zh-CN" sz="1600" noProof="1">
              <a:latin typeface="Consolas" panose="020B0609020204030204" pitchFamily="49" charset="0"/>
            </a:endParaRP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def add(x, y):return x+y</a:t>
            </a:r>
          </a:p>
          <a:p>
            <a:pPr eaLnBrk="1" fontAlgn="base" hangingPunct="1">
              <a:lnSpc>
                <a:spcPct val="90000"/>
              </a:lnSpc>
              <a:buSzPct val="90000"/>
              <a:buFont typeface="Wingdings" panose="05000000000000000000" pitchFamily="2" charset="2"/>
              <a:buNone/>
            </a:pPr>
            <a:r>
              <a:rPr lang="en-US" altLang="zh-CN" sz="1600" noProof="1">
                <a:latin typeface="Consolas" panose="020B0609020204030204" pitchFamily="49" charset="0"/>
              </a:rPr>
              <a:t>&gt;&gt;&gt; list(map(add, range(5), range(5)))</a:t>
            </a:r>
          </a:p>
          <a:p>
            <a:pPr eaLnBrk="1" fontAlgn="base" hangingPunct="1">
              <a:lnSpc>
                <a:spcPct val="9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[0, 2, 4, 6, 8]</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45</a:t>
            </a:fld>
            <a:endParaRPr lang="zh-CN" altLang="en-US" dirty="0"/>
          </a:p>
        </p:txBody>
      </p:sp>
      <p:grpSp>
        <p:nvGrpSpPr>
          <p:cNvPr id="5" name="组合 4"/>
          <p:cNvGrpSpPr/>
          <p:nvPr/>
        </p:nvGrpSpPr>
        <p:grpSpPr>
          <a:xfrm>
            <a:off x="-1116632" y="110450"/>
            <a:ext cx="8064895" cy="677666"/>
            <a:chOff x="-759186" y="5191294"/>
            <a:chExt cx="7919582" cy="487895"/>
          </a:xfrm>
        </p:grpSpPr>
        <p:grpSp>
          <p:nvGrpSpPr>
            <p:cNvPr id="6" name="组合 5"/>
            <p:cNvGrpSpPr/>
            <p:nvPr/>
          </p:nvGrpSpPr>
          <p:grpSpPr>
            <a:xfrm>
              <a:off x="-759186" y="5191294"/>
              <a:ext cx="7919582" cy="487895"/>
              <a:chOff x="-870470" y="5828963"/>
              <a:chExt cx="8626056" cy="638887"/>
            </a:xfrm>
          </p:grpSpPr>
          <p:sp>
            <p:nvSpPr>
              <p:cNvPr id="8" name="Freeform 5"/>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5.6 </a:t>
                </a:r>
                <a:r>
                  <a:rPr lang="zh-CN" altLang="en-US" sz="3600" b="1" dirty="0">
                    <a:latin typeface="Times New Roman" panose="02020603050405020304" pitchFamily="18" charset="0"/>
                    <a:ea typeface="黑体" panose="02010609060101010101" pitchFamily="49" charset="-122"/>
                  </a:rPr>
                  <a:t> 高级话题</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4" name="文本框 3"/>
          <p:cNvSpPr txBox="1"/>
          <p:nvPr/>
        </p:nvSpPr>
        <p:spPr>
          <a:xfrm>
            <a:off x="467544" y="949937"/>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内置函数</a:t>
            </a:r>
            <a:r>
              <a:rPr lang="en-US" altLang="zh-CN" sz="2800" b="1" dirty="0">
                <a:latin typeface="Times New Roman" panose="02020603050405020304" pitchFamily="18" charset="0"/>
                <a:ea typeface="仿宋" panose="02010609060101010101" pitchFamily="49" charset="-122"/>
              </a:rPr>
              <a:t>Map</a:t>
            </a:r>
            <a:endParaRPr lang="zh-CN" altLang="en-US" sz="2800" b="1" dirty="0">
              <a:latin typeface="Times New Roman" panose="02020603050405020304" pitchFamily="18" charset="0"/>
              <a:ea typeface="仿宋" panose="02010609060101010101" pitchFamily="49" charset="-122"/>
            </a:endParaRP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4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4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4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4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4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4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4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4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2"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文本占位符 63490"/>
          <p:cNvSpPr>
            <a:spLocks noGrp="1"/>
          </p:cNvSpPr>
          <p:nvPr>
            <p:ph idx="1"/>
          </p:nvPr>
        </p:nvSpPr>
        <p:spPr>
          <a:xfrm>
            <a:off x="902221" y="1454180"/>
            <a:ext cx="8229600" cy="4678451"/>
          </a:xfrm>
        </p:spPr>
        <p:txBody>
          <a:bodyPr vert="horz" wrap="square" lIns="68591" tIns="34295" rIns="68591" bIns="34295" numCol="1" anchor="t" anchorCtr="0" compatLnSpc="1"/>
          <a:lstStyle/>
          <a:p>
            <a:pPr eaLnBrk="1" fontAlgn="base" hangingPunct="1">
              <a:spcBef>
                <a:spcPct val="0"/>
              </a:spcBef>
              <a:buClr>
                <a:srgbClr val="FF0000"/>
              </a:buClr>
              <a:buSzPct val="90000"/>
              <a:buFont typeface="Wingdings" panose="05000000000000000000" pitchFamily="2" charset="2"/>
              <a:buChar char="n"/>
            </a:pPr>
            <a:r>
              <a:rPr lang="zh-CN" altLang="en-US" sz="1800" b="1" noProof="1"/>
              <a:t>内置函数</a:t>
            </a:r>
            <a:r>
              <a:rPr lang="en-US" altLang="zh-CN" sz="1800" b="1" noProof="1"/>
              <a:t>filter</a:t>
            </a:r>
            <a:r>
              <a:rPr lang="zh-CN" altLang="en-US" sz="1800" b="1" noProof="1"/>
              <a:t>将一个函数作用到一个序列上，返回该序列中使得该函数返回值为</a:t>
            </a:r>
            <a:r>
              <a:rPr lang="en-US" altLang="zh-CN" sz="1800" b="1" noProof="1"/>
              <a:t>True</a:t>
            </a:r>
            <a:r>
              <a:rPr lang="zh-CN" altLang="en-US" sz="1800" b="1" noProof="1"/>
              <a:t>的那些元素组成的</a:t>
            </a:r>
            <a:r>
              <a:rPr lang="en-US" altLang="zh-CN" sz="1800" b="1" noProof="1"/>
              <a:t>filter</a:t>
            </a:r>
            <a:r>
              <a:rPr lang="zh-CN" altLang="en-US" sz="1800" b="1" noProof="1"/>
              <a:t>对象。</a:t>
            </a:r>
          </a:p>
          <a:p>
            <a:pPr eaLnBrk="1" fontAlgn="base" hangingPunct="1">
              <a:lnSpc>
                <a:spcPct val="90000"/>
              </a:lnSpc>
              <a:buSzPct val="90000"/>
              <a:buFont typeface="Wingdings" panose="05000000000000000000" pitchFamily="2" charset="2"/>
              <a:buChar char="•"/>
            </a:pPr>
            <a:endParaRPr lang="en-US" altLang="zh-CN" sz="1350"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46</a:t>
            </a:fld>
            <a:endParaRPr lang="zh-CN" altLang="en-US" dirty="0"/>
          </a:p>
        </p:txBody>
      </p:sp>
      <p:grpSp>
        <p:nvGrpSpPr>
          <p:cNvPr id="6" name="组合 5"/>
          <p:cNvGrpSpPr/>
          <p:nvPr/>
        </p:nvGrpSpPr>
        <p:grpSpPr>
          <a:xfrm>
            <a:off x="-1116632" y="110450"/>
            <a:ext cx="8064895" cy="677666"/>
            <a:chOff x="-759186" y="5191294"/>
            <a:chExt cx="7919582" cy="487895"/>
          </a:xfrm>
        </p:grpSpPr>
        <p:grpSp>
          <p:nvGrpSpPr>
            <p:cNvPr id="7" name="组合 6"/>
            <p:cNvGrpSpPr/>
            <p:nvPr/>
          </p:nvGrpSpPr>
          <p:grpSpPr>
            <a:xfrm>
              <a:off x="-759186" y="5191294"/>
              <a:ext cx="7919582" cy="487895"/>
              <a:chOff x="-870470" y="5828963"/>
              <a:chExt cx="8626056" cy="638887"/>
            </a:xfrm>
          </p:grpSpPr>
          <p:sp>
            <p:nvSpPr>
              <p:cNvPr id="9" name="Freeform 5"/>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5.6 </a:t>
                </a:r>
                <a:r>
                  <a:rPr lang="zh-CN" altLang="en-US" sz="3600" b="1" dirty="0">
                    <a:latin typeface="Times New Roman" panose="02020603050405020304" pitchFamily="18" charset="0"/>
                    <a:ea typeface="黑体" panose="02010609060101010101" pitchFamily="49" charset="-122"/>
                  </a:rPr>
                  <a:t> 高级话题</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1" name="文本框 10"/>
          <p:cNvSpPr txBox="1"/>
          <p:nvPr/>
        </p:nvSpPr>
        <p:spPr>
          <a:xfrm>
            <a:off x="521121" y="908720"/>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内置函数</a:t>
            </a:r>
            <a:r>
              <a:rPr lang="en-US" altLang="zh-CN" sz="2800" b="1" dirty="0">
                <a:latin typeface="Times New Roman" panose="02020603050405020304" pitchFamily="18" charset="0"/>
                <a:ea typeface="仿宋" panose="02010609060101010101" pitchFamily="49" charset="-122"/>
              </a:rPr>
              <a:t>filter</a:t>
            </a:r>
            <a:endParaRPr lang="zh-CN" altLang="en-US" sz="2800" b="1" dirty="0">
              <a:latin typeface="Times New Roman" panose="02020603050405020304" pitchFamily="18" charset="0"/>
              <a:ea typeface="仿宋" panose="02010609060101010101" pitchFamily="49" charset="-122"/>
            </a:endParaRPr>
          </a:p>
        </p:txBody>
      </p:sp>
      <p:sp>
        <p:nvSpPr>
          <p:cNvPr id="4" name="矩形 3"/>
          <p:cNvSpPr/>
          <p:nvPr/>
        </p:nvSpPr>
        <p:spPr>
          <a:xfrm>
            <a:off x="1156120" y="2085245"/>
            <a:ext cx="7987880" cy="3416320"/>
          </a:xfrm>
          <a:prstGeom prst="rect">
            <a:avLst/>
          </a:prstGeom>
        </p:spPr>
        <p:txBody>
          <a:bodyPr wrap="square">
            <a:spAutoFit/>
          </a:bodyPr>
          <a:lstStyle/>
          <a:p>
            <a:pPr>
              <a:buSzPct val="90000"/>
            </a:pPr>
            <a:endParaRPr lang="en-US" altLang="zh-CN" b="1" noProof="1">
              <a:latin typeface="Consolas" panose="020B0609020204030204" pitchFamily="49" charset="0"/>
            </a:endParaRPr>
          </a:p>
          <a:p>
            <a:pPr>
              <a:buSzPct val="90000"/>
            </a:pPr>
            <a:r>
              <a:rPr lang="en-US" altLang="zh-CN" noProof="1">
                <a:latin typeface="Consolas" panose="020B0609020204030204" pitchFamily="49" charset="0"/>
              </a:rPr>
              <a:t>&gt;&gt;&gt; seq=['foo','x41','?!','***']</a:t>
            </a:r>
          </a:p>
          <a:p>
            <a:pPr>
              <a:buSzPct val="90000"/>
            </a:pPr>
            <a:r>
              <a:rPr lang="en-US" altLang="zh-CN" noProof="1">
                <a:latin typeface="Consolas" panose="020B0609020204030204" pitchFamily="49" charset="0"/>
              </a:rPr>
              <a:t>&gt;&gt;&gt; def func(x):</a:t>
            </a:r>
          </a:p>
          <a:p>
            <a:pPr>
              <a:buSzPct val="90000"/>
            </a:pPr>
            <a:r>
              <a:rPr lang="en-US" altLang="zh-CN" noProof="1">
                <a:latin typeface="Consolas" panose="020B0609020204030204" pitchFamily="49" charset="0"/>
              </a:rPr>
              <a:t>    return x.isalnum()</a:t>
            </a:r>
          </a:p>
          <a:p>
            <a:pPr>
              <a:buSzPct val="90000"/>
            </a:pPr>
            <a:r>
              <a:rPr lang="en-US" altLang="zh-CN" noProof="1">
                <a:latin typeface="Consolas" panose="020B0609020204030204" pitchFamily="49" charset="0"/>
              </a:rPr>
              <a:t>&gt;&gt;&gt; list(filter(func,seq))</a:t>
            </a:r>
          </a:p>
          <a:p>
            <a:pPr>
              <a:buSzPct val="90000"/>
            </a:pPr>
            <a:r>
              <a:rPr lang="en-US" altLang="zh-CN" noProof="1">
                <a:solidFill>
                  <a:srgbClr val="0000FF"/>
                </a:solidFill>
                <a:latin typeface="Consolas" panose="020B0609020204030204" pitchFamily="49" charset="0"/>
              </a:rPr>
              <a:t>['foo', 'x41']</a:t>
            </a:r>
          </a:p>
          <a:p>
            <a:pPr>
              <a:buSzPct val="90000"/>
            </a:pPr>
            <a:r>
              <a:rPr lang="en-US" altLang="zh-CN" noProof="1">
                <a:latin typeface="Consolas" panose="020B0609020204030204" pitchFamily="49" charset="0"/>
              </a:rPr>
              <a:t>&gt;&gt;&gt; seq</a:t>
            </a:r>
          </a:p>
          <a:p>
            <a:pPr>
              <a:buSzPct val="90000"/>
            </a:pPr>
            <a:r>
              <a:rPr lang="en-US" altLang="zh-CN" noProof="1">
                <a:latin typeface="Consolas" panose="020B0609020204030204" pitchFamily="49" charset="0"/>
              </a:rPr>
              <a:t>['foo', 'x41', '?!', '***']</a:t>
            </a:r>
          </a:p>
          <a:p>
            <a:pPr>
              <a:buSzPct val="90000"/>
            </a:pPr>
            <a:r>
              <a:rPr lang="en-US" altLang="zh-CN" noProof="1">
                <a:latin typeface="Consolas" panose="020B0609020204030204" pitchFamily="49" charset="0"/>
              </a:rPr>
              <a:t>&gt;&gt;&gt; [x for x in seq if x.isalnum()]</a:t>
            </a:r>
          </a:p>
          <a:p>
            <a:pPr>
              <a:buSzPct val="90000"/>
            </a:pPr>
            <a:r>
              <a:rPr lang="en-US" altLang="zh-CN" noProof="1">
                <a:solidFill>
                  <a:srgbClr val="0000FF"/>
                </a:solidFill>
                <a:latin typeface="Consolas" panose="020B0609020204030204" pitchFamily="49" charset="0"/>
              </a:rPr>
              <a:t>['foo', 'x41']</a:t>
            </a:r>
          </a:p>
          <a:p>
            <a:pPr>
              <a:buSzPct val="90000"/>
            </a:pPr>
            <a:r>
              <a:rPr lang="en-US" altLang="zh-CN" noProof="1">
                <a:latin typeface="Consolas" panose="020B0609020204030204" pitchFamily="49" charset="0"/>
              </a:rPr>
              <a:t>&gt;&gt;&gt; list(filter(lambda x:x.isalnum(),seq))</a:t>
            </a:r>
          </a:p>
          <a:p>
            <a:pPr>
              <a:buSzPct val="90000"/>
            </a:pPr>
            <a:r>
              <a:rPr lang="en-US" altLang="zh-CN" noProof="1">
                <a:solidFill>
                  <a:srgbClr val="0000FF"/>
                </a:solidFill>
                <a:latin typeface="Consolas" panose="020B0609020204030204" pitchFamily="49" charset="0"/>
              </a:rPr>
              <a:t>['foo', 'x41']</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8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0" grpId="0" build="p"/>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文本占位符 61442"/>
          <p:cNvSpPr>
            <a:spLocks noGrp="1"/>
          </p:cNvSpPr>
          <p:nvPr>
            <p:ph idx="1"/>
          </p:nvPr>
        </p:nvSpPr>
        <p:spPr>
          <a:xfrm>
            <a:off x="793683" y="1454817"/>
            <a:ext cx="8166735" cy="3394075"/>
          </a:xfrm>
        </p:spPr>
        <p:txBody>
          <a:bodyPr vert="horz" wrap="square" lIns="68591" tIns="34295" rIns="68591" bIns="34295" numCol="1" anchor="t" anchorCtr="0" compatLnSpc="1"/>
          <a:lstStyle/>
          <a:p>
            <a:pPr eaLnBrk="1" fontAlgn="base" hangingPunct="1">
              <a:lnSpc>
                <a:spcPct val="110000"/>
              </a:lnSpc>
              <a:spcBef>
                <a:spcPct val="0"/>
              </a:spcBef>
              <a:buClr>
                <a:srgbClr val="FF0000"/>
              </a:buClr>
              <a:buSzPct val="90000"/>
              <a:buFont typeface="Wingdings" panose="05000000000000000000" pitchFamily="2" charset="2"/>
              <a:buChar char="n"/>
            </a:pPr>
            <a:r>
              <a:rPr lang="zh-CN" altLang="en-US" sz="1800" b="1" noProof="1"/>
              <a:t>标准库</a:t>
            </a:r>
            <a:r>
              <a:rPr lang="en-US" altLang="zh-CN" sz="1800" b="1" noProof="1"/>
              <a:t>functools</a:t>
            </a:r>
            <a:r>
              <a:rPr lang="zh-CN" altLang="en-US" sz="1800" b="1" noProof="1"/>
              <a:t>中的reduce</a:t>
            </a:r>
            <a:r>
              <a:rPr lang="en-US" altLang="zh-CN" sz="1800" b="1" noProof="1"/>
              <a:t>()</a:t>
            </a:r>
            <a:r>
              <a:rPr lang="zh-CN" altLang="en-US" sz="1800" b="1" noProof="1"/>
              <a:t>函数可以将一个接受2个参数的函数以迭代的方式从左到右依次作用到一个序列或迭代器对象的所有元素上。</a:t>
            </a:r>
          </a:p>
          <a:p>
            <a:pPr eaLnBrk="1" fontAlgn="base" hangingPunct="1">
              <a:lnSpc>
                <a:spcPct val="80000"/>
              </a:lnSpc>
              <a:spcBef>
                <a:spcPct val="0"/>
              </a:spcBef>
              <a:buSzPct val="90000"/>
              <a:buFont typeface="Wingdings" panose="05000000000000000000" pitchFamily="2" charset="2"/>
              <a:buNone/>
            </a:pPr>
            <a:endParaRPr lang="zh-CN" altLang="en-US" sz="1350" noProof="1">
              <a:latin typeface="Consolas" panose="020B0609020204030204" pitchFamily="49" charset="0"/>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47</a:t>
            </a:fld>
            <a:endParaRPr lang="zh-CN" altLang="en-US" dirty="0"/>
          </a:p>
        </p:txBody>
      </p:sp>
      <p:grpSp>
        <p:nvGrpSpPr>
          <p:cNvPr id="6" name="组合 5"/>
          <p:cNvGrpSpPr/>
          <p:nvPr/>
        </p:nvGrpSpPr>
        <p:grpSpPr>
          <a:xfrm>
            <a:off x="-1116632" y="110450"/>
            <a:ext cx="8064895" cy="677666"/>
            <a:chOff x="-759186" y="5191294"/>
            <a:chExt cx="7919582" cy="487895"/>
          </a:xfrm>
        </p:grpSpPr>
        <p:grpSp>
          <p:nvGrpSpPr>
            <p:cNvPr id="7" name="组合 6"/>
            <p:cNvGrpSpPr/>
            <p:nvPr/>
          </p:nvGrpSpPr>
          <p:grpSpPr>
            <a:xfrm>
              <a:off x="-759186" y="5191294"/>
              <a:ext cx="7919582" cy="487895"/>
              <a:chOff x="-870470" y="5828963"/>
              <a:chExt cx="8626056" cy="638887"/>
            </a:xfrm>
          </p:grpSpPr>
          <p:sp>
            <p:nvSpPr>
              <p:cNvPr id="9" name="Freeform 5"/>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5.6 </a:t>
                </a:r>
                <a:r>
                  <a:rPr lang="zh-CN" altLang="en-US" sz="3600" b="1" dirty="0">
                    <a:latin typeface="Times New Roman" panose="02020603050405020304" pitchFamily="18" charset="0"/>
                    <a:ea typeface="黑体" panose="02010609060101010101" pitchFamily="49" charset="-122"/>
                  </a:rPr>
                  <a:t> 高级话题</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1" name="文本框 10"/>
          <p:cNvSpPr txBox="1"/>
          <p:nvPr/>
        </p:nvSpPr>
        <p:spPr>
          <a:xfrm>
            <a:off x="502493" y="925881"/>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en-US" altLang="zh-CN" sz="2800" b="1" dirty="0">
                <a:latin typeface="Times New Roman" panose="02020603050405020304" pitchFamily="18" charset="0"/>
                <a:ea typeface="仿宋" panose="02010609060101010101" pitchFamily="49" charset="-122"/>
              </a:rPr>
              <a:t>reduce</a:t>
            </a:r>
            <a:r>
              <a:rPr lang="zh-CN" altLang="en-US" sz="2800" b="1" dirty="0">
                <a:latin typeface="Times New Roman" panose="02020603050405020304" pitchFamily="18" charset="0"/>
                <a:ea typeface="仿宋" panose="02010609060101010101" pitchFamily="49" charset="-122"/>
              </a:rPr>
              <a:t>函数</a:t>
            </a:r>
          </a:p>
        </p:txBody>
      </p:sp>
      <p:sp>
        <p:nvSpPr>
          <p:cNvPr id="4" name="矩形 3"/>
          <p:cNvSpPr/>
          <p:nvPr/>
        </p:nvSpPr>
        <p:spPr>
          <a:xfrm>
            <a:off x="1382983" y="2274838"/>
            <a:ext cx="7077449" cy="2862322"/>
          </a:xfrm>
          <a:prstGeom prst="rect">
            <a:avLst/>
          </a:prstGeom>
        </p:spPr>
        <p:txBody>
          <a:bodyPr wrap="square">
            <a:spAutoFit/>
          </a:bodyPr>
          <a:lstStyle/>
          <a:p>
            <a:pPr>
              <a:buSzPct val="90000"/>
            </a:pPr>
            <a:r>
              <a:rPr lang="en-US" altLang="zh-CN" noProof="1">
                <a:latin typeface="Consolas" panose="020B0609020204030204" pitchFamily="49" charset="0"/>
              </a:rPr>
              <a:t>&gt;&gt;&gt; </a:t>
            </a:r>
            <a:r>
              <a:rPr lang="zh-CN" altLang="en-US" noProof="1">
                <a:latin typeface="Consolas" panose="020B0609020204030204" pitchFamily="49" charset="0"/>
              </a:rPr>
              <a:t>from functools import reduce</a:t>
            </a:r>
            <a:endParaRPr lang="en-US" altLang="zh-CN" noProof="1">
              <a:latin typeface="Consolas" panose="020B0609020204030204" pitchFamily="49" charset="0"/>
            </a:endParaRPr>
          </a:p>
          <a:p>
            <a:pPr>
              <a:buSzPct val="90000"/>
            </a:pPr>
            <a:r>
              <a:rPr lang="zh-CN" altLang="en-US" noProof="1">
                <a:latin typeface="Consolas" panose="020B0609020204030204" pitchFamily="49" charset="0"/>
              </a:rPr>
              <a:t>&gt;&gt;&gt; seq=[1,2,3,4,5,6,7,8,9]</a:t>
            </a:r>
          </a:p>
          <a:p>
            <a:pPr>
              <a:buSzPct val="90000"/>
            </a:pPr>
            <a:r>
              <a:rPr lang="zh-CN" altLang="en-US" noProof="1">
                <a:latin typeface="Consolas" panose="020B0609020204030204" pitchFamily="49" charset="0"/>
              </a:rPr>
              <a:t>&gt;&gt;&gt; reduce(lambda x,y:x+y, seq)</a:t>
            </a:r>
          </a:p>
          <a:p>
            <a:pPr>
              <a:buSzPct val="90000"/>
            </a:pPr>
            <a:r>
              <a:rPr lang="zh-CN" altLang="en-US" noProof="1">
                <a:solidFill>
                  <a:srgbClr val="0000FF"/>
                </a:solidFill>
                <a:latin typeface="Consolas" panose="020B0609020204030204" pitchFamily="49" charset="0"/>
              </a:rPr>
              <a:t>45</a:t>
            </a:r>
          </a:p>
          <a:p>
            <a:pPr>
              <a:buSzPct val="90000"/>
            </a:pPr>
            <a:r>
              <a:rPr lang="en-US" altLang="zh-CN" noProof="1">
                <a:latin typeface="Consolas" panose="020B0609020204030204" pitchFamily="49" charset="0"/>
              </a:rPr>
              <a:t>&gt;&gt;&gt; def add(x, y):</a:t>
            </a:r>
          </a:p>
          <a:p>
            <a:pPr>
              <a:buSzPct val="90000"/>
            </a:pPr>
            <a:r>
              <a:rPr lang="en-US" altLang="zh-CN" noProof="1">
                <a:latin typeface="Consolas" panose="020B0609020204030204" pitchFamily="49" charset="0"/>
              </a:rPr>
              <a:t>    return x + y</a:t>
            </a:r>
          </a:p>
          <a:p>
            <a:pPr>
              <a:buSzPct val="90000"/>
            </a:pPr>
            <a:r>
              <a:rPr lang="en-US" altLang="zh-CN" noProof="1">
                <a:latin typeface="Consolas" panose="020B0609020204030204" pitchFamily="49" charset="0"/>
              </a:rPr>
              <a:t>&gt;&gt;&gt; reduce(add,range(10))</a:t>
            </a:r>
          </a:p>
          <a:p>
            <a:pPr>
              <a:buSzPct val="90000"/>
            </a:pPr>
            <a:r>
              <a:rPr lang="en-US" altLang="zh-CN" noProof="1">
                <a:solidFill>
                  <a:srgbClr val="0000FF"/>
                </a:solidFill>
                <a:latin typeface="Consolas" panose="020B0609020204030204" pitchFamily="49" charset="0"/>
              </a:rPr>
              <a:t>45</a:t>
            </a:r>
          </a:p>
          <a:p>
            <a:pPr>
              <a:buSzPct val="90000"/>
            </a:pPr>
            <a:r>
              <a:rPr lang="zh-CN" altLang="en-US" noProof="1">
                <a:latin typeface="Consolas" panose="020B0609020204030204" pitchFamily="49" charset="0"/>
              </a:rPr>
              <a:t>&gt;&gt;&gt; reduce(add,map(str,range(10)))</a:t>
            </a:r>
          </a:p>
          <a:p>
            <a:pPr>
              <a:buSzPct val="90000"/>
            </a:pPr>
            <a:r>
              <a:rPr lang="zh-CN" altLang="en-US" noProof="1">
                <a:solidFill>
                  <a:srgbClr val="0000FF"/>
                </a:solidFill>
                <a:latin typeface="Consolas" panose="020B0609020204030204" pitchFamily="49" charset="0"/>
              </a:rPr>
              <a:t>'0123456789'</a:t>
            </a:r>
          </a:p>
        </p:txBody>
      </p:sp>
      <p:pic>
        <p:nvPicPr>
          <p:cNvPr id="5" name="图片 4"/>
          <p:cNvPicPr>
            <a:picLocks noChangeAspect="1"/>
          </p:cNvPicPr>
          <p:nvPr/>
        </p:nvPicPr>
        <p:blipFill>
          <a:blip r:embed="rId3"/>
          <a:stretch>
            <a:fillRect/>
          </a:stretch>
        </p:blipFill>
        <p:spPr>
          <a:xfrm>
            <a:off x="6300191" y="2204864"/>
            <a:ext cx="2050125" cy="291987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486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6" grpId="0" build="p"/>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Content Placeholder 2"/>
          <p:cNvSpPr>
            <a:spLocks noGrp="1"/>
          </p:cNvSpPr>
          <p:nvPr>
            <p:ph idx="1"/>
          </p:nvPr>
        </p:nvSpPr>
        <p:spPr>
          <a:xfrm>
            <a:off x="770217" y="1449101"/>
            <a:ext cx="8367395" cy="3395980"/>
          </a:xfrm>
        </p:spPr>
        <p:txBody>
          <a:bodyPr vert="horz" wrap="square" lIns="68591" tIns="34295" rIns="68591" bIns="34295" numCol="1" anchor="t" anchorCtr="0" compatLnSpc="1"/>
          <a:lstStyle/>
          <a:p>
            <a:pPr eaLnBrk="1" hangingPunct="1">
              <a:lnSpc>
                <a:spcPct val="150000"/>
              </a:lnSpc>
              <a:spcBef>
                <a:spcPct val="0"/>
              </a:spcBef>
            </a:pPr>
            <a:r>
              <a:rPr lang="en-US" altLang="en-US" sz="1800" b="1" dirty="0">
                <a:solidFill>
                  <a:srgbClr val="FF0000"/>
                </a:solidFill>
              </a:rPr>
              <a:t>包含yield语句的函数</a:t>
            </a:r>
            <a:r>
              <a:rPr lang="en-US" altLang="en-US" sz="1800" b="1" dirty="0"/>
              <a:t>可以用来创建</a:t>
            </a:r>
            <a:r>
              <a:rPr lang="en-US" altLang="en-US" sz="1800" b="1" dirty="0">
                <a:solidFill>
                  <a:srgbClr val="FF0000"/>
                </a:solidFill>
              </a:rPr>
              <a:t>生成器对象</a:t>
            </a:r>
            <a:r>
              <a:rPr lang="en-US" altLang="en-US" sz="1800" b="1" dirty="0"/>
              <a:t>，这样的函数也称</a:t>
            </a:r>
            <a:r>
              <a:rPr lang="en-US" altLang="en-US" sz="1800" b="1" dirty="0">
                <a:solidFill>
                  <a:srgbClr val="0000FF"/>
                </a:solidFill>
              </a:rPr>
              <a:t>生成器函数</a:t>
            </a:r>
            <a:r>
              <a:rPr lang="en-US" altLang="en-US" sz="1800" dirty="0"/>
              <a:t>。</a:t>
            </a:r>
          </a:p>
          <a:p>
            <a:pPr eaLnBrk="1" hangingPunct="1">
              <a:lnSpc>
                <a:spcPct val="150000"/>
              </a:lnSpc>
              <a:spcBef>
                <a:spcPct val="0"/>
              </a:spcBef>
              <a:buClr>
                <a:srgbClr val="FF0000"/>
              </a:buClr>
            </a:pPr>
            <a:r>
              <a:rPr lang="en-US" altLang="en-US" sz="1800" dirty="0"/>
              <a:t>每次执行到yield语句</a:t>
            </a:r>
            <a:r>
              <a:rPr lang="zh-CN" altLang="en-US" sz="1800" dirty="0"/>
              <a:t>会</a:t>
            </a:r>
            <a:r>
              <a:rPr lang="en-US" altLang="en-US" sz="1800" dirty="0">
                <a:solidFill>
                  <a:srgbClr val="FF0000"/>
                </a:solidFill>
              </a:rPr>
              <a:t>返回一个值</a:t>
            </a:r>
            <a:r>
              <a:rPr lang="zh-CN" altLang="en-US" sz="1800" dirty="0">
                <a:solidFill>
                  <a:srgbClr val="FF0000"/>
                </a:solidFill>
              </a:rPr>
              <a:t>然后</a:t>
            </a:r>
            <a:r>
              <a:rPr lang="en-US" altLang="en-US" sz="1800" dirty="0">
                <a:solidFill>
                  <a:srgbClr val="FF0000"/>
                </a:solidFill>
              </a:rPr>
              <a:t>暂停或挂起后面代码的执行</a:t>
            </a:r>
            <a:r>
              <a:rPr lang="en-US" altLang="en-US" sz="1800" dirty="0"/>
              <a:t>，下次通过生成器对象的__next__()方法、内置函数next()、for循环遍历生成器对象元素或其他方式显式“索要”数据时恢复执行。</a:t>
            </a:r>
          </a:p>
          <a:p>
            <a:pPr eaLnBrk="1" hangingPunct="1">
              <a:lnSpc>
                <a:spcPct val="150000"/>
              </a:lnSpc>
              <a:spcBef>
                <a:spcPct val="0"/>
              </a:spcBef>
              <a:buClr>
                <a:srgbClr val="FF0000"/>
              </a:buClr>
            </a:pPr>
            <a:r>
              <a:rPr lang="en-US" altLang="en-US" sz="1800" dirty="0"/>
              <a:t>生成器</a:t>
            </a:r>
            <a:r>
              <a:rPr lang="zh-CN" altLang="en-US" sz="1800" dirty="0"/>
              <a:t>对象</a:t>
            </a:r>
            <a:r>
              <a:rPr lang="en-US" altLang="en-US" sz="1800" dirty="0"/>
              <a:t>具有</a:t>
            </a:r>
            <a:r>
              <a:rPr lang="en-US" altLang="en-US" sz="1800" dirty="0">
                <a:solidFill>
                  <a:srgbClr val="FF0000"/>
                </a:solidFill>
              </a:rPr>
              <a:t>惰性求值</a:t>
            </a:r>
            <a:r>
              <a:rPr lang="en-US" altLang="en-US" sz="1800" dirty="0"/>
              <a:t>的特点，适合大数据处理。</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48</a:t>
            </a:fld>
            <a:endParaRPr lang="zh-CN" altLang="en-US" dirty="0"/>
          </a:p>
        </p:txBody>
      </p:sp>
      <p:grpSp>
        <p:nvGrpSpPr>
          <p:cNvPr id="5" name="组合 4"/>
          <p:cNvGrpSpPr/>
          <p:nvPr/>
        </p:nvGrpSpPr>
        <p:grpSpPr>
          <a:xfrm>
            <a:off x="-1116632" y="110450"/>
            <a:ext cx="8064895" cy="677666"/>
            <a:chOff x="-759186" y="5191294"/>
            <a:chExt cx="7919582" cy="487895"/>
          </a:xfrm>
        </p:grpSpPr>
        <p:grpSp>
          <p:nvGrpSpPr>
            <p:cNvPr id="6" name="组合 5"/>
            <p:cNvGrpSpPr/>
            <p:nvPr/>
          </p:nvGrpSpPr>
          <p:grpSpPr>
            <a:xfrm>
              <a:off x="-759186" y="5191294"/>
              <a:ext cx="7919582" cy="487895"/>
              <a:chOff x="-870470" y="5828963"/>
              <a:chExt cx="8626056" cy="638887"/>
            </a:xfrm>
          </p:grpSpPr>
          <p:sp>
            <p:nvSpPr>
              <p:cNvPr id="8" name="Freeform 5"/>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5.6 </a:t>
                </a:r>
                <a:r>
                  <a:rPr lang="zh-CN" altLang="en-US" sz="3600" b="1" dirty="0">
                    <a:latin typeface="Times New Roman" panose="02020603050405020304" pitchFamily="18" charset="0"/>
                    <a:ea typeface="黑体" panose="02010609060101010101" pitchFamily="49" charset="-122"/>
                  </a:rPr>
                  <a:t> 高级话题</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0" name="文本框 9"/>
          <p:cNvSpPr txBox="1"/>
          <p:nvPr/>
        </p:nvSpPr>
        <p:spPr>
          <a:xfrm>
            <a:off x="502493" y="925881"/>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生成器函数</a:t>
            </a:r>
          </a:p>
        </p:txBody>
      </p:sp>
      <p:sp>
        <p:nvSpPr>
          <p:cNvPr id="12" name="Content Placeholder 2"/>
          <p:cNvSpPr txBox="1"/>
          <p:nvPr/>
        </p:nvSpPr>
        <p:spPr bwMode="auto">
          <a:xfrm>
            <a:off x="1351382" y="3645024"/>
            <a:ext cx="8229600" cy="4655021"/>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en-US" sz="1350" b="1" noProof="1">
                <a:latin typeface="Consolas" panose="020B0609020204030204" pitchFamily="49" charset="0"/>
              </a:rPr>
              <a:t>&gt;&gt;&gt; def f():</a:t>
            </a:r>
          </a:p>
          <a:p>
            <a:pPr marL="0" indent="0">
              <a:buFont typeface="Arial" panose="020B0604020202020204" pitchFamily="34"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a, b = 1, 1            #序列解包，同时为多个元素赋值</a:t>
            </a:r>
          </a:p>
          <a:p>
            <a:pPr marL="0" indent="0">
              <a:buFont typeface="Arial" panose="020B0604020202020204" pitchFamily="34"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while True:</a:t>
            </a:r>
          </a:p>
          <a:p>
            <a:pPr marL="0" indent="0">
              <a:buFont typeface="Arial" panose="020B0604020202020204" pitchFamily="34"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yield a            #暂停执行，需要时再产生一个新元素</a:t>
            </a:r>
          </a:p>
          <a:p>
            <a:pPr marL="0" indent="0">
              <a:buFont typeface="Arial" panose="020B0604020202020204" pitchFamily="34"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a, b = b, a+b      #序列解包，继续生成新元素</a:t>
            </a:r>
          </a:p>
          <a:p>
            <a:pPr marL="0" indent="0">
              <a:buFont typeface="Arial" panose="020B0604020202020204" pitchFamily="34" charset="0"/>
              <a:buNone/>
            </a:pPr>
            <a:endParaRPr lang="en-US" altLang="en-US" sz="1350" b="1" noProof="1">
              <a:latin typeface="Consolas" panose="020B0609020204030204" pitchFamily="49" charset="0"/>
            </a:endParaRPr>
          </a:p>
          <a:p>
            <a:pPr marL="0" indent="0">
              <a:buFont typeface="Arial" panose="020B0604020202020204" pitchFamily="34" charset="0"/>
              <a:buNone/>
            </a:pPr>
            <a:r>
              <a:rPr lang="en-US" altLang="en-US" sz="1350" b="1" noProof="1">
                <a:latin typeface="Consolas" panose="020B0609020204030204" pitchFamily="49" charset="0"/>
              </a:rPr>
              <a:t>&gt;&gt;&gt; a = f()                #创建生成器对象</a:t>
            </a:r>
          </a:p>
          <a:p>
            <a:pPr marL="0" indent="0">
              <a:buFont typeface="Arial" panose="020B0604020202020204" pitchFamily="34" charset="0"/>
              <a:buNone/>
            </a:pPr>
            <a:r>
              <a:rPr lang="en-US" altLang="en-US" sz="1350" b="1" noProof="1">
                <a:latin typeface="Consolas" panose="020B0609020204030204" pitchFamily="49" charset="0"/>
              </a:rPr>
              <a:t>&gt;&gt;&gt; for i in range(10):    #斐波那契数列中前10个元素</a:t>
            </a:r>
          </a:p>
          <a:p>
            <a:pPr marL="0" indent="0">
              <a:buFont typeface="Arial" panose="020B0604020202020204" pitchFamily="34" charset="0"/>
              <a:buNone/>
            </a:pPr>
            <a:r>
              <a:rPr lang="en-US" altLang="zh-CN" sz="1350" b="1" noProof="1">
                <a:latin typeface="Consolas" panose="020B0609020204030204" pitchFamily="49" charset="0"/>
              </a:rPr>
              <a:t>    </a:t>
            </a:r>
            <a:r>
              <a:rPr lang="en-US" altLang="en-US" sz="1350" b="1" noProof="1">
                <a:latin typeface="Consolas" panose="020B0609020204030204" pitchFamily="49" charset="0"/>
              </a:rPr>
              <a:t>print(a.__next__(), end=' ')</a:t>
            </a:r>
          </a:p>
          <a:p>
            <a:pPr marL="0" indent="0">
              <a:buFont typeface="Arial" panose="020B0604020202020204" pitchFamily="34" charset="0"/>
              <a:buNone/>
            </a:pPr>
            <a:endParaRPr lang="en-US" altLang="en-US" sz="1350" b="1" noProof="1">
              <a:latin typeface="Consolas" panose="020B0609020204030204" pitchFamily="49" charset="0"/>
            </a:endParaRPr>
          </a:p>
          <a:p>
            <a:pPr marL="0" indent="0">
              <a:buFont typeface="Arial" panose="020B0604020202020204" pitchFamily="34" charset="0"/>
              <a:buNone/>
            </a:pPr>
            <a:r>
              <a:rPr lang="en-US" altLang="en-US" sz="1350" b="1" noProof="1">
                <a:solidFill>
                  <a:srgbClr val="0000FF"/>
                </a:solidFill>
                <a:latin typeface="Consolas" panose="020B0609020204030204" pitchFamily="49" charset="0"/>
              </a:rPr>
              <a:t>1 1 2 3 5 8 13 21 34 55 </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69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69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69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D8056-7A35-AE59-9506-8C10DD4206D6}"/>
              </a:ext>
            </a:extLst>
          </p:cNvPr>
          <p:cNvSpPr>
            <a:spLocks noGrp="1"/>
          </p:cNvSpPr>
          <p:nvPr>
            <p:ph type="title"/>
          </p:nvPr>
        </p:nvSpPr>
        <p:spPr/>
        <p:txBody>
          <a:bodyPr/>
          <a:lstStyle/>
          <a:p>
            <a:r>
              <a:rPr lang="en-US" altLang="zh-CN" dirty="0"/>
              <a:t>yield</a:t>
            </a:r>
            <a:r>
              <a:rPr lang="zh-CN" altLang="en-US" dirty="0"/>
              <a:t>单步调试分析</a:t>
            </a:r>
          </a:p>
        </p:txBody>
      </p:sp>
      <p:sp>
        <p:nvSpPr>
          <p:cNvPr id="3" name="内容占位符 2">
            <a:extLst>
              <a:ext uri="{FF2B5EF4-FFF2-40B4-BE49-F238E27FC236}">
                <a16:creationId xmlns:a16="http://schemas.microsoft.com/office/drawing/2014/main" id="{7DB37826-73B1-CDF1-6CC6-DED053E925F6}"/>
              </a:ext>
            </a:extLst>
          </p:cNvPr>
          <p:cNvSpPr>
            <a:spLocks noGrp="1"/>
          </p:cNvSpPr>
          <p:nvPr>
            <p:ph idx="1"/>
          </p:nvPr>
        </p:nvSpPr>
        <p:spPr>
          <a:xfrm>
            <a:off x="179512" y="912223"/>
            <a:ext cx="8229600" cy="4678451"/>
          </a:xfrm>
        </p:spPr>
        <p:txBody>
          <a:bodyPr/>
          <a:lstStyle/>
          <a:p>
            <a:pPr marL="0" indent="0">
              <a:buNone/>
            </a:pPr>
            <a:r>
              <a:rPr lang="en-US" altLang="zh-CN" sz="1600" dirty="0"/>
              <a:t>&gt;&gt;&gt; def f():</a:t>
            </a:r>
          </a:p>
          <a:p>
            <a:pPr marL="0" indent="0">
              <a:buNone/>
            </a:pPr>
            <a:r>
              <a:rPr lang="en-US" altLang="zh-CN" sz="1600" dirty="0"/>
              <a:t>	print("--start--")</a:t>
            </a:r>
          </a:p>
          <a:p>
            <a:pPr marL="0" indent="0">
              <a:buNone/>
            </a:pPr>
            <a:r>
              <a:rPr lang="en-US" altLang="zh-CN" sz="1600" dirty="0"/>
              <a:t>	a, b=1, 1</a:t>
            </a:r>
          </a:p>
          <a:p>
            <a:pPr marL="0" indent="0">
              <a:buNone/>
            </a:pPr>
            <a:r>
              <a:rPr lang="en-US" altLang="zh-CN" sz="1600" dirty="0"/>
              <a:t>	print("--a , b  </a:t>
            </a:r>
            <a:r>
              <a:rPr lang="zh-CN" altLang="en-US" sz="1600" dirty="0"/>
              <a:t>赋值</a:t>
            </a:r>
            <a:r>
              <a:rPr lang="en-US" altLang="zh-CN" sz="1600" dirty="0"/>
              <a:t>--")</a:t>
            </a:r>
          </a:p>
          <a:p>
            <a:pPr marL="0" indent="0">
              <a:buNone/>
            </a:pPr>
            <a:r>
              <a:rPr lang="en-US" altLang="zh-CN" sz="1600" dirty="0"/>
              <a:t>	while True:</a:t>
            </a:r>
          </a:p>
          <a:p>
            <a:pPr marL="0" indent="0">
              <a:buNone/>
            </a:pPr>
            <a:r>
              <a:rPr lang="en-US" altLang="zh-CN" sz="1600" dirty="0"/>
              <a:t>		print("--while before yield a")</a:t>
            </a:r>
          </a:p>
          <a:p>
            <a:pPr marL="0" indent="0">
              <a:buNone/>
            </a:pPr>
            <a:r>
              <a:rPr lang="en-US" altLang="zh-CN" sz="1600" dirty="0"/>
              <a:t>		yield a</a:t>
            </a:r>
          </a:p>
          <a:p>
            <a:pPr marL="0" indent="0">
              <a:buNone/>
            </a:pPr>
            <a:r>
              <a:rPr lang="en-US" altLang="zh-CN" sz="1600" dirty="0"/>
              <a:t>		print("--after yield a")</a:t>
            </a:r>
          </a:p>
          <a:p>
            <a:pPr marL="0" indent="0">
              <a:buNone/>
            </a:pPr>
            <a:r>
              <a:rPr lang="en-US" altLang="zh-CN" sz="1600" dirty="0"/>
              <a:t>		a, b= b, a + b</a:t>
            </a:r>
          </a:p>
          <a:p>
            <a:pPr marL="0" indent="0">
              <a:buNone/>
            </a:pPr>
            <a:r>
              <a:rPr lang="en-US" altLang="zh-CN" sz="1600" dirty="0"/>
              <a:t>		print("--</a:t>
            </a:r>
            <a:r>
              <a:rPr lang="en-US" altLang="zh-CN" sz="1600" dirty="0" err="1"/>
              <a:t>a,b</a:t>
            </a:r>
            <a:r>
              <a:rPr lang="en-US" altLang="zh-CN" sz="1600" dirty="0"/>
              <a:t> &lt;--&gt; b , </a:t>
            </a:r>
            <a:r>
              <a:rPr lang="en-US" altLang="zh-CN" sz="1600" dirty="0" err="1"/>
              <a:t>a+b</a:t>
            </a:r>
            <a:r>
              <a:rPr lang="en-US" altLang="zh-CN" sz="1600" dirty="0"/>
              <a:t> ")</a:t>
            </a:r>
          </a:p>
          <a:p>
            <a:pPr marL="0" indent="0">
              <a:buNone/>
            </a:pPr>
            <a:endParaRPr lang="en-US" altLang="zh-CN" sz="1600" dirty="0"/>
          </a:p>
          <a:p>
            <a:pPr marL="0" indent="0">
              <a:buNone/>
            </a:pPr>
            <a:r>
              <a:rPr lang="en-US" altLang="zh-CN" sz="1600" dirty="0"/>
              <a:t>&gt;&gt;&gt; a= f()</a:t>
            </a:r>
          </a:p>
          <a:p>
            <a:pPr marL="0" indent="0">
              <a:buNone/>
            </a:pPr>
            <a:r>
              <a:rPr lang="en-US" altLang="zh-CN" sz="1600" dirty="0"/>
              <a:t>&gt;&gt;&gt; a</a:t>
            </a:r>
          </a:p>
          <a:p>
            <a:pPr marL="0" indent="0">
              <a:buNone/>
            </a:pPr>
            <a:r>
              <a:rPr lang="en-US" altLang="zh-CN" sz="1600" dirty="0"/>
              <a:t>&lt;generator object f at 0x000001C84112DA50&gt;</a:t>
            </a:r>
          </a:p>
          <a:p>
            <a:pPr marL="0" indent="0">
              <a:buNone/>
            </a:pPr>
            <a:r>
              <a:rPr lang="en-US" altLang="zh-CN" sz="1600" dirty="0"/>
              <a:t>&gt;&gt;&gt; </a:t>
            </a:r>
            <a:r>
              <a:rPr lang="en-US" altLang="zh-CN" sz="1600" dirty="0">
                <a:highlight>
                  <a:srgbClr val="FF6600"/>
                </a:highlight>
              </a:rPr>
              <a:t>print("a=:", </a:t>
            </a:r>
            <a:r>
              <a:rPr lang="en-US" altLang="zh-CN" sz="1600" dirty="0" err="1">
                <a:highlight>
                  <a:srgbClr val="FF6600"/>
                </a:highlight>
              </a:rPr>
              <a:t>a.__next</a:t>
            </a:r>
            <a:r>
              <a:rPr lang="en-US" altLang="zh-CN" sz="1600" dirty="0">
                <a:highlight>
                  <a:srgbClr val="FF6600"/>
                </a:highlight>
              </a:rPr>
              <a:t>__())</a:t>
            </a:r>
          </a:p>
          <a:p>
            <a:pPr marL="0" indent="0">
              <a:buNone/>
            </a:pPr>
            <a:r>
              <a:rPr lang="en-US" altLang="zh-CN" sz="1600" dirty="0"/>
              <a:t>&gt;&gt;&gt; </a:t>
            </a:r>
            <a:r>
              <a:rPr lang="en-US" altLang="zh-CN" sz="1600" dirty="0">
                <a:highlight>
                  <a:srgbClr val="00FF00"/>
                </a:highlight>
              </a:rPr>
              <a:t>print("a=:", </a:t>
            </a:r>
            <a:r>
              <a:rPr lang="en-US" altLang="zh-CN" sz="1600" dirty="0" err="1">
                <a:highlight>
                  <a:srgbClr val="00FF00"/>
                </a:highlight>
              </a:rPr>
              <a:t>a.__next</a:t>
            </a:r>
            <a:r>
              <a:rPr lang="en-US" altLang="zh-CN" sz="1600" dirty="0">
                <a:highlight>
                  <a:srgbClr val="00FF00"/>
                </a:highlight>
              </a:rPr>
              <a:t>__())</a:t>
            </a:r>
          </a:p>
          <a:p>
            <a:pPr marL="0" indent="0">
              <a:buNone/>
            </a:pPr>
            <a:r>
              <a:rPr lang="en-US" altLang="zh-CN" sz="1600" dirty="0"/>
              <a:t>&gt;&gt;&gt; </a:t>
            </a:r>
            <a:r>
              <a:rPr lang="en-US" altLang="zh-CN" sz="1600" dirty="0">
                <a:solidFill>
                  <a:schemeClr val="bg1"/>
                </a:solidFill>
                <a:highlight>
                  <a:srgbClr val="800080"/>
                </a:highlight>
              </a:rPr>
              <a:t>print("a=:", </a:t>
            </a:r>
            <a:r>
              <a:rPr lang="en-US" altLang="zh-CN" sz="1600" dirty="0" err="1">
                <a:solidFill>
                  <a:schemeClr val="bg1"/>
                </a:solidFill>
                <a:highlight>
                  <a:srgbClr val="800080"/>
                </a:highlight>
              </a:rPr>
              <a:t>a.__next</a:t>
            </a:r>
            <a:r>
              <a:rPr lang="en-US" altLang="zh-CN" sz="1600" dirty="0">
                <a:solidFill>
                  <a:schemeClr val="bg1"/>
                </a:solidFill>
                <a:highlight>
                  <a:srgbClr val="800080"/>
                </a:highlight>
              </a:rPr>
              <a:t>__())</a:t>
            </a:r>
          </a:p>
          <a:p>
            <a:pPr marL="0" indent="0">
              <a:buNone/>
            </a:pPr>
            <a:r>
              <a:rPr lang="en-US" altLang="zh-CN" sz="1600" dirty="0"/>
              <a:t>&gt;&gt;&gt; </a:t>
            </a:r>
            <a:r>
              <a:rPr lang="en-US" altLang="zh-CN" sz="1600" dirty="0">
                <a:highlight>
                  <a:srgbClr val="FF00FF"/>
                </a:highlight>
              </a:rPr>
              <a:t>print("a=:", </a:t>
            </a:r>
            <a:r>
              <a:rPr lang="en-US" altLang="zh-CN" sz="1600" dirty="0" err="1">
                <a:highlight>
                  <a:srgbClr val="FF00FF"/>
                </a:highlight>
              </a:rPr>
              <a:t>a.__next</a:t>
            </a:r>
            <a:r>
              <a:rPr lang="en-US" altLang="zh-CN" sz="1600" dirty="0">
                <a:highlight>
                  <a:srgbClr val="FF00FF"/>
                </a:highlight>
              </a:rPr>
              <a:t>__())</a:t>
            </a:r>
          </a:p>
          <a:p>
            <a:pPr marL="0" indent="0">
              <a:buNone/>
            </a:pPr>
            <a:endParaRPr lang="en-US" altLang="zh-CN" sz="1600" dirty="0"/>
          </a:p>
          <a:p>
            <a:pPr marL="0" indent="0">
              <a:buNone/>
            </a:pPr>
            <a:endParaRPr lang="en-US" altLang="zh-CN" sz="1600" dirty="0"/>
          </a:p>
          <a:p>
            <a:pPr marL="0" indent="0">
              <a:buNone/>
            </a:pPr>
            <a:endParaRPr lang="en-US" altLang="zh-CN" sz="1600" dirty="0"/>
          </a:p>
          <a:p>
            <a:endParaRPr lang="zh-CN" altLang="en-US" sz="1200" dirty="0"/>
          </a:p>
        </p:txBody>
      </p:sp>
      <p:sp>
        <p:nvSpPr>
          <p:cNvPr id="4" name="灯片编号占位符 3">
            <a:extLst>
              <a:ext uri="{FF2B5EF4-FFF2-40B4-BE49-F238E27FC236}">
                <a16:creationId xmlns:a16="http://schemas.microsoft.com/office/drawing/2014/main" id="{06D1A227-BBB4-3D09-2F50-3D45E14138D4}"/>
              </a:ext>
            </a:extLst>
          </p:cNvPr>
          <p:cNvSpPr>
            <a:spLocks noGrp="1"/>
          </p:cNvSpPr>
          <p:nvPr>
            <p:ph type="sldNum" sz="quarter" idx="4"/>
          </p:nvPr>
        </p:nvSpPr>
        <p:spPr/>
        <p:txBody>
          <a:bodyPr/>
          <a:lstStyle/>
          <a:p>
            <a:pPr>
              <a:defRPr/>
            </a:pPr>
            <a:fld id="{6EA7BA5E-4115-4796-A8C9-4698036AB88B}" type="slidenum">
              <a:rPr lang="zh-CN" altLang="en-US" smtClean="0"/>
              <a:t>49</a:t>
            </a:fld>
            <a:endParaRPr lang="zh-CN" altLang="en-US" dirty="0"/>
          </a:p>
        </p:txBody>
      </p:sp>
      <p:sp>
        <p:nvSpPr>
          <p:cNvPr id="5" name="文本框 4">
            <a:extLst>
              <a:ext uri="{FF2B5EF4-FFF2-40B4-BE49-F238E27FC236}">
                <a16:creationId xmlns:a16="http://schemas.microsoft.com/office/drawing/2014/main" id="{7C2F0389-60B0-CBB0-E54D-959214D2E019}"/>
              </a:ext>
            </a:extLst>
          </p:cNvPr>
          <p:cNvSpPr txBox="1"/>
          <p:nvPr/>
        </p:nvSpPr>
        <p:spPr>
          <a:xfrm>
            <a:off x="5076056" y="1166842"/>
            <a:ext cx="3888432" cy="5262979"/>
          </a:xfrm>
          <a:prstGeom prst="rect">
            <a:avLst/>
          </a:prstGeom>
          <a:noFill/>
        </p:spPr>
        <p:txBody>
          <a:bodyPr wrap="square" rtlCol="0">
            <a:spAutoFit/>
          </a:bodyPr>
          <a:lstStyle/>
          <a:p>
            <a:r>
              <a:rPr lang="en-US" altLang="zh-CN" sz="1600" dirty="0">
                <a:latin typeface="Times New Roman" panose="02020603050405020304" pitchFamily="18" charset="0"/>
              </a:rPr>
              <a:t>#</a:t>
            </a:r>
            <a:r>
              <a:rPr lang="zh-CN" altLang="en-US" sz="1600" dirty="0">
                <a:latin typeface="Times New Roman" panose="02020603050405020304" pitchFamily="18" charset="0"/>
              </a:rPr>
              <a:t>以下是输出结果：</a:t>
            </a:r>
            <a:endParaRPr lang="en-US" altLang="zh-CN" sz="1600" dirty="0">
              <a:latin typeface="Times New Roman" panose="02020603050405020304" pitchFamily="18" charset="0"/>
            </a:endParaRPr>
          </a:p>
          <a:p>
            <a:endParaRPr lang="en-US" altLang="zh-CN" sz="1600" dirty="0">
              <a:latin typeface="Times New Roman" panose="02020603050405020304" pitchFamily="18" charset="0"/>
            </a:endParaRPr>
          </a:p>
          <a:p>
            <a:r>
              <a:rPr lang="en-US" altLang="zh-CN" sz="1600" dirty="0">
                <a:highlight>
                  <a:srgbClr val="FF6600"/>
                </a:highlight>
                <a:latin typeface="Times New Roman" panose="02020603050405020304" pitchFamily="18" charset="0"/>
              </a:rPr>
              <a:t>--start--</a:t>
            </a:r>
          </a:p>
          <a:p>
            <a:r>
              <a:rPr lang="en-US" altLang="zh-CN" sz="1600" dirty="0">
                <a:highlight>
                  <a:srgbClr val="FF6600"/>
                </a:highlight>
                <a:latin typeface="Times New Roman" panose="02020603050405020304" pitchFamily="18" charset="0"/>
              </a:rPr>
              <a:t>--a , b  </a:t>
            </a:r>
            <a:r>
              <a:rPr lang="zh-CN" altLang="en-US" sz="1600" dirty="0">
                <a:highlight>
                  <a:srgbClr val="FF6600"/>
                </a:highlight>
                <a:latin typeface="Times New Roman" panose="02020603050405020304" pitchFamily="18" charset="0"/>
              </a:rPr>
              <a:t>赋值</a:t>
            </a:r>
            <a:r>
              <a:rPr lang="en-US" altLang="zh-CN" sz="1600" dirty="0">
                <a:highlight>
                  <a:srgbClr val="FF6600"/>
                </a:highlight>
                <a:latin typeface="Times New Roman" panose="02020603050405020304" pitchFamily="18" charset="0"/>
              </a:rPr>
              <a:t>--</a:t>
            </a:r>
          </a:p>
          <a:p>
            <a:r>
              <a:rPr lang="en-US" altLang="zh-CN" sz="1600" dirty="0">
                <a:highlight>
                  <a:srgbClr val="FF6600"/>
                </a:highlight>
                <a:latin typeface="Times New Roman" panose="02020603050405020304" pitchFamily="18" charset="0"/>
              </a:rPr>
              <a:t>--while before yield a</a:t>
            </a:r>
          </a:p>
          <a:p>
            <a:r>
              <a:rPr lang="en-US" altLang="zh-CN" sz="1600" dirty="0">
                <a:highlight>
                  <a:srgbClr val="FF6600"/>
                </a:highlight>
                <a:latin typeface="Times New Roman" panose="02020603050405020304" pitchFamily="18" charset="0"/>
              </a:rPr>
              <a:t>a=: 1</a:t>
            </a:r>
          </a:p>
          <a:p>
            <a:endParaRPr lang="en-US" altLang="zh-CN" sz="1600" dirty="0">
              <a:highlight>
                <a:srgbClr val="FF6600"/>
              </a:highlight>
              <a:latin typeface="Times New Roman" panose="02020603050405020304" pitchFamily="18" charset="0"/>
            </a:endParaRPr>
          </a:p>
          <a:p>
            <a:r>
              <a:rPr lang="en-US" altLang="zh-CN" sz="1600" dirty="0">
                <a:highlight>
                  <a:srgbClr val="00FF00"/>
                </a:highlight>
                <a:latin typeface="Times New Roman" panose="02020603050405020304" pitchFamily="18" charset="0"/>
              </a:rPr>
              <a:t>--after yield a</a:t>
            </a:r>
          </a:p>
          <a:p>
            <a:r>
              <a:rPr lang="en-US" altLang="zh-CN" sz="1600" dirty="0">
                <a:highlight>
                  <a:srgbClr val="00FF00"/>
                </a:highlight>
                <a:latin typeface="Times New Roman" panose="02020603050405020304" pitchFamily="18" charset="0"/>
              </a:rPr>
              <a:t>--</a:t>
            </a:r>
            <a:r>
              <a:rPr lang="en-US" altLang="zh-CN" sz="1600" dirty="0" err="1">
                <a:highlight>
                  <a:srgbClr val="00FF00"/>
                </a:highlight>
                <a:latin typeface="Times New Roman" panose="02020603050405020304" pitchFamily="18" charset="0"/>
              </a:rPr>
              <a:t>a,b</a:t>
            </a:r>
            <a:r>
              <a:rPr lang="en-US" altLang="zh-CN" sz="1600" dirty="0">
                <a:highlight>
                  <a:srgbClr val="00FF00"/>
                </a:highlight>
                <a:latin typeface="Times New Roman" panose="02020603050405020304" pitchFamily="18" charset="0"/>
              </a:rPr>
              <a:t> &lt;--&gt; b , </a:t>
            </a:r>
            <a:r>
              <a:rPr lang="en-US" altLang="zh-CN" sz="1600" dirty="0" err="1">
                <a:highlight>
                  <a:srgbClr val="00FF00"/>
                </a:highlight>
                <a:latin typeface="Times New Roman" panose="02020603050405020304" pitchFamily="18" charset="0"/>
              </a:rPr>
              <a:t>a+b</a:t>
            </a:r>
            <a:r>
              <a:rPr lang="en-US" altLang="zh-CN" sz="1600" dirty="0">
                <a:highlight>
                  <a:srgbClr val="00FF00"/>
                </a:highlight>
                <a:latin typeface="Times New Roman" panose="02020603050405020304" pitchFamily="18" charset="0"/>
              </a:rPr>
              <a:t> </a:t>
            </a:r>
          </a:p>
          <a:p>
            <a:r>
              <a:rPr lang="en-US" altLang="zh-CN" sz="1600" dirty="0">
                <a:highlight>
                  <a:srgbClr val="00FF00"/>
                </a:highlight>
                <a:latin typeface="Times New Roman" panose="02020603050405020304" pitchFamily="18" charset="0"/>
              </a:rPr>
              <a:t>--while before yield a</a:t>
            </a:r>
          </a:p>
          <a:p>
            <a:r>
              <a:rPr lang="en-US" altLang="zh-CN" sz="1600" dirty="0">
                <a:highlight>
                  <a:srgbClr val="00FF00"/>
                </a:highlight>
                <a:latin typeface="Times New Roman" panose="02020603050405020304" pitchFamily="18" charset="0"/>
              </a:rPr>
              <a:t>a=: 1</a:t>
            </a:r>
          </a:p>
          <a:p>
            <a:endParaRPr lang="en-US" altLang="zh-CN" sz="1600" dirty="0">
              <a:solidFill>
                <a:schemeClr val="bg1"/>
              </a:solidFill>
              <a:highlight>
                <a:srgbClr val="800080"/>
              </a:highlight>
              <a:latin typeface="Times New Roman" panose="02020603050405020304" pitchFamily="18" charset="0"/>
            </a:endParaRPr>
          </a:p>
          <a:p>
            <a:r>
              <a:rPr lang="en-US" altLang="zh-CN" sz="1600" dirty="0">
                <a:solidFill>
                  <a:schemeClr val="bg1"/>
                </a:solidFill>
                <a:highlight>
                  <a:srgbClr val="800080"/>
                </a:highlight>
                <a:latin typeface="Times New Roman" panose="02020603050405020304" pitchFamily="18" charset="0"/>
              </a:rPr>
              <a:t>--after yield a</a:t>
            </a:r>
          </a:p>
          <a:p>
            <a:r>
              <a:rPr lang="en-US" altLang="zh-CN" sz="1600" dirty="0">
                <a:solidFill>
                  <a:schemeClr val="bg1"/>
                </a:solidFill>
                <a:highlight>
                  <a:srgbClr val="800080"/>
                </a:highlight>
                <a:latin typeface="Times New Roman" panose="02020603050405020304" pitchFamily="18" charset="0"/>
              </a:rPr>
              <a:t>--</a:t>
            </a:r>
            <a:r>
              <a:rPr lang="en-US" altLang="zh-CN" sz="1600" dirty="0" err="1">
                <a:solidFill>
                  <a:schemeClr val="bg1"/>
                </a:solidFill>
                <a:highlight>
                  <a:srgbClr val="800080"/>
                </a:highlight>
                <a:latin typeface="Times New Roman" panose="02020603050405020304" pitchFamily="18" charset="0"/>
              </a:rPr>
              <a:t>a,b</a:t>
            </a:r>
            <a:r>
              <a:rPr lang="en-US" altLang="zh-CN" sz="1600" dirty="0">
                <a:solidFill>
                  <a:schemeClr val="bg1"/>
                </a:solidFill>
                <a:highlight>
                  <a:srgbClr val="800080"/>
                </a:highlight>
                <a:latin typeface="Times New Roman" panose="02020603050405020304" pitchFamily="18" charset="0"/>
              </a:rPr>
              <a:t> &lt;--&gt; b , </a:t>
            </a:r>
            <a:r>
              <a:rPr lang="en-US" altLang="zh-CN" sz="1600" dirty="0" err="1">
                <a:solidFill>
                  <a:schemeClr val="bg1"/>
                </a:solidFill>
                <a:highlight>
                  <a:srgbClr val="800080"/>
                </a:highlight>
                <a:latin typeface="Times New Roman" panose="02020603050405020304" pitchFamily="18" charset="0"/>
              </a:rPr>
              <a:t>a+b</a:t>
            </a:r>
            <a:r>
              <a:rPr lang="en-US" altLang="zh-CN" sz="1600" dirty="0">
                <a:solidFill>
                  <a:schemeClr val="bg1"/>
                </a:solidFill>
                <a:highlight>
                  <a:srgbClr val="800080"/>
                </a:highlight>
                <a:latin typeface="Times New Roman" panose="02020603050405020304" pitchFamily="18" charset="0"/>
              </a:rPr>
              <a:t> </a:t>
            </a:r>
          </a:p>
          <a:p>
            <a:r>
              <a:rPr lang="en-US" altLang="zh-CN" sz="1600" dirty="0">
                <a:solidFill>
                  <a:schemeClr val="bg1"/>
                </a:solidFill>
                <a:highlight>
                  <a:srgbClr val="800080"/>
                </a:highlight>
                <a:latin typeface="Times New Roman" panose="02020603050405020304" pitchFamily="18" charset="0"/>
              </a:rPr>
              <a:t>--while before yield a</a:t>
            </a:r>
          </a:p>
          <a:p>
            <a:r>
              <a:rPr lang="en-US" altLang="zh-CN" sz="1600" dirty="0">
                <a:solidFill>
                  <a:schemeClr val="bg1"/>
                </a:solidFill>
                <a:highlight>
                  <a:srgbClr val="800080"/>
                </a:highlight>
                <a:latin typeface="Times New Roman" panose="02020603050405020304" pitchFamily="18" charset="0"/>
              </a:rPr>
              <a:t>a=: 2</a:t>
            </a:r>
          </a:p>
          <a:p>
            <a:endParaRPr lang="en-US" altLang="zh-CN" sz="1600" dirty="0">
              <a:highlight>
                <a:srgbClr val="FF00FF"/>
              </a:highlight>
              <a:latin typeface="Times New Roman" panose="02020603050405020304" pitchFamily="18" charset="0"/>
            </a:endParaRPr>
          </a:p>
          <a:p>
            <a:r>
              <a:rPr lang="en-US" altLang="zh-CN" sz="1600" dirty="0">
                <a:highlight>
                  <a:srgbClr val="FF00FF"/>
                </a:highlight>
                <a:latin typeface="Times New Roman" panose="02020603050405020304" pitchFamily="18" charset="0"/>
              </a:rPr>
              <a:t>--after yield a</a:t>
            </a:r>
          </a:p>
          <a:p>
            <a:r>
              <a:rPr lang="en-US" altLang="zh-CN" sz="1600" dirty="0">
                <a:highlight>
                  <a:srgbClr val="FF00FF"/>
                </a:highlight>
                <a:latin typeface="Times New Roman" panose="02020603050405020304" pitchFamily="18" charset="0"/>
              </a:rPr>
              <a:t>--</a:t>
            </a:r>
            <a:r>
              <a:rPr lang="en-US" altLang="zh-CN" sz="1600" dirty="0" err="1">
                <a:highlight>
                  <a:srgbClr val="FF00FF"/>
                </a:highlight>
                <a:latin typeface="Times New Roman" panose="02020603050405020304" pitchFamily="18" charset="0"/>
              </a:rPr>
              <a:t>a,b</a:t>
            </a:r>
            <a:r>
              <a:rPr lang="en-US" altLang="zh-CN" sz="1600" dirty="0">
                <a:highlight>
                  <a:srgbClr val="FF00FF"/>
                </a:highlight>
                <a:latin typeface="Times New Roman" panose="02020603050405020304" pitchFamily="18" charset="0"/>
              </a:rPr>
              <a:t> &lt;--&gt; b , </a:t>
            </a:r>
            <a:r>
              <a:rPr lang="en-US" altLang="zh-CN" sz="1600" dirty="0" err="1">
                <a:highlight>
                  <a:srgbClr val="FF00FF"/>
                </a:highlight>
                <a:latin typeface="Times New Roman" panose="02020603050405020304" pitchFamily="18" charset="0"/>
              </a:rPr>
              <a:t>a+b</a:t>
            </a:r>
            <a:r>
              <a:rPr lang="en-US" altLang="zh-CN" sz="1600" dirty="0">
                <a:highlight>
                  <a:srgbClr val="FF00FF"/>
                </a:highlight>
                <a:latin typeface="Times New Roman" panose="02020603050405020304" pitchFamily="18" charset="0"/>
              </a:rPr>
              <a:t> </a:t>
            </a:r>
          </a:p>
          <a:p>
            <a:r>
              <a:rPr lang="en-US" altLang="zh-CN" sz="1600" dirty="0">
                <a:highlight>
                  <a:srgbClr val="FF00FF"/>
                </a:highlight>
                <a:latin typeface="Times New Roman" panose="02020603050405020304" pitchFamily="18" charset="0"/>
              </a:rPr>
              <a:t>--while before yield a</a:t>
            </a:r>
          </a:p>
          <a:p>
            <a:r>
              <a:rPr lang="en-US" altLang="zh-CN" sz="1600" dirty="0">
                <a:highlight>
                  <a:srgbClr val="FF00FF"/>
                </a:highlight>
                <a:latin typeface="Times New Roman" panose="02020603050405020304" pitchFamily="18" charset="0"/>
              </a:rPr>
              <a:t>a=: 3</a:t>
            </a:r>
            <a:endParaRPr lang="zh-CN" altLang="en-US" sz="1600" dirty="0">
              <a:highlight>
                <a:srgbClr val="FF00FF"/>
              </a:highlight>
              <a:latin typeface="Times New Roman" panose="02020603050405020304" pitchFamily="18" charset="0"/>
            </a:endParaRPr>
          </a:p>
        </p:txBody>
      </p:sp>
    </p:spTree>
    <p:extLst>
      <p:ext uri="{BB962C8B-B14F-4D97-AF65-F5344CB8AC3E}">
        <p14:creationId xmlns:p14="http://schemas.microsoft.com/office/powerpoint/2010/main" val="4162971285"/>
      </p:ext>
    </p:extLst>
  </p:cSld>
  <p:clrMapOvr>
    <a:masterClrMapping/>
  </p:clrMapOvr>
  <p:transition spd="slow" advClick="0">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文本占位符 20482"/>
          <p:cNvSpPr>
            <a:spLocks noGrp="1"/>
          </p:cNvSpPr>
          <p:nvPr>
            <p:ph idx="1"/>
          </p:nvPr>
        </p:nvSpPr>
        <p:spPr>
          <a:xfrm>
            <a:off x="539552" y="1007491"/>
            <a:ext cx="6172200" cy="447675"/>
          </a:xfrm>
        </p:spPr>
        <p:txBody>
          <a:bodyPr vert="horz" wrap="square" lIns="68591" tIns="34295" rIns="68591" bIns="34295" numCol="1" anchor="t" anchorCtr="0" compatLnSpc="1"/>
          <a:lstStyle/>
          <a:p>
            <a:pPr eaLnBrk="1" fontAlgn="base" hangingPunct="1">
              <a:lnSpc>
                <a:spcPct val="90000"/>
              </a:lnSpc>
              <a:buClr>
                <a:srgbClr val="FF0000"/>
              </a:buClr>
              <a:buSzPct val="90000"/>
              <a:buFont typeface="Wingdings" panose="05000000000000000000" pitchFamily="2" charset="2"/>
              <a:buChar char="ü"/>
            </a:pPr>
            <a:r>
              <a:rPr lang="zh-CN" altLang="en-US" sz="2400" b="1" noProof="1"/>
              <a:t>生成斐波那契数列的函数定义和调用</a:t>
            </a:r>
            <a:endParaRPr lang="en-US" altLang="zh-CN" sz="1600" b="1" noProof="1">
              <a:latin typeface="Consolas" panose="020B0609020204030204" pitchFamily="49" charset="0"/>
            </a:endParaRPr>
          </a:p>
        </p:txBody>
      </p:sp>
      <p:sp>
        <p:nvSpPr>
          <p:cNvPr id="2" name="线形标注 2 1"/>
          <p:cNvSpPr/>
          <p:nvPr/>
        </p:nvSpPr>
        <p:spPr>
          <a:xfrm>
            <a:off x="2100857" y="4547568"/>
            <a:ext cx="1206500" cy="355600"/>
          </a:xfrm>
          <a:prstGeom prst="borderCallout2">
            <a:avLst>
              <a:gd name="adj1" fmla="val -291"/>
              <a:gd name="adj2" fmla="val 48580"/>
              <a:gd name="adj3" fmla="val -55642"/>
              <a:gd name="adj4" fmla="val 55717"/>
              <a:gd name="adj5" fmla="val -185214"/>
              <a:gd name="adj6" fmla="val 73186"/>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noProof="1">
                <a:solidFill>
                  <a:srgbClr val="FF0000"/>
                </a:solidFill>
              </a:rPr>
              <a:t>调用函数</a:t>
            </a:r>
          </a:p>
        </p:txBody>
      </p:sp>
      <p:sp>
        <p:nvSpPr>
          <p:cNvPr id="3" name="线形标注 2 2"/>
          <p:cNvSpPr/>
          <p:nvPr/>
        </p:nvSpPr>
        <p:spPr>
          <a:xfrm>
            <a:off x="4231282" y="4467876"/>
            <a:ext cx="1208088" cy="365125"/>
          </a:xfrm>
          <a:prstGeom prst="borderCallout2">
            <a:avLst>
              <a:gd name="adj1" fmla="val 18750"/>
              <a:gd name="adj2" fmla="val -8333"/>
              <a:gd name="adj3" fmla="val 18750"/>
              <a:gd name="adj4" fmla="val -16667"/>
              <a:gd name="adj5" fmla="val -155816"/>
              <a:gd name="adj6" fmla="val -52720"/>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noProof="1">
                <a:solidFill>
                  <a:srgbClr val="FF0000"/>
                </a:solidFill>
              </a:rPr>
              <a:t>1000</a:t>
            </a:r>
            <a:r>
              <a:rPr lang="zh-CN" altLang="en-US" sz="1350" noProof="1">
                <a:solidFill>
                  <a:srgbClr val="FF0000"/>
                </a:solidFill>
              </a:rPr>
              <a:t>是实参</a:t>
            </a:r>
          </a:p>
        </p:txBody>
      </p:sp>
      <p:sp>
        <p:nvSpPr>
          <p:cNvPr id="4" name="线形标注 2 3"/>
          <p:cNvSpPr/>
          <p:nvPr/>
        </p:nvSpPr>
        <p:spPr>
          <a:xfrm>
            <a:off x="4656732" y="1867869"/>
            <a:ext cx="1208088" cy="385763"/>
          </a:xfrm>
          <a:prstGeom prst="borderCallout2">
            <a:avLst>
              <a:gd name="adj1" fmla="val 18750"/>
              <a:gd name="adj2" fmla="val -8333"/>
              <a:gd name="adj3" fmla="val 18750"/>
              <a:gd name="adj4" fmla="val -16667"/>
              <a:gd name="adj5" fmla="val 140175"/>
              <a:gd name="adj6" fmla="val -75118"/>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350" noProof="1">
                <a:solidFill>
                  <a:srgbClr val="FF0000"/>
                </a:solidFill>
              </a:rPr>
              <a:t>n</a:t>
            </a:r>
            <a:r>
              <a:rPr lang="zh-CN" altLang="en-US" sz="1350" noProof="1">
                <a:solidFill>
                  <a:srgbClr val="FF0000"/>
                </a:solidFill>
              </a:rPr>
              <a:t>是形参</a:t>
            </a:r>
          </a:p>
        </p:txBody>
      </p:sp>
      <p:sp>
        <p:nvSpPr>
          <p:cNvPr id="24582" name="文本框 4"/>
          <p:cNvSpPr txBox="1"/>
          <p:nvPr/>
        </p:nvSpPr>
        <p:spPr>
          <a:xfrm>
            <a:off x="2843808" y="2348880"/>
            <a:ext cx="2655887" cy="1855470"/>
          </a:xfrm>
          <a:prstGeom prst="rect">
            <a:avLst/>
          </a:prstGeom>
          <a:noFill/>
          <a:ln w="22225" cap="flat" cmpd="sng">
            <a:solidFill>
              <a:srgbClr val="0000FF"/>
            </a:solidFill>
            <a:prstDash val="solid"/>
            <a:round/>
            <a:headEnd type="none" w="med" len="med"/>
            <a:tailEnd type="none" w="med" len="med"/>
          </a:ln>
        </p:spPr>
        <p:txBody>
          <a:bodyPr anchor="t">
            <a:spAutoFit/>
          </a:bodyPr>
          <a:lstStyle/>
          <a:p>
            <a:pPr>
              <a:lnSpc>
                <a:spcPct val="90000"/>
              </a:lnSpc>
              <a:buSzPct val="90000"/>
              <a:buFont typeface="Wingdings" panose="05000000000000000000" pitchFamily="2" charset="2"/>
              <a:buNone/>
            </a:pPr>
            <a:r>
              <a:rPr lang="en-US" altLang="zh-CN" sz="1400" dirty="0">
                <a:solidFill>
                  <a:srgbClr val="0000FF"/>
                </a:solidFill>
                <a:latin typeface="Consolas" panose="020B0609020204030204" pitchFamily="49" charset="0"/>
                <a:ea typeface="宋体" panose="02010600030101010101" pitchFamily="2" charset="-122"/>
              </a:rPr>
              <a:t>def</a:t>
            </a:r>
            <a:r>
              <a:rPr lang="en-US" altLang="zh-CN" sz="1400" dirty="0">
                <a:latin typeface="Consolas" panose="020B0609020204030204" pitchFamily="49" charset="0"/>
                <a:ea typeface="宋体" panose="02010600030101010101" pitchFamily="2" charset="-122"/>
              </a:rPr>
              <a:t> fib(n):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1, 1</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t>
            </a:r>
            <a:r>
              <a:rPr lang="en-US" altLang="zh-CN" sz="1400" dirty="0">
                <a:solidFill>
                  <a:srgbClr val="0000FF"/>
                </a:solidFill>
                <a:latin typeface="Consolas" panose="020B0609020204030204" pitchFamily="49" charset="0"/>
                <a:ea typeface="宋体" panose="02010600030101010101" pitchFamily="2" charset="-122"/>
              </a:rPr>
              <a:t>while</a:t>
            </a:r>
            <a:r>
              <a:rPr lang="en-US" altLang="zh-CN" sz="1400" dirty="0">
                <a:latin typeface="Consolas" panose="020B0609020204030204" pitchFamily="49" charset="0"/>
                <a:ea typeface="宋体" panose="02010600030101010101" pitchFamily="2" charset="-122"/>
              </a:rPr>
              <a:t> a &lt; n:</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print(a, end=' ')</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 b = b, a+b</a:t>
            </a: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    </a:t>
            </a:r>
            <a:r>
              <a:rPr lang="en-US" altLang="zh-CN" sz="1400" dirty="0">
                <a:solidFill>
                  <a:srgbClr val="0000FF"/>
                </a:solidFill>
                <a:latin typeface="Consolas" panose="020B0609020204030204" pitchFamily="49" charset="0"/>
                <a:ea typeface="宋体" panose="02010600030101010101" pitchFamily="2" charset="-122"/>
              </a:rPr>
              <a:t>print</a:t>
            </a:r>
            <a:r>
              <a:rPr lang="en-US" altLang="zh-CN" sz="1400" dirty="0">
                <a:latin typeface="Consolas" panose="020B0609020204030204" pitchFamily="49" charset="0"/>
                <a:ea typeface="宋体" panose="02010600030101010101" pitchFamily="2" charset="-122"/>
              </a:rPr>
              <a:t>()</a:t>
            </a:r>
          </a:p>
          <a:p>
            <a:pPr>
              <a:lnSpc>
                <a:spcPct val="90000"/>
              </a:lnSpc>
              <a:buSzPct val="90000"/>
              <a:buFont typeface="Wingdings" panose="05000000000000000000" pitchFamily="2" charset="2"/>
              <a:buNone/>
            </a:pPr>
            <a:endParaRPr lang="en-US" altLang="zh-CN" sz="1400" dirty="0">
              <a:latin typeface="Consolas" panose="020B0609020204030204" pitchFamily="49" charset="0"/>
              <a:ea typeface="宋体" panose="02010600030101010101" pitchFamily="2" charset="-122"/>
            </a:endParaRPr>
          </a:p>
          <a:p>
            <a:pPr>
              <a:lnSpc>
                <a:spcPct val="90000"/>
              </a:lnSpc>
              <a:buSzPct val="90000"/>
              <a:buFont typeface="Wingdings" panose="05000000000000000000" pitchFamily="2" charset="2"/>
              <a:buNone/>
            </a:pPr>
            <a:r>
              <a:rPr lang="en-US" altLang="zh-CN" sz="1400" dirty="0">
                <a:latin typeface="Consolas" panose="020B0609020204030204" pitchFamily="49" charset="0"/>
                <a:ea typeface="宋体" panose="02010600030101010101" pitchFamily="2" charset="-122"/>
              </a:rPr>
              <a:t>fib(1000)</a:t>
            </a:r>
          </a:p>
          <a:p>
            <a:endParaRPr lang="zh-CN" altLang="en-US" sz="1400" dirty="0">
              <a:latin typeface="Arial" panose="020B0604020202020204" pitchFamily="34" charset="0"/>
              <a:ea typeface="宋体" panose="02010600030101010101" pitchFamily="2" charset="-122"/>
            </a:endParaRPr>
          </a:p>
        </p:txBody>
      </p:sp>
      <p:sp>
        <p:nvSpPr>
          <p:cNvPr id="6" name="线形标注 1 5"/>
          <p:cNvSpPr/>
          <p:nvPr/>
        </p:nvSpPr>
        <p:spPr>
          <a:xfrm>
            <a:off x="1705570" y="3048968"/>
            <a:ext cx="944563" cy="374650"/>
          </a:xfrm>
          <a:prstGeom prst="borderCallout1">
            <a:avLst>
              <a:gd name="adj1" fmla="val -4574"/>
              <a:gd name="adj2" fmla="val 48895"/>
              <a:gd name="adj3" fmla="val -136276"/>
              <a:gd name="adj4" fmla="val 144767"/>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noProof="1">
                <a:solidFill>
                  <a:srgbClr val="FF0000"/>
                </a:solidFill>
              </a:rPr>
              <a:t>定义头</a:t>
            </a:r>
          </a:p>
        </p:txBody>
      </p:sp>
      <p:sp>
        <p:nvSpPr>
          <p:cNvPr id="7" name="矩形 6"/>
          <p:cNvSpPr/>
          <p:nvPr/>
        </p:nvSpPr>
        <p:spPr>
          <a:xfrm>
            <a:off x="3226395" y="2574305"/>
            <a:ext cx="2087563" cy="97948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noProof="1"/>
          </a:p>
        </p:txBody>
      </p:sp>
      <p:sp>
        <p:nvSpPr>
          <p:cNvPr id="8" name="线形标注 2 7"/>
          <p:cNvSpPr/>
          <p:nvPr/>
        </p:nvSpPr>
        <p:spPr>
          <a:xfrm>
            <a:off x="6063574" y="2254266"/>
            <a:ext cx="1208088" cy="385763"/>
          </a:xfrm>
          <a:prstGeom prst="borderCallout2">
            <a:avLst>
              <a:gd name="adj1" fmla="val 18750"/>
              <a:gd name="adj2" fmla="val -8333"/>
              <a:gd name="adj3" fmla="val 18750"/>
              <a:gd name="adj4" fmla="val -16667"/>
              <a:gd name="adj5" fmla="val 99629"/>
              <a:gd name="adj6" fmla="val -6565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350" noProof="1"/>
              <a:t>函数体</a:t>
            </a:r>
          </a:p>
        </p:txBody>
      </p:sp>
      <p:sp>
        <p:nvSpPr>
          <p:cNvPr id="5" name="灯片编号占位符 4"/>
          <p:cNvSpPr>
            <a:spLocks noGrp="1"/>
          </p:cNvSpPr>
          <p:nvPr>
            <p:ph type="sldNum" sz="quarter" idx="4"/>
          </p:nvPr>
        </p:nvSpPr>
        <p:spPr/>
        <p:txBody>
          <a:bodyPr/>
          <a:lstStyle/>
          <a:p>
            <a:pPr>
              <a:defRPr/>
            </a:pPr>
            <a:fld id="{6EA7BA5E-4115-4796-A8C9-4698036AB88B}" type="slidenum">
              <a:rPr lang="zh-CN" altLang="en-US" smtClean="0"/>
              <a:t>5</a:t>
            </a:fld>
            <a:endParaRPr lang="zh-CN" altLang="en-US" dirty="0"/>
          </a:p>
        </p:txBody>
      </p:sp>
      <p:grpSp>
        <p:nvGrpSpPr>
          <p:cNvPr id="13" name="组合 12"/>
          <p:cNvGrpSpPr/>
          <p:nvPr/>
        </p:nvGrpSpPr>
        <p:grpSpPr>
          <a:xfrm>
            <a:off x="539552" y="116632"/>
            <a:ext cx="4583419" cy="684042"/>
            <a:chOff x="958665" y="1326432"/>
            <a:chExt cx="4583419" cy="684042"/>
          </a:xfrm>
        </p:grpSpPr>
        <p:sp>
          <p:nvSpPr>
            <p:cNvPr id="14"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函数的定义</a:t>
              </a:r>
              <a:endParaRPr lang="zh-CN" altLang="en-US" sz="3600" b="1" dirty="0">
                <a:latin typeface="黑体" panose="02010609060101010101" pitchFamily="49" charset="-122"/>
                <a:ea typeface="黑体" panose="02010609060101010101" pitchFamily="49" charset="-122"/>
              </a:endParaRPr>
            </a:p>
          </p:txBody>
        </p:sp>
        <p:grpSp>
          <p:nvGrpSpPr>
            <p:cNvPr id="15" name="组合 14"/>
            <p:cNvGrpSpPr/>
            <p:nvPr/>
          </p:nvGrpSpPr>
          <p:grpSpPr>
            <a:xfrm>
              <a:off x="958665" y="1327471"/>
              <a:ext cx="842977" cy="683003"/>
              <a:chOff x="958665" y="1327471"/>
              <a:chExt cx="842977" cy="683003"/>
            </a:xfrm>
          </p:grpSpPr>
          <p:sp>
            <p:nvSpPr>
              <p:cNvPr id="16"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7" name="图片 16" descr="1.jpg"/>
              <p:cNvPicPr>
                <a:picLocks noChangeAspect="1"/>
              </p:cNvPicPr>
              <p:nvPr/>
            </p:nvPicPr>
            <p:blipFill>
              <a:blip r:embed="rId2" cstate="print"/>
              <a:stretch>
                <a:fillRect/>
              </a:stretch>
            </p:blipFill>
            <p:spPr>
              <a:xfrm>
                <a:off x="1189071" y="1467621"/>
                <a:ext cx="377680" cy="419801"/>
              </a:xfrm>
              <a:prstGeom prst="rect">
                <a:avLst/>
              </a:prstGeom>
            </p:spPr>
          </p:pic>
        </p:grpSp>
      </p:grpSp>
      <p:pic>
        <p:nvPicPr>
          <p:cNvPr id="10" name="图片 9"/>
          <p:cNvPicPr>
            <a:picLocks noChangeAspect="1"/>
          </p:cNvPicPr>
          <p:nvPr/>
        </p:nvPicPr>
        <p:blipFill>
          <a:blip r:embed="rId3"/>
          <a:stretch>
            <a:fillRect/>
          </a:stretch>
        </p:blipFill>
        <p:spPr>
          <a:xfrm>
            <a:off x="6711752" y="3004949"/>
            <a:ext cx="1703393" cy="242604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4582"/>
                                        </p:tgtEl>
                                        <p:attrNameLst>
                                          <p:attrName>style.visibility</p:attrName>
                                        </p:attrNameLst>
                                      </p:cBhvr>
                                      <p:to>
                                        <p:strVal val="visible"/>
                                      </p:to>
                                    </p:set>
                                    <p:anim calcmode="lin" valueType="num">
                                      <p:cBhvr additive="base">
                                        <p:cTn id="23" dur="500" fill="hold"/>
                                        <p:tgtEl>
                                          <p:spTgt spid="24582"/>
                                        </p:tgtEl>
                                        <p:attrNameLst>
                                          <p:attrName>ppt_x</p:attrName>
                                        </p:attrNameLst>
                                      </p:cBhvr>
                                      <p:tavLst>
                                        <p:tav tm="0">
                                          <p:val>
                                            <p:strVal val="#ppt_x"/>
                                          </p:val>
                                        </p:tav>
                                        <p:tav tm="100000">
                                          <p:val>
                                            <p:strVal val="#ppt_x"/>
                                          </p:val>
                                        </p:tav>
                                      </p:tavLst>
                                    </p:anim>
                                    <p:anim calcmode="lin" valueType="num">
                                      <p:cBhvr additive="base">
                                        <p:cTn id="24" dur="500" fill="hold"/>
                                        <p:tgtEl>
                                          <p:spTgt spid="2458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additive="base">
                                        <p:cTn id="35" dur="500" fill="hold"/>
                                        <p:tgtEl>
                                          <p:spTgt spid="8"/>
                                        </p:tgtEl>
                                        <p:attrNameLst>
                                          <p:attrName>ppt_x</p:attrName>
                                        </p:attrNameLst>
                                      </p:cBhvr>
                                      <p:tavLst>
                                        <p:tav tm="0">
                                          <p:val>
                                            <p:strVal val="#ppt_x"/>
                                          </p:val>
                                        </p:tav>
                                        <p:tav tm="100000">
                                          <p:val>
                                            <p:strVal val="#ppt_x"/>
                                          </p:val>
                                        </p:tav>
                                      </p:tavLst>
                                    </p:anim>
                                    <p:anim calcmode="lin" valueType="num">
                                      <p:cBhvr additive="base">
                                        <p:cTn id="3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build="p"/>
      <p:bldP spid="2" grpId="0" animBg="1"/>
      <p:bldP spid="3" grpId="0" animBg="1"/>
      <p:bldP spid="4" grpId="0" animBg="1"/>
      <p:bldP spid="24582" grpId="0" animBg="1"/>
      <p:bldP spid="6" grpId="0" animBg="1"/>
      <p:bldP spid="7" grpId="0" animBg="1"/>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26553" y="1422208"/>
            <a:ext cx="7384415" cy="3394075"/>
          </a:xfrm>
        </p:spPr>
        <p:txBody>
          <a:bodyPr vert="horz" wrap="square" lIns="68591" tIns="34295" rIns="68591" bIns="34295" numCol="1" anchor="t" anchorCtr="0" compatLnSpc="1"/>
          <a:lstStyle/>
          <a:p>
            <a:pPr>
              <a:buClr>
                <a:srgbClr val="FF0000"/>
              </a:buClr>
              <a:buFont typeface="Wingdings" panose="05000000000000000000" pitchFamily="2" charset="2"/>
              <a:buChar char="n"/>
              <a:defRPr/>
            </a:pPr>
            <a:r>
              <a:rPr lang="zh-CN" altLang="en-US" sz="1800" noProof="1">
                <a:latin typeface="+mn-ea"/>
                <a:ea typeface="+mn-ea"/>
                <a:sym typeface="+mn-ea"/>
              </a:rPr>
              <a:t>在</a:t>
            </a:r>
            <a:r>
              <a:rPr lang="en-US" altLang="x-none" sz="1800" noProof="1">
                <a:latin typeface="+mn-ea"/>
                <a:ea typeface="+mn-ea"/>
                <a:sym typeface="+mn-ea"/>
              </a:rPr>
              <a:t>Python</a:t>
            </a:r>
            <a:r>
              <a:rPr lang="zh-CN" altLang="en-US" sz="1800" noProof="1">
                <a:latin typeface="+mn-ea"/>
                <a:ea typeface="+mn-ea"/>
                <a:sym typeface="+mn-ea"/>
              </a:rPr>
              <a:t>中，函数是可以嵌套定义的。</a:t>
            </a:r>
            <a:endParaRPr lang="en-US" sz="1800" noProof="1">
              <a:latin typeface="+mn-ea"/>
              <a:ea typeface="+mn-ea"/>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50</a:t>
            </a:fld>
            <a:endParaRPr lang="zh-CN" altLang="en-US" dirty="0"/>
          </a:p>
        </p:txBody>
      </p:sp>
      <p:grpSp>
        <p:nvGrpSpPr>
          <p:cNvPr id="5" name="组合 4"/>
          <p:cNvGrpSpPr/>
          <p:nvPr/>
        </p:nvGrpSpPr>
        <p:grpSpPr>
          <a:xfrm>
            <a:off x="-1116632" y="110450"/>
            <a:ext cx="8064895" cy="677666"/>
            <a:chOff x="-759186" y="5191294"/>
            <a:chExt cx="7919582" cy="487895"/>
          </a:xfrm>
        </p:grpSpPr>
        <p:grpSp>
          <p:nvGrpSpPr>
            <p:cNvPr id="6" name="组合 5"/>
            <p:cNvGrpSpPr/>
            <p:nvPr/>
          </p:nvGrpSpPr>
          <p:grpSpPr>
            <a:xfrm>
              <a:off x="-759186" y="5191294"/>
              <a:ext cx="7919582" cy="487895"/>
              <a:chOff x="-870470" y="5828963"/>
              <a:chExt cx="8626056" cy="638887"/>
            </a:xfrm>
          </p:grpSpPr>
          <p:sp>
            <p:nvSpPr>
              <p:cNvPr id="8" name="Freeform 5"/>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9"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5.6 </a:t>
                </a:r>
                <a:r>
                  <a:rPr lang="zh-CN" altLang="en-US" sz="3600" b="1" dirty="0">
                    <a:latin typeface="Times New Roman" panose="02020603050405020304" pitchFamily="18" charset="0"/>
                    <a:ea typeface="黑体" panose="02010609060101010101" pitchFamily="49" charset="-122"/>
                  </a:rPr>
                  <a:t> 高级话题</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0" name="文本框 9"/>
          <p:cNvSpPr txBox="1"/>
          <p:nvPr/>
        </p:nvSpPr>
        <p:spPr>
          <a:xfrm>
            <a:off x="502493" y="925881"/>
            <a:ext cx="3978871" cy="52322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函数嵌套定义</a:t>
            </a:r>
          </a:p>
        </p:txBody>
      </p:sp>
      <p:sp>
        <p:nvSpPr>
          <p:cNvPr id="11" name="矩形 10"/>
          <p:cNvSpPr/>
          <p:nvPr/>
        </p:nvSpPr>
        <p:spPr>
          <a:xfrm>
            <a:off x="1162023" y="1772816"/>
            <a:ext cx="8072985" cy="3323987"/>
          </a:xfrm>
          <a:prstGeom prst="rect">
            <a:avLst/>
          </a:prstGeom>
        </p:spPr>
        <p:txBody>
          <a:bodyPr wrap="square">
            <a:spAutoFit/>
          </a:bodyPr>
          <a:lstStyle/>
          <a:p>
            <a:pPr marL="0" indent="0">
              <a:buNone/>
              <a:defRPr/>
            </a:pPr>
            <a:r>
              <a:rPr lang="en-US" altLang="zh-CN" sz="1400" noProof="1">
                <a:latin typeface="Consolas" panose="020B0609020204030204" pitchFamily="49" charset="0"/>
              </a:rPr>
              <a:t>&gt;&gt;&gt; def myMap(iterable, op, value):      </a:t>
            </a:r>
            <a:r>
              <a:rPr lang="en-US" altLang="zh-CN" sz="1400" noProof="1">
                <a:solidFill>
                  <a:srgbClr val="0000FF"/>
                </a:solidFill>
                <a:latin typeface="Consolas" panose="020B0609020204030204" pitchFamily="49" charset="0"/>
              </a:rPr>
              <a:t>#自定义函数</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if op not in '+-*/':</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return 'Error operator'</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def nested(item):                    </a:t>
            </a:r>
            <a:r>
              <a:rPr lang="en-US" altLang="zh-CN" sz="1400" noProof="1">
                <a:solidFill>
                  <a:srgbClr val="0000FF"/>
                </a:solidFill>
                <a:latin typeface="Consolas" panose="020B0609020204030204" pitchFamily="49" charset="0"/>
              </a:rPr>
              <a:t>#嵌套定义函数</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return eval(repr(item)+op+repr(value))</a:t>
            </a:r>
          </a:p>
          <a:p>
            <a:pPr marL="0" indent="0">
              <a:buNone/>
              <a:defRPr/>
            </a:pPr>
            <a:r>
              <a:rPr lang="en-US" altLang="x-none" sz="1400" noProof="1">
                <a:latin typeface="Consolas" panose="020B0609020204030204" pitchFamily="49" charset="0"/>
                <a:sym typeface="+mn-ea"/>
              </a:rPr>
              <a:t>    </a:t>
            </a:r>
            <a:r>
              <a:rPr lang="en-US" altLang="zh-CN" sz="1400" noProof="1">
                <a:latin typeface="Consolas" panose="020B0609020204030204" pitchFamily="49" charset="0"/>
              </a:rPr>
              <a:t>return map(nested, iterable)         </a:t>
            </a:r>
            <a:r>
              <a:rPr lang="en-US" altLang="zh-CN" sz="1400" noProof="1">
                <a:solidFill>
                  <a:srgbClr val="0000FF"/>
                </a:solidFill>
                <a:latin typeface="Consolas" panose="020B0609020204030204" pitchFamily="49" charset="0"/>
              </a:rPr>
              <a:t>#使用在函数内部定义的函数</a:t>
            </a:r>
          </a:p>
          <a:p>
            <a:pPr marL="0" indent="0">
              <a:buNone/>
              <a:defRPr/>
            </a:pPr>
            <a:endParaRPr lang="en-US" altLang="zh-CN" sz="1400" noProof="1">
              <a:latin typeface="Consolas" panose="020B0609020204030204" pitchFamily="49" charset="0"/>
            </a:endParaRPr>
          </a:p>
          <a:p>
            <a:pPr marL="0" indent="0">
              <a:buNone/>
              <a:defRPr/>
            </a:pPr>
            <a:r>
              <a:rPr lang="en-US" altLang="zh-CN" sz="1400" noProof="1">
                <a:latin typeface="Consolas" panose="020B0609020204030204" pitchFamily="49" charset="0"/>
              </a:rPr>
              <a:t>&gt;&gt;&gt; list(myMap(range(5), '+', 5))        </a:t>
            </a:r>
            <a:r>
              <a:rPr lang="en-US" altLang="zh-CN" sz="1400" noProof="1">
                <a:solidFill>
                  <a:srgbClr val="0000FF"/>
                </a:solidFill>
                <a:latin typeface="Consolas" panose="020B0609020204030204" pitchFamily="49" charset="0"/>
              </a:rPr>
              <a:t>#调用外部函数</a:t>
            </a:r>
          </a:p>
          <a:p>
            <a:pPr marL="0" indent="0">
              <a:buNone/>
              <a:defRPr/>
            </a:pPr>
            <a:r>
              <a:rPr lang="en-US" altLang="zh-CN" sz="1400" noProof="1">
                <a:solidFill>
                  <a:srgbClr val="0000FF"/>
                </a:solidFill>
                <a:latin typeface="Consolas" panose="020B0609020204030204" pitchFamily="49" charset="0"/>
              </a:rPr>
              <a:t>[5, 6, 7, 8, 9]</a:t>
            </a:r>
          </a:p>
          <a:p>
            <a:pPr marL="0" indent="0">
              <a:buNone/>
              <a:defRPr/>
            </a:pPr>
            <a:r>
              <a:rPr lang="en-US" altLang="zh-CN" sz="1400" noProof="1">
                <a:latin typeface="Consolas" panose="020B0609020204030204" pitchFamily="49" charset="0"/>
              </a:rPr>
              <a:t>&gt;&gt;&gt; list(myMap(range(5), '-', 5))</a:t>
            </a:r>
          </a:p>
          <a:p>
            <a:pPr marL="0" indent="0">
              <a:buNone/>
              <a:defRPr/>
            </a:pPr>
            <a:r>
              <a:rPr lang="en-US" altLang="zh-CN" sz="1400" noProof="1">
                <a:solidFill>
                  <a:srgbClr val="0000FF"/>
                </a:solidFill>
                <a:latin typeface="Consolas" panose="020B0609020204030204" pitchFamily="49" charset="0"/>
              </a:rPr>
              <a:t>[-5, -4, -3, -2, -1]</a:t>
            </a:r>
          </a:p>
          <a:p>
            <a:pPr marL="0" indent="0">
              <a:buNone/>
              <a:defRPr/>
            </a:pPr>
            <a:r>
              <a:rPr lang="en-US" altLang="zh-CN" sz="1400" noProof="1">
                <a:latin typeface="Consolas" panose="020B0609020204030204" pitchFamily="49" charset="0"/>
              </a:rPr>
              <a:t>&gt;&gt;&gt; list(myMap(range(5), '*', 5))</a:t>
            </a:r>
          </a:p>
          <a:p>
            <a:pPr marL="0" indent="0">
              <a:buNone/>
              <a:defRPr/>
            </a:pPr>
            <a:r>
              <a:rPr lang="en-US" altLang="zh-CN" sz="1400" noProof="1">
                <a:solidFill>
                  <a:srgbClr val="0000FF"/>
                </a:solidFill>
                <a:latin typeface="Consolas" panose="020B0609020204030204" pitchFamily="49" charset="0"/>
              </a:rPr>
              <a:t>[0, 5, 10, 15, 20]</a:t>
            </a:r>
          </a:p>
          <a:p>
            <a:pPr marL="0" indent="0">
              <a:buNone/>
              <a:defRPr/>
            </a:pPr>
            <a:r>
              <a:rPr lang="en-US" altLang="zh-CN" sz="1400" noProof="1">
                <a:latin typeface="Consolas" panose="020B0609020204030204" pitchFamily="49" charset="0"/>
              </a:rPr>
              <a:t>&gt;&gt;&gt; list(myMap(range(5), '/', 5))</a:t>
            </a:r>
          </a:p>
          <a:p>
            <a:pPr marL="0" indent="0">
              <a:buNone/>
              <a:defRPr/>
            </a:pPr>
            <a:r>
              <a:rPr lang="en-US" altLang="zh-CN" sz="1400" noProof="1">
                <a:solidFill>
                  <a:srgbClr val="0000FF"/>
                </a:solidFill>
                <a:latin typeface="Consolas" panose="020B0609020204030204" pitchFamily="49" charset="0"/>
              </a:rPr>
              <a:t>[0.0, 0.2, 0.4, 0.6, 0.8]</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3047237"/>
            <a:ext cx="8229600" cy="4678451"/>
          </a:xfrm>
        </p:spPr>
        <p:txBody>
          <a:bodyPr vert="horz" wrap="square" lIns="68591" tIns="34295" rIns="68591" bIns="34295" numCol="1" anchor="t" anchorCtr="0" compatLnSpc="1"/>
          <a:lstStyle/>
          <a:p>
            <a:pPr>
              <a:lnSpc>
                <a:spcPct val="150000"/>
              </a:lnSpc>
              <a:spcBef>
                <a:spcPts val="0"/>
              </a:spcBef>
              <a:buClr>
                <a:srgbClr val="FF0000"/>
              </a:buClr>
              <a:buSzPct val="90000"/>
              <a:buFont typeface="Wingdings" panose="05000000000000000000" charset="0"/>
              <a:buChar char="n"/>
              <a:defRPr/>
            </a:pPr>
            <a:r>
              <a:rPr lang="zh-CN" altLang="en-US" sz="2000" b="1" noProof="1">
                <a:sym typeface="+mn-ea"/>
              </a:rPr>
              <a:t>通过以下的方式来定义一个可调用对象：</a:t>
            </a:r>
            <a:endParaRPr lang="zh-CN" altLang="en-US" sz="2000" b="1" noProof="1"/>
          </a:p>
          <a:p>
            <a:pPr>
              <a:lnSpc>
                <a:spcPct val="80000"/>
              </a:lnSpc>
              <a:buSzPct val="90000"/>
              <a:buNone/>
              <a:defRPr/>
            </a:pPr>
            <a:r>
              <a:rPr lang="en-US" altLang="x-none" sz="2000" b="1" noProof="1">
                <a:sym typeface="+mn-ea"/>
              </a:rPr>
              <a:t>          taxes = linear(0.3, 2)</a:t>
            </a:r>
          </a:p>
          <a:p>
            <a:pPr>
              <a:lnSpc>
                <a:spcPct val="80000"/>
              </a:lnSpc>
              <a:buClr>
                <a:srgbClr val="FF0000"/>
              </a:buClr>
              <a:buSzPct val="90000"/>
              <a:buFont typeface="Wingdings" panose="05000000000000000000" charset="0"/>
              <a:buChar char="n"/>
              <a:defRPr/>
            </a:pPr>
            <a:r>
              <a:rPr lang="zh-CN" altLang="en-US" sz="2000" b="1" noProof="1">
                <a:sym typeface="+mn-ea"/>
              </a:rPr>
              <a:t>然后通过下面的方式来调用该对象：</a:t>
            </a:r>
            <a:endParaRPr lang="en-US" altLang="x-none" sz="2000" b="1" noProof="1">
              <a:sym typeface="+mn-ea"/>
            </a:endParaRPr>
          </a:p>
          <a:p>
            <a:pPr>
              <a:lnSpc>
                <a:spcPct val="80000"/>
              </a:lnSpc>
              <a:buSzPct val="90000"/>
              <a:buNone/>
              <a:defRPr/>
            </a:pPr>
            <a:r>
              <a:rPr lang="en-US" altLang="x-none" sz="2000" b="1" noProof="1">
                <a:sym typeface="+mn-ea"/>
              </a:rPr>
              <a:t>         taxes(5)</a:t>
            </a:r>
          </a:p>
          <a:p>
            <a:pPr marL="0" indent="0">
              <a:buNone/>
              <a:defRPr/>
            </a:pPr>
            <a:endParaRPr lang="zh-CN" altLang="en-US" sz="2000" noProof="1"/>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51</a:t>
            </a:fld>
            <a:endParaRPr lang="zh-CN" altLang="en-US" dirty="0"/>
          </a:p>
        </p:txBody>
      </p:sp>
      <p:grpSp>
        <p:nvGrpSpPr>
          <p:cNvPr id="6" name="组合 5"/>
          <p:cNvGrpSpPr/>
          <p:nvPr/>
        </p:nvGrpSpPr>
        <p:grpSpPr>
          <a:xfrm>
            <a:off x="-1116632" y="110450"/>
            <a:ext cx="8064895" cy="677666"/>
            <a:chOff x="-759186" y="5191294"/>
            <a:chExt cx="7919582" cy="487895"/>
          </a:xfrm>
        </p:grpSpPr>
        <p:grpSp>
          <p:nvGrpSpPr>
            <p:cNvPr id="7" name="组合 6"/>
            <p:cNvGrpSpPr/>
            <p:nvPr/>
          </p:nvGrpSpPr>
          <p:grpSpPr>
            <a:xfrm>
              <a:off x="-759186" y="5191294"/>
              <a:ext cx="7919582" cy="487895"/>
              <a:chOff x="-870470" y="5828963"/>
              <a:chExt cx="8626056" cy="638887"/>
            </a:xfrm>
          </p:grpSpPr>
          <p:sp>
            <p:nvSpPr>
              <p:cNvPr id="9" name="Freeform 5"/>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10" name="TextBox 6"/>
              <p:cNvSpPr txBox="1">
                <a:spLocks noChangeArrowheads="1"/>
              </p:cNvSpPr>
              <p:nvPr/>
            </p:nvSpPr>
            <p:spPr bwMode="auto">
              <a:xfrm>
                <a:off x="-870470"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5.6 </a:t>
                </a:r>
                <a:r>
                  <a:rPr lang="zh-CN" altLang="en-US" sz="3600" b="1" dirty="0">
                    <a:latin typeface="Times New Roman" panose="02020603050405020304" pitchFamily="18" charset="0"/>
                    <a:ea typeface="黑体" panose="02010609060101010101" pitchFamily="49" charset="-122"/>
                  </a:rPr>
                  <a:t> 高级话题</a:t>
                </a:r>
              </a:p>
            </p:txBody>
          </p:sp>
        </p:gr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
        <p:nvSpPr>
          <p:cNvPr id="11" name="文本框 10"/>
          <p:cNvSpPr txBox="1"/>
          <p:nvPr/>
        </p:nvSpPr>
        <p:spPr>
          <a:xfrm>
            <a:off x="502493" y="925881"/>
            <a:ext cx="7813923" cy="521970"/>
          </a:xfrm>
          <a:prstGeom prst="rect">
            <a:avLst/>
          </a:prstGeom>
          <a:noFill/>
        </p:spPr>
        <p:txBody>
          <a:bodyPr wrap="square" rtlCol="0">
            <a:spAutoFit/>
          </a:bodyPr>
          <a:lstStyle/>
          <a:p>
            <a:pPr marL="285750" indent="-285750">
              <a:buClr>
                <a:srgbClr val="FF0000"/>
              </a:buClr>
              <a:buFont typeface="Wingdings" panose="05000000000000000000" pitchFamily="2" charset="2"/>
              <a:buChar char="Ø"/>
            </a:pPr>
            <a:r>
              <a:rPr lang="zh-CN" altLang="en-US" sz="2800" b="1" dirty="0">
                <a:latin typeface="Times New Roman" panose="02020603050405020304" pitchFamily="18" charset="0"/>
                <a:ea typeface="仿宋" panose="02010609060101010101" pitchFamily="49" charset="-122"/>
              </a:rPr>
              <a:t>使用嵌套函数定义可调用对象</a:t>
            </a:r>
          </a:p>
        </p:txBody>
      </p:sp>
      <p:sp>
        <p:nvSpPr>
          <p:cNvPr id="12" name="文本占位符 66562"/>
          <p:cNvSpPr txBox="1"/>
          <p:nvPr/>
        </p:nvSpPr>
        <p:spPr bwMode="auto">
          <a:xfrm>
            <a:off x="964607" y="1586866"/>
            <a:ext cx="8229600" cy="1819146"/>
          </a:xfrm>
          <a:prstGeom prst="rect">
            <a:avLst/>
          </a:prstGeom>
          <a:noFill/>
          <a:ln w="9525">
            <a:noFill/>
            <a:miter lim="800000"/>
          </a:ln>
        </p:spPr>
        <p:txBody>
          <a:bodyPr vert="horz" wrap="square" lIns="68591" tIns="34295" rIns="68591" bIns="34295"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Clr>
                <a:srgbClr val="FF0000"/>
              </a:buClr>
              <a:buSzPct val="90000"/>
              <a:buFont typeface="Wingdings" panose="05000000000000000000" pitchFamily="2" charset="2"/>
              <a:buChar char="ü"/>
            </a:pPr>
            <a:r>
              <a:rPr lang="zh-CN" altLang="en-US" sz="2400" b="1" noProof="1"/>
              <a:t>示例：</a:t>
            </a:r>
          </a:p>
          <a:p>
            <a:pPr>
              <a:lnSpc>
                <a:spcPct val="80000"/>
              </a:lnSpc>
              <a:buSzPct val="90000"/>
              <a:buFont typeface="Wingdings" panose="05000000000000000000" pitchFamily="2" charset="2"/>
              <a:buChar char="ü"/>
            </a:pPr>
            <a:endParaRPr lang="zh-CN" altLang="en-US" sz="1800" noProof="1"/>
          </a:p>
          <a:p>
            <a:pPr>
              <a:lnSpc>
                <a:spcPct val="80000"/>
              </a:lnSpc>
              <a:buSzPct val="90000"/>
              <a:buFont typeface="Wingdings" panose="05000000000000000000" pitchFamily="2" charset="2"/>
              <a:buNone/>
            </a:pPr>
            <a:r>
              <a:rPr lang="en-US" altLang="zh-CN" sz="1600" noProof="1">
                <a:solidFill>
                  <a:srgbClr val="0000FF"/>
                </a:solidFill>
                <a:latin typeface="Consolas" panose="020B0609020204030204" pitchFamily="49" charset="0"/>
              </a:rPr>
              <a:t>def</a:t>
            </a:r>
            <a:r>
              <a:rPr lang="en-US" altLang="zh-CN" sz="1600" noProof="1">
                <a:latin typeface="Consolas" panose="020B0609020204030204" pitchFamily="49" charset="0"/>
              </a:rPr>
              <a:t> linear(a, b):</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def</a:t>
            </a:r>
            <a:r>
              <a:rPr lang="en-US" altLang="zh-CN" sz="1600" noProof="1">
                <a:latin typeface="Consolas" panose="020B0609020204030204" pitchFamily="49" charset="0"/>
              </a:rPr>
              <a:t> result(x):</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return</a:t>
            </a:r>
            <a:r>
              <a:rPr lang="en-US" altLang="zh-CN" sz="1600" noProof="1">
                <a:latin typeface="Consolas" panose="020B0609020204030204" pitchFamily="49" charset="0"/>
              </a:rPr>
              <a:t> a * x + b</a:t>
            </a:r>
          </a:p>
          <a:p>
            <a:pPr>
              <a:lnSpc>
                <a:spcPct val="80000"/>
              </a:lnSpc>
              <a:buSzPct val="90000"/>
              <a:buFont typeface="Wingdings" panose="05000000000000000000" pitchFamily="2" charset="2"/>
              <a:buNone/>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return</a:t>
            </a:r>
            <a:r>
              <a:rPr lang="en-US" altLang="zh-CN" sz="1600" noProof="1">
                <a:latin typeface="Consolas" panose="020B0609020204030204" pitchFamily="49" charset="0"/>
              </a:rPr>
              <a:t> result</a:t>
            </a:r>
          </a:p>
        </p:txBody>
      </p:sp>
      <p:pic>
        <p:nvPicPr>
          <p:cNvPr id="4" name="图片 3"/>
          <p:cNvPicPr>
            <a:picLocks noChangeAspect="1"/>
          </p:cNvPicPr>
          <p:nvPr>
            <p:custDataLst>
              <p:tags r:id="rId1"/>
            </p:custDataLst>
          </p:nvPr>
        </p:nvPicPr>
        <p:blipFill>
          <a:blip r:embed="rId4"/>
          <a:stretch>
            <a:fillRect/>
          </a:stretch>
        </p:blipFill>
        <p:spPr>
          <a:xfrm>
            <a:off x="2411730" y="4509135"/>
            <a:ext cx="4985385" cy="2066925"/>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sp>
            <p:nvSpPr>
              <p:cNvPr id="8" name="KSO_Shape"/>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anose="020B0503020204020204"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5.7  </a:t>
              </a:r>
              <a:r>
                <a:rPr lang="zh-CN" altLang="en-US" sz="3600" b="1" dirty="0">
                  <a:latin typeface="Times New Roman" panose="02020603050405020304" pitchFamily="18" charset="0"/>
                  <a:ea typeface="黑体" panose="02010609060101010101"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17" name="Freeform 5"/>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sp>
              <p:nvSpPr>
                <p:cNvPr id="18" name="Freeform 5"/>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lstStyle/>
                <a:p>
                  <a:endParaRPr lang="zh-CN" altLang="en-US" sz="1015">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015">
                    <a:solidFill>
                      <a:prstClr val="black"/>
                    </a:solidFill>
                  </a:endParaRPr>
                </a:p>
              </p:txBody>
            </p:sp>
          </p:grpSp>
        </p:grpSp>
      </p:grpSp>
      <p:sp>
        <p:nvSpPr>
          <p:cNvPr id="21" name="矩形 20"/>
          <p:cNvSpPr/>
          <p:nvPr/>
        </p:nvSpPr>
        <p:spPr>
          <a:xfrm>
            <a:off x="1465147" y="1796617"/>
            <a:ext cx="5155579" cy="1508105"/>
          </a:xfrm>
          <a:prstGeom prst="rect">
            <a:avLst/>
          </a:prstGeom>
        </p:spPr>
        <p:txBody>
          <a:bodyPr wrap="none">
            <a:spAutoFit/>
          </a:bodyPr>
          <a:lstStyle/>
          <a:p>
            <a:pPr>
              <a:spcBef>
                <a:spcPts val="600"/>
              </a:spcBef>
              <a:spcAft>
                <a:spcPts val="600"/>
              </a:spcAft>
              <a:buClr>
                <a:srgbClr val="FF0000"/>
              </a:buClr>
              <a:buFont typeface="Wingdings" panose="05000000000000000000" pitchFamily="2" charset="2"/>
              <a:buChar char="Ø"/>
            </a:pPr>
            <a:r>
              <a:rPr lang="zh-CN" altLang="en-US" sz="2400" b="1" dirty="0"/>
              <a:t> 函数的相关概念</a:t>
            </a:r>
            <a:endParaRPr lang="en-US" altLang="zh-CN" sz="2400" b="1" dirty="0"/>
          </a:p>
          <a:p>
            <a:pPr>
              <a:spcBef>
                <a:spcPts val="600"/>
              </a:spcBef>
              <a:spcAft>
                <a:spcPts val="600"/>
              </a:spcAft>
              <a:buClr>
                <a:srgbClr val="FF0000"/>
              </a:buClr>
              <a:buFont typeface="Wingdings" panose="05000000000000000000" pitchFamily="2" charset="2"/>
              <a:buChar char="Ø"/>
            </a:pPr>
            <a:r>
              <a:rPr lang="zh-CN" altLang="en-US" sz="2400" b="1" dirty="0"/>
              <a:t> 形参与实参、参数类型、参数作用</a:t>
            </a:r>
            <a:endParaRPr lang="en-US" altLang="zh-CN" sz="2400" b="1" dirty="0"/>
          </a:p>
          <a:p>
            <a:pPr>
              <a:spcBef>
                <a:spcPts val="600"/>
              </a:spcBef>
              <a:spcAft>
                <a:spcPts val="600"/>
              </a:spcAft>
              <a:buClr>
                <a:srgbClr val="FF0000"/>
              </a:buClr>
              <a:buFont typeface="Wingdings" panose="05000000000000000000" pitchFamily="2" charset="2"/>
              <a:buChar char="Ø"/>
            </a:pPr>
            <a:r>
              <a:rPr lang="zh-CN" altLang="en-US" sz="2400" b="1" dirty="0">
                <a:solidFill>
                  <a:srgbClr val="FF0000"/>
                </a:solidFill>
                <a:latin typeface="Times New Roman" panose="02020603050405020304" pitchFamily="18" charset="0"/>
                <a:ea typeface="黑体" panose="02010609060101010101" pitchFamily="49" charset="-122"/>
              </a:rPr>
              <a:t>函数的其他应用</a:t>
            </a:r>
          </a:p>
        </p:txBody>
      </p:sp>
      <p:grpSp>
        <p:nvGrpSpPr>
          <p:cNvPr id="29" name="组合 28"/>
          <p:cNvGrpSpPr/>
          <p:nvPr/>
        </p:nvGrpSpPr>
        <p:grpSpPr>
          <a:xfrm>
            <a:off x="1040589" y="4405599"/>
            <a:ext cx="1433167" cy="607216"/>
            <a:chOff x="1064237" y="3704725"/>
            <a:chExt cx="1433167" cy="607216"/>
          </a:xfrm>
        </p:grpSpPr>
        <p:sp>
          <p:nvSpPr>
            <p:cNvPr id="30" name="矩形 29"/>
            <p:cNvSpPr/>
            <p:nvPr/>
          </p:nvSpPr>
          <p:spPr>
            <a:xfrm>
              <a:off x="1488795" y="3704725"/>
              <a:ext cx="1008609" cy="584775"/>
            </a:xfrm>
            <a:prstGeom prst="rect">
              <a:avLst/>
            </a:prstGeom>
          </p:spPr>
          <p:txBody>
            <a:bodyPr wrap="none">
              <a:spAutoFit/>
            </a:bodyPr>
            <a:lstStyle/>
            <a:p>
              <a:pPr>
                <a:buClr>
                  <a:srgbClr val="FF0000"/>
                </a:buClr>
              </a:pPr>
              <a:r>
                <a:rPr lang="zh-CN" altLang="en-US" sz="3200" b="1" dirty="0">
                  <a:latin typeface="Verdana" panose="020B0604030504040204" pitchFamily="34" charset="0"/>
                  <a:ea typeface="黑体" panose="02010609060101010101" pitchFamily="49" charset="-122"/>
                </a:rPr>
                <a:t>思考</a:t>
              </a:r>
            </a:p>
          </p:txBody>
        </p:sp>
        <p:pic>
          <p:nvPicPr>
            <p:cNvPr id="31" name="图片 1"/>
            <p:cNvPicPr>
              <a:picLocks noChangeAspect="1" noChangeArrowheads="1"/>
            </p:cNvPicPr>
            <p:nvPr/>
          </p:nvPicPr>
          <p:blipFill>
            <a:blip r:embed="rId2" cstate="print">
              <a:clrChange>
                <a:clrFrom>
                  <a:srgbClr val="FDFDFD"/>
                </a:clrFrom>
                <a:clrTo>
                  <a:srgbClr val="FDFDFD">
                    <a:alpha val="0"/>
                  </a:srgbClr>
                </a:clrTo>
              </a:clrChange>
            </a:blip>
            <a:srcRect/>
            <a:stretch>
              <a:fillRect/>
            </a:stretch>
          </p:blipFill>
          <p:spPr bwMode="auto">
            <a:xfrm>
              <a:off x="1064237" y="3715332"/>
              <a:ext cx="513022" cy="596609"/>
            </a:xfrm>
            <a:prstGeom prst="rect">
              <a:avLst/>
            </a:prstGeom>
            <a:noFill/>
            <a:ln w="9525">
              <a:noFill/>
              <a:miter lim="800000"/>
              <a:headEnd/>
              <a:tailEnd/>
            </a:ln>
          </p:spPr>
        </p:pic>
      </p:grpSp>
      <p:sp>
        <p:nvSpPr>
          <p:cNvPr id="38" name="矩形 37"/>
          <p:cNvSpPr/>
          <p:nvPr/>
        </p:nvSpPr>
        <p:spPr>
          <a:xfrm>
            <a:off x="1533750" y="5229200"/>
            <a:ext cx="3902346" cy="430887"/>
          </a:xfrm>
          <a:prstGeom prst="rect">
            <a:avLst/>
          </a:prstGeom>
        </p:spPr>
        <p:txBody>
          <a:bodyPr wrap="square">
            <a:spAutoFit/>
          </a:bodyPr>
          <a:lstStyle/>
          <a:p>
            <a:pPr marL="342900" indent="-342900">
              <a:spcBef>
                <a:spcPts val="1200"/>
              </a:spcBef>
              <a:buClr>
                <a:srgbClr val="FF0000"/>
              </a:buClr>
              <a:buFont typeface="Wingdings" panose="05000000000000000000" pitchFamily="2" charset="2"/>
              <a:buChar char="Ø"/>
            </a:pPr>
            <a:r>
              <a:rPr lang="zh-CN" altLang="en-US" sz="2200" dirty="0">
                <a:latin typeface="Times New Roman" panose="02020603050405020304" pitchFamily="18" charset="0"/>
                <a:ea typeface="黑体" panose="02010609060101010101" pitchFamily="49" charset="-122"/>
              </a:rPr>
              <a:t>函数的应用</a:t>
            </a:r>
            <a:endParaRPr lang="en-US" altLang="zh-CN" sz="2200" dirty="0">
              <a:latin typeface="Times New Roman" panose="02020603050405020304" pitchFamily="18" charset="0"/>
              <a:ea typeface="黑体" panose="02010609060101010101" pitchFamily="49" charset="-122"/>
            </a:endParaRP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52</a:t>
            </a:fld>
            <a:endParaRPr lang="zh-CN" altLang="en-US" dirty="0"/>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t>53</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anose="02020603050405020304" pitchFamily="18" charset="0"/>
                  <a:ea typeface="黑体" panose="02010609060101010101" pitchFamily="49" charset="-122"/>
                </a:rPr>
                <a:t>李培培</a:t>
              </a:r>
              <a:endParaRPr lang="en-US" altLang="zh-CN" sz="2000" b="1" dirty="0">
                <a:latin typeface="Times New Roman" panose="02020603050405020304" pitchFamily="18" charset="0"/>
                <a:ea typeface="黑体" panose="02010609060101010101" pitchFamily="49" charset="-122"/>
              </a:endParaRP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QQ</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123452644</a:t>
              </a:r>
              <a:r>
                <a:rPr lang="zh-CN" altLang="en-US" sz="2000" b="1" dirty="0">
                  <a:latin typeface="Times New Roman" panose="02020603050405020304" pitchFamily="18" charset="0"/>
                  <a:ea typeface="黑体" panose="02010609060101010101" pitchFamily="49" charset="-122"/>
                </a:rPr>
                <a:t>，</a:t>
              </a:r>
              <a:r>
                <a:rPr lang="zh-CN" altLang="en-US" sz="2000" b="1" dirty="0">
                  <a:solidFill>
                    <a:srgbClr val="FF0000"/>
                  </a:solidFill>
                  <a:latin typeface="Times New Roman" panose="02020603050405020304" pitchFamily="18" charset="0"/>
                  <a:ea typeface="黑体" panose="02010609060101010101" pitchFamily="49" charset="-122"/>
                </a:rPr>
                <a:t> 微信：</a:t>
              </a:r>
              <a:r>
                <a:rPr lang="en-US" altLang="zh-CN" sz="2000" b="1" dirty="0">
                  <a:solidFill>
                    <a:srgbClr val="FF0000"/>
                  </a:solidFill>
                  <a:latin typeface="Times New Roman" panose="02020603050405020304" pitchFamily="18" charset="0"/>
                  <a:ea typeface="黑体" panose="02010609060101010101" pitchFamily="49" charset="-122"/>
                </a:rPr>
                <a:t>li123452644</a:t>
              </a:r>
            </a:p>
            <a:p>
              <a:pPr algn="ctr" eaLnBrk="0" hangingPunct="0">
                <a:lnSpc>
                  <a:spcPct val="125000"/>
                </a:lnSpc>
              </a:pPr>
              <a:r>
                <a:rPr lang="en-US" altLang="zh-CN" sz="2000" b="1" dirty="0">
                  <a:solidFill>
                    <a:srgbClr val="FF0000"/>
                  </a:solidFill>
                  <a:latin typeface="Times New Roman" panose="02020603050405020304" pitchFamily="18" charset="0"/>
                  <a:ea typeface="黑体" panose="02010609060101010101" pitchFamily="49" charset="-122"/>
                </a:rPr>
                <a:t>Email</a:t>
              </a:r>
              <a:r>
                <a:rPr lang="en-US" altLang="zh-CN" sz="2000" b="1" dirty="0">
                  <a:latin typeface="Times New Roman" panose="02020603050405020304" pitchFamily="18" charset="0"/>
                  <a:ea typeface="黑体" panose="02010609060101010101" pitchFamily="49" charset="-122"/>
                </a:rPr>
                <a:t>: </a:t>
              </a:r>
              <a:r>
                <a:rPr lang="en-US" altLang="zh-CN" sz="2000" b="1" dirty="0">
                  <a:solidFill>
                    <a:srgbClr val="0000FF"/>
                  </a:solidFill>
                  <a:latin typeface="Times New Roman" panose="02020603050405020304" pitchFamily="18" charset="0"/>
                  <a:ea typeface="黑体" panose="02010609060101010101" pitchFamily="49" charset="-122"/>
                </a:rPr>
                <a:t>peipeili@hfut.edu.cn</a:t>
              </a:r>
            </a:p>
            <a:p>
              <a:pPr algn="ctr" eaLnBrk="0" hangingPunct="0">
                <a:lnSpc>
                  <a:spcPct val="125000"/>
                </a:lnSpc>
              </a:pPr>
              <a:r>
                <a:rPr lang="zh-CN" altLang="en-US" sz="2000" b="1" dirty="0">
                  <a:solidFill>
                    <a:srgbClr val="FF0000"/>
                  </a:solidFill>
                  <a:latin typeface="Times New Roman" panose="02020603050405020304" pitchFamily="18" charset="0"/>
                  <a:ea typeface="黑体" panose="02010609060101010101" pitchFamily="49" charset="-122"/>
                </a:rPr>
                <a:t>手机号</a:t>
              </a:r>
              <a:r>
                <a:rPr lang="zh-CN" altLang="en-US" sz="2000" b="1" dirty="0">
                  <a:latin typeface="Times New Roman" panose="02020603050405020304" pitchFamily="18" charset="0"/>
                  <a:ea typeface="黑体" panose="02010609060101010101" pitchFamily="49" charset="-122"/>
                </a:rPr>
                <a:t>：</a:t>
              </a:r>
              <a:r>
                <a:rPr lang="en-US" altLang="zh-CN" sz="2000" b="1" dirty="0">
                  <a:solidFill>
                    <a:srgbClr val="0000FF"/>
                  </a:solidFill>
                  <a:latin typeface="Times New Roman" panose="02020603050405020304" pitchFamily="18" charset="0"/>
                  <a:ea typeface="黑体" panose="02010609060101010101" pitchFamily="49" charset="-122"/>
                </a:rPr>
                <a:t>13956043016</a:t>
              </a:r>
            </a:p>
            <a:p>
              <a:pPr marL="0" lvl="1" algn="ctr" eaLnBrk="0" hangingPunct="0">
                <a:lnSpc>
                  <a:spcPct val="125000"/>
                </a:lnSpc>
              </a:pPr>
              <a:r>
                <a:rPr lang="zh-CN" altLang="en-US" sz="2000" b="1" dirty="0">
                  <a:latin typeface="Times New Roman" panose="02020603050405020304" pitchFamily="18" charset="0"/>
                  <a:ea typeface="黑体" panose="02010609060101010101"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anose="02020603050405020304" pitchFamily="18" charset="0"/>
                <a:ea typeface="黑体" panose="02010609060101010101" pitchFamily="49" charset="-122"/>
              </a:endParaRPr>
            </a:p>
            <a:p>
              <a:pPr algn="ctr" eaLnBrk="0" hangingPunct="0"/>
              <a:r>
                <a:rPr lang="zh-CN" altLang="en-US" sz="2000" b="1" dirty="0">
                  <a:latin typeface="Times New Roman" panose="02020603050405020304" pitchFamily="18" charset="0"/>
                  <a:ea typeface="黑体" panose="02010609060101010101"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anose="020B0604030504040204" pitchFamily="34" charset="0"/>
                  <a:ea typeface="黑体" panose="02010609060101010101"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文本占位符 21506"/>
          <p:cNvSpPr>
            <a:spLocks noGrp="1"/>
          </p:cNvSpPr>
          <p:nvPr>
            <p:ph idx="1"/>
          </p:nvPr>
        </p:nvSpPr>
        <p:spPr>
          <a:xfrm>
            <a:off x="426914" y="983970"/>
            <a:ext cx="8277472" cy="3395345"/>
          </a:xfrm>
        </p:spPr>
        <p:txBody>
          <a:bodyPr vert="horz" wrap="square" lIns="68591" tIns="34295" rIns="68591" bIns="34295" numCol="1" anchor="t" anchorCtr="0" compatLnSpc="1"/>
          <a:lstStyle/>
          <a:p>
            <a:pPr eaLnBrk="1" hangingPunct="1">
              <a:spcBef>
                <a:spcPct val="0"/>
              </a:spcBef>
              <a:buClr>
                <a:srgbClr val="FF0000"/>
              </a:buClr>
              <a:buSzPct val="90000"/>
              <a:buFont typeface="Wingdings" panose="05000000000000000000" pitchFamily="2" charset="2"/>
              <a:buChar char="n"/>
            </a:pPr>
            <a:r>
              <a:rPr lang="zh-CN" altLang="en-US" sz="2400" dirty="0"/>
              <a:t>在定义函数时，开头部分的注释并不是必需的，但如果为函数的定义加上注释的话，可以为用户提供</a:t>
            </a:r>
            <a:r>
              <a:rPr lang="zh-CN" altLang="en-US" sz="2400" dirty="0">
                <a:solidFill>
                  <a:srgbClr val="FF0000"/>
                </a:solidFill>
              </a:rPr>
              <a:t>友好的提示</a:t>
            </a:r>
            <a:r>
              <a:rPr lang="zh-CN" altLang="en-US" sz="2400" dirty="0"/>
              <a:t>。</a:t>
            </a:r>
          </a:p>
          <a:p>
            <a:pPr eaLnBrk="1" hangingPunct="1">
              <a:lnSpc>
                <a:spcPct val="80000"/>
              </a:lnSpc>
              <a:buSzPct val="90000"/>
              <a:buFont typeface="Wingdings" panose="05000000000000000000" pitchFamily="2" charset="2"/>
              <a:buNone/>
            </a:pPr>
            <a:endParaRPr lang="en-US" altLang="zh-CN" sz="1500" dirty="0"/>
          </a:p>
        </p:txBody>
      </p:sp>
      <p:pic>
        <p:nvPicPr>
          <p:cNvPr id="25603" name="图片 43"/>
          <p:cNvPicPr>
            <a:picLocks noGrp="1" noChangeAspect="1"/>
          </p:cNvPicPr>
          <p:nvPr/>
        </p:nvPicPr>
        <p:blipFill>
          <a:blip r:embed="rId2">
            <a:clrChange>
              <a:clrFrom>
                <a:srgbClr val="FFFFFF"/>
              </a:clrFrom>
              <a:clrTo>
                <a:srgbClr val="FFFFFF">
                  <a:alpha val="0"/>
                </a:srgbClr>
              </a:clrTo>
            </a:clrChange>
          </a:blip>
          <a:stretch>
            <a:fillRect/>
          </a:stretch>
        </p:blipFill>
        <p:spPr>
          <a:xfrm>
            <a:off x="749350" y="2132856"/>
            <a:ext cx="8319307" cy="3551771"/>
          </a:xfrm>
          <a:prstGeom prst="rect">
            <a:avLst/>
          </a:prstGeom>
          <a:noFill/>
          <a:ln w="9525">
            <a:noFill/>
          </a:ln>
        </p:spPr>
      </p:pic>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6</a:t>
            </a:fld>
            <a:endParaRPr lang="zh-CN" altLang="en-US" dirty="0"/>
          </a:p>
        </p:txBody>
      </p:sp>
      <p:grpSp>
        <p:nvGrpSpPr>
          <p:cNvPr id="7" name="组合 6"/>
          <p:cNvGrpSpPr/>
          <p:nvPr/>
        </p:nvGrpSpPr>
        <p:grpSpPr>
          <a:xfrm>
            <a:off x="539552" y="116632"/>
            <a:ext cx="4583419" cy="684042"/>
            <a:chOff x="958665" y="1326432"/>
            <a:chExt cx="4583419" cy="684042"/>
          </a:xfrm>
        </p:grpSpPr>
        <p:sp>
          <p:nvSpPr>
            <p:cNvPr id="8"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函数的定义</a:t>
              </a:r>
              <a:endParaRPr lang="zh-CN" altLang="en-US" sz="3600" b="1" dirty="0">
                <a:latin typeface="黑体" panose="02010609060101010101" pitchFamily="49" charset="-122"/>
                <a:ea typeface="黑体" panose="02010609060101010101" pitchFamily="49" charset="-122"/>
              </a:endParaRPr>
            </a:p>
          </p:txBody>
        </p:sp>
        <p:grpSp>
          <p:nvGrpSpPr>
            <p:cNvPr id="9" name="组合 8"/>
            <p:cNvGrpSpPr/>
            <p:nvPr/>
          </p:nvGrpSpPr>
          <p:grpSpPr>
            <a:xfrm>
              <a:off x="958665" y="1327471"/>
              <a:ext cx="842977" cy="683003"/>
              <a:chOff x="958665" y="1327471"/>
              <a:chExt cx="842977" cy="683003"/>
            </a:xfrm>
          </p:grpSpPr>
          <p:sp>
            <p:nvSpPr>
              <p:cNvPr id="10"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1" name="图片 10" descr="1.jpg"/>
              <p:cNvPicPr>
                <a:picLocks noChangeAspect="1"/>
              </p:cNvPicPr>
              <p:nvPr/>
            </p:nvPicPr>
            <p:blipFill>
              <a:blip r:embed="rId3" cstate="print"/>
              <a:stretch>
                <a:fillRect/>
              </a:stretch>
            </p:blipFill>
            <p:spPr>
              <a:xfrm>
                <a:off x="1189071" y="1467621"/>
                <a:ext cx="377680" cy="419801"/>
              </a:xfrm>
              <a:prstGeom prst="rect">
                <a:avLst/>
              </a:prstGeom>
            </p:spPr>
          </p:pic>
        </p:grpSp>
      </p:grpSp>
      <p:pic>
        <p:nvPicPr>
          <p:cNvPr id="4" name="图片 3"/>
          <p:cNvPicPr>
            <a:picLocks noChangeAspect="1"/>
          </p:cNvPicPr>
          <p:nvPr/>
        </p:nvPicPr>
        <p:blipFill>
          <a:blip r:embed="rId4"/>
          <a:stretch>
            <a:fillRect/>
          </a:stretch>
        </p:blipFill>
        <p:spPr>
          <a:xfrm>
            <a:off x="7342285" y="3119061"/>
            <a:ext cx="1005842" cy="1432563"/>
          </a:xfrm>
          <a:prstGeom prst="rect">
            <a:avLst/>
          </a:prstGeom>
        </p:spPr>
      </p:pic>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5603"/>
                                        </p:tgtEl>
                                        <p:attrNameLst>
                                          <p:attrName>style.visibility</p:attrName>
                                        </p:attrNameLst>
                                      </p:cBhvr>
                                      <p:to>
                                        <p:strVal val="visible"/>
                                      </p:to>
                                    </p:set>
                                    <p:anim calcmode="lin" valueType="num">
                                      <p:cBhvr additive="base">
                                        <p:cTn id="11" dur="500" fill="hold"/>
                                        <p:tgtEl>
                                          <p:spTgt spid="25603"/>
                                        </p:tgtEl>
                                        <p:attrNameLst>
                                          <p:attrName>ppt_x</p:attrName>
                                        </p:attrNameLst>
                                      </p:cBhvr>
                                      <p:tavLst>
                                        <p:tav tm="0">
                                          <p:val>
                                            <p:strVal val="#ppt_x"/>
                                          </p:val>
                                        </p:tav>
                                        <p:tav tm="100000">
                                          <p:val>
                                            <p:strVal val="#ppt_x"/>
                                          </p:val>
                                        </p:tav>
                                      </p:tavLst>
                                    </p:anim>
                                    <p:anim calcmode="lin" valueType="num">
                                      <p:cBhvr additive="base">
                                        <p:cTn id="12" dur="500" fill="hold"/>
                                        <p:tgtEl>
                                          <p:spTgt spid="256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155" y="1052736"/>
            <a:ext cx="8179435" cy="741044"/>
          </a:xfrm>
        </p:spPr>
        <p:txBody>
          <a:bodyPr vert="horz" wrap="square" lIns="68591" tIns="34295" rIns="68591" bIns="34295" numCol="1" anchor="t" anchorCtr="0" compatLnSpc="1"/>
          <a:lstStyle/>
          <a:p>
            <a:pPr>
              <a:spcBef>
                <a:spcPts val="600"/>
              </a:spcBef>
              <a:buClr>
                <a:srgbClr val="FF0000"/>
              </a:buClr>
              <a:buFont typeface="Wingdings" panose="05000000000000000000" pitchFamily="2" charset="2"/>
              <a:buChar char="n"/>
              <a:defRPr/>
            </a:pPr>
            <a:r>
              <a:rPr lang="en-US" sz="2400" b="1" noProof="1"/>
              <a:t>Python中的函数和自定义对象的成员也是可以随时发生改变的，</a:t>
            </a:r>
            <a:r>
              <a:rPr lang="en-US" sz="2400" b="1" noProof="1">
                <a:solidFill>
                  <a:srgbClr val="FF0000"/>
                </a:solidFill>
              </a:rPr>
              <a:t>可以为函数和自定义对象动态增加新成员</a:t>
            </a:r>
            <a:r>
              <a:rPr lang="en-US" sz="2400" b="1" noProof="1"/>
              <a:t>。</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t>7</a:t>
            </a:fld>
            <a:endParaRPr lang="zh-CN" altLang="en-US" dirty="0"/>
          </a:p>
        </p:txBody>
      </p:sp>
      <p:grpSp>
        <p:nvGrpSpPr>
          <p:cNvPr id="6" name="组合 5"/>
          <p:cNvGrpSpPr/>
          <p:nvPr/>
        </p:nvGrpSpPr>
        <p:grpSpPr>
          <a:xfrm>
            <a:off x="539552" y="116632"/>
            <a:ext cx="4583419" cy="684042"/>
            <a:chOff x="958665" y="1326432"/>
            <a:chExt cx="4583419" cy="684042"/>
          </a:xfrm>
        </p:grpSpPr>
        <p:sp>
          <p:nvSpPr>
            <p:cNvPr id="7"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函数的定义</a:t>
              </a:r>
              <a:endParaRPr lang="zh-CN" altLang="en-US" sz="3600" b="1" dirty="0">
                <a:latin typeface="黑体" panose="02010609060101010101" pitchFamily="49" charset="-122"/>
                <a:ea typeface="黑体" panose="02010609060101010101" pitchFamily="49" charset="-122"/>
              </a:endParaRPr>
            </a:p>
          </p:txBody>
        </p:sp>
        <p:grpSp>
          <p:nvGrpSpPr>
            <p:cNvPr id="8" name="组合 7"/>
            <p:cNvGrpSpPr/>
            <p:nvPr/>
          </p:nvGrpSpPr>
          <p:grpSpPr>
            <a:xfrm>
              <a:off x="958665" y="1327471"/>
              <a:ext cx="842977" cy="683003"/>
              <a:chOff x="958665" y="1327471"/>
              <a:chExt cx="842977" cy="683003"/>
            </a:xfrm>
          </p:grpSpPr>
          <p:sp>
            <p:nvSpPr>
              <p:cNvPr id="9"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0" name="图片 9"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5" name="矩形 4"/>
          <p:cNvSpPr/>
          <p:nvPr/>
        </p:nvSpPr>
        <p:spPr>
          <a:xfrm>
            <a:off x="888028" y="1916832"/>
            <a:ext cx="8064896" cy="3416320"/>
          </a:xfrm>
          <a:prstGeom prst="rect">
            <a:avLst/>
          </a:prstGeom>
        </p:spPr>
        <p:txBody>
          <a:bodyPr wrap="square">
            <a:spAutoFit/>
          </a:bodyPr>
          <a:lstStyle/>
          <a:p>
            <a:pPr marL="0" indent="0">
              <a:buNone/>
              <a:defRPr/>
            </a:pPr>
            <a:r>
              <a:rPr lang="en-US" altLang="zh-CN" noProof="1">
                <a:latin typeface="Consolas" panose="020B0609020204030204" pitchFamily="49" charset="0"/>
                <a:ea typeface="仿宋" panose="02010609060101010101" pitchFamily="49" charset="-122"/>
              </a:rPr>
              <a:t>&gt;&gt;&gt; def func():</a:t>
            </a:r>
          </a:p>
          <a:p>
            <a:pPr marL="0" indent="0">
              <a:buNone/>
              <a:defRPr/>
            </a:pPr>
            <a:r>
              <a:rPr lang="en-US" altLang="zh-CN" noProof="1">
                <a:latin typeface="Consolas" panose="020B0609020204030204" pitchFamily="49" charset="0"/>
                <a:ea typeface="仿宋" panose="02010609060101010101" pitchFamily="49" charset="-122"/>
              </a:rPr>
              <a:t>    print(func.x) </a:t>
            </a:r>
          </a:p>
          <a:p>
            <a:pPr marL="0" indent="0">
              <a:buNone/>
              <a:defRPr/>
            </a:pPr>
            <a:r>
              <a:rPr lang="en-US" altLang="zh-CN" noProof="1">
                <a:latin typeface="Consolas" panose="020B0609020204030204" pitchFamily="49" charset="0"/>
                <a:ea typeface="仿宋" panose="02010609060101010101" pitchFamily="49" charset="-122"/>
              </a:rPr>
              <a:t>&gt;&gt;&gt; func() </a:t>
            </a:r>
          </a:p>
          <a:p>
            <a:pPr marL="0" indent="0">
              <a:buNone/>
              <a:defRPr/>
            </a:pPr>
            <a:r>
              <a:rPr lang="en-US" altLang="zh-CN" noProof="1">
                <a:solidFill>
                  <a:srgbClr val="FF0000"/>
                </a:solidFill>
                <a:latin typeface="Consolas" panose="020B0609020204030204" pitchFamily="49" charset="0"/>
                <a:ea typeface="仿宋" panose="02010609060101010101" pitchFamily="49" charset="-122"/>
              </a:rPr>
              <a:t>AttributeError: 'function' object has no attribute 'x'</a:t>
            </a:r>
          </a:p>
          <a:p>
            <a:pPr marL="0" indent="0">
              <a:buNone/>
              <a:defRPr/>
            </a:pPr>
            <a:r>
              <a:rPr lang="en-US" altLang="zh-CN" noProof="1">
                <a:latin typeface="Consolas" panose="020B0609020204030204" pitchFamily="49" charset="0"/>
                <a:ea typeface="仿宋" panose="02010609060101010101" pitchFamily="49" charset="-122"/>
              </a:rPr>
              <a:t>&gt;&gt;&gt; func.x = 3                    </a:t>
            </a:r>
            <a:r>
              <a:rPr lang="en-US" altLang="zh-CN" noProof="1">
                <a:solidFill>
                  <a:srgbClr val="0000FF"/>
                </a:solidFill>
                <a:latin typeface="Consolas" panose="020B0609020204030204" pitchFamily="49" charset="0"/>
                <a:ea typeface="仿宋" panose="02010609060101010101" pitchFamily="49" charset="-122"/>
              </a:rPr>
              <a:t>#动态为函数增加新成员</a:t>
            </a:r>
          </a:p>
          <a:p>
            <a:pPr marL="0" indent="0">
              <a:buNone/>
              <a:defRPr/>
            </a:pPr>
            <a:r>
              <a:rPr lang="en-US" altLang="zh-CN" noProof="1">
                <a:latin typeface="Consolas" panose="020B0609020204030204" pitchFamily="49" charset="0"/>
                <a:ea typeface="仿宋" panose="02010609060101010101" pitchFamily="49" charset="-122"/>
              </a:rPr>
              <a:t>&gt;&gt;&gt; func()</a:t>
            </a:r>
          </a:p>
          <a:p>
            <a:pPr marL="0" indent="0">
              <a:buNone/>
              <a:defRPr/>
            </a:pPr>
            <a:r>
              <a:rPr lang="en-US" altLang="zh-CN" noProof="1">
                <a:solidFill>
                  <a:srgbClr val="0000FF"/>
                </a:solidFill>
                <a:latin typeface="Consolas" panose="020B0609020204030204" pitchFamily="49" charset="0"/>
                <a:ea typeface="仿宋" panose="02010609060101010101" pitchFamily="49" charset="-122"/>
              </a:rPr>
              <a:t>3</a:t>
            </a:r>
          </a:p>
          <a:p>
            <a:pPr marL="0" indent="0">
              <a:buNone/>
              <a:defRPr/>
            </a:pPr>
            <a:r>
              <a:rPr lang="en-US" altLang="zh-CN" noProof="1">
                <a:latin typeface="Consolas" panose="020B0609020204030204" pitchFamily="49" charset="0"/>
                <a:ea typeface="仿宋" panose="02010609060101010101" pitchFamily="49" charset="-122"/>
              </a:rPr>
              <a:t>&gt;&gt;&gt; func.x                        </a:t>
            </a:r>
            <a:r>
              <a:rPr lang="en-US" altLang="zh-CN" noProof="1">
                <a:solidFill>
                  <a:srgbClr val="0000FF"/>
                </a:solidFill>
                <a:latin typeface="Consolas" panose="020B0609020204030204" pitchFamily="49" charset="0"/>
                <a:ea typeface="仿宋" panose="02010609060101010101" pitchFamily="49" charset="-122"/>
              </a:rPr>
              <a:t>#在外部也可以直接访问函数的成员</a:t>
            </a:r>
          </a:p>
          <a:p>
            <a:pPr marL="0" indent="0">
              <a:buNone/>
              <a:defRPr/>
            </a:pPr>
            <a:r>
              <a:rPr lang="en-US" altLang="zh-CN" noProof="1">
                <a:solidFill>
                  <a:srgbClr val="0000FF"/>
                </a:solidFill>
                <a:latin typeface="Consolas" panose="020B0609020204030204" pitchFamily="49" charset="0"/>
                <a:ea typeface="仿宋" panose="02010609060101010101" pitchFamily="49" charset="-122"/>
              </a:rPr>
              <a:t>3</a:t>
            </a:r>
          </a:p>
          <a:p>
            <a:pPr marL="0" indent="0">
              <a:buNone/>
              <a:defRPr/>
            </a:pPr>
            <a:r>
              <a:rPr lang="en-US" altLang="zh-CN" noProof="1">
                <a:latin typeface="Consolas" panose="020B0609020204030204" pitchFamily="49" charset="0"/>
                <a:ea typeface="仿宋" panose="02010609060101010101" pitchFamily="49" charset="-122"/>
              </a:rPr>
              <a:t>&gt;&gt;&gt; del func.x                    </a:t>
            </a:r>
            <a:r>
              <a:rPr lang="en-US" altLang="zh-CN" noProof="1">
                <a:solidFill>
                  <a:srgbClr val="0000FF"/>
                </a:solidFill>
                <a:latin typeface="Consolas" panose="020B0609020204030204" pitchFamily="49" charset="0"/>
                <a:ea typeface="仿宋" panose="02010609060101010101" pitchFamily="49" charset="-122"/>
              </a:rPr>
              <a:t>#删除函数成员</a:t>
            </a:r>
          </a:p>
          <a:p>
            <a:pPr marL="0" indent="0">
              <a:buNone/>
              <a:defRPr/>
            </a:pPr>
            <a:r>
              <a:rPr lang="en-US" altLang="zh-CN" noProof="1">
                <a:latin typeface="Consolas" panose="020B0609020204030204" pitchFamily="49" charset="0"/>
                <a:ea typeface="仿宋" panose="02010609060101010101" pitchFamily="49" charset="-122"/>
              </a:rPr>
              <a:t>&gt;&gt;&gt; func()</a:t>
            </a:r>
            <a:endParaRPr lang="en-US" altLang="zh-CN" noProof="1">
              <a:solidFill>
                <a:srgbClr val="0000FF"/>
              </a:solidFill>
              <a:latin typeface="Consolas" panose="020B0609020204030204" pitchFamily="49" charset="0"/>
              <a:ea typeface="仿宋" panose="02010609060101010101" pitchFamily="49" charset="-122"/>
            </a:endParaRPr>
          </a:p>
          <a:p>
            <a:pPr marL="0" indent="0">
              <a:buNone/>
              <a:defRPr/>
            </a:pPr>
            <a:r>
              <a:rPr lang="en-US" altLang="zh-CN" noProof="1">
                <a:solidFill>
                  <a:srgbClr val="FF0000"/>
                </a:solidFill>
                <a:latin typeface="Consolas" panose="020B0609020204030204" pitchFamily="49" charset="0"/>
                <a:ea typeface="仿宋" panose="02010609060101010101" pitchFamily="49" charset="-122"/>
              </a:rPr>
              <a:t>AttributeError: 'function' object has no attribute 'x'</a:t>
            </a:r>
          </a:p>
        </p:txBody>
      </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3"/>
          <p:cNvSpPr txBox="1">
            <a:spLocks noChangeAspect="1" noChangeArrowheads="1"/>
          </p:cNvSpPr>
          <p:nvPr/>
        </p:nvSpPr>
        <p:spPr bwMode="auto">
          <a:xfrm>
            <a:off x="457200" y="980729"/>
            <a:ext cx="8229600" cy="5112568"/>
          </a:xfrm>
          <a:prstGeom prst="rect">
            <a:avLst/>
          </a:prstGeom>
          <a:noFill/>
          <a:ln w="9525">
            <a:noFill/>
            <a:miter lim="800000"/>
          </a:ln>
        </p:spPr>
        <p:txBody>
          <a:bodyPr vert="horz" wrap="square" lIns="91440" tIns="45720" rIns="91440" bIns="45720" numCol="1" anchor="t" anchorCtr="0" compatLnSpc="1"/>
          <a:lstStyle>
            <a:lvl1pPr marL="342900" indent="-342900" algn="l" rtl="0" fontAlgn="base">
              <a:spcBef>
                <a:spcPct val="20000"/>
              </a:spcBef>
              <a:spcAft>
                <a:spcPct val="0"/>
              </a:spcAft>
              <a:buFont typeface="Arial" panose="020B0604020202020204" pitchFamily="34" charset="0"/>
              <a:buChar char="•"/>
              <a:defRPr sz="3200" kern="1200" baseline="0">
                <a:solidFill>
                  <a:schemeClr val="tx1"/>
                </a:solidFill>
                <a:latin typeface="Times New Roman" panose="02020603050405020304" pitchFamily="18" charset="0"/>
                <a:ea typeface="仿宋" panose="02010609060101010101" pitchFamily="49" charset="-122"/>
                <a:cs typeface="+mn-cs"/>
              </a:defRPr>
            </a:lvl1pPr>
            <a:lvl2pPr marL="742950" indent="-285750" algn="l" rtl="0" fontAlgn="base">
              <a:spcBef>
                <a:spcPct val="20000"/>
              </a:spcBef>
              <a:spcAft>
                <a:spcPct val="0"/>
              </a:spcAft>
              <a:buFont typeface="Arial" panose="020B0604020202020204" pitchFamily="34" charset="0"/>
              <a:buChar char="–"/>
              <a:defRPr sz="2800" kern="1200" baseline="0">
                <a:solidFill>
                  <a:schemeClr val="tx1"/>
                </a:solidFill>
                <a:latin typeface="Times New Roman" panose="02020603050405020304" pitchFamily="18" charset="0"/>
                <a:ea typeface="仿宋" panose="02010609060101010101" pitchFamily="49" charset="-122"/>
                <a:cs typeface="+mn-cs"/>
              </a:defRPr>
            </a:lvl2pPr>
            <a:lvl3pPr marL="1143000" indent="-228600" algn="l" rtl="0" fontAlgn="base">
              <a:spcBef>
                <a:spcPct val="20000"/>
              </a:spcBef>
              <a:spcAft>
                <a:spcPct val="0"/>
              </a:spcAft>
              <a:buFont typeface="Arial" panose="020B0604020202020204" pitchFamily="34" charset="0"/>
              <a:buChar char="•"/>
              <a:defRPr sz="2400" kern="1200" baseline="0">
                <a:solidFill>
                  <a:schemeClr val="tx1"/>
                </a:solidFill>
                <a:latin typeface="Times New Roman" panose="02020603050405020304" pitchFamily="18" charset="0"/>
                <a:ea typeface="仿宋" panose="02010609060101010101" pitchFamily="49" charset="-122"/>
                <a:cs typeface="+mn-cs"/>
              </a:defRPr>
            </a:lvl3pPr>
            <a:lvl4pPr marL="16002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4pPr>
            <a:lvl5pPr marL="2057400" indent="-228600" algn="l" rtl="0" fontAlgn="base">
              <a:spcBef>
                <a:spcPct val="20000"/>
              </a:spcBef>
              <a:spcAft>
                <a:spcPct val="0"/>
              </a:spcAft>
              <a:buFont typeface="Arial" panose="020B0604020202020204" pitchFamily="34" charset="0"/>
              <a:buChar char="»"/>
              <a:defRPr sz="2000" kern="1200" baseline="0">
                <a:solidFill>
                  <a:schemeClr val="tx1"/>
                </a:solidFill>
                <a:latin typeface="Times New Roman" panose="02020603050405020304" pitchFamily="18" charset="0"/>
                <a:ea typeface="仿宋"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b="1" dirty="0"/>
              <a:t>汉诺塔问题</a:t>
            </a:r>
            <a:endParaRPr lang="en-US" altLang="zh-CN" b="1" dirty="0"/>
          </a:p>
          <a:p>
            <a:pPr marL="457200" indent="-457200" algn="just">
              <a:spcBef>
                <a:spcPts val="1200"/>
              </a:spcBef>
              <a:buFont typeface="Wingdings" panose="05000000000000000000" pitchFamily="2" charset="2"/>
              <a:buAutoNum type="arabicPeriod" startAt="2"/>
            </a:pPr>
            <a:r>
              <a:rPr lang="en-US" altLang="zh-CN" sz="2400" b="1" dirty="0"/>
              <a:t> </a:t>
            </a:r>
            <a:r>
              <a:rPr lang="en-US" altLang="zh-CN" sz="2400" b="1" i="1" dirty="0"/>
              <a:t>n</a:t>
            </a:r>
            <a:r>
              <a:rPr lang="zh-CN" altLang="en-US" sz="2400" b="1" dirty="0"/>
              <a:t>个盘子和</a:t>
            </a:r>
            <a:r>
              <a:rPr lang="en-US" altLang="zh-CN" sz="2400" b="1" dirty="0"/>
              <a:t>3</a:t>
            </a:r>
            <a:r>
              <a:rPr lang="zh-CN" altLang="en-US" sz="2400" b="1" dirty="0"/>
              <a:t>根柱子：</a:t>
            </a:r>
            <a:r>
              <a:rPr lang="en-US" altLang="zh-CN" sz="2400" b="1" dirty="0"/>
              <a:t>A</a:t>
            </a:r>
            <a:r>
              <a:rPr lang="zh-CN" altLang="en-US" sz="2400" b="1" dirty="0"/>
              <a:t>、</a:t>
            </a:r>
            <a:r>
              <a:rPr lang="en-US" altLang="zh-CN" sz="2400" b="1" dirty="0"/>
              <a:t>B</a:t>
            </a:r>
            <a:r>
              <a:rPr lang="zh-CN" altLang="en-US" sz="2400" b="1" dirty="0"/>
              <a:t>、</a:t>
            </a:r>
            <a:r>
              <a:rPr lang="en-US" altLang="zh-CN" sz="2400" b="1" dirty="0"/>
              <a:t>C</a:t>
            </a:r>
            <a:r>
              <a:rPr lang="zh-CN" altLang="en-US" sz="2400" b="1" dirty="0"/>
              <a:t>。起初，所有盘子在</a:t>
            </a:r>
            <a:r>
              <a:rPr lang="en-US" altLang="zh-CN" sz="2400" b="1" dirty="0"/>
              <a:t>A</a:t>
            </a:r>
            <a:r>
              <a:rPr lang="zh-CN" altLang="en-US" sz="2400" b="1" dirty="0"/>
              <a:t>柱上，问</a:t>
            </a:r>
            <a:r>
              <a:rPr lang="en-US" altLang="zh-CN" sz="2400" b="1" dirty="0"/>
              <a:t>: </a:t>
            </a:r>
            <a:r>
              <a:rPr lang="zh-CN" altLang="en-US" sz="2400" b="1" dirty="0"/>
              <a:t>如何将盘子一个一个地从</a:t>
            </a:r>
            <a:r>
              <a:rPr lang="en-US" altLang="zh-CN" sz="2400" b="1" dirty="0"/>
              <a:t>A</a:t>
            </a:r>
            <a:r>
              <a:rPr lang="zh-CN" altLang="en-US" sz="2400" b="1" dirty="0"/>
              <a:t>柱子移动到</a:t>
            </a:r>
            <a:r>
              <a:rPr lang="en-US" altLang="zh-CN" sz="2400" b="1" dirty="0"/>
              <a:t>B</a:t>
            </a:r>
            <a:r>
              <a:rPr lang="zh-CN" altLang="en-US" sz="2400" b="1" dirty="0"/>
              <a:t>柱子？ </a:t>
            </a:r>
            <a:r>
              <a:rPr lang="zh-CN" altLang="en-US" sz="2400" b="1" dirty="0">
                <a:solidFill>
                  <a:srgbClr val="FF0000"/>
                </a:solidFill>
              </a:rPr>
              <a:t>提示：</a:t>
            </a:r>
            <a:r>
              <a:rPr lang="zh-CN" altLang="en-US" sz="2400" b="1" dirty="0"/>
              <a:t>移动过程中可以使用</a:t>
            </a:r>
            <a:r>
              <a:rPr lang="en-US" altLang="zh-CN" sz="2400" b="1" dirty="0"/>
              <a:t>C</a:t>
            </a:r>
            <a:r>
              <a:rPr lang="zh-CN" altLang="en-US" sz="2400" b="1" dirty="0"/>
              <a:t>柱，但盘子只能放在比它大的盘子上面。</a:t>
            </a:r>
          </a:p>
          <a:p>
            <a:pPr>
              <a:buFont typeface="Wingdings" panose="05000000000000000000" pitchFamily="2" charset="2"/>
              <a:buNone/>
            </a:pPr>
            <a:endParaRPr lang="en-US" altLang="zh-CN" b="1" dirty="0"/>
          </a:p>
        </p:txBody>
      </p:sp>
      <p:pic>
        <p:nvPicPr>
          <p:cNvPr id="6" name="Picture 5" descr="u=835663323,3763396319&amp;fm=21&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503725"/>
            <a:ext cx="5400675" cy="3032125"/>
          </a:xfrm>
          <a:prstGeom prst="rect">
            <a:avLst/>
          </a:prstGeom>
          <a:noFill/>
          <a:extLst>
            <a:ext uri="{909E8E84-426E-40DD-AFC4-6F175D3DCCD1}">
              <a14:hiddenFill xmlns:a14="http://schemas.microsoft.com/office/drawing/2010/main">
                <a:solidFill>
                  <a:srgbClr val="FFFFFF"/>
                </a:solidFill>
              </a14:hiddenFill>
            </a:ext>
          </a:extLst>
        </p:spPr>
      </p:pic>
      <p:sp>
        <p:nvSpPr>
          <p:cNvPr id="2" name="页脚占位符 1"/>
          <p:cNvSpPr>
            <a:spLocks noGrp="1"/>
          </p:cNvSpPr>
          <p:nvPr>
            <p:ph type="ftr" sz="quarter" idx="3"/>
          </p:nvPr>
        </p:nvSpPr>
        <p:spPr/>
        <p:txBody>
          <a:bodyPr/>
          <a:lstStyle/>
          <a:p>
            <a:pPr>
              <a:defRPr/>
            </a:pPr>
            <a:endParaRPr lang="zh-CN" altLang="en-US" dirty="0"/>
          </a:p>
        </p:txBody>
      </p:sp>
      <p:grpSp>
        <p:nvGrpSpPr>
          <p:cNvPr id="12" name="组合 11"/>
          <p:cNvGrpSpPr/>
          <p:nvPr/>
        </p:nvGrpSpPr>
        <p:grpSpPr>
          <a:xfrm>
            <a:off x="539552" y="116632"/>
            <a:ext cx="4583419" cy="684042"/>
            <a:chOff x="958665" y="1326432"/>
            <a:chExt cx="4583419" cy="684042"/>
          </a:xfrm>
        </p:grpSpPr>
        <p:sp>
          <p:nvSpPr>
            <p:cNvPr id="13" name="TextBox 12"/>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函数的定义</a:t>
              </a:r>
              <a:endParaRPr lang="zh-CN" altLang="en-US" sz="3600" b="1" dirty="0">
                <a:latin typeface="黑体" panose="02010609060101010101" pitchFamily="49" charset="-122"/>
                <a:ea typeface="黑体" panose="02010609060101010101" pitchFamily="49" charset="-122"/>
              </a:endParaRPr>
            </a:p>
          </p:txBody>
        </p:sp>
        <p:grpSp>
          <p:nvGrpSpPr>
            <p:cNvPr id="14" name="组合 13"/>
            <p:cNvGrpSpPr/>
            <p:nvPr/>
          </p:nvGrpSpPr>
          <p:grpSpPr>
            <a:xfrm>
              <a:off x="958665" y="1327471"/>
              <a:ext cx="842977" cy="683003"/>
              <a:chOff x="958665" y="1327471"/>
              <a:chExt cx="842977" cy="683003"/>
            </a:xfrm>
          </p:grpSpPr>
          <p:sp>
            <p:nvSpPr>
              <p:cNvPr id="15"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6" name="图片 15" descr="1.jpg"/>
              <p:cNvPicPr>
                <a:picLocks noChangeAspect="1"/>
              </p:cNvPicPr>
              <p:nvPr/>
            </p:nvPicPr>
            <p:blipFill>
              <a:blip r:embed="rId3" cstate="print"/>
              <a:stretch>
                <a:fillRect/>
              </a:stretch>
            </p:blipFill>
            <p:spPr>
              <a:xfrm>
                <a:off x="1189071" y="1467621"/>
                <a:ext cx="377680" cy="419801"/>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122"/>
          <p:cNvSpPr>
            <a:spLocks noGrp="1" noChangeArrowheads="1"/>
          </p:cNvSpPr>
          <p:nvPr>
            <p:ph idx="1"/>
          </p:nvPr>
        </p:nvSpPr>
        <p:spPr>
          <a:xfrm>
            <a:off x="460714" y="983601"/>
            <a:ext cx="8575781" cy="5325719"/>
          </a:xfrm>
        </p:spPr>
        <p:txBody>
          <a:bodyPr/>
          <a:lstStyle/>
          <a:p>
            <a:pPr>
              <a:lnSpc>
                <a:spcPct val="90000"/>
              </a:lnSpc>
              <a:buClr>
                <a:srgbClr val="FF0000"/>
              </a:buClr>
              <a:buFont typeface="Wingdings" panose="05000000000000000000" pitchFamily="2" charset="2"/>
              <a:buChar char="Ø"/>
            </a:pPr>
            <a:r>
              <a:rPr lang="en-US" altLang="en-US" sz="2800" noProof="1">
                <a:latin typeface="宋体" panose="02010600030101010101" pitchFamily="2" charset="-122"/>
              </a:rPr>
              <a:t>函数的</a:t>
            </a:r>
            <a:r>
              <a:rPr lang="en-US" altLang="en-US" sz="2800" noProof="1">
                <a:solidFill>
                  <a:srgbClr val="FF0000"/>
                </a:solidFill>
                <a:latin typeface="宋体" panose="02010600030101010101" pitchFamily="2" charset="-122"/>
              </a:rPr>
              <a:t>递归调用</a:t>
            </a:r>
            <a:r>
              <a:rPr lang="en-US" altLang="en-US" sz="2800" noProof="1">
                <a:latin typeface="宋体" panose="02010600030101010101" pitchFamily="2" charset="-122"/>
              </a:rPr>
              <a:t>是函数调用的一种特殊情况</a:t>
            </a:r>
          </a:p>
          <a:p>
            <a:pPr>
              <a:lnSpc>
                <a:spcPct val="150000"/>
              </a:lnSpc>
              <a:buFont typeface="Wingdings" panose="05000000000000000000" pitchFamily="2" charset="2"/>
              <a:buNone/>
            </a:pPr>
            <a:r>
              <a:rPr lang="zh-CN" altLang="en-US" sz="2400" b="1" dirty="0"/>
              <a:t>    </a:t>
            </a:r>
            <a:r>
              <a:rPr lang="en-US" altLang="zh-CN" sz="2400" b="1" dirty="0"/>
              <a:t>(1) </a:t>
            </a:r>
            <a:r>
              <a:rPr lang="zh-CN" altLang="en-US" sz="2400" b="1" dirty="0"/>
              <a:t>作为一种</a:t>
            </a:r>
            <a:r>
              <a:rPr lang="zh-CN" altLang="en-US" sz="2400" b="1" dirty="0">
                <a:solidFill>
                  <a:srgbClr val="FF0000"/>
                </a:solidFill>
              </a:rPr>
              <a:t>程序形式</a:t>
            </a:r>
            <a:r>
              <a:rPr lang="zh-CN" altLang="en-US" sz="2400" b="1" dirty="0"/>
              <a:t>的</a:t>
            </a:r>
            <a:r>
              <a:rPr lang="zh-CN" altLang="en-US" sz="2400" b="1" dirty="0">
                <a:solidFill>
                  <a:srgbClr val="0000FF"/>
                </a:solidFill>
              </a:rPr>
              <a:t>递归</a:t>
            </a:r>
            <a:r>
              <a:rPr lang="zh-CN" altLang="en-US" sz="2400" b="1" dirty="0"/>
              <a:t>：</a:t>
            </a:r>
          </a:p>
          <a:p>
            <a:pPr>
              <a:lnSpc>
                <a:spcPct val="150000"/>
              </a:lnSpc>
              <a:buFont typeface="Wingdings" panose="05000000000000000000" pitchFamily="2" charset="2"/>
              <a:buNone/>
            </a:pPr>
            <a:r>
              <a:rPr lang="zh-CN" altLang="en-US" sz="2400" b="1" dirty="0"/>
              <a:t>          在函数（子程序）的执行过程中调用自身。</a:t>
            </a:r>
            <a:endParaRPr lang="en-US" altLang="zh-CN" sz="2400" b="1" dirty="0"/>
          </a:p>
          <a:p>
            <a:pPr lvl="2">
              <a:lnSpc>
                <a:spcPct val="150000"/>
              </a:lnSpc>
              <a:buClr>
                <a:srgbClr val="FF0000"/>
              </a:buClr>
              <a:buFont typeface="Wingdings" panose="05000000000000000000" pitchFamily="2" charset="2"/>
              <a:buChar char="n"/>
            </a:pPr>
            <a:r>
              <a:rPr lang="zh-CN" altLang="en-US" b="1" dirty="0"/>
              <a:t> 有两种调用形式：</a:t>
            </a:r>
          </a:p>
          <a:p>
            <a:pPr>
              <a:lnSpc>
                <a:spcPct val="150000"/>
              </a:lnSpc>
              <a:buFont typeface="Wingdings" panose="05000000000000000000" pitchFamily="2" charset="2"/>
              <a:buNone/>
            </a:pPr>
            <a:r>
              <a:rPr lang="zh-CN" altLang="en-US" sz="2400" b="1" dirty="0">
                <a:solidFill>
                  <a:schemeClr val="accent2"/>
                </a:solidFill>
              </a:rPr>
              <a:t>                 </a:t>
            </a:r>
            <a:r>
              <a:rPr lang="zh-CN" altLang="en-US" sz="2400" b="1" dirty="0">
                <a:solidFill>
                  <a:srgbClr val="FF0000"/>
                </a:solidFill>
              </a:rPr>
              <a:t>直接递归</a:t>
            </a:r>
            <a:r>
              <a:rPr lang="en-US" altLang="zh-CN" sz="2400" b="1" dirty="0"/>
              <a:t>----</a:t>
            </a:r>
            <a:r>
              <a:rPr lang="zh-CN" altLang="en-US" sz="2400" b="1" dirty="0"/>
              <a:t>在函数体内调用自身</a:t>
            </a:r>
            <a:r>
              <a:rPr lang="en-US" altLang="zh-CN" sz="2400" b="1" dirty="0"/>
              <a:t>;</a:t>
            </a:r>
            <a:endParaRPr lang="zh-CN" altLang="en-US" sz="2400" b="1" dirty="0"/>
          </a:p>
          <a:p>
            <a:pPr>
              <a:lnSpc>
                <a:spcPct val="150000"/>
              </a:lnSpc>
              <a:buFont typeface="Wingdings" panose="05000000000000000000" pitchFamily="2" charset="2"/>
              <a:buNone/>
            </a:pPr>
            <a:r>
              <a:rPr lang="zh-CN" altLang="en-US" sz="2400" b="1" dirty="0">
                <a:solidFill>
                  <a:schemeClr val="accent2"/>
                </a:solidFill>
              </a:rPr>
              <a:t>                 </a:t>
            </a:r>
            <a:r>
              <a:rPr lang="zh-CN" altLang="en-US" sz="2400" b="1" dirty="0">
                <a:solidFill>
                  <a:srgbClr val="FF0000"/>
                </a:solidFill>
              </a:rPr>
              <a:t>间接递归</a:t>
            </a:r>
            <a:r>
              <a:rPr lang="en-US" altLang="zh-CN" sz="2400" b="1" dirty="0"/>
              <a:t>----</a:t>
            </a:r>
            <a:r>
              <a:rPr lang="zh-CN" altLang="en-US" sz="2400" b="1" dirty="0"/>
              <a:t>函数中调用其他函数，并由其他函数调</a:t>
            </a:r>
            <a:endParaRPr lang="en-US" altLang="zh-CN" sz="2400" b="1" dirty="0"/>
          </a:p>
          <a:p>
            <a:pPr>
              <a:lnSpc>
                <a:spcPct val="150000"/>
              </a:lnSpc>
              <a:buFont typeface="Wingdings" panose="05000000000000000000" pitchFamily="2" charset="2"/>
              <a:buNone/>
            </a:pPr>
            <a:r>
              <a:rPr lang="en-US" altLang="zh-CN" sz="2400" b="1" dirty="0"/>
              <a:t>                                      </a:t>
            </a:r>
            <a:r>
              <a:rPr lang="zh-CN" altLang="en-US" sz="2400" b="1" dirty="0"/>
              <a:t>用自身</a:t>
            </a:r>
            <a:r>
              <a:rPr lang="en-US" altLang="zh-CN" sz="2400" b="1" dirty="0"/>
              <a:t>;</a:t>
            </a:r>
            <a:endParaRPr lang="zh-CN" altLang="en-US" sz="2400" b="1" dirty="0">
              <a:solidFill>
                <a:schemeClr val="accent2"/>
              </a:solidFill>
            </a:endParaRPr>
          </a:p>
          <a:p>
            <a:pPr>
              <a:lnSpc>
                <a:spcPct val="90000"/>
              </a:lnSpc>
              <a:buFont typeface="Wingdings" panose="05000000000000000000" pitchFamily="2" charset="2"/>
              <a:buNone/>
            </a:pPr>
            <a:endParaRPr lang="zh-CN" altLang="en-US" sz="2400" b="1" dirty="0"/>
          </a:p>
          <a:p>
            <a:pPr>
              <a:lnSpc>
                <a:spcPct val="90000"/>
              </a:lnSpc>
              <a:buFont typeface="Wingdings" panose="05000000000000000000" pitchFamily="2" charset="2"/>
              <a:buNone/>
            </a:pPr>
            <a:r>
              <a:rPr lang="zh-CN" altLang="en-US" sz="2400" b="1" dirty="0"/>
              <a:t>    </a:t>
            </a:r>
            <a:endParaRPr lang="zh-CN" altLang="zh-CN" sz="2000" b="1" dirty="0"/>
          </a:p>
        </p:txBody>
      </p:sp>
      <p:sp>
        <p:nvSpPr>
          <p:cNvPr id="2" name="页脚占位符 1"/>
          <p:cNvSpPr>
            <a:spLocks noGrp="1"/>
          </p:cNvSpPr>
          <p:nvPr>
            <p:ph type="ftr" sz="quarter" idx="3"/>
          </p:nvPr>
        </p:nvSpPr>
        <p:spPr/>
        <p:txBody>
          <a:bodyPr/>
          <a:lstStyle/>
          <a:p>
            <a:pPr>
              <a:defRPr/>
            </a:pPr>
            <a:endParaRPr lang="zh-CN" altLang="en-US" dirty="0"/>
          </a:p>
        </p:txBody>
      </p:sp>
      <p:grpSp>
        <p:nvGrpSpPr>
          <p:cNvPr id="14" name="组合 13"/>
          <p:cNvGrpSpPr/>
          <p:nvPr/>
        </p:nvGrpSpPr>
        <p:grpSpPr>
          <a:xfrm>
            <a:off x="539552" y="116632"/>
            <a:ext cx="4583419" cy="684042"/>
            <a:chOff x="958665" y="1326432"/>
            <a:chExt cx="4583419" cy="684042"/>
          </a:xfrm>
        </p:grpSpPr>
        <p:sp>
          <p:nvSpPr>
            <p:cNvPr id="15" name="TextBox 6"/>
            <p:cNvSpPr txBox="1">
              <a:spLocks noChangeArrowheads="1"/>
            </p:cNvSpPr>
            <p:nvPr/>
          </p:nvSpPr>
          <p:spPr bwMode="auto">
            <a:xfrm>
              <a:off x="1310936"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anose="02020603050405020304" pitchFamily="18" charset="0"/>
                  <a:ea typeface="黑体" panose="02010609060101010101" pitchFamily="49" charset="-122"/>
                </a:rPr>
                <a:t>5.1 </a:t>
              </a:r>
              <a:r>
                <a:rPr lang="zh-CN" altLang="en-US" sz="3600" b="1" dirty="0">
                  <a:latin typeface="Times New Roman" panose="02020603050405020304" pitchFamily="18" charset="0"/>
                  <a:ea typeface="黑体" panose="02010609060101010101" pitchFamily="49" charset="-122"/>
                </a:rPr>
                <a:t>函数的定义</a:t>
              </a:r>
              <a:endParaRPr lang="zh-CN" altLang="en-US" sz="3600" b="1" dirty="0">
                <a:latin typeface="黑体" panose="02010609060101010101" pitchFamily="49" charset="-122"/>
                <a:ea typeface="黑体" panose="02010609060101010101" pitchFamily="49" charset="-122"/>
              </a:endParaRPr>
            </a:p>
          </p:txBody>
        </p:sp>
        <p:grpSp>
          <p:nvGrpSpPr>
            <p:cNvPr id="16" name="组合 15"/>
            <p:cNvGrpSpPr/>
            <p:nvPr/>
          </p:nvGrpSpPr>
          <p:grpSpPr>
            <a:xfrm>
              <a:off x="958665" y="1327471"/>
              <a:ext cx="842977" cy="683003"/>
              <a:chOff x="958665" y="1327471"/>
              <a:chExt cx="842977" cy="683003"/>
            </a:xfrm>
          </p:grpSpPr>
          <p:sp>
            <p:nvSpPr>
              <p:cNvPr id="17" name="Freeform 5"/>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ln>
              <a:effectLst>
                <a:innerShdw blurRad="63500" dist="50800" dir="13500000">
                  <a:prstClr val="black">
                    <a:alpha val="50000"/>
                  </a:prstClr>
                </a:innerShdw>
              </a:effectLst>
            </p:spPr>
            <p:txBody>
              <a:bodyPr vert="horz" wrap="square" lIns="68564" tIns="34282" rIns="68564" bIns="34282" numCol="1" anchor="t" anchorCtr="0" compatLnSpc="1"/>
              <a:lstStyle/>
              <a:p>
                <a:endParaRPr lang="zh-CN" altLang="en-US" sz="3600" b="1" dirty="0">
                  <a:ea typeface="微软雅黑" panose="020B0503020204020204" pitchFamily="34" charset="-122"/>
                </a:endParaRPr>
              </a:p>
            </p:txBody>
          </p:sp>
          <p:pic>
            <p:nvPicPr>
              <p:cNvPr id="18" name="图片 17"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6">
                                            <p:txEl>
                                              <p:pRg st="5" end="5"/>
                                            </p:txEl>
                                          </p:spTgt>
                                        </p:tgtEl>
                                        <p:attrNameLst>
                                          <p:attrName>style.visibility</p:attrName>
                                        </p:attrNameLst>
                                      </p:cBhvr>
                                      <p:to>
                                        <p:strVal val="visible"/>
                                      </p:to>
                                    </p:set>
                                    <p:animEffect transition="in" filter="blinds(horizontal)">
                                      <p:cBhvr>
                                        <p:cTn id="30" dur="500"/>
                                        <p:tgtEl>
                                          <p:spTgt spid="6">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animEffect transition="in" filter="blinds(horizontal)">
                                      <p:cBhvr>
                                        <p:cTn id="35" dur="500"/>
                                        <p:tgtEl>
                                          <p:spTgt spid="6">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6">
                                            <p:txEl>
                                              <p:pRg st="8" end="8"/>
                                            </p:txEl>
                                          </p:spTgt>
                                        </p:tgtEl>
                                        <p:attrNameLst>
                                          <p:attrName>style.visibility</p:attrName>
                                        </p:attrNameLst>
                                      </p:cBhvr>
                                      <p:to>
                                        <p:strVal val="visible"/>
                                      </p:to>
                                    </p:set>
                                    <p:animEffect transition="in" filter="blinds(horizontal)">
                                      <p:cBhvr>
                                        <p:cTn id="40"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M5OGJkZGRjZTM1NWMyMzE2ZmQyYmZlOTUwZjJlZWY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TotalTime>
  <Words>7755</Words>
  <Application>Microsoft Office PowerPoint</Application>
  <PresentationFormat>全屏显示(4:3)</PresentationFormat>
  <Paragraphs>964</Paragraphs>
  <Slides>53</Slides>
  <Notes>6</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53</vt:i4>
      </vt:variant>
    </vt:vector>
  </HeadingPairs>
  <TitlesOfParts>
    <vt:vector size="66" baseType="lpstr">
      <vt:lpstr>Helvetica Neue</vt:lpstr>
      <vt:lpstr>仿宋</vt:lpstr>
      <vt:lpstr>黑体</vt:lpstr>
      <vt:lpstr>宋体</vt:lpstr>
      <vt:lpstr>Arial</vt:lpstr>
      <vt:lpstr>Calibri</vt:lpstr>
      <vt:lpstr>Comic Sans MS</vt:lpstr>
      <vt:lpstr>Consolas</vt:lpstr>
      <vt:lpstr>Garamond</vt:lpstr>
      <vt:lpstr>Times New Roman</vt:lpstr>
      <vt:lpstr>Verdana</vt:lpstr>
      <vt:lpstr>Wingdings</vt:lpstr>
      <vt:lpstr>Office 主题</vt:lpstr>
      <vt:lpstr>PowerPoint 演示文稿</vt:lpstr>
      <vt:lpstr>第5章 函数的设计与使用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5.3 默认值参数易出错！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yield单步调试分析</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17580</cp:lastModifiedBy>
  <cp:revision>2114</cp:revision>
  <cp:lastPrinted>2012-11-20T01:52:00Z</cp:lastPrinted>
  <dcterms:created xsi:type="dcterms:W3CDTF">2012-10-13T08:41:00Z</dcterms:created>
  <dcterms:modified xsi:type="dcterms:W3CDTF">2023-10-13T11:53:42Z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78667887253B41C6AA6CCB065ACF8019_12</vt:lpwstr>
  </property>
  <property fmtid="{D5CDD505-2E9C-101B-9397-08002B2CF9AE}" pid="3" name="KSOProductBuildVer">
    <vt:lpwstr>2052-12.1.0.15374</vt:lpwstr>
  </property>
</Properties>
</file>