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bookmarkIdSeed="9">
  <p:sldMasterIdLst>
    <p:sldMasterId id="2147483648" r:id="rId1"/>
  </p:sldMasterIdLst>
  <p:notesMasterIdLst>
    <p:notesMasterId r:id="rId41"/>
  </p:notesMasterIdLst>
  <p:handoutMasterIdLst>
    <p:handoutMasterId r:id="rId42"/>
  </p:handoutMasterIdLst>
  <p:sldIdLst>
    <p:sldId id="256" r:id="rId2"/>
    <p:sldId id="481" r:id="rId3"/>
    <p:sldId id="1161" r:id="rId4"/>
    <p:sldId id="1162" r:id="rId5"/>
    <p:sldId id="1245" r:id="rId6"/>
    <p:sldId id="1164" r:id="rId7"/>
    <p:sldId id="1166" r:id="rId8"/>
    <p:sldId id="1168" r:id="rId9"/>
    <p:sldId id="1170" r:id="rId10"/>
    <p:sldId id="1172" r:id="rId11"/>
    <p:sldId id="1174" r:id="rId12"/>
    <p:sldId id="1175" r:id="rId13"/>
    <p:sldId id="1177" r:id="rId14"/>
    <p:sldId id="1179" r:id="rId15"/>
    <p:sldId id="1181" r:id="rId16"/>
    <p:sldId id="1182" r:id="rId17"/>
    <p:sldId id="1184" r:id="rId18"/>
    <p:sldId id="1185" r:id="rId19"/>
    <p:sldId id="1187" r:id="rId20"/>
    <p:sldId id="1248" r:id="rId21"/>
    <p:sldId id="1258" r:id="rId22"/>
    <p:sldId id="1259" r:id="rId23"/>
    <p:sldId id="1260" r:id="rId24"/>
    <p:sldId id="1261" r:id="rId25"/>
    <p:sldId id="1194" r:id="rId26"/>
    <p:sldId id="1197" r:id="rId27"/>
    <p:sldId id="1199" r:id="rId28"/>
    <p:sldId id="1280" r:id="rId29"/>
    <p:sldId id="1273" r:id="rId30"/>
    <p:sldId id="1274" r:id="rId31"/>
    <p:sldId id="1275" r:id="rId32"/>
    <p:sldId id="1272" r:id="rId33"/>
    <p:sldId id="1281" r:id="rId34"/>
    <p:sldId id="1227" r:id="rId35"/>
    <p:sldId id="1228" r:id="rId36"/>
    <p:sldId id="1276" r:id="rId37"/>
    <p:sldId id="1277" r:id="rId38"/>
    <p:sldId id="514" r:id="rId39"/>
    <p:sldId id="448" r:id="rId40"/>
  </p:sldIdLst>
  <p:sldSz cx="9144000" cy="6858000" type="screen4x3"/>
  <p:notesSz cx="6797675" cy="9928225"/>
  <p:custDataLst>
    <p:tags r:id="rId43"/>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FF"/>
    <a:srgbClr val="E6E6E6"/>
    <a:srgbClr val="000000"/>
    <a:srgbClr val="FFFFFF"/>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5" autoAdjust="0"/>
    <p:restoredTop sz="87665" autoAdjust="0"/>
  </p:normalViewPr>
  <p:slideViewPr>
    <p:cSldViewPr showGuides="1">
      <p:cViewPr varScale="1">
        <p:scale>
          <a:sx n="62" d="100"/>
          <a:sy n="62" d="100"/>
        </p:scale>
        <p:origin x="151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t>10/14/2024</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t>2024/10/13</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Helvetica Neue"/>
              </a:rPr>
              <a:t>Python </a:t>
            </a:r>
            <a:r>
              <a:rPr lang="en-US" altLang="zh-CN" b="0" i="0" dirty="0" err="1">
                <a:solidFill>
                  <a:srgbClr val="333333"/>
                </a:solidFill>
                <a:effectLst/>
                <a:latin typeface="Helvetica Neue"/>
              </a:rPr>
              <a:t>divmod</a:t>
            </a:r>
            <a:r>
              <a:rPr lang="en-US" altLang="zh-CN" b="0" i="0" dirty="0">
                <a:solidFill>
                  <a:srgbClr val="333333"/>
                </a:solidFill>
                <a:effectLst/>
                <a:latin typeface="Helvetica Neue"/>
              </a:rPr>
              <a:t>() </a:t>
            </a:r>
            <a:r>
              <a:rPr lang="zh-CN" altLang="en-US" b="0" i="0" dirty="0">
                <a:solidFill>
                  <a:srgbClr val="333333"/>
                </a:solidFill>
                <a:effectLst/>
                <a:latin typeface="Helvetica Neue"/>
              </a:rPr>
              <a:t>函数接收两个数字类型（非复数）参数，返回一个包含商和余数的元组</a:t>
            </a:r>
            <a:r>
              <a:rPr lang="en-US" altLang="zh-CN" b="0" i="0" dirty="0">
                <a:solidFill>
                  <a:srgbClr val="333333"/>
                </a:solidFill>
                <a:effectLst/>
                <a:latin typeface="Helvetica Neue"/>
              </a:rPr>
              <a:t>(a // b, a % b)</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我们可以使用@property装饰器来创建只读属性，@property装饰器会将方法转换为相同名称的只读属性,可以与所定义的属性配合使用，这样可以防止属性被修改。</a:t>
            </a:r>
            <a:r>
              <a:rPr lang="en-US" altLang="zh-CN"/>
              <a:t>  </a:t>
            </a:r>
            <a:r>
              <a:rPr lang="zh-CN" altLang="en-US"/>
              <a:t>简单说：1可以把方法变为属性，2防止属性被修改</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0" dirty="0" err="1">
                <a:solidFill>
                  <a:srgbClr val="333333"/>
                </a:solidFill>
                <a:effectLst/>
                <a:latin typeface="Helvetica Neue"/>
              </a:rPr>
              <a:t>dir</a:t>
            </a:r>
            <a:r>
              <a:rPr lang="en-US" altLang="zh-CN" b="1" i="0" dirty="0">
                <a:solidFill>
                  <a:srgbClr val="333333"/>
                </a:solidFill>
                <a:effectLst/>
                <a:latin typeface="Helvetica Neue"/>
              </a:rPr>
              <a:t>()</a:t>
            </a:r>
            <a:r>
              <a:rPr lang="zh-CN" altLang="en-US" b="0" i="0" dirty="0">
                <a:solidFill>
                  <a:srgbClr val="333333"/>
                </a:solidFill>
                <a:effectLst/>
                <a:latin typeface="Helvetica Neue"/>
              </a:rPr>
              <a:t> 函数不带参数时，返回当前范围内的变量、方法和定义的类型列表；带参数时，返回参数的属性、方法列表。如果参数包含方法</a:t>
            </a:r>
            <a:r>
              <a:rPr lang="en-US" altLang="zh-CN" b="0" i="0" dirty="0">
                <a:solidFill>
                  <a:srgbClr val="333333"/>
                </a:solidFill>
                <a:effectLst/>
                <a:latin typeface="Helvetica Neue"/>
              </a:rPr>
              <a:t>__</a:t>
            </a:r>
            <a:r>
              <a:rPr lang="en-US" altLang="zh-CN" b="0" i="0" dirty="0" err="1">
                <a:solidFill>
                  <a:srgbClr val="333333"/>
                </a:solidFill>
                <a:effectLst/>
                <a:latin typeface="Helvetica Neue"/>
              </a:rPr>
              <a:t>dir</a:t>
            </a:r>
            <a:r>
              <a:rPr lang="en-US" altLang="zh-CN" b="0" i="0" dirty="0">
                <a:solidFill>
                  <a:srgbClr val="333333"/>
                </a:solidFill>
                <a:effectLst/>
                <a:latin typeface="Helvetica Neue"/>
              </a:rPr>
              <a:t>__()</a:t>
            </a:r>
            <a:r>
              <a:rPr lang="zh-CN" altLang="en-US" b="0" i="0" dirty="0">
                <a:solidFill>
                  <a:srgbClr val="333333"/>
                </a:solidFill>
                <a:effectLst/>
                <a:latin typeface="Helvetica Neue"/>
              </a:rPr>
              <a:t>，该方法将被调用。如果参数不包含</a:t>
            </a:r>
            <a:r>
              <a:rPr lang="en-US" altLang="zh-CN" b="0" i="0" dirty="0">
                <a:solidFill>
                  <a:srgbClr val="333333"/>
                </a:solidFill>
                <a:effectLst/>
                <a:latin typeface="Helvetica Neue"/>
              </a:rPr>
              <a:t>__</a:t>
            </a:r>
            <a:r>
              <a:rPr lang="en-US" altLang="zh-CN" b="0" i="0" dirty="0" err="1">
                <a:solidFill>
                  <a:srgbClr val="333333"/>
                </a:solidFill>
                <a:effectLst/>
                <a:latin typeface="Helvetica Neue"/>
              </a:rPr>
              <a:t>dir</a:t>
            </a:r>
            <a:r>
              <a:rPr lang="en-US" altLang="zh-CN" b="0" i="0" dirty="0">
                <a:solidFill>
                  <a:srgbClr val="333333"/>
                </a:solidFill>
                <a:effectLst/>
                <a:latin typeface="Helvetica Neue"/>
              </a:rPr>
              <a:t>__()</a:t>
            </a:r>
            <a:r>
              <a:rPr lang="zh-CN" altLang="en-US" b="0" i="0" dirty="0">
                <a:solidFill>
                  <a:srgbClr val="333333"/>
                </a:solidFill>
                <a:effectLst/>
                <a:latin typeface="Helvetica Neue"/>
              </a:rPr>
              <a:t>，该方法将最大限度地收集参数信息。</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30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ystem-ui"/>
              </a:rPr>
              <a:t>对于支持继承的编程语言来说，其方法（属性）可能定义在当前类，也可能来自于基类，所以在方法调用时就需要对当前类和基类进行搜索以确定方法所在的位置。而搜索的顺序就是所谓的「方法解析顺序」（</a:t>
            </a:r>
            <a:r>
              <a:rPr lang="en-US" altLang="zh-CN" b="0" i="0" dirty="0">
                <a:solidFill>
                  <a:srgbClr val="000000"/>
                </a:solidFill>
                <a:effectLst/>
                <a:latin typeface="system-ui"/>
              </a:rPr>
              <a:t>Method Resolution Order</a:t>
            </a:r>
            <a:r>
              <a:rPr lang="zh-CN" altLang="en-US" b="0" i="0" dirty="0">
                <a:solidFill>
                  <a:srgbClr val="000000"/>
                </a:solidFill>
                <a:effectLst/>
                <a:latin typeface="system-ui"/>
              </a:rPr>
              <a:t>，或</a:t>
            </a:r>
            <a:r>
              <a:rPr lang="en-US" altLang="zh-CN" b="0" i="0" dirty="0">
                <a:solidFill>
                  <a:srgbClr val="000000"/>
                </a:solidFill>
                <a:effectLst/>
                <a:latin typeface="system-ui"/>
              </a:rPr>
              <a:t>MRO</a:t>
            </a:r>
            <a:r>
              <a:rPr lang="zh-CN" altLang="en-US" b="0" i="0" dirty="0">
                <a:solidFill>
                  <a:srgbClr val="000000"/>
                </a:solidFill>
                <a:effectLst/>
                <a:latin typeface="system-ui"/>
              </a:rPr>
              <a:t>）</a:t>
            </a:r>
            <a:r>
              <a:rPr lang="en-US" altLang="zh-CN" b="0" i="0" dirty="0">
                <a:solidFill>
                  <a:srgbClr val="000000"/>
                </a:solidFill>
                <a:effectLst/>
                <a:latin typeface="system-ui"/>
              </a:rPr>
              <a:t>.</a:t>
            </a:r>
            <a:r>
              <a:rPr lang="zh-CN" altLang="en-US" b="0" i="0" dirty="0">
                <a:solidFill>
                  <a:srgbClr val="000000"/>
                </a:solidFill>
                <a:effectLst/>
                <a:latin typeface="system-ui"/>
              </a:rPr>
              <a:t>对于只支持单继承的语言来说，</a:t>
            </a:r>
            <a:r>
              <a:rPr lang="en-US" altLang="zh-CN" b="0" i="0" dirty="0">
                <a:solidFill>
                  <a:srgbClr val="000000"/>
                </a:solidFill>
                <a:effectLst/>
                <a:latin typeface="system-ui"/>
              </a:rPr>
              <a:t>MRO </a:t>
            </a:r>
            <a:r>
              <a:rPr lang="zh-CN" altLang="en-US" b="0" i="0" dirty="0">
                <a:solidFill>
                  <a:srgbClr val="000000"/>
                </a:solidFill>
                <a:effectLst/>
                <a:latin typeface="system-ui"/>
              </a:rPr>
              <a:t>一般比较简单；而对于 </a:t>
            </a:r>
            <a:r>
              <a:rPr lang="en-US" altLang="zh-CN" b="0" i="0" dirty="0">
                <a:solidFill>
                  <a:srgbClr val="000000"/>
                </a:solidFill>
                <a:effectLst/>
                <a:latin typeface="system-ui"/>
              </a:rPr>
              <a:t>Python </a:t>
            </a:r>
            <a:r>
              <a:rPr lang="zh-CN" altLang="en-US" b="0" i="0" dirty="0">
                <a:solidFill>
                  <a:srgbClr val="000000"/>
                </a:solidFill>
                <a:effectLst/>
                <a:latin typeface="system-ui"/>
              </a:rPr>
              <a:t>这种支持多继承的语言来说，</a:t>
            </a:r>
            <a:r>
              <a:rPr lang="en-US" altLang="zh-CN" b="0" i="0" dirty="0">
                <a:solidFill>
                  <a:srgbClr val="000000"/>
                </a:solidFill>
                <a:effectLst/>
                <a:latin typeface="system-ui"/>
              </a:rPr>
              <a:t>MRO </a:t>
            </a:r>
            <a:r>
              <a:rPr lang="zh-CN" altLang="en-US" b="0" i="0" dirty="0">
                <a:solidFill>
                  <a:srgbClr val="000000"/>
                </a:solidFill>
                <a:effectLst/>
                <a:latin typeface="system-ui"/>
              </a:rPr>
              <a:t>就复杂很多。</a:t>
            </a:r>
            <a:endParaRPr lang="en-US" altLang="zh-CN" b="0" i="0" dirty="0">
              <a:solidFill>
                <a:srgbClr val="000000"/>
              </a:solidFill>
              <a:effectLst/>
              <a:latin typeface="system-ui"/>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32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ystem-ui"/>
              </a:rPr>
              <a:t>对于支持继承的编程语言来说，其方法（属性）可能定义在当前类，也可能来自于基类，所以在方法调用时就需要对当前类和基类进行搜索以确定方法所在的位置。而搜索的顺序就是所谓的「方法解析顺序」（</a:t>
            </a:r>
            <a:r>
              <a:rPr lang="en-US" altLang="zh-CN" b="0" i="0" dirty="0">
                <a:solidFill>
                  <a:srgbClr val="000000"/>
                </a:solidFill>
                <a:effectLst/>
                <a:latin typeface="system-ui"/>
              </a:rPr>
              <a:t>Method Resolution Order</a:t>
            </a:r>
            <a:r>
              <a:rPr lang="zh-CN" altLang="en-US" b="0" i="0" dirty="0">
                <a:solidFill>
                  <a:srgbClr val="000000"/>
                </a:solidFill>
                <a:effectLst/>
                <a:latin typeface="system-ui"/>
              </a:rPr>
              <a:t>，或</a:t>
            </a:r>
            <a:r>
              <a:rPr lang="en-US" altLang="zh-CN" b="0" i="0" dirty="0">
                <a:solidFill>
                  <a:srgbClr val="000000"/>
                </a:solidFill>
                <a:effectLst/>
                <a:latin typeface="system-ui"/>
              </a:rPr>
              <a:t>MRO</a:t>
            </a:r>
            <a:r>
              <a:rPr lang="zh-CN" altLang="en-US" b="0" i="0" dirty="0">
                <a:solidFill>
                  <a:srgbClr val="000000"/>
                </a:solidFill>
                <a:effectLst/>
                <a:latin typeface="system-ui"/>
              </a:rPr>
              <a:t>）</a:t>
            </a:r>
            <a:r>
              <a:rPr lang="en-US" altLang="zh-CN" b="0" i="0" dirty="0">
                <a:solidFill>
                  <a:srgbClr val="000000"/>
                </a:solidFill>
                <a:effectLst/>
                <a:latin typeface="system-ui"/>
              </a:rPr>
              <a:t>.</a:t>
            </a:r>
            <a:r>
              <a:rPr lang="zh-CN" altLang="en-US" b="0" i="0" dirty="0">
                <a:solidFill>
                  <a:srgbClr val="000000"/>
                </a:solidFill>
                <a:effectLst/>
                <a:latin typeface="system-ui"/>
              </a:rPr>
              <a:t>对于只支持单继承的语言来说，</a:t>
            </a:r>
            <a:r>
              <a:rPr lang="en-US" altLang="zh-CN" b="0" i="0" dirty="0">
                <a:solidFill>
                  <a:srgbClr val="000000"/>
                </a:solidFill>
                <a:effectLst/>
                <a:latin typeface="system-ui"/>
              </a:rPr>
              <a:t>MRO </a:t>
            </a:r>
            <a:r>
              <a:rPr lang="zh-CN" altLang="en-US" b="0" i="0" dirty="0">
                <a:solidFill>
                  <a:srgbClr val="000000"/>
                </a:solidFill>
                <a:effectLst/>
                <a:latin typeface="system-ui"/>
              </a:rPr>
              <a:t>一般比较简单；而对于 </a:t>
            </a:r>
            <a:r>
              <a:rPr lang="en-US" altLang="zh-CN" b="0" i="0" dirty="0">
                <a:solidFill>
                  <a:srgbClr val="000000"/>
                </a:solidFill>
                <a:effectLst/>
                <a:latin typeface="system-ui"/>
              </a:rPr>
              <a:t>Python </a:t>
            </a:r>
            <a:r>
              <a:rPr lang="zh-CN" altLang="en-US" b="0" i="0" dirty="0">
                <a:solidFill>
                  <a:srgbClr val="000000"/>
                </a:solidFill>
                <a:effectLst/>
                <a:latin typeface="system-ui"/>
              </a:rPr>
              <a:t>这种支持多继承的语言来说，</a:t>
            </a:r>
            <a:r>
              <a:rPr lang="en-US" altLang="zh-CN" b="0" i="0" dirty="0">
                <a:solidFill>
                  <a:srgbClr val="000000"/>
                </a:solidFill>
                <a:effectLst/>
                <a:latin typeface="system-ui"/>
              </a:rPr>
              <a:t>MRO </a:t>
            </a:r>
            <a:r>
              <a:rPr lang="zh-CN" altLang="en-US" b="0" i="0" dirty="0">
                <a:solidFill>
                  <a:srgbClr val="000000"/>
                </a:solidFill>
                <a:effectLst/>
                <a:latin typeface="system-ui"/>
              </a:rPr>
              <a:t>就复杂很多。</a:t>
            </a:r>
            <a:endParaRPr lang="en-US" altLang="zh-CN" b="0" i="0" dirty="0">
              <a:solidFill>
                <a:srgbClr val="000000"/>
              </a:solidFill>
              <a:effectLst/>
              <a:latin typeface="system-ui"/>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33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ystem-ui"/>
              </a:rPr>
              <a:t>对于支持继承的编程语言来说，其方法（属性）可能定义在当前类，也可能来自于基类，所以在方法调用时就需要对当前类和基类进行搜索以确定方法所在的位置。而搜索的顺序就是所谓的「方法解析顺序」（</a:t>
            </a:r>
            <a:r>
              <a:rPr lang="en-US" altLang="zh-CN" b="0" i="0" dirty="0">
                <a:solidFill>
                  <a:srgbClr val="000000"/>
                </a:solidFill>
                <a:effectLst/>
                <a:latin typeface="system-ui"/>
              </a:rPr>
              <a:t>Method Resolution Order</a:t>
            </a:r>
            <a:r>
              <a:rPr lang="zh-CN" altLang="en-US" b="0" i="0" dirty="0">
                <a:solidFill>
                  <a:srgbClr val="000000"/>
                </a:solidFill>
                <a:effectLst/>
                <a:latin typeface="system-ui"/>
              </a:rPr>
              <a:t>，或</a:t>
            </a:r>
            <a:r>
              <a:rPr lang="en-US" altLang="zh-CN" b="0" i="0" dirty="0">
                <a:solidFill>
                  <a:srgbClr val="000000"/>
                </a:solidFill>
                <a:effectLst/>
                <a:latin typeface="system-ui"/>
              </a:rPr>
              <a:t>MRO</a:t>
            </a:r>
            <a:r>
              <a:rPr lang="zh-CN" altLang="en-US" b="0" i="0" dirty="0">
                <a:solidFill>
                  <a:srgbClr val="000000"/>
                </a:solidFill>
                <a:effectLst/>
                <a:latin typeface="system-ui"/>
              </a:rPr>
              <a:t>）</a:t>
            </a:r>
            <a:r>
              <a:rPr lang="en-US" altLang="zh-CN" b="0" i="0" dirty="0">
                <a:solidFill>
                  <a:srgbClr val="000000"/>
                </a:solidFill>
                <a:effectLst/>
                <a:latin typeface="system-ui"/>
              </a:rPr>
              <a:t>.</a:t>
            </a:r>
            <a:r>
              <a:rPr lang="zh-CN" altLang="en-US" b="0" i="0" dirty="0">
                <a:solidFill>
                  <a:srgbClr val="000000"/>
                </a:solidFill>
                <a:effectLst/>
                <a:latin typeface="system-ui"/>
              </a:rPr>
              <a:t>对于只支持单继承的语言来说，</a:t>
            </a:r>
            <a:r>
              <a:rPr lang="en-US" altLang="zh-CN" b="0" i="0" dirty="0">
                <a:solidFill>
                  <a:srgbClr val="000000"/>
                </a:solidFill>
                <a:effectLst/>
                <a:latin typeface="system-ui"/>
              </a:rPr>
              <a:t>MRO </a:t>
            </a:r>
            <a:r>
              <a:rPr lang="zh-CN" altLang="en-US" b="0" i="0" dirty="0">
                <a:solidFill>
                  <a:srgbClr val="000000"/>
                </a:solidFill>
                <a:effectLst/>
                <a:latin typeface="system-ui"/>
              </a:rPr>
              <a:t>一般比较简单；而对于 </a:t>
            </a:r>
            <a:r>
              <a:rPr lang="en-US" altLang="zh-CN" b="0" i="0" dirty="0">
                <a:solidFill>
                  <a:srgbClr val="000000"/>
                </a:solidFill>
                <a:effectLst/>
                <a:latin typeface="system-ui"/>
              </a:rPr>
              <a:t>Python </a:t>
            </a:r>
            <a:r>
              <a:rPr lang="zh-CN" altLang="en-US" b="0" i="0" dirty="0">
                <a:solidFill>
                  <a:srgbClr val="000000"/>
                </a:solidFill>
                <a:effectLst/>
                <a:latin typeface="system-ui"/>
              </a:rPr>
              <a:t>这种支持多继承的语言来说，</a:t>
            </a:r>
            <a:r>
              <a:rPr lang="en-US" altLang="zh-CN" b="0" i="0" dirty="0">
                <a:solidFill>
                  <a:srgbClr val="000000"/>
                </a:solidFill>
                <a:effectLst/>
                <a:latin typeface="system-ui"/>
              </a:rPr>
              <a:t>MRO </a:t>
            </a:r>
            <a:r>
              <a:rPr lang="zh-CN" altLang="en-US" b="0" i="0" dirty="0">
                <a:solidFill>
                  <a:srgbClr val="000000"/>
                </a:solidFill>
                <a:effectLst/>
                <a:latin typeface="system-ui"/>
              </a:rPr>
              <a:t>就复杂很多。</a:t>
            </a:r>
            <a:endParaRPr lang="en-US" altLang="zh-CN" b="0" i="0" dirty="0">
              <a:solidFill>
                <a:srgbClr val="000000"/>
              </a:solidFill>
              <a:effectLst/>
              <a:latin typeface="system-ui"/>
            </a:endParaRP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34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7C543DC-16DF-48CF-95C9-8AFFB78A12BE}" type="datetime1">
              <a:rPr lang="zh-CN" altLang="en-US" smtClean="0"/>
              <a:t>2024/10/13</a:t>
            </a:fld>
            <a:endParaRPr lang="zh-CN" altLang="en-US" dirty="0"/>
          </a:p>
        </p:txBody>
      </p:sp>
    </p:spTree>
  </p:cSld>
  <p:clrMapOvr>
    <a:masterClrMapping/>
  </p:clrMapOvr>
  <p:transition spd="slow" advClick="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EEC5C7F-9854-475C-AC43-14E0B990A8B1}" type="datetime1">
              <a:rPr lang="zh-CN" altLang="en-US" smtClean="0"/>
              <a:t>2024/10/13</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B641D3A0-9C34-4299-AEEE-9C8B42757B47}" type="datetime1">
              <a:rPr lang="zh-CN" altLang="en-US" smtClean="0"/>
              <a:t>2024/10/13</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0CB6151D-9ABA-47F0-8B12-F668409623D1}" type="datetime1">
              <a:rPr lang="zh-CN" altLang="en-US" smtClean="0"/>
              <a:t>2024/10/13</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27E7B098-0742-4CD3-A91D-4A0DAF50A28D}" type="datetime1">
              <a:rPr lang="zh-CN" altLang="en-US" smtClean="0"/>
              <a:t>2024/10/13</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5CF1A08-4265-4F5C-850F-90CA889EAC45}" type="datetime1">
              <a:rPr lang="zh-CN" altLang="en-US" smtClean="0"/>
              <a:t>2024/10/13</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E12F89C6-4D22-4049-948A-1475B3B94D16}" type="datetime1">
              <a:rPr lang="zh-CN" altLang="en-US" smtClean="0"/>
              <a:t>2024/10/13</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E111B1E-6835-46AA-A5EC-F7D7B808C2C5}" type="datetime1">
              <a:rPr lang="zh-CN" altLang="en-US" smtClean="0"/>
              <a:t>2024/10/13</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1" name="图片 2"/>
          <p:cNvPicPr>
            <a:picLocks noChangeAspect="1"/>
          </p:cNvPicPr>
          <p:nvPr userDrawn="1"/>
        </p:nvPicPr>
        <p:blipFill>
          <a:blip r:embed="rId10"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pic>
        <p:nvPicPr>
          <p:cNvPr id="2" name="图片 1"/>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8C49790-A261-49A7-9FF3-7DC7F349EF8E}" type="datetime1">
              <a:rPr lang="zh-CN" altLang="en-US" smtClean="0"/>
              <a:t>2024/10/13</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anose="02020603050405020304" pitchFamily="18" charset="0"/>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xml"/><Relationship Id="rId4" Type="http://schemas.openxmlformats.org/officeDocument/2006/relationships/image" Target="../media/image23.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641340"/>
          </a:xfrm>
          <a:prstGeom prst="rect">
            <a:avLst/>
          </a:prstGeom>
        </p:spPr>
        <p:txBody>
          <a:bodyPr wrap="square">
            <a:spAutoFit/>
          </a:bodyPr>
          <a:lstStyle/>
          <a:p>
            <a:pPr algn="ctr" eaLnBrk="1" hangingPunct="1">
              <a:buFont typeface="Wingdings" panose="05000000000000000000" pitchFamily="2" charset="2"/>
              <a:buNone/>
            </a:pPr>
            <a:r>
              <a:rPr lang="en-US" altLang="zh-CN" sz="3600" b="1" dirty="0">
                <a:latin typeface="Comic Sans MS" panose="030F0702030302020204" pitchFamily="66" charset="0"/>
              </a:rPr>
              <a:t>Python</a:t>
            </a:r>
            <a:r>
              <a:rPr lang="zh-CN" altLang="en-US" sz="3600" b="1" dirty="0">
                <a:latin typeface="Comic Sans MS" panose="030F0702030302020204" pitchFamily="66" charset="0"/>
              </a:rPr>
              <a:t>语言与系统设计</a:t>
            </a:r>
          </a:p>
          <a:p>
            <a:pPr algn="ctr" eaLnBrk="1" hangingPunct="1">
              <a:buFont typeface="Wingdings" panose="05000000000000000000" pitchFamily="2" charset="2"/>
              <a:buNone/>
            </a:pPr>
            <a:r>
              <a:rPr lang="zh-CN" altLang="en-US" sz="1400" b="1" dirty="0">
                <a:latin typeface="Comic Sans MS" panose="030F0702030302020204" pitchFamily="66" charset="0"/>
              </a:rPr>
              <a:t>（</a:t>
            </a:r>
            <a:r>
              <a:rPr lang="zh-CN" altLang="en-US" sz="1400" b="1" dirty="0">
                <a:solidFill>
                  <a:schemeClr val="accent2"/>
                </a:solidFill>
                <a:latin typeface="Comic Sans MS" panose="030F0702030302020204" pitchFamily="66" charset="0"/>
              </a:rPr>
              <a:t>面向对象程序设计</a:t>
            </a:r>
            <a:r>
              <a:rPr lang="zh-CN" altLang="en-US" sz="1400" b="1" dirty="0">
                <a:latin typeface="Comic Sans MS" panose="030F0702030302020204" pitchFamily="66" charset="0"/>
              </a:rPr>
              <a:t>）</a:t>
            </a:r>
          </a:p>
          <a:p>
            <a:pPr algn="ctr" eaLnBrk="1" hangingPunct="1">
              <a:buFont typeface="Wingdings" panose="05000000000000000000" pitchFamily="2" charset="2"/>
              <a:buNone/>
            </a:pPr>
            <a:r>
              <a:rPr lang="en-US" altLang="zh-CN" sz="3200" dirty="0">
                <a:latin typeface="Comic Sans MS" panose="030F0702030302020204" pitchFamily="66" charset="0"/>
                <a:ea typeface="MS PMincho" panose="02020600040205080304" pitchFamily="18" charset="-128"/>
              </a:rPr>
              <a:t> </a:t>
            </a:r>
            <a:r>
              <a:rPr lang="en-US" altLang="zh-CN" sz="3200" b="1" dirty="0">
                <a:solidFill>
                  <a:schemeClr val="tx2"/>
                </a:solidFill>
                <a:latin typeface="Garamond" panose="02020404030301010803" pitchFamily="18" charset="0"/>
                <a:ea typeface="方正舒体" panose="02010601030101010101" pitchFamily="2" charset="-122"/>
              </a:rPr>
              <a:t>Python Language &amp; System Design</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6</a:t>
            </a:r>
            <a:r>
              <a:rPr lang="zh-CN" altLang="en-US" sz="3200" b="1" dirty="0">
                <a:solidFill>
                  <a:srgbClr val="FF0000"/>
                </a:solidFill>
                <a:latin typeface="Comic Sans MS" panose="030F0702030302020204" pitchFamily="66" charset="0"/>
              </a:rPr>
              <a:t>章 面向对象程序设计</a:t>
            </a:r>
            <a:endParaRPr lang="en-US" altLang="zh-CN" sz="3200" b="1" dirty="0">
              <a:solidFill>
                <a:srgbClr val="FF0000"/>
              </a:solidFill>
              <a:latin typeface="Comic Sans MS" panose="030F0702030302020204" pitchFamily="66" charset="0"/>
            </a:endParaRPr>
          </a:p>
          <a:p>
            <a:pPr algn="ctr" eaLnBrk="1" hangingPunct="1">
              <a:buFont typeface="Wingdings" panose="05000000000000000000" pitchFamily="2" charset="2"/>
              <a:buNone/>
            </a:pPr>
            <a:r>
              <a:rPr lang="en-US" altLang="zh-CN" sz="3200" b="1" dirty="0">
                <a:solidFill>
                  <a:srgbClr val="FF0000"/>
                </a:solidFill>
                <a:latin typeface="Comic Sans MS" panose="030F0702030302020204" pitchFamily="66" charset="0"/>
              </a:rPr>
              <a:t>(Object oriented Programming)</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Python</a:t>
            </a:r>
            <a:r>
              <a:rPr lang="zh-CN" altLang="en-US" sz="2600" b="1" dirty="0">
                <a:solidFill>
                  <a:schemeClr val="tx2"/>
                </a:solidFill>
                <a:latin typeface="宋体" panose="02010600030101010101" pitchFamily="2" charset="-122"/>
              </a:rPr>
              <a:t>语言与系统设计课程组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rgbClr val="0000FF"/>
                </a:solidFill>
                <a:latin typeface="宋体" panose="02010600030101010101" pitchFamily="2" charset="-122"/>
              </a:rPr>
              <a:t>李培培 马学森 李俊照</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p:cNvSpPr>
          <p:nvPr>
            <p:ph idx="1"/>
          </p:nvPr>
        </p:nvSpPr>
        <p:spPr>
          <a:xfrm>
            <a:off x="751981" y="1484784"/>
            <a:ext cx="8229600" cy="4678451"/>
          </a:xfrm>
        </p:spPr>
        <p:txBody>
          <a:bodyPr anchor="t"/>
          <a:lstStyle/>
          <a:p>
            <a:pPr>
              <a:lnSpc>
                <a:spcPct val="130000"/>
              </a:lnSpc>
              <a:spcBef>
                <a:spcPts val="600"/>
              </a:spcBef>
              <a:spcAft>
                <a:spcPts val="600"/>
              </a:spcAft>
              <a:buClr>
                <a:srgbClr val="FF0000"/>
              </a:buClr>
              <a:buFont typeface="Wingdings" panose="05000000000000000000" pitchFamily="2" charset="2"/>
              <a:buChar char="n"/>
            </a:pPr>
            <a:r>
              <a:rPr lang="en-US" altLang="en-US" sz="1800" b="1" dirty="0"/>
              <a:t>Python类型的动态性使得我们可以动态为自定义类及其对象增加新的属性和行为，俗称</a:t>
            </a:r>
            <a:r>
              <a:rPr lang="en-US" altLang="en-US" sz="1800" b="1" dirty="0">
                <a:solidFill>
                  <a:srgbClr val="FF0000"/>
                </a:solidFill>
              </a:rPr>
              <a:t>混入（mixin）机制</a:t>
            </a:r>
            <a:r>
              <a:rPr lang="en-US" altLang="en-US" sz="1800" b="1" dirty="0"/>
              <a:t>，这在大型项目开发中会非常方便和实用</a:t>
            </a:r>
            <a:r>
              <a:rPr lang="en-US" altLang="en-US" sz="1800" dirty="0"/>
              <a:t>。</a:t>
            </a:r>
          </a:p>
          <a:p>
            <a:pPr lvl="1">
              <a:lnSpc>
                <a:spcPct val="130000"/>
              </a:lnSpc>
              <a:spcBef>
                <a:spcPts val="600"/>
              </a:spcBef>
              <a:spcAft>
                <a:spcPts val="600"/>
              </a:spcAft>
              <a:buClr>
                <a:srgbClr val="FF0000"/>
              </a:buClr>
              <a:buFont typeface="Wingdings" panose="05000000000000000000" pitchFamily="2" charset="2"/>
              <a:buChar char="ü"/>
            </a:pPr>
            <a:r>
              <a:rPr lang="en-US" altLang="en-US" sz="1800" dirty="0" err="1"/>
              <a:t>例如</a:t>
            </a:r>
            <a:r>
              <a:rPr lang="zh-CN" altLang="en-US" sz="1800" dirty="0"/>
              <a:t>：</a:t>
            </a:r>
            <a:r>
              <a:rPr lang="en-US" altLang="en-US" sz="1800" dirty="0"/>
              <a:t>系统中的所有用户分类非常复杂，不同用户组具有不同的行为和权限，且可能会经常改变。这时可以独立地定义一些行为，然后根据需要来为不同的用户设置相应的行为能力。</a:t>
            </a:r>
          </a:p>
        </p:txBody>
      </p:sp>
      <p:sp>
        <p:nvSpPr>
          <p:cNvPr id="3891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10</a:t>
            </a:fld>
            <a:endParaRPr lang="zh-CN" altLang="en-US" sz="1050" dirty="0"/>
          </a:p>
        </p:txBody>
      </p:sp>
      <p:sp>
        <p:nvSpPr>
          <p:cNvPr id="6" name="标题 26625"/>
          <p:cNvSpPr>
            <a:spLocks noGrp="1"/>
          </p:cNvSpPr>
          <p:nvPr>
            <p:ph type="title"/>
          </p:nvPr>
        </p:nvSpPr>
        <p:spPr>
          <a:xfrm>
            <a:off x="466403" y="753730"/>
            <a:ext cx="9116695" cy="900746"/>
          </a:xfrm>
        </p:spPr>
        <p:txBody>
          <a:bodyPr anchor="ctr">
            <a:normAutofit/>
          </a:bodyPr>
          <a:lstStyle/>
          <a:p>
            <a:pPr marL="571500" indent="-571500">
              <a:lnSpc>
                <a:spcPct val="130000"/>
              </a:lnSpc>
              <a:spcBef>
                <a:spcPts val="600"/>
              </a:spcBef>
              <a:buClr>
                <a:srgbClr val="FF0000"/>
              </a:buClr>
              <a:buSzPct val="90000"/>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cs typeface="+mn-cs"/>
              </a:rPr>
              <a:t>类成员与实例成员</a:t>
            </a: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6.2 </a:t>
                </a:r>
                <a:r>
                  <a:rPr lang="zh-CN" altLang="en-US" sz="3600" b="1" dirty="0">
                    <a:latin typeface="Times New Roman" panose="02020603050405020304" pitchFamily="18" charset="0"/>
                    <a:ea typeface="黑体" panose="02010609060101010101" pitchFamily="49" charset="-122"/>
                  </a:rPr>
                  <a:t> 类的定义与使用</a:t>
                </a:r>
                <a:endParaRPr lang="zh-CN" altLang="en-US" sz="3600" b="1" dirty="0">
                  <a:latin typeface="黑体" panose="02010609060101010101" pitchFamily="49" charset="-122"/>
                  <a:ea typeface="黑体" panose="02010609060101010101"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Content Placeholder 2"/>
          <p:cNvSpPr txBox="1"/>
          <p:nvPr/>
        </p:nvSpPr>
        <p:spPr bwMode="auto">
          <a:xfrm>
            <a:off x="970790" y="3501008"/>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en-US" sz="1350" dirty="0">
                <a:latin typeface="Consolas" panose="020B0609020204030204" charset="0"/>
              </a:rPr>
              <a:t>&gt;&gt;&gt; </a:t>
            </a:r>
            <a:r>
              <a:rPr lang="en-US" altLang="en-US" sz="1350" dirty="0">
                <a:solidFill>
                  <a:srgbClr val="0000FF"/>
                </a:solidFill>
                <a:latin typeface="Consolas" panose="020B0609020204030204" charset="0"/>
              </a:rPr>
              <a:t>import</a:t>
            </a:r>
            <a:r>
              <a:rPr lang="en-US" altLang="en-US" sz="1350" dirty="0">
                <a:latin typeface="Consolas" panose="020B0609020204030204" charset="0"/>
              </a:rPr>
              <a:t> types</a:t>
            </a:r>
          </a:p>
          <a:p>
            <a:pPr marL="0" indent="0">
              <a:buFont typeface="Arial" panose="020B0604020202020204" pitchFamily="34" charset="0"/>
              <a:buNone/>
            </a:pPr>
            <a:r>
              <a:rPr lang="en-US" altLang="en-US" sz="1350" dirty="0">
                <a:latin typeface="Consolas" panose="020B0609020204030204" charset="0"/>
              </a:rPr>
              <a:t>&gt;&gt;&gt; </a:t>
            </a:r>
            <a:r>
              <a:rPr lang="en-US" altLang="en-US" sz="1350" dirty="0">
                <a:solidFill>
                  <a:srgbClr val="0000FF"/>
                </a:solidFill>
                <a:latin typeface="Consolas" panose="020B0609020204030204" charset="0"/>
              </a:rPr>
              <a:t>class</a:t>
            </a:r>
            <a:r>
              <a:rPr lang="en-US" altLang="en-US" sz="1350" dirty="0">
                <a:latin typeface="Consolas" panose="020B0609020204030204" charset="0"/>
              </a:rPr>
              <a:t> Person(object):</a:t>
            </a:r>
          </a:p>
          <a:p>
            <a:pPr marL="0" indent="0">
              <a:buFont typeface="Arial" panose="020B0604020202020204" pitchFamily="34" charset="0"/>
              <a:buNone/>
            </a:pPr>
            <a:r>
              <a:rPr lang="en-US" altLang="en-US" sz="1350" dirty="0">
                <a:latin typeface="Consolas" panose="020B0609020204030204" charset="0"/>
              </a:rPr>
              <a:t>    </a:t>
            </a:r>
            <a:r>
              <a:rPr lang="en-US" altLang="en-US" sz="1350" dirty="0">
                <a:solidFill>
                  <a:srgbClr val="0000FF"/>
                </a:solidFill>
                <a:latin typeface="Consolas" panose="020B0609020204030204" charset="0"/>
              </a:rPr>
              <a:t>def</a:t>
            </a:r>
            <a:r>
              <a:rPr lang="en-US" altLang="en-US" sz="1350" dirty="0">
                <a:latin typeface="Consolas" panose="020B0609020204030204" charset="0"/>
              </a:rPr>
              <a:t> __</a:t>
            </a:r>
            <a:r>
              <a:rPr lang="en-US" altLang="en-US" sz="1350" dirty="0" err="1">
                <a:latin typeface="Consolas" panose="020B0609020204030204" charset="0"/>
              </a:rPr>
              <a:t>init</a:t>
            </a:r>
            <a:r>
              <a:rPr lang="en-US" altLang="en-US" sz="1350" dirty="0">
                <a:latin typeface="Consolas" panose="020B0609020204030204" charset="0"/>
              </a:rPr>
              <a:t>__(self, name):                      </a:t>
            </a:r>
            <a:r>
              <a:rPr lang="en-US" altLang="zh-CN" sz="1350" dirty="0">
                <a:solidFill>
                  <a:srgbClr val="FF0000"/>
                </a:solidFill>
                <a:latin typeface="Consolas" panose="020B0609020204030204" charset="0"/>
              </a:rPr>
              <a:t>#</a:t>
            </a:r>
            <a:r>
              <a:rPr lang="zh-CN" altLang="en-US" sz="1350" dirty="0">
                <a:solidFill>
                  <a:srgbClr val="FF0000"/>
                </a:solidFill>
                <a:latin typeface="Consolas" panose="020B0609020204030204" charset="0"/>
              </a:rPr>
              <a:t>构造函数</a:t>
            </a:r>
            <a:endParaRPr lang="en-US" altLang="en-US" sz="1350" dirty="0">
              <a:solidFill>
                <a:srgbClr val="FF0000"/>
              </a:solidFill>
              <a:latin typeface="Consolas" panose="020B0609020204030204" charset="0"/>
            </a:endParaRPr>
          </a:p>
          <a:p>
            <a:pPr marL="0" indent="0">
              <a:buFont typeface="Arial" panose="020B0604020202020204" pitchFamily="34" charset="0"/>
              <a:buNone/>
            </a:pPr>
            <a:r>
              <a:rPr lang="en-US" altLang="en-US" sz="1350" dirty="0">
                <a:latin typeface="Consolas" panose="020B0609020204030204" charset="0"/>
              </a:rPr>
              <a:t>        assert </a:t>
            </a:r>
            <a:r>
              <a:rPr lang="en-US" altLang="en-US" sz="1350" dirty="0" err="1">
                <a:latin typeface="Consolas" panose="020B0609020204030204" charset="0"/>
              </a:rPr>
              <a:t>isinstance</a:t>
            </a:r>
            <a:r>
              <a:rPr lang="en-US" altLang="en-US" sz="1350" dirty="0">
                <a:latin typeface="Consolas" panose="020B0609020204030204" charset="0"/>
              </a:rPr>
              <a:t>(name, </a:t>
            </a:r>
            <a:r>
              <a:rPr lang="en-US" altLang="en-US" sz="1350" dirty="0" err="1">
                <a:latin typeface="Consolas" panose="020B0609020204030204" charset="0"/>
              </a:rPr>
              <a:t>str</a:t>
            </a:r>
            <a:r>
              <a:rPr lang="en-US" altLang="en-US" sz="1350" dirty="0">
                <a:latin typeface="Consolas" panose="020B0609020204030204" charset="0"/>
              </a:rPr>
              <a:t>), 'name must be string'</a:t>
            </a:r>
          </a:p>
          <a:p>
            <a:pPr marL="0" indent="0">
              <a:buFont typeface="Arial" panose="020B0604020202020204" pitchFamily="34" charset="0"/>
              <a:buNone/>
            </a:pPr>
            <a:r>
              <a:rPr lang="en-US" altLang="en-US" sz="1350" dirty="0">
                <a:latin typeface="Consolas" panose="020B0609020204030204" charset="0"/>
              </a:rPr>
              <a:t>        self.name = name</a:t>
            </a:r>
          </a:p>
          <a:p>
            <a:pPr marL="0" indent="0">
              <a:lnSpc>
                <a:spcPts val="800"/>
              </a:lnSpc>
              <a:spcBef>
                <a:spcPts val="0"/>
              </a:spcBef>
              <a:buFont typeface="Arial" panose="020B0604020202020204" pitchFamily="34" charset="0"/>
              <a:buNone/>
            </a:pPr>
            <a:endParaRPr lang="en-US" altLang="en-US" sz="1350" dirty="0">
              <a:latin typeface="Consolas" panose="020B0609020204030204" charset="0"/>
            </a:endParaRPr>
          </a:p>
          <a:p>
            <a:pPr marL="0" indent="0">
              <a:buFont typeface="Arial" panose="020B0604020202020204" pitchFamily="34" charset="0"/>
              <a:buNone/>
            </a:pPr>
            <a:r>
              <a:rPr lang="en-US" altLang="en-US" sz="1350" dirty="0">
                <a:latin typeface="Consolas" panose="020B0609020204030204" charset="0"/>
              </a:rPr>
              <a:t>&gt;&gt;&gt; </a:t>
            </a:r>
            <a:r>
              <a:rPr lang="en-US" altLang="en-US" sz="1350" dirty="0" err="1">
                <a:solidFill>
                  <a:srgbClr val="0000FF"/>
                </a:solidFill>
                <a:latin typeface="Consolas" panose="020B0609020204030204" charset="0"/>
              </a:rPr>
              <a:t>def</a:t>
            </a:r>
            <a:r>
              <a:rPr lang="en-US" altLang="en-US" sz="1350" dirty="0">
                <a:latin typeface="Consolas" panose="020B0609020204030204" charset="0"/>
              </a:rPr>
              <a:t> sing(self):</a:t>
            </a:r>
          </a:p>
          <a:p>
            <a:pPr marL="0" indent="0">
              <a:buFont typeface="Arial" panose="020B0604020202020204" pitchFamily="34" charset="0"/>
              <a:buNone/>
            </a:pPr>
            <a:r>
              <a:rPr lang="en-US" altLang="en-US" sz="1350" dirty="0">
                <a:latin typeface="Consolas" panose="020B0609020204030204" charset="0"/>
              </a:rPr>
              <a:t>    print(self.name+' can sing.')</a:t>
            </a:r>
          </a:p>
          <a:p>
            <a:pPr marL="0" indent="0">
              <a:lnSpc>
                <a:spcPts val="500"/>
              </a:lnSpc>
              <a:buFont typeface="Arial" panose="020B0604020202020204" pitchFamily="34" charset="0"/>
              <a:buNone/>
            </a:pPr>
            <a:endParaRPr lang="en-US" altLang="en-US" sz="1350" dirty="0">
              <a:latin typeface="Consolas" panose="020B0609020204030204" charset="0"/>
            </a:endParaRPr>
          </a:p>
          <a:p>
            <a:pPr marL="0" indent="0">
              <a:buFont typeface="Arial" panose="020B0604020202020204" pitchFamily="34" charset="0"/>
              <a:buNone/>
            </a:pPr>
            <a:r>
              <a:rPr lang="en-US" altLang="en-US" sz="1350" dirty="0">
                <a:latin typeface="Consolas" panose="020B0609020204030204" charset="0"/>
              </a:rPr>
              <a:t>&gt;&gt;&gt; </a:t>
            </a:r>
            <a:r>
              <a:rPr lang="en-US" altLang="en-US" sz="1350" dirty="0" err="1">
                <a:solidFill>
                  <a:srgbClr val="0000FF"/>
                </a:solidFill>
                <a:latin typeface="Consolas" panose="020B0609020204030204" charset="0"/>
              </a:rPr>
              <a:t>def</a:t>
            </a:r>
            <a:r>
              <a:rPr lang="en-US" altLang="en-US" sz="1350" dirty="0">
                <a:latin typeface="Consolas" panose="020B0609020204030204" charset="0"/>
              </a:rPr>
              <a:t> walk(self):</a:t>
            </a:r>
          </a:p>
          <a:p>
            <a:pPr marL="0" indent="0">
              <a:buFont typeface="Arial" panose="020B0604020202020204" pitchFamily="34" charset="0"/>
              <a:buNone/>
            </a:pPr>
            <a:r>
              <a:rPr lang="en-US" altLang="en-US" sz="1350" dirty="0">
                <a:latin typeface="Consolas" panose="020B0609020204030204" charset="0"/>
              </a:rPr>
              <a:t>    print(self.name+' can walk.')</a:t>
            </a:r>
          </a:p>
          <a:p>
            <a:pPr marL="0" indent="0">
              <a:lnSpc>
                <a:spcPts val="700"/>
              </a:lnSpc>
              <a:buFont typeface="Arial" panose="020B0604020202020204" pitchFamily="34" charset="0"/>
              <a:buNone/>
            </a:pPr>
            <a:r>
              <a:rPr lang="en-US" altLang="en-US" sz="1350" dirty="0">
                <a:latin typeface="Consolas" panose="020B0609020204030204" charset="0"/>
              </a:rPr>
              <a:t>	</a:t>
            </a:r>
          </a:p>
          <a:p>
            <a:pPr marL="0" indent="0">
              <a:buFont typeface="Arial" panose="020B0604020202020204" pitchFamily="34" charset="0"/>
              <a:buNone/>
            </a:pPr>
            <a:r>
              <a:rPr lang="en-US" altLang="en-US" sz="1350" dirty="0">
                <a:latin typeface="Consolas" panose="020B0609020204030204" charset="0"/>
              </a:rPr>
              <a:t>&gt;&gt;&gt; </a:t>
            </a:r>
            <a:r>
              <a:rPr lang="en-US" altLang="en-US" sz="1350" dirty="0" err="1">
                <a:solidFill>
                  <a:srgbClr val="0000FF"/>
                </a:solidFill>
                <a:latin typeface="Consolas" panose="020B0609020204030204" charset="0"/>
              </a:rPr>
              <a:t>def</a:t>
            </a:r>
            <a:r>
              <a:rPr lang="en-US" altLang="en-US" sz="1350" dirty="0">
                <a:latin typeface="Consolas" panose="020B0609020204030204" charset="0"/>
              </a:rPr>
              <a:t> eat(self):</a:t>
            </a:r>
          </a:p>
          <a:p>
            <a:pPr marL="0" indent="0">
              <a:buFont typeface="Arial" panose="020B0604020202020204" pitchFamily="34" charset="0"/>
              <a:buNone/>
            </a:pPr>
            <a:r>
              <a:rPr lang="en-US" altLang="en-US" sz="1350" dirty="0">
                <a:latin typeface="Consolas" panose="020B0609020204030204" charset="0"/>
              </a:rPr>
              <a:t>    print(self.name+' can eat.')</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89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a:spLocks noGrp="1"/>
          </p:cNvSpPr>
          <p:nvPr>
            <p:ph idx="1"/>
          </p:nvPr>
        </p:nvSpPr>
        <p:spPr>
          <a:xfrm>
            <a:off x="827584" y="1816642"/>
            <a:ext cx="8229600" cy="4678451"/>
          </a:xfrm>
        </p:spPr>
        <p:txBody>
          <a:bodyPr anchor="t"/>
          <a:lstStyle/>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a:t>
            </a:r>
            <a:r>
              <a:rPr lang="en-US" altLang="en-US" sz="1400" dirty="0">
                <a:latin typeface="Consolas" panose="020B0609020204030204" charset="0"/>
              </a:rPr>
              <a:t> = Person('</a:t>
            </a:r>
            <a:r>
              <a:rPr lang="en-US" altLang="en-US" sz="1400" dirty="0" err="1">
                <a:latin typeface="Consolas" panose="020B0609020204030204" charset="0"/>
              </a:rPr>
              <a:t>zhang</a:t>
            </a:r>
            <a:r>
              <a:rPr lang="en-US" altLang="en-US" sz="1400" dirty="0">
                <a:latin typeface="Consolas" panose="020B0609020204030204" charset="0"/>
              </a:rPr>
              <a:t>')</a:t>
            </a: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zhang.sing</a:t>
            </a:r>
            <a:r>
              <a:rPr lang="en-US" altLang="en-US" sz="1400" dirty="0">
                <a:latin typeface="Consolas" panose="020B0609020204030204" charset="0"/>
              </a:rPr>
              <a:t>()                                  </a:t>
            </a:r>
            <a:r>
              <a:rPr lang="en-US" altLang="en-US" sz="1400" dirty="0">
                <a:solidFill>
                  <a:srgbClr val="0000FF"/>
                </a:solidFill>
                <a:latin typeface="Consolas" panose="020B0609020204030204" charset="0"/>
              </a:rPr>
              <a:t>#</a:t>
            </a:r>
            <a:r>
              <a:rPr lang="en-US" altLang="en-US" sz="1400" dirty="0" err="1">
                <a:solidFill>
                  <a:srgbClr val="0000FF"/>
                </a:solidFill>
                <a:latin typeface="Consolas" panose="020B0609020204030204" charset="0"/>
              </a:rPr>
              <a:t>用户不具有该行为</a:t>
            </a:r>
            <a:endParaRPr lang="en-US" altLang="en-US" sz="1400" dirty="0">
              <a:solidFill>
                <a:srgbClr val="0000FF"/>
              </a:solidFill>
              <a:latin typeface="Consolas" panose="020B0609020204030204" charset="0"/>
            </a:endParaRPr>
          </a:p>
          <a:p>
            <a:pPr marL="0" indent="0">
              <a:spcBef>
                <a:spcPts val="600"/>
              </a:spcBef>
              <a:buNone/>
            </a:pPr>
            <a:r>
              <a:rPr lang="en-US" altLang="en-US" sz="1400" dirty="0" err="1">
                <a:solidFill>
                  <a:srgbClr val="FF0000"/>
                </a:solidFill>
                <a:latin typeface="Consolas" panose="020B0609020204030204" charset="0"/>
              </a:rPr>
              <a:t>AttributeError</a:t>
            </a:r>
            <a:r>
              <a:rPr lang="en-US" altLang="en-US" sz="1400" dirty="0">
                <a:solidFill>
                  <a:srgbClr val="FF0000"/>
                </a:solidFill>
                <a:latin typeface="Consolas" panose="020B0609020204030204" charset="0"/>
              </a:rPr>
              <a:t>: 'Person' object has no attribute 'sing'</a:t>
            </a: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zhang.sing</a:t>
            </a:r>
            <a:r>
              <a:rPr lang="en-US" altLang="en-US" sz="1400" dirty="0">
                <a:latin typeface="Consolas" panose="020B0609020204030204" charset="0"/>
              </a:rPr>
              <a:t> = </a:t>
            </a:r>
            <a:r>
              <a:rPr lang="en-US" altLang="en-US" sz="1400" dirty="0" err="1">
                <a:latin typeface="Consolas" panose="020B0609020204030204" charset="0"/>
              </a:rPr>
              <a:t>types.MethodType</a:t>
            </a:r>
            <a:r>
              <a:rPr lang="en-US" altLang="en-US" sz="1400" dirty="0">
                <a:latin typeface="Consolas" panose="020B0609020204030204" charset="0"/>
              </a:rPr>
              <a:t>(sing, </a:t>
            </a:r>
            <a:r>
              <a:rPr lang="en-US" altLang="en-US" sz="1400" dirty="0" err="1">
                <a:latin typeface="Consolas" panose="020B0609020204030204" charset="0"/>
              </a:rPr>
              <a:t>zhang</a:t>
            </a:r>
            <a:r>
              <a:rPr lang="en-US" altLang="en-US" sz="1400" dirty="0">
                <a:latin typeface="Consolas" panose="020B0609020204030204" charset="0"/>
              </a:rPr>
              <a:t>)    </a:t>
            </a:r>
            <a:r>
              <a:rPr lang="en-US" altLang="en-US" sz="1400" dirty="0">
                <a:solidFill>
                  <a:srgbClr val="0000FF"/>
                </a:solidFill>
                <a:latin typeface="Consolas" panose="020B0609020204030204" charset="0"/>
              </a:rPr>
              <a:t>#</a:t>
            </a:r>
            <a:r>
              <a:rPr lang="en-US" altLang="en-US" sz="1400" dirty="0" err="1">
                <a:solidFill>
                  <a:srgbClr val="0000FF"/>
                </a:solidFill>
                <a:latin typeface="Consolas" panose="020B0609020204030204" charset="0"/>
              </a:rPr>
              <a:t>动态增加一个新行为</a:t>
            </a:r>
            <a:endParaRPr lang="en-US" altLang="en-US" sz="1400" dirty="0">
              <a:solidFill>
                <a:srgbClr val="0000FF"/>
              </a:solidFill>
              <a:latin typeface="Consolas" panose="020B0609020204030204" charset="0"/>
            </a:endParaRP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zhang.sing</a:t>
            </a:r>
            <a:r>
              <a:rPr lang="en-US" altLang="en-US" sz="1400" dirty="0">
                <a:latin typeface="Consolas" panose="020B0609020204030204" charset="0"/>
              </a:rPr>
              <a:t>()</a:t>
            </a:r>
          </a:p>
          <a:p>
            <a:pPr marL="0" indent="0">
              <a:spcBef>
                <a:spcPts val="600"/>
              </a:spcBef>
              <a:buNone/>
            </a:pPr>
            <a:r>
              <a:rPr lang="en-US" altLang="en-US" sz="1400" dirty="0" err="1">
                <a:solidFill>
                  <a:srgbClr val="0000FF"/>
                </a:solidFill>
                <a:latin typeface="Consolas" panose="020B0609020204030204" charset="0"/>
              </a:rPr>
              <a:t>zhang</a:t>
            </a:r>
            <a:r>
              <a:rPr lang="en-US" altLang="en-US" sz="1400" dirty="0">
                <a:solidFill>
                  <a:srgbClr val="0000FF"/>
                </a:solidFill>
                <a:latin typeface="Consolas" panose="020B0609020204030204" charset="0"/>
              </a:rPr>
              <a:t> can sing.</a:t>
            </a: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zhang.walk</a:t>
            </a:r>
            <a:r>
              <a:rPr lang="en-US" altLang="en-US" sz="1400" dirty="0">
                <a:latin typeface="Consolas" panose="020B0609020204030204" charset="0"/>
              </a:rPr>
              <a:t>()</a:t>
            </a:r>
          </a:p>
          <a:p>
            <a:pPr marL="0" indent="0">
              <a:spcBef>
                <a:spcPts val="600"/>
              </a:spcBef>
              <a:buNone/>
            </a:pPr>
            <a:r>
              <a:rPr lang="en-US" altLang="en-US" sz="1400" dirty="0" err="1">
                <a:solidFill>
                  <a:srgbClr val="FF0000"/>
                </a:solidFill>
                <a:latin typeface="Consolas" panose="020B0609020204030204" charset="0"/>
              </a:rPr>
              <a:t>AttributeError</a:t>
            </a:r>
            <a:r>
              <a:rPr lang="en-US" altLang="en-US" sz="1400" dirty="0">
                <a:solidFill>
                  <a:srgbClr val="FF0000"/>
                </a:solidFill>
                <a:latin typeface="Consolas" panose="020B0609020204030204" charset="0"/>
              </a:rPr>
              <a:t>: 'Person' object has no attribute 'walk'</a:t>
            </a: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zhang.walk</a:t>
            </a:r>
            <a:r>
              <a:rPr lang="en-US" altLang="en-US" sz="1400" dirty="0">
                <a:latin typeface="Consolas" panose="020B0609020204030204" charset="0"/>
              </a:rPr>
              <a:t> = </a:t>
            </a:r>
            <a:r>
              <a:rPr lang="en-US" altLang="en-US" sz="1400" dirty="0" err="1">
                <a:latin typeface="Consolas" panose="020B0609020204030204" charset="0"/>
              </a:rPr>
              <a:t>types.MethodType</a:t>
            </a:r>
            <a:r>
              <a:rPr lang="en-US" altLang="en-US" sz="1400" dirty="0">
                <a:latin typeface="Consolas" panose="020B0609020204030204" charset="0"/>
              </a:rPr>
              <a:t>(walk, </a:t>
            </a:r>
            <a:r>
              <a:rPr lang="en-US" altLang="en-US" sz="1400" dirty="0" err="1">
                <a:latin typeface="Consolas" panose="020B0609020204030204" charset="0"/>
              </a:rPr>
              <a:t>zhang</a:t>
            </a:r>
            <a:r>
              <a:rPr lang="en-US" altLang="en-US" sz="1400" dirty="0">
                <a:latin typeface="Consolas" panose="020B0609020204030204" charset="0"/>
              </a:rPr>
              <a:t>)</a:t>
            </a: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zhang.walk</a:t>
            </a:r>
            <a:r>
              <a:rPr lang="en-US" altLang="en-US" sz="1400" dirty="0">
                <a:latin typeface="Consolas" panose="020B0609020204030204" charset="0"/>
              </a:rPr>
              <a:t>()</a:t>
            </a:r>
          </a:p>
          <a:p>
            <a:pPr marL="0" indent="0">
              <a:spcBef>
                <a:spcPts val="600"/>
              </a:spcBef>
              <a:buNone/>
            </a:pPr>
            <a:r>
              <a:rPr lang="en-US" altLang="en-US" sz="1400" dirty="0" err="1">
                <a:solidFill>
                  <a:srgbClr val="0000FF"/>
                </a:solidFill>
                <a:latin typeface="Consolas" panose="020B0609020204030204" charset="0"/>
              </a:rPr>
              <a:t>zhang</a:t>
            </a:r>
            <a:r>
              <a:rPr lang="en-US" altLang="en-US" sz="1400" dirty="0">
                <a:solidFill>
                  <a:srgbClr val="0000FF"/>
                </a:solidFill>
                <a:latin typeface="Consolas" panose="020B0609020204030204" charset="0"/>
              </a:rPr>
              <a:t> can walk.</a:t>
            </a:r>
          </a:p>
          <a:p>
            <a:pPr marL="0" indent="0">
              <a:spcBef>
                <a:spcPts val="600"/>
              </a:spcBef>
              <a:buNone/>
            </a:pPr>
            <a:r>
              <a:rPr lang="en-US" altLang="en-US" sz="1400" dirty="0">
                <a:latin typeface="Consolas" panose="020B0609020204030204" charset="0"/>
              </a:rPr>
              <a:t>&gt;&gt;&gt; del </a:t>
            </a:r>
            <a:r>
              <a:rPr lang="en-US" altLang="en-US" sz="1400" dirty="0" err="1">
                <a:latin typeface="Consolas" panose="020B0609020204030204" charset="0"/>
              </a:rPr>
              <a:t>zhang.walk</a:t>
            </a:r>
            <a:r>
              <a:rPr lang="en-US" altLang="en-US" sz="1400" dirty="0">
                <a:latin typeface="Consolas" panose="020B0609020204030204" charset="0"/>
              </a:rPr>
              <a:t>                                </a:t>
            </a:r>
            <a:r>
              <a:rPr lang="en-US" altLang="en-US" sz="1400" dirty="0">
                <a:solidFill>
                  <a:srgbClr val="0000FF"/>
                </a:solidFill>
                <a:latin typeface="Consolas" panose="020B0609020204030204" charset="0"/>
              </a:rPr>
              <a:t>#</a:t>
            </a:r>
            <a:r>
              <a:rPr lang="en-US" altLang="en-US" sz="1400" dirty="0" err="1">
                <a:solidFill>
                  <a:srgbClr val="0000FF"/>
                </a:solidFill>
                <a:latin typeface="Consolas" panose="020B0609020204030204" charset="0"/>
              </a:rPr>
              <a:t>删除用户行为</a:t>
            </a:r>
            <a:endParaRPr lang="en-US" altLang="en-US" sz="1400" dirty="0">
              <a:solidFill>
                <a:srgbClr val="0000FF"/>
              </a:solidFill>
              <a:latin typeface="Consolas" panose="020B0609020204030204" charset="0"/>
            </a:endParaRP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zhang.walk</a:t>
            </a:r>
            <a:r>
              <a:rPr lang="en-US" altLang="en-US" sz="1400" dirty="0">
                <a:latin typeface="Consolas" panose="020B0609020204030204" charset="0"/>
              </a:rPr>
              <a:t>()</a:t>
            </a:r>
          </a:p>
          <a:p>
            <a:pPr marL="0" indent="0">
              <a:spcBef>
                <a:spcPts val="600"/>
              </a:spcBef>
              <a:buNone/>
            </a:pPr>
            <a:r>
              <a:rPr lang="en-US" altLang="en-US" sz="1400" dirty="0" err="1">
                <a:solidFill>
                  <a:srgbClr val="FF0000"/>
                </a:solidFill>
                <a:latin typeface="Consolas" panose="020B0609020204030204" charset="0"/>
              </a:rPr>
              <a:t>AttributeError</a:t>
            </a:r>
            <a:r>
              <a:rPr lang="en-US" altLang="en-US" sz="1400" dirty="0">
                <a:solidFill>
                  <a:srgbClr val="FF0000"/>
                </a:solidFill>
                <a:latin typeface="Consolas" panose="020B0609020204030204" charset="0"/>
              </a:rPr>
              <a:t>: 'Person' object has no attribute 'walk'</a:t>
            </a:r>
          </a:p>
        </p:txBody>
      </p:sp>
      <p:sp>
        <p:nvSpPr>
          <p:cNvPr id="4096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11</a:t>
            </a:fld>
            <a:endParaRPr lang="zh-CN" altLang="en-US" sz="1050" dirty="0"/>
          </a:p>
        </p:txBody>
      </p:sp>
      <p:sp>
        <p:nvSpPr>
          <p:cNvPr id="6" name="标题 26625"/>
          <p:cNvSpPr txBox="1"/>
          <p:nvPr/>
        </p:nvSpPr>
        <p:spPr bwMode="auto">
          <a:xfrm>
            <a:off x="466403" y="753730"/>
            <a:ext cx="9116695" cy="900746"/>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130000"/>
              </a:lnSpc>
              <a:spcBef>
                <a:spcPts val="600"/>
              </a:spcBef>
              <a:buClr>
                <a:srgbClr val="FF0000"/>
              </a:buClr>
              <a:buSzPct val="90000"/>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cs typeface="+mn-cs"/>
              </a:rPr>
              <a:t>类成员与实例成员</a:t>
            </a:r>
            <a:r>
              <a:rPr lang="en-US" altLang="zh-CN" sz="2800" noProof="1">
                <a:latin typeface="Times New Roman" panose="02020603050405020304" pitchFamily="18" charset="0"/>
                <a:ea typeface="仿宋" panose="02010609060101010101" pitchFamily="49" charset="-122"/>
                <a:cs typeface="+mn-cs"/>
              </a:rPr>
              <a:t>---</a:t>
            </a:r>
            <a:r>
              <a:rPr lang="zh-CN" altLang="en-US" sz="2800" noProof="1">
                <a:latin typeface="Times New Roman" panose="02020603050405020304" pitchFamily="18" charset="0"/>
                <a:ea typeface="仿宋" panose="02010609060101010101" pitchFamily="49" charset="-122"/>
                <a:cs typeface="+mn-cs"/>
              </a:rPr>
              <a:t>示例</a:t>
            </a: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6.2 </a:t>
                </a:r>
                <a:r>
                  <a:rPr lang="zh-CN" altLang="en-US" sz="3600" b="1" dirty="0">
                    <a:latin typeface="Times New Roman" panose="02020603050405020304" pitchFamily="18" charset="0"/>
                    <a:ea typeface="黑体" panose="02010609060101010101" pitchFamily="49" charset="-122"/>
                  </a:rPr>
                  <a:t> 类的定义与使用</a:t>
                </a:r>
                <a:endParaRPr lang="zh-CN" altLang="en-US" sz="3600" b="1" dirty="0">
                  <a:latin typeface="黑体" panose="02010609060101010101" pitchFamily="49" charset="-122"/>
                  <a:ea typeface="黑体" panose="02010609060101010101"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文本框 11"/>
          <p:cNvSpPr txBox="1"/>
          <p:nvPr/>
        </p:nvSpPr>
        <p:spPr>
          <a:xfrm>
            <a:off x="3563888" y="1446155"/>
            <a:ext cx="5163859" cy="307777"/>
          </a:xfrm>
          <a:prstGeom prst="rect">
            <a:avLst/>
          </a:prstGeom>
          <a:solidFill>
            <a:srgbClr val="00B050"/>
          </a:solidFill>
        </p:spPr>
        <p:txBody>
          <a:bodyPr wrap="square">
            <a:spAutoFit/>
          </a:bodyPr>
          <a:lstStyle/>
          <a:p>
            <a:r>
              <a:rPr lang="en-US" altLang="zh-CN" sz="1400" dirty="0" err="1">
                <a:solidFill>
                  <a:srgbClr val="222222"/>
                </a:solidFill>
                <a:latin typeface="Lucida Grande"/>
              </a:rPr>
              <a:t>t</a:t>
            </a:r>
            <a:r>
              <a:rPr lang="en-US" altLang="zh-CN" sz="1400" b="0" i="0" dirty="0" err="1">
                <a:solidFill>
                  <a:srgbClr val="222222"/>
                </a:solidFill>
                <a:effectLst/>
                <a:latin typeface="Lucida Grande"/>
              </a:rPr>
              <a:t>ype</a:t>
            </a:r>
            <a:r>
              <a:rPr lang="en-US" altLang="zh-CN" sz="1400" dirty="0" err="1">
                <a:solidFill>
                  <a:srgbClr val="222222"/>
                </a:solidFill>
                <a:latin typeface="Lucida Grande"/>
              </a:rPr>
              <a:t>.MethodyTypes</a:t>
            </a:r>
            <a:r>
              <a:rPr lang="en-US" altLang="zh-CN" sz="1400" dirty="0">
                <a:solidFill>
                  <a:srgbClr val="222222"/>
                </a:solidFill>
                <a:latin typeface="Lucida Grande"/>
              </a:rPr>
              <a:t>:</a:t>
            </a:r>
            <a:r>
              <a:rPr lang="zh-CN" altLang="en-US" sz="1400" b="0" i="0" dirty="0">
                <a:solidFill>
                  <a:srgbClr val="222222"/>
                </a:solidFill>
                <a:effectLst/>
                <a:latin typeface="Lucida Grande"/>
              </a:rPr>
              <a:t>用户自定义类实例方法的类型</a:t>
            </a:r>
            <a:endParaRPr lang="zh-CN" altLang="en-US" sz="1400"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6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1">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61">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9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61">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6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961">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961">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961">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961">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961">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96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4545" y="1343135"/>
            <a:ext cx="8339455" cy="3398520"/>
          </a:xfrm>
        </p:spPr>
        <p:txBody>
          <a:bodyPr/>
          <a:lstStyle/>
          <a:p>
            <a:pPr>
              <a:lnSpc>
                <a:spcPct val="130000"/>
              </a:lnSpc>
              <a:spcBef>
                <a:spcPts val="0"/>
              </a:spcBef>
              <a:buClr>
                <a:srgbClr val="FF0000"/>
              </a:buClr>
              <a:buFont typeface="Wingdings" panose="05000000000000000000" charset="0"/>
              <a:buChar char="n"/>
            </a:pPr>
            <a:r>
              <a:rPr lang="zh-CN" altLang="en-US" sz="1800" noProof="1"/>
              <a:t>在Python中，</a:t>
            </a:r>
            <a:r>
              <a:rPr lang="zh-CN" altLang="en-US" sz="1800" noProof="1">
                <a:solidFill>
                  <a:srgbClr val="FF0000"/>
                </a:solidFill>
              </a:rPr>
              <a:t>函数和方法是有区别的</a:t>
            </a:r>
            <a:r>
              <a:rPr lang="zh-CN" altLang="en-US" sz="1800" noProof="1"/>
              <a:t>。</a:t>
            </a:r>
            <a:endParaRPr lang="en-US" altLang="zh-CN" sz="1800" noProof="1"/>
          </a:p>
          <a:p>
            <a:pPr lvl="1">
              <a:lnSpc>
                <a:spcPct val="130000"/>
              </a:lnSpc>
              <a:spcBef>
                <a:spcPts val="0"/>
              </a:spcBef>
              <a:buClr>
                <a:srgbClr val="FF0000"/>
              </a:buClr>
              <a:buFont typeface="Wingdings" panose="05000000000000000000" pitchFamily="2" charset="2"/>
              <a:buChar char="ü"/>
            </a:pPr>
            <a:r>
              <a:rPr lang="zh-CN" altLang="en-US" sz="1800" noProof="1"/>
              <a:t>方法一般指与特定实例绑定的函数，通过对象调用方法时，对象本身将被作为第一个参数隐式传递过去，普通函数并不具备这个特点。</a:t>
            </a:r>
          </a:p>
        </p:txBody>
      </p:sp>
      <p:sp>
        <p:nvSpPr>
          <p:cNvPr id="4198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12</a:t>
            </a:fld>
            <a:endParaRPr lang="zh-CN" altLang="en-US" sz="1050" dirty="0"/>
          </a:p>
        </p:txBody>
      </p:sp>
      <p:sp>
        <p:nvSpPr>
          <p:cNvPr id="6" name="标题 26625"/>
          <p:cNvSpPr txBox="1"/>
          <p:nvPr/>
        </p:nvSpPr>
        <p:spPr bwMode="auto">
          <a:xfrm>
            <a:off x="368871" y="849478"/>
            <a:ext cx="9116695" cy="602621"/>
          </a:xfrm>
          <a:prstGeom prst="rect">
            <a:avLst/>
          </a:prstGeom>
          <a:noFill/>
          <a:ln w="9525">
            <a:noFill/>
            <a:miter lim="800000"/>
          </a:ln>
        </p:spPr>
        <p:txBody>
          <a:bodyPr vert="horz" wrap="square" lIns="91440" tIns="45720" rIns="91440" bIns="46800" numCol="1" anchor="ctr"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lnSpc>
                <a:spcPct val="130000"/>
              </a:lnSpc>
              <a:spcBef>
                <a:spcPts val="600"/>
              </a:spcBef>
              <a:buClr>
                <a:srgbClr val="FF0000"/>
              </a:buClr>
              <a:buSzPct val="90000"/>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cs typeface="+mn-cs"/>
              </a:rPr>
              <a:t>类成员与实例成员</a:t>
            </a:r>
            <a:r>
              <a:rPr lang="en-US" altLang="zh-CN" sz="2800" noProof="1">
                <a:latin typeface="Times New Roman" panose="02020603050405020304" pitchFamily="18" charset="0"/>
                <a:ea typeface="仿宋" panose="02010609060101010101" pitchFamily="49" charset="-122"/>
                <a:cs typeface="+mn-cs"/>
              </a:rPr>
              <a:t>---</a:t>
            </a:r>
            <a:r>
              <a:rPr lang="zh-CN" altLang="en-US" sz="2800" noProof="1">
                <a:latin typeface="Times New Roman" panose="02020603050405020304" pitchFamily="18" charset="0"/>
                <a:ea typeface="仿宋" panose="02010609060101010101" pitchFamily="49" charset="-122"/>
                <a:cs typeface="+mn-cs"/>
              </a:rPr>
              <a:t>示例</a:t>
            </a: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6.2 </a:t>
                </a:r>
                <a:r>
                  <a:rPr lang="zh-CN" altLang="en-US" sz="3600" b="1" dirty="0">
                    <a:latin typeface="Times New Roman" panose="02020603050405020304" pitchFamily="18" charset="0"/>
                    <a:ea typeface="黑体" panose="02010609060101010101" pitchFamily="49" charset="-122"/>
                  </a:rPr>
                  <a:t> 类的定义与使用</a:t>
                </a:r>
                <a:endParaRPr lang="zh-CN" altLang="en-US" sz="3600" b="1" dirty="0">
                  <a:latin typeface="黑体" panose="02010609060101010101" pitchFamily="49" charset="-122"/>
                  <a:ea typeface="黑体" panose="02010609060101010101"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4" name="矩形 3"/>
          <p:cNvSpPr/>
          <p:nvPr/>
        </p:nvSpPr>
        <p:spPr>
          <a:xfrm>
            <a:off x="2195736" y="2382385"/>
            <a:ext cx="6192688" cy="2800767"/>
          </a:xfrm>
          <a:prstGeom prst="rect">
            <a:avLst/>
          </a:prstGeom>
        </p:spPr>
        <p:txBody>
          <a:bodyPr wrap="square">
            <a:spAutoFit/>
          </a:bodyPr>
          <a:lstStyle/>
          <a:p>
            <a:pPr marL="0" indent="0">
              <a:buNone/>
            </a:pPr>
            <a:r>
              <a:rPr lang="zh-CN" altLang="en-US" sz="1600" noProof="1">
                <a:latin typeface="Consolas" panose="020B0609020204030204" charset="0"/>
              </a:rPr>
              <a:t>&gt;&gt;&gt; class Demo:</a:t>
            </a:r>
          </a:p>
          <a:p>
            <a:pPr marL="0" indent="0">
              <a:buNone/>
            </a:pPr>
            <a:r>
              <a:rPr lang="en-US" altLang="en-US" sz="1600" noProof="1">
                <a:latin typeface="Consolas" panose="020B0609020204030204" charset="0"/>
                <a:sym typeface="+mn-ea"/>
              </a:rPr>
              <a:t>    </a:t>
            </a:r>
            <a:r>
              <a:rPr lang="zh-CN" altLang="en-US" sz="1600" noProof="1">
                <a:latin typeface="Consolas" panose="020B0609020204030204" charset="0"/>
              </a:rPr>
              <a:t>pass</a:t>
            </a:r>
          </a:p>
          <a:p>
            <a:pPr marL="0" indent="0">
              <a:buNone/>
            </a:pPr>
            <a:endParaRPr lang="zh-CN" altLang="en-US" sz="1600" noProof="1">
              <a:latin typeface="Consolas" panose="020B0609020204030204" charset="0"/>
            </a:endParaRPr>
          </a:p>
          <a:p>
            <a:pPr marL="0" indent="0">
              <a:buNone/>
            </a:pPr>
            <a:r>
              <a:rPr lang="zh-CN" altLang="en-US" sz="1600" noProof="1">
                <a:latin typeface="Consolas" panose="020B0609020204030204" charset="0"/>
              </a:rPr>
              <a:t>&gt;&gt;&gt; t = Demo()</a:t>
            </a:r>
          </a:p>
          <a:p>
            <a:pPr marL="0" indent="0">
              <a:buNone/>
            </a:pPr>
            <a:r>
              <a:rPr lang="zh-CN" altLang="en-US" sz="1600" noProof="1">
                <a:latin typeface="Consolas" panose="020B0609020204030204" charset="0"/>
              </a:rPr>
              <a:t>&gt;&gt;&gt; def test(self, v):</a:t>
            </a:r>
          </a:p>
          <a:p>
            <a:pPr marL="0" indent="0">
              <a:buNone/>
            </a:pPr>
            <a:r>
              <a:rPr lang="en-US" altLang="en-US" sz="1600" noProof="1">
                <a:latin typeface="Consolas" panose="020B0609020204030204" charset="0"/>
                <a:sym typeface="+mn-ea"/>
              </a:rPr>
              <a:t>    </a:t>
            </a:r>
            <a:r>
              <a:rPr lang="zh-CN" altLang="en-US" sz="1600" noProof="1">
                <a:latin typeface="Consolas" panose="020B0609020204030204" charset="0"/>
              </a:rPr>
              <a:t>self.value = v	</a:t>
            </a:r>
          </a:p>
          <a:p>
            <a:pPr marL="0" indent="0">
              <a:buNone/>
            </a:pPr>
            <a:endParaRPr lang="zh-CN" altLang="en-US" sz="1600" noProof="1">
              <a:latin typeface="Consolas" panose="020B0609020204030204" charset="0"/>
            </a:endParaRPr>
          </a:p>
          <a:p>
            <a:pPr marL="0" indent="0">
              <a:buNone/>
            </a:pPr>
            <a:r>
              <a:rPr lang="zh-CN" altLang="en-US" sz="1600" noProof="1">
                <a:latin typeface="Consolas" panose="020B0609020204030204" charset="0"/>
              </a:rPr>
              <a:t>&gt;&gt;&gt; t.test = test</a:t>
            </a:r>
          </a:p>
          <a:p>
            <a:pPr marL="0" indent="0">
              <a:buNone/>
            </a:pPr>
            <a:r>
              <a:rPr lang="zh-CN" altLang="en-US" sz="1600" noProof="1">
                <a:latin typeface="Consolas" panose="020B0609020204030204" charset="0"/>
              </a:rPr>
              <a:t>&gt;&gt;&gt; t.test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普通函数</a:t>
            </a:r>
          </a:p>
          <a:p>
            <a:pPr marL="0" indent="0">
              <a:buNone/>
            </a:pPr>
            <a:r>
              <a:rPr lang="zh-CN" altLang="en-US" sz="1600" noProof="1">
                <a:solidFill>
                  <a:srgbClr val="0000FF"/>
                </a:solidFill>
                <a:latin typeface="Consolas" panose="020B0609020204030204" charset="0"/>
              </a:rPr>
              <a:t>&lt;function test at 0x00000000034B7EA0&gt;</a:t>
            </a:r>
          </a:p>
          <a:p>
            <a:pPr marL="0" indent="0">
              <a:buNone/>
            </a:pPr>
            <a:r>
              <a:rPr lang="zh-CN" altLang="en-US" sz="1600" noProof="1">
                <a:latin typeface="Consolas" panose="020B0609020204030204" charset="0"/>
              </a:rPr>
              <a:t>&gt;&gt;&gt; t.test(</a:t>
            </a:r>
            <a:r>
              <a:rPr lang="zh-CN" altLang="en-US" sz="1600" noProof="1">
                <a:solidFill>
                  <a:srgbClr val="FF0000"/>
                </a:solidFill>
                <a:latin typeface="Consolas" panose="020B0609020204030204" charset="0"/>
              </a:rPr>
              <a:t>t</a:t>
            </a:r>
            <a:r>
              <a:rPr lang="zh-CN" altLang="en-US" sz="1600" noProof="1">
                <a:latin typeface="Consolas" panose="020B0609020204030204" charset="0"/>
              </a:rPr>
              <a:t>, 3)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必须为</a:t>
            </a:r>
            <a:r>
              <a:rPr lang="en-US" altLang="zh-CN" sz="1600" noProof="1">
                <a:solidFill>
                  <a:srgbClr val="0000FF"/>
                </a:solidFill>
                <a:latin typeface="Consolas" panose="020B0609020204030204" charset="0"/>
              </a:rPr>
              <a:t>self</a:t>
            </a:r>
            <a:r>
              <a:rPr lang="zh-CN" altLang="en-US" sz="1600" noProof="1">
                <a:solidFill>
                  <a:srgbClr val="0000FF"/>
                </a:solidFill>
                <a:latin typeface="Consolas" panose="020B0609020204030204" charset="0"/>
              </a:rPr>
              <a:t>参数传值</a:t>
            </a:r>
          </a:p>
        </p:txBody>
      </p:sp>
      <p:sp>
        <p:nvSpPr>
          <p:cNvPr id="13" name="内容占位符 2"/>
          <p:cNvSpPr txBox="1"/>
          <p:nvPr/>
        </p:nvSpPr>
        <p:spPr bwMode="auto">
          <a:xfrm>
            <a:off x="2171378" y="5313309"/>
            <a:ext cx="6527626" cy="1582107"/>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SzPct val="90000"/>
              <a:buFont typeface="Arial" panose="020B0604020202020204" pitchFamily="34" charset="0"/>
              <a:buNone/>
            </a:pPr>
            <a:r>
              <a:rPr lang="zh-CN" altLang="en-US" sz="1600" dirty="0">
                <a:latin typeface="Consolas" panose="020B0609020204030204" charset="0"/>
              </a:rPr>
              <a:t>&gt;&gt;&gt; t.test = types.MethodType(test, t)</a:t>
            </a:r>
          </a:p>
          <a:p>
            <a:pPr marL="0" indent="0">
              <a:buSzPct val="90000"/>
              <a:buFont typeface="Arial" panose="020B0604020202020204" pitchFamily="34" charset="0"/>
              <a:buNone/>
            </a:pPr>
            <a:r>
              <a:rPr lang="zh-CN" altLang="en-US" sz="1600" dirty="0">
                <a:latin typeface="Consolas" panose="020B0609020204030204" charset="0"/>
              </a:rPr>
              <a:t>&gt;&gt;&gt; t.test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绑定的方法</a:t>
            </a:r>
          </a:p>
          <a:p>
            <a:pPr marL="0" indent="0">
              <a:buSzPct val="90000"/>
              <a:buFont typeface="Arial" panose="020B0604020202020204" pitchFamily="34" charset="0"/>
              <a:buNone/>
            </a:pPr>
            <a:r>
              <a:rPr lang="zh-CN" altLang="en-US" sz="1600" dirty="0">
                <a:solidFill>
                  <a:srgbClr val="0000FF"/>
                </a:solidFill>
                <a:latin typeface="Times New Roman" panose="02020603050405020304" pitchFamily="18" charset="0"/>
              </a:rPr>
              <a:t>&lt;bound method test of &lt;__main__.Demo object at 0x000000000074F9E8&gt;&gt;</a:t>
            </a:r>
          </a:p>
          <a:p>
            <a:pPr marL="0" indent="0">
              <a:buSzPct val="90000"/>
              <a:buFont typeface="Arial" panose="020B0604020202020204" pitchFamily="34" charset="0"/>
              <a:buNone/>
            </a:pPr>
            <a:r>
              <a:rPr lang="zh-CN" altLang="en-US" sz="1600" dirty="0">
                <a:latin typeface="Consolas" panose="020B0609020204030204" charset="0"/>
              </a:rPr>
              <a:t>&gt;&gt;&gt; t.test(5)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不需要为</a:t>
            </a:r>
            <a:r>
              <a:rPr lang="en-US" altLang="zh-CN" sz="1600" dirty="0">
                <a:solidFill>
                  <a:srgbClr val="0000FF"/>
                </a:solidFill>
                <a:latin typeface="Consolas" panose="020B0609020204030204" charset="0"/>
              </a:rPr>
              <a:t>self</a:t>
            </a:r>
            <a:r>
              <a:rPr lang="zh-CN" altLang="en-US" sz="1600" dirty="0">
                <a:solidFill>
                  <a:srgbClr val="0000FF"/>
                </a:solidFill>
                <a:latin typeface="Consolas" panose="020B0609020204030204" charset="0"/>
              </a:rPr>
              <a:t>参数传值</a:t>
            </a:r>
          </a:p>
          <a:p>
            <a:pPr marL="0" indent="0">
              <a:buSzPct val="90000"/>
              <a:buFont typeface="Arial" panose="020B0604020202020204" pitchFamily="34" charset="0"/>
              <a:buNone/>
            </a:pPr>
            <a:endParaRPr lang="zh-CN" altLang="en-US" sz="1800" dirty="0"/>
          </a:p>
        </p:txBody>
      </p:sp>
      <p:sp>
        <p:nvSpPr>
          <p:cNvPr id="12" name="文本框 11"/>
          <p:cNvSpPr txBox="1"/>
          <p:nvPr/>
        </p:nvSpPr>
        <p:spPr>
          <a:xfrm>
            <a:off x="4244312" y="2579450"/>
            <a:ext cx="4752528" cy="307777"/>
          </a:xfrm>
          <a:prstGeom prst="rect">
            <a:avLst/>
          </a:prstGeom>
          <a:solidFill>
            <a:srgbClr val="00B050"/>
          </a:solidFill>
        </p:spPr>
        <p:txBody>
          <a:bodyPr wrap="square">
            <a:spAutoFit/>
          </a:bodyPr>
          <a:lstStyle/>
          <a:p>
            <a:r>
              <a:rPr lang="en-US" altLang="zh-CN" sz="1400" dirty="0" err="1">
                <a:solidFill>
                  <a:srgbClr val="222222"/>
                </a:solidFill>
                <a:latin typeface="Lucida Grande"/>
              </a:rPr>
              <a:t>t</a:t>
            </a:r>
            <a:r>
              <a:rPr lang="en-US" altLang="zh-CN" sz="1400" b="0" i="0" dirty="0" err="1">
                <a:solidFill>
                  <a:srgbClr val="222222"/>
                </a:solidFill>
                <a:effectLst/>
                <a:latin typeface="Lucida Grande"/>
              </a:rPr>
              <a:t>ype</a:t>
            </a:r>
            <a:r>
              <a:rPr lang="en-US" altLang="zh-CN" sz="1400" dirty="0" err="1">
                <a:solidFill>
                  <a:srgbClr val="222222"/>
                </a:solidFill>
                <a:latin typeface="Lucida Grande"/>
              </a:rPr>
              <a:t>.MethodyTypes</a:t>
            </a:r>
            <a:r>
              <a:rPr lang="en-US" altLang="zh-CN" sz="1400" dirty="0">
                <a:solidFill>
                  <a:srgbClr val="222222"/>
                </a:solidFill>
                <a:latin typeface="Lucida Grande"/>
              </a:rPr>
              <a:t>:</a:t>
            </a:r>
            <a:r>
              <a:rPr lang="zh-CN" altLang="en-US" sz="1400" b="0" i="0" dirty="0">
                <a:solidFill>
                  <a:srgbClr val="222222"/>
                </a:solidFill>
                <a:effectLst/>
                <a:latin typeface="Lucida Grande"/>
              </a:rPr>
              <a:t>用户自定义类实例方法的类型</a:t>
            </a:r>
            <a:endParaRPr lang="zh-CN" altLang="en-US" sz="1400"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28673"/>
          <p:cNvSpPr>
            <a:spLocks noGrp="1"/>
          </p:cNvSpPr>
          <p:nvPr>
            <p:ph type="title"/>
          </p:nvPr>
        </p:nvSpPr>
        <p:spPr>
          <a:xfrm>
            <a:off x="395536" y="753730"/>
            <a:ext cx="9116695" cy="900746"/>
          </a:xfrm>
        </p:spPr>
        <p:txBody>
          <a:bodyPr anchor="ctr">
            <a:normAutofit/>
          </a:bodyPr>
          <a:lstStyle/>
          <a:p>
            <a:pPr marL="571500" indent="-571500">
              <a:lnSpc>
                <a:spcPct val="120000"/>
              </a:lnSpc>
              <a:spcBef>
                <a:spcPts val="600"/>
              </a:spcBef>
              <a:buClr>
                <a:srgbClr val="FF0000"/>
              </a:buClr>
              <a:buSzPct val="90000"/>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cs typeface="+mn-cs"/>
              </a:rPr>
              <a:t>私有成员与公有成员</a:t>
            </a:r>
          </a:p>
        </p:txBody>
      </p:sp>
      <p:sp>
        <p:nvSpPr>
          <p:cNvPr id="37890" name="文本占位符 28674"/>
          <p:cNvSpPr>
            <a:spLocks noGrp="1"/>
          </p:cNvSpPr>
          <p:nvPr>
            <p:ph idx="1"/>
          </p:nvPr>
        </p:nvSpPr>
        <p:spPr>
          <a:xfrm>
            <a:off x="751981" y="1364198"/>
            <a:ext cx="8229600" cy="4678451"/>
          </a:xfrm>
        </p:spPr>
        <p:txBody>
          <a:bodyPr anchor="t"/>
          <a:lstStyle/>
          <a:p>
            <a:pPr>
              <a:spcBef>
                <a:spcPts val="600"/>
              </a:spcBef>
              <a:spcAft>
                <a:spcPts val="0"/>
              </a:spcAft>
              <a:buClr>
                <a:srgbClr val="FF0000"/>
              </a:buClr>
              <a:buSzPct val="90000"/>
              <a:buFont typeface="Wingdings" panose="05000000000000000000" pitchFamily="2" charset="2"/>
              <a:buChar char="n"/>
            </a:pPr>
            <a:r>
              <a:rPr lang="en-US" altLang="zh-CN" sz="2000" b="1" noProof="1"/>
              <a:t>Python</a:t>
            </a:r>
            <a:r>
              <a:rPr lang="zh-CN" altLang="en-US" sz="2000" b="1" noProof="1"/>
              <a:t>并</a:t>
            </a:r>
            <a:r>
              <a:rPr lang="zh-CN" altLang="en-US" sz="2000" b="1" noProof="1">
                <a:solidFill>
                  <a:srgbClr val="FF0000"/>
                </a:solidFill>
              </a:rPr>
              <a:t>没有对私有成员提供严格的访问保护机制</a:t>
            </a:r>
            <a:r>
              <a:rPr lang="zh-CN" altLang="en-US" sz="2000" b="1" noProof="1"/>
              <a:t>。</a:t>
            </a:r>
          </a:p>
          <a:p>
            <a:pPr marL="675005" indent="-342265">
              <a:spcBef>
                <a:spcPts val="600"/>
              </a:spcBef>
              <a:spcAft>
                <a:spcPts val="0"/>
              </a:spcAft>
              <a:buClr>
                <a:srgbClr val="FF0000"/>
              </a:buClr>
              <a:buSzPct val="90000"/>
              <a:buFont typeface="Wingdings" panose="05000000000000000000" charset="0"/>
              <a:buChar char="ü"/>
            </a:pPr>
            <a:r>
              <a:rPr lang="zh-CN" altLang="en-US" sz="1600" b="1" noProof="1"/>
              <a:t>在定义类的成员时，如果成员名以</a:t>
            </a:r>
            <a:r>
              <a:rPr lang="zh-CN" altLang="en-US" sz="1600" b="1" noProof="1">
                <a:solidFill>
                  <a:srgbClr val="FF0000"/>
                </a:solidFill>
              </a:rPr>
              <a:t>两个下划线</a:t>
            </a:r>
            <a:r>
              <a:rPr lang="zh-CN" altLang="en-US" sz="1600" b="1" noProof="1"/>
              <a:t>“</a:t>
            </a:r>
            <a:r>
              <a:rPr lang="en-US" altLang="zh-CN" sz="1600" b="1" noProof="1"/>
              <a:t>__”</a:t>
            </a:r>
            <a:r>
              <a:rPr lang="zh-CN" altLang="en-US" sz="1600" b="1" noProof="1"/>
              <a:t>或更多下划线开头而不以两个或更多下划线结束则表示是</a:t>
            </a:r>
            <a:r>
              <a:rPr lang="zh-CN" altLang="en-US" sz="1600" b="1" noProof="1">
                <a:solidFill>
                  <a:srgbClr val="FF0000"/>
                </a:solidFill>
              </a:rPr>
              <a:t>私有成员，默认用两个下划线</a:t>
            </a:r>
            <a:r>
              <a:rPr lang="en-US" altLang="zh-CN" sz="1600" b="1" noProof="1">
                <a:solidFill>
                  <a:srgbClr val="FF0000"/>
                </a:solidFill>
              </a:rPr>
              <a:t>__</a:t>
            </a:r>
            <a:r>
              <a:rPr lang="zh-CN" altLang="en-US" sz="1600" b="1" noProof="1">
                <a:solidFill>
                  <a:srgbClr val="FF0000"/>
                </a:solidFill>
              </a:rPr>
              <a:t>表示私有成员</a:t>
            </a:r>
            <a:r>
              <a:rPr lang="zh-CN" altLang="en-US" sz="1600" b="1" noProof="1"/>
              <a:t>。</a:t>
            </a:r>
          </a:p>
          <a:p>
            <a:pPr marL="675005" indent="-342265">
              <a:spcBef>
                <a:spcPts val="600"/>
              </a:spcBef>
              <a:spcAft>
                <a:spcPts val="0"/>
              </a:spcAft>
              <a:buClr>
                <a:srgbClr val="FF0000"/>
              </a:buClr>
              <a:buSzPct val="90000"/>
              <a:buFont typeface="Wingdings" panose="05000000000000000000" charset="0"/>
              <a:buChar char="ü"/>
            </a:pPr>
            <a:r>
              <a:rPr lang="zh-CN" altLang="en-US" sz="1600" b="1" noProof="1">
                <a:solidFill>
                  <a:srgbClr val="FF0000"/>
                </a:solidFill>
              </a:rPr>
              <a:t>私有成员在类的外部不能直接访问</a:t>
            </a:r>
            <a:r>
              <a:rPr lang="zh-CN" altLang="en-US" sz="1600" b="1" noProof="1"/>
              <a:t>，需要通过调用对象的公开成员方法来访问，也可以通过</a:t>
            </a:r>
            <a:r>
              <a:rPr lang="en-US" altLang="zh-CN" sz="1600" b="1" noProof="1"/>
              <a:t>Python</a:t>
            </a:r>
            <a:r>
              <a:rPr lang="zh-CN" altLang="en-US" sz="1600" b="1" noProof="1"/>
              <a:t>支持的</a:t>
            </a:r>
            <a:r>
              <a:rPr lang="zh-CN" altLang="en-US" sz="1600" b="1" noProof="1">
                <a:solidFill>
                  <a:srgbClr val="FF0000"/>
                </a:solidFill>
              </a:rPr>
              <a:t>特殊方式</a:t>
            </a:r>
            <a:r>
              <a:rPr lang="zh-CN" altLang="en-US" sz="1600" b="1" noProof="1"/>
              <a:t>来访问。</a:t>
            </a:r>
          </a:p>
          <a:p>
            <a:pPr>
              <a:spcBef>
                <a:spcPts val="600"/>
              </a:spcBef>
              <a:spcAft>
                <a:spcPts val="0"/>
              </a:spcAft>
              <a:buClr>
                <a:srgbClr val="FF0000"/>
              </a:buClr>
              <a:buSzPct val="90000"/>
              <a:buFont typeface="Wingdings" panose="05000000000000000000" pitchFamily="2" charset="2"/>
              <a:buChar char="n"/>
            </a:pPr>
            <a:r>
              <a:rPr lang="zh-CN" altLang="en-US" sz="2000" b="1" noProof="1"/>
              <a:t>公开成员既可以在类的内部进行访问，也可以在外部程序中使用。</a:t>
            </a:r>
          </a:p>
        </p:txBody>
      </p:sp>
      <p:sp>
        <p:nvSpPr>
          <p:cNvPr id="4403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13</a:t>
            </a:fld>
            <a:endParaRPr lang="zh-CN" altLang="en-US" sz="1050" dirty="0"/>
          </a:p>
        </p:txBody>
      </p:sp>
      <p:grpSp>
        <p:nvGrpSpPr>
          <p:cNvPr id="5" name="组合 114"/>
          <p:cNvGrpSpPr/>
          <p:nvPr/>
        </p:nvGrpSpPr>
        <p:grpSpPr>
          <a:xfrm>
            <a:off x="395536" y="121967"/>
            <a:ext cx="6225040" cy="662730"/>
            <a:chOff x="759484" y="3380765"/>
            <a:chExt cx="6225040" cy="662730"/>
          </a:xfrm>
        </p:grpSpPr>
        <p:grpSp>
          <p:nvGrpSpPr>
            <p:cNvPr id="6" name="组合 105"/>
            <p:cNvGrpSpPr/>
            <p:nvPr/>
          </p:nvGrpSpPr>
          <p:grpSpPr>
            <a:xfrm>
              <a:off x="759484" y="3380765"/>
              <a:ext cx="6225040" cy="662730"/>
              <a:chOff x="759484"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6.2 </a:t>
                </a:r>
                <a:r>
                  <a:rPr lang="zh-CN" altLang="en-US" sz="3600" b="1" dirty="0">
                    <a:latin typeface="Times New Roman" panose="02020603050405020304" pitchFamily="18" charset="0"/>
                    <a:ea typeface="黑体" panose="02010609060101010101" pitchFamily="49" charset="-122"/>
                  </a:rPr>
                  <a:t> 类的定义与使用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文本占位符 29698"/>
          <p:cNvSpPr txBox="1"/>
          <p:nvPr/>
        </p:nvSpPr>
        <p:spPr bwMode="auto">
          <a:xfrm>
            <a:off x="1475656" y="3284984"/>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spcBef>
                <a:spcPct val="0"/>
              </a:spcBef>
              <a:buSzPct val="90000"/>
              <a:buFont typeface="Arial" panose="020B0604020202020204" pitchFamily="34" charset="0"/>
              <a:buNone/>
            </a:pPr>
            <a:r>
              <a:rPr lang="en-US" altLang="zh-CN" sz="1350" dirty="0">
                <a:latin typeface="Consolas" panose="020B0609020204030204" charset="0"/>
              </a:rPr>
              <a:t>&gt;&gt;&gt; </a:t>
            </a:r>
            <a:r>
              <a:rPr lang="en-US" altLang="zh-CN" sz="1350" dirty="0">
                <a:solidFill>
                  <a:srgbClr val="0000FF"/>
                </a:solidFill>
                <a:latin typeface="Consolas" panose="020B0609020204030204" charset="0"/>
              </a:rPr>
              <a:t>class</a:t>
            </a:r>
            <a:r>
              <a:rPr lang="en-US" altLang="zh-CN" sz="1350" dirty="0">
                <a:latin typeface="Consolas" panose="020B0609020204030204" charset="0"/>
              </a:rPr>
              <a:t> A:</a:t>
            </a:r>
          </a:p>
          <a:p>
            <a:pPr marL="1905" indent="-344805">
              <a:spcBef>
                <a:spcPct val="0"/>
              </a:spcBef>
              <a:buSzPct val="90000"/>
              <a:buFont typeface="Arial" panose="020B0604020202020204" pitchFamily="34" charset="0"/>
              <a:buNone/>
            </a:pPr>
            <a:r>
              <a:rPr lang="en-US" altLang="zh-CN" sz="1350" dirty="0">
                <a:latin typeface="Consolas" panose="020B0609020204030204" charset="0"/>
              </a:rPr>
              <a:t>    </a:t>
            </a:r>
            <a:r>
              <a:rPr lang="en-US" altLang="zh-CN" sz="1350" dirty="0" err="1">
                <a:solidFill>
                  <a:srgbClr val="0000FF"/>
                </a:solidFill>
                <a:latin typeface="Consolas" panose="020B0609020204030204" charset="0"/>
              </a:rPr>
              <a:t>def</a:t>
            </a:r>
            <a:r>
              <a:rPr lang="en-US" altLang="zh-CN" sz="1350" dirty="0">
                <a:latin typeface="Consolas" panose="020B0609020204030204" charset="0"/>
              </a:rPr>
              <a:t> __</a:t>
            </a:r>
            <a:r>
              <a:rPr lang="en-US" altLang="zh-CN" sz="1350" dirty="0" err="1">
                <a:latin typeface="Consolas" panose="020B0609020204030204" charset="0"/>
              </a:rPr>
              <a:t>init</a:t>
            </a:r>
            <a:r>
              <a:rPr lang="en-US" altLang="zh-CN" sz="1350" dirty="0">
                <a:latin typeface="Consolas" panose="020B0609020204030204" charset="0"/>
              </a:rPr>
              <a:t>__(self, value1 = 0, value2 = 0):</a:t>
            </a:r>
          </a:p>
          <a:p>
            <a:pPr marL="1905" indent="-344805">
              <a:spcBef>
                <a:spcPct val="0"/>
              </a:spcBef>
              <a:buSzPct val="90000"/>
              <a:buFont typeface="Arial" panose="020B0604020202020204" pitchFamily="34" charset="0"/>
              <a:buNone/>
            </a:pPr>
            <a:r>
              <a:rPr lang="en-US" altLang="zh-CN" sz="1350" dirty="0">
                <a:latin typeface="Consolas" panose="020B0609020204030204" charset="0"/>
                <a:sym typeface="+mn-ea"/>
              </a:rPr>
              <a:t>        </a:t>
            </a:r>
            <a:r>
              <a:rPr lang="en-US" altLang="zh-CN" sz="1350" dirty="0">
                <a:latin typeface="Consolas" panose="020B0609020204030204" charset="0"/>
              </a:rPr>
              <a:t>self._value1 = value1</a:t>
            </a:r>
          </a:p>
          <a:p>
            <a:pPr marL="1905" indent="-344805">
              <a:spcBef>
                <a:spcPct val="0"/>
              </a:spcBef>
              <a:buSzPct val="90000"/>
              <a:buFont typeface="Arial" panose="020B0604020202020204" pitchFamily="34" charset="0"/>
              <a:buNone/>
            </a:pPr>
            <a:r>
              <a:rPr lang="en-US" altLang="zh-CN" sz="1350" dirty="0">
                <a:latin typeface="Consolas" panose="020B0609020204030204" charset="0"/>
                <a:sym typeface="+mn-ea"/>
              </a:rPr>
              <a:t>        </a:t>
            </a:r>
            <a:r>
              <a:rPr lang="en-US" altLang="zh-CN" sz="1350" dirty="0">
                <a:latin typeface="Consolas" panose="020B0609020204030204" charset="0"/>
              </a:rPr>
              <a:t>self.__value2 = value2</a:t>
            </a:r>
          </a:p>
          <a:p>
            <a:pPr marL="1905" indent="-344805">
              <a:spcBef>
                <a:spcPct val="0"/>
              </a:spcBef>
              <a:buSzPct val="90000"/>
              <a:buFont typeface="Arial" panose="020B0604020202020204" pitchFamily="34" charset="0"/>
              <a:buNone/>
            </a:pPr>
            <a:r>
              <a:rPr lang="en-US" altLang="zh-CN" sz="1350" dirty="0">
                <a:latin typeface="Consolas" panose="020B0609020204030204" charset="0"/>
                <a:sym typeface="+mn-ea"/>
              </a:rPr>
              <a:t>    </a:t>
            </a:r>
            <a:r>
              <a:rPr lang="en-US" altLang="zh-CN" sz="1350" dirty="0" err="1">
                <a:solidFill>
                  <a:srgbClr val="0000FF"/>
                </a:solidFill>
                <a:latin typeface="Consolas" panose="020B0609020204030204" charset="0"/>
              </a:rPr>
              <a:t>def</a:t>
            </a:r>
            <a:r>
              <a:rPr lang="en-US" altLang="zh-CN" sz="1350" dirty="0">
                <a:latin typeface="Consolas" panose="020B0609020204030204" charset="0"/>
              </a:rPr>
              <a:t> </a:t>
            </a:r>
            <a:r>
              <a:rPr lang="en-US" altLang="zh-CN" sz="1350" dirty="0" err="1">
                <a:latin typeface="Consolas" panose="020B0609020204030204" charset="0"/>
              </a:rPr>
              <a:t>setValue</a:t>
            </a:r>
            <a:r>
              <a:rPr lang="en-US" altLang="zh-CN" sz="1350" dirty="0">
                <a:latin typeface="Consolas" panose="020B0609020204030204" charset="0"/>
              </a:rPr>
              <a:t>(self, value1, value2):</a:t>
            </a:r>
          </a:p>
          <a:p>
            <a:pPr marL="1905" indent="-344805">
              <a:spcBef>
                <a:spcPct val="0"/>
              </a:spcBef>
              <a:buSzPct val="90000"/>
              <a:buFont typeface="Arial" panose="020B0604020202020204" pitchFamily="34" charset="0"/>
              <a:buNone/>
            </a:pPr>
            <a:r>
              <a:rPr lang="en-US" altLang="zh-CN" sz="1350" dirty="0">
                <a:latin typeface="Consolas" panose="020B0609020204030204" charset="0"/>
              </a:rPr>
              <a:t>	</a:t>
            </a:r>
            <a:r>
              <a:rPr lang="en-US" altLang="zh-CN" sz="1350" dirty="0">
                <a:latin typeface="Consolas" panose="020B0609020204030204" charset="0"/>
                <a:sym typeface="+mn-ea"/>
              </a:rPr>
              <a:t>        </a:t>
            </a:r>
            <a:r>
              <a:rPr lang="en-US" altLang="zh-CN" sz="1350" dirty="0">
                <a:latin typeface="Consolas" panose="020B0609020204030204" charset="0"/>
              </a:rPr>
              <a:t>self._value1 = value1</a:t>
            </a:r>
          </a:p>
          <a:p>
            <a:pPr marL="1905" indent="-344805">
              <a:spcBef>
                <a:spcPct val="0"/>
              </a:spcBef>
              <a:buSzPct val="90000"/>
              <a:buFont typeface="Arial" panose="020B0604020202020204" pitchFamily="34" charset="0"/>
              <a:buNone/>
            </a:pPr>
            <a:r>
              <a:rPr lang="en-US" altLang="zh-CN" sz="1350" dirty="0">
                <a:latin typeface="Consolas" panose="020B0609020204030204" charset="0"/>
              </a:rPr>
              <a:t>	</a:t>
            </a:r>
            <a:r>
              <a:rPr lang="en-US" altLang="zh-CN" sz="1350" dirty="0">
                <a:latin typeface="Consolas" panose="020B0609020204030204" charset="0"/>
                <a:sym typeface="+mn-ea"/>
              </a:rPr>
              <a:t>        </a:t>
            </a:r>
            <a:r>
              <a:rPr lang="en-US" altLang="zh-CN" sz="1350" dirty="0">
                <a:latin typeface="Consolas" panose="020B0609020204030204" charset="0"/>
              </a:rPr>
              <a:t>self.__value2 = value2</a:t>
            </a:r>
          </a:p>
          <a:p>
            <a:pPr marL="1905" indent="-344805">
              <a:spcBef>
                <a:spcPct val="0"/>
              </a:spcBef>
              <a:buSzPct val="90000"/>
              <a:buFont typeface="Arial" panose="020B0604020202020204" pitchFamily="34" charset="0"/>
              <a:buNone/>
            </a:pPr>
            <a:r>
              <a:rPr lang="en-US" altLang="zh-CN" sz="1350" dirty="0">
                <a:latin typeface="Consolas" panose="020B0609020204030204" charset="0"/>
                <a:sym typeface="+mn-ea"/>
              </a:rPr>
              <a:t>    </a:t>
            </a:r>
            <a:r>
              <a:rPr lang="en-US" altLang="zh-CN" sz="1350" dirty="0" err="1">
                <a:solidFill>
                  <a:srgbClr val="0000FF"/>
                </a:solidFill>
                <a:latin typeface="Consolas" panose="020B0609020204030204" charset="0"/>
              </a:rPr>
              <a:t>def</a:t>
            </a:r>
            <a:r>
              <a:rPr lang="en-US" altLang="zh-CN" sz="1350" dirty="0">
                <a:latin typeface="Consolas" panose="020B0609020204030204" charset="0"/>
              </a:rPr>
              <a:t> show(self):</a:t>
            </a:r>
          </a:p>
          <a:p>
            <a:pPr marL="1905" indent="-344805">
              <a:spcBef>
                <a:spcPct val="0"/>
              </a:spcBef>
              <a:buSzPct val="90000"/>
              <a:buFont typeface="Arial" panose="020B0604020202020204" pitchFamily="34" charset="0"/>
              <a:buNone/>
            </a:pPr>
            <a:r>
              <a:rPr lang="en-US" altLang="zh-CN" sz="1350" dirty="0">
                <a:latin typeface="Consolas" panose="020B0609020204030204" charset="0"/>
              </a:rPr>
              <a:t>	</a:t>
            </a:r>
            <a:r>
              <a:rPr lang="en-US" altLang="zh-CN" sz="1350" dirty="0">
                <a:latin typeface="Consolas" panose="020B0609020204030204" charset="0"/>
                <a:sym typeface="+mn-ea"/>
              </a:rPr>
              <a:t>        </a:t>
            </a:r>
            <a:r>
              <a:rPr lang="en-US" altLang="zh-CN" sz="1350" dirty="0">
                <a:latin typeface="Consolas" panose="020B0609020204030204" charset="0"/>
              </a:rPr>
              <a:t>print(self._value1)</a:t>
            </a:r>
          </a:p>
          <a:p>
            <a:pPr marL="1905" indent="-344805">
              <a:spcBef>
                <a:spcPct val="0"/>
              </a:spcBef>
              <a:buSzPct val="90000"/>
              <a:buFont typeface="Arial" panose="020B0604020202020204" pitchFamily="34" charset="0"/>
              <a:buNone/>
            </a:pPr>
            <a:r>
              <a:rPr lang="en-US" altLang="zh-CN" sz="1350" dirty="0">
                <a:latin typeface="Consolas" panose="020B0609020204030204" charset="0"/>
              </a:rPr>
              <a:t>	</a:t>
            </a:r>
            <a:r>
              <a:rPr lang="en-US" altLang="zh-CN" sz="1350" dirty="0">
                <a:latin typeface="Consolas" panose="020B0609020204030204" charset="0"/>
                <a:sym typeface="+mn-ea"/>
              </a:rPr>
              <a:t>        </a:t>
            </a:r>
            <a:r>
              <a:rPr lang="en-US" altLang="zh-CN" sz="1350" dirty="0">
                <a:latin typeface="Consolas" panose="020B0609020204030204" charset="0"/>
              </a:rPr>
              <a:t>print(self.__value2)</a:t>
            </a:r>
          </a:p>
          <a:p>
            <a:pPr marL="1905" indent="-344805">
              <a:lnSpc>
                <a:spcPts val="800"/>
              </a:lnSpc>
              <a:spcBef>
                <a:spcPct val="0"/>
              </a:spcBef>
              <a:buSzPct val="90000"/>
              <a:buFont typeface="Arial" panose="020B0604020202020204" pitchFamily="34" charset="0"/>
              <a:buNone/>
            </a:pPr>
            <a:endParaRPr lang="en-US" altLang="zh-CN" sz="1350" dirty="0">
              <a:latin typeface="Consolas" panose="020B0609020204030204" charset="0"/>
            </a:endParaRPr>
          </a:p>
          <a:p>
            <a:pPr marL="1905" indent="-344805">
              <a:spcBef>
                <a:spcPct val="0"/>
              </a:spcBef>
              <a:buSzPct val="90000"/>
              <a:buFont typeface="Arial" panose="020B0604020202020204" pitchFamily="34" charset="0"/>
              <a:buNone/>
            </a:pPr>
            <a:r>
              <a:rPr lang="en-US" altLang="zh-CN" sz="1350" dirty="0">
                <a:latin typeface="Consolas" panose="020B0609020204030204" charset="0"/>
              </a:rPr>
              <a:t>&gt;&gt;&gt; a = A()</a:t>
            </a:r>
          </a:p>
          <a:p>
            <a:pPr marL="1905" indent="-344805">
              <a:spcBef>
                <a:spcPct val="0"/>
              </a:spcBef>
              <a:buSzPct val="90000"/>
              <a:buFont typeface="Arial" panose="020B0604020202020204" pitchFamily="34" charset="0"/>
              <a:buNone/>
            </a:pPr>
            <a:r>
              <a:rPr lang="en-US" altLang="zh-CN" sz="1350" dirty="0">
                <a:latin typeface="Consolas" panose="020B0609020204030204" charset="0"/>
              </a:rPr>
              <a:t>&gt;&gt;&gt; a._value1</a:t>
            </a:r>
          </a:p>
          <a:p>
            <a:pPr marL="1905" indent="-344805">
              <a:spcBef>
                <a:spcPct val="0"/>
              </a:spcBef>
              <a:buSzPct val="90000"/>
              <a:buFont typeface="Arial" panose="020B0604020202020204" pitchFamily="34" charset="0"/>
              <a:buNone/>
            </a:pPr>
            <a:r>
              <a:rPr lang="en-US" altLang="zh-CN" sz="1350" dirty="0">
                <a:solidFill>
                  <a:srgbClr val="0000FF"/>
                </a:solidFill>
                <a:latin typeface="Consolas" panose="020B0609020204030204" charset="0"/>
              </a:rPr>
              <a:t>0</a:t>
            </a:r>
          </a:p>
          <a:p>
            <a:pPr marL="1905" indent="-344805">
              <a:spcBef>
                <a:spcPct val="0"/>
              </a:spcBef>
              <a:buSzPct val="90000"/>
              <a:buFont typeface="Arial" panose="020B0604020202020204" pitchFamily="34" charset="0"/>
              <a:buNone/>
            </a:pPr>
            <a:r>
              <a:rPr lang="en-US" altLang="zh-CN" sz="1350" dirty="0">
                <a:latin typeface="Consolas" panose="020B0609020204030204" charset="0"/>
              </a:rPr>
              <a:t>&gt;&gt;&gt; a._A__value2             #</a:t>
            </a:r>
            <a:r>
              <a:rPr lang="zh-CN" altLang="en-US" sz="1350" dirty="0">
                <a:latin typeface="Consolas" panose="020B0609020204030204" charset="0"/>
              </a:rPr>
              <a:t>在外部访问对象的私有数据成员</a:t>
            </a:r>
          </a:p>
          <a:p>
            <a:pPr marL="1905" indent="-344805">
              <a:spcBef>
                <a:spcPct val="0"/>
              </a:spcBef>
              <a:buSzPct val="90000"/>
              <a:buFont typeface="Arial" panose="020B0604020202020204" pitchFamily="34" charset="0"/>
              <a:buNone/>
            </a:pPr>
            <a:r>
              <a:rPr lang="en-US" altLang="zh-CN" sz="1350" dirty="0">
                <a:solidFill>
                  <a:srgbClr val="0000FF"/>
                </a:solidFill>
                <a:latin typeface="Consolas" panose="020B0609020204030204" charset="0"/>
              </a:rPr>
              <a:t>0</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xEl>
                                              <p:pRg st="11" end="1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
                                            <p:txEl>
                                              <p:pRg st="12" end="1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xEl>
                                              <p:pRg st="14" end="1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占位符 30722"/>
          <p:cNvSpPr>
            <a:spLocks noGrp="1"/>
          </p:cNvSpPr>
          <p:nvPr>
            <p:ph idx="1"/>
          </p:nvPr>
        </p:nvSpPr>
        <p:spPr>
          <a:xfrm>
            <a:off x="751981" y="1400037"/>
            <a:ext cx="8229600" cy="4678451"/>
          </a:xfrm>
        </p:spPr>
        <p:txBody>
          <a:bodyPr anchor="t"/>
          <a:lstStyle/>
          <a:p>
            <a:pPr>
              <a:spcBef>
                <a:spcPts val="1200"/>
              </a:spcBef>
              <a:spcAft>
                <a:spcPts val="0"/>
              </a:spcAft>
              <a:buClr>
                <a:srgbClr val="FF0000"/>
              </a:buClr>
              <a:buSzPct val="90000"/>
              <a:buFont typeface="Wingdings" panose="05000000000000000000" pitchFamily="2" charset="2"/>
              <a:buChar char="n"/>
            </a:pPr>
            <a:r>
              <a:rPr lang="zh-CN" altLang="en-US" sz="1800" dirty="0"/>
              <a:t>在IDLE环境中，在对象或类名后面加上一个圆点“.”，稍等一秒钟则会自动列出其所有公开成员，模块也具有同样的用法。</a:t>
            </a:r>
          </a:p>
          <a:p>
            <a:pPr>
              <a:spcBef>
                <a:spcPts val="1200"/>
              </a:spcBef>
              <a:spcAft>
                <a:spcPts val="0"/>
              </a:spcAft>
              <a:buClr>
                <a:srgbClr val="FF0000"/>
              </a:buClr>
              <a:buSzPct val="90000"/>
              <a:buFont typeface="Wingdings" panose="05000000000000000000" pitchFamily="2" charset="2"/>
              <a:buChar char="n"/>
            </a:pPr>
            <a:r>
              <a:rPr lang="zh-CN" altLang="en-US" sz="1800" dirty="0"/>
              <a:t>如果在圆点“.”后面再加一个下划线，则会列出该对象、类或模块的所有成员，包括私有成员。</a:t>
            </a:r>
          </a:p>
        </p:txBody>
      </p:sp>
      <p:sp>
        <p:nvSpPr>
          <p:cNvPr id="4608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14</a:t>
            </a:fld>
            <a:endParaRPr lang="zh-CN" altLang="en-US" sz="1050" dirty="0"/>
          </a:p>
        </p:txBody>
      </p:sp>
      <p:sp>
        <p:nvSpPr>
          <p:cNvPr id="6" name="标题 28673"/>
          <p:cNvSpPr>
            <a:spLocks noGrp="1"/>
          </p:cNvSpPr>
          <p:nvPr>
            <p:ph type="title"/>
          </p:nvPr>
        </p:nvSpPr>
        <p:spPr>
          <a:xfrm>
            <a:off x="395536" y="753730"/>
            <a:ext cx="9116695" cy="900746"/>
          </a:xfrm>
        </p:spPr>
        <p:txBody>
          <a:bodyPr anchor="ctr">
            <a:normAutofit/>
          </a:bodyPr>
          <a:lstStyle/>
          <a:p>
            <a:pPr marL="571500" indent="-571500">
              <a:lnSpc>
                <a:spcPct val="120000"/>
              </a:lnSpc>
              <a:spcBef>
                <a:spcPts val="600"/>
              </a:spcBef>
              <a:buClr>
                <a:srgbClr val="FF0000"/>
              </a:buClr>
              <a:buSzPct val="90000"/>
              <a:buFont typeface="Wingdings" panose="05000000000000000000" pitchFamily="2" charset="2"/>
              <a:buChar char="Ø"/>
            </a:pPr>
            <a:r>
              <a:rPr lang="zh-CN" altLang="en-US" sz="2600" noProof="1">
                <a:latin typeface="Times New Roman" panose="02020603050405020304" pitchFamily="18" charset="0"/>
                <a:ea typeface="仿宋" panose="02010609060101010101" pitchFamily="49" charset="-122"/>
                <a:cs typeface="+mn-cs"/>
              </a:rPr>
              <a:t>私有成员与公有成员</a:t>
            </a: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6.2 </a:t>
                </a:r>
                <a:r>
                  <a:rPr lang="zh-CN" altLang="en-US" sz="3600" b="1" dirty="0">
                    <a:latin typeface="Times New Roman" panose="02020603050405020304" pitchFamily="18" charset="0"/>
                    <a:ea typeface="黑体" panose="02010609060101010101" pitchFamily="49" charset="-122"/>
                  </a:rPr>
                  <a:t> 类的定义与使用</a:t>
                </a:r>
                <a:endParaRPr lang="zh-CN" altLang="en-US" sz="3600" b="1" dirty="0">
                  <a:latin typeface="黑体" panose="02010609060101010101" pitchFamily="49" charset="-122"/>
                  <a:ea typeface="黑体" panose="02010609060101010101"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文本占位符 31746"/>
          <p:cNvSpPr txBox="1"/>
          <p:nvPr/>
        </p:nvSpPr>
        <p:spPr bwMode="auto">
          <a:xfrm>
            <a:off x="751981" y="2996952"/>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5400" indent="499745">
              <a:lnSpc>
                <a:spcPct val="150000"/>
              </a:lnSpc>
              <a:spcBef>
                <a:spcPts val="0"/>
              </a:spcBef>
              <a:spcAft>
                <a:spcPts val="0"/>
              </a:spcAft>
              <a:buClr>
                <a:srgbClr val="FF0000"/>
              </a:buClr>
              <a:buSzPct val="90000"/>
              <a:buFont typeface="Wingdings" panose="05000000000000000000" charset="0"/>
              <a:buChar char="n"/>
            </a:pPr>
            <a:r>
              <a:rPr lang="en-US" altLang="zh-CN" sz="1800" noProof="1"/>
              <a:t>Python</a:t>
            </a:r>
            <a:r>
              <a:rPr lang="zh-CN" altLang="en-US" sz="1800" noProof="1"/>
              <a:t>中以下划线开头的变量名和方法名有特殊含义，尤其是在类的定义中。</a:t>
            </a:r>
          </a:p>
          <a:p>
            <a:pPr marL="678180" indent="-342265">
              <a:lnSpc>
                <a:spcPct val="150000"/>
              </a:lnSpc>
              <a:spcBef>
                <a:spcPts val="0"/>
              </a:spcBef>
              <a:spcAft>
                <a:spcPts val="0"/>
              </a:spcAft>
              <a:buClr>
                <a:srgbClr val="FF0000"/>
              </a:buClr>
              <a:buSzPct val="90000"/>
              <a:buFont typeface="Wingdings" panose="05000000000000000000" pitchFamily="2" charset="2"/>
              <a:buChar char="l"/>
            </a:pPr>
            <a:r>
              <a:rPr lang="en-US" altLang="zh-CN" sz="1400" noProof="1">
                <a:solidFill>
                  <a:srgbClr val="FF0000"/>
                </a:solidFill>
              </a:rPr>
              <a:t>_x</a:t>
            </a:r>
            <a:r>
              <a:rPr lang="en-US" altLang="zh-CN" sz="1600" noProof="1">
                <a:solidFill>
                  <a:srgbClr val="FF0000"/>
                </a:solidFill>
              </a:rPr>
              <a:t>xx</a:t>
            </a:r>
            <a:r>
              <a:rPr lang="zh-CN" altLang="en-US" sz="1600" noProof="1"/>
              <a:t>：受保护成员，不能用</a:t>
            </a:r>
            <a:r>
              <a:rPr lang="en-US" altLang="zh-CN" sz="1600" noProof="1"/>
              <a:t>'from module import *'</a:t>
            </a:r>
            <a:r>
              <a:rPr lang="zh-CN" altLang="en-US" sz="1600" noProof="1"/>
              <a:t>导入；</a:t>
            </a:r>
          </a:p>
          <a:p>
            <a:pPr marL="678180" indent="-342265">
              <a:lnSpc>
                <a:spcPct val="150000"/>
              </a:lnSpc>
              <a:spcBef>
                <a:spcPts val="0"/>
              </a:spcBef>
              <a:spcAft>
                <a:spcPts val="0"/>
              </a:spcAft>
              <a:buClr>
                <a:srgbClr val="FF0000"/>
              </a:buClr>
              <a:buSzPct val="90000"/>
              <a:buFont typeface="Wingdings" panose="05000000000000000000" pitchFamily="2" charset="2"/>
              <a:buChar char="l"/>
            </a:pPr>
            <a:r>
              <a:rPr lang="en-US" altLang="zh-CN" sz="1600" noProof="1">
                <a:solidFill>
                  <a:srgbClr val="FF0000"/>
                </a:solidFill>
              </a:rPr>
              <a:t>__xxx__</a:t>
            </a:r>
            <a:r>
              <a:rPr lang="zh-CN" altLang="en-US" sz="1600" noProof="1"/>
              <a:t>：系统定义的特殊成员；</a:t>
            </a:r>
          </a:p>
          <a:p>
            <a:pPr marL="678180" indent="-342265">
              <a:lnSpc>
                <a:spcPct val="150000"/>
              </a:lnSpc>
              <a:spcBef>
                <a:spcPts val="0"/>
              </a:spcBef>
              <a:spcAft>
                <a:spcPts val="0"/>
              </a:spcAft>
              <a:buClr>
                <a:srgbClr val="FF0000"/>
              </a:buClr>
              <a:buSzPct val="90000"/>
              <a:buFont typeface="Wingdings" panose="05000000000000000000" pitchFamily="2" charset="2"/>
              <a:buChar char="l"/>
            </a:pPr>
            <a:r>
              <a:rPr lang="en-US" altLang="zh-CN" sz="1600" noProof="1">
                <a:solidFill>
                  <a:srgbClr val="FF0000"/>
                </a:solidFill>
              </a:rPr>
              <a:t>__xxx</a:t>
            </a:r>
            <a:r>
              <a:rPr lang="zh-CN" altLang="en-US" sz="1600" noProof="1"/>
              <a:t>：私有成员，只有类对象自己能访问，子类对象不能直接访问到这个成员，但在对象外部可以通过“对象名</a:t>
            </a:r>
            <a:r>
              <a:rPr lang="en-US" altLang="zh-CN" sz="1600" noProof="1"/>
              <a:t>._</a:t>
            </a:r>
            <a:r>
              <a:rPr lang="zh-CN" altLang="en-US" sz="1600" noProof="1"/>
              <a:t>类名</a:t>
            </a:r>
            <a:r>
              <a:rPr lang="en-US" altLang="zh-CN" sz="1600" noProof="1"/>
              <a:t>__xxx”</a:t>
            </a:r>
            <a:r>
              <a:rPr lang="zh-CN" altLang="en-US" sz="1600" noProof="1"/>
              <a:t>这样的特殊方式来访问。</a:t>
            </a:r>
          </a:p>
          <a:p>
            <a:pPr marL="311150" indent="-285750">
              <a:lnSpc>
                <a:spcPct val="150000"/>
              </a:lnSpc>
              <a:spcBef>
                <a:spcPts val="0"/>
              </a:spcBef>
              <a:spcAft>
                <a:spcPts val="0"/>
              </a:spcAft>
              <a:buClr>
                <a:srgbClr val="FF0000"/>
              </a:buClr>
              <a:buSzPct val="90000"/>
              <a:buFont typeface="Wingdings" panose="05000000000000000000" pitchFamily="2" charset="2"/>
              <a:buChar char="ü"/>
            </a:pPr>
            <a:r>
              <a:rPr lang="zh-CN" altLang="en-US" sz="1800" noProof="1"/>
              <a:t>注意：</a:t>
            </a:r>
            <a:r>
              <a:rPr lang="en-US" altLang="zh-CN" sz="1800" noProof="1">
                <a:solidFill>
                  <a:srgbClr val="FF0000"/>
                </a:solidFill>
              </a:rPr>
              <a:t>Python</a:t>
            </a:r>
            <a:r>
              <a:rPr lang="zh-CN" altLang="en-US" sz="1800" noProof="1">
                <a:solidFill>
                  <a:srgbClr val="FF0000"/>
                </a:solidFill>
              </a:rPr>
              <a:t>中不存在严格意义上的私有成员</a:t>
            </a:r>
            <a:r>
              <a:rPr lang="zh-CN" altLang="en-US" sz="1800" noProof="1"/>
              <a:t>。</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33794"/>
          <p:cNvSpPr>
            <a:spLocks noGrp="1"/>
          </p:cNvSpPr>
          <p:nvPr>
            <p:ph idx="1"/>
          </p:nvPr>
        </p:nvSpPr>
        <p:spPr>
          <a:xfrm>
            <a:off x="839083" y="1556792"/>
            <a:ext cx="8229600" cy="4678451"/>
          </a:xfrm>
        </p:spPr>
        <p:txBody>
          <a:bodyPr anchor="t"/>
          <a:lstStyle/>
          <a:p>
            <a:pPr marL="1905" indent="-344805">
              <a:lnSpc>
                <a:spcPct val="80000"/>
              </a:lnSpc>
              <a:buClr>
                <a:srgbClr val="FF0000"/>
              </a:buClr>
              <a:buSzPct val="90000"/>
              <a:buFont typeface="Wingdings" panose="05000000000000000000" pitchFamily="2" charset="2"/>
              <a:buChar char="ü"/>
            </a:pPr>
            <a:r>
              <a:rPr lang="zh-CN" altLang="en-US" sz="2000" dirty="0"/>
              <a:t>演示私有成员定义和访问的方法：</a:t>
            </a:r>
          </a:p>
          <a:p>
            <a:pPr marL="1905" indent="-344805">
              <a:lnSpc>
                <a:spcPct val="80000"/>
              </a:lnSpc>
              <a:buSzPct val="90000"/>
              <a:buNone/>
            </a:pPr>
            <a:endParaRPr lang="en-US" altLang="zh-CN" sz="1200" dirty="0"/>
          </a:p>
        </p:txBody>
      </p:sp>
      <p:sp>
        <p:nvSpPr>
          <p:cNvPr id="4813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15</a:t>
            </a:fld>
            <a:endParaRPr lang="zh-CN" altLang="en-US" sz="1050" dirty="0"/>
          </a:p>
        </p:txBody>
      </p:sp>
      <p:sp>
        <p:nvSpPr>
          <p:cNvPr id="6" name="标题 28673"/>
          <p:cNvSpPr>
            <a:spLocks noGrp="1"/>
          </p:cNvSpPr>
          <p:nvPr>
            <p:ph type="title"/>
          </p:nvPr>
        </p:nvSpPr>
        <p:spPr>
          <a:xfrm>
            <a:off x="395536" y="876942"/>
            <a:ext cx="9116695" cy="536001"/>
          </a:xfrm>
        </p:spPr>
        <p:txBody>
          <a:bodyPr anchor="ctr">
            <a:normAutofit/>
          </a:bodyPr>
          <a:lstStyle/>
          <a:p>
            <a:pPr marL="571500" indent="-571500">
              <a:lnSpc>
                <a:spcPct val="120000"/>
              </a:lnSpc>
              <a:spcBef>
                <a:spcPts val="600"/>
              </a:spcBef>
              <a:buClr>
                <a:srgbClr val="FF0000"/>
              </a:buClr>
              <a:buSzPct val="90000"/>
              <a:buFont typeface="Wingdings" panose="05000000000000000000" pitchFamily="2" charset="2"/>
              <a:buChar char="Ø"/>
            </a:pPr>
            <a:r>
              <a:rPr lang="zh-CN" altLang="en-US" sz="2600" noProof="1">
                <a:latin typeface="Times New Roman" panose="02020603050405020304" pitchFamily="18" charset="0"/>
                <a:ea typeface="仿宋" panose="02010609060101010101" pitchFamily="49" charset="-122"/>
                <a:cs typeface="+mn-cs"/>
              </a:rPr>
              <a:t>私有成员与公有成员</a:t>
            </a: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6.2 </a:t>
                </a:r>
                <a:r>
                  <a:rPr lang="zh-CN" altLang="en-US" sz="3600" b="1" dirty="0">
                    <a:latin typeface="Times New Roman" panose="02020603050405020304" pitchFamily="18" charset="0"/>
                    <a:ea typeface="黑体" panose="02010609060101010101" pitchFamily="49" charset="-122"/>
                  </a:rPr>
                  <a:t> 类的定义与使用</a:t>
                </a:r>
                <a:endParaRPr lang="zh-CN" altLang="en-US" sz="3600" b="1" dirty="0">
                  <a:latin typeface="黑体" panose="02010609060101010101" pitchFamily="49" charset="-122"/>
                  <a:ea typeface="黑体" panose="02010609060101010101"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3" name="矩形 2"/>
          <p:cNvSpPr/>
          <p:nvPr/>
        </p:nvSpPr>
        <p:spPr>
          <a:xfrm>
            <a:off x="751981" y="1977989"/>
            <a:ext cx="7985161" cy="4524315"/>
          </a:xfrm>
          <a:prstGeom prst="rect">
            <a:avLst/>
          </a:prstGeom>
        </p:spPr>
        <p:txBody>
          <a:bodyPr wrap="square">
            <a:spAutoFit/>
          </a:bodyPr>
          <a:lstStyle/>
          <a:p>
            <a:pPr marL="1905" indent="-344805">
              <a:buSzPct val="90000"/>
              <a:buNone/>
            </a:pPr>
            <a:r>
              <a:rPr lang="en-US" altLang="zh-CN" sz="1600" dirty="0">
                <a:latin typeface="Consolas" panose="020B0609020204030204" charset="0"/>
              </a:rPr>
              <a:t>&gt;&gt;&gt; </a:t>
            </a:r>
            <a:r>
              <a:rPr lang="en-US" altLang="zh-CN" sz="1600" dirty="0">
                <a:solidFill>
                  <a:srgbClr val="0000FF"/>
                </a:solidFill>
                <a:latin typeface="Consolas" panose="020B0609020204030204" charset="0"/>
              </a:rPr>
              <a:t>class</a:t>
            </a:r>
            <a:r>
              <a:rPr lang="en-US" altLang="zh-CN" sz="1600" dirty="0">
                <a:latin typeface="Consolas" panose="020B0609020204030204" charset="0"/>
              </a:rPr>
              <a:t> Fruit:</a:t>
            </a:r>
          </a:p>
          <a:p>
            <a:pPr marL="1905" indent="-344805">
              <a:buSzPct val="90000"/>
              <a:buNone/>
            </a:pPr>
            <a:r>
              <a:rPr lang="en-US" altLang="en-US" sz="1600" dirty="0">
                <a:latin typeface="Consolas" panose="020B0609020204030204" charset="0"/>
              </a:rPr>
              <a:t>    </a:t>
            </a:r>
            <a:r>
              <a:rPr lang="en-US" altLang="zh-CN" sz="1600" dirty="0" err="1">
                <a:solidFill>
                  <a:srgbClr val="0000FF"/>
                </a:solidFill>
                <a:latin typeface="Consolas" panose="020B0609020204030204" charset="0"/>
              </a:rPr>
              <a:t>def</a:t>
            </a:r>
            <a:r>
              <a:rPr lang="en-US" altLang="zh-CN" sz="1600" dirty="0">
                <a:latin typeface="Consolas" panose="020B0609020204030204" charset="0"/>
              </a:rPr>
              <a:t> __</a:t>
            </a:r>
            <a:r>
              <a:rPr lang="en-US" altLang="zh-CN" sz="1600" dirty="0" err="1">
                <a:latin typeface="Consolas" panose="020B0609020204030204" charset="0"/>
              </a:rPr>
              <a:t>init</a:t>
            </a:r>
            <a:r>
              <a:rPr lang="en-US" altLang="zh-CN" sz="1600" dirty="0">
                <a:latin typeface="Consolas" panose="020B0609020204030204" charset="0"/>
              </a:rPr>
              <a:t>__(self):</a:t>
            </a:r>
          </a:p>
          <a:p>
            <a:pPr marL="1905" indent="-344805">
              <a:buSzPct val="90000"/>
              <a:buNone/>
            </a:pPr>
            <a:r>
              <a:rPr lang="en-US" altLang="en-US" sz="1600" dirty="0">
                <a:latin typeface="Consolas" panose="020B0609020204030204" charset="0"/>
              </a:rPr>
              <a:t>        </a:t>
            </a:r>
            <a:r>
              <a:rPr lang="en-US" altLang="zh-CN" sz="1600" dirty="0" err="1">
                <a:latin typeface="Consolas" panose="020B0609020204030204" charset="0"/>
              </a:rPr>
              <a:t>self.__color</a:t>
            </a:r>
            <a:r>
              <a:rPr lang="en-US" altLang="zh-CN" sz="1600" dirty="0">
                <a:latin typeface="Consolas" panose="020B0609020204030204" charset="0"/>
              </a:rPr>
              <a:t> = 'Red'</a:t>
            </a:r>
          </a:p>
          <a:p>
            <a:pPr marL="1905" indent="-344805">
              <a:buSzPct val="90000"/>
              <a:buNone/>
            </a:pPr>
            <a:r>
              <a:rPr lang="en-US" altLang="en-US" sz="1600" dirty="0">
                <a:latin typeface="Consolas" panose="020B0609020204030204" charset="0"/>
              </a:rPr>
              <a:t>        </a:t>
            </a:r>
            <a:r>
              <a:rPr lang="en-US" altLang="zh-CN" sz="1600" dirty="0" err="1">
                <a:latin typeface="Consolas" panose="020B0609020204030204" charset="0"/>
              </a:rPr>
              <a:t>self.price</a:t>
            </a:r>
            <a:r>
              <a:rPr lang="en-US" altLang="zh-CN" sz="1600" dirty="0">
                <a:latin typeface="Consolas" panose="020B0609020204030204" charset="0"/>
              </a:rPr>
              <a:t> = 1</a:t>
            </a:r>
          </a:p>
          <a:p>
            <a:pPr marL="1905" indent="-344805">
              <a:buSzPct val="90000"/>
              <a:buNone/>
            </a:pPr>
            <a:endParaRPr lang="en-US" altLang="zh-CN" sz="1600" dirty="0">
              <a:latin typeface="Consolas" panose="020B0609020204030204" charset="0"/>
            </a:endParaRPr>
          </a:p>
          <a:p>
            <a:pPr marL="1905" indent="-344805">
              <a:buSzPct val="90000"/>
              <a:buNone/>
            </a:pPr>
            <a:r>
              <a:rPr lang="en-US" altLang="zh-CN" sz="1600" dirty="0">
                <a:latin typeface="Consolas" panose="020B0609020204030204" charset="0"/>
              </a:rPr>
              <a:t>&gt;&gt;&gt; apple = Fruit()</a:t>
            </a:r>
          </a:p>
          <a:p>
            <a:pPr marL="1905" indent="-344805">
              <a:buSzPct val="90000"/>
              <a:buNone/>
            </a:pPr>
            <a:r>
              <a:rPr lang="en-US" altLang="zh-CN" sz="1600" dirty="0">
                <a:latin typeface="Consolas" panose="020B0609020204030204" charset="0"/>
              </a:rPr>
              <a:t>&gt;&gt;&gt; </a:t>
            </a:r>
            <a:r>
              <a:rPr lang="en-US" altLang="zh-CN" sz="1600" dirty="0" err="1">
                <a:latin typeface="Consolas" panose="020B0609020204030204" charset="0"/>
              </a:rPr>
              <a:t>apple.price</a:t>
            </a:r>
            <a:r>
              <a:rPr lang="en-US" altLang="zh-CN" sz="1600"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显示对象公开数据成员的值</a:t>
            </a:r>
          </a:p>
          <a:p>
            <a:pPr marL="1905" indent="-344805">
              <a:buSzPct val="90000"/>
              <a:buNone/>
            </a:pPr>
            <a:r>
              <a:rPr lang="en-US" altLang="zh-CN" sz="1600" dirty="0">
                <a:solidFill>
                  <a:srgbClr val="0000FF"/>
                </a:solidFill>
                <a:latin typeface="Consolas" panose="020B0609020204030204" charset="0"/>
              </a:rPr>
              <a:t>1</a:t>
            </a:r>
          </a:p>
          <a:p>
            <a:pPr marL="1905" indent="-344805">
              <a:buSzPct val="90000"/>
              <a:buNone/>
            </a:pPr>
            <a:r>
              <a:rPr lang="en-US" altLang="zh-CN" sz="1600" dirty="0">
                <a:latin typeface="Consolas" panose="020B0609020204030204" charset="0"/>
              </a:rPr>
              <a:t>&gt;&gt;&gt; </a:t>
            </a:r>
            <a:r>
              <a:rPr lang="en-US" altLang="zh-CN" sz="1600" dirty="0" err="1">
                <a:latin typeface="Consolas" panose="020B0609020204030204" charset="0"/>
              </a:rPr>
              <a:t>apple.price</a:t>
            </a:r>
            <a:r>
              <a:rPr lang="en-US" altLang="zh-CN" sz="1600" dirty="0">
                <a:latin typeface="Consolas" panose="020B0609020204030204" charset="0"/>
              </a:rPr>
              <a:t> = 2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修改对象公开数据成员的值</a:t>
            </a:r>
          </a:p>
          <a:p>
            <a:pPr marL="1905" indent="-344805">
              <a:buSzPct val="90000"/>
              <a:buNone/>
            </a:pPr>
            <a:r>
              <a:rPr lang="en-US" altLang="zh-CN" sz="1600" dirty="0">
                <a:latin typeface="Consolas" panose="020B0609020204030204" charset="0"/>
              </a:rPr>
              <a:t>&gt;&gt;&gt; </a:t>
            </a:r>
            <a:r>
              <a:rPr lang="en-US" altLang="zh-CN" sz="1600" dirty="0" err="1">
                <a:latin typeface="Consolas" panose="020B0609020204030204" charset="0"/>
              </a:rPr>
              <a:t>apple.price</a:t>
            </a:r>
            <a:endParaRPr lang="en-US" altLang="zh-CN" sz="1600" dirty="0">
              <a:latin typeface="Consolas" panose="020B0609020204030204" charset="0"/>
            </a:endParaRPr>
          </a:p>
          <a:p>
            <a:pPr marL="1905" indent="-344805">
              <a:buSzPct val="90000"/>
              <a:buNone/>
            </a:pPr>
            <a:r>
              <a:rPr lang="en-US" altLang="zh-CN" sz="1600" dirty="0">
                <a:solidFill>
                  <a:srgbClr val="0000FF"/>
                </a:solidFill>
                <a:latin typeface="Consolas" panose="020B0609020204030204" charset="0"/>
              </a:rPr>
              <a:t>2</a:t>
            </a:r>
          </a:p>
          <a:p>
            <a:pPr marL="1905" indent="-344805">
              <a:buSzPct val="90000"/>
              <a:buNone/>
            </a:pPr>
            <a:r>
              <a:rPr lang="en-US" altLang="zh-CN" sz="1600" dirty="0">
                <a:latin typeface="Consolas" panose="020B0609020204030204" charset="0"/>
              </a:rPr>
              <a:t>&gt;&gt;&gt; print(</a:t>
            </a:r>
            <a:r>
              <a:rPr lang="en-US" altLang="zh-CN" sz="1600" dirty="0" err="1">
                <a:latin typeface="Consolas" panose="020B0609020204030204" charset="0"/>
              </a:rPr>
              <a:t>apple.price</a:t>
            </a:r>
            <a:r>
              <a:rPr lang="en-US" altLang="zh-CN" sz="1600" dirty="0">
                <a:latin typeface="Consolas" panose="020B0609020204030204" charset="0"/>
              </a:rPr>
              <a:t>, </a:t>
            </a:r>
            <a:r>
              <a:rPr lang="en-US" altLang="zh-CN" sz="1600" dirty="0" err="1">
                <a:latin typeface="Consolas" panose="020B0609020204030204" charset="0"/>
              </a:rPr>
              <a:t>apple._Fruit__color</a:t>
            </a:r>
            <a:r>
              <a:rPr lang="en-US" altLang="zh-CN" sz="1600"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显示对象私有数据成员的值</a:t>
            </a:r>
          </a:p>
          <a:p>
            <a:pPr marL="1905" indent="-344805">
              <a:buSzPct val="90000"/>
              <a:buNone/>
            </a:pPr>
            <a:r>
              <a:rPr lang="en-US" altLang="zh-CN" sz="1600" dirty="0">
                <a:solidFill>
                  <a:srgbClr val="0000FF"/>
                </a:solidFill>
                <a:latin typeface="Consolas" panose="020B0609020204030204" charset="0"/>
              </a:rPr>
              <a:t>2 Red</a:t>
            </a:r>
          </a:p>
          <a:p>
            <a:pPr marL="1905" indent="-344805">
              <a:buSzPct val="90000"/>
              <a:buNone/>
            </a:pPr>
            <a:r>
              <a:rPr lang="en-US" altLang="zh-CN" sz="1600" dirty="0">
                <a:latin typeface="Consolas" panose="020B0609020204030204" charset="0"/>
              </a:rPr>
              <a:t>&gt;&gt;&gt; </a:t>
            </a:r>
            <a:r>
              <a:rPr lang="en-US" altLang="zh-CN" sz="1600" dirty="0" err="1">
                <a:latin typeface="Consolas" panose="020B0609020204030204" charset="0"/>
              </a:rPr>
              <a:t>apple._Fruit__color</a:t>
            </a:r>
            <a:r>
              <a:rPr lang="en-US" altLang="zh-CN" sz="1600" dirty="0">
                <a:latin typeface="Consolas" panose="020B0609020204030204" charset="0"/>
              </a:rPr>
              <a:t> = "Blue"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修改对象私有数据成员的值</a:t>
            </a:r>
          </a:p>
          <a:p>
            <a:pPr marL="1905" indent="-344805">
              <a:buSzPct val="90000"/>
              <a:buNone/>
            </a:pPr>
            <a:r>
              <a:rPr lang="en-US" altLang="zh-CN" sz="1600" dirty="0">
                <a:latin typeface="Consolas" panose="020B0609020204030204" charset="0"/>
              </a:rPr>
              <a:t>&gt;&gt;&gt; print(</a:t>
            </a:r>
            <a:r>
              <a:rPr lang="en-US" altLang="zh-CN" sz="1600" dirty="0" err="1">
                <a:latin typeface="Consolas" panose="020B0609020204030204" charset="0"/>
              </a:rPr>
              <a:t>apple.price</a:t>
            </a:r>
            <a:r>
              <a:rPr lang="en-US" altLang="zh-CN" sz="1600" dirty="0">
                <a:latin typeface="Consolas" panose="020B0609020204030204" charset="0"/>
              </a:rPr>
              <a:t>, </a:t>
            </a:r>
            <a:r>
              <a:rPr lang="en-US" altLang="zh-CN" sz="1600" dirty="0" err="1">
                <a:latin typeface="Consolas" panose="020B0609020204030204" charset="0"/>
              </a:rPr>
              <a:t>apple._Fruit__color</a:t>
            </a:r>
            <a:r>
              <a:rPr lang="en-US" altLang="zh-CN" sz="1600" dirty="0">
                <a:latin typeface="Consolas" panose="020B0609020204030204" charset="0"/>
              </a:rPr>
              <a:t>)</a:t>
            </a:r>
          </a:p>
          <a:p>
            <a:pPr marL="1905" indent="-344805">
              <a:buSzPct val="90000"/>
              <a:buNone/>
            </a:pPr>
            <a:r>
              <a:rPr lang="en-US" altLang="zh-CN" sz="1600" dirty="0">
                <a:solidFill>
                  <a:srgbClr val="0000FF"/>
                </a:solidFill>
                <a:latin typeface="Consolas" panose="020B0609020204030204" charset="0"/>
              </a:rPr>
              <a:t>2 Blue</a:t>
            </a:r>
          </a:p>
          <a:p>
            <a:pPr marL="1905" indent="-344805">
              <a:buSzPct val="90000"/>
              <a:buNone/>
            </a:pPr>
            <a:r>
              <a:rPr lang="en-US" altLang="zh-CN" sz="1600" dirty="0">
                <a:latin typeface="Consolas" panose="020B0609020204030204" charset="0"/>
              </a:rPr>
              <a:t>&gt;&gt;&gt; print(</a:t>
            </a:r>
            <a:r>
              <a:rPr lang="en-US" altLang="zh-CN" sz="1600" dirty="0" err="1">
                <a:latin typeface="Consolas" panose="020B0609020204030204" charset="0"/>
              </a:rPr>
              <a:t>apple.__color</a:t>
            </a:r>
            <a:r>
              <a:rPr lang="en-US" altLang="zh-CN" sz="1600" dirty="0">
                <a:latin typeface="Consolas" panose="020B0609020204030204" charset="0"/>
              </a:rPr>
              <a:t>)</a:t>
            </a:r>
          </a:p>
          <a:p>
            <a:pPr marL="1905" indent="-344805">
              <a:buSzPct val="90000"/>
              <a:buNone/>
            </a:pPr>
            <a:r>
              <a:rPr lang="en-US" altLang="zh-CN" sz="1600" dirty="0" err="1">
                <a:solidFill>
                  <a:srgbClr val="FF0000"/>
                </a:solidFill>
                <a:latin typeface="Consolas" panose="020B0609020204030204" charset="0"/>
              </a:rPr>
              <a:t>AttributeError</a:t>
            </a:r>
            <a:r>
              <a:rPr lang="en-US" altLang="zh-CN" sz="1600" dirty="0">
                <a:solidFill>
                  <a:srgbClr val="FF0000"/>
                </a:solidFill>
                <a:latin typeface="Consolas" panose="020B0609020204030204" charset="0"/>
              </a:rPr>
              <a:t>: Fruit instance has no attribute '__color'</a:t>
            </a:r>
          </a:p>
        </p:txBody>
      </p:sp>
      <p:sp>
        <p:nvSpPr>
          <p:cNvPr id="4" name="矩形 3"/>
          <p:cNvSpPr/>
          <p:nvPr/>
        </p:nvSpPr>
        <p:spPr>
          <a:xfrm>
            <a:off x="4694273" y="5934809"/>
            <a:ext cx="3990195" cy="289310"/>
          </a:xfrm>
          <a:prstGeom prst="rect">
            <a:avLst/>
          </a:prstGeom>
        </p:spPr>
        <p:txBody>
          <a:bodyPr wrap="none">
            <a:spAutoFit/>
          </a:bodyPr>
          <a:lstStyle/>
          <a:p>
            <a:pPr marL="1905" indent="-344805">
              <a:lnSpc>
                <a:spcPct val="80000"/>
              </a:lnSpc>
              <a:buSzPct val="90000"/>
              <a:buNone/>
            </a:pPr>
            <a:r>
              <a:rPr lang="en-US" altLang="zh-CN" sz="1600" b="1" dirty="0">
                <a:solidFill>
                  <a:srgbClr val="0000FF"/>
                </a:solidFill>
                <a:latin typeface="Consolas" panose="020B0609020204030204" charset="0"/>
                <a:ea typeface="仿宋" panose="02010609060101010101" pitchFamily="49" charset="-122"/>
              </a:rPr>
              <a:t>#</a:t>
            </a:r>
            <a:r>
              <a:rPr lang="zh-CN" altLang="en-US" sz="1600" b="1" dirty="0">
                <a:solidFill>
                  <a:srgbClr val="0000FF"/>
                </a:solidFill>
                <a:latin typeface="Consolas" panose="020B0609020204030204" charset="0"/>
                <a:ea typeface="仿宋" panose="02010609060101010101" pitchFamily="49" charset="-122"/>
              </a:rPr>
              <a:t>不能直接访问对象的私有数据成员，出错</a:t>
            </a:r>
            <a:endParaRPr lang="en-US" altLang="zh-CN" sz="1600" b="1" dirty="0">
              <a:solidFill>
                <a:srgbClr val="0000FF"/>
              </a:solidFill>
              <a:latin typeface="Consolas" panose="020B0609020204030204" charset="0"/>
              <a:ea typeface="仿宋" panose="02010609060101010101" pitchFamily="49" charset="-122"/>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 calcmode="lin" valueType="num">
                                      <p:cBhvr additive="base">
                                        <p:cTn id="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 calcmode="lin" valueType="num">
                                      <p:cBhvr additive="base">
                                        <p:cTn id="4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 calcmode="lin" valueType="num">
                                      <p:cBhvr additive="base">
                                        <p:cTn id="5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additive="base">
                                        <p:cTn id="71" dur="500" fill="hold"/>
                                        <p:tgtEl>
                                          <p:spTgt spid="4"/>
                                        </p:tgtEl>
                                        <p:attrNameLst>
                                          <p:attrName>ppt_x</p:attrName>
                                        </p:attrNameLst>
                                      </p:cBhvr>
                                      <p:tavLst>
                                        <p:tav tm="0">
                                          <p:val>
                                            <p:strVal val="#ppt_x"/>
                                          </p:val>
                                        </p:tav>
                                        <p:tav tm="100000">
                                          <p:val>
                                            <p:strVal val="#ppt_x"/>
                                          </p:val>
                                        </p:tav>
                                      </p:tavLst>
                                    </p:anim>
                                    <p:anim calcmode="lin" valueType="num">
                                      <p:cBhvr additive="base">
                                        <p:cTn id="7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文本占位符 32770"/>
          <p:cNvSpPr>
            <a:spLocks noGrp="1"/>
          </p:cNvSpPr>
          <p:nvPr>
            <p:ph idx="1"/>
          </p:nvPr>
        </p:nvSpPr>
        <p:spPr>
          <a:xfrm>
            <a:off x="560836" y="942145"/>
            <a:ext cx="8229600" cy="4678451"/>
          </a:xfrm>
        </p:spPr>
        <p:txBody>
          <a:bodyPr/>
          <a:lstStyle/>
          <a:p>
            <a:pPr marL="285750" indent="-285750">
              <a:buClr>
                <a:srgbClr val="FF0000"/>
              </a:buClr>
              <a:buFont typeface="Wingdings" panose="05000000000000000000" charset="0"/>
              <a:buChar char="n"/>
            </a:pPr>
            <a:r>
              <a:rPr lang="zh-CN" altLang="en-US" sz="1800" noProof="1"/>
              <a:t>在</a:t>
            </a:r>
            <a:r>
              <a:rPr lang="en-US" altLang="zh-CN" sz="1800" noProof="1"/>
              <a:t>IDLE</a:t>
            </a:r>
            <a:r>
              <a:rPr lang="zh-CN" altLang="en-US" sz="1800" noProof="1"/>
              <a:t>交互模式下，一个下划线“</a:t>
            </a:r>
            <a:r>
              <a:rPr lang="en-US" altLang="zh-CN" sz="1800" noProof="1"/>
              <a:t>_”</a:t>
            </a:r>
            <a:r>
              <a:rPr lang="zh-CN" altLang="en-US" sz="1800" noProof="1"/>
              <a:t>表示解释器中</a:t>
            </a:r>
            <a:r>
              <a:rPr lang="zh-CN" altLang="en-US" sz="1800" noProof="1">
                <a:solidFill>
                  <a:srgbClr val="FF0000"/>
                </a:solidFill>
              </a:rPr>
              <a:t>最后一次显示的内容或最后一次语句正确执行的输出结果</a:t>
            </a:r>
            <a:r>
              <a:rPr lang="zh-CN" altLang="en-US" sz="1800" noProof="1"/>
              <a:t>。</a:t>
            </a:r>
          </a:p>
        </p:txBody>
      </p:sp>
      <p:sp>
        <p:nvSpPr>
          <p:cNvPr id="4915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16</a:t>
            </a:fld>
            <a:endParaRPr lang="zh-CN" altLang="en-US" sz="1050" dirty="0"/>
          </a:p>
        </p:txBody>
      </p:sp>
      <p:grpSp>
        <p:nvGrpSpPr>
          <p:cNvPr id="6" name="组合 114"/>
          <p:cNvGrpSpPr/>
          <p:nvPr/>
        </p:nvGrpSpPr>
        <p:grpSpPr>
          <a:xfrm>
            <a:off x="395536" y="121967"/>
            <a:ext cx="6225040" cy="662730"/>
            <a:chOff x="759484" y="3380765"/>
            <a:chExt cx="6225040" cy="662730"/>
          </a:xfrm>
        </p:grpSpPr>
        <p:grpSp>
          <p:nvGrpSpPr>
            <p:cNvPr id="7" name="组合 105"/>
            <p:cNvGrpSpPr/>
            <p:nvPr/>
          </p:nvGrpSpPr>
          <p:grpSpPr>
            <a:xfrm>
              <a:off x="759484" y="3380765"/>
              <a:ext cx="6225040" cy="662730"/>
              <a:chOff x="759484" y="3380765"/>
              <a:chExt cx="6225040" cy="662730"/>
            </a:xfrm>
          </p:grpSpPr>
          <p:sp>
            <p:nvSpPr>
              <p:cNvPr id="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6.2 </a:t>
                </a:r>
                <a:r>
                  <a:rPr lang="zh-CN" altLang="en-US" sz="3600" b="1" dirty="0">
                    <a:latin typeface="Times New Roman" panose="02020603050405020304" pitchFamily="18" charset="0"/>
                    <a:ea typeface="黑体" panose="02010609060101010101" pitchFamily="49" charset="-122"/>
                  </a:rPr>
                  <a:t> 类的定义与使用</a:t>
                </a:r>
                <a:endParaRPr lang="zh-CN" altLang="en-US" sz="3600" b="1" dirty="0">
                  <a:latin typeface="黑体" panose="02010609060101010101" pitchFamily="49" charset="-122"/>
                  <a:ea typeface="黑体" panose="02010609060101010101" pitchFamily="49" charset="-122"/>
                </a:endParaRPr>
              </a:p>
            </p:txBody>
          </p:sp>
        </p:grpSp>
        <p:pic>
          <p:nvPicPr>
            <p:cNvPr id="8" name="图片 7"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3" name="矩形 2"/>
          <p:cNvSpPr/>
          <p:nvPr/>
        </p:nvSpPr>
        <p:spPr>
          <a:xfrm>
            <a:off x="1371641" y="1544593"/>
            <a:ext cx="7530452" cy="3108543"/>
          </a:xfrm>
          <a:prstGeom prst="rect">
            <a:avLst/>
          </a:prstGeom>
        </p:spPr>
        <p:txBody>
          <a:bodyPr wrap="square">
            <a:spAutoFit/>
          </a:bodyPr>
          <a:lstStyle/>
          <a:p>
            <a:pPr marL="1905" indent="-344805">
              <a:buNone/>
            </a:pPr>
            <a:r>
              <a:rPr lang="en-US" altLang="zh-CN" sz="1600" noProof="1">
                <a:latin typeface="Consolas" panose="020B0609020204030204" charset="0"/>
              </a:rPr>
              <a:t>&gt;&gt;&gt; 3 + 5</a:t>
            </a:r>
          </a:p>
          <a:p>
            <a:pPr marL="1905" indent="-344805">
              <a:buNone/>
            </a:pPr>
            <a:r>
              <a:rPr lang="en-US" altLang="zh-CN" sz="1600" noProof="1">
                <a:solidFill>
                  <a:srgbClr val="0000FF"/>
                </a:solidFill>
                <a:latin typeface="Consolas" panose="020B0609020204030204" charset="0"/>
              </a:rPr>
              <a:t>8</a:t>
            </a:r>
          </a:p>
          <a:p>
            <a:pPr marL="1905" indent="-344805">
              <a:buNone/>
            </a:pPr>
            <a:r>
              <a:rPr lang="en-US" altLang="zh-CN" sz="1600" noProof="1">
                <a:latin typeface="Consolas" panose="020B0609020204030204" charset="0"/>
              </a:rPr>
              <a:t>&gt;&gt;&gt; 8 + 2</a:t>
            </a:r>
          </a:p>
          <a:p>
            <a:pPr marL="1905" indent="-344805">
              <a:buNone/>
            </a:pPr>
            <a:r>
              <a:rPr lang="en-US" altLang="zh-CN" sz="1600" noProof="1">
                <a:solidFill>
                  <a:srgbClr val="0000FF"/>
                </a:solidFill>
                <a:latin typeface="Consolas" panose="020B0609020204030204" charset="0"/>
              </a:rPr>
              <a:t>10</a:t>
            </a:r>
          </a:p>
          <a:p>
            <a:pPr marL="1905" indent="-344805">
              <a:buNone/>
            </a:pPr>
            <a:r>
              <a:rPr lang="en-US" altLang="zh-CN" sz="1600" noProof="1">
                <a:latin typeface="Consolas" panose="020B0609020204030204" charset="0"/>
              </a:rPr>
              <a:t>&gt;&gt;&gt; _ * 3</a:t>
            </a:r>
          </a:p>
          <a:p>
            <a:pPr marL="1905" indent="-344805">
              <a:buNone/>
            </a:pPr>
            <a:r>
              <a:rPr lang="en-US" altLang="zh-CN" sz="1600" noProof="1">
                <a:solidFill>
                  <a:srgbClr val="0000FF"/>
                </a:solidFill>
                <a:latin typeface="Consolas" panose="020B0609020204030204" charset="0"/>
              </a:rPr>
              <a:t>30</a:t>
            </a:r>
          </a:p>
          <a:p>
            <a:pPr marL="1905" indent="-344805">
              <a:buNone/>
            </a:pPr>
            <a:r>
              <a:rPr lang="en-US" altLang="zh-CN" sz="1600" noProof="1">
                <a:latin typeface="Consolas" panose="020B0609020204030204" charset="0"/>
              </a:rPr>
              <a:t>&gt;&gt;&gt; _ / 5</a:t>
            </a:r>
          </a:p>
          <a:p>
            <a:pPr marL="1905" indent="-344805">
              <a:spcBef>
                <a:spcPts val="0"/>
              </a:spcBef>
              <a:buNone/>
            </a:pPr>
            <a:r>
              <a:rPr lang="en-US" altLang="zh-CN" sz="1600" noProof="1">
                <a:solidFill>
                  <a:srgbClr val="0000FF"/>
                </a:solidFill>
                <a:latin typeface="Consolas" panose="020B0609020204030204" charset="0"/>
              </a:rPr>
              <a:t>6.0</a:t>
            </a:r>
          </a:p>
          <a:p>
            <a:pPr marL="1905" indent="-344805">
              <a:buNone/>
            </a:pPr>
            <a:r>
              <a:rPr lang="en-US" altLang="zh-CN" sz="1600" noProof="1">
                <a:latin typeface="Consolas" panose="020B0609020204030204" charset="0"/>
              </a:rPr>
              <a:t>&gt;&gt;&gt; 1 / 0</a:t>
            </a:r>
          </a:p>
          <a:p>
            <a:pPr marL="1905" indent="-344805">
              <a:buNone/>
            </a:pPr>
            <a:r>
              <a:rPr lang="en-US" altLang="zh-CN" sz="1600" noProof="1">
                <a:solidFill>
                  <a:srgbClr val="FF0000"/>
                </a:solidFill>
                <a:latin typeface="Consolas" panose="020B0609020204030204" charset="0"/>
              </a:rPr>
              <a:t>ZeroDivisionError: integer division or modulo by zero</a:t>
            </a:r>
          </a:p>
          <a:p>
            <a:pPr marL="1905" indent="-344805">
              <a:buNone/>
            </a:pPr>
            <a:r>
              <a:rPr lang="en-US" altLang="zh-CN" sz="1600" noProof="1">
                <a:latin typeface="Consolas" panose="020B0609020204030204" charset="0"/>
              </a:rPr>
              <a:t>&gt;&gt;&gt; _</a:t>
            </a:r>
          </a:p>
          <a:p>
            <a:pPr marL="1905" indent="-344805">
              <a:buNone/>
            </a:pPr>
            <a:r>
              <a:rPr lang="en-US" altLang="zh-CN" sz="1600" noProof="1">
                <a:solidFill>
                  <a:srgbClr val="0000FF"/>
                </a:solidFill>
                <a:latin typeface="Consolas" panose="020B0609020204030204" charset="0"/>
              </a:rPr>
              <a:t>6.0</a:t>
            </a:r>
          </a:p>
        </p:txBody>
      </p:sp>
      <p:sp>
        <p:nvSpPr>
          <p:cNvPr id="12" name="Content Placeholder 2"/>
          <p:cNvSpPr txBox="1"/>
          <p:nvPr/>
        </p:nvSpPr>
        <p:spPr bwMode="auto">
          <a:xfrm>
            <a:off x="878979" y="4518774"/>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sz="1800" noProof="1"/>
              <a:t>在程序中，可以使用一个下划线来表示</a:t>
            </a:r>
            <a:r>
              <a:rPr lang="zh-CN" altLang="en-US" sz="1800" noProof="1">
                <a:solidFill>
                  <a:srgbClr val="FF0000"/>
                </a:solidFill>
              </a:rPr>
              <a:t>不关心该变量的值</a:t>
            </a:r>
            <a:r>
              <a:rPr lang="zh-CN" altLang="en-US" sz="1800" noProof="1"/>
              <a:t>。</a:t>
            </a:r>
          </a:p>
          <a:p>
            <a:pPr marL="0" indent="0">
              <a:lnSpc>
                <a:spcPts val="100"/>
              </a:lnSpc>
              <a:buFont typeface="Arial" panose="020B0604020202020204" pitchFamily="34" charset="0"/>
              <a:buNone/>
            </a:pPr>
            <a:endParaRPr lang="zh-CN" altLang="en-US" sz="1350" noProof="1">
              <a:latin typeface="Consolas" panose="020B0609020204030204" charset="0"/>
            </a:endParaRPr>
          </a:p>
          <a:p>
            <a:pPr marL="0" indent="0">
              <a:buFont typeface="Arial" panose="020B0604020202020204" pitchFamily="34" charset="0"/>
              <a:buNone/>
            </a:pPr>
            <a:r>
              <a:rPr lang="zh-CN" altLang="en-US" sz="1350" noProof="1">
                <a:latin typeface="Consolas" panose="020B0609020204030204" charset="0"/>
              </a:rPr>
              <a:t>&gt;&gt;&gt; for _ in range(5):</a:t>
            </a:r>
          </a:p>
          <a:p>
            <a:pPr marL="0" indent="0">
              <a:buFont typeface="Arial" panose="020B0604020202020204" pitchFamily="34" charset="0"/>
              <a:buNone/>
            </a:pPr>
            <a:r>
              <a:rPr lang="en-US" altLang="en-US" sz="1350" noProof="1">
                <a:latin typeface="Consolas" panose="020B0609020204030204" charset="0"/>
                <a:sym typeface="+mn-ea"/>
              </a:rPr>
              <a:t>    </a:t>
            </a:r>
            <a:r>
              <a:rPr lang="zh-CN" altLang="en-US" sz="1350" noProof="1">
                <a:latin typeface="Consolas" panose="020B0609020204030204" charset="0"/>
              </a:rPr>
              <a:t>print(3, end=' ')</a:t>
            </a:r>
          </a:p>
          <a:p>
            <a:pPr marL="0" indent="0">
              <a:lnSpc>
                <a:spcPts val="500"/>
              </a:lnSpc>
              <a:buFont typeface="Arial" panose="020B0604020202020204" pitchFamily="34" charset="0"/>
              <a:buNone/>
            </a:pPr>
            <a:r>
              <a:rPr lang="zh-CN" altLang="en-US" sz="1350" noProof="1">
                <a:latin typeface="Consolas" panose="020B0609020204030204" charset="0"/>
              </a:rPr>
              <a:t>	</a:t>
            </a:r>
          </a:p>
          <a:p>
            <a:pPr marL="0" indent="0">
              <a:buFont typeface="Arial" panose="020B0604020202020204" pitchFamily="34" charset="0"/>
              <a:buNone/>
            </a:pPr>
            <a:r>
              <a:rPr lang="zh-CN" altLang="en-US" sz="1350" noProof="1">
                <a:solidFill>
                  <a:srgbClr val="0000FF"/>
                </a:solidFill>
                <a:latin typeface="Consolas" panose="020B0609020204030204" charset="0"/>
              </a:rPr>
              <a:t>3 3 3 3 3 </a:t>
            </a:r>
          </a:p>
          <a:p>
            <a:pPr marL="0" indent="0">
              <a:buFont typeface="Arial" panose="020B0604020202020204" pitchFamily="34" charset="0"/>
              <a:buNone/>
            </a:pPr>
            <a:r>
              <a:rPr lang="zh-CN" altLang="en-US" sz="1350" noProof="1">
                <a:latin typeface="Consolas" panose="020B0609020204030204" charset="0"/>
              </a:rPr>
              <a:t>&gt;&gt;&gt; a, _ = divmod(60, 18)          </a:t>
            </a:r>
            <a:r>
              <a:rPr lang="en-US" altLang="zh-CN" sz="1350" noProof="1">
                <a:solidFill>
                  <a:srgbClr val="0000FF"/>
                </a:solidFill>
                <a:latin typeface="Consolas" panose="020B0609020204030204" charset="0"/>
              </a:rPr>
              <a:t>#</a:t>
            </a:r>
            <a:r>
              <a:rPr lang="zh-CN" altLang="en-US" sz="1350" noProof="1">
                <a:solidFill>
                  <a:srgbClr val="0000FF"/>
                </a:solidFill>
                <a:latin typeface="Consolas" panose="020B0609020204030204" charset="0"/>
              </a:rPr>
              <a:t>只关心整商，不关心余数，等价于</a:t>
            </a:r>
            <a:r>
              <a:rPr lang="en-US" altLang="zh-CN" sz="1350" noProof="1">
                <a:solidFill>
                  <a:srgbClr val="0000FF"/>
                </a:solidFill>
                <a:latin typeface="Consolas" panose="020B0609020204030204" charset="0"/>
              </a:rPr>
              <a:t>a = 60//18</a:t>
            </a:r>
          </a:p>
          <a:p>
            <a:pPr marL="0" indent="0">
              <a:buFont typeface="Arial" panose="020B0604020202020204" pitchFamily="34" charset="0"/>
              <a:buNone/>
            </a:pPr>
            <a:r>
              <a:rPr lang="zh-CN" altLang="en-US" sz="1350" noProof="1">
                <a:latin typeface="Consolas" panose="020B0609020204030204" charset="0"/>
              </a:rPr>
              <a:t>&gt;&gt;&gt; a</a:t>
            </a:r>
          </a:p>
          <a:p>
            <a:pPr marL="0" indent="0">
              <a:buFont typeface="Arial" panose="020B0604020202020204" pitchFamily="34" charset="0"/>
              <a:buNone/>
            </a:pPr>
            <a:r>
              <a:rPr lang="zh-CN" altLang="en-US" sz="1350" noProof="1">
                <a:solidFill>
                  <a:srgbClr val="0000FF"/>
                </a:solidFill>
                <a:latin typeface="Consolas" panose="020B0609020204030204" charset="0"/>
              </a:rPr>
              <a:t>3</a:t>
            </a:r>
          </a:p>
        </p:txBody>
      </p:sp>
      <p:sp>
        <p:nvSpPr>
          <p:cNvPr id="13" name="文本框 12"/>
          <p:cNvSpPr txBox="1"/>
          <p:nvPr/>
        </p:nvSpPr>
        <p:spPr>
          <a:xfrm>
            <a:off x="3481566" y="4941168"/>
            <a:ext cx="5586588" cy="461665"/>
          </a:xfrm>
          <a:prstGeom prst="rect">
            <a:avLst/>
          </a:prstGeom>
          <a:solidFill>
            <a:srgbClr val="00B050"/>
          </a:solidFill>
        </p:spPr>
        <p:txBody>
          <a:bodyPr wrap="square">
            <a:spAutoFit/>
          </a:bodyPr>
          <a:lstStyle/>
          <a:p>
            <a:r>
              <a:rPr lang="en-US" altLang="zh-CN" sz="1200" b="1" dirty="0">
                <a:solidFill>
                  <a:schemeClr val="bg1"/>
                </a:solidFill>
                <a:effectLst/>
                <a:latin typeface="Arial Unicode MS" panose="020B0604020202020204" charset="-122"/>
              </a:rPr>
              <a:t>Python </a:t>
            </a:r>
            <a:r>
              <a:rPr lang="en-US" altLang="zh-CN" sz="1200" b="1" dirty="0" err="1">
                <a:solidFill>
                  <a:schemeClr val="bg1"/>
                </a:solidFill>
                <a:effectLst/>
                <a:latin typeface="Arial Unicode MS" panose="020B0604020202020204" charset="-122"/>
              </a:rPr>
              <a:t>divmod</a:t>
            </a:r>
            <a:r>
              <a:rPr lang="en-US" altLang="zh-CN" sz="1200" b="1" dirty="0">
                <a:solidFill>
                  <a:schemeClr val="bg1"/>
                </a:solidFill>
                <a:effectLst/>
                <a:latin typeface="Arial Unicode MS" panose="020B0604020202020204" charset="-122"/>
              </a:rPr>
              <a:t>() </a:t>
            </a:r>
            <a:r>
              <a:rPr lang="zh-CN" altLang="en-US" sz="1200" b="1" dirty="0">
                <a:solidFill>
                  <a:schemeClr val="bg1"/>
                </a:solidFill>
                <a:effectLst/>
                <a:latin typeface="Arial Unicode MS" panose="020B0604020202020204" charset="-122"/>
              </a:rPr>
              <a:t>函数：</a:t>
            </a:r>
            <a:endParaRPr lang="en-US" altLang="zh-CN" sz="1200" b="1" dirty="0">
              <a:solidFill>
                <a:schemeClr val="bg1"/>
              </a:solidFill>
              <a:effectLst/>
              <a:latin typeface="Arial Unicode MS" panose="020B0604020202020204" charset="-122"/>
            </a:endParaRPr>
          </a:p>
          <a:p>
            <a:r>
              <a:rPr lang="zh-CN" altLang="en-US" sz="1200" b="1" dirty="0">
                <a:solidFill>
                  <a:schemeClr val="bg1"/>
                </a:solidFill>
                <a:effectLst/>
                <a:latin typeface="Arial Unicode MS" panose="020B0604020202020204" charset="-122"/>
              </a:rPr>
              <a:t>接收两个数字类型（非复数）参数，返回一个包含商和余数的元组</a:t>
            </a:r>
            <a:r>
              <a:rPr lang="en-US" altLang="zh-CN" sz="1200" b="1" dirty="0">
                <a:solidFill>
                  <a:schemeClr val="bg1"/>
                </a:solidFill>
                <a:effectLst/>
                <a:latin typeface="Arial Unicode MS" panose="020B0604020202020204" charset="-122"/>
              </a:rPr>
              <a:t>(a // b, a % b)</a:t>
            </a:r>
            <a:endParaRPr lang="zh-CN" altLang="en-US" sz="1200" b="1" dirty="0">
              <a:solidFill>
                <a:schemeClr val="bg1"/>
              </a:solidFill>
              <a:latin typeface="Arial Unicode MS" panose="020B0604020202020204" charset="-122"/>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3" grpId="0"/>
      <p:bldP spid="12" grpId="0"/>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占位符 34818"/>
          <p:cNvSpPr>
            <a:spLocks noGrp="1"/>
          </p:cNvSpPr>
          <p:nvPr>
            <p:ph idx="1"/>
          </p:nvPr>
        </p:nvSpPr>
        <p:spPr>
          <a:xfrm>
            <a:off x="511771" y="955017"/>
            <a:ext cx="8229600" cy="4678451"/>
          </a:xfrm>
        </p:spPr>
        <p:txBody>
          <a:bodyPr anchor="t"/>
          <a:lstStyle/>
          <a:p>
            <a:pPr>
              <a:lnSpc>
                <a:spcPct val="120000"/>
              </a:lnSpc>
              <a:spcBef>
                <a:spcPct val="0"/>
              </a:spcBef>
              <a:buClr>
                <a:srgbClr val="FF0000"/>
              </a:buClr>
              <a:buSzPct val="90000"/>
              <a:buFont typeface="Wingdings" panose="05000000000000000000" pitchFamily="2" charset="2"/>
              <a:buChar char="n"/>
            </a:pPr>
            <a:r>
              <a:rPr lang="zh-CN" altLang="en-US" sz="2400" b="1" dirty="0"/>
              <a:t>在类中定义的方法可以粗略分为四大类：</a:t>
            </a:r>
            <a:endParaRPr lang="en-US" altLang="zh-CN" sz="2400" b="1" dirty="0"/>
          </a:p>
          <a:p>
            <a:pPr lvl="1">
              <a:lnSpc>
                <a:spcPct val="120000"/>
              </a:lnSpc>
              <a:spcBef>
                <a:spcPct val="0"/>
              </a:spcBef>
              <a:buClr>
                <a:srgbClr val="FF0000"/>
              </a:buClr>
              <a:buSzPct val="90000"/>
              <a:buFont typeface="Wingdings" panose="05000000000000000000" pitchFamily="2" charset="2"/>
              <a:buChar char="l"/>
            </a:pPr>
            <a:r>
              <a:rPr lang="zh-CN" altLang="en-US" sz="2000" b="1" dirty="0">
                <a:solidFill>
                  <a:srgbClr val="FF0000"/>
                </a:solidFill>
              </a:rPr>
              <a:t>公有方法</a:t>
            </a:r>
            <a:r>
              <a:rPr lang="zh-CN" altLang="en-US" sz="2000" b="1" dirty="0"/>
              <a:t>、</a:t>
            </a:r>
            <a:r>
              <a:rPr lang="zh-CN" altLang="en-US" sz="2000" b="1" dirty="0">
                <a:solidFill>
                  <a:srgbClr val="FF0000"/>
                </a:solidFill>
              </a:rPr>
              <a:t>私有方法</a:t>
            </a:r>
            <a:r>
              <a:rPr lang="zh-CN" altLang="en-US" sz="2000" b="1" dirty="0"/>
              <a:t>、</a:t>
            </a:r>
            <a:r>
              <a:rPr lang="zh-CN" altLang="en-US" sz="2000" b="1" dirty="0">
                <a:solidFill>
                  <a:srgbClr val="FF0000"/>
                </a:solidFill>
              </a:rPr>
              <a:t>静态方法</a:t>
            </a:r>
            <a:r>
              <a:rPr lang="zh-CN" altLang="en-US" sz="2000" b="1" dirty="0"/>
              <a:t>和</a:t>
            </a:r>
            <a:r>
              <a:rPr lang="zh-CN" altLang="en-US" sz="2000" b="1" dirty="0">
                <a:solidFill>
                  <a:srgbClr val="FF0000"/>
                </a:solidFill>
              </a:rPr>
              <a:t>类方法</a:t>
            </a:r>
            <a:r>
              <a:rPr lang="zh-CN" altLang="en-US" sz="2000" b="1" dirty="0"/>
              <a:t>。</a:t>
            </a:r>
          </a:p>
          <a:p>
            <a:pPr>
              <a:lnSpc>
                <a:spcPct val="150000"/>
              </a:lnSpc>
              <a:spcBef>
                <a:spcPts val="600"/>
              </a:spcBef>
              <a:spcAft>
                <a:spcPts val="600"/>
              </a:spcAft>
              <a:buClr>
                <a:srgbClr val="FF0000"/>
              </a:buClr>
              <a:buSzPct val="90000"/>
              <a:buFont typeface="Wingdings" panose="05000000000000000000" charset="0"/>
              <a:buChar char="ü"/>
            </a:pPr>
            <a:r>
              <a:rPr lang="zh-CN" altLang="en-US" sz="1800" b="1" dirty="0"/>
              <a:t>私有方法的名字以两个下划线“</a:t>
            </a:r>
            <a:r>
              <a:rPr lang="en-US" altLang="zh-CN" sz="1800" b="1" dirty="0"/>
              <a:t>__”</a:t>
            </a:r>
            <a:r>
              <a:rPr lang="zh-CN" altLang="en-US" sz="1800" b="1" dirty="0"/>
              <a:t>开始，每个对象都有自己的公有方法和私有方法，在这两类方法中</a:t>
            </a:r>
            <a:r>
              <a:rPr lang="zh-CN" altLang="en-US" sz="1800" b="1" dirty="0">
                <a:solidFill>
                  <a:srgbClr val="FF0000"/>
                </a:solidFill>
              </a:rPr>
              <a:t>可以访问属于类和对象的成员</a:t>
            </a:r>
            <a:r>
              <a:rPr lang="zh-CN" altLang="en-US" sz="1800" b="1" dirty="0"/>
              <a:t>；</a:t>
            </a:r>
          </a:p>
          <a:p>
            <a:pPr>
              <a:lnSpc>
                <a:spcPct val="150000"/>
              </a:lnSpc>
              <a:spcBef>
                <a:spcPts val="600"/>
              </a:spcBef>
              <a:spcAft>
                <a:spcPts val="600"/>
              </a:spcAft>
              <a:buClr>
                <a:srgbClr val="FF0000"/>
              </a:buClr>
              <a:buSzPct val="90000"/>
              <a:buFont typeface="Wingdings" panose="05000000000000000000" charset="0"/>
              <a:buChar char="ü"/>
            </a:pPr>
            <a:r>
              <a:rPr lang="zh-CN" altLang="en-US" sz="1800" b="1" dirty="0"/>
              <a:t>公有方法通过对象名直接调用，</a:t>
            </a:r>
            <a:r>
              <a:rPr lang="zh-CN" altLang="en-US" sz="1800" b="1" dirty="0">
                <a:solidFill>
                  <a:srgbClr val="FF0000"/>
                </a:solidFill>
              </a:rPr>
              <a:t>私有方法不能通过对象名直接调用</a:t>
            </a:r>
            <a:r>
              <a:rPr lang="zh-CN" altLang="en-US" sz="1800" b="1" dirty="0"/>
              <a:t>，只能在属于对象的方法中通过</a:t>
            </a:r>
            <a:r>
              <a:rPr lang="en-US" altLang="zh-CN" sz="1800" b="1" dirty="0"/>
              <a:t>self</a:t>
            </a:r>
            <a:r>
              <a:rPr lang="zh-CN" altLang="en-US" sz="1800" b="1" dirty="0"/>
              <a:t>调用或在外部通过</a:t>
            </a:r>
            <a:r>
              <a:rPr lang="en-US" altLang="zh-CN" sz="1800" b="1" dirty="0"/>
              <a:t>Python</a:t>
            </a:r>
            <a:r>
              <a:rPr lang="zh-CN" altLang="en-US" sz="1800" b="1" dirty="0"/>
              <a:t>支持的特殊方式来调用。</a:t>
            </a:r>
          </a:p>
          <a:p>
            <a:pPr>
              <a:lnSpc>
                <a:spcPct val="150000"/>
              </a:lnSpc>
              <a:spcBef>
                <a:spcPts val="600"/>
              </a:spcBef>
              <a:spcAft>
                <a:spcPts val="600"/>
              </a:spcAft>
              <a:buClr>
                <a:srgbClr val="FF0000"/>
              </a:buClr>
              <a:buSzPct val="90000"/>
              <a:buFont typeface="Wingdings" panose="05000000000000000000" charset="0"/>
              <a:buChar char="ü"/>
            </a:pPr>
            <a:r>
              <a:rPr lang="zh-CN" altLang="en-US" sz="1800" b="1" dirty="0"/>
              <a:t>如果</a:t>
            </a:r>
            <a:r>
              <a:rPr lang="zh-CN" altLang="en-US" sz="1800" b="1" dirty="0">
                <a:solidFill>
                  <a:srgbClr val="FF0000"/>
                </a:solidFill>
              </a:rPr>
              <a:t>通过类名来调用属于对象的公有方法，需要显式为该方法的</a:t>
            </a:r>
            <a:r>
              <a:rPr lang="en-US" altLang="zh-CN" sz="1800" b="1" dirty="0">
                <a:solidFill>
                  <a:srgbClr val="FF0000"/>
                </a:solidFill>
              </a:rPr>
              <a:t>self</a:t>
            </a:r>
            <a:r>
              <a:rPr lang="zh-CN" altLang="en-US" sz="1800" b="1" dirty="0">
                <a:solidFill>
                  <a:srgbClr val="FF0000"/>
                </a:solidFill>
              </a:rPr>
              <a:t>参数传递一个对象名，用来明确指定访问哪个对象的数据成员</a:t>
            </a:r>
            <a:r>
              <a:rPr lang="zh-CN" altLang="en-US" sz="1800" b="1" dirty="0"/>
              <a:t>。</a:t>
            </a:r>
          </a:p>
        </p:txBody>
      </p:sp>
      <p:sp>
        <p:nvSpPr>
          <p:cNvPr id="5120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17</a:t>
            </a:fld>
            <a:endParaRPr lang="zh-CN" altLang="en-US" sz="1050"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6.3 </a:t>
                </a:r>
                <a:r>
                  <a:rPr lang="zh-CN" altLang="en-US" sz="3600" b="1" dirty="0">
                    <a:latin typeface="Times New Roman" panose="02020603050405020304" pitchFamily="18" charset="0"/>
                    <a:ea typeface="黑体" panose="02010609060101010101" pitchFamily="49" charset="-122"/>
                  </a:rPr>
                  <a:t> 方法</a:t>
                </a:r>
                <a:endParaRPr lang="zh-CN" altLang="en-US" sz="3600" b="1" dirty="0">
                  <a:latin typeface="黑体" panose="02010609060101010101" pitchFamily="49" charset="-122"/>
                  <a:ea typeface="黑体"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395536" y="961431"/>
            <a:ext cx="8229600" cy="4678451"/>
          </a:xfrm>
        </p:spPr>
        <p:txBody>
          <a:bodyPr anchor="t"/>
          <a:lstStyle/>
          <a:p>
            <a:pPr marL="285750" indent="-285750">
              <a:spcBef>
                <a:spcPts val="600"/>
              </a:spcBef>
              <a:spcAft>
                <a:spcPts val="0"/>
              </a:spcAft>
              <a:buClr>
                <a:srgbClr val="FF0000"/>
              </a:buClr>
              <a:buSzPct val="90000"/>
              <a:buFont typeface="Wingdings" panose="05000000000000000000" charset="0"/>
              <a:buChar char="ü"/>
            </a:pPr>
            <a:r>
              <a:rPr lang="zh-CN" altLang="en-US" sz="1800" b="1" dirty="0"/>
              <a:t>静态方法和类方法都</a:t>
            </a:r>
            <a:r>
              <a:rPr lang="zh-CN" altLang="en-US" sz="1800" b="1" dirty="0">
                <a:solidFill>
                  <a:srgbClr val="FF0000"/>
                </a:solidFill>
              </a:rPr>
              <a:t>可以</a:t>
            </a:r>
            <a:r>
              <a:rPr lang="zh-CN" altLang="en-US" sz="1800" b="1" dirty="0"/>
              <a:t>通过类名和对象名调用，但</a:t>
            </a:r>
            <a:r>
              <a:rPr lang="zh-CN" altLang="en-US" sz="1800" b="1" dirty="0">
                <a:solidFill>
                  <a:srgbClr val="FF0000"/>
                </a:solidFill>
              </a:rPr>
              <a:t>不能</a:t>
            </a:r>
            <a:r>
              <a:rPr lang="zh-CN" altLang="en-US" sz="1800" b="1" dirty="0"/>
              <a:t>直接访问属于对象的成员，</a:t>
            </a:r>
            <a:r>
              <a:rPr lang="zh-CN" altLang="en-US" sz="1800" b="1" dirty="0">
                <a:solidFill>
                  <a:srgbClr val="FF0000"/>
                </a:solidFill>
              </a:rPr>
              <a:t>只能访问属于类的成员</a:t>
            </a:r>
            <a:r>
              <a:rPr lang="zh-CN" altLang="en-US" sz="1800" b="1" dirty="0"/>
              <a:t>。</a:t>
            </a:r>
          </a:p>
          <a:p>
            <a:pPr marL="285750" indent="-285750">
              <a:spcBef>
                <a:spcPts val="600"/>
              </a:spcBef>
              <a:spcAft>
                <a:spcPts val="0"/>
              </a:spcAft>
              <a:buClr>
                <a:srgbClr val="FF0000"/>
              </a:buClr>
              <a:buSzPct val="90000"/>
              <a:buFont typeface="Wingdings" panose="05000000000000000000" charset="0"/>
              <a:buChar char="ü"/>
            </a:pPr>
            <a:r>
              <a:rPr lang="zh-CN" altLang="en-US" sz="1800" b="1" dirty="0"/>
              <a:t>静态方法可以没有参数。</a:t>
            </a:r>
          </a:p>
          <a:p>
            <a:pPr marL="285750" indent="-285750">
              <a:spcBef>
                <a:spcPts val="600"/>
              </a:spcBef>
              <a:spcAft>
                <a:spcPts val="0"/>
              </a:spcAft>
              <a:buClr>
                <a:srgbClr val="FF0000"/>
              </a:buClr>
              <a:buSzPct val="90000"/>
              <a:buFont typeface="Wingdings" panose="05000000000000000000" charset="0"/>
              <a:buChar char="ü"/>
            </a:pPr>
            <a:r>
              <a:rPr lang="zh-CN" altLang="en-US" sz="1800" b="1" dirty="0">
                <a:solidFill>
                  <a:srgbClr val="FF0000"/>
                </a:solidFill>
              </a:rPr>
              <a:t>一般将</a:t>
            </a:r>
            <a:r>
              <a:rPr lang="en-US" altLang="zh-CN" sz="1800" b="1" dirty="0" err="1">
                <a:solidFill>
                  <a:srgbClr val="FF0000"/>
                </a:solidFill>
              </a:rPr>
              <a:t>cls</a:t>
            </a:r>
            <a:r>
              <a:rPr lang="zh-CN" altLang="en-US" sz="1800" b="1" dirty="0">
                <a:solidFill>
                  <a:srgbClr val="FF0000"/>
                </a:solidFill>
              </a:rPr>
              <a:t>作为类方法的第一个参数名称</a:t>
            </a:r>
            <a:r>
              <a:rPr lang="zh-CN" altLang="en-US" sz="1800" b="1" dirty="0"/>
              <a:t>，但也可以使用其他的名字作为参数，并且在调用类方法时不需要为该参数传递值。</a:t>
            </a:r>
          </a:p>
        </p:txBody>
      </p:sp>
      <p:sp>
        <p:nvSpPr>
          <p:cNvPr id="52227" name="Slide Number Placeholder 2"/>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18</a:t>
            </a:fld>
            <a:endParaRPr lang="zh-CN" altLang="en-US" sz="1050"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6.3 </a:t>
                </a:r>
                <a:r>
                  <a:rPr lang="zh-CN" altLang="en-US" sz="3600" b="1" dirty="0">
                    <a:latin typeface="Times New Roman" panose="02020603050405020304" pitchFamily="18" charset="0"/>
                    <a:ea typeface="黑体" panose="02010609060101010101" pitchFamily="49" charset="-122"/>
                  </a:rPr>
                  <a:t> 方法</a:t>
                </a:r>
                <a:endParaRPr lang="zh-CN" altLang="en-US" sz="3600" b="1" dirty="0">
                  <a:latin typeface="黑体" panose="02010609060101010101" pitchFamily="49" charset="-122"/>
                  <a:ea typeface="黑体"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Content Placeholder 2"/>
          <p:cNvSpPr txBox="1"/>
          <p:nvPr/>
        </p:nvSpPr>
        <p:spPr bwMode="auto">
          <a:xfrm>
            <a:off x="1174552" y="2492896"/>
            <a:ext cx="7334250" cy="4029645"/>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en-US" sz="1300" dirty="0">
                <a:latin typeface="Consolas" panose="020B0609020204030204" charset="0"/>
              </a:rPr>
              <a:t>&gt;&gt;&gt; </a:t>
            </a:r>
            <a:r>
              <a:rPr lang="en-US" altLang="en-US" sz="1300" dirty="0">
                <a:solidFill>
                  <a:srgbClr val="0000FF"/>
                </a:solidFill>
                <a:latin typeface="Consolas" panose="020B0609020204030204" charset="0"/>
              </a:rPr>
              <a:t>class</a:t>
            </a:r>
            <a:r>
              <a:rPr lang="en-US" altLang="en-US" sz="1300" dirty="0">
                <a:latin typeface="Consolas" panose="020B0609020204030204" charset="0"/>
              </a:rPr>
              <a:t> Root:</a:t>
            </a:r>
          </a:p>
          <a:p>
            <a:pPr marL="0" indent="0">
              <a:buFont typeface="Arial" panose="020B0604020202020204" pitchFamily="34" charset="0"/>
              <a:buNone/>
            </a:pPr>
            <a:r>
              <a:rPr lang="en-US" altLang="en-US" sz="1300" dirty="0">
                <a:latin typeface="Consolas" panose="020B0609020204030204" charset="0"/>
              </a:rPr>
              <a:t>    __total = 0</a:t>
            </a:r>
          </a:p>
          <a:p>
            <a:pPr marL="0" indent="0">
              <a:buFont typeface="Arial" panose="020B0604020202020204" pitchFamily="34" charset="0"/>
              <a:buNone/>
            </a:pPr>
            <a:r>
              <a:rPr lang="en-US" altLang="en-US" sz="1300" dirty="0">
                <a:latin typeface="Consolas" panose="020B0609020204030204" charset="0"/>
              </a:rPr>
              <a:t>    </a:t>
            </a:r>
            <a:r>
              <a:rPr lang="en-US" altLang="en-US" sz="1300" dirty="0" err="1">
                <a:solidFill>
                  <a:srgbClr val="0000FF"/>
                </a:solidFill>
                <a:latin typeface="Consolas" panose="020B0609020204030204" charset="0"/>
              </a:rPr>
              <a:t>def</a:t>
            </a:r>
            <a:r>
              <a:rPr lang="en-US" altLang="en-US" sz="1300" dirty="0">
                <a:latin typeface="Consolas" panose="020B0609020204030204" charset="0"/>
              </a:rPr>
              <a:t> __</a:t>
            </a:r>
            <a:r>
              <a:rPr lang="en-US" altLang="en-US" sz="1300" dirty="0" err="1">
                <a:latin typeface="Consolas" panose="020B0609020204030204" charset="0"/>
              </a:rPr>
              <a:t>init</a:t>
            </a:r>
            <a:r>
              <a:rPr lang="en-US" altLang="en-US" sz="1300" dirty="0">
                <a:latin typeface="Consolas" panose="020B0609020204030204" charset="0"/>
              </a:rPr>
              <a:t>__(self, v):    </a:t>
            </a:r>
            <a:r>
              <a:rPr lang="en-US" altLang="en-US" sz="1300" dirty="0">
                <a:solidFill>
                  <a:srgbClr val="0000FF"/>
                </a:solidFill>
                <a:latin typeface="Consolas" panose="020B0609020204030204" charset="0"/>
              </a:rPr>
              <a:t>#</a:t>
            </a:r>
            <a:r>
              <a:rPr lang="en-US" altLang="en-US" sz="1300" dirty="0" err="1">
                <a:solidFill>
                  <a:srgbClr val="0000FF"/>
                </a:solidFill>
                <a:latin typeface="Consolas" panose="020B0609020204030204" charset="0"/>
              </a:rPr>
              <a:t>构造</a:t>
            </a:r>
            <a:r>
              <a:rPr lang="zh-CN" altLang="en-US" sz="1300" dirty="0">
                <a:solidFill>
                  <a:srgbClr val="0000FF"/>
                </a:solidFill>
                <a:latin typeface="Consolas" panose="020B0609020204030204" charset="0"/>
              </a:rPr>
              <a:t>方法</a:t>
            </a:r>
          </a:p>
          <a:p>
            <a:pPr marL="0" indent="0">
              <a:buFont typeface="Arial" panose="020B0604020202020204" pitchFamily="34" charset="0"/>
              <a:buNone/>
            </a:pPr>
            <a:r>
              <a:rPr lang="en-US" altLang="en-US" sz="1300" dirty="0">
                <a:latin typeface="Consolas" panose="020B0609020204030204" charset="0"/>
              </a:rPr>
              <a:t>        </a:t>
            </a:r>
            <a:r>
              <a:rPr lang="en-US" altLang="en-US" sz="1300" dirty="0" err="1">
                <a:latin typeface="Consolas" panose="020B0609020204030204" charset="0"/>
              </a:rPr>
              <a:t>self.__value</a:t>
            </a:r>
            <a:r>
              <a:rPr lang="en-US" altLang="en-US" sz="1300" dirty="0">
                <a:latin typeface="Consolas" panose="020B0609020204030204" charset="0"/>
              </a:rPr>
              <a:t> = v</a:t>
            </a:r>
          </a:p>
          <a:p>
            <a:pPr marL="0" indent="0">
              <a:buFont typeface="Arial" panose="020B0604020202020204" pitchFamily="34" charset="0"/>
              <a:buNone/>
            </a:pPr>
            <a:r>
              <a:rPr lang="en-US" altLang="en-US" sz="1300" dirty="0">
                <a:latin typeface="Consolas" panose="020B0609020204030204" charset="0"/>
              </a:rPr>
              <a:t>        </a:t>
            </a:r>
            <a:r>
              <a:rPr lang="en-US" altLang="en-US" sz="1300" dirty="0" err="1">
                <a:latin typeface="Consolas" panose="020B0609020204030204" charset="0"/>
              </a:rPr>
              <a:t>Root.__total</a:t>
            </a:r>
            <a:r>
              <a:rPr lang="en-US" altLang="en-US" sz="1300" dirty="0">
                <a:latin typeface="Consolas" panose="020B0609020204030204" charset="0"/>
              </a:rPr>
              <a:t> += 1</a:t>
            </a:r>
          </a:p>
          <a:p>
            <a:pPr marL="0" indent="0">
              <a:buFont typeface="Arial" panose="020B0604020202020204" pitchFamily="34" charset="0"/>
              <a:buNone/>
            </a:pPr>
            <a:endParaRPr lang="en-US" altLang="en-US" sz="1300" dirty="0">
              <a:latin typeface="Consolas" panose="020B0609020204030204" charset="0"/>
            </a:endParaRPr>
          </a:p>
          <a:p>
            <a:pPr marL="0" indent="0">
              <a:buFont typeface="Arial" panose="020B0604020202020204" pitchFamily="34" charset="0"/>
              <a:buNone/>
            </a:pPr>
            <a:r>
              <a:rPr lang="en-US" altLang="en-US" sz="1300" dirty="0">
                <a:latin typeface="Consolas" panose="020B0609020204030204" charset="0"/>
              </a:rPr>
              <a:t>    </a:t>
            </a:r>
            <a:r>
              <a:rPr lang="en-US" altLang="en-US" sz="1300" dirty="0" err="1">
                <a:solidFill>
                  <a:srgbClr val="0000FF"/>
                </a:solidFill>
                <a:latin typeface="Consolas" panose="020B0609020204030204" charset="0"/>
              </a:rPr>
              <a:t>def</a:t>
            </a:r>
            <a:r>
              <a:rPr lang="en-US" altLang="en-US" sz="1300" dirty="0">
                <a:latin typeface="Consolas" panose="020B0609020204030204" charset="0"/>
              </a:rPr>
              <a:t> show(self):           </a:t>
            </a:r>
            <a:r>
              <a:rPr lang="en-US" altLang="en-US" sz="1300" dirty="0">
                <a:solidFill>
                  <a:srgbClr val="0000FF"/>
                </a:solidFill>
                <a:latin typeface="Consolas" panose="020B0609020204030204" charset="0"/>
              </a:rPr>
              <a:t>#</a:t>
            </a:r>
            <a:r>
              <a:rPr lang="en-US" altLang="en-US" sz="1300" dirty="0" err="1">
                <a:solidFill>
                  <a:srgbClr val="0000FF"/>
                </a:solidFill>
                <a:latin typeface="Consolas" panose="020B0609020204030204" charset="0"/>
              </a:rPr>
              <a:t>普通实例方法</a:t>
            </a:r>
            <a:endParaRPr lang="en-US" altLang="en-US" sz="1300" dirty="0">
              <a:solidFill>
                <a:srgbClr val="0000FF"/>
              </a:solidFill>
              <a:latin typeface="Consolas" panose="020B0609020204030204" charset="0"/>
            </a:endParaRPr>
          </a:p>
          <a:p>
            <a:pPr marL="0" indent="0">
              <a:buFont typeface="Arial" panose="020B0604020202020204" pitchFamily="34" charset="0"/>
              <a:buNone/>
            </a:pPr>
            <a:r>
              <a:rPr lang="en-US" altLang="en-US" sz="1300" dirty="0">
                <a:latin typeface="Consolas" panose="020B0609020204030204" charset="0"/>
              </a:rPr>
              <a:t>        print('</a:t>
            </a:r>
            <a:r>
              <a:rPr lang="en-US" altLang="en-US" sz="1300" dirty="0" err="1">
                <a:latin typeface="Consolas" panose="020B0609020204030204" charset="0"/>
              </a:rPr>
              <a:t>self.__value</a:t>
            </a:r>
            <a:r>
              <a:rPr lang="en-US" altLang="en-US" sz="1300" dirty="0">
                <a:latin typeface="Consolas" panose="020B0609020204030204" charset="0"/>
              </a:rPr>
              <a:t>:', </a:t>
            </a:r>
            <a:r>
              <a:rPr lang="en-US" altLang="en-US" sz="1300" dirty="0" err="1">
                <a:latin typeface="Consolas" panose="020B0609020204030204" charset="0"/>
              </a:rPr>
              <a:t>self.__value</a:t>
            </a:r>
            <a:r>
              <a:rPr lang="en-US" altLang="en-US" sz="1300" dirty="0">
                <a:latin typeface="Consolas" panose="020B0609020204030204" charset="0"/>
              </a:rPr>
              <a:t>)</a:t>
            </a:r>
          </a:p>
          <a:p>
            <a:pPr marL="0" indent="0">
              <a:buFont typeface="Arial" panose="020B0604020202020204" pitchFamily="34" charset="0"/>
              <a:buNone/>
            </a:pPr>
            <a:r>
              <a:rPr lang="en-US" altLang="en-US" sz="1300" dirty="0">
                <a:latin typeface="Consolas" panose="020B0609020204030204" charset="0"/>
              </a:rPr>
              <a:t>        print('</a:t>
            </a:r>
            <a:r>
              <a:rPr lang="en-US" altLang="en-US" sz="1300" dirty="0" err="1">
                <a:latin typeface="Consolas" panose="020B0609020204030204" charset="0"/>
              </a:rPr>
              <a:t>Root.__total</a:t>
            </a:r>
            <a:r>
              <a:rPr lang="en-US" altLang="en-US" sz="1300" dirty="0">
                <a:latin typeface="Consolas" panose="020B0609020204030204" charset="0"/>
              </a:rPr>
              <a:t>:', </a:t>
            </a:r>
            <a:r>
              <a:rPr lang="en-US" altLang="en-US" sz="1300" dirty="0" err="1">
                <a:latin typeface="Consolas" panose="020B0609020204030204" charset="0"/>
              </a:rPr>
              <a:t>Root.__total</a:t>
            </a:r>
            <a:r>
              <a:rPr lang="en-US" altLang="en-US" sz="1300" dirty="0">
                <a:latin typeface="Consolas" panose="020B0609020204030204" charset="0"/>
              </a:rPr>
              <a:t>)</a:t>
            </a:r>
          </a:p>
          <a:p>
            <a:pPr marL="0" indent="0">
              <a:buFont typeface="Arial" panose="020B0604020202020204" pitchFamily="34" charset="0"/>
              <a:buNone/>
            </a:pPr>
            <a:endParaRPr lang="en-US" altLang="en-US" sz="1300" dirty="0">
              <a:latin typeface="Consolas" panose="020B0609020204030204" charset="0"/>
            </a:endParaRPr>
          </a:p>
          <a:p>
            <a:pPr marL="0" indent="0">
              <a:buFont typeface="Arial" panose="020B0604020202020204" pitchFamily="34" charset="0"/>
              <a:buNone/>
            </a:pPr>
            <a:r>
              <a:rPr lang="en-US" altLang="en-US" sz="1300" dirty="0">
                <a:latin typeface="Consolas" panose="020B0609020204030204" charset="0"/>
              </a:rPr>
              <a:t>    </a:t>
            </a:r>
            <a:r>
              <a:rPr lang="en-US" altLang="en-US" sz="1300" dirty="0">
                <a:solidFill>
                  <a:srgbClr val="0000FF"/>
                </a:solidFill>
                <a:latin typeface="Consolas" panose="020B0609020204030204" charset="0"/>
              </a:rPr>
              <a:t>@</a:t>
            </a:r>
            <a:r>
              <a:rPr lang="en-US" altLang="en-US" sz="1300" dirty="0" err="1">
                <a:solidFill>
                  <a:srgbClr val="0000FF"/>
                </a:solidFill>
                <a:latin typeface="Consolas" panose="020B0609020204030204" charset="0"/>
              </a:rPr>
              <a:t>classmethod</a:t>
            </a:r>
            <a:r>
              <a:rPr lang="en-US" altLang="en-US" sz="1300" dirty="0">
                <a:solidFill>
                  <a:srgbClr val="0000FF"/>
                </a:solidFill>
                <a:latin typeface="Consolas" panose="020B0609020204030204" charset="0"/>
              </a:rPr>
              <a:t>              #</a:t>
            </a:r>
            <a:r>
              <a:rPr lang="en-US" altLang="en-US" sz="1300" dirty="0" err="1">
                <a:solidFill>
                  <a:srgbClr val="0000FF"/>
                </a:solidFill>
                <a:latin typeface="Consolas" panose="020B0609020204030204" charset="0"/>
              </a:rPr>
              <a:t>修饰器，声明类方法</a:t>
            </a:r>
            <a:endParaRPr lang="en-US" altLang="en-US" sz="1300" dirty="0">
              <a:solidFill>
                <a:srgbClr val="0000FF"/>
              </a:solidFill>
              <a:latin typeface="Consolas" panose="020B0609020204030204" charset="0"/>
            </a:endParaRPr>
          </a:p>
          <a:p>
            <a:pPr marL="0" indent="0">
              <a:buFont typeface="Arial" panose="020B0604020202020204" pitchFamily="34" charset="0"/>
              <a:buNone/>
            </a:pPr>
            <a:r>
              <a:rPr lang="en-US" altLang="en-US" sz="1300" dirty="0">
                <a:latin typeface="Consolas" panose="020B0609020204030204" charset="0"/>
              </a:rPr>
              <a:t>    </a:t>
            </a:r>
            <a:r>
              <a:rPr lang="en-US" altLang="en-US" sz="1300" dirty="0" err="1">
                <a:latin typeface="Consolas" panose="020B0609020204030204" charset="0"/>
              </a:rPr>
              <a:t>def</a:t>
            </a:r>
            <a:r>
              <a:rPr lang="en-US" altLang="en-US" sz="1300" dirty="0">
                <a:latin typeface="Consolas" panose="020B0609020204030204" charset="0"/>
              </a:rPr>
              <a:t> </a:t>
            </a:r>
            <a:r>
              <a:rPr lang="en-US" altLang="en-US" sz="1300" dirty="0" err="1">
                <a:latin typeface="Consolas" panose="020B0609020204030204" charset="0"/>
              </a:rPr>
              <a:t>classShowTotal</a:t>
            </a:r>
            <a:r>
              <a:rPr lang="en-US" altLang="en-US" sz="1300" dirty="0">
                <a:latin typeface="Consolas" panose="020B0609020204030204" charset="0"/>
              </a:rPr>
              <a:t>(</a:t>
            </a:r>
            <a:r>
              <a:rPr lang="en-US" altLang="en-US" sz="1300" dirty="0" err="1">
                <a:latin typeface="Consolas" panose="020B0609020204030204" charset="0"/>
              </a:rPr>
              <a:t>cls</a:t>
            </a:r>
            <a:r>
              <a:rPr lang="en-US" altLang="en-US" sz="1300" dirty="0">
                <a:latin typeface="Consolas" panose="020B0609020204030204" charset="0"/>
              </a:rPr>
              <a:t>):  </a:t>
            </a:r>
            <a:r>
              <a:rPr lang="en-US" altLang="en-US" sz="1300" dirty="0">
                <a:solidFill>
                  <a:srgbClr val="0000FF"/>
                </a:solidFill>
                <a:latin typeface="Consolas" panose="020B0609020204030204" charset="0"/>
              </a:rPr>
              <a:t>#</a:t>
            </a:r>
            <a:r>
              <a:rPr lang="en-US" altLang="en-US" sz="1300" dirty="0" err="1">
                <a:solidFill>
                  <a:srgbClr val="0000FF"/>
                </a:solidFill>
                <a:latin typeface="Consolas" panose="020B0609020204030204" charset="0"/>
              </a:rPr>
              <a:t>类方法</a:t>
            </a:r>
            <a:endParaRPr lang="en-US" altLang="en-US" sz="1300" dirty="0">
              <a:solidFill>
                <a:srgbClr val="0000FF"/>
              </a:solidFill>
              <a:latin typeface="Consolas" panose="020B0609020204030204" charset="0"/>
            </a:endParaRPr>
          </a:p>
          <a:p>
            <a:pPr marL="0" indent="0">
              <a:buFont typeface="Arial" panose="020B0604020202020204" pitchFamily="34" charset="0"/>
              <a:buNone/>
            </a:pPr>
            <a:r>
              <a:rPr lang="en-US" altLang="en-US" sz="1300" dirty="0">
                <a:latin typeface="Consolas" panose="020B0609020204030204" charset="0"/>
              </a:rPr>
              <a:t>        print(</a:t>
            </a:r>
            <a:r>
              <a:rPr lang="en-US" altLang="en-US" sz="1300" dirty="0" err="1">
                <a:latin typeface="Consolas" panose="020B0609020204030204" charset="0"/>
              </a:rPr>
              <a:t>cls</a:t>
            </a:r>
            <a:r>
              <a:rPr lang="en-US" altLang="en-US" sz="1300" dirty="0">
                <a:latin typeface="Consolas" panose="020B0609020204030204" charset="0"/>
              </a:rPr>
              <a:t>.__total)</a:t>
            </a:r>
          </a:p>
          <a:p>
            <a:pPr marL="0" indent="0">
              <a:buFont typeface="Arial" panose="020B0604020202020204" pitchFamily="34" charset="0"/>
              <a:buNone/>
            </a:pPr>
            <a:endParaRPr lang="en-US" altLang="en-US" sz="1300" dirty="0">
              <a:latin typeface="Consolas" panose="020B0609020204030204" charset="0"/>
            </a:endParaRPr>
          </a:p>
          <a:p>
            <a:pPr marL="0" indent="0">
              <a:buFont typeface="Arial" panose="020B0604020202020204" pitchFamily="34" charset="0"/>
              <a:buNone/>
            </a:pPr>
            <a:r>
              <a:rPr lang="en-US" altLang="en-US" sz="1300" dirty="0">
                <a:latin typeface="Consolas" panose="020B0609020204030204" charset="0"/>
              </a:rPr>
              <a:t>    </a:t>
            </a:r>
            <a:r>
              <a:rPr lang="en-US" altLang="en-US" sz="1300" dirty="0">
                <a:solidFill>
                  <a:srgbClr val="0000FF"/>
                </a:solidFill>
                <a:latin typeface="Consolas" panose="020B0609020204030204" charset="0"/>
              </a:rPr>
              <a:t>@</a:t>
            </a:r>
            <a:r>
              <a:rPr lang="en-US" altLang="en-US" sz="1300" dirty="0" err="1">
                <a:solidFill>
                  <a:srgbClr val="0000FF"/>
                </a:solidFill>
                <a:latin typeface="Consolas" panose="020B0609020204030204" charset="0"/>
              </a:rPr>
              <a:t>staticmethod</a:t>
            </a:r>
            <a:r>
              <a:rPr lang="en-US" altLang="en-US" sz="1300" dirty="0">
                <a:solidFill>
                  <a:srgbClr val="0000FF"/>
                </a:solidFill>
                <a:latin typeface="Consolas" panose="020B0609020204030204" charset="0"/>
              </a:rPr>
              <a:t>             #</a:t>
            </a:r>
            <a:r>
              <a:rPr lang="en-US" altLang="en-US" sz="1300" dirty="0" err="1">
                <a:solidFill>
                  <a:srgbClr val="0000FF"/>
                </a:solidFill>
                <a:latin typeface="Consolas" panose="020B0609020204030204" charset="0"/>
              </a:rPr>
              <a:t>修饰器，声明静态方法</a:t>
            </a:r>
            <a:endParaRPr lang="en-US" altLang="en-US" sz="1300" dirty="0">
              <a:solidFill>
                <a:srgbClr val="0000FF"/>
              </a:solidFill>
              <a:latin typeface="Consolas" panose="020B0609020204030204" charset="0"/>
            </a:endParaRPr>
          </a:p>
          <a:p>
            <a:pPr marL="0" indent="0">
              <a:buFont typeface="Arial" panose="020B0604020202020204" pitchFamily="34" charset="0"/>
              <a:buNone/>
            </a:pPr>
            <a:r>
              <a:rPr lang="en-US" altLang="en-US" sz="1300" dirty="0">
                <a:latin typeface="Consolas" panose="020B0609020204030204" charset="0"/>
              </a:rPr>
              <a:t>    </a:t>
            </a:r>
            <a:r>
              <a:rPr lang="en-US" altLang="en-US" sz="1300" dirty="0" err="1">
                <a:latin typeface="Consolas" panose="020B0609020204030204" charset="0"/>
              </a:rPr>
              <a:t>def</a:t>
            </a:r>
            <a:r>
              <a:rPr lang="en-US" altLang="en-US" sz="1300" dirty="0">
                <a:latin typeface="Consolas" panose="020B0609020204030204" charset="0"/>
              </a:rPr>
              <a:t> </a:t>
            </a:r>
            <a:r>
              <a:rPr lang="en-US" altLang="en-US" sz="1300" dirty="0" err="1">
                <a:latin typeface="Consolas" panose="020B0609020204030204" charset="0"/>
              </a:rPr>
              <a:t>staticShowTotal</a:t>
            </a:r>
            <a:r>
              <a:rPr lang="en-US" altLang="en-US" sz="1300" dirty="0">
                <a:latin typeface="Consolas" panose="020B0609020204030204" charset="0"/>
              </a:rPr>
              <a:t>():    </a:t>
            </a:r>
            <a:r>
              <a:rPr lang="en-US" altLang="en-US" sz="1300" dirty="0">
                <a:solidFill>
                  <a:srgbClr val="0000FF"/>
                </a:solidFill>
                <a:latin typeface="Consolas" panose="020B0609020204030204" charset="0"/>
              </a:rPr>
              <a:t>#</a:t>
            </a:r>
            <a:r>
              <a:rPr lang="en-US" altLang="en-US" sz="1300" dirty="0" err="1">
                <a:solidFill>
                  <a:srgbClr val="0000FF"/>
                </a:solidFill>
                <a:latin typeface="Consolas" panose="020B0609020204030204" charset="0"/>
              </a:rPr>
              <a:t>静态方法</a:t>
            </a:r>
            <a:endParaRPr lang="en-US" altLang="en-US" sz="1300" dirty="0">
              <a:solidFill>
                <a:srgbClr val="0000FF"/>
              </a:solidFill>
              <a:latin typeface="Consolas" panose="020B0609020204030204" charset="0"/>
            </a:endParaRPr>
          </a:p>
          <a:p>
            <a:pPr marL="0" indent="0">
              <a:buFont typeface="Arial" panose="020B0604020202020204" pitchFamily="34" charset="0"/>
              <a:buNone/>
            </a:pPr>
            <a:r>
              <a:rPr lang="en-US" altLang="en-US" sz="1300" dirty="0">
                <a:latin typeface="Consolas" panose="020B0609020204030204" charset="0"/>
              </a:rPr>
              <a:t>        print(</a:t>
            </a:r>
            <a:r>
              <a:rPr lang="en-US" altLang="en-US" sz="1300" dirty="0" err="1">
                <a:latin typeface="Consolas" panose="020B0609020204030204" charset="0"/>
              </a:rPr>
              <a:t>Root.__total</a:t>
            </a:r>
            <a:r>
              <a:rPr lang="en-US" altLang="en-US" sz="1300" dirty="0">
                <a:latin typeface="Consolas" panose="020B0609020204030204" charset="0"/>
              </a:rPr>
              <a:t>)</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占位符 36866"/>
          <p:cNvSpPr>
            <a:spLocks noGrp="1"/>
          </p:cNvSpPr>
          <p:nvPr>
            <p:ph idx="1"/>
          </p:nvPr>
        </p:nvSpPr>
        <p:spPr>
          <a:xfrm>
            <a:off x="2439813" y="987007"/>
            <a:ext cx="7270115" cy="3588243"/>
          </a:xfrm>
        </p:spPr>
        <p:txBody>
          <a:bodyPr anchor="t"/>
          <a:lstStyle/>
          <a:p>
            <a:pPr marL="1905" indent="-344805">
              <a:lnSpc>
                <a:spcPct val="80000"/>
              </a:lnSpc>
              <a:buSzPct val="90000"/>
              <a:buNone/>
            </a:pPr>
            <a:r>
              <a:rPr lang="en-US" altLang="zh-CN" sz="1350" dirty="0">
                <a:latin typeface="Consolas" panose="020B0609020204030204" charset="0"/>
              </a:rPr>
              <a:t>&gt;&gt;&gt; r = Root(3)</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r.classShowTotal</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通过对象来调用类方法</a:t>
            </a:r>
          </a:p>
          <a:p>
            <a:pPr marL="1905" indent="-344805">
              <a:lnSpc>
                <a:spcPct val="80000"/>
              </a:lnSpc>
              <a:buSzPct val="90000"/>
              <a:buNone/>
            </a:pPr>
            <a:r>
              <a:rPr lang="en-US" altLang="zh-CN" sz="1350" dirty="0">
                <a:solidFill>
                  <a:srgbClr val="0000FF"/>
                </a:solidFill>
                <a:latin typeface="Consolas" panose="020B0609020204030204" charset="0"/>
              </a:rPr>
              <a:t>1</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r.staticShowTotal</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通过对象来调用静态方法</a:t>
            </a:r>
          </a:p>
          <a:p>
            <a:pPr marL="1905" indent="-344805">
              <a:lnSpc>
                <a:spcPct val="80000"/>
              </a:lnSpc>
              <a:buSzPct val="90000"/>
              <a:buNone/>
            </a:pPr>
            <a:r>
              <a:rPr lang="en-US" altLang="zh-CN" sz="1350" dirty="0">
                <a:solidFill>
                  <a:srgbClr val="0000FF"/>
                </a:solidFill>
                <a:latin typeface="Consolas" panose="020B0609020204030204" charset="0"/>
              </a:rPr>
              <a:t>1</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r.show</a:t>
            </a:r>
            <a:r>
              <a:rPr lang="en-US" altLang="zh-CN" sz="1350" dirty="0">
                <a:latin typeface="Consolas" panose="020B0609020204030204" charset="0"/>
              </a:rPr>
              <a:t>()</a:t>
            </a:r>
          </a:p>
          <a:p>
            <a:pPr marL="1905" indent="-344805">
              <a:lnSpc>
                <a:spcPct val="80000"/>
              </a:lnSpc>
              <a:buSzPct val="90000"/>
              <a:buNone/>
            </a:pPr>
            <a:r>
              <a:rPr lang="en-US" altLang="zh-CN" sz="1350" dirty="0" err="1">
                <a:solidFill>
                  <a:srgbClr val="0000FF"/>
                </a:solidFill>
                <a:latin typeface="Consolas" panose="020B0609020204030204" charset="0"/>
              </a:rPr>
              <a:t>self.__value</a:t>
            </a:r>
            <a:r>
              <a:rPr lang="en-US" altLang="zh-CN" sz="1350" dirty="0">
                <a:solidFill>
                  <a:srgbClr val="0000FF"/>
                </a:solidFill>
                <a:latin typeface="Consolas" panose="020B0609020204030204" charset="0"/>
              </a:rPr>
              <a:t>: 3</a:t>
            </a:r>
          </a:p>
          <a:p>
            <a:pPr marL="1905" indent="-344805">
              <a:lnSpc>
                <a:spcPct val="80000"/>
              </a:lnSpc>
              <a:buSzPct val="90000"/>
              <a:buNone/>
            </a:pPr>
            <a:r>
              <a:rPr lang="en-US" altLang="zh-CN" sz="1350" dirty="0" err="1">
                <a:solidFill>
                  <a:srgbClr val="0000FF"/>
                </a:solidFill>
                <a:latin typeface="Consolas" panose="020B0609020204030204" charset="0"/>
              </a:rPr>
              <a:t>Root.__total</a:t>
            </a:r>
            <a:r>
              <a:rPr lang="en-US" altLang="zh-CN" sz="1350" dirty="0">
                <a:solidFill>
                  <a:srgbClr val="0000FF"/>
                </a:solidFill>
                <a:latin typeface="Consolas" panose="020B0609020204030204" charset="0"/>
              </a:rPr>
              <a:t>: 1</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rr</a:t>
            </a:r>
            <a:r>
              <a:rPr lang="en-US" altLang="zh-CN" sz="1350" dirty="0">
                <a:latin typeface="Consolas" panose="020B0609020204030204" charset="0"/>
              </a:rPr>
              <a:t> = Root(5)</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Root.classShowTotal</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通过类名调用类方法</a:t>
            </a:r>
          </a:p>
          <a:p>
            <a:pPr marL="1905" indent="-344805">
              <a:lnSpc>
                <a:spcPct val="80000"/>
              </a:lnSpc>
              <a:buSzPct val="90000"/>
              <a:buNone/>
            </a:pPr>
            <a:r>
              <a:rPr lang="en-US" altLang="zh-CN" sz="1350" dirty="0">
                <a:solidFill>
                  <a:srgbClr val="0000FF"/>
                </a:solidFill>
                <a:latin typeface="Consolas" panose="020B0609020204030204" charset="0"/>
              </a:rPr>
              <a:t>2</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Root.staticShowTotal</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通过类名调用静态方法</a:t>
            </a:r>
          </a:p>
          <a:p>
            <a:pPr marL="1905" indent="-344805">
              <a:lnSpc>
                <a:spcPct val="80000"/>
              </a:lnSpc>
              <a:buSzPct val="90000"/>
              <a:buNone/>
            </a:pPr>
            <a:r>
              <a:rPr lang="en-US" altLang="zh-CN" sz="1350" dirty="0">
                <a:solidFill>
                  <a:srgbClr val="0000FF"/>
                </a:solidFill>
                <a:latin typeface="Consolas" panose="020B0609020204030204" charset="0"/>
              </a:rPr>
              <a:t>2</a:t>
            </a:r>
          </a:p>
        </p:txBody>
      </p:sp>
      <p:sp>
        <p:nvSpPr>
          <p:cNvPr id="5427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19</a:t>
            </a:fld>
            <a:endParaRPr lang="zh-CN" altLang="en-US" sz="1050"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6.3 </a:t>
                </a:r>
                <a:r>
                  <a:rPr lang="zh-CN" altLang="en-US" sz="3600" b="1" dirty="0">
                    <a:latin typeface="Times New Roman" panose="02020603050405020304" pitchFamily="18" charset="0"/>
                    <a:ea typeface="黑体" panose="02010609060101010101" pitchFamily="49" charset="-122"/>
                  </a:rPr>
                  <a:t> 方法</a:t>
                </a:r>
                <a:endParaRPr lang="zh-CN" altLang="en-US" sz="3600" b="1" dirty="0">
                  <a:latin typeface="黑体" panose="02010609060101010101" pitchFamily="49" charset="-122"/>
                  <a:ea typeface="黑体"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23528" y="908720"/>
            <a:ext cx="2116285"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方法示例</a:t>
            </a:r>
            <a:r>
              <a:rPr lang="en-US" altLang="zh-CN" sz="2800" b="1" dirty="0">
                <a:ea typeface="仿宋" panose="02010609060101010101" pitchFamily="49" charset="-122"/>
              </a:rPr>
              <a:t>2</a:t>
            </a:r>
            <a:endParaRPr lang="zh-CN" altLang="en-US" sz="2800" b="1" dirty="0">
              <a:ea typeface="仿宋" panose="02010609060101010101" pitchFamily="49" charset="-122"/>
            </a:endParaRPr>
          </a:p>
        </p:txBody>
      </p:sp>
      <p:sp>
        <p:nvSpPr>
          <p:cNvPr id="12" name="文本占位符 37890"/>
          <p:cNvSpPr txBox="1"/>
          <p:nvPr/>
        </p:nvSpPr>
        <p:spPr bwMode="auto">
          <a:xfrm>
            <a:off x="740876" y="3789040"/>
            <a:ext cx="8214360" cy="3398520"/>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spcBef>
                <a:spcPts val="600"/>
              </a:spcBef>
              <a:buSzPct val="90000"/>
              <a:buFont typeface="Arial" panose="020B0604020202020204" pitchFamily="34" charset="0"/>
              <a:buNone/>
            </a:pPr>
            <a:r>
              <a:rPr lang="en-US" altLang="zh-CN" sz="1350" dirty="0">
                <a:latin typeface="Consolas" panose="020B0609020204030204" charset="0"/>
              </a:rPr>
              <a:t>&gt;&gt;&gt; </a:t>
            </a:r>
            <a:r>
              <a:rPr lang="en-US" altLang="zh-CN" sz="1350" dirty="0" err="1">
                <a:latin typeface="Consolas" panose="020B0609020204030204" charset="0"/>
              </a:rPr>
              <a:t>Root.show</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试图通过类名直接调用实例方法，失败</a:t>
            </a:r>
          </a:p>
          <a:p>
            <a:pPr marL="1905" indent="-344805">
              <a:spcBef>
                <a:spcPts val="600"/>
              </a:spcBef>
              <a:buSzPct val="90000"/>
              <a:buFont typeface="Arial" panose="020B0604020202020204" pitchFamily="34" charset="0"/>
              <a:buNone/>
            </a:pPr>
            <a:r>
              <a:rPr lang="en-US" altLang="zh-CN" sz="1350" dirty="0" err="1">
                <a:solidFill>
                  <a:srgbClr val="FF0000"/>
                </a:solidFill>
                <a:latin typeface="Consolas" panose="020B0609020204030204" charset="0"/>
              </a:rPr>
              <a:t>TypeError</a:t>
            </a:r>
            <a:r>
              <a:rPr lang="en-US" altLang="zh-CN" sz="1350" dirty="0">
                <a:solidFill>
                  <a:srgbClr val="FF0000"/>
                </a:solidFill>
                <a:latin typeface="Consolas" panose="020B0609020204030204" charset="0"/>
              </a:rPr>
              <a:t>: unbound method show() must be called with Root instance as first argument (got nothing instead)</a:t>
            </a:r>
          </a:p>
          <a:p>
            <a:pPr marL="1905" indent="-344805">
              <a:spcBef>
                <a:spcPts val="600"/>
              </a:spcBef>
              <a:buSzPct val="90000"/>
              <a:buFont typeface="Arial" panose="020B0604020202020204" pitchFamily="34" charset="0"/>
              <a:buNone/>
            </a:pPr>
            <a:r>
              <a:rPr lang="en-US" altLang="zh-CN" sz="1350" dirty="0">
                <a:latin typeface="Consolas" panose="020B0609020204030204" charset="0"/>
              </a:rPr>
              <a:t>&gt;&gt;&gt; </a:t>
            </a:r>
            <a:r>
              <a:rPr lang="en-US" altLang="zh-CN" sz="1350" dirty="0" err="1">
                <a:latin typeface="Consolas" panose="020B0609020204030204" charset="0"/>
              </a:rPr>
              <a:t>Root.show</a:t>
            </a:r>
            <a:r>
              <a:rPr lang="en-US" altLang="zh-CN" sz="1350" dirty="0">
                <a:latin typeface="Consolas" panose="020B0609020204030204" charset="0"/>
              </a:rPr>
              <a:t>(r)   #</a:t>
            </a:r>
            <a:r>
              <a:rPr lang="zh-CN" altLang="en-US" sz="1350" dirty="0">
                <a:latin typeface="Consolas" panose="020B0609020204030204" charset="0"/>
              </a:rPr>
              <a:t>但是可以通过这种方法来调用方法并访问实例成员</a:t>
            </a:r>
          </a:p>
          <a:p>
            <a:pPr marL="1905" indent="-344805">
              <a:spcBef>
                <a:spcPts val="600"/>
              </a:spcBef>
              <a:buSzPct val="90000"/>
              <a:buFont typeface="Arial" panose="020B0604020202020204" pitchFamily="34" charset="0"/>
              <a:buNone/>
            </a:pPr>
            <a:r>
              <a:rPr lang="en-US" altLang="zh-CN" sz="1350" dirty="0" err="1">
                <a:solidFill>
                  <a:srgbClr val="0000FF"/>
                </a:solidFill>
                <a:latin typeface="Consolas" panose="020B0609020204030204" charset="0"/>
              </a:rPr>
              <a:t>self.__value</a:t>
            </a:r>
            <a:r>
              <a:rPr lang="en-US" altLang="zh-CN" sz="1350" dirty="0">
                <a:solidFill>
                  <a:srgbClr val="0000FF"/>
                </a:solidFill>
                <a:latin typeface="Consolas" panose="020B0609020204030204" charset="0"/>
              </a:rPr>
              <a:t>: 3</a:t>
            </a:r>
          </a:p>
          <a:p>
            <a:pPr marL="1905" indent="-344805">
              <a:spcBef>
                <a:spcPts val="600"/>
              </a:spcBef>
              <a:buSzPct val="90000"/>
              <a:buFont typeface="Arial" panose="020B0604020202020204" pitchFamily="34" charset="0"/>
              <a:buNone/>
            </a:pPr>
            <a:r>
              <a:rPr lang="en-US" altLang="zh-CN" sz="1350" dirty="0" err="1">
                <a:solidFill>
                  <a:srgbClr val="0000FF"/>
                </a:solidFill>
                <a:latin typeface="Consolas" panose="020B0609020204030204" charset="0"/>
              </a:rPr>
              <a:t>Root.__total</a:t>
            </a:r>
            <a:r>
              <a:rPr lang="en-US" altLang="zh-CN" sz="1350" dirty="0">
                <a:solidFill>
                  <a:srgbClr val="0000FF"/>
                </a:solidFill>
                <a:latin typeface="Consolas" panose="020B0609020204030204" charset="0"/>
              </a:rPr>
              <a:t>: 2</a:t>
            </a:r>
          </a:p>
          <a:p>
            <a:pPr marL="1905" indent="-344805">
              <a:spcBef>
                <a:spcPts val="600"/>
              </a:spcBef>
              <a:buSzPct val="90000"/>
              <a:buFont typeface="Arial" panose="020B0604020202020204" pitchFamily="34" charset="0"/>
              <a:buNone/>
            </a:pPr>
            <a:r>
              <a:rPr lang="en-US" altLang="zh-CN" sz="1350" dirty="0">
                <a:latin typeface="Consolas" panose="020B0609020204030204" charset="0"/>
              </a:rPr>
              <a:t>&gt;&gt;&gt; </a:t>
            </a:r>
            <a:r>
              <a:rPr lang="en-US" altLang="zh-CN" sz="1350" dirty="0" err="1">
                <a:latin typeface="Consolas" panose="020B0609020204030204" charset="0"/>
              </a:rPr>
              <a:t>Root.show</a:t>
            </a:r>
            <a:r>
              <a:rPr lang="en-US" altLang="zh-CN" sz="1350" dirty="0">
                <a:latin typeface="Consolas" panose="020B0609020204030204" charset="0"/>
              </a:rPr>
              <a:t>(</a:t>
            </a:r>
            <a:r>
              <a:rPr lang="en-US" altLang="zh-CN" sz="1350" dirty="0" err="1">
                <a:latin typeface="Consolas" panose="020B0609020204030204" charset="0"/>
              </a:rPr>
              <a:t>rr</a:t>
            </a:r>
            <a:r>
              <a:rPr lang="en-US" altLang="zh-CN" sz="1350" dirty="0">
                <a:latin typeface="Consolas" panose="020B0609020204030204" charset="0"/>
              </a:rPr>
              <a:t>)  #</a:t>
            </a:r>
            <a:r>
              <a:rPr lang="zh-CN" altLang="en-US" sz="1350" dirty="0">
                <a:latin typeface="Consolas" panose="020B0609020204030204" charset="0"/>
              </a:rPr>
              <a:t>通过类名调用实例方法时为</a:t>
            </a:r>
            <a:r>
              <a:rPr lang="en-US" altLang="zh-CN" sz="1350" dirty="0">
                <a:latin typeface="Consolas" panose="020B0609020204030204" charset="0"/>
              </a:rPr>
              <a:t>self</a:t>
            </a:r>
            <a:r>
              <a:rPr lang="zh-CN" altLang="en-US" sz="1350" dirty="0">
                <a:latin typeface="Consolas" panose="020B0609020204030204" charset="0"/>
              </a:rPr>
              <a:t>参数显式传递对象名</a:t>
            </a:r>
          </a:p>
          <a:p>
            <a:pPr marL="1905" indent="-344805">
              <a:spcBef>
                <a:spcPts val="600"/>
              </a:spcBef>
              <a:buSzPct val="90000"/>
              <a:buFont typeface="Arial" panose="020B0604020202020204" pitchFamily="34" charset="0"/>
              <a:buNone/>
            </a:pPr>
            <a:r>
              <a:rPr lang="en-US" altLang="zh-CN" sz="1350" dirty="0" err="1">
                <a:solidFill>
                  <a:srgbClr val="0000FF"/>
                </a:solidFill>
                <a:latin typeface="Consolas" panose="020B0609020204030204" charset="0"/>
              </a:rPr>
              <a:t>self.__value</a:t>
            </a:r>
            <a:r>
              <a:rPr lang="en-US" altLang="zh-CN" sz="1350" dirty="0">
                <a:solidFill>
                  <a:srgbClr val="0000FF"/>
                </a:solidFill>
                <a:latin typeface="Consolas" panose="020B0609020204030204" charset="0"/>
              </a:rPr>
              <a:t>: 5</a:t>
            </a:r>
          </a:p>
          <a:p>
            <a:pPr marL="1905" indent="-344805">
              <a:spcBef>
                <a:spcPts val="600"/>
              </a:spcBef>
              <a:buSzPct val="90000"/>
              <a:buFont typeface="Arial" panose="020B0604020202020204" pitchFamily="34" charset="0"/>
              <a:buNone/>
            </a:pPr>
            <a:r>
              <a:rPr lang="en-US" altLang="zh-CN" sz="1350" dirty="0" err="1">
                <a:solidFill>
                  <a:srgbClr val="0000FF"/>
                </a:solidFill>
                <a:latin typeface="Consolas" panose="020B0609020204030204" charset="0"/>
              </a:rPr>
              <a:t>Root.__total</a:t>
            </a:r>
            <a:r>
              <a:rPr lang="en-US" altLang="zh-CN" sz="1350" dirty="0">
                <a:solidFill>
                  <a:srgbClr val="0000FF"/>
                </a:solidFill>
                <a:latin typeface="Consolas" panose="020B0609020204030204" charset="0"/>
              </a:rPr>
              <a:t>: 2</a:t>
            </a:r>
          </a:p>
        </p:txBody>
      </p:sp>
      <p:sp>
        <p:nvSpPr>
          <p:cNvPr id="2" name="文本框 1"/>
          <p:cNvSpPr txBox="1"/>
          <p:nvPr/>
        </p:nvSpPr>
        <p:spPr>
          <a:xfrm>
            <a:off x="7380312" y="6093296"/>
            <a:ext cx="1415772" cy="369332"/>
          </a:xfrm>
          <a:prstGeom prst="rect">
            <a:avLst/>
          </a:prstGeom>
          <a:noFill/>
        </p:spPr>
        <p:txBody>
          <a:bodyPr wrap="none" rtlCol="0">
            <a:spAutoFit/>
          </a:bodyPr>
          <a:lstStyle/>
          <a:p>
            <a:r>
              <a:rPr lang="en-US" altLang="zh-CN" dirty="0"/>
              <a:t>P144</a:t>
            </a:r>
            <a:r>
              <a:rPr lang="zh-CN" altLang="en-US" dirty="0"/>
              <a:t>页代码</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27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27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27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27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274">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274">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6" end="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normAutofit/>
          </a:bodyPr>
          <a:lstStyle/>
          <a:p>
            <a:pPr eaLnBrk="1" hangingPunct="1"/>
            <a:r>
              <a:rPr lang="zh-CN" altLang="en-US" b="1" dirty="0"/>
              <a:t>第</a:t>
            </a:r>
            <a:r>
              <a:rPr lang="en-US" altLang="zh-CN" b="1" dirty="0"/>
              <a:t>6</a:t>
            </a:r>
            <a:r>
              <a:rPr lang="zh-CN" altLang="en-US" b="1" dirty="0"/>
              <a:t>章 面向对象程序设计 </a:t>
            </a:r>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t>2</a:t>
            </a:fld>
            <a:endParaRPr lang="zh-CN" altLang="en-US" sz="1200" dirty="0"/>
          </a:p>
        </p:txBody>
      </p:sp>
      <p:grpSp>
        <p:nvGrpSpPr>
          <p:cNvPr id="5" name="组合 107"/>
          <p:cNvGrpSpPr/>
          <p:nvPr/>
        </p:nvGrpSpPr>
        <p:grpSpPr>
          <a:xfrm>
            <a:off x="1331640" y="5733256"/>
            <a:ext cx="3939288" cy="684275"/>
            <a:chOff x="939802" y="5062184"/>
            <a:chExt cx="3939288" cy="684275"/>
          </a:xfrm>
        </p:grpSpPr>
        <p:grpSp>
          <p:nvGrpSpPr>
            <p:cNvPr id="6" name="组合 33"/>
            <p:cNvGrpSpPr/>
            <p:nvPr/>
          </p:nvGrpSpPr>
          <p:grpSpPr>
            <a:xfrm>
              <a:off x="939802" y="5098728"/>
              <a:ext cx="813499" cy="647731"/>
              <a:chOff x="6068613" y="2138334"/>
              <a:chExt cx="412166" cy="348468"/>
            </a:xfrm>
          </p:grpSpPr>
          <p:sp>
            <p:nvSpPr>
              <p:cNvPr id="8"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anose="020B0503020204020204" pitchFamily="34" charset="-122"/>
                </a:endParaRPr>
              </a:p>
            </p:txBody>
          </p:sp>
        </p:grpSp>
        <p:sp>
          <p:nvSpPr>
            <p:cNvPr id="7" name="TextBox 6"/>
            <p:cNvSpPr txBox="1">
              <a:spLocks noChangeArrowheads="1"/>
            </p:cNvSpPr>
            <p:nvPr/>
          </p:nvSpPr>
          <p:spPr bwMode="auto">
            <a:xfrm>
              <a:off x="1371850"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 6.7 </a:t>
              </a:r>
              <a:r>
                <a:rPr lang="zh-CN" altLang="en-US" sz="3600" b="1" dirty="0">
                  <a:latin typeface="Times New Roman" panose="02020603050405020304" pitchFamily="18" charset="0"/>
                  <a:ea typeface="黑体" panose="02010609060101010101" pitchFamily="49" charset="-122"/>
                </a:rPr>
                <a:t>本章小结</a:t>
              </a:r>
            </a:p>
          </p:txBody>
        </p:sp>
      </p:grpSp>
      <p:grpSp>
        <p:nvGrpSpPr>
          <p:cNvPr id="4" name="组合 3"/>
          <p:cNvGrpSpPr/>
          <p:nvPr/>
        </p:nvGrpSpPr>
        <p:grpSpPr>
          <a:xfrm>
            <a:off x="971600" y="980728"/>
            <a:ext cx="4231148" cy="684042"/>
            <a:chOff x="678909" y="1326432"/>
            <a:chExt cx="4231148" cy="684042"/>
          </a:xfrm>
        </p:grpSpPr>
        <p:sp>
          <p:nvSpPr>
            <p:cNvPr id="11" name="TextBox 6"/>
            <p:cNvSpPr txBox="1">
              <a:spLocks noChangeArrowheads="1"/>
            </p:cNvSpPr>
            <p:nvPr/>
          </p:nvSpPr>
          <p:spPr bwMode="auto">
            <a:xfrm>
              <a:off x="678909"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6.1 </a:t>
              </a:r>
              <a:r>
                <a:rPr lang="zh-CN" altLang="en-US" sz="3600" b="1" dirty="0">
                  <a:latin typeface="Times New Roman" panose="02020603050405020304" pitchFamily="18" charset="0"/>
                  <a:ea typeface="黑体" panose="02010609060101010101" pitchFamily="49" charset="-122"/>
                </a:rPr>
                <a:t>概述</a:t>
              </a:r>
              <a:endParaRPr lang="zh-CN" altLang="en-US" sz="3600" b="1" dirty="0">
                <a:latin typeface="黑体" panose="02010609060101010101" pitchFamily="49" charset="-122"/>
                <a:ea typeface="黑体" panose="02010609060101010101" pitchFamily="49" charset="-122"/>
              </a:endParaRPr>
            </a:p>
          </p:txBody>
        </p:sp>
        <p:grpSp>
          <p:nvGrpSpPr>
            <p:cNvPr id="3" name="组合 2"/>
            <p:cNvGrpSpPr/>
            <p:nvPr/>
          </p:nvGrpSpPr>
          <p:grpSpPr>
            <a:xfrm>
              <a:off x="958665" y="1327471"/>
              <a:ext cx="842977" cy="683003"/>
              <a:chOff x="958665" y="1327471"/>
              <a:chExt cx="842977" cy="683003"/>
            </a:xfrm>
          </p:grpSpPr>
          <p:sp>
            <p:nvSpPr>
              <p:cNvPr id="12"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3" name="图片 12" descr="1.jpg"/>
              <p:cNvPicPr>
                <a:picLocks noChangeAspect="1"/>
              </p:cNvPicPr>
              <p:nvPr/>
            </p:nvPicPr>
            <p:blipFill>
              <a:blip r:embed="rId2" cstate="print"/>
              <a:stretch>
                <a:fillRect/>
              </a:stretch>
            </p:blipFill>
            <p:spPr>
              <a:xfrm>
                <a:off x="1189071" y="1467621"/>
                <a:ext cx="377680" cy="419801"/>
              </a:xfrm>
              <a:prstGeom prst="rect">
                <a:avLst/>
              </a:prstGeom>
            </p:spPr>
          </p:pic>
        </p:grpSp>
      </p:grpSp>
      <p:grpSp>
        <p:nvGrpSpPr>
          <p:cNvPr id="14" name="组合 114"/>
          <p:cNvGrpSpPr/>
          <p:nvPr/>
        </p:nvGrpSpPr>
        <p:grpSpPr>
          <a:xfrm>
            <a:off x="1155272" y="1772816"/>
            <a:ext cx="6225040" cy="662730"/>
            <a:chOff x="809837" y="3380765"/>
            <a:chExt cx="6225040" cy="662730"/>
          </a:xfrm>
        </p:grpSpPr>
        <p:grpSp>
          <p:nvGrpSpPr>
            <p:cNvPr id="15" name="组合 105"/>
            <p:cNvGrpSpPr/>
            <p:nvPr/>
          </p:nvGrpSpPr>
          <p:grpSpPr>
            <a:xfrm>
              <a:off x="809837" y="3380765"/>
              <a:ext cx="6225040" cy="662730"/>
              <a:chOff x="809837" y="3380765"/>
              <a:chExt cx="6225040" cy="662730"/>
            </a:xfrm>
          </p:grpSpPr>
          <p:sp>
            <p:nvSpPr>
              <p:cNvPr id="1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8" name="TextBox 6"/>
              <p:cNvSpPr txBox="1">
                <a:spLocks noChangeArrowheads="1"/>
              </p:cNvSpPr>
              <p:nvPr/>
            </p:nvSpPr>
            <p:spPr bwMode="auto">
              <a:xfrm>
                <a:off x="80983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6.2 </a:t>
                </a:r>
                <a:r>
                  <a:rPr lang="zh-CN" altLang="en-US" sz="3600" b="1" dirty="0">
                    <a:latin typeface="Times New Roman" panose="02020603050405020304" pitchFamily="18" charset="0"/>
                    <a:ea typeface="黑体" panose="02010609060101010101" pitchFamily="49" charset="-122"/>
                  </a:rPr>
                  <a:t> 类的定义与使用</a:t>
                </a:r>
                <a:endParaRPr lang="zh-CN" altLang="en-US" sz="3600" b="1" dirty="0">
                  <a:latin typeface="黑体" panose="02010609060101010101" pitchFamily="49" charset="-122"/>
                  <a:ea typeface="黑体" panose="02010609060101010101" pitchFamily="49" charset="-122"/>
                </a:endParaRPr>
              </a:p>
            </p:txBody>
          </p:sp>
        </p:grpSp>
        <p:pic>
          <p:nvPicPr>
            <p:cNvPr id="16" name="图片 15" descr="12.jpg"/>
            <p:cNvPicPr>
              <a:picLocks noChangeAspect="1"/>
            </p:cNvPicPr>
            <p:nvPr/>
          </p:nvPicPr>
          <p:blipFill>
            <a:blip r:embed="rId3" cstate="print"/>
            <a:stretch>
              <a:fillRect/>
            </a:stretch>
          </p:blipFill>
          <p:spPr>
            <a:xfrm>
              <a:off x="1115929" y="3530600"/>
              <a:ext cx="446172" cy="431048"/>
            </a:xfrm>
            <a:prstGeom prst="rect">
              <a:avLst/>
            </a:prstGeom>
          </p:spPr>
        </p:pic>
      </p:grpSp>
      <p:grpSp>
        <p:nvGrpSpPr>
          <p:cNvPr id="19" name="组合 67"/>
          <p:cNvGrpSpPr/>
          <p:nvPr/>
        </p:nvGrpSpPr>
        <p:grpSpPr>
          <a:xfrm>
            <a:off x="-512992" y="2492896"/>
            <a:ext cx="7317240" cy="727935"/>
            <a:chOff x="-835999" y="4149796"/>
            <a:chExt cx="7317240" cy="727935"/>
          </a:xfrm>
        </p:grpSpPr>
        <p:grpSp>
          <p:nvGrpSpPr>
            <p:cNvPr id="20" name="组合 106"/>
            <p:cNvGrpSpPr/>
            <p:nvPr/>
          </p:nvGrpSpPr>
          <p:grpSpPr>
            <a:xfrm>
              <a:off x="-835999" y="4149796"/>
              <a:ext cx="7317240" cy="727935"/>
              <a:chOff x="-845524" y="4149796"/>
              <a:chExt cx="7317240" cy="727935"/>
            </a:xfrm>
          </p:grpSpPr>
          <p:sp>
            <p:nvSpPr>
              <p:cNvPr id="2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3" name="TextBox 6"/>
              <p:cNvSpPr txBox="1">
                <a:spLocks noChangeArrowheads="1"/>
              </p:cNvSpPr>
              <p:nvPr/>
            </p:nvSpPr>
            <p:spPr bwMode="auto">
              <a:xfrm>
                <a:off x="-845524" y="4149796"/>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6.3 </a:t>
                </a:r>
                <a:r>
                  <a:rPr lang="zh-CN" altLang="en-US" sz="3600" b="1" dirty="0">
                    <a:latin typeface="Times New Roman" panose="02020603050405020304" pitchFamily="18" charset="0"/>
                    <a:ea typeface="黑体" panose="02010609060101010101" pitchFamily="49" charset="-122"/>
                  </a:rPr>
                  <a:t> 方法</a:t>
                </a:r>
                <a:endParaRPr lang="zh-CN" altLang="en-US" sz="3600" b="1" dirty="0">
                  <a:latin typeface="黑体" panose="02010609060101010101" pitchFamily="49" charset="-122"/>
                  <a:ea typeface="黑体" panose="02010609060101010101" pitchFamily="49" charset="-122"/>
                </a:endParaRPr>
              </a:p>
            </p:txBody>
          </p:sp>
        </p:grpSp>
        <p:pic>
          <p:nvPicPr>
            <p:cNvPr id="21" name="图片 20" descr="无标题.png"/>
            <p:cNvPicPr>
              <a:picLocks noChangeAspect="1"/>
            </p:cNvPicPr>
            <p:nvPr/>
          </p:nvPicPr>
          <p:blipFill>
            <a:blip r:embed="rId4" cstate="print"/>
            <a:stretch>
              <a:fillRect/>
            </a:stretch>
          </p:blipFill>
          <p:spPr>
            <a:xfrm>
              <a:off x="1137949" y="4364064"/>
              <a:ext cx="433676" cy="330989"/>
            </a:xfrm>
            <a:prstGeom prst="rect">
              <a:avLst/>
            </a:prstGeom>
          </p:spPr>
        </p:pic>
      </p:grpSp>
      <p:grpSp>
        <p:nvGrpSpPr>
          <p:cNvPr id="24" name="组合 109"/>
          <p:cNvGrpSpPr/>
          <p:nvPr/>
        </p:nvGrpSpPr>
        <p:grpSpPr>
          <a:xfrm>
            <a:off x="971600" y="3356992"/>
            <a:ext cx="4320480" cy="651944"/>
            <a:chOff x="648595" y="4599564"/>
            <a:chExt cx="4320480" cy="651944"/>
          </a:xfrm>
        </p:grpSpPr>
        <p:sp>
          <p:nvSpPr>
            <p:cNvPr id="25"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26" name="图片 25" descr="u=714968970,2342735455&amp;fm=27&amp;gp=0.jpg"/>
            <p:cNvPicPr/>
            <p:nvPr/>
          </p:nvPicPr>
          <p:blipFill>
            <a:blip r:embed="rId5"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648595"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6.4 </a:t>
              </a:r>
              <a:r>
                <a:rPr lang="zh-CN" altLang="en-US" sz="3600" b="1" dirty="0">
                  <a:latin typeface="Times New Roman" panose="02020603050405020304" pitchFamily="18" charset="0"/>
                  <a:ea typeface="黑体" panose="02010609060101010101" pitchFamily="49" charset="-122"/>
                </a:rPr>
                <a:t> 属性 </a:t>
              </a:r>
            </a:p>
          </p:txBody>
        </p:sp>
      </p:grpSp>
      <p:grpSp>
        <p:nvGrpSpPr>
          <p:cNvPr id="28" name="组合 27"/>
          <p:cNvGrpSpPr/>
          <p:nvPr/>
        </p:nvGrpSpPr>
        <p:grpSpPr>
          <a:xfrm>
            <a:off x="-36512" y="4149080"/>
            <a:ext cx="7272808" cy="728393"/>
            <a:chOff x="-366217" y="5026748"/>
            <a:chExt cx="7337768" cy="663172"/>
          </a:xfrm>
        </p:grpSpPr>
        <p:sp>
          <p:nvSpPr>
            <p:cNvPr id="29"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0" name="TextBox 6"/>
            <p:cNvSpPr txBox="1">
              <a:spLocks noChangeArrowheads="1"/>
            </p:cNvSpPr>
            <p:nvPr/>
          </p:nvSpPr>
          <p:spPr bwMode="auto">
            <a:xfrm>
              <a:off x="-366217" y="5026748"/>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6.5  </a:t>
              </a:r>
              <a:r>
                <a:rPr lang="zh-CN" altLang="en-US" sz="3600" b="1" dirty="0">
                  <a:latin typeface="Times New Roman" panose="02020603050405020304" pitchFamily="18" charset="0"/>
                  <a:ea typeface="黑体" panose="02010609060101010101" pitchFamily="49" charset="-122"/>
                </a:rPr>
                <a:t>继承机制</a:t>
              </a:r>
            </a:p>
          </p:txBody>
        </p:sp>
        <p:pic>
          <p:nvPicPr>
            <p:cNvPr id="31" name="图片 30"/>
            <p:cNvPicPr>
              <a:picLocks noChangeAspect="1"/>
            </p:cNvPicPr>
            <p:nvPr/>
          </p:nvPicPr>
          <p:blipFill>
            <a:blip r:embed="rId6"/>
            <a:stretch>
              <a:fillRect/>
            </a:stretch>
          </p:blipFill>
          <p:spPr>
            <a:xfrm>
              <a:off x="1199659" y="5205012"/>
              <a:ext cx="420013" cy="322083"/>
            </a:xfrm>
            <a:prstGeom prst="rect">
              <a:avLst/>
            </a:prstGeom>
          </p:spPr>
        </p:pic>
      </p:grpSp>
      <p:grpSp>
        <p:nvGrpSpPr>
          <p:cNvPr id="32" name="组合 31"/>
          <p:cNvGrpSpPr/>
          <p:nvPr/>
        </p:nvGrpSpPr>
        <p:grpSpPr>
          <a:xfrm>
            <a:off x="251520" y="4983576"/>
            <a:ext cx="8064895" cy="677666"/>
            <a:chOff x="-193498" y="5191294"/>
            <a:chExt cx="7919582" cy="487895"/>
          </a:xfrm>
        </p:grpSpPr>
        <p:grpSp>
          <p:nvGrpSpPr>
            <p:cNvPr id="33" name="组合 32"/>
            <p:cNvGrpSpPr/>
            <p:nvPr/>
          </p:nvGrpSpPr>
          <p:grpSpPr>
            <a:xfrm>
              <a:off x="-193498" y="5191294"/>
              <a:ext cx="7919582" cy="487895"/>
              <a:chOff x="-254318" y="5828963"/>
              <a:chExt cx="8626056" cy="638887"/>
            </a:xfrm>
          </p:grpSpPr>
          <p:sp>
            <p:nvSpPr>
              <p:cNvPr id="35" name="Freeform 5"/>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6" name="TextBox 6"/>
              <p:cNvSpPr txBox="1">
                <a:spLocks noChangeArrowheads="1"/>
              </p:cNvSpPr>
              <p:nvPr/>
            </p:nvSpPr>
            <p:spPr bwMode="auto">
              <a:xfrm>
                <a:off x="-254318"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6.6 </a:t>
                </a:r>
                <a:r>
                  <a:rPr lang="zh-CN" altLang="en-US" sz="3600" b="1" dirty="0">
                    <a:latin typeface="Times New Roman" panose="02020603050405020304" pitchFamily="18" charset="0"/>
                    <a:ea typeface="黑体" panose="02010609060101010101" pitchFamily="49" charset="-122"/>
                  </a:rPr>
                  <a:t> 多态原理与实现</a:t>
                </a:r>
              </a:p>
            </p:txBody>
          </p:sp>
        </p:grpSp>
        <p:pic>
          <p:nvPicPr>
            <p:cNvPr id="34" name="图片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ox(in)">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8129"/>
          <p:cNvSpPr>
            <a:spLocks noGrp="1"/>
          </p:cNvSpPr>
          <p:nvPr>
            <p:ph type="title"/>
          </p:nvPr>
        </p:nvSpPr>
        <p:spPr>
          <a:xfrm>
            <a:off x="323528" y="713846"/>
            <a:ext cx="9116695" cy="900746"/>
          </a:xfrm>
        </p:spPr>
        <p:txBody>
          <a:bodyPr anchor="ctr">
            <a:normAutofit/>
          </a:bodyPr>
          <a:lstStyle/>
          <a:p>
            <a:pPr marL="457200" indent="-457200">
              <a:buClr>
                <a:srgbClr val="FF0000"/>
              </a:buClr>
              <a:buFont typeface="Wingdings" panose="05000000000000000000" pitchFamily="2" charset="2"/>
              <a:buChar char="Ø"/>
            </a:pPr>
            <a:r>
              <a:rPr lang="zh-CN" altLang="en-US" sz="2800" noProof="1">
                <a:latin typeface="Arial" panose="020B0604020202020204" pitchFamily="34" charset="0"/>
                <a:ea typeface="仿宋" panose="02010609060101010101" pitchFamily="49" charset="-122"/>
                <a:cs typeface="+mn-cs"/>
              </a:rPr>
              <a:t>常用特殊方法</a:t>
            </a:r>
          </a:p>
        </p:txBody>
      </p:sp>
      <p:sp>
        <p:nvSpPr>
          <p:cNvPr id="69634" name="文本占位符 48130"/>
          <p:cNvSpPr>
            <a:spLocks noGrp="1"/>
          </p:cNvSpPr>
          <p:nvPr>
            <p:ph idx="1"/>
          </p:nvPr>
        </p:nvSpPr>
        <p:spPr/>
        <p:txBody>
          <a:bodyPr anchor="t"/>
          <a:lstStyle/>
          <a:p>
            <a:pPr>
              <a:buClr>
                <a:srgbClr val="FF0000"/>
              </a:buClr>
              <a:buSzPct val="100000"/>
              <a:buFont typeface="Wingdings" panose="05000000000000000000" pitchFamily="2" charset="2"/>
              <a:buChar char="n"/>
            </a:pPr>
            <a:r>
              <a:rPr lang="en-US" altLang="zh-CN" sz="2400" dirty="0"/>
              <a:t>Python</a:t>
            </a:r>
            <a:r>
              <a:rPr lang="zh-CN" altLang="en-US" sz="2400" dirty="0"/>
              <a:t>类有大量的特殊方法，其中比较常见的是构造函数和析构函数，除此之外，</a:t>
            </a:r>
            <a:r>
              <a:rPr lang="en-US" altLang="zh-CN" sz="2400" dirty="0"/>
              <a:t>Python</a:t>
            </a:r>
            <a:r>
              <a:rPr lang="zh-CN" altLang="en-US" sz="2400" dirty="0"/>
              <a:t>还支持大量的特殊方法，</a:t>
            </a:r>
            <a:r>
              <a:rPr lang="zh-CN" altLang="en-US" sz="2400" dirty="0">
                <a:solidFill>
                  <a:srgbClr val="FF0000"/>
                </a:solidFill>
              </a:rPr>
              <a:t>运算符重载就是通过重写特殊方法实现的</a:t>
            </a:r>
            <a:r>
              <a:rPr lang="zh-CN" altLang="en-US" sz="2400" dirty="0"/>
              <a:t>。</a:t>
            </a:r>
          </a:p>
          <a:p>
            <a:pPr>
              <a:lnSpc>
                <a:spcPct val="130000"/>
              </a:lnSpc>
              <a:spcBef>
                <a:spcPts val="1800"/>
              </a:spcBef>
              <a:spcAft>
                <a:spcPts val="600"/>
              </a:spcAft>
              <a:buClr>
                <a:srgbClr val="FF0000"/>
              </a:buClr>
              <a:buSzPct val="100000"/>
              <a:buFont typeface="Wingdings" panose="05000000000000000000" pitchFamily="2" charset="2"/>
              <a:buChar char="ü"/>
            </a:pPr>
            <a:r>
              <a:rPr lang="en-US" altLang="zh-CN" sz="1800" dirty="0"/>
              <a:t>Python</a:t>
            </a:r>
            <a:r>
              <a:rPr lang="zh-CN" altLang="en-US" sz="1800" dirty="0"/>
              <a:t>中类的构造函数是</a:t>
            </a:r>
            <a:r>
              <a:rPr lang="en-US" altLang="zh-CN" sz="1800" dirty="0"/>
              <a:t>__</a:t>
            </a:r>
            <a:r>
              <a:rPr lang="en-US" altLang="zh-CN" sz="1800" dirty="0" err="1"/>
              <a:t>init</a:t>
            </a:r>
            <a:r>
              <a:rPr lang="en-US" altLang="zh-CN" sz="1800" dirty="0"/>
              <a:t>__()</a:t>
            </a:r>
            <a:r>
              <a:rPr lang="zh-CN" altLang="en-US" sz="1800" dirty="0"/>
              <a:t>，一般用来为数据成员设置初值或进行其他必要的初始化工作，在创建对象时被自动调用和执行。如果用户没有设计构造函数，</a:t>
            </a:r>
            <a:r>
              <a:rPr lang="en-US" altLang="zh-CN" sz="1800" dirty="0"/>
              <a:t>Python</a:t>
            </a:r>
            <a:r>
              <a:rPr lang="zh-CN" altLang="en-US" sz="1800" dirty="0"/>
              <a:t>将提供一个默认的构造函数用来进行必要的初始化工作。</a:t>
            </a:r>
          </a:p>
          <a:p>
            <a:pPr>
              <a:lnSpc>
                <a:spcPct val="130000"/>
              </a:lnSpc>
              <a:spcBef>
                <a:spcPts val="1800"/>
              </a:spcBef>
              <a:spcAft>
                <a:spcPts val="600"/>
              </a:spcAft>
              <a:buClr>
                <a:srgbClr val="FF0000"/>
              </a:buClr>
              <a:buSzPct val="100000"/>
              <a:buFont typeface="Wingdings" panose="05000000000000000000" pitchFamily="2" charset="2"/>
              <a:buChar char="ü"/>
            </a:pPr>
            <a:r>
              <a:rPr lang="en-US" altLang="zh-CN" sz="1800" dirty="0"/>
              <a:t>Python</a:t>
            </a:r>
            <a:r>
              <a:rPr lang="zh-CN" altLang="en-US" sz="1800" dirty="0"/>
              <a:t>中类的析构函数是</a:t>
            </a:r>
            <a:r>
              <a:rPr lang="en-US" altLang="zh-CN" sz="1800" dirty="0"/>
              <a:t>__del__()</a:t>
            </a:r>
            <a:r>
              <a:rPr lang="zh-CN" altLang="en-US" sz="1800" dirty="0"/>
              <a:t>，一般用来释放对象占用的资源，在</a:t>
            </a:r>
            <a:r>
              <a:rPr lang="en-US" altLang="zh-CN" sz="1800" dirty="0"/>
              <a:t>Python</a:t>
            </a:r>
            <a:r>
              <a:rPr lang="zh-CN" altLang="en-US" sz="1800" dirty="0"/>
              <a:t>删除对象和收回对象空间时被自动调用和执行。如果用户没有编写析构函数，</a:t>
            </a:r>
            <a:r>
              <a:rPr lang="en-US" altLang="zh-CN" sz="1800" dirty="0"/>
              <a:t>Python</a:t>
            </a:r>
            <a:r>
              <a:rPr lang="zh-CN" altLang="en-US" sz="1800" dirty="0"/>
              <a:t>将提供一个默认的析构函数进行必要的清理工作。</a:t>
            </a:r>
          </a:p>
        </p:txBody>
      </p:sp>
      <p:sp>
        <p:nvSpPr>
          <p:cNvPr id="6963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20</a:t>
            </a:fld>
            <a:endParaRPr lang="zh-CN" altLang="en-US" sz="1050" dirty="0"/>
          </a:p>
        </p:txBody>
      </p:sp>
      <p:grpSp>
        <p:nvGrpSpPr>
          <p:cNvPr id="5" name="组合 67"/>
          <p:cNvGrpSpPr/>
          <p:nvPr/>
        </p:nvGrpSpPr>
        <p:grpSpPr>
          <a:xfrm>
            <a:off x="539552" y="125404"/>
            <a:ext cx="8161601" cy="674847"/>
            <a:chOff x="936625" y="4202884"/>
            <a:chExt cx="8161601" cy="674847"/>
          </a:xfrm>
        </p:grpSpPr>
        <p:grpSp>
          <p:nvGrpSpPr>
            <p:cNvPr id="6" name="组合 106"/>
            <p:cNvGrpSpPr/>
            <p:nvPr/>
          </p:nvGrpSpPr>
          <p:grpSpPr>
            <a:xfrm>
              <a:off x="936625" y="4202884"/>
              <a:ext cx="8161601" cy="674847"/>
              <a:chOff x="927100" y="4202884"/>
              <a:chExt cx="8161601" cy="674847"/>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6.3 </a:t>
                </a:r>
                <a:r>
                  <a:rPr lang="zh-CN" altLang="en-US" sz="3600" b="1" dirty="0">
                    <a:latin typeface="Times New Roman" panose="02020603050405020304" pitchFamily="18" charset="0"/>
                    <a:ea typeface="黑体" panose="02010609060101010101" pitchFamily="49" charset="-122"/>
                  </a:rPr>
                  <a:t> 方法</a:t>
                </a:r>
                <a:endParaRPr lang="zh-CN" altLang="en-US" sz="3600" b="1" dirty="0">
                  <a:latin typeface="黑体" panose="02010609060101010101" pitchFamily="49" charset="-122"/>
                  <a:ea typeface="黑体" panose="02010609060101010101"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t>21</a:t>
            </a:fld>
            <a:endParaRPr lang="zh-CN" altLang="en-US" dirty="0"/>
          </a:p>
        </p:txBody>
      </p:sp>
      <p:graphicFrame>
        <p:nvGraphicFramePr>
          <p:cNvPr id="5" name="Content Placeholder -1"/>
          <p:cNvGraphicFramePr>
            <a:graphicFrameLocks noGrp="1"/>
          </p:cNvGraphicFramePr>
          <p:nvPr>
            <p:ph idx="1"/>
          </p:nvPr>
        </p:nvGraphicFramePr>
        <p:xfrm>
          <a:off x="562050" y="1614592"/>
          <a:ext cx="8229600" cy="4572014"/>
        </p:xfrm>
        <a:graphic>
          <a:graphicData uri="http://schemas.openxmlformats.org/drawingml/2006/table">
            <a:tbl>
              <a:tblPr firstRow="1" bandRow="1">
                <a:tableStyleId>{5940675A-B579-460E-94D1-54222C63F5DA}</a:tableStyleId>
              </a:tblPr>
              <a:tblGrid>
                <a:gridCol w="2903220">
                  <a:extLst>
                    <a:ext uri="{9D8B030D-6E8A-4147-A177-3AD203B41FA5}">
                      <a16:colId xmlns:a16="http://schemas.microsoft.com/office/drawing/2014/main" val="20000"/>
                    </a:ext>
                  </a:extLst>
                </a:gridCol>
                <a:gridCol w="5326380">
                  <a:extLst>
                    <a:ext uri="{9D8B030D-6E8A-4147-A177-3AD203B41FA5}">
                      <a16:colId xmlns:a16="http://schemas.microsoft.com/office/drawing/2014/main" val="20001"/>
                    </a:ext>
                  </a:extLst>
                </a:gridCol>
              </a:tblGrid>
              <a:tr h="0">
                <a:tc>
                  <a:txBody>
                    <a:bodyPr/>
                    <a:lstStyle/>
                    <a:p>
                      <a:pPr marL="0" indent="0" algn="ctr">
                        <a:lnSpc>
                          <a:spcPts val="2000"/>
                        </a:lnSpc>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lnSpc>
                          <a:spcPts val="2000"/>
                        </a:lnSpc>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__new__()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类的静态方法，用于确定是否要创建对象</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__init__()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20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构造方法，创建对象时自动调用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__del__()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20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析构方法，释放对象时自动调用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__add__()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__sub__()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__mul__()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__truediv__()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  Python3.X</a:t>
                      </a:r>
                      <a:r>
                        <a:rPr lang="zh-CN" altLang="en-US" sz="2000" b="0" u="none" dirty="0">
                          <a:latin typeface="宋体" panose="02010600030101010101" pitchFamily="2" charset="-122"/>
                          <a:ea typeface="宋体" panose="02010600030101010101" pitchFamily="2" charset="-122"/>
                          <a:cs typeface="宋体" panose="02010600030101010101" pitchFamily="2" charset="-122"/>
                        </a:rPr>
                        <a:t>写法</a:t>
                      </a:r>
                      <a:endParaRPr lang="en-US" altLang="zh-CN"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__floordiv__()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 </a:t>
                      </a:r>
                      <a:r>
                        <a:rPr lang="zh-CN" altLang="en-US" sz="2000" b="0" u="none" dirty="0">
                          <a:latin typeface="宋体" panose="02010600030101010101" pitchFamily="2" charset="-122"/>
                          <a:ea typeface="宋体" panose="02010600030101010101" pitchFamily="2" charset="-122"/>
                          <a:cs typeface="宋体" panose="02010600030101010101" pitchFamily="2" charset="-122"/>
                        </a:rPr>
                        <a:t>整除</a:t>
                      </a:r>
                      <a:endParaRPr lang="en-US" altLang="zh-CN"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__mod__()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__pow__()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__eq__()</a:t>
                      </a:r>
                      <a:r>
                        <a:rPr lang="zh-CN" altLang="en-US" sz="2000" b="0" u="none">
                          <a:latin typeface="宋体" panose="02010600030101010101" pitchFamily="2" charset="-122"/>
                          <a:ea typeface="宋体" panose="02010600030101010101" pitchFamily="2" charset="-122"/>
                          <a:cs typeface="宋体" panose="02010600030101010101" pitchFamily="2" charset="-122"/>
                        </a:rPr>
                        <a:t>、 </a:t>
                      </a:r>
                      <a:r>
                        <a:rPr lang="en-US" altLang="zh-CN" sz="2000" b="0" u="none">
                          <a:latin typeface="宋体" panose="02010600030101010101" pitchFamily="2" charset="-122"/>
                          <a:ea typeface="宋体" panose="02010600030101010101" pitchFamily="2" charset="-122"/>
                          <a:cs typeface="宋体" panose="02010600030101010101" pitchFamily="2" charset="-122"/>
                        </a:rPr>
                        <a:t>__ne__()</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__lt__()</a:t>
                      </a:r>
                      <a:r>
                        <a:rPr lang="zh-CN" altLang="en-US" sz="2000" b="0" u="none">
                          <a:latin typeface="宋体" panose="02010600030101010101" pitchFamily="2" charset="-122"/>
                          <a:ea typeface="宋体" panose="02010600030101010101" pitchFamily="2" charset="-122"/>
                          <a:cs typeface="宋体" panose="02010600030101010101" pitchFamily="2" charset="-122"/>
                        </a:rPr>
                        <a:t>、 </a:t>
                      </a:r>
                      <a:r>
                        <a:rPr lang="en-US" altLang="zh-CN" sz="2000" b="0" u="none">
                          <a:latin typeface="宋体" panose="02010600030101010101" pitchFamily="2" charset="-122"/>
                          <a:ea typeface="宋体" panose="02010600030101010101" pitchFamily="2" charset="-122"/>
                          <a:cs typeface="宋体" panose="02010600030101010101" pitchFamily="2" charset="-122"/>
                        </a:rPr>
                        <a:t>__le__()</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__gt__()</a:t>
                      </a:r>
                      <a:r>
                        <a:rPr lang="zh-CN" altLang="en-US" sz="2000" b="0" u="none">
                          <a:latin typeface="宋体" panose="02010600030101010101" pitchFamily="2" charset="-122"/>
                          <a:ea typeface="宋体" panose="02010600030101010101" pitchFamily="2" charset="-122"/>
                          <a:cs typeface="宋体" panose="02010600030101010101" pitchFamily="2" charset="-122"/>
                        </a:rPr>
                        <a:t>、 </a:t>
                      </a:r>
                      <a:r>
                        <a:rPr lang="en-US" altLang="zh-CN" sz="2000" b="0" u="none">
                          <a:latin typeface="宋体" panose="02010600030101010101" pitchFamily="2" charset="-122"/>
                          <a:ea typeface="宋体" panose="02010600030101010101" pitchFamily="2" charset="-122"/>
                          <a:cs typeface="宋体" panose="02010600030101010101" pitchFamily="2" charset="-122"/>
                        </a:rPr>
                        <a:t>__ge__()</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宋体" panose="02010600030101010101" pitchFamily="2" charset="-122"/>
                          <a:ea typeface="宋体" panose="02010600030101010101" pitchFamily="2" charset="-122"/>
                          <a:cs typeface="宋体" panose="02010600030101010101" pitchFamily="2" charset="-122"/>
                        </a:rPr>
                        <a:t>、 </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&lt;</a:t>
                      </a:r>
                      <a:r>
                        <a:rPr lang="zh-CN" altLang="en-US" sz="2000" b="0" u="none" dirty="0">
                          <a:latin typeface="宋体" panose="02010600030101010101" pitchFamily="2" charset="-122"/>
                          <a:ea typeface="宋体" panose="02010600030101010101" pitchFamily="2" charset="-122"/>
                          <a:cs typeface="宋体" panose="02010600030101010101" pitchFamily="2" charset="-122"/>
                        </a:rPr>
                        <a:t>、 </a:t>
                      </a:r>
                      <a:r>
                        <a:rPr lang="en-US" altLang="zh-CN" sz="2000" b="0" u="none" dirty="0">
                          <a:latin typeface="宋体" panose="02010600030101010101" pitchFamily="2" charset="-122"/>
                          <a:ea typeface="宋体" panose="02010600030101010101" pitchFamily="2" charset="-122"/>
                          <a:cs typeface="宋体" panose="02010600030101010101" pitchFamily="2" charset="-122"/>
                        </a:rPr>
                        <a:t>&lt;=</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&gt;</a:t>
                      </a:r>
                      <a:r>
                        <a:rPr lang="zh-CN" altLang="en-US" sz="2000" b="0" u="none" dirty="0">
                          <a:latin typeface="宋体" panose="02010600030101010101" pitchFamily="2" charset="-122"/>
                          <a:ea typeface="宋体" panose="02010600030101010101" pitchFamily="2" charset="-122"/>
                          <a:cs typeface="宋体" panose="02010600030101010101" pitchFamily="2" charset="-122"/>
                        </a:rPr>
                        <a:t>、 </a:t>
                      </a:r>
                      <a:r>
                        <a:rPr lang="en-US" altLang="zh-CN" sz="2000" b="0" u="none" dirty="0">
                          <a:latin typeface="宋体" panose="02010600030101010101" pitchFamily="2" charset="-122"/>
                          <a:ea typeface="宋体" panose="02010600030101010101" pitchFamily="2" charset="-122"/>
                          <a:cs typeface="宋体" panose="02010600030101010101" pitchFamily="2" charset="-122"/>
                        </a:rPr>
                        <a:t>&gt;=</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__lshift__()</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__rshift__()</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&lt;&lt;</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&gt;&gt;</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__and__()</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__or__()</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__invert__()</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xor</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&amp;</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7" name="标题 48129"/>
          <p:cNvSpPr>
            <a:spLocks noGrp="1"/>
          </p:cNvSpPr>
          <p:nvPr>
            <p:ph type="title"/>
          </p:nvPr>
        </p:nvSpPr>
        <p:spPr>
          <a:xfrm>
            <a:off x="323528" y="713846"/>
            <a:ext cx="9116695" cy="900746"/>
          </a:xfrm>
        </p:spPr>
        <p:txBody>
          <a:bodyPr anchor="ctr">
            <a:normAutofit/>
          </a:bodyPr>
          <a:lstStyle/>
          <a:p>
            <a:pPr marL="457200" indent="-457200">
              <a:buClr>
                <a:srgbClr val="FF0000"/>
              </a:buClr>
              <a:buFont typeface="Wingdings" panose="05000000000000000000" pitchFamily="2" charset="2"/>
              <a:buChar char="Ø"/>
            </a:pPr>
            <a:r>
              <a:rPr lang="zh-CN" altLang="en-US" sz="2800" noProof="1">
                <a:latin typeface="Arial" panose="020B0604020202020204" pitchFamily="34" charset="0"/>
                <a:ea typeface="仿宋" panose="02010609060101010101" pitchFamily="49" charset="-122"/>
                <a:cs typeface="+mn-cs"/>
              </a:rPr>
              <a:t>常用特殊方法</a:t>
            </a:r>
          </a:p>
        </p:txBody>
      </p:sp>
      <p:grpSp>
        <p:nvGrpSpPr>
          <p:cNvPr id="8" name="组合 67"/>
          <p:cNvGrpSpPr/>
          <p:nvPr/>
        </p:nvGrpSpPr>
        <p:grpSpPr>
          <a:xfrm>
            <a:off x="539552" y="125404"/>
            <a:ext cx="8161601" cy="674847"/>
            <a:chOff x="936625" y="4202884"/>
            <a:chExt cx="8161601" cy="674847"/>
          </a:xfrm>
        </p:grpSpPr>
        <p:grpSp>
          <p:nvGrpSpPr>
            <p:cNvPr id="9" name="组合 106"/>
            <p:cNvGrpSpPr/>
            <p:nvPr/>
          </p:nvGrpSpPr>
          <p:grpSpPr>
            <a:xfrm>
              <a:off x="936625" y="4202884"/>
              <a:ext cx="8161601" cy="674847"/>
              <a:chOff x="927100" y="4202884"/>
              <a:chExt cx="8161601" cy="674847"/>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2"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6.3 </a:t>
                </a:r>
                <a:r>
                  <a:rPr lang="zh-CN" altLang="en-US" sz="3600" b="1" dirty="0">
                    <a:latin typeface="Times New Roman" panose="02020603050405020304" pitchFamily="18" charset="0"/>
                    <a:ea typeface="黑体" panose="02010609060101010101" pitchFamily="49" charset="-122"/>
                  </a:rPr>
                  <a:t> 方法</a:t>
                </a:r>
                <a:endParaRPr lang="zh-CN" altLang="en-US" sz="3600" b="1" dirty="0">
                  <a:latin typeface="黑体" panose="02010609060101010101" pitchFamily="49" charset="-122"/>
                  <a:ea typeface="黑体" panose="02010609060101010101" pitchFamily="49" charset="-122"/>
                </a:endParaRP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t>22</a:t>
            </a:fld>
            <a:endParaRPr lang="zh-CN" altLang="en-US" dirty="0"/>
          </a:p>
        </p:txBody>
      </p:sp>
      <p:graphicFrame>
        <p:nvGraphicFramePr>
          <p:cNvPr id="5" name="Content Placeholder 5"/>
          <p:cNvGraphicFramePr>
            <a:graphicFrameLocks noGrp="1"/>
          </p:cNvGraphicFramePr>
          <p:nvPr>
            <p:ph idx="1"/>
          </p:nvPr>
        </p:nvGraphicFramePr>
        <p:xfrm>
          <a:off x="457200" y="1484784"/>
          <a:ext cx="8229600" cy="4826015"/>
        </p:xfrm>
        <a:graphic>
          <a:graphicData uri="http://schemas.openxmlformats.org/drawingml/2006/table">
            <a:tbl>
              <a:tblPr firstRow="1" bandRow="1">
                <a:tableStyleId>{5940675A-B579-460E-94D1-54222C63F5DA}</a:tableStyleId>
              </a:tblPr>
              <a:tblGrid>
                <a:gridCol w="2597785">
                  <a:extLst>
                    <a:ext uri="{9D8B030D-6E8A-4147-A177-3AD203B41FA5}">
                      <a16:colId xmlns:a16="http://schemas.microsoft.com/office/drawing/2014/main" val="20000"/>
                    </a:ext>
                  </a:extLst>
                </a:gridCol>
                <a:gridCol w="5631815">
                  <a:extLst>
                    <a:ext uri="{9D8B030D-6E8A-4147-A177-3AD203B41FA5}">
                      <a16:colId xmlns:a16="http://schemas.microsoft.com/office/drawing/2014/main" val="20001"/>
                    </a:ext>
                  </a:extLst>
                </a:gridCol>
              </a:tblGrid>
              <a:tr h="0">
                <a:tc>
                  <a:txBody>
                    <a:bodyPr/>
                    <a:lstStyle/>
                    <a:p>
                      <a:pPr marL="0" indent="0" algn="ctr">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lnSpc>
                          <a:spcPts val="2000"/>
                        </a:lnSpc>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__</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iadd</a:t>
                      </a:r>
                      <a:r>
                        <a:rPr lang="en-US" altLang="zh-CN" sz="1800" b="0" u="none" dirty="0">
                          <a:latin typeface="宋体" panose="02010600030101010101" pitchFamily="2" charset="-122"/>
                          <a:ea typeface="宋体" panose="02010600030101010101" pitchFamily="2" charset="-122"/>
                          <a:cs typeface="宋体" panose="02010600030101010101" pitchFamily="2" charset="-122"/>
                        </a:rPr>
                        <a:t>__()</a:t>
                      </a:r>
                      <a:r>
                        <a:rPr lang="zh-CN" altLang="en-US"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a:latin typeface="宋体" panose="02010600030101010101" pitchFamily="2" charset="-122"/>
                          <a:ea typeface="宋体" panose="02010600030101010101" pitchFamily="2" charset="-122"/>
                          <a:cs typeface="宋体" panose="02010600030101010101" pitchFamily="2" charset="-122"/>
                        </a:rPr>
                        <a:t>__</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isub</a:t>
                      </a:r>
                      <a:r>
                        <a:rPr lang="en-US" altLang="zh-CN" sz="1800" b="0" u="none" dirty="0">
                          <a:latin typeface="宋体" panose="02010600030101010101" pitchFamily="2" charset="-122"/>
                          <a:ea typeface="宋体" panose="02010600030101010101" pitchFamily="2" charset="-122"/>
                          <a:cs typeface="宋体" panose="02010600030101010101" pitchFamily="2" charset="-122"/>
                        </a:rPr>
                        <a:t>__()</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，很多其他运算符也有与之对应的复合赋值运算符</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lnSpc>
                          <a:spcPts val="2000"/>
                        </a:lnSpc>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__pos__()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一元运算符</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，正号</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__neg__()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一元运算符</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，负号</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__contains__ ()</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与成员测试运算符</a:t>
                      </a:r>
                      <a:r>
                        <a:rPr lang="en-US" altLang="zh-CN" sz="1800" b="0" u="none" dirty="0">
                          <a:latin typeface="宋体" panose="02010600030101010101" pitchFamily="2" charset="-122"/>
                          <a:ea typeface="宋体" panose="02010600030101010101" pitchFamily="2" charset="-122"/>
                          <a:cs typeface="宋体" panose="02010600030101010101" pitchFamily="2" charset="-122"/>
                        </a:rPr>
                        <a:t>in</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__radd__()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__rsub__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反射加法、反射减法，一般与普通加法和减法具有相同的功能，但操作数的位置或顺序相反，很多其他运算符也有与之对应的反射运算符</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__abs__()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abs()</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__bool__()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bool</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True</a:t>
                      </a:r>
                      <a:r>
                        <a:rPr lang="zh-CN" altLang="en-US" sz="1800" b="0" u="none" dirty="0">
                          <a:latin typeface="宋体" panose="02010600030101010101" pitchFamily="2" charset="-122"/>
                          <a:ea typeface="宋体" panose="02010600030101010101" pitchFamily="2" charset="-122"/>
                          <a:cs typeface="宋体" panose="02010600030101010101" pitchFamily="2" charset="-122"/>
                        </a:rPr>
                        <a:t>或</a:t>
                      </a:r>
                      <a:r>
                        <a:rPr lang="en-US" altLang="zh-CN" sz="1800" b="0" u="none" dirty="0">
                          <a:latin typeface="宋体" panose="02010600030101010101" pitchFamily="2" charset="-122"/>
                          <a:ea typeface="宋体" panose="02010600030101010101" pitchFamily="2" charset="-122"/>
                          <a:cs typeface="宋体" panose="02010600030101010101" pitchFamily="2" charset="-122"/>
                        </a:rPr>
                        <a:t>False</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__bytes__()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bytes()</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__complex__()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complex()</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对应，要求该方法必须返回复数</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__dir__()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dir()</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__divmod__()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divmod</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__float__()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float()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对应，要求该该方法必须返回实数</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__hash__()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hash()</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__int__()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int</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对应，要求该方法必须返回整数</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6" name="标题 48129"/>
          <p:cNvSpPr>
            <a:spLocks noGrp="1"/>
          </p:cNvSpPr>
          <p:nvPr>
            <p:ph type="title"/>
          </p:nvPr>
        </p:nvSpPr>
        <p:spPr>
          <a:xfrm>
            <a:off x="323528" y="713846"/>
            <a:ext cx="9116695" cy="900746"/>
          </a:xfrm>
        </p:spPr>
        <p:txBody>
          <a:bodyPr anchor="ctr">
            <a:normAutofit/>
          </a:bodyPr>
          <a:lstStyle/>
          <a:p>
            <a:pPr marL="457200" indent="-457200">
              <a:buClr>
                <a:srgbClr val="FF0000"/>
              </a:buClr>
              <a:buFont typeface="Wingdings" panose="05000000000000000000" pitchFamily="2" charset="2"/>
              <a:buChar char="Ø"/>
            </a:pPr>
            <a:r>
              <a:rPr lang="zh-CN" altLang="en-US" sz="2800" noProof="1">
                <a:latin typeface="Arial" panose="020B0604020202020204" pitchFamily="34" charset="0"/>
                <a:ea typeface="仿宋" panose="02010609060101010101" pitchFamily="49" charset="-122"/>
                <a:cs typeface="+mn-cs"/>
              </a:rPr>
              <a:t>常用特殊方法</a:t>
            </a:r>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6.3 </a:t>
                </a:r>
                <a:r>
                  <a:rPr lang="zh-CN" altLang="en-US" sz="3600" b="1" dirty="0">
                    <a:latin typeface="Times New Roman" panose="02020603050405020304" pitchFamily="18" charset="0"/>
                    <a:ea typeface="黑体" panose="02010609060101010101" pitchFamily="49" charset="-122"/>
                  </a:rPr>
                  <a:t> 方法</a:t>
                </a:r>
                <a:endParaRPr lang="zh-CN" altLang="en-US" sz="3600" b="1" dirty="0">
                  <a:latin typeface="黑体" panose="02010609060101010101" pitchFamily="49" charset="-122"/>
                  <a:ea typeface="黑体" panose="02010609060101010101"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t>23</a:t>
            </a:fld>
            <a:endParaRPr lang="zh-CN" altLang="en-US" dirty="0"/>
          </a:p>
        </p:txBody>
      </p:sp>
      <p:sp>
        <p:nvSpPr>
          <p:cNvPr id="5" name="标题 48129"/>
          <p:cNvSpPr>
            <a:spLocks noGrp="1"/>
          </p:cNvSpPr>
          <p:nvPr>
            <p:ph type="title"/>
          </p:nvPr>
        </p:nvSpPr>
        <p:spPr>
          <a:xfrm>
            <a:off x="323528" y="713846"/>
            <a:ext cx="9116695" cy="900746"/>
          </a:xfrm>
        </p:spPr>
        <p:txBody>
          <a:bodyPr anchor="ctr">
            <a:normAutofit/>
          </a:bodyPr>
          <a:lstStyle/>
          <a:p>
            <a:pPr marL="457200" indent="-457200">
              <a:buClr>
                <a:srgbClr val="FF0000"/>
              </a:buClr>
              <a:buFont typeface="Wingdings" panose="05000000000000000000" pitchFamily="2" charset="2"/>
              <a:buChar char="Ø"/>
            </a:pPr>
            <a:r>
              <a:rPr lang="zh-CN" altLang="en-US" sz="2800" noProof="1">
                <a:latin typeface="Arial" panose="020B0604020202020204" pitchFamily="34" charset="0"/>
                <a:ea typeface="仿宋" panose="02010609060101010101" pitchFamily="49" charset="-122"/>
                <a:cs typeface="+mn-cs"/>
              </a:rPr>
              <a:t>常用特殊方法</a:t>
            </a:r>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6.3 </a:t>
                </a:r>
                <a:r>
                  <a:rPr lang="zh-CN" altLang="en-US" sz="3600" b="1" dirty="0">
                    <a:latin typeface="Times New Roman" panose="02020603050405020304" pitchFamily="18" charset="0"/>
                    <a:ea typeface="黑体" panose="02010609060101010101" pitchFamily="49" charset="-122"/>
                  </a:rPr>
                  <a:t> 方法</a:t>
                </a:r>
                <a:endParaRPr lang="zh-CN" altLang="en-US" sz="3600" b="1" dirty="0">
                  <a:latin typeface="黑体" panose="02010609060101010101" pitchFamily="49" charset="-122"/>
                  <a:ea typeface="黑体"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graphicFrame>
        <p:nvGraphicFramePr>
          <p:cNvPr id="11" name="Content Placeholder -1"/>
          <p:cNvGraphicFramePr>
            <a:graphicFrameLocks noGrp="1"/>
          </p:cNvGraphicFramePr>
          <p:nvPr>
            <p:ph idx="1"/>
          </p:nvPr>
        </p:nvGraphicFramePr>
        <p:xfrm>
          <a:off x="504742" y="1614592"/>
          <a:ext cx="8229600" cy="4572012"/>
        </p:xfrm>
        <a:graphic>
          <a:graphicData uri="http://schemas.openxmlformats.org/drawingml/2006/table">
            <a:tbl>
              <a:tblPr firstRow="1" bandRow="1">
                <a:tableStyleId>{5940675A-B579-460E-94D1-54222C63F5DA}</a:tableStyleId>
              </a:tblPr>
              <a:tblGrid>
                <a:gridCol w="2903220">
                  <a:extLst>
                    <a:ext uri="{9D8B030D-6E8A-4147-A177-3AD203B41FA5}">
                      <a16:colId xmlns:a16="http://schemas.microsoft.com/office/drawing/2014/main" val="20000"/>
                    </a:ext>
                  </a:extLst>
                </a:gridCol>
                <a:gridCol w="5326380">
                  <a:extLst>
                    <a:ext uri="{9D8B030D-6E8A-4147-A177-3AD203B41FA5}">
                      <a16:colId xmlns:a16="http://schemas.microsoft.com/office/drawing/2014/main" val="20001"/>
                    </a:ext>
                  </a:extLst>
                </a:gridCol>
              </a:tblGrid>
              <a:tr h="0">
                <a:tc>
                  <a:txBody>
                    <a:body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len</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2000" b="0" u="none">
                          <a:latin typeface="宋体" panose="02010600030101010101" pitchFamily="2" charset="-122"/>
                          <a:ea typeface="宋体" panose="02010600030101010101" pitchFamily="2" charset="-122"/>
                          <a:cs typeface="宋体" panose="02010600030101010101" pitchFamily="2" charset="-122"/>
                        </a:rPr>
                        <a:t>len()</a:t>
                      </a:r>
                      <a:r>
                        <a:rPr lang="zh-CN" altLang="en-US" sz="2000" b="0" u="none">
                          <a:latin typeface="宋体" panose="02010600030101010101" pitchFamily="2" charset="-122"/>
                          <a:ea typeface="宋体" panose="02010600030101010101" pitchFamily="2" charset="-122"/>
                          <a:cs typeface="宋体" panose="02010600030101010101" pitchFamily="2" charset="-122"/>
                        </a:rPr>
                        <a:t>对应</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__next__()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2000" b="0" u="none" dirty="0">
                          <a:latin typeface="宋体" panose="02010600030101010101" pitchFamily="2" charset="-122"/>
                          <a:ea typeface="宋体" panose="02010600030101010101" pitchFamily="2" charset="-122"/>
                          <a:cs typeface="宋体" panose="02010600030101010101" pitchFamily="2" charset="-122"/>
                        </a:rPr>
                        <a:t>next()</a:t>
                      </a:r>
                      <a:r>
                        <a:rPr lang="zh-CN" altLang="en-US" sz="2000" b="0" u="none" dirty="0">
                          <a:latin typeface="宋体" panose="02010600030101010101" pitchFamily="2" charset="-122"/>
                          <a:ea typeface="宋体" panose="02010600030101010101" pitchFamily="2" charset="-122"/>
                          <a:cs typeface="宋体" panose="02010600030101010101" pitchFamily="2" charset="-122"/>
                        </a:rPr>
                        <a:t>对应</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__reduce__()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提供对</a:t>
                      </a:r>
                      <a:r>
                        <a:rPr lang="en-US" altLang="zh-CN" sz="2000" b="0" u="none" dirty="0">
                          <a:latin typeface="宋体" panose="02010600030101010101" pitchFamily="2" charset="-122"/>
                          <a:ea typeface="宋体" panose="02010600030101010101" pitchFamily="2" charset="-122"/>
                          <a:cs typeface="宋体" panose="02010600030101010101" pitchFamily="2" charset="-122"/>
                        </a:rPr>
                        <a:t>reduce()</a:t>
                      </a:r>
                      <a:r>
                        <a:rPr lang="zh-CN" altLang="en-US" sz="2000" b="0" u="none" dirty="0">
                          <a:latin typeface="宋体" panose="02010600030101010101" pitchFamily="2" charset="-122"/>
                          <a:ea typeface="宋体" panose="02010600030101010101" pitchFamily="2" charset="-122"/>
                          <a:cs typeface="宋体" panose="02010600030101010101" pitchFamily="2" charset="-122"/>
                        </a:rPr>
                        <a:t>函数的支持</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__reversed__()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2000" b="0" u="none" dirty="0">
                          <a:latin typeface="宋体" panose="02010600030101010101" pitchFamily="2" charset="-122"/>
                          <a:ea typeface="宋体" panose="02010600030101010101" pitchFamily="2" charset="-122"/>
                          <a:cs typeface="宋体" panose="02010600030101010101" pitchFamily="2" charset="-122"/>
                        </a:rPr>
                        <a:t>reversed()</a:t>
                      </a:r>
                      <a:r>
                        <a:rPr lang="zh-CN" altLang="en-US" sz="2000" b="0" u="none" dirty="0">
                          <a:latin typeface="宋体" panose="02010600030101010101" pitchFamily="2" charset="-122"/>
                          <a:ea typeface="宋体" panose="02010600030101010101" pitchFamily="2" charset="-122"/>
                          <a:cs typeface="宋体" panose="02010600030101010101" pitchFamily="2" charset="-122"/>
                        </a:rPr>
                        <a:t>对应</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__round__()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对内置函数</a:t>
                      </a:r>
                      <a:r>
                        <a:rPr lang="en-US" altLang="zh-CN" sz="2000" b="0" u="none" dirty="0">
                          <a:latin typeface="宋体" panose="02010600030101010101" pitchFamily="2" charset="-122"/>
                          <a:ea typeface="宋体" panose="02010600030101010101" pitchFamily="2" charset="-122"/>
                          <a:cs typeface="宋体" panose="02010600030101010101" pitchFamily="2" charset="-122"/>
                        </a:rPr>
                        <a:t>round()</a:t>
                      </a:r>
                      <a:r>
                        <a:rPr lang="zh-CN" altLang="en-US" sz="2000" b="0" u="none" dirty="0">
                          <a:latin typeface="宋体" panose="02010600030101010101" pitchFamily="2" charset="-122"/>
                          <a:ea typeface="宋体" panose="02010600030101010101" pitchFamily="2" charset="-122"/>
                          <a:cs typeface="宋体" panose="02010600030101010101" pitchFamily="2" charset="-122"/>
                        </a:rPr>
                        <a:t>对应</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__str__()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str</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str</a:t>
                      </a:r>
                      <a:r>
                        <a:rPr lang="zh-CN" altLang="en-US" sz="2000" b="0" u="none" dirty="0">
                          <a:latin typeface="宋体" panose="02010600030101010101" pitchFamily="2" charset="-122"/>
                          <a:ea typeface="宋体" panose="02010600030101010101" pitchFamily="2" charset="-122"/>
                          <a:cs typeface="宋体" panose="02010600030101010101" pitchFamily="2" charset="-122"/>
                        </a:rPr>
                        <a:t>类型的数据</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__repr__()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打印、转换，要求该方法必须返回</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str</a:t>
                      </a:r>
                      <a:r>
                        <a:rPr lang="zh-CN" altLang="en-US" sz="2000" b="0" u="none" dirty="0">
                          <a:latin typeface="宋体" panose="02010600030101010101" pitchFamily="2" charset="-122"/>
                          <a:ea typeface="宋体" panose="02010600030101010101" pitchFamily="2" charset="-122"/>
                          <a:cs typeface="宋体" panose="02010600030101010101" pitchFamily="2" charset="-122"/>
                        </a:rPr>
                        <a:t>类型的数据</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__getitem__()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按照索引获取值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__setitem__()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按照索引赋值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__delattr__()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删除对象的指定属性</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__getattr__()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获取对象指定属性的值，对应成员访问运算符“</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ransition spd="slow" advClick="0">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t>24</a:t>
            </a:fld>
            <a:endParaRPr lang="zh-CN" altLang="en-US" dirty="0"/>
          </a:p>
        </p:txBody>
      </p:sp>
      <p:sp>
        <p:nvSpPr>
          <p:cNvPr id="5" name="标题 48129"/>
          <p:cNvSpPr>
            <a:spLocks noGrp="1"/>
          </p:cNvSpPr>
          <p:nvPr>
            <p:ph type="title"/>
          </p:nvPr>
        </p:nvSpPr>
        <p:spPr>
          <a:xfrm>
            <a:off x="323528" y="713846"/>
            <a:ext cx="9116695" cy="900746"/>
          </a:xfrm>
        </p:spPr>
        <p:txBody>
          <a:bodyPr anchor="ctr">
            <a:normAutofit/>
          </a:bodyPr>
          <a:lstStyle/>
          <a:p>
            <a:pPr marL="457200" indent="-457200">
              <a:buClr>
                <a:srgbClr val="FF0000"/>
              </a:buClr>
              <a:buFont typeface="Wingdings" panose="05000000000000000000" pitchFamily="2" charset="2"/>
              <a:buChar char="Ø"/>
            </a:pPr>
            <a:r>
              <a:rPr lang="zh-CN" altLang="en-US" sz="2800" noProof="1">
                <a:latin typeface="Arial" panose="020B0604020202020204" pitchFamily="34" charset="0"/>
                <a:ea typeface="仿宋" panose="02010609060101010101" pitchFamily="49" charset="-122"/>
                <a:cs typeface="+mn-cs"/>
              </a:rPr>
              <a:t>常用特殊方法</a:t>
            </a:r>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6.3 </a:t>
                </a:r>
                <a:r>
                  <a:rPr lang="zh-CN" altLang="en-US" sz="3600" b="1" dirty="0">
                    <a:latin typeface="Times New Roman" panose="02020603050405020304" pitchFamily="18" charset="0"/>
                    <a:ea typeface="黑体" panose="02010609060101010101" pitchFamily="49" charset="-122"/>
                  </a:rPr>
                  <a:t> 方法</a:t>
                </a:r>
                <a:endParaRPr lang="zh-CN" altLang="en-US" sz="3600" b="1" dirty="0">
                  <a:latin typeface="黑体" panose="02010609060101010101" pitchFamily="49" charset="-122"/>
                  <a:ea typeface="黑体"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graphicFrame>
        <p:nvGraphicFramePr>
          <p:cNvPr id="11" name="Content Placeholder -1"/>
          <p:cNvGraphicFramePr>
            <a:graphicFrameLocks noGrp="1"/>
          </p:cNvGraphicFramePr>
          <p:nvPr>
            <p:ph idx="1"/>
          </p:nvPr>
        </p:nvGraphicFramePr>
        <p:xfrm>
          <a:off x="539552" y="1703647"/>
          <a:ext cx="8229600" cy="4023371"/>
        </p:xfrm>
        <a:graphic>
          <a:graphicData uri="http://schemas.openxmlformats.org/drawingml/2006/table">
            <a:tbl>
              <a:tblPr firstRow="1" bandRow="1">
                <a:tableStyleId>{5940675A-B579-460E-94D1-54222C63F5DA}</a:tableStyleId>
              </a:tblPr>
              <a:tblGrid>
                <a:gridCol w="2639060">
                  <a:extLst>
                    <a:ext uri="{9D8B030D-6E8A-4147-A177-3AD203B41FA5}">
                      <a16:colId xmlns:a16="http://schemas.microsoft.com/office/drawing/2014/main" val="20000"/>
                    </a:ext>
                  </a:extLst>
                </a:gridCol>
                <a:gridCol w="5590540">
                  <a:extLst>
                    <a:ext uri="{9D8B030D-6E8A-4147-A177-3AD203B41FA5}">
                      <a16:colId xmlns:a16="http://schemas.microsoft.com/office/drawing/2014/main" val="20001"/>
                    </a:ext>
                  </a:extLst>
                </a:gridCol>
              </a:tblGrid>
              <a:tr h="0">
                <a:tc>
                  <a:txBody>
                    <a:body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getattribute</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获取对象指定属性的值，如果同时定义了该方法与</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getattr</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，那么</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getattr</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将不会被调用，除非在</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getattribute</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中显式调用</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getattr</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或者抛出</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AttributeError</a:t>
                      </a:r>
                      <a:r>
                        <a:rPr lang="zh-CN" altLang="en-US" sz="1600" b="0" u="none" dirty="0">
                          <a:latin typeface="宋体" panose="02010600030101010101" pitchFamily="2" charset="-122"/>
                          <a:ea typeface="宋体" panose="02010600030101010101" pitchFamily="2" charset="-122"/>
                          <a:cs typeface="宋体" panose="02010600030101010101" pitchFamily="2" charset="-122"/>
                        </a:rPr>
                        <a:t>异常</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__setattr__()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设置对象指定属性的值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__base__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该类的基类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__class__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返回对象所属的类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__dict__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对象所包含的属性与值的字典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__subclasses__()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返回该类的所有子类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__call__()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包含该特殊方法的类的实例可以像函数一样调用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buNone/>
                      </a:pPr>
                      <a:r>
                        <a:rPr lang="en-US" altLang="zh-CN" sz="20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__get__()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定义了这三个特殊方法中任何一个的类称作描述符（</a:t>
                      </a:r>
                      <a:r>
                        <a:rPr lang="en-US" altLang="zh-CN" sz="1600" b="0" u="none" dirty="0">
                          <a:latin typeface="宋体" panose="02010600030101010101" pitchFamily="2" charset="-122"/>
                          <a:ea typeface="宋体" panose="02010600030101010101" pitchFamily="2" charset="-122"/>
                          <a:cs typeface="宋体" panose="02010600030101010101" pitchFamily="2" charset="-122"/>
                        </a:rPr>
                        <a:t>descriptor</a:t>
                      </a:r>
                      <a:r>
                        <a:rPr lang="zh-CN" altLang="en-US" sz="1600" b="0" u="none" dirty="0">
                          <a:latin typeface="宋体" panose="02010600030101010101" pitchFamily="2" charset="-122"/>
                          <a:ea typeface="宋体" panose="02010600030101010101" pitchFamily="2" charset="-122"/>
                          <a:cs typeface="宋体" panose="02010600030101010101" pitchFamily="2" charset="-122"/>
                        </a:rPr>
                        <a:t>），</a:t>
                      </a:r>
                      <a:r>
                        <a:rPr lang="zh-CN" altLang="en-US" sz="16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描述符对象一般作为其他类的属性来使用</a:t>
                      </a:r>
                      <a:r>
                        <a:rPr lang="zh-CN" altLang="en-US" sz="1600" b="0" u="none" dirty="0">
                          <a:latin typeface="宋体" panose="02010600030101010101" pitchFamily="2" charset="-122"/>
                          <a:ea typeface="宋体" panose="02010600030101010101" pitchFamily="2" charset="-122"/>
                          <a:cs typeface="宋体" panose="02010600030101010101" pitchFamily="2" charset="-122"/>
                        </a:rPr>
                        <a:t>，这三个方法分别在获取属性、修改属性值或删除属性时被调用</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buNone/>
                      </a:pPr>
                      <a:r>
                        <a:rPr lang="en-US" altLang="zh-CN" sz="20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__set__()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extLst>
                  <a:ext uri="{0D108BD9-81ED-4DB2-BD59-A6C34878D82A}">
                    <a16:rowId xmlns:a16="http://schemas.microsoft.com/office/drawing/2014/main" val="10009"/>
                  </a:ext>
                </a:extLst>
              </a:tr>
              <a:tr h="0">
                <a:tc>
                  <a:txBody>
                    <a:bodyPr/>
                    <a:lstStyle/>
                    <a:p>
                      <a:pPr marL="0" indent="0" algn="l">
                        <a:buNone/>
                      </a:pPr>
                      <a:r>
                        <a:rPr lang="en-US" altLang="zh-CN" sz="20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__delete__()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transition spd="slow" advClick="0">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43009"/>
          <p:cNvSpPr>
            <a:spLocks noGrp="1"/>
          </p:cNvSpPr>
          <p:nvPr>
            <p:ph type="title"/>
          </p:nvPr>
        </p:nvSpPr>
        <p:spPr>
          <a:xfrm>
            <a:off x="395536" y="728149"/>
            <a:ext cx="9116695" cy="900746"/>
          </a:xfrm>
        </p:spPr>
        <p:txBody>
          <a:bodyPr anchor="ctr">
            <a:normAutofit/>
          </a:bodyPr>
          <a:lstStyle/>
          <a:p>
            <a:pPr marL="457200" indent="-457200">
              <a:buClr>
                <a:srgbClr val="FF0000"/>
              </a:buClr>
              <a:buFont typeface="Wingdings" panose="05000000000000000000" pitchFamily="2" charset="2"/>
              <a:buChar char="Ø"/>
            </a:pPr>
            <a:r>
              <a:rPr lang="en-US" altLang="zh-CN" sz="2800" noProof="1">
                <a:latin typeface="Arial" panose="020B0604020202020204" pitchFamily="34" charset="0"/>
                <a:ea typeface="仿宋" panose="02010609060101010101" pitchFamily="49" charset="-122"/>
                <a:cs typeface="+mn-cs"/>
              </a:rPr>
              <a:t>Python 3.x</a:t>
            </a:r>
            <a:r>
              <a:rPr lang="zh-CN" altLang="en-US" sz="2800" noProof="1">
                <a:latin typeface="Arial" panose="020B0604020202020204" pitchFamily="34" charset="0"/>
                <a:ea typeface="仿宋" panose="02010609060101010101" pitchFamily="49" charset="-122"/>
                <a:cs typeface="+mn-cs"/>
              </a:rPr>
              <a:t>中的属性</a:t>
            </a:r>
          </a:p>
        </p:txBody>
      </p:sp>
      <p:sp>
        <p:nvSpPr>
          <p:cNvPr id="61442" name="文本占位符 43010"/>
          <p:cNvSpPr>
            <a:spLocks noGrp="1"/>
          </p:cNvSpPr>
          <p:nvPr>
            <p:ph idx="1"/>
          </p:nvPr>
        </p:nvSpPr>
        <p:spPr>
          <a:xfrm>
            <a:off x="740876" y="1270829"/>
            <a:ext cx="8229600" cy="4678451"/>
          </a:xfrm>
        </p:spPr>
        <p:txBody>
          <a:bodyPr anchor="t"/>
          <a:lstStyle/>
          <a:p>
            <a:pPr>
              <a:lnSpc>
                <a:spcPct val="150000"/>
              </a:lnSpc>
              <a:spcBef>
                <a:spcPct val="0"/>
              </a:spcBef>
              <a:buClr>
                <a:srgbClr val="FF0000"/>
              </a:buClr>
              <a:buSzPct val="90000"/>
              <a:buFont typeface="Wingdings" panose="05000000000000000000" charset="0"/>
              <a:buChar char=""/>
            </a:pPr>
            <a:r>
              <a:rPr lang="zh-CN" altLang="en-US" sz="1800" dirty="0"/>
              <a:t>在</a:t>
            </a:r>
            <a:r>
              <a:rPr lang="en-US" altLang="zh-CN" sz="1800" dirty="0"/>
              <a:t>Python 3.x</a:t>
            </a:r>
            <a:r>
              <a:rPr lang="zh-CN" altLang="en-US" sz="1800" dirty="0"/>
              <a:t>中，属性得到了较为完整的实现，支持更加全面的保护机制。</a:t>
            </a:r>
          </a:p>
        </p:txBody>
      </p:sp>
      <p:sp>
        <p:nvSpPr>
          <p:cNvPr id="6144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25</a:t>
            </a:fld>
            <a:endParaRPr lang="zh-CN" altLang="en-US" sz="1050" dirty="0"/>
          </a:p>
        </p:txBody>
      </p:sp>
      <p:sp>
        <p:nvSpPr>
          <p:cNvPr id="10" name="文本占位符 44034"/>
          <p:cNvSpPr txBox="1"/>
          <p:nvPr/>
        </p:nvSpPr>
        <p:spPr bwMode="auto">
          <a:xfrm>
            <a:off x="740876" y="1811467"/>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lnSpc>
                <a:spcPct val="80000"/>
              </a:lnSpc>
              <a:buClr>
                <a:srgbClr val="FF0000"/>
              </a:buClr>
              <a:buSzPct val="90000"/>
              <a:buFont typeface="Wingdings" panose="05000000000000000000" charset="0"/>
              <a:buChar char="n"/>
            </a:pPr>
            <a:r>
              <a:rPr lang="zh-CN" altLang="en-US" sz="1800" dirty="0"/>
              <a:t>只读属性</a:t>
            </a:r>
          </a:p>
          <a:p>
            <a:pPr marL="1905" indent="-344805">
              <a:lnSpc>
                <a:spcPct val="80000"/>
              </a:lnSpc>
              <a:buSzPct val="90000"/>
              <a:buFont typeface="Arial" panose="020B0604020202020204" pitchFamily="34" charset="0"/>
              <a:buNone/>
            </a:pPr>
            <a:endParaRPr lang="en-US" altLang="zh-CN" sz="1350" dirty="0">
              <a:latin typeface="Consolas" panose="020B0609020204030204" charset="0"/>
            </a:endParaRPr>
          </a:p>
          <a:p>
            <a:pPr marL="1905" indent="-344805">
              <a:lnSpc>
                <a:spcPct val="80000"/>
              </a:lnSpc>
              <a:buSzPct val="90000"/>
              <a:buFont typeface="Arial" panose="020B0604020202020204" pitchFamily="34" charset="0"/>
              <a:buNone/>
            </a:pPr>
            <a:r>
              <a:rPr lang="en-US" altLang="zh-CN" sz="1350" dirty="0">
                <a:latin typeface="Consolas" panose="020B0609020204030204" charset="0"/>
              </a:rPr>
              <a:t>&gt;&gt;&gt; </a:t>
            </a:r>
            <a:r>
              <a:rPr lang="en-US" altLang="zh-CN" sz="1350" dirty="0">
                <a:solidFill>
                  <a:srgbClr val="0000FF"/>
                </a:solidFill>
                <a:latin typeface="Consolas" panose="020B0609020204030204" charset="0"/>
              </a:rPr>
              <a:t>class</a:t>
            </a:r>
            <a:r>
              <a:rPr lang="en-US" altLang="zh-CN" sz="1350" dirty="0">
                <a:latin typeface="Consolas" panose="020B0609020204030204" charset="0"/>
              </a:rPr>
              <a:t> Test:</a:t>
            </a:r>
          </a:p>
          <a:p>
            <a:pPr marL="1905" indent="-344805">
              <a:lnSpc>
                <a:spcPct val="80000"/>
              </a:lnSpc>
              <a:buSzPct val="90000"/>
              <a:buFont typeface="Arial" panose="020B0604020202020204" pitchFamily="34" charset="0"/>
              <a:buNone/>
            </a:pPr>
            <a:r>
              <a:rPr lang="en-US" altLang="zh-CN" sz="1350" dirty="0">
                <a:latin typeface="Consolas" panose="020B0609020204030204" charset="0"/>
              </a:rPr>
              <a:t>	    </a:t>
            </a:r>
            <a:r>
              <a:rPr lang="en-US" altLang="zh-CN" sz="1350" dirty="0" err="1">
                <a:solidFill>
                  <a:srgbClr val="0000FF"/>
                </a:solidFill>
                <a:latin typeface="Consolas" panose="020B0609020204030204" charset="0"/>
              </a:rPr>
              <a:t>def</a:t>
            </a:r>
            <a:r>
              <a:rPr lang="en-US" altLang="zh-CN" sz="1350" dirty="0">
                <a:latin typeface="Consolas" panose="020B0609020204030204" charset="0"/>
              </a:rPr>
              <a:t> __</a:t>
            </a:r>
            <a:r>
              <a:rPr lang="en-US" altLang="zh-CN" sz="1350" dirty="0" err="1">
                <a:latin typeface="Consolas" panose="020B0609020204030204" charset="0"/>
              </a:rPr>
              <a:t>init</a:t>
            </a:r>
            <a:r>
              <a:rPr lang="en-US" altLang="zh-CN" sz="1350" dirty="0">
                <a:latin typeface="Consolas" panose="020B0609020204030204" charset="0"/>
              </a:rPr>
              <a:t>__(self, value):</a:t>
            </a:r>
          </a:p>
          <a:p>
            <a:pPr marL="1905" indent="-344805">
              <a:lnSpc>
                <a:spcPct val="80000"/>
              </a:lnSpc>
              <a:buSzPct val="90000"/>
              <a:buFont typeface="Arial" panose="020B0604020202020204" pitchFamily="34" charset="0"/>
              <a:buNone/>
            </a:pPr>
            <a:r>
              <a:rPr lang="en-US" altLang="zh-CN" sz="1350" dirty="0">
                <a:latin typeface="Consolas" panose="020B0609020204030204" charset="0"/>
              </a:rPr>
              <a:t>		</a:t>
            </a:r>
            <a:r>
              <a:rPr lang="en-US" altLang="zh-CN" sz="1350" dirty="0" err="1">
                <a:latin typeface="Consolas" panose="020B0609020204030204" charset="0"/>
              </a:rPr>
              <a:t>self.__value</a:t>
            </a:r>
            <a:r>
              <a:rPr lang="en-US" altLang="zh-CN" sz="1350" dirty="0">
                <a:latin typeface="Consolas" panose="020B0609020204030204" charset="0"/>
              </a:rPr>
              <a:t> = value</a:t>
            </a:r>
          </a:p>
          <a:p>
            <a:pPr marL="1905" indent="-344805">
              <a:lnSpc>
                <a:spcPct val="80000"/>
              </a:lnSpc>
              <a:buSzPct val="90000"/>
              <a:buFont typeface="Arial" panose="020B0604020202020204" pitchFamily="34" charset="0"/>
              <a:buNone/>
            </a:pPr>
            <a:endParaRPr lang="en-US" altLang="zh-CN" sz="1350" dirty="0">
              <a:latin typeface="Consolas" panose="020B0609020204030204" charset="0"/>
            </a:endParaRPr>
          </a:p>
          <a:p>
            <a:pPr marL="1905" indent="-344805">
              <a:lnSpc>
                <a:spcPct val="80000"/>
              </a:lnSpc>
              <a:buSzPct val="90000"/>
              <a:buFont typeface="Arial" panose="020B0604020202020204" pitchFamily="34" charset="0"/>
              <a:buNone/>
            </a:pPr>
            <a:r>
              <a:rPr lang="en-US" altLang="zh-CN" sz="1350" dirty="0">
                <a:latin typeface="Consolas" panose="020B0609020204030204" charset="0"/>
              </a:rPr>
              <a:t>	    </a:t>
            </a:r>
            <a:r>
              <a:rPr lang="en-US" altLang="zh-CN" sz="1350" dirty="0">
                <a:solidFill>
                  <a:srgbClr val="0000FF"/>
                </a:solidFill>
                <a:latin typeface="Consolas" panose="020B0609020204030204" charset="0"/>
              </a:rPr>
              <a:t>@property</a:t>
            </a:r>
          </a:p>
          <a:p>
            <a:pPr marL="1905" indent="-344805">
              <a:lnSpc>
                <a:spcPct val="80000"/>
              </a:lnSpc>
              <a:buSzPct val="90000"/>
              <a:buFont typeface="Arial" panose="020B0604020202020204" pitchFamily="34" charset="0"/>
              <a:buNone/>
            </a:pPr>
            <a:r>
              <a:rPr lang="en-US" altLang="zh-CN" sz="1350" dirty="0">
                <a:latin typeface="Consolas" panose="020B0609020204030204" charset="0"/>
              </a:rPr>
              <a:t>	    </a:t>
            </a:r>
            <a:r>
              <a:rPr lang="en-US" altLang="zh-CN" sz="1350" dirty="0" err="1">
                <a:solidFill>
                  <a:srgbClr val="0000FF"/>
                </a:solidFill>
                <a:latin typeface="Consolas" panose="020B0609020204030204" charset="0"/>
              </a:rPr>
              <a:t>def</a:t>
            </a:r>
            <a:r>
              <a:rPr lang="en-US" altLang="zh-CN" sz="1350" dirty="0">
                <a:latin typeface="Consolas" panose="020B0609020204030204" charset="0"/>
              </a:rPr>
              <a:t> value(self):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只读，无法修改和删除</a:t>
            </a:r>
            <a:r>
              <a:rPr lang="en-US" altLang="zh-CN" sz="1350" dirty="0">
                <a:solidFill>
                  <a:srgbClr val="0000FF"/>
                </a:solidFill>
                <a:latin typeface="Consolas" panose="020B0609020204030204" charset="0"/>
              </a:rPr>
              <a:t>  </a:t>
            </a:r>
            <a:r>
              <a:rPr lang="zh-CN" altLang="en-US" sz="1350" dirty="0">
                <a:solidFill>
                  <a:srgbClr val="FF0000"/>
                </a:solidFill>
                <a:latin typeface="Consolas" panose="020B0609020204030204" charset="0"/>
              </a:rPr>
              <a:t>简单说：方法变属性，防止属性被修改</a:t>
            </a:r>
          </a:p>
          <a:p>
            <a:pPr marL="1905" indent="-344805">
              <a:lnSpc>
                <a:spcPct val="80000"/>
              </a:lnSpc>
              <a:buSzPct val="90000"/>
              <a:buFont typeface="Arial" panose="020B0604020202020204" pitchFamily="34" charset="0"/>
              <a:buNone/>
            </a:pPr>
            <a:r>
              <a:rPr lang="zh-CN" altLang="en-US" sz="1350" dirty="0">
                <a:latin typeface="Consolas" panose="020B0609020204030204" charset="0"/>
              </a:rPr>
              <a:t>		</a:t>
            </a:r>
            <a:r>
              <a:rPr lang="en-US" altLang="zh-CN" sz="1350" dirty="0">
                <a:solidFill>
                  <a:srgbClr val="0000FF"/>
                </a:solidFill>
                <a:latin typeface="Consolas" panose="020B0609020204030204" charset="0"/>
              </a:rPr>
              <a:t>return</a:t>
            </a:r>
            <a:r>
              <a:rPr lang="en-US" altLang="zh-CN" sz="1350" dirty="0">
                <a:latin typeface="Consolas" panose="020B0609020204030204" charset="0"/>
              </a:rPr>
              <a:t> </a:t>
            </a:r>
            <a:r>
              <a:rPr lang="en-US" altLang="zh-CN" sz="1350" dirty="0" err="1">
                <a:latin typeface="Consolas" panose="020B0609020204030204" charset="0"/>
              </a:rPr>
              <a:t>self.__value</a:t>
            </a:r>
            <a:endParaRPr lang="en-US" altLang="zh-CN" sz="1350" dirty="0">
              <a:latin typeface="Consolas" panose="020B0609020204030204" charset="0"/>
            </a:endParaRPr>
          </a:p>
        </p:txBody>
      </p:sp>
      <p:sp>
        <p:nvSpPr>
          <p:cNvPr id="11" name="内容占位符 2"/>
          <p:cNvSpPr txBox="1"/>
          <p:nvPr/>
        </p:nvSpPr>
        <p:spPr bwMode="auto">
          <a:xfrm>
            <a:off x="1086216" y="3880374"/>
            <a:ext cx="5934056"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panose="020B0604020202020204" pitchFamily="34" charset="0"/>
              <a:buNone/>
            </a:pPr>
            <a:r>
              <a:rPr lang="en-US" altLang="zh-CN" sz="1350" dirty="0">
                <a:latin typeface="Consolas" panose="020B0609020204030204" charset="0"/>
              </a:rPr>
              <a:t>&gt;&gt;&gt; t = Test(3)</a:t>
            </a:r>
          </a:p>
          <a:p>
            <a:pPr marL="1905" indent="-344805">
              <a:lnSpc>
                <a:spcPct val="80000"/>
              </a:lnSpc>
              <a:buSzPct val="90000"/>
              <a:buFont typeface="Arial" panose="020B0604020202020204" pitchFamily="34" charset="0"/>
              <a:buNone/>
            </a:pPr>
            <a:r>
              <a:rPr lang="en-US" altLang="zh-CN" sz="1350" dirty="0">
                <a:latin typeface="Consolas" panose="020B0609020204030204" charset="0"/>
              </a:rPr>
              <a:t>&gt;&gt;&gt; </a:t>
            </a:r>
            <a:r>
              <a:rPr lang="en-US" altLang="zh-CN" sz="1350" dirty="0" err="1">
                <a:latin typeface="Consolas" panose="020B0609020204030204" charset="0"/>
              </a:rPr>
              <a:t>t.value</a:t>
            </a:r>
            <a:endParaRPr lang="en-US" altLang="zh-CN" sz="1350" dirty="0">
              <a:latin typeface="Consolas" panose="020B0609020204030204" charset="0"/>
            </a:endParaRPr>
          </a:p>
          <a:p>
            <a:pPr marL="1905" indent="-344805">
              <a:lnSpc>
                <a:spcPct val="80000"/>
              </a:lnSpc>
              <a:buSzPct val="90000"/>
              <a:buFont typeface="Arial" panose="020B0604020202020204" pitchFamily="34" charset="0"/>
              <a:buNone/>
            </a:pPr>
            <a:r>
              <a:rPr lang="en-US" altLang="zh-CN" sz="1350" dirty="0">
                <a:solidFill>
                  <a:srgbClr val="0000FF"/>
                </a:solidFill>
                <a:latin typeface="Consolas" panose="020B0609020204030204" charset="0"/>
              </a:rPr>
              <a:t>3</a:t>
            </a:r>
          </a:p>
          <a:p>
            <a:pPr marL="1905" indent="-344805">
              <a:lnSpc>
                <a:spcPct val="80000"/>
              </a:lnSpc>
              <a:buSzPct val="90000"/>
              <a:buFont typeface="Arial" panose="020B0604020202020204" pitchFamily="34" charset="0"/>
              <a:buNone/>
            </a:pPr>
            <a:r>
              <a:rPr lang="en-US" altLang="zh-CN" sz="1350" dirty="0">
                <a:latin typeface="Consolas" panose="020B0609020204030204" charset="0"/>
              </a:rPr>
              <a:t>&gt;&gt;&gt; </a:t>
            </a:r>
            <a:r>
              <a:rPr lang="en-US" altLang="zh-CN" sz="1350" dirty="0" err="1">
                <a:latin typeface="Consolas" panose="020B0609020204030204" charset="0"/>
              </a:rPr>
              <a:t>t.value</a:t>
            </a:r>
            <a:r>
              <a:rPr lang="en-US" altLang="zh-CN" sz="1350" dirty="0">
                <a:latin typeface="Consolas" panose="020B0609020204030204" charset="0"/>
              </a:rPr>
              <a:t> = 5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只读属性不允许修改值</a:t>
            </a:r>
          </a:p>
          <a:p>
            <a:pPr marL="1905" indent="-344805">
              <a:lnSpc>
                <a:spcPct val="80000"/>
              </a:lnSpc>
              <a:buSzPct val="90000"/>
              <a:buFont typeface="Arial" panose="020B0604020202020204" pitchFamily="34" charset="0"/>
              <a:buNone/>
            </a:pPr>
            <a:r>
              <a:rPr lang="en-US" altLang="zh-CN" sz="1350" dirty="0" err="1">
                <a:solidFill>
                  <a:srgbClr val="FF0000"/>
                </a:solidFill>
                <a:latin typeface="Consolas" panose="020B0609020204030204" charset="0"/>
              </a:rPr>
              <a:t>AttributeError</a:t>
            </a:r>
            <a:r>
              <a:rPr lang="en-US" altLang="zh-CN" sz="1350" dirty="0">
                <a:solidFill>
                  <a:srgbClr val="FF0000"/>
                </a:solidFill>
                <a:latin typeface="Consolas" panose="020B0609020204030204" charset="0"/>
              </a:rPr>
              <a:t>: can't set attribute</a:t>
            </a:r>
          </a:p>
          <a:p>
            <a:pPr marL="1905" indent="-344805">
              <a:lnSpc>
                <a:spcPct val="80000"/>
              </a:lnSpc>
              <a:buSzPct val="90000"/>
              <a:buFont typeface="Arial" panose="020B0604020202020204" pitchFamily="34" charset="0"/>
              <a:buNone/>
            </a:pPr>
            <a:r>
              <a:rPr lang="en-US" altLang="zh-CN" sz="1350" dirty="0">
                <a:latin typeface="Consolas" panose="020B0609020204030204" charset="0"/>
              </a:rPr>
              <a:t>&gt;&gt;&gt; </a:t>
            </a:r>
            <a:r>
              <a:rPr lang="en-US" altLang="zh-CN" sz="1350" dirty="0" err="1">
                <a:latin typeface="Consolas" panose="020B0609020204030204" charset="0"/>
              </a:rPr>
              <a:t>t.v</a:t>
            </a:r>
            <a:r>
              <a:rPr lang="en-US" altLang="zh-CN" sz="1350" dirty="0">
                <a:latin typeface="Consolas" panose="020B0609020204030204" charset="0"/>
              </a:rPr>
              <a:t>=5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动态增加新成员</a:t>
            </a:r>
          </a:p>
          <a:p>
            <a:pPr marL="1905" indent="-344805">
              <a:lnSpc>
                <a:spcPct val="80000"/>
              </a:lnSpc>
              <a:buSzPct val="90000"/>
              <a:buFont typeface="Arial" panose="020B0604020202020204" pitchFamily="34" charset="0"/>
              <a:buNone/>
            </a:pPr>
            <a:r>
              <a:rPr lang="en-US" altLang="zh-CN" sz="1350" dirty="0">
                <a:latin typeface="Consolas" panose="020B0609020204030204" charset="0"/>
              </a:rPr>
              <a:t>&gt;&gt;&gt; </a:t>
            </a:r>
            <a:r>
              <a:rPr lang="en-US" altLang="zh-CN" sz="1350" dirty="0" err="1">
                <a:latin typeface="Consolas" panose="020B0609020204030204" charset="0"/>
              </a:rPr>
              <a:t>t.v</a:t>
            </a:r>
            <a:endParaRPr lang="en-US" altLang="zh-CN" sz="1350" dirty="0">
              <a:latin typeface="Consolas" panose="020B0609020204030204" charset="0"/>
            </a:endParaRPr>
          </a:p>
          <a:p>
            <a:pPr marL="1905" indent="-344805">
              <a:lnSpc>
                <a:spcPct val="80000"/>
              </a:lnSpc>
              <a:buSzPct val="90000"/>
              <a:buFont typeface="Arial" panose="020B0604020202020204" pitchFamily="34" charset="0"/>
              <a:buNone/>
            </a:pPr>
            <a:r>
              <a:rPr lang="en-US" altLang="zh-CN" sz="1350" dirty="0">
                <a:solidFill>
                  <a:srgbClr val="0000FF"/>
                </a:solidFill>
                <a:latin typeface="Consolas" panose="020B0609020204030204" charset="0"/>
              </a:rPr>
              <a:t>5</a:t>
            </a:r>
          </a:p>
          <a:p>
            <a:pPr marL="1905" indent="-344805">
              <a:lnSpc>
                <a:spcPct val="80000"/>
              </a:lnSpc>
              <a:buSzPct val="90000"/>
              <a:buFont typeface="Arial" panose="020B0604020202020204" pitchFamily="34" charset="0"/>
              <a:buNone/>
            </a:pPr>
            <a:r>
              <a:rPr lang="en-US" altLang="zh-CN" sz="1350" dirty="0">
                <a:latin typeface="Consolas" panose="020B0609020204030204" charset="0"/>
              </a:rPr>
              <a:t>&gt;&gt;&gt; del </a:t>
            </a:r>
            <a:r>
              <a:rPr lang="en-US" altLang="zh-CN" sz="1350" dirty="0" err="1">
                <a:latin typeface="Consolas" panose="020B0609020204030204" charset="0"/>
              </a:rPr>
              <a:t>t.v</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动态删除成员</a:t>
            </a:r>
          </a:p>
          <a:p>
            <a:pPr marL="1905" indent="-344805">
              <a:lnSpc>
                <a:spcPct val="80000"/>
              </a:lnSpc>
              <a:buSzPct val="90000"/>
              <a:buFont typeface="Arial" panose="020B0604020202020204" pitchFamily="34" charset="0"/>
              <a:buNone/>
            </a:pPr>
            <a:r>
              <a:rPr lang="en-US" altLang="zh-CN" sz="1350" dirty="0">
                <a:latin typeface="Consolas" panose="020B0609020204030204" charset="0"/>
              </a:rPr>
              <a:t>&gt;&gt;&gt; del </a:t>
            </a:r>
            <a:r>
              <a:rPr lang="en-US" altLang="zh-CN" sz="1350" dirty="0" err="1">
                <a:latin typeface="Consolas" panose="020B0609020204030204" charset="0"/>
              </a:rPr>
              <a:t>t.value</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试图删除对象属性，失败</a:t>
            </a:r>
          </a:p>
          <a:p>
            <a:pPr marL="1905" indent="-344805">
              <a:lnSpc>
                <a:spcPct val="80000"/>
              </a:lnSpc>
              <a:buSzPct val="90000"/>
              <a:buFont typeface="Arial" panose="020B0604020202020204" pitchFamily="34" charset="0"/>
              <a:buNone/>
            </a:pPr>
            <a:r>
              <a:rPr lang="en-US" altLang="zh-CN" sz="1350" dirty="0" err="1">
                <a:solidFill>
                  <a:srgbClr val="FF0000"/>
                </a:solidFill>
                <a:latin typeface="Consolas" panose="020B0609020204030204" charset="0"/>
              </a:rPr>
              <a:t>AttributeError</a:t>
            </a:r>
            <a:r>
              <a:rPr lang="en-US" altLang="zh-CN" sz="1350" dirty="0">
                <a:solidFill>
                  <a:srgbClr val="FF0000"/>
                </a:solidFill>
                <a:latin typeface="Consolas" panose="020B0609020204030204" charset="0"/>
              </a:rPr>
              <a:t>: can't delete attribute</a:t>
            </a:r>
          </a:p>
          <a:p>
            <a:pPr marL="1905" indent="-344805">
              <a:lnSpc>
                <a:spcPct val="80000"/>
              </a:lnSpc>
              <a:buSzPct val="90000"/>
              <a:buFont typeface="Arial" panose="020B0604020202020204" pitchFamily="34" charset="0"/>
              <a:buNone/>
            </a:pPr>
            <a:r>
              <a:rPr lang="en-US" altLang="zh-CN" sz="1350" dirty="0">
                <a:latin typeface="Consolas" panose="020B0609020204030204" charset="0"/>
              </a:rPr>
              <a:t>&gt;&gt;&gt; </a:t>
            </a:r>
            <a:r>
              <a:rPr lang="en-US" altLang="zh-CN" sz="1350" dirty="0" err="1">
                <a:latin typeface="Consolas" panose="020B0609020204030204" charset="0"/>
              </a:rPr>
              <a:t>t.value</a:t>
            </a:r>
            <a:endParaRPr lang="en-US" altLang="zh-CN" sz="1350" dirty="0">
              <a:latin typeface="Consolas" panose="020B0609020204030204" charset="0"/>
            </a:endParaRPr>
          </a:p>
          <a:p>
            <a:pPr marL="1905" indent="-344805">
              <a:lnSpc>
                <a:spcPct val="80000"/>
              </a:lnSpc>
              <a:buSzPct val="90000"/>
              <a:buFont typeface="Arial" panose="020B0604020202020204" pitchFamily="34" charset="0"/>
              <a:buNone/>
            </a:pPr>
            <a:r>
              <a:rPr lang="en-US" altLang="zh-CN" sz="1350" dirty="0">
                <a:solidFill>
                  <a:srgbClr val="0000FF"/>
                </a:solidFill>
                <a:latin typeface="Consolas" panose="020B0609020204030204" charset="0"/>
              </a:rPr>
              <a:t>3</a:t>
            </a:r>
          </a:p>
        </p:txBody>
      </p:sp>
      <p:grpSp>
        <p:nvGrpSpPr>
          <p:cNvPr id="12" name="组合 109"/>
          <p:cNvGrpSpPr/>
          <p:nvPr/>
        </p:nvGrpSpPr>
        <p:grpSpPr>
          <a:xfrm>
            <a:off x="251520" y="125070"/>
            <a:ext cx="4320480" cy="651944"/>
            <a:chOff x="648595" y="4599564"/>
            <a:chExt cx="4320480" cy="651944"/>
          </a:xfrm>
        </p:grpSpPr>
        <p:sp>
          <p:nvSpPr>
            <p:cNvPr id="13"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14" name="图片 13"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5" name="TextBox 6"/>
            <p:cNvSpPr txBox="1">
              <a:spLocks noChangeArrowheads="1"/>
            </p:cNvSpPr>
            <p:nvPr/>
          </p:nvSpPr>
          <p:spPr bwMode="auto">
            <a:xfrm>
              <a:off x="648595"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6.4 </a:t>
              </a:r>
              <a:r>
                <a:rPr lang="zh-CN" altLang="en-US" sz="3600" b="1" dirty="0">
                  <a:latin typeface="Times New Roman" panose="02020603050405020304" pitchFamily="18" charset="0"/>
                  <a:ea typeface="黑体" panose="02010609060101010101" pitchFamily="49" charset="-122"/>
                </a:rPr>
                <a:t> 属性 </a:t>
              </a:r>
            </a:p>
          </p:txBody>
        </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11" end="1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文本占位符 45058"/>
          <p:cNvSpPr>
            <a:spLocks noGrp="1"/>
          </p:cNvSpPr>
          <p:nvPr>
            <p:ph idx="1"/>
          </p:nvPr>
        </p:nvSpPr>
        <p:spPr>
          <a:xfrm>
            <a:off x="740876" y="1484784"/>
            <a:ext cx="8229600" cy="4678451"/>
          </a:xfrm>
        </p:spPr>
        <p:txBody>
          <a:bodyPr/>
          <a:lstStyle/>
          <a:p>
            <a:pPr>
              <a:lnSpc>
                <a:spcPct val="80000"/>
              </a:lnSpc>
              <a:buClr>
                <a:srgbClr val="FF0000"/>
              </a:buClr>
              <a:buFont typeface="Wingdings" panose="05000000000000000000" pitchFamily="2" charset="2"/>
              <a:buChar char="n"/>
            </a:pPr>
            <a:r>
              <a:rPr lang="zh-CN" altLang="en-US" sz="1800" b="1" noProof="1"/>
              <a:t>设置可读、可写属性</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&gt;&gt;&gt; </a:t>
            </a:r>
            <a:r>
              <a:rPr lang="en-US" altLang="zh-CN" sz="1350" noProof="1">
                <a:solidFill>
                  <a:srgbClr val="0000FF"/>
                </a:solidFill>
                <a:latin typeface="Consolas" panose="020B0609020204030204" charset="0"/>
              </a:rPr>
              <a:t>class</a:t>
            </a:r>
            <a:r>
              <a:rPr lang="en-US" altLang="zh-CN" sz="1350" noProof="1">
                <a:latin typeface="Consolas" panose="020B0609020204030204" charset="0"/>
              </a:rPr>
              <a:t> Test:</a:t>
            </a:r>
          </a:p>
          <a:p>
            <a:pPr marL="1905" indent="-344805">
              <a:lnSpc>
                <a:spcPct val="80000"/>
              </a:lnSpc>
              <a:buNone/>
            </a:pPr>
            <a:r>
              <a:rPr lang="en-US" altLang="zh-CN" sz="1350" noProof="1">
                <a:latin typeface="Consolas" panose="020B0609020204030204" charset="0"/>
              </a:rPr>
              <a:t>	    </a:t>
            </a:r>
            <a:r>
              <a:rPr lang="en-US" altLang="zh-CN" sz="1350" noProof="1">
                <a:solidFill>
                  <a:srgbClr val="0000FF"/>
                </a:solidFill>
                <a:latin typeface="Consolas" panose="020B0609020204030204" charset="0"/>
              </a:rPr>
              <a:t>def</a:t>
            </a:r>
            <a:r>
              <a:rPr lang="en-US" altLang="zh-CN" sz="1350" noProof="1">
                <a:latin typeface="Consolas" panose="020B0609020204030204" charset="0"/>
              </a:rPr>
              <a:t> __init__(self, value):</a:t>
            </a:r>
          </a:p>
          <a:p>
            <a:pPr marL="1905" indent="-344805">
              <a:lnSpc>
                <a:spcPct val="80000"/>
              </a:lnSpc>
              <a:buNone/>
            </a:pPr>
            <a:r>
              <a:rPr lang="en-US" altLang="zh-CN" sz="1350" noProof="1">
                <a:latin typeface="Consolas" panose="020B0609020204030204" charset="0"/>
              </a:rPr>
              <a:t>		self.__value = value	</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	    </a:t>
            </a:r>
            <a:r>
              <a:rPr lang="en-US" altLang="zh-CN" sz="1350" noProof="1">
                <a:solidFill>
                  <a:srgbClr val="0000FF"/>
                </a:solidFill>
                <a:latin typeface="Consolas" panose="020B0609020204030204" charset="0"/>
              </a:rPr>
              <a:t>def</a:t>
            </a:r>
            <a:r>
              <a:rPr lang="en-US" altLang="zh-CN" sz="1350" noProof="1">
                <a:latin typeface="Consolas" panose="020B0609020204030204" charset="0"/>
              </a:rPr>
              <a:t> __get(self):</a:t>
            </a:r>
          </a:p>
          <a:p>
            <a:pPr marL="1905" indent="-344805">
              <a:lnSpc>
                <a:spcPct val="80000"/>
              </a:lnSpc>
              <a:buNone/>
            </a:pPr>
            <a:r>
              <a:rPr lang="en-US" altLang="zh-CN" sz="1350" noProof="1">
                <a:latin typeface="Consolas" panose="020B0609020204030204" charset="0"/>
              </a:rPr>
              <a:t>		return self.__value</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	    </a:t>
            </a:r>
            <a:r>
              <a:rPr lang="en-US" altLang="zh-CN" sz="1350" noProof="1">
                <a:solidFill>
                  <a:srgbClr val="0000FF"/>
                </a:solidFill>
                <a:latin typeface="Consolas" panose="020B0609020204030204" charset="0"/>
              </a:rPr>
              <a:t>def</a:t>
            </a:r>
            <a:r>
              <a:rPr lang="en-US" altLang="zh-CN" sz="1350" noProof="1">
                <a:latin typeface="Consolas" panose="020B0609020204030204" charset="0"/>
              </a:rPr>
              <a:t> __set(self, v):</a:t>
            </a:r>
          </a:p>
          <a:p>
            <a:pPr marL="1905" indent="-344805">
              <a:lnSpc>
                <a:spcPct val="80000"/>
              </a:lnSpc>
              <a:buNone/>
            </a:pPr>
            <a:r>
              <a:rPr lang="en-US" altLang="zh-CN" sz="1350" noProof="1">
                <a:latin typeface="Consolas" panose="020B0609020204030204" charset="0"/>
              </a:rPr>
              <a:t>		self.__value = v</a:t>
            </a:r>
          </a:p>
          <a:p>
            <a:pPr marL="1905" indent="-344805">
              <a:lnSpc>
                <a:spcPct val="80000"/>
              </a:lnSpc>
              <a:buNone/>
            </a:pPr>
            <a:r>
              <a:rPr lang="en-US" altLang="zh-CN" sz="1350" noProof="1">
                <a:latin typeface="Consolas" panose="020B0609020204030204" charset="0"/>
              </a:rPr>
              <a:t>    #</a:t>
            </a:r>
            <a:r>
              <a:rPr lang="zh-CN" altLang="en-US" sz="1350" noProof="1">
                <a:latin typeface="Consolas" panose="020B0609020204030204" charset="0"/>
              </a:rPr>
              <a:t>下面 设置属性为可读、可写</a:t>
            </a: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	    value = </a:t>
            </a:r>
            <a:r>
              <a:rPr lang="en-US" altLang="zh-CN" sz="1350" noProof="1">
                <a:solidFill>
                  <a:srgbClr val="FF0000"/>
                </a:solidFill>
                <a:latin typeface="Consolas" panose="020B0609020204030204" charset="0"/>
              </a:rPr>
              <a:t>property(__get, __set)</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	    </a:t>
            </a:r>
            <a:r>
              <a:rPr lang="en-US" altLang="zh-CN" sz="1350" noProof="1">
                <a:solidFill>
                  <a:srgbClr val="0000FF"/>
                </a:solidFill>
                <a:latin typeface="Consolas" panose="020B0609020204030204" charset="0"/>
              </a:rPr>
              <a:t>def</a:t>
            </a:r>
            <a:r>
              <a:rPr lang="en-US" altLang="zh-CN" sz="1350" noProof="1">
                <a:latin typeface="Consolas" panose="020B0609020204030204" charset="0"/>
              </a:rPr>
              <a:t> show(self):</a:t>
            </a:r>
          </a:p>
          <a:p>
            <a:pPr marL="1905" indent="-344805">
              <a:lnSpc>
                <a:spcPct val="80000"/>
              </a:lnSpc>
              <a:buNone/>
            </a:pPr>
            <a:r>
              <a:rPr lang="en-US" altLang="zh-CN" sz="1350" noProof="1">
                <a:latin typeface="Consolas" panose="020B0609020204030204" charset="0"/>
              </a:rPr>
              <a:t>		</a:t>
            </a:r>
            <a:r>
              <a:rPr lang="en-US" altLang="zh-CN" sz="1350" noProof="1">
                <a:solidFill>
                  <a:srgbClr val="0000FF"/>
                </a:solidFill>
                <a:latin typeface="Consolas" panose="020B0609020204030204" charset="0"/>
              </a:rPr>
              <a:t>print</a:t>
            </a:r>
            <a:r>
              <a:rPr lang="en-US" altLang="zh-CN" sz="1350" noProof="1">
                <a:latin typeface="Consolas" panose="020B0609020204030204" charset="0"/>
              </a:rPr>
              <a:t>(self.__value)</a:t>
            </a:r>
          </a:p>
        </p:txBody>
      </p:sp>
      <p:sp>
        <p:nvSpPr>
          <p:cNvPr id="6451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26</a:t>
            </a:fld>
            <a:endParaRPr lang="zh-CN" altLang="en-US" sz="1050" dirty="0"/>
          </a:p>
        </p:txBody>
      </p:sp>
      <p:sp>
        <p:nvSpPr>
          <p:cNvPr id="6" name="标题 43009"/>
          <p:cNvSpPr>
            <a:spLocks noGrp="1"/>
          </p:cNvSpPr>
          <p:nvPr>
            <p:ph type="title"/>
          </p:nvPr>
        </p:nvSpPr>
        <p:spPr>
          <a:xfrm>
            <a:off x="395536" y="958802"/>
            <a:ext cx="9116695" cy="474876"/>
          </a:xfrm>
        </p:spPr>
        <p:txBody>
          <a:bodyPr anchor="ctr">
            <a:normAutofit fontScale="90000"/>
          </a:bodyPr>
          <a:lstStyle/>
          <a:p>
            <a:pPr marL="457200" indent="-457200">
              <a:buClr>
                <a:srgbClr val="FF0000"/>
              </a:buClr>
              <a:buFont typeface="Wingdings" panose="05000000000000000000" pitchFamily="2" charset="2"/>
              <a:buChar char="Ø"/>
            </a:pPr>
            <a:r>
              <a:rPr lang="en-US" altLang="zh-CN" sz="2800" noProof="1">
                <a:latin typeface="Arial" panose="020B0604020202020204" pitchFamily="34" charset="0"/>
                <a:ea typeface="仿宋" panose="02010609060101010101" pitchFamily="49" charset="-122"/>
                <a:cs typeface="+mn-cs"/>
              </a:rPr>
              <a:t>Python 3.x</a:t>
            </a:r>
            <a:r>
              <a:rPr lang="zh-CN" altLang="en-US" sz="2800" noProof="1">
                <a:latin typeface="Arial" panose="020B0604020202020204" pitchFamily="34" charset="0"/>
                <a:ea typeface="仿宋" panose="02010609060101010101" pitchFamily="49" charset="-122"/>
                <a:cs typeface="+mn-cs"/>
              </a:rPr>
              <a:t>中的属性</a:t>
            </a:r>
          </a:p>
        </p:txBody>
      </p:sp>
      <p:sp>
        <p:nvSpPr>
          <p:cNvPr id="12" name="内容占位符 2"/>
          <p:cNvSpPr txBox="1"/>
          <p:nvPr/>
        </p:nvSpPr>
        <p:spPr bwMode="auto">
          <a:xfrm>
            <a:off x="4211960" y="1916098"/>
            <a:ext cx="504056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panose="020B0604020202020204" pitchFamily="34" charset="0"/>
              <a:buNone/>
            </a:pPr>
            <a:r>
              <a:rPr lang="en-US" altLang="zh-CN" sz="1350" dirty="0">
                <a:latin typeface="Consolas" panose="020B0609020204030204" charset="0"/>
              </a:rPr>
              <a:t>&gt;&gt;&gt; t = Test(3)</a:t>
            </a:r>
          </a:p>
          <a:p>
            <a:pPr marL="1905" indent="-344805">
              <a:lnSpc>
                <a:spcPct val="80000"/>
              </a:lnSpc>
              <a:buSzPct val="90000"/>
              <a:buFont typeface="Arial" panose="020B0604020202020204" pitchFamily="34" charset="0"/>
              <a:buNone/>
            </a:pPr>
            <a:r>
              <a:rPr lang="en-US" altLang="zh-CN" sz="1350" dirty="0">
                <a:latin typeface="Consolas" panose="020B0609020204030204" charset="0"/>
              </a:rPr>
              <a:t>&gt;&gt;&gt; </a:t>
            </a:r>
            <a:r>
              <a:rPr lang="en-US" altLang="zh-CN" sz="1350" dirty="0" err="1">
                <a:latin typeface="Consolas" panose="020B0609020204030204" charset="0"/>
              </a:rPr>
              <a:t>t.value</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允许读取属性值</a:t>
            </a:r>
          </a:p>
          <a:p>
            <a:pPr marL="1905" indent="-344805">
              <a:lnSpc>
                <a:spcPct val="80000"/>
              </a:lnSpc>
              <a:buSzPct val="90000"/>
              <a:buFont typeface="Arial" panose="020B0604020202020204" pitchFamily="34" charset="0"/>
              <a:buNone/>
            </a:pPr>
            <a:r>
              <a:rPr lang="en-US" altLang="zh-CN" sz="1350" dirty="0">
                <a:solidFill>
                  <a:srgbClr val="0000FF"/>
                </a:solidFill>
                <a:latin typeface="Consolas" panose="020B0609020204030204" charset="0"/>
              </a:rPr>
              <a:t>3</a:t>
            </a:r>
          </a:p>
          <a:p>
            <a:pPr marL="1905" indent="-344805">
              <a:lnSpc>
                <a:spcPct val="80000"/>
              </a:lnSpc>
              <a:buSzPct val="90000"/>
              <a:buFont typeface="Arial" panose="020B0604020202020204" pitchFamily="34" charset="0"/>
              <a:buNone/>
            </a:pPr>
            <a:r>
              <a:rPr lang="en-US" altLang="zh-CN" sz="1350" dirty="0">
                <a:latin typeface="Consolas" panose="020B0609020204030204" charset="0"/>
              </a:rPr>
              <a:t>&gt;&gt;&gt; </a:t>
            </a:r>
            <a:r>
              <a:rPr lang="en-US" altLang="zh-CN" sz="1350" dirty="0" err="1">
                <a:latin typeface="Consolas" panose="020B0609020204030204" charset="0"/>
              </a:rPr>
              <a:t>t.value</a:t>
            </a:r>
            <a:r>
              <a:rPr lang="en-US" altLang="zh-CN" sz="1350" dirty="0">
                <a:latin typeface="Consolas" panose="020B0609020204030204" charset="0"/>
              </a:rPr>
              <a:t> = 5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允许修改属性值</a:t>
            </a:r>
          </a:p>
          <a:p>
            <a:pPr marL="1905" indent="-344805">
              <a:lnSpc>
                <a:spcPct val="80000"/>
              </a:lnSpc>
              <a:buSzPct val="90000"/>
              <a:buFont typeface="Arial" panose="020B0604020202020204" pitchFamily="34" charset="0"/>
              <a:buNone/>
            </a:pPr>
            <a:r>
              <a:rPr lang="en-US" altLang="zh-CN" sz="1350" dirty="0">
                <a:latin typeface="Consolas" panose="020B0609020204030204" charset="0"/>
              </a:rPr>
              <a:t>&gt;&gt;&gt; </a:t>
            </a:r>
            <a:r>
              <a:rPr lang="en-US" altLang="zh-CN" sz="1350" dirty="0" err="1">
                <a:latin typeface="Consolas" panose="020B0609020204030204" charset="0"/>
              </a:rPr>
              <a:t>t.value</a:t>
            </a:r>
            <a:endParaRPr lang="en-US" altLang="zh-CN" sz="1350" dirty="0">
              <a:latin typeface="Consolas" panose="020B0609020204030204" charset="0"/>
            </a:endParaRPr>
          </a:p>
          <a:p>
            <a:pPr marL="1905" indent="-344805">
              <a:lnSpc>
                <a:spcPct val="80000"/>
              </a:lnSpc>
              <a:buSzPct val="90000"/>
              <a:buFont typeface="Arial" panose="020B0604020202020204" pitchFamily="34" charset="0"/>
              <a:buNone/>
            </a:pPr>
            <a:r>
              <a:rPr lang="en-US" altLang="zh-CN" sz="1350" dirty="0">
                <a:solidFill>
                  <a:srgbClr val="0000FF"/>
                </a:solidFill>
                <a:latin typeface="Consolas" panose="020B0609020204030204" charset="0"/>
              </a:rPr>
              <a:t>5</a:t>
            </a:r>
          </a:p>
          <a:p>
            <a:pPr marL="1905" indent="-344805">
              <a:lnSpc>
                <a:spcPct val="80000"/>
              </a:lnSpc>
              <a:buSzPct val="90000"/>
              <a:buFont typeface="Arial" panose="020B0604020202020204" pitchFamily="34" charset="0"/>
              <a:buNone/>
            </a:pPr>
            <a:r>
              <a:rPr lang="en-US" altLang="zh-CN" sz="1350" dirty="0">
                <a:latin typeface="Consolas" panose="020B0609020204030204" charset="0"/>
              </a:rPr>
              <a:t>&gt;&gt;&gt; </a:t>
            </a:r>
            <a:r>
              <a:rPr lang="en-US" altLang="zh-CN" sz="1350" dirty="0" err="1">
                <a:latin typeface="Consolas" panose="020B0609020204030204" charset="0"/>
              </a:rPr>
              <a:t>t.show</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属性对应的私有变量也得到了相应的修改</a:t>
            </a:r>
          </a:p>
          <a:p>
            <a:pPr marL="1905" indent="-344805">
              <a:lnSpc>
                <a:spcPct val="80000"/>
              </a:lnSpc>
              <a:buSzPct val="90000"/>
              <a:buFont typeface="Arial" panose="020B0604020202020204" pitchFamily="34" charset="0"/>
              <a:buNone/>
            </a:pPr>
            <a:r>
              <a:rPr lang="en-US" altLang="zh-CN" sz="1350" dirty="0">
                <a:solidFill>
                  <a:srgbClr val="0000FF"/>
                </a:solidFill>
                <a:latin typeface="Consolas" panose="020B0609020204030204" charset="0"/>
              </a:rPr>
              <a:t>5</a:t>
            </a:r>
          </a:p>
          <a:p>
            <a:pPr marL="1905" indent="-344805">
              <a:lnSpc>
                <a:spcPct val="80000"/>
              </a:lnSpc>
              <a:buSzPct val="90000"/>
              <a:buFont typeface="Arial" panose="020B0604020202020204" pitchFamily="34" charset="0"/>
              <a:buNone/>
            </a:pPr>
            <a:r>
              <a:rPr lang="en-US" altLang="zh-CN" sz="1350" dirty="0">
                <a:latin typeface="Consolas" panose="020B0609020204030204" charset="0"/>
              </a:rPr>
              <a:t>&gt;&gt;&gt; del </a:t>
            </a:r>
            <a:r>
              <a:rPr lang="en-US" altLang="zh-CN" sz="1350" dirty="0" err="1">
                <a:latin typeface="Consolas" panose="020B0609020204030204" charset="0"/>
              </a:rPr>
              <a:t>t.value</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试图删除属性，失败</a:t>
            </a:r>
          </a:p>
          <a:p>
            <a:pPr marL="1905" indent="-344805">
              <a:lnSpc>
                <a:spcPct val="80000"/>
              </a:lnSpc>
              <a:buSzPct val="90000"/>
              <a:buFont typeface="Arial" panose="020B0604020202020204" pitchFamily="34" charset="0"/>
              <a:buNone/>
            </a:pPr>
            <a:endParaRPr lang="en-US" altLang="zh-CN" sz="1350" dirty="0">
              <a:solidFill>
                <a:srgbClr val="FF0000"/>
              </a:solidFill>
              <a:latin typeface="Consolas" panose="020B0609020204030204" charset="0"/>
            </a:endParaRPr>
          </a:p>
          <a:p>
            <a:pPr marL="1905" indent="-344805">
              <a:lnSpc>
                <a:spcPct val="80000"/>
              </a:lnSpc>
              <a:buSzPct val="90000"/>
              <a:buFont typeface="Arial" panose="020B0604020202020204" pitchFamily="34" charset="0"/>
              <a:buNone/>
            </a:pPr>
            <a:r>
              <a:rPr lang="en-US" altLang="zh-CN" sz="1350" dirty="0" err="1">
                <a:solidFill>
                  <a:srgbClr val="FF0000"/>
                </a:solidFill>
                <a:latin typeface="Consolas" panose="020B0609020204030204" charset="0"/>
              </a:rPr>
              <a:t>AttributeError</a:t>
            </a:r>
            <a:r>
              <a:rPr lang="en-US" altLang="zh-CN" sz="1350" dirty="0">
                <a:solidFill>
                  <a:srgbClr val="FF0000"/>
                </a:solidFill>
                <a:latin typeface="Consolas" panose="020B0609020204030204" charset="0"/>
              </a:rPr>
              <a:t>: can't delete attribute</a:t>
            </a:r>
          </a:p>
        </p:txBody>
      </p:sp>
      <p:grpSp>
        <p:nvGrpSpPr>
          <p:cNvPr id="13" name="组合 109"/>
          <p:cNvGrpSpPr/>
          <p:nvPr/>
        </p:nvGrpSpPr>
        <p:grpSpPr>
          <a:xfrm>
            <a:off x="251520" y="125070"/>
            <a:ext cx="4320480" cy="651944"/>
            <a:chOff x="648595" y="4599564"/>
            <a:chExt cx="4320480" cy="651944"/>
          </a:xfrm>
        </p:grpSpPr>
        <p:sp>
          <p:nvSpPr>
            <p:cNvPr id="14"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15" name="图片 14"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6" name="TextBox 6"/>
            <p:cNvSpPr txBox="1">
              <a:spLocks noChangeArrowheads="1"/>
            </p:cNvSpPr>
            <p:nvPr/>
          </p:nvSpPr>
          <p:spPr bwMode="auto">
            <a:xfrm>
              <a:off x="648595"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6.4 </a:t>
              </a:r>
              <a:r>
                <a:rPr lang="zh-CN" altLang="en-US" sz="3600" b="1" dirty="0">
                  <a:latin typeface="Times New Roman" panose="02020603050405020304" pitchFamily="18" charset="0"/>
                  <a:ea typeface="黑体" panose="02010609060101010101" pitchFamily="49" charset="-122"/>
                </a:rPr>
                <a:t> 属性 </a:t>
              </a:r>
            </a:p>
          </p:txBody>
        </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05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5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59">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5059">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059">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059">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文本占位符 46082"/>
          <p:cNvSpPr>
            <a:spLocks noGrp="1"/>
          </p:cNvSpPr>
          <p:nvPr>
            <p:ph idx="1"/>
          </p:nvPr>
        </p:nvSpPr>
        <p:spPr>
          <a:xfrm>
            <a:off x="527953" y="1433678"/>
            <a:ext cx="8229600" cy="4678451"/>
          </a:xfrm>
        </p:spPr>
        <p:txBody>
          <a:bodyPr/>
          <a:lstStyle/>
          <a:p>
            <a:pPr marL="483870" indent="-483870">
              <a:lnSpc>
                <a:spcPct val="80000"/>
              </a:lnSpc>
              <a:buClr>
                <a:srgbClr val="FF0000"/>
              </a:buClr>
              <a:buFont typeface="Wingdings" panose="05000000000000000000" charset="0"/>
              <a:buChar char=""/>
            </a:pPr>
            <a:r>
              <a:rPr lang="zh-CN" altLang="en-US" sz="1800" noProof="1">
                <a:solidFill>
                  <a:srgbClr val="FF0000"/>
                </a:solidFill>
              </a:rPr>
              <a:t>设置可读、可修改、可删除</a:t>
            </a:r>
            <a:r>
              <a:rPr lang="zh-CN" altLang="en-US" sz="1800" noProof="1"/>
              <a:t>的属性。</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200" noProof="1">
                <a:latin typeface="Consolas" panose="020B0609020204030204" charset="0"/>
              </a:rPr>
              <a:t>&gt;&gt;&gt; </a:t>
            </a:r>
            <a:r>
              <a:rPr lang="en-US" altLang="zh-CN" sz="1200" noProof="1">
                <a:solidFill>
                  <a:srgbClr val="0000FF"/>
                </a:solidFill>
                <a:latin typeface="Consolas" panose="020B0609020204030204" charset="0"/>
              </a:rPr>
              <a:t>class</a:t>
            </a:r>
            <a:r>
              <a:rPr lang="en-US" altLang="zh-CN" sz="1200" noProof="1">
                <a:latin typeface="Consolas" panose="020B0609020204030204" charset="0"/>
              </a:rPr>
              <a:t> Test:</a:t>
            </a:r>
          </a:p>
          <a:p>
            <a:pPr marL="1905" indent="-344805">
              <a:lnSpc>
                <a:spcPct val="80000"/>
              </a:lnSpc>
              <a:buNone/>
            </a:pPr>
            <a:r>
              <a:rPr lang="en-US" altLang="zh-CN" sz="1200" noProof="1">
                <a:latin typeface="Consolas" panose="020B0609020204030204" charset="0"/>
              </a:rPr>
              <a:t>	    </a:t>
            </a:r>
            <a:r>
              <a:rPr lang="en-US" altLang="zh-CN" sz="1200" noProof="1">
                <a:solidFill>
                  <a:srgbClr val="0000FF"/>
                </a:solidFill>
                <a:latin typeface="Consolas" panose="020B0609020204030204" charset="0"/>
              </a:rPr>
              <a:t>def</a:t>
            </a:r>
            <a:r>
              <a:rPr lang="en-US" altLang="zh-CN" sz="1200" noProof="1">
                <a:latin typeface="Consolas" panose="020B0609020204030204" charset="0"/>
              </a:rPr>
              <a:t> __init__(self, value):</a:t>
            </a:r>
          </a:p>
          <a:p>
            <a:pPr marL="1905" indent="-344805">
              <a:lnSpc>
                <a:spcPct val="80000"/>
              </a:lnSpc>
              <a:buNone/>
            </a:pPr>
            <a:r>
              <a:rPr lang="en-US" altLang="zh-CN" sz="1200" noProof="1">
                <a:latin typeface="Consolas" panose="020B0609020204030204" charset="0"/>
              </a:rPr>
              <a:t>		self.__value = value</a:t>
            </a:r>
          </a:p>
          <a:p>
            <a:pPr marL="1905" indent="-344805">
              <a:lnSpc>
                <a:spcPct val="80000"/>
              </a:lnSpc>
              <a:buNone/>
            </a:pPr>
            <a:endParaRPr lang="en-US" altLang="zh-CN" sz="1200" noProof="1">
              <a:latin typeface="Consolas" panose="020B0609020204030204" charset="0"/>
            </a:endParaRPr>
          </a:p>
          <a:p>
            <a:pPr marL="1905" indent="-344805">
              <a:lnSpc>
                <a:spcPct val="80000"/>
              </a:lnSpc>
              <a:buNone/>
            </a:pPr>
            <a:r>
              <a:rPr lang="en-US" altLang="zh-CN" sz="1200" noProof="1">
                <a:latin typeface="Consolas" panose="020B0609020204030204" charset="0"/>
              </a:rPr>
              <a:t>	    </a:t>
            </a:r>
            <a:r>
              <a:rPr lang="en-US" altLang="zh-CN" sz="1200" noProof="1">
                <a:solidFill>
                  <a:srgbClr val="0000FF"/>
                </a:solidFill>
                <a:latin typeface="Consolas" panose="020B0609020204030204" charset="0"/>
              </a:rPr>
              <a:t>def</a:t>
            </a:r>
            <a:r>
              <a:rPr lang="en-US" altLang="zh-CN" sz="1200" noProof="1">
                <a:latin typeface="Consolas" panose="020B0609020204030204" charset="0"/>
              </a:rPr>
              <a:t> __get(self):</a:t>
            </a:r>
          </a:p>
          <a:p>
            <a:pPr marL="1905" indent="-344805">
              <a:lnSpc>
                <a:spcPct val="80000"/>
              </a:lnSpc>
              <a:buNone/>
            </a:pPr>
            <a:r>
              <a:rPr lang="en-US" altLang="zh-CN" sz="1200" noProof="1">
                <a:latin typeface="Consolas" panose="020B0609020204030204" charset="0"/>
              </a:rPr>
              <a:t>		return self.__value</a:t>
            </a:r>
          </a:p>
          <a:p>
            <a:pPr marL="1905" indent="-344805">
              <a:lnSpc>
                <a:spcPct val="80000"/>
              </a:lnSpc>
              <a:buNone/>
            </a:pPr>
            <a:endParaRPr lang="en-US" altLang="zh-CN" sz="1200" noProof="1">
              <a:latin typeface="Consolas" panose="020B0609020204030204" charset="0"/>
            </a:endParaRPr>
          </a:p>
          <a:p>
            <a:pPr marL="1905" indent="-344805">
              <a:lnSpc>
                <a:spcPct val="80000"/>
              </a:lnSpc>
              <a:buNone/>
            </a:pPr>
            <a:r>
              <a:rPr lang="en-US" altLang="zh-CN" sz="1200" noProof="1">
                <a:latin typeface="Consolas" panose="020B0609020204030204" charset="0"/>
              </a:rPr>
              <a:t>	    </a:t>
            </a:r>
            <a:r>
              <a:rPr lang="en-US" altLang="zh-CN" sz="1200" noProof="1">
                <a:solidFill>
                  <a:srgbClr val="0000FF"/>
                </a:solidFill>
                <a:latin typeface="Consolas" panose="020B0609020204030204" charset="0"/>
              </a:rPr>
              <a:t>def</a:t>
            </a:r>
            <a:r>
              <a:rPr lang="en-US" altLang="zh-CN" sz="1200" noProof="1">
                <a:latin typeface="Consolas" panose="020B0609020204030204" charset="0"/>
              </a:rPr>
              <a:t> __set(self, v):</a:t>
            </a:r>
          </a:p>
          <a:p>
            <a:pPr marL="1905" indent="-344805">
              <a:lnSpc>
                <a:spcPct val="80000"/>
              </a:lnSpc>
              <a:buNone/>
            </a:pPr>
            <a:r>
              <a:rPr lang="en-US" altLang="zh-CN" sz="1200" noProof="1">
                <a:latin typeface="Consolas" panose="020B0609020204030204" charset="0"/>
              </a:rPr>
              <a:t>		self.__value = v</a:t>
            </a:r>
          </a:p>
          <a:p>
            <a:pPr marL="1905" indent="-344805">
              <a:lnSpc>
                <a:spcPct val="80000"/>
              </a:lnSpc>
              <a:buNone/>
            </a:pPr>
            <a:endParaRPr lang="en-US" altLang="zh-CN" sz="1200" noProof="1">
              <a:latin typeface="Consolas" panose="020B0609020204030204" charset="0"/>
            </a:endParaRPr>
          </a:p>
          <a:p>
            <a:pPr marL="1905" indent="-344805">
              <a:lnSpc>
                <a:spcPct val="80000"/>
              </a:lnSpc>
              <a:buNone/>
            </a:pPr>
            <a:r>
              <a:rPr lang="en-US" altLang="zh-CN" sz="1200" noProof="1">
                <a:latin typeface="Consolas" panose="020B0609020204030204" charset="0"/>
              </a:rPr>
              <a:t>	    </a:t>
            </a:r>
            <a:r>
              <a:rPr lang="en-US" altLang="zh-CN" sz="1200" noProof="1">
                <a:solidFill>
                  <a:srgbClr val="0000FF"/>
                </a:solidFill>
                <a:latin typeface="Consolas" panose="020B0609020204030204" charset="0"/>
              </a:rPr>
              <a:t>def</a:t>
            </a:r>
            <a:r>
              <a:rPr lang="en-US" altLang="zh-CN" sz="1200" noProof="1">
                <a:latin typeface="Consolas" panose="020B0609020204030204" charset="0"/>
              </a:rPr>
              <a:t> __del(self):</a:t>
            </a:r>
          </a:p>
          <a:p>
            <a:pPr marL="1905" indent="-344805">
              <a:lnSpc>
                <a:spcPct val="80000"/>
              </a:lnSpc>
              <a:buNone/>
            </a:pPr>
            <a:r>
              <a:rPr lang="en-US" altLang="zh-CN" sz="1200" noProof="1">
                <a:latin typeface="Consolas" panose="020B0609020204030204" charset="0"/>
              </a:rPr>
              <a:t>		del self.__value</a:t>
            </a:r>
          </a:p>
          <a:p>
            <a:pPr marL="1905" indent="-344805">
              <a:lnSpc>
                <a:spcPct val="80000"/>
              </a:lnSpc>
              <a:buNone/>
            </a:pPr>
            <a:endParaRPr lang="en-US" altLang="zh-CN" sz="1200" noProof="1">
              <a:latin typeface="Consolas" panose="020B0609020204030204" charset="0"/>
            </a:endParaRPr>
          </a:p>
          <a:p>
            <a:pPr marL="1905" indent="-344805">
              <a:lnSpc>
                <a:spcPct val="80000"/>
              </a:lnSpc>
              <a:buNone/>
            </a:pPr>
            <a:r>
              <a:rPr lang="en-US" altLang="zh-CN" sz="1200" noProof="1">
                <a:latin typeface="Consolas" panose="020B0609020204030204" charset="0"/>
              </a:rPr>
              <a:t>	    value = </a:t>
            </a:r>
            <a:r>
              <a:rPr lang="en-US" altLang="zh-CN" sz="1200" noProof="1">
                <a:solidFill>
                  <a:srgbClr val="FF0000"/>
                </a:solidFill>
                <a:latin typeface="Consolas" panose="020B0609020204030204" charset="0"/>
              </a:rPr>
              <a:t>property(__get, __set, __del)</a:t>
            </a:r>
          </a:p>
          <a:p>
            <a:pPr marL="1905" indent="-344805">
              <a:lnSpc>
                <a:spcPct val="80000"/>
              </a:lnSpc>
              <a:buNone/>
            </a:pPr>
            <a:endParaRPr lang="en-US" altLang="zh-CN" sz="1200" noProof="1">
              <a:latin typeface="Consolas" panose="020B0609020204030204" charset="0"/>
            </a:endParaRPr>
          </a:p>
          <a:p>
            <a:pPr marL="1905" indent="-344805">
              <a:lnSpc>
                <a:spcPct val="80000"/>
              </a:lnSpc>
              <a:buNone/>
            </a:pPr>
            <a:r>
              <a:rPr lang="en-US" altLang="zh-CN" sz="1200" noProof="1">
                <a:latin typeface="Consolas" panose="020B0609020204030204" charset="0"/>
              </a:rPr>
              <a:t>	    </a:t>
            </a:r>
            <a:r>
              <a:rPr lang="en-US" altLang="zh-CN" sz="1200" noProof="1">
                <a:solidFill>
                  <a:srgbClr val="0000FF"/>
                </a:solidFill>
                <a:latin typeface="Consolas" panose="020B0609020204030204" charset="0"/>
              </a:rPr>
              <a:t>def</a:t>
            </a:r>
            <a:r>
              <a:rPr lang="en-US" altLang="zh-CN" sz="1200" noProof="1">
                <a:latin typeface="Consolas" panose="020B0609020204030204" charset="0"/>
              </a:rPr>
              <a:t> show(self):</a:t>
            </a:r>
          </a:p>
          <a:p>
            <a:pPr marL="1905" indent="-344805">
              <a:lnSpc>
                <a:spcPct val="80000"/>
              </a:lnSpc>
              <a:buNone/>
            </a:pPr>
            <a:r>
              <a:rPr lang="en-US" altLang="zh-CN" sz="1200" noProof="1">
                <a:latin typeface="Consolas" panose="020B0609020204030204" charset="0"/>
              </a:rPr>
              <a:t>		print(self.__value)</a:t>
            </a:r>
          </a:p>
        </p:txBody>
      </p:sp>
      <p:sp>
        <p:nvSpPr>
          <p:cNvPr id="6656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27</a:t>
            </a:fld>
            <a:endParaRPr lang="zh-CN" altLang="en-US" sz="1050" dirty="0"/>
          </a:p>
        </p:txBody>
      </p:sp>
      <p:sp>
        <p:nvSpPr>
          <p:cNvPr id="6" name="标题 43009"/>
          <p:cNvSpPr>
            <a:spLocks noGrp="1"/>
          </p:cNvSpPr>
          <p:nvPr>
            <p:ph type="title"/>
          </p:nvPr>
        </p:nvSpPr>
        <p:spPr>
          <a:xfrm>
            <a:off x="395536" y="958802"/>
            <a:ext cx="9116695" cy="474876"/>
          </a:xfrm>
        </p:spPr>
        <p:txBody>
          <a:bodyPr anchor="ctr">
            <a:normAutofit fontScale="90000"/>
          </a:bodyPr>
          <a:lstStyle/>
          <a:p>
            <a:pPr marL="457200" indent="-457200">
              <a:buClr>
                <a:srgbClr val="FF0000"/>
              </a:buClr>
              <a:buFont typeface="Wingdings" panose="05000000000000000000" pitchFamily="2" charset="2"/>
              <a:buChar char="Ø"/>
            </a:pPr>
            <a:r>
              <a:rPr lang="en-US" altLang="zh-CN" sz="2800" noProof="1">
                <a:latin typeface="Arial" panose="020B0604020202020204" pitchFamily="34" charset="0"/>
                <a:ea typeface="仿宋" panose="02010609060101010101" pitchFamily="49" charset="-122"/>
                <a:cs typeface="+mn-cs"/>
              </a:rPr>
              <a:t>Python 3.x</a:t>
            </a:r>
            <a:r>
              <a:rPr lang="zh-CN" altLang="en-US" sz="2800" noProof="1">
                <a:latin typeface="Arial" panose="020B0604020202020204" pitchFamily="34" charset="0"/>
                <a:ea typeface="仿宋" panose="02010609060101010101" pitchFamily="49" charset="-122"/>
                <a:cs typeface="+mn-cs"/>
              </a:rPr>
              <a:t>中的属性</a:t>
            </a:r>
          </a:p>
        </p:txBody>
      </p:sp>
      <p:sp>
        <p:nvSpPr>
          <p:cNvPr id="12" name="文本占位符 47106"/>
          <p:cNvSpPr txBox="1"/>
          <p:nvPr/>
        </p:nvSpPr>
        <p:spPr bwMode="auto">
          <a:xfrm>
            <a:off x="5386026" y="1772816"/>
            <a:ext cx="2736304"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spcBef>
                <a:spcPct val="0"/>
              </a:spcBef>
              <a:buSzPct val="90000"/>
              <a:buFont typeface="Arial" panose="020B0604020202020204" pitchFamily="34" charset="0"/>
              <a:buNone/>
            </a:pPr>
            <a:r>
              <a:rPr lang="en-US" altLang="zh-CN" sz="1200" dirty="0">
                <a:latin typeface="Consolas" panose="020B0609020204030204" charset="0"/>
              </a:rPr>
              <a:t>&gt;&gt;&gt; t = Test(3)</a:t>
            </a:r>
          </a:p>
          <a:p>
            <a:pPr marL="1905" indent="-344805">
              <a:spcBef>
                <a:spcPct val="0"/>
              </a:spcBef>
              <a:buSzPct val="90000"/>
              <a:buFont typeface="Arial" panose="020B0604020202020204" pitchFamily="34" charset="0"/>
              <a:buNone/>
            </a:pPr>
            <a:r>
              <a:rPr lang="en-US" altLang="zh-CN" sz="1200" dirty="0">
                <a:latin typeface="Consolas" panose="020B0609020204030204" charset="0"/>
              </a:rPr>
              <a:t>&gt;&gt;&gt; </a:t>
            </a:r>
            <a:r>
              <a:rPr lang="en-US" altLang="zh-CN" sz="1200" dirty="0" err="1">
                <a:latin typeface="Consolas" panose="020B0609020204030204" charset="0"/>
              </a:rPr>
              <a:t>t.show</a:t>
            </a:r>
            <a:r>
              <a:rPr lang="en-US" altLang="zh-CN" sz="1200" dirty="0">
                <a:latin typeface="Consolas" panose="020B0609020204030204" charset="0"/>
              </a:rPr>
              <a:t>()</a:t>
            </a:r>
          </a:p>
          <a:p>
            <a:pPr marL="1905" indent="-344805">
              <a:spcBef>
                <a:spcPct val="0"/>
              </a:spcBef>
              <a:buSzPct val="90000"/>
              <a:buFont typeface="Arial" panose="020B0604020202020204" pitchFamily="34" charset="0"/>
              <a:buNone/>
            </a:pPr>
            <a:r>
              <a:rPr lang="en-US" altLang="zh-CN" sz="1200" dirty="0">
                <a:solidFill>
                  <a:srgbClr val="0000FF"/>
                </a:solidFill>
                <a:latin typeface="Consolas" panose="020B0609020204030204" charset="0"/>
              </a:rPr>
              <a:t>3</a:t>
            </a:r>
          </a:p>
          <a:p>
            <a:pPr marL="1905" indent="-344805">
              <a:spcBef>
                <a:spcPct val="0"/>
              </a:spcBef>
              <a:buSzPct val="90000"/>
              <a:buFont typeface="Arial" panose="020B0604020202020204" pitchFamily="34" charset="0"/>
              <a:buNone/>
            </a:pPr>
            <a:r>
              <a:rPr lang="en-US" altLang="zh-CN" sz="1200" dirty="0">
                <a:latin typeface="Consolas" panose="020B0609020204030204" charset="0"/>
              </a:rPr>
              <a:t>&gt;&gt;&gt; </a:t>
            </a:r>
            <a:r>
              <a:rPr lang="en-US" altLang="zh-CN" sz="1200" dirty="0" err="1">
                <a:latin typeface="Consolas" panose="020B0609020204030204" charset="0"/>
              </a:rPr>
              <a:t>t.value</a:t>
            </a:r>
            <a:endParaRPr lang="en-US" altLang="zh-CN" sz="1200" dirty="0">
              <a:latin typeface="Consolas" panose="020B0609020204030204" charset="0"/>
            </a:endParaRPr>
          </a:p>
          <a:p>
            <a:pPr marL="1905" indent="-344805">
              <a:spcBef>
                <a:spcPct val="0"/>
              </a:spcBef>
              <a:buSzPct val="90000"/>
              <a:buFont typeface="Arial" panose="020B0604020202020204" pitchFamily="34" charset="0"/>
              <a:buNone/>
            </a:pPr>
            <a:r>
              <a:rPr lang="en-US" altLang="zh-CN" sz="1200" dirty="0">
                <a:solidFill>
                  <a:srgbClr val="0000FF"/>
                </a:solidFill>
                <a:latin typeface="Consolas" panose="020B0609020204030204" charset="0"/>
              </a:rPr>
              <a:t>3</a:t>
            </a:r>
          </a:p>
          <a:p>
            <a:pPr marL="1905" indent="-344805">
              <a:spcBef>
                <a:spcPct val="0"/>
              </a:spcBef>
              <a:buSzPct val="90000"/>
              <a:buFont typeface="Arial" panose="020B0604020202020204" pitchFamily="34" charset="0"/>
              <a:buNone/>
            </a:pPr>
            <a:r>
              <a:rPr lang="en-US" altLang="zh-CN" sz="1200" dirty="0">
                <a:latin typeface="Consolas" panose="020B0609020204030204" charset="0"/>
              </a:rPr>
              <a:t>&gt;&gt;&gt; </a:t>
            </a:r>
            <a:r>
              <a:rPr lang="en-US" altLang="zh-CN" sz="1200" dirty="0" err="1">
                <a:latin typeface="Consolas" panose="020B0609020204030204" charset="0"/>
              </a:rPr>
              <a:t>t.value</a:t>
            </a:r>
            <a:r>
              <a:rPr lang="en-US" altLang="zh-CN" sz="1200" dirty="0">
                <a:latin typeface="Consolas" panose="020B0609020204030204" charset="0"/>
              </a:rPr>
              <a:t> = 5</a:t>
            </a:r>
          </a:p>
          <a:p>
            <a:pPr marL="1905" indent="-344805">
              <a:spcBef>
                <a:spcPct val="0"/>
              </a:spcBef>
              <a:buSzPct val="90000"/>
              <a:buFont typeface="Arial" panose="020B0604020202020204" pitchFamily="34" charset="0"/>
              <a:buNone/>
            </a:pPr>
            <a:r>
              <a:rPr lang="en-US" altLang="zh-CN" sz="1200" dirty="0">
                <a:latin typeface="Consolas" panose="020B0609020204030204" charset="0"/>
              </a:rPr>
              <a:t>&gt;&gt;&gt; </a:t>
            </a:r>
            <a:r>
              <a:rPr lang="en-US" altLang="zh-CN" sz="1200" dirty="0" err="1">
                <a:latin typeface="Consolas" panose="020B0609020204030204" charset="0"/>
              </a:rPr>
              <a:t>t.show</a:t>
            </a:r>
            <a:r>
              <a:rPr lang="en-US" altLang="zh-CN" sz="1200" dirty="0">
                <a:latin typeface="Consolas" panose="020B0609020204030204" charset="0"/>
              </a:rPr>
              <a:t>()</a:t>
            </a:r>
          </a:p>
          <a:p>
            <a:pPr marL="1905" indent="-344805">
              <a:spcBef>
                <a:spcPct val="0"/>
              </a:spcBef>
              <a:buSzPct val="90000"/>
              <a:buFont typeface="Arial" panose="020B0604020202020204" pitchFamily="34" charset="0"/>
              <a:buNone/>
            </a:pPr>
            <a:r>
              <a:rPr lang="en-US" altLang="zh-CN" sz="1200" dirty="0">
                <a:solidFill>
                  <a:srgbClr val="0000FF"/>
                </a:solidFill>
                <a:latin typeface="Consolas" panose="020B0609020204030204" charset="0"/>
              </a:rPr>
              <a:t>5</a:t>
            </a:r>
          </a:p>
          <a:p>
            <a:pPr marL="1905" indent="-344805">
              <a:spcBef>
                <a:spcPct val="0"/>
              </a:spcBef>
              <a:buSzPct val="90000"/>
              <a:buFont typeface="Arial" panose="020B0604020202020204" pitchFamily="34" charset="0"/>
              <a:buNone/>
            </a:pPr>
            <a:r>
              <a:rPr lang="en-US" altLang="zh-CN" sz="1200" dirty="0">
                <a:latin typeface="Consolas" panose="020B0609020204030204" charset="0"/>
              </a:rPr>
              <a:t>&gt;&gt;&gt; </a:t>
            </a:r>
            <a:r>
              <a:rPr lang="en-US" altLang="zh-CN" sz="1200" dirty="0" err="1">
                <a:latin typeface="Consolas" panose="020B0609020204030204" charset="0"/>
              </a:rPr>
              <a:t>t.value</a:t>
            </a:r>
            <a:endParaRPr lang="en-US" altLang="zh-CN" sz="1200" dirty="0">
              <a:latin typeface="Consolas" panose="020B0609020204030204" charset="0"/>
            </a:endParaRPr>
          </a:p>
          <a:p>
            <a:pPr marL="1905" indent="-344805">
              <a:spcBef>
                <a:spcPct val="0"/>
              </a:spcBef>
              <a:buSzPct val="90000"/>
              <a:buFont typeface="Arial" panose="020B0604020202020204" pitchFamily="34" charset="0"/>
              <a:buNone/>
            </a:pPr>
            <a:r>
              <a:rPr lang="en-US" altLang="zh-CN" sz="1200" dirty="0">
                <a:solidFill>
                  <a:srgbClr val="0000FF"/>
                </a:solidFill>
                <a:latin typeface="Consolas" panose="020B0609020204030204" charset="0"/>
              </a:rPr>
              <a:t>5</a:t>
            </a:r>
          </a:p>
        </p:txBody>
      </p:sp>
      <p:sp>
        <p:nvSpPr>
          <p:cNvPr id="3" name="矩形 2"/>
          <p:cNvSpPr/>
          <p:nvPr/>
        </p:nvSpPr>
        <p:spPr>
          <a:xfrm>
            <a:off x="3677047" y="4648013"/>
            <a:ext cx="5436096" cy="1938992"/>
          </a:xfrm>
          <a:prstGeom prst="rect">
            <a:avLst/>
          </a:prstGeom>
        </p:spPr>
        <p:txBody>
          <a:bodyPr wrap="square">
            <a:spAutoFit/>
          </a:bodyPr>
          <a:lstStyle/>
          <a:p>
            <a:pPr marL="1905" indent="-344805">
              <a:buSzPct val="90000"/>
            </a:pPr>
            <a:r>
              <a:rPr lang="en-US" altLang="zh-CN" sz="1200" dirty="0">
                <a:latin typeface="Consolas" panose="020B0609020204030204" charset="0"/>
              </a:rPr>
              <a:t>&gt;&gt;&gt; del </a:t>
            </a:r>
            <a:r>
              <a:rPr lang="en-US" altLang="zh-CN" sz="1200" dirty="0" err="1">
                <a:latin typeface="Consolas" panose="020B0609020204030204" charset="0"/>
              </a:rPr>
              <a:t>t.value</a:t>
            </a:r>
            <a:r>
              <a:rPr lang="en-US" altLang="zh-CN" sz="1200" dirty="0">
                <a:latin typeface="Consolas" panose="020B0609020204030204" charset="0"/>
              </a:rPr>
              <a:t>            </a:t>
            </a:r>
            <a:r>
              <a:rPr lang="en-US" altLang="zh-CN" sz="1200" dirty="0">
                <a:solidFill>
                  <a:srgbClr val="0000FF"/>
                </a:solidFill>
                <a:latin typeface="Consolas" panose="020B0609020204030204" charset="0"/>
              </a:rPr>
              <a:t>#</a:t>
            </a:r>
            <a:r>
              <a:rPr lang="zh-CN" altLang="en-US" sz="1200" dirty="0">
                <a:solidFill>
                  <a:srgbClr val="0000FF"/>
                </a:solidFill>
                <a:latin typeface="Consolas" panose="020B0609020204030204" charset="0"/>
              </a:rPr>
              <a:t>删除属性</a:t>
            </a:r>
          </a:p>
          <a:p>
            <a:pPr marL="1905" indent="-344805">
              <a:buSzPct val="90000"/>
            </a:pPr>
            <a:r>
              <a:rPr lang="en-US" altLang="zh-CN" sz="1200" dirty="0">
                <a:latin typeface="Consolas" panose="020B0609020204030204" charset="0"/>
              </a:rPr>
              <a:t>&gt;&gt;&gt; </a:t>
            </a:r>
            <a:r>
              <a:rPr lang="en-US" altLang="zh-CN" sz="1200" dirty="0" err="1">
                <a:latin typeface="Consolas" panose="020B0609020204030204" charset="0"/>
              </a:rPr>
              <a:t>t.value</a:t>
            </a:r>
            <a:r>
              <a:rPr lang="en-US" altLang="zh-CN" sz="1200" dirty="0">
                <a:latin typeface="Consolas" panose="020B0609020204030204" charset="0"/>
              </a:rPr>
              <a:t>                </a:t>
            </a:r>
            <a:r>
              <a:rPr lang="en-US" altLang="zh-CN" sz="1200" dirty="0">
                <a:solidFill>
                  <a:srgbClr val="0000FF"/>
                </a:solidFill>
                <a:latin typeface="Consolas" panose="020B0609020204030204" charset="0"/>
              </a:rPr>
              <a:t>#</a:t>
            </a:r>
            <a:r>
              <a:rPr lang="zh-CN" altLang="en-US" sz="1200" dirty="0">
                <a:solidFill>
                  <a:srgbClr val="0000FF"/>
                </a:solidFill>
                <a:latin typeface="Consolas" panose="020B0609020204030204" charset="0"/>
              </a:rPr>
              <a:t>对应的私有数据成员已删除</a:t>
            </a:r>
          </a:p>
          <a:p>
            <a:pPr marL="1905" indent="-344805">
              <a:buSzPct val="90000"/>
            </a:pPr>
            <a:r>
              <a:rPr lang="en-US" altLang="zh-CN" sz="1200" dirty="0" err="1">
                <a:solidFill>
                  <a:srgbClr val="FF0000"/>
                </a:solidFill>
                <a:latin typeface="Consolas" panose="020B0609020204030204" charset="0"/>
              </a:rPr>
              <a:t>AttributeError</a:t>
            </a:r>
            <a:r>
              <a:rPr lang="en-US" altLang="zh-CN" sz="1200" dirty="0">
                <a:solidFill>
                  <a:srgbClr val="FF0000"/>
                </a:solidFill>
                <a:latin typeface="Consolas" panose="020B0609020204030204" charset="0"/>
              </a:rPr>
              <a:t>: 'Test' object has no attribute '_</a:t>
            </a:r>
            <a:r>
              <a:rPr lang="en-US" altLang="zh-CN" sz="1200" dirty="0" err="1">
                <a:solidFill>
                  <a:srgbClr val="FF0000"/>
                </a:solidFill>
                <a:latin typeface="Consolas" panose="020B0609020204030204" charset="0"/>
              </a:rPr>
              <a:t>Test__value</a:t>
            </a:r>
            <a:r>
              <a:rPr lang="en-US" altLang="zh-CN" sz="1200" dirty="0">
                <a:solidFill>
                  <a:srgbClr val="FF0000"/>
                </a:solidFill>
                <a:latin typeface="Consolas" panose="020B0609020204030204" charset="0"/>
              </a:rPr>
              <a:t>'</a:t>
            </a:r>
          </a:p>
          <a:p>
            <a:pPr marL="1905" indent="-344805">
              <a:buSzPct val="90000"/>
            </a:pPr>
            <a:r>
              <a:rPr lang="en-US" altLang="zh-CN" sz="1200" dirty="0">
                <a:latin typeface="Consolas" panose="020B0609020204030204" charset="0"/>
              </a:rPr>
              <a:t>&gt;&gt;&gt; </a:t>
            </a:r>
            <a:r>
              <a:rPr lang="en-US" altLang="zh-CN" sz="1200" dirty="0" err="1">
                <a:latin typeface="Consolas" panose="020B0609020204030204" charset="0"/>
              </a:rPr>
              <a:t>t.show</a:t>
            </a:r>
            <a:r>
              <a:rPr lang="en-US" altLang="zh-CN" sz="1200" dirty="0">
                <a:latin typeface="Consolas" panose="020B0609020204030204" charset="0"/>
              </a:rPr>
              <a:t>()</a:t>
            </a:r>
            <a:endParaRPr lang="zh-CN" altLang="en-US" sz="1200" dirty="0">
              <a:latin typeface="Consolas" panose="020B0609020204030204" charset="0"/>
            </a:endParaRPr>
          </a:p>
          <a:p>
            <a:pPr marL="1905" indent="-344805">
              <a:buSzPct val="90000"/>
            </a:pPr>
            <a:r>
              <a:rPr lang="en-US" altLang="zh-CN" sz="1200" dirty="0" err="1">
                <a:solidFill>
                  <a:srgbClr val="FF0000"/>
                </a:solidFill>
                <a:latin typeface="Consolas" panose="020B0609020204030204" charset="0"/>
              </a:rPr>
              <a:t>AttributeError</a:t>
            </a:r>
            <a:r>
              <a:rPr lang="en-US" altLang="zh-CN" sz="1200" dirty="0">
                <a:solidFill>
                  <a:srgbClr val="FF0000"/>
                </a:solidFill>
                <a:latin typeface="Consolas" panose="020B0609020204030204" charset="0"/>
              </a:rPr>
              <a:t>: 'Test' object has no attribute '_</a:t>
            </a:r>
            <a:r>
              <a:rPr lang="en-US" altLang="zh-CN" sz="1200" dirty="0" err="1">
                <a:solidFill>
                  <a:srgbClr val="FF0000"/>
                </a:solidFill>
                <a:latin typeface="Consolas" panose="020B0609020204030204" charset="0"/>
              </a:rPr>
              <a:t>Test__value</a:t>
            </a:r>
            <a:r>
              <a:rPr lang="en-US" altLang="zh-CN" sz="1200" dirty="0">
                <a:solidFill>
                  <a:srgbClr val="FF0000"/>
                </a:solidFill>
                <a:latin typeface="Consolas" panose="020B0609020204030204" charset="0"/>
              </a:rPr>
              <a:t>'</a:t>
            </a:r>
          </a:p>
          <a:p>
            <a:pPr marL="1905" indent="-344805">
              <a:buSzPct val="90000"/>
            </a:pPr>
            <a:r>
              <a:rPr lang="en-US" altLang="zh-CN" sz="1200" dirty="0">
                <a:latin typeface="Consolas" panose="020B0609020204030204" charset="0"/>
              </a:rPr>
              <a:t>&gt;&gt;&gt; </a:t>
            </a:r>
            <a:r>
              <a:rPr lang="en-US" altLang="zh-CN" sz="1200" dirty="0" err="1">
                <a:latin typeface="Consolas" panose="020B0609020204030204" charset="0"/>
              </a:rPr>
              <a:t>t.value</a:t>
            </a:r>
            <a:r>
              <a:rPr lang="en-US" altLang="zh-CN" sz="1200" dirty="0">
                <a:latin typeface="Consolas" panose="020B0609020204030204" charset="0"/>
              </a:rPr>
              <a:t> =1             </a:t>
            </a:r>
            <a:r>
              <a:rPr lang="en-US" altLang="zh-CN" sz="1200" dirty="0">
                <a:solidFill>
                  <a:srgbClr val="0000FF"/>
                </a:solidFill>
                <a:latin typeface="Consolas" panose="020B0609020204030204" charset="0"/>
              </a:rPr>
              <a:t>#</a:t>
            </a:r>
            <a:r>
              <a:rPr lang="zh-CN" altLang="en-US" sz="1200" dirty="0">
                <a:solidFill>
                  <a:srgbClr val="0000FF"/>
                </a:solidFill>
                <a:latin typeface="Consolas" panose="020B0609020204030204" charset="0"/>
              </a:rPr>
              <a:t>为对象动态增加属性和对应的私有数据成员</a:t>
            </a:r>
          </a:p>
          <a:p>
            <a:pPr marL="1905" indent="-344805">
              <a:buSzPct val="90000"/>
            </a:pPr>
            <a:r>
              <a:rPr lang="en-US" altLang="zh-CN" sz="1200" dirty="0">
                <a:latin typeface="Consolas" panose="020B0609020204030204" charset="0"/>
              </a:rPr>
              <a:t>&gt;&gt;&gt; </a:t>
            </a:r>
            <a:r>
              <a:rPr lang="en-US" altLang="zh-CN" sz="1200" dirty="0" err="1">
                <a:latin typeface="Consolas" panose="020B0609020204030204" charset="0"/>
              </a:rPr>
              <a:t>t.show</a:t>
            </a:r>
            <a:r>
              <a:rPr lang="en-US" altLang="zh-CN" sz="1200" dirty="0">
                <a:latin typeface="Consolas" panose="020B0609020204030204" charset="0"/>
              </a:rPr>
              <a:t>()</a:t>
            </a:r>
          </a:p>
          <a:p>
            <a:pPr marL="1905" indent="-344805">
              <a:buSzPct val="90000"/>
            </a:pPr>
            <a:r>
              <a:rPr lang="en-US" altLang="zh-CN" sz="1200" dirty="0">
                <a:solidFill>
                  <a:srgbClr val="0000FF"/>
                </a:solidFill>
                <a:latin typeface="Consolas" panose="020B0609020204030204" charset="0"/>
              </a:rPr>
              <a:t>1</a:t>
            </a:r>
          </a:p>
          <a:p>
            <a:pPr marL="1905" indent="-344805">
              <a:buSzPct val="90000"/>
            </a:pPr>
            <a:r>
              <a:rPr lang="en-US" altLang="zh-CN" sz="1200" dirty="0">
                <a:latin typeface="Consolas" panose="020B0609020204030204" charset="0"/>
              </a:rPr>
              <a:t>&gt;&gt;&gt; </a:t>
            </a:r>
            <a:r>
              <a:rPr lang="en-US" altLang="zh-CN" sz="1200" dirty="0" err="1">
                <a:latin typeface="Consolas" panose="020B0609020204030204" charset="0"/>
              </a:rPr>
              <a:t>t.value</a:t>
            </a:r>
            <a:endParaRPr lang="en-US" altLang="zh-CN" sz="1200" dirty="0">
              <a:latin typeface="Consolas" panose="020B0609020204030204" charset="0"/>
            </a:endParaRPr>
          </a:p>
          <a:p>
            <a:pPr marL="1905" indent="-344805">
              <a:buSzPct val="90000"/>
            </a:pPr>
            <a:r>
              <a:rPr lang="en-US" altLang="zh-CN" sz="1200" dirty="0">
                <a:solidFill>
                  <a:srgbClr val="0000FF"/>
                </a:solidFill>
                <a:latin typeface="Consolas" panose="020B0609020204030204" charset="0"/>
              </a:rPr>
              <a:t>1</a:t>
            </a:r>
          </a:p>
        </p:txBody>
      </p:sp>
      <p:grpSp>
        <p:nvGrpSpPr>
          <p:cNvPr id="14" name="组合 109"/>
          <p:cNvGrpSpPr/>
          <p:nvPr/>
        </p:nvGrpSpPr>
        <p:grpSpPr>
          <a:xfrm>
            <a:off x="251520" y="125070"/>
            <a:ext cx="4320480" cy="651944"/>
            <a:chOff x="648595" y="4599564"/>
            <a:chExt cx="4320480" cy="651944"/>
          </a:xfrm>
        </p:grpSpPr>
        <p:sp>
          <p:nvSpPr>
            <p:cNvPr id="15"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16" name="图片 15"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7" name="TextBox 6"/>
            <p:cNvSpPr txBox="1">
              <a:spLocks noChangeArrowheads="1"/>
            </p:cNvSpPr>
            <p:nvPr/>
          </p:nvSpPr>
          <p:spPr bwMode="auto">
            <a:xfrm>
              <a:off x="648595"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6.4 </a:t>
              </a:r>
              <a:r>
                <a:rPr lang="zh-CN" altLang="en-US" sz="3600" b="1" dirty="0">
                  <a:latin typeface="Times New Roman" panose="02020603050405020304" pitchFamily="18" charset="0"/>
                  <a:ea typeface="黑体" panose="02010609060101010101" pitchFamily="49" charset="-122"/>
                </a:rPr>
                <a:t> 属性 </a:t>
              </a:r>
            </a:p>
          </p:txBody>
        </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08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8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83">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083">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083">
                                            <p:txEl>
                                              <p:pRg st="15" end="1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083">
                                            <p:txEl>
                                              <p:pRg st="17" end="1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083">
                                            <p:txEl>
                                              <p:pRg st="18" end="1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3" end="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
                                            <p:txEl>
                                              <p:pRg st="6" end="6"/>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
                                            <p:txEl>
                                              <p:pRg st="7" end="7"/>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
                                            <p:txEl>
                                              <p:pRg st="8" end="8"/>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t>28</a:t>
            </a:fld>
            <a:endParaRPr lang="zh-CN" altLang="en-US" dirty="0"/>
          </a:p>
        </p:txBody>
      </p:sp>
      <p:sp>
        <p:nvSpPr>
          <p:cNvPr id="10" name="文本占位符 52226"/>
          <p:cNvSpPr txBox="1">
            <a:spLocks noChangeArrowheads="1"/>
          </p:cNvSpPr>
          <p:nvPr/>
        </p:nvSpPr>
        <p:spPr bwMode="auto">
          <a:xfrm>
            <a:off x="683568" y="1441582"/>
            <a:ext cx="8229600" cy="4678451"/>
          </a:xfrm>
          <a:prstGeom prst="rect">
            <a:avLst/>
          </a:prstGeom>
          <a:noFill/>
          <a:ln w="9525">
            <a:noFill/>
            <a:miter lim="800000"/>
          </a:ln>
        </p:spPr>
        <p:txBody>
          <a:bodyPr vert="horz" wrap="square" lIns="91440" tIns="45720" rIns="91440" bIns="45720" numCol="1" anchor="t" anchorCtr="0" compatLnSpc="1">
            <a:normAutofit/>
          </a:bodyPr>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30000"/>
              </a:lnSpc>
              <a:spcBef>
                <a:spcPts val="600"/>
              </a:spcBef>
              <a:spcAft>
                <a:spcPts val="600"/>
              </a:spcAft>
              <a:buClr>
                <a:srgbClr val="FF0000"/>
              </a:buClr>
              <a:buSzPct val="90000"/>
              <a:buFont typeface="Wingdings" panose="05000000000000000000" pitchFamily="2" charset="2"/>
              <a:buChar char="n"/>
            </a:pPr>
            <a:r>
              <a:rPr lang="zh-CN" altLang="en-US" sz="2000" dirty="0"/>
              <a:t>继承是用来实现</a:t>
            </a:r>
            <a:r>
              <a:rPr lang="zh-CN" altLang="en-US" sz="2000" dirty="0">
                <a:solidFill>
                  <a:srgbClr val="FF0000"/>
                </a:solidFill>
              </a:rPr>
              <a:t>代码复用和设计复用</a:t>
            </a:r>
            <a:r>
              <a:rPr lang="zh-CN" altLang="en-US" sz="2000" dirty="0"/>
              <a:t>的机制，是面向对象程序设计的重要特性之一。设计一个新类时，如果可以继承一个已有的设计良好的类然后进行二次开发，无疑会大幅度减少开发工作量。</a:t>
            </a:r>
          </a:p>
          <a:p>
            <a:pPr>
              <a:lnSpc>
                <a:spcPct val="130000"/>
              </a:lnSpc>
              <a:spcBef>
                <a:spcPts val="600"/>
              </a:spcBef>
              <a:spcAft>
                <a:spcPts val="600"/>
              </a:spcAft>
              <a:buClr>
                <a:srgbClr val="FF0000"/>
              </a:buClr>
              <a:buSzPct val="90000"/>
              <a:buFont typeface="Wingdings" panose="05000000000000000000" pitchFamily="2" charset="2"/>
              <a:buChar char="n"/>
            </a:pPr>
            <a:r>
              <a:rPr lang="zh-CN" altLang="en-US" sz="2000" dirty="0"/>
              <a:t>在继承关系中，已有的、设计好的类称为</a:t>
            </a:r>
            <a:r>
              <a:rPr lang="zh-CN" altLang="en-US" sz="2000" dirty="0">
                <a:solidFill>
                  <a:srgbClr val="FF0000"/>
                </a:solidFill>
              </a:rPr>
              <a:t>父类或基类</a:t>
            </a:r>
            <a:r>
              <a:rPr lang="zh-CN" altLang="en-US" sz="2000" dirty="0"/>
              <a:t>，新设计的类称为</a:t>
            </a:r>
            <a:r>
              <a:rPr lang="zh-CN" altLang="en-US" sz="2000" dirty="0">
                <a:solidFill>
                  <a:srgbClr val="FF0000"/>
                </a:solidFill>
              </a:rPr>
              <a:t>子类或派生类</a:t>
            </a:r>
            <a:r>
              <a:rPr lang="zh-CN" altLang="en-US" sz="2000" dirty="0"/>
              <a:t>。派生类可以继承父类的公有成员，但是</a:t>
            </a:r>
            <a:r>
              <a:rPr lang="zh-CN" altLang="en-US" sz="2000" dirty="0">
                <a:solidFill>
                  <a:srgbClr val="FF0000"/>
                </a:solidFill>
              </a:rPr>
              <a:t>不能继承其私有成员</a:t>
            </a:r>
            <a:r>
              <a:rPr lang="zh-CN" altLang="en-US" sz="2000" dirty="0"/>
              <a:t>。如果需要在派生类中调用基类的方法，可以使用内置函数</a:t>
            </a:r>
            <a:r>
              <a:rPr lang="en-US" altLang="zh-CN" sz="2000" dirty="0"/>
              <a:t>super()</a:t>
            </a:r>
            <a:r>
              <a:rPr lang="zh-CN" altLang="en-US" sz="2000" dirty="0"/>
              <a:t>或者通过“基类名</a:t>
            </a:r>
            <a:r>
              <a:rPr lang="en-US" altLang="zh-CN" sz="2000" dirty="0"/>
              <a:t>.</a:t>
            </a:r>
            <a:r>
              <a:rPr lang="zh-CN" altLang="en-US" sz="2000" dirty="0"/>
              <a:t>方法名</a:t>
            </a:r>
            <a:r>
              <a:rPr lang="en-US" altLang="zh-CN" sz="2000" dirty="0"/>
              <a:t>()</a:t>
            </a:r>
            <a:r>
              <a:rPr lang="zh-CN" altLang="en-US" sz="2000" dirty="0"/>
              <a:t>”的方式来实现这一目的。</a:t>
            </a:r>
          </a:p>
        </p:txBody>
      </p:sp>
      <p:sp>
        <p:nvSpPr>
          <p:cNvPr id="11" name="矩形 10"/>
          <p:cNvSpPr/>
          <p:nvPr/>
        </p:nvSpPr>
        <p:spPr>
          <a:xfrm>
            <a:off x="457200" y="973501"/>
            <a:ext cx="4762872" cy="461665"/>
          </a:xfrm>
          <a:prstGeom prst="rect">
            <a:avLst/>
          </a:prstGeom>
        </p:spPr>
        <p:txBody>
          <a:bodyPr wrap="square">
            <a:spAutoFit/>
          </a:bodyPr>
          <a:lstStyle/>
          <a:p>
            <a:pPr marL="285750" indent="-285750">
              <a:buClr>
                <a:srgbClr val="FF0000"/>
              </a:buClr>
              <a:buFont typeface="Wingdings" panose="05000000000000000000" pitchFamily="2" charset="2"/>
              <a:buChar char="Ø"/>
              <a:defRPr/>
            </a:pPr>
            <a:r>
              <a:rPr lang="zh-CN" altLang="en-US" sz="2400" b="1" dirty="0">
                <a:latin typeface="Times New Roman" panose="02020603050405020304" pitchFamily="18" charset="0"/>
              </a:rPr>
              <a:t>继承</a:t>
            </a:r>
            <a:r>
              <a:rPr lang="en-US" altLang="zh-CN" sz="2400" b="1" dirty="0">
                <a:latin typeface="Times New Roman" panose="02020603050405020304" pitchFamily="18" charset="0"/>
              </a:rPr>
              <a:t>(</a:t>
            </a:r>
            <a:r>
              <a:rPr lang="en-US" altLang="zh-CN" sz="2400" b="1" dirty="0">
                <a:solidFill>
                  <a:srgbClr val="0000FF"/>
                </a:solidFill>
                <a:latin typeface="Times New Roman" panose="02020603050405020304" pitchFamily="18" charset="0"/>
              </a:rPr>
              <a:t>Inheritance</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机制</a:t>
            </a:r>
          </a:p>
        </p:txBody>
      </p:sp>
      <p:grpSp>
        <p:nvGrpSpPr>
          <p:cNvPr id="12" name="组合 11"/>
          <p:cNvGrpSpPr/>
          <p:nvPr/>
        </p:nvGrpSpPr>
        <p:grpSpPr>
          <a:xfrm>
            <a:off x="-828600" y="71398"/>
            <a:ext cx="7272808" cy="711433"/>
            <a:chOff x="-402543" y="5042189"/>
            <a:chExt cx="7337768" cy="647731"/>
          </a:xfrm>
        </p:grpSpPr>
        <p:sp>
          <p:nvSpPr>
            <p:cNvPr id="13"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4"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6.5  </a:t>
              </a:r>
              <a:r>
                <a:rPr lang="zh-CN" altLang="en-US" sz="3600" b="1" dirty="0">
                  <a:latin typeface="Times New Roman" panose="02020603050405020304" pitchFamily="18" charset="0"/>
                  <a:ea typeface="黑体" panose="02010609060101010101" pitchFamily="49" charset="-122"/>
                </a:rPr>
                <a:t>继承机制</a:t>
              </a:r>
            </a:p>
          </p:txBody>
        </p:sp>
        <p:pic>
          <p:nvPicPr>
            <p:cNvPr id="15" name="图片 14"/>
            <p:cNvPicPr>
              <a:picLocks noChangeAspect="1"/>
            </p:cNvPicPr>
            <p:nvPr/>
          </p:nvPicPr>
          <p:blipFill>
            <a:blip r:embed="rId2"/>
            <a:stretch>
              <a:fillRect/>
            </a:stretch>
          </p:blipFill>
          <p:spPr>
            <a:xfrm>
              <a:off x="1199659" y="5205012"/>
              <a:ext cx="420013" cy="322083"/>
            </a:xfrm>
            <a:prstGeom prst="rect">
              <a:avLst/>
            </a:prstGeom>
          </p:spPr>
        </p:pic>
      </p:grpSp>
    </p:spTree>
  </p:cSld>
  <p:clrMapOvr>
    <a:masterClrMapping/>
  </p:clrMapOvr>
  <p:transition spd="slow" advClick="0">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文本占位符 56322"/>
          <p:cNvSpPr>
            <a:spLocks noGrp="1"/>
          </p:cNvSpPr>
          <p:nvPr>
            <p:ph idx="1"/>
          </p:nvPr>
        </p:nvSpPr>
        <p:spPr>
          <a:xfrm>
            <a:off x="773904" y="1700808"/>
            <a:ext cx="8229600" cy="4686320"/>
          </a:xfrm>
        </p:spPr>
        <p:txBody>
          <a:bodyPr/>
          <a:lstStyle/>
          <a:p>
            <a:pPr>
              <a:lnSpc>
                <a:spcPct val="80000"/>
              </a:lnSpc>
              <a:buClr>
                <a:srgbClr val="FF0000"/>
              </a:buClr>
              <a:buSzPct val="100000"/>
              <a:buFont typeface="Wingdings" panose="05000000000000000000" charset="0"/>
              <a:buChar char="n"/>
            </a:pPr>
            <a:r>
              <a:rPr lang="zh-CN" altLang="en-US" sz="2400" noProof="1"/>
              <a:t>构造函数、私有方法以及普通公开方法的继承原理。</a:t>
            </a:r>
          </a:p>
          <a:p>
            <a:pPr marL="1905" indent="-344805">
              <a:lnSpc>
                <a:spcPct val="80000"/>
              </a:lnSpc>
              <a:buFontTx/>
              <a:buNone/>
            </a:pPr>
            <a:endParaRPr lang="zh-CN" altLang="en-US" sz="1800" noProof="1">
              <a:latin typeface="Consolas" panose="020B0609020204030204" charset="0"/>
            </a:endParaRPr>
          </a:p>
          <a:p>
            <a:pPr marL="1905" indent="-344805">
              <a:lnSpc>
                <a:spcPct val="80000"/>
              </a:lnSpc>
              <a:buFontTx/>
              <a:buNone/>
            </a:pPr>
            <a:r>
              <a:rPr lang="zh-CN" altLang="en-US" sz="1800" noProof="1">
                <a:latin typeface="Consolas" panose="020B0609020204030204" charset="0"/>
              </a:rPr>
              <a:t>&gt;&gt;&gt; </a:t>
            </a:r>
            <a:r>
              <a:rPr lang="zh-CN" altLang="en-US" sz="1800" noProof="1">
                <a:solidFill>
                  <a:srgbClr val="0000FF"/>
                </a:solidFill>
                <a:latin typeface="Consolas" panose="020B0609020204030204" charset="0"/>
              </a:rPr>
              <a:t>class</a:t>
            </a:r>
            <a:r>
              <a:rPr lang="zh-CN" altLang="en-US" sz="1800" noProof="1">
                <a:latin typeface="Consolas" panose="020B0609020204030204" charset="0"/>
              </a:rPr>
              <a:t> A(object):</a:t>
            </a:r>
          </a:p>
          <a:p>
            <a:pPr marL="1905" indent="-344805">
              <a:lnSpc>
                <a:spcPct val="80000"/>
              </a:lnSpc>
              <a:buFontTx/>
              <a:buNone/>
            </a:pPr>
            <a:r>
              <a:rPr lang="zh-CN" altLang="en-US" sz="1800" noProof="1">
                <a:latin typeface="Consolas" panose="020B0609020204030204" charset="0"/>
              </a:rPr>
              <a:t>	    </a:t>
            </a:r>
            <a:r>
              <a:rPr lang="zh-CN" altLang="en-US" sz="1800" noProof="1">
                <a:solidFill>
                  <a:srgbClr val="0000FF"/>
                </a:solidFill>
                <a:latin typeface="Consolas" panose="020B0609020204030204" charset="0"/>
              </a:rPr>
              <a:t>def</a:t>
            </a:r>
            <a:r>
              <a:rPr lang="zh-CN" altLang="en-US" sz="1800" noProof="1">
                <a:latin typeface="Consolas" panose="020B0609020204030204" charset="0"/>
              </a:rPr>
              <a:t> __init__(self):  </a:t>
            </a:r>
            <a:r>
              <a:rPr lang="en-US" altLang="zh-CN" sz="1800" noProof="1">
                <a:solidFill>
                  <a:srgbClr val="0000FF"/>
                </a:solidFill>
                <a:latin typeface="Consolas" panose="020B0609020204030204" charset="0"/>
              </a:rPr>
              <a:t>#</a:t>
            </a:r>
            <a:r>
              <a:rPr lang="zh-CN" altLang="en-US" sz="1800" noProof="1">
                <a:solidFill>
                  <a:srgbClr val="0000FF"/>
                </a:solidFill>
                <a:latin typeface="Consolas" panose="020B0609020204030204" charset="0"/>
              </a:rPr>
              <a:t>构造方法可能会被派生类继承</a:t>
            </a:r>
          </a:p>
          <a:p>
            <a:pPr marL="1905" indent="-344805">
              <a:lnSpc>
                <a:spcPct val="80000"/>
              </a:lnSpc>
              <a:buFontTx/>
              <a:buNone/>
            </a:pPr>
            <a:r>
              <a:rPr lang="zh-CN" altLang="en-US" sz="1800" noProof="1">
                <a:latin typeface="Consolas" panose="020B0609020204030204" charset="0"/>
              </a:rPr>
              <a:t>		self.__private()</a:t>
            </a:r>
          </a:p>
          <a:p>
            <a:pPr marL="1905" indent="-344805">
              <a:lnSpc>
                <a:spcPct val="80000"/>
              </a:lnSpc>
              <a:buFontTx/>
              <a:buNone/>
            </a:pPr>
            <a:r>
              <a:rPr lang="zh-CN" altLang="en-US" sz="1800" noProof="1">
                <a:latin typeface="Consolas" panose="020B0609020204030204" charset="0"/>
              </a:rPr>
              <a:t>		self.public()</a:t>
            </a:r>
          </a:p>
          <a:p>
            <a:pPr marL="1905" indent="-344805">
              <a:lnSpc>
                <a:spcPct val="80000"/>
              </a:lnSpc>
              <a:buFontTx/>
              <a:buNone/>
            </a:pPr>
            <a:endParaRPr lang="zh-CN" altLang="en-US" sz="1800" noProof="1">
              <a:latin typeface="Consolas" panose="020B0609020204030204" charset="0"/>
            </a:endParaRPr>
          </a:p>
          <a:p>
            <a:pPr marL="1905" indent="-344805">
              <a:lnSpc>
                <a:spcPct val="80000"/>
              </a:lnSpc>
              <a:buFontTx/>
              <a:buNone/>
            </a:pPr>
            <a:r>
              <a:rPr lang="zh-CN" altLang="en-US" sz="1800" noProof="1">
                <a:latin typeface="Consolas" panose="020B0609020204030204" charset="0"/>
              </a:rPr>
              <a:t>	    </a:t>
            </a:r>
            <a:r>
              <a:rPr lang="zh-CN" altLang="en-US" sz="1800" noProof="1">
                <a:solidFill>
                  <a:srgbClr val="0000FF"/>
                </a:solidFill>
                <a:latin typeface="Consolas" panose="020B0609020204030204" charset="0"/>
              </a:rPr>
              <a:t>def</a:t>
            </a:r>
            <a:r>
              <a:rPr lang="zh-CN" altLang="en-US" sz="1800" noProof="1">
                <a:latin typeface="Consolas" panose="020B0609020204030204" charset="0"/>
              </a:rPr>
              <a:t> __private(self): </a:t>
            </a:r>
            <a:r>
              <a:rPr lang="en-US" altLang="zh-CN" sz="1800" noProof="1">
                <a:solidFill>
                  <a:srgbClr val="0000FF"/>
                </a:solidFill>
                <a:latin typeface="Consolas" panose="020B0609020204030204" charset="0"/>
              </a:rPr>
              <a:t>#</a:t>
            </a:r>
            <a:r>
              <a:rPr lang="zh-CN" altLang="en-US" sz="1800" noProof="1">
                <a:solidFill>
                  <a:srgbClr val="0000FF"/>
                </a:solidFill>
                <a:latin typeface="Consolas" panose="020B0609020204030204" charset="0"/>
              </a:rPr>
              <a:t>私有方法在派生类中不能直接访问</a:t>
            </a:r>
          </a:p>
          <a:p>
            <a:pPr marL="1905" indent="-344805">
              <a:lnSpc>
                <a:spcPct val="80000"/>
              </a:lnSpc>
              <a:buFontTx/>
              <a:buNone/>
            </a:pPr>
            <a:r>
              <a:rPr lang="zh-CN" altLang="en-US" sz="1800" noProof="1">
                <a:latin typeface="Consolas" panose="020B0609020204030204" charset="0"/>
              </a:rPr>
              <a:t>		</a:t>
            </a:r>
            <a:r>
              <a:rPr lang="zh-CN" altLang="en-US" sz="1800" noProof="1">
                <a:solidFill>
                  <a:srgbClr val="0000FF"/>
                </a:solidFill>
                <a:latin typeface="Consolas" panose="020B0609020204030204" charset="0"/>
              </a:rPr>
              <a:t>print</a:t>
            </a:r>
            <a:r>
              <a:rPr lang="zh-CN" altLang="en-US" sz="1800" noProof="1">
                <a:latin typeface="Consolas" panose="020B0609020204030204" charset="0"/>
              </a:rPr>
              <a:t>('__private() method in A')	</a:t>
            </a:r>
          </a:p>
          <a:p>
            <a:pPr marL="1905" indent="-344805">
              <a:lnSpc>
                <a:spcPct val="80000"/>
              </a:lnSpc>
              <a:buFontTx/>
              <a:buNone/>
            </a:pPr>
            <a:r>
              <a:rPr lang="zh-CN" altLang="en-US" sz="1800" noProof="1">
                <a:latin typeface="Consolas" panose="020B0609020204030204" charset="0"/>
              </a:rPr>
              <a:t>	</a:t>
            </a:r>
          </a:p>
          <a:p>
            <a:pPr marL="1905" indent="-344805">
              <a:lnSpc>
                <a:spcPct val="80000"/>
              </a:lnSpc>
              <a:buFontTx/>
              <a:buNone/>
            </a:pPr>
            <a:r>
              <a:rPr lang="zh-CN" altLang="en-US" sz="1800" noProof="1">
                <a:latin typeface="Consolas" panose="020B0609020204030204" charset="0"/>
              </a:rPr>
              <a:t>	    </a:t>
            </a:r>
            <a:r>
              <a:rPr lang="zh-CN" altLang="en-US" sz="1800" noProof="1">
                <a:solidFill>
                  <a:srgbClr val="0000FF"/>
                </a:solidFill>
                <a:latin typeface="Consolas" panose="020B0609020204030204" charset="0"/>
              </a:rPr>
              <a:t>def</a:t>
            </a:r>
            <a:r>
              <a:rPr lang="zh-CN" altLang="en-US" sz="1800" noProof="1">
                <a:latin typeface="Consolas" panose="020B0609020204030204" charset="0"/>
              </a:rPr>
              <a:t> public(self): </a:t>
            </a:r>
            <a:r>
              <a:rPr lang="en-US" altLang="zh-CN" sz="1800" noProof="1">
                <a:solidFill>
                  <a:srgbClr val="0000FF"/>
                </a:solidFill>
                <a:latin typeface="Consolas" panose="020B0609020204030204" charset="0"/>
              </a:rPr>
              <a:t>#</a:t>
            </a:r>
            <a:r>
              <a:rPr lang="zh-CN" altLang="en-US" sz="1800" noProof="1">
                <a:solidFill>
                  <a:srgbClr val="0000FF"/>
                </a:solidFill>
                <a:latin typeface="Consolas" panose="020B0609020204030204" charset="0"/>
              </a:rPr>
              <a:t>公开方法在派生类中可以直接访问，也可以被覆盖</a:t>
            </a:r>
          </a:p>
          <a:p>
            <a:pPr marL="1905" indent="-344805">
              <a:lnSpc>
                <a:spcPct val="80000"/>
              </a:lnSpc>
              <a:buFontTx/>
              <a:buNone/>
            </a:pPr>
            <a:r>
              <a:rPr lang="zh-CN" altLang="en-US" sz="1800" noProof="1">
                <a:latin typeface="Consolas" panose="020B0609020204030204" charset="0"/>
              </a:rPr>
              <a:t>		</a:t>
            </a:r>
            <a:r>
              <a:rPr lang="zh-CN" altLang="en-US" sz="1800" noProof="1">
                <a:solidFill>
                  <a:srgbClr val="0000FF"/>
                </a:solidFill>
                <a:latin typeface="Consolas" panose="020B0609020204030204" charset="0"/>
              </a:rPr>
              <a:t>print</a:t>
            </a:r>
            <a:r>
              <a:rPr lang="zh-CN" altLang="en-US" sz="1800" noProof="1">
                <a:latin typeface="Consolas" panose="020B0609020204030204" charset="0"/>
              </a:rPr>
              <a:t>('public() method in A')		</a:t>
            </a:r>
          </a:p>
          <a:p>
            <a:pPr marL="1905" indent="-344805">
              <a:lnSpc>
                <a:spcPct val="80000"/>
              </a:lnSpc>
              <a:buFontTx/>
              <a:buNone/>
            </a:pPr>
            <a:endParaRPr lang="zh-CN" altLang="en-US" sz="1800" noProof="1">
              <a:latin typeface="Consolas" panose="020B0609020204030204" charset="0"/>
            </a:endParaRPr>
          </a:p>
        </p:txBody>
      </p:sp>
      <p:sp>
        <p:nvSpPr>
          <p:cNvPr id="12" name="页脚占位符 11"/>
          <p:cNvSpPr>
            <a:spLocks noGrp="1"/>
          </p:cNvSpPr>
          <p:nvPr>
            <p:ph type="ftr" sz="quarter" idx="4294967295"/>
          </p:nvPr>
        </p:nvSpPr>
        <p:spPr/>
        <p:txBody>
          <a:bodyPr/>
          <a:lstStyle/>
          <a:p>
            <a:r>
              <a:rPr lang="en-US" altLang="zh-CN" dirty="0"/>
              <a:t>51/59</a:t>
            </a:r>
            <a:endParaRPr lang="zh-CN" altLang="en-US" dirty="0"/>
          </a:p>
        </p:txBody>
      </p:sp>
      <p:sp>
        <p:nvSpPr>
          <p:cNvPr id="13" name="TextBox 2"/>
          <p:cNvSpPr txBox="1">
            <a:spLocks noChangeArrowheads="1"/>
          </p:cNvSpPr>
          <p:nvPr/>
        </p:nvSpPr>
        <p:spPr bwMode="auto">
          <a:xfrm>
            <a:off x="346941" y="1049192"/>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anose="02020603050405020304" pitchFamily="18" charset="0"/>
              </a:rPr>
              <a:t>继承机制</a:t>
            </a:r>
          </a:p>
        </p:txBody>
      </p:sp>
      <p:grpSp>
        <p:nvGrpSpPr>
          <p:cNvPr id="14" name="组合 13"/>
          <p:cNvGrpSpPr/>
          <p:nvPr/>
        </p:nvGrpSpPr>
        <p:grpSpPr>
          <a:xfrm>
            <a:off x="-828600" y="71398"/>
            <a:ext cx="7272808" cy="711433"/>
            <a:chOff x="-402543" y="5042189"/>
            <a:chExt cx="7337768" cy="647731"/>
          </a:xfrm>
        </p:grpSpPr>
        <p:sp>
          <p:nvSpPr>
            <p:cNvPr id="15"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6"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6.5  </a:t>
              </a:r>
              <a:r>
                <a:rPr lang="zh-CN" altLang="en-US" sz="3600" b="1" dirty="0">
                  <a:latin typeface="Times New Roman" panose="02020603050405020304" pitchFamily="18" charset="0"/>
                  <a:ea typeface="黑体" panose="02010609060101010101" pitchFamily="49" charset="-122"/>
                </a:rPr>
                <a:t>继承机制</a:t>
              </a:r>
            </a:p>
          </p:txBody>
        </p:sp>
        <p:pic>
          <p:nvPicPr>
            <p:cNvPr id="17" name="图片 16"/>
            <p:cNvPicPr>
              <a:picLocks noChangeAspect="1"/>
            </p:cNvPicPr>
            <p:nvPr/>
          </p:nvPicPr>
          <p:blipFill>
            <a:blip r:embed="rId2"/>
            <a:stretch>
              <a:fillRect/>
            </a:stretch>
          </p:blipFill>
          <p:spPr>
            <a:xfrm>
              <a:off x="1199659" y="5205012"/>
              <a:ext cx="420013" cy="322083"/>
            </a:xfrm>
            <a:prstGeom prst="rect">
              <a:avLst/>
            </a:prstGeom>
          </p:spPr>
        </p:pic>
      </p:grpSp>
    </p:spTree>
  </p:cSld>
  <p:clrMapOvr>
    <a:masterClrMapping/>
  </p:clrMapOvr>
  <p:transition spd="slow" advClick="0">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占位符 19458"/>
          <p:cNvSpPr>
            <a:spLocks noGrp="1"/>
          </p:cNvSpPr>
          <p:nvPr>
            <p:ph idx="1"/>
          </p:nvPr>
        </p:nvSpPr>
        <p:spPr>
          <a:xfrm>
            <a:off x="539552" y="1635134"/>
            <a:ext cx="8229600" cy="5152472"/>
          </a:xfrm>
        </p:spPr>
        <p:txBody>
          <a:bodyPr anchor="t"/>
          <a:lstStyle/>
          <a:p>
            <a:pPr>
              <a:lnSpc>
                <a:spcPct val="130000"/>
              </a:lnSpc>
              <a:spcBef>
                <a:spcPts val="600"/>
              </a:spcBef>
              <a:buClr>
                <a:srgbClr val="FF0000"/>
              </a:buClr>
              <a:buSzPct val="90000"/>
              <a:buFont typeface="Wingdings" panose="05000000000000000000" pitchFamily="2" charset="2"/>
              <a:buChar char="n"/>
            </a:pPr>
            <a:r>
              <a:rPr lang="zh-CN" altLang="en-US" sz="2000" b="1" dirty="0"/>
              <a:t>主要针对大型软件设计而提出，使得软件设计更加灵活，能够很好地支持</a:t>
            </a:r>
            <a:r>
              <a:rPr lang="zh-CN" altLang="en-US" sz="2000" b="1" dirty="0">
                <a:solidFill>
                  <a:srgbClr val="FF0000"/>
                </a:solidFill>
              </a:rPr>
              <a:t>代码复用和设计复用</a:t>
            </a:r>
            <a:r>
              <a:rPr lang="zh-CN" altLang="en-US" sz="2000" b="1" dirty="0"/>
              <a:t>，并且使得代码具有更好的</a:t>
            </a:r>
            <a:r>
              <a:rPr lang="zh-CN" altLang="en-US" sz="2000" b="1" dirty="0">
                <a:solidFill>
                  <a:srgbClr val="FF0000"/>
                </a:solidFill>
              </a:rPr>
              <a:t>可读性和可扩展性</a:t>
            </a:r>
            <a:r>
              <a:rPr lang="zh-CN" altLang="en-US" sz="2000" b="1" dirty="0"/>
              <a:t>。</a:t>
            </a:r>
          </a:p>
          <a:p>
            <a:pPr>
              <a:lnSpc>
                <a:spcPct val="130000"/>
              </a:lnSpc>
              <a:spcBef>
                <a:spcPts val="600"/>
              </a:spcBef>
              <a:buClr>
                <a:srgbClr val="FF0000"/>
              </a:buClr>
              <a:buSzPct val="90000"/>
              <a:buFont typeface="Wingdings" panose="05000000000000000000" pitchFamily="2" charset="2"/>
              <a:buChar char="n"/>
            </a:pPr>
            <a:r>
              <a:rPr lang="zh-CN" altLang="en-US" sz="2000" b="1" dirty="0"/>
              <a:t>一条基本原则：</a:t>
            </a:r>
            <a:r>
              <a:rPr lang="zh-CN" altLang="en-US" sz="2000" b="1" dirty="0">
                <a:solidFill>
                  <a:srgbClr val="FF0000"/>
                </a:solidFill>
              </a:rPr>
              <a:t>计算机程序由多个能够起到子程序作用的单元或对象组合而成</a:t>
            </a:r>
            <a:r>
              <a:rPr lang="zh-CN" altLang="en-US" sz="2000" b="1" dirty="0"/>
              <a:t>，这大大地降低了软件开发的难度。</a:t>
            </a:r>
          </a:p>
          <a:p>
            <a:pPr>
              <a:lnSpc>
                <a:spcPct val="130000"/>
              </a:lnSpc>
              <a:spcBef>
                <a:spcPts val="600"/>
              </a:spcBef>
              <a:buClr>
                <a:srgbClr val="FF0000"/>
              </a:buClr>
              <a:buSzPct val="90000"/>
              <a:buFont typeface="Wingdings" panose="05000000000000000000" pitchFamily="2" charset="2"/>
              <a:buChar char="n"/>
            </a:pPr>
            <a:r>
              <a:rPr lang="zh-CN" altLang="en-US" sz="2000" b="1" dirty="0"/>
              <a:t>一个关键性观念：将数据以及对数据的操作封装在一起，组成一个相互依存、不可分割的整体，即</a:t>
            </a:r>
            <a:r>
              <a:rPr lang="zh-CN" altLang="en-US" sz="2000" b="1" dirty="0">
                <a:solidFill>
                  <a:srgbClr val="FF0000"/>
                </a:solidFill>
              </a:rPr>
              <a:t>对象</a:t>
            </a:r>
            <a:r>
              <a:rPr lang="zh-CN" altLang="en-US" sz="2000" b="1" dirty="0"/>
              <a:t>。对于相同类型的对象进行分类、抽象后，得出共同的特征而形成了</a:t>
            </a:r>
            <a:r>
              <a:rPr lang="zh-CN" altLang="en-US" sz="2000" b="1" dirty="0">
                <a:solidFill>
                  <a:srgbClr val="FF0000"/>
                </a:solidFill>
              </a:rPr>
              <a:t>类</a:t>
            </a:r>
            <a:r>
              <a:rPr lang="zh-CN" altLang="en-US" sz="2000" b="1" dirty="0"/>
              <a:t>，面向对象程序设计的关键就是如何</a:t>
            </a:r>
            <a:r>
              <a:rPr lang="zh-CN" altLang="en-US" sz="2000" b="1" dirty="0">
                <a:solidFill>
                  <a:srgbClr val="FF0000"/>
                </a:solidFill>
              </a:rPr>
              <a:t>合理地定义和组织这些类以及类之间的关系</a:t>
            </a:r>
            <a:r>
              <a:rPr lang="zh-CN" altLang="en-US" sz="2000" b="1" dirty="0"/>
              <a:t>。</a:t>
            </a:r>
          </a:p>
        </p:txBody>
      </p:sp>
      <p:sp>
        <p:nvSpPr>
          <p:cNvPr id="2765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3</a:t>
            </a:fld>
            <a:endParaRPr lang="zh-CN" altLang="en-US" sz="1050" dirty="0"/>
          </a:p>
        </p:txBody>
      </p:sp>
      <p:grpSp>
        <p:nvGrpSpPr>
          <p:cNvPr id="6" name="组合 5"/>
          <p:cNvGrpSpPr/>
          <p:nvPr/>
        </p:nvGrpSpPr>
        <p:grpSpPr>
          <a:xfrm>
            <a:off x="196836" y="116632"/>
            <a:ext cx="4231148" cy="684042"/>
            <a:chOff x="615949" y="1326432"/>
            <a:chExt cx="4231148" cy="684042"/>
          </a:xfrm>
        </p:grpSpPr>
        <p:sp>
          <p:nvSpPr>
            <p:cNvPr id="7" name="TextBox 6"/>
            <p:cNvSpPr txBox="1">
              <a:spLocks noChangeArrowheads="1"/>
            </p:cNvSpPr>
            <p:nvPr/>
          </p:nvSpPr>
          <p:spPr bwMode="auto">
            <a:xfrm>
              <a:off x="615949"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6.1 </a:t>
              </a:r>
              <a:r>
                <a:rPr lang="zh-CN" altLang="en-US" sz="3600" b="1" dirty="0">
                  <a:latin typeface="Times New Roman" panose="02020603050405020304" pitchFamily="18" charset="0"/>
                  <a:ea typeface="黑体" panose="02010609060101010101" pitchFamily="49" charset="-122"/>
                </a:rPr>
                <a:t>概述</a:t>
              </a:r>
              <a:endParaRPr lang="zh-CN" altLang="en-US" sz="3600" b="1" dirty="0">
                <a:latin typeface="黑体" panose="02010609060101010101" pitchFamily="49" charset="-122"/>
                <a:ea typeface="黑体" panose="02010609060101010101" pitchFamily="49" charset="-122"/>
              </a:endParaRPr>
            </a:p>
          </p:txBody>
        </p:sp>
        <p:grpSp>
          <p:nvGrpSpPr>
            <p:cNvPr id="8" name="组合 7"/>
            <p:cNvGrpSpPr/>
            <p:nvPr/>
          </p:nvGrpSpPr>
          <p:grpSpPr>
            <a:xfrm>
              <a:off x="958665" y="1327471"/>
              <a:ext cx="842977" cy="683003"/>
              <a:chOff x="958665" y="1327471"/>
              <a:chExt cx="842977" cy="683003"/>
            </a:xfrm>
          </p:grpSpPr>
          <p:sp>
            <p:nvSpPr>
              <p:cNvPr id="9"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0" name="图片 9"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4" name="矩形 3"/>
          <p:cNvSpPr/>
          <p:nvPr/>
        </p:nvSpPr>
        <p:spPr>
          <a:xfrm>
            <a:off x="211744" y="982648"/>
            <a:ext cx="8680736" cy="652486"/>
          </a:xfrm>
          <a:prstGeom prst="rect">
            <a:avLst/>
          </a:prstGeom>
        </p:spPr>
        <p:txBody>
          <a:bodyPr wrap="square">
            <a:spAutoFit/>
          </a:bodyPr>
          <a:lstStyle/>
          <a:p>
            <a:pPr>
              <a:lnSpc>
                <a:spcPct val="130000"/>
              </a:lnSpc>
              <a:spcBef>
                <a:spcPts val="600"/>
              </a:spcBef>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面向对象程序设计</a:t>
            </a:r>
            <a:r>
              <a:rPr lang="en-US" altLang="zh-CN" sz="2800" b="1" dirty="0">
                <a:latin typeface="Times New Roman" panose="02020603050405020304" pitchFamily="18" charset="0"/>
                <a:ea typeface="仿宋" panose="02010609060101010101" pitchFamily="49" charset="-122"/>
              </a:rPr>
              <a:t>(</a:t>
            </a:r>
            <a:r>
              <a:rPr lang="zh-CN" altLang="en-US" sz="2800" dirty="0">
                <a:solidFill>
                  <a:srgbClr val="0000FF"/>
                </a:solidFill>
                <a:latin typeface="Times New Roman" panose="02020603050405020304" pitchFamily="18" charset="0"/>
                <a:ea typeface="仿宋" panose="02010609060101010101" pitchFamily="49" charset="-122"/>
              </a:rPr>
              <a:t>Object Oriented Programming</a:t>
            </a:r>
            <a:r>
              <a:rPr lang="en-US" altLang="zh-CN" sz="2800" dirty="0">
                <a:solidFill>
                  <a:srgbClr val="0000FF"/>
                </a:solidFill>
                <a:latin typeface="Times New Roman" panose="02020603050405020304" pitchFamily="18" charset="0"/>
                <a:ea typeface="仿宋" panose="02010609060101010101" pitchFamily="49" charset="-122"/>
              </a:rPr>
              <a:t>, </a:t>
            </a:r>
            <a:r>
              <a:rPr lang="zh-CN" altLang="en-US" sz="2800" dirty="0">
                <a:solidFill>
                  <a:srgbClr val="0000FF"/>
                </a:solidFill>
                <a:latin typeface="Times New Roman" panose="02020603050405020304" pitchFamily="18" charset="0"/>
                <a:ea typeface="仿宋" panose="02010609060101010101" pitchFamily="49" charset="-122"/>
              </a:rPr>
              <a:t>OOP</a:t>
            </a:r>
            <a:r>
              <a:rPr lang="en-US" altLang="zh-CN" sz="2800" b="1" dirty="0">
                <a:latin typeface="Times New Roman" panose="02020603050405020304" pitchFamily="18" charset="0"/>
                <a:ea typeface="仿宋" panose="02010609060101010101" pitchFamily="49" charset="-122"/>
              </a:rPr>
              <a:t>)</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文本占位符 57346"/>
          <p:cNvSpPr>
            <a:spLocks noGrp="1" noChangeArrowheads="1"/>
          </p:cNvSpPr>
          <p:nvPr>
            <p:ph idx="1"/>
          </p:nvPr>
        </p:nvSpPr>
        <p:spPr>
          <a:xfrm>
            <a:off x="683568" y="1484078"/>
            <a:ext cx="8229600" cy="4678451"/>
          </a:xfrm>
        </p:spPr>
        <p:txBody>
          <a:bodyPr>
            <a:noAutofit/>
          </a:bodyPr>
          <a:lstStyle/>
          <a:p>
            <a:pPr marL="1905" indent="-344805">
              <a:spcBef>
                <a:spcPts val="0"/>
              </a:spcBef>
              <a:buFontTx/>
              <a:buNone/>
            </a:pPr>
            <a:r>
              <a:rPr lang="zh-CN" altLang="en-US" sz="2200" dirty="0">
                <a:latin typeface="Consolas" panose="020B0609020204030204" charset="0"/>
              </a:rPr>
              <a:t>&gt;&gt;&gt; class B(A):   </a:t>
            </a:r>
            <a:r>
              <a:rPr lang="zh-CN" altLang="en-US" sz="2200" dirty="0">
                <a:solidFill>
                  <a:srgbClr val="0000FF"/>
                </a:solidFill>
                <a:latin typeface="Consolas" panose="020B0609020204030204" charset="0"/>
              </a:rPr>
              <a:t>#类B没有构造方法，会继承基</a:t>
            </a:r>
            <a:r>
              <a:rPr lang="zh-CN" altLang="en-US" sz="2000" dirty="0">
                <a:solidFill>
                  <a:srgbClr val="0000FF"/>
                </a:solidFill>
                <a:latin typeface="Consolas" panose="020B0609020204030204" charset="0"/>
              </a:rPr>
              <a:t>类的构造方法</a:t>
            </a:r>
          </a:p>
          <a:p>
            <a:pPr marL="1905" indent="-344805">
              <a:lnSpc>
                <a:spcPts val="1200"/>
              </a:lnSpc>
              <a:spcBef>
                <a:spcPts val="0"/>
              </a:spcBef>
              <a:buFontTx/>
              <a:buNone/>
            </a:pPr>
            <a:endParaRPr lang="zh-CN" altLang="en-US" sz="2000" dirty="0">
              <a:latin typeface="Consolas" panose="020B0609020204030204" charset="0"/>
            </a:endParaRPr>
          </a:p>
          <a:p>
            <a:pPr marL="1905" indent="-344805">
              <a:spcBef>
                <a:spcPts val="0"/>
              </a:spcBef>
              <a:buFontTx/>
              <a:buNone/>
            </a:pPr>
            <a:r>
              <a:rPr lang="zh-CN" altLang="en-US" sz="2000" dirty="0">
                <a:latin typeface="Consolas" panose="020B0609020204030204" charset="0"/>
              </a:rPr>
              <a:t>	    </a:t>
            </a:r>
            <a:r>
              <a:rPr lang="zh-CN" altLang="en-US" sz="2000" dirty="0">
                <a:solidFill>
                  <a:srgbClr val="0000FF"/>
                </a:solidFill>
                <a:latin typeface="Consolas" panose="020B0609020204030204" charset="0"/>
              </a:rPr>
              <a:t>def</a:t>
            </a:r>
            <a:r>
              <a:rPr lang="zh-CN" altLang="en-US" sz="2000" dirty="0">
                <a:latin typeface="Consolas" panose="020B0609020204030204" charset="0"/>
              </a:rPr>
              <a:t> __private(self):   </a:t>
            </a:r>
            <a:r>
              <a:rPr lang="en-US" altLang="zh-CN" sz="2000" dirty="0">
                <a:solidFill>
                  <a:srgbClr val="0000FF"/>
                </a:solidFill>
                <a:latin typeface="Consolas" panose="020B0609020204030204" charset="0"/>
              </a:rPr>
              <a:t>#</a:t>
            </a:r>
            <a:r>
              <a:rPr lang="zh-CN" altLang="en-US" sz="2000" dirty="0">
                <a:solidFill>
                  <a:srgbClr val="0000FF"/>
                </a:solidFill>
                <a:latin typeface="Consolas" panose="020B0609020204030204" charset="0"/>
              </a:rPr>
              <a:t>这不会覆盖基类的私有方法</a:t>
            </a:r>
          </a:p>
          <a:p>
            <a:pPr marL="1905" indent="-344805">
              <a:spcBef>
                <a:spcPts val="0"/>
              </a:spcBef>
              <a:buFontTx/>
              <a:buNone/>
            </a:pPr>
            <a:r>
              <a:rPr lang="zh-CN" altLang="en-US" sz="2000" dirty="0">
                <a:latin typeface="Consolas" panose="020B0609020204030204" charset="0"/>
              </a:rPr>
              <a:t>		</a:t>
            </a:r>
            <a:r>
              <a:rPr lang="zh-CN" altLang="en-US" sz="2000" dirty="0">
                <a:solidFill>
                  <a:srgbClr val="0000FF"/>
                </a:solidFill>
                <a:latin typeface="Consolas" panose="020B0609020204030204" charset="0"/>
              </a:rPr>
              <a:t>print</a:t>
            </a:r>
            <a:r>
              <a:rPr lang="zh-CN" altLang="en-US" sz="2000" dirty="0">
                <a:latin typeface="Consolas" panose="020B0609020204030204" charset="0"/>
              </a:rPr>
              <a:t>('__private() method in B')</a:t>
            </a:r>
          </a:p>
          <a:p>
            <a:pPr marL="1905" indent="-344805">
              <a:lnSpc>
                <a:spcPts val="1200"/>
              </a:lnSpc>
              <a:spcBef>
                <a:spcPts val="0"/>
              </a:spcBef>
              <a:buFontTx/>
              <a:buNone/>
            </a:pPr>
            <a:r>
              <a:rPr lang="zh-CN" altLang="en-US" sz="2000" dirty="0">
                <a:latin typeface="Consolas" panose="020B0609020204030204" charset="0"/>
              </a:rPr>
              <a:t>	</a:t>
            </a:r>
          </a:p>
          <a:p>
            <a:pPr marL="1905" indent="-344805">
              <a:spcBef>
                <a:spcPts val="0"/>
              </a:spcBef>
              <a:buFontTx/>
              <a:buNone/>
            </a:pPr>
            <a:r>
              <a:rPr lang="zh-CN" altLang="en-US" sz="2000" dirty="0">
                <a:latin typeface="Consolas" panose="020B0609020204030204" charset="0"/>
              </a:rPr>
              <a:t>	    </a:t>
            </a:r>
            <a:r>
              <a:rPr lang="zh-CN" altLang="en-US" sz="2000" dirty="0">
                <a:solidFill>
                  <a:srgbClr val="0000FF"/>
                </a:solidFill>
                <a:latin typeface="Consolas" panose="020B0609020204030204" charset="0"/>
              </a:rPr>
              <a:t>def</a:t>
            </a:r>
            <a:r>
              <a:rPr lang="zh-CN" altLang="en-US" sz="2000" dirty="0">
                <a:latin typeface="Consolas" panose="020B0609020204030204" charset="0"/>
              </a:rPr>
              <a:t> public(self):      </a:t>
            </a:r>
            <a:r>
              <a:rPr lang="en-US" altLang="zh-CN" sz="2000" dirty="0">
                <a:solidFill>
                  <a:srgbClr val="0000FF"/>
                </a:solidFill>
                <a:latin typeface="Consolas" panose="020B0609020204030204" charset="0"/>
              </a:rPr>
              <a:t>#</a:t>
            </a:r>
            <a:r>
              <a:rPr lang="zh-CN" altLang="en-US" sz="2000" dirty="0">
                <a:solidFill>
                  <a:srgbClr val="0000FF"/>
                </a:solidFill>
                <a:latin typeface="Consolas" panose="020B0609020204030204" charset="0"/>
              </a:rPr>
              <a:t>覆盖了继承自</a:t>
            </a:r>
            <a:r>
              <a:rPr lang="en-US" altLang="zh-CN" sz="2000" dirty="0">
                <a:solidFill>
                  <a:srgbClr val="0000FF"/>
                </a:solidFill>
                <a:latin typeface="Consolas" panose="020B0609020204030204" charset="0"/>
              </a:rPr>
              <a:t>A</a:t>
            </a:r>
            <a:r>
              <a:rPr lang="zh-CN" altLang="en-US" sz="2000" dirty="0">
                <a:solidFill>
                  <a:srgbClr val="0000FF"/>
                </a:solidFill>
                <a:latin typeface="Consolas" panose="020B0609020204030204" charset="0"/>
              </a:rPr>
              <a:t>类的公开方法</a:t>
            </a:r>
            <a:r>
              <a:rPr lang="en-US" altLang="zh-CN" sz="2000" dirty="0">
                <a:solidFill>
                  <a:srgbClr val="0000FF"/>
                </a:solidFill>
                <a:latin typeface="Consolas" panose="020B0609020204030204" charset="0"/>
              </a:rPr>
              <a:t>public</a:t>
            </a:r>
          </a:p>
          <a:p>
            <a:pPr marL="1905" indent="-344805">
              <a:spcBef>
                <a:spcPts val="0"/>
              </a:spcBef>
              <a:buFontTx/>
              <a:buNone/>
            </a:pPr>
            <a:r>
              <a:rPr lang="zh-CN" altLang="en-US" sz="2000" dirty="0">
                <a:latin typeface="Consolas" panose="020B0609020204030204" charset="0"/>
              </a:rPr>
              <a:t>		print('public() method in B')</a:t>
            </a:r>
          </a:p>
          <a:p>
            <a:pPr marL="1905" indent="-344805">
              <a:lnSpc>
                <a:spcPts val="1200"/>
              </a:lnSpc>
              <a:spcBef>
                <a:spcPts val="0"/>
              </a:spcBef>
              <a:buSzPct val="90000"/>
              <a:buFont typeface="Wingdings" panose="05000000000000000000" pitchFamily="2" charset="2"/>
              <a:buNone/>
            </a:pPr>
            <a:endParaRPr lang="en-US" altLang="zh-CN" sz="2000" dirty="0">
              <a:latin typeface="Consolas" panose="020B0609020204030204" charset="0"/>
            </a:endParaRPr>
          </a:p>
          <a:p>
            <a:pPr marL="1905" indent="-344805">
              <a:spcBef>
                <a:spcPts val="0"/>
              </a:spcBef>
              <a:buSzPct val="90000"/>
              <a:buFont typeface="Wingdings" panose="05000000000000000000" pitchFamily="2" charset="2"/>
              <a:buNone/>
            </a:pPr>
            <a:r>
              <a:rPr lang="en-US" altLang="zh-CN" sz="2000" dirty="0">
                <a:latin typeface="Consolas" panose="020B0609020204030204" charset="0"/>
              </a:rPr>
              <a:t>&gt;&gt;&gt; b = </a:t>
            </a:r>
            <a:r>
              <a:rPr lang="en-US" altLang="zh-CN" sz="2000" dirty="0" err="1">
                <a:latin typeface="Consolas" panose="020B0609020204030204" charset="0"/>
              </a:rPr>
              <a:t>B</a:t>
            </a:r>
            <a:r>
              <a:rPr lang="en-US" altLang="zh-CN" sz="2000" dirty="0">
                <a:latin typeface="Consolas" panose="020B0609020204030204" charset="0"/>
              </a:rPr>
              <a:t>()                </a:t>
            </a:r>
            <a:r>
              <a:rPr lang="en-US" altLang="zh-CN" sz="2000" dirty="0">
                <a:solidFill>
                  <a:srgbClr val="0000FF"/>
                </a:solidFill>
                <a:latin typeface="Consolas" panose="020B0609020204030204" charset="0"/>
              </a:rPr>
              <a:t>#</a:t>
            </a:r>
            <a:r>
              <a:rPr lang="zh-CN" altLang="en-US" sz="2000" dirty="0">
                <a:solidFill>
                  <a:srgbClr val="0000FF"/>
                </a:solidFill>
                <a:latin typeface="Consolas" panose="020B0609020204030204" charset="0"/>
              </a:rPr>
              <a:t>自动调用基类构造方法</a:t>
            </a:r>
          </a:p>
          <a:p>
            <a:pPr marL="1905" indent="-344805">
              <a:spcBef>
                <a:spcPts val="0"/>
              </a:spcBef>
              <a:buSzPct val="90000"/>
              <a:buFont typeface="Wingdings" panose="05000000000000000000" pitchFamily="2" charset="2"/>
              <a:buNone/>
            </a:pPr>
            <a:r>
              <a:rPr lang="en-US" altLang="zh-CN" sz="2000" dirty="0">
                <a:solidFill>
                  <a:srgbClr val="0000FF"/>
                </a:solidFill>
                <a:latin typeface="Consolas" panose="020B0609020204030204" charset="0"/>
              </a:rPr>
              <a:t>__private() method in A</a:t>
            </a:r>
          </a:p>
          <a:p>
            <a:pPr marL="1905" indent="-344805">
              <a:spcBef>
                <a:spcPts val="0"/>
              </a:spcBef>
              <a:buSzPct val="90000"/>
              <a:buFont typeface="Wingdings" panose="05000000000000000000" pitchFamily="2" charset="2"/>
              <a:buNone/>
            </a:pPr>
            <a:r>
              <a:rPr lang="en-US" altLang="zh-CN" sz="2000" dirty="0">
                <a:solidFill>
                  <a:srgbClr val="0000FF"/>
                </a:solidFill>
                <a:latin typeface="Consolas" panose="020B0609020204030204" charset="0"/>
              </a:rPr>
              <a:t>public() method in B</a:t>
            </a:r>
          </a:p>
          <a:p>
            <a:pPr marL="1905" indent="-344805">
              <a:lnSpc>
                <a:spcPts val="1200"/>
              </a:lnSpc>
              <a:spcBef>
                <a:spcPts val="0"/>
              </a:spcBef>
              <a:buSzPct val="90000"/>
              <a:buFont typeface="Wingdings" panose="05000000000000000000" pitchFamily="2" charset="2"/>
              <a:buNone/>
            </a:pPr>
            <a:endParaRPr lang="en-US" altLang="zh-CN" sz="2000" dirty="0">
              <a:latin typeface="Consolas" panose="020B0609020204030204" charset="0"/>
            </a:endParaRPr>
          </a:p>
          <a:p>
            <a:pPr marL="1905" indent="-344805">
              <a:spcBef>
                <a:spcPts val="0"/>
              </a:spcBef>
              <a:buSzPct val="90000"/>
              <a:buFont typeface="Wingdings" panose="05000000000000000000" pitchFamily="2" charset="2"/>
              <a:buNone/>
            </a:pPr>
            <a:r>
              <a:rPr lang="en-US" altLang="zh-CN" sz="2000" dirty="0">
                <a:latin typeface="Consolas" panose="020B0609020204030204" charset="0"/>
              </a:rPr>
              <a:t>&gt;&gt;&gt; dir(b)           #</a:t>
            </a:r>
            <a:r>
              <a:rPr lang="zh-CN" altLang="en-US" sz="2000" dirty="0">
                <a:latin typeface="Consolas" panose="020B0609020204030204" charset="0"/>
              </a:rPr>
              <a:t>基类和派生类的私有方法访问方式不一样</a:t>
            </a:r>
          </a:p>
          <a:p>
            <a:pPr marL="1905" indent="-344805">
              <a:spcBef>
                <a:spcPts val="0"/>
              </a:spcBef>
              <a:buSzPct val="90000"/>
              <a:buFont typeface="Wingdings" panose="05000000000000000000" pitchFamily="2" charset="2"/>
              <a:buNone/>
            </a:pPr>
            <a:r>
              <a:rPr lang="en-US" altLang="zh-CN" sz="2000" dirty="0">
                <a:solidFill>
                  <a:srgbClr val="0000FF"/>
                </a:solidFill>
                <a:latin typeface="Consolas" panose="020B0609020204030204" charset="0"/>
              </a:rPr>
              <a:t>['_</a:t>
            </a:r>
            <a:r>
              <a:rPr lang="en-US" altLang="zh-CN" sz="2000" dirty="0" err="1">
                <a:solidFill>
                  <a:srgbClr val="0000FF"/>
                </a:solidFill>
                <a:latin typeface="Consolas" panose="020B0609020204030204" charset="0"/>
              </a:rPr>
              <a:t>A__private</a:t>
            </a:r>
            <a:r>
              <a:rPr lang="en-US" altLang="zh-CN" sz="2000" dirty="0">
                <a:solidFill>
                  <a:srgbClr val="0000FF"/>
                </a:solidFill>
                <a:latin typeface="Consolas" panose="020B0609020204030204" charset="0"/>
              </a:rPr>
              <a:t>', '_</a:t>
            </a:r>
            <a:r>
              <a:rPr lang="en-US" altLang="zh-CN" sz="2000" dirty="0" err="1">
                <a:solidFill>
                  <a:srgbClr val="0000FF"/>
                </a:solidFill>
                <a:latin typeface="Consolas" panose="020B0609020204030204" charset="0"/>
              </a:rPr>
              <a:t>B__private</a:t>
            </a:r>
            <a:r>
              <a:rPr lang="en-US" altLang="zh-CN" sz="2000" dirty="0">
                <a:solidFill>
                  <a:srgbClr val="0000FF"/>
                </a:solidFill>
                <a:latin typeface="Consolas" panose="020B0609020204030204" charset="0"/>
              </a:rPr>
              <a:t>', '__class__', ...]</a:t>
            </a:r>
          </a:p>
        </p:txBody>
      </p:sp>
      <p:sp>
        <p:nvSpPr>
          <p:cNvPr id="12" name="页脚占位符 11"/>
          <p:cNvSpPr>
            <a:spLocks noGrp="1"/>
          </p:cNvSpPr>
          <p:nvPr>
            <p:ph type="ftr" sz="quarter" idx="4294967295"/>
          </p:nvPr>
        </p:nvSpPr>
        <p:spPr/>
        <p:txBody>
          <a:bodyPr/>
          <a:lstStyle/>
          <a:p>
            <a:r>
              <a:rPr lang="en-US" altLang="zh-CN" dirty="0"/>
              <a:t>52/59</a:t>
            </a:r>
            <a:endParaRPr lang="zh-CN" altLang="en-US" dirty="0"/>
          </a:p>
        </p:txBody>
      </p:sp>
      <p:sp>
        <p:nvSpPr>
          <p:cNvPr id="13" name="TextBox 2"/>
          <p:cNvSpPr txBox="1">
            <a:spLocks noChangeArrowheads="1"/>
          </p:cNvSpPr>
          <p:nvPr/>
        </p:nvSpPr>
        <p:spPr bwMode="auto">
          <a:xfrm>
            <a:off x="322999" y="960858"/>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anose="02020603050405020304" pitchFamily="18" charset="0"/>
              </a:rPr>
              <a:t>继承机制</a:t>
            </a:r>
          </a:p>
        </p:txBody>
      </p:sp>
      <p:grpSp>
        <p:nvGrpSpPr>
          <p:cNvPr id="14" name="组合 13"/>
          <p:cNvGrpSpPr/>
          <p:nvPr/>
        </p:nvGrpSpPr>
        <p:grpSpPr>
          <a:xfrm>
            <a:off x="-828600" y="71398"/>
            <a:ext cx="7272808" cy="711433"/>
            <a:chOff x="-402543" y="5042189"/>
            <a:chExt cx="7337768" cy="647731"/>
          </a:xfrm>
        </p:grpSpPr>
        <p:sp>
          <p:nvSpPr>
            <p:cNvPr id="15"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6"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6.5  </a:t>
              </a:r>
              <a:r>
                <a:rPr lang="zh-CN" altLang="en-US" sz="3600" b="1" dirty="0">
                  <a:latin typeface="Times New Roman" panose="02020603050405020304" pitchFamily="18" charset="0"/>
                  <a:ea typeface="黑体" panose="02010609060101010101" pitchFamily="49" charset="-122"/>
                </a:rPr>
                <a:t>继承机制</a:t>
              </a:r>
            </a:p>
          </p:txBody>
        </p:sp>
        <p:pic>
          <p:nvPicPr>
            <p:cNvPr id="17" name="图片 16"/>
            <p:cNvPicPr>
              <a:picLocks noChangeAspect="1"/>
            </p:cNvPicPr>
            <p:nvPr/>
          </p:nvPicPr>
          <p:blipFill>
            <a:blip r:embed="rId3"/>
            <a:stretch>
              <a:fillRect/>
            </a:stretch>
          </p:blipFill>
          <p:spPr>
            <a:xfrm>
              <a:off x="1199659" y="5205012"/>
              <a:ext cx="420013" cy="322083"/>
            </a:xfrm>
            <a:prstGeom prst="rect">
              <a:avLst/>
            </a:prstGeom>
          </p:spPr>
        </p:pic>
      </p:grpSp>
      <p:pic>
        <p:nvPicPr>
          <p:cNvPr id="3" name="图片 2"/>
          <p:cNvPicPr>
            <a:picLocks noChangeAspect="1"/>
          </p:cNvPicPr>
          <p:nvPr/>
        </p:nvPicPr>
        <p:blipFill>
          <a:blip r:embed="rId4"/>
          <a:stretch>
            <a:fillRect/>
          </a:stretch>
        </p:blipFill>
        <p:spPr>
          <a:xfrm>
            <a:off x="3179052" y="1148650"/>
            <a:ext cx="5964948" cy="5245619"/>
          </a:xfrm>
          <a:prstGeom prst="rect">
            <a:avLst/>
          </a:prstGeom>
        </p:spPr>
      </p:pic>
      <p:sp>
        <p:nvSpPr>
          <p:cNvPr id="2" name="矩形: 圆角 1"/>
          <p:cNvSpPr/>
          <p:nvPr/>
        </p:nvSpPr>
        <p:spPr>
          <a:xfrm>
            <a:off x="3347864" y="5589240"/>
            <a:ext cx="936104" cy="14401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4427984" y="5589240"/>
            <a:ext cx="936104" cy="14401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p:cNvSpPr/>
          <p:nvPr/>
        </p:nvSpPr>
        <p:spPr>
          <a:xfrm>
            <a:off x="7092280" y="6165304"/>
            <a:ext cx="936104" cy="14401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nvSpPr>
        <p:spPr>
          <a:xfrm>
            <a:off x="3851920" y="5877272"/>
            <a:ext cx="720080" cy="14401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文本占位符 58370"/>
          <p:cNvSpPr>
            <a:spLocks noGrp="1" noChangeArrowheads="1"/>
          </p:cNvSpPr>
          <p:nvPr>
            <p:ph idx="1"/>
          </p:nvPr>
        </p:nvSpPr>
        <p:spPr>
          <a:xfrm>
            <a:off x="759418" y="1484078"/>
            <a:ext cx="8493102" cy="4678451"/>
          </a:xfrm>
        </p:spPr>
        <p:txBody>
          <a:bodyPr>
            <a:normAutofit lnSpcReduction="10000"/>
          </a:bodyPr>
          <a:lstStyle/>
          <a:p>
            <a:pPr marL="1905" indent="-344805">
              <a:spcBef>
                <a:spcPct val="0"/>
              </a:spcBef>
              <a:buSzPct val="90000"/>
              <a:buFont typeface="Wingdings" panose="05000000000000000000" pitchFamily="2" charset="2"/>
              <a:buNone/>
            </a:pPr>
            <a:r>
              <a:rPr lang="en-US" altLang="zh-CN" sz="1800" dirty="0">
                <a:latin typeface="Consolas" panose="020B0609020204030204" charset="0"/>
              </a:rPr>
              <a:t>&gt;&gt;&gt; </a:t>
            </a:r>
            <a:r>
              <a:rPr lang="en-US" altLang="zh-CN" sz="1800" dirty="0">
                <a:solidFill>
                  <a:srgbClr val="0000FF"/>
                </a:solidFill>
                <a:latin typeface="Consolas" panose="020B0609020204030204" charset="0"/>
              </a:rPr>
              <a:t>class</a:t>
            </a:r>
            <a:r>
              <a:rPr lang="en-US" altLang="zh-CN" sz="1800" dirty="0">
                <a:latin typeface="Consolas" panose="020B0609020204030204" charset="0"/>
              </a:rPr>
              <a:t> C(A):</a:t>
            </a:r>
          </a:p>
          <a:p>
            <a:pPr marL="1905" indent="-344805">
              <a:spcBef>
                <a:spcPct val="0"/>
              </a:spcBef>
              <a:buSzPct val="90000"/>
              <a:buFont typeface="Wingdings" panose="05000000000000000000" pitchFamily="2" charset="2"/>
              <a:buNone/>
            </a:pPr>
            <a:r>
              <a:rPr lang="en-US" altLang="zh-CN" sz="1800" dirty="0">
                <a:latin typeface="Consolas" panose="020B0609020204030204" charset="0"/>
              </a:rPr>
              <a:t>	    </a:t>
            </a:r>
            <a:r>
              <a:rPr lang="en-US" altLang="zh-CN" sz="1800" dirty="0" err="1">
                <a:solidFill>
                  <a:srgbClr val="0000FF"/>
                </a:solidFill>
                <a:latin typeface="Consolas" panose="020B0609020204030204" charset="0"/>
              </a:rPr>
              <a:t>def</a:t>
            </a:r>
            <a:r>
              <a:rPr lang="en-US" altLang="zh-CN" sz="1800" dirty="0">
                <a:latin typeface="Consolas" panose="020B0609020204030204" charset="0"/>
              </a:rPr>
              <a:t> __</a:t>
            </a:r>
            <a:r>
              <a:rPr lang="en-US" altLang="zh-CN" sz="1800" dirty="0" err="1">
                <a:latin typeface="Consolas" panose="020B0609020204030204" charset="0"/>
              </a:rPr>
              <a:t>init</a:t>
            </a:r>
            <a:r>
              <a:rPr lang="en-US" altLang="zh-CN" sz="1800" dirty="0">
                <a:latin typeface="Consolas" panose="020B0609020204030204" charset="0"/>
              </a:rPr>
              <a:t>__(self):     </a:t>
            </a:r>
            <a:r>
              <a:rPr lang="en-US" altLang="zh-CN" sz="1800" dirty="0">
                <a:solidFill>
                  <a:srgbClr val="0000FF"/>
                </a:solidFill>
                <a:latin typeface="Consolas" panose="020B0609020204030204" charset="0"/>
              </a:rPr>
              <a:t>#</a:t>
            </a:r>
            <a:r>
              <a:rPr lang="en-US" altLang="zh-CN" sz="1800" dirty="0" err="1">
                <a:solidFill>
                  <a:srgbClr val="0000FF"/>
                </a:solidFill>
                <a:latin typeface="Consolas" panose="020B0609020204030204" charset="0"/>
              </a:rPr>
              <a:t>显式定义构造函数</a:t>
            </a:r>
            <a:endParaRPr lang="en-US" altLang="zh-CN" sz="1800" dirty="0">
              <a:solidFill>
                <a:srgbClr val="0000FF"/>
              </a:solidFill>
              <a:latin typeface="Consolas" panose="020B0609020204030204" charset="0"/>
            </a:endParaRPr>
          </a:p>
          <a:p>
            <a:pPr marL="1905" indent="-344805">
              <a:spcBef>
                <a:spcPct val="0"/>
              </a:spcBef>
              <a:buSzPct val="90000"/>
              <a:buFont typeface="Wingdings" panose="05000000000000000000" pitchFamily="2" charset="2"/>
              <a:buNone/>
            </a:pPr>
            <a:r>
              <a:rPr lang="en-US" altLang="zh-CN" sz="1800" dirty="0">
                <a:latin typeface="Consolas" panose="020B0609020204030204" charset="0"/>
              </a:rPr>
              <a:t>		</a:t>
            </a:r>
            <a:r>
              <a:rPr lang="en-US" altLang="zh-CN" sz="1800" dirty="0" err="1">
                <a:latin typeface="Consolas" panose="020B0609020204030204" charset="0"/>
              </a:rPr>
              <a:t>self.__private</a:t>
            </a:r>
            <a:r>
              <a:rPr lang="en-US" altLang="zh-CN" sz="1800" dirty="0">
                <a:latin typeface="Consolas" panose="020B0609020204030204" charset="0"/>
              </a:rPr>
              <a:t>()     </a:t>
            </a:r>
            <a:r>
              <a:rPr lang="en-US" altLang="zh-CN" sz="1800" dirty="0">
                <a:solidFill>
                  <a:srgbClr val="0000FF"/>
                </a:solidFill>
                <a:latin typeface="Consolas" panose="020B0609020204030204" charset="0"/>
              </a:rPr>
              <a:t>#</a:t>
            </a:r>
            <a:r>
              <a:rPr lang="zh-CN" altLang="en-US" sz="1800" dirty="0">
                <a:solidFill>
                  <a:srgbClr val="0000FF"/>
                </a:solidFill>
                <a:latin typeface="Consolas" panose="020B0609020204030204" charset="0"/>
              </a:rPr>
              <a:t>这里调用的是类</a:t>
            </a:r>
            <a:r>
              <a:rPr lang="en-US" altLang="zh-CN" sz="1800" dirty="0">
                <a:solidFill>
                  <a:srgbClr val="0000FF"/>
                </a:solidFill>
                <a:latin typeface="Consolas" panose="020B0609020204030204" charset="0"/>
              </a:rPr>
              <a:t>C</a:t>
            </a:r>
            <a:r>
              <a:rPr lang="zh-CN" altLang="en-US" sz="1800" dirty="0">
                <a:solidFill>
                  <a:srgbClr val="0000FF"/>
                </a:solidFill>
                <a:latin typeface="Consolas" panose="020B0609020204030204" charset="0"/>
              </a:rPr>
              <a:t>的私有方法</a:t>
            </a:r>
          </a:p>
          <a:p>
            <a:pPr marL="1905" indent="-344805">
              <a:spcBef>
                <a:spcPct val="0"/>
              </a:spcBef>
              <a:buSzPct val="90000"/>
              <a:buFont typeface="Wingdings" panose="05000000000000000000" pitchFamily="2" charset="2"/>
              <a:buNone/>
            </a:pPr>
            <a:r>
              <a:rPr lang="en-US" altLang="zh-CN" sz="1800" dirty="0">
                <a:latin typeface="Consolas" panose="020B0609020204030204" charset="0"/>
              </a:rPr>
              <a:t>		</a:t>
            </a:r>
            <a:r>
              <a:rPr lang="en-US" altLang="zh-CN" sz="1800" dirty="0" err="1">
                <a:latin typeface="Consolas" panose="020B0609020204030204" charset="0"/>
              </a:rPr>
              <a:t>self.public</a:t>
            </a:r>
            <a:r>
              <a:rPr lang="en-US" altLang="zh-CN" sz="1800" dirty="0">
                <a:latin typeface="Consolas" panose="020B0609020204030204" charset="0"/>
              </a:rPr>
              <a:t>()</a:t>
            </a:r>
          </a:p>
          <a:p>
            <a:pPr marL="1905" indent="-344805">
              <a:spcBef>
                <a:spcPct val="0"/>
              </a:spcBef>
              <a:buSzPct val="90000"/>
              <a:buFont typeface="Wingdings" panose="05000000000000000000" pitchFamily="2" charset="2"/>
              <a:buNone/>
            </a:pPr>
            <a:endParaRPr lang="en-US" altLang="zh-CN" sz="1800" dirty="0">
              <a:latin typeface="Consolas" panose="020B0609020204030204" charset="0"/>
            </a:endParaRPr>
          </a:p>
          <a:p>
            <a:pPr marL="1905" indent="-344805">
              <a:spcBef>
                <a:spcPct val="0"/>
              </a:spcBef>
              <a:buSzPct val="90000"/>
              <a:buFont typeface="Wingdings" panose="05000000000000000000" pitchFamily="2" charset="2"/>
              <a:buNone/>
            </a:pPr>
            <a:r>
              <a:rPr lang="en-US" altLang="zh-CN" sz="1800" dirty="0">
                <a:latin typeface="Consolas" panose="020B0609020204030204" charset="0"/>
              </a:rPr>
              <a:t>	    </a:t>
            </a:r>
            <a:r>
              <a:rPr lang="en-US" altLang="zh-CN" sz="1800" dirty="0" err="1">
                <a:solidFill>
                  <a:srgbClr val="0000FF"/>
                </a:solidFill>
                <a:latin typeface="Consolas" panose="020B0609020204030204" charset="0"/>
              </a:rPr>
              <a:t>def</a:t>
            </a:r>
            <a:r>
              <a:rPr lang="en-US" altLang="zh-CN" sz="1800" dirty="0">
                <a:latin typeface="Consolas" panose="020B0609020204030204" charset="0"/>
              </a:rPr>
              <a:t> __private(self):</a:t>
            </a:r>
          </a:p>
          <a:p>
            <a:pPr marL="1905" indent="-344805">
              <a:spcBef>
                <a:spcPct val="0"/>
              </a:spcBef>
              <a:buSzPct val="90000"/>
              <a:buFont typeface="Wingdings" panose="05000000000000000000" pitchFamily="2" charset="2"/>
              <a:buNone/>
            </a:pPr>
            <a:r>
              <a:rPr lang="en-US" altLang="zh-CN" sz="1800" dirty="0">
                <a:latin typeface="Consolas" panose="020B0609020204030204" charset="0"/>
              </a:rPr>
              <a:t>		</a:t>
            </a:r>
            <a:r>
              <a:rPr lang="en-US" altLang="zh-CN" sz="1800" dirty="0">
                <a:solidFill>
                  <a:srgbClr val="0000FF"/>
                </a:solidFill>
                <a:latin typeface="Consolas" panose="020B0609020204030204" charset="0"/>
              </a:rPr>
              <a:t>print</a:t>
            </a:r>
            <a:r>
              <a:rPr lang="en-US" altLang="zh-CN" sz="1800" dirty="0">
                <a:latin typeface="Consolas" panose="020B0609020204030204" charset="0"/>
              </a:rPr>
              <a:t>('__private() method in C')</a:t>
            </a:r>
          </a:p>
          <a:p>
            <a:pPr marL="1905" indent="-344805">
              <a:spcBef>
                <a:spcPct val="0"/>
              </a:spcBef>
              <a:buSzPct val="90000"/>
              <a:buFont typeface="Wingdings" panose="05000000000000000000" pitchFamily="2" charset="2"/>
              <a:buNone/>
            </a:pPr>
            <a:endParaRPr lang="en-US" altLang="zh-CN" sz="1800" dirty="0">
              <a:latin typeface="Consolas" panose="020B0609020204030204" charset="0"/>
            </a:endParaRPr>
          </a:p>
          <a:p>
            <a:pPr marL="1905" indent="-344805">
              <a:spcBef>
                <a:spcPct val="0"/>
              </a:spcBef>
              <a:buSzPct val="90000"/>
              <a:buFont typeface="Wingdings" panose="05000000000000000000" pitchFamily="2" charset="2"/>
              <a:buNone/>
            </a:pPr>
            <a:r>
              <a:rPr lang="en-US" altLang="zh-CN" sz="1800" dirty="0">
                <a:latin typeface="Consolas" panose="020B0609020204030204" charset="0"/>
              </a:rPr>
              <a:t>    </a:t>
            </a:r>
            <a:r>
              <a:rPr lang="en-US" altLang="zh-CN" sz="1800" dirty="0" err="1">
                <a:solidFill>
                  <a:srgbClr val="0000FF"/>
                </a:solidFill>
                <a:latin typeface="Consolas" panose="020B0609020204030204" charset="0"/>
              </a:rPr>
              <a:t>def</a:t>
            </a:r>
            <a:r>
              <a:rPr lang="en-US" altLang="zh-CN" sz="1800" dirty="0">
                <a:latin typeface="Consolas" panose="020B0609020204030204" charset="0"/>
              </a:rPr>
              <a:t> public(self):</a:t>
            </a:r>
          </a:p>
          <a:p>
            <a:pPr marL="1905" indent="-344805">
              <a:spcBef>
                <a:spcPct val="0"/>
              </a:spcBef>
              <a:buSzPct val="90000"/>
              <a:buFont typeface="Wingdings" panose="05000000000000000000" pitchFamily="2" charset="2"/>
              <a:buNone/>
            </a:pPr>
            <a:r>
              <a:rPr lang="en-US" altLang="zh-CN" sz="1800" dirty="0">
                <a:latin typeface="Consolas" panose="020B0609020204030204" charset="0"/>
              </a:rPr>
              <a:t>		</a:t>
            </a:r>
            <a:r>
              <a:rPr lang="en-US" altLang="zh-CN" sz="1800" dirty="0">
                <a:solidFill>
                  <a:srgbClr val="0000FF"/>
                </a:solidFill>
                <a:latin typeface="Consolas" panose="020B0609020204030204" charset="0"/>
              </a:rPr>
              <a:t>print</a:t>
            </a:r>
            <a:r>
              <a:rPr lang="en-US" altLang="zh-CN" sz="1800" dirty="0">
                <a:latin typeface="Consolas" panose="020B0609020204030204" charset="0"/>
              </a:rPr>
              <a:t>('public() method in C')	</a:t>
            </a:r>
          </a:p>
          <a:p>
            <a:pPr marL="1905" indent="-344805">
              <a:spcBef>
                <a:spcPct val="0"/>
              </a:spcBef>
              <a:buSzPct val="90000"/>
              <a:buFont typeface="Wingdings" panose="05000000000000000000" pitchFamily="2" charset="2"/>
              <a:buNone/>
            </a:pPr>
            <a:endParaRPr lang="en-US" altLang="zh-CN" sz="1800" dirty="0">
              <a:latin typeface="Consolas" panose="020B0609020204030204" charset="0"/>
            </a:endParaRPr>
          </a:p>
          <a:p>
            <a:pPr marL="1905" indent="-344805">
              <a:spcBef>
                <a:spcPct val="0"/>
              </a:spcBef>
              <a:buSzPct val="90000"/>
              <a:buFont typeface="Wingdings" panose="05000000000000000000" pitchFamily="2" charset="2"/>
              <a:buNone/>
            </a:pPr>
            <a:r>
              <a:rPr lang="en-US" altLang="zh-CN" sz="1800" dirty="0">
                <a:latin typeface="Consolas" panose="020B0609020204030204" charset="0"/>
              </a:rPr>
              <a:t>&gt;&gt;&gt; c = C()                 </a:t>
            </a:r>
            <a:r>
              <a:rPr lang="en-US" altLang="zh-CN" sz="1800" dirty="0">
                <a:solidFill>
                  <a:srgbClr val="0000FF"/>
                </a:solidFill>
                <a:latin typeface="Consolas" panose="020B0609020204030204" charset="0"/>
              </a:rPr>
              <a:t>#</a:t>
            </a:r>
            <a:r>
              <a:rPr lang="zh-CN" altLang="en-US" sz="1800" dirty="0">
                <a:solidFill>
                  <a:srgbClr val="0000FF"/>
                </a:solidFill>
                <a:latin typeface="Consolas" panose="020B0609020204030204" charset="0"/>
              </a:rPr>
              <a:t>调用类</a:t>
            </a:r>
            <a:r>
              <a:rPr lang="en-US" altLang="zh-CN" sz="1800" dirty="0">
                <a:solidFill>
                  <a:srgbClr val="0000FF"/>
                </a:solidFill>
                <a:latin typeface="Consolas" panose="020B0609020204030204" charset="0"/>
              </a:rPr>
              <a:t>C</a:t>
            </a:r>
            <a:r>
              <a:rPr lang="zh-CN" altLang="en-US" sz="1800" dirty="0">
                <a:solidFill>
                  <a:srgbClr val="0000FF"/>
                </a:solidFill>
                <a:latin typeface="Consolas" panose="020B0609020204030204" charset="0"/>
              </a:rPr>
              <a:t>的构造方法</a:t>
            </a:r>
          </a:p>
          <a:p>
            <a:pPr marL="1905" indent="-344805">
              <a:spcBef>
                <a:spcPct val="0"/>
              </a:spcBef>
              <a:buSzPct val="90000"/>
              <a:buFont typeface="Wingdings" panose="05000000000000000000" pitchFamily="2" charset="2"/>
              <a:buNone/>
            </a:pPr>
            <a:r>
              <a:rPr lang="en-US" altLang="zh-CN" sz="1800" dirty="0">
                <a:solidFill>
                  <a:srgbClr val="0000FF"/>
                </a:solidFill>
                <a:latin typeface="Consolas" panose="020B0609020204030204" charset="0"/>
              </a:rPr>
              <a:t>__private() method in C</a:t>
            </a:r>
          </a:p>
          <a:p>
            <a:pPr marL="1905" indent="-344805">
              <a:spcBef>
                <a:spcPct val="0"/>
              </a:spcBef>
              <a:buSzPct val="90000"/>
              <a:buFont typeface="Wingdings" panose="05000000000000000000" pitchFamily="2" charset="2"/>
              <a:buNone/>
            </a:pPr>
            <a:r>
              <a:rPr lang="en-US" altLang="zh-CN" sz="1800" dirty="0">
                <a:solidFill>
                  <a:srgbClr val="0000FF"/>
                </a:solidFill>
                <a:latin typeface="Consolas" panose="020B0609020204030204" charset="0"/>
              </a:rPr>
              <a:t>public() method in C</a:t>
            </a:r>
          </a:p>
          <a:p>
            <a:pPr marL="1905" indent="-344805">
              <a:spcBef>
                <a:spcPct val="0"/>
              </a:spcBef>
              <a:buSzPct val="90000"/>
              <a:buFont typeface="Wingdings" panose="05000000000000000000" pitchFamily="2" charset="2"/>
              <a:buNone/>
            </a:pPr>
            <a:endParaRPr lang="en-US" altLang="zh-CN" sz="1800" dirty="0">
              <a:latin typeface="Consolas" panose="020B0609020204030204" charset="0"/>
            </a:endParaRPr>
          </a:p>
          <a:p>
            <a:pPr marL="1905" indent="-344805">
              <a:spcBef>
                <a:spcPct val="0"/>
              </a:spcBef>
              <a:buSzPct val="90000"/>
              <a:buFont typeface="Wingdings" panose="05000000000000000000" pitchFamily="2" charset="2"/>
              <a:buNone/>
            </a:pPr>
            <a:r>
              <a:rPr lang="en-US" altLang="zh-CN" sz="1800" dirty="0">
                <a:latin typeface="Consolas" panose="020B0609020204030204" charset="0"/>
              </a:rPr>
              <a:t>&gt;&gt;&gt; </a:t>
            </a:r>
            <a:r>
              <a:rPr lang="en-US" altLang="zh-CN" sz="1800" dirty="0" err="1">
                <a:latin typeface="Consolas" panose="020B0609020204030204" charset="0"/>
              </a:rPr>
              <a:t>dir</a:t>
            </a:r>
            <a:r>
              <a:rPr lang="en-US" altLang="zh-CN" sz="1800" dirty="0">
                <a:latin typeface="Consolas" panose="020B0609020204030204" charset="0"/>
              </a:rPr>
              <a:t>(c)</a:t>
            </a:r>
          </a:p>
          <a:p>
            <a:pPr marL="1905" indent="-344805">
              <a:spcBef>
                <a:spcPct val="0"/>
              </a:spcBef>
              <a:buSzPct val="90000"/>
              <a:buFont typeface="Wingdings" panose="05000000000000000000" pitchFamily="2" charset="2"/>
              <a:buNone/>
            </a:pPr>
            <a:r>
              <a:rPr lang="en-US" altLang="zh-CN" sz="1800" dirty="0">
                <a:solidFill>
                  <a:srgbClr val="0000FF"/>
                </a:solidFill>
                <a:latin typeface="Consolas" panose="020B0609020204030204" charset="0"/>
              </a:rPr>
              <a:t>['_</a:t>
            </a:r>
            <a:r>
              <a:rPr lang="en-US" altLang="zh-CN" sz="1800" dirty="0" err="1">
                <a:solidFill>
                  <a:srgbClr val="0000FF"/>
                </a:solidFill>
                <a:latin typeface="Consolas" panose="020B0609020204030204" charset="0"/>
              </a:rPr>
              <a:t>A__private</a:t>
            </a:r>
            <a:r>
              <a:rPr lang="en-US" altLang="zh-CN" sz="1800" dirty="0">
                <a:solidFill>
                  <a:srgbClr val="0000FF"/>
                </a:solidFill>
                <a:latin typeface="Consolas" panose="020B0609020204030204" charset="0"/>
              </a:rPr>
              <a:t>', '_</a:t>
            </a:r>
            <a:r>
              <a:rPr lang="en-US" altLang="zh-CN" sz="1800" dirty="0" err="1">
                <a:solidFill>
                  <a:srgbClr val="0000FF"/>
                </a:solidFill>
                <a:latin typeface="Consolas" panose="020B0609020204030204" charset="0"/>
              </a:rPr>
              <a:t>C__private</a:t>
            </a:r>
            <a:r>
              <a:rPr lang="en-US" altLang="zh-CN" sz="1800" dirty="0">
                <a:solidFill>
                  <a:srgbClr val="0000FF"/>
                </a:solidFill>
                <a:latin typeface="Consolas" panose="020B0609020204030204" charset="0"/>
              </a:rPr>
              <a:t>', '__class__', ...]</a:t>
            </a:r>
          </a:p>
        </p:txBody>
      </p:sp>
      <p:sp>
        <p:nvSpPr>
          <p:cNvPr id="12" name="页脚占位符 11"/>
          <p:cNvSpPr>
            <a:spLocks noGrp="1"/>
          </p:cNvSpPr>
          <p:nvPr>
            <p:ph type="ftr" sz="quarter" idx="4294967295"/>
          </p:nvPr>
        </p:nvSpPr>
        <p:spPr/>
        <p:txBody>
          <a:bodyPr/>
          <a:lstStyle/>
          <a:p>
            <a:r>
              <a:rPr lang="en-US" altLang="zh-CN" dirty="0"/>
              <a:t>53/59</a:t>
            </a:r>
            <a:endParaRPr lang="zh-CN" altLang="en-US" dirty="0"/>
          </a:p>
        </p:txBody>
      </p:sp>
      <p:sp>
        <p:nvSpPr>
          <p:cNvPr id="13" name="TextBox 2"/>
          <p:cNvSpPr txBox="1">
            <a:spLocks noChangeArrowheads="1"/>
          </p:cNvSpPr>
          <p:nvPr/>
        </p:nvSpPr>
        <p:spPr bwMode="auto">
          <a:xfrm>
            <a:off x="322999" y="960858"/>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anose="02020603050405020304" pitchFamily="18" charset="0"/>
              </a:rPr>
              <a:t>继承机制</a:t>
            </a:r>
          </a:p>
        </p:txBody>
      </p:sp>
      <p:grpSp>
        <p:nvGrpSpPr>
          <p:cNvPr id="14" name="组合 13"/>
          <p:cNvGrpSpPr/>
          <p:nvPr/>
        </p:nvGrpSpPr>
        <p:grpSpPr>
          <a:xfrm>
            <a:off x="-828600" y="71398"/>
            <a:ext cx="7272808" cy="711433"/>
            <a:chOff x="-402543" y="5042189"/>
            <a:chExt cx="7337768" cy="647731"/>
          </a:xfrm>
        </p:grpSpPr>
        <p:sp>
          <p:nvSpPr>
            <p:cNvPr id="15"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6"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6.5  </a:t>
              </a:r>
              <a:r>
                <a:rPr lang="zh-CN" altLang="en-US" sz="3600" b="1" dirty="0">
                  <a:latin typeface="Times New Roman" panose="02020603050405020304" pitchFamily="18" charset="0"/>
                  <a:ea typeface="黑体" panose="02010609060101010101" pitchFamily="49" charset="-122"/>
                </a:rPr>
                <a:t>继承机制</a:t>
              </a:r>
            </a:p>
          </p:txBody>
        </p:sp>
        <p:pic>
          <p:nvPicPr>
            <p:cNvPr id="17" name="图片 16"/>
            <p:cNvPicPr>
              <a:picLocks noChangeAspect="1"/>
            </p:cNvPicPr>
            <p:nvPr/>
          </p:nvPicPr>
          <p:blipFill>
            <a:blip r:embed="rId2"/>
            <a:stretch>
              <a:fillRect/>
            </a:stretch>
          </p:blipFill>
          <p:spPr>
            <a:xfrm>
              <a:off x="1199659" y="5205012"/>
              <a:ext cx="420013" cy="322083"/>
            </a:xfrm>
            <a:prstGeom prst="rect">
              <a:avLst/>
            </a:prstGeom>
          </p:spPr>
        </p:pic>
      </p:grpSp>
    </p:spTree>
  </p:cSld>
  <p:clrMapOvr>
    <a:masterClrMapping/>
  </p:clrMapOvr>
  <p:transition spd="slow" advClick="0">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占位符 53250"/>
          <p:cNvSpPr>
            <a:spLocks noGrp="1"/>
          </p:cNvSpPr>
          <p:nvPr>
            <p:ph idx="1"/>
          </p:nvPr>
        </p:nvSpPr>
        <p:spPr>
          <a:xfrm>
            <a:off x="827584" y="1320689"/>
            <a:ext cx="8229600" cy="4678451"/>
          </a:xfrm>
        </p:spPr>
        <p:txBody>
          <a:bodyPr/>
          <a:lstStyle/>
          <a:p>
            <a:pPr marL="1905" indent="-344805">
              <a:lnSpc>
                <a:spcPct val="80000"/>
              </a:lnSpc>
              <a:buSzPct val="90000"/>
              <a:buFont typeface="Wingdings" panose="05000000000000000000" charset="0"/>
              <a:buChar char="n"/>
            </a:pPr>
            <a:endParaRPr lang="en-US" altLang="zh-CN" sz="2400" noProof="1"/>
          </a:p>
          <a:p>
            <a:pPr marL="1905" indent="-344805">
              <a:lnSpc>
                <a:spcPct val="150000"/>
              </a:lnSpc>
              <a:buClr>
                <a:srgbClr val="FF0000"/>
              </a:buClr>
              <a:buSzPct val="100000"/>
              <a:buFont typeface="Wingdings" panose="05000000000000000000" charset="0"/>
              <a:buChar char="n"/>
            </a:pPr>
            <a:r>
              <a:rPr lang="en-US" altLang="zh-CN" sz="2400" dirty="0"/>
              <a:t>Python</a:t>
            </a:r>
            <a:r>
              <a:rPr lang="zh-CN" altLang="en-US" sz="2400" dirty="0">
                <a:solidFill>
                  <a:srgbClr val="FF0000"/>
                </a:solidFill>
              </a:rPr>
              <a:t>支持多继承</a:t>
            </a:r>
            <a:r>
              <a:rPr lang="en-US" altLang="zh-CN" sz="2400" b="1" dirty="0"/>
              <a:t>(</a:t>
            </a:r>
            <a:r>
              <a:rPr lang="en-US" altLang="zh-CN" sz="2400" b="1" dirty="0">
                <a:solidFill>
                  <a:srgbClr val="0000FF"/>
                </a:solidFill>
              </a:rPr>
              <a:t>Multiple Inheritance</a:t>
            </a:r>
            <a:r>
              <a:rPr lang="en-US" altLang="zh-CN" sz="2400" b="1" dirty="0"/>
              <a:t>) </a:t>
            </a:r>
            <a:endParaRPr lang="en-US" altLang="zh-CN" sz="2400" dirty="0"/>
          </a:p>
          <a:p>
            <a:pPr marL="1905" indent="-344805">
              <a:lnSpc>
                <a:spcPct val="150000"/>
              </a:lnSpc>
              <a:buClr>
                <a:srgbClr val="FF0000"/>
              </a:buClr>
              <a:buSzPct val="100000"/>
              <a:buFont typeface="Wingdings" panose="05000000000000000000" charset="0"/>
              <a:buChar char="n"/>
            </a:pPr>
            <a:r>
              <a:rPr lang="zh-CN" altLang="en-US" sz="2400" dirty="0"/>
              <a:t>多继承下的</a:t>
            </a:r>
            <a:r>
              <a:rPr lang="en-US" altLang="zh-CN" sz="2400" dirty="0"/>
              <a:t>Method Resolution Order(MRO)</a:t>
            </a:r>
            <a:r>
              <a:rPr lang="zh-CN" altLang="en-US" sz="2400" dirty="0"/>
              <a:t>：</a:t>
            </a:r>
            <a:endParaRPr lang="en-US" altLang="zh-CN" sz="2400" dirty="0"/>
          </a:p>
          <a:p>
            <a:pPr marL="802005" lvl="2" indent="-344805">
              <a:lnSpc>
                <a:spcPct val="150000"/>
              </a:lnSpc>
              <a:buClr>
                <a:srgbClr val="FF0000"/>
              </a:buClr>
              <a:buSzPct val="100000"/>
              <a:buFont typeface="Wingdings" panose="05000000000000000000" pitchFamily="2" charset="2"/>
              <a:buChar char="l"/>
            </a:pPr>
            <a:r>
              <a:rPr lang="zh-CN" altLang="en-US" sz="2000" dirty="0"/>
              <a:t>如果父类中有相同的方法名，而在子类中使用时没有指定父类名，则</a:t>
            </a:r>
            <a:r>
              <a:rPr lang="en-US" altLang="zh-CN" sz="2000" dirty="0"/>
              <a:t>Python</a:t>
            </a:r>
            <a:r>
              <a:rPr lang="zh-CN" altLang="en-US" sz="2000" dirty="0"/>
              <a:t>解释器将</a:t>
            </a:r>
            <a:r>
              <a:rPr lang="zh-CN" altLang="en-US" sz="2000" dirty="0">
                <a:solidFill>
                  <a:srgbClr val="FF0000"/>
                </a:solidFill>
              </a:rPr>
              <a:t>从左向右</a:t>
            </a:r>
            <a:r>
              <a:rPr lang="zh-CN" altLang="en-US" sz="2000" dirty="0"/>
              <a:t>按顺序进行搜索。</a:t>
            </a:r>
            <a:endParaRPr lang="en-US" altLang="zh-CN" sz="2000" dirty="0"/>
          </a:p>
          <a:p>
            <a:pPr marL="457200" lvl="2" indent="0">
              <a:lnSpc>
                <a:spcPct val="150000"/>
              </a:lnSpc>
              <a:buClr>
                <a:srgbClr val="FF0000"/>
              </a:buClr>
              <a:buSzPct val="100000"/>
              <a:buNone/>
            </a:pPr>
            <a:endParaRPr lang="zh-CN" altLang="en-US" sz="2000" dirty="0"/>
          </a:p>
        </p:txBody>
      </p:sp>
      <p:sp>
        <p:nvSpPr>
          <p:cNvPr id="5" name="TextBox 2"/>
          <p:cNvSpPr txBox="1">
            <a:spLocks noChangeArrowheads="1"/>
          </p:cNvSpPr>
          <p:nvPr/>
        </p:nvSpPr>
        <p:spPr bwMode="auto">
          <a:xfrm>
            <a:off x="346941" y="1049192"/>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anose="02020603050405020304" pitchFamily="18" charset="0"/>
              </a:rPr>
              <a:t>继承机制</a:t>
            </a:r>
          </a:p>
        </p:txBody>
      </p:sp>
      <p:sp>
        <p:nvSpPr>
          <p:cNvPr id="12" name="页脚占位符 11"/>
          <p:cNvSpPr>
            <a:spLocks noGrp="1"/>
          </p:cNvSpPr>
          <p:nvPr>
            <p:ph type="ftr" sz="quarter" idx="4294967295"/>
          </p:nvPr>
        </p:nvSpPr>
        <p:spPr/>
        <p:txBody>
          <a:bodyPr/>
          <a:lstStyle/>
          <a:p>
            <a:r>
              <a:rPr lang="en-US" altLang="zh-CN" dirty="0"/>
              <a:t>50/59</a:t>
            </a:r>
            <a:endParaRPr lang="zh-CN" altLang="en-US" dirty="0"/>
          </a:p>
        </p:txBody>
      </p:sp>
      <p:grpSp>
        <p:nvGrpSpPr>
          <p:cNvPr id="13" name="组合 12"/>
          <p:cNvGrpSpPr/>
          <p:nvPr/>
        </p:nvGrpSpPr>
        <p:grpSpPr>
          <a:xfrm>
            <a:off x="-828600" y="71398"/>
            <a:ext cx="7272808" cy="711433"/>
            <a:chOff x="-402543" y="5042189"/>
            <a:chExt cx="7337768" cy="647731"/>
          </a:xfrm>
        </p:grpSpPr>
        <p:sp>
          <p:nvSpPr>
            <p:cNvPr id="14"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6.5  </a:t>
              </a:r>
              <a:r>
                <a:rPr lang="zh-CN" altLang="en-US" sz="3600" b="1" dirty="0">
                  <a:latin typeface="Times New Roman" panose="02020603050405020304" pitchFamily="18" charset="0"/>
                  <a:ea typeface="黑体" panose="02010609060101010101" pitchFamily="49" charset="-122"/>
                </a:rPr>
                <a:t>继承机制</a:t>
              </a:r>
            </a:p>
          </p:txBody>
        </p:sp>
        <p:pic>
          <p:nvPicPr>
            <p:cNvPr id="16" name="图片 15"/>
            <p:cNvPicPr>
              <a:picLocks noChangeAspect="1"/>
            </p:cNvPicPr>
            <p:nvPr/>
          </p:nvPicPr>
          <p:blipFill>
            <a:blip r:embed="rId3"/>
            <a:stretch>
              <a:fillRect/>
            </a:stretch>
          </p:blipFill>
          <p:spPr>
            <a:xfrm>
              <a:off x="1199659" y="5205012"/>
              <a:ext cx="420013" cy="322083"/>
            </a:xfrm>
            <a:prstGeom prst="rect">
              <a:avLst/>
            </a:prstGeom>
          </p:spPr>
        </p:pic>
      </p:grpSp>
    </p:spTree>
  </p:cSld>
  <p:clrMapOvr>
    <a:masterClrMapping/>
  </p:clrMapOvr>
  <p:transition spd="slow" advClick="0">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t>33</a:t>
            </a:fld>
            <a:endParaRPr lang="zh-CN" altLang="en-US" dirty="0"/>
          </a:p>
        </p:txBody>
      </p:sp>
      <p:sp>
        <p:nvSpPr>
          <p:cNvPr id="5" name="矩形 4"/>
          <p:cNvSpPr/>
          <p:nvPr/>
        </p:nvSpPr>
        <p:spPr>
          <a:xfrm>
            <a:off x="765920" y="1856896"/>
            <a:ext cx="7920880" cy="3000821"/>
          </a:xfrm>
          <a:prstGeom prst="rect">
            <a:avLst/>
          </a:prstGeom>
        </p:spPr>
        <p:txBody>
          <a:bodyPr wrap="square">
            <a:spAutoFit/>
          </a:bodyPr>
          <a:lstStyle/>
          <a:p>
            <a:pPr marL="285750" indent="-285750" algn="just">
              <a:lnSpc>
                <a:spcPct val="150000"/>
              </a:lnSpc>
              <a:buClr>
                <a:srgbClr val="FF0000"/>
              </a:buClr>
              <a:buFont typeface="Wingdings" panose="05000000000000000000" pitchFamily="2" charset="2"/>
              <a:buChar char="n"/>
            </a:pPr>
            <a:r>
              <a:rPr lang="zh-CN" altLang="en-US" dirty="0"/>
              <a:t>在Python 3.x的多继承树中，如果在中间层某类有向上一层解析的迹象，则会先把本层右侧的其他类方法解析完，然后从本层最后一个解析的类方法中直接进入上一层并继续解析，也就是在从子类到超类的</a:t>
            </a:r>
            <a:r>
              <a:rPr lang="zh-CN" altLang="en-US" dirty="0">
                <a:solidFill>
                  <a:srgbClr val="FF0000"/>
                </a:solidFill>
              </a:rPr>
              <a:t>反向树中按广度优先解析</a:t>
            </a:r>
            <a:r>
              <a:rPr lang="zh-CN" altLang="en-US" dirty="0"/>
              <a:t>。</a:t>
            </a:r>
            <a:endParaRPr lang="en-US" altLang="zh-CN" dirty="0"/>
          </a:p>
          <a:p>
            <a:pPr marL="285750" indent="-285750">
              <a:lnSpc>
                <a:spcPct val="150000"/>
              </a:lnSpc>
              <a:buClr>
                <a:srgbClr val="FF0000"/>
              </a:buClr>
              <a:buFont typeface="Wingdings" panose="05000000000000000000" pitchFamily="2" charset="2"/>
              <a:buChar char="n"/>
            </a:pPr>
            <a:endParaRPr lang="zh-CN" altLang="en-US" dirty="0"/>
          </a:p>
          <a:p>
            <a:pPr marL="285750" indent="-285750">
              <a:lnSpc>
                <a:spcPct val="150000"/>
              </a:lnSpc>
              <a:buClr>
                <a:srgbClr val="FF0000"/>
              </a:buClr>
              <a:buFont typeface="Wingdings" panose="05000000000000000000" pitchFamily="2" charset="2"/>
              <a:buChar char="n"/>
            </a:pPr>
            <a:r>
              <a:rPr lang="zh-CN" altLang="en-US" dirty="0"/>
              <a:t>如果在解析过程中，</a:t>
            </a:r>
            <a:r>
              <a:rPr lang="zh-CN" altLang="en-US" dirty="0">
                <a:solidFill>
                  <a:srgbClr val="FF0000"/>
                </a:solidFill>
              </a:rPr>
              <a:t>不再有向基类方向上一层解析的迹象，则同一层中右侧其他类方法不再解析</a:t>
            </a:r>
            <a:r>
              <a:rPr lang="zh-CN" altLang="en-US" dirty="0"/>
              <a:t>。</a:t>
            </a:r>
          </a:p>
        </p:txBody>
      </p:sp>
      <p:sp>
        <p:nvSpPr>
          <p:cNvPr id="6" name="TextBox 2"/>
          <p:cNvSpPr txBox="1">
            <a:spLocks noChangeArrowheads="1"/>
          </p:cNvSpPr>
          <p:nvPr/>
        </p:nvSpPr>
        <p:spPr bwMode="auto">
          <a:xfrm>
            <a:off x="346941" y="1049192"/>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anose="02020603050405020304" pitchFamily="18" charset="0"/>
              </a:rPr>
              <a:t>继承机制</a:t>
            </a:r>
          </a:p>
        </p:txBody>
      </p:sp>
      <p:grpSp>
        <p:nvGrpSpPr>
          <p:cNvPr id="7" name="组合 6"/>
          <p:cNvGrpSpPr/>
          <p:nvPr/>
        </p:nvGrpSpPr>
        <p:grpSpPr>
          <a:xfrm>
            <a:off x="-828600" y="71398"/>
            <a:ext cx="7272808" cy="711433"/>
            <a:chOff x="-402543" y="5042189"/>
            <a:chExt cx="7337768" cy="647731"/>
          </a:xfrm>
        </p:grpSpPr>
        <p:sp>
          <p:nvSpPr>
            <p:cNvPr id="8"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6.5  </a:t>
              </a:r>
              <a:r>
                <a:rPr lang="zh-CN" altLang="en-US" sz="3600" b="1" dirty="0">
                  <a:latin typeface="Times New Roman" panose="02020603050405020304" pitchFamily="18" charset="0"/>
                  <a:ea typeface="黑体" panose="02010609060101010101" pitchFamily="49" charset="-122"/>
                </a:rPr>
                <a:t>继承机制</a:t>
              </a:r>
            </a:p>
          </p:txBody>
        </p:sp>
        <p:pic>
          <p:nvPicPr>
            <p:cNvPr id="10" name="图片 9"/>
            <p:cNvPicPr>
              <a:picLocks noChangeAspect="1"/>
            </p:cNvPicPr>
            <p:nvPr/>
          </p:nvPicPr>
          <p:blipFill>
            <a:blip r:embed="rId3"/>
            <a:stretch>
              <a:fillRect/>
            </a:stretch>
          </p:blipFill>
          <p:spPr>
            <a:xfrm>
              <a:off x="1199659" y="5205012"/>
              <a:ext cx="420013" cy="322083"/>
            </a:xfrm>
            <a:prstGeom prst="rect">
              <a:avLst/>
            </a:prstGeom>
          </p:spPr>
        </p:pic>
      </p:grpSp>
    </p:spTree>
  </p:cSld>
  <p:clrMapOvr>
    <a:masterClrMapping/>
  </p:clrMapOvr>
  <p:transition spd="slow" advClick="0">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34</a:t>
            </a:fld>
            <a:endParaRPr lang="zh-CN" altLang="en-US" sz="1050" dirty="0"/>
          </a:p>
        </p:txBody>
      </p:sp>
      <p:pic>
        <p:nvPicPr>
          <p:cNvPr id="95235" name="Picture 4"/>
          <p:cNvPicPr>
            <a:picLocks noChangeAspect="1"/>
          </p:cNvPicPr>
          <p:nvPr/>
        </p:nvPicPr>
        <p:blipFill>
          <a:blip r:embed="rId3"/>
          <a:stretch>
            <a:fillRect/>
          </a:stretch>
        </p:blipFill>
        <p:spPr>
          <a:xfrm>
            <a:off x="395536" y="1108466"/>
            <a:ext cx="3508556" cy="5439825"/>
          </a:xfrm>
          <a:prstGeom prst="rect">
            <a:avLst/>
          </a:prstGeom>
          <a:noFill/>
          <a:ln w="9525" cap="flat" cmpd="sng">
            <a:solidFill>
              <a:schemeClr val="accent1"/>
            </a:solidFill>
            <a:prstDash val="solid"/>
            <a:round/>
            <a:headEnd type="none" w="med" len="med"/>
            <a:tailEnd type="none" w="med" len="med"/>
          </a:ln>
        </p:spPr>
      </p:pic>
      <p:pic>
        <p:nvPicPr>
          <p:cNvPr id="95236" name="Picture 5"/>
          <p:cNvPicPr>
            <a:picLocks noChangeAspect="1"/>
          </p:cNvPicPr>
          <p:nvPr/>
        </p:nvPicPr>
        <p:blipFill>
          <a:blip r:embed="rId4"/>
          <a:stretch>
            <a:fillRect/>
          </a:stretch>
        </p:blipFill>
        <p:spPr>
          <a:xfrm>
            <a:off x="4448099" y="953503"/>
            <a:ext cx="3240360" cy="3479566"/>
          </a:xfrm>
          <a:prstGeom prst="rect">
            <a:avLst/>
          </a:prstGeom>
          <a:noFill/>
          <a:ln w="9525" cap="flat" cmpd="sng">
            <a:solidFill>
              <a:schemeClr val="accent1"/>
            </a:solidFill>
            <a:prstDash val="solid"/>
            <a:round/>
            <a:headEnd type="none" w="med" len="med"/>
            <a:tailEnd type="none" w="med" len="med"/>
          </a:ln>
        </p:spPr>
      </p:pic>
      <p:pic>
        <p:nvPicPr>
          <p:cNvPr id="95237" name="Picture 6"/>
          <p:cNvPicPr>
            <a:picLocks noChangeAspect="1"/>
          </p:cNvPicPr>
          <p:nvPr/>
        </p:nvPicPr>
        <p:blipFill>
          <a:blip r:embed="rId5">
            <a:clrChange>
              <a:clrFrom>
                <a:srgbClr val="FFFFFF"/>
              </a:clrFrom>
              <a:clrTo>
                <a:srgbClr val="FFFFFF">
                  <a:alpha val="0"/>
                </a:srgbClr>
              </a:clrTo>
            </a:clrChange>
          </a:blip>
          <a:stretch>
            <a:fillRect/>
          </a:stretch>
        </p:blipFill>
        <p:spPr>
          <a:xfrm>
            <a:off x="4448099" y="4509120"/>
            <a:ext cx="3808064" cy="1623415"/>
          </a:xfrm>
          <a:prstGeom prst="rect">
            <a:avLst/>
          </a:prstGeom>
          <a:noFill/>
          <a:ln w="9525" cap="flat" cmpd="sng">
            <a:solidFill>
              <a:schemeClr val="accent1"/>
            </a:solidFill>
            <a:prstDash val="solid"/>
            <a:round/>
            <a:headEnd type="none" w="med" len="med"/>
            <a:tailEnd type="none" w="med" len="med"/>
          </a:ln>
        </p:spPr>
      </p:pic>
      <p:grpSp>
        <p:nvGrpSpPr>
          <p:cNvPr id="9" name="组合 8"/>
          <p:cNvGrpSpPr/>
          <p:nvPr/>
        </p:nvGrpSpPr>
        <p:grpSpPr>
          <a:xfrm>
            <a:off x="-828600" y="71398"/>
            <a:ext cx="7272808" cy="711433"/>
            <a:chOff x="-402543" y="5042189"/>
            <a:chExt cx="7337768" cy="647731"/>
          </a:xfrm>
        </p:grpSpPr>
        <p:sp>
          <p:nvSpPr>
            <p:cNvPr id="10"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6.5  </a:t>
              </a:r>
              <a:r>
                <a:rPr lang="zh-CN" altLang="en-US" sz="3600" b="1" dirty="0">
                  <a:latin typeface="Times New Roman" panose="02020603050405020304" pitchFamily="18" charset="0"/>
                  <a:ea typeface="黑体" panose="02010609060101010101" pitchFamily="49" charset="-122"/>
                </a:rPr>
                <a:t>继承机制</a:t>
              </a:r>
            </a:p>
          </p:txBody>
        </p:sp>
        <p:pic>
          <p:nvPicPr>
            <p:cNvPr id="12" name="图片 11"/>
            <p:cNvPicPr>
              <a:picLocks noChangeAspect="1"/>
            </p:cNvPicPr>
            <p:nvPr/>
          </p:nvPicPr>
          <p:blipFill>
            <a:blip r:embed="rId6"/>
            <a:stretch>
              <a:fillRect/>
            </a:stretch>
          </p:blipFill>
          <p:spPr>
            <a:xfrm>
              <a:off x="1199659" y="5205012"/>
              <a:ext cx="420013" cy="322083"/>
            </a:xfrm>
            <a:prstGeom prst="rect">
              <a:avLst/>
            </a:prstGeom>
          </p:spPr>
        </p:pic>
      </p:grpSp>
      <p:sp>
        <p:nvSpPr>
          <p:cNvPr id="2" name="文本框 1"/>
          <p:cNvSpPr txBox="1"/>
          <p:nvPr/>
        </p:nvSpPr>
        <p:spPr>
          <a:xfrm>
            <a:off x="1115616" y="6165304"/>
            <a:ext cx="4006225" cy="369332"/>
          </a:xfrm>
          <a:prstGeom prst="rect">
            <a:avLst/>
          </a:prstGeom>
          <a:noFill/>
        </p:spPr>
        <p:txBody>
          <a:bodyPr wrap="none" rtlCol="0">
            <a:spAutoFit/>
          </a:bodyPr>
          <a:lstStyle/>
          <a:p>
            <a:r>
              <a:rPr lang="en-US" altLang="zh-CN" dirty="0"/>
              <a:t>MRO</a:t>
            </a:r>
            <a:r>
              <a:rPr lang="zh-CN" altLang="en-US" dirty="0"/>
              <a:t>：</a:t>
            </a:r>
            <a:r>
              <a:rPr lang="en-US" altLang="zh-CN" dirty="0" err="1"/>
              <a:t>class.mro</a:t>
            </a:r>
            <a:r>
              <a:rPr lang="en-US" altLang="zh-CN" dirty="0"/>
              <a:t>() </a:t>
            </a:r>
            <a:r>
              <a:rPr lang="zh-CN" altLang="en-US" b="0" i="0" dirty="0">
                <a:solidFill>
                  <a:srgbClr val="222222"/>
                </a:solidFill>
                <a:effectLst/>
                <a:latin typeface="Lucida Grande"/>
              </a:rPr>
              <a:t>实例方法解析顺序</a:t>
            </a:r>
            <a:endParaRPr lang="zh-CN" altLang="en-US" dirty="0"/>
          </a:p>
        </p:txBody>
      </p:sp>
    </p:spTree>
  </p:cSld>
  <p:clrMapOvr>
    <a:masterClrMapping/>
  </p:clrMapOvr>
  <p:transition spd="slow" advClick="0">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35</a:t>
            </a:fld>
            <a:endParaRPr lang="zh-CN" altLang="en-US" sz="1050" dirty="0"/>
          </a:p>
        </p:txBody>
      </p:sp>
      <p:pic>
        <p:nvPicPr>
          <p:cNvPr id="96259" name="Picture 4"/>
          <p:cNvPicPr>
            <a:picLocks noChangeAspect="1"/>
          </p:cNvPicPr>
          <p:nvPr/>
        </p:nvPicPr>
        <p:blipFill>
          <a:blip r:embed="rId2"/>
          <a:stretch>
            <a:fillRect/>
          </a:stretch>
        </p:blipFill>
        <p:spPr>
          <a:xfrm>
            <a:off x="936703" y="1622506"/>
            <a:ext cx="3149516" cy="4902838"/>
          </a:xfrm>
          <a:prstGeom prst="rect">
            <a:avLst/>
          </a:prstGeom>
          <a:noFill/>
          <a:ln w="9525" cap="flat" cmpd="sng">
            <a:solidFill>
              <a:schemeClr val="accent1"/>
            </a:solidFill>
            <a:prstDash val="solid"/>
            <a:round/>
            <a:headEnd type="none" w="med" len="med"/>
            <a:tailEnd type="none" w="med" len="med"/>
          </a:ln>
        </p:spPr>
      </p:pic>
      <p:pic>
        <p:nvPicPr>
          <p:cNvPr id="96260" name="Picture 5"/>
          <p:cNvPicPr>
            <a:picLocks noChangeAspect="1"/>
          </p:cNvPicPr>
          <p:nvPr/>
        </p:nvPicPr>
        <p:blipFill>
          <a:blip r:embed="rId3"/>
          <a:stretch>
            <a:fillRect/>
          </a:stretch>
        </p:blipFill>
        <p:spPr>
          <a:xfrm>
            <a:off x="4139952" y="1954601"/>
            <a:ext cx="5040560" cy="1342602"/>
          </a:xfrm>
          <a:prstGeom prst="rect">
            <a:avLst/>
          </a:prstGeom>
          <a:noFill/>
          <a:ln w="9525" cap="flat" cmpd="sng">
            <a:solidFill>
              <a:schemeClr val="accent1"/>
            </a:solidFill>
            <a:prstDash val="solid"/>
            <a:round/>
            <a:headEnd type="none" w="med" len="med"/>
            <a:tailEnd type="none" w="med" len="med"/>
          </a:ln>
        </p:spPr>
      </p:pic>
      <p:sp>
        <p:nvSpPr>
          <p:cNvPr id="7" name="TextBox 2"/>
          <p:cNvSpPr txBox="1">
            <a:spLocks noChangeArrowheads="1"/>
          </p:cNvSpPr>
          <p:nvPr/>
        </p:nvSpPr>
        <p:spPr bwMode="auto">
          <a:xfrm>
            <a:off x="346941" y="1049192"/>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anose="02020603050405020304" pitchFamily="18" charset="0"/>
              </a:rPr>
              <a:t>继承机制</a:t>
            </a:r>
          </a:p>
        </p:txBody>
      </p:sp>
      <p:grpSp>
        <p:nvGrpSpPr>
          <p:cNvPr id="8" name="组合 7"/>
          <p:cNvGrpSpPr/>
          <p:nvPr/>
        </p:nvGrpSpPr>
        <p:grpSpPr>
          <a:xfrm>
            <a:off x="-828600" y="71398"/>
            <a:ext cx="7272808" cy="711433"/>
            <a:chOff x="-402543" y="5042189"/>
            <a:chExt cx="7337768" cy="647731"/>
          </a:xfrm>
        </p:grpSpPr>
        <p:sp>
          <p:nvSpPr>
            <p:cNvPr id="9"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6.5  </a:t>
              </a:r>
              <a:r>
                <a:rPr lang="zh-CN" altLang="en-US" sz="3600" b="1" dirty="0">
                  <a:latin typeface="Times New Roman" panose="02020603050405020304" pitchFamily="18" charset="0"/>
                  <a:ea typeface="黑体" panose="02010609060101010101" pitchFamily="49" charset="-122"/>
                </a:rPr>
                <a:t>继承机制</a:t>
              </a:r>
            </a:p>
          </p:txBody>
        </p:sp>
        <p:pic>
          <p:nvPicPr>
            <p:cNvPr id="11" name="图片 10"/>
            <p:cNvPicPr>
              <a:picLocks noChangeAspect="1"/>
            </p:cNvPicPr>
            <p:nvPr/>
          </p:nvPicPr>
          <p:blipFill>
            <a:blip r:embed="rId4"/>
            <a:stretch>
              <a:fillRect/>
            </a:stretch>
          </p:blipFill>
          <p:spPr>
            <a:xfrm>
              <a:off x="1199659" y="5205012"/>
              <a:ext cx="420013" cy="322083"/>
            </a:xfrm>
            <a:prstGeom prst="rect">
              <a:avLst/>
            </a:prstGeom>
          </p:spPr>
        </p:pic>
      </p:grpSp>
    </p:spTree>
  </p:cSld>
  <p:clrMapOvr>
    <a:masterClrMapping/>
  </p:clrMapOvr>
  <p:transition spd="slow" advClick="0">
    <p:pull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ntent Placeholder 2"/>
          <p:cNvSpPr>
            <a:spLocks noGrp="1" noChangeArrowheads="1"/>
          </p:cNvSpPr>
          <p:nvPr>
            <p:ph idx="1"/>
          </p:nvPr>
        </p:nvSpPr>
        <p:spPr>
          <a:xfrm>
            <a:off x="457200" y="1052736"/>
            <a:ext cx="8229600" cy="4678451"/>
          </a:xfrm>
        </p:spPr>
        <p:txBody>
          <a:bodyPr/>
          <a:lstStyle/>
          <a:p>
            <a:pPr>
              <a:lnSpc>
                <a:spcPct val="130000"/>
              </a:lnSpc>
              <a:spcBef>
                <a:spcPts val="1200"/>
              </a:spcBef>
              <a:buClr>
                <a:srgbClr val="FF0000"/>
              </a:buClr>
              <a:buSzPct val="100000"/>
              <a:buFont typeface="Wingdings" panose="05000000000000000000" pitchFamily="2" charset="2"/>
              <a:buChar char="n"/>
            </a:pPr>
            <a:r>
              <a:rPr lang="en-US" altLang="en-US" sz="2400" dirty="0"/>
              <a:t>所谓多态（polymorphism），是指</a:t>
            </a:r>
            <a:r>
              <a:rPr lang="en-US" altLang="en-US" sz="2400" dirty="0">
                <a:solidFill>
                  <a:srgbClr val="FF0000"/>
                </a:solidFill>
              </a:rPr>
              <a:t>基类的同一个方法在不同派生类对象中具有不同的表现和行为</a:t>
            </a:r>
            <a:r>
              <a:rPr lang="en-US" altLang="en-US" sz="2400" dirty="0"/>
              <a:t>。派生类继承了基类行为和属性之后，还会增加某些特定的行为和属性，同时还可能会对继承来的某些行为进行一定的改变，这都是多态的表现形式</a:t>
            </a:r>
            <a:r>
              <a:rPr lang="zh-CN" altLang="en-US" sz="2400" dirty="0"/>
              <a:t>。</a:t>
            </a:r>
          </a:p>
          <a:p>
            <a:pPr>
              <a:lnSpc>
                <a:spcPct val="130000"/>
              </a:lnSpc>
              <a:spcBef>
                <a:spcPts val="1200"/>
              </a:spcBef>
              <a:buClr>
                <a:srgbClr val="FF0000"/>
              </a:buClr>
              <a:buSzPct val="100000"/>
              <a:buFont typeface="Wingdings" panose="05000000000000000000" pitchFamily="2" charset="2"/>
              <a:buChar char="n"/>
            </a:pPr>
            <a:r>
              <a:rPr lang="zh-CN" altLang="en-US" sz="2400" dirty="0"/>
              <a:t>Python大多数运算符可以作用于多种不同类型的操作数，并且对于不同类型的操作数往往有不同的表现，这本身就是多态，是通过特殊方法与运算符重载实现的。</a:t>
            </a:r>
          </a:p>
        </p:txBody>
      </p:sp>
      <p:sp>
        <p:nvSpPr>
          <p:cNvPr id="12" name="页脚占位符 11"/>
          <p:cNvSpPr>
            <a:spLocks noGrp="1"/>
          </p:cNvSpPr>
          <p:nvPr>
            <p:ph type="ftr" sz="quarter" idx="4294967295"/>
          </p:nvPr>
        </p:nvSpPr>
        <p:spPr/>
        <p:txBody>
          <a:bodyPr/>
          <a:lstStyle/>
          <a:p>
            <a:r>
              <a:rPr lang="en-US" altLang="zh-CN" dirty="0"/>
              <a:t>54/59</a:t>
            </a:r>
            <a:endParaRPr lang="zh-CN" altLang="en-US" dirty="0"/>
          </a:p>
        </p:txBody>
      </p:sp>
      <p:grpSp>
        <p:nvGrpSpPr>
          <p:cNvPr id="13" name="组合 12"/>
          <p:cNvGrpSpPr/>
          <p:nvPr/>
        </p:nvGrpSpPr>
        <p:grpSpPr>
          <a:xfrm>
            <a:off x="-540568" y="104267"/>
            <a:ext cx="8064895" cy="677666"/>
            <a:chOff x="-193498" y="5191294"/>
            <a:chExt cx="7919582" cy="487895"/>
          </a:xfrm>
        </p:grpSpPr>
        <p:grpSp>
          <p:nvGrpSpPr>
            <p:cNvPr id="14" name="组合 13"/>
            <p:cNvGrpSpPr/>
            <p:nvPr/>
          </p:nvGrpSpPr>
          <p:grpSpPr>
            <a:xfrm>
              <a:off x="-193498" y="5191294"/>
              <a:ext cx="7919582" cy="487895"/>
              <a:chOff x="-254318" y="5828963"/>
              <a:chExt cx="8626056" cy="638887"/>
            </a:xfrm>
          </p:grpSpPr>
          <p:sp>
            <p:nvSpPr>
              <p:cNvPr id="16" name="Freeform 5"/>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7" name="TextBox 6"/>
              <p:cNvSpPr txBox="1">
                <a:spLocks noChangeArrowheads="1"/>
              </p:cNvSpPr>
              <p:nvPr/>
            </p:nvSpPr>
            <p:spPr bwMode="auto">
              <a:xfrm>
                <a:off x="-254318"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6.6 </a:t>
                </a:r>
                <a:r>
                  <a:rPr lang="zh-CN" altLang="en-US" sz="3600" b="1" dirty="0">
                    <a:latin typeface="Times New Roman" panose="02020603050405020304" pitchFamily="18" charset="0"/>
                    <a:ea typeface="黑体" panose="02010609060101010101" pitchFamily="49" charset="-122"/>
                  </a:rPr>
                  <a:t> 多态原理与实现</a:t>
                </a:r>
              </a:p>
            </p:txBody>
          </p:sp>
        </p:gr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Tree>
  </p:cSld>
  <p:clrMapOvr>
    <a:masterClrMapping/>
  </p:clrMapOvr>
  <p:transition spd="slow" advClick="0">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Content Placeholder 2"/>
          <p:cNvSpPr>
            <a:spLocks noGrp="1" noChangeArrowheads="1"/>
          </p:cNvSpPr>
          <p:nvPr>
            <p:ph idx="1"/>
          </p:nvPr>
        </p:nvSpPr>
        <p:spPr>
          <a:xfrm>
            <a:off x="457200" y="980728"/>
            <a:ext cx="8229600" cy="4678451"/>
          </a:xfrm>
        </p:spPr>
        <p:txBody>
          <a:bodyPr/>
          <a:lstStyle/>
          <a:p>
            <a:pPr marL="0" indent="0">
              <a:buFontTx/>
              <a:buNone/>
            </a:pPr>
            <a:r>
              <a:rPr lang="en-US" altLang="en-US" sz="1600" dirty="0">
                <a:latin typeface="Consolas" panose="020B0609020204030204" charset="0"/>
              </a:rPr>
              <a:t>&gt;&gt;&gt; </a:t>
            </a:r>
            <a:r>
              <a:rPr lang="en-US" altLang="en-US" sz="1600" dirty="0">
                <a:solidFill>
                  <a:srgbClr val="0000FF"/>
                </a:solidFill>
                <a:latin typeface="Consolas" panose="020B0609020204030204" charset="0"/>
              </a:rPr>
              <a:t>class</a:t>
            </a:r>
            <a:r>
              <a:rPr lang="en-US" altLang="en-US" sz="1600" dirty="0">
                <a:latin typeface="Consolas" panose="020B0609020204030204" charset="0"/>
              </a:rPr>
              <a:t> Animal(object):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定义基类</a:t>
            </a:r>
            <a:endParaRPr lang="en-US" altLang="en-US" sz="1600" dirty="0">
              <a:solidFill>
                <a:srgbClr val="0000FF"/>
              </a:solidFill>
              <a:latin typeface="Consolas" panose="020B0609020204030204" charset="0"/>
            </a:endParaRPr>
          </a:p>
          <a:p>
            <a:pPr marL="0" indent="0">
              <a:buFontTx/>
              <a:buNone/>
            </a:pPr>
            <a:r>
              <a:rPr lang="en-US" altLang="en-US" sz="1600" dirty="0">
                <a:latin typeface="Consolas" panose="020B0609020204030204" charset="0"/>
              </a:rPr>
              <a:t>    </a:t>
            </a:r>
            <a:r>
              <a:rPr lang="en-US" altLang="en-US" sz="1600" dirty="0" err="1">
                <a:solidFill>
                  <a:srgbClr val="0000FF"/>
                </a:solidFill>
                <a:latin typeface="Consolas" panose="020B0609020204030204" charset="0"/>
              </a:rPr>
              <a:t>def</a:t>
            </a:r>
            <a:r>
              <a:rPr lang="en-US" altLang="en-US" sz="1600" dirty="0">
                <a:latin typeface="Consolas" panose="020B0609020204030204" charset="0"/>
              </a:rPr>
              <a:t> show(self):</a:t>
            </a:r>
          </a:p>
          <a:p>
            <a:pPr marL="0" indent="0">
              <a:buFontTx/>
              <a:buNone/>
            </a:pPr>
            <a:r>
              <a:rPr lang="en-US" altLang="en-US" sz="1600" dirty="0">
                <a:latin typeface="Consolas" panose="020B0609020204030204" charset="0"/>
              </a:rPr>
              <a:t>        print('I am an animal.')</a:t>
            </a:r>
          </a:p>
          <a:p>
            <a:pPr marL="0" indent="0">
              <a:buFontTx/>
              <a:buNone/>
            </a:pPr>
            <a:r>
              <a:rPr lang="en-US" altLang="en-US" sz="1600" dirty="0">
                <a:latin typeface="Consolas" panose="020B0609020204030204" charset="0"/>
              </a:rPr>
              <a:t>&gt;&gt;&gt; </a:t>
            </a:r>
            <a:r>
              <a:rPr lang="en-US" altLang="en-US" sz="1600" dirty="0">
                <a:solidFill>
                  <a:srgbClr val="0000FF"/>
                </a:solidFill>
                <a:latin typeface="Consolas" panose="020B0609020204030204" charset="0"/>
              </a:rPr>
              <a:t>class</a:t>
            </a:r>
            <a:r>
              <a:rPr lang="en-US" altLang="en-US" sz="1600" dirty="0">
                <a:latin typeface="Consolas" panose="020B0609020204030204" charset="0"/>
              </a:rPr>
              <a:t> Cat(Animal):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派生类，覆盖了基类的show</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方法</a:t>
            </a:r>
            <a:endParaRPr lang="en-US" altLang="en-US" sz="1600" dirty="0">
              <a:solidFill>
                <a:srgbClr val="0000FF"/>
              </a:solidFill>
              <a:latin typeface="Consolas" panose="020B0609020204030204" charset="0"/>
            </a:endParaRPr>
          </a:p>
          <a:p>
            <a:pPr marL="0" indent="0">
              <a:buFontTx/>
              <a:buNone/>
            </a:pPr>
            <a:r>
              <a:rPr lang="en-US" altLang="en-US" sz="1600" dirty="0">
                <a:latin typeface="Consolas" panose="020B0609020204030204" charset="0"/>
              </a:rPr>
              <a:t>    </a:t>
            </a:r>
            <a:r>
              <a:rPr lang="en-US" altLang="en-US" sz="1600" dirty="0" err="1">
                <a:solidFill>
                  <a:srgbClr val="0000FF"/>
                </a:solidFill>
                <a:latin typeface="Consolas" panose="020B0609020204030204" charset="0"/>
              </a:rPr>
              <a:t>def</a:t>
            </a:r>
            <a:r>
              <a:rPr lang="en-US" altLang="en-US" sz="1600" dirty="0">
                <a:latin typeface="Consolas" panose="020B0609020204030204" charset="0"/>
              </a:rPr>
              <a:t> show(self):</a:t>
            </a:r>
          </a:p>
          <a:p>
            <a:pPr marL="0" indent="0">
              <a:buFontTx/>
              <a:buNone/>
            </a:pPr>
            <a:r>
              <a:rPr lang="en-US" altLang="en-US" sz="1600" dirty="0">
                <a:latin typeface="Consolas" panose="020B0609020204030204" charset="0"/>
              </a:rPr>
              <a:t>        print('I am a cat.')</a:t>
            </a:r>
          </a:p>
          <a:p>
            <a:pPr marL="0" indent="0">
              <a:buFontTx/>
              <a:buNone/>
            </a:pPr>
            <a:r>
              <a:rPr lang="en-US" altLang="en-US" sz="1600" dirty="0">
                <a:latin typeface="Consolas" panose="020B0609020204030204" charset="0"/>
              </a:rPr>
              <a:t>&gt;&gt;&gt; </a:t>
            </a:r>
            <a:r>
              <a:rPr lang="en-US" altLang="en-US" sz="1600" dirty="0">
                <a:solidFill>
                  <a:srgbClr val="0000FF"/>
                </a:solidFill>
                <a:latin typeface="Consolas" panose="020B0609020204030204" charset="0"/>
              </a:rPr>
              <a:t>class</a:t>
            </a:r>
            <a:r>
              <a:rPr lang="en-US" altLang="en-US" sz="1600" dirty="0">
                <a:latin typeface="Consolas" panose="020B0609020204030204" charset="0"/>
              </a:rPr>
              <a:t> Dog(Animal):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派生类</a:t>
            </a:r>
            <a:endParaRPr lang="en-US" altLang="en-US" sz="1600" dirty="0">
              <a:solidFill>
                <a:srgbClr val="0000FF"/>
              </a:solidFill>
              <a:latin typeface="Consolas" panose="020B0609020204030204" charset="0"/>
            </a:endParaRPr>
          </a:p>
          <a:p>
            <a:pPr marL="0" indent="0">
              <a:buFontTx/>
              <a:buNone/>
            </a:pPr>
            <a:r>
              <a:rPr lang="en-US" altLang="en-US" sz="1600" dirty="0">
                <a:latin typeface="Consolas" panose="020B0609020204030204" charset="0"/>
              </a:rPr>
              <a:t>    </a:t>
            </a:r>
            <a:r>
              <a:rPr lang="en-US" altLang="en-US" sz="1600" dirty="0" err="1">
                <a:solidFill>
                  <a:srgbClr val="0000FF"/>
                </a:solidFill>
                <a:latin typeface="Consolas" panose="020B0609020204030204" charset="0"/>
              </a:rPr>
              <a:t>def</a:t>
            </a:r>
            <a:r>
              <a:rPr lang="en-US" altLang="en-US" sz="1600" dirty="0">
                <a:latin typeface="Consolas" panose="020B0609020204030204" charset="0"/>
              </a:rPr>
              <a:t> show(self):</a:t>
            </a:r>
          </a:p>
          <a:p>
            <a:pPr marL="0" indent="0">
              <a:buFontTx/>
              <a:buNone/>
            </a:pPr>
            <a:r>
              <a:rPr lang="en-US" altLang="en-US" sz="1600" dirty="0">
                <a:latin typeface="Consolas" panose="020B0609020204030204" charset="0"/>
              </a:rPr>
              <a:t>        print('I am a dog.')</a:t>
            </a:r>
          </a:p>
          <a:p>
            <a:pPr marL="0" indent="0">
              <a:buFontTx/>
              <a:buNone/>
            </a:pPr>
            <a:r>
              <a:rPr lang="en-US" altLang="en-US" sz="1600" dirty="0">
                <a:latin typeface="Consolas" panose="020B0609020204030204" charset="0"/>
              </a:rPr>
              <a:t>&gt;&gt;&gt; </a:t>
            </a:r>
            <a:r>
              <a:rPr lang="en-US" altLang="en-US" sz="1600" dirty="0">
                <a:solidFill>
                  <a:srgbClr val="0000FF"/>
                </a:solidFill>
                <a:latin typeface="Consolas" panose="020B0609020204030204" charset="0"/>
              </a:rPr>
              <a:t>class</a:t>
            </a:r>
            <a:r>
              <a:rPr lang="en-US" altLang="en-US" sz="1600" dirty="0">
                <a:latin typeface="Consolas" panose="020B0609020204030204" charset="0"/>
              </a:rPr>
              <a:t> Tiger(Animal):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派生类</a:t>
            </a:r>
            <a:endParaRPr lang="en-US" altLang="en-US" sz="1600" dirty="0">
              <a:solidFill>
                <a:srgbClr val="0000FF"/>
              </a:solidFill>
              <a:latin typeface="Consolas" panose="020B0609020204030204" charset="0"/>
            </a:endParaRPr>
          </a:p>
          <a:p>
            <a:pPr marL="0" indent="0">
              <a:buFontTx/>
              <a:buNone/>
            </a:pPr>
            <a:r>
              <a:rPr lang="en-US" altLang="en-US" sz="1600" dirty="0">
                <a:latin typeface="Consolas" panose="020B0609020204030204" charset="0"/>
              </a:rPr>
              <a:t>    </a:t>
            </a:r>
            <a:r>
              <a:rPr lang="en-US" altLang="en-US" sz="1600" dirty="0" err="1">
                <a:solidFill>
                  <a:srgbClr val="0000FF"/>
                </a:solidFill>
                <a:latin typeface="Consolas" panose="020B0609020204030204" charset="0"/>
              </a:rPr>
              <a:t>def</a:t>
            </a:r>
            <a:r>
              <a:rPr lang="en-US" altLang="en-US" sz="1600" dirty="0">
                <a:latin typeface="Consolas" panose="020B0609020204030204" charset="0"/>
              </a:rPr>
              <a:t> show(self):</a:t>
            </a:r>
          </a:p>
          <a:p>
            <a:pPr marL="0" indent="0">
              <a:buFontTx/>
              <a:buNone/>
            </a:pPr>
            <a:r>
              <a:rPr lang="en-US" altLang="en-US" sz="1600" dirty="0">
                <a:latin typeface="Consolas" panose="020B0609020204030204" charset="0"/>
              </a:rPr>
              <a:t>        print('I am a tiger.')</a:t>
            </a:r>
          </a:p>
          <a:p>
            <a:pPr marL="0" indent="0">
              <a:buFontTx/>
              <a:buNone/>
            </a:pPr>
            <a:r>
              <a:rPr lang="en-US" altLang="en-US" sz="1600" dirty="0">
                <a:latin typeface="Consolas" panose="020B0609020204030204" charset="0"/>
              </a:rPr>
              <a:t>&gt;&gt;&gt; </a:t>
            </a:r>
            <a:r>
              <a:rPr lang="en-US" altLang="en-US" sz="1600" dirty="0">
                <a:solidFill>
                  <a:srgbClr val="0000FF"/>
                </a:solidFill>
                <a:latin typeface="Consolas" panose="020B0609020204030204" charset="0"/>
              </a:rPr>
              <a:t>class</a:t>
            </a:r>
            <a:r>
              <a:rPr lang="en-US" altLang="en-US" sz="1600" dirty="0">
                <a:latin typeface="Consolas" panose="020B0609020204030204" charset="0"/>
              </a:rPr>
              <a:t> Test(Animal):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派生类，没有覆盖基类的show</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方法</a:t>
            </a:r>
            <a:endParaRPr lang="en-US" altLang="en-US" sz="1600" dirty="0">
              <a:solidFill>
                <a:srgbClr val="0000FF"/>
              </a:solidFill>
              <a:latin typeface="Consolas" panose="020B0609020204030204" charset="0"/>
            </a:endParaRPr>
          </a:p>
          <a:p>
            <a:pPr marL="0" indent="0">
              <a:buFontTx/>
              <a:buNone/>
            </a:pPr>
            <a:r>
              <a:rPr lang="en-US" altLang="en-US" sz="1600" dirty="0">
                <a:latin typeface="Consolas" panose="020B0609020204030204" charset="0"/>
              </a:rPr>
              <a:t>    pass</a:t>
            </a:r>
          </a:p>
        </p:txBody>
      </p:sp>
      <p:sp>
        <p:nvSpPr>
          <p:cNvPr id="12" name="页脚占位符 11"/>
          <p:cNvSpPr>
            <a:spLocks noGrp="1"/>
          </p:cNvSpPr>
          <p:nvPr>
            <p:ph type="ftr" sz="quarter" idx="4294967295"/>
          </p:nvPr>
        </p:nvSpPr>
        <p:spPr/>
        <p:txBody>
          <a:bodyPr/>
          <a:lstStyle/>
          <a:p>
            <a:r>
              <a:rPr lang="en-US" altLang="zh-CN" dirty="0"/>
              <a:t>55/59</a:t>
            </a:r>
            <a:endParaRPr lang="zh-CN" altLang="en-US" dirty="0"/>
          </a:p>
        </p:txBody>
      </p:sp>
      <p:grpSp>
        <p:nvGrpSpPr>
          <p:cNvPr id="13" name="组合 12"/>
          <p:cNvGrpSpPr/>
          <p:nvPr/>
        </p:nvGrpSpPr>
        <p:grpSpPr>
          <a:xfrm>
            <a:off x="-540568" y="104267"/>
            <a:ext cx="8064895" cy="677666"/>
            <a:chOff x="-193498" y="5191294"/>
            <a:chExt cx="7919582" cy="487895"/>
          </a:xfrm>
        </p:grpSpPr>
        <p:grpSp>
          <p:nvGrpSpPr>
            <p:cNvPr id="14" name="组合 13"/>
            <p:cNvGrpSpPr/>
            <p:nvPr/>
          </p:nvGrpSpPr>
          <p:grpSpPr>
            <a:xfrm>
              <a:off x="-193498" y="5191294"/>
              <a:ext cx="7919582" cy="487895"/>
              <a:chOff x="-254318" y="5828963"/>
              <a:chExt cx="8626056" cy="638887"/>
            </a:xfrm>
          </p:grpSpPr>
          <p:sp>
            <p:nvSpPr>
              <p:cNvPr id="16" name="Freeform 5"/>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7" name="TextBox 6"/>
              <p:cNvSpPr txBox="1">
                <a:spLocks noChangeArrowheads="1"/>
              </p:cNvSpPr>
              <p:nvPr/>
            </p:nvSpPr>
            <p:spPr bwMode="auto">
              <a:xfrm>
                <a:off x="-254318"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6.6 </a:t>
                </a:r>
                <a:r>
                  <a:rPr lang="zh-CN" altLang="en-US" sz="3600" b="1" dirty="0">
                    <a:latin typeface="Times New Roman" panose="02020603050405020304" pitchFamily="18" charset="0"/>
                    <a:ea typeface="黑体" panose="02010609060101010101" pitchFamily="49" charset="-122"/>
                  </a:rPr>
                  <a:t> 多态原理与实现</a:t>
                </a:r>
              </a:p>
            </p:txBody>
          </p:sp>
        </p:gr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8" name="Content Placeholder 2"/>
          <p:cNvSpPr txBox="1">
            <a:spLocks noChangeArrowheads="1"/>
          </p:cNvSpPr>
          <p:nvPr/>
        </p:nvSpPr>
        <p:spPr bwMode="auto">
          <a:xfrm>
            <a:off x="457200" y="5157192"/>
            <a:ext cx="8229600" cy="4678451"/>
          </a:xfrm>
          <a:prstGeom prst="rect">
            <a:avLst/>
          </a:prstGeom>
          <a:noFill/>
          <a:ln w="9525">
            <a:noFill/>
            <a:miter lim="800000"/>
          </a:ln>
        </p:spPr>
        <p:txBody>
          <a:bodyPr vert="horz" wrap="square" lIns="91440" tIns="45720" rIns="91440" bIns="45720" numCol="1" anchor="t" anchorCtr="0" compatLnSpc="1">
            <a:normAutofit/>
          </a:bodyPr>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Tx/>
              <a:buNone/>
            </a:pPr>
            <a:r>
              <a:rPr lang="en-US" altLang="en-US" sz="1600" dirty="0">
                <a:latin typeface="Consolas" panose="020B0609020204030204" charset="0"/>
              </a:rPr>
              <a:t>&gt;&gt;&gt; x = [item() </a:t>
            </a:r>
            <a:r>
              <a:rPr lang="en-US" altLang="en-US" sz="1600" dirty="0">
                <a:solidFill>
                  <a:srgbClr val="0000FF"/>
                </a:solidFill>
                <a:latin typeface="Consolas" panose="020B0609020204030204" charset="0"/>
              </a:rPr>
              <a:t>for</a:t>
            </a:r>
            <a:r>
              <a:rPr lang="en-US" altLang="en-US" sz="1600" dirty="0">
                <a:latin typeface="Consolas" panose="020B0609020204030204" charset="0"/>
              </a:rPr>
              <a:t> item </a:t>
            </a:r>
            <a:r>
              <a:rPr lang="en-US" altLang="en-US" sz="1600" dirty="0">
                <a:solidFill>
                  <a:srgbClr val="0000FF"/>
                </a:solidFill>
                <a:latin typeface="Consolas" panose="020B0609020204030204" charset="0"/>
              </a:rPr>
              <a:t>in</a:t>
            </a:r>
            <a:r>
              <a:rPr lang="en-US" altLang="en-US" sz="1600" dirty="0">
                <a:latin typeface="Consolas" panose="020B0609020204030204" charset="0"/>
              </a:rPr>
              <a:t> (Animal, Cat, Dog, Tiger, Test)]</a:t>
            </a:r>
          </a:p>
          <a:p>
            <a:pPr marL="0" indent="0">
              <a:buFontTx/>
              <a:buNone/>
            </a:pPr>
            <a:r>
              <a:rPr lang="en-US" altLang="en-US" sz="1600" dirty="0">
                <a:latin typeface="Consolas" panose="020B0609020204030204" charset="0"/>
              </a:rPr>
              <a:t>&gt;&gt;&gt; </a:t>
            </a:r>
            <a:r>
              <a:rPr lang="en-US" altLang="en-US" sz="1600" dirty="0">
                <a:solidFill>
                  <a:srgbClr val="0000FF"/>
                </a:solidFill>
                <a:latin typeface="Consolas" panose="020B0609020204030204" charset="0"/>
              </a:rPr>
              <a:t>for</a:t>
            </a:r>
            <a:r>
              <a:rPr lang="en-US" altLang="en-US" sz="1600" dirty="0">
                <a:latin typeface="Consolas" panose="020B0609020204030204" charset="0"/>
              </a:rPr>
              <a:t> item </a:t>
            </a:r>
            <a:r>
              <a:rPr lang="en-US" altLang="en-US" sz="1600" dirty="0">
                <a:solidFill>
                  <a:srgbClr val="0000FF"/>
                </a:solidFill>
                <a:latin typeface="Consolas" panose="020B0609020204030204" charset="0"/>
              </a:rPr>
              <a:t>in</a:t>
            </a:r>
            <a:r>
              <a:rPr lang="en-US" altLang="en-US" sz="1600" dirty="0">
                <a:latin typeface="Consolas" panose="020B0609020204030204" charset="0"/>
              </a:rPr>
              <a:t> x:</a:t>
            </a:r>
          </a:p>
          <a:p>
            <a:pPr marL="0" indent="0">
              <a:buFontTx/>
              <a:buNone/>
            </a:pPr>
            <a:r>
              <a:rPr lang="en-US" altLang="en-US" sz="1600" dirty="0">
                <a:latin typeface="Consolas" panose="020B0609020204030204" charset="0"/>
              </a:rPr>
              <a:t>       </a:t>
            </a:r>
            <a:r>
              <a:rPr lang="en-US" altLang="en-US" sz="1600" dirty="0" err="1">
                <a:latin typeface="Consolas" panose="020B0609020204030204" charset="0"/>
              </a:rPr>
              <a:t>item.show</a:t>
            </a:r>
            <a:r>
              <a:rPr lang="en-US" altLang="en-US" sz="1600" dirty="0">
                <a:latin typeface="Consolas" panose="020B0609020204030204" charset="0"/>
              </a:rPr>
              <a:t>()</a:t>
            </a:r>
          </a:p>
          <a:p>
            <a:pPr marL="0" indent="0">
              <a:buFontTx/>
              <a:buNone/>
            </a:pPr>
            <a:endParaRPr lang="en-US" altLang="en-US" sz="1600" dirty="0">
              <a:latin typeface="Consolas" panose="020B0609020204030204" charset="0"/>
            </a:endParaRPr>
          </a:p>
        </p:txBody>
      </p:sp>
      <p:sp>
        <p:nvSpPr>
          <p:cNvPr id="2" name="矩形 1"/>
          <p:cNvSpPr/>
          <p:nvPr/>
        </p:nvSpPr>
        <p:spPr>
          <a:xfrm>
            <a:off x="7236296" y="5132784"/>
            <a:ext cx="1907704" cy="1354217"/>
          </a:xfrm>
          <a:prstGeom prst="rect">
            <a:avLst/>
          </a:prstGeom>
        </p:spPr>
        <p:txBody>
          <a:bodyPr wrap="square">
            <a:spAutoFit/>
          </a:bodyPr>
          <a:lstStyle/>
          <a:p>
            <a:pPr marL="0" indent="0">
              <a:buFontTx/>
              <a:buNone/>
            </a:pPr>
            <a:r>
              <a:rPr lang="en-US" altLang="en-US" sz="1600" dirty="0">
                <a:solidFill>
                  <a:srgbClr val="0000FF"/>
                </a:solidFill>
                <a:latin typeface="Consolas" panose="020B0609020204030204" charset="0"/>
              </a:rPr>
              <a:t>I am an animal.</a:t>
            </a:r>
          </a:p>
          <a:p>
            <a:pPr marL="0" indent="0">
              <a:buFontTx/>
              <a:buNone/>
            </a:pPr>
            <a:r>
              <a:rPr lang="en-US" altLang="en-US" sz="1600" dirty="0">
                <a:solidFill>
                  <a:srgbClr val="0000FF"/>
                </a:solidFill>
                <a:latin typeface="Consolas" panose="020B0609020204030204" charset="0"/>
              </a:rPr>
              <a:t>I am a cat.</a:t>
            </a:r>
          </a:p>
          <a:p>
            <a:pPr marL="0" indent="0">
              <a:buFontTx/>
              <a:buNone/>
            </a:pPr>
            <a:r>
              <a:rPr lang="en-US" altLang="en-US" sz="1600" dirty="0">
                <a:solidFill>
                  <a:srgbClr val="0000FF"/>
                </a:solidFill>
                <a:latin typeface="Consolas" panose="020B0609020204030204" charset="0"/>
              </a:rPr>
              <a:t>I am a dog.</a:t>
            </a:r>
          </a:p>
          <a:p>
            <a:pPr marL="0" indent="0">
              <a:buFontTx/>
              <a:buNone/>
            </a:pPr>
            <a:r>
              <a:rPr lang="en-US" altLang="en-US" sz="1600" dirty="0">
                <a:solidFill>
                  <a:srgbClr val="0000FF"/>
                </a:solidFill>
                <a:latin typeface="Consolas" panose="020B0609020204030204" charset="0"/>
              </a:rPr>
              <a:t>I am a tiger.</a:t>
            </a:r>
          </a:p>
          <a:p>
            <a:pPr marL="0" indent="0">
              <a:buFontTx/>
              <a:buNone/>
            </a:pPr>
            <a:r>
              <a:rPr lang="en-US" altLang="en-US" sz="1600" dirty="0">
                <a:solidFill>
                  <a:srgbClr val="0000FF"/>
                </a:solidFill>
                <a:latin typeface="Consolas" panose="020B0609020204030204" charset="0"/>
              </a:rPr>
              <a:t>I am an animal.</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18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318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318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18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318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318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318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3185">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318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3185">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3185">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anose="020B0503020204020204"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6.7  </a:t>
              </a:r>
              <a:r>
                <a:rPr lang="zh-CN" altLang="en-US" sz="3600" b="1" dirty="0">
                  <a:latin typeface="Times New Roman" panose="02020603050405020304" pitchFamily="18" charset="0"/>
                  <a:ea typeface="黑体" panose="02010609060101010101" pitchFamily="49" charset="-122"/>
                </a:rPr>
                <a:t>本章小结</a:t>
              </a: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17" name="Freeform 5"/>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18" name="Freeform 5"/>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sp>
        <p:nvSpPr>
          <p:cNvPr id="21" name="矩形 20"/>
          <p:cNvSpPr/>
          <p:nvPr/>
        </p:nvSpPr>
        <p:spPr>
          <a:xfrm>
            <a:off x="1465147" y="1796617"/>
            <a:ext cx="2680542" cy="1508105"/>
          </a:xfrm>
          <a:prstGeom prst="rect">
            <a:avLst/>
          </a:prstGeom>
        </p:spPr>
        <p:txBody>
          <a:bodyPr wrap="none">
            <a:spAutoFit/>
          </a:bodyPr>
          <a:lstStyle/>
          <a:p>
            <a:pPr>
              <a:spcBef>
                <a:spcPts val="600"/>
              </a:spcBef>
              <a:spcAft>
                <a:spcPts val="600"/>
              </a:spcAft>
              <a:buClr>
                <a:srgbClr val="FF0000"/>
              </a:buClr>
              <a:buFont typeface="Wingdings" panose="05000000000000000000" pitchFamily="2" charset="2"/>
              <a:buChar char="Ø"/>
            </a:pPr>
            <a:r>
              <a:rPr lang="zh-CN" altLang="en-US" sz="2400" b="1" dirty="0"/>
              <a:t> 类的定义与使用</a:t>
            </a:r>
            <a:endParaRPr lang="en-US" altLang="zh-CN" sz="2400" b="1" dirty="0"/>
          </a:p>
          <a:p>
            <a:pPr>
              <a:spcBef>
                <a:spcPts val="600"/>
              </a:spcBef>
              <a:spcAft>
                <a:spcPts val="600"/>
              </a:spcAft>
              <a:buClr>
                <a:srgbClr val="FF0000"/>
              </a:buClr>
              <a:buFont typeface="Wingdings" panose="05000000000000000000" pitchFamily="2" charset="2"/>
              <a:buChar char="Ø"/>
            </a:pPr>
            <a:r>
              <a:rPr lang="zh-CN" altLang="en-US" sz="2400" b="1" dirty="0"/>
              <a:t> 方法、属性</a:t>
            </a:r>
            <a:endParaRPr lang="en-US" altLang="zh-CN" sz="2400" b="1" dirty="0"/>
          </a:p>
          <a:p>
            <a:pPr>
              <a:spcBef>
                <a:spcPts val="600"/>
              </a:spcBef>
              <a:spcAft>
                <a:spcPts val="600"/>
              </a:spcAft>
              <a:buClr>
                <a:srgbClr val="FF0000"/>
              </a:buClr>
              <a:buFont typeface="Wingdings" panose="05000000000000000000" pitchFamily="2" charset="2"/>
              <a:buChar char="Ø"/>
            </a:pPr>
            <a:r>
              <a:rPr lang="zh-CN" altLang="en-US" sz="2400" b="1" dirty="0">
                <a:solidFill>
                  <a:srgbClr val="FF0000"/>
                </a:solidFill>
                <a:latin typeface="Times New Roman" panose="02020603050405020304" pitchFamily="18" charset="0"/>
                <a:ea typeface="黑体" panose="02010609060101010101" pitchFamily="49" charset="-122"/>
              </a:rPr>
              <a:t> 继承与多态</a:t>
            </a:r>
          </a:p>
        </p:txBody>
      </p:sp>
      <p:grpSp>
        <p:nvGrpSpPr>
          <p:cNvPr id="29" name="组合 28"/>
          <p:cNvGrpSpPr/>
          <p:nvPr/>
        </p:nvGrpSpPr>
        <p:grpSpPr>
          <a:xfrm>
            <a:off x="1040589" y="4405599"/>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465146" y="5157192"/>
            <a:ext cx="5771149" cy="430887"/>
          </a:xfrm>
          <a:prstGeom prst="rect">
            <a:avLst/>
          </a:prstGeom>
        </p:spPr>
        <p:txBody>
          <a:bodyPr wrap="square">
            <a:spAutoFit/>
          </a:bodyPr>
          <a:lstStyle/>
          <a:p>
            <a:pPr marL="342900" indent="-342900">
              <a:spcBef>
                <a:spcPts val="1200"/>
              </a:spcBef>
              <a:buClr>
                <a:srgbClr val="FF0000"/>
              </a:buClr>
              <a:buFont typeface="Wingdings" panose="05000000000000000000" pitchFamily="2" charset="2"/>
              <a:buChar char="Ø"/>
            </a:pPr>
            <a:r>
              <a:rPr lang="zh-CN" altLang="en-US" sz="2200" dirty="0">
                <a:latin typeface="Times New Roman" panose="02020603050405020304" pitchFamily="18" charset="0"/>
                <a:ea typeface="黑体" panose="02010609060101010101" pitchFamily="49" charset="-122"/>
              </a:rPr>
              <a:t>根据已学的几种数据结构编写</a:t>
            </a:r>
            <a:r>
              <a:rPr lang="en-US" altLang="zh-CN" sz="2200" dirty="0">
                <a:latin typeface="Times New Roman" panose="02020603050405020304" pitchFamily="18" charset="0"/>
                <a:ea typeface="黑体" panose="02010609060101010101" pitchFamily="49" charset="-122"/>
              </a:rPr>
              <a:t>Python</a:t>
            </a:r>
            <a:r>
              <a:rPr lang="zh-CN" altLang="en-US" sz="2200" dirty="0">
                <a:latin typeface="Times New Roman" panose="02020603050405020304" pitchFamily="18" charset="0"/>
                <a:ea typeface="黑体" panose="02010609060101010101" pitchFamily="49" charset="-122"/>
              </a:rPr>
              <a:t>类</a:t>
            </a:r>
            <a:endParaRPr lang="en-US" altLang="zh-CN" sz="2200" dirty="0">
              <a:latin typeface="Times New Roman" panose="02020603050405020304" pitchFamily="18" charset="0"/>
              <a:ea typeface="黑体"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38</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ox(in)">
                                      <p:cBhvr>
                                        <p:cTn id="2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t>39</a:t>
            </a:fld>
            <a:endParaRPr lang="zh-CN" altLang="en-US" dirty="0"/>
          </a:p>
        </p:txBody>
      </p:sp>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anose="02020603050405020304" pitchFamily="18" charset="0"/>
                  <a:ea typeface="黑体" panose="02010609060101010101" pitchFamily="49" charset="-122"/>
                </a:rPr>
                <a:t>李培培</a:t>
              </a:r>
              <a:endParaRPr lang="en-US" altLang="zh-CN" sz="2000" b="1" dirty="0">
                <a:latin typeface="Times New Roman" panose="02020603050405020304" pitchFamily="18" charset="0"/>
                <a:ea typeface="黑体" panose="02010609060101010101" pitchFamily="49" charset="-122"/>
              </a:endParaRP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QQ</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123452644</a:t>
              </a:r>
              <a:r>
                <a:rPr lang="zh-CN" altLang="en-US" sz="2000" b="1" dirty="0">
                  <a:latin typeface="Times New Roman" panose="02020603050405020304" pitchFamily="18" charset="0"/>
                  <a:ea typeface="黑体" panose="02010609060101010101" pitchFamily="49" charset="-122"/>
                </a:rPr>
                <a:t>，</a:t>
              </a:r>
              <a:r>
                <a:rPr lang="zh-CN" altLang="en-US" sz="2000" b="1" dirty="0">
                  <a:solidFill>
                    <a:srgbClr val="FF0000"/>
                  </a:solidFill>
                  <a:latin typeface="Times New Roman" panose="02020603050405020304" pitchFamily="18" charset="0"/>
                  <a:ea typeface="黑体" panose="02010609060101010101" pitchFamily="49" charset="-122"/>
                </a:rPr>
                <a:t> 微信：</a:t>
              </a:r>
              <a:r>
                <a:rPr lang="en-US" altLang="zh-CN" sz="2000" b="1" dirty="0">
                  <a:solidFill>
                    <a:srgbClr val="FF0000"/>
                  </a:solidFill>
                  <a:latin typeface="Times New Roman" panose="02020603050405020304" pitchFamily="18" charset="0"/>
                  <a:ea typeface="黑体" panose="02010609060101010101" pitchFamily="49" charset="-122"/>
                </a:rPr>
                <a:t>li123452644</a:t>
              </a: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Email</a:t>
              </a:r>
              <a:r>
                <a:rPr lang="en-US" altLang="zh-CN" sz="2000" b="1" dirty="0">
                  <a:latin typeface="Times New Roman" panose="02020603050405020304" pitchFamily="18" charset="0"/>
                  <a:ea typeface="黑体" panose="02010609060101010101" pitchFamily="49" charset="-122"/>
                </a:rPr>
                <a:t>: </a:t>
              </a:r>
              <a:r>
                <a:rPr lang="en-US" altLang="zh-CN" sz="2000" b="1" dirty="0">
                  <a:solidFill>
                    <a:srgbClr val="0000FF"/>
                  </a:solidFill>
                  <a:latin typeface="Times New Roman" panose="02020603050405020304" pitchFamily="18" charset="0"/>
                  <a:ea typeface="黑体" panose="02010609060101010101" pitchFamily="49" charset="-122"/>
                </a:rPr>
                <a:t>peipeili@hfut.edu.cn</a:t>
              </a:r>
            </a:p>
            <a:p>
              <a:pPr algn="ctr" eaLnBrk="0" hangingPunct="0">
                <a:lnSpc>
                  <a:spcPct val="125000"/>
                </a:lnSpc>
              </a:pPr>
              <a:r>
                <a:rPr lang="zh-CN" altLang="en-US" sz="2000" b="1" dirty="0">
                  <a:solidFill>
                    <a:srgbClr val="FF0000"/>
                  </a:solidFill>
                  <a:latin typeface="Times New Roman" panose="02020603050405020304" pitchFamily="18" charset="0"/>
                  <a:ea typeface="黑体" panose="02010609060101010101" pitchFamily="49" charset="-122"/>
                </a:rPr>
                <a:t>手机号</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13956043016</a:t>
              </a:r>
            </a:p>
            <a:p>
              <a:pPr marL="0" lvl="1" algn="ctr" eaLnBrk="0" hangingPunct="0">
                <a:lnSpc>
                  <a:spcPct val="125000"/>
                </a:lnSpc>
              </a:pPr>
              <a:r>
                <a:rPr lang="zh-CN" altLang="en-US" sz="2000" b="1" dirty="0">
                  <a:latin typeface="Times New Roman" panose="02020603050405020304" pitchFamily="18" charset="0"/>
                  <a:ea typeface="黑体" panose="02010609060101010101"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anose="02020603050405020304" pitchFamily="18" charset="0"/>
                <a:ea typeface="黑体" panose="02010609060101010101" pitchFamily="49" charset="-122"/>
              </a:endParaRPr>
            </a:p>
            <a:p>
              <a:pPr algn="ctr" eaLnBrk="0" hangingPunct="0"/>
              <a:r>
                <a:rPr lang="zh-CN" altLang="en-US" sz="2000" b="1" dirty="0">
                  <a:latin typeface="Times New Roman" panose="02020603050405020304" pitchFamily="18" charset="0"/>
                  <a:ea typeface="黑体" panose="02010609060101010101"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anose="020B0604030504040204" pitchFamily="34" charset="0"/>
                  <a:ea typeface="黑体" panose="02010609060101010101"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Tree>
  </p:cSld>
  <p:clrMapOvr>
    <a:masterClrMapping/>
  </p:clrMapOvr>
  <p:transition spd="slow" advClick="0" advTm="1622">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占位符 20482"/>
          <p:cNvSpPr>
            <a:spLocks noGrp="1"/>
          </p:cNvSpPr>
          <p:nvPr>
            <p:ph idx="1"/>
          </p:nvPr>
        </p:nvSpPr>
        <p:spPr>
          <a:xfrm>
            <a:off x="539552" y="1548663"/>
            <a:ext cx="8229600" cy="4678451"/>
          </a:xfrm>
        </p:spPr>
        <p:txBody>
          <a:bodyPr anchor="t"/>
          <a:lstStyle/>
          <a:p>
            <a:pPr>
              <a:spcBef>
                <a:spcPts val="1200"/>
              </a:spcBef>
              <a:spcAft>
                <a:spcPts val="1200"/>
              </a:spcAft>
              <a:buClr>
                <a:srgbClr val="FF0000"/>
              </a:buClr>
              <a:buSzPct val="90000"/>
              <a:buFont typeface="Wingdings" panose="05000000000000000000" pitchFamily="2" charset="2"/>
              <a:buChar char="n"/>
            </a:pPr>
            <a:r>
              <a:rPr lang="en-US" altLang="zh-CN" sz="2000" b="1" dirty="0">
                <a:sym typeface="Arial" panose="020B0604020202020204" pitchFamily="34" charset="0"/>
              </a:rPr>
              <a:t>Python</a:t>
            </a:r>
            <a:r>
              <a:rPr lang="zh-CN" altLang="en-US" sz="2000" b="1" dirty="0">
                <a:sym typeface="Arial" panose="020B0604020202020204" pitchFamily="34" charset="0"/>
              </a:rPr>
              <a:t>完全采用了面向对象程序设计的思想，是真正面向对象的高级动态编程语言，完全支持面向对象的基本功能，如</a:t>
            </a:r>
            <a:r>
              <a:rPr lang="zh-CN" altLang="en-US" sz="2000" b="1" dirty="0">
                <a:solidFill>
                  <a:srgbClr val="FF0000"/>
                </a:solidFill>
                <a:sym typeface="Arial" panose="020B0604020202020204" pitchFamily="34" charset="0"/>
              </a:rPr>
              <a:t>封装</a:t>
            </a:r>
            <a:r>
              <a:rPr lang="zh-CN" altLang="en-US" sz="2000" b="1" dirty="0">
                <a:sym typeface="Arial" panose="020B0604020202020204" pitchFamily="34" charset="0"/>
              </a:rPr>
              <a:t>、</a:t>
            </a:r>
            <a:r>
              <a:rPr lang="zh-CN" altLang="en-US" sz="2000" b="1" dirty="0">
                <a:solidFill>
                  <a:srgbClr val="FF0000"/>
                </a:solidFill>
                <a:sym typeface="Arial" panose="020B0604020202020204" pitchFamily="34" charset="0"/>
              </a:rPr>
              <a:t>继承</a:t>
            </a:r>
            <a:r>
              <a:rPr lang="zh-CN" altLang="en-US" sz="2000" b="1" dirty="0">
                <a:sym typeface="Arial" panose="020B0604020202020204" pitchFamily="34" charset="0"/>
              </a:rPr>
              <a:t>、</a:t>
            </a:r>
            <a:r>
              <a:rPr lang="zh-CN" altLang="en-US" sz="2000" b="1" dirty="0">
                <a:solidFill>
                  <a:srgbClr val="FF0000"/>
                </a:solidFill>
                <a:sym typeface="Arial" panose="020B0604020202020204" pitchFamily="34" charset="0"/>
              </a:rPr>
              <a:t>多态</a:t>
            </a:r>
            <a:r>
              <a:rPr lang="zh-CN" altLang="en-US" sz="2000" b="1" dirty="0">
                <a:sym typeface="Arial" panose="020B0604020202020204" pitchFamily="34" charset="0"/>
              </a:rPr>
              <a:t>以及</a:t>
            </a:r>
            <a:r>
              <a:rPr lang="zh-CN" altLang="en-US" sz="2000" b="1" dirty="0">
                <a:solidFill>
                  <a:srgbClr val="FF0000"/>
                </a:solidFill>
                <a:sym typeface="Arial" panose="020B0604020202020204" pitchFamily="34" charset="0"/>
              </a:rPr>
              <a:t>对基类方法的覆盖或重写</a:t>
            </a:r>
            <a:r>
              <a:rPr lang="zh-CN" altLang="en-US" sz="2000" b="1" dirty="0">
                <a:sym typeface="Arial" panose="020B0604020202020204" pitchFamily="34" charset="0"/>
              </a:rPr>
              <a:t>。</a:t>
            </a:r>
          </a:p>
          <a:p>
            <a:pPr>
              <a:spcBef>
                <a:spcPts val="1200"/>
              </a:spcBef>
              <a:spcAft>
                <a:spcPts val="1200"/>
              </a:spcAft>
              <a:buClr>
                <a:srgbClr val="FF0000"/>
              </a:buClr>
              <a:buSzPct val="90000"/>
              <a:buFont typeface="Wingdings" panose="05000000000000000000" pitchFamily="2" charset="2"/>
              <a:buChar char="n"/>
            </a:pPr>
            <a:r>
              <a:rPr lang="en-US" altLang="zh-CN" sz="2000" b="1" dirty="0">
                <a:sym typeface="Arial" panose="020B0604020202020204" pitchFamily="34" charset="0"/>
              </a:rPr>
              <a:t>Python</a:t>
            </a:r>
            <a:r>
              <a:rPr lang="zh-CN" altLang="en-US" sz="2000" b="1" dirty="0">
                <a:sym typeface="Arial" panose="020B0604020202020204" pitchFamily="34" charset="0"/>
              </a:rPr>
              <a:t>中对象的概念很广泛，</a:t>
            </a:r>
            <a:r>
              <a:rPr lang="en-US" altLang="zh-CN" sz="2000" b="1" dirty="0">
                <a:solidFill>
                  <a:srgbClr val="FF0000"/>
                </a:solidFill>
                <a:sym typeface="Arial" panose="020B0604020202020204" pitchFamily="34" charset="0"/>
              </a:rPr>
              <a:t>Python</a:t>
            </a:r>
            <a:r>
              <a:rPr lang="zh-CN" altLang="en-US" sz="2000" b="1" dirty="0">
                <a:solidFill>
                  <a:srgbClr val="FF0000"/>
                </a:solidFill>
                <a:sym typeface="Arial" panose="020B0604020202020204" pitchFamily="34" charset="0"/>
              </a:rPr>
              <a:t>中的一切内容都可以称为对象</a:t>
            </a:r>
            <a:r>
              <a:rPr lang="zh-CN" altLang="en-US" sz="2000" b="1" dirty="0">
                <a:sym typeface="Arial" panose="020B0604020202020204" pitchFamily="34" charset="0"/>
              </a:rPr>
              <a:t>，除了数字、字符串、列表、元组、字典、集合、</a:t>
            </a:r>
            <a:r>
              <a:rPr lang="en-US" altLang="zh-CN" sz="2000" b="1" dirty="0">
                <a:sym typeface="Arial" panose="020B0604020202020204" pitchFamily="34" charset="0"/>
              </a:rPr>
              <a:t>range</a:t>
            </a:r>
            <a:r>
              <a:rPr lang="zh-CN" altLang="en-US" sz="2000" b="1" dirty="0">
                <a:sym typeface="Arial" panose="020B0604020202020204" pitchFamily="34" charset="0"/>
              </a:rPr>
              <a:t>对象、</a:t>
            </a:r>
            <a:r>
              <a:rPr lang="en-US" altLang="zh-CN" sz="2000" b="1" dirty="0">
                <a:sym typeface="Arial" panose="020B0604020202020204" pitchFamily="34" charset="0"/>
              </a:rPr>
              <a:t>zip</a:t>
            </a:r>
            <a:r>
              <a:rPr lang="zh-CN" altLang="en-US" sz="2000" b="1" dirty="0">
                <a:sym typeface="Arial" panose="020B0604020202020204" pitchFamily="34" charset="0"/>
              </a:rPr>
              <a:t>对象等等，函数也是对象，类也是对象。</a:t>
            </a:r>
          </a:p>
          <a:p>
            <a:pPr>
              <a:spcBef>
                <a:spcPts val="1200"/>
              </a:spcBef>
              <a:spcAft>
                <a:spcPts val="1200"/>
              </a:spcAft>
              <a:buClr>
                <a:srgbClr val="FF0000"/>
              </a:buClr>
              <a:buSzPct val="90000"/>
              <a:buFont typeface="Wingdings" panose="05000000000000000000" pitchFamily="2" charset="2"/>
              <a:buChar char="n"/>
            </a:pPr>
            <a:r>
              <a:rPr lang="zh-CN" altLang="en-US" sz="2000" b="1" dirty="0">
                <a:sym typeface="Arial" panose="020B0604020202020204" pitchFamily="34" charset="0"/>
              </a:rPr>
              <a:t>创建类时用变量形式表示的对象属性称为</a:t>
            </a:r>
            <a:r>
              <a:rPr lang="zh-CN" altLang="en-US" sz="2000" b="1" dirty="0">
                <a:solidFill>
                  <a:srgbClr val="FF0000"/>
                </a:solidFill>
                <a:sym typeface="Arial" panose="020B0604020202020204" pitchFamily="34" charset="0"/>
              </a:rPr>
              <a:t>数据成员</a:t>
            </a:r>
            <a:r>
              <a:rPr lang="zh-CN" altLang="en-US" sz="2000" b="1" dirty="0">
                <a:sym typeface="Arial" panose="020B0604020202020204" pitchFamily="34" charset="0"/>
              </a:rPr>
              <a:t>，用函数形式表示的对象行为称为</a:t>
            </a:r>
            <a:r>
              <a:rPr lang="zh-CN" altLang="en-US" sz="2000" b="1" dirty="0">
                <a:solidFill>
                  <a:srgbClr val="FF0000"/>
                </a:solidFill>
                <a:sym typeface="Arial" panose="020B0604020202020204" pitchFamily="34" charset="0"/>
              </a:rPr>
              <a:t>成员方法</a:t>
            </a:r>
            <a:r>
              <a:rPr lang="zh-CN" altLang="en-US" sz="2000" b="1" dirty="0">
                <a:sym typeface="Arial" panose="020B0604020202020204" pitchFamily="34" charset="0"/>
              </a:rPr>
              <a:t>，成员属性和成员方法统</a:t>
            </a:r>
            <a:r>
              <a:rPr lang="zh-CN" altLang="en-US" sz="2000" b="1" dirty="0">
                <a:solidFill>
                  <a:srgbClr val="FF0000"/>
                </a:solidFill>
                <a:sym typeface="Arial" panose="020B0604020202020204" pitchFamily="34" charset="0"/>
              </a:rPr>
              <a:t>称为类的成员</a:t>
            </a:r>
            <a:r>
              <a:rPr lang="zh-CN" altLang="en-US" sz="2000" b="1" dirty="0">
                <a:sym typeface="Arial" panose="020B0604020202020204" pitchFamily="34" charset="0"/>
              </a:rPr>
              <a:t>。</a:t>
            </a:r>
          </a:p>
        </p:txBody>
      </p:sp>
      <p:sp>
        <p:nvSpPr>
          <p:cNvPr id="2867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4</a:t>
            </a:fld>
            <a:endParaRPr lang="zh-CN" altLang="en-US" sz="1050" dirty="0"/>
          </a:p>
        </p:txBody>
      </p:sp>
      <p:grpSp>
        <p:nvGrpSpPr>
          <p:cNvPr id="6" name="组合 5"/>
          <p:cNvGrpSpPr/>
          <p:nvPr/>
        </p:nvGrpSpPr>
        <p:grpSpPr>
          <a:xfrm>
            <a:off x="196836" y="116632"/>
            <a:ext cx="4231148" cy="684042"/>
            <a:chOff x="615949" y="1326432"/>
            <a:chExt cx="4231148" cy="684042"/>
          </a:xfrm>
        </p:grpSpPr>
        <p:sp>
          <p:nvSpPr>
            <p:cNvPr id="7" name="TextBox 6"/>
            <p:cNvSpPr txBox="1">
              <a:spLocks noChangeArrowheads="1"/>
            </p:cNvSpPr>
            <p:nvPr/>
          </p:nvSpPr>
          <p:spPr bwMode="auto">
            <a:xfrm>
              <a:off x="615949"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6.1 </a:t>
              </a:r>
              <a:r>
                <a:rPr lang="zh-CN" altLang="en-US" sz="3600" b="1" dirty="0">
                  <a:latin typeface="Times New Roman" panose="02020603050405020304" pitchFamily="18" charset="0"/>
                  <a:ea typeface="黑体" panose="02010609060101010101" pitchFamily="49" charset="-122"/>
                </a:rPr>
                <a:t>概述</a:t>
              </a:r>
              <a:endParaRPr lang="zh-CN" altLang="en-US" sz="3600" b="1" dirty="0">
                <a:latin typeface="黑体" panose="02010609060101010101" pitchFamily="49" charset="-122"/>
                <a:ea typeface="黑体" panose="02010609060101010101" pitchFamily="49" charset="-122"/>
              </a:endParaRPr>
            </a:p>
          </p:txBody>
        </p:sp>
        <p:grpSp>
          <p:nvGrpSpPr>
            <p:cNvPr id="8" name="组合 7"/>
            <p:cNvGrpSpPr/>
            <p:nvPr/>
          </p:nvGrpSpPr>
          <p:grpSpPr>
            <a:xfrm>
              <a:off x="958665" y="1327471"/>
              <a:ext cx="842977" cy="683003"/>
              <a:chOff x="958665" y="1327471"/>
              <a:chExt cx="842977" cy="683003"/>
            </a:xfrm>
          </p:grpSpPr>
          <p:sp>
            <p:nvSpPr>
              <p:cNvPr id="9"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0" name="图片 9"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1" name="矩形 10"/>
          <p:cNvSpPr/>
          <p:nvPr/>
        </p:nvSpPr>
        <p:spPr>
          <a:xfrm>
            <a:off x="211744" y="982648"/>
            <a:ext cx="8824752" cy="592213"/>
          </a:xfrm>
          <a:prstGeom prst="rect">
            <a:avLst/>
          </a:prstGeom>
        </p:spPr>
        <p:txBody>
          <a:bodyPr wrap="square">
            <a:spAutoFit/>
          </a:bodyPr>
          <a:lstStyle/>
          <a:p>
            <a:pPr>
              <a:lnSpc>
                <a:spcPct val="130000"/>
              </a:lnSpc>
              <a:spcBef>
                <a:spcPts val="600"/>
              </a:spcBef>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面向对象程序设计</a:t>
            </a:r>
            <a:endParaRPr lang="en-US" altLang="zh-CN" sz="2800" b="1" dirty="0">
              <a:latin typeface="Times New Roman" panose="02020603050405020304" pitchFamily="18" charset="0"/>
              <a:ea typeface="仿宋" panose="02010609060101010101" pitchFamily="49" charset="-122"/>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t>5</a:t>
            </a:fld>
            <a:endParaRPr lang="zh-CN" altLang="en-US" dirty="0"/>
          </a:p>
        </p:txBody>
      </p:sp>
      <p:sp>
        <p:nvSpPr>
          <p:cNvPr id="5" name="文本占位符 21506"/>
          <p:cNvSpPr>
            <a:spLocks noGrp="1"/>
          </p:cNvSpPr>
          <p:nvPr>
            <p:ph idx="1"/>
          </p:nvPr>
        </p:nvSpPr>
        <p:spPr>
          <a:xfrm>
            <a:off x="737545" y="1464586"/>
            <a:ext cx="8229600" cy="4686320"/>
          </a:xfrm>
        </p:spPr>
        <p:txBody>
          <a:bodyPr>
            <a:normAutofit/>
          </a:bodyPr>
          <a:lstStyle/>
          <a:p>
            <a:pPr>
              <a:spcBef>
                <a:spcPts val="600"/>
              </a:spcBef>
              <a:spcAft>
                <a:spcPts val="600"/>
              </a:spcAft>
              <a:buClr>
                <a:srgbClr val="FF0000"/>
              </a:buClr>
              <a:buSzPct val="100000"/>
              <a:buFont typeface="Wingdings" panose="05000000000000000000" pitchFamily="2" charset="2"/>
              <a:buChar char="n"/>
            </a:pPr>
            <a:r>
              <a:rPr lang="en-US" altLang="zh-CN" sz="2400" b="1" noProof="1"/>
              <a:t>Python</a:t>
            </a:r>
            <a:r>
              <a:rPr lang="zh-CN" altLang="en-US" sz="2400" b="1" noProof="1"/>
              <a:t>使用</a:t>
            </a:r>
            <a:r>
              <a:rPr lang="en-US" altLang="zh-CN" sz="2400" b="1" noProof="1">
                <a:solidFill>
                  <a:srgbClr val="FF0000"/>
                </a:solidFill>
              </a:rPr>
              <a:t>class</a:t>
            </a:r>
            <a:r>
              <a:rPr lang="zh-CN" altLang="en-US" sz="2400" b="1" noProof="1">
                <a:solidFill>
                  <a:srgbClr val="FF0000"/>
                </a:solidFill>
              </a:rPr>
              <a:t>关键字</a:t>
            </a:r>
            <a:r>
              <a:rPr lang="zh-CN" altLang="en-US" sz="2400" b="1" noProof="1"/>
              <a:t>来定义类</a:t>
            </a:r>
            <a:endParaRPr lang="en-US" altLang="zh-CN" sz="2400" b="1" noProof="1"/>
          </a:p>
          <a:p>
            <a:pPr lvl="1">
              <a:spcBef>
                <a:spcPts val="600"/>
              </a:spcBef>
              <a:spcAft>
                <a:spcPts val="600"/>
              </a:spcAft>
              <a:buClr>
                <a:srgbClr val="FF0000"/>
              </a:buClr>
              <a:buSzPct val="100000"/>
              <a:buFont typeface="Wingdings" panose="05000000000000000000" pitchFamily="2" charset="2"/>
              <a:buChar char="ü"/>
            </a:pPr>
            <a:r>
              <a:rPr lang="en-US" altLang="zh-CN" sz="2400" b="1" noProof="1"/>
              <a:t>class</a:t>
            </a:r>
            <a:r>
              <a:rPr lang="zh-CN" altLang="en-US" sz="2400" b="1" noProof="1"/>
              <a:t>关键字之后是一个空格，然后是类的名字，再然后是一个</a:t>
            </a:r>
            <a:r>
              <a:rPr lang="zh-CN" altLang="en-US" sz="2400" b="1" noProof="1">
                <a:solidFill>
                  <a:srgbClr val="0000FF"/>
                </a:solidFill>
              </a:rPr>
              <a:t>冒号</a:t>
            </a:r>
            <a:r>
              <a:rPr lang="zh-CN" altLang="en-US" sz="2400" b="1" noProof="1"/>
              <a:t>，最后换行并定义类的内部实现。</a:t>
            </a:r>
          </a:p>
          <a:p>
            <a:pPr>
              <a:spcBef>
                <a:spcPts val="600"/>
              </a:spcBef>
              <a:spcAft>
                <a:spcPts val="600"/>
              </a:spcAft>
              <a:buClr>
                <a:srgbClr val="FF0000"/>
              </a:buClr>
              <a:buSzPct val="100000"/>
              <a:buFont typeface="Wingdings" panose="05000000000000000000" pitchFamily="2" charset="2"/>
              <a:buChar char="n"/>
            </a:pPr>
            <a:r>
              <a:rPr lang="zh-CN" altLang="en-US" sz="2400" b="1" noProof="1">
                <a:solidFill>
                  <a:srgbClr val="FF0000"/>
                </a:solidFill>
              </a:rPr>
              <a:t>类名的首字母一般要大写</a:t>
            </a:r>
            <a:endParaRPr lang="en-US" altLang="zh-CN" sz="2400" b="1" noProof="1">
              <a:solidFill>
                <a:srgbClr val="FF0000"/>
              </a:solidFill>
            </a:endParaRPr>
          </a:p>
          <a:p>
            <a:pPr lvl="1">
              <a:spcBef>
                <a:spcPts val="600"/>
              </a:spcBef>
              <a:spcAft>
                <a:spcPts val="600"/>
              </a:spcAft>
              <a:buClr>
                <a:srgbClr val="FF0000"/>
              </a:buClr>
              <a:buSzPct val="100000"/>
              <a:buFont typeface="Wingdings" panose="05000000000000000000" pitchFamily="2" charset="2"/>
              <a:buChar char="ü"/>
            </a:pPr>
            <a:r>
              <a:rPr lang="zh-CN" altLang="en-US" sz="2400" b="1" noProof="1"/>
              <a:t>当然也可以按照自己的习惯定义类名，但一般推荐参考惯例来命名，并在整个系统的设计和实现中保持风格一致。</a:t>
            </a:r>
          </a:p>
          <a:p>
            <a:pPr marL="1905" indent="-344805">
              <a:lnSpc>
                <a:spcPct val="90000"/>
              </a:lnSpc>
              <a:buFontTx/>
              <a:buNone/>
            </a:pPr>
            <a:endParaRPr lang="zh-CN" altLang="en-US" sz="2400" b="1" noProof="1"/>
          </a:p>
        </p:txBody>
      </p:sp>
      <p:grpSp>
        <p:nvGrpSpPr>
          <p:cNvPr id="6" name="组合 114"/>
          <p:cNvGrpSpPr/>
          <p:nvPr/>
        </p:nvGrpSpPr>
        <p:grpSpPr>
          <a:xfrm>
            <a:off x="395536" y="121967"/>
            <a:ext cx="6225040" cy="662730"/>
            <a:chOff x="759484" y="3380765"/>
            <a:chExt cx="6225040" cy="662730"/>
          </a:xfrm>
        </p:grpSpPr>
        <p:grpSp>
          <p:nvGrpSpPr>
            <p:cNvPr id="7" name="组合 105"/>
            <p:cNvGrpSpPr/>
            <p:nvPr/>
          </p:nvGrpSpPr>
          <p:grpSpPr>
            <a:xfrm>
              <a:off x="759484" y="3380765"/>
              <a:ext cx="6225040" cy="662730"/>
              <a:chOff x="759484" y="3380765"/>
              <a:chExt cx="6225040" cy="662730"/>
            </a:xfrm>
          </p:grpSpPr>
          <p:sp>
            <p:nvSpPr>
              <p:cNvPr id="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6.2 </a:t>
                </a:r>
                <a:r>
                  <a:rPr lang="zh-CN" altLang="en-US" sz="3600" b="1" dirty="0">
                    <a:latin typeface="Times New Roman" panose="02020603050405020304" pitchFamily="18" charset="0"/>
                    <a:ea typeface="黑体" panose="02010609060101010101" pitchFamily="49" charset="-122"/>
                  </a:rPr>
                  <a:t> 类的定义与使用</a:t>
                </a:r>
                <a:endParaRPr lang="zh-CN" altLang="en-US" sz="3600" b="1" dirty="0">
                  <a:latin typeface="黑体" panose="02010609060101010101" pitchFamily="49" charset="-122"/>
                  <a:ea typeface="黑体" panose="02010609060101010101"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423392" y="872373"/>
            <a:ext cx="8824752" cy="592213"/>
          </a:xfrm>
          <a:prstGeom prst="rect">
            <a:avLst/>
          </a:prstGeom>
        </p:spPr>
        <p:txBody>
          <a:bodyPr wrap="square">
            <a:spAutoFit/>
          </a:bodyPr>
          <a:lstStyle/>
          <a:p>
            <a:pPr>
              <a:lnSpc>
                <a:spcPct val="130000"/>
              </a:lnSpc>
              <a:spcBef>
                <a:spcPts val="600"/>
              </a:spcBef>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类定义语法</a:t>
            </a:r>
            <a:endParaRPr lang="en-US" altLang="zh-CN" sz="2800" b="1" dirty="0">
              <a:latin typeface="Times New Roman" panose="02020603050405020304" pitchFamily="18" charset="0"/>
              <a:ea typeface="仿宋" panose="02010609060101010101" pitchFamily="49" charset="-122"/>
            </a:endParaRPr>
          </a:p>
        </p:txBody>
      </p:sp>
      <p:sp>
        <p:nvSpPr>
          <p:cNvPr id="2" name="矩形 1"/>
          <p:cNvSpPr/>
          <p:nvPr/>
        </p:nvSpPr>
        <p:spPr>
          <a:xfrm>
            <a:off x="1981200" y="4869160"/>
            <a:ext cx="4572000" cy="840230"/>
          </a:xfrm>
          <a:prstGeom prst="rect">
            <a:avLst/>
          </a:prstGeom>
        </p:spPr>
        <p:txBody>
          <a:bodyPr>
            <a:spAutoFit/>
          </a:bodyPr>
          <a:lstStyle/>
          <a:p>
            <a:pPr marL="1905" indent="-344805">
              <a:lnSpc>
                <a:spcPct val="90000"/>
              </a:lnSpc>
              <a:buFontTx/>
              <a:buNone/>
            </a:pPr>
            <a:r>
              <a:rPr lang="en-US" altLang="zh-CN" noProof="1">
                <a:solidFill>
                  <a:srgbClr val="0000FF"/>
                </a:solidFill>
                <a:latin typeface="Consolas" panose="020B0609020204030204" charset="0"/>
              </a:rPr>
              <a:t>class</a:t>
            </a:r>
            <a:r>
              <a:rPr lang="en-US" altLang="zh-CN" noProof="1">
                <a:latin typeface="Consolas" panose="020B0609020204030204" charset="0"/>
              </a:rPr>
              <a:t> Car</a:t>
            </a:r>
            <a:r>
              <a:rPr lang="en-US" altLang="zh-CN" noProof="1">
                <a:solidFill>
                  <a:srgbClr val="0000FF"/>
                </a:solidFill>
                <a:latin typeface="Consolas" panose="020B0609020204030204" charset="0"/>
              </a:rPr>
              <a:t>:</a:t>
            </a:r>
            <a:r>
              <a:rPr lang="en-US" altLang="zh-CN" noProof="1">
                <a:latin typeface="Consolas" panose="020B0609020204030204" charset="0"/>
              </a:rPr>
              <a:t> </a:t>
            </a:r>
            <a:endParaRPr lang="zh-CN" altLang="en-US" noProof="1">
              <a:latin typeface="Consolas" panose="020B0609020204030204" charset="0"/>
            </a:endParaRPr>
          </a:p>
          <a:p>
            <a:pPr marL="1905" indent="-344805">
              <a:lnSpc>
                <a:spcPct val="90000"/>
              </a:lnSpc>
              <a:buFontTx/>
              <a:buNone/>
            </a:pPr>
            <a:r>
              <a:rPr lang="zh-CN" altLang="en-US" noProof="1">
                <a:latin typeface="Consolas" panose="020B0609020204030204" charset="0"/>
              </a:rPr>
              <a:t>	    </a:t>
            </a:r>
            <a:r>
              <a:rPr lang="en-US" altLang="zh-CN" noProof="1">
                <a:latin typeface="Consolas" panose="020B0609020204030204" charset="0"/>
              </a:rPr>
              <a:t>def infor(self):</a:t>
            </a:r>
          </a:p>
          <a:p>
            <a:pPr marL="1905" indent="-344805">
              <a:lnSpc>
                <a:spcPct val="90000"/>
              </a:lnSpc>
              <a:buFontTx/>
              <a:buNone/>
            </a:pPr>
            <a:r>
              <a:rPr lang="en-US" altLang="zh-CN" noProof="1">
                <a:latin typeface="Consolas" panose="020B0609020204030204" charset="0"/>
              </a:rPr>
              <a:t>        print(" This is a car ") </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文本占位符 22530"/>
          <p:cNvSpPr>
            <a:spLocks noGrp="1"/>
          </p:cNvSpPr>
          <p:nvPr>
            <p:ph idx="1"/>
          </p:nvPr>
        </p:nvSpPr>
        <p:spPr>
          <a:xfrm>
            <a:off x="751981" y="1509947"/>
            <a:ext cx="8229600" cy="4678451"/>
          </a:xfrm>
        </p:spPr>
        <p:txBody>
          <a:bodyPr/>
          <a:lstStyle/>
          <a:p>
            <a:pPr>
              <a:spcBef>
                <a:spcPts val="0"/>
              </a:spcBef>
              <a:buClr>
                <a:srgbClr val="FF0000"/>
              </a:buClr>
              <a:buFont typeface="Wingdings" panose="05000000000000000000" charset="0"/>
              <a:buChar char="n"/>
            </a:pPr>
            <a:r>
              <a:rPr lang="zh-CN" altLang="en-US" sz="2000" b="1" noProof="1"/>
              <a:t>类定义后，可以用来</a:t>
            </a:r>
            <a:r>
              <a:rPr lang="zh-CN" altLang="en-US" sz="2000" b="1" noProof="1">
                <a:solidFill>
                  <a:srgbClr val="FF0000"/>
                </a:solidFill>
              </a:rPr>
              <a:t>实例化对象</a:t>
            </a:r>
            <a:r>
              <a:rPr lang="zh-CN" altLang="en-US" sz="2000" b="1" noProof="1"/>
              <a:t>，并通过“</a:t>
            </a:r>
            <a:r>
              <a:rPr lang="zh-CN" altLang="en-US" sz="2000" b="1" noProof="1">
                <a:solidFill>
                  <a:srgbClr val="FF0000"/>
                </a:solidFill>
              </a:rPr>
              <a:t>对象名</a:t>
            </a:r>
            <a:r>
              <a:rPr lang="en-US" altLang="zh-CN" sz="2000" b="1" noProof="1">
                <a:solidFill>
                  <a:srgbClr val="FF0000"/>
                </a:solidFill>
              </a:rPr>
              <a:t>.</a:t>
            </a:r>
            <a:r>
              <a:rPr lang="zh-CN" altLang="en-US" sz="2000" b="1" noProof="1">
                <a:solidFill>
                  <a:srgbClr val="FF0000"/>
                </a:solidFill>
              </a:rPr>
              <a:t>成员</a:t>
            </a:r>
            <a:r>
              <a:rPr lang="zh-CN" altLang="en-US" sz="2000" b="1" noProof="1"/>
              <a:t>”的方式来访问其中的数据成员或成员方法。</a:t>
            </a:r>
          </a:p>
          <a:p>
            <a:pPr marL="1905" indent="-1905">
              <a:lnSpc>
                <a:spcPct val="50000"/>
              </a:lnSpc>
            </a:pPr>
            <a:endParaRPr lang="en-US" altLang="zh-CN" sz="1500" noProof="1"/>
          </a:p>
          <a:p>
            <a:pPr marL="1905" indent="-1905">
              <a:lnSpc>
                <a:spcPct val="50000"/>
              </a:lnSpc>
            </a:pPr>
            <a:endParaRPr lang="zh-CN" altLang="en-US" sz="1500" noProof="1"/>
          </a:p>
          <a:p>
            <a:pPr marL="1905" indent="-1905">
              <a:lnSpc>
                <a:spcPct val="80000"/>
              </a:lnSpc>
            </a:pPr>
            <a:endParaRPr lang="en-US" altLang="zh-CN" sz="1500" noProof="1"/>
          </a:p>
          <a:p>
            <a:pPr marL="1905" indent="-1905">
              <a:lnSpc>
                <a:spcPct val="80000"/>
              </a:lnSpc>
            </a:pPr>
            <a:endParaRPr lang="en-US" altLang="zh-CN" sz="1500" noProof="1"/>
          </a:p>
          <a:p>
            <a:pPr marL="1905" indent="-1905">
              <a:lnSpc>
                <a:spcPct val="80000"/>
              </a:lnSpc>
            </a:pPr>
            <a:endParaRPr lang="en-US" altLang="zh-CN" sz="1500" noProof="1"/>
          </a:p>
          <a:p>
            <a:pPr>
              <a:spcBef>
                <a:spcPts val="0"/>
              </a:spcBef>
              <a:buClr>
                <a:srgbClr val="FF0000"/>
              </a:buClr>
              <a:buFont typeface="Wingdings" panose="05000000000000000000" charset="0"/>
              <a:buChar char="n"/>
            </a:pPr>
            <a:r>
              <a:rPr lang="en-US" altLang="zh-CN" sz="1800" noProof="1"/>
              <a:t>Python</a:t>
            </a:r>
            <a:r>
              <a:rPr lang="zh-CN" altLang="en-US" sz="1800" noProof="1"/>
              <a:t>中可以使用内置方法</a:t>
            </a:r>
            <a:r>
              <a:rPr lang="en-US" altLang="zh-CN" sz="1800" noProof="1"/>
              <a:t>isinstance()</a:t>
            </a:r>
            <a:r>
              <a:rPr lang="zh-CN" altLang="en-US" sz="1800" noProof="1"/>
              <a:t>来测试一个对象是否为某个类的实例。</a:t>
            </a:r>
          </a:p>
          <a:p>
            <a:pPr marL="1905" indent="-344805">
              <a:lnSpc>
                <a:spcPct val="50000"/>
              </a:lnSpc>
              <a:buNone/>
            </a:pPr>
            <a:endParaRPr lang="zh-CN" altLang="en-US" sz="1500" noProof="1"/>
          </a:p>
        </p:txBody>
      </p:sp>
      <p:sp>
        <p:nvSpPr>
          <p:cNvPr id="3072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6</a:t>
            </a:fld>
            <a:endParaRPr lang="zh-CN" altLang="en-US" sz="1050" dirty="0"/>
          </a:p>
        </p:txBody>
      </p:sp>
      <p:grpSp>
        <p:nvGrpSpPr>
          <p:cNvPr id="6" name="组合 114"/>
          <p:cNvGrpSpPr/>
          <p:nvPr/>
        </p:nvGrpSpPr>
        <p:grpSpPr>
          <a:xfrm>
            <a:off x="395536" y="121967"/>
            <a:ext cx="6225040" cy="662730"/>
            <a:chOff x="759484" y="3380765"/>
            <a:chExt cx="6225040" cy="662730"/>
          </a:xfrm>
        </p:grpSpPr>
        <p:grpSp>
          <p:nvGrpSpPr>
            <p:cNvPr id="7" name="组合 105"/>
            <p:cNvGrpSpPr/>
            <p:nvPr/>
          </p:nvGrpSpPr>
          <p:grpSpPr>
            <a:xfrm>
              <a:off x="759484" y="3380765"/>
              <a:ext cx="6225040" cy="662730"/>
              <a:chOff x="759484" y="3380765"/>
              <a:chExt cx="6225040" cy="662730"/>
            </a:xfrm>
          </p:grpSpPr>
          <p:sp>
            <p:nvSpPr>
              <p:cNvPr id="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6.2 </a:t>
                </a:r>
                <a:r>
                  <a:rPr lang="zh-CN" altLang="en-US" sz="3600" b="1" dirty="0">
                    <a:latin typeface="Times New Roman" panose="02020603050405020304" pitchFamily="18" charset="0"/>
                    <a:ea typeface="黑体" panose="02010609060101010101" pitchFamily="49" charset="-122"/>
                  </a:rPr>
                  <a:t> 类的定义与使用</a:t>
                </a:r>
                <a:endParaRPr lang="zh-CN" altLang="en-US" sz="3600" b="1" dirty="0">
                  <a:latin typeface="黑体" panose="02010609060101010101" pitchFamily="49" charset="-122"/>
                  <a:ea typeface="黑体" panose="02010609060101010101"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423392" y="872373"/>
            <a:ext cx="8824752" cy="592213"/>
          </a:xfrm>
          <a:prstGeom prst="rect">
            <a:avLst/>
          </a:prstGeom>
        </p:spPr>
        <p:txBody>
          <a:bodyPr wrap="square">
            <a:spAutoFit/>
          </a:bodyPr>
          <a:lstStyle/>
          <a:p>
            <a:pPr>
              <a:lnSpc>
                <a:spcPct val="130000"/>
              </a:lnSpc>
              <a:spcBef>
                <a:spcPts val="600"/>
              </a:spcBef>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类定义语法</a:t>
            </a:r>
            <a:endParaRPr lang="en-US" altLang="zh-CN" sz="2800" b="1" dirty="0">
              <a:latin typeface="Times New Roman" panose="02020603050405020304" pitchFamily="18" charset="0"/>
              <a:ea typeface="仿宋" panose="02010609060101010101" pitchFamily="49" charset="-122"/>
            </a:endParaRPr>
          </a:p>
        </p:txBody>
      </p:sp>
      <p:sp>
        <p:nvSpPr>
          <p:cNvPr id="12" name="文本占位符 23554"/>
          <p:cNvSpPr txBox="1"/>
          <p:nvPr/>
        </p:nvSpPr>
        <p:spPr bwMode="auto">
          <a:xfrm>
            <a:off x="751980" y="4581128"/>
            <a:ext cx="8496163" cy="91117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buClr>
                <a:srgbClr val="FF0000"/>
              </a:buClr>
              <a:buFont typeface="Wingdings" panose="05000000000000000000" charset="0"/>
              <a:buChar char="n"/>
            </a:pPr>
            <a:r>
              <a:rPr lang="en-US" altLang="zh-CN" sz="2000" b="1" noProof="1"/>
              <a:t>Python</a:t>
            </a:r>
            <a:r>
              <a:rPr lang="zh-CN" altLang="en-US" sz="2000" b="1" noProof="1"/>
              <a:t>提供了一个关键字“</a:t>
            </a:r>
            <a:r>
              <a:rPr lang="en-US" altLang="zh-CN" sz="2000" b="1" noProof="1">
                <a:solidFill>
                  <a:srgbClr val="FF0000"/>
                </a:solidFill>
              </a:rPr>
              <a:t>pass</a:t>
            </a:r>
            <a:r>
              <a:rPr lang="en-US" altLang="zh-CN" sz="2000" b="1" noProof="1"/>
              <a:t>”</a:t>
            </a:r>
            <a:r>
              <a:rPr lang="zh-CN" altLang="en-US" sz="2000" b="1" noProof="1"/>
              <a:t>，表示</a:t>
            </a:r>
            <a:r>
              <a:rPr lang="zh-CN" altLang="en-US" sz="2000" b="1" noProof="1">
                <a:solidFill>
                  <a:srgbClr val="FF0000"/>
                </a:solidFill>
              </a:rPr>
              <a:t>空语句</a:t>
            </a:r>
            <a:endParaRPr lang="en-US" altLang="zh-CN" sz="2000" b="1" noProof="1"/>
          </a:p>
          <a:p>
            <a:pPr lvl="1">
              <a:spcBef>
                <a:spcPts val="0"/>
              </a:spcBef>
              <a:buClr>
                <a:srgbClr val="FF0000"/>
              </a:buClr>
              <a:buFont typeface="Wingdings" panose="05000000000000000000" pitchFamily="2" charset="2"/>
              <a:buChar char="ü"/>
            </a:pPr>
            <a:r>
              <a:rPr lang="zh-CN" altLang="en-US" sz="1800" noProof="1"/>
              <a:t>可用在类和函数的定义中或者选择结构中</a:t>
            </a:r>
            <a:endParaRPr lang="en-US" altLang="zh-CN" sz="1800" noProof="1"/>
          </a:p>
          <a:p>
            <a:pPr lvl="1">
              <a:spcBef>
                <a:spcPts val="0"/>
              </a:spcBef>
              <a:buClr>
                <a:srgbClr val="FF0000"/>
              </a:buClr>
              <a:buFont typeface="Wingdings" panose="05000000000000000000" pitchFamily="2" charset="2"/>
              <a:buChar char="ü"/>
            </a:pPr>
            <a:r>
              <a:rPr lang="zh-CN" altLang="en-US" sz="1800" noProof="1"/>
              <a:t>当暂时没确定如何实现功能，或为以后软件升级预留空间等用其“占位”。</a:t>
            </a:r>
          </a:p>
          <a:p>
            <a:pPr marL="1905" indent="-1905">
              <a:lnSpc>
                <a:spcPct val="50000"/>
              </a:lnSpc>
            </a:pPr>
            <a:endParaRPr lang="zh-CN" altLang="en-US" sz="1800" noProof="1"/>
          </a:p>
          <a:p>
            <a:pPr marL="1905" indent="-344805">
              <a:lnSpc>
                <a:spcPct val="80000"/>
              </a:lnSpc>
              <a:buFont typeface="Arial" panose="020B0604020202020204" pitchFamily="34" charset="0"/>
              <a:buNone/>
            </a:pPr>
            <a:r>
              <a:rPr lang="en-US" altLang="zh-CN" sz="1600" noProof="1">
                <a:latin typeface="Consolas" panose="020B0609020204030204" charset="0"/>
                <a:ea typeface="宋体" panose="02010600030101010101" pitchFamily="2" charset="-122"/>
              </a:rPr>
              <a:t>&gt;&gt;&gt; class A:</a:t>
            </a:r>
          </a:p>
          <a:p>
            <a:pPr marL="1905" indent="-344805">
              <a:lnSpc>
                <a:spcPct val="80000"/>
              </a:lnSpc>
              <a:buFont typeface="Arial" panose="020B0604020202020204" pitchFamily="34" charset="0"/>
              <a:buNone/>
            </a:pPr>
            <a:r>
              <a:rPr lang="en-US" altLang="en-US" sz="1600" noProof="1">
                <a:latin typeface="Consolas" panose="020B0609020204030204" charset="0"/>
                <a:ea typeface="宋体" panose="02010600030101010101" pitchFamily="2" charset="-122"/>
                <a:sym typeface="+mn-ea"/>
              </a:rPr>
              <a:t>    </a:t>
            </a:r>
            <a:r>
              <a:rPr lang="en-US" altLang="zh-CN" sz="1600" noProof="1">
                <a:latin typeface="Consolas" panose="020B0609020204030204" charset="0"/>
                <a:ea typeface="宋体" panose="02010600030101010101" pitchFamily="2" charset="-122"/>
              </a:rPr>
              <a:t>pass</a:t>
            </a:r>
          </a:p>
        </p:txBody>
      </p:sp>
      <p:sp>
        <p:nvSpPr>
          <p:cNvPr id="3" name="矩形 2"/>
          <p:cNvSpPr/>
          <p:nvPr/>
        </p:nvSpPr>
        <p:spPr>
          <a:xfrm>
            <a:off x="2594652" y="5492299"/>
            <a:ext cx="4572000" cy="929485"/>
          </a:xfrm>
          <a:prstGeom prst="rect">
            <a:avLst/>
          </a:prstGeom>
        </p:spPr>
        <p:txBody>
          <a:bodyPr>
            <a:spAutoFit/>
          </a:bodyPr>
          <a:lstStyle/>
          <a:p>
            <a:pPr marL="1905" indent="-344805">
              <a:lnSpc>
                <a:spcPct val="80000"/>
              </a:lnSpc>
              <a:buFont typeface="Arial" panose="020B0604020202020204" pitchFamily="34" charset="0"/>
              <a:buNone/>
            </a:pPr>
            <a:endParaRPr lang="en-US" altLang="zh-CN" noProof="1">
              <a:latin typeface="Consolas" panose="020B0609020204030204" charset="0"/>
            </a:endParaRPr>
          </a:p>
          <a:p>
            <a:pPr marL="1905" indent="-344805">
              <a:lnSpc>
                <a:spcPct val="80000"/>
              </a:lnSpc>
              <a:buFont typeface="Arial" panose="020B0604020202020204" pitchFamily="34" charset="0"/>
              <a:buNone/>
            </a:pPr>
            <a:r>
              <a:rPr lang="en-US" altLang="zh-CN" sz="1600" noProof="1">
                <a:latin typeface="Consolas" panose="020B0609020204030204" charset="0"/>
              </a:rPr>
              <a:t>&gt;&gt;&gt; def demo():</a:t>
            </a:r>
          </a:p>
          <a:p>
            <a:pPr marL="1905" indent="-344805">
              <a:lnSpc>
                <a:spcPct val="80000"/>
              </a:lnSpc>
              <a:buFont typeface="Arial" panose="020B0604020202020204" pitchFamily="34" charset="0"/>
              <a:buNone/>
            </a:pPr>
            <a:r>
              <a:rPr lang="en-US" altLang="en-US" sz="1600" noProof="1">
                <a:latin typeface="Consolas" panose="020B0609020204030204" charset="0"/>
                <a:sym typeface="+mn-ea"/>
              </a:rPr>
              <a:t>    </a:t>
            </a:r>
            <a:r>
              <a:rPr lang="en-US" altLang="zh-CN" sz="1600" noProof="1">
                <a:latin typeface="Consolas" panose="020B0609020204030204" charset="0"/>
              </a:rPr>
              <a:t>pass</a:t>
            </a:r>
          </a:p>
          <a:p>
            <a:pPr marL="1905" indent="-344805">
              <a:lnSpc>
                <a:spcPct val="80000"/>
              </a:lnSpc>
              <a:buFont typeface="Arial" panose="020B0604020202020204" pitchFamily="34" charset="0"/>
              <a:buNone/>
            </a:pPr>
            <a:endParaRPr lang="en-US" altLang="zh-CN" sz="1600" noProof="1">
              <a:latin typeface="Consolas" panose="020B0609020204030204" charset="0"/>
            </a:endParaRPr>
          </a:p>
        </p:txBody>
      </p:sp>
      <p:sp>
        <p:nvSpPr>
          <p:cNvPr id="4" name="矩形 3"/>
          <p:cNvSpPr/>
          <p:nvPr/>
        </p:nvSpPr>
        <p:spPr>
          <a:xfrm>
            <a:off x="5716889" y="5674466"/>
            <a:ext cx="4572000" cy="486287"/>
          </a:xfrm>
          <a:prstGeom prst="rect">
            <a:avLst/>
          </a:prstGeom>
        </p:spPr>
        <p:txBody>
          <a:bodyPr>
            <a:spAutoFit/>
          </a:bodyPr>
          <a:lstStyle/>
          <a:p>
            <a:pPr marL="1905" indent="-344805">
              <a:lnSpc>
                <a:spcPct val="80000"/>
              </a:lnSpc>
              <a:buFont typeface="Arial" panose="020B0604020202020204" pitchFamily="34" charset="0"/>
              <a:buNone/>
            </a:pPr>
            <a:r>
              <a:rPr lang="en-US" altLang="zh-CN" sz="1600" noProof="1">
                <a:latin typeface="Consolas" panose="020B0609020204030204" charset="0"/>
              </a:rPr>
              <a:t>&gt;&gt;&gt; if 5&gt;3:</a:t>
            </a:r>
          </a:p>
          <a:p>
            <a:pPr marL="1905" indent="-344805">
              <a:lnSpc>
                <a:spcPct val="80000"/>
              </a:lnSpc>
              <a:buFont typeface="Arial" panose="020B0604020202020204" pitchFamily="34" charset="0"/>
              <a:buNone/>
            </a:pPr>
            <a:r>
              <a:rPr lang="en-US" altLang="en-US" sz="1600" noProof="1">
                <a:latin typeface="Consolas" panose="020B0609020204030204" charset="0"/>
                <a:sym typeface="+mn-ea"/>
              </a:rPr>
              <a:t>    </a:t>
            </a:r>
            <a:r>
              <a:rPr lang="en-US" altLang="zh-CN" sz="1600" noProof="1">
                <a:latin typeface="Consolas" panose="020B0609020204030204" charset="0"/>
              </a:rPr>
              <a:t>pass</a:t>
            </a:r>
          </a:p>
        </p:txBody>
      </p:sp>
      <p:sp>
        <p:nvSpPr>
          <p:cNvPr id="2" name="矩形 1"/>
          <p:cNvSpPr/>
          <p:nvPr/>
        </p:nvSpPr>
        <p:spPr>
          <a:xfrm>
            <a:off x="2843808" y="2265727"/>
            <a:ext cx="4572000" cy="757130"/>
          </a:xfrm>
          <a:prstGeom prst="rect">
            <a:avLst/>
          </a:prstGeom>
        </p:spPr>
        <p:txBody>
          <a:bodyPr>
            <a:spAutoFit/>
          </a:bodyPr>
          <a:lstStyle/>
          <a:p>
            <a:pPr marL="1905" indent="-344805">
              <a:lnSpc>
                <a:spcPct val="80000"/>
              </a:lnSpc>
              <a:buNone/>
            </a:pPr>
            <a:r>
              <a:rPr lang="en-US" altLang="zh-CN" noProof="1">
                <a:latin typeface="Consolas" panose="020B0609020204030204" charset="0"/>
              </a:rPr>
              <a:t>&gt;&gt;&gt; car = Car()</a:t>
            </a:r>
          </a:p>
          <a:p>
            <a:pPr marL="1905" indent="-344805">
              <a:lnSpc>
                <a:spcPct val="80000"/>
              </a:lnSpc>
              <a:buNone/>
            </a:pPr>
            <a:r>
              <a:rPr lang="en-US" altLang="zh-CN" noProof="1">
                <a:latin typeface="Consolas" panose="020B0609020204030204" charset="0"/>
              </a:rPr>
              <a:t>&gt;&gt;&gt; car.infor()</a:t>
            </a:r>
          </a:p>
          <a:p>
            <a:pPr marL="1905" indent="-344805">
              <a:lnSpc>
                <a:spcPct val="80000"/>
              </a:lnSpc>
              <a:buNone/>
            </a:pPr>
            <a:r>
              <a:rPr lang="en-US" altLang="zh-CN" noProof="1">
                <a:solidFill>
                  <a:srgbClr val="0000FF"/>
                </a:solidFill>
                <a:latin typeface="Consolas" panose="020B0609020204030204" charset="0"/>
              </a:rPr>
              <a:t> This is a car</a:t>
            </a:r>
          </a:p>
        </p:txBody>
      </p:sp>
      <p:sp>
        <p:nvSpPr>
          <p:cNvPr id="5" name="矩形 4"/>
          <p:cNvSpPr/>
          <p:nvPr/>
        </p:nvSpPr>
        <p:spPr>
          <a:xfrm>
            <a:off x="2832770" y="3545095"/>
            <a:ext cx="4572000" cy="978729"/>
          </a:xfrm>
          <a:prstGeom prst="rect">
            <a:avLst/>
          </a:prstGeom>
        </p:spPr>
        <p:txBody>
          <a:bodyPr>
            <a:spAutoFit/>
          </a:bodyPr>
          <a:lstStyle/>
          <a:p>
            <a:pPr marL="1905" indent="-344805">
              <a:lnSpc>
                <a:spcPct val="80000"/>
              </a:lnSpc>
              <a:buNone/>
            </a:pPr>
            <a:r>
              <a:rPr lang="en-US" altLang="zh-CN" noProof="1">
                <a:latin typeface="Consolas" panose="020B0609020204030204" charset="0"/>
              </a:rPr>
              <a:t>&gt;&gt;&gt; isinstance(car, Car)</a:t>
            </a:r>
          </a:p>
          <a:p>
            <a:pPr marL="1905" indent="-344805">
              <a:lnSpc>
                <a:spcPct val="80000"/>
              </a:lnSpc>
              <a:buNone/>
            </a:pPr>
            <a:r>
              <a:rPr lang="en-US" altLang="zh-CN" noProof="1">
                <a:solidFill>
                  <a:srgbClr val="0000FF"/>
                </a:solidFill>
                <a:latin typeface="Consolas" panose="020B0609020204030204" charset="0"/>
              </a:rPr>
              <a:t>True</a:t>
            </a:r>
          </a:p>
          <a:p>
            <a:pPr marL="1905" indent="-344805">
              <a:lnSpc>
                <a:spcPct val="80000"/>
              </a:lnSpc>
              <a:buNone/>
            </a:pPr>
            <a:r>
              <a:rPr lang="en-US" altLang="zh-CN" noProof="1">
                <a:latin typeface="Consolas" panose="020B0609020204030204" charset="0"/>
              </a:rPr>
              <a:t>&gt;&gt;&gt; isinstance(car, str)</a:t>
            </a:r>
          </a:p>
          <a:p>
            <a:pPr marL="1905" indent="-344805">
              <a:lnSpc>
                <a:spcPct val="80000"/>
              </a:lnSpc>
              <a:buNone/>
            </a:pPr>
            <a:r>
              <a:rPr lang="en-US" altLang="zh-CN" noProof="1">
                <a:solidFill>
                  <a:srgbClr val="0000FF"/>
                </a:solidFill>
                <a:latin typeface="Consolas" panose="020B0609020204030204" charset="0"/>
              </a:rPr>
              <a:t>False</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占位符 24578"/>
          <p:cNvSpPr>
            <a:spLocks noGrp="1"/>
          </p:cNvSpPr>
          <p:nvPr>
            <p:ph idx="1"/>
          </p:nvPr>
        </p:nvSpPr>
        <p:spPr>
          <a:xfrm>
            <a:off x="713922" y="1464586"/>
            <a:ext cx="8229600" cy="2446203"/>
          </a:xfrm>
        </p:spPr>
        <p:txBody>
          <a:bodyPr anchor="t"/>
          <a:lstStyle/>
          <a:p>
            <a:pPr>
              <a:spcBef>
                <a:spcPts val="600"/>
              </a:spcBef>
              <a:spcAft>
                <a:spcPts val="0"/>
              </a:spcAft>
              <a:buClr>
                <a:srgbClr val="FF0000"/>
              </a:buClr>
              <a:buSzPct val="90000"/>
              <a:buFont typeface="Wingdings" panose="05000000000000000000" pitchFamily="2" charset="2"/>
              <a:buChar char="n"/>
            </a:pPr>
            <a:r>
              <a:rPr lang="zh-CN" altLang="en-US" sz="2000" b="1" dirty="0"/>
              <a:t>类的</a:t>
            </a:r>
            <a:r>
              <a:rPr lang="zh-CN" altLang="en-US" sz="2000" b="1" dirty="0">
                <a:solidFill>
                  <a:srgbClr val="0000FF"/>
                </a:solidFill>
              </a:rPr>
              <a:t>所有实例方法</a:t>
            </a:r>
            <a:r>
              <a:rPr lang="zh-CN" altLang="en-US" sz="2000" b="1" dirty="0"/>
              <a:t>都</a:t>
            </a:r>
            <a:r>
              <a:rPr lang="zh-CN" altLang="en-US" sz="2000" b="1" dirty="0">
                <a:solidFill>
                  <a:srgbClr val="FF0000"/>
                </a:solidFill>
              </a:rPr>
              <a:t>必须至少</a:t>
            </a:r>
            <a:r>
              <a:rPr lang="zh-CN" altLang="en-US" sz="2000" b="1" dirty="0"/>
              <a:t>有一个名为self的参数，且必须是方法的</a:t>
            </a:r>
            <a:r>
              <a:rPr lang="zh-CN" altLang="en-US" sz="2000" b="1" dirty="0">
                <a:solidFill>
                  <a:srgbClr val="FF0000"/>
                </a:solidFill>
              </a:rPr>
              <a:t>第一个</a:t>
            </a:r>
            <a:r>
              <a:rPr lang="zh-CN" altLang="en-US" sz="2000" b="1" dirty="0"/>
              <a:t>形参（如果有多个形参的话），</a:t>
            </a:r>
            <a:r>
              <a:rPr lang="zh-CN" altLang="en-US" sz="2000" b="1" dirty="0">
                <a:solidFill>
                  <a:srgbClr val="FF0000"/>
                </a:solidFill>
              </a:rPr>
              <a:t>self参数代表将来要创建的对象本身</a:t>
            </a:r>
            <a:r>
              <a:rPr lang="zh-CN" altLang="en-US" sz="2000" b="1" dirty="0"/>
              <a:t>。</a:t>
            </a:r>
          </a:p>
          <a:p>
            <a:pPr>
              <a:spcBef>
                <a:spcPts val="600"/>
              </a:spcBef>
              <a:spcAft>
                <a:spcPts val="0"/>
              </a:spcAft>
              <a:buClr>
                <a:srgbClr val="FF0000"/>
              </a:buClr>
              <a:buSzPct val="90000"/>
              <a:buFont typeface="Wingdings" panose="05000000000000000000" pitchFamily="2" charset="2"/>
              <a:buChar char="n"/>
            </a:pPr>
            <a:r>
              <a:rPr lang="zh-CN" altLang="en-US" sz="2000" b="1" dirty="0"/>
              <a:t>在类的</a:t>
            </a:r>
            <a:r>
              <a:rPr lang="zh-CN" altLang="en-US" sz="2000" b="1" dirty="0">
                <a:solidFill>
                  <a:srgbClr val="0000FF"/>
                </a:solidFill>
              </a:rPr>
              <a:t>实例方法中访问实例属性</a:t>
            </a:r>
            <a:r>
              <a:rPr lang="zh-CN" altLang="en-US" sz="2000" b="1" dirty="0"/>
              <a:t>时需以self为前缀。</a:t>
            </a:r>
          </a:p>
          <a:p>
            <a:pPr>
              <a:spcBef>
                <a:spcPts val="600"/>
              </a:spcBef>
              <a:spcAft>
                <a:spcPts val="0"/>
              </a:spcAft>
              <a:buClr>
                <a:srgbClr val="FF0000"/>
              </a:buClr>
              <a:buSzPct val="90000"/>
              <a:buFont typeface="Wingdings" panose="05000000000000000000" pitchFamily="2" charset="2"/>
              <a:buChar char="n"/>
            </a:pPr>
            <a:r>
              <a:rPr lang="zh-CN" altLang="en-US" sz="2000" b="1" dirty="0"/>
              <a:t>在外部通过</a:t>
            </a:r>
            <a:r>
              <a:rPr lang="zh-CN" altLang="en-US" sz="2000" b="1" dirty="0">
                <a:solidFill>
                  <a:srgbClr val="FF0000"/>
                </a:solidFill>
              </a:rPr>
              <a:t>对象</a:t>
            </a:r>
            <a:r>
              <a:rPr lang="zh-CN" altLang="en-US" sz="2000" b="1" dirty="0"/>
              <a:t>调用对象方法时并</a:t>
            </a:r>
            <a:r>
              <a:rPr lang="zh-CN" altLang="en-US" sz="2000" b="1" dirty="0">
                <a:solidFill>
                  <a:srgbClr val="FF0000"/>
                </a:solidFill>
              </a:rPr>
              <a:t>不需要</a:t>
            </a:r>
            <a:r>
              <a:rPr lang="zh-CN" altLang="en-US" sz="2000" b="1" dirty="0"/>
              <a:t>传递这个参数，如果在外部通过</a:t>
            </a:r>
            <a:r>
              <a:rPr lang="zh-CN" altLang="en-US" sz="2000" b="1" dirty="0">
                <a:solidFill>
                  <a:srgbClr val="FF0000"/>
                </a:solidFill>
              </a:rPr>
              <a:t>类</a:t>
            </a:r>
            <a:r>
              <a:rPr lang="zh-CN" altLang="en-US" sz="2000" b="1" dirty="0"/>
              <a:t>调用对象方法则</a:t>
            </a:r>
            <a:r>
              <a:rPr lang="zh-CN" altLang="en-US" sz="2000" b="1" dirty="0">
                <a:solidFill>
                  <a:srgbClr val="FF0000"/>
                </a:solidFill>
              </a:rPr>
              <a:t>需要</a:t>
            </a:r>
            <a:r>
              <a:rPr lang="zh-CN" altLang="en-US" sz="2000" b="1" dirty="0"/>
              <a:t>显式为self参数传值。</a:t>
            </a:r>
          </a:p>
        </p:txBody>
      </p:sp>
      <p:sp>
        <p:nvSpPr>
          <p:cNvPr id="3277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7</a:t>
            </a:fld>
            <a:endParaRPr lang="zh-CN" altLang="en-US" sz="1050" dirty="0"/>
          </a:p>
        </p:txBody>
      </p:sp>
      <p:grpSp>
        <p:nvGrpSpPr>
          <p:cNvPr id="5" name="组合 114"/>
          <p:cNvGrpSpPr/>
          <p:nvPr/>
        </p:nvGrpSpPr>
        <p:grpSpPr>
          <a:xfrm>
            <a:off x="395536" y="121967"/>
            <a:ext cx="6225040" cy="662730"/>
            <a:chOff x="759484" y="3380765"/>
            <a:chExt cx="6225040" cy="662730"/>
          </a:xfrm>
        </p:grpSpPr>
        <p:grpSp>
          <p:nvGrpSpPr>
            <p:cNvPr id="6" name="组合 105"/>
            <p:cNvGrpSpPr/>
            <p:nvPr/>
          </p:nvGrpSpPr>
          <p:grpSpPr>
            <a:xfrm>
              <a:off x="759484" y="3380765"/>
              <a:ext cx="6225040" cy="662730"/>
              <a:chOff x="759484"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6.2 </a:t>
                </a:r>
                <a:r>
                  <a:rPr lang="zh-CN" altLang="en-US" sz="3600" b="1" dirty="0">
                    <a:latin typeface="Times New Roman" panose="02020603050405020304" pitchFamily="18" charset="0"/>
                    <a:ea typeface="黑体" panose="02010609060101010101" pitchFamily="49" charset="-122"/>
                  </a:rPr>
                  <a:t> 类的定义与使用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423392" y="872373"/>
            <a:ext cx="8824752" cy="592213"/>
          </a:xfrm>
          <a:prstGeom prst="rect">
            <a:avLst/>
          </a:prstGeom>
        </p:spPr>
        <p:txBody>
          <a:bodyPr wrap="square">
            <a:spAutoFit/>
          </a:bodyPr>
          <a:lstStyle/>
          <a:p>
            <a:pPr>
              <a:lnSpc>
                <a:spcPct val="130000"/>
              </a:lnSpc>
              <a:spcBef>
                <a:spcPts val="600"/>
              </a:spcBef>
              <a:buClr>
                <a:srgbClr val="FF0000"/>
              </a:buClr>
              <a:buSzPct val="90000"/>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self</a:t>
            </a:r>
            <a:r>
              <a:rPr lang="zh-CN" altLang="en-US" sz="2800" b="1" dirty="0">
                <a:latin typeface="Times New Roman" panose="02020603050405020304" pitchFamily="18" charset="0"/>
                <a:ea typeface="仿宋" panose="02010609060101010101" pitchFamily="49" charset="-122"/>
              </a:rPr>
              <a:t>参数</a:t>
            </a:r>
            <a:endParaRPr lang="en-US" altLang="zh-CN" sz="2800" b="1" dirty="0">
              <a:latin typeface="Times New Roman" panose="02020603050405020304" pitchFamily="18" charset="0"/>
              <a:ea typeface="仿宋" panose="02010609060101010101" pitchFamily="49" charset="-122"/>
            </a:endParaRPr>
          </a:p>
        </p:txBody>
      </p:sp>
      <p:sp>
        <p:nvSpPr>
          <p:cNvPr id="12" name="文本占位符 25602"/>
          <p:cNvSpPr txBox="1"/>
          <p:nvPr/>
        </p:nvSpPr>
        <p:spPr bwMode="auto">
          <a:xfrm>
            <a:off x="720968" y="3645024"/>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30000"/>
              </a:lnSpc>
              <a:spcBef>
                <a:spcPts val="0"/>
              </a:spcBef>
              <a:buClr>
                <a:srgbClr val="FF0000"/>
              </a:buClr>
              <a:buFont typeface="Wingdings" panose="05000000000000000000" charset="0"/>
              <a:buChar char="n"/>
            </a:pPr>
            <a:r>
              <a:rPr lang="zh-CN" altLang="en-US" sz="1800" b="1" noProof="1"/>
              <a:t>在类中定义实例方法时将第一个参数定义为“</a:t>
            </a:r>
            <a:r>
              <a:rPr lang="en-US" altLang="zh-CN" sz="1800" b="1" noProof="1"/>
              <a:t>self</a:t>
            </a:r>
            <a:r>
              <a:rPr lang="zh-CN" altLang="en-US" sz="1800" b="1" noProof="1"/>
              <a:t>”只是一个习惯，虽</a:t>
            </a:r>
            <a:r>
              <a:rPr lang="zh-CN" altLang="en-US" sz="1800" b="1" noProof="1">
                <a:solidFill>
                  <a:srgbClr val="FF0000"/>
                </a:solidFill>
              </a:rPr>
              <a:t>不必须</a:t>
            </a:r>
            <a:r>
              <a:rPr lang="zh-CN" altLang="en-US" sz="1800" b="1" noProof="1"/>
              <a:t>使用，仍</a:t>
            </a:r>
            <a:r>
              <a:rPr lang="zh-CN" altLang="en-US" sz="1800" b="1" noProof="1">
                <a:solidFill>
                  <a:srgbClr val="FF0000"/>
                </a:solidFill>
              </a:rPr>
              <a:t>建议编写代码时仍以</a:t>
            </a:r>
            <a:r>
              <a:rPr lang="en-US" altLang="zh-CN" sz="1800" b="1" noProof="1">
                <a:solidFill>
                  <a:srgbClr val="FF0000"/>
                </a:solidFill>
              </a:rPr>
              <a:t>self</a:t>
            </a:r>
            <a:r>
              <a:rPr lang="zh-CN" altLang="en-US" sz="1800" b="1" noProof="1">
                <a:solidFill>
                  <a:srgbClr val="FF0000"/>
                </a:solidFill>
              </a:rPr>
              <a:t>作为方法的第一个参数名字</a:t>
            </a:r>
            <a:r>
              <a:rPr lang="zh-CN" altLang="en-US" sz="1800" b="1" noProof="1"/>
              <a:t>。</a:t>
            </a:r>
          </a:p>
          <a:p>
            <a:pPr marL="1905" indent="-1905">
              <a:lnSpc>
                <a:spcPct val="80000"/>
              </a:lnSpc>
            </a:pPr>
            <a:endParaRPr lang="zh-CN" altLang="en-US" sz="1800" noProof="1"/>
          </a:p>
        </p:txBody>
      </p:sp>
      <p:sp>
        <p:nvSpPr>
          <p:cNvPr id="3" name="矩形 2"/>
          <p:cNvSpPr/>
          <p:nvPr/>
        </p:nvSpPr>
        <p:spPr>
          <a:xfrm>
            <a:off x="2015132" y="4571767"/>
            <a:ext cx="6942481" cy="1869101"/>
          </a:xfrm>
          <a:prstGeom prst="rect">
            <a:avLst/>
          </a:prstGeom>
        </p:spPr>
        <p:txBody>
          <a:bodyPr wrap="square">
            <a:spAutoFit/>
          </a:bodyPr>
          <a:lstStyle/>
          <a:p>
            <a:pPr marL="1905" indent="-344805">
              <a:lnSpc>
                <a:spcPct val="80000"/>
              </a:lnSpc>
              <a:buFont typeface="Arial" panose="020B0604020202020204" pitchFamily="34" charset="0"/>
              <a:buNone/>
            </a:pPr>
            <a:r>
              <a:rPr lang="en-US" altLang="zh-CN" noProof="1">
                <a:latin typeface="Consolas" panose="020B0609020204030204" charset="0"/>
              </a:rPr>
              <a:t>&gt;&gt;&gt; class A:</a:t>
            </a:r>
          </a:p>
          <a:p>
            <a:pPr marL="1905" indent="-344805">
              <a:lnSpc>
                <a:spcPct val="80000"/>
              </a:lnSpc>
              <a:buFont typeface="Arial" panose="020B0604020202020204" pitchFamily="34" charset="0"/>
              <a:buNone/>
            </a:pPr>
            <a:r>
              <a:rPr lang="en-US" altLang="en-US" noProof="1">
                <a:latin typeface="Consolas" panose="020B0609020204030204" charset="0"/>
                <a:sym typeface="+mn-ea"/>
              </a:rPr>
              <a:t>    </a:t>
            </a:r>
            <a:r>
              <a:rPr lang="en-US" altLang="zh-CN" noProof="1">
                <a:latin typeface="Consolas" panose="020B0609020204030204" charset="0"/>
              </a:rPr>
              <a:t>def __init__(</a:t>
            </a:r>
            <a:r>
              <a:rPr lang="en-US" altLang="zh-CN" noProof="1">
                <a:solidFill>
                  <a:srgbClr val="FF0000"/>
                </a:solidFill>
                <a:latin typeface="Consolas" panose="020B0609020204030204" charset="0"/>
              </a:rPr>
              <a:t>hahaha</a:t>
            </a:r>
            <a:r>
              <a:rPr lang="en-US" altLang="zh-CN" noProof="1">
                <a:latin typeface="Consolas" panose="020B0609020204030204" charset="0"/>
              </a:rPr>
              <a:t>, v):   #hahaha </a:t>
            </a:r>
            <a:r>
              <a:rPr lang="zh-CN" altLang="en-US" noProof="1">
                <a:latin typeface="Consolas" panose="020B0609020204030204" charset="0"/>
              </a:rPr>
              <a:t>建议用 </a:t>
            </a:r>
            <a:r>
              <a:rPr lang="en-US" altLang="zh-CN" noProof="1">
                <a:latin typeface="Consolas" panose="020B0609020204030204" charset="0"/>
              </a:rPr>
              <a:t>self</a:t>
            </a:r>
          </a:p>
          <a:p>
            <a:pPr marL="1905" indent="-344805">
              <a:lnSpc>
                <a:spcPct val="80000"/>
              </a:lnSpc>
              <a:buFont typeface="Arial" panose="020B0604020202020204" pitchFamily="34" charset="0"/>
              <a:buNone/>
            </a:pPr>
            <a:r>
              <a:rPr lang="en-US" altLang="en-US" noProof="1">
                <a:latin typeface="Consolas" panose="020B0609020204030204" charset="0"/>
                <a:sym typeface="+mn-ea"/>
              </a:rPr>
              <a:t>        </a:t>
            </a:r>
            <a:r>
              <a:rPr lang="en-US" altLang="zh-CN" noProof="1">
                <a:solidFill>
                  <a:srgbClr val="FF0000"/>
                </a:solidFill>
                <a:latin typeface="Consolas" panose="020B0609020204030204" charset="0"/>
              </a:rPr>
              <a:t>hahaha</a:t>
            </a:r>
            <a:r>
              <a:rPr lang="en-US" altLang="zh-CN" noProof="1">
                <a:latin typeface="Consolas" panose="020B0609020204030204" charset="0"/>
              </a:rPr>
              <a:t>.value = v         </a:t>
            </a:r>
          </a:p>
          <a:p>
            <a:pPr marL="1905" indent="-344805">
              <a:lnSpc>
                <a:spcPct val="80000"/>
              </a:lnSpc>
              <a:buFont typeface="Arial" panose="020B0604020202020204" pitchFamily="34" charset="0"/>
              <a:buNone/>
            </a:pPr>
            <a:r>
              <a:rPr lang="en-US" altLang="en-US" noProof="1">
                <a:latin typeface="Consolas" panose="020B0609020204030204" charset="0"/>
                <a:sym typeface="+mn-ea"/>
              </a:rPr>
              <a:t>    </a:t>
            </a:r>
            <a:r>
              <a:rPr lang="en-US" altLang="zh-CN" noProof="1">
                <a:latin typeface="Consolas" panose="020B0609020204030204" charset="0"/>
              </a:rPr>
              <a:t>def show(</a:t>
            </a:r>
            <a:r>
              <a:rPr lang="en-US" altLang="zh-CN" noProof="1">
                <a:solidFill>
                  <a:srgbClr val="FF0000"/>
                </a:solidFill>
                <a:latin typeface="Consolas" panose="020B0609020204030204" charset="0"/>
              </a:rPr>
              <a:t>hahaha</a:t>
            </a:r>
            <a:r>
              <a:rPr lang="en-US" altLang="zh-CN" noProof="1">
                <a:latin typeface="Consolas" panose="020B0609020204030204" charset="0"/>
              </a:rPr>
              <a:t>):</a:t>
            </a:r>
          </a:p>
          <a:p>
            <a:pPr marL="1905" indent="-344805">
              <a:lnSpc>
                <a:spcPct val="80000"/>
              </a:lnSpc>
              <a:buFont typeface="Arial" panose="020B0604020202020204" pitchFamily="34" charset="0"/>
              <a:buNone/>
            </a:pPr>
            <a:r>
              <a:rPr lang="en-US" altLang="en-US" noProof="1">
                <a:latin typeface="Consolas" panose="020B0609020204030204" charset="0"/>
                <a:sym typeface="+mn-ea"/>
              </a:rPr>
              <a:t>        </a:t>
            </a:r>
            <a:r>
              <a:rPr lang="en-US" altLang="zh-CN" noProof="1">
                <a:latin typeface="Consolas" panose="020B0609020204030204" charset="0"/>
              </a:rPr>
              <a:t>print(</a:t>
            </a:r>
            <a:r>
              <a:rPr lang="en-US" altLang="zh-CN" noProof="1">
                <a:solidFill>
                  <a:srgbClr val="FF0000"/>
                </a:solidFill>
                <a:latin typeface="Consolas" panose="020B0609020204030204" charset="0"/>
              </a:rPr>
              <a:t>hahaha</a:t>
            </a:r>
            <a:r>
              <a:rPr lang="en-US" altLang="zh-CN" noProof="1">
                <a:latin typeface="Consolas" panose="020B0609020204030204" charset="0"/>
              </a:rPr>
              <a:t>.value)</a:t>
            </a:r>
          </a:p>
          <a:p>
            <a:pPr marL="1905" indent="-344805">
              <a:lnSpc>
                <a:spcPct val="80000"/>
              </a:lnSpc>
              <a:buFont typeface="Arial" panose="020B0604020202020204" pitchFamily="34" charset="0"/>
              <a:buNone/>
            </a:pPr>
            <a:r>
              <a:rPr lang="en-US" altLang="zh-CN" noProof="1">
                <a:latin typeface="Consolas" panose="020B0609020204030204" charset="0"/>
              </a:rPr>
              <a:t>&gt;&gt;&gt; a = A(3)</a:t>
            </a:r>
          </a:p>
          <a:p>
            <a:pPr marL="1905" indent="-344805">
              <a:lnSpc>
                <a:spcPct val="80000"/>
              </a:lnSpc>
              <a:buFont typeface="Arial" panose="020B0604020202020204" pitchFamily="34" charset="0"/>
              <a:buNone/>
            </a:pPr>
            <a:r>
              <a:rPr lang="en-US" altLang="zh-CN" noProof="1">
                <a:latin typeface="Consolas" panose="020B0609020204030204" charset="0"/>
              </a:rPr>
              <a:t>&gt;&gt;&gt; a.show()</a:t>
            </a:r>
          </a:p>
          <a:p>
            <a:pPr marL="1905" indent="-344805">
              <a:lnSpc>
                <a:spcPct val="80000"/>
              </a:lnSpc>
              <a:buFont typeface="Arial" panose="020B0604020202020204" pitchFamily="34" charset="0"/>
              <a:buNone/>
            </a:pPr>
            <a:r>
              <a:rPr lang="en-US" altLang="zh-CN" noProof="1">
                <a:solidFill>
                  <a:srgbClr val="0000FF"/>
                </a:solidFill>
                <a:latin typeface="Consolas" panose="020B0609020204030204" charset="0"/>
              </a:rPr>
              <a:t>3</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6625"/>
          <p:cNvSpPr>
            <a:spLocks noGrp="1"/>
          </p:cNvSpPr>
          <p:nvPr>
            <p:ph type="title"/>
          </p:nvPr>
        </p:nvSpPr>
        <p:spPr>
          <a:xfrm>
            <a:off x="466403" y="753730"/>
            <a:ext cx="9116695" cy="900746"/>
          </a:xfrm>
        </p:spPr>
        <p:txBody>
          <a:bodyPr anchor="ctr">
            <a:normAutofit/>
          </a:bodyPr>
          <a:lstStyle/>
          <a:p>
            <a:pPr marL="571500" indent="-571500">
              <a:lnSpc>
                <a:spcPct val="130000"/>
              </a:lnSpc>
              <a:spcBef>
                <a:spcPts val="600"/>
              </a:spcBef>
              <a:buClr>
                <a:srgbClr val="FF0000"/>
              </a:buClr>
              <a:buSzPct val="90000"/>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cs typeface="+mn-cs"/>
              </a:rPr>
              <a:t>类成员与实例成员</a:t>
            </a:r>
          </a:p>
        </p:txBody>
      </p:sp>
      <p:sp>
        <p:nvSpPr>
          <p:cNvPr id="34818" name="文本占位符 26626"/>
          <p:cNvSpPr>
            <a:spLocks noGrp="1"/>
          </p:cNvSpPr>
          <p:nvPr>
            <p:ph idx="1"/>
          </p:nvPr>
        </p:nvSpPr>
        <p:spPr>
          <a:xfrm>
            <a:off x="770271" y="1484784"/>
            <a:ext cx="8229600" cy="4678451"/>
          </a:xfrm>
        </p:spPr>
        <p:txBody>
          <a:bodyPr anchor="t"/>
          <a:lstStyle/>
          <a:p>
            <a:pPr>
              <a:lnSpc>
                <a:spcPct val="150000"/>
              </a:lnSpc>
              <a:spcBef>
                <a:spcPts val="600"/>
              </a:spcBef>
              <a:buClr>
                <a:srgbClr val="FF0000"/>
              </a:buClr>
              <a:buSzPct val="90000"/>
              <a:buFont typeface="Wingdings" panose="05000000000000000000" pitchFamily="2" charset="2"/>
              <a:buChar char="n"/>
            </a:pPr>
            <a:r>
              <a:rPr lang="zh-CN" altLang="en-US" sz="2000" b="1" dirty="0">
                <a:solidFill>
                  <a:srgbClr val="0000FF"/>
                </a:solidFill>
              </a:rPr>
              <a:t>属于实例的数据成员</a:t>
            </a:r>
            <a:r>
              <a:rPr lang="zh-CN" altLang="en-US" sz="2000" b="1" dirty="0"/>
              <a:t>一般是指在</a:t>
            </a:r>
            <a:r>
              <a:rPr lang="zh-CN" altLang="en-US" sz="2000" b="1" dirty="0">
                <a:solidFill>
                  <a:srgbClr val="7030A0"/>
                </a:solidFill>
              </a:rPr>
              <a:t>构造函数</a:t>
            </a:r>
            <a:r>
              <a:rPr lang="en-US" altLang="zh-CN" sz="2000" b="1" dirty="0">
                <a:solidFill>
                  <a:srgbClr val="7030A0"/>
                </a:solidFill>
              </a:rPr>
              <a:t>__</a:t>
            </a:r>
            <a:r>
              <a:rPr lang="en-US" altLang="zh-CN" sz="2000" b="1" dirty="0" err="1">
                <a:solidFill>
                  <a:srgbClr val="7030A0"/>
                </a:solidFill>
              </a:rPr>
              <a:t>init</a:t>
            </a:r>
            <a:r>
              <a:rPr lang="en-US" altLang="zh-CN" sz="2000" b="1" dirty="0">
                <a:solidFill>
                  <a:srgbClr val="7030A0"/>
                </a:solidFill>
              </a:rPr>
              <a:t>__()</a:t>
            </a:r>
            <a:r>
              <a:rPr lang="zh-CN" altLang="en-US" sz="2000" b="1" dirty="0"/>
              <a:t>中定义的，定义和使用时必须以</a:t>
            </a:r>
            <a:r>
              <a:rPr lang="en-US" altLang="zh-CN" sz="2000" b="1" dirty="0"/>
              <a:t>self</a:t>
            </a:r>
            <a:r>
              <a:rPr lang="zh-CN" altLang="en-US" sz="2000" b="1" dirty="0"/>
              <a:t>作为前缀；</a:t>
            </a:r>
            <a:r>
              <a:rPr lang="zh-CN" altLang="en-US" sz="2000" b="1" dirty="0">
                <a:solidFill>
                  <a:srgbClr val="0000FF"/>
                </a:solidFill>
              </a:rPr>
              <a:t>属于类的数据成员</a:t>
            </a:r>
            <a:r>
              <a:rPr lang="zh-CN" altLang="en-US" sz="2000" b="1" dirty="0"/>
              <a:t>是在</a:t>
            </a:r>
            <a:r>
              <a:rPr lang="zh-CN" altLang="en-US" sz="2000" b="1" dirty="0">
                <a:solidFill>
                  <a:srgbClr val="FF0000"/>
                </a:solidFill>
              </a:rPr>
              <a:t>类中所有方法之外</a:t>
            </a:r>
            <a:r>
              <a:rPr lang="zh-CN" altLang="en-US" sz="2000" b="1" dirty="0"/>
              <a:t>定义的。</a:t>
            </a:r>
          </a:p>
          <a:p>
            <a:pPr>
              <a:lnSpc>
                <a:spcPct val="150000"/>
              </a:lnSpc>
              <a:spcBef>
                <a:spcPts val="600"/>
              </a:spcBef>
              <a:buClr>
                <a:srgbClr val="FF0000"/>
              </a:buClr>
              <a:buSzPct val="90000"/>
              <a:buFont typeface="Wingdings" panose="05000000000000000000" pitchFamily="2" charset="2"/>
              <a:buChar char="n"/>
            </a:pPr>
            <a:r>
              <a:rPr lang="zh-CN" altLang="en-US" sz="2000" b="1" dirty="0"/>
              <a:t>在主程序中（或类的外部），</a:t>
            </a:r>
            <a:r>
              <a:rPr lang="zh-CN" altLang="en-US" sz="2000" b="1" dirty="0">
                <a:solidFill>
                  <a:srgbClr val="FF0000"/>
                </a:solidFill>
              </a:rPr>
              <a:t>实例属性属于实例</a:t>
            </a:r>
            <a:r>
              <a:rPr lang="en-US" altLang="zh-CN" sz="2000" b="1" dirty="0">
                <a:solidFill>
                  <a:srgbClr val="FF0000"/>
                </a:solidFill>
              </a:rPr>
              <a:t>(</a:t>
            </a:r>
            <a:r>
              <a:rPr lang="zh-CN" altLang="en-US" sz="2000" b="1" dirty="0">
                <a:solidFill>
                  <a:srgbClr val="FF0000"/>
                </a:solidFill>
              </a:rPr>
              <a:t>对象</a:t>
            </a:r>
            <a:r>
              <a:rPr lang="en-US" altLang="zh-CN" sz="2000" b="1" dirty="0">
                <a:solidFill>
                  <a:srgbClr val="FF0000"/>
                </a:solidFill>
              </a:rPr>
              <a:t>)</a:t>
            </a:r>
            <a:r>
              <a:rPr lang="zh-CN" altLang="en-US" sz="2000" b="1" dirty="0">
                <a:solidFill>
                  <a:srgbClr val="FF0000"/>
                </a:solidFill>
              </a:rPr>
              <a:t>，只能通过对象名访问</a:t>
            </a:r>
            <a:r>
              <a:rPr lang="zh-CN" altLang="en-US" sz="2000" b="1" dirty="0"/>
              <a:t>；而</a:t>
            </a:r>
            <a:r>
              <a:rPr lang="zh-CN" altLang="en-US" sz="2000" b="1" dirty="0">
                <a:solidFill>
                  <a:srgbClr val="FF0000"/>
                </a:solidFill>
              </a:rPr>
              <a:t>类属性属于类，可以通过类名或对象名都可以访问</a:t>
            </a:r>
            <a:r>
              <a:rPr lang="zh-CN" altLang="en-US" sz="2000" b="1" dirty="0"/>
              <a:t>。</a:t>
            </a:r>
          </a:p>
          <a:p>
            <a:pPr>
              <a:lnSpc>
                <a:spcPct val="150000"/>
              </a:lnSpc>
              <a:spcBef>
                <a:spcPts val="600"/>
              </a:spcBef>
              <a:buClr>
                <a:srgbClr val="FF0000"/>
              </a:buClr>
              <a:buSzPct val="90000"/>
              <a:buFont typeface="Wingdings" panose="05000000000000000000" pitchFamily="2" charset="2"/>
              <a:buChar char="n"/>
            </a:pPr>
            <a:r>
              <a:rPr lang="zh-CN" altLang="en-US" sz="2000" b="1" dirty="0"/>
              <a:t>在实例方法中可以调用该实例的其他方法，也可以访问类属性以及实例属性。</a:t>
            </a:r>
          </a:p>
        </p:txBody>
      </p:sp>
      <p:sp>
        <p:nvSpPr>
          <p:cNvPr id="3481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8</a:t>
            </a:fld>
            <a:endParaRPr lang="zh-CN" altLang="en-US" sz="1050" dirty="0"/>
          </a:p>
        </p:txBody>
      </p:sp>
      <p:grpSp>
        <p:nvGrpSpPr>
          <p:cNvPr id="5" name="组合 114"/>
          <p:cNvGrpSpPr/>
          <p:nvPr/>
        </p:nvGrpSpPr>
        <p:grpSpPr>
          <a:xfrm>
            <a:off x="395536" y="121967"/>
            <a:ext cx="6225040" cy="662730"/>
            <a:chOff x="759484" y="3380765"/>
            <a:chExt cx="6225040" cy="662730"/>
          </a:xfrm>
        </p:grpSpPr>
        <p:grpSp>
          <p:nvGrpSpPr>
            <p:cNvPr id="6" name="组合 105"/>
            <p:cNvGrpSpPr/>
            <p:nvPr/>
          </p:nvGrpSpPr>
          <p:grpSpPr>
            <a:xfrm>
              <a:off x="759484" y="3380765"/>
              <a:ext cx="6225040" cy="662730"/>
              <a:chOff x="759484"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6.2 </a:t>
                </a:r>
                <a:r>
                  <a:rPr lang="zh-CN" altLang="en-US" sz="3600" b="1" dirty="0">
                    <a:latin typeface="Times New Roman" panose="02020603050405020304" pitchFamily="18" charset="0"/>
                    <a:ea typeface="黑体" panose="02010609060101010101" pitchFamily="49" charset="-122"/>
                  </a:rPr>
                  <a:t> 类的定义与使用</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文本占位符 27650"/>
          <p:cNvSpPr txBox="1"/>
          <p:nvPr/>
        </p:nvSpPr>
        <p:spPr bwMode="auto">
          <a:xfrm>
            <a:off x="786311" y="5013176"/>
            <a:ext cx="8373729"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30000"/>
              </a:lnSpc>
              <a:spcBef>
                <a:spcPts val="1200"/>
              </a:spcBef>
              <a:spcAft>
                <a:spcPts val="600"/>
              </a:spcAft>
              <a:buClr>
                <a:srgbClr val="FF0000"/>
              </a:buClr>
              <a:buFont typeface="Wingdings" panose="05000000000000000000" pitchFamily="2" charset="2"/>
              <a:buChar char="n"/>
            </a:pPr>
            <a:r>
              <a:rPr lang="zh-CN" altLang="en-US" sz="2000" b="1" noProof="1"/>
              <a:t>Python中</a:t>
            </a:r>
            <a:r>
              <a:rPr lang="zh-CN" altLang="en-US" sz="2000" b="1" noProof="1">
                <a:solidFill>
                  <a:srgbClr val="FF0000"/>
                </a:solidFill>
              </a:rPr>
              <a:t>可以动态地为自定义类和对象增加或删除成员</a:t>
            </a:r>
            <a:endParaRPr lang="en-US" altLang="zh-CN" sz="2000" b="1" noProof="1"/>
          </a:p>
          <a:p>
            <a:pPr lvl="1">
              <a:lnSpc>
                <a:spcPct val="130000"/>
              </a:lnSpc>
              <a:spcBef>
                <a:spcPts val="1200"/>
              </a:spcBef>
              <a:spcAft>
                <a:spcPts val="600"/>
              </a:spcAft>
              <a:buClr>
                <a:srgbClr val="FF0000"/>
              </a:buClr>
              <a:buFont typeface="Arial" panose="020B0604020202020204" pitchFamily="34" charset="0"/>
              <a:buChar char="•"/>
            </a:pPr>
            <a:r>
              <a:rPr lang="zh-CN" altLang="en-US" sz="1600" b="1" noProof="1"/>
              <a:t>此点不同于其他面向对象程序设计语言，也是Python动态类型特点的一种重要体现。</a:t>
            </a:r>
          </a:p>
          <a:p>
            <a:pPr marL="1905" indent="-1905">
              <a:lnSpc>
                <a:spcPct val="80000"/>
              </a:lnSpc>
            </a:pPr>
            <a:endParaRPr lang="en-US" altLang="zh-CN" sz="1200" b="1" noProof="1"/>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1006" y="1414419"/>
            <a:ext cx="8229600" cy="2950685"/>
          </a:xfrm>
        </p:spPr>
        <p:txBody>
          <a:bodyPr/>
          <a:lstStyle/>
          <a:p>
            <a:pPr marL="1905" indent="-344805">
              <a:spcBef>
                <a:spcPts val="0"/>
              </a:spcBef>
              <a:buNone/>
            </a:pPr>
            <a:r>
              <a:rPr lang="en-US" altLang="zh-CN" sz="1350" noProof="1">
                <a:solidFill>
                  <a:srgbClr val="0000FF"/>
                </a:solidFill>
                <a:latin typeface="Consolas" panose="020B0609020204030204" charset="0"/>
                <a:sym typeface="+mn-ea"/>
              </a:rPr>
              <a:t>class</a:t>
            </a:r>
            <a:r>
              <a:rPr lang="en-US" altLang="zh-CN" sz="1350" noProof="1">
                <a:latin typeface="Consolas" panose="020B0609020204030204" charset="0"/>
                <a:sym typeface="+mn-ea"/>
              </a:rPr>
              <a:t> Car:</a:t>
            </a:r>
            <a:endParaRPr lang="en-US" altLang="zh-CN" sz="1350" noProof="1">
              <a:latin typeface="Consolas" panose="020B0609020204030204" charset="0"/>
            </a:endParaRPr>
          </a:p>
          <a:p>
            <a:pPr marL="1905" indent="-344805">
              <a:spcBef>
                <a:spcPts val="0"/>
              </a:spcBef>
              <a:buNone/>
            </a:pPr>
            <a:r>
              <a:rPr lang="en-US" altLang="zh-CN" sz="1350" noProof="1">
                <a:latin typeface="Consolas" panose="020B0609020204030204" charset="0"/>
                <a:sym typeface="+mn-ea"/>
              </a:rPr>
              <a:t>    price = 100000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定义类属性</a:t>
            </a:r>
            <a:endParaRPr lang="zh-CN" altLang="en-US" sz="1350" noProof="1">
              <a:solidFill>
                <a:srgbClr val="0000FF"/>
              </a:solidFill>
              <a:latin typeface="Consolas" panose="020B0609020204030204" charset="0"/>
            </a:endParaRPr>
          </a:p>
          <a:p>
            <a:pPr marL="1905" indent="-344805">
              <a:spcBef>
                <a:spcPts val="0"/>
              </a:spcBef>
              <a:buNone/>
            </a:pPr>
            <a:r>
              <a:rPr lang="zh-CN" altLang="en-US" sz="1350" noProof="1">
                <a:latin typeface="Consolas" panose="020B0609020204030204" charset="0"/>
                <a:sym typeface="+mn-ea"/>
              </a:rPr>
              <a:t>    </a:t>
            </a:r>
            <a:r>
              <a:rPr lang="en-US" altLang="zh-CN" sz="1350" noProof="1">
                <a:solidFill>
                  <a:srgbClr val="0000FF"/>
                </a:solidFill>
                <a:latin typeface="Consolas" panose="020B0609020204030204" charset="0"/>
                <a:sym typeface="+mn-ea"/>
              </a:rPr>
              <a:t>def</a:t>
            </a:r>
            <a:r>
              <a:rPr lang="en-US" altLang="zh-CN" sz="1350" noProof="1">
                <a:latin typeface="Consolas" panose="020B0609020204030204" charset="0"/>
                <a:sym typeface="+mn-ea"/>
              </a:rPr>
              <a:t> __init__(self, c):</a:t>
            </a:r>
            <a:endParaRPr lang="en-US" altLang="zh-CN" sz="1350" noProof="1">
              <a:latin typeface="Consolas" panose="020B0609020204030204" charset="0"/>
            </a:endParaRPr>
          </a:p>
          <a:p>
            <a:pPr marL="1905" indent="-344805">
              <a:spcBef>
                <a:spcPts val="0"/>
              </a:spcBef>
              <a:buNone/>
            </a:pPr>
            <a:r>
              <a:rPr lang="en-US" altLang="zh-CN" sz="1350" noProof="1">
                <a:latin typeface="Consolas" panose="020B0609020204030204" charset="0"/>
                <a:sym typeface="+mn-ea"/>
              </a:rPr>
              <a:t>        self.color = c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定义实例属性</a:t>
            </a:r>
            <a:endParaRPr lang="en-US" altLang="zh-CN" sz="1350" noProof="1">
              <a:solidFill>
                <a:srgbClr val="0000FF"/>
              </a:solidFill>
              <a:latin typeface="Consolas" panose="020B0609020204030204" charset="0"/>
              <a:sym typeface="+mn-ea"/>
            </a:endParaRPr>
          </a:p>
          <a:p>
            <a:pPr marL="1905" indent="-344805">
              <a:spcBef>
                <a:spcPts val="0"/>
              </a:spcBef>
              <a:buNone/>
            </a:pPr>
            <a:endParaRPr lang="zh-CN" altLang="en-US" sz="1350" noProof="1">
              <a:latin typeface="Consolas" panose="020B0609020204030204" charset="0"/>
            </a:endParaRPr>
          </a:p>
          <a:p>
            <a:pPr marL="1905" indent="-344805">
              <a:spcBef>
                <a:spcPts val="0"/>
              </a:spcBef>
              <a:buNone/>
            </a:pPr>
            <a:endParaRPr lang="zh-CN" altLang="en-US" sz="1350" noProof="1">
              <a:latin typeface="Consolas" panose="020B0609020204030204" charset="0"/>
            </a:endParaRPr>
          </a:p>
          <a:p>
            <a:pPr marL="1905" indent="-344805">
              <a:spcBef>
                <a:spcPts val="0"/>
              </a:spcBef>
              <a:buNone/>
            </a:pPr>
            <a:r>
              <a:rPr lang="en-US" altLang="zh-CN" sz="1350" noProof="1">
                <a:latin typeface="Consolas" panose="020B0609020204030204" charset="0"/>
                <a:sym typeface="+mn-ea"/>
              </a:rPr>
              <a:t>car1 = Car("Red")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实例化对象</a:t>
            </a:r>
          </a:p>
          <a:p>
            <a:pPr marL="1905" indent="-344805">
              <a:spcBef>
                <a:spcPts val="0"/>
              </a:spcBef>
              <a:buNone/>
            </a:pPr>
            <a:r>
              <a:rPr lang="en-US" altLang="zh-CN" sz="1350" noProof="1">
                <a:latin typeface="Consolas" panose="020B0609020204030204" charset="0"/>
                <a:sym typeface="+mn-ea"/>
              </a:rPr>
              <a:t>car2 = Car("Blue")</a:t>
            </a:r>
            <a:endParaRPr lang="en-US" altLang="zh-CN" sz="1350" noProof="1">
              <a:latin typeface="Consolas" panose="020B0609020204030204" charset="0"/>
            </a:endParaRPr>
          </a:p>
          <a:p>
            <a:pPr marL="1905" indent="-344805">
              <a:spcBef>
                <a:spcPts val="0"/>
              </a:spcBef>
              <a:buNone/>
            </a:pPr>
            <a:r>
              <a:rPr lang="en-US" altLang="zh-CN" sz="1350" noProof="1">
                <a:latin typeface="Consolas" panose="020B0609020204030204" charset="0"/>
                <a:sym typeface="+mn-ea"/>
              </a:rPr>
              <a:t>print(car1.color, Car.price)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查看实例属性和类属性的值</a:t>
            </a:r>
          </a:p>
          <a:p>
            <a:pPr marL="1905" indent="-344805">
              <a:spcBef>
                <a:spcPts val="0"/>
              </a:spcBef>
              <a:buNone/>
            </a:pPr>
            <a:r>
              <a:rPr lang="en-US" altLang="zh-CN" sz="1350" noProof="1">
                <a:latin typeface="Consolas" panose="020B0609020204030204" charset="0"/>
                <a:sym typeface="+mn-ea"/>
              </a:rPr>
              <a:t>Car.price = 110000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修改类属性</a:t>
            </a:r>
            <a:endParaRPr lang="zh-CN" altLang="en-US" sz="1350" noProof="1">
              <a:solidFill>
                <a:srgbClr val="0000FF"/>
              </a:solidFill>
              <a:latin typeface="Consolas" panose="020B0609020204030204" charset="0"/>
            </a:endParaRPr>
          </a:p>
          <a:p>
            <a:pPr marL="1905" indent="-344805">
              <a:spcBef>
                <a:spcPts val="0"/>
              </a:spcBef>
              <a:buNone/>
            </a:pPr>
            <a:r>
              <a:rPr lang="en-US" altLang="zh-CN" sz="1350" noProof="1">
                <a:latin typeface="Consolas" panose="020B0609020204030204" charset="0"/>
                <a:sym typeface="+mn-ea"/>
              </a:rPr>
              <a:t>Car.name = 'QQ'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动态增加类属性</a:t>
            </a:r>
            <a:endParaRPr lang="zh-CN" altLang="en-US" sz="1350" noProof="1">
              <a:solidFill>
                <a:srgbClr val="0000FF"/>
              </a:solidFill>
              <a:latin typeface="Consolas" panose="020B0609020204030204" charset="0"/>
            </a:endParaRPr>
          </a:p>
          <a:p>
            <a:pPr marL="1905" indent="-344805">
              <a:spcBef>
                <a:spcPts val="0"/>
              </a:spcBef>
              <a:buNone/>
            </a:pPr>
            <a:r>
              <a:rPr lang="en-US" altLang="zh-CN" sz="1350" noProof="1">
                <a:latin typeface="Consolas" panose="020B0609020204030204" charset="0"/>
                <a:sym typeface="+mn-ea"/>
              </a:rPr>
              <a:t>car1.color = "Yellow"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修改实例属性</a:t>
            </a:r>
            <a:endParaRPr lang="zh-CN" altLang="en-US" sz="1350" noProof="1">
              <a:solidFill>
                <a:srgbClr val="0000FF"/>
              </a:solidFill>
              <a:latin typeface="Consolas" panose="020B0609020204030204" charset="0"/>
            </a:endParaRPr>
          </a:p>
          <a:p>
            <a:pPr marL="1905" indent="-344805">
              <a:spcBef>
                <a:spcPts val="0"/>
              </a:spcBef>
              <a:buNone/>
            </a:pPr>
            <a:r>
              <a:rPr lang="en-US" altLang="zh-CN" sz="1350" noProof="1">
                <a:latin typeface="Consolas" panose="020B0609020204030204" charset="0"/>
                <a:sym typeface="+mn-ea"/>
              </a:rPr>
              <a:t>print(car2.color, Car.price, Car.name)</a:t>
            </a:r>
            <a:endParaRPr lang="en-US" altLang="zh-CN" sz="1350" noProof="1">
              <a:latin typeface="Consolas" panose="020B0609020204030204" charset="0"/>
            </a:endParaRPr>
          </a:p>
          <a:p>
            <a:pPr marL="1905" indent="-344805">
              <a:spcBef>
                <a:spcPts val="0"/>
              </a:spcBef>
              <a:buNone/>
            </a:pPr>
            <a:r>
              <a:rPr lang="en-US" altLang="zh-CN" sz="1350" noProof="1">
                <a:latin typeface="Consolas" panose="020B0609020204030204" charset="0"/>
                <a:sym typeface="+mn-ea"/>
              </a:rPr>
              <a:t>print(car1.color, Car.price, Car.name)</a:t>
            </a:r>
            <a:endParaRPr lang="en-US" altLang="zh-CN" sz="1350" noProof="1">
              <a:latin typeface="Consolas" panose="020B0609020204030204" charset="0"/>
            </a:endParaRPr>
          </a:p>
          <a:p>
            <a:pPr marL="0" indent="0">
              <a:spcBef>
                <a:spcPts val="0"/>
              </a:spcBef>
              <a:buNone/>
            </a:pPr>
            <a:endParaRPr lang="zh-CN" altLang="en-US" sz="1350" noProof="1">
              <a:latin typeface="Consolas" panose="020B0609020204030204" charset="0"/>
            </a:endParaRPr>
          </a:p>
        </p:txBody>
      </p:sp>
      <p:sp>
        <p:nvSpPr>
          <p:cNvPr id="3686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t>9</a:t>
            </a:fld>
            <a:endParaRPr lang="zh-CN" altLang="en-US" sz="1050" dirty="0"/>
          </a:p>
        </p:txBody>
      </p:sp>
      <p:sp>
        <p:nvSpPr>
          <p:cNvPr id="6" name="标题 26625"/>
          <p:cNvSpPr>
            <a:spLocks noGrp="1"/>
          </p:cNvSpPr>
          <p:nvPr>
            <p:ph type="title"/>
          </p:nvPr>
        </p:nvSpPr>
        <p:spPr>
          <a:xfrm>
            <a:off x="466403" y="753730"/>
            <a:ext cx="9116695" cy="900746"/>
          </a:xfrm>
        </p:spPr>
        <p:txBody>
          <a:bodyPr anchor="ctr">
            <a:normAutofit/>
          </a:bodyPr>
          <a:lstStyle/>
          <a:p>
            <a:pPr marL="571500" indent="-571500">
              <a:lnSpc>
                <a:spcPct val="130000"/>
              </a:lnSpc>
              <a:spcBef>
                <a:spcPts val="600"/>
              </a:spcBef>
              <a:buClr>
                <a:srgbClr val="FF0000"/>
              </a:buClr>
              <a:buSzPct val="90000"/>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cs typeface="+mn-cs"/>
              </a:rPr>
              <a:t>类成员与实例成员</a:t>
            </a:r>
            <a:r>
              <a:rPr lang="en-US" altLang="zh-CN" sz="2800" noProof="1">
                <a:latin typeface="Times New Roman" panose="02020603050405020304" pitchFamily="18" charset="0"/>
                <a:ea typeface="仿宋" panose="02010609060101010101" pitchFamily="49" charset="-122"/>
                <a:cs typeface="+mn-cs"/>
              </a:rPr>
              <a:t>---</a:t>
            </a:r>
            <a:r>
              <a:rPr lang="zh-CN" altLang="en-US" sz="2800" noProof="1">
                <a:latin typeface="Times New Roman" panose="02020603050405020304" pitchFamily="18" charset="0"/>
                <a:ea typeface="仿宋" panose="02010609060101010101" pitchFamily="49" charset="-122"/>
                <a:cs typeface="+mn-cs"/>
              </a:rPr>
              <a:t>示例</a:t>
            </a: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6.2 </a:t>
                </a:r>
                <a:r>
                  <a:rPr lang="zh-CN" altLang="en-US" sz="3600" b="1" dirty="0">
                    <a:latin typeface="Times New Roman" panose="02020603050405020304" pitchFamily="18" charset="0"/>
                    <a:ea typeface="黑体" panose="02010609060101010101" pitchFamily="49" charset="-122"/>
                  </a:rPr>
                  <a:t> 类的定义与使用</a:t>
                </a:r>
                <a:endParaRPr lang="zh-CN" altLang="en-US" sz="3600" b="1" dirty="0">
                  <a:latin typeface="黑体" panose="02010609060101010101" pitchFamily="49" charset="-122"/>
                  <a:ea typeface="黑体" panose="02010609060101010101"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内容占位符 2"/>
          <p:cNvSpPr txBox="1"/>
          <p:nvPr/>
        </p:nvSpPr>
        <p:spPr bwMode="auto">
          <a:xfrm>
            <a:off x="1115616" y="4653136"/>
            <a:ext cx="7399655" cy="3398520"/>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spcBef>
                <a:spcPct val="0"/>
              </a:spcBef>
              <a:buSzPct val="90000"/>
              <a:buFont typeface="Arial" panose="020B0604020202020204" pitchFamily="34" charset="0"/>
              <a:buNone/>
            </a:pPr>
            <a:r>
              <a:rPr lang="en-US" altLang="zh-CN" sz="1350" dirty="0">
                <a:solidFill>
                  <a:srgbClr val="0000FF"/>
                </a:solidFill>
                <a:latin typeface="Consolas" panose="020B0609020204030204" charset="0"/>
                <a:sym typeface="宋体" panose="02010600030101010101" pitchFamily="2" charset="-122"/>
              </a:rPr>
              <a:t>import</a:t>
            </a:r>
            <a:r>
              <a:rPr lang="en-US" altLang="zh-CN" sz="1350" dirty="0">
                <a:latin typeface="Consolas" panose="020B0609020204030204" charset="0"/>
                <a:sym typeface="宋体" panose="02010600030101010101" pitchFamily="2" charset="-122"/>
              </a:rPr>
              <a:t> types</a:t>
            </a:r>
          </a:p>
          <a:p>
            <a:pPr marL="1905" indent="-344805">
              <a:spcBef>
                <a:spcPct val="0"/>
              </a:spcBef>
              <a:buSzPct val="90000"/>
              <a:buFont typeface="Arial" panose="020B0604020202020204" pitchFamily="34" charset="0"/>
              <a:buNone/>
            </a:pPr>
            <a:endParaRPr lang="en-US" altLang="zh-CN" sz="1350" dirty="0">
              <a:latin typeface="Consolas" panose="020B0609020204030204" charset="0"/>
              <a:sym typeface="宋体" panose="02010600030101010101" pitchFamily="2" charset="-122"/>
            </a:endParaRPr>
          </a:p>
          <a:p>
            <a:pPr marL="1905" indent="-344805">
              <a:spcBef>
                <a:spcPct val="0"/>
              </a:spcBef>
              <a:buSzPct val="90000"/>
              <a:buFont typeface="Arial" panose="020B0604020202020204" pitchFamily="34" charset="0"/>
              <a:buNone/>
            </a:pPr>
            <a:r>
              <a:rPr lang="en-US" altLang="zh-CN" sz="1350" dirty="0" err="1">
                <a:solidFill>
                  <a:srgbClr val="0000FF"/>
                </a:solidFill>
                <a:latin typeface="Consolas" panose="020B0609020204030204" charset="0"/>
                <a:sym typeface="宋体" panose="02010600030101010101" pitchFamily="2" charset="-122"/>
              </a:rPr>
              <a:t>def</a:t>
            </a:r>
            <a:r>
              <a:rPr lang="en-US" altLang="zh-CN" sz="1350" dirty="0">
                <a:latin typeface="Consolas" panose="020B0609020204030204" charset="0"/>
                <a:sym typeface="宋体" panose="02010600030101010101" pitchFamily="2" charset="-122"/>
              </a:rPr>
              <a:t> </a:t>
            </a:r>
            <a:r>
              <a:rPr lang="en-US" altLang="zh-CN" sz="1350" dirty="0" err="1">
                <a:latin typeface="Consolas" panose="020B0609020204030204" charset="0"/>
                <a:sym typeface="宋体" panose="02010600030101010101" pitchFamily="2" charset="-122"/>
              </a:rPr>
              <a:t>setSpeed</a:t>
            </a:r>
            <a:r>
              <a:rPr lang="en-US" altLang="zh-CN" sz="1350" dirty="0">
                <a:latin typeface="Consolas" panose="020B0609020204030204" charset="0"/>
                <a:sym typeface="宋体" panose="02010600030101010101" pitchFamily="2" charset="-122"/>
              </a:rPr>
              <a:t>(self, s): </a:t>
            </a:r>
            <a:endParaRPr lang="en-US" altLang="zh-CN" sz="1350" dirty="0">
              <a:latin typeface="Consolas" panose="020B0609020204030204" charset="0"/>
            </a:endParaRPr>
          </a:p>
          <a:p>
            <a:pPr marL="1905" indent="-344805">
              <a:spcBef>
                <a:spcPct val="0"/>
              </a:spcBef>
              <a:buSzPct val="90000"/>
              <a:buFont typeface="Arial" panose="020B0604020202020204" pitchFamily="34" charset="0"/>
              <a:buNone/>
            </a:pPr>
            <a:r>
              <a:rPr lang="en-US" altLang="zh-CN" sz="1350" dirty="0">
                <a:latin typeface="Consolas" panose="020B0609020204030204" charset="0"/>
                <a:sym typeface="宋体" panose="02010600030101010101" pitchFamily="2" charset="-122"/>
              </a:rPr>
              <a:t>    </a:t>
            </a:r>
            <a:r>
              <a:rPr lang="en-US" altLang="zh-CN" sz="1350" dirty="0" err="1">
                <a:latin typeface="Consolas" panose="020B0609020204030204" charset="0"/>
                <a:sym typeface="宋体" panose="02010600030101010101" pitchFamily="2" charset="-122"/>
              </a:rPr>
              <a:t>self.speed</a:t>
            </a:r>
            <a:r>
              <a:rPr lang="en-US" altLang="zh-CN" sz="1350" dirty="0">
                <a:latin typeface="Consolas" panose="020B0609020204030204" charset="0"/>
                <a:sym typeface="宋体" panose="02010600030101010101" pitchFamily="2" charset="-122"/>
              </a:rPr>
              <a:t> = s</a:t>
            </a:r>
            <a:endParaRPr lang="en-US" altLang="zh-CN" sz="1350" dirty="0">
              <a:latin typeface="Consolas" panose="020B0609020204030204" charset="0"/>
            </a:endParaRPr>
          </a:p>
          <a:p>
            <a:pPr marL="1905" indent="-344805">
              <a:spcBef>
                <a:spcPct val="0"/>
              </a:spcBef>
              <a:buSzPct val="90000"/>
              <a:buFont typeface="Arial" panose="020B0604020202020204" pitchFamily="34" charset="0"/>
              <a:buNone/>
            </a:pPr>
            <a:endParaRPr lang="en-US" altLang="zh-CN" sz="1350" dirty="0">
              <a:latin typeface="Consolas" panose="020B0609020204030204" charset="0"/>
              <a:sym typeface="宋体" panose="02010600030101010101" pitchFamily="2" charset="-122"/>
            </a:endParaRPr>
          </a:p>
          <a:p>
            <a:pPr marL="1905" indent="-344805">
              <a:spcBef>
                <a:spcPct val="0"/>
              </a:spcBef>
              <a:buSzPct val="90000"/>
              <a:buFont typeface="Arial" panose="020B0604020202020204" pitchFamily="34" charset="0"/>
              <a:buNone/>
            </a:pPr>
            <a:r>
              <a:rPr lang="en-US" altLang="zh-CN" sz="1350" dirty="0">
                <a:latin typeface="Consolas" panose="020B0609020204030204" charset="0"/>
                <a:sym typeface="宋体" panose="02010600030101010101" pitchFamily="2" charset="-122"/>
              </a:rPr>
              <a:t>car1.setSpeed = </a:t>
            </a:r>
            <a:r>
              <a:rPr lang="en-US" altLang="zh-CN" sz="1350" dirty="0" err="1">
                <a:latin typeface="Consolas" panose="020B0609020204030204" charset="0"/>
                <a:sym typeface="宋体" panose="02010600030101010101" pitchFamily="2" charset="-122"/>
              </a:rPr>
              <a:t>types.MethodType</a:t>
            </a:r>
            <a:r>
              <a:rPr lang="en-US" altLang="zh-CN" sz="1350" dirty="0">
                <a:latin typeface="Consolas" panose="020B0609020204030204" charset="0"/>
                <a:sym typeface="宋体" panose="02010600030101010101" pitchFamily="2" charset="-122"/>
              </a:rPr>
              <a:t>(</a:t>
            </a:r>
            <a:r>
              <a:rPr lang="en-US" altLang="zh-CN" sz="1350" dirty="0" err="1">
                <a:latin typeface="Consolas" panose="020B0609020204030204" charset="0"/>
                <a:sym typeface="宋体" panose="02010600030101010101" pitchFamily="2" charset="-122"/>
              </a:rPr>
              <a:t>setSpeed</a:t>
            </a:r>
            <a:r>
              <a:rPr lang="en-US" altLang="zh-CN" sz="1350" dirty="0">
                <a:latin typeface="Consolas" panose="020B0609020204030204" charset="0"/>
                <a:sym typeface="宋体" panose="02010600030101010101" pitchFamily="2" charset="-122"/>
              </a:rPr>
              <a:t>, car1) </a:t>
            </a:r>
            <a:r>
              <a:rPr lang="en-US" altLang="zh-CN" sz="1350" dirty="0">
                <a:solidFill>
                  <a:srgbClr val="0000FF"/>
                </a:solidFill>
                <a:latin typeface="Consolas" panose="020B0609020204030204" charset="0"/>
                <a:sym typeface="宋体" panose="02010600030101010101" pitchFamily="2" charset="-122"/>
              </a:rPr>
              <a:t>#</a:t>
            </a:r>
            <a:r>
              <a:rPr lang="en-US" altLang="zh-CN" sz="1350" dirty="0" err="1">
                <a:solidFill>
                  <a:srgbClr val="0000FF"/>
                </a:solidFill>
                <a:latin typeface="Consolas" panose="020B0609020204030204" charset="0"/>
                <a:sym typeface="宋体" panose="02010600030101010101" pitchFamily="2" charset="-122"/>
              </a:rPr>
              <a:t>动态增加成员方法</a:t>
            </a:r>
            <a:endParaRPr lang="en-US" altLang="zh-CN" sz="1350" dirty="0">
              <a:solidFill>
                <a:srgbClr val="0000FF"/>
              </a:solidFill>
              <a:latin typeface="Consolas" panose="020B0609020204030204" charset="0"/>
            </a:endParaRPr>
          </a:p>
          <a:p>
            <a:pPr marL="1905" indent="-344805">
              <a:spcBef>
                <a:spcPct val="0"/>
              </a:spcBef>
              <a:buSzPct val="90000"/>
              <a:buFont typeface="Arial" panose="020B0604020202020204" pitchFamily="34" charset="0"/>
              <a:buNone/>
            </a:pPr>
            <a:r>
              <a:rPr lang="en-US" altLang="zh-CN" sz="1350" dirty="0">
                <a:latin typeface="Consolas" panose="020B0609020204030204" charset="0"/>
                <a:sym typeface="宋体" panose="02010600030101010101" pitchFamily="2" charset="-122"/>
              </a:rPr>
              <a:t>car1.setSpeed(50)                                </a:t>
            </a:r>
            <a:r>
              <a:rPr lang="en-US" altLang="zh-CN" sz="1350" dirty="0">
                <a:solidFill>
                  <a:srgbClr val="0000FF"/>
                </a:solidFill>
                <a:latin typeface="Consolas" panose="020B0609020204030204" charset="0"/>
                <a:sym typeface="宋体" panose="02010600030101010101" pitchFamily="2" charset="-122"/>
              </a:rPr>
              <a:t>#</a:t>
            </a:r>
            <a:r>
              <a:rPr lang="en-US" altLang="zh-CN" sz="1350" dirty="0" err="1">
                <a:solidFill>
                  <a:srgbClr val="0000FF"/>
                </a:solidFill>
                <a:latin typeface="Consolas" panose="020B0609020204030204" charset="0"/>
                <a:sym typeface="宋体" panose="02010600030101010101" pitchFamily="2" charset="-122"/>
              </a:rPr>
              <a:t>调用成员方法</a:t>
            </a:r>
            <a:endParaRPr lang="en-US" altLang="zh-CN" sz="1350" dirty="0">
              <a:solidFill>
                <a:srgbClr val="0000FF"/>
              </a:solidFill>
              <a:latin typeface="Consolas" panose="020B0609020204030204" charset="0"/>
            </a:endParaRPr>
          </a:p>
          <a:p>
            <a:pPr marL="1905" indent="-344805">
              <a:spcBef>
                <a:spcPct val="0"/>
              </a:spcBef>
              <a:buSzPct val="90000"/>
              <a:buFont typeface="Arial" panose="020B0604020202020204" pitchFamily="34" charset="0"/>
              <a:buNone/>
            </a:pPr>
            <a:r>
              <a:rPr lang="en-US" altLang="zh-CN" sz="1350" dirty="0">
                <a:latin typeface="Consolas" panose="020B0609020204030204" charset="0"/>
                <a:sym typeface="宋体" panose="02010600030101010101" pitchFamily="2" charset="-122"/>
              </a:rPr>
              <a:t>print(car1.speed)</a:t>
            </a:r>
            <a:endParaRPr lang="zh-CN" altLang="en-US" sz="1350" dirty="0">
              <a:latin typeface="Consolas" panose="020B0609020204030204" charset="0"/>
            </a:endParaRPr>
          </a:p>
        </p:txBody>
      </p:sp>
      <p:pic>
        <p:nvPicPr>
          <p:cNvPr id="4" name="图片 3"/>
          <p:cNvPicPr>
            <a:picLocks noChangeAspect="1"/>
          </p:cNvPicPr>
          <p:nvPr/>
        </p:nvPicPr>
        <p:blipFill>
          <a:blip r:embed="rId3"/>
          <a:stretch>
            <a:fillRect/>
          </a:stretch>
        </p:blipFill>
        <p:spPr>
          <a:xfrm>
            <a:off x="1043608" y="1505063"/>
            <a:ext cx="6038312" cy="2991726"/>
          </a:xfrm>
          <a:prstGeom prst="rect">
            <a:avLst/>
          </a:prstGeom>
        </p:spPr>
      </p:pic>
      <p:sp>
        <p:nvSpPr>
          <p:cNvPr id="16" name="文本框 15"/>
          <p:cNvSpPr txBox="1"/>
          <p:nvPr/>
        </p:nvSpPr>
        <p:spPr>
          <a:xfrm>
            <a:off x="3707904" y="4335917"/>
            <a:ext cx="5163859" cy="338554"/>
          </a:xfrm>
          <a:prstGeom prst="rect">
            <a:avLst/>
          </a:prstGeom>
          <a:solidFill>
            <a:srgbClr val="00B050"/>
          </a:solidFill>
        </p:spPr>
        <p:txBody>
          <a:bodyPr wrap="square">
            <a:spAutoFit/>
          </a:bodyPr>
          <a:lstStyle/>
          <a:p>
            <a:r>
              <a:rPr lang="en-US" altLang="zh-CN" sz="1600" dirty="0" err="1">
                <a:solidFill>
                  <a:srgbClr val="222222"/>
                </a:solidFill>
                <a:latin typeface="Lucida Grande"/>
              </a:rPr>
              <a:t>t</a:t>
            </a:r>
            <a:r>
              <a:rPr lang="en-US" altLang="zh-CN" sz="1600" b="0" i="0" dirty="0" err="1">
                <a:solidFill>
                  <a:srgbClr val="222222"/>
                </a:solidFill>
                <a:effectLst/>
                <a:latin typeface="Lucida Grande"/>
              </a:rPr>
              <a:t>ype</a:t>
            </a:r>
            <a:r>
              <a:rPr lang="en-US" altLang="zh-CN" sz="1600" dirty="0" err="1">
                <a:solidFill>
                  <a:srgbClr val="222222"/>
                </a:solidFill>
                <a:latin typeface="Lucida Grande"/>
              </a:rPr>
              <a:t>.MethodyTypes</a:t>
            </a:r>
            <a:r>
              <a:rPr lang="en-US" altLang="zh-CN" sz="1600" dirty="0">
                <a:solidFill>
                  <a:srgbClr val="222222"/>
                </a:solidFill>
                <a:latin typeface="Lucida Grande"/>
              </a:rPr>
              <a:t>:</a:t>
            </a:r>
            <a:r>
              <a:rPr lang="zh-CN" altLang="en-US" sz="1600" b="0" i="0" dirty="0">
                <a:solidFill>
                  <a:srgbClr val="222222"/>
                </a:solidFill>
                <a:effectLst/>
                <a:latin typeface="Lucida Grande"/>
              </a:rPr>
              <a:t>用户自定义类实例方法的类型</a:t>
            </a:r>
            <a:endParaRPr lang="zh-CN" altLang="en-US" sz="1600" dirty="0"/>
          </a:p>
        </p:txBody>
      </p:sp>
      <p:pic>
        <p:nvPicPr>
          <p:cNvPr id="17" name="图片 16"/>
          <p:cNvPicPr>
            <a:picLocks noChangeAspect="1"/>
          </p:cNvPicPr>
          <p:nvPr/>
        </p:nvPicPr>
        <p:blipFill>
          <a:blip r:embed="rId4"/>
          <a:stretch>
            <a:fillRect/>
          </a:stretch>
        </p:blipFill>
        <p:spPr>
          <a:xfrm>
            <a:off x="1043607" y="4680850"/>
            <a:ext cx="6367103" cy="1757351"/>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zA0YzEwNzk2MDJmYTQ2YTM0OTQzOTg5ZGFiY2NmMm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5708</Words>
  <Application>Microsoft Office PowerPoint</Application>
  <PresentationFormat>全屏显示(4:3)</PresentationFormat>
  <Paragraphs>667</Paragraphs>
  <Slides>39</Slides>
  <Notes>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39</vt:i4>
      </vt:variant>
    </vt:vector>
  </HeadingPairs>
  <TitlesOfParts>
    <vt:vector size="56" baseType="lpstr">
      <vt:lpstr>Arial Unicode MS</vt:lpstr>
      <vt:lpstr>Helvetica Neue</vt:lpstr>
      <vt:lpstr>Lucida Grande</vt:lpstr>
      <vt:lpstr>system-ui</vt:lpstr>
      <vt:lpstr>仿宋</vt:lpstr>
      <vt:lpstr>黑体</vt:lpstr>
      <vt:lpstr>宋体</vt:lpstr>
      <vt:lpstr>微软雅黑</vt:lpstr>
      <vt:lpstr>Arial</vt:lpstr>
      <vt:lpstr>Calibri</vt:lpstr>
      <vt:lpstr>Comic Sans MS</vt:lpstr>
      <vt:lpstr>Consolas</vt:lpstr>
      <vt:lpstr>Garamond</vt:lpstr>
      <vt:lpstr>Times New Roman</vt:lpstr>
      <vt:lpstr>Verdana</vt:lpstr>
      <vt:lpstr>Wingdings</vt:lpstr>
      <vt:lpstr>Office 主题</vt:lpstr>
      <vt:lpstr>PowerPoint 演示文稿</vt:lpstr>
      <vt:lpstr>第6章 面向对象程序设计 </vt:lpstr>
      <vt:lpstr>PowerPoint 演示文稿</vt:lpstr>
      <vt:lpstr>PowerPoint 演示文稿</vt:lpstr>
      <vt:lpstr>PowerPoint 演示文稿</vt:lpstr>
      <vt:lpstr>PowerPoint 演示文稿</vt:lpstr>
      <vt:lpstr>PowerPoint 演示文稿</vt:lpstr>
      <vt:lpstr>类成员与实例成员</vt:lpstr>
      <vt:lpstr>类成员与实例成员---示例</vt:lpstr>
      <vt:lpstr>类成员与实例成员</vt:lpstr>
      <vt:lpstr>PowerPoint 演示文稿</vt:lpstr>
      <vt:lpstr>PowerPoint 演示文稿</vt:lpstr>
      <vt:lpstr>私有成员与公有成员</vt:lpstr>
      <vt:lpstr>私有成员与公有成员</vt:lpstr>
      <vt:lpstr>私有成员与公有成员</vt:lpstr>
      <vt:lpstr>PowerPoint 演示文稿</vt:lpstr>
      <vt:lpstr>PowerPoint 演示文稿</vt:lpstr>
      <vt:lpstr>PowerPoint 演示文稿</vt:lpstr>
      <vt:lpstr>PowerPoint 演示文稿</vt:lpstr>
      <vt:lpstr>常用特殊方法</vt:lpstr>
      <vt:lpstr>常用特殊方法</vt:lpstr>
      <vt:lpstr>常用特殊方法</vt:lpstr>
      <vt:lpstr>常用特殊方法</vt:lpstr>
      <vt:lpstr>常用特殊方法</vt:lpstr>
      <vt:lpstr>Python 3.x中的属性</vt:lpstr>
      <vt:lpstr>Python 3.x中的属性</vt:lpstr>
      <vt:lpstr>Python 3.x中的属性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17580</cp:lastModifiedBy>
  <cp:revision>2145</cp:revision>
  <cp:lastPrinted>2012-11-20T01:52:00Z</cp:lastPrinted>
  <dcterms:created xsi:type="dcterms:W3CDTF">2012-10-13T08:41:00Z</dcterms:created>
  <dcterms:modified xsi:type="dcterms:W3CDTF">2024-10-13T16:57:26Z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F5B28F8DAE7144DB97E47C260D2BFA08</vt:lpwstr>
  </property>
  <property fmtid="{D5CDD505-2E9C-101B-9397-08002B2CF9AE}" pid="3" name="KSOProductBuildVer">
    <vt:lpwstr>2052-11.1.0.14309</vt:lpwstr>
  </property>
</Properties>
</file>