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051" r:id="rId2"/>
    <p:sldMasterId id="2147484063" r:id="rId3"/>
  </p:sldMasterIdLst>
  <p:notesMasterIdLst>
    <p:notesMasterId r:id="rId22"/>
  </p:notesMasterIdLst>
  <p:handoutMasterIdLst>
    <p:handoutMasterId r:id="rId23"/>
  </p:handoutMasterIdLst>
  <p:sldIdLst>
    <p:sldId id="306" r:id="rId4"/>
    <p:sldId id="307" r:id="rId5"/>
    <p:sldId id="328" r:id="rId6"/>
    <p:sldId id="329" r:id="rId7"/>
    <p:sldId id="330" r:id="rId8"/>
    <p:sldId id="331" r:id="rId9"/>
    <p:sldId id="332" r:id="rId10"/>
    <p:sldId id="311" r:id="rId11"/>
    <p:sldId id="315" r:id="rId12"/>
    <p:sldId id="316" r:id="rId13"/>
    <p:sldId id="317" r:id="rId14"/>
    <p:sldId id="318" r:id="rId15"/>
    <p:sldId id="319" r:id="rId16"/>
    <p:sldId id="320" r:id="rId17"/>
    <p:sldId id="322" r:id="rId18"/>
    <p:sldId id="323" r:id="rId19"/>
    <p:sldId id="324" r:id="rId20"/>
    <p:sldId id="326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969696"/>
    <a:srgbClr val="FF0000"/>
    <a:srgbClr val="009900"/>
    <a:srgbClr val="0033CC"/>
    <a:srgbClr val="00FF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1" autoAdjust="0"/>
    <p:restoredTop sz="96768" autoAdjust="0"/>
  </p:normalViewPr>
  <p:slideViewPr>
    <p:cSldViewPr>
      <p:cViewPr varScale="1">
        <p:scale>
          <a:sx n="81" d="100"/>
          <a:sy n="81" d="100"/>
        </p:scale>
        <p:origin x="-1498" y="-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4" Type="http://schemas.openxmlformats.org/officeDocument/2006/relationships/image" Target="../media/image7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image" Target="../media/image8.png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4.emf"/><Relationship Id="rId7" Type="http://schemas.openxmlformats.org/officeDocument/2006/relationships/image" Target="../media/image37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6.emf"/><Relationship Id="rId5" Type="http://schemas.openxmlformats.org/officeDocument/2006/relationships/image" Target="../media/image8.png"/><Relationship Id="rId4" Type="http://schemas.openxmlformats.org/officeDocument/2006/relationships/image" Target="../media/image35.emf"/><Relationship Id="rId9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6E1A121-0D07-46D9-8648-3DF535743A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77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99D85F9-F8BE-4BCE-B1DD-F320DAF3E3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147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65FF4-A949-4CFF-85FA-255C49E0E2D8}" type="slidenum">
              <a:rPr lang="en-US" altLang="zh-CN">
                <a:solidFill>
                  <a:prstClr val="black"/>
                </a:solidFill>
              </a:rPr>
              <a:pPr/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22-</a:t>
            </a:r>
            <a:fld id="{7D0F1E1F-E3DB-4EDA-BB1A-D00D005E5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22990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22-</a:t>
            </a:r>
            <a:fld id="{49A860B0-944F-43F3-AA88-DC7BC33E67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758134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22-</a:t>
            </a:r>
            <a:fld id="{68591CA7-B96D-47E3-ABE2-6BA0877280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751401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D8619-91F2-424F-AC71-86236C3A8D7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450431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9BE78-BF64-4C06-B6A6-3A994C75D8C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7298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FC4B9-D309-409F-8E87-D86886726CF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33687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97ACA-906B-4567-83E7-908FAFC59D04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132223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52ED2-69EB-4A50-A56B-DC4AB9C3199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217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BABE6-5464-42F6-A8FA-EDDF5F34017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824887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8BF78-6222-46DE-8721-6CEF368F179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556785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8456B-958E-4272-9D2B-293499530D69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5082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22-</a:t>
            </a:r>
            <a:fld id="{5937CBEE-5E06-4325-9FA3-18C8EACA7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416832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37CEB-7A7F-487E-BD67-EC62028F46F5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82581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A7F8F-E5F4-4E05-B837-D10FDED6425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78860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7458C-2F34-46FD-831C-1782A6AC992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47298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D8619-91F2-424F-AC71-86236C3A8D7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04560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9BE78-BF64-4C06-B6A6-3A994C75D8C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79311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FC4B9-D309-409F-8E87-D86886726CF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82635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97ACA-906B-4567-83E7-908FAFC59D04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696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52ED2-69EB-4A50-A56B-DC4AB9C3199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315413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BABE6-5464-42F6-A8FA-EDDF5F34017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04300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8BF78-6222-46DE-8721-6CEF368F179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33659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22-</a:t>
            </a:r>
            <a:fld id="{B9F84B91-CF36-42AF-B42E-0D9A5A8A25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101013"/>
      </p:ext>
    </p:extLst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8456B-958E-4272-9D2B-293499530D69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361759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37CEB-7A7F-487E-BD67-EC62028F46F5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61124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A7F8F-E5F4-4E05-B837-D10FDED6425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68078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7458C-2F34-46FD-831C-1782A6AC992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5224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22-</a:t>
            </a:r>
            <a:fld id="{C4899956-32BE-40E1-B7A9-C151E3BE8B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65599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22-</a:t>
            </a:r>
            <a:fld id="{5EB1A413-FF68-4D16-A540-B926F76619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05329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21-</a:t>
            </a:r>
            <a:fld id="{988C7506-887A-41CB-9C81-A4A54F658F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08855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18-</a:t>
            </a:r>
            <a:fld id="{6594F77C-4F79-4749-B3A9-07B8D60F79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10508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22-</a:t>
            </a:r>
            <a:fld id="{BF92E36C-4215-40F1-81CC-788793E06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97039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22-</a:t>
            </a:r>
            <a:fld id="{F0E4C2E4-E058-4E18-AC5C-2D9C1B375D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85380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468313" y="60928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8" name="Picture 8" descr="image0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237288"/>
            <a:ext cx="26289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lip_image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6237288"/>
            <a:ext cx="20875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2245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="1" smtClean="0">
                <a:solidFill>
                  <a:schemeClr val="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18-</a:t>
            </a:r>
            <a:fld id="{F60A9514-98C8-4C72-914C-9F25947349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9" r:id="rId7"/>
    <p:sldLayoutId id="2147484036" r:id="rId8"/>
    <p:sldLayoutId id="2147484037" r:id="rId9"/>
    <p:sldLayoutId id="2147484038" r:id="rId10"/>
    <p:sldLayoutId id="2147484039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kumimoji="1" lang="en-US" altLang="zh-CN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kumimoji="1" lang="en-US" altLang="zh-CN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AE26BFE0-540D-445B-A4D1-5D2B2EC9CB8D}" type="slidenum">
              <a:rPr kumimoji="1" lang="en-US" altLang="zh-CN">
                <a:solidFill>
                  <a:srgbClr val="FFFFFF"/>
                </a:solidFill>
                <a:latin typeface="Times New Roman" pitchFamily="18" charset="0"/>
              </a:rPr>
              <a:pPr/>
              <a:t>‹#›</a:t>
            </a:fld>
            <a:endParaRPr kumimoji="1" lang="en-US" altLang="zh-CN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7653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kumimoji="1" lang="en-US" altLang="zh-CN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kumimoji="1" lang="en-US" altLang="zh-CN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AE26BFE0-540D-445B-A4D1-5D2B2EC9CB8D}" type="slidenum">
              <a:rPr kumimoji="1" lang="en-US" altLang="zh-CN">
                <a:solidFill>
                  <a:srgbClr val="FFFFFF"/>
                </a:solidFill>
                <a:latin typeface="Times New Roman" pitchFamily="18" charset="0"/>
              </a:rPr>
              <a:pPr/>
              <a:t>‹#›</a:t>
            </a:fld>
            <a:endParaRPr kumimoji="1" lang="en-US" altLang="zh-CN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6195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7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71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5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7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8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83.e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6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9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91.emf"/><Relationship Id="rId9" Type="http://schemas.openxmlformats.org/officeDocument/2006/relationships/image" Target="../media/image9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image" Target="../media/image100.jpeg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9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7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0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10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9.emf"/><Relationship Id="rId18" Type="http://schemas.openxmlformats.org/officeDocument/2006/relationships/slide" Target="slide2.xml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9.jpeg"/><Relationship Id="rId7" Type="http://schemas.openxmlformats.org/officeDocument/2006/relationships/image" Target="../media/image12.png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6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.jpeg"/><Relationship Id="rId20" Type="http://schemas.openxmlformats.org/officeDocument/2006/relationships/image" Target="../media/image18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11" Type="http://schemas.openxmlformats.org/officeDocument/2006/relationships/image" Target="../media/image8.png"/><Relationship Id="rId5" Type="http://schemas.openxmlformats.org/officeDocument/2006/relationships/image" Target="../media/image7.emf"/><Relationship Id="rId15" Type="http://schemas.openxmlformats.org/officeDocument/2006/relationships/image" Target="../media/image10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7.jpe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png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7.emf"/><Relationship Id="rId26" Type="http://schemas.openxmlformats.org/officeDocument/2006/relationships/image" Target="../media/image31.e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33" Type="http://schemas.openxmlformats.org/officeDocument/2006/relationships/image" Target="../media/image20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29" Type="http://schemas.openxmlformats.org/officeDocument/2006/relationships/slide" Target="slide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30.emf"/><Relationship Id="rId32" Type="http://schemas.openxmlformats.org/officeDocument/2006/relationships/image" Target="../media/image19.jpeg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16.jpeg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16.bin"/><Relationship Id="rId31" Type="http://schemas.openxmlformats.org/officeDocument/2006/relationships/image" Target="../media/image18.jpeg"/><Relationship Id="rId4" Type="http://schemas.openxmlformats.org/officeDocument/2006/relationships/image" Target="../media/image8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5.emf"/><Relationship Id="rId22" Type="http://schemas.openxmlformats.org/officeDocument/2006/relationships/image" Target="../media/image29.emf"/><Relationship Id="rId27" Type="http://schemas.openxmlformats.org/officeDocument/2006/relationships/image" Target="../media/image15.jpeg"/><Relationship Id="rId30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8.emf"/><Relationship Id="rId26" Type="http://schemas.openxmlformats.org/officeDocument/2006/relationships/image" Target="../media/image19.jpeg"/><Relationship Id="rId3" Type="http://schemas.openxmlformats.org/officeDocument/2006/relationships/oleObject" Target="../embeddings/oleObject20.bin"/><Relationship Id="rId21" Type="http://schemas.openxmlformats.org/officeDocument/2006/relationships/image" Target="../media/image15.jpeg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8.png"/><Relationship Id="rId17" Type="http://schemas.openxmlformats.org/officeDocument/2006/relationships/oleObject" Target="../embeddings/oleObject27.bin"/><Relationship Id="rId25" Type="http://schemas.openxmlformats.org/officeDocument/2006/relationships/image" Target="../media/image18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17.jpeg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slide" Target="slide2.xml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6.emf"/><Relationship Id="rId22" Type="http://schemas.openxmlformats.org/officeDocument/2006/relationships/image" Target="../media/image16.jpeg"/><Relationship Id="rId27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7.emf"/><Relationship Id="rId26" Type="http://schemas.openxmlformats.org/officeDocument/2006/relationships/image" Target="../media/image19.jpeg"/><Relationship Id="rId3" Type="http://schemas.openxmlformats.org/officeDocument/2006/relationships/oleObject" Target="../embeddings/oleObject29.bin"/><Relationship Id="rId21" Type="http://schemas.openxmlformats.org/officeDocument/2006/relationships/image" Target="../media/image15.jpeg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36.bin"/><Relationship Id="rId25" Type="http://schemas.openxmlformats.org/officeDocument/2006/relationships/image" Target="../media/image18.jpe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17.jpeg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slide" Target="slide2.xml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5.emf"/><Relationship Id="rId22" Type="http://schemas.openxmlformats.org/officeDocument/2006/relationships/image" Target="../media/image16.jpeg"/><Relationship Id="rId27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16.jpeg"/><Relationship Id="rId3" Type="http://schemas.openxmlformats.org/officeDocument/2006/relationships/oleObject" Target="../embeddings/oleObject38.bin"/><Relationship Id="rId21" Type="http://schemas.openxmlformats.org/officeDocument/2006/relationships/image" Target="../media/image18.jpeg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3.emf"/><Relationship Id="rId17" Type="http://schemas.openxmlformats.org/officeDocument/2006/relationships/image" Target="../media/image15.jpe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55.emf"/><Relationship Id="rId20" Type="http://schemas.openxmlformats.org/officeDocument/2006/relationships/image" Target="../media/image17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image" Target="../media/image20.jpeg"/><Relationship Id="rId10" Type="http://schemas.openxmlformats.org/officeDocument/2006/relationships/image" Target="../media/image52.emf"/><Relationship Id="rId19" Type="http://schemas.openxmlformats.org/officeDocument/2006/relationships/slide" Target="slide2.xml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4.emf"/><Relationship Id="rId22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Microsoft_Word_97_-_2003___1.doc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681038" y="2311400"/>
          <a:ext cx="746601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Document" r:id="rId3" imgW="5216067" imgH="917774" progId="Word.Document.8">
                  <p:embed/>
                </p:oleObj>
              </mc:Choice>
              <mc:Fallback>
                <p:oleObj name="Document" r:id="rId3" imgW="5216067" imgH="91777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2311400"/>
                        <a:ext cx="7466012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21-</a:t>
            </a:r>
            <a:fld id="{8E2C99DC-03D3-4400-B7F9-26F39E037479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482600" y="1090613"/>
          <a:ext cx="8512175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Document" r:id="rId3" imgW="5712489" imgH="1187168" progId="Word.Document.8">
                  <p:embed/>
                </p:oleObj>
              </mc:Choice>
              <mc:Fallback>
                <p:oleObj name="Document" r:id="rId3" imgW="5712489" imgH="118716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090613"/>
                        <a:ext cx="8512175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31813" y="2354263"/>
          <a:ext cx="8229600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Document" r:id="rId5" imgW="5547285" imgH="1209572" progId="Word.Document.8">
                  <p:embed/>
                </p:oleObj>
              </mc:Choice>
              <mc:Fallback>
                <p:oleObj name="Document" r:id="rId5" imgW="5547285" imgH="12095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2354263"/>
                        <a:ext cx="8229600" cy="179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565150" y="4005263"/>
          <a:ext cx="8512175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Document" r:id="rId7" imgW="5785643" imgH="1133721" progId="Word.Document.8">
                  <p:embed/>
                </p:oleObj>
              </mc:Choice>
              <mc:Fallback>
                <p:oleObj name="Document" r:id="rId7" imgW="5785643" imgH="113372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4005263"/>
                        <a:ext cx="8512175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563563" y="5449888"/>
          <a:ext cx="832961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Document" r:id="rId9" imgW="5684145" imgH="635154" progId="Word.Document.8">
                  <p:embed/>
                </p:oleObj>
              </mc:Choice>
              <mc:Fallback>
                <p:oleObj name="Document" r:id="rId9" imgW="5684145" imgH="63515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5449888"/>
                        <a:ext cx="832961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468313" y="115888"/>
          <a:ext cx="586898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Document" r:id="rId11" imgW="3301107" imgH="615988" progId="Word.Document.8">
                  <p:embed/>
                </p:oleObj>
              </mc:Choice>
              <mc:Fallback>
                <p:oleObj name="Document" r:id="rId11" imgW="3301107" imgH="615988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5888"/>
                        <a:ext cx="5868987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灯片编号占位符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21-</a:t>
            </a:r>
            <a:fld id="{CFFFD3F5-026D-474A-9764-935CE1DE581A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10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15938" y="333375"/>
          <a:ext cx="8345487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Document" r:id="rId3" imgW="5673347" imgH="1179340" progId="Word.Document.8">
                  <p:embed/>
                </p:oleObj>
              </mc:Choice>
              <mc:Fallback>
                <p:oleObj name="Document" r:id="rId3" imgW="5673347" imgH="11793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333375"/>
                        <a:ext cx="8345487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465138" y="1803400"/>
          <a:ext cx="8462962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Document" r:id="rId5" imgW="5753250" imgH="1007932" progId="Word.Document.8">
                  <p:embed/>
                </p:oleObj>
              </mc:Choice>
              <mc:Fallback>
                <p:oleObj name="Document" r:id="rId5" imgW="5753250" imgH="100793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803400"/>
                        <a:ext cx="8462962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65138" y="3284538"/>
          <a:ext cx="8362950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Document" r:id="rId7" imgW="5684145" imgH="872965" progId="Word.Document.8">
                  <p:embed/>
                </p:oleObj>
              </mc:Choice>
              <mc:Fallback>
                <p:oleObj name="Document" r:id="rId7" imgW="5684145" imgH="87296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284538"/>
                        <a:ext cx="8362950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65138" y="4564063"/>
          <a:ext cx="8596312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Document" r:id="rId9" imgW="5843140" imgH="1043023" progId="Word.Document.8">
                  <p:embed/>
                </p:oleObj>
              </mc:Choice>
              <mc:Fallback>
                <p:oleObj name="Document" r:id="rId9" imgW="5843140" imgH="104302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564063"/>
                        <a:ext cx="8596312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21-</a:t>
            </a:r>
            <a:fld id="{976AA5DD-A8BD-43C2-A54F-AA6D83111AEB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11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20700" y="598488"/>
          <a:ext cx="830738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Document" r:id="rId3" imgW="5646623" imgH="1386649" progId="Word.Document.8">
                  <p:embed/>
                </p:oleObj>
              </mc:Choice>
              <mc:Fallback>
                <p:oleObj name="Document" r:id="rId3" imgW="5646623" imgH="138664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598488"/>
                        <a:ext cx="8307388" cy="203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465138" y="2768600"/>
          <a:ext cx="8329612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Document" r:id="rId5" imgW="5684145" imgH="1386649" progId="Word.Document.8">
                  <p:embed/>
                </p:oleObj>
              </mc:Choice>
              <mc:Fallback>
                <p:oleObj name="Document" r:id="rId5" imgW="5684145" imgH="138664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768600"/>
                        <a:ext cx="8329612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65138" y="4989513"/>
          <a:ext cx="83296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Document" r:id="rId7" imgW="5684145" imgH="702637" progId="Word.Document.8">
                  <p:embed/>
                </p:oleObj>
              </mc:Choice>
              <mc:Fallback>
                <p:oleObj name="Document" r:id="rId7" imgW="5684145" imgH="70263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989513"/>
                        <a:ext cx="83296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21-</a:t>
            </a:r>
            <a:fld id="{69C170F0-E7BC-4493-B559-C7B492DAEEC2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12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31813" y="331788"/>
          <a:ext cx="82962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Document" r:id="rId3" imgW="5660390" imgH="872965" progId="Word.Document.8">
                  <p:embed/>
                </p:oleObj>
              </mc:Choice>
              <mc:Fallback>
                <p:oleObj name="Document" r:id="rId3" imgW="5660390" imgH="87296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331788"/>
                        <a:ext cx="8296275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98463" y="981075"/>
          <a:ext cx="8478837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Document" r:id="rId5" imgW="5792391" imgH="1394207" progId="Word.Document.8">
                  <p:embed/>
                </p:oleObj>
              </mc:Choice>
              <mc:Fallback>
                <p:oleObj name="Document" r:id="rId5" imgW="5792391" imgH="139420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981075"/>
                        <a:ext cx="8478837" cy="20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65138" y="4541838"/>
          <a:ext cx="83296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Document" r:id="rId7" imgW="5684145" imgH="566321" progId="Word.Document.8">
                  <p:embed/>
                </p:oleObj>
              </mc:Choice>
              <mc:Fallback>
                <p:oleObj name="Document" r:id="rId7" imgW="5684145" imgH="56632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541838"/>
                        <a:ext cx="8329612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39738" y="2690813"/>
          <a:ext cx="8596312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Document" r:id="rId9" imgW="5821275" imgH="1485444" progId="Word.Document.8">
                  <p:embed/>
                </p:oleObj>
              </mc:Choice>
              <mc:Fallback>
                <p:oleObj name="Document" r:id="rId9" imgW="5821275" imgH="148544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2690813"/>
                        <a:ext cx="8596312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465138" y="5157788"/>
          <a:ext cx="8512175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Document" r:id="rId11" imgW="5785643" imgH="895640" progId="Word.Document.8">
                  <p:embed/>
                </p:oleObj>
              </mc:Choice>
              <mc:Fallback>
                <p:oleObj name="Document" r:id="rId11" imgW="5785643" imgH="89564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5157788"/>
                        <a:ext cx="8512175" cy="131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灯片编号占位符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21-</a:t>
            </a:r>
            <a:fld id="{B9079B36-7F83-475B-9A5D-7D74D14E53C6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13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65138" y="188913"/>
          <a:ext cx="839628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Document" r:id="rId3" imgW="5796440" imgH="779298" progId="Word.Document.8">
                  <p:embed/>
                </p:oleObj>
              </mc:Choice>
              <mc:Fallback>
                <p:oleObj name="Document" r:id="rId3" imgW="5796440" imgH="77929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88913"/>
                        <a:ext cx="8396287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65138" y="620713"/>
          <a:ext cx="8396287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Document" r:id="rId5" imgW="5796440" imgH="1457371" progId="Word.Document.8">
                  <p:embed/>
                </p:oleObj>
              </mc:Choice>
              <mc:Fallback>
                <p:oleObj name="Document" r:id="rId5" imgW="5796440" imgH="145737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620713"/>
                        <a:ext cx="8396287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465138" y="2276475"/>
          <a:ext cx="8396287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Document" r:id="rId7" imgW="5796440" imgH="1342110" progId="Word.Document.8">
                  <p:embed/>
                </p:oleObj>
              </mc:Choice>
              <mc:Fallback>
                <p:oleObj name="Document" r:id="rId7" imgW="5796440" imgH="134211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276475"/>
                        <a:ext cx="8396287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73075" y="3783013"/>
          <a:ext cx="82772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Document" r:id="rId9" imgW="5721937" imgH="990656" progId="Word.Document.8">
                  <p:embed/>
                </p:oleObj>
              </mc:Choice>
              <mc:Fallback>
                <p:oleObj name="Document" r:id="rId9" imgW="5721937" imgH="99065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783013"/>
                        <a:ext cx="827722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473075" y="5013325"/>
          <a:ext cx="83867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Document" r:id="rId11" imgW="5796440" imgH="396262" progId="Word.Document.8">
                  <p:embed/>
                </p:oleObj>
              </mc:Choice>
              <mc:Fallback>
                <p:oleObj name="Document" r:id="rId11" imgW="5796440" imgH="396262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5013325"/>
                        <a:ext cx="83867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灯片编号占位符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21-</a:t>
            </a:r>
            <a:fld id="{FC439EBE-DA74-493C-B2FD-19241F93356A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14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473075" y="5378450"/>
          <a:ext cx="83867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Document" r:id="rId13" imgW="5796440" imgH="646221" progId="Word.Document.8">
                  <p:embed/>
                </p:oleObj>
              </mc:Choice>
              <mc:Fallback>
                <p:oleObj name="Document" r:id="rId13" imgW="5796440" imgH="646221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5378450"/>
                        <a:ext cx="838676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65138" y="260350"/>
          <a:ext cx="8329612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Document" r:id="rId3" imgW="5684145" imgH="2377575" progId="Word.Document.8">
                  <p:embed/>
                </p:oleObj>
              </mc:Choice>
              <mc:Fallback>
                <p:oleObj name="Document" r:id="rId3" imgW="5684145" imgH="23775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60350"/>
                        <a:ext cx="8329612" cy="347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398463" y="3508375"/>
          <a:ext cx="580231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Document" r:id="rId5" imgW="3957873" imgH="521242" progId="Word.Document.8">
                  <p:embed/>
                </p:oleObj>
              </mc:Choice>
              <mc:Fallback>
                <p:oleObj name="Document" r:id="rId5" imgW="3957873" imgH="521242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3508375"/>
                        <a:ext cx="580231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398463" y="4138613"/>
          <a:ext cx="5802312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Document" r:id="rId7" imgW="3957873" imgH="1235486" progId="Word.Document.8">
                  <p:embed/>
                </p:oleObj>
              </mc:Choice>
              <mc:Fallback>
                <p:oleObj name="Document" r:id="rId7" imgW="3957873" imgH="1235486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4138613"/>
                        <a:ext cx="5802312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0" descr="C:\Users\Ningrj\AppData\Roaming\Tencent\Users\767623779\QQ\WinTemp\RichOle\5[GU05O3[7FW(YVNLL)_8XG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213100"/>
            <a:ext cx="244792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21-</a:t>
            </a:r>
            <a:fld id="{A72B1AC2-23A5-4BCD-9E22-BCBF5D8FB4AF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15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36575" y="268288"/>
          <a:ext cx="81661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Document" r:id="rId3" imgW="5547285" imgH="990656" progId="Word.Document.8">
                  <p:embed/>
                </p:oleObj>
              </mc:Choice>
              <mc:Fallback>
                <p:oleObj name="Document" r:id="rId3" imgW="5547285" imgH="990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68288"/>
                        <a:ext cx="81661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31813" y="1628775"/>
          <a:ext cx="8229600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Document" r:id="rId5" imgW="5547285" imgH="1585050" progId="Word.Document.8">
                  <p:embed/>
                </p:oleObj>
              </mc:Choice>
              <mc:Fallback>
                <p:oleObj name="Document" r:id="rId5" imgW="5547285" imgH="15850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628775"/>
                        <a:ext cx="8229600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614363" y="3860800"/>
          <a:ext cx="8229600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Document" r:id="rId7" imgW="5547285" imgH="1546180" progId="Word.Document.8">
                  <p:embed/>
                </p:oleObj>
              </mc:Choice>
              <mc:Fallback>
                <p:oleObj name="Document" r:id="rId7" imgW="5547285" imgH="154618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860800"/>
                        <a:ext cx="8229600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331913" y="5489575"/>
          <a:ext cx="32416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Document" r:id="rId9" imgW="2177883" imgH="503966" progId="Word.Document.8">
                  <p:embed/>
                </p:oleObj>
              </mc:Choice>
              <mc:Fallback>
                <p:oleObj name="Document" r:id="rId9" imgW="2177883" imgH="50396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89575"/>
                        <a:ext cx="324167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787900" y="5516563"/>
            <a:ext cx="684213" cy="433387"/>
            <a:chOff x="103" y="1287"/>
            <a:chExt cx="431" cy="273"/>
          </a:xfrm>
        </p:grpSpPr>
        <p:sp>
          <p:nvSpPr>
            <p:cNvPr id="55307" name="Line 37"/>
            <p:cNvSpPr>
              <a:spLocks noChangeShapeType="1"/>
            </p:cNvSpPr>
            <p:nvPr/>
          </p:nvSpPr>
          <p:spPr bwMode="auto">
            <a:xfrm flipH="1">
              <a:off x="240" y="1287"/>
              <a:ext cx="294" cy="2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Line 38"/>
            <p:cNvSpPr>
              <a:spLocks noChangeShapeType="1"/>
            </p:cNvSpPr>
            <p:nvPr/>
          </p:nvSpPr>
          <p:spPr bwMode="auto">
            <a:xfrm>
              <a:off x="103" y="1378"/>
              <a:ext cx="136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716463" y="5445125"/>
          <a:ext cx="342423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Document" r:id="rId11" imgW="2301246" imgH="594394" progId="Word.Document.8">
                  <p:embed/>
                </p:oleObj>
              </mc:Choice>
              <mc:Fallback>
                <p:oleObj name="Document" r:id="rId11" imgW="2301246" imgH="59439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445125"/>
                        <a:ext cx="342423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6" name="Picture 14" descr="C:\Users\Ningrj\AppData\Roaming\Tencent\Users\767623779\QQ\WinTemp\RichOle\$JGW$0$FLW03{73KFNQS}19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46075"/>
            <a:ext cx="19431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6" name="灯片编号占位符 1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21-</a:t>
            </a:r>
            <a:fld id="{7695EA5A-2DE9-4378-B385-9282BB5F76A8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16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65138" y="266700"/>
          <a:ext cx="83470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Document" r:id="rId3" imgW="5834772" imgH="1137500" progId="Word.Document.8">
                  <p:embed/>
                </p:oleObj>
              </mc:Choice>
              <mc:Fallback>
                <p:oleObj name="Document" r:id="rId3" imgW="5834772" imgH="11375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66700"/>
                        <a:ext cx="834707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138" y="1779588"/>
          <a:ext cx="8329612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Document" r:id="rId5" imgW="5684145" imgH="2476371" progId="Word.Document.8">
                  <p:embed/>
                </p:oleObj>
              </mc:Choice>
              <mc:Fallback>
                <p:oleObj name="Document" r:id="rId5" imgW="5684145" imgH="247637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779588"/>
                        <a:ext cx="8329612" cy="354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484438" y="5359400"/>
          <a:ext cx="34925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Document" r:id="rId7" imgW="2345786" imgH="784157" progId="Word.Document.8">
                  <p:embed/>
                </p:oleObj>
              </mc:Choice>
              <mc:Fallback>
                <p:oleObj name="Document" r:id="rId7" imgW="2345786" imgH="78415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359400"/>
                        <a:ext cx="34925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21-</a:t>
            </a:r>
            <a:fld id="{364B7D3E-2C44-44DB-9571-07E39635F09A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17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15938" y="398463"/>
          <a:ext cx="8361362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Document" r:id="rId3" imgW="5646623" imgH="1220640" progId="Word.Document.8">
                  <p:embed/>
                </p:oleObj>
              </mc:Choice>
              <mc:Fallback>
                <p:oleObj name="Document" r:id="rId3" imgW="5646623" imgH="12206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398463"/>
                        <a:ext cx="8361362" cy="179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65138" y="1865313"/>
          <a:ext cx="8396287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Document" r:id="rId5" imgW="5796440" imgH="1981043" progId="Word.Document.8">
                  <p:embed/>
                </p:oleObj>
              </mc:Choice>
              <mc:Fallback>
                <p:oleObj name="Document" r:id="rId5" imgW="5796440" imgH="198104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865313"/>
                        <a:ext cx="8396287" cy="285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482600" y="4325938"/>
          <a:ext cx="83947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Document" r:id="rId7" imgW="5796440" imgH="1585050" progId="Word.Document.8">
                  <p:embed/>
                </p:oleObj>
              </mc:Choice>
              <mc:Fallback>
                <p:oleObj name="Document" r:id="rId7" imgW="5796440" imgH="158505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4325938"/>
                        <a:ext cx="83947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21-</a:t>
            </a:r>
            <a:fld id="{5E2D862C-236B-49BB-AB47-9F30C9836506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18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531813" y="1047750"/>
          <a:ext cx="801370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Document" r:id="rId3" imgW="3707638" imgH="594394" progId="Word.Document.8">
                  <p:embed/>
                </p:oleObj>
              </mc:Choice>
              <mc:Fallback>
                <p:oleObj name="Document" r:id="rId3" imgW="3707638" imgH="59439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047750"/>
                        <a:ext cx="801370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816100" y="2527300"/>
          <a:ext cx="6284913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Document" r:id="rId5" imgW="3333500" imgH="1395287" progId="Word.Document.8">
                  <p:embed/>
                </p:oleObj>
              </mc:Choice>
              <mc:Fallback>
                <p:oleObj name="Document" r:id="rId5" imgW="3333500" imgH="1395287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527300"/>
                        <a:ext cx="6284913" cy="264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21-</a:t>
            </a:r>
            <a:fld id="{EB0FFD65-2083-491A-80B4-E6A30AAC8AAB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2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609600" y="44958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9900">
                        <a:gamma/>
                        <a:shade val="46275"/>
                        <a:invGamma/>
                      </a:srgbClr>
                    </a:gs>
                    <a:gs pos="50000">
                      <a:srgbClr val="009900"/>
                    </a:gs>
                    <a:gs pos="100000">
                      <a:srgbClr val="0099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解法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类似定积分解决问题的思想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2057400" cy="609600"/>
          </a:xfrm>
        </p:spPr>
        <p:txBody>
          <a:bodyPr/>
          <a:lstStyle/>
          <a:p>
            <a:r>
              <a:rPr lang="zh-CN" altLang="en-US" sz="3200" b="1">
                <a:ea typeface="楷体_GB2312" pitchFamily="49" charset="-122"/>
              </a:rPr>
              <a:t>一、引例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9906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1.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曲顶柱体的体积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09600" y="15240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给定曲顶柱体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311525" y="2797175"/>
          <a:ext cx="21748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2" name="Equation" r:id="rId4" imgW="2171520" imgH="406080" progId="Equation.3">
                  <p:embed/>
                </p:oleObj>
              </mc:Choice>
              <mc:Fallback>
                <p:oleObj name="Equation" r:id="rId4" imgW="2171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797175"/>
                        <a:ext cx="21748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990600" y="20574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底：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xoy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面上的闭区域 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endParaRPr kumimoji="1" lang="en-US" altLang="zh-CN" sz="2800">
              <a:solidFill>
                <a:srgbClr val="FFFF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990600" y="26812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顶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连续曲面</a:t>
            </a:r>
          </a:p>
        </p:txBody>
      </p:sp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990600" y="3335338"/>
            <a:ext cx="800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侧面：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以 </a:t>
            </a:r>
            <a:r>
              <a:rPr kumimoji="1" lang="en-US" altLang="zh-CN" sz="2800" i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的边界为准线 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母线平行于 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z 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轴的柱面</a:t>
            </a:r>
          </a:p>
        </p:txBody>
      </p: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609600" y="3886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求其体积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8265" name="Text Box 73"/>
          <p:cNvSpPr txBox="1">
            <a:spLocks noChangeArrowheads="1"/>
          </p:cNvSpPr>
          <p:nvPr/>
        </p:nvSpPr>
        <p:spPr bwMode="auto">
          <a:xfrm>
            <a:off x="920750" y="5119688"/>
            <a:ext cx="5565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大化小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常代变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近似和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求 极限”  </a:t>
            </a:r>
          </a:p>
        </p:txBody>
      </p:sp>
      <p:pic>
        <p:nvPicPr>
          <p:cNvPr id="8273" name="Picture 8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3962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74" name="Picture 8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962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75" name="Picture 8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962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76" name="Picture 8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962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77" name="Rectangle 85"/>
          <p:cNvSpPr>
            <a:spLocks noChangeArrowheads="1"/>
          </p:cNvSpPr>
          <p:nvPr/>
        </p:nvSpPr>
        <p:spPr bwMode="auto">
          <a:xfrm>
            <a:off x="6477000" y="3962400"/>
            <a:ext cx="2286000" cy="2286000"/>
          </a:xfrm>
          <a:prstGeom prst="rect">
            <a:avLst/>
          </a:prstGeom>
          <a:noFill/>
          <a:ln w="57150" cmpd="thinThick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2800">
              <a:solidFill>
                <a:srgbClr val="FFFF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8279" name="Group 87"/>
          <p:cNvGrpSpPr>
            <a:grpSpLocks/>
          </p:cNvGrpSpPr>
          <p:nvPr/>
        </p:nvGrpSpPr>
        <p:grpSpPr bwMode="auto">
          <a:xfrm>
            <a:off x="6096000" y="762000"/>
            <a:ext cx="2093913" cy="2286000"/>
            <a:chOff x="3936" y="576"/>
            <a:chExt cx="1319" cy="1440"/>
          </a:xfrm>
        </p:grpSpPr>
        <p:grpSp>
          <p:nvGrpSpPr>
            <p:cNvPr id="8260" name="Group 68"/>
            <p:cNvGrpSpPr>
              <a:grpSpLocks/>
            </p:cNvGrpSpPr>
            <p:nvPr/>
          </p:nvGrpSpPr>
          <p:grpSpPr bwMode="auto">
            <a:xfrm>
              <a:off x="3936" y="855"/>
              <a:ext cx="1319" cy="1161"/>
              <a:chOff x="4176" y="2535"/>
              <a:chExt cx="1319" cy="1161"/>
            </a:xfrm>
          </p:grpSpPr>
          <p:graphicFrame>
            <p:nvGraphicFramePr>
              <p:cNvPr id="8259" name="Object 67"/>
              <p:cNvGraphicFramePr>
                <a:graphicFrameLocks noChangeAspect="1"/>
              </p:cNvGraphicFramePr>
              <p:nvPr/>
            </p:nvGraphicFramePr>
            <p:xfrm>
              <a:off x="4176" y="2535"/>
              <a:ext cx="1319" cy="1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43" name="BMP 图象" r:id="rId10" imgW="2619048" imgH="2305372" progId="Paint.Picture">
                      <p:embed/>
                    </p:oleObj>
                  </mc:Choice>
                  <mc:Fallback>
                    <p:oleObj name="BMP 图象" r:id="rId10" imgW="2619048" imgH="2305372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535"/>
                            <a:ext cx="1319" cy="1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1" name="Object 39"/>
              <p:cNvGraphicFramePr>
                <a:graphicFrameLocks noChangeAspect="1"/>
              </p:cNvGraphicFramePr>
              <p:nvPr/>
            </p:nvGraphicFramePr>
            <p:xfrm>
              <a:off x="4604" y="3212"/>
              <a:ext cx="244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44" name="公式" r:id="rId12" imgW="164880" imgH="164880" progId="Equation.3">
                      <p:embed/>
                    </p:oleObj>
                  </mc:Choice>
                  <mc:Fallback>
                    <p:oleObj name="公式" r:id="rId12" imgW="1648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4" y="3212"/>
                            <a:ext cx="244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78" name="Object 86"/>
            <p:cNvGraphicFramePr>
              <a:graphicFrameLocks noChangeAspect="1"/>
            </p:cNvGraphicFramePr>
            <p:nvPr/>
          </p:nvGraphicFramePr>
          <p:xfrm>
            <a:off x="4007" y="576"/>
            <a:ext cx="1033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5" name="Equation" r:id="rId14" imgW="1638000" imgH="406080" progId="Equation.3">
                    <p:embed/>
                  </p:oleObj>
                </mc:Choice>
                <mc:Fallback>
                  <p:oleObj name="Equation" r:id="rId14" imgW="16380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7" y="576"/>
                          <a:ext cx="1033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280" name="Picture 88" descr="F:\My Documents\数学资源库\机动.jp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81" name="Text Box 8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282" name="Picture 9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83" name="Picture 91" descr="F:\My Documents\数学资源库\目录.jpg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84" name="Picture 9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85" name="Picture 9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86" name="Picture 9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4632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" grpId="0" autoUpdateAnimBg="0"/>
      <p:bldP spid="8196" grpId="0" autoUpdateAnimBg="0"/>
      <p:bldP spid="8197" grpId="0" autoUpdateAnimBg="0"/>
      <p:bldP spid="8234" grpId="0" autoUpdateAnimBg="0"/>
      <p:bldP spid="8235" grpId="0" autoUpdateAnimBg="0"/>
      <p:bldP spid="8236" grpId="0" autoUpdateAnimBg="0"/>
      <p:bldP spid="8237" grpId="0" autoUpdateAnimBg="0"/>
      <p:bldP spid="8265" grpId="0" build="p" autoUpdateAnimBg="0"/>
      <p:bldP spid="82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39" name="Object 139"/>
          <p:cNvGraphicFramePr>
            <a:graphicFrameLocks noChangeAspect="1"/>
          </p:cNvGraphicFramePr>
          <p:nvPr/>
        </p:nvGraphicFramePr>
        <p:xfrm>
          <a:off x="6821488" y="1433513"/>
          <a:ext cx="2093912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2" name="BMP 图象" r:id="rId3" imgW="2619048" imgH="2305372" progId="Paint.Picture">
                  <p:embed/>
                </p:oleObj>
              </mc:Choice>
              <mc:Fallback>
                <p:oleObj name="BMP 图象" r:id="rId3" imgW="2619048" imgH="230537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1433513"/>
                        <a:ext cx="2093912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40" name="Object 140"/>
          <p:cNvGraphicFramePr>
            <a:graphicFrameLocks noChangeAspect="1"/>
          </p:cNvGraphicFramePr>
          <p:nvPr/>
        </p:nvGraphicFramePr>
        <p:xfrm>
          <a:off x="7842250" y="2660650"/>
          <a:ext cx="3873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3" name="公式" r:id="rId5" imgW="164880" imgH="164880" progId="Equation.3">
                  <p:embed/>
                </p:oleObj>
              </mc:Choice>
              <mc:Fallback>
                <p:oleObj name="公式" r:id="rId5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2660650"/>
                        <a:ext cx="3873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41" name="Object 141"/>
          <p:cNvGraphicFramePr>
            <a:graphicFrameLocks noChangeAspect="1"/>
          </p:cNvGraphicFramePr>
          <p:nvPr/>
        </p:nvGraphicFramePr>
        <p:xfrm>
          <a:off x="7123113" y="968375"/>
          <a:ext cx="16398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4" name="Equation" r:id="rId7" imgW="1638000" imgH="406080" progId="Equation.3">
                  <p:embed/>
                </p:oleObj>
              </mc:Choice>
              <mc:Fallback>
                <p:oleObj name="Equation" r:id="rId7" imgW="1638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968375"/>
                        <a:ext cx="16398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471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1)“</a:t>
            </a: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大化小”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5800" y="9286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用</a:t>
            </a: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任意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曲线网分</a:t>
            </a:r>
            <a:r>
              <a:rPr kumimoji="1" lang="en-US" altLang="zh-CN" sz="2800" i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为 </a:t>
            </a:r>
            <a:r>
              <a:rPr kumimoji="1" lang="en-US" altLang="zh-CN" sz="2800" i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个区域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498600" y="1460500"/>
          <a:ext cx="265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5" name="Equation" r:id="rId9" imgW="2654280" imgH="444240" progId="Equation.3">
                  <p:embed/>
                </p:oleObj>
              </mc:Choice>
              <mc:Fallback>
                <p:oleObj name="Equation" r:id="rId9" imgW="2654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460500"/>
                        <a:ext cx="265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09600" y="19812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以它们为底把曲顶柱体分为 </a:t>
            </a:r>
            <a:r>
              <a:rPr kumimoji="1" lang="en-US" altLang="zh-CN" sz="2800" i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个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4800" y="30622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2)“</a:t>
            </a: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常代变”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33400" y="35956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在每个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1752600" y="3684588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6" name="Equation" r:id="rId11" imgW="647640" imgH="444240" progId="Equation.3">
                  <p:embed/>
                </p:oleObj>
              </mc:Choice>
              <mc:Fallback>
                <p:oleObj name="Equation" r:id="rId11" imgW="647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84588"/>
                        <a:ext cx="64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4267200" y="3684588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7" name="Equation" r:id="rId13" imgW="1320480" imgH="444240" progId="Equation.3">
                  <p:embed/>
                </p:oleObj>
              </mc:Choice>
              <mc:Fallback>
                <p:oleObj name="Equation" r:id="rId13" imgW="1320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684588"/>
                        <a:ext cx="132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304800" y="47386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3)“</a:t>
            </a:r>
            <a:r>
              <a:rPr kumimoji="1"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近似和”</a:t>
            </a:r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1465263" y="5257800"/>
          <a:ext cx="1727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8" name="Equation" r:id="rId15" imgW="1726920" imgH="1066680" progId="Equation.3">
                  <p:embed/>
                </p:oleObj>
              </mc:Choice>
              <mc:Fallback>
                <p:oleObj name="Equation" r:id="rId15" imgW="172692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5257800"/>
                        <a:ext cx="1727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3276600" y="5257800"/>
          <a:ext cx="2971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9" name="Equation" r:id="rId17" imgW="2971800" imgH="1066680" progId="Equation.3">
                  <p:embed/>
                </p:oleObj>
              </mc:Choice>
              <mc:Fallback>
                <p:oleObj name="Equation" r:id="rId17" imgW="297180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57800"/>
                        <a:ext cx="2971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67" name="Object 67"/>
          <p:cNvGraphicFramePr>
            <a:graphicFrameLocks noChangeAspect="1"/>
          </p:cNvGraphicFramePr>
          <p:nvPr/>
        </p:nvGraphicFramePr>
        <p:xfrm>
          <a:off x="5969000" y="2101850"/>
          <a:ext cx="1346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0" name="Equation" r:id="rId19" imgW="1447560" imgH="444240" progId="Equation.3">
                  <p:embed/>
                </p:oleObj>
              </mc:Choice>
              <mc:Fallback>
                <p:oleObj name="Equation" r:id="rId19" imgW="1447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2101850"/>
                        <a:ext cx="13462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69" name="Object 69"/>
          <p:cNvGraphicFramePr>
            <a:graphicFrameLocks noChangeAspect="1"/>
          </p:cNvGraphicFramePr>
          <p:nvPr/>
        </p:nvGraphicFramePr>
        <p:xfrm>
          <a:off x="1485900" y="4217988"/>
          <a:ext cx="5572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1" name="Equation" r:id="rId21" imgW="5574960" imgH="444240" progId="Equation.3">
                  <p:embed/>
                </p:oleObj>
              </mc:Choice>
              <mc:Fallback>
                <p:oleObj name="Equation" r:id="rId21" imgW="5574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217988"/>
                        <a:ext cx="5572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70" name="Text Box 70"/>
          <p:cNvSpPr txBox="1">
            <a:spLocks noChangeArrowheads="1"/>
          </p:cNvSpPr>
          <p:nvPr/>
        </p:nvSpPr>
        <p:spPr bwMode="auto">
          <a:xfrm>
            <a:off x="5562600" y="3595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25704" name="Text Box 104"/>
          <p:cNvSpPr txBox="1">
            <a:spLocks noChangeArrowheads="1"/>
          </p:cNvSpPr>
          <p:nvPr/>
        </p:nvSpPr>
        <p:spPr bwMode="auto">
          <a:xfrm>
            <a:off x="2362200" y="360997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中</a:t>
            </a: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任取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一点</a:t>
            </a:r>
          </a:p>
        </p:txBody>
      </p:sp>
      <p:sp>
        <p:nvSpPr>
          <p:cNvPr id="25705" name="Text Box 105"/>
          <p:cNvSpPr txBox="1">
            <a:spLocks noChangeArrowheads="1"/>
          </p:cNvSpPr>
          <p:nvPr/>
        </p:nvSpPr>
        <p:spPr bwMode="auto">
          <a:xfrm>
            <a:off x="609600" y="25288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小曲顶柱体</a:t>
            </a:r>
          </a:p>
        </p:txBody>
      </p:sp>
      <p:grpSp>
        <p:nvGrpSpPr>
          <p:cNvPr id="25743" name="Group 143"/>
          <p:cNvGrpSpPr>
            <a:grpSpLocks/>
          </p:cNvGrpSpPr>
          <p:nvPr/>
        </p:nvGrpSpPr>
        <p:grpSpPr bwMode="auto">
          <a:xfrm>
            <a:off x="7289800" y="1798638"/>
            <a:ext cx="323850" cy="898525"/>
            <a:chOff x="4592" y="1133"/>
            <a:chExt cx="204" cy="566"/>
          </a:xfrm>
        </p:grpSpPr>
        <p:grpSp>
          <p:nvGrpSpPr>
            <p:cNvPr id="25742" name="Group 142"/>
            <p:cNvGrpSpPr>
              <a:grpSpLocks/>
            </p:cNvGrpSpPr>
            <p:nvPr/>
          </p:nvGrpSpPr>
          <p:grpSpPr bwMode="auto">
            <a:xfrm>
              <a:off x="4612" y="1178"/>
              <a:ext cx="170" cy="521"/>
              <a:chOff x="4612" y="1163"/>
              <a:chExt cx="188" cy="565"/>
            </a:xfrm>
          </p:grpSpPr>
          <p:sp>
            <p:nvSpPr>
              <p:cNvPr id="25710" name="Rectangle 110"/>
              <p:cNvSpPr>
                <a:spLocks noChangeArrowheads="1"/>
              </p:cNvSpPr>
              <p:nvPr/>
            </p:nvSpPr>
            <p:spPr bwMode="auto">
              <a:xfrm>
                <a:off x="4612" y="1163"/>
                <a:ext cx="188" cy="526"/>
              </a:xfrm>
              <a:prstGeom prst="rect">
                <a:avLst/>
              </a:prstGeom>
              <a:solidFill>
                <a:srgbClr val="3366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kumimoji="1" lang="zh-CN" altLang="en-US" sz="2800">
                  <a:solidFill>
                    <a:srgbClr val="FFFF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711" name="Oval 111"/>
              <p:cNvSpPr>
                <a:spLocks noChangeArrowheads="1"/>
              </p:cNvSpPr>
              <p:nvPr/>
            </p:nvSpPr>
            <p:spPr bwMode="auto">
              <a:xfrm>
                <a:off x="4612" y="1658"/>
                <a:ext cx="188" cy="70"/>
              </a:xfrm>
              <a:prstGeom prst="ellipse">
                <a:avLst/>
              </a:prstGeom>
              <a:solidFill>
                <a:srgbClr val="336600">
                  <a:alpha val="50000"/>
                </a:srgb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en-US" sz="2800">
                  <a:solidFill>
                    <a:srgbClr val="FFFF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5712" name="Freeform 112"/>
            <p:cNvSpPr>
              <a:spLocks/>
            </p:cNvSpPr>
            <p:nvPr/>
          </p:nvSpPr>
          <p:spPr bwMode="auto">
            <a:xfrm rot="1680000">
              <a:off x="4592" y="1133"/>
              <a:ext cx="204" cy="103"/>
            </a:xfrm>
            <a:custGeom>
              <a:avLst/>
              <a:gdLst>
                <a:gd name="T0" fmla="*/ 8 w 208"/>
                <a:gd name="T1" fmla="*/ 104 h 160"/>
                <a:gd name="T2" fmla="*/ 56 w 208"/>
                <a:gd name="T3" fmla="*/ 8 h 160"/>
                <a:gd name="T4" fmla="*/ 200 w 208"/>
                <a:gd name="T5" fmla="*/ 56 h 160"/>
                <a:gd name="T6" fmla="*/ 104 w 208"/>
                <a:gd name="T7" fmla="*/ 152 h 160"/>
                <a:gd name="T8" fmla="*/ 8 w 208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60">
                  <a:moveTo>
                    <a:pt x="8" y="104"/>
                  </a:moveTo>
                  <a:cubicBezTo>
                    <a:pt x="0" y="80"/>
                    <a:pt x="24" y="16"/>
                    <a:pt x="56" y="8"/>
                  </a:cubicBezTo>
                  <a:cubicBezTo>
                    <a:pt x="88" y="0"/>
                    <a:pt x="192" y="32"/>
                    <a:pt x="200" y="56"/>
                  </a:cubicBezTo>
                  <a:cubicBezTo>
                    <a:pt x="208" y="80"/>
                    <a:pt x="128" y="144"/>
                    <a:pt x="104" y="152"/>
                  </a:cubicBezTo>
                  <a:cubicBezTo>
                    <a:pt x="80" y="160"/>
                    <a:pt x="16" y="128"/>
                    <a:pt x="8" y="104"/>
                  </a:cubicBez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B1B1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5666" name="Line 66"/>
          <p:cNvSpPr>
            <a:spLocks noChangeShapeType="1"/>
          </p:cNvSpPr>
          <p:nvPr/>
        </p:nvSpPr>
        <p:spPr bwMode="auto">
          <a:xfrm>
            <a:off x="7467600" y="1911350"/>
            <a:ext cx="0" cy="7556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kumimoji="1" lang="zh-CN" altLang="en-US" sz="2800">
              <a:solidFill>
                <a:srgbClr val="FFFF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5707" name="Group 107"/>
          <p:cNvGrpSpPr>
            <a:grpSpLocks/>
          </p:cNvGrpSpPr>
          <p:nvPr/>
        </p:nvGrpSpPr>
        <p:grpSpPr bwMode="auto">
          <a:xfrm>
            <a:off x="7543800" y="2667000"/>
            <a:ext cx="685800" cy="915988"/>
            <a:chOff x="5088" y="2015"/>
            <a:chExt cx="432" cy="577"/>
          </a:xfrm>
        </p:grpSpPr>
        <p:graphicFrame>
          <p:nvGraphicFramePr>
            <p:cNvPr id="25661" name="Object 61"/>
            <p:cNvGraphicFramePr>
              <a:graphicFrameLocks noChangeAspect="1"/>
            </p:cNvGraphicFramePr>
            <p:nvPr/>
          </p:nvGraphicFramePr>
          <p:xfrm>
            <a:off x="5136" y="2303"/>
            <a:ext cx="38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2" name="公式" r:id="rId23" imgW="304560" imgH="228600" progId="Equation.3">
                    <p:embed/>
                  </p:oleObj>
                </mc:Choice>
                <mc:Fallback>
                  <p:oleObj name="公式" r:id="rId23" imgW="304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303"/>
                          <a:ext cx="384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62" name="Line 62"/>
            <p:cNvSpPr>
              <a:spLocks noChangeShapeType="1"/>
            </p:cNvSpPr>
            <p:nvPr/>
          </p:nvSpPr>
          <p:spPr bwMode="auto">
            <a:xfrm flipH="1" flipV="1">
              <a:off x="5088" y="2015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5706" name="Group 106"/>
          <p:cNvGrpSpPr>
            <a:grpSpLocks/>
          </p:cNvGrpSpPr>
          <p:nvPr/>
        </p:nvGrpSpPr>
        <p:grpSpPr bwMode="auto">
          <a:xfrm>
            <a:off x="6172200" y="2667000"/>
            <a:ext cx="1295400" cy="860425"/>
            <a:chOff x="4224" y="2015"/>
            <a:chExt cx="816" cy="542"/>
          </a:xfrm>
        </p:grpSpPr>
        <p:graphicFrame>
          <p:nvGraphicFramePr>
            <p:cNvPr id="25664" name="Object 64"/>
            <p:cNvGraphicFramePr>
              <a:graphicFrameLocks noChangeAspect="1"/>
            </p:cNvGraphicFramePr>
            <p:nvPr/>
          </p:nvGraphicFramePr>
          <p:xfrm>
            <a:off x="4224" y="2255"/>
            <a:ext cx="67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3" name="公式" r:id="rId25" imgW="507960" imgH="228600" progId="Equation.3">
                    <p:embed/>
                  </p:oleObj>
                </mc:Choice>
                <mc:Fallback>
                  <p:oleObj name="公式" r:id="rId25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255"/>
                          <a:ext cx="67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65" name="Line 65"/>
            <p:cNvSpPr>
              <a:spLocks noChangeShapeType="1"/>
            </p:cNvSpPr>
            <p:nvPr/>
          </p:nvSpPr>
          <p:spPr bwMode="auto">
            <a:xfrm flipV="1">
              <a:off x="4656" y="2015"/>
              <a:ext cx="384" cy="28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pic>
        <p:nvPicPr>
          <p:cNvPr id="25744" name="Picture 144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45" name="Text Box 14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5746" name="Picture 14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47" name="Picture 147" descr="F:\My Documents\数学资源库\目录.jpg">
            <a:hlinkClick r:id="rId29" action="ppaction://hlinksldjump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48" name="Picture 14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49" name="Picture 14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50" name="Picture 15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242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5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6" grpId="0" autoUpdateAnimBg="0"/>
      <p:bldP spid="25607" grpId="0" autoUpdateAnimBg="0"/>
      <p:bldP spid="25609" grpId="0" autoUpdateAnimBg="0"/>
      <p:bldP spid="25612" grpId="0" autoUpdateAnimBg="0"/>
      <p:bldP spid="25670" grpId="0" autoUpdateAnimBg="0"/>
      <p:bldP spid="25704" grpId="0" autoUpdateAnimBg="0"/>
      <p:bldP spid="25705" grpId="0" autoUpdateAnimBg="0"/>
      <p:bldP spid="256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304800" y="4572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4)“</a:t>
            </a:r>
            <a:r>
              <a:rPr kumimoji="1"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取极限”</a:t>
            </a:r>
          </a:p>
        </p:txBody>
      </p:sp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722313" y="1066800"/>
          <a:ext cx="28590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Equation" r:id="rId3" imgW="3136680" imgH="457200" progId="Equation.3">
                  <p:embed/>
                </p:oleObj>
              </mc:Choice>
              <mc:Fallback>
                <p:oleObj name="Equation" r:id="rId3" imgW="3136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066800"/>
                        <a:ext cx="28590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1371600" y="1676400"/>
          <a:ext cx="5245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Equation" r:id="rId5" imgW="5244840" imgH="469800" progId="Equation.3">
                  <p:embed/>
                </p:oleObj>
              </mc:Choice>
              <mc:Fallback>
                <p:oleObj name="Equation" r:id="rId5" imgW="5244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76400"/>
                        <a:ext cx="5245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685800" y="2286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1371600" y="2362200"/>
          <a:ext cx="3098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2" name="Equation" r:id="rId7" imgW="3098520" imgH="622080" progId="Equation.3">
                  <p:embed/>
                </p:oleObj>
              </mc:Choice>
              <mc:Fallback>
                <p:oleObj name="Equation" r:id="rId7" imgW="309852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62200"/>
                        <a:ext cx="3098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1295400" y="3200400"/>
          <a:ext cx="3949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3" name="Equation" r:id="rId9" imgW="3949560" imgH="1066680" progId="Equation.3">
                  <p:embed/>
                </p:oleObj>
              </mc:Choice>
              <mc:Fallback>
                <p:oleObj name="Equation" r:id="rId9" imgW="394956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00400"/>
                        <a:ext cx="3949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234" name="Group 106"/>
          <p:cNvGrpSpPr>
            <a:grpSpLocks/>
          </p:cNvGrpSpPr>
          <p:nvPr/>
        </p:nvGrpSpPr>
        <p:grpSpPr bwMode="auto">
          <a:xfrm>
            <a:off x="5816600" y="2667000"/>
            <a:ext cx="2946400" cy="2614613"/>
            <a:chOff x="3760" y="610"/>
            <a:chExt cx="1856" cy="1647"/>
          </a:xfrm>
        </p:grpSpPr>
        <p:graphicFrame>
          <p:nvGraphicFramePr>
            <p:cNvPr id="48219" name="Object 91"/>
            <p:cNvGraphicFramePr>
              <a:graphicFrameLocks noChangeAspect="1"/>
            </p:cNvGraphicFramePr>
            <p:nvPr/>
          </p:nvGraphicFramePr>
          <p:xfrm>
            <a:off x="4297" y="903"/>
            <a:ext cx="1319" cy="1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4" name="BMP 图象" r:id="rId11" imgW="2619048" imgH="2305372" progId="Paint.Picture">
                    <p:embed/>
                  </p:oleObj>
                </mc:Choice>
                <mc:Fallback>
                  <p:oleObj name="BMP 图象" r:id="rId11" imgW="2619048" imgH="230537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7" y="903"/>
                          <a:ext cx="1319" cy="1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20" name="Object 92"/>
            <p:cNvGraphicFramePr>
              <a:graphicFrameLocks noChangeAspect="1"/>
            </p:cNvGraphicFramePr>
            <p:nvPr/>
          </p:nvGraphicFramePr>
          <p:xfrm>
            <a:off x="4487" y="610"/>
            <a:ext cx="1033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5" name="Equation" r:id="rId13" imgW="1638000" imgH="406080" progId="Equation.3">
                    <p:embed/>
                  </p:oleObj>
                </mc:Choice>
                <mc:Fallback>
                  <p:oleObj name="Equation" r:id="rId13" imgW="16380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7" y="610"/>
                          <a:ext cx="1033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21" name="Object 93"/>
            <p:cNvGraphicFramePr>
              <a:graphicFrameLocks noChangeAspect="1"/>
            </p:cNvGraphicFramePr>
            <p:nvPr/>
          </p:nvGraphicFramePr>
          <p:xfrm>
            <a:off x="3760" y="1324"/>
            <a:ext cx="84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6" name="Equation" r:id="rId15" imgW="1447560" imgH="444240" progId="Equation.3">
                    <p:embed/>
                  </p:oleObj>
                </mc:Choice>
                <mc:Fallback>
                  <p:oleObj name="Equation" r:id="rId15" imgW="14475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" y="1324"/>
                          <a:ext cx="84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222" name="Group 94"/>
            <p:cNvGrpSpPr>
              <a:grpSpLocks/>
            </p:cNvGrpSpPr>
            <p:nvPr/>
          </p:nvGrpSpPr>
          <p:grpSpPr bwMode="auto">
            <a:xfrm>
              <a:off x="4592" y="1133"/>
              <a:ext cx="204" cy="566"/>
              <a:chOff x="4592" y="1133"/>
              <a:chExt cx="204" cy="566"/>
            </a:xfrm>
          </p:grpSpPr>
          <p:grpSp>
            <p:nvGrpSpPr>
              <p:cNvPr id="48223" name="Group 95"/>
              <p:cNvGrpSpPr>
                <a:grpSpLocks/>
              </p:cNvGrpSpPr>
              <p:nvPr/>
            </p:nvGrpSpPr>
            <p:grpSpPr bwMode="auto">
              <a:xfrm>
                <a:off x="4612" y="1178"/>
                <a:ext cx="170" cy="521"/>
                <a:chOff x="4612" y="1163"/>
                <a:chExt cx="188" cy="565"/>
              </a:xfrm>
            </p:grpSpPr>
            <p:sp>
              <p:nvSpPr>
                <p:cNvPr id="48224" name="Rectangle 96"/>
                <p:cNvSpPr>
                  <a:spLocks noChangeArrowheads="1"/>
                </p:cNvSpPr>
                <p:nvPr/>
              </p:nvSpPr>
              <p:spPr bwMode="auto">
                <a:xfrm>
                  <a:off x="4612" y="1163"/>
                  <a:ext cx="188" cy="526"/>
                </a:xfrm>
                <a:prstGeom prst="rect">
                  <a:avLst/>
                </a:prstGeom>
                <a:solidFill>
                  <a:srgbClr val="3366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kumimoji="1" lang="zh-CN" altLang="en-US" sz="2800">
                    <a:solidFill>
                      <a:srgbClr val="FFFFFF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8225" name="Oval 97"/>
                <p:cNvSpPr>
                  <a:spLocks noChangeArrowheads="1"/>
                </p:cNvSpPr>
                <p:nvPr/>
              </p:nvSpPr>
              <p:spPr bwMode="auto">
                <a:xfrm>
                  <a:off x="4612" y="1658"/>
                  <a:ext cx="188" cy="70"/>
                </a:xfrm>
                <a:prstGeom prst="ellipse">
                  <a:avLst/>
                </a:prstGeom>
                <a:solidFill>
                  <a:srgbClr val="336600">
                    <a:alpha val="50000"/>
                  </a:srgbClr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kumimoji="1" lang="zh-CN" altLang="en-US" sz="2800">
                    <a:solidFill>
                      <a:srgbClr val="FFFFFF"/>
                    </a:solidFill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48226" name="Freeform 98"/>
              <p:cNvSpPr>
                <a:spLocks/>
              </p:cNvSpPr>
              <p:nvPr/>
            </p:nvSpPr>
            <p:spPr bwMode="auto">
              <a:xfrm rot="1680000">
                <a:off x="4592" y="1133"/>
                <a:ext cx="204" cy="103"/>
              </a:xfrm>
              <a:custGeom>
                <a:avLst/>
                <a:gdLst>
                  <a:gd name="T0" fmla="*/ 8 w 208"/>
                  <a:gd name="T1" fmla="*/ 104 h 160"/>
                  <a:gd name="T2" fmla="*/ 56 w 208"/>
                  <a:gd name="T3" fmla="*/ 8 h 160"/>
                  <a:gd name="T4" fmla="*/ 200 w 208"/>
                  <a:gd name="T5" fmla="*/ 56 h 160"/>
                  <a:gd name="T6" fmla="*/ 104 w 208"/>
                  <a:gd name="T7" fmla="*/ 152 h 160"/>
                  <a:gd name="T8" fmla="*/ 8 w 208"/>
                  <a:gd name="T9" fmla="*/ 10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60">
                    <a:moveTo>
                      <a:pt x="8" y="104"/>
                    </a:moveTo>
                    <a:cubicBezTo>
                      <a:pt x="0" y="80"/>
                      <a:pt x="24" y="16"/>
                      <a:pt x="56" y="8"/>
                    </a:cubicBezTo>
                    <a:cubicBezTo>
                      <a:pt x="88" y="0"/>
                      <a:pt x="192" y="32"/>
                      <a:pt x="200" y="56"/>
                    </a:cubicBezTo>
                    <a:cubicBezTo>
                      <a:pt x="208" y="80"/>
                      <a:pt x="128" y="144"/>
                      <a:pt x="104" y="152"/>
                    </a:cubicBezTo>
                    <a:cubicBezTo>
                      <a:pt x="80" y="160"/>
                      <a:pt x="16" y="128"/>
                      <a:pt x="8" y="104"/>
                    </a:cubicBezTo>
                    <a:close/>
                  </a:path>
                </a:pathLst>
              </a:custGeom>
              <a:solidFill>
                <a:srgbClr val="CCCCFF"/>
              </a:solidFill>
              <a:ln w="9525">
                <a:solidFill>
                  <a:srgbClr val="B1B1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1" lang="zh-CN" altLang="en-US" sz="2800">
                  <a:solidFill>
                    <a:srgbClr val="FFFF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48227" name="Line 99"/>
            <p:cNvSpPr>
              <a:spLocks noChangeShapeType="1"/>
            </p:cNvSpPr>
            <p:nvPr/>
          </p:nvSpPr>
          <p:spPr bwMode="auto">
            <a:xfrm>
              <a:off x="4704" y="1204"/>
              <a:ext cx="0" cy="4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48228" name="Group 100"/>
            <p:cNvGrpSpPr>
              <a:grpSpLocks/>
            </p:cNvGrpSpPr>
            <p:nvPr/>
          </p:nvGrpSpPr>
          <p:grpSpPr bwMode="auto">
            <a:xfrm>
              <a:off x="4752" y="1680"/>
              <a:ext cx="432" cy="577"/>
              <a:chOff x="5088" y="2015"/>
              <a:chExt cx="432" cy="577"/>
            </a:xfrm>
          </p:grpSpPr>
          <p:graphicFrame>
            <p:nvGraphicFramePr>
              <p:cNvPr id="48229" name="Object 101"/>
              <p:cNvGraphicFramePr>
                <a:graphicFrameLocks noChangeAspect="1"/>
              </p:cNvGraphicFramePr>
              <p:nvPr/>
            </p:nvGraphicFramePr>
            <p:xfrm>
              <a:off x="5136" y="2303"/>
              <a:ext cx="384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07" name="公式" r:id="rId17" imgW="304560" imgH="228600" progId="Equation.3">
                      <p:embed/>
                    </p:oleObj>
                  </mc:Choice>
                  <mc:Fallback>
                    <p:oleObj name="公式" r:id="rId17" imgW="30456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2303"/>
                            <a:ext cx="384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230" name="Line 102"/>
              <p:cNvSpPr>
                <a:spLocks noChangeShapeType="1"/>
              </p:cNvSpPr>
              <p:nvPr/>
            </p:nvSpPr>
            <p:spPr bwMode="auto">
              <a:xfrm flipH="1" flipV="1">
                <a:off x="5088" y="2015"/>
                <a:ext cx="192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kumimoji="1" lang="zh-CN" altLang="en-US" sz="2800">
                  <a:solidFill>
                    <a:srgbClr val="FFFF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48231" name="Group 103"/>
            <p:cNvGrpSpPr>
              <a:grpSpLocks/>
            </p:cNvGrpSpPr>
            <p:nvPr/>
          </p:nvGrpSpPr>
          <p:grpSpPr bwMode="auto">
            <a:xfrm>
              <a:off x="3888" y="1680"/>
              <a:ext cx="816" cy="542"/>
              <a:chOff x="4224" y="2015"/>
              <a:chExt cx="816" cy="542"/>
            </a:xfrm>
          </p:grpSpPr>
          <p:graphicFrame>
            <p:nvGraphicFramePr>
              <p:cNvPr id="48232" name="Object 104"/>
              <p:cNvGraphicFramePr>
                <a:graphicFrameLocks noChangeAspect="1"/>
              </p:cNvGraphicFramePr>
              <p:nvPr/>
            </p:nvGraphicFramePr>
            <p:xfrm>
              <a:off x="4224" y="2255"/>
              <a:ext cx="672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08" name="公式" r:id="rId19" imgW="507960" imgH="228600" progId="Equation.3">
                      <p:embed/>
                    </p:oleObj>
                  </mc:Choice>
                  <mc:Fallback>
                    <p:oleObj name="公式" r:id="rId19" imgW="50796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255"/>
                            <a:ext cx="672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233" name="Line 105"/>
              <p:cNvSpPr>
                <a:spLocks noChangeShapeType="1"/>
              </p:cNvSpPr>
              <p:nvPr/>
            </p:nvSpPr>
            <p:spPr bwMode="auto">
              <a:xfrm flipV="1">
                <a:off x="4656" y="2015"/>
                <a:ext cx="384" cy="28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kumimoji="1" lang="zh-CN" altLang="en-US" sz="2800">
                  <a:solidFill>
                    <a:srgbClr val="FFFF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pic>
        <p:nvPicPr>
          <p:cNvPr id="48235" name="Picture 107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36" name="Text Box 10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8237" name="Picture 10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38" name="Picture 110" descr="F:\My Documents\数学资源库\目录.jpg">
            <a:hlinkClick r:id="rId23" action="ppaction://hlinksldjump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39" name="Picture 11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40" name="Picture 11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41" name="Picture 11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998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791200" cy="6096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二、二重积分的定义及可积性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09600" y="10048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en-US" altLang="zh-CN" sz="2800">
              <a:solidFill>
                <a:srgbClr val="FFFF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641475" y="1066800"/>
          <a:ext cx="1482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4" name="Equation" r:id="rId3" imgW="1473120" imgH="431640" progId="Equation.3">
                  <p:embed/>
                </p:oleObj>
              </mc:Choice>
              <mc:Fallback>
                <p:oleObj name="Equation" r:id="rId3" imgW="1473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066800"/>
                        <a:ext cx="1482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28600" y="16002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将区域 </a:t>
            </a:r>
            <a:r>
              <a:rPr kumimoji="1" lang="en-US" altLang="zh-CN" sz="2800" i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任意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分成 </a:t>
            </a:r>
            <a:r>
              <a:rPr kumimoji="1" lang="en-US" altLang="zh-CN" sz="2800" i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个小区域</a:t>
            </a: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5180013" y="1676400"/>
          <a:ext cx="32781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5" name="Equation" r:id="rId5" imgW="3301920" imgH="444240" progId="Equation.3">
                  <p:embed/>
                </p:oleObj>
              </mc:Choice>
              <mc:Fallback>
                <p:oleObj name="Equation" r:id="rId5" imgW="3301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1676400"/>
                        <a:ext cx="32781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228600" y="2147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任取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一点</a:t>
            </a: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1828800" y="2209800"/>
          <a:ext cx="237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6" name="Equation" r:id="rId7" imgW="2374560" imgH="444240" progId="Equation.3">
                  <p:embed/>
                </p:oleObj>
              </mc:Choice>
              <mc:Fallback>
                <p:oleObj name="Equation" r:id="rId7" imgW="2374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237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91000" y="2147888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若存在一个常数 </a:t>
            </a:r>
            <a:r>
              <a:rPr kumimoji="1" lang="en-US" altLang="zh-CN" sz="2800" i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使</a:t>
            </a:r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876300" y="2667000"/>
          <a:ext cx="37703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7" name="Equation" r:id="rId9" imgW="3771720" imgH="1066680" progId="Equation.3">
                  <p:embed/>
                </p:oleObj>
              </mc:Choice>
              <mc:Fallback>
                <p:oleObj name="Equation" r:id="rId9" imgW="377172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667000"/>
                        <a:ext cx="37703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2133600" y="3733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可积 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304800" y="3810000"/>
          <a:ext cx="184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8" name="Equation" r:id="rId11" imgW="1841400" imgH="444240" progId="Equation.3">
                  <p:embed/>
                </p:oleObj>
              </mc:Choice>
              <mc:Fallback>
                <p:oleObj name="Equation" r:id="rId11" imgW="1841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184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5480050" y="2921000"/>
          <a:ext cx="21574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9" name="Equation" r:id="rId13" imgW="2158920" imgH="660240" progId="Equation.3">
                  <p:embed/>
                </p:oleObj>
              </mc:Choice>
              <mc:Fallback>
                <p:oleObj name="Equation" r:id="rId13" imgW="21589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2921000"/>
                        <a:ext cx="21574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3200400" y="3810000"/>
          <a:ext cx="205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0" name="Equation" r:id="rId15" imgW="2057400" imgH="444240" progId="Equation.3">
                  <p:embed/>
                </p:oleObj>
              </mc:Choice>
              <mc:Fallback>
                <p:oleObj name="Equation" r:id="rId15" imgW="2057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205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5181600" y="37639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2800" i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上的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二重积分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5143500" y="5041900"/>
          <a:ext cx="285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1" name="Equation" r:id="rId17" imgW="2857320" imgH="444240" progId="Equation.3">
                  <p:embed/>
                </p:oleObj>
              </mc:Choice>
              <mc:Fallback>
                <p:oleObj name="Equation" r:id="rId17" imgW="2857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5041900"/>
                        <a:ext cx="285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685800" y="4419600"/>
            <a:ext cx="144780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积分和</a:t>
            </a:r>
          </a:p>
        </p:txBody>
      </p:sp>
      <p:graphicFrame>
        <p:nvGraphicFramePr>
          <p:cNvPr id="58386" name="Object 18"/>
          <p:cNvGraphicFramePr>
            <a:graphicFrameLocks noChangeAspect="1"/>
          </p:cNvGraphicFramePr>
          <p:nvPr/>
        </p:nvGraphicFramePr>
        <p:xfrm>
          <a:off x="2603500" y="4749800"/>
          <a:ext cx="2133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2" name="Equation" r:id="rId19" imgW="2133360" imgH="660240" progId="Equation.3">
                  <p:embed/>
                </p:oleObj>
              </mc:Choice>
              <mc:Fallback>
                <p:oleObj name="Equation" r:id="rId19" imgW="21333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749800"/>
                        <a:ext cx="2133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87" name="Group 19"/>
          <p:cNvGrpSpPr>
            <a:grpSpLocks/>
          </p:cNvGrpSpPr>
          <p:nvPr/>
        </p:nvGrpSpPr>
        <p:grpSpPr bwMode="auto">
          <a:xfrm>
            <a:off x="990600" y="5334000"/>
            <a:ext cx="1905000" cy="927100"/>
            <a:chOff x="432" y="3648"/>
            <a:chExt cx="1392" cy="453"/>
          </a:xfrm>
        </p:grpSpPr>
        <p:sp>
          <p:nvSpPr>
            <p:cNvPr id="58388" name="Text Box 20"/>
            <p:cNvSpPr txBox="1">
              <a:spLocks noChangeArrowheads="1"/>
            </p:cNvSpPr>
            <p:nvPr/>
          </p:nvSpPr>
          <p:spPr bwMode="auto">
            <a:xfrm>
              <a:off x="432" y="3843"/>
              <a:ext cx="1056" cy="25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积分域</a:t>
              </a:r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1488" y="3648"/>
              <a:ext cx="336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3200400" y="5257800"/>
            <a:ext cx="990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kumimoji="1" lang="zh-CN" altLang="en-US" sz="2800">
              <a:solidFill>
                <a:srgbClr val="FFFF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58391" name="Group 23"/>
          <p:cNvGrpSpPr>
            <a:grpSpLocks/>
          </p:cNvGrpSpPr>
          <p:nvPr/>
        </p:nvGrpSpPr>
        <p:grpSpPr bwMode="auto">
          <a:xfrm>
            <a:off x="2819400" y="5262563"/>
            <a:ext cx="1905000" cy="973137"/>
            <a:chOff x="2016" y="3408"/>
            <a:chExt cx="1200" cy="737"/>
          </a:xfrm>
        </p:grpSpPr>
        <p:sp>
          <p:nvSpPr>
            <p:cNvPr id="58392" name="Text Box 24"/>
            <p:cNvSpPr txBox="1">
              <a:spLocks noChangeArrowheads="1"/>
            </p:cNvSpPr>
            <p:nvPr/>
          </p:nvSpPr>
          <p:spPr bwMode="auto">
            <a:xfrm>
              <a:off x="2016" y="3745"/>
              <a:ext cx="1200" cy="40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被积函数</a:t>
              </a:r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2592" y="3408"/>
              <a:ext cx="0" cy="3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3124200" y="4572000"/>
            <a:ext cx="1676400" cy="914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kumimoji="1" lang="zh-CN" altLang="en-US" sz="2800">
              <a:solidFill>
                <a:srgbClr val="FFFF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58395" name="Group 27"/>
          <p:cNvGrpSpPr>
            <a:grpSpLocks/>
          </p:cNvGrpSpPr>
          <p:nvPr/>
        </p:nvGrpSpPr>
        <p:grpSpPr bwMode="auto">
          <a:xfrm>
            <a:off x="4800600" y="4343400"/>
            <a:ext cx="2667000" cy="533400"/>
            <a:chOff x="3408" y="2736"/>
            <a:chExt cx="1680" cy="336"/>
          </a:xfrm>
        </p:grpSpPr>
        <p:sp>
          <p:nvSpPr>
            <p:cNvPr id="58396" name="Text Box 28"/>
            <p:cNvSpPr txBox="1">
              <a:spLocks noChangeArrowheads="1"/>
            </p:cNvSpPr>
            <p:nvPr/>
          </p:nvSpPr>
          <p:spPr bwMode="auto">
            <a:xfrm>
              <a:off x="3698" y="2736"/>
              <a:ext cx="1390" cy="333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FFFFFF"/>
                  </a:solidFill>
                  <a:latin typeface="Times New Roman" pitchFamily="18" charset="0"/>
                  <a:ea typeface="楷体_GB2312" pitchFamily="49" charset="-122"/>
                </a:rPr>
                <a:t>积分表达式</a:t>
              </a:r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3408" y="2880"/>
              <a:ext cx="288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58398" name="Line 30"/>
          <p:cNvSpPr>
            <a:spLocks noChangeShapeType="1"/>
          </p:cNvSpPr>
          <p:nvPr/>
        </p:nvSpPr>
        <p:spPr bwMode="auto">
          <a:xfrm flipV="1">
            <a:off x="2057400" y="3733800"/>
            <a:ext cx="2286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kumimoji="1" lang="zh-CN" altLang="en-US" sz="2800">
              <a:solidFill>
                <a:srgbClr val="FFFF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4267200" y="5257800"/>
            <a:ext cx="457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kumimoji="1" lang="zh-CN" altLang="en-US" sz="2800">
              <a:solidFill>
                <a:srgbClr val="FFFF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58400" name="Group 32"/>
          <p:cNvGrpSpPr>
            <a:grpSpLocks/>
          </p:cNvGrpSpPr>
          <p:nvPr/>
        </p:nvGrpSpPr>
        <p:grpSpPr bwMode="auto">
          <a:xfrm>
            <a:off x="4572000" y="5334000"/>
            <a:ext cx="2362200" cy="895350"/>
            <a:chOff x="3168" y="3408"/>
            <a:chExt cx="1536" cy="703"/>
          </a:xfrm>
        </p:grpSpPr>
        <p:sp>
          <p:nvSpPr>
            <p:cNvPr id="58401" name="Text Box 33"/>
            <p:cNvSpPr txBox="1">
              <a:spLocks noChangeArrowheads="1"/>
            </p:cNvSpPr>
            <p:nvPr/>
          </p:nvSpPr>
          <p:spPr bwMode="auto">
            <a:xfrm>
              <a:off x="3552" y="3696"/>
              <a:ext cx="1152" cy="41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面积元素</a:t>
              </a:r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>
              <a:off x="3168" y="3408"/>
              <a:ext cx="384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2057400" y="37338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zh-CN" altLang="en-US" sz="2800">
              <a:solidFill>
                <a:srgbClr val="FFFF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58404" name="Group 36"/>
          <p:cNvGrpSpPr>
            <a:grpSpLocks/>
          </p:cNvGrpSpPr>
          <p:nvPr/>
        </p:nvGrpSpPr>
        <p:grpSpPr bwMode="auto">
          <a:xfrm>
            <a:off x="4495800" y="2681288"/>
            <a:ext cx="1219200" cy="595312"/>
            <a:chOff x="3024" y="1689"/>
            <a:chExt cx="768" cy="375"/>
          </a:xfrm>
        </p:grpSpPr>
        <p:sp>
          <p:nvSpPr>
            <p:cNvPr id="58405" name="Text Box 37"/>
            <p:cNvSpPr txBox="1">
              <a:spLocks noChangeArrowheads="1"/>
            </p:cNvSpPr>
            <p:nvPr/>
          </p:nvSpPr>
          <p:spPr bwMode="auto">
            <a:xfrm>
              <a:off x="3024" y="1689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FFFFFF"/>
                  </a:solidFill>
                  <a:latin typeface="Times New Roman" pitchFamily="18" charset="0"/>
                  <a:ea typeface="楷体_GB2312" pitchFamily="49" charset="-122"/>
                </a:rPr>
                <a:t>记作</a:t>
              </a:r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>
              <a:off x="3120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>
              <a:off x="3120" y="20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3048000" y="1004888"/>
            <a:ext cx="5775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是定义在有界区域 </a:t>
            </a:r>
            <a:r>
              <a:rPr kumimoji="1" lang="en-US" altLang="zh-CN" sz="2800" i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上的有界函数 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pic>
        <p:nvPicPr>
          <p:cNvPr id="58409" name="Picture 41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410" name="Text Box 4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8411" name="Picture 4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12" name="Picture 44" descr="F:\My Documents\数学资源库\目录.jpg">
            <a:hlinkClick r:id="rId23" action="ppaction://hlinksldjump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13" name="Picture 4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14" name="Picture 4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15" name="Picture 4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409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  <p:bldP spid="58373" grpId="0" build="p" autoUpdateAnimBg="0"/>
      <p:bldP spid="58375" grpId="0" build="p" autoUpdateAnimBg="0"/>
      <p:bldP spid="58377" grpId="0" build="p" autoUpdateAnimBg="0"/>
      <p:bldP spid="58379" grpId="0" build="p" autoUpdateAnimBg="0" advAuto="0"/>
      <p:bldP spid="58383" grpId="0" build="p" autoUpdateAnimBg="0"/>
      <p:bldP spid="58385" grpId="0" animBg="1" autoUpdateAnimBg="0"/>
      <p:bldP spid="58390" grpId="0" animBg="1"/>
      <p:bldP spid="58394" grpId="0" animBg="1"/>
      <p:bldP spid="58398" grpId="0" animBg="1"/>
      <p:bldP spid="58399" grpId="0" animBg="1"/>
      <p:bldP spid="58403" grpId="0" animBg="1"/>
      <p:bldP spid="58408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34" name="Object 42"/>
          <p:cNvGraphicFramePr>
            <a:graphicFrameLocks noChangeAspect="1"/>
          </p:cNvGraphicFramePr>
          <p:nvPr/>
        </p:nvGraphicFramePr>
        <p:xfrm>
          <a:off x="2032000" y="3759200"/>
          <a:ext cx="2755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4" name="Equation" r:id="rId3" imgW="2755800" imgH="660240" progId="Equation.3">
                  <p:embed/>
                </p:oleObj>
              </mc:Choice>
              <mc:Fallback>
                <p:oleObj name="Equation" r:id="rId3" imgW="27558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759200"/>
                        <a:ext cx="2755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5" name="Text Box 43"/>
          <p:cNvSpPr txBox="1">
            <a:spLocks noChangeArrowheads="1"/>
          </p:cNvSpPr>
          <p:nvPr/>
        </p:nvSpPr>
        <p:spPr bwMode="auto">
          <a:xfrm>
            <a:off x="609600" y="31496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引例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中曲顶柱体体积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59444" name="Text Box 52"/>
          <p:cNvSpPr txBox="1">
            <a:spLocks noChangeArrowheads="1"/>
          </p:cNvSpPr>
          <p:nvPr/>
        </p:nvSpPr>
        <p:spPr bwMode="auto">
          <a:xfrm>
            <a:off x="609600" y="4572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如果             在</a:t>
            </a:r>
            <a:r>
              <a:rPr kumimoji="1" lang="en-US" altLang="zh-CN" sz="2800" i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上可积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59445" name="Object 53"/>
          <p:cNvGraphicFramePr>
            <a:graphicFrameLocks noChangeAspect="1"/>
          </p:cNvGraphicFramePr>
          <p:nvPr/>
        </p:nvGraphicFramePr>
        <p:xfrm>
          <a:off x="1447800" y="533400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5" name="Equation" r:id="rId5" imgW="1091880" imgH="406080" progId="Equation.3">
                  <p:embed/>
                </p:oleObj>
              </mc:Choice>
              <mc:Fallback>
                <p:oleObj name="Equation" r:id="rId5" imgW="1091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6" name="Text Box 54"/>
          <p:cNvSpPr txBox="1">
            <a:spLocks noChangeArrowheads="1"/>
          </p:cNvSpPr>
          <p:nvPr/>
        </p:nvSpPr>
        <p:spPr bwMode="auto">
          <a:xfrm>
            <a:off x="7772400" y="1066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也常</a:t>
            </a:r>
          </a:p>
        </p:txBody>
      </p:sp>
      <p:graphicFrame>
        <p:nvGraphicFramePr>
          <p:cNvPr id="59447" name="Object 55"/>
          <p:cNvGraphicFramePr>
            <a:graphicFrameLocks noChangeAspect="1"/>
          </p:cNvGraphicFramePr>
          <p:nvPr/>
        </p:nvGraphicFramePr>
        <p:xfrm>
          <a:off x="7258050" y="1187450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6" name="Equation" r:id="rId7" imgW="520560" imgH="330120" progId="Equation.3">
                  <p:embed/>
                </p:oleObj>
              </mc:Choice>
              <mc:Fallback>
                <p:oleObj name="Equation" r:id="rId7" imgW="520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050" y="1187450"/>
                        <a:ext cx="52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8" name="Object 56"/>
          <p:cNvGraphicFramePr>
            <a:graphicFrameLocks noChangeAspect="1"/>
          </p:cNvGraphicFramePr>
          <p:nvPr/>
        </p:nvGraphicFramePr>
        <p:xfrm>
          <a:off x="1066800" y="1727200"/>
          <a:ext cx="90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7" name="Equation" r:id="rId9" imgW="901440" imgH="406080" progId="Equation.3">
                  <p:embed/>
                </p:oleObj>
              </mc:Choice>
              <mc:Fallback>
                <p:oleObj name="Equation" r:id="rId9" imgW="901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27200"/>
                        <a:ext cx="90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9" name="Text Box 57"/>
          <p:cNvSpPr txBox="1">
            <a:spLocks noChangeArrowheads="1"/>
          </p:cNvSpPr>
          <p:nvPr/>
        </p:nvSpPr>
        <p:spPr bwMode="auto">
          <a:xfrm>
            <a:off x="1981200" y="16144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二重积分记作</a:t>
            </a:r>
          </a:p>
        </p:txBody>
      </p:sp>
      <p:graphicFrame>
        <p:nvGraphicFramePr>
          <p:cNvPr id="59450" name="Object 58"/>
          <p:cNvGraphicFramePr>
            <a:graphicFrameLocks noChangeAspect="1"/>
          </p:cNvGraphicFramePr>
          <p:nvPr/>
        </p:nvGraphicFramePr>
        <p:xfrm>
          <a:off x="2501900" y="2209800"/>
          <a:ext cx="2451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8" name="Equation" r:id="rId11" imgW="2450880" imgH="596880" progId="Equation.3">
                  <p:embed/>
                </p:oleObj>
              </mc:Choice>
              <mc:Fallback>
                <p:oleObj name="Equation" r:id="rId11" imgW="245088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209800"/>
                        <a:ext cx="2451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1" name="Object 59"/>
          <p:cNvGraphicFramePr>
            <a:graphicFrameLocks noChangeAspect="1"/>
          </p:cNvGraphicFramePr>
          <p:nvPr/>
        </p:nvGraphicFramePr>
        <p:xfrm>
          <a:off x="2717800" y="1143000"/>
          <a:ext cx="231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9" name="Equation" r:id="rId13" imgW="2311200" imgH="444240" progId="Equation.3">
                  <p:embed/>
                </p:oleObj>
              </mc:Choice>
              <mc:Fallback>
                <p:oleObj name="Equation" r:id="rId13" imgW="2311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1143000"/>
                        <a:ext cx="231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52" name="Text Box 60"/>
          <p:cNvSpPr txBox="1">
            <a:spLocks noChangeArrowheads="1"/>
          </p:cNvSpPr>
          <p:nvPr/>
        </p:nvSpPr>
        <p:spPr bwMode="auto">
          <a:xfrm>
            <a:off x="1828800" y="1004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这时</a:t>
            </a:r>
            <a:endParaRPr kumimoji="1" lang="zh-CN" altLang="en-US" sz="2800" i="1">
              <a:solidFill>
                <a:srgbClr val="FFFF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9453" name="Text Box 61"/>
          <p:cNvSpPr txBox="1">
            <a:spLocks noChangeArrowheads="1"/>
          </p:cNvSpPr>
          <p:nvPr/>
        </p:nvSpPr>
        <p:spPr bwMode="auto">
          <a:xfrm>
            <a:off x="244475" y="1004888"/>
            <a:ext cx="177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分区域</a:t>
            </a:r>
            <a:r>
              <a:rPr kumimoji="1" lang="en-US" altLang="zh-CN" sz="2800" i="1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D </a:t>
            </a:r>
            <a:r>
              <a:rPr kumimoji="1" lang="en-US" altLang="zh-CN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59454" name="Text Box 62"/>
          <p:cNvSpPr txBox="1">
            <a:spLocks noChangeArrowheads="1"/>
          </p:cNvSpPr>
          <p:nvPr/>
        </p:nvSpPr>
        <p:spPr bwMode="auto">
          <a:xfrm>
            <a:off x="5010150" y="10810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因此面积元素</a:t>
            </a:r>
          </a:p>
        </p:txBody>
      </p:sp>
      <p:sp>
        <p:nvSpPr>
          <p:cNvPr id="59455" name="Text Box 63"/>
          <p:cNvSpPr txBox="1">
            <a:spLocks noChangeArrowheads="1"/>
          </p:cNvSpPr>
          <p:nvPr/>
        </p:nvSpPr>
        <p:spPr bwMode="auto">
          <a:xfrm>
            <a:off x="4419600" y="479425"/>
            <a:ext cx="4540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可用平行坐标轴的直线来划 </a:t>
            </a:r>
          </a:p>
        </p:txBody>
      </p:sp>
      <p:sp>
        <p:nvSpPr>
          <p:cNvPr id="59456" name="Text Box 64"/>
          <p:cNvSpPr txBox="1">
            <a:spLocks noChangeArrowheads="1"/>
          </p:cNvSpPr>
          <p:nvPr/>
        </p:nvSpPr>
        <p:spPr bwMode="auto">
          <a:xfrm>
            <a:off x="228600" y="16002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itchFamily="18" charset="0"/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59457" name="Object 65"/>
          <p:cNvGraphicFramePr>
            <a:graphicFrameLocks noChangeAspect="1"/>
          </p:cNvGraphicFramePr>
          <p:nvPr/>
        </p:nvGraphicFramePr>
        <p:xfrm>
          <a:off x="4876800" y="3759200"/>
          <a:ext cx="2882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0" name="Equation" r:id="rId15" imgW="2882880" imgH="660240" progId="Equation.3">
                  <p:embed/>
                </p:oleObj>
              </mc:Choice>
              <mc:Fallback>
                <p:oleObj name="Equation" r:id="rId15" imgW="28828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59200"/>
                        <a:ext cx="2882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59" name="Line 67"/>
          <p:cNvSpPr>
            <a:spLocks noChangeShapeType="1"/>
          </p:cNvSpPr>
          <p:nvPr/>
        </p:nvSpPr>
        <p:spPr bwMode="auto">
          <a:xfrm>
            <a:off x="838200" y="29718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zh-CN" altLang="en-US" sz="2800">
              <a:solidFill>
                <a:srgbClr val="FFFF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59460" name="Picture 68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61" name="Text Box 6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9462" name="Picture 7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63" name="Picture 71" descr="F:\My Documents\数学资源库\目录.jpg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64" name="Picture 7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65" name="Picture 7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66" name="Picture 7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5021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5" grpId="0" autoUpdateAnimBg="0"/>
      <p:bldP spid="59446" grpId="0" build="p" autoUpdateAnimBg="0"/>
      <p:bldP spid="59449" grpId="0" autoUpdateAnimBg="0"/>
      <p:bldP spid="59452" grpId="0" build="p" autoUpdateAnimBg="0"/>
      <p:bldP spid="59453" grpId="0" build="p" autoUpdateAnimBg="0" advAuto="0"/>
      <p:bldP spid="59454" grpId="0" build="p" autoUpdateAnimBg="0"/>
      <p:bldP spid="59455" grpId="0" build="p" autoUpdateAnimBg="0"/>
      <p:bldP spid="59456" grpId="0" build="p" autoUpdateAnimBg="0" advAuto="0"/>
      <p:bldP spid="594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pic>
        <p:nvPicPr>
          <p:cNvPr id="6155" name="Picture 11" descr="C:\Users\Ningrj\AppData\Roaming\Tencent\Users\767623779\QQ\WinTemp\RichOle\`K()~556JP6K`GUNOYP(2J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60582"/>
            <a:ext cx="24606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灯片编号占位符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21-</a:t>
            </a:r>
            <a:fld id="{20BCA807-44A8-414F-84B3-88F2BDF13F89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8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  <p:pic>
        <p:nvPicPr>
          <p:cNvPr id="43018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" r="29405" b="76438"/>
          <a:stretch/>
        </p:blipFill>
        <p:spPr bwMode="auto">
          <a:xfrm>
            <a:off x="495959" y="908720"/>
            <a:ext cx="4115870" cy="46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20" name="Picture 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r="31401" b="68146"/>
          <a:stretch/>
        </p:blipFill>
        <p:spPr bwMode="auto">
          <a:xfrm>
            <a:off x="495959" y="2693070"/>
            <a:ext cx="4320351" cy="36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21" name="Picture 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0" r="26298" b="56584"/>
          <a:stretch/>
        </p:blipFill>
        <p:spPr bwMode="auto">
          <a:xfrm>
            <a:off x="495959" y="1368448"/>
            <a:ext cx="4685916" cy="34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22" name="Picture 1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5322" r="39372" b="32791"/>
          <a:stretch/>
        </p:blipFill>
        <p:spPr bwMode="auto">
          <a:xfrm>
            <a:off x="528759" y="1717239"/>
            <a:ext cx="3854706" cy="43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24" name="Picture 1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60" b="50000"/>
          <a:stretch/>
        </p:blipFill>
        <p:spPr bwMode="auto">
          <a:xfrm>
            <a:off x="495959" y="382178"/>
            <a:ext cx="3188235" cy="40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25" name="Picture 1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6"/>
          <a:stretch/>
        </p:blipFill>
        <p:spPr bwMode="auto">
          <a:xfrm>
            <a:off x="528759" y="2104595"/>
            <a:ext cx="311266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26" name="Picture 1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1" b="64682"/>
          <a:stretch/>
        </p:blipFill>
        <p:spPr bwMode="auto">
          <a:xfrm>
            <a:off x="395536" y="3072927"/>
            <a:ext cx="1969859" cy="40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27" name="Picture 19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7" t="41172" r="37395"/>
          <a:stretch/>
        </p:blipFill>
        <p:spPr bwMode="auto">
          <a:xfrm>
            <a:off x="1763688" y="3512580"/>
            <a:ext cx="2061603" cy="68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465138" y="260350"/>
          <a:ext cx="831373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Document" r:id="rId3" imgW="5578598" imgH="548775" progId="Word.Document.8">
                  <p:embed/>
                </p:oleObj>
              </mc:Choice>
              <mc:Fallback>
                <p:oleObj name="Document" r:id="rId3" imgW="5578598" imgH="54877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60350"/>
                        <a:ext cx="8313737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57200" y="831850"/>
          <a:ext cx="8362950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Document" r:id="rId5" imgW="5646623" imgH="990656" progId="Word.Document.8">
                  <p:embed/>
                </p:oleObj>
              </mc:Choice>
              <mc:Fallback>
                <p:oleObj name="Document" r:id="rId5" imgW="5646623" imgH="990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31850"/>
                        <a:ext cx="8362950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281389"/>
              </p:ext>
            </p:extLst>
          </p:nvPr>
        </p:nvGraphicFramePr>
        <p:xfrm>
          <a:off x="382588" y="2276475"/>
          <a:ext cx="8412162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Document" r:id="rId7" imgW="5583335" imgH="996536" progId="Word.Document.8">
                  <p:embed/>
                </p:oleObj>
              </mc:Choice>
              <mc:Fallback>
                <p:oleObj name="Document" r:id="rId7" imgW="5583335" imgH="996536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2276475"/>
                        <a:ext cx="8412162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382588" y="3716338"/>
          <a:ext cx="8412162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Document" r:id="rId9" imgW="5646623" imgH="1209572" progId="Word.Document.8">
                  <p:embed/>
                </p:oleObj>
              </mc:Choice>
              <mc:Fallback>
                <p:oleObj name="Document" r:id="rId9" imgW="5646623" imgH="1209572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3716338"/>
                        <a:ext cx="8412162" cy="179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395288" y="5300663"/>
          <a:ext cx="84121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Document" r:id="rId11" imgW="5646623" imgH="627056" progId="Word.Document.8">
                  <p:embed/>
                </p:oleObj>
              </mc:Choice>
              <mc:Fallback>
                <p:oleObj name="Document" r:id="rId11" imgW="5646623" imgH="62705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300663"/>
                        <a:ext cx="84121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灯片编号占位符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21-</a:t>
            </a:r>
            <a:fld id="{68756CF4-C43D-439A-B627-0388DFE8E30F}" type="slidenum"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pPr/>
              <a:t>9</a:t>
            </a:fld>
            <a:endParaRPr lang="en-US" altLang="zh-CN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合肥工业大学高等数学课程组">
  <a:themeElements>
    <a:clrScheme name="合肥工业大学高等数学课程组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合肥工业大学高等数学课程组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合肥工业大学高等数学课程组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业大学高等数学课程组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业大学高等数学课程组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3725</TotalTime>
  <Words>264</Words>
  <Application>Microsoft Office PowerPoint</Application>
  <PresentationFormat>全屏显示(4:3)</PresentationFormat>
  <Paragraphs>62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Garamond</vt:lpstr>
      <vt:lpstr>Wingdings</vt:lpstr>
      <vt:lpstr>Times New Roman</vt:lpstr>
      <vt:lpstr>楷体_GB2312</vt:lpstr>
      <vt:lpstr>仿宋_GB2312</vt:lpstr>
      <vt:lpstr>合肥工业大学高等数学课程组</vt:lpstr>
      <vt:lpstr>1_空演示文稿</vt:lpstr>
      <vt:lpstr>空演示文稿</vt:lpstr>
      <vt:lpstr>Microsoft Office Word 97 - 2003 文档</vt:lpstr>
      <vt:lpstr>Microsoft Word 97 - 2003 文档</vt:lpstr>
      <vt:lpstr>Microsoft 公式 3.0</vt:lpstr>
      <vt:lpstr>BMP 图象</vt:lpstr>
      <vt:lpstr>Microsoft Equation 3.0</vt:lpstr>
      <vt:lpstr>PowerPoint 演示文稿</vt:lpstr>
      <vt:lpstr>PowerPoint 演示文稿</vt:lpstr>
      <vt:lpstr>一、引例</vt:lpstr>
      <vt:lpstr>PowerPoint 演示文稿</vt:lpstr>
      <vt:lpstr>PowerPoint 演示文稿</vt:lpstr>
      <vt:lpstr>二、二重积分的定义及可积性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合肥工业大学高等数学课程组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13.6  幂级数的应用</dc:title>
  <dc:creator>合肥工业大学高等数学课程组</dc:creator>
  <cp:lastModifiedBy>ding shou</cp:lastModifiedBy>
  <cp:revision>311</cp:revision>
  <dcterms:created xsi:type="dcterms:W3CDTF">2000-05-18T08:23:03Z</dcterms:created>
  <dcterms:modified xsi:type="dcterms:W3CDTF">2020-04-02T13:15:40Z</dcterms:modified>
</cp:coreProperties>
</file>