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5" r:id="rId10"/>
    <p:sldId id="263" r:id="rId11"/>
    <p:sldId id="276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6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70.png"/><Relationship Id="rId18" Type="http://schemas.openxmlformats.org/officeDocument/2006/relationships/image" Target="../media/image72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1.png"/><Relationship Id="rId2" Type="http://schemas.openxmlformats.org/officeDocument/2006/relationships/image" Target="../media/image58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69.png"/><Relationship Id="rId10" Type="http://schemas.openxmlformats.org/officeDocument/2006/relationships/image" Target="../media/image66.png"/><Relationship Id="rId19" Type="http://schemas.openxmlformats.org/officeDocument/2006/relationships/image" Target="../media/image73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§8.3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空间平面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</a:br>
            <a:endParaRPr lang="zh-CN" altLang="en-US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9362" y="3074441"/>
            <a:ext cx="6053750" cy="2726335"/>
          </a:xfrm>
        </p:spPr>
        <p:txBody>
          <a:bodyPr>
            <a:noAutofit/>
          </a:bodyPr>
          <a:lstStyle/>
          <a:p>
            <a:pPr algn="l">
              <a:lnSpc>
                <a:spcPts val="4500"/>
              </a:lnSpc>
            </a:pPr>
            <a:r>
              <a:rPr lang="en-US" altLang="zh-CN" sz="40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8.3.1  </a:t>
            </a:r>
            <a:r>
              <a:rPr lang="zh-CN" altLang="en-US" sz="40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平面的方程</a:t>
            </a:r>
            <a:endParaRPr lang="en-US" altLang="zh-CN" sz="4000" b="1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ts val="4500"/>
              </a:lnSpc>
            </a:pPr>
            <a:r>
              <a:rPr lang="en-US" altLang="zh-CN" sz="40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8.3.2  </a:t>
            </a:r>
            <a:r>
              <a:rPr lang="zh-CN" altLang="en-US" sz="40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两平面的夹角</a:t>
            </a:r>
            <a:endParaRPr lang="en-US" altLang="zh-CN" sz="4000" b="1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ts val="4500"/>
              </a:lnSpc>
            </a:pPr>
            <a:r>
              <a:rPr lang="en-US" altLang="zh-CN" sz="40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8.3.3  </a:t>
            </a:r>
            <a:r>
              <a:rPr lang="zh-CN" altLang="en-US" sz="40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点到平面的距离</a:t>
            </a:r>
            <a:endParaRPr lang="en-US" altLang="zh-CN" sz="4000" b="1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4500"/>
              </a:lnSpc>
            </a:pPr>
            <a:endParaRPr lang="zh-CN" altLang="en-US" sz="4000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9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82158"/>
            <a:ext cx="65849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5" b="20630"/>
          <a:stretch/>
        </p:blipFill>
        <p:spPr bwMode="auto">
          <a:xfrm>
            <a:off x="559854" y="760491"/>
            <a:ext cx="6584950" cy="50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50000"/>
          <a:stretch/>
        </p:blipFill>
        <p:spPr bwMode="auto">
          <a:xfrm>
            <a:off x="152448" y="1358019"/>
            <a:ext cx="6584950" cy="85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7"/>
          <a:stretch/>
        </p:blipFill>
        <p:spPr bwMode="auto">
          <a:xfrm>
            <a:off x="677548" y="3395050"/>
            <a:ext cx="6584950" cy="113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7" t="57953" r="8055"/>
          <a:stretch/>
        </p:blipFill>
        <p:spPr bwMode="auto">
          <a:xfrm>
            <a:off x="1497618" y="2381061"/>
            <a:ext cx="4709422" cy="86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243" y="111629"/>
            <a:ext cx="4014457" cy="531168"/>
          </a:xfrm>
        </p:spPr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8.2.3 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点到平面的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距离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r="65307" b="70441"/>
          <a:stretch/>
        </p:blipFill>
        <p:spPr bwMode="auto">
          <a:xfrm>
            <a:off x="812735" y="683644"/>
            <a:ext cx="1922106" cy="43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94"/>
          <a:stretch/>
        </p:blipFill>
        <p:spPr bwMode="auto">
          <a:xfrm>
            <a:off x="268388" y="1663933"/>
            <a:ext cx="2980574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6" b="50000"/>
          <a:stretch/>
        </p:blipFill>
        <p:spPr bwMode="auto">
          <a:xfrm>
            <a:off x="-226099" y="2524227"/>
            <a:ext cx="3155707" cy="49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1" b="73972"/>
          <a:stretch/>
        </p:blipFill>
        <p:spPr bwMode="auto">
          <a:xfrm>
            <a:off x="270315" y="3088849"/>
            <a:ext cx="3629881" cy="46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5"/>
          <a:stretch/>
        </p:blipFill>
        <p:spPr bwMode="auto">
          <a:xfrm>
            <a:off x="146753" y="5063961"/>
            <a:ext cx="5073909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0" b="50000"/>
          <a:stretch/>
        </p:blipFill>
        <p:spPr bwMode="auto">
          <a:xfrm>
            <a:off x="7359178" y="90668"/>
            <a:ext cx="4328846" cy="51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6522810" y="0"/>
            <a:ext cx="63515" cy="685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0" b="56220"/>
          <a:stretch/>
        </p:blipFill>
        <p:spPr bwMode="auto">
          <a:xfrm>
            <a:off x="8369355" y="455187"/>
            <a:ext cx="2308492" cy="44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8" t="50000" r="32326"/>
          <a:stretch/>
        </p:blipFill>
        <p:spPr bwMode="auto">
          <a:xfrm>
            <a:off x="8563899" y="997122"/>
            <a:ext cx="2145600" cy="51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6400" b="32396"/>
          <a:stretch/>
        </p:blipFill>
        <p:spPr bwMode="auto">
          <a:xfrm>
            <a:off x="7359178" y="1609669"/>
            <a:ext cx="2893871" cy="41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4" r="33732"/>
          <a:stretch/>
        </p:blipFill>
        <p:spPr bwMode="auto">
          <a:xfrm>
            <a:off x="7704358" y="2151440"/>
            <a:ext cx="2688376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66" b="22886"/>
          <a:stretch/>
        </p:blipFill>
        <p:spPr bwMode="auto">
          <a:xfrm>
            <a:off x="11063335" y="2234854"/>
            <a:ext cx="699167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" r="16222" b="57889"/>
          <a:stretch/>
        </p:blipFill>
        <p:spPr bwMode="auto">
          <a:xfrm>
            <a:off x="6776710" y="3429000"/>
            <a:ext cx="5210737" cy="92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0" t="63302" r="29646"/>
          <a:stretch/>
        </p:blipFill>
        <p:spPr bwMode="auto">
          <a:xfrm>
            <a:off x="6653874" y="4762835"/>
            <a:ext cx="2100968" cy="80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8" r="77044" b="36787"/>
          <a:stretch/>
        </p:blipFill>
        <p:spPr bwMode="auto">
          <a:xfrm>
            <a:off x="6845760" y="4418543"/>
            <a:ext cx="1523595" cy="39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6586325" y="3200400"/>
            <a:ext cx="5605675" cy="93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6" t="50000" r="33806"/>
          <a:stretch/>
        </p:blipFill>
        <p:spPr bwMode="auto">
          <a:xfrm>
            <a:off x="2892490" y="2524226"/>
            <a:ext cx="2379306" cy="49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6028" r="27278"/>
          <a:stretch/>
        </p:blipFill>
        <p:spPr bwMode="auto">
          <a:xfrm>
            <a:off x="504710" y="3519304"/>
            <a:ext cx="3011846" cy="13246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39276" r="33801" b="38190"/>
          <a:stretch/>
        </p:blipFill>
        <p:spPr bwMode="auto">
          <a:xfrm>
            <a:off x="2683708" y="754222"/>
            <a:ext cx="2243510" cy="33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" t="63343" r="52981"/>
          <a:stretch/>
        </p:blipFill>
        <p:spPr bwMode="auto">
          <a:xfrm>
            <a:off x="197887" y="1068593"/>
            <a:ext cx="2862881" cy="49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9" t="68637"/>
          <a:stretch/>
        </p:blipFill>
        <p:spPr bwMode="auto">
          <a:xfrm>
            <a:off x="3116641" y="1115252"/>
            <a:ext cx="3501442" cy="46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9"/>
          <a:stretch/>
        </p:blipFill>
        <p:spPr bwMode="auto">
          <a:xfrm>
            <a:off x="467341" y="2036548"/>
            <a:ext cx="361480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标题 1"/>
          <p:cNvSpPr txBox="1">
            <a:spLocks/>
          </p:cNvSpPr>
          <p:nvPr/>
        </p:nvSpPr>
        <p:spPr>
          <a:xfrm>
            <a:off x="0" y="1660399"/>
            <a:ext cx="661204" cy="531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460031" y="3883213"/>
            <a:ext cx="1595535" cy="3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161452" y="3918836"/>
            <a:ext cx="298579" cy="79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161452" y="4717465"/>
            <a:ext cx="1604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766317" y="3883213"/>
            <a:ext cx="289249" cy="83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10741" y="4360858"/>
                <a:ext cx="389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1" y="4360858"/>
                <a:ext cx="38997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>
            <a:off x="5663680" y="3285286"/>
            <a:ext cx="9000" cy="1032864"/>
          </a:xfrm>
          <a:prstGeom prst="line">
            <a:avLst/>
          </a:prstGeom>
          <a:ln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57798" y="4255187"/>
                <a:ext cx="51007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𝑀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4255187"/>
                <a:ext cx="510075" cy="36298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47388" y="3135520"/>
                <a:ext cx="51007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𝑀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88" y="3135520"/>
                <a:ext cx="510075" cy="36298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>
          <a:xfrm>
            <a:off x="4780339" y="3633637"/>
            <a:ext cx="9000" cy="540000"/>
          </a:xfrm>
          <a:prstGeom prst="line">
            <a:avLst/>
          </a:prstGeom>
          <a:ln>
            <a:solidFill>
              <a:srgbClr val="7030A0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03528" y="3756297"/>
                <a:ext cx="385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28" y="3756297"/>
                <a:ext cx="38581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9436045" y="5728976"/>
            <a:ext cx="1611517" cy="475861"/>
            <a:chOff x="6618083" y="6204857"/>
            <a:chExt cx="1611517" cy="475861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6867331" y="6204857"/>
              <a:ext cx="1362269" cy="9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618083" y="6214188"/>
              <a:ext cx="249248" cy="466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6618083" y="6680718"/>
              <a:ext cx="1359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977673" y="6214188"/>
              <a:ext cx="251927" cy="466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420487" y="4854966"/>
            <a:ext cx="1611517" cy="475861"/>
            <a:chOff x="6618083" y="6204857"/>
            <a:chExt cx="1611517" cy="475861"/>
          </a:xfrm>
        </p:grpSpPr>
        <p:cxnSp>
          <p:nvCxnSpPr>
            <p:cNvPr id="65" name="直接连接符 64"/>
            <p:cNvCxnSpPr/>
            <p:nvPr/>
          </p:nvCxnSpPr>
          <p:spPr>
            <a:xfrm flipV="1">
              <a:off x="6867331" y="6204857"/>
              <a:ext cx="1362269" cy="9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6618083" y="6214188"/>
              <a:ext cx="249248" cy="466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618083" y="6680718"/>
              <a:ext cx="1359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7977673" y="6214188"/>
              <a:ext cx="251927" cy="466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568851" y="4762835"/>
                <a:ext cx="44916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𝜋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851" y="4762835"/>
                <a:ext cx="449161" cy="36298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418008" y="5728976"/>
                <a:ext cx="44916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𝜋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008" y="5728976"/>
                <a:ext cx="449161" cy="362984"/>
              </a:xfrm>
              <a:prstGeom prst="rect">
                <a:avLst/>
              </a:prstGeom>
              <a:blipFill rotWithShape="1">
                <a:blip r:embed="rId1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连接符 55"/>
          <p:cNvCxnSpPr/>
          <p:nvPr/>
        </p:nvCxnSpPr>
        <p:spPr>
          <a:xfrm>
            <a:off x="10100282" y="5097562"/>
            <a:ext cx="15558" cy="812906"/>
          </a:xfrm>
          <a:prstGeom prst="line">
            <a:avLst/>
          </a:prstGeom>
          <a:ln>
            <a:solidFill>
              <a:srgbClr val="7030A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069290" y="5330827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290" y="5330827"/>
                <a:ext cx="389144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/>
      <p:bldP spid="39" grpId="0"/>
      <p:bldP spid="42" grpId="0"/>
      <p:bldP spid="52" grpId="0"/>
      <p:bldP spid="54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5" y="109836"/>
            <a:ext cx="64849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0" y="1192511"/>
            <a:ext cx="64849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13" b="18262"/>
          <a:stretch/>
        </p:blipFill>
        <p:spPr bwMode="auto">
          <a:xfrm>
            <a:off x="228820" y="3068731"/>
            <a:ext cx="4940709" cy="51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13" b="14397"/>
          <a:stretch/>
        </p:blipFill>
        <p:spPr bwMode="auto">
          <a:xfrm>
            <a:off x="228820" y="3766494"/>
            <a:ext cx="4940709" cy="95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3"/>
          <a:stretch/>
        </p:blipFill>
        <p:spPr bwMode="auto">
          <a:xfrm>
            <a:off x="138285" y="4753188"/>
            <a:ext cx="5429596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26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8.3.1  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平面的方程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6366" y="1354856"/>
                <a:ext cx="6744832" cy="3471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7030A0"/>
                    </a:solidFill>
                    <a:latin typeface="楷体" pitchFamily="49" charset="-122"/>
                    <a:ea typeface="楷体" pitchFamily="49" charset="-122"/>
                  </a:rPr>
                  <a:t>1.</a:t>
                </a:r>
                <a:r>
                  <a:rPr lang="zh-CN" altLang="en-US" b="1" dirty="0" smtClean="0">
                    <a:solidFill>
                      <a:srgbClr val="7030A0"/>
                    </a:solidFill>
                    <a:latin typeface="楷体" pitchFamily="49" charset="-122"/>
                    <a:ea typeface="楷体" pitchFamily="49" charset="-122"/>
                  </a:rPr>
                  <a:t>空间曲面</a:t>
                </a:r>
                <a14:m>
                  <m:oMath xmlns:m="http://schemas.openxmlformats.org/officeDocument/2006/math">
                    <m:r>
                      <a:rPr lang="el-GR" altLang="zh-CN" b="1" i="1">
                        <a:solidFill>
                          <a:srgbClr val="7030A0"/>
                        </a:solidFill>
                        <a:latin typeface="Cambria Math"/>
                        <a:ea typeface="楷体" pitchFamily="49" charset="-122"/>
                      </a:rPr>
                      <m:t>𝜮</m:t>
                    </m:r>
                  </m:oMath>
                </a14:m>
                <a:r>
                  <a:rPr lang="zh-CN" altLang="en-US" b="1" dirty="0" smtClean="0">
                    <a:solidFill>
                      <a:srgbClr val="7030A0"/>
                    </a:solidFill>
                    <a:latin typeface="楷体" pitchFamily="49" charset="-122"/>
                    <a:ea typeface="楷体" pitchFamily="49" charset="-122"/>
                  </a:rPr>
                  <a:t>与方程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/>
                        <a:ea typeface="楷体" pitchFamily="49" charset="-122"/>
                      </a:rPr>
                      <m:t>𝑭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/>
                        <a:ea typeface="楷体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/>
                        <a:ea typeface="楷体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/>
                        <a:ea typeface="楷体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/>
                        <a:ea typeface="楷体" pitchFamily="49" charset="-122"/>
                      </a:rPr>
                      <m:t>𝒚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/>
                        <a:ea typeface="楷体" pitchFamily="49" charset="-122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/>
                        <a:ea typeface="楷体" pitchFamily="49" charset="-122"/>
                      </a:rPr>
                      <m:t>𝒛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/>
                        <a:ea typeface="楷体" pitchFamily="49" charset="-122"/>
                      </a:rPr>
                      <m:t>)</m:t>
                    </m:r>
                  </m:oMath>
                </a14:m>
                <a:r>
                  <a:rPr lang="en-US" altLang="zh-CN" b="1" dirty="0" smtClean="0">
                    <a:solidFill>
                      <a:srgbClr val="7030A0"/>
                    </a:solidFill>
                    <a:latin typeface="楷体" pitchFamily="49" charset="-122"/>
                    <a:ea typeface="楷体" pitchFamily="49" charset="-122"/>
                  </a:rPr>
                  <a:t>=0</a:t>
                </a:r>
                <a:r>
                  <a:rPr lang="zh-CN" altLang="en-US" b="1" dirty="0" smtClean="0">
                    <a:solidFill>
                      <a:srgbClr val="7030A0"/>
                    </a:solidFill>
                    <a:latin typeface="楷体" pitchFamily="49" charset="-122"/>
                    <a:ea typeface="楷体" pitchFamily="49" charset="-122"/>
                  </a:rPr>
                  <a:t>之间关系</a:t>
                </a:r>
                <a:endParaRPr lang="en-US" altLang="zh-CN" b="1" dirty="0" smtClean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366" y="1354856"/>
                <a:ext cx="6744832" cy="347197"/>
              </a:xfrm>
              <a:blipFill rotWithShape="1">
                <a:blip r:embed="rId2"/>
                <a:stretch>
                  <a:fillRect l="-1807" t="-33333" b="-82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9"/>
          <a:stretch/>
        </p:blipFill>
        <p:spPr bwMode="auto">
          <a:xfrm>
            <a:off x="288412" y="1853050"/>
            <a:ext cx="6637338" cy="9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3" b="30199"/>
          <a:stretch/>
        </p:blipFill>
        <p:spPr bwMode="auto">
          <a:xfrm>
            <a:off x="288412" y="2716023"/>
            <a:ext cx="6637338" cy="197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7"/>
          <a:stretch/>
        </p:blipFill>
        <p:spPr bwMode="auto">
          <a:xfrm>
            <a:off x="190113" y="4590090"/>
            <a:ext cx="6637338" cy="120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V="1">
            <a:off x="7921837" y="1548067"/>
            <a:ext cx="1149790" cy="362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451056" y="1584280"/>
            <a:ext cx="470781" cy="10683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7813195" y="389223"/>
            <a:ext cx="108642" cy="1176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7686446" y="1140661"/>
            <a:ext cx="181070" cy="9777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686446" y="1584280"/>
            <a:ext cx="905347" cy="5341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7867516" y="1140661"/>
            <a:ext cx="724279" cy="443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19736" y="1516362"/>
                <a:ext cx="40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736" y="1516362"/>
                <a:ext cx="40991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88310" y="240093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10" y="2400936"/>
                <a:ext cx="37920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2" name="TextBox 13311"/>
              <p:cNvSpPr txBox="1"/>
              <p:nvPr/>
            </p:nvSpPr>
            <p:spPr>
              <a:xfrm>
                <a:off x="8798842" y="1578700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12" name="TextBox 13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842" y="1578700"/>
                <a:ext cx="38260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" name="矩形 13312"/>
          <p:cNvSpPr/>
          <p:nvPr/>
        </p:nvSpPr>
        <p:spPr>
          <a:xfrm>
            <a:off x="7804634" y="22266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z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9" name="TextBox 13318"/>
              <p:cNvSpPr txBox="1"/>
              <p:nvPr/>
            </p:nvSpPr>
            <p:spPr>
              <a:xfrm>
                <a:off x="7546095" y="2045981"/>
                <a:ext cx="406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19" name="TextBox 13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95" y="2045981"/>
                <a:ext cx="40617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265869" y="1204032"/>
                <a:ext cx="679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69" y="1204032"/>
                <a:ext cx="6790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440771" y="859995"/>
                <a:ext cx="679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71" y="859995"/>
                <a:ext cx="6790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/>
          <p:cNvCxnSpPr/>
          <p:nvPr/>
        </p:nvCxnSpPr>
        <p:spPr>
          <a:xfrm flipV="1">
            <a:off x="10328434" y="3293965"/>
            <a:ext cx="1149790" cy="362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9857653" y="3330178"/>
            <a:ext cx="470781" cy="106830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10219792" y="2135121"/>
            <a:ext cx="108642" cy="1176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0093043" y="2886559"/>
            <a:ext cx="181070" cy="977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0093043" y="3330178"/>
            <a:ext cx="905347" cy="534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10274113" y="2886559"/>
            <a:ext cx="724279" cy="443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226333" y="3262260"/>
                <a:ext cx="40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33" y="3262260"/>
                <a:ext cx="40991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894907" y="414683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907" y="4146834"/>
                <a:ext cx="3792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1205439" y="3324598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439" y="3324598"/>
                <a:ext cx="3826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10211231" y="196856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z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880287" y="3714570"/>
                <a:ext cx="679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287" y="3714570"/>
                <a:ext cx="67901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717731" y="2951777"/>
                <a:ext cx="679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31" y="2951777"/>
                <a:ext cx="67901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752282" y="2743836"/>
                <a:ext cx="679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282" y="2743836"/>
                <a:ext cx="67901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0" name="椭圆 13319"/>
          <p:cNvSpPr/>
          <p:nvPr/>
        </p:nvSpPr>
        <p:spPr>
          <a:xfrm>
            <a:off x="10057043" y="3838857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Box 13320"/>
              <p:cNvSpPr txBox="1"/>
              <p:nvPr/>
            </p:nvSpPr>
            <p:spPr>
              <a:xfrm>
                <a:off x="7334630" y="3338906"/>
                <a:ext cx="1610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21" name="TextBox 13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30" y="3338906"/>
                <a:ext cx="1610249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3" name="下箭头 13322"/>
          <p:cNvSpPr/>
          <p:nvPr/>
        </p:nvSpPr>
        <p:spPr>
          <a:xfrm>
            <a:off x="8024695" y="2400936"/>
            <a:ext cx="115059" cy="937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24" name="下箭头 13323"/>
          <p:cNvSpPr/>
          <p:nvPr/>
        </p:nvSpPr>
        <p:spPr>
          <a:xfrm>
            <a:off x="10431292" y="4146834"/>
            <a:ext cx="204960" cy="10209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591795" y="5182263"/>
                <a:ext cx="371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=0</m:t>
                      </m:r>
                      <m:r>
                        <a:rPr lang="en-US" altLang="zh-CN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,(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≠1,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≠0,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≠0)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795" y="5182263"/>
                <a:ext cx="371332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  <p:bldP spid="31" grpId="0"/>
      <p:bldP spid="13312" grpId="0"/>
      <p:bldP spid="13313" grpId="0"/>
      <p:bldP spid="13319" grpId="0"/>
      <p:bldP spid="41" grpId="0"/>
      <p:bldP spid="42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13320" grpId="0" animBg="1"/>
      <p:bldP spid="13321" grpId="0"/>
      <p:bldP spid="13323" grpId="0" animBg="1"/>
      <p:bldP spid="13324" grpId="0" animBg="1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315" y="74309"/>
            <a:ext cx="341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+mj-ea"/>
                <a:ea typeface="+mj-ea"/>
              </a:rPr>
              <a:t>2. </a:t>
            </a:r>
            <a:r>
              <a:rPr lang="zh-CN" altLang="en-US" sz="2800" b="1" dirty="0" smtClean="0">
                <a:solidFill>
                  <a:srgbClr val="7030A0"/>
                </a:solidFill>
                <a:latin typeface="+mj-ea"/>
                <a:ea typeface="+mj-ea"/>
              </a:rPr>
              <a:t>平面的方程</a:t>
            </a:r>
            <a:endParaRPr lang="zh-CN" altLang="en-US" sz="28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14" y="605074"/>
            <a:ext cx="391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+mj-ea"/>
                <a:ea typeface="+mj-ea"/>
              </a:rPr>
              <a:t>2.1 </a:t>
            </a:r>
            <a:r>
              <a:rPr lang="zh-CN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平面的点法式方程</a:t>
            </a:r>
            <a:endParaRPr lang="zh-CN" altLang="en-US" sz="20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" y="1087642"/>
            <a:ext cx="66373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6" y="1535820"/>
            <a:ext cx="6637338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0" y="4808459"/>
            <a:ext cx="6637338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96" y="2556583"/>
            <a:ext cx="2073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r="19407"/>
          <a:stretch/>
        </p:blipFill>
        <p:spPr bwMode="auto">
          <a:xfrm>
            <a:off x="6885992" y="107900"/>
            <a:ext cx="5057192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6782570" y="0"/>
            <a:ext cx="63374" cy="678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3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11"/>
          <a:stretch/>
        </p:blipFill>
        <p:spPr bwMode="auto">
          <a:xfrm>
            <a:off x="6855275" y="1489782"/>
            <a:ext cx="5302515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85992" y="2735565"/>
            <a:ext cx="391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+mj-ea"/>
                <a:ea typeface="+mj-ea"/>
              </a:rPr>
              <a:t>称之为</a:t>
            </a:r>
            <a:r>
              <a:rPr lang="zh-CN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平面的点法式方程</a:t>
            </a:r>
            <a:endParaRPr lang="zh-CN" altLang="en-US" sz="20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42421" r="28780" b="13141"/>
          <a:stretch/>
        </p:blipFill>
        <p:spPr bwMode="auto">
          <a:xfrm>
            <a:off x="7785034" y="3162197"/>
            <a:ext cx="3442996" cy="49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" r="5999" b="10770"/>
          <a:stretch/>
        </p:blipFill>
        <p:spPr bwMode="auto">
          <a:xfrm>
            <a:off x="6941975" y="3980821"/>
            <a:ext cx="4945225" cy="8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47" y="204568"/>
            <a:ext cx="663733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9" y="676291"/>
            <a:ext cx="663733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 r="2044" b="10511"/>
          <a:stretch/>
        </p:blipFill>
        <p:spPr bwMode="auto">
          <a:xfrm>
            <a:off x="306529" y="1157053"/>
            <a:ext cx="6067111" cy="16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75" b="17443"/>
          <a:stretch/>
        </p:blipFill>
        <p:spPr bwMode="auto">
          <a:xfrm>
            <a:off x="306529" y="2969977"/>
            <a:ext cx="5623491" cy="95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652730" y="0"/>
            <a:ext cx="7464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9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1" b="70626"/>
          <a:stretch/>
        </p:blipFill>
        <p:spPr bwMode="auto">
          <a:xfrm>
            <a:off x="343629" y="4468657"/>
            <a:ext cx="5549289" cy="48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7" r="60461"/>
          <a:stretch/>
        </p:blipFill>
        <p:spPr bwMode="auto">
          <a:xfrm>
            <a:off x="85709" y="5047860"/>
            <a:ext cx="2573515" cy="109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33507"/>
          <a:stretch/>
        </p:blipFill>
        <p:spPr bwMode="auto">
          <a:xfrm>
            <a:off x="8388219" y="204568"/>
            <a:ext cx="2871545" cy="109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3" name="Picture 1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r="7263" b="79283"/>
          <a:stretch/>
        </p:blipFill>
        <p:spPr bwMode="auto">
          <a:xfrm>
            <a:off x="6842580" y="1529171"/>
            <a:ext cx="4646646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5" name="Picture 1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2" r="27922"/>
          <a:stretch/>
        </p:blipFill>
        <p:spPr bwMode="auto">
          <a:xfrm>
            <a:off x="6862385" y="1891651"/>
            <a:ext cx="4691406" cy="164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6" name="Picture 1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2" r="51649" b="32286"/>
          <a:stretch/>
        </p:blipFill>
        <p:spPr bwMode="auto">
          <a:xfrm>
            <a:off x="6727376" y="3723972"/>
            <a:ext cx="2360645" cy="39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45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0710" y="187106"/>
            <a:ext cx="391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+mj-ea"/>
                <a:ea typeface="+mj-ea"/>
              </a:rPr>
              <a:t>2.2 </a:t>
            </a:r>
            <a:r>
              <a:rPr lang="zh-CN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平面的一般式方程</a:t>
            </a:r>
            <a:endParaRPr lang="zh-CN" altLang="en-US" sz="20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4467" name="Picture 37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3" b="72367"/>
          <a:stretch/>
        </p:blipFill>
        <p:spPr bwMode="auto">
          <a:xfrm>
            <a:off x="0" y="1397392"/>
            <a:ext cx="3675565" cy="4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770963"/>
            <a:ext cx="391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平面的点法式方程</a:t>
            </a:r>
            <a:endParaRPr lang="zh-CN" altLang="en-US" sz="20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42421" r="28780" b="13141"/>
          <a:stretch/>
        </p:blipFill>
        <p:spPr bwMode="auto">
          <a:xfrm>
            <a:off x="2316347" y="703072"/>
            <a:ext cx="3442996" cy="49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7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t="35476" r="55650" b="45477"/>
          <a:stretch/>
        </p:blipFill>
        <p:spPr bwMode="auto">
          <a:xfrm>
            <a:off x="3720977" y="1466678"/>
            <a:ext cx="2317684" cy="3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7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6" t="62926" r="38872" b="9623"/>
          <a:stretch/>
        </p:blipFill>
        <p:spPr bwMode="auto">
          <a:xfrm>
            <a:off x="1649096" y="1981216"/>
            <a:ext cx="2026469" cy="4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69" name="Picture 37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b="59972"/>
          <a:stretch/>
        </p:blipFill>
        <p:spPr bwMode="auto">
          <a:xfrm>
            <a:off x="120710" y="2499968"/>
            <a:ext cx="4924342" cy="43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70" name="Picture 37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62" r="87022" b="16144"/>
          <a:stretch/>
        </p:blipFill>
        <p:spPr bwMode="auto">
          <a:xfrm>
            <a:off x="5063158" y="2585378"/>
            <a:ext cx="861366" cy="29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71" name="Picture 37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6" r="22590"/>
          <a:stretch/>
        </p:blipFill>
        <p:spPr bwMode="auto">
          <a:xfrm>
            <a:off x="147499" y="2968877"/>
            <a:ext cx="243538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72" name="Picture 3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9" y="3497970"/>
            <a:ext cx="4214813" cy="25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73" name="Picture 37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78" y="78039"/>
            <a:ext cx="4397375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6183517" y="0"/>
            <a:ext cx="63374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74" name="Picture 3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739" y="3497970"/>
            <a:ext cx="4397375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30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8" name="Picture 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89" y="142906"/>
            <a:ext cx="6637338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99" name="Picture 27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1"/>
          <a:stretch/>
        </p:blipFill>
        <p:spPr bwMode="auto">
          <a:xfrm>
            <a:off x="4860189" y="814561"/>
            <a:ext cx="6637338" cy="140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00" name="Picture 28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1" b="61974"/>
          <a:stretch/>
        </p:blipFill>
        <p:spPr bwMode="auto">
          <a:xfrm>
            <a:off x="6105339" y="2221051"/>
            <a:ext cx="3206449" cy="43161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01" name="Picture 28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55" b="56074"/>
          <a:stretch/>
        </p:blipFill>
        <p:spPr bwMode="auto">
          <a:xfrm>
            <a:off x="5394342" y="3284840"/>
            <a:ext cx="3812798" cy="488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pic>
        <p:nvPicPr>
          <p:cNvPr id="5402" name="Picture 28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5" y="359568"/>
            <a:ext cx="4397375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92100" y="2838262"/>
                <a:ext cx="1250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100" y="2838262"/>
                <a:ext cx="125021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117313" y="4084850"/>
                <a:ext cx="118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/>
                        </a:rPr>
                        <m:t>x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𝑧</m:t>
                      </m:r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313" y="4084850"/>
                <a:ext cx="118250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7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3213980" cy="914400"/>
          </a:xfrm>
        </p:spPr>
        <p:txBody>
          <a:bodyPr/>
          <a:lstStyle/>
          <a:p>
            <a:r>
              <a:rPr lang="zh-CN" altLang="en-US" dirty="0" smtClean="0"/>
              <a:t>平面的截距式方程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2" y="765505"/>
            <a:ext cx="662305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2" y="1878342"/>
            <a:ext cx="6561138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1" y="3430587"/>
            <a:ext cx="65468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7"/>
          <a:stretch/>
        </p:blipFill>
        <p:spPr bwMode="auto">
          <a:xfrm>
            <a:off x="7243449" y="4162423"/>
            <a:ext cx="4572518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022" y="1186979"/>
            <a:ext cx="23050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778" y="142863"/>
            <a:ext cx="3616696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00"/>
              </a:lnSpc>
            </a:pPr>
            <a:r>
              <a:rPr lang="en-US" altLang="zh-CN" sz="28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8.3.2  </a:t>
            </a:r>
            <a:r>
              <a:rPr lang="zh-CN" altLang="en-US" sz="28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两平面的夹角</a:t>
            </a:r>
            <a:endParaRPr lang="en-US" altLang="zh-CN" sz="2800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360" name="Picture 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8" y="1484092"/>
            <a:ext cx="6637338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61" name="Picture 2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67" b="17069"/>
          <a:stretch/>
        </p:blipFill>
        <p:spPr bwMode="auto">
          <a:xfrm>
            <a:off x="152778" y="3141333"/>
            <a:ext cx="5351887" cy="116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62" name="Picture 21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06"/>
          <a:stretch/>
        </p:blipFill>
        <p:spPr bwMode="auto">
          <a:xfrm>
            <a:off x="7446695" y="3141333"/>
            <a:ext cx="4745305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63" name="Picture 2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87" y="268036"/>
            <a:ext cx="2298700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9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79" y="822160"/>
            <a:ext cx="598170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4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150</Words>
  <Application>Microsoft Office PowerPoint</Application>
  <PresentationFormat>自定义</PresentationFormat>
  <Paragraphs>40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§8.3 空间平面 </vt:lpstr>
      <vt:lpstr>8.3.1  平面的方程</vt:lpstr>
      <vt:lpstr>PowerPoint 演示文稿</vt:lpstr>
      <vt:lpstr>PowerPoint 演示文稿</vt:lpstr>
      <vt:lpstr>PowerPoint 演示文稿</vt:lpstr>
      <vt:lpstr>PowerPoint 演示文稿</vt:lpstr>
      <vt:lpstr>平面的截距式方程</vt:lpstr>
      <vt:lpstr>PowerPoint 演示文稿</vt:lpstr>
      <vt:lpstr>PowerPoint 演示文稿</vt:lpstr>
      <vt:lpstr>PowerPoint 演示文稿</vt:lpstr>
      <vt:lpstr>8.2.3  点到平面的距离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§8.2 向量的乘积 </dc:title>
  <dc:creator>ding shou</dc:creator>
  <cp:lastModifiedBy>ding shou</cp:lastModifiedBy>
  <cp:revision>93</cp:revision>
  <dcterms:created xsi:type="dcterms:W3CDTF">2020-02-22T23:54:52Z</dcterms:created>
  <dcterms:modified xsi:type="dcterms:W3CDTF">2020-02-28T02:21:21Z</dcterms:modified>
</cp:coreProperties>
</file>