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8" r:id="rId2"/>
    <p:sldId id="519" r:id="rId3"/>
    <p:sldId id="525" r:id="rId4"/>
    <p:sldId id="520" r:id="rId5"/>
    <p:sldId id="521" r:id="rId6"/>
    <p:sldId id="522" r:id="rId7"/>
    <p:sldId id="523" r:id="rId8"/>
    <p:sldId id="524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546" r:id="rId19"/>
    <p:sldId id="547" r:id="rId20"/>
    <p:sldId id="548" r:id="rId21"/>
    <p:sldId id="549" r:id="rId22"/>
    <p:sldId id="551" r:id="rId23"/>
    <p:sldId id="534" r:id="rId24"/>
    <p:sldId id="550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6600"/>
    <a:srgbClr val="CC0000"/>
    <a:srgbClr val="000099"/>
    <a:srgbClr val="000066"/>
    <a:srgbClr val="00FFFF"/>
    <a:srgbClr val="D0D8E8"/>
    <a:srgbClr val="E9ED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04" autoAdjust="0"/>
  </p:normalViewPr>
  <p:slideViewPr>
    <p:cSldViewPr>
      <p:cViewPr varScale="1">
        <p:scale>
          <a:sx n="93" d="100"/>
          <a:sy n="93" d="100"/>
        </p:scale>
        <p:origin x="1305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F0292-CE89-4AE0-A0A8-DADC9864CE7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BAFB88-D1C7-4D25-8F20-1D80C72D0C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52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9C18181D-8ED4-455F-A198-244444931A31}" type="slidenum">
              <a:rPr lang="en-US" altLang="zh-CN" sz="1300">
                <a:latin typeface="Verdana" panose="020B0604030504040204" pitchFamily="34" charset="0"/>
                <a:ea typeface="楷体_GB2312"/>
                <a:cs typeface="楷体_GB2312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zh-CN" sz="1300">
              <a:latin typeface="Verdana" panose="020B0604030504040204" pitchFamily="34" charset="0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424371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467544" y="764704"/>
            <a:ext cx="8007325" cy="864096"/>
          </a:xfrm>
        </p:spPr>
        <p:txBody>
          <a:bodyPr>
            <a:noAutofit/>
          </a:bodyPr>
          <a:lstStyle>
            <a:lvl1pPr>
              <a:defRPr sz="4400" b="1">
                <a:solidFill>
                  <a:schemeClr val="accent1">
                    <a:lumMod val="7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36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pic>
        <p:nvPicPr>
          <p:cNvPr id="8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040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02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4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66486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26657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72099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30611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82412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990534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6813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818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80728"/>
            <a:ext cx="7772400" cy="720080"/>
          </a:xfrm>
        </p:spPr>
        <p:txBody>
          <a:bodyPr>
            <a:normAutofit/>
          </a:bodyPr>
          <a:lstStyle>
            <a:lvl1pPr>
              <a:defRPr sz="4000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1988840"/>
            <a:ext cx="6400800" cy="364996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609600" y="1700808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10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Line 5"/>
          <p:cNvSpPr>
            <a:spLocks noChangeShapeType="1"/>
          </p:cNvSpPr>
          <p:nvPr userDrawn="1"/>
        </p:nvSpPr>
        <p:spPr bwMode="auto">
          <a:xfrm flipV="1">
            <a:off x="609600" y="6429375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36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59931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9250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83732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51233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1268285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22416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8838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54811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3073830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07195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1974" y="71258"/>
            <a:ext cx="7887463" cy="646783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6">
                    <a:lumMod val="75000"/>
                  </a:schemeClr>
                </a:solidFill>
                <a:latin typeface="Arial Narrow" panose="020B060602020203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728700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18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   </a:t>
            </a:r>
          </a:p>
        </p:txBody>
      </p:sp>
    </p:spTree>
    <p:extLst>
      <p:ext uri="{BB962C8B-B14F-4D97-AF65-F5344CB8AC3E}">
        <p14:creationId xmlns:p14="http://schemas.microsoft.com/office/powerpoint/2010/main" val="143750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17557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99152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27043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42318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AutoShape 4"/>
          <p:cNvSpPr>
            <a:spLocks noChangeArrowheads="1"/>
          </p:cNvSpPr>
          <p:nvPr userDrawn="1"/>
        </p:nvSpPr>
        <p:spPr bwMode="auto">
          <a:xfrm>
            <a:off x="609600" y="692696"/>
            <a:ext cx="7958138" cy="53975"/>
          </a:xfrm>
          <a:custGeom>
            <a:avLst/>
            <a:gdLst>
              <a:gd name="G0" fmla="+- 569 0 0"/>
              <a:gd name="T0" fmla="*/ 0 w 1000"/>
              <a:gd name="T1" fmla="*/ 0 h 1000"/>
              <a:gd name="T2" fmla="*/ 569 w 1000"/>
              <a:gd name="T3" fmla="*/ 0 h 1000"/>
              <a:gd name="T4" fmla="*/ 569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69" y="0"/>
                </a:lnTo>
                <a:lnTo>
                  <a:pt x="569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0099CC"/>
          </a:solidFill>
          <a:ln w="12700">
            <a:solidFill>
              <a:srgbClr val="0099CC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zh-CN" altLang="zh-CN" sz="2400" b="0">
              <a:ea typeface="宋体" charset="-122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515866" y="6429450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F829D2-C334-4D83-BBFA-28B1390E7F5B}" type="slidenum">
              <a:rPr kumimoji="0" lang="zh-CN" altLang="en-US" sz="1200" b="0" i="1" u="none" strike="noStrike" kern="1200" cap="none" spc="0" normalizeH="0" baseline="0" smtClean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1" u="none" strike="noStrike" kern="1200" cap="none" spc="0" normalizeH="0" baseline="0" dirty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Arial" charset="0"/>
              <a:ea typeface="华文行楷" pitchFamily="2" charset="-122"/>
              <a:cs typeface="+mn-cs"/>
            </a:endParaRPr>
          </a:p>
        </p:txBody>
      </p:sp>
      <p:pic>
        <p:nvPicPr>
          <p:cNvPr id="9" name="Picture 12" descr="前进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3" descr="播放">
            <a:hlinkClick r:id="" action="ppaction://hlinkshowjump?jump=endshow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063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 descr="后退">
            <a:hlinkClick r:id="" action="ppaction://hlinkshowjump?jump=previousslide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4638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5" descr="机动">
            <a:hlinkClick r:id="" action="ppaction://hlinkshowjump?jump=firstslide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6496050"/>
            <a:ext cx="619125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Line 5"/>
          <p:cNvSpPr>
            <a:spLocks noChangeShapeType="1"/>
          </p:cNvSpPr>
          <p:nvPr userDrawn="1"/>
        </p:nvSpPr>
        <p:spPr bwMode="auto">
          <a:xfrm flipV="1">
            <a:off x="609600" y="6381328"/>
            <a:ext cx="7956550" cy="0"/>
          </a:xfrm>
          <a:prstGeom prst="line">
            <a:avLst/>
          </a:prstGeom>
          <a:noFill/>
          <a:ln w="127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TextBox 13"/>
          <p:cNvSpPr txBox="1"/>
          <p:nvPr userDrawn="1"/>
        </p:nvSpPr>
        <p:spPr>
          <a:xfrm>
            <a:off x="2987824" y="6429450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charset="0"/>
                <a:ea typeface="华文行楷" pitchFamily="2" charset="-122"/>
              </a:rPr>
              <a:t>华中科技大学电信学院     张林   </a:t>
            </a:r>
          </a:p>
        </p:txBody>
      </p:sp>
      <p:sp>
        <p:nvSpPr>
          <p:cNvPr id="15" name="Rectangle 18"/>
          <p:cNvSpPr>
            <a:spLocks noChangeArrowheads="1"/>
          </p:cNvSpPr>
          <p:nvPr userDrawn="1"/>
        </p:nvSpPr>
        <p:spPr bwMode="auto">
          <a:xfrm>
            <a:off x="1403350" y="6475616"/>
            <a:ext cx="64770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 Narrow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200" b="0" i="1" dirty="0">
                <a:solidFill>
                  <a:srgbClr val="0099CC"/>
                </a:solidFill>
                <a:latin typeface="Arial" charset="0"/>
              </a:rPr>
              <a:t>ch01</a:t>
            </a:r>
          </a:p>
        </p:txBody>
      </p:sp>
    </p:spTree>
    <p:extLst>
      <p:ext uri="{BB962C8B-B14F-4D97-AF65-F5344CB8AC3E}">
        <p14:creationId xmlns:p14="http://schemas.microsoft.com/office/powerpoint/2010/main" val="265763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8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17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9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4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831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38410-958B-4436-8EF9-039AB3ED97F8}" type="datetimeFigureOut">
              <a:rPr lang="zh-CN" altLang="en-US" smtClean="0"/>
              <a:t>2025/1/11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37DCB-93B7-43BA-9650-2B9DF94B1A4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3" descr="HUSTXiaohui(s)"/>
          <p:cNvPicPr>
            <a:picLocks noChangeAspect="1" noChangeArrowheads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44624"/>
            <a:ext cx="842772" cy="631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3" descr="未命名-1"/>
          <p:cNvPicPr>
            <a:picLocks noChangeAspect="1" noChangeArrowheads="1"/>
          </p:cNvPicPr>
          <p:nvPr userDrawn="1"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2040" y="6461906"/>
            <a:ext cx="331788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Line 20"/>
          <p:cNvSpPr>
            <a:spLocks noChangeShapeType="1"/>
          </p:cNvSpPr>
          <p:nvPr userDrawn="1"/>
        </p:nvSpPr>
        <p:spPr bwMode="auto">
          <a:xfrm>
            <a:off x="0" y="0"/>
            <a:ext cx="0" cy="6858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" name="Line 21"/>
          <p:cNvSpPr>
            <a:spLocks noChangeShapeType="1"/>
          </p:cNvSpPr>
          <p:nvPr userDrawn="1"/>
        </p:nvSpPr>
        <p:spPr bwMode="auto">
          <a:xfrm>
            <a:off x="107504" y="0"/>
            <a:ext cx="0" cy="6858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22"/>
          <p:cNvSpPr>
            <a:spLocks noChangeShapeType="1"/>
          </p:cNvSpPr>
          <p:nvPr userDrawn="1"/>
        </p:nvSpPr>
        <p:spPr bwMode="auto">
          <a:xfrm>
            <a:off x="50800" y="0"/>
            <a:ext cx="0" cy="6858000"/>
          </a:xfrm>
          <a:prstGeom prst="line">
            <a:avLst/>
          </a:prstGeom>
          <a:noFill/>
          <a:ln w="25400">
            <a:solidFill>
              <a:srgbClr val="00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19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61" r:id="rId3"/>
    <p:sldLayoutId id="2147483657" r:id="rId4"/>
    <p:sldLayoutId id="2147483650" r:id="rId5"/>
    <p:sldLayoutId id="2147483651" r:id="rId6"/>
    <p:sldLayoutId id="2147483652" r:id="rId7"/>
    <p:sldLayoutId id="2147483653" r:id="rId8"/>
    <p:sldLayoutId id="2147483656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8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2.wmf"/><Relationship Id="rId7" Type="http://schemas.openxmlformats.org/officeDocument/2006/relationships/image" Target="../media/image34.wmf"/><Relationship Id="rId12" Type="http://schemas.openxmlformats.org/officeDocument/2006/relationships/image" Target="../media/image37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3.bin"/><Relationship Id="rId11" Type="http://schemas.openxmlformats.org/officeDocument/2006/relationships/oleObject" Target="../embeddings/oleObject25.bin"/><Relationship Id="rId5" Type="http://schemas.openxmlformats.org/officeDocument/2006/relationships/image" Target="../media/image33.wmf"/><Relationship Id="rId10" Type="http://schemas.openxmlformats.org/officeDocument/2006/relationships/image" Target="../media/image36.jpeg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38.e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39.wmf"/><Relationship Id="rId10" Type="http://schemas.openxmlformats.org/officeDocument/2006/relationships/image" Target="../media/image36.jpeg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6.wmf"/><Relationship Id="rId3" Type="http://schemas.openxmlformats.org/officeDocument/2006/relationships/image" Target="../media/image38.emf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48.wmf"/><Relationship Id="rId2" Type="http://schemas.openxmlformats.org/officeDocument/2006/relationships/oleObject" Target="../embeddings/oleObject30.bin"/><Relationship Id="rId16" Type="http://schemas.openxmlformats.org/officeDocument/2006/relationships/oleObject" Target="../embeddings/oleObject3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5" Type="http://schemas.openxmlformats.org/officeDocument/2006/relationships/image" Target="../media/image47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3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38.e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1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4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0" Type="http://schemas.openxmlformats.org/officeDocument/2006/relationships/image" Target="../media/image60.emf"/><Relationship Id="rId4" Type="http://schemas.openxmlformats.org/officeDocument/2006/relationships/image" Target="../media/image57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62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4.emf"/><Relationship Id="rId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70.wmf"/><Relationship Id="rId18" Type="http://schemas.openxmlformats.org/officeDocument/2006/relationships/oleObject" Target="../embeddings/oleObject63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72.wmf"/><Relationship Id="rId2" Type="http://schemas.openxmlformats.org/officeDocument/2006/relationships/oleObject" Target="../embeddings/oleObject55.bin"/><Relationship Id="rId16" Type="http://schemas.openxmlformats.org/officeDocument/2006/relationships/oleObject" Target="../embeddings/oleObject6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5" Type="http://schemas.openxmlformats.org/officeDocument/2006/relationships/image" Target="../media/image71.w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73.w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8.wmf"/><Relationship Id="rId14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4.wmf"/><Relationship Id="rId7" Type="http://schemas.openxmlformats.org/officeDocument/2006/relationships/image" Target="../media/image76.wmf"/><Relationship Id="rId12" Type="http://schemas.openxmlformats.org/officeDocument/2006/relationships/image" Target="../media/image79.jpeg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8.wmf"/><Relationship Id="rId5" Type="http://schemas.openxmlformats.org/officeDocument/2006/relationships/image" Target="../media/image75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image" Target="../media/image81.tmp"/><Relationship Id="rId7" Type="http://schemas.openxmlformats.org/officeDocument/2006/relationships/image" Target="../media/image83.wmf"/><Relationship Id="rId2" Type="http://schemas.openxmlformats.org/officeDocument/2006/relationships/image" Target="../media/image80.tmp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85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72.bin"/><Relationship Id="rId4" Type="http://schemas.openxmlformats.org/officeDocument/2006/relationships/oleObject" Target="../embeddings/oleObject69.bin"/><Relationship Id="rId9" Type="http://schemas.openxmlformats.org/officeDocument/2006/relationships/image" Target="../media/image8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0.jpeg"/><Relationship Id="rId4" Type="http://schemas.openxmlformats.org/officeDocument/2006/relationships/image" Target="../media/image8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wmf"/><Relationship Id="rId7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1.wmf"/><Relationship Id="rId3" Type="http://schemas.openxmlformats.org/officeDocument/2006/relationships/image" Target="../media/image16.e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6.w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auto">
          <a:xfrm>
            <a:off x="611188" y="1557338"/>
            <a:ext cx="831691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</a:rPr>
              <a:t>信号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1.2 </a:t>
            </a:r>
            <a:r>
              <a:rPr lang="zh-CN" altLang="en-US" dirty="0">
                <a:latin typeface="Times New Roman" panose="02020603050405020304" pitchFamily="18" charset="0"/>
              </a:rPr>
              <a:t>信号</a:t>
            </a:r>
            <a:r>
              <a:rPr lang="zh-CN" altLang="en-US">
                <a:latin typeface="Times New Roman" panose="02020603050405020304" pitchFamily="18" charset="0"/>
              </a:rPr>
              <a:t>的频 谱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1.3 </a:t>
            </a:r>
            <a:r>
              <a:rPr lang="zh-CN" altLang="en-US" dirty="0">
                <a:latin typeface="Times New Roman" panose="02020603050405020304" pitchFamily="18" charset="0"/>
              </a:rPr>
              <a:t>模拟信号和数字信号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1.4 </a:t>
            </a:r>
            <a:r>
              <a:rPr lang="zh-CN" altLang="en-US" dirty="0">
                <a:latin typeface="Times New Roman" panose="02020603050405020304" pitchFamily="18" charset="0"/>
              </a:rPr>
              <a:t>放大电路模型 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1.5 </a:t>
            </a:r>
            <a:r>
              <a:rPr lang="zh-CN" altLang="en-US" dirty="0"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611188" y="0"/>
            <a:ext cx="76073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99"/>
                </a:solidFill>
              </a:rPr>
              <a:t>1  </a:t>
            </a:r>
            <a:r>
              <a:rPr lang="zh-CN" altLang="en-US" sz="3600">
                <a:solidFill>
                  <a:srgbClr val="000099"/>
                </a:solidFill>
              </a:rPr>
              <a:t>绪论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1547813" y="862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放大电路增益形式</a:t>
            </a:r>
          </a:p>
        </p:txBody>
      </p:sp>
      <p:sp>
        <p:nvSpPr>
          <p:cNvPr id="940041" name="Rectangle 9"/>
          <p:cNvSpPr>
            <a:spLocks noChangeArrowheads="1"/>
          </p:cNvSpPr>
          <p:nvPr/>
        </p:nvSpPr>
        <p:spPr bwMode="auto">
          <a:xfrm>
            <a:off x="468313" y="1341438"/>
            <a:ext cx="4135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电压增益（电压放大倍数）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2" name="Object 10"/>
          <p:cNvGraphicFramePr>
            <a:graphicFrameLocks noChangeAspect="1"/>
          </p:cNvGraphicFramePr>
          <p:nvPr/>
        </p:nvGraphicFramePr>
        <p:xfrm>
          <a:off x="1574800" y="1738313"/>
          <a:ext cx="1106488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45863" imgH="444307" progId="Equation.3">
                  <p:embed/>
                </p:oleObj>
              </mc:Choice>
              <mc:Fallback>
                <p:oleObj name="公式" r:id="rId2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1738313"/>
                        <a:ext cx="1106488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3" name="Rectangle 11"/>
          <p:cNvSpPr>
            <a:spLocks noChangeArrowheads="1"/>
          </p:cNvSpPr>
          <p:nvPr/>
        </p:nvSpPr>
        <p:spPr bwMode="auto">
          <a:xfrm>
            <a:off x="468313" y="2846388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电流增益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4" name="Object 12"/>
          <p:cNvGraphicFramePr>
            <a:graphicFrameLocks noChangeAspect="1"/>
          </p:cNvGraphicFramePr>
          <p:nvPr/>
        </p:nvGraphicFramePr>
        <p:xfrm>
          <a:off x="2058988" y="2649538"/>
          <a:ext cx="10001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5085" imgH="444307" progId="Equation.3">
                  <p:embed/>
                </p:oleObj>
              </mc:Choice>
              <mc:Fallback>
                <p:oleObj name="公式" r:id="rId4" imgW="49508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2649538"/>
                        <a:ext cx="10001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5" name="Rectangle 13"/>
          <p:cNvSpPr>
            <a:spLocks noChangeArrowheads="1"/>
          </p:cNvSpPr>
          <p:nvPr/>
        </p:nvSpPr>
        <p:spPr bwMode="auto">
          <a:xfrm>
            <a:off x="468313" y="3733800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互阻增益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6" name="Object 14"/>
          <p:cNvGraphicFramePr>
            <a:graphicFrameLocks noChangeAspect="1"/>
          </p:cNvGraphicFramePr>
          <p:nvPr/>
        </p:nvGraphicFramePr>
        <p:xfrm>
          <a:off x="2082800" y="3549650"/>
          <a:ext cx="16970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837836" imgH="444307" progId="Equation.3">
                  <p:embed/>
                </p:oleObj>
              </mc:Choice>
              <mc:Fallback>
                <p:oleObj name="公式" r:id="rId6" imgW="837836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800" y="3549650"/>
                        <a:ext cx="16970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47" name="Rectangle 15"/>
          <p:cNvSpPr>
            <a:spLocks noChangeArrowheads="1"/>
          </p:cNvSpPr>
          <p:nvPr/>
        </p:nvSpPr>
        <p:spPr bwMode="auto">
          <a:xfrm>
            <a:off x="468313" y="4652963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互导增益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48" name="Object 16"/>
          <p:cNvGraphicFramePr>
            <a:graphicFrameLocks noChangeAspect="1"/>
          </p:cNvGraphicFramePr>
          <p:nvPr/>
        </p:nvGraphicFramePr>
        <p:xfrm>
          <a:off x="2184400" y="4479925"/>
          <a:ext cx="1595438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87058" imgH="444307" progId="Equation.3">
                  <p:embed/>
                </p:oleObj>
              </mc:Choice>
              <mc:Fallback>
                <p:oleObj name="公式" r:id="rId8" imgW="7870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479925"/>
                        <a:ext cx="1595438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8" name="Picture 36" descr="未命名-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213" y="714375"/>
            <a:ext cx="46529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0070" name="Rectangle 38"/>
          <p:cNvSpPr>
            <a:spLocks noChangeArrowheads="1"/>
          </p:cNvSpPr>
          <p:nvPr/>
        </p:nvSpPr>
        <p:spPr bwMode="auto">
          <a:xfrm>
            <a:off x="468313" y="5553075"/>
            <a:ext cx="1876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功率增益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940071" name="Object 39"/>
          <p:cNvGraphicFramePr>
            <a:graphicFrameLocks noChangeAspect="1"/>
          </p:cNvGraphicFramePr>
          <p:nvPr/>
        </p:nvGraphicFramePr>
        <p:xfrm>
          <a:off x="2211388" y="5403850"/>
          <a:ext cx="1004887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558558" imgH="444307" progId="Equation.3">
                  <p:embed/>
                </p:oleObj>
              </mc:Choice>
              <mc:Fallback>
                <p:oleObj name="公式" r:id="rId11" imgW="5585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5403850"/>
                        <a:ext cx="1004887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0072" name="Rectangle 40"/>
          <p:cNvSpPr>
            <a:spLocks noChangeArrowheads="1"/>
          </p:cNvSpPr>
          <p:nvPr/>
        </p:nvSpPr>
        <p:spPr bwMode="auto">
          <a:xfrm>
            <a:off x="4140200" y="2816225"/>
            <a:ext cx="3492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增益分贝数表示</a:t>
            </a:r>
          </a:p>
        </p:txBody>
      </p:sp>
      <p:sp>
        <p:nvSpPr>
          <p:cNvPr id="940073" name="Rectangle 41"/>
          <p:cNvSpPr>
            <a:spLocks noChangeArrowheads="1"/>
          </p:cNvSpPr>
          <p:nvPr/>
        </p:nvSpPr>
        <p:spPr bwMode="auto">
          <a:xfrm>
            <a:off x="4714875" y="3464408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电压增益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20lg|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Book Antiqua" panose="0204060205030503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940074" name="Rectangle 42"/>
          <p:cNvSpPr>
            <a:spLocks noChangeArrowheads="1"/>
          </p:cNvSpPr>
          <p:nvPr/>
        </p:nvSpPr>
        <p:spPr bwMode="auto">
          <a:xfrm>
            <a:off x="4714875" y="4077183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电流增益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20lg|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  <p:sp>
        <p:nvSpPr>
          <p:cNvPr id="940075" name="Rectangle 43"/>
          <p:cNvSpPr>
            <a:spLocks noChangeArrowheads="1"/>
          </p:cNvSpPr>
          <p:nvPr/>
        </p:nvSpPr>
        <p:spPr bwMode="auto">
          <a:xfrm>
            <a:off x="4714875" y="4735996"/>
            <a:ext cx="37099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功率增益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10lg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4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9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9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94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9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940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94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940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940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940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940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40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940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41" grpId="0" autoUpdateAnimBg="0"/>
      <p:bldP spid="940043" grpId="0" autoUpdateAnimBg="0"/>
      <p:bldP spid="940045" grpId="0" autoUpdateAnimBg="0"/>
      <p:bldP spid="940047" grpId="0" autoUpdateAnimBg="0"/>
      <p:bldP spid="940070" grpId="0" autoUpdateAnimBg="0"/>
      <p:bldP spid="940072" grpId="0" autoUpdateAnimBg="0"/>
      <p:bldP spid="940073" grpId="0" autoUpdateAnimBg="0"/>
      <p:bldP spid="940074" grpId="0" autoUpdateAnimBg="0"/>
      <p:bldP spid="94007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877575" name="Rectangle 7"/>
          <p:cNvSpPr>
            <a:spLocks noChangeArrowheads="1"/>
          </p:cNvSpPr>
          <p:nvPr/>
        </p:nvSpPr>
        <p:spPr bwMode="auto">
          <a:xfrm>
            <a:off x="615950" y="3249613"/>
            <a:ext cx="8061325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3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放大电路是一个双口网络。从端口特性来研究放大电路，可将其等效成具有某种端口特性的等效电路。（此处均忽略了电抗元件的影响。）</a:t>
            </a:r>
          </a:p>
        </p:txBody>
      </p:sp>
      <p:sp>
        <p:nvSpPr>
          <p:cNvPr id="877576" name="Rectangle 8"/>
          <p:cNvSpPr>
            <a:spLocks noChangeArrowheads="1"/>
          </p:cNvSpPr>
          <p:nvPr/>
        </p:nvSpPr>
        <p:spPr bwMode="auto">
          <a:xfrm>
            <a:off x="633413" y="4857750"/>
            <a:ext cx="732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输入端口特性可以等效为一个输入电阻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877577" name="Rectangle 9"/>
          <p:cNvSpPr>
            <a:spLocks noChangeArrowheads="1"/>
          </p:cNvSpPr>
          <p:nvPr/>
        </p:nvSpPr>
        <p:spPr bwMode="auto">
          <a:xfrm>
            <a:off x="650875" y="5389563"/>
            <a:ext cx="7821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输出端口可以根据不同情况等效成不同的电路形式</a:t>
            </a:r>
            <a:endParaRPr lang="zh-CN" altLang="en-US" sz="2400">
              <a:solidFill>
                <a:srgbClr val="000000"/>
              </a:solidFill>
            </a:endParaRPr>
          </a:p>
        </p:txBody>
      </p:sp>
      <p:pic>
        <p:nvPicPr>
          <p:cNvPr id="877578" name="Picture 10" descr="未命名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1376363"/>
            <a:ext cx="4652963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7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7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7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5" grpId="0" autoUpdateAnimBg="0"/>
      <p:bldP spid="877576" grpId="0" autoUpdateAnimBg="0"/>
      <p:bldP spid="877577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7076" name="Object 52"/>
          <p:cNvGraphicFramePr>
            <a:graphicFrameLocks noChangeAspect="1"/>
          </p:cNvGraphicFramePr>
          <p:nvPr/>
        </p:nvGraphicFramePr>
        <p:xfrm>
          <a:off x="3667125" y="3259138"/>
          <a:ext cx="52260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617402" imgH="1019823" progId="Word.Picture.8">
                  <p:embed/>
                </p:oleObj>
              </mc:Choice>
              <mc:Fallback>
                <p:oleObj name="图片" r:id="rId2" imgW="2617402" imgH="1019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259138"/>
                        <a:ext cx="52260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17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电压放大模型</a:t>
            </a:r>
          </a:p>
        </p:txBody>
      </p:sp>
      <p:grpSp>
        <p:nvGrpSpPr>
          <p:cNvPr id="897071" name="Group 47"/>
          <p:cNvGrpSpPr>
            <a:grpSpLocks/>
          </p:cNvGrpSpPr>
          <p:nvPr/>
        </p:nvGrpSpPr>
        <p:grpSpPr bwMode="auto">
          <a:xfrm>
            <a:off x="608013" y="1916113"/>
            <a:ext cx="2947987" cy="895350"/>
            <a:chOff x="383" y="1207"/>
            <a:chExt cx="1857" cy="564"/>
          </a:xfrm>
        </p:grpSpPr>
        <p:sp>
          <p:nvSpPr>
            <p:cNvPr id="26639" name="Rectangle 16"/>
            <p:cNvSpPr>
              <a:spLocks noChangeArrowheads="1"/>
            </p:cNvSpPr>
            <p:nvPr/>
          </p:nvSpPr>
          <p:spPr bwMode="auto">
            <a:xfrm>
              <a:off x="646" y="1207"/>
              <a:ext cx="1594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——</a:t>
              </a: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负载开路时的</a:t>
              </a:r>
            </a:p>
            <a:p>
              <a:pPr algn="just" eaLnBrk="1" hangingPunct="1">
                <a:lnSpc>
                  <a:spcPct val="11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    电压增益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  <p:graphicFrame>
          <p:nvGraphicFramePr>
            <p:cNvPr id="26640" name="Object 18"/>
            <p:cNvGraphicFramePr>
              <a:graphicFrameLocks noChangeAspect="1"/>
            </p:cNvGraphicFramePr>
            <p:nvPr/>
          </p:nvGraphicFramePr>
          <p:xfrm>
            <a:off x="383" y="1213"/>
            <a:ext cx="3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53890" imgH="228501" progId="Equation.3">
                    <p:embed/>
                  </p:oleObj>
                </mc:Choice>
                <mc:Fallback>
                  <p:oleObj name="公式" r:id="rId4" imgW="253890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1213"/>
                          <a:ext cx="32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97074" name="Group 50"/>
          <p:cNvGrpSpPr>
            <a:grpSpLocks/>
          </p:cNvGrpSpPr>
          <p:nvPr/>
        </p:nvGrpSpPr>
        <p:grpSpPr bwMode="auto">
          <a:xfrm>
            <a:off x="628650" y="2781300"/>
            <a:ext cx="2882900" cy="968375"/>
            <a:chOff x="396" y="1752"/>
            <a:chExt cx="1816" cy="610"/>
          </a:xfrm>
        </p:grpSpPr>
        <p:graphicFrame>
          <p:nvGraphicFramePr>
            <p:cNvPr id="26637" name="Object 19"/>
            <p:cNvGraphicFramePr>
              <a:graphicFrameLocks noChangeAspect="1"/>
            </p:cNvGraphicFramePr>
            <p:nvPr/>
          </p:nvGraphicFramePr>
          <p:xfrm>
            <a:off x="396" y="1798"/>
            <a:ext cx="22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77569" imgH="202936" progId="Equation.3">
                    <p:embed/>
                  </p:oleObj>
                </mc:Choice>
                <mc:Fallback>
                  <p:oleObj name="公式" r:id="rId6" imgW="177569" imgH="20293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798"/>
                          <a:ext cx="22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8" name="Rectangle 20"/>
            <p:cNvSpPr>
              <a:spLocks noChangeArrowheads="1"/>
            </p:cNvSpPr>
            <p:nvPr/>
          </p:nvSpPr>
          <p:spPr bwMode="auto">
            <a:xfrm>
              <a:off x="602" y="1752"/>
              <a:ext cx="161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——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放大电路的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    输入电阻</a:t>
              </a: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grpSp>
        <p:nvGrpSpPr>
          <p:cNvPr id="897075" name="Group 51"/>
          <p:cNvGrpSpPr>
            <a:grpSpLocks/>
          </p:cNvGrpSpPr>
          <p:nvPr/>
        </p:nvGrpSpPr>
        <p:grpSpPr bwMode="auto">
          <a:xfrm>
            <a:off x="630238" y="3814763"/>
            <a:ext cx="2717800" cy="968375"/>
            <a:chOff x="397" y="2403"/>
            <a:chExt cx="1712" cy="610"/>
          </a:xfrm>
        </p:grpSpPr>
        <p:graphicFrame>
          <p:nvGraphicFramePr>
            <p:cNvPr id="26635" name="Object 21"/>
            <p:cNvGraphicFramePr>
              <a:graphicFrameLocks noChangeAspect="1"/>
            </p:cNvGraphicFramePr>
            <p:nvPr/>
          </p:nvGraphicFramePr>
          <p:xfrm>
            <a:off x="397" y="2458"/>
            <a:ext cx="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90417" imgH="203112" progId="Equation.3">
                    <p:embed/>
                  </p:oleObj>
                </mc:Choice>
                <mc:Fallback>
                  <p:oleObj name="公式" r:id="rId8" imgW="19041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" y="2458"/>
                          <a:ext cx="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6" name="Rectangle 22"/>
            <p:cNvSpPr>
              <a:spLocks noChangeArrowheads="1"/>
            </p:cNvSpPr>
            <p:nvPr/>
          </p:nvSpPr>
          <p:spPr bwMode="auto">
            <a:xfrm>
              <a:off x="612" y="2403"/>
              <a:ext cx="1497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400">
                  <a:solidFill>
                    <a:srgbClr val="000000"/>
                  </a:solidFill>
                </a:rPr>
                <a:t>——</a:t>
              </a:r>
              <a:r>
                <a:rPr lang="en-US" altLang="zh-CN" sz="2400">
                  <a:solidFill>
                    <a:srgbClr val="00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放大电路的 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400">
                  <a:solidFill>
                    <a:srgbClr val="000000"/>
                  </a:solidFill>
                  <a:latin typeface="宋体" panose="02010600030101010101" pitchFamily="2" charset="-122"/>
                </a:rPr>
                <a:t>    输出电阻</a:t>
              </a:r>
            </a:p>
          </p:txBody>
        </p:sp>
      </p:grpSp>
      <p:sp>
        <p:nvSpPr>
          <p:cNvPr id="26631" name="Rectangle 42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6632" name="Rectangle 43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pic>
        <p:nvPicPr>
          <p:cNvPr id="26633" name="Picture 46" descr="未命名-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763" y="1006475"/>
            <a:ext cx="4652962" cy="188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53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9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7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9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49"/>
          <p:cNvGraphicFramePr>
            <a:graphicFrameLocks noChangeAspect="1"/>
          </p:cNvGraphicFramePr>
          <p:nvPr/>
        </p:nvGraphicFramePr>
        <p:xfrm>
          <a:off x="3667125" y="849313"/>
          <a:ext cx="52260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617402" imgH="1019823" progId="Word.Picture.8">
                  <p:embed/>
                </p:oleObj>
              </mc:Choice>
              <mc:Fallback>
                <p:oleObj name="图片" r:id="rId2" imgW="2617402" imgH="1019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849313"/>
                        <a:ext cx="52260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20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电压放大模型</a:t>
            </a:r>
          </a:p>
        </p:txBody>
      </p:sp>
      <p:sp>
        <p:nvSpPr>
          <p:cNvPr id="898074" name="Rectangle 26"/>
          <p:cNvSpPr>
            <a:spLocks noChangeArrowheads="1"/>
          </p:cNvSpPr>
          <p:nvPr/>
        </p:nvSpPr>
        <p:spPr bwMode="auto">
          <a:xfrm>
            <a:off x="611188" y="1736725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由输出回路得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98075" name="Object 27"/>
          <p:cNvGraphicFramePr>
            <a:graphicFrameLocks noChangeAspect="1"/>
          </p:cNvGraphicFramePr>
          <p:nvPr/>
        </p:nvGraphicFramePr>
        <p:xfrm>
          <a:off x="900113" y="2266950"/>
          <a:ext cx="24542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18671" imgH="444307" progId="Equation.3">
                  <p:embed/>
                </p:oleObj>
              </mc:Choice>
              <mc:Fallback>
                <p:oleObj name="公式" r:id="rId4" imgW="1218671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66950"/>
                        <a:ext cx="24542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76" name="Rectangle 28"/>
          <p:cNvSpPr>
            <a:spLocks noChangeArrowheads="1"/>
          </p:cNvSpPr>
          <p:nvPr/>
        </p:nvSpPr>
        <p:spPr bwMode="auto">
          <a:xfrm>
            <a:off x="576263" y="3162300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则电压增益为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98077" name="Object 29"/>
          <p:cNvGraphicFramePr>
            <a:graphicFrameLocks noChangeAspect="1"/>
          </p:cNvGraphicFramePr>
          <p:nvPr/>
        </p:nvGraphicFramePr>
        <p:xfrm>
          <a:off x="1008063" y="3692525"/>
          <a:ext cx="110013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45863" imgH="444307" progId="Equation.3">
                  <p:embed/>
                </p:oleObj>
              </mc:Choice>
              <mc:Fallback>
                <p:oleObj name="公式" r:id="rId6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692525"/>
                        <a:ext cx="110013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78" name="Object 30"/>
          <p:cNvGraphicFramePr>
            <a:graphicFrameLocks noChangeAspect="1"/>
          </p:cNvGraphicFramePr>
          <p:nvPr/>
        </p:nvGraphicFramePr>
        <p:xfrm>
          <a:off x="2093913" y="3692525"/>
          <a:ext cx="18684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926698" imgH="444307" progId="Equation.3">
                  <p:embed/>
                </p:oleObj>
              </mc:Choice>
              <mc:Fallback>
                <p:oleObj name="公式" r:id="rId8" imgW="92669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3692525"/>
                        <a:ext cx="1868487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79" name="Rectangle 31"/>
          <p:cNvSpPr>
            <a:spLocks noChangeArrowheads="1"/>
          </p:cNvSpPr>
          <p:nvPr/>
        </p:nvSpPr>
        <p:spPr bwMode="auto">
          <a:xfrm>
            <a:off x="514350" y="4605338"/>
            <a:ext cx="15795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由此可见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898080" name="Group 32"/>
          <p:cNvGrpSpPr>
            <a:grpSpLocks/>
          </p:cNvGrpSpPr>
          <p:nvPr/>
        </p:nvGrpSpPr>
        <p:grpSpPr bwMode="auto">
          <a:xfrm>
            <a:off x="1157288" y="5191125"/>
            <a:ext cx="1593850" cy="428625"/>
            <a:chOff x="1198" y="3283"/>
            <a:chExt cx="1004" cy="270"/>
          </a:xfrm>
        </p:grpSpPr>
        <p:graphicFrame>
          <p:nvGraphicFramePr>
            <p:cNvPr id="27667" name="Object 33"/>
            <p:cNvGraphicFramePr>
              <a:graphicFrameLocks noChangeAspect="1"/>
            </p:cNvGraphicFramePr>
            <p:nvPr/>
          </p:nvGraphicFramePr>
          <p:xfrm>
            <a:off x="1198" y="3283"/>
            <a:ext cx="4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30057" imgH="215806" progId="Equation.3">
                    <p:embed/>
                  </p:oleObj>
                </mc:Choice>
                <mc:Fallback>
                  <p:oleObj name="公式" r:id="rId10" imgW="330057" imgH="21580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8" y="3283"/>
                          <a:ext cx="41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8" name="Line 34"/>
            <p:cNvSpPr>
              <a:spLocks noChangeShapeType="1"/>
            </p:cNvSpPr>
            <p:nvPr/>
          </p:nvSpPr>
          <p:spPr bwMode="auto">
            <a:xfrm>
              <a:off x="1680" y="3422"/>
              <a:ext cx="5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898083" name="Object 35"/>
          <p:cNvGraphicFramePr>
            <a:graphicFrameLocks noChangeAspect="1"/>
          </p:cNvGraphicFramePr>
          <p:nvPr/>
        </p:nvGraphicFramePr>
        <p:xfrm>
          <a:off x="2820988" y="5164138"/>
          <a:ext cx="6905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342751" imgH="241195" progId="Equation.3">
                  <p:embed/>
                </p:oleObj>
              </mc:Choice>
              <mc:Fallback>
                <p:oleObj name="公式" r:id="rId12" imgW="342751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164138"/>
                        <a:ext cx="6905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84" name="Rectangle 36"/>
          <p:cNvSpPr>
            <a:spLocks noChangeArrowheads="1"/>
          </p:cNvSpPr>
          <p:nvPr/>
        </p:nvSpPr>
        <p:spPr bwMode="auto">
          <a:xfrm>
            <a:off x="4560888" y="3235325"/>
            <a:ext cx="40798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  <a:latin typeface="宋体" panose="02010600030101010101" pitchFamily="2" charset="-122"/>
              </a:rPr>
              <a:t>即负载的大小会影响增益的大小</a:t>
            </a:r>
            <a:endParaRPr lang="zh-CN" altLang="en-US" sz="2400">
              <a:solidFill>
                <a:srgbClr val="0000CC"/>
              </a:solidFill>
            </a:endParaRPr>
          </a:p>
        </p:txBody>
      </p:sp>
      <p:sp>
        <p:nvSpPr>
          <p:cNvPr id="898085" name="Rectangle 37"/>
          <p:cNvSpPr>
            <a:spLocks noChangeArrowheads="1"/>
          </p:cNvSpPr>
          <p:nvPr/>
        </p:nvSpPr>
        <p:spPr bwMode="auto">
          <a:xfrm>
            <a:off x="4560888" y="4340225"/>
            <a:ext cx="42338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要想减小负载的影响，则希望</a:t>
            </a:r>
          </a:p>
        </p:txBody>
      </p:sp>
      <p:graphicFrame>
        <p:nvGraphicFramePr>
          <p:cNvPr id="898086" name="Object 38"/>
          <p:cNvGraphicFramePr>
            <a:graphicFrameLocks noChangeAspect="1"/>
          </p:cNvGraphicFramePr>
          <p:nvPr/>
        </p:nvGraphicFramePr>
        <p:xfrm>
          <a:off x="5467350" y="5005388"/>
          <a:ext cx="1143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571252" imgH="203112" progId="Equation.3">
                  <p:embed/>
                </p:oleObj>
              </mc:Choice>
              <mc:Fallback>
                <p:oleObj name="公式" r:id="rId14" imgW="571252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5005388"/>
                        <a:ext cx="1143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087" name="Rectangle 39"/>
          <p:cNvSpPr>
            <a:spLocks noChangeArrowheads="1"/>
          </p:cNvSpPr>
          <p:nvPr/>
        </p:nvSpPr>
        <p:spPr bwMode="auto">
          <a:xfrm>
            <a:off x="4716463" y="5434013"/>
            <a:ext cx="1812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理想情况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aphicFrame>
        <p:nvGraphicFramePr>
          <p:cNvPr id="898088" name="Object 40"/>
          <p:cNvGraphicFramePr>
            <a:graphicFrameLocks noChangeAspect="1"/>
          </p:cNvGraphicFramePr>
          <p:nvPr/>
        </p:nvGraphicFramePr>
        <p:xfrm>
          <a:off x="6335713" y="5578475"/>
          <a:ext cx="809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406048" imgH="203024" progId="Equation.3">
                  <p:embed/>
                </p:oleObj>
              </mc:Choice>
              <mc:Fallback>
                <p:oleObj name="公式" r:id="rId16" imgW="406048" imgH="2030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5578475"/>
                        <a:ext cx="809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Rectangle 45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7666" name="Rectangle 46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89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9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9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9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9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89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9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89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89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3" dur="500"/>
                                        <p:tgtEl>
                                          <p:spTgt spid="89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9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89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74" grpId="0" autoUpdateAnimBg="0"/>
      <p:bldP spid="898076" grpId="0" autoUpdateAnimBg="0"/>
      <p:bldP spid="898079" grpId="0" autoUpdateAnimBg="0"/>
      <p:bldP spid="898084" grpId="0" autoUpdateAnimBg="0"/>
      <p:bldP spid="898085" grpId="0" autoUpdateAnimBg="0"/>
      <p:bldP spid="89808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1"/>
          <p:cNvGraphicFramePr>
            <a:graphicFrameLocks noChangeAspect="1"/>
          </p:cNvGraphicFramePr>
          <p:nvPr/>
        </p:nvGraphicFramePr>
        <p:xfrm>
          <a:off x="3667125" y="849313"/>
          <a:ext cx="5226050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617402" imgH="1019823" progId="Word.Picture.8">
                  <p:embed/>
                </p:oleObj>
              </mc:Choice>
              <mc:Fallback>
                <p:oleObj name="图片" r:id="rId2" imgW="2617402" imgH="101982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849313"/>
                        <a:ext cx="5226050" cy="203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电压放大模型</a:t>
            </a:r>
          </a:p>
        </p:txBody>
      </p:sp>
      <p:sp>
        <p:nvSpPr>
          <p:cNvPr id="28676" name="Rectangle 9"/>
          <p:cNvSpPr>
            <a:spLocks noChangeArrowheads="1"/>
          </p:cNvSpPr>
          <p:nvPr/>
        </p:nvSpPr>
        <p:spPr bwMode="auto">
          <a:xfrm>
            <a:off x="611188" y="1736725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在输入回路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8677" name="Rectangle 10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8678" name="Rectangle 11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graphicFrame>
        <p:nvGraphicFramePr>
          <p:cNvPr id="899085" name="Object 13"/>
          <p:cNvGraphicFramePr>
            <a:graphicFrameLocks noChangeAspect="1"/>
          </p:cNvGraphicFramePr>
          <p:nvPr/>
        </p:nvGraphicFramePr>
        <p:xfrm>
          <a:off x="1727200" y="4648200"/>
          <a:ext cx="10731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33169" imgH="203112" progId="Equation.3">
                  <p:embed/>
                </p:oleObj>
              </mc:Choice>
              <mc:Fallback>
                <p:oleObj name="公式" r:id="rId4" imgW="533169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4648200"/>
                        <a:ext cx="10731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863600" y="5127625"/>
            <a:ext cx="18192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理想情况</a:t>
            </a:r>
            <a:endParaRPr lang="zh-CN" altLang="en-US" sz="2400">
              <a:solidFill>
                <a:srgbClr val="000000"/>
              </a:solidFill>
            </a:endParaRPr>
          </a:p>
        </p:txBody>
      </p:sp>
      <p:grpSp>
        <p:nvGrpSpPr>
          <p:cNvPr id="899087" name="Group 15"/>
          <p:cNvGrpSpPr>
            <a:grpSpLocks/>
          </p:cNvGrpSpPr>
          <p:nvPr/>
        </p:nvGrpSpPr>
        <p:grpSpPr bwMode="auto">
          <a:xfrm>
            <a:off x="863600" y="2446338"/>
            <a:ext cx="2374900" cy="885825"/>
            <a:chOff x="268" y="1382"/>
            <a:chExt cx="1496" cy="558"/>
          </a:xfrm>
        </p:grpSpPr>
        <p:sp>
          <p:nvSpPr>
            <p:cNvPr id="28685" name="Rectangle 16"/>
            <p:cNvSpPr>
              <a:spLocks noChangeArrowheads="1"/>
            </p:cNvSpPr>
            <p:nvPr/>
          </p:nvSpPr>
          <p:spPr bwMode="auto">
            <a:xfrm>
              <a:off x="268" y="1469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  <a:latin typeface="宋体" panose="02010600030101010101" pitchFamily="2" charset="-122"/>
                </a:rPr>
                <a:t>有</a:t>
              </a:r>
              <a:endParaRPr lang="zh-CN" altLang="en-US" sz="2000">
                <a:solidFill>
                  <a:srgbClr val="000000"/>
                </a:solidFill>
              </a:endParaRPr>
            </a:p>
          </p:txBody>
        </p:sp>
        <p:graphicFrame>
          <p:nvGraphicFramePr>
            <p:cNvPr id="28686" name="Object 17"/>
            <p:cNvGraphicFramePr>
              <a:graphicFrameLocks noChangeAspect="1"/>
            </p:cNvGraphicFramePr>
            <p:nvPr/>
          </p:nvGraphicFramePr>
          <p:xfrm>
            <a:off x="539" y="1382"/>
            <a:ext cx="1225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65200" imgH="444500" progId="Equation.3">
                    <p:embed/>
                  </p:oleObj>
                </mc:Choice>
                <mc:Fallback>
                  <p:oleObj name="公式" r:id="rId6" imgW="965200" imgH="444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382"/>
                          <a:ext cx="1225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9090" name="Rectangle 18"/>
          <p:cNvSpPr>
            <a:spLocks noChangeArrowheads="1"/>
          </p:cNvSpPr>
          <p:nvPr/>
        </p:nvSpPr>
        <p:spPr bwMode="auto">
          <a:xfrm>
            <a:off x="565150" y="3995738"/>
            <a:ext cx="5338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要想减小衰减，则希望</a:t>
            </a:r>
            <a:endParaRPr lang="zh-CN" altLang="en-US" sz="2400"/>
          </a:p>
        </p:txBody>
      </p:sp>
      <p:graphicFrame>
        <p:nvGraphicFramePr>
          <p:cNvPr id="899091" name="Object 19"/>
          <p:cNvGraphicFramePr>
            <a:graphicFrameLocks noChangeAspect="1"/>
          </p:cNvGraphicFramePr>
          <p:nvPr/>
        </p:nvGraphicFramePr>
        <p:xfrm>
          <a:off x="2587625" y="5254625"/>
          <a:ext cx="868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31613" imgH="203112" progId="Equation.3">
                  <p:embed/>
                </p:oleObj>
              </mc:Choice>
              <mc:Fallback>
                <p:oleObj name="公式" r:id="rId8" imgW="4316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625" y="5254625"/>
                        <a:ext cx="8683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092" name="Rectangle 20"/>
          <p:cNvSpPr>
            <a:spLocks noChangeArrowheads="1"/>
          </p:cNvSpPr>
          <p:nvPr/>
        </p:nvSpPr>
        <p:spPr bwMode="auto">
          <a:xfrm>
            <a:off x="611188" y="3409950"/>
            <a:ext cx="75596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即信号源内阻会导致输入信号衰减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9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9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9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99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899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9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6" grpId="0" autoUpdateAnimBg="0"/>
      <p:bldP spid="899090" grpId="0" autoUpdateAnimBg="0"/>
      <p:bldP spid="89909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32BC633-3D39-41EA-9570-2833C5138B99}" type="slidenum">
              <a:rPr lang="en-US" altLang="zh-CN" sz="1200" b="0">
                <a:solidFill>
                  <a:srgbClr val="0099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b="0">
              <a:solidFill>
                <a:srgbClr val="0099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00133" name="Object 37"/>
          <p:cNvGraphicFramePr>
            <a:graphicFrameLocks noChangeAspect="1"/>
          </p:cNvGraphicFramePr>
          <p:nvPr/>
        </p:nvGraphicFramePr>
        <p:xfrm>
          <a:off x="2951163" y="3716338"/>
          <a:ext cx="5368925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693588" imgH="1048291" progId="Word.Picture.8">
                  <p:embed/>
                </p:oleObj>
              </mc:Choice>
              <mc:Fallback>
                <p:oleObj name="图片" r:id="rId2" imgW="2693588" imgH="104829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3716338"/>
                        <a:ext cx="5368925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35"/>
          <p:cNvGraphicFramePr>
            <a:graphicFrameLocks noChangeAspect="1"/>
          </p:cNvGraphicFramePr>
          <p:nvPr/>
        </p:nvGraphicFramePr>
        <p:xfrm>
          <a:off x="3257550" y="855663"/>
          <a:ext cx="5527675" cy="205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2770135" imgH="1029552" progId="Word.Picture.8">
                  <p:embed/>
                </p:oleObj>
              </mc:Choice>
              <mc:Fallback>
                <p:oleObj name="图片" r:id="rId4" imgW="2770135" imgH="102955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855663"/>
                        <a:ext cx="5527675" cy="205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Rectangle 21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电流放大模型</a:t>
            </a:r>
          </a:p>
        </p:txBody>
      </p:sp>
      <p:sp>
        <p:nvSpPr>
          <p:cNvPr id="29702" name="Rectangle 22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9703" name="Rectangle 23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graphicFrame>
        <p:nvGraphicFramePr>
          <p:cNvPr id="900123" name="Object 27"/>
          <p:cNvGraphicFramePr>
            <a:graphicFrameLocks noChangeAspect="1"/>
          </p:cNvGraphicFramePr>
          <p:nvPr/>
        </p:nvGraphicFramePr>
        <p:xfrm>
          <a:off x="728663" y="2322513"/>
          <a:ext cx="2782887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71600" imgH="444500" progId="Equation.3">
                  <p:embed/>
                </p:oleObj>
              </mc:Choice>
              <mc:Fallback>
                <p:oleObj name="公式" r:id="rId6" imgW="13716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2322513"/>
                        <a:ext cx="2782887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25" name="Rectangle 29"/>
          <p:cNvSpPr>
            <a:spLocks noChangeArrowheads="1"/>
          </p:cNvSpPr>
          <p:nvPr/>
        </p:nvSpPr>
        <p:spPr bwMode="auto">
          <a:xfrm>
            <a:off x="611188" y="1736725"/>
            <a:ext cx="20558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电流增益</a:t>
            </a:r>
          </a:p>
        </p:txBody>
      </p:sp>
      <p:sp>
        <p:nvSpPr>
          <p:cNvPr id="900126" name="Rectangle 30"/>
          <p:cNvSpPr>
            <a:spLocks noChangeArrowheads="1"/>
          </p:cNvSpPr>
          <p:nvPr/>
        </p:nvSpPr>
        <p:spPr bwMode="auto">
          <a:xfrm>
            <a:off x="647700" y="3937000"/>
            <a:ext cx="293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互阻放大模型</a:t>
            </a:r>
          </a:p>
        </p:txBody>
      </p:sp>
      <p:sp>
        <p:nvSpPr>
          <p:cNvPr id="29707" name="Rectangle 36"/>
          <p:cNvSpPr>
            <a:spLocks noChangeArrowheads="1"/>
          </p:cNvSpPr>
          <p:nvPr/>
        </p:nvSpPr>
        <p:spPr bwMode="auto">
          <a:xfrm>
            <a:off x="0" y="2914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29708" name="Rectangle 38"/>
          <p:cNvSpPr>
            <a:spLocks noChangeArrowheads="1"/>
          </p:cNvSpPr>
          <p:nvPr/>
        </p:nvSpPr>
        <p:spPr bwMode="auto">
          <a:xfrm>
            <a:off x="0" y="2905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0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25" grpId="0" autoUpdateAnimBg="0"/>
      <p:bldP spid="9001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1"/>
          <p:cNvGraphicFramePr>
            <a:graphicFrameLocks noChangeAspect="1"/>
          </p:cNvGraphicFramePr>
          <p:nvPr/>
        </p:nvGraphicFramePr>
        <p:xfrm>
          <a:off x="2951163" y="1233488"/>
          <a:ext cx="53340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674451" imgH="1038922" progId="Word.Picture.8">
                  <p:embed/>
                </p:oleObj>
              </mc:Choice>
              <mc:Fallback>
                <p:oleObj name="图片" r:id="rId2" imgW="2674451" imgH="1038922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233488"/>
                        <a:ext cx="5334000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13"/>
          <p:cNvSpPr>
            <a:spLocks noChangeArrowheads="1"/>
          </p:cNvSpPr>
          <p:nvPr/>
        </p:nvSpPr>
        <p:spPr bwMode="auto">
          <a:xfrm>
            <a:off x="576263" y="1279525"/>
            <a:ext cx="293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互导放大模型</a:t>
            </a:r>
          </a:p>
        </p:txBody>
      </p:sp>
      <p:sp>
        <p:nvSpPr>
          <p:cNvPr id="30724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30725" name="Rectangle 15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901136" name="Rectangle 16"/>
          <p:cNvSpPr>
            <a:spLocks noChangeArrowheads="1"/>
          </p:cNvSpPr>
          <p:nvPr/>
        </p:nvSpPr>
        <p:spPr bwMode="auto">
          <a:xfrm>
            <a:off x="647700" y="3937000"/>
            <a:ext cx="293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CC"/>
                </a:solidFill>
              </a:rPr>
              <a:t>隔离放大模型</a:t>
            </a:r>
          </a:p>
        </p:txBody>
      </p:sp>
      <p:graphicFrame>
        <p:nvGraphicFramePr>
          <p:cNvPr id="901139" name="Object 19"/>
          <p:cNvGraphicFramePr>
            <a:graphicFrameLocks noChangeAspect="1"/>
          </p:cNvGraphicFramePr>
          <p:nvPr/>
        </p:nvGraphicFramePr>
        <p:xfrm>
          <a:off x="3297238" y="3937000"/>
          <a:ext cx="3998912" cy="163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2001770" imgH="818439" progId="Word.Picture.8">
                  <p:embed/>
                </p:oleObj>
              </mc:Choice>
              <mc:Fallback>
                <p:oleObj name="图片" r:id="rId4" imgW="2001770" imgH="81843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238" y="3937000"/>
                        <a:ext cx="3998912" cy="163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22"/>
          <p:cNvSpPr>
            <a:spLocks noChangeArrowheads="1"/>
          </p:cNvSpPr>
          <p:nvPr/>
        </p:nvSpPr>
        <p:spPr bwMode="auto">
          <a:xfrm>
            <a:off x="0" y="2909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0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3725863" y="765175"/>
          <a:ext cx="5059362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3" imgW="2808139" imgH="1172759" progId="Word.Picture.8">
                  <p:embed/>
                </p:oleObj>
              </mc:Choice>
              <mc:Fallback>
                <p:oleObj name="图片" r:id="rId3" imgW="2808139" imgH="1172759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5863" y="765175"/>
                        <a:ext cx="5059362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490538" y="800100"/>
            <a:ext cx="2449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输入电阻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385888" y="1303338"/>
          <a:ext cx="10255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507780" imgH="444307" progId="Equation.3">
                  <p:embed/>
                </p:oleObj>
              </mc:Choice>
              <mc:Fallback>
                <p:oleObj name="公式" r:id="rId5" imgW="5077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1303338"/>
                        <a:ext cx="10255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4329113" y="2860675"/>
          <a:ext cx="4456112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7" imgW="2474934" imgH="1077583" progId="Word.Picture.8">
                  <p:embed/>
                </p:oleObj>
              </mc:Choice>
              <mc:Fallback>
                <p:oleObj name="图片" r:id="rId7" imgW="2474934" imgH="1077583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9113" y="2860675"/>
                        <a:ext cx="4456112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107950" y="4329113"/>
          <a:ext cx="4873625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9" imgW="2703428" imgH="1058475" progId="Word.Picture.8">
                  <p:embed/>
                </p:oleObj>
              </mc:Choice>
              <mc:Fallback>
                <p:oleObj name="图片" r:id="rId9" imgW="2703428" imgH="1058475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4329113"/>
                        <a:ext cx="4873625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1487488" y="2289175"/>
          <a:ext cx="166687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25480" imgH="431640" progId="Equation.DSMT4">
                  <p:embed/>
                </p:oleObj>
              </mc:Choice>
              <mc:Fallback>
                <p:oleObj name="Equation" r:id="rId11" imgW="825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289175"/>
                        <a:ext cx="166687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1619250" y="3300413"/>
          <a:ext cx="1563688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774364" imgH="444307" progId="Equation.3">
                  <p:embed/>
                </p:oleObj>
              </mc:Choice>
              <mc:Fallback>
                <p:oleObj name="公式" r:id="rId13" imgW="774364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300413"/>
                        <a:ext cx="1563688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754063" y="2455863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400" kern="0">
                <a:solidFill>
                  <a:srgbClr val="000000"/>
                </a:solidFill>
              </a:rPr>
              <a:t>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539750" y="765175"/>
            <a:ext cx="244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输出电阻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863600" y="3536950"/>
          <a:ext cx="2871788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54100" imgH="444500" progId="Equation.3">
                  <p:embed/>
                </p:oleObj>
              </mc:Choice>
              <mc:Fallback>
                <p:oleObj name="公式" r:id="rId2" imgW="10541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536950"/>
                        <a:ext cx="2871788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464050" y="3897313"/>
            <a:ext cx="4181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>
                <a:solidFill>
                  <a:srgbClr val="CC0066"/>
                </a:solidFill>
                <a:latin typeface="宋体" pitchFamily="2" charset="-122"/>
              </a:rPr>
              <a:t>注意：输入、输出电阻为交流电阻</a:t>
            </a:r>
            <a:endParaRPr lang="zh-CN" altLang="en-US" sz="2000" kern="0">
              <a:solidFill>
                <a:srgbClr val="CC0066"/>
              </a:solidFill>
            </a:endParaRPr>
          </a:p>
        </p:txBody>
      </p:sp>
      <p:graphicFrame>
        <p:nvGraphicFramePr>
          <p:cNvPr id="32774" name="Object 13"/>
          <p:cNvGraphicFramePr>
            <a:graphicFrameLocks noChangeAspect="1"/>
          </p:cNvGraphicFramePr>
          <p:nvPr/>
        </p:nvGraphicFramePr>
        <p:xfrm>
          <a:off x="2051050" y="1449388"/>
          <a:ext cx="554196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4" imgW="2769997" imgH="1048741" progId="Word.Picture.8">
                  <p:embed/>
                </p:oleObj>
              </mc:Choice>
              <mc:Fallback>
                <p:oleObj name="图片" r:id="rId4" imgW="2769997" imgH="104874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449388"/>
                        <a:ext cx="5541963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33795" name="Rectangle 7"/>
          <p:cNvSpPr>
            <a:spLocks noChangeArrowheads="1"/>
          </p:cNvSpPr>
          <p:nvPr/>
        </p:nvSpPr>
        <p:spPr bwMode="auto">
          <a:xfrm>
            <a:off x="530225" y="765175"/>
            <a:ext cx="2449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3.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增益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827088" y="1289552"/>
            <a:ext cx="7777162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宋体" pitchFamily="2" charset="-122"/>
              </a:rPr>
              <a:t>    </a:t>
            </a:r>
            <a:r>
              <a:rPr lang="zh-CN" altLang="en-US" sz="2400" kern="0" dirty="0">
                <a:solidFill>
                  <a:srgbClr val="000000"/>
                </a:solidFill>
                <a:latin typeface="宋体" pitchFamily="2" charset="-122"/>
              </a:rPr>
              <a:t>反映放大电路在输入信号控制下，将供电电源能量转换为输出信号能量的能力。</a:t>
            </a:r>
            <a:endParaRPr lang="zh-CN" altLang="en-US" sz="240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522425"/>
              </p:ext>
            </p:extLst>
          </p:nvPr>
        </p:nvGraphicFramePr>
        <p:xfrm>
          <a:off x="1684680" y="4137542"/>
          <a:ext cx="342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800" imgH="254000" progId="Equation.3">
                  <p:embed/>
                </p:oleObj>
              </mc:Choice>
              <mc:Fallback>
                <p:oleObj name="公式" r:id="rId2" imgW="17018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80" y="4137542"/>
                        <a:ext cx="342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166621"/>
              </p:ext>
            </p:extLst>
          </p:nvPr>
        </p:nvGraphicFramePr>
        <p:xfrm>
          <a:off x="1310500" y="2315077"/>
          <a:ext cx="110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45863" imgH="444307" progId="Equation.3">
                  <p:embed/>
                </p:oleObj>
              </mc:Choice>
              <mc:Fallback>
                <p:oleObj name="公式" r:id="rId4" imgW="545863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0500" y="2315077"/>
                        <a:ext cx="110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3518574"/>
              </p:ext>
            </p:extLst>
          </p:nvPr>
        </p:nvGraphicFramePr>
        <p:xfrm>
          <a:off x="2760875" y="2315077"/>
          <a:ext cx="1000125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95085" imgH="444307" progId="Equation.3">
                  <p:embed/>
                </p:oleObj>
              </mc:Choice>
              <mc:Fallback>
                <p:oleObj name="公式" r:id="rId6" imgW="49508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875" y="2315077"/>
                        <a:ext cx="1000125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926345"/>
              </p:ext>
            </p:extLst>
          </p:nvPr>
        </p:nvGraphicFramePr>
        <p:xfrm>
          <a:off x="4106475" y="2315077"/>
          <a:ext cx="1077913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33169" imgH="444307" progId="Equation.3">
                  <p:embed/>
                </p:oleObj>
              </mc:Choice>
              <mc:Fallback>
                <p:oleObj name="公式" r:id="rId8" imgW="5331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475" y="2315077"/>
                        <a:ext cx="1077913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3276471"/>
              </p:ext>
            </p:extLst>
          </p:nvPr>
        </p:nvGraphicFramePr>
        <p:xfrm>
          <a:off x="5529863" y="2315077"/>
          <a:ext cx="10795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533169" imgH="444307" progId="Equation.3">
                  <p:embed/>
                </p:oleObj>
              </mc:Choice>
              <mc:Fallback>
                <p:oleObj name="公式" r:id="rId10" imgW="533169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863" y="2315077"/>
                        <a:ext cx="10795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24"/>
          <p:cNvGrpSpPr>
            <a:grpSpLocks/>
          </p:cNvGrpSpPr>
          <p:nvPr/>
        </p:nvGrpSpPr>
        <p:grpSpPr bwMode="auto">
          <a:xfrm>
            <a:off x="827088" y="3372798"/>
            <a:ext cx="6154737" cy="539751"/>
            <a:chOff x="591" y="2069"/>
            <a:chExt cx="3877" cy="340"/>
          </a:xfrm>
        </p:grpSpPr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591" y="2069"/>
              <a:ext cx="73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400" kern="0">
                  <a:solidFill>
                    <a:srgbClr val="000000"/>
                  </a:solidFill>
                  <a:latin typeface="宋体" pitchFamily="2" charset="-122"/>
                </a:rPr>
                <a:t>其中</a:t>
              </a:r>
              <a:endParaRPr lang="zh-CN" altLang="en-US" sz="2400" kern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3808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4531074"/>
                </p:ext>
              </p:extLst>
            </p:nvPr>
          </p:nvGraphicFramePr>
          <p:xfrm>
            <a:off x="1132" y="2104"/>
            <a:ext cx="1319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0" imgH="241200" progId="Equation.DSMT4">
                    <p:embed/>
                  </p:oleObj>
                </mc:Choice>
                <mc:Fallback>
                  <p:oleObj name="Equation" r:id="rId12" imgW="77436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2" y="2104"/>
                          <a:ext cx="1319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19"/>
            <p:cNvSpPr>
              <a:spLocks noChangeArrowheads="1"/>
            </p:cNvSpPr>
            <p:nvPr/>
          </p:nvSpPr>
          <p:spPr bwMode="auto">
            <a:xfrm>
              <a:off x="2439" y="2069"/>
              <a:ext cx="202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400" kern="0" dirty="0">
                  <a:solidFill>
                    <a:srgbClr val="000000"/>
                  </a:solidFill>
                  <a:latin typeface="宋体" pitchFamily="2" charset="-122"/>
                </a:rPr>
                <a:t>常用分贝（</a:t>
              </a:r>
              <a:r>
                <a:rPr lang="en-US" altLang="zh-CN" sz="2400" kern="0" dirty="0">
                  <a:solidFill>
                    <a:srgbClr val="000000"/>
                  </a:solidFill>
                  <a:latin typeface="宋体" pitchFamily="2" charset="-122"/>
                </a:rPr>
                <a:t>dB</a:t>
              </a:r>
              <a:r>
                <a:rPr lang="zh-CN" altLang="en-US" sz="2400" kern="0" dirty="0">
                  <a:solidFill>
                    <a:srgbClr val="000000"/>
                  </a:solidFill>
                  <a:latin typeface="宋体" pitchFamily="2" charset="-122"/>
                </a:rPr>
                <a:t>）表示。</a:t>
              </a:r>
              <a:endParaRPr lang="zh-CN" altLang="en-US" sz="2400" kern="0" dirty="0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1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196659"/>
              </p:ext>
            </p:extLst>
          </p:nvPr>
        </p:nvGraphicFramePr>
        <p:xfrm>
          <a:off x="1685925" y="4716859"/>
          <a:ext cx="3378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675673" imgH="253890" progId="Equation.3">
                  <p:embed/>
                </p:oleObj>
              </mc:Choice>
              <mc:Fallback>
                <p:oleObj name="公式" r:id="rId14" imgW="1675673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716859"/>
                        <a:ext cx="3378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333493"/>
              </p:ext>
            </p:extLst>
          </p:nvPr>
        </p:nvGraphicFramePr>
        <p:xfrm>
          <a:off x="1684680" y="5301456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726451" imgH="215806" progId="Equation.3">
                  <p:embed/>
                </p:oleObj>
              </mc:Choice>
              <mc:Fallback>
                <p:oleObj name="公式" r:id="rId16" imgW="172645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680" y="5301456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0489550"/>
              </p:ext>
            </p:extLst>
          </p:nvPr>
        </p:nvGraphicFramePr>
        <p:xfrm>
          <a:off x="6954838" y="2257927"/>
          <a:ext cx="11049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5760" imgH="444240" progId="Equation.DSMT4">
                  <p:embed/>
                </p:oleObj>
              </mc:Choice>
              <mc:Fallback>
                <p:oleObj name="Equation" r:id="rId18" imgW="545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838" y="2257927"/>
                        <a:ext cx="1104900" cy="88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1.1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sp>
        <p:nvSpPr>
          <p:cNvPr id="881677" name="Rectangle 13"/>
          <p:cNvSpPr>
            <a:spLocks noChangeArrowheads="1"/>
          </p:cNvSpPr>
          <p:nvPr/>
        </p:nvSpPr>
        <p:spPr bwMode="auto">
          <a:xfrm>
            <a:off x="1187450" y="1124744"/>
            <a:ext cx="741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信号是信息的载体或表达形式</a:t>
            </a:r>
          </a:p>
        </p:txBody>
      </p:sp>
      <p:sp>
        <p:nvSpPr>
          <p:cNvPr id="881678" name="Rectangle 14"/>
          <p:cNvSpPr>
            <a:spLocks noChangeArrowheads="1"/>
          </p:cNvSpPr>
          <p:nvPr/>
        </p:nvSpPr>
        <p:spPr bwMode="auto">
          <a:xfrm>
            <a:off x="2771775" y="5013325"/>
            <a:ext cx="424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微音器输出的某一段信号的波形</a:t>
            </a:r>
          </a:p>
        </p:txBody>
      </p:sp>
      <p:pic>
        <p:nvPicPr>
          <p:cNvPr id="881679" name="Picture 15" descr="未标题-2 拷贝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053555"/>
            <a:ext cx="583247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677" grpId="0"/>
      <p:bldP spid="88167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871538" y="1163638"/>
            <a:ext cx="34845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宋体" pitchFamily="2" charset="-122"/>
              </a:rPr>
              <a:t>A.</a:t>
            </a:r>
            <a:r>
              <a:rPr lang="zh-CN" altLang="en-US" sz="2400" kern="0">
                <a:solidFill>
                  <a:srgbClr val="000000"/>
                </a:solidFill>
                <a:latin typeface="宋体" pitchFamily="2" charset="-122"/>
              </a:rPr>
              <a:t>频率响应及带宽 </a:t>
            </a: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703263" y="2528888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>
                <a:solidFill>
                  <a:srgbClr val="000000"/>
                </a:solidFill>
                <a:latin typeface="宋体" pitchFamily="2" charset="-122"/>
              </a:rPr>
              <a:t>电压增益可表示为</a:t>
            </a:r>
            <a:endParaRPr lang="zh-CN" altLang="en-US" sz="2000" kern="0">
              <a:solidFill>
                <a:srgbClr val="000000"/>
              </a:solidFill>
            </a:endParaRPr>
          </a:p>
        </p:txBody>
      </p:sp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611188" y="3073400"/>
          <a:ext cx="20574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30300" imgH="457200" progId="Equation.3">
                  <p:embed/>
                </p:oleObj>
              </mc:Choice>
              <mc:Fallback>
                <p:oleObj name="Equation" r:id="rId2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73400"/>
                        <a:ext cx="20574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684213" y="1628775"/>
            <a:ext cx="7885112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200" kern="0">
                <a:solidFill>
                  <a:srgbClr val="0000CC"/>
                </a:solidFill>
                <a:latin typeface="宋体" pitchFamily="2" charset="-122"/>
              </a:rPr>
              <a:t>    </a:t>
            </a:r>
            <a:r>
              <a:rPr lang="zh-CN" altLang="en-US" sz="2200" kern="0">
                <a:solidFill>
                  <a:srgbClr val="0000CC"/>
                </a:solidFill>
                <a:latin typeface="宋体" pitchFamily="2" charset="-122"/>
              </a:rPr>
              <a:t>在输入正弦信号情况下，输出随输入信号频率连续变化的稳态响应，称为放大电路的频率响应。</a:t>
            </a:r>
            <a:endParaRPr lang="zh-CN" altLang="en-US" sz="2200" kern="0">
              <a:solidFill>
                <a:srgbClr val="0000CC"/>
              </a:solidFill>
            </a:endParaRPr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971550" y="3997325"/>
          <a:ext cx="31448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26451" imgH="482391" progId="Equation.3">
                  <p:embed/>
                </p:oleObj>
              </mc:Choice>
              <mc:Fallback>
                <p:oleObj name="Equation" r:id="rId4" imgW="1726451" imgH="4823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997325"/>
                        <a:ext cx="31448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444500" y="5059363"/>
            <a:ext cx="3190875" cy="457200"/>
            <a:chOff x="280" y="3187"/>
            <a:chExt cx="2010" cy="288"/>
          </a:xfrm>
        </p:grpSpPr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280" y="3187"/>
              <a:ext cx="9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1pPr>
              <a:lvl2pPr marL="762000" indent="-28575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30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2pPr>
              <a:lvl3pPr marL="11811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8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3pPr>
              <a:lvl4pPr marL="1600200" indent="-228600" algn="l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4pPr>
              <a:lvl5pPr marL="2057400" indent="-228600" algn="l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5pPr>
              <a:lvl6pPr marL="25146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6pPr>
              <a:lvl7pPr marL="29718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7pPr>
              <a:lvl8pPr marL="34290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8pPr>
              <a:lvl9pPr marL="3886200" indent="-228600" fontAlgn="base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2400" b="1">
                  <a:solidFill>
                    <a:schemeClr val="tx1"/>
                  </a:solidFill>
                  <a:latin typeface="Arial Narrow" pitchFamily="34" charset="0"/>
                  <a:ea typeface="楷体_GB2312" pitchFamily="49" charset="-122"/>
                </a:defRPr>
              </a:lvl9pPr>
            </a:lstStyle>
            <a:p>
              <a:pPr algn="just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  <a:defRPr/>
              </a:pPr>
              <a:r>
                <a:rPr lang="zh-CN" altLang="en-US" sz="2000" kern="0" dirty="0">
                  <a:solidFill>
                    <a:srgbClr val="000000"/>
                  </a:solidFill>
                  <a:latin typeface="宋体" pitchFamily="2" charset="-122"/>
                </a:rPr>
                <a:t>或写为</a:t>
              </a:r>
              <a:endParaRPr lang="zh-CN" altLang="en-US" sz="2000" kern="0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4830" name="Object 14"/>
            <p:cNvGraphicFramePr>
              <a:graphicFrameLocks noChangeAspect="1"/>
            </p:cNvGraphicFramePr>
            <p:nvPr/>
          </p:nvGraphicFramePr>
          <p:xfrm>
            <a:off x="978" y="3193"/>
            <a:ext cx="131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143000" imgH="228600" progId="Equation.3">
                    <p:embed/>
                  </p:oleObj>
                </mc:Choice>
                <mc:Fallback>
                  <p:oleObj name="公式" r:id="rId6" imgW="1143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3193"/>
                          <a:ext cx="1312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4535488" y="4005263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>
                <a:solidFill>
                  <a:srgbClr val="000000"/>
                </a:solidFill>
                <a:latin typeface="宋体" pitchFamily="2" charset="-122"/>
              </a:rPr>
              <a:t>其中</a:t>
            </a:r>
            <a:endParaRPr lang="zh-CN" altLang="en-US" sz="2000" kern="0">
              <a:solidFill>
                <a:srgbClr val="000000"/>
              </a:solidFill>
            </a:endParaRPr>
          </a:p>
        </p:txBody>
      </p:sp>
      <p:graphicFrame>
        <p:nvGraphicFramePr>
          <p:cNvPr id="12" name="Object 16"/>
          <p:cNvGraphicFramePr>
            <a:graphicFrameLocks noChangeAspect="1"/>
          </p:cNvGraphicFramePr>
          <p:nvPr/>
        </p:nvGraphicFramePr>
        <p:xfrm>
          <a:off x="4751388" y="4400550"/>
          <a:ext cx="365601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06600" imgH="457200" progId="Equation.3">
                  <p:embed/>
                </p:oleObj>
              </mc:Choice>
              <mc:Fallback>
                <p:oleObj name="Equation" r:id="rId8" imgW="200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4400550"/>
                        <a:ext cx="3656012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7"/>
          <p:cNvGraphicFramePr>
            <a:graphicFrameLocks noChangeAspect="1"/>
          </p:cNvGraphicFramePr>
          <p:nvPr/>
        </p:nvGraphicFramePr>
        <p:xfrm>
          <a:off x="4716463" y="5300663"/>
          <a:ext cx="4257675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36800" imgH="203200" progId="Equation.3">
                  <p:embed/>
                </p:oleObj>
              </mc:Choice>
              <mc:Fallback>
                <p:oleObj name="Equation" r:id="rId10" imgW="2336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300663"/>
                        <a:ext cx="4257675" cy="36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8" name="Picture 22" descr="未命名-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57450"/>
            <a:ext cx="4894263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1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331" y="4142855"/>
            <a:ext cx="3201323" cy="2216300"/>
          </a:xfrm>
          <a:prstGeom prst="rect">
            <a:avLst/>
          </a:prstGeom>
        </p:spPr>
      </p:pic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015" y="2492896"/>
            <a:ext cx="5081344" cy="2663562"/>
          </a:xfrm>
          <a:prstGeom prst="rect">
            <a:avLst/>
          </a:prstGeom>
        </p:spPr>
      </p:pic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481013" y="2066925"/>
            <a:ext cx="839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>
                <a:solidFill>
                  <a:srgbClr val="000000"/>
                </a:solidFill>
                <a:latin typeface="宋体" pitchFamily="2" charset="-122"/>
              </a:rPr>
              <a:t>其中</a:t>
            </a:r>
            <a:endParaRPr lang="zh-CN" altLang="en-US" sz="2000" kern="0">
              <a:solidFill>
                <a:srgbClr val="000000"/>
              </a:solidFill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1419225" y="2165350"/>
          <a:ext cx="18065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17115" imgH="203112" progId="Equation.3">
                  <p:embed/>
                </p:oleObj>
              </mc:Choice>
              <mc:Fallback>
                <p:oleObj name="公式" r:id="rId4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165350"/>
                        <a:ext cx="18065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1304925" y="1655763"/>
            <a:ext cx="45799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2000" kern="0">
                <a:solidFill>
                  <a:srgbClr val="000000"/>
                </a:solidFill>
                <a:latin typeface="宋体" pitchFamily="2" charset="-122"/>
              </a:rPr>
              <a:t>普通音响系统放大电路的幅频响应</a:t>
            </a:r>
            <a:endParaRPr lang="zh-CN" altLang="en-US" sz="2000" kern="0">
              <a:solidFill>
                <a:srgbClr val="000000"/>
              </a:solidFill>
            </a:endParaRP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1419225" y="2570163"/>
          <a:ext cx="180657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117115" imgH="203112" progId="Equation.3">
                  <p:embed/>
                </p:oleObj>
              </mc:Choice>
              <mc:Fallback>
                <p:oleObj name="公式" r:id="rId6" imgW="111711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570163"/>
                        <a:ext cx="1806575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/>
        </p:nvGraphicFramePr>
        <p:xfrm>
          <a:off x="611188" y="2930525"/>
          <a:ext cx="2789237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726451" imgH="203112" progId="Equation.3">
                  <p:embed/>
                </p:oleObj>
              </mc:Choice>
              <mc:Fallback>
                <p:oleObj name="公式" r:id="rId8" imgW="17264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30525"/>
                        <a:ext cx="2789237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538163" y="3362325"/>
          <a:ext cx="24622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524000" imgH="203200" progId="Equation.3">
                  <p:embed/>
                </p:oleObj>
              </mc:Choice>
              <mc:Fallback>
                <p:oleObj name="公式" r:id="rId10" imgW="1524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3362325"/>
                        <a:ext cx="2462212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5111750" y="1457325"/>
            <a:ext cx="2328863" cy="927100"/>
            <a:chOff x="3355" y="1184"/>
            <a:chExt cx="1467" cy="584"/>
          </a:xfrm>
        </p:grpSpPr>
        <p:sp>
          <p:nvSpPr>
            <p:cNvPr id="35857" name="AutoShape 23"/>
            <p:cNvSpPr>
              <a:spLocks noChangeArrowheads="1"/>
            </p:cNvSpPr>
            <p:nvPr/>
          </p:nvSpPr>
          <p:spPr bwMode="auto">
            <a:xfrm>
              <a:off x="3355" y="1184"/>
              <a:ext cx="1444" cy="573"/>
            </a:xfrm>
            <a:prstGeom prst="wedgeEllipseCallout">
              <a:avLst>
                <a:gd name="adj1" fmla="val -49305"/>
                <a:gd name="adj2" fmla="val 183408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3dB </a:t>
              </a: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频率点（半功率点）</a:t>
              </a:r>
              <a:endParaRPr kumimoji="1" lang="zh-CN" altLang="en-US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AutoShape 24"/>
            <p:cNvSpPr>
              <a:spLocks noChangeArrowheads="1"/>
            </p:cNvSpPr>
            <p:nvPr/>
          </p:nvSpPr>
          <p:spPr bwMode="auto">
            <a:xfrm>
              <a:off x="3378" y="1195"/>
              <a:ext cx="1444" cy="573"/>
            </a:xfrm>
            <a:prstGeom prst="wedgeEllipseCallout">
              <a:avLst>
                <a:gd name="adj1" fmla="val 63627"/>
                <a:gd name="adj2" fmla="val 181404"/>
              </a:avLst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en-US" altLang="zh-CN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3dB </a:t>
              </a:r>
              <a:r>
                <a:rPr kumimoji="1" lang="zh-CN" altLang="en-US" sz="18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频率点（半功率点）</a:t>
              </a:r>
              <a:endParaRPr kumimoji="1" lang="zh-CN" altLang="en-US" sz="18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424656" y="3741738"/>
            <a:ext cx="3646488" cy="423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zh-CN" altLang="en-US" sz="1800" kern="0" dirty="0">
                <a:latin typeface="宋体" pitchFamily="2" charset="-122"/>
              </a:rPr>
              <a:t>直流放大电路的幅频响应</a:t>
            </a:r>
            <a:endParaRPr lang="zh-CN" altLang="en-US" sz="1800" kern="0" dirty="0"/>
          </a:p>
        </p:txBody>
      </p:sp>
      <p:sp>
        <p:nvSpPr>
          <p:cNvPr id="35855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18" name="Rectangle 33"/>
          <p:cNvSpPr>
            <a:spLocks noChangeArrowheads="1"/>
          </p:cNvSpPr>
          <p:nvPr/>
        </p:nvSpPr>
        <p:spPr bwMode="auto">
          <a:xfrm>
            <a:off x="871538" y="1163638"/>
            <a:ext cx="34845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>
                <a:solidFill>
                  <a:srgbClr val="000000"/>
                </a:solidFill>
                <a:latin typeface="宋体" pitchFamily="2" charset="-122"/>
              </a:rPr>
              <a:t>A.</a:t>
            </a:r>
            <a:r>
              <a:rPr lang="zh-CN" altLang="en-US" sz="2400" kern="0">
                <a:solidFill>
                  <a:srgbClr val="000000"/>
                </a:solidFill>
                <a:latin typeface="宋体" pitchFamily="2" charset="-122"/>
              </a:rPr>
              <a:t>频率响应及带宽 </a:t>
            </a: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805650"/>
              </p:ext>
            </p:extLst>
          </p:nvPr>
        </p:nvGraphicFramePr>
        <p:xfrm>
          <a:off x="4752020" y="980728"/>
          <a:ext cx="3679889" cy="405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icture" r:id="rId2" imgW="2044383" imgH="2250096" progId="Word.Picture.8">
                  <p:embed/>
                </p:oleObj>
              </mc:Choice>
              <mc:Fallback>
                <p:oleObj name="Picture" r:id="rId2" imgW="2044383" imgH="2250096" progId="Word.Picture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2020" y="980728"/>
                        <a:ext cx="3679889" cy="40501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3" name="Rectangle 33"/>
          <p:cNvSpPr>
            <a:spLocks noChangeArrowheads="1"/>
          </p:cNvSpPr>
          <p:nvPr/>
        </p:nvSpPr>
        <p:spPr bwMode="auto">
          <a:xfrm>
            <a:off x="871538" y="1295401"/>
            <a:ext cx="380847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宋体" pitchFamily="2" charset="-122"/>
              </a:rPr>
              <a:t>B.</a:t>
            </a:r>
            <a:r>
              <a:rPr lang="zh-CN" altLang="en-US" sz="2400" kern="0" dirty="0">
                <a:solidFill>
                  <a:srgbClr val="000000"/>
                </a:solidFill>
                <a:latin typeface="宋体" pitchFamily="2" charset="-122"/>
              </a:rPr>
              <a:t>频率失真（线性失真）</a:t>
            </a:r>
            <a:endParaRPr lang="zh-CN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4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11188" y="1808163"/>
            <a:ext cx="4140200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放大基波幅值的倍数大于放大二次谐波的倍数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时，复合波形出现失真。</a:t>
            </a: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576263" y="3486150"/>
            <a:ext cx="2482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幅度失真：</a:t>
            </a:r>
            <a:endParaRPr lang="zh-CN" altLang="en-US" sz="2400"/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647700" y="3973513"/>
            <a:ext cx="3671888" cy="1516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放大电路对信号中不同频率分量的放大倍数不同而产生的失真。</a:t>
            </a:r>
          </a:p>
        </p:txBody>
      </p:sp>
    </p:spTree>
    <p:extLst>
      <p:ext uri="{BB962C8B-B14F-4D97-AF65-F5344CB8AC3E}">
        <p14:creationId xmlns:p14="http://schemas.microsoft.com/office/powerpoint/2010/main" val="165379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utoUpdateAnimBg="0"/>
      <p:bldP spid="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4991" name="Object 15"/>
          <p:cNvGraphicFramePr>
            <a:graphicFrameLocks noChangeAspect="1"/>
          </p:cNvGraphicFramePr>
          <p:nvPr/>
        </p:nvGraphicFramePr>
        <p:xfrm>
          <a:off x="4751388" y="981075"/>
          <a:ext cx="3803650" cy="392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114434" imgH="2189351" progId="Word.Picture.8">
                  <p:embed/>
                </p:oleObj>
              </mc:Choice>
              <mc:Fallback>
                <p:oleObj name="图片" r:id="rId2" imgW="2114434" imgH="2189351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388" y="981075"/>
                        <a:ext cx="3803650" cy="3922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988" name="Rectangle 12"/>
          <p:cNvSpPr>
            <a:spLocks noChangeArrowheads="1"/>
          </p:cNvSpPr>
          <p:nvPr/>
        </p:nvSpPr>
        <p:spPr bwMode="auto">
          <a:xfrm>
            <a:off x="611188" y="1746114"/>
            <a:ext cx="3708400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基波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分量和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二次谐波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分量经放大电路产生不同</a:t>
            </a:r>
            <a:r>
              <a:rPr lang="zh-CN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时延，则复合波形出现失真。</a:t>
            </a:r>
          </a:p>
        </p:txBody>
      </p:sp>
      <p:sp>
        <p:nvSpPr>
          <p:cNvPr id="894989" name="Rectangle 13"/>
          <p:cNvSpPr>
            <a:spLocks noChangeArrowheads="1"/>
          </p:cNvSpPr>
          <p:nvPr/>
        </p:nvSpPr>
        <p:spPr bwMode="auto">
          <a:xfrm>
            <a:off x="576263" y="3582851"/>
            <a:ext cx="24479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latin typeface="宋体" panose="02010600030101010101" pitchFamily="2" charset="-122"/>
              </a:rPr>
              <a:t>相位失真：</a:t>
            </a:r>
            <a:endParaRPr lang="zh-CN" altLang="en-US" sz="2400"/>
          </a:p>
        </p:txBody>
      </p:sp>
      <p:sp>
        <p:nvSpPr>
          <p:cNvPr id="894990" name="Rectangle 14"/>
          <p:cNvSpPr>
            <a:spLocks noChangeArrowheads="1"/>
          </p:cNvSpPr>
          <p:nvPr/>
        </p:nvSpPr>
        <p:spPr bwMode="auto">
          <a:xfrm>
            <a:off x="647700" y="4002695"/>
            <a:ext cx="3671888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放大电路对信号中不同频率分量产生的时延不同而出现的失真。</a:t>
            </a:r>
          </a:p>
        </p:txBody>
      </p:sp>
      <p:sp>
        <p:nvSpPr>
          <p:cNvPr id="894993" name="Rectangle 17"/>
          <p:cNvSpPr>
            <a:spLocks noChangeArrowheads="1"/>
          </p:cNvSpPr>
          <p:nvPr/>
        </p:nvSpPr>
        <p:spPr bwMode="auto">
          <a:xfrm>
            <a:off x="647700" y="5373216"/>
            <a:ext cx="790733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>
                <a:srgbClr val="0000FF"/>
              </a:buClr>
              <a:buSzPct val="85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幅度失真和相位失真通常都是同时发生的，它们统称为频率失真，也称为线性失真。</a:t>
            </a:r>
          </a:p>
        </p:txBody>
      </p:sp>
      <p:sp>
        <p:nvSpPr>
          <p:cNvPr id="10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>
                <a:solidFill>
                  <a:srgbClr val="000000"/>
                </a:solidFill>
                <a:latin typeface="楷体_GB2312"/>
              </a:rPr>
              <a:t>4. </a:t>
            </a:r>
            <a:r>
              <a:rPr lang="zh-CN" altLang="en-US" sz="2800">
                <a:solidFill>
                  <a:srgbClr val="000000"/>
                </a:solidFill>
                <a:latin typeface="楷体_GB2312"/>
              </a:rPr>
              <a:t>频率响应</a:t>
            </a:r>
          </a:p>
        </p:txBody>
      </p:sp>
      <p:sp>
        <p:nvSpPr>
          <p:cNvPr id="11" name="Rectangle 33"/>
          <p:cNvSpPr>
            <a:spLocks noChangeArrowheads="1"/>
          </p:cNvSpPr>
          <p:nvPr/>
        </p:nvSpPr>
        <p:spPr bwMode="auto">
          <a:xfrm>
            <a:off x="871538" y="1295401"/>
            <a:ext cx="3808474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1pPr>
            <a:lvl2pPr marL="762000" indent="-28575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30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2pPr>
            <a:lvl3pPr marL="11811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8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3pPr>
            <a:lvl4pPr marL="1600200" indent="-228600"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4pPr>
            <a:lvl5pPr marL="2057400" indent="-228600" algn="l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5pPr>
            <a:lvl6pPr marL="25146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6pPr>
            <a:lvl7pPr marL="29718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7pPr>
            <a:lvl8pPr marL="34290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8pPr>
            <a:lvl9pPr marL="3886200" indent="-22860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 b="1">
                <a:solidFill>
                  <a:schemeClr val="tx1"/>
                </a:solidFill>
                <a:latin typeface="Arial Narrow" pitchFamily="34" charset="0"/>
                <a:ea typeface="楷体_GB2312" pitchFamily="49" charset="-122"/>
              </a:defRPr>
            </a:lvl9pPr>
          </a:lstStyle>
          <a:p>
            <a:pPr algn="just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宋体" pitchFamily="2" charset="-122"/>
              </a:rPr>
              <a:t>B.</a:t>
            </a:r>
            <a:r>
              <a:rPr lang="zh-CN" altLang="en-US" sz="2400" kern="0" dirty="0">
                <a:solidFill>
                  <a:srgbClr val="000000"/>
                </a:solidFill>
                <a:latin typeface="宋体" pitchFamily="2" charset="-122"/>
              </a:rPr>
              <a:t>频率失真（线性失真）</a:t>
            </a:r>
            <a:endParaRPr lang="zh-CN" altLang="en-US" sz="2400" kern="0" dirty="0">
              <a:solidFill>
                <a:srgbClr val="000000"/>
              </a:solidFill>
            </a:endParaRPr>
          </a:p>
        </p:txBody>
      </p: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4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9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9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894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9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88" grpId="0"/>
      <p:bldP spid="894989" grpId="0" autoUpdateAnimBg="0"/>
      <p:bldP spid="894990" grpId="0" autoUpdateAnimBg="0"/>
      <p:bldP spid="89499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602088" y="6356350"/>
            <a:ext cx="7620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515938" y="749300"/>
            <a:ext cx="34639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  <a:latin typeface="楷体_GB2312"/>
              </a:rPr>
              <a:t>5. </a:t>
            </a: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非线性失真</a:t>
            </a:r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1295400" y="0"/>
            <a:ext cx="658971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1.5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放大电路的主要性能指标</a:t>
            </a:r>
          </a:p>
        </p:txBody>
      </p: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997470" y="1363432"/>
            <a:ext cx="364653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由元器件非线性特性引起的失真。</a:t>
            </a:r>
            <a:endParaRPr kumimoji="1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356245" y="2403475"/>
            <a:ext cx="2516188" cy="465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非线性失真系数</a:t>
            </a:r>
            <a:r>
              <a:rPr kumimoji="1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kumimoji="1" lang="en-US" altLang="zh-CN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 panose="02010600030101010101" pitchFamily="2" charset="-122"/>
            </a:endParaRPr>
          </a:p>
        </p:txBody>
      </p:sp>
      <p:graphicFrame>
        <p:nvGraphicFramePr>
          <p:cNvPr id="24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520037"/>
              </p:ext>
            </p:extLst>
          </p:nvPr>
        </p:nvGraphicFramePr>
        <p:xfrm>
          <a:off x="1527695" y="2960688"/>
          <a:ext cx="2882900" cy="153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698400" progId="Equation.3">
                  <p:embed/>
                </p:oleObj>
              </mc:Choice>
              <mc:Fallback>
                <p:oleObj name="Equation" r:id="rId2" imgW="1295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695" y="2960688"/>
                        <a:ext cx="2882900" cy="1535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18895" y="4584571"/>
            <a:ext cx="450050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2000" indent="-285750" algn="l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1100" indent="-228600" algn="l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5000"/>
              <a:buFont typeface="Monotype Sorts" pitchFamily="2" charset="2"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        V</a:t>
            </a:r>
            <a:r>
              <a:rPr kumimoji="1" lang="en-US" altLang="zh-CN" sz="2400" b="1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o1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是输出电压信号基波分量的有效值，</a:t>
            </a:r>
            <a:r>
              <a:rPr kumimoji="1" lang="en-US" altLang="zh-CN" sz="24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o</a:t>
            </a:r>
            <a:r>
              <a:rPr kumimoji="1" lang="en-US" altLang="zh-CN" sz="2400" b="1" i="1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是高次谐波分量的有效值，</a:t>
            </a:r>
            <a:r>
              <a:rPr kumimoji="1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kumimoji="1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为正整数。</a:t>
            </a:r>
          </a:p>
        </p:txBody>
      </p:sp>
      <p:pic>
        <p:nvPicPr>
          <p:cNvPr id="26" name="Picture 11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758" y="981075"/>
            <a:ext cx="2787650" cy="21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2" descr="未标题-4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220" y="3500438"/>
            <a:ext cx="2597150" cy="226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>
                <a:solidFill>
                  <a:srgbClr val="0000CC"/>
                </a:solidFill>
                <a:latin typeface="Times New Roman" panose="02020603050405020304" pitchFamily="18" charset="0"/>
              </a:rPr>
              <a:t>1.1  </a:t>
            </a:r>
            <a:r>
              <a:rPr lang="zh-CN" altLang="en-US" sz="3600">
                <a:solidFill>
                  <a:srgbClr val="0000CC"/>
                </a:solidFill>
                <a:latin typeface="Times New Roman" panose="02020603050405020304" pitchFamily="18" charset="0"/>
              </a:rPr>
              <a:t>信号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708889" y="1087381"/>
            <a:ext cx="4248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Arial Narrow" panose="020B0606020202030204" pitchFamily="34" charset="0"/>
                <a:ea typeface="楷体_GB2312"/>
                <a:cs typeface="楷体_GB2312"/>
              </a:rPr>
              <a:t>电信号的电路表示</a:t>
            </a:r>
          </a:p>
        </p:txBody>
      </p:sp>
      <p:graphicFrame>
        <p:nvGraphicFramePr>
          <p:cNvPr id="887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156525"/>
              </p:ext>
            </p:extLst>
          </p:nvPr>
        </p:nvGraphicFramePr>
        <p:xfrm>
          <a:off x="3995738" y="4205176"/>
          <a:ext cx="11271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07780" imgH="444307" progId="Equation.3">
                  <p:embed/>
                </p:oleObj>
              </mc:Choice>
              <mc:Fallback>
                <p:oleObj name="公式" r:id="rId2" imgW="507780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205176"/>
                        <a:ext cx="11271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7851" name="Group 43"/>
          <p:cNvGrpSpPr>
            <a:grpSpLocks/>
          </p:cNvGrpSpPr>
          <p:nvPr/>
        </p:nvGrpSpPr>
        <p:grpSpPr bwMode="auto">
          <a:xfrm>
            <a:off x="3671888" y="3143139"/>
            <a:ext cx="1760537" cy="1006475"/>
            <a:chOff x="2339" y="2217"/>
            <a:chExt cx="1109" cy="634"/>
          </a:xfrm>
        </p:grpSpPr>
        <p:sp>
          <p:nvSpPr>
            <p:cNvPr id="11279" name="Rectangle 44"/>
            <p:cNvSpPr>
              <a:spLocks noChangeArrowheads="1"/>
            </p:cNvSpPr>
            <p:nvPr/>
          </p:nvSpPr>
          <p:spPr bwMode="auto">
            <a:xfrm>
              <a:off x="2339" y="2217"/>
              <a:ext cx="29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戴维宁</a:t>
              </a:r>
            </a:p>
          </p:txBody>
        </p:sp>
        <p:sp>
          <p:nvSpPr>
            <p:cNvPr id="11280" name="Rectangle 45"/>
            <p:cNvSpPr>
              <a:spLocks noChangeArrowheads="1"/>
            </p:cNvSpPr>
            <p:nvPr/>
          </p:nvSpPr>
          <p:spPr bwMode="auto">
            <a:xfrm>
              <a:off x="3150" y="2250"/>
              <a:ext cx="29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诺顿</a:t>
              </a:r>
            </a:p>
          </p:txBody>
        </p:sp>
      </p:grpSp>
      <p:grpSp>
        <p:nvGrpSpPr>
          <p:cNvPr id="887854" name="Group 46"/>
          <p:cNvGrpSpPr>
            <a:grpSpLocks/>
          </p:cNvGrpSpPr>
          <p:nvPr/>
        </p:nvGrpSpPr>
        <p:grpSpPr bwMode="auto">
          <a:xfrm>
            <a:off x="3779838" y="2312876"/>
            <a:ext cx="1535112" cy="749300"/>
            <a:chOff x="2423" y="1694"/>
            <a:chExt cx="967" cy="472"/>
          </a:xfrm>
        </p:grpSpPr>
        <p:sp>
          <p:nvSpPr>
            <p:cNvPr id="11277" name="Rectangle 47"/>
            <p:cNvSpPr>
              <a:spLocks noChangeArrowheads="1"/>
            </p:cNvSpPr>
            <p:nvPr/>
          </p:nvSpPr>
          <p:spPr bwMode="auto">
            <a:xfrm>
              <a:off x="2572" y="1694"/>
              <a:ext cx="6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转换</a:t>
              </a:r>
            </a:p>
          </p:txBody>
        </p:sp>
        <p:sp>
          <p:nvSpPr>
            <p:cNvPr id="11278" name="AutoShape 48"/>
            <p:cNvSpPr>
              <a:spLocks noChangeArrowheads="1"/>
            </p:cNvSpPr>
            <p:nvPr/>
          </p:nvSpPr>
          <p:spPr bwMode="auto">
            <a:xfrm>
              <a:off x="2423" y="1977"/>
              <a:ext cx="967" cy="189"/>
            </a:xfrm>
            <a:prstGeom prst="leftRightArrow">
              <a:avLst>
                <a:gd name="adj1" fmla="val 50000"/>
                <a:gd name="adj2" fmla="val 1023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87865" name="Group 57"/>
          <p:cNvGrpSpPr>
            <a:grpSpLocks/>
          </p:cNvGrpSpPr>
          <p:nvPr/>
        </p:nvGrpSpPr>
        <p:grpSpPr bwMode="auto">
          <a:xfrm>
            <a:off x="323850" y="2066814"/>
            <a:ext cx="3127375" cy="2336800"/>
            <a:chOff x="204" y="1539"/>
            <a:chExt cx="1970" cy="1472"/>
          </a:xfrm>
        </p:grpSpPr>
        <p:sp>
          <p:nvSpPr>
            <p:cNvPr id="11275" name="Rectangle 24"/>
            <p:cNvSpPr>
              <a:spLocks noChangeArrowheads="1"/>
            </p:cNvSpPr>
            <p:nvPr/>
          </p:nvSpPr>
          <p:spPr bwMode="auto">
            <a:xfrm>
              <a:off x="718" y="2761"/>
              <a:ext cx="1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电压源等效电路</a:t>
              </a:r>
            </a:p>
          </p:txBody>
        </p:sp>
        <p:graphicFrame>
          <p:nvGraphicFramePr>
            <p:cNvPr id="11276" name="Object 54"/>
            <p:cNvGraphicFramePr>
              <a:graphicFrameLocks noChangeAspect="1"/>
            </p:cNvGraphicFramePr>
            <p:nvPr/>
          </p:nvGraphicFramePr>
          <p:xfrm>
            <a:off x="204" y="1539"/>
            <a:ext cx="1970" cy="1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4" imgW="1738195" imgH="972255" progId="Word.Picture.8">
                    <p:embed/>
                  </p:oleObj>
                </mc:Choice>
                <mc:Fallback>
                  <p:oleObj name="图片" r:id="rId4" imgW="1738195" imgH="972255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1539"/>
                          <a:ext cx="1970" cy="1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7866" name="Group 58"/>
          <p:cNvGrpSpPr>
            <a:grpSpLocks/>
          </p:cNvGrpSpPr>
          <p:nvPr/>
        </p:nvGrpSpPr>
        <p:grpSpPr bwMode="auto">
          <a:xfrm>
            <a:off x="5410200" y="2016014"/>
            <a:ext cx="3230563" cy="2387600"/>
            <a:chOff x="3408" y="1507"/>
            <a:chExt cx="2035" cy="1504"/>
          </a:xfrm>
        </p:grpSpPr>
        <p:sp>
          <p:nvSpPr>
            <p:cNvPr id="11273" name="Rectangle 26"/>
            <p:cNvSpPr>
              <a:spLocks noChangeArrowheads="1"/>
            </p:cNvSpPr>
            <p:nvPr/>
          </p:nvSpPr>
          <p:spPr bwMode="auto">
            <a:xfrm>
              <a:off x="3917" y="2761"/>
              <a:ext cx="1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电流源等效电路</a:t>
              </a:r>
            </a:p>
          </p:txBody>
        </p:sp>
        <p:graphicFrame>
          <p:nvGraphicFramePr>
            <p:cNvPr id="11274" name="Object 53"/>
            <p:cNvGraphicFramePr>
              <a:graphicFrameLocks noChangeAspect="1"/>
            </p:cNvGraphicFramePr>
            <p:nvPr/>
          </p:nvGraphicFramePr>
          <p:xfrm>
            <a:off x="3408" y="1507"/>
            <a:ext cx="2035" cy="1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6" imgW="1795605" imgH="1000723" progId="Word.Picture.8">
                    <p:embed/>
                  </p:oleObj>
                </mc:Choice>
                <mc:Fallback>
                  <p:oleObj name="图片" r:id="rId6" imgW="1795605" imgH="1000723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507"/>
                          <a:ext cx="2035" cy="1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7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8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8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887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  <p:sp>
        <p:nvSpPr>
          <p:cNvPr id="883729" name="Rectangle 17"/>
          <p:cNvSpPr>
            <a:spLocks noChangeArrowheads="1"/>
          </p:cNvSpPr>
          <p:nvPr/>
        </p:nvSpPr>
        <p:spPr bwMode="auto">
          <a:xfrm>
            <a:off x="684213" y="1196181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正弦信号</a:t>
            </a:r>
          </a:p>
        </p:txBody>
      </p:sp>
      <p:graphicFrame>
        <p:nvGraphicFramePr>
          <p:cNvPr id="883730" name="Object 18"/>
          <p:cNvGraphicFramePr>
            <a:graphicFrameLocks noChangeAspect="1"/>
          </p:cNvGraphicFramePr>
          <p:nvPr/>
        </p:nvGraphicFramePr>
        <p:xfrm>
          <a:off x="522288" y="2368550"/>
          <a:ext cx="3040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1600" imgH="228600" progId="Equation.3">
                  <p:embed/>
                </p:oleObj>
              </mc:Choice>
              <mc:Fallback>
                <p:oleObj name="公式" r:id="rId2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2368550"/>
                        <a:ext cx="30400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3731" name="Object 19"/>
          <p:cNvGraphicFramePr>
            <a:graphicFrameLocks noChangeAspect="1"/>
          </p:cNvGraphicFramePr>
          <p:nvPr/>
        </p:nvGraphicFramePr>
        <p:xfrm>
          <a:off x="554038" y="3132138"/>
          <a:ext cx="29733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088" imgH="431613" progId="Equation.3">
                  <p:embed/>
                </p:oleObj>
              </mc:Choice>
              <mc:Fallback>
                <p:oleObj name="Equation" r:id="rId4" imgW="1409088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3132138"/>
                        <a:ext cx="29733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3742" name="Group 30"/>
          <p:cNvGrpSpPr>
            <a:grpSpLocks/>
          </p:cNvGrpSpPr>
          <p:nvPr/>
        </p:nvGrpSpPr>
        <p:grpSpPr bwMode="auto">
          <a:xfrm>
            <a:off x="4284663" y="908050"/>
            <a:ext cx="4362450" cy="2509838"/>
            <a:chOff x="2699" y="572"/>
            <a:chExt cx="2748" cy="1581"/>
          </a:xfrm>
        </p:grpSpPr>
        <p:graphicFrame>
          <p:nvGraphicFramePr>
            <p:cNvPr id="6155" name="Object 24"/>
            <p:cNvGraphicFramePr>
              <a:graphicFrameLocks noChangeAspect="1"/>
            </p:cNvGraphicFramePr>
            <p:nvPr/>
          </p:nvGraphicFramePr>
          <p:xfrm>
            <a:off x="2699" y="572"/>
            <a:ext cx="2748" cy="1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6" imgW="2419016" imgH="1389756" progId="Word.Picture.8">
                    <p:embed/>
                  </p:oleObj>
                </mc:Choice>
                <mc:Fallback>
                  <p:oleObj name="图片" r:id="rId6" imgW="2419016" imgH="1389756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572"/>
                          <a:ext cx="2748" cy="1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" name="Rectangle 22"/>
            <p:cNvSpPr>
              <a:spLocks noChangeArrowheads="1"/>
            </p:cNvSpPr>
            <p:nvPr/>
          </p:nvSpPr>
          <p:spPr bwMode="auto">
            <a:xfrm>
              <a:off x="4899" y="686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1800"/>
                <a:t>时域</a:t>
              </a:r>
            </a:p>
          </p:txBody>
        </p:sp>
      </p:grpSp>
      <p:grpSp>
        <p:nvGrpSpPr>
          <p:cNvPr id="883741" name="Group 29"/>
          <p:cNvGrpSpPr>
            <a:grpSpLocks/>
          </p:cNvGrpSpPr>
          <p:nvPr/>
        </p:nvGrpSpPr>
        <p:grpSpPr bwMode="auto">
          <a:xfrm>
            <a:off x="4716463" y="3736975"/>
            <a:ext cx="3584575" cy="2212975"/>
            <a:chOff x="2971" y="2354"/>
            <a:chExt cx="2258" cy="1394"/>
          </a:xfrm>
        </p:grpSpPr>
        <p:graphicFrame>
          <p:nvGraphicFramePr>
            <p:cNvPr id="6153" name="Object 26"/>
            <p:cNvGraphicFramePr>
              <a:graphicFrameLocks noChangeAspect="1"/>
            </p:cNvGraphicFramePr>
            <p:nvPr/>
          </p:nvGraphicFramePr>
          <p:xfrm>
            <a:off x="2971" y="2354"/>
            <a:ext cx="2258" cy="1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8" imgW="1990585" imgH="1227821" progId="Word.Picture.8">
                    <p:embed/>
                  </p:oleObj>
                </mc:Choice>
                <mc:Fallback>
                  <p:oleObj name="图片" r:id="rId8" imgW="1990585" imgH="1227821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2354"/>
                          <a:ext cx="2258" cy="1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4" name="Rectangle 28"/>
            <p:cNvSpPr>
              <a:spLocks noChangeArrowheads="1"/>
            </p:cNvSpPr>
            <p:nvPr/>
          </p:nvSpPr>
          <p:spPr bwMode="auto">
            <a:xfrm>
              <a:off x="4731" y="2544"/>
              <a:ext cx="4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1800"/>
                <a:t>频域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3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8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2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7"/>
          <p:cNvGraphicFramePr>
            <a:graphicFrameLocks noChangeAspect="1"/>
          </p:cNvGraphicFramePr>
          <p:nvPr/>
        </p:nvGraphicFramePr>
        <p:xfrm>
          <a:off x="5076825" y="728663"/>
          <a:ext cx="3649663" cy="212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片" r:id="rId2" imgW="2359236" imgH="1372616" progId="Word.Picture.8">
                  <p:embed/>
                </p:oleObj>
              </mc:Choice>
              <mc:Fallback>
                <p:oleObj name="图片" r:id="rId2" imgW="2359236" imgH="1372616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728663"/>
                        <a:ext cx="3649663" cy="212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17"/>
          <p:cNvSpPr>
            <a:spLocks noChangeArrowheads="1"/>
          </p:cNvSpPr>
          <p:nvPr/>
        </p:nvSpPr>
        <p:spPr bwMode="auto">
          <a:xfrm>
            <a:off x="684213" y="97631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方波信号</a:t>
            </a:r>
          </a:p>
        </p:txBody>
      </p:sp>
      <p:graphicFrame>
        <p:nvGraphicFramePr>
          <p:cNvPr id="882714" name="Object 26"/>
          <p:cNvGraphicFramePr>
            <a:graphicFrameLocks noChangeAspect="1"/>
          </p:cNvGraphicFramePr>
          <p:nvPr/>
        </p:nvGraphicFramePr>
        <p:xfrm>
          <a:off x="517525" y="3192463"/>
          <a:ext cx="5999163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27400" imgH="406400" progId="Equation.3">
                  <p:embed/>
                </p:oleObj>
              </mc:Choice>
              <mc:Fallback>
                <p:oleObj name="公式" r:id="rId4" imgW="33274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3192463"/>
                        <a:ext cx="5999163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2716" name="Rectangle 28"/>
          <p:cNvSpPr>
            <a:spLocks noChangeArrowheads="1"/>
          </p:cNvSpPr>
          <p:nvPr/>
        </p:nvSpPr>
        <p:spPr bwMode="auto">
          <a:xfrm>
            <a:off x="541338" y="1682582"/>
            <a:ext cx="3949700" cy="1062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40000"/>
              </a:lnSpc>
              <a:spcBef>
                <a:spcPts val="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       </a:t>
            </a:r>
            <a:r>
              <a:rPr lang="zh-CN" altLang="en-US" sz="2400" dirty="0">
                <a:solidFill>
                  <a:srgbClr val="000000"/>
                </a:solidFill>
              </a:rPr>
              <a:t>满足狄里赫利条件，展开成傅里叶级数</a:t>
            </a:r>
          </a:p>
        </p:txBody>
      </p:sp>
      <p:grpSp>
        <p:nvGrpSpPr>
          <p:cNvPr id="882732" name="Group 44"/>
          <p:cNvGrpSpPr>
            <a:grpSpLocks/>
          </p:cNvGrpSpPr>
          <p:nvPr/>
        </p:nvGrpSpPr>
        <p:grpSpPr bwMode="auto">
          <a:xfrm>
            <a:off x="5005388" y="4508500"/>
            <a:ext cx="2519362" cy="668338"/>
            <a:chOff x="3153" y="2840"/>
            <a:chExt cx="1587" cy="421"/>
          </a:xfrm>
        </p:grpSpPr>
        <p:graphicFrame>
          <p:nvGraphicFramePr>
            <p:cNvPr id="7189" name="Object 29"/>
            <p:cNvGraphicFramePr>
              <a:graphicFrameLocks noChangeAspect="1"/>
            </p:cNvGraphicFramePr>
            <p:nvPr/>
          </p:nvGraphicFramePr>
          <p:xfrm>
            <a:off x="3153" y="2840"/>
            <a:ext cx="245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501" imgH="393529" progId="Equation.3">
                    <p:embed/>
                  </p:oleObj>
                </mc:Choice>
                <mc:Fallback>
                  <p:oleObj name="Equation" r:id="rId6" imgW="22850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2840"/>
                          <a:ext cx="245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0" name="Rectangle 30"/>
            <p:cNvSpPr>
              <a:spLocks noChangeArrowheads="1"/>
            </p:cNvSpPr>
            <p:nvPr/>
          </p:nvSpPr>
          <p:spPr bwMode="auto">
            <a:xfrm>
              <a:off x="3408" y="2905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直流分量</a:t>
              </a:r>
            </a:p>
          </p:txBody>
        </p:sp>
      </p:grpSp>
      <p:sp>
        <p:nvSpPr>
          <p:cNvPr id="882719" name="Rectangle 31"/>
          <p:cNvSpPr>
            <a:spLocks noChangeArrowheads="1"/>
          </p:cNvSpPr>
          <p:nvPr/>
        </p:nvSpPr>
        <p:spPr bwMode="auto">
          <a:xfrm>
            <a:off x="566738" y="4527550"/>
            <a:ext cx="9858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其中</a:t>
            </a:r>
          </a:p>
        </p:txBody>
      </p:sp>
      <p:grpSp>
        <p:nvGrpSpPr>
          <p:cNvPr id="882733" name="Group 45"/>
          <p:cNvGrpSpPr>
            <a:grpSpLocks/>
          </p:cNvGrpSpPr>
          <p:nvPr/>
        </p:nvGrpSpPr>
        <p:grpSpPr bwMode="auto">
          <a:xfrm>
            <a:off x="898525" y="5422900"/>
            <a:ext cx="2589213" cy="669925"/>
            <a:chOff x="566" y="3416"/>
            <a:chExt cx="1631" cy="422"/>
          </a:xfrm>
        </p:grpSpPr>
        <p:graphicFrame>
          <p:nvGraphicFramePr>
            <p:cNvPr id="7187" name="Object 32"/>
            <p:cNvGraphicFramePr>
              <a:graphicFrameLocks noChangeAspect="1"/>
            </p:cNvGraphicFramePr>
            <p:nvPr/>
          </p:nvGraphicFramePr>
          <p:xfrm>
            <a:off x="566" y="3416"/>
            <a:ext cx="326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536" imgH="393359" progId="Equation.3">
                    <p:embed/>
                  </p:oleObj>
                </mc:Choice>
                <mc:Fallback>
                  <p:oleObj name="Equation" r:id="rId8" imgW="304536" imgH="3933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3416"/>
                          <a:ext cx="326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8" name="Rectangle 33"/>
            <p:cNvSpPr>
              <a:spLocks noChangeArrowheads="1"/>
            </p:cNvSpPr>
            <p:nvPr/>
          </p:nvSpPr>
          <p:spPr bwMode="auto">
            <a:xfrm>
              <a:off x="865" y="3461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基波分量</a:t>
              </a:r>
            </a:p>
          </p:txBody>
        </p:sp>
      </p:grpSp>
      <p:grpSp>
        <p:nvGrpSpPr>
          <p:cNvPr id="882734" name="Group 46"/>
          <p:cNvGrpSpPr>
            <a:grpSpLocks/>
          </p:cNvGrpSpPr>
          <p:nvPr/>
        </p:nvGrpSpPr>
        <p:grpSpPr bwMode="auto">
          <a:xfrm>
            <a:off x="4275138" y="5389563"/>
            <a:ext cx="3465512" cy="669925"/>
            <a:chOff x="2693" y="3395"/>
            <a:chExt cx="2183" cy="422"/>
          </a:xfrm>
        </p:grpSpPr>
        <p:graphicFrame>
          <p:nvGraphicFramePr>
            <p:cNvPr id="7185" name="Object 34"/>
            <p:cNvGraphicFramePr>
              <a:graphicFrameLocks noChangeAspect="1"/>
            </p:cNvGraphicFramePr>
            <p:nvPr/>
          </p:nvGraphicFramePr>
          <p:xfrm>
            <a:off x="2693" y="3395"/>
            <a:ext cx="517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82391" imgH="393529" progId="Equation.3">
                    <p:embed/>
                  </p:oleObj>
                </mc:Choice>
                <mc:Fallback>
                  <p:oleObj name="Equation" r:id="rId10" imgW="482391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3" y="3395"/>
                          <a:ext cx="517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Rectangle 35"/>
            <p:cNvSpPr>
              <a:spLocks noChangeArrowheads="1"/>
            </p:cNvSpPr>
            <p:nvPr/>
          </p:nvSpPr>
          <p:spPr bwMode="auto">
            <a:xfrm>
              <a:off x="3200" y="3461"/>
              <a:ext cx="167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三次谐波分量</a:t>
              </a:r>
            </a:p>
          </p:txBody>
        </p:sp>
      </p:grpSp>
      <p:sp>
        <p:nvSpPr>
          <p:cNvPr id="7180" name="Rectangle 36"/>
          <p:cNvSpPr>
            <a:spLocks noChangeArrowheads="1"/>
          </p:cNvSpPr>
          <p:nvPr/>
        </p:nvSpPr>
        <p:spPr bwMode="auto">
          <a:xfrm>
            <a:off x="6227763" y="2954338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latin typeface="楷体_GB2312"/>
              </a:rPr>
              <a:t>方波的时域表示 </a:t>
            </a:r>
          </a:p>
        </p:txBody>
      </p:sp>
      <p:grpSp>
        <p:nvGrpSpPr>
          <p:cNvPr id="882731" name="Group 43"/>
          <p:cNvGrpSpPr>
            <a:grpSpLocks/>
          </p:cNvGrpSpPr>
          <p:nvPr/>
        </p:nvGrpSpPr>
        <p:grpSpPr bwMode="auto">
          <a:xfrm>
            <a:off x="1439863" y="4437063"/>
            <a:ext cx="3086100" cy="709612"/>
            <a:chOff x="907" y="2795"/>
            <a:chExt cx="1944" cy="447"/>
          </a:xfrm>
        </p:grpSpPr>
        <p:graphicFrame>
          <p:nvGraphicFramePr>
            <p:cNvPr id="7183" name="Object 27"/>
            <p:cNvGraphicFramePr>
              <a:graphicFrameLocks noChangeAspect="1"/>
            </p:cNvGraphicFramePr>
            <p:nvPr/>
          </p:nvGraphicFramePr>
          <p:xfrm>
            <a:off x="907" y="2795"/>
            <a:ext cx="63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58558" imgH="393529" progId="Equation.3">
                    <p:embed/>
                  </p:oleObj>
                </mc:Choice>
                <mc:Fallback>
                  <p:oleObj name="Equation" r:id="rId12" imgW="558558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2795"/>
                          <a:ext cx="632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4" name="Rectangle 37"/>
            <p:cNvSpPr>
              <a:spLocks noChangeArrowheads="1"/>
            </p:cNvSpPr>
            <p:nvPr/>
          </p:nvSpPr>
          <p:spPr bwMode="auto">
            <a:xfrm>
              <a:off x="1519" y="2886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</a:rPr>
                <a:t>——</a:t>
              </a:r>
              <a:r>
                <a:rPr lang="zh-CN" altLang="en-US" sz="2000">
                  <a:solidFill>
                    <a:srgbClr val="000000"/>
                  </a:solidFill>
                </a:rPr>
                <a:t>基波角频率</a:t>
              </a:r>
            </a:p>
          </p:txBody>
        </p:sp>
      </p:grpSp>
      <p:graphicFrame>
        <p:nvGraphicFramePr>
          <p:cNvPr id="882729" name="Object 41"/>
          <p:cNvGraphicFramePr>
            <a:graphicFrameLocks noChangeAspect="1"/>
          </p:cNvGraphicFramePr>
          <p:nvPr/>
        </p:nvGraphicFramePr>
        <p:xfrm>
          <a:off x="6227763" y="3702050"/>
          <a:ext cx="2490787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1371600" imgH="406400" progId="Equation.3">
                  <p:embed/>
                </p:oleObj>
              </mc:Choice>
              <mc:Fallback>
                <p:oleObj name="公式" r:id="rId14" imgW="1371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3702050"/>
                        <a:ext cx="2490787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88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8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8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8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8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88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16" grpId="0" autoUpdateAnimBg="0"/>
      <p:bldP spid="88271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7" name="Object 15"/>
          <p:cNvGraphicFramePr>
            <a:graphicFrameLocks noChangeAspect="1"/>
          </p:cNvGraphicFramePr>
          <p:nvPr/>
        </p:nvGraphicFramePr>
        <p:xfrm>
          <a:off x="504825" y="2224088"/>
          <a:ext cx="42830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74900" imgH="812800" progId="Equation.3">
                  <p:embed/>
                </p:oleObj>
              </mc:Choice>
              <mc:Fallback>
                <p:oleObj name="公式" r:id="rId2" imgW="2374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2224088"/>
                        <a:ext cx="42830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27"/>
          <p:cNvSpPr>
            <a:spLocks noChangeArrowheads="1"/>
          </p:cNvSpPr>
          <p:nvPr/>
        </p:nvSpPr>
        <p:spPr bwMode="auto">
          <a:xfrm>
            <a:off x="6227763" y="2954338"/>
            <a:ext cx="1911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1800">
                <a:latin typeface="楷体_GB2312"/>
              </a:rPr>
              <a:t>方波的时域表示 </a:t>
            </a:r>
          </a:p>
        </p:txBody>
      </p:sp>
      <p:pic>
        <p:nvPicPr>
          <p:cNvPr id="8199" name="Picture 31" descr="未标题-2 拷贝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650875"/>
            <a:ext cx="3960813" cy="232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4774" name="Group 38"/>
          <p:cNvGrpSpPr>
            <a:grpSpLocks/>
          </p:cNvGrpSpPr>
          <p:nvPr/>
        </p:nvGrpSpPr>
        <p:grpSpPr bwMode="auto">
          <a:xfrm>
            <a:off x="5040313" y="3500438"/>
            <a:ext cx="3675062" cy="2563812"/>
            <a:chOff x="3175" y="2205"/>
            <a:chExt cx="2315" cy="1615"/>
          </a:xfrm>
        </p:grpSpPr>
        <p:graphicFrame>
          <p:nvGraphicFramePr>
            <p:cNvPr id="8201" name="Object 36"/>
            <p:cNvGraphicFramePr>
              <a:graphicFrameLocks noChangeAspect="1"/>
            </p:cNvGraphicFramePr>
            <p:nvPr/>
          </p:nvGraphicFramePr>
          <p:xfrm>
            <a:off x="3175" y="2205"/>
            <a:ext cx="2315" cy="1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5" imgW="2295167" imgH="1332539" progId="Word.Picture.8">
                    <p:embed/>
                  </p:oleObj>
                </mc:Choice>
                <mc:Fallback>
                  <p:oleObj name="图片" r:id="rId5" imgW="2295167" imgH="1332539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5" y="2205"/>
                          <a:ext cx="2315" cy="1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Rectangle 35"/>
            <p:cNvSpPr>
              <a:spLocks noChangeArrowheads="1"/>
            </p:cNvSpPr>
            <p:nvPr/>
          </p:nvSpPr>
          <p:spPr bwMode="auto">
            <a:xfrm>
              <a:off x="4053" y="3589"/>
              <a:ext cx="55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楷体_GB2312"/>
                </a:rPr>
                <a:t>幅度谱</a:t>
              </a:r>
            </a:p>
          </p:txBody>
        </p:sp>
      </p:grp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684213" y="976313"/>
            <a:ext cx="25923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  <a:latin typeface="楷体_GB2312"/>
              </a:rPr>
              <a:t>方波信号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18"/>
          <p:cNvSpPr>
            <a:spLocks noChangeArrowheads="1"/>
          </p:cNvSpPr>
          <p:nvPr/>
        </p:nvSpPr>
        <p:spPr bwMode="auto">
          <a:xfrm>
            <a:off x="684213" y="940127"/>
            <a:ext cx="25923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非周期信号</a:t>
            </a:r>
          </a:p>
        </p:txBody>
      </p:sp>
      <p:sp>
        <p:nvSpPr>
          <p:cNvPr id="885779" name="Rectangle 19"/>
          <p:cNvSpPr>
            <a:spLocks noChangeArrowheads="1"/>
          </p:cNvSpPr>
          <p:nvPr/>
        </p:nvSpPr>
        <p:spPr bwMode="auto">
          <a:xfrm>
            <a:off x="541338" y="1623219"/>
            <a:ext cx="1885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傅里叶变换：</a:t>
            </a:r>
          </a:p>
        </p:txBody>
      </p:sp>
      <p:grpSp>
        <p:nvGrpSpPr>
          <p:cNvPr id="885781" name="Group 21"/>
          <p:cNvGrpSpPr>
            <a:grpSpLocks/>
          </p:cNvGrpSpPr>
          <p:nvPr/>
        </p:nvGrpSpPr>
        <p:grpSpPr bwMode="auto">
          <a:xfrm>
            <a:off x="303213" y="3254747"/>
            <a:ext cx="4160837" cy="822325"/>
            <a:chOff x="167" y="2362"/>
            <a:chExt cx="2621" cy="518"/>
          </a:xfrm>
        </p:grpSpPr>
        <p:graphicFrame>
          <p:nvGraphicFramePr>
            <p:cNvPr id="9244" name="Object 22"/>
            <p:cNvGraphicFramePr>
              <a:graphicFrameLocks noChangeAspect="1"/>
            </p:cNvGraphicFramePr>
            <p:nvPr/>
          </p:nvGraphicFramePr>
          <p:xfrm>
            <a:off x="766" y="2670"/>
            <a:ext cx="753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698500" imgH="190500" progId="Equation.3">
                    <p:embed/>
                  </p:oleObj>
                </mc:Choice>
                <mc:Fallback>
                  <p:oleObj name="公式" r:id="rId2" imgW="698500" imgH="190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2670"/>
                          <a:ext cx="753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45" name="Rectangle 23"/>
            <p:cNvSpPr>
              <a:spLocks noChangeArrowheads="1"/>
            </p:cNvSpPr>
            <p:nvPr/>
          </p:nvSpPr>
          <p:spPr bwMode="auto">
            <a:xfrm>
              <a:off x="167" y="2362"/>
              <a:ext cx="2621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      </a:t>
              </a:r>
              <a:r>
                <a:rPr lang="zh-CN" altLang="en-US" sz="2000" dirty="0">
                  <a:solidFill>
                    <a:srgbClr val="000000"/>
                  </a:solidFill>
                </a:rPr>
                <a:t>非周期信号包含了所有可能的频率成分</a:t>
              </a:r>
            </a:p>
          </p:txBody>
        </p:sp>
      </p:grpSp>
      <p:grpSp>
        <p:nvGrpSpPr>
          <p:cNvPr id="885801" name="Group 41"/>
          <p:cNvGrpSpPr>
            <a:grpSpLocks/>
          </p:cNvGrpSpPr>
          <p:nvPr/>
        </p:nvGrpSpPr>
        <p:grpSpPr bwMode="auto">
          <a:xfrm>
            <a:off x="698500" y="2139157"/>
            <a:ext cx="3735388" cy="473075"/>
            <a:chOff x="440" y="1563"/>
            <a:chExt cx="2353" cy="298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661" y="1573"/>
              <a:ext cx="1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离散频率函数</a:t>
              </a:r>
            </a:p>
          </p:txBody>
        </p:sp>
        <p:grpSp>
          <p:nvGrpSpPr>
            <p:cNvPr id="9241" name="Group 25"/>
            <p:cNvGrpSpPr>
              <a:grpSpLocks/>
            </p:cNvGrpSpPr>
            <p:nvPr/>
          </p:nvGrpSpPr>
          <p:grpSpPr bwMode="auto">
            <a:xfrm>
              <a:off x="440" y="1563"/>
              <a:ext cx="1192" cy="288"/>
              <a:chOff x="440" y="1653"/>
              <a:chExt cx="1192" cy="288"/>
            </a:xfrm>
          </p:grpSpPr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440" y="1653"/>
                <a:ext cx="89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rgbClr val="0000FF"/>
                  </a:buClr>
                  <a:buSzPct val="85000"/>
                  <a:buFont typeface="Monotype Sorts" pitchFamily="2" charset="2"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</a:rPr>
                  <a:t>周期信号</a:t>
                </a:r>
              </a:p>
            </p:txBody>
          </p:sp>
          <p:sp>
            <p:nvSpPr>
              <p:cNvPr id="9243" name="Line 27"/>
              <p:cNvSpPr>
                <a:spLocks noChangeShapeType="1"/>
              </p:cNvSpPr>
              <p:nvPr/>
            </p:nvSpPr>
            <p:spPr bwMode="auto">
              <a:xfrm>
                <a:off x="1210" y="1824"/>
                <a:ext cx="4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85802" name="Group 42"/>
          <p:cNvGrpSpPr>
            <a:grpSpLocks/>
          </p:cNvGrpSpPr>
          <p:nvPr/>
        </p:nvGrpSpPr>
        <p:grpSpPr bwMode="auto">
          <a:xfrm>
            <a:off x="663575" y="2634457"/>
            <a:ext cx="4421188" cy="473075"/>
            <a:chOff x="418" y="1875"/>
            <a:chExt cx="2785" cy="298"/>
          </a:xfrm>
        </p:grpSpPr>
        <p:sp>
          <p:nvSpPr>
            <p:cNvPr id="9236" name="Rectangle 28"/>
            <p:cNvSpPr>
              <a:spLocks noChangeArrowheads="1"/>
            </p:cNvSpPr>
            <p:nvPr/>
          </p:nvSpPr>
          <p:spPr bwMode="auto">
            <a:xfrm>
              <a:off x="1793" y="1885"/>
              <a:ext cx="14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zh-CN" altLang="en-US" sz="2000">
                  <a:solidFill>
                    <a:srgbClr val="000000"/>
                  </a:solidFill>
                </a:rPr>
                <a:t>连续频率函数</a:t>
              </a:r>
            </a:p>
          </p:txBody>
        </p:sp>
        <p:grpSp>
          <p:nvGrpSpPr>
            <p:cNvPr id="9237" name="Group 29"/>
            <p:cNvGrpSpPr>
              <a:grpSpLocks/>
            </p:cNvGrpSpPr>
            <p:nvPr/>
          </p:nvGrpSpPr>
          <p:grpSpPr bwMode="auto">
            <a:xfrm>
              <a:off x="418" y="1875"/>
              <a:ext cx="1346" cy="288"/>
              <a:chOff x="418" y="1965"/>
              <a:chExt cx="1346" cy="288"/>
            </a:xfrm>
          </p:grpSpPr>
          <p:sp>
            <p:nvSpPr>
              <p:cNvPr id="9238" name="Rectangle 30"/>
              <p:cNvSpPr>
                <a:spLocks noChangeArrowheads="1"/>
              </p:cNvSpPr>
              <p:nvPr/>
            </p:nvSpPr>
            <p:spPr bwMode="auto">
              <a:xfrm>
                <a:off x="418" y="1965"/>
                <a:ext cx="103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1pPr>
                <a:lvl2pPr marL="76200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30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28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4pPr>
                <a:lvl5pPr marL="2057400" indent="-228600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2400" b="1">
                    <a:solidFill>
                      <a:schemeClr val="tx1"/>
                    </a:solidFill>
                    <a:latin typeface="Arial Narrow" panose="020B0606020202030204" pitchFamily="34" charset="0"/>
                    <a:ea typeface="楷体_GB2312"/>
                    <a:cs typeface="楷体_GB231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  <a:buClr>
                    <a:srgbClr val="0000FF"/>
                  </a:buClr>
                  <a:buSzPct val="85000"/>
                  <a:buFont typeface="Monotype Sorts" pitchFamily="2" charset="2"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</a:rPr>
                  <a:t>非周期信号</a:t>
                </a:r>
              </a:p>
            </p:txBody>
          </p:sp>
          <p:sp>
            <p:nvSpPr>
              <p:cNvPr id="9239" name="Line 31"/>
              <p:cNvSpPr>
                <a:spLocks noChangeShapeType="1"/>
              </p:cNvSpPr>
              <p:nvPr/>
            </p:nvSpPr>
            <p:spPr bwMode="auto">
              <a:xfrm>
                <a:off x="1342" y="2136"/>
                <a:ext cx="42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885798" name="Group 38"/>
          <p:cNvGrpSpPr>
            <a:grpSpLocks/>
          </p:cNvGrpSpPr>
          <p:nvPr/>
        </p:nvGrpSpPr>
        <p:grpSpPr bwMode="auto">
          <a:xfrm>
            <a:off x="838201" y="4436568"/>
            <a:ext cx="2438400" cy="431800"/>
            <a:chOff x="589" y="3566"/>
            <a:chExt cx="1536" cy="272"/>
          </a:xfrm>
        </p:grpSpPr>
        <p:graphicFrame>
          <p:nvGraphicFramePr>
            <p:cNvPr id="9234" name="Object 39"/>
            <p:cNvGraphicFramePr>
              <a:graphicFrameLocks noChangeAspect="1"/>
            </p:cNvGraphicFramePr>
            <p:nvPr/>
          </p:nvGraphicFramePr>
          <p:xfrm>
            <a:off x="589" y="3593"/>
            <a:ext cx="20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0500" imgH="228600" progId="Equation.3">
                    <p:embed/>
                  </p:oleObj>
                </mc:Choice>
                <mc:Fallback>
                  <p:oleObj name="公式" r:id="rId4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" y="3593"/>
                          <a:ext cx="20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5" name="Rectangle 40"/>
            <p:cNvSpPr>
              <a:spLocks noChangeArrowheads="1"/>
            </p:cNvSpPr>
            <p:nvPr/>
          </p:nvSpPr>
          <p:spPr bwMode="auto">
            <a:xfrm>
              <a:off x="793" y="3566"/>
              <a:ext cx="133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6200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811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Clr>
                  <a:srgbClr val="0000FF"/>
                </a:buClr>
                <a:buSzPct val="85000"/>
                <a:buFont typeface="Monotype Sort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</a:rPr>
                <a:t>——</a:t>
              </a:r>
              <a:r>
                <a:rPr lang="zh-CN" altLang="en-US" sz="2000" dirty="0">
                  <a:solidFill>
                    <a:srgbClr val="000000"/>
                  </a:solidFill>
                </a:rPr>
                <a:t>截止角频率</a:t>
              </a:r>
            </a:p>
          </p:txBody>
        </p:sp>
      </p:grpSp>
      <p:grpSp>
        <p:nvGrpSpPr>
          <p:cNvPr id="885807" name="Group 47"/>
          <p:cNvGrpSpPr>
            <a:grpSpLocks/>
          </p:cNvGrpSpPr>
          <p:nvPr/>
        </p:nvGrpSpPr>
        <p:grpSpPr bwMode="auto">
          <a:xfrm>
            <a:off x="4859338" y="869950"/>
            <a:ext cx="3656012" cy="2235200"/>
            <a:chOff x="3061" y="503"/>
            <a:chExt cx="2303" cy="1408"/>
          </a:xfrm>
        </p:grpSpPr>
        <p:sp>
          <p:nvSpPr>
            <p:cNvPr id="9232" name="Rectangle 34"/>
            <p:cNvSpPr>
              <a:spLocks noChangeArrowheads="1"/>
            </p:cNvSpPr>
            <p:nvPr/>
          </p:nvSpPr>
          <p:spPr bwMode="auto">
            <a:xfrm>
              <a:off x="3969" y="1680"/>
              <a:ext cx="93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楷体_GB2312"/>
                </a:rPr>
                <a:t>气温波形</a:t>
              </a:r>
              <a:r>
                <a:rPr kumimoji="1" lang="zh-CN" altLang="en-US" sz="180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graphicFrame>
          <p:nvGraphicFramePr>
            <p:cNvPr id="9233" name="Object 44"/>
            <p:cNvGraphicFramePr>
              <a:graphicFrameLocks noChangeAspect="1"/>
            </p:cNvGraphicFramePr>
            <p:nvPr/>
          </p:nvGraphicFramePr>
          <p:xfrm>
            <a:off x="3061" y="503"/>
            <a:ext cx="2303" cy="1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6" imgW="1828573" imgH="1028102" progId="Word.Picture.8">
                    <p:embed/>
                  </p:oleObj>
                </mc:Choice>
                <mc:Fallback>
                  <p:oleObj name="图片" r:id="rId6" imgW="1828573" imgH="1028102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503"/>
                          <a:ext cx="2303" cy="1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85808" name="Group 48"/>
          <p:cNvGrpSpPr>
            <a:grpSpLocks/>
          </p:cNvGrpSpPr>
          <p:nvPr/>
        </p:nvGrpSpPr>
        <p:grpSpPr bwMode="auto">
          <a:xfrm>
            <a:off x="4827588" y="3284538"/>
            <a:ext cx="3560762" cy="2311400"/>
            <a:chOff x="3041" y="2069"/>
            <a:chExt cx="2243" cy="1456"/>
          </a:xfrm>
        </p:grpSpPr>
        <p:sp>
          <p:nvSpPr>
            <p:cNvPr id="9230" name="Rectangle 37"/>
            <p:cNvSpPr>
              <a:spLocks noChangeArrowheads="1"/>
            </p:cNvSpPr>
            <p:nvPr/>
          </p:nvSpPr>
          <p:spPr bwMode="auto">
            <a:xfrm>
              <a:off x="3538" y="3294"/>
              <a:ext cx="17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楷体_GB2312"/>
                </a:rPr>
                <a:t>幅度频谱密度（示意图）</a:t>
              </a:r>
            </a:p>
          </p:txBody>
        </p:sp>
        <p:graphicFrame>
          <p:nvGraphicFramePr>
            <p:cNvPr id="9231" name="Object 43"/>
            <p:cNvGraphicFramePr>
              <a:graphicFrameLocks noChangeAspect="1"/>
            </p:cNvGraphicFramePr>
            <p:nvPr/>
          </p:nvGraphicFramePr>
          <p:xfrm>
            <a:off x="3041" y="2069"/>
            <a:ext cx="2243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图片" r:id="rId8" imgW="1781049" imgH="1009030" progId="Word.Picture.8">
                    <p:embed/>
                  </p:oleObj>
                </mc:Choice>
                <mc:Fallback>
                  <p:oleObj name="图片" r:id="rId8" imgW="1781049" imgH="1009030" progId="Word.Picture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1" y="2069"/>
                          <a:ext cx="2243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8" name="Rectangle 46"/>
          <p:cNvSpPr>
            <a:spLocks noChangeArrowheads="1"/>
          </p:cNvSpPr>
          <p:nvPr/>
        </p:nvSpPr>
        <p:spPr bwMode="auto">
          <a:xfrm>
            <a:off x="4186238" y="3316288"/>
            <a:ext cx="769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000" b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endParaRPr kumimoji="1" lang="en-US" altLang="zh-CN" sz="24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19"/>
          <p:cNvSpPr>
            <a:spLocks noChangeArrowheads="1"/>
          </p:cNvSpPr>
          <p:nvPr/>
        </p:nvSpPr>
        <p:spPr bwMode="auto">
          <a:xfrm>
            <a:off x="838201" y="5122368"/>
            <a:ext cx="4021137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000">
                <a:solidFill>
                  <a:srgbClr val="000000"/>
                </a:solidFill>
              </a:rPr>
              <a:t>实际电路的处理能力是有限的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1.2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信号的频谱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88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88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779" grpId="0" autoUpdateAnimBg="0"/>
      <p:bldP spid="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ChangeArrowheads="1"/>
          </p:cNvSpPr>
          <p:nvPr/>
        </p:nvSpPr>
        <p:spPr bwMode="auto">
          <a:xfrm>
            <a:off x="1547813" y="0"/>
            <a:ext cx="60848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1.3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模拟信号和数字信号</a:t>
            </a:r>
          </a:p>
        </p:txBody>
      </p:sp>
      <p:sp>
        <p:nvSpPr>
          <p:cNvPr id="886795" name="Rectangle 11"/>
          <p:cNvSpPr>
            <a:spLocks noChangeArrowheads="1"/>
          </p:cNvSpPr>
          <p:nvPr/>
        </p:nvSpPr>
        <p:spPr bwMode="auto">
          <a:xfrm>
            <a:off x="971550" y="3003550"/>
            <a:ext cx="68595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处理模拟信号的电子电路称为模拟电路。</a:t>
            </a:r>
          </a:p>
        </p:txBody>
      </p:sp>
      <p:sp>
        <p:nvSpPr>
          <p:cNvPr id="886796" name="Rectangle 12"/>
          <p:cNvSpPr>
            <a:spLocks noChangeArrowheads="1"/>
          </p:cNvSpPr>
          <p:nvPr/>
        </p:nvSpPr>
        <p:spPr bwMode="auto">
          <a:xfrm>
            <a:off x="575556" y="1481138"/>
            <a:ext cx="78295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>
                <a:solidFill>
                  <a:srgbClr val="000000"/>
                </a:solidFill>
              </a:rPr>
              <a:t>模拟信号：在时间和幅值上都是连续的信号。</a:t>
            </a:r>
          </a:p>
        </p:txBody>
      </p:sp>
      <p:sp>
        <p:nvSpPr>
          <p:cNvPr id="886797" name="Rectangle 13"/>
          <p:cNvSpPr>
            <a:spLocks noChangeArrowheads="1"/>
          </p:cNvSpPr>
          <p:nvPr/>
        </p:nvSpPr>
        <p:spPr bwMode="auto">
          <a:xfrm>
            <a:off x="575556" y="2236788"/>
            <a:ext cx="818515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数字信号：在时间和幅值上都是离散的信号。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8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88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6795" grpId="0" autoUpdateAnimBg="0"/>
      <p:bldP spid="886796" grpId="0" autoUpdateAnimBg="0"/>
      <p:bldP spid="88679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084" name="Picture 4" descr="未命名-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" y="1585913"/>
            <a:ext cx="4268788" cy="216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42086" name="Group 6"/>
          <p:cNvGrpSpPr>
            <a:grpSpLocks/>
          </p:cNvGrpSpPr>
          <p:nvPr/>
        </p:nvGrpSpPr>
        <p:grpSpPr bwMode="auto">
          <a:xfrm>
            <a:off x="215900" y="1263650"/>
            <a:ext cx="1655763" cy="1914525"/>
            <a:chOff x="68" y="682"/>
            <a:chExt cx="1043" cy="1206"/>
          </a:xfrm>
        </p:grpSpPr>
        <p:sp>
          <p:nvSpPr>
            <p:cNvPr id="23567" name="Rectangle 7"/>
            <p:cNvSpPr>
              <a:spLocks noChangeArrowheads="1"/>
            </p:cNvSpPr>
            <p:nvPr/>
          </p:nvSpPr>
          <p:spPr bwMode="auto">
            <a:xfrm>
              <a:off x="431" y="1120"/>
              <a:ext cx="680" cy="768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568" name="AutoShape 8"/>
            <p:cNvSpPr>
              <a:spLocks noChangeArrowheads="1"/>
            </p:cNvSpPr>
            <p:nvPr/>
          </p:nvSpPr>
          <p:spPr bwMode="auto">
            <a:xfrm>
              <a:off x="68" y="682"/>
              <a:ext cx="561" cy="299"/>
            </a:xfrm>
            <a:prstGeom prst="wedgeRoundRectCallout">
              <a:avLst>
                <a:gd name="adj1" fmla="val 74065"/>
                <a:gd name="adj2" fmla="val 98162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信号源</a:t>
              </a:r>
            </a:p>
          </p:txBody>
        </p:sp>
      </p:grpSp>
      <p:grpSp>
        <p:nvGrpSpPr>
          <p:cNvPr id="942089" name="Group 9"/>
          <p:cNvGrpSpPr>
            <a:grpSpLocks/>
          </p:cNvGrpSpPr>
          <p:nvPr/>
        </p:nvGrpSpPr>
        <p:grpSpPr bwMode="auto">
          <a:xfrm>
            <a:off x="3887788" y="1522413"/>
            <a:ext cx="1104900" cy="1655762"/>
            <a:chOff x="2381" y="845"/>
            <a:chExt cx="696" cy="1043"/>
          </a:xfrm>
        </p:grpSpPr>
        <p:sp>
          <p:nvSpPr>
            <p:cNvPr id="23565" name="Rectangle 10"/>
            <p:cNvSpPr>
              <a:spLocks noChangeArrowheads="1"/>
            </p:cNvSpPr>
            <p:nvPr/>
          </p:nvSpPr>
          <p:spPr bwMode="auto">
            <a:xfrm>
              <a:off x="2381" y="1298"/>
              <a:ext cx="318" cy="590"/>
            </a:xfrm>
            <a:prstGeom prst="rect">
              <a:avLst/>
            </a:prstGeom>
            <a:noFill/>
            <a:ln w="22225">
              <a:solidFill>
                <a:srgbClr val="FF0000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800">
                <a:latin typeface="Times New Roman" panose="02020603050405020304" pitchFamily="18" charset="0"/>
              </a:endParaRPr>
            </a:p>
          </p:txBody>
        </p:sp>
        <p:sp>
          <p:nvSpPr>
            <p:cNvPr id="23566" name="AutoShape 11"/>
            <p:cNvSpPr>
              <a:spLocks noChangeArrowheads="1"/>
            </p:cNvSpPr>
            <p:nvPr/>
          </p:nvSpPr>
          <p:spPr bwMode="auto">
            <a:xfrm>
              <a:off x="2608" y="845"/>
              <a:ext cx="469" cy="254"/>
            </a:xfrm>
            <a:prstGeom prst="wedgeRoundRectCallout">
              <a:avLst>
                <a:gd name="adj1" fmla="val -65778"/>
                <a:gd name="adj2" fmla="val 133463"/>
                <a:gd name="adj3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30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o"/>
                <a:defRPr sz="28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4pPr>
              <a:lvl5pPr marL="2057400" indent="-228600" eaLnBrk="0" hangingPunct="0">
                <a:spcBef>
                  <a:spcPct val="25000"/>
                </a:spcBef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ea typeface="楷体_GB2312"/>
                  <a:cs typeface="楷体_GB231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1800">
                  <a:latin typeface="Times New Roman" panose="02020603050405020304" pitchFamily="18" charset="0"/>
                </a:rPr>
                <a:t>负载</a:t>
              </a:r>
            </a:p>
          </p:txBody>
        </p:sp>
      </p:grpSp>
      <p:pic>
        <p:nvPicPr>
          <p:cNvPr id="942092" name="Picture 12" descr="未命名-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746250"/>
            <a:ext cx="3602037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093" name="Rectangle 13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6373813" y="3324225"/>
            <a:ext cx="18002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908050" indent="-436563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304925" indent="-395288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93863" indent="-3873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93913" indent="-398463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511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30083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655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922713" indent="-398463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>
                <a:latin typeface="楷体_GB2312"/>
              </a:rPr>
              <a:t>简化形式</a:t>
            </a:r>
          </a:p>
        </p:txBody>
      </p:sp>
      <p:sp>
        <p:nvSpPr>
          <p:cNvPr id="942094" name="Rectangle 14"/>
          <p:cNvSpPr>
            <a:spLocks noChangeArrowheads="1"/>
          </p:cNvSpPr>
          <p:nvPr/>
        </p:nvSpPr>
        <p:spPr bwMode="auto">
          <a:xfrm>
            <a:off x="935038" y="3897313"/>
            <a:ext cx="70405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需要供电电源；是双口网络。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42095" name="Rectangle 15"/>
          <p:cNvSpPr>
            <a:spLocks noChangeArrowheads="1"/>
          </p:cNvSpPr>
          <p:nvPr/>
        </p:nvSpPr>
        <p:spPr bwMode="auto">
          <a:xfrm>
            <a:off x="1295400" y="4954426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电路中的电位参考基准点，定义为零电位。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942096" name="Rectangle 16"/>
          <p:cNvSpPr>
            <a:spLocks noChangeArrowheads="1"/>
          </p:cNvSpPr>
          <p:nvPr/>
        </p:nvSpPr>
        <p:spPr bwMode="auto">
          <a:xfrm>
            <a:off x="665163" y="4451188"/>
            <a:ext cx="78486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lnSpc>
                <a:spcPct val="110000"/>
              </a:lnSpc>
              <a:buClr>
                <a:srgbClr val="0000FF"/>
              </a:buClr>
              <a:buSzPct val="85000"/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接地符号“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”的含义</a:t>
            </a:r>
          </a:p>
        </p:txBody>
      </p:sp>
      <p:sp>
        <p:nvSpPr>
          <p:cNvPr id="942097" name="Rectangle 17"/>
          <p:cNvSpPr>
            <a:spLocks noChangeArrowheads="1"/>
          </p:cNvSpPr>
          <p:nvPr/>
        </p:nvSpPr>
        <p:spPr bwMode="auto">
          <a:xfrm>
            <a:off x="1295400" y="5456076"/>
            <a:ext cx="7040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6200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811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just" eaLnBrk="1" hangingPunct="1">
              <a:buClr>
                <a:srgbClr val="0000FF"/>
              </a:buClr>
              <a:buSzPct val="85000"/>
              <a:buFont typeface="Monotype Sorts" pitchFamily="2" charset="2"/>
              <a:buNone/>
            </a:pP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也是输入、输出和电源的</a:t>
            </a:r>
            <a:r>
              <a:rPr lang="zh-CN" altLang="en-US" sz="2400">
                <a:solidFill>
                  <a:srgbClr val="000000"/>
                </a:solidFill>
              </a:rPr>
              <a:t>“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共同端</a:t>
            </a:r>
            <a:r>
              <a:rPr lang="zh-CN" altLang="en-US" sz="2400">
                <a:solidFill>
                  <a:srgbClr val="000000"/>
                </a:solidFill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1547813" y="0"/>
            <a:ext cx="60848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1.4 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</a:rPr>
              <a:t>放大电路模型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503238" y="714375"/>
            <a:ext cx="546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30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8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4pPr>
            <a:lvl5pPr marL="2057400" indent="-228600" eaLnBrk="0" hangingPunct="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Arial Narrow" panose="020B0606020202030204" pitchFamily="34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>
                <a:solidFill>
                  <a:srgbClr val="C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>
                <a:solidFill>
                  <a:srgbClr val="CC0000"/>
                </a:solidFill>
                <a:latin typeface="Times New Roman" panose="02020603050405020304" pitchFamily="18" charset="0"/>
              </a:rPr>
              <a:t>信号放大时电路的一般构成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42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42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42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94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94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9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093" grpId="0"/>
      <p:bldP spid="942094" grpId="0" autoUpdateAnimBg="0"/>
      <p:bldP spid="942095" grpId="0" autoUpdateAnimBg="0"/>
      <p:bldP spid="942096" grpId="0"/>
      <p:bldP spid="942097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6123</TotalTime>
  <Words>848</Words>
  <Application>Microsoft Office PowerPoint</Application>
  <PresentationFormat>全屏显示(4:3)</PresentationFormat>
  <Paragraphs>157</Paragraphs>
  <Slides>24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Monotype Sorts</vt:lpstr>
      <vt:lpstr>黑体</vt:lpstr>
      <vt:lpstr>楷体</vt:lpstr>
      <vt:lpstr>楷体_GB2312</vt:lpstr>
      <vt:lpstr>宋体</vt:lpstr>
      <vt:lpstr>Arial</vt:lpstr>
      <vt:lpstr>Arial Narrow</vt:lpstr>
      <vt:lpstr>Book Antiqua</vt:lpstr>
      <vt:lpstr>Calibri</vt:lpstr>
      <vt:lpstr>Times New Roman</vt:lpstr>
      <vt:lpstr>Verdana</vt:lpstr>
      <vt:lpstr>Wingdings</vt:lpstr>
      <vt:lpstr>Office 主题​​</vt:lpstr>
      <vt:lpstr>公式</vt:lpstr>
      <vt:lpstr>图片</vt:lpstr>
      <vt:lpstr>Equation</vt:lpstr>
      <vt:lpstr>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Zhang</dc:creator>
  <cp:lastModifiedBy>Tuning Luna</cp:lastModifiedBy>
  <cp:revision>1125</cp:revision>
  <dcterms:created xsi:type="dcterms:W3CDTF">2014-01-02T08:12:52Z</dcterms:created>
  <dcterms:modified xsi:type="dcterms:W3CDTF">2025-01-11T15:29:00Z</dcterms:modified>
</cp:coreProperties>
</file>