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7" r:id="rId2"/>
    <p:sldId id="258" r:id="rId3"/>
    <p:sldId id="342" r:id="rId4"/>
    <p:sldId id="343" r:id="rId5"/>
    <p:sldId id="344" r:id="rId6"/>
    <p:sldId id="358" r:id="rId7"/>
    <p:sldId id="360" r:id="rId8"/>
    <p:sldId id="345" r:id="rId9"/>
    <p:sldId id="359" r:id="rId10"/>
    <p:sldId id="346" r:id="rId11"/>
    <p:sldId id="361" r:id="rId12"/>
    <p:sldId id="362" r:id="rId13"/>
    <p:sldId id="347" r:id="rId14"/>
    <p:sldId id="349" r:id="rId15"/>
    <p:sldId id="363" r:id="rId16"/>
    <p:sldId id="350" r:id="rId17"/>
    <p:sldId id="374" r:id="rId18"/>
    <p:sldId id="352" r:id="rId19"/>
    <p:sldId id="364" r:id="rId20"/>
    <p:sldId id="365" r:id="rId21"/>
    <p:sldId id="366" r:id="rId22"/>
    <p:sldId id="367" r:id="rId23"/>
    <p:sldId id="368" r:id="rId24"/>
    <p:sldId id="354" r:id="rId25"/>
    <p:sldId id="371" r:id="rId26"/>
    <p:sldId id="372" r:id="rId27"/>
    <p:sldId id="355" r:id="rId28"/>
    <p:sldId id="373" r:id="rId29"/>
    <p:sldId id="369" r:id="rId30"/>
    <p:sldId id="370" r:id="rId31"/>
    <p:sldId id="340" r:id="rId32"/>
  </p:sldIdLst>
  <p:sldSz cx="9144000" cy="6480175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04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6FF"/>
    <a:srgbClr val="FF99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CEA162-D536-4E4F-8B05-C7E25FB37FD8}" v="214" dt="2022-10-06T07:18:59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2"/>
      </p:cViewPr>
      <p:guideLst>
        <p:guide orient="horz" pos="204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3154" y="41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uan Shanli" userId="f83fcc78b2861389" providerId="LiveId" clId="{28E14B5B-AC13-40C4-9F0C-4121FF0473ED}"/>
    <pc:docChg chg="custSel modSld">
      <pc:chgData name="Xuan Shanli" userId="f83fcc78b2861389" providerId="LiveId" clId="{28E14B5B-AC13-40C4-9F0C-4121FF0473ED}" dt="2022-09-24T06:31:14.274" v="4" actId="478"/>
      <pc:docMkLst>
        <pc:docMk/>
      </pc:docMkLst>
      <pc:sldChg chg="delSp mod">
        <pc:chgData name="Xuan Shanli" userId="f83fcc78b2861389" providerId="LiveId" clId="{28E14B5B-AC13-40C4-9F0C-4121FF0473ED}" dt="2022-09-24T06:31:14.274" v="4" actId="478"/>
        <pc:sldMkLst>
          <pc:docMk/>
          <pc:sldMk cId="0" sldId="279"/>
        </pc:sldMkLst>
        <pc:spChg chg="del">
          <ac:chgData name="Xuan Shanli" userId="f83fcc78b2861389" providerId="LiveId" clId="{28E14B5B-AC13-40C4-9F0C-4121FF0473ED}" dt="2022-09-24T06:31:14.274" v="4" actId="478"/>
          <ac:spMkLst>
            <pc:docMk/>
            <pc:sldMk cId="0" sldId="279"/>
            <ac:spMk id="7" creationId="{00000000-0000-0000-0000-000000000000}"/>
          </ac:spMkLst>
        </pc:spChg>
      </pc:sldChg>
      <pc:sldChg chg="delSp mod">
        <pc:chgData name="Xuan Shanli" userId="f83fcc78b2861389" providerId="LiveId" clId="{28E14B5B-AC13-40C4-9F0C-4121FF0473ED}" dt="2022-09-24T06:28:49.695" v="1" actId="478"/>
        <pc:sldMkLst>
          <pc:docMk/>
          <pc:sldMk cId="0" sldId="335"/>
        </pc:sldMkLst>
        <pc:spChg chg="del">
          <ac:chgData name="Xuan Shanli" userId="f83fcc78b2861389" providerId="LiveId" clId="{28E14B5B-AC13-40C4-9F0C-4121FF0473ED}" dt="2022-09-24T06:28:49.695" v="1" actId="478"/>
          <ac:spMkLst>
            <pc:docMk/>
            <pc:sldMk cId="0" sldId="335"/>
            <ac:spMk id="2" creationId="{00000000-0000-0000-0000-000000000000}"/>
          </ac:spMkLst>
        </pc:spChg>
      </pc:sldChg>
      <pc:sldChg chg="delSp mod">
        <pc:chgData name="Xuan Shanli" userId="f83fcc78b2861389" providerId="LiveId" clId="{28E14B5B-AC13-40C4-9F0C-4121FF0473ED}" dt="2022-09-24T06:22:56.053" v="0" actId="478"/>
        <pc:sldMkLst>
          <pc:docMk/>
          <pc:sldMk cId="0" sldId="341"/>
        </pc:sldMkLst>
        <pc:spChg chg="del">
          <ac:chgData name="Xuan Shanli" userId="f83fcc78b2861389" providerId="LiveId" clId="{28E14B5B-AC13-40C4-9F0C-4121FF0473ED}" dt="2022-09-24T06:22:56.053" v="0" actId="478"/>
          <ac:spMkLst>
            <pc:docMk/>
            <pc:sldMk cId="0" sldId="341"/>
            <ac:spMk id="2" creationId="{00000000-0000-0000-0000-000000000000}"/>
          </ac:spMkLst>
        </pc:spChg>
      </pc:sldChg>
    </pc:docChg>
  </pc:docChgLst>
  <pc:docChgLst>
    <pc:chgData userId="f83fcc78b2861389" providerId="LiveId" clId="{9BCEA162-D536-4E4F-8B05-C7E25FB37FD8}"/>
    <pc:docChg chg="undo custSel delSld modSld">
      <pc:chgData name="" userId="f83fcc78b2861389" providerId="LiveId" clId="{9BCEA162-D536-4E4F-8B05-C7E25FB37FD8}" dt="2022-10-06T07:18:59.449" v="213" actId="20577"/>
      <pc:docMkLst>
        <pc:docMk/>
      </pc:docMkLst>
      <pc:sldChg chg="modSp">
        <pc:chgData name="" userId="f83fcc78b2861389" providerId="LiveId" clId="{9BCEA162-D536-4E4F-8B05-C7E25FB37FD8}" dt="2022-10-06T07:09:17.017" v="17"/>
        <pc:sldMkLst>
          <pc:docMk/>
          <pc:sldMk cId="0" sldId="258"/>
        </pc:sldMkLst>
        <pc:spChg chg="mod">
          <ac:chgData name="" userId="f83fcc78b2861389" providerId="LiveId" clId="{9BCEA162-D536-4E4F-8B05-C7E25FB37FD8}" dt="2022-10-06T07:09:17.017" v="1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" userId="f83fcc78b2861389" providerId="LiveId" clId="{9BCEA162-D536-4E4F-8B05-C7E25FB37FD8}" dt="2022-10-06T07:12:30.474" v="109"/>
        <pc:sldMkLst>
          <pc:docMk/>
          <pc:sldMk cId="0" sldId="262"/>
        </pc:sldMkLst>
        <pc:spChg chg="mod">
          <ac:chgData name="" userId="f83fcc78b2861389" providerId="LiveId" clId="{9BCEA162-D536-4E4F-8B05-C7E25FB37FD8}" dt="2022-10-06T07:12:30.474" v="109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" userId="f83fcc78b2861389" providerId="LiveId" clId="{9BCEA162-D536-4E4F-8B05-C7E25FB37FD8}" dt="2022-10-06T07:12:50.944" v="116"/>
        <pc:sldMkLst>
          <pc:docMk/>
          <pc:sldMk cId="0" sldId="263"/>
        </pc:sldMkLst>
        <pc:spChg chg="mod">
          <ac:chgData name="" userId="f83fcc78b2861389" providerId="LiveId" clId="{9BCEA162-D536-4E4F-8B05-C7E25FB37FD8}" dt="2022-10-06T07:12:50.944" v="116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" userId="f83fcc78b2861389" providerId="LiveId" clId="{9BCEA162-D536-4E4F-8B05-C7E25FB37FD8}" dt="2022-10-06T07:13:22.164" v="134" actId="20577"/>
        <pc:sldMkLst>
          <pc:docMk/>
          <pc:sldMk cId="0" sldId="264"/>
        </pc:sldMkLst>
        <pc:spChg chg="mod">
          <ac:chgData name="" userId="f83fcc78b2861389" providerId="LiveId" clId="{9BCEA162-D536-4E4F-8B05-C7E25FB37FD8}" dt="2022-10-06T07:13:22.164" v="134" actId="20577"/>
          <ac:spMkLst>
            <pc:docMk/>
            <pc:sldMk cId="0" sldId="264"/>
            <ac:spMk id="2" creationId="{00000000-0000-0000-0000-000000000000}"/>
          </ac:spMkLst>
        </pc:spChg>
      </pc:sldChg>
      <pc:sldChg chg="modSp">
        <pc:chgData name="" userId="f83fcc78b2861389" providerId="LiveId" clId="{9BCEA162-D536-4E4F-8B05-C7E25FB37FD8}" dt="2022-10-06T07:12:04.523" v="105" actId="20577"/>
        <pc:sldMkLst>
          <pc:docMk/>
          <pc:sldMk cId="0" sldId="297"/>
        </pc:sldMkLst>
        <pc:spChg chg="mod">
          <ac:chgData name="" userId="f83fcc78b2861389" providerId="LiveId" clId="{9BCEA162-D536-4E4F-8B05-C7E25FB37FD8}" dt="2022-10-06T07:12:04.523" v="105" actId="20577"/>
          <ac:spMkLst>
            <pc:docMk/>
            <pc:sldMk cId="0" sldId="297"/>
            <ac:spMk id="3" creationId="{00000000-0000-0000-0000-000000000000}"/>
          </ac:spMkLst>
        </pc:spChg>
      </pc:sldChg>
      <pc:sldChg chg="modSp">
        <pc:chgData name="" userId="f83fcc78b2861389" providerId="LiveId" clId="{9BCEA162-D536-4E4F-8B05-C7E25FB37FD8}" dt="2022-10-06T07:10:59.353" v="61" actId="14100"/>
        <pc:sldMkLst>
          <pc:docMk/>
          <pc:sldMk cId="0" sldId="315"/>
        </pc:sldMkLst>
        <pc:spChg chg="mod">
          <ac:chgData name="" userId="f83fcc78b2861389" providerId="LiveId" clId="{9BCEA162-D536-4E4F-8B05-C7E25FB37FD8}" dt="2022-10-06T07:10:59.353" v="61" actId="14100"/>
          <ac:spMkLst>
            <pc:docMk/>
            <pc:sldMk cId="0" sldId="315"/>
            <ac:spMk id="3" creationId="{00000000-0000-0000-0000-000000000000}"/>
          </ac:spMkLst>
        </pc:spChg>
      </pc:sldChg>
      <pc:sldChg chg="addSp delSp del addAnim delAnim">
        <pc:chgData name="" userId="f83fcc78b2861389" providerId="LiveId" clId="{9BCEA162-D536-4E4F-8B05-C7E25FB37FD8}" dt="2022-10-06T07:14:51.275" v="139" actId="2696"/>
        <pc:sldMkLst>
          <pc:docMk/>
          <pc:sldMk cId="0" sldId="316"/>
        </pc:sldMkLst>
        <pc:spChg chg="del">
          <ac:chgData name="" userId="f83fcc78b2861389" providerId="LiveId" clId="{9BCEA162-D536-4E4F-8B05-C7E25FB37FD8}" dt="2022-10-06T07:14:46.379" v="138" actId="478"/>
          <ac:spMkLst>
            <pc:docMk/>
            <pc:sldMk cId="0" sldId="316"/>
            <ac:spMk id="5" creationId="{00000000-0000-0000-0000-000000000000}"/>
          </ac:spMkLst>
        </pc:spChg>
        <pc:picChg chg="add del">
          <ac:chgData name="" userId="f83fcc78b2861389" providerId="LiveId" clId="{9BCEA162-D536-4E4F-8B05-C7E25FB37FD8}" dt="2022-10-06T07:14:44.488" v="137" actId="478"/>
          <ac:picMkLst>
            <pc:docMk/>
            <pc:sldMk cId="0" sldId="316"/>
            <ac:picMk id="4" creationId="{00000000-0000-0000-0000-000000000000}"/>
          </ac:picMkLst>
        </pc:picChg>
      </pc:sldChg>
      <pc:sldChg chg="modSp">
        <pc:chgData name="" userId="f83fcc78b2861389" providerId="LiveId" clId="{9BCEA162-D536-4E4F-8B05-C7E25FB37FD8}" dt="2022-10-06T07:15:08.536" v="143" actId="1076"/>
        <pc:sldMkLst>
          <pc:docMk/>
          <pc:sldMk cId="0" sldId="321"/>
        </pc:sldMkLst>
        <pc:picChg chg="mod">
          <ac:chgData name="" userId="f83fcc78b2861389" providerId="LiveId" clId="{9BCEA162-D536-4E4F-8B05-C7E25FB37FD8}" dt="2022-10-06T07:15:08.536" v="143" actId="1076"/>
          <ac:picMkLst>
            <pc:docMk/>
            <pc:sldMk cId="0" sldId="321"/>
            <ac:picMk id="5" creationId="{00000000-0000-0000-0000-000000000000}"/>
          </ac:picMkLst>
        </pc:picChg>
      </pc:sldChg>
      <pc:sldChg chg="addSp delSp modSp">
        <pc:chgData name="" userId="f83fcc78b2861389" providerId="LiveId" clId="{9BCEA162-D536-4E4F-8B05-C7E25FB37FD8}" dt="2022-10-06T07:17:19.455" v="208" actId="478"/>
        <pc:sldMkLst>
          <pc:docMk/>
          <pc:sldMk cId="0" sldId="336"/>
        </pc:sldMkLst>
        <pc:spChg chg="mod">
          <ac:chgData name="" userId="f83fcc78b2861389" providerId="LiveId" clId="{9BCEA162-D536-4E4F-8B05-C7E25FB37FD8}" dt="2022-10-06T07:17:15.551" v="207" actId="2711"/>
          <ac:spMkLst>
            <pc:docMk/>
            <pc:sldMk cId="0" sldId="336"/>
            <ac:spMk id="2" creationId="{00000000-0000-0000-0000-000000000000}"/>
          </ac:spMkLst>
        </pc:spChg>
        <pc:spChg chg="del mod">
          <ac:chgData name="" userId="f83fcc78b2861389" providerId="LiveId" clId="{9BCEA162-D536-4E4F-8B05-C7E25FB37FD8}" dt="2022-10-06T07:16:53.021" v="205" actId="478"/>
          <ac:spMkLst>
            <pc:docMk/>
            <pc:sldMk cId="0" sldId="336"/>
            <ac:spMk id="3" creationId="{00000000-0000-0000-0000-000000000000}"/>
          </ac:spMkLst>
        </pc:spChg>
        <pc:spChg chg="add del mod">
          <ac:chgData name="" userId="f83fcc78b2861389" providerId="LiveId" clId="{9BCEA162-D536-4E4F-8B05-C7E25FB37FD8}" dt="2022-10-06T07:17:19.455" v="208" actId="478"/>
          <ac:spMkLst>
            <pc:docMk/>
            <pc:sldMk cId="0" sldId="336"/>
            <ac:spMk id="7" creationId="{B8E20A4E-BD62-4923-AC01-80E3BA2983C2}"/>
          </ac:spMkLst>
        </pc:spChg>
      </pc:sldChg>
      <pc:sldChg chg="del">
        <pc:chgData name="" userId="f83fcc78b2861389" providerId="LiveId" clId="{9BCEA162-D536-4E4F-8B05-C7E25FB37FD8}" dt="2022-10-06T07:17:37.640" v="209" actId="2696"/>
        <pc:sldMkLst>
          <pc:docMk/>
          <pc:sldMk cId="0" sldId="337"/>
        </pc:sldMkLst>
      </pc:sldChg>
      <pc:sldChg chg="modSp">
        <pc:chgData name="" userId="f83fcc78b2861389" providerId="LiveId" clId="{9BCEA162-D536-4E4F-8B05-C7E25FB37FD8}" dt="2022-10-06T07:18:59.449" v="213" actId="20577"/>
        <pc:sldMkLst>
          <pc:docMk/>
          <pc:sldMk cId="0" sldId="339"/>
        </pc:sldMkLst>
        <pc:spChg chg="mod">
          <ac:chgData name="" userId="f83fcc78b2861389" providerId="LiveId" clId="{9BCEA162-D536-4E4F-8B05-C7E25FB37FD8}" dt="2022-10-06T07:18:59.449" v="213" actId="20577"/>
          <ac:spMkLst>
            <pc:docMk/>
            <pc:sldMk cId="0" sldId="339"/>
            <ac:spMk id="3" creationId="{00000000-0000-0000-0000-000000000000}"/>
          </ac:spMkLst>
        </pc:spChg>
      </pc:sldChg>
    </pc:docChg>
  </pc:docChgLst>
</pc:chgInfo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962FB5-8BCF-44BF-A31B-F65D0E6FF0DE}" type="datetimeFigureOut">
              <a:rPr lang="zh-CN" altLang="en-US" smtClean="0"/>
              <a:pPr/>
              <a:t>2023/4/24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B5FAD-8445-4298-956F-BD27BF37E03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xmlns="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691EB3-F855-430F-A6EC-31AFA19F9FDD}" type="datetimeFigureOut">
              <a:rPr lang="zh-CN" altLang="en-US" smtClean="0"/>
              <a:pPr/>
              <a:t>2023/4/24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011238" y="685800"/>
            <a:ext cx="48355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354707-E869-45C6-9509-9C787490222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354707-E869-45C6-9509-9C787490222C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013055"/>
            <a:ext cx="7772400" cy="138903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672099"/>
            <a:ext cx="6400800" cy="165604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897426-C52E-4ECC-A2A8-E1667A4FB660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565C6B-911D-4A6A-A83F-46A48B9A9B26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44508"/>
            <a:ext cx="2057400" cy="522464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44508"/>
            <a:ext cx="6019800" cy="5224641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198D1F-83C8-437D-A4B1-9E973CC9C960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C392FC-F357-46F0-B68D-C12222B33347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164114"/>
            <a:ext cx="7772400" cy="128703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746575"/>
            <a:ext cx="7772400" cy="1417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AADE8E-F8BA-4BDE-A790-021E94CE01F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28040"/>
            <a:ext cx="4038600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28040"/>
            <a:ext cx="4038600" cy="404110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D7FA12-F80B-4CE6-A4CA-F6EFDA4CB97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59509"/>
            <a:ext cx="8229600" cy="1080029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450540"/>
            <a:ext cx="4040188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055057"/>
            <a:ext cx="4040188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8" y="1450540"/>
            <a:ext cx="4041775" cy="6045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8" y="2055057"/>
            <a:ext cx="4041775" cy="37336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72FC6E-F9F7-45F2-8539-E026D41E00F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69206B-8518-4796-9720-9A77EF6B4065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3CF9A98-9B55-49DB-BE71-534DEC24B7CD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3" y="258007"/>
            <a:ext cx="3008313" cy="109803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58007"/>
            <a:ext cx="5111750" cy="55306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3" y="1356037"/>
            <a:ext cx="3008313" cy="44326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6DE7D8B-8F74-4FEF-9800-E8A28F4B996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536122"/>
            <a:ext cx="5486400" cy="53551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579017"/>
            <a:ext cx="5486400" cy="388810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071637"/>
            <a:ext cx="5486400" cy="76052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zh-CN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BD502E-CF9C-491B-9E6F-C26319BA34D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59509"/>
            <a:ext cx="8229600" cy="10800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12041"/>
            <a:ext cx="8229600" cy="42766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006164"/>
            <a:ext cx="21336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006164"/>
            <a:ext cx="28956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006164"/>
            <a:ext cx="213360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AAA66C2-2B5E-4FDE-9CFE-63ECD5D79960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13" cstate="print"/>
          <a:stretch>
            <a:fillRect/>
          </a:stretch>
        </p:blipFill>
        <p:spPr>
          <a:xfrm>
            <a:off x="0" y="11112"/>
            <a:ext cx="9144000" cy="64579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1"/>
          <p:cNvSpPr>
            <a:spLocks noGrp="1"/>
          </p:cNvSpPr>
          <p:nvPr>
            <p:ph type="ctrTitle"/>
          </p:nvPr>
        </p:nvSpPr>
        <p:spPr>
          <a:xfrm>
            <a:off x="611560" y="647799"/>
            <a:ext cx="7772400" cy="720080"/>
          </a:xfrm>
        </p:spPr>
        <p:txBody>
          <a:bodyPr/>
          <a:lstStyle/>
          <a:p>
            <a:pPr eaLnBrk="1" hangingPunct="1"/>
            <a:r>
              <a:rPr lang="zh-CN" altLang="en-US" sz="3600" dirty="0" smtClean="0"/>
              <a:t>数制及转换</a:t>
            </a:r>
            <a:endParaRPr lang="zh-CN" altLang="en-US" sz="3600" dirty="0"/>
          </a:p>
        </p:txBody>
      </p:sp>
      <p:sp>
        <p:nvSpPr>
          <p:cNvPr id="97283" name="副标题 2"/>
          <p:cNvSpPr>
            <a:spLocks noGrp="1"/>
          </p:cNvSpPr>
          <p:nvPr>
            <p:ph type="subTitle" idx="1"/>
          </p:nvPr>
        </p:nvSpPr>
        <p:spPr>
          <a:xfrm>
            <a:off x="755576" y="1295871"/>
            <a:ext cx="6870593" cy="3528392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1 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数制的概念</a:t>
            </a:r>
            <a:endParaRPr lang="en-US" altLang="zh-CN" sz="28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just" eaLnBrk="1" hangingPunct="1"/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2 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十进制与二进制相互转换</a:t>
            </a:r>
            <a:endParaRPr lang="en-US" altLang="zh-CN" sz="28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just" eaLnBrk="1" hangingPunct="1"/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3 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十进制与八进制相互转换</a:t>
            </a:r>
            <a:endParaRPr lang="en-US" altLang="zh-CN" sz="28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just" eaLnBrk="1" hangingPunct="1"/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4 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十进制与十六进制相互转化</a:t>
            </a:r>
            <a:endParaRPr lang="en-US" altLang="zh-CN" sz="28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just"/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5 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二进制与十六进制相互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转换</a:t>
            </a:r>
            <a:endParaRPr lang="en-US" altLang="zh-CN" sz="28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just"/>
            <a:r>
              <a:rPr lang="en-US" altLang="zh-CN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6 </a:t>
            </a:r>
            <a:r>
              <a:rPr lang="zh-CN" altLang="en-US" sz="2800" b="1" dirty="0" smtClean="0">
                <a:solidFill>
                  <a:schemeClr val="tx1"/>
                </a:solidFill>
                <a:latin typeface="楷体" pitchFamily="49" charset="-122"/>
                <a:ea typeface="楷体" pitchFamily="49" charset="-122"/>
              </a:rPr>
              <a:t>二进制与八进制相互转换</a:t>
            </a:r>
            <a:endParaRPr lang="en-US" altLang="zh-CN" sz="2800" b="1" dirty="0" smtClean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just"/>
            <a:endParaRPr lang="en-US" altLang="zh-CN" sz="2800" b="1" dirty="0">
              <a:solidFill>
                <a:schemeClr val="tx1"/>
              </a:solidFill>
              <a:latin typeface="楷体" pitchFamily="49" charset="-122"/>
              <a:ea typeface="楷体" pitchFamily="49" charset="-122"/>
            </a:endParaRPr>
          </a:p>
          <a:p>
            <a:pPr algn="just" eaLnBrk="1" hangingPunct="1"/>
            <a:endParaRPr lang="en-US" altLang="zh-CN" sz="2800" dirty="0">
              <a:solidFill>
                <a:schemeClr val="tx1"/>
              </a:solidFill>
            </a:endParaRPr>
          </a:p>
          <a:p>
            <a:pPr algn="just" eaLnBrk="1" hangingPunct="1"/>
            <a:endParaRPr lang="en-US" altLang="zh-CN" dirty="0">
              <a:solidFill>
                <a:schemeClr val="tx1"/>
              </a:solidFill>
            </a:endParaRPr>
          </a:p>
          <a:p>
            <a:pPr algn="just" eaLnBrk="1" hangingPunct="1"/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4" name="图片 3" descr="veer-146056608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652120" y="3888159"/>
            <a:ext cx="3242386" cy="2160240"/>
          </a:xfrm>
          <a:prstGeom prst="rect">
            <a:avLst/>
          </a:prstGeom>
        </p:spPr>
      </p:pic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843808" y="71735"/>
            <a:ext cx="5770984" cy="432047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3 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进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制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进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制相互转换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7799"/>
            <a:ext cx="8229600" cy="5140858"/>
          </a:xfrm>
        </p:spPr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进制数转换为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整数部分：除</a:t>
            </a:r>
            <a:r>
              <a:rPr lang="en-US" altLang="zh-CN" dirty="0" smtClean="0"/>
              <a:t>8</a:t>
            </a:r>
            <a:r>
              <a:rPr lang="zh-CN" altLang="en-US" dirty="0" smtClean="0"/>
              <a:t>取余，到商为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。倒序输出。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小数部分：乘</a:t>
            </a:r>
            <a:r>
              <a:rPr lang="en-US" altLang="zh-CN" dirty="0" smtClean="0"/>
              <a:t>8</a:t>
            </a:r>
            <a:r>
              <a:rPr lang="zh-CN" altLang="en-US" dirty="0" smtClean="0"/>
              <a:t>取整，到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，或规定小数位数。正序输出。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</a:rPr>
              <a:t>例：</a:t>
            </a:r>
            <a:r>
              <a:rPr lang="en-US" altLang="zh-CN" dirty="0" smtClean="0">
                <a:solidFill>
                  <a:srgbClr val="0066FF"/>
                </a:solidFill>
              </a:rPr>
              <a:t> (</a:t>
            </a:r>
            <a:r>
              <a:rPr lang="en-US" altLang="zh-CN" dirty="0" smtClean="0">
                <a:solidFill>
                  <a:srgbClr val="C00000"/>
                </a:solidFill>
              </a:rPr>
              <a:t>26.25</a:t>
            </a:r>
            <a:r>
              <a:rPr lang="en-US" altLang="zh-CN" dirty="0" smtClean="0">
                <a:solidFill>
                  <a:srgbClr val="0066FF"/>
                </a:solidFill>
              </a:rPr>
              <a:t>)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10</a:t>
            </a:r>
            <a:r>
              <a:rPr lang="en-US" altLang="zh-CN" dirty="0" smtClean="0">
                <a:solidFill>
                  <a:srgbClr val="C00000"/>
                </a:solidFill>
              </a:rPr>
              <a:t>=</a:t>
            </a:r>
            <a:r>
              <a:rPr lang="en-US" altLang="zh-CN" dirty="0" smtClean="0">
                <a:solidFill>
                  <a:srgbClr val="0066FF"/>
                </a:solidFill>
              </a:rPr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32.2</a:t>
            </a:r>
            <a:r>
              <a:rPr lang="en-US" altLang="zh-CN" dirty="0" smtClean="0">
                <a:solidFill>
                  <a:srgbClr val="0066FF"/>
                </a:solidFill>
              </a:rPr>
              <a:t>)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8</a:t>
            </a:r>
            <a:endParaRPr lang="en-US" altLang="zh-CN" baseline="-25000" dirty="0" smtClean="0"/>
          </a:p>
          <a:p>
            <a:pPr lvl="1">
              <a:buNone/>
            </a:pPr>
            <a:r>
              <a:rPr lang="en-US" altLang="zh-CN" dirty="0" smtClean="0">
                <a:solidFill>
                  <a:srgbClr val="0066FF"/>
                </a:solidFill>
              </a:rPr>
              <a:t>【</a:t>
            </a:r>
            <a:r>
              <a:rPr lang="zh-CN" altLang="en-US" dirty="0" smtClean="0">
                <a:solidFill>
                  <a:srgbClr val="0066FF"/>
                </a:solidFill>
              </a:rPr>
              <a:t>练习</a:t>
            </a:r>
            <a:r>
              <a:rPr lang="en-US" altLang="zh-CN" dirty="0" smtClean="0">
                <a:solidFill>
                  <a:srgbClr val="0066FF"/>
                </a:solidFill>
              </a:rPr>
              <a:t>】</a:t>
            </a:r>
            <a:r>
              <a:rPr lang="en-US" altLang="zh-CN" dirty="0" smtClean="0"/>
              <a:t>1357.12</a:t>
            </a:r>
            <a:r>
              <a:rPr lang="zh-CN" altLang="en-US" dirty="0" smtClean="0"/>
              <a:t>转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进制数，保留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位小数。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2515.075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7799"/>
            <a:ext cx="8229600" cy="514085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【</a:t>
            </a:r>
            <a:r>
              <a:rPr lang="en-US" altLang="zh-CN" dirty="0" smtClean="0">
                <a:solidFill>
                  <a:srgbClr val="0000FF"/>
                </a:solidFill>
              </a:rPr>
              <a:t> 10</a:t>
            </a:r>
            <a:r>
              <a:rPr lang="zh-CN" altLang="en-US" dirty="0" smtClean="0">
                <a:solidFill>
                  <a:srgbClr val="0000FF"/>
                </a:solidFill>
              </a:rPr>
              <a:t>进制转</a:t>
            </a:r>
            <a:r>
              <a:rPr lang="en-US" altLang="zh-CN" dirty="0" smtClean="0">
                <a:solidFill>
                  <a:srgbClr val="0000FF"/>
                </a:solidFill>
              </a:rPr>
              <a:t>8</a:t>
            </a:r>
            <a:r>
              <a:rPr lang="zh-CN" altLang="en-US" dirty="0" smtClean="0">
                <a:solidFill>
                  <a:srgbClr val="0000FF"/>
                </a:solidFill>
              </a:rPr>
              <a:t>进制</a:t>
            </a:r>
            <a:r>
              <a:rPr lang="zh-CN" altLang="en-US" dirty="0" smtClean="0">
                <a:solidFill>
                  <a:srgbClr val="0000FF"/>
                </a:solidFill>
              </a:rPr>
              <a:t>，只整数</a:t>
            </a:r>
            <a:r>
              <a:rPr lang="en-US" altLang="zh-CN" dirty="0" smtClean="0">
                <a:solidFill>
                  <a:srgbClr val="0000FF"/>
                </a:solidFill>
              </a:rPr>
              <a:t>—dec2oct.cpp】</a:t>
            </a:r>
          </a:p>
          <a:p>
            <a:pPr lvl="1">
              <a:buNone/>
            </a:pPr>
            <a:r>
              <a:rPr lang="en-US" altLang="zh-CN" dirty="0" smtClean="0"/>
              <a:t>#</a:t>
            </a:r>
            <a:r>
              <a:rPr lang="en-US" altLang="zh-CN" dirty="0" smtClean="0"/>
              <a:t>include&lt;bits/</a:t>
            </a:r>
            <a:r>
              <a:rPr lang="en-US" altLang="zh-CN" dirty="0" err="1" smtClean="0"/>
              <a:t>stdc</a:t>
            </a:r>
            <a:r>
              <a:rPr lang="en-US" altLang="zh-CN" dirty="0" smtClean="0"/>
              <a:t>++.h&gt; 	//10</a:t>
            </a:r>
            <a:r>
              <a:rPr lang="zh-CN" altLang="en-US" dirty="0" smtClean="0"/>
              <a:t>进制转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进制，只处理整数部分 </a:t>
            </a:r>
          </a:p>
          <a:p>
            <a:pPr lvl="1">
              <a:buNone/>
            </a:pPr>
            <a:r>
              <a:rPr lang="en-US" altLang="zh-CN" dirty="0" smtClean="0"/>
              <a:t>using namespace std;</a:t>
            </a:r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main(){ 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m,d</a:t>
            </a:r>
            <a:r>
              <a:rPr lang="en-US" altLang="zh-CN" dirty="0" smtClean="0"/>
              <a:t>[1000],n=0;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&gt;&gt;m;	//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进制数到</a:t>
            </a:r>
            <a:r>
              <a:rPr lang="en-US" altLang="zh-CN" dirty="0" smtClean="0"/>
              <a:t>m</a:t>
            </a:r>
          </a:p>
          <a:p>
            <a:pPr lvl="1">
              <a:buNone/>
            </a:pPr>
            <a:r>
              <a:rPr lang="en-US" altLang="zh-CN" dirty="0" smtClean="0"/>
              <a:t>	while(m){	//</a:t>
            </a:r>
            <a:r>
              <a:rPr lang="zh-CN" altLang="en-US" dirty="0" smtClean="0"/>
              <a:t>整数部分 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d[n]=m%8;</a:t>
            </a:r>
          </a:p>
          <a:p>
            <a:pPr lvl="1">
              <a:buNone/>
            </a:pPr>
            <a:r>
              <a:rPr lang="en-US" altLang="zh-CN" dirty="0" smtClean="0"/>
              <a:t>		n++;</a:t>
            </a:r>
          </a:p>
          <a:p>
            <a:pPr lvl="1">
              <a:buNone/>
            </a:pPr>
            <a:r>
              <a:rPr lang="en-US" altLang="zh-CN" dirty="0" smtClean="0"/>
              <a:t>		m=m/8;</a:t>
            </a:r>
          </a:p>
          <a:p>
            <a:pPr lvl="1">
              <a:buNone/>
            </a:pPr>
            <a:r>
              <a:rPr lang="en-US" altLang="zh-CN" dirty="0" smtClean="0"/>
              <a:t>	 } 	</a:t>
            </a:r>
          </a:p>
          <a:p>
            <a:pPr lvl="1">
              <a:buNone/>
            </a:pPr>
            <a:r>
              <a:rPr lang="en-US" altLang="zh-CN" dirty="0" smtClean="0"/>
              <a:t>	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=n-1;i&gt;=0;i--)	//</a:t>
            </a:r>
            <a:r>
              <a:rPr lang="zh-CN" altLang="en-US" dirty="0" smtClean="0"/>
              <a:t>打印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 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	</a:t>
            </a:r>
          </a:p>
          <a:p>
            <a:pPr lvl="1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7799"/>
            <a:ext cx="8229600" cy="5472608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【 10</a:t>
            </a:r>
            <a:r>
              <a:rPr lang="zh-CN" altLang="en-US" dirty="0" smtClean="0">
                <a:solidFill>
                  <a:srgbClr val="0000FF"/>
                </a:solidFill>
              </a:rPr>
              <a:t>进制转</a:t>
            </a:r>
            <a:r>
              <a:rPr lang="en-US" altLang="zh-CN" dirty="0" smtClean="0">
                <a:solidFill>
                  <a:srgbClr val="0000FF"/>
                </a:solidFill>
              </a:rPr>
              <a:t>8</a:t>
            </a:r>
            <a:r>
              <a:rPr lang="zh-CN" altLang="en-US" dirty="0" smtClean="0">
                <a:solidFill>
                  <a:srgbClr val="0000FF"/>
                </a:solidFill>
              </a:rPr>
              <a:t>进制</a:t>
            </a:r>
            <a:r>
              <a:rPr lang="zh-CN" altLang="en-US" dirty="0" smtClean="0">
                <a:solidFill>
                  <a:srgbClr val="0000FF"/>
                </a:solidFill>
              </a:rPr>
              <a:t>，</a:t>
            </a:r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r>
              <a:rPr lang="zh-CN" altLang="en-US" dirty="0" smtClean="0">
                <a:solidFill>
                  <a:srgbClr val="0000FF"/>
                </a:solidFill>
              </a:rPr>
              <a:t>位小数</a:t>
            </a:r>
            <a:r>
              <a:rPr lang="en-US" altLang="zh-CN" dirty="0" smtClean="0">
                <a:solidFill>
                  <a:srgbClr val="0000FF"/>
                </a:solidFill>
              </a:rPr>
              <a:t>—dec2oct1.cpp</a:t>
            </a:r>
            <a:r>
              <a:rPr lang="en-US" altLang="zh-CN" dirty="0" smtClean="0">
                <a:solidFill>
                  <a:srgbClr val="0000FF"/>
                </a:solidFill>
              </a:rPr>
              <a:t>】</a:t>
            </a:r>
          </a:p>
          <a:p>
            <a:pPr lvl="1">
              <a:buNone/>
            </a:pPr>
            <a:r>
              <a:rPr lang="en-US" altLang="zh-CN" dirty="0" smtClean="0"/>
              <a:t>#include&lt;bits/</a:t>
            </a:r>
            <a:r>
              <a:rPr lang="en-US" altLang="zh-CN" dirty="0" err="1" smtClean="0"/>
              <a:t>stdc</a:t>
            </a:r>
            <a:r>
              <a:rPr lang="en-US" altLang="zh-CN" dirty="0" smtClean="0"/>
              <a:t>++.h&gt; 	//10</a:t>
            </a:r>
            <a:r>
              <a:rPr lang="zh-CN" altLang="en-US" dirty="0" smtClean="0"/>
              <a:t>进制转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进制数，保留</a:t>
            </a:r>
            <a:r>
              <a:rPr lang="en-US" altLang="zh-CN" dirty="0" smtClean="0"/>
              <a:t>3</a:t>
            </a:r>
            <a:r>
              <a:rPr lang="zh-CN" altLang="en-US" dirty="0" smtClean="0"/>
              <a:t>为小数 </a:t>
            </a:r>
          </a:p>
          <a:p>
            <a:pPr lvl="1">
              <a:buNone/>
            </a:pPr>
            <a:r>
              <a:rPr lang="en-US" altLang="zh-CN" dirty="0" smtClean="0"/>
              <a:t>using namespace std;</a:t>
            </a:r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/>
              <a:t>main(){</a:t>
            </a:r>
          </a:p>
          <a:p>
            <a:pPr lvl="1">
              <a:buNone/>
            </a:pPr>
            <a:r>
              <a:rPr lang="en-US" altLang="zh-CN" dirty="0" smtClean="0"/>
              <a:t>	float d;	//</a:t>
            </a:r>
            <a:r>
              <a:rPr lang="zh-CN" altLang="en-US" dirty="0" smtClean="0"/>
              <a:t>保存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dz</a:t>
            </a:r>
            <a:r>
              <a:rPr lang="en-US" altLang="zh-CN" dirty="0" smtClean="0"/>
              <a:t>=0,k=0;	//</a:t>
            </a:r>
            <a:r>
              <a:rPr lang="zh-CN" altLang="en-US" dirty="0" smtClean="0"/>
              <a:t>整数部分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float </a:t>
            </a:r>
            <a:r>
              <a:rPr lang="en-US" altLang="zh-CN" dirty="0" err="1" smtClean="0"/>
              <a:t>dx</a:t>
            </a:r>
            <a:r>
              <a:rPr lang="en-US" altLang="zh-CN" dirty="0" smtClean="0"/>
              <a:t>=0; //</a:t>
            </a:r>
            <a:r>
              <a:rPr lang="zh-CN" altLang="en-US" dirty="0" smtClean="0"/>
              <a:t>小数部分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&gt;&gt;d;	//</a:t>
            </a:r>
            <a:r>
              <a:rPr lang="zh-CN" altLang="en-US" dirty="0" smtClean="0"/>
              <a:t>读入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&lt;&lt;fixed&lt;&lt;</a:t>
            </a:r>
            <a:r>
              <a:rPr lang="en-US" altLang="zh-CN" dirty="0" err="1" smtClean="0"/>
              <a:t>setprecision</a:t>
            </a:r>
            <a:r>
              <a:rPr lang="en-US" altLang="zh-CN" dirty="0" smtClean="0"/>
              <a:t>(3);	//</a:t>
            </a:r>
            <a:r>
              <a:rPr lang="zh-CN" altLang="en-US" dirty="0" smtClean="0"/>
              <a:t>保留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位小数 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dz</a:t>
            </a:r>
            <a:r>
              <a:rPr lang="en-US" altLang="zh-CN" dirty="0" smtClean="0"/>
              <a:t>=d;	//</a:t>
            </a:r>
            <a:r>
              <a:rPr lang="zh-CN" altLang="en-US" dirty="0" smtClean="0"/>
              <a:t>取出整数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dx</a:t>
            </a:r>
            <a:r>
              <a:rPr lang="en-US" altLang="zh-CN" dirty="0" smtClean="0"/>
              <a:t>=d-</a:t>
            </a:r>
            <a:r>
              <a:rPr lang="en-US" altLang="zh-CN" dirty="0" err="1" smtClean="0"/>
              <a:t>dz</a:t>
            </a:r>
            <a:r>
              <a:rPr lang="en-US" altLang="zh-CN" dirty="0" smtClean="0"/>
              <a:t>;//</a:t>
            </a:r>
            <a:r>
              <a:rPr lang="zh-CN" altLang="en-US" dirty="0" smtClean="0"/>
              <a:t>取出小数	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char s[MAXN];	//</a:t>
            </a:r>
            <a:r>
              <a:rPr lang="zh-CN" altLang="en-US" dirty="0" smtClean="0"/>
              <a:t>保存转换后的二进制数字串 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smtClean="0"/>
              <a:t>while(</a:t>
            </a:r>
            <a:r>
              <a:rPr lang="en-US" altLang="zh-CN" dirty="0" err="1" smtClean="0"/>
              <a:t>dz</a:t>
            </a:r>
            <a:r>
              <a:rPr lang="en-US" altLang="zh-CN" dirty="0" smtClean="0"/>
              <a:t>)</a:t>
            </a:r>
          </a:p>
          <a:p>
            <a:pPr lvl="1">
              <a:buNone/>
            </a:pPr>
            <a:r>
              <a:rPr lang="en-US" altLang="zh-CN" dirty="0" smtClean="0"/>
              <a:t>	{</a:t>
            </a:r>
          </a:p>
          <a:p>
            <a:pPr lvl="1">
              <a:buNone/>
            </a:pPr>
            <a:r>
              <a:rPr lang="en-US" altLang="zh-CN" dirty="0" smtClean="0"/>
              <a:t>		s[k]=dz%8+'0</a:t>
            </a:r>
            <a:r>
              <a:rPr lang="en-US" altLang="zh-CN" dirty="0" smtClean="0"/>
              <a:t>';</a:t>
            </a:r>
          </a:p>
          <a:p>
            <a:pPr lvl="1"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………………………………………………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7799"/>
            <a:ext cx="8229600" cy="514085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进制数转换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位权法（整数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位、小数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位）：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整数部分位权（从右往左）：</a:t>
            </a:r>
            <a:r>
              <a:rPr lang="en-US" altLang="zh-CN" dirty="0" smtClean="0"/>
              <a:t>8</a:t>
            </a:r>
            <a:r>
              <a:rPr lang="en-US" altLang="zh-CN" baseline="30000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en-US" altLang="zh-CN" baseline="30000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...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en-US" altLang="zh-CN" baseline="30000" dirty="0" smtClean="0"/>
              <a:t>n-1</a:t>
            </a:r>
          </a:p>
          <a:p>
            <a:pPr lvl="2"/>
            <a:r>
              <a:rPr lang="zh-CN" altLang="en-US" dirty="0" smtClean="0"/>
              <a:t>小数部分位权（从左往右）：</a:t>
            </a:r>
            <a:r>
              <a:rPr lang="en-US" altLang="zh-CN" dirty="0" smtClean="0"/>
              <a:t>8</a:t>
            </a:r>
            <a:r>
              <a:rPr lang="en-US" altLang="zh-CN" baseline="30000" dirty="0" smtClean="0"/>
              <a:t>-1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en-US" altLang="zh-CN" baseline="30000" dirty="0" smtClean="0"/>
              <a:t>-2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en-US" altLang="zh-CN" baseline="30000" dirty="0" smtClean="0"/>
              <a:t>-3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...</a:t>
            </a:r>
            <a:r>
              <a:rPr lang="zh-CN" altLang="en-US" dirty="0" smtClean="0"/>
              <a:t>、</a:t>
            </a:r>
            <a:r>
              <a:rPr lang="en-US" altLang="zh-CN" dirty="0" smtClean="0"/>
              <a:t>8</a:t>
            </a:r>
            <a:r>
              <a:rPr lang="en-US" altLang="zh-CN" baseline="30000" dirty="0" smtClean="0"/>
              <a:t>-m</a:t>
            </a:r>
          </a:p>
          <a:p>
            <a:pPr lvl="1"/>
            <a:r>
              <a:rPr lang="en-US" altLang="zh-CN" dirty="0" smtClean="0"/>
              <a:t>10</a:t>
            </a:r>
            <a:r>
              <a:rPr lang="zh-CN" altLang="en-US" dirty="0" smtClean="0"/>
              <a:t>进制数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对应位数码（</a:t>
            </a:r>
            <a:r>
              <a:rPr lang="en-US" altLang="zh-CN" dirty="0" smtClean="0"/>
              <a:t>0-7</a:t>
            </a:r>
            <a:r>
              <a:rPr lang="zh-CN" altLang="en-US" dirty="0" smtClean="0"/>
              <a:t>）乘以位权之和。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(32.2)</a:t>
            </a:r>
            <a:r>
              <a:rPr lang="en-US" altLang="zh-CN" baseline="-25000" dirty="0" smtClean="0"/>
              <a:t>8</a:t>
            </a:r>
            <a:r>
              <a:rPr lang="en-US" altLang="zh-CN" dirty="0" smtClean="0"/>
              <a:t>=3*8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+1*2</a:t>
            </a:r>
            <a:r>
              <a:rPr lang="en-US" altLang="zh-CN" baseline="30000" dirty="0" smtClean="0"/>
              <a:t>0  </a:t>
            </a:r>
            <a:r>
              <a:rPr lang="en-US" altLang="zh-CN" sz="4400" dirty="0" smtClean="0">
                <a:solidFill>
                  <a:srgbClr val="FF0000"/>
                </a:solidFill>
              </a:rPr>
              <a:t>. </a:t>
            </a:r>
            <a:r>
              <a:rPr lang="en-US" altLang="zh-CN" dirty="0" smtClean="0"/>
              <a:t>2*8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=(26.25)</a:t>
            </a:r>
            <a:r>
              <a:rPr lang="en-US" altLang="zh-CN" baseline="-25000" dirty="0" smtClean="0"/>
              <a:t>10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66FF"/>
                </a:solidFill>
              </a:rPr>
              <a:t>【</a:t>
            </a:r>
            <a:r>
              <a:rPr lang="zh-CN" altLang="en-US" dirty="0" smtClean="0">
                <a:solidFill>
                  <a:srgbClr val="0066FF"/>
                </a:solidFill>
              </a:rPr>
              <a:t>练习</a:t>
            </a:r>
            <a:r>
              <a:rPr lang="en-US" altLang="zh-CN" dirty="0" smtClean="0">
                <a:solidFill>
                  <a:srgbClr val="0066FF"/>
                </a:solidFill>
              </a:rPr>
              <a:t>】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</a:t>
            </a:r>
            <a:r>
              <a:rPr lang="en-US" altLang="zh-CN" dirty="0" smtClean="0"/>
              <a:t>2515.075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1357.12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2843808" y="71735"/>
            <a:ext cx="5770984" cy="432047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3 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10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进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制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与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8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进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制相互转换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59832" y="0"/>
            <a:ext cx="5410944" cy="54772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4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十进制与十六进制相互转化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7799"/>
            <a:ext cx="8229600" cy="5140858"/>
          </a:xfrm>
        </p:spPr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进制数转换为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整数部分：除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取余，到商为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。倒序输出。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小数部分：乘</a:t>
            </a:r>
            <a:r>
              <a:rPr lang="en-US" altLang="zh-CN" dirty="0" smtClean="0"/>
              <a:t>16</a:t>
            </a:r>
            <a:r>
              <a:rPr lang="zh-CN" altLang="en-US" dirty="0" smtClean="0"/>
              <a:t>取整，到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，或规定小数位数。正序输出。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</a:rPr>
              <a:t>例：</a:t>
            </a:r>
            <a:r>
              <a:rPr lang="en-US" altLang="zh-CN" dirty="0" smtClean="0">
                <a:solidFill>
                  <a:srgbClr val="0066FF"/>
                </a:solidFill>
              </a:rPr>
              <a:t> (</a:t>
            </a:r>
            <a:r>
              <a:rPr lang="en-US" altLang="zh-CN" dirty="0" smtClean="0">
                <a:solidFill>
                  <a:srgbClr val="C00000"/>
                </a:solidFill>
              </a:rPr>
              <a:t>26.25</a:t>
            </a:r>
            <a:r>
              <a:rPr lang="en-US" altLang="zh-CN" dirty="0" smtClean="0">
                <a:solidFill>
                  <a:srgbClr val="0066FF"/>
                </a:solidFill>
              </a:rPr>
              <a:t>)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10</a:t>
            </a:r>
            <a:r>
              <a:rPr lang="en-US" altLang="zh-CN" dirty="0" smtClean="0">
                <a:solidFill>
                  <a:srgbClr val="C00000"/>
                </a:solidFill>
              </a:rPr>
              <a:t>=</a:t>
            </a:r>
            <a:r>
              <a:rPr lang="en-US" altLang="zh-CN" dirty="0" smtClean="0">
                <a:solidFill>
                  <a:srgbClr val="0066FF"/>
                </a:solidFill>
              </a:rPr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1A.4</a:t>
            </a:r>
            <a:r>
              <a:rPr lang="en-US" altLang="zh-CN" dirty="0" smtClean="0">
                <a:solidFill>
                  <a:srgbClr val="0066FF"/>
                </a:solidFill>
              </a:rPr>
              <a:t>)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16</a:t>
            </a:r>
            <a:endParaRPr lang="en-US" altLang="zh-CN" baseline="-25000" dirty="0" smtClean="0"/>
          </a:p>
          <a:p>
            <a:pPr lvl="1">
              <a:buNone/>
            </a:pPr>
            <a:r>
              <a:rPr lang="en-US" altLang="zh-CN" dirty="0" smtClean="0">
                <a:solidFill>
                  <a:srgbClr val="0066FF"/>
                </a:solidFill>
              </a:rPr>
              <a:t>【</a:t>
            </a:r>
            <a:r>
              <a:rPr lang="zh-CN" altLang="en-US" dirty="0" smtClean="0">
                <a:solidFill>
                  <a:srgbClr val="0066FF"/>
                </a:solidFill>
              </a:rPr>
              <a:t>练习</a:t>
            </a:r>
            <a:r>
              <a:rPr lang="en-US" altLang="zh-CN" dirty="0" smtClean="0">
                <a:solidFill>
                  <a:srgbClr val="0066FF"/>
                </a:solidFill>
              </a:rPr>
              <a:t>】</a:t>
            </a:r>
            <a:r>
              <a:rPr lang="en-US" altLang="zh-CN" dirty="0" smtClean="0"/>
              <a:t>1357.12</a:t>
            </a:r>
            <a:r>
              <a:rPr lang="zh-CN" altLang="en-US" dirty="0" smtClean="0"/>
              <a:t>转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进制数，保留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位小数。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答案：</a:t>
            </a:r>
            <a:r>
              <a:rPr lang="en-US" altLang="zh-CN" dirty="0" smtClean="0">
                <a:solidFill>
                  <a:srgbClr val="C00000"/>
                </a:solidFill>
              </a:rPr>
              <a:t>54D.1E8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5791"/>
            <a:ext cx="8229600" cy="5616624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【</a:t>
            </a:r>
            <a:r>
              <a:rPr lang="en-US" altLang="zh-CN" dirty="0" smtClean="0">
                <a:solidFill>
                  <a:srgbClr val="0000FF"/>
                </a:solidFill>
              </a:rPr>
              <a:t> //10</a:t>
            </a:r>
            <a:r>
              <a:rPr lang="zh-CN" altLang="en-US" dirty="0" smtClean="0">
                <a:solidFill>
                  <a:srgbClr val="0000FF"/>
                </a:solidFill>
              </a:rPr>
              <a:t>进制转</a:t>
            </a:r>
            <a:r>
              <a:rPr lang="en-US" altLang="zh-CN" dirty="0" smtClean="0">
                <a:solidFill>
                  <a:srgbClr val="0000FF"/>
                </a:solidFill>
              </a:rPr>
              <a:t>16</a:t>
            </a:r>
            <a:r>
              <a:rPr lang="zh-CN" altLang="en-US" dirty="0" smtClean="0">
                <a:solidFill>
                  <a:srgbClr val="0000FF"/>
                </a:solidFill>
              </a:rPr>
              <a:t>进制，只处理整数部分 </a:t>
            </a:r>
            <a:r>
              <a:rPr lang="en-US" altLang="zh-CN" dirty="0" smtClean="0">
                <a:solidFill>
                  <a:srgbClr val="0000FF"/>
                </a:solidFill>
              </a:rPr>
              <a:t>】</a:t>
            </a:r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/>
              <a:t>main(){ </a:t>
            </a:r>
          </a:p>
          <a:p>
            <a:pPr lvl="1">
              <a:buNone/>
            </a:pPr>
            <a:r>
              <a:rPr lang="en-US" altLang="zh-CN" dirty="0" smtClean="0"/>
              <a:t>	char hex[]={'0','1','2','3','4','5','6','7','8','9',</a:t>
            </a:r>
          </a:p>
          <a:p>
            <a:pPr lvl="1">
              <a:buNone/>
            </a:pPr>
            <a:r>
              <a:rPr lang="en-US" altLang="zh-CN" dirty="0" smtClean="0"/>
              <a:t>	            'A','B','C','D','E','F'};	//16</a:t>
            </a:r>
            <a:r>
              <a:rPr lang="zh-CN" altLang="en-US" dirty="0" smtClean="0"/>
              <a:t>进制数码 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m,d</a:t>
            </a:r>
            <a:r>
              <a:rPr lang="en-US" altLang="zh-CN" dirty="0" smtClean="0"/>
              <a:t>[1000],n=0;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&gt;&gt;m;	//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进制数到</a:t>
            </a:r>
            <a:r>
              <a:rPr lang="en-US" altLang="zh-CN" dirty="0" smtClean="0"/>
              <a:t>m</a:t>
            </a:r>
          </a:p>
          <a:p>
            <a:pPr lvl="1">
              <a:buNone/>
            </a:pPr>
            <a:r>
              <a:rPr lang="en-US" altLang="zh-CN" dirty="0" smtClean="0"/>
              <a:t>	while(m){	//</a:t>
            </a:r>
            <a:r>
              <a:rPr lang="zh-CN" altLang="en-US" dirty="0" smtClean="0"/>
              <a:t>整数部分 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d[n]=m%16;</a:t>
            </a:r>
          </a:p>
          <a:p>
            <a:pPr lvl="1">
              <a:buNone/>
            </a:pPr>
            <a:r>
              <a:rPr lang="en-US" altLang="zh-CN" dirty="0" smtClean="0"/>
              <a:t>		n++;</a:t>
            </a:r>
          </a:p>
          <a:p>
            <a:pPr lvl="1">
              <a:buNone/>
            </a:pPr>
            <a:r>
              <a:rPr lang="en-US" altLang="zh-CN" dirty="0" smtClean="0"/>
              <a:t>		m=m/16;</a:t>
            </a:r>
          </a:p>
          <a:p>
            <a:pPr lvl="1">
              <a:buNone/>
            </a:pPr>
            <a:r>
              <a:rPr lang="en-US" altLang="zh-CN" dirty="0" smtClean="0"/>
              <a:t>	 } 	</a:t>
            </a:r>
          </a:p>
          <a:p>
            <a:pPr lvl="1">
              <a:buNone/>
            </a:pPr>
            <a:r>
              <a:rPr lang="en-US" altLang="zh-CN" dirty="0" smtClean="0"/>
              <a:t>	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=n-1;i&gt;=0;i--)	//</a:t>
            </a:r>
            <a:r>
              <a:rPr lang="zh-CN" altLang="en-US" dirty="0" smtClean="0"/>
              <a:t>打印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</a:t>
            </a:r>
            <a:r>
              <a:rPr lang="zh-CN" altLang="en-US" dirty="0" smtClean="0"/>
              <a:t>制数 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&lt;&lt;hex[d[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]];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	</a:t>
            </a:r>
          </a:p>
          <a:p>
            <a:pPr lvl="1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9807"/>
            <a:ext cx="8229600" cy="5068850"/>
          </a:xfrm>
        </p:spPr>
        <p:txBody>
          <a:bodyPr>
            <a:normAutofit fontScale="92500"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进制数转换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位权法（整数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位、小数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位）：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整数部分位权（从右往左）：</a:t>
            </a:r>
            <a:r>
              <a:rPr lang="en-US" altLang="zh-CN" dirty="0" smtClean="0"/>
              <a:t>16</a:t>
            </a:r>
            <a:r>
              <a:rPr lang="en-US" altLang="zh-CN" baseline="30000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</a:t>
            </a:r>
            <a:r>
              <a:rPr lang="en-US" altLang="zh-CN" baseline="30000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...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</a:t>
            </a:r>
            <a:r>
              <a:rPr lang="en-US" altLang="zh-CN" baseline="30000" dirty="0" smtClean="0"/>
              <a:t>n-1</a:t>
            </a:r>
          </a:p>
          <a:p>
            <a:pPr lvl="2"/>
            <a:r>
              <a:rPr lang="zh-CN" altLang="en-US" dirty="0" smtClean="0"/>
              <a:t>小数部分位权（从左往右）：</a:t>
            </a:r>
            <a:r>
              <a:rPr lang="en-US" altLang="zh-CN" dirty="0" smtClean="0"/>
              <a:t>16</a:t>
            </a:r>
            <a:r>
              <a:rPr lang="en-US" altLang="zh-CN" baseline="30000" dirty="0" smtClean="0"/>
              <a:t>-1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</a:t>
            </a:r>
            <a:r>
              <a:rPr lang="en-US" altLang="zh-CN" baseline="30000" dirty="0" smtClean="0"/>
              <a:t>-2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</a:t>
            </a:r>
            <a:r>
              <a:rPr lang="en-US" altLang="zh-CN" baseline="30000" dirty="0" smtClean="0"/>
              <a:t>-3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...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16</a:t>
            </a:r>
            <a:r>
              <a:rPr lang="en-US" altLang="zh-CN" baseline="30000" dirty="0" smtClean="0"/>
              <a:t>-m</a:t>
            </a:r>
          </a:p>
          <a:p>
            <a:pPr lvl="1"/>
            <a:r>
              <a:rPr lang="en-US" altLang="zh-CN" dirty="0" smtClean="0"/>
              <a:t>10</a:t>
            </a:r>
            <a:r>
              <a:rPr lang="zh-CN" altLang="en-US" dirty="0" smtClean="0"/>
              <a:t>进制数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对应位数码（</a:t>
            </a:r>
            <a:r>
              <a:rPr lang="en-US" altLang="zh-CN" dirty="0" smtClean="0"/>
              <a:t>0-9,ABCDEF</a:t>
            </a:r>
            <a:r>
              <a:rPr lang="zh-CN" altLang="en-US" dirty="0" smtClean="0"/>
              <a:t>）乘以位权之和。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(1A.4)</a:t>
            </a:r>
            <a:r>
              <a:rPr lang="en-US" altLang="zh-CN" baseline="-25000" dirty="0" smtClean="0"/>
              <a:t>16</a:t>
            </a:r>
            <a:r>
              <a:rPr lang="en-US" altLang="zh-CN" dirty="0" smtClean="0"/>
              <a:t>=1*16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+A*16</a:t>
            </a:r>
            <a:r>
              <a:rPr lang="en-US" altLang="zh-CN" baseline="30000" dirty="0" smtClean="0"/>
              <a:t>0  </a:t>
            </a:r>
            <a:r>
              <a:rPr lang="en-US" altLang="zh-CN" sz="4400" dirty="0" smtClean="0">
                <a:solidFill>
                  <a:srgbClr val="FF0000"/>
                </a:solidFill>
              </a:rPr>
              <a:t>. </a:t>
            </a:r>
            <a:r>
              <a:rPr lang="en-US" altLang="zh-CN" dirty="0" smtClean="0"/>
              <a:t>4*16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=(26.25)</a:t>
            </a:r>
            <a:r>
              <a:rPr lang="en-US" altLang="zh-CN" baseline="-25000" dirty="0" smtClean="0"/>
              <a:t>10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66FF"/>
                </a:solidFill>
              </a:rPr>
              <a:t>【</a:t>
            </a:r>
            <a:r>
              <a:rPr lang="zh-CN" altLang="en-US" dirty="0" smtClean="0">
                <a:solidFill>
                  <a:srgbClr val="0066FF"/>
                </a:solidFill>
              </a:rPr>
              <a:t>练习</a:t>
            </a:r>
            <a:r>
              <a:rPr lang="en-US" altLang="zh-CN" dirty="0" smtClean="0">
                <a:solidFill>
                  <a:srgbClr val="0066FF"/>
                </a:solidFill>
              </a:rPr>
              <a:t>】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</a:t>
            </a:r>
            <a:r>
              <a:rPr lang="en-US" altLang="zh-CN" dirty="0" smtClean="0"/>
              <a:t>54D.1E8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进制数，保留</a:t>
            </a:r>
            <a:r>
              <a:rPr lang="en-US" altLang="zh-CN" dirty="0" smtClean="0"/>
              <a:t>2</a:t>
            </a:r>
            <a:r>
              <a:rPr lang="zh-CN" altLang="en-US" dirty="0" smtClean="0"/>
              <a:t>位小数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1357.12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7799"/>
            <a:ext cx="8229600" cy="514085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600" dirty="0" smtClean="0">
                <a:solidFill>
                  <a:srgbClr val="0000FF"/>
                </a:solidFill>
              </a:rPr>
              <a:t>【16</a:t>
            </a:r>
            <a:r>
              <a:rPr lang="zh-CN" altLang="en-US" sz="1600" dirty="0" smtClean="0">
                <a:solidFill>
                  <a:srgbClr val="0000FF"/>
                </a:solidFill>
              </a:rPr>
              <a:t>进制转</a:t>
            </a:r>
            <a:r>
              <a:rPr lang="en-US" altLang="zh-CN" sz="1600" dirty="0" smtClean="0">
                <a:solidFill>
                  <a:srgbClr val="0000FF"/>
                </a:solidFill>
              </a:rPr>
              <a:t>10</a:t>
            </a:r>
            <a:r>
              <a:rPr lang="zh-CN" altLang="en-US" sz="1600" dirty="0" smtClean="0">
                <a:solidFill>
                  <a:srgbClr val="0000FF"/>
                </a:solidFill>
              </a:rPr>
              <a:t>进</a:t>
            </a:r>
            <a:r>
              <a:rPr lang="zh-CN" altLang="en-US" sz="1600" dirty="0" smtClean="0">
                <a:solidFill>
                  <a:srgbClr val="0000FF"/>
                </a:solidFill>
              </a:rPr>
              <a:t>制，保留</a:t>
            </a:r>
            <a:r>
              <a:rPr lang="en-US" altLang="zh-CN" sz="1600" dirty="0" smtClean="0">
                <a:solidFill>
                  <a:srgbClr val="0000FF"/>
                </a:solidFill>
              </a:rPr>
              <a:t>3</a:t>
            </a:r>
            <a:r>
              <a:rPr lang="zh-CN" altLang="en-US" sz="1600" dirty="0" smtClean="0">
                <a:solidFill>
                  <a:srgbClr val="0000FF"/>
                </a:solidFill>
              </a:rPr>
              <a:t>位小数</a:t>
            </a:r>
            <a:r>
              <a:rPr lang="en-US" altLang="zh-CN" sz="1600" dirty="0" smtClean="0">
                <a:solidFill>
                  <a:srgbClr val="0000FF"/>
                </a:solidFill>
              </a:rPr>
              <a:t>—hex2dec.cpp】</a:t>
            </a:r>
            <a:endParaRPr lang="en-US" altLang="zh-CN" sz="1600" dirty="0" smtClean="0">
              <a:solidFill>
                <a:srgbClr val="0000FF"/>
              </a:solidFill>
            </a:endParaRPr>
          </a:p>
          <a:p>
            <a:pPr lvl="1"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main(){ </a:t>
            </a:r>
          </a:p>
          <a:p>
            <a:pPr lvl="1">
              <a:buNone/>
            </a:pPr>
            <a:r>
              <a:rPr lang="en-US" altLang="zh-CN" sz="1600" dirty="0" smtClean="0"/>
              <a:t>	string </a:t>
            </a:r>
            <a:r>
              <a:rPr lang="en-US" altLang="zh-CN" sz="1600" dirty="0" err="1" smtClean="0"/>
              <a:t>hexs,zs,xs,decs</a:t>
            </a:r>
            <a:r>
              <a:rPr lang="en-US" altLang="zh-CN" sz="1600" dirty="0" smtClean="0"/>
              <a:t>="";</a:t>
            </a:r>
          </a:p>
          <a:p>
            <a:pPr lvl="1">
              <a:buNone/>
            </a:pPr>
            <a:r>
              <a:rPr lang="en-US" altLang="zh-CN" sz="1600" dirty="0" smtClean="0"/>
              <a:t>	string hex="0123456789ABCDEF";	//16</a:t>
            </a:r>
            <a:r>
              <a:rPr lang="zh-CN" altLang="en-US" sz="1600" dirty="0" smtClean="0"/>
              <a:t>进制数码</a:t>
            </a:r>
          </a:p>
          <a:p>
            <a:pPr lvl="1">
              <a:buNone/>
            </a:pPr>
            <a:r>
              <a:rPr lang="zh-CN" altLang="en-US" sz="1600" dirty="0" smtClean="0"/>
              <a:t>	</a:t>
            </a:r>
            <a:r>
              <a:rPr lang="en-US" altLang="zh-CN" sz="1600" dirty="0" smtClean="0"/>
              <a:t>float t=0</a:t>
            </a:r>
            <a:r>
              <a:rPr lang="en-US" altLang="zh-CN" sz="1600" dirty="0" smtClean="0"/>
              <a:t>;	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n;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cin</a:t>
            </a:r>
            <a:r>
              <a:rPr lang="en-US" altLang="zh-CN" sz="1600" dirty="0" smtClean="0"/>
              <a:t>&gt;&gt;</a:t>
            </a:r>
            <a:r>
              <a:rPr lang="en-US" altLang="zh-CN" sz="1600" dirty="0" err="1" smtClean="0"/>
              <a:t>hexs</a:t>
            </a:r>
            <a:r>
              <a:rPr lang="en-US" altLang="zh-CN" sz="1600" dirty="0" smtClean="0"/>
              <a:t>;	//</a:t>
            </a:r>
            <a:r>
              <a:rPr lang="zh-CN" altLang="en-US" sz="1600" dirty="0" smtClean="0"/>
              <a:t>读入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进制数串 	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	if((n=</a:t>
            </a:r>
            <a:r>
              <a:rPr lang="en-US" altLang="zh-CN" sz="1600" dirty="0" err="1" smtClean="0"/>
              <a:t>hexs.find</a:t>
            </a:r>
            <a:r>
              <a:rPr lang="en-US" altLang="zh-CN" sz="1600" dirty="0" smtClean="0"/>
              <a:t>('.'))!=string::</a:t>
            </a:r>
            <a:r>
              <a:rPr lang="en-US" altLang="zh-CN" sz="1600" dirty="0" err="1" smtClean="0"/>
              <a:t>npos</a:t>
            </a:r>
            <a:r>
              <a:rPr lang="en-US" altLang="zh-CN" sz="1600" dirty="0" smtClean="0"/>
              <a:t>){</a:t>
            </a:r>
          </a:p>
          <a:p>
            <a:pPr lvl="1"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zs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hexs.substr</a:t>
            </a:r>
            <a:r>
              <a:rPr lang="en-US" altLang="zh-CN" sz="1600" dirty="0" smtClean="0"/>
              <a:t>(0,n);</a:t>
            </a:r>
          </a:p>
          <a:p>
            <a:pPr lvl="1"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xs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hexs.substr</a:t>
            </a:r>
            <a:r>
              <a:rPr lang="en-US" altLang="zh-CN" sz="1600" dirty="0" smtClean="0"/>
              <a:t>(n+1);</a:t>
            </a:r>
          </a:p>
          <a:p>
            <a:pPr lvl="1">
              <a:buNone/>
            </a:pPr>
            <a:r>
              <a:rPr lang="en-US" altLang="zh-CN" sz="1600" dirty="0" smtClean="0"/>
              <a:t>	}else</a:t>
            </a:r>
            <a:r>
              <a:rPr lang="en-US" altLang="zh-CN" sz="1600" dirty="0" smtClean="0"/>
              <a:t>{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zs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hexs</a:t>
            </a:r>
            <a:r>
              <a:rPr lang="en-US" altLang="zh-CN" sz="1600" dirty="0" smtClean="0"/>
              <a:t>;</a:t>
            </a: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xs</a:t>
            </a:r>
            <a:r>
              <a:rPr lang="en-US" altLang="zh-CN" sz="1600" dirty="0" smtClean="0"/>
              <a:t>="“;</a:t>
            </a:r>
            <a:r>
              <a:rPr lang="en-US" altLang="zh-CN" sz="1600" dirty="0" smtClean="0"/>
              <a:t>	}	</a:t>
            </a:r>
          </a:p>
          <a:p>
            <a:pPr lvl="1">
              <a:buNone/>
            </a:pPr>
            <a:r>
              <a:rPr lang="en-US" altLang="zh-CN" sz="1600" dirty="0" smtClean="0"/>
              <a:t>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</a:t>
            </a:r>
            <a:r>
              <a:rPr lang="en-US" altLang="zh-CN" sz="1600" dirty="0" err="1" smtClean="0"/>
              <a:t>zs.size</a:t>
            </a:r>
            <a:r>
              <a:rPr lang="en-US" altLang="zh-CN" sz="1600" dirty="0" smtClean="0"/>
              <a:t>();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++)		</a:t>
            </a:r>
          </a:p>
          <a:p>
            <a:pPr lvl="1">
              <a:buNone/>
            </a:pPr>
            <a:r>
              <a:rPr lang="en-US" altLang="zh-CN" sz="1600" dirty="0" smtClean="0"/>
              <a:t>		t=t*16+hex.find(</a:t>
            </a:r>
            <a:r>
              <a:rPr lang="en-US" altLang="zh-CN" sz="1600" dirty="0" err="1" smtClean="0"/>
              <a:t>zs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]);</a:t>
            </a:r>
          </a:p>
          <a:p>
            <a:pPr lvl="1">
              <a:buNone/>
            </a:pPr>
            <a:r>
              <a:rPr lang="en-US" altLang="zh-CN" sz="1600" dirty="0" smtClean="0"/>
              <a:t>	if(</a:t>
            </a:r>
            <a:r>
              <a:rPr lang="en-US" altLang="zh-CN" sz="1600" dirty="0" err="1" smtClean="0"/>
              <a:t>xs.size</a:t>
            </a:r>
            <a:r>
              <a:rPr lang="en-US" altLang="zh-CN" sz="1600" dirty="0" smtClean="0"/>
              <a:t>()&gt;0){</a:t>
            </a:r>
          </a:p>
          <a:p>
            <a:pPr lvl="1">
              <a:buNone/>
            </a:pPr>
            <a:r>
              <a:rPr lang="en-US" altLang="zh-CN" sz="1600" dirty="0" smtClean="0"/>
              <a:t>	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</a:t>
            </a:r>
            <a:r>
              <a:rPr lang="en-US" altLang="zh-CN" sz="1600" dirty="0" err="1" smtClean="0"/>
              <a:t>xs.size</a:t>
            </a:r>
            <a:r>
              <a:rPr lang="en-US" altLang="zh-CN" sz="1600" dirty="0" smtClean="0"/>
              <a:t>();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++)</a:t>
            </a:r>
          </a:p>
          <a:p>
            <a:pPr lvl="1">
              <a:buNone/>
            </a:pPr>
            <a:r>
              <a:rPr lang="en-US" altLang="zh-CN" sz="1600" dirty="0" smtClean="0"/>
              <a:t>			t+=</a:t>
            </a:r>
            <a:r>
              <a:rPr lang="en-US" altLang="zh-CN" sz="1600" dirty="0" err="1" smtClean="0"/>
              <a:t>hex.find</a:t>
            </a:r>
            <a:r>
              <a:rPr lang="en-US" altLang="zh-CN" sz="1600" dirty="0" smtClean="0"/>
              <a:t>(</a:t>
            </a:r>
            <a:r>
              <a:rPr lang="en-US" altLang="zh-CN" sz="1600" dirty="0" err="1" smtClean="0"/>
              <a:t>xs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])/</a:t>
            </a:r>
            <a:r>
              <a:rPr lang="en-US" altLang="zh-CN" sz="1600" dirty="0" err="1" smtClean="0"/>
              <a:t>pow</a:t>
            </a:r>
            <a:r>
              <a:rPr lang="en-US" altLang="zh-CN" sz="1600" dirty="0" smtClean="0"/>
              <a:t>(16,i+1);</a:t>
            </a:r>
          </a:p>
          <a:p>
            <a:pPr lvl="1">
              <a:buNone/>
            </a:pPr>
            <a:r>
              <a:rPr lang="en-US" altLang="zh-CN" sz="1600" dirty="0" smtClean="0"/>
              <a:t>	}</a:t>
            </a:r>
          </a:p>
          <a:p>
            <a:pPr lvl="1">
              <a:buNone/>
            </a:pPr>
            <a:r>
              <a:rPr lang="en-US" altLang="zh-CN" sz="1600" dirty="0" smtClean="0"/>
              <a:t>	if(</a:t>
            </a:r>
            <a:r>
              <a:rPr lang="en-US" altLang="zh-CN" sz="1600" dirty="0" err="1" smtClean="0"/>
              <a:t>xs.size</a:t>
            </a:r>
            <a:r>
              <a:rPr lang="en-US" altLang="zh-CN" sz="1600" dirty="0" smtClean="0"/>
              <a:t>()&gt;0)	</a:t>
            </a:r>
          </a:p>
          <a:p>
            <a:pPr lvl="1"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&lt;&lt;fixed&lt;&lt;</a:t>
            </a:r>
            <a:r>
              <a:rPr lang="en-US" altLang="zh-CN" sz="1600" dirty="0" err="1" smtClean="0"/>
              <a:t>setprecision</a:t>
            </a:r>
            <a:r>
              <a:rPr lang="en-US" altLang="zh-CN" sz="1600" dirty="0" smtClean="0"/>
              <a:t>(3)&lt;&lt;t&lt;&lt;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smtClean="0"/>
              <a:t>else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)t&lt;&lt;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 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7799"/>
            <a:ext cx="8229600" cy="5140858"/>
          </a:xfrm>
        </p:spPr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进制数转换为</a:t>
            </a:r>
            <a:r>
              <a:rPr lang="en-US" altLang="zh-CN" dirty="0" smtClean="0"/>
              <a:t>x</a:t>
            </a:r>
            <a:r>
              <a:rPr lang="zh-CN" altLang="en-US" dirty="0" smtClean="0"/>
              <a:t>进制数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整数部分：除</a:t>
            </a:r>
            <a:r>
              <a:rPr lang="en-US" altLang="zh-CN" dirty="0" smtClean="0"/>
              <a:t>x</a:t>
            </a:r>
            <a:r>
              <a:rPr lang="zh-CN" altLang="en-US" dirty="0" smtClean="0"/>
              <a:t>取余，到商为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。倒序输出。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小数部分：乘</a:t>
            </a:r>
            <a:r>
              <a:rPr lang="en-US" altLang="zh-CN" dirty="0" smtClean="0"/>
              <a:t>x</a:t>
            </a:r>
            <a:r>
              <a:rPr lang="zh-CN" altLang="en-US" dirty="0" smtClean="0"/>
              <a:t>取整，到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，或规定小数位数。正序输出。</a:t>
            </a:r>
            <a:endParaRPr lang="en-US" altLang="zh-CN" dirty="0" smtClean="0"/>
          </a:p>
          <a:p>
            <a:r>
              <a:rPr lang="zh-CN" altLang="en-US" dirty="0" smtClean="0"/>
              <a:t>二、</a:t>
            </a:r>
            <a:r>
              <a:rPr lang="en-US" altLang="zh-CN" dirty="0" smtClean="0"/>
              <a:t>x</a:t>
            </a:r>
            <a:r>
              <a:rPr lang="zh-CN" altLang="en-US" dirty="0" smtClean="0"/>
              <a:t>进制数转换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位权法（整数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位、小数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位）：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整数部分位权（从右往左）：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...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n-1</a:t>
            </a:r>
          </a:p>
          <a:p>
            <a:pPr lvl="2"/>
            <a:r>
              <a:rPr lang="zh-CN" altLang="en-US" dirty="0" smtClean="0"/>
              <a:t>小数部分位权（从左往右）：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-1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-2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-3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...</a:t>
            </a:r>
            <a:r>
              <a:rPr lang="zh-CN" altLang="en-US" dirty="0" smtClean="0"/>
              <a:t>、</a:t>
            </a:r>
            <a:r>
              <a:rPr lang="en-US" altLang="zh-CN" dirty="0" smtClean="0"/>
              <a:t>x</a:t>
            </a:r>
            <a:r>
              <a:rPr lang="en-US" altLang="zh-CN" baseline="30000" dirty="0" smtClean="0"/>
              <a:t>-m</a:t>
            </a:r>
          </a:p>
          <a:p>
            <a:pPr lvl="1">
              <a:buNone/>
            </a:pPr>
            <a:r>
              <a:rPr lang="en-US" altLang="zh-CN" dirty="0" smtClean="0"/>
              <a:t>【</a:t>
            </a:r>
            <a:r>
              <a:rPr lang="zh-CN" altLang="en-US" dirty="0" smtClean="0"/>
              <a:t>练习</a:t>
            </a:r>
            <a:r>
              <a:rPr lang="en-US" altLang="zh-CN" dirty="0" smtClean="0"/>
              <a:t>】</a:t>
            </a:r>
            <a:r>
              <a:rPr lang="zh-CN" altLang="en-US" dirty="0" smtClean="0"/>
              <a:t>将十进制数</a:t>
            </a:r>
            <a:r>
              <a:rPr lang="en-US" altLang="zh-CN" dirty="0" smtClean="0"/>
              <a:t>235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7</a:t>
            </a:r>
            <a:r>
              <a:rPr lang="zh-CN" altLang="en-US" dirty="0" smtClean="0"/>
              <a:t>、</a:t>
            </a:r>
            <a:r>
              <a:rPr lang="en-US" altLang="zh-CN" dirty="0" smtClean="0"/>
              <a:t>17</a:t>
            </a:r>
            <a:r>
              <a:rPr lang="zh-CN" altLang="en-US" dirty="0" smtClean="0"/>
              <a:t>进制数，再反向转换。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59832" y="0"/>
            <a:ext cx="5410944" cy="547723"/>
          </a:xfrm>
        </p:spPr>
        <p:txBody>
          <a:bodyPr>
            <a:normAutofit fontScale="90000"/>
          </a:bodyPr>
          <a:lstStyle/>
          <a:p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十进制与</a:t>
            </a:r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x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进制相互转化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7799"/>
            <a:ext cx="8229600" cy="5140858"/>
          </a:xfrm>
        </p:spPr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进制数转换为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整数部分：从右往左，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位一组，按整数二进制位权*</a:t>
            </a:r>
            <a:r>
              <a:rPr lang="zh-CN" altLang="en-US" dirty="0" smtClean="0"/>
              <a:t>数码</a:t>
            </a:r>
            <a:r>
              <a:rPr lang="en-US" altLang="zh-CN" dirty="0" smtClean="0"/>
              <a:t>(01)</a:t>
            </a:r>
            <a:r>
              <a:rPr lang="zh-CN" altLang="en-US" dirty="0" smtClean="0"/>
              <a:t>，对应到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进制数码，相连即</a:t>
            </a:r>
            <a:r>
              <a:rPr lang="zh-CN" altLang="en-US" dirty="0" smtClean="0"/>
              <a:t>整数部分的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小数部分：从左往右，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位一组</a:t>
            </a:r>
            <a:r>
              <a:rPr lang="zh-CN" altLang="en-US" dirty="0" smtClean="0"/>
              <a:t>，最后不足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位补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，按</a:t>
            </a:r>
            <a:r>
              <a:rPr lang="zh-CN" altLang="en-US" dirty="0" smtClean="0"/>
              <a:t>小数二进制位权*</a:t>
            </a:r>
            <a:r>
              <a:rPr lang="zh-CN" altLang="en-US" dirty="0" smtClean="0"/>
              <a:t>数码</a:t>
            </a:r>
            <a:r>
              <a:rPr lang="en-US" altLang="zh-CN" dirty="0" smtClean="0"/>
              <a:t>(01)</a:t>
            </a:r>
            <a:r>
              <a:rPr lang="zh-CN" altLang="en-US" dirty="0" smtClean="0"/>
              <a:t>，对应到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进制数码，即</a:t>
            </a:r>
            <a:r>
              <a:rPr lang="zh-CN" altLang="en-US" dirty="0" smtClean="0"/>
              <a:t>小数部分的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</a:rPr>
              <a:t>例：</a:t>
            </a:r>
            <a:r>
              <a:rPr lang="en-US" altLang="zh-CN" dirty="0" smtClean="0">
                <a:solidFill>
                  <a:srgbClr val="0066FF"/>
                </a:solidFill>
              </a:rPr>
              <a:t> (</a:t>
            </a:r>
            <a:r>
              <a:rPr lang="en-US" altLang="zh-CN" dirty="0" smtClean="0">
                <a:solidFill>
                  <a:srgbClr val="C00000"/>
                </a:solidFill>
              </a:rPr>
              <a:t>1,1010.01</a:t>
            </a:r>
            <a:r>
              <a:rPr lang="en-US" altLang="zh-CN" dirty="0" smtClean="0">
                <a:solidFill>
                  <a:srgbClr val="0066FF"/>
                </a:solidFill>
              </a:rPr>
              <a:t>)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=</a:t>
            </a:r>
            <a:r>
              <a:rPr lang="en-US" altLang="zh-CN" dirty="0" smtClean="0">
                <a:solidFill>
                  <a:srgbClr val="0066FF"/>
                </a:solidFill>
              </a:rPr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1A.4</a:t>
            </a:r>
            <a:r>
              <a:rPr lang="en-US" altLang="zh-CN" dirty="0" smtClean="0">
                <a:solidFill>
                  <a:srgbClr val="0066FF"/>
                </a:solidFill>
              </a:rPr>
              <a:t>)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16</a:t>
            </a:r>
            <a:endParaRPr lang="en-US" altLang="zh-CN" baseline="-25000" dirty="0" smtClean="0"/>
          </a:p>
          <a:p>
            <a:pPr lvl="1">
              <a:buNone/>
            </a:pPr>
            <a:r>
              <a:rPr lang="en-US" altLang="zh-CN" dirty="0" smtClean="0">
                <a:solidFill>
                  <a:srgbClr val="0066FF"/>
                </a:solidFill>
              </a:rPr>
              <a:t>【</a:t>
            </a:r>
            <a:r>
              <a:rPr lang="zh-CN" altLang="en-US" dirty="0" smtClean="0">
                <a:solidFill>
                  <a:srgbClr val="0066FF"/>
                </a:solidFill>
              </a:rPr>
              <a:t>练习</a:t>
            </a:r>
            <a:r>
              <a:rPr lang="en-US" altLang="zh-CN" dirty="0" smtClean="0">
                <a:solidFill>
                  <a:srgbClr val="0066FF"/>
                </a:solidFill>
              </a:rPr>
              <a:t>】</a:t>
            </a:r>
            <a:r>
              <a:rPr lang="en-US" altLang="zh-CN" dirty="0" smtClean="0"/>
              <a:t>1,1111.11</a:t>
            </a:r>
            <a:r>
              <a:rPr lang="zh-CN" altLang="en-US" dirty="0" smtClean="0"/>
              <a:t>转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进制数，保留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位小数。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1F.C</a:t>
            </a:r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4514" y="0"/>
            <a:ext cx="55419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5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二进制与十六进制相互转换</a:t>
            </a:r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419872" y="143743"/>
            <a:ext cx="3672408" cy="360040"/>
          </a:xfrm>
        </p:spPr>
        <p:txBody>
          <a:bodyPr>
            <a:normAutofit fontScale="90000"/>
          </a:bodyPr>
          <a:lstStyle/>
          <a:p>
            <a:r>
              <a:rPr lang="en-US" altLang="zh-CN" sz="3200" dirty="0" smtClean="0"/>
              <a:t>1 </a:t>
            </a:r>
            <a:r>
              <a:rPr lang="zh-CN" altLang="en-US" sz="3200" dirty="0" smtClean="0"/>
              <a:t>数制概念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9807"/>
            <a:ext cx="8229600" cy="5068218"/>
          </a:xfrm>
        </p:spPr>
        <p:txBody>
          <a:bodyPr>
            <a:normAutofit lnSpcReduction="10000"/>
          </a:bodyPr>
          <a:lstStyle/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</a:rPr>
              <a:t>数制是数的表示和计算方法。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066FF"/>
                </a:solidFill>
              </a:rPr>
              <a:t>一</a:t>
            </a:r>
            <a:r>
              <a:rPr lang="en-US" altLang="zh-CN" dirty="0" smtClean="0">
                <a:solidFill>
                  <a:srgbClr val="0066FF"/>
                </a:solidFill>
              </a:rPr>
              <a:t>. 10</a:t>
            </a:r>
            <a:r>
              <a:rPr lang="zh-CN" altLang="en-US" dirty="0" smtClean="0">
                <a:solidFill>
                  <a:srgbClr val="0066FF"/>
                </a:solidFill>
              </a:rPr>
              <a:t>进制数</a:t>
            </a:r>
            <a:endParaRPr lang="en-US" altLang="zh-CN" dirty="0" smtClean="0">
              <a:solidFill>
                <a:srgbClr val="0066FF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</a:rPr>
              <a:t>表示（数码）：０～９</a:t>
            </a:r>
            <a:endParaRPr lang="en-US" altLang="zh-CN" dirty="0" smtClean="0">
              <a:solidFill>
                <a:srgbClr val="000000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</a:rPr>
              <a:t>计算的方法：逢</a:t>
            </a:r>
            <a:r>
              <a:rPr lang="en-US" altLang="zh-CN" dirty="0" smtClean="0">
                <a:solidFill>
                  <a:srgbClr val="000000"/>
                </a:solidFill>
              </a:rPr>
              <a:t>10</a:t>
            </a:r>
            <a:r>
              <a:rPr lang="zh-CN" altLang="en-US" dirty="0" smtClean="0">
                <a:solidFill>
                  <a:srgbClr val="000000"/>
                </a:solidFill>
              </a:rPr>
              <a:t>进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000000"/>
                </a:solidFill>
              </a:rPr>
              <a:t>例：</a:t>
            </a:r>
            <a:r>
              <a:rPr lang="en-US" altLang="zh-CN" dirty="0" smtClean="0">
                <a:solidFill>
                  <a:srgbClr val="000000"/>
                </a:solidFill>
              </a:rPr>
              <a:t>18+74=92</a:t>
            </a: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pPr>
              <a:buNone/>
            </a:pPr>
            <a:r>
              <a:rPr lang="zh-CN" altLang="en-US" dirty="0" smtClean="0">
                <a:solidFill>
                  <a:srgbClr val="0066FF"/>
                </a:solidFill>
              </a:rPr>
              <a:t>二</a:t>
            </a:r>
            <a:r>
              <a:rPr lang="en-US" altLang="zh-CN" dirty="0" smtClean="0">
                <a:solidFill>
                  <a:srgbClr val="0066FF"/>
                </a:solidFill>
              </a:rPr>
              <a:t> 2</a:t>
            </a:r>
            <a:r>
              <a:rPr lang="zh-CN" altLang="en-US" dirty="0" smtClean="0">
                <a:solidFill>
                  <a:srgbClr val="0066FF"/>
                </a:solidFill>
              </a:rPr>
              <a:t>进制数</a:t>
            </a:r>
            <a:endParaRPr lang="en-US" altLang="zh-CN" dirty="0" smtClean="0">
              <a:solidFill>
                <a:srgbClr val="0066FF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</a:rPr>
              <a:t>表示（数码）：０～ 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</a:rPr>
              <a:t>计算的方法：逢</a:t>
            </a:r>
            <a:r>
              <a:rPr lang="en-US" altLang="zh-CN" dirty="0" smtClean="0">
                <a:solidFill>
                  <a:srgbClr val="000000"/>
                </a:solidFill>
              </a:rPr>
              <a:t>2</a:t>
            </a:r>
            <a:r>
              <a:rPr lang="zh-CN" altLang="en-US" dirty="0" smtClean="0">
                <a:solidFill>
                  <a:srgbClr val="000000"/>
                </a:solidFill>
              </a:rPr>
              <a:t>进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000000"/>
                </a:solidFill>
              </a:rPr>
              <a:t>例：</a:t>
            </a:r>
            <a:r>
              <a:rPr lang="en-US" altLang="zh-CN" dirty="0" smtClean="0">
                <a:solidFill>
                  <a:srgbClr val="000000"/>
                </a:solidFill>
              </a:rPr>
              <a:t>1011+110=10001</a:t>
            </a:r>
          </a:p>
          <a:p>
            <a:endParaRPr lang="en-US" altLang="zh-CN" dirty="0" smtClean="0">
              <a:solidFill>
                <a:srgbClr val="000000"/>
              </a:solidFill>
            </a:endParaRPr>
          </a:p>
          <a:p>
            <a:endParaRPr lang="zh-CN" altLang="en-US" dirty="0" smtClean="0">
              <a:solidFill>
                <a:srgbClr val="000000"/>
              </a:solidFill>
            </a:endParaRPr>
          </a:p>
          <a:p>
            <a:pPr lvl="2">
              <a:buNone/>
            </a:pPr>
            <a:endParaRPr lang="zh-CN" altLang="en-US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7799"/>
            <a:ext cx="8229600" cy="5140858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>
                <a:solidFill>
                  <a:srgbClr val="0000FF"/>
                </a:solidFill>
              </a:rPr>
              <a:t>【</a:t>
            </a:r>
            <a:r>
              <a:rPr lang="en-US" altLang="zh-CN" dirty="0" smtClean="0">
                <a:solidFill>
                  <a:srgbClr val="0000FF"/>
                </a:solidFill>
              </a:rPr>
              <a:t> //2</a:t>
            </a:r>
            <a:r>
              <a:rPr lang="zh-CN" altLang="en-US" dirty="0" smtClean="0">
                <a:solidFill>
                  <a:srgbClr val="0000FF"/>
                </a:solidFill>
              </a:rPr>
              <a:t>进制转</a:t>
            </a:r>
            <a:r>
              <a:rPr lang="en-US" altLang="zh-CN" dirty="0" smtClean="0">
                <a:solidFill>
                  <a:srgbClr val="0000FF"/>
                </a:solidFill>
              </a:rPr>
              <a:t>16</a:t>
            </a:r>
            <a:r>
              <a:rPr lang="zh-CN" altLang="en-US" dirty="0" smtClean="0">
                <a:solidFill>
                  <a:srgbClr val="0000FF"/>
                </a:solidFill>
              </a:rPr>
              <a:t>进制，只整数 </a:t>
            </a:r>
            <a:r>
              <a:rPr lang="en-US" altLang="zh-CN" dirty="0" smtClean="0">
                <a:solidFill>
                  <a:srgbClr val="0000FF"/>
                </a:solidFill>
              </a:rPr>
              <a:t>–bin2hex.cpp】</a:t>
            </a:r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smtClean="0"/>
              <a:t>main(){ </a:t>
            </a:r>
          </a:p>
          <a:p>
            <a:pPr lvl="1">
              <a:buNone/>
            </a:pPr>
            <a:r>
              <a:rPr lang="en-US" altLang="zh-CN" dirty="0" smtClean="0"/>
              <a:t>	string </a:t>
            </a:r>
            <a:r>
              <a:rPr lang="en-US" altLang="zh-CN" dirty="0" err="1" smtClean="0"/>
              <a:t>s,ans</a:t>
            </a:r>
            <a:r>
              <a:rPr lang="en-US" altLang="zh-CN" dirty="0" smtClean="0"/>
              <a:t>;</a:t>
            </a:r>
          </a:p>
          <a:p>
            <a:pPr lvl="1">
              <a:buNone/>
            </a:pPr>
            <a:r>
              <a:rPr lang="en-US" altLang="zh-CN" dirty="0" smtClean="0"/>
              <a:t>	string hex="0123456789ABCDEF";	//16</a:t>
            </a:r>
            <a:r>
              <a:rPr lang="zh-CN" altLang="en-US" dirty="0" smtClean="0"/>
              <a:t>进制数码 </a:t>
            </a:r>
          </a:p>
          <a:p>
            <a:pPr lvl="1">
              <a:buNone/>
            </a:pPr>
            <a:r>
              <a:rPr lang="zh-CN" altLang="en-US" dirty="0" smtClean="0"/>
              <a:t>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&gt;&gt;s;</a:t>
            </a:r>
          </a:p>
          <a:p>
            <a:pPr lvl="1">
              <a:buNone/>
            </a:pPr>
            <a:r>
              <a:rPr lang="en-US" altLang="zh-CN" dirty="0" smtClean="0"/>
              <a:t>	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</a:t>
            </a:r>
            <a:r>
              <a:rPr lang="en-US" altLang="zh-CN" dirty="0" err="1" smtClean="0"/>
              <a:t>s.size</a:t>
            </a:r>
            <a:r>
              <a:rPr lang="en-US" altLang="zh-CN" dirty="0" smtClean="0"/>
              <a:t>()-1;i&gt;=0;i-=4)</a:t>
            </a:r>
          </a:p>
          <a:p>
            <a:pPr lvl="1">
              <a:buNone/>
            </a:pPr>
            <a:r>
              <a:rPr lang="en-US" altLang="zh-CN" dirty="0" smtClean="0"/>
              <a:t>	{</a:t>
            </a:r>
          </a:p>
          <a:p>
            <a:pPr lvl="1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t=0;</a:t>
            </a:r>
          </a:p>
          <a:p>
            <a:pPr lvl="1">
              <a:buNone/>
            </a:pPr>
            <a:r>
              <a:rPr lang="en-US" altLang="zh-CN" dirty="0" smtClean="0"/>
              <a:t>		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j=max(0,i-3);j&lt;=</a:t>
            </a:r>
            <a:r>
              <a:rPr lang="en-US" altLang="zh-CN" dirty="0" err="1" smtClean="0"/>
              <a:t>i;j</a:t>
            </a:r>
            <a:r>
              <a:rPr lang="en-US" altLang="zh-CN" dirty="0" smtClean="0"/>
              <a:t>++)	//4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进制转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 		</a:t>
            </a:r>
          </a:p>
          <a:p>
            <a:pPr lvl="1">
              <a:buNone/>
            </a:pPr>
            <a:r>
              <a:rPr lang="zh-CN" altLang="en-US" dirty="0" smtClean="0"/>
              <a:t>			</a:t>
            </a:r>
            <a:r>
              <a:rPr lang="en-US" altLang="zh-CN" dirty="0" smtClean="0"/>
              <a:t>t=t*2+(s[j]-'0');		</a:t>
            </a:r>
          </a:p>
          <a:p>
            <a:pPr lvl="1">
              <a:buNone/>
            </a:pPr>
            <a:r>
              <a:rPr lang="en-US" altLang="zh-CN" dirty="0" smtClean="0"/>
              <a:t>		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=hex[t]+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;</a:t>
            </a:r>
          </a:p>
          <a:p>
            <a:pPr lvl="1">
              <a:buNone/>
            </a:pPr>
            <a:r>
              <a:rPr lang="en-US" altLang="zh-CN" dirty="0" smtClean="0"/>
              <a:t>	}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ans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</a:t>
            </a:r>
          </a:p>
          <a:p>
            <a:pPr lvl="1">
              <a:buNone/>
            </a:pPr>
            <a:r>
              <a:rPr lang="en-US" altLang="zh-CN" dirty="0" smtClean="0"/>
              <a:t>}</a:t>
            </a:r>
            <a:endParaRPr lang="en-US" altLang="zh-CN" dirty="0" smtClean="0"/>
          </a:p>
          <a:p>
            <a:pPr>
              <a:buNone/>
            </a:pP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5791"/>
            <a:ext cx="8229600" cy="521286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600" dirty="0" smtClean="0"/>
              <a:t>【</a:t>
            </a:r>
            <a:r>
              <a:rPr lang="en-US" altLang="zh-CN" sz="1600" dirty="0" smtClean="0"/>
              <a:t> //2</a:t>
            </a:r>
            <a:r>
              <a:rPr lang="zh-CN" altLang="en-US" sz="1600" dirty="0" smtClean="0"/>
              <a:t>进制转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进制，</a:t>
            </a:r>
            <a:r>
              <a:rPr lang="zh-CN" altLang="en-US" sz="1600" dirty="0" smtClean="0"/>
              <a:t>带小数</a:t>
            </a:r>
            <a:r>
              <a:rPr lang="en-US" altLang="zh-CN" sz="1600" dirty="0" smtClean="0"/>
              <a:t>—bin2hex.1cpp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】</a:t>
            </a:r>
          </a:p>
          <a:p>
            <a:pPr lvl="1"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main(){ </a:t>
            </a:r>
          </a:p>
          <a:p>
            <a:pPr lvl="1">
              <a:buNone/>
            </a:pPr>
            <a:r>
              <a:rPr lang="en-US" altLang="zh-CN" sz="1600" dirty="0" smtClean="0"/>
              <a:t>	string </a:t>
            </a:r>
            <a:r>
              <a:rPr lang="en-US" altLang="zh-CN" sz="1600" dirty="0" err="1" smtClean="0"/>
              <a:t>s,sz,sx</a:t>
            </a:r>
            <a:r>
              <a:rPr lang="en-US" altLang="zh-CN" sz="1600" dirty="0" smtClean="0"/>
              <a:t>;	        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n;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cin</a:t>
            </a:r>
            <a:r>
              <a:rPr lang="en-US" altLang="zh-CN" sz="1600" dirty="0" smtClean="0"/>
              <a:t>&gt;&gt;s</a:t>
            </a:r>
            <a:r>
              <a:rPr lang="en-US" altLang="zh-CN" sz="1600" dirty="0" smtClean="0"/>
              <a:t>;</a:t>
            </a:r>
            <a:r>
              <a:rPr lang="en-US" altLang="zh-CN" sz="1600" dirty="0" smtClean="0"/>
              <a:t>	</a:t>
            </a:r>
          </a:p>
          <a:p>
            <a:pPr lvl="1">
              <a:buNone/>
            </a:pPr>
            <a:r>
              <a:rPr lang="en-US" altLang="zh-CN" sz="1600" dirty="0" smtClean="0"/>
              <a:t>	if((n=</a:t>
            </a:r>
            <a:r>
              <a:rPr lang="en-US" altLang="zh-CN" sz="1600" dirty="0" err="1" smtClean="0"/>
              <a:t>s.find</a:t>
            </a:r>
            <a:r>
              <a:rPr lang="en-US" altLang="zh-CN" sz="1600" dirty="0" smtClean="0"/>
              <a:t>('.'))!=string::</a:t>
            </a:r>
            <a:r>
              <a:rPr lang="en-US" altLang="zh-CN" sz="1600" dirty="0" err="1" smtClean="0"/>
              <a:t>npos</a:t>
            </a:r>
            <a:r>
              <a:rPr lang="en-US" altLang="zh-CN" sz="1600" dirty="0" smtClean="0"/>
              <a:t>)	 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smtClean="0"/>
              <a:t>{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sz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s.substr</a:t>
            </a:r>
            <a:r>
              <a:rPr lang="en-US" altLang="zh-CN" sz="1600" dirty="0" smtClean="0"/>
              <a:t>(0,n);	//</a:t>
            </a:r>
            <a:r>
              <a:rPr lang="zh-CN" altLang="en-US" sz="1600" dirty="0" smtClean="0"/>
              <a:t>取出整数串 </a:t>
            </a:r>
          </a:p>
          <a:p>
            <a:pPr lvl="1">
              <a:buNone/>
            </a:pPr>
            <a:r>
              <a:rPr lang="zh-CN" altLang="en-US" sz="1600" dirty="0" smtClean="0"/>
              <a:t>		</a:t>
            </a:r>
            <a:r>
              <a:rPr lang="en-US" altLang="zh-CN" sz="1600" dirty="0" err="1" smtClean="0"/>
              <a:t>sx</a:t>
            </a:r>
            <a:r>
              <a:rPr lang="en-US" altLang="zh-CN" sz="1600" dirty="0" smtClean="0"/>
              <a:t>=</a:t>
            </a:r>
            <a:r>
              <a:rPr lang="en-US" altLang="zh-CN" sz="1600" dirty="0" err="1" smtClean="0"/>
              <a:t>s.substr</a:t>
            </a:r>
            <a:r>
              <a:rPr lang="en-US" altLang="zh-CN" sz="1600" dirty="0" smtClean="0"/>
              <a:t>(n+1); 	//</a:t>
            </a:r>
            <a:r>
              <a:rPr lang="zh-CN" altLang="en-US" sz="1600" dirty="0" smtClean="0"/>
              <a:t>取出小数串 </a:t>
            </a:r>
            <a:r>
              <a:rPr lang="zh-CN" altLang="en-US" sz="1600" dirty="0" smtClean="0"/>
              <a:t> </a:t>
            </a:r>
            <a:r>
              <a:rPr lang="en-US" altLang="zh-CN" sz="1600" dirty="0" smtClean="0"/>
              <a:t>}</a:t>
            </a:r>
            <a:r>
              <a:rPr lang="en-US" altLang="zh-CN" sz="1600" dirty="0" smtClean="0"/>
              <a:t>	else</a:t>
            </a:r>
            <a:r>
              <a:rPr lang="en-US" altLang="zh-CN" sz="1600" dirty="0" smtClean="0"/>
              <a:t>{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sz</a:t>
            </a:r>
            <a:r>
              <a:rPr lang="en-US" altLang="zh-CN" sz="1600" dirty="0" smtClean="0"/>
              <a:t>=s</a:t>
            </a:r>
            <a:r>
              <a:rPr lang="en-US" altLang="zh-CN" sz="1600" dirty="0" smtClean="0"/>
              <a:t>;</a:t>
            </a: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sx</a:t>
            </a:r>
            <a:r>
              <a:rPr lang="en-US" altLang="zh-CN" sz="1600" dirty="0" smtClean="0"/>
              <a:t>="“;</a:t>
            </a:r>
            <a:r>
              <a:rPr lang="en-US" altLang="zh-CN" sz="1600" dirty="0" smtClean="0"/>
              <a:t>	} </a:t>
            </a:r>
          </a:p>
          <a:p>
            <a:pPr lvl="1">
              <a:buNone/>
            </a:pPr>
            <a:r>
              <a:rPr lang="en-US" altLang="zh-CN" sz="1600" dirty="0" smtClean="0"/>
              <a:t>	s="";	//</a:t>
            </a:r>
            <a:r>
              <a:rPr lang="zh-CN" altLang="en-US" sz="1600" dirty="0" smtClean="0"/>
              <a:t>清空，存放</a:t>
            </a:r>
            <a:r>
              <a:rPr lang="en-US" altLang="zh-CN" sz="1600" dirty="0" smtClean="0"/>
              <a:t>16</a:t>
            </a:r>
            <a:r>
              <a:rPr lang="zh-CN" altLang="en-US" sz="1600" dirty="0" smtClean="0"/>
              <a:t>进制串</a:t>
            </a:r>
            <a:endParaRPr lang="zh-CN" altLang="en-US" sz="16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zh-CN" altLang="en-US" sz="1600" dirty="0" smtClean="0">
                <a:solidFill>
                  <a:srgbClr val="FF0000"/>
                </a:solidFill>
              </a:rPr>
              <a:t>	</a:t>
            </a:r>
            <a:r>
              <a:rPr lang="en-US" altLang="zh-CN" sz="1600" dirty="0" smtClean="0">
                <a:solidFill>
                  <a:srgbClr val="FF0000"/>
                </a:solidFill>
              </a:rPr>
              <a:t>…………………………………………….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pPr lvl="1">
              <a:buNone/>
            </a:pPr>
            <a:r>
              <a:rPr lang="en-US" altLang="zh-CN" sz="1600" dirty="0" smtClean="0"/>
              <a:t>	if(</a:t>
            </a:r>
            <a:r>
              <a:rPr lang="en-US" altLang="zh-CN" sz="1600" dirty="0" err="1" smtClean="0"/>
              <a:t>sx.size</a:t>
            </a:r>
            <a:r>
              <a:rPr lang="en-US" altLang="zh-CN" sz="1600" dirty="0" smtClean="0"/>
              <a:t>()&gt;0)	s=s+'.';	//</a:t>
            </a:r>
            <a:r>
              <a:rPr lang="zh-CN" altLang="en-US" sz="1600" dirty="0" smtClean="0"/>
              <a:t>存在小数，加小数点 </a:t>
            </a:r>
          </a:p>
          <a:p>
            <a:pPr lvl="1">
              <a:buNone/>
            </a:pPr>
            <a:r>
              <a:rPr lang="zh-CN" altLang="en-US" sz="1600" dirty="0" smtClean="0"/>
              <a:t>	</a:t>
            </a:r>
            <a:r>
              <a:rPr lang="en-US" altLang="zh-CN" sz="1600" dirty="0" smtClean="0"/>
              <a:t>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</a:t>
            </a:r>
            <a:r>
              <a:rPr lang="en-US" altLang="zh-CN" sz="1600" dirty="0" err="1" smtClean="0"/>
              <a:t>sx.size</a:t>
            </a:r>
            <a:r>
              <a:rPr lang="en-US" altLang="zh-CN" sz="1600" dirty="0" smtClean="0"/>
              <a:t>()%4;i++)	//</a:t>
            </a:r>
            <a:r>
              <a:rPr lang="zh-CN" altLang="en-US" sz="1600" dirty="0" smtClean="0"/>
              <a:t>右边小数补</a:t>
            </a:r>
            <a:r>
              <a:rPr lang="en-US" altLang="zh-CN" sz="1600" dirty="0" smtClean="0"/>
              <a:t>0</a:t>
            </a:r>
            <a:r>
              <a:rPr lang="zh-CN" altLang="en-US" sz="1600" dirty="0" smtClean="0"/>
              <a:t>到</a:t>
            </a:r>
            <a:r>
              <a:rPr lang="en-US" altLang="zh-CN" sz="1600" dirty="0" smtClean="0"/>
              <a:t>4</a:t>
            </a:r>
            <a:r>
              <a:rPr lang="zh-CN" altLang="en-US" sz="1600" dirty="0" smtClean="0"/>
              <a:t>位 </a:t>
            </a:r>
          </a:p>
          <a:p>
            <a:pPr lvl="1">
              <a:buNone/>
            </a:pPr>
            <a:r>
              <a:rPr lang="zh-CN" altLang="en-US" sz="1600" dirty="0" smtClean="0"/>
              <a:t>		</a:t>
            </a:r>
            <a:r>
              <a:rPr lang="en-US" altLang="zh-CN" sz="1600" dirty="0" err="1" smtClean="0"/>
              <a:t>sx</a:t>
            </a:r>
            <a:r>
              <a:rPr lang="en-US" altLang="zh-CN" sz="1600" dirty="0" smtClean="0"/>
              <a:t>=sx+'0';		 </a:t>
            </a:r>
          </a:p>
          <a:p>
            <a:pPr lvl="1">
              <a:buNone/>
            </a:pPr>
            <a:r>
              <a:rPr lang="en-US" altLang="zh-CN" sz="1600" dirty="0" smtClean="0"/>
              <a:t>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</a:t>
            </a:r>
            <a:r>
              <a:rPr lang="en-US" altLang="zh-CN" sz="1600" dirty="0" err="1" smtClean="0"/>
              <a:t>sx.size</a:t>
            </a:r>
            <a:r>
              <a:rPr lang="en-US" altLang="zh-CN" sz="1600" dirty="0" smtClean="0"/>
              <a:t>();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+=4) //</a:t>
            </a:r>
            <a:r>
              <a:rPr lang="zh-CN" altLang="en-US" sz="1600" dirty="0" smtClean="0"/>
              <a:t>处理小数串 	</a:t>
            </a:r>
            <a:r>
              <a:rPr lang="en-US" altLang="zh-CN" sz="1600" dirty="0" smtClean="0"/>
              <a:t>{</a:t>
            </a:r>
          </a:p>
          <a:p>
            <a:pPr lvl="1">
              <a:buNone/>
            </a:pPr>
            <a:r>
              <a:rPr lang="en-US" altLang="zh-CN" sz="1600" dirty="0" smtClean="0"/>
              <a:t>	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t=0;</a:t>
            </a:r>
          </a:p>
          <a:p>
            <a:pPr lvl="1">
              <a:buNone/>
            </a:pPr>
            <a:r>
              <a:rPr lang="en-US" altLang="zh-CN" sz="1600" dirty="0" smtClean="0"/>
              <a:t>	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j=</a:t>
            </a:r>
            <a:r>
              <a:rPr lang="en-US" altLang="zh-CN" sz="1600" dirty="0" err="1" smtClean="0"/>
              <a:t>i;j</a:t>
            </a:r>
            <a:r>
              <a:rPr lang="en-US" altLang="zh-CN" sz="1600" dirty="0" smtClean="0"/>
              <a:t>&lt;i+4;j++)	//4</a:t>
            </a:r>
            <a:r>
              <a:rPr lang="zh-CN" altLang="en-US" sz="1600" dirty="0" smtClean="0"/>
              <a:t>位</a:t>
            </a:r>
            <a:r>
              <a:rPr lang="en-US" altLang="zh-CN" sz="1600" dirty="0" smtClean="0"/>
              <a:t>2</a:t>
            </a:r>
            <a:r>
              <a:rPr lang="zh-CN" altLang="en-US" sz="1600" dirty="0" smtClean="0"/>
              <a:t>进制转</a:t>
            </a:r>
            <a:r>
              <a:rPr lang="en-US" altLang="zh-CN" sz="1600" dirty="0" smtClean="0"/>
              <a:t>10</a:t>
            </a:r>
            <a:r>
              <a:rPr lang="zh-CN" altLang="en-US" sz="1600" dirty="0" smtClean="0"/>
              <a:t>进制 		</a:t>
            </a:r>
          </a:p>
          <a:p>
            <a:pPr lvl="1">
              <a:buNone/>
            </a:pPr>
            <a:r>
              <a:rPr lang="zh-CN" altLang="en-US" sz="1600" dirty="0" smtClean="0"/>
              <a:t>			</a:t>
            </a:r>
            <a:r>
              <a:rPr lang="en-US" altLang="zh-CN" sz="1600" dirty="0" smtClean="0"/>
              <a:t>t=t*2+(</a:t>
            </a:r>
            <a:r>
              <a:rPr lang="en-US" altLang="zh-CN" sz="1600" dirty="0" err="1" smtClean="0"/>
              <a:t>sx</a:t>
            </a:r>
            <a:r>
              <a:rPr lang="en-US" altLang="zh-CN" sz="1600" dirty="0" smtClean="0"/>
              <a:t>[j]-'0');		</a:t>
            </a:r>
          </a:p>
          <a:p>
            <a:pPr lvl="1">
              <a:buNone/>
            </a:pPr>
            <a:r>
              <a:rPr lang="en-US" altLang="zh-CN" sz="1600" dirty="0" smtClean="0"/>
              <a:t>		s=</a:t>
            </a:r>
            <a:r>
              <a:rPr lang="en-US" altLang="zh-CN" sz="1600" dirty="0" err="1" smtClean="0"/>
              <a:t>s+hex</a:t>
            </a:r>
            <a:r>
              <a:rPr lang="en-US" altLang="zh-CN" sz="1600" dirty="0" smtClean="0"/>
              <a:t>[t];</a:t>
            </a:r>
          </a:p>
          <a:p>
            <a:pPr lvl="1">
              <a:buNone/>
            </a:pPr>
            <a:r>
              <a:rPr lang="en-US" altLang="zh-CN" sz="1600" dirty="0" smtClean="0"/>
              <a:t>	}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&lt;&lt;s&lt;&lt;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</a:p>
          <a:p>
            <a:pPr lvl="1">
              <a:buNone/>
            </a:pPr>
            <a:r>
              <a:rPr lang="en-US" altLang="zh-CN" sz="1600" dirty="0" smtClean="0"/>
              <a:t>}</a:t>
            </a:r>
          </a:p>
          <a:p>
            <a:pPr lvl="1">
              <a:buNone/>
            </a:pP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9807"/>
            <a:ext cx="8229600" cy="5068850"/>
          </a:xfrm>
        </p:spPr>
        <p:txBody>
          <a:bodyPr/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进制数转换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每一位转换为</a:t>
            </a:r>
            <a:r>
              <a:rPr lang="en-US" altLang="zh-CN" dirty="0" smtClean="0"/>
              <a:t>4</a:t>
            </a:r>
            <a:r>
              <a:rPr lang="zh-CN" altLang="en-US" dirty="0" smtClean="0"/>
              <a:t>位二进制数，整数、小数部分一样处理。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/>
              <a:t>(1A.4)</a:t>
            </a:r>
            <a:r>
              <a:rPr lang="en-US" altLang="zh-CN" baseline="-25000" dirty="0" smtClean="0"/>
              <a:t>16</a:t>
            </a:r>
            <a:r>
              <a:rPr lang="en-US" altLang="zh-CN" dirty="0" smtClean="0"/>
              <a:t>=(11010.01)</a:t>
            </a:r>
            <a:r>
              <a:rPr lang="en-US" altLang="zh-CN" baseline="-25000" dirty="0" smtClean="0"/>
              <a:t>2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66FF"/>
                </a:solidFill>
              </a:rPr>
              <a:t>【</a:t>
            </a:r>
            <a:r>
              <a:rPr lang="zh-CN" altLang="en-US" dirty="0" smtClean="0">
                <a:solidFill>
                  <a:srgbClr val="0066FF"/>
                </a:solidFill>
              </a:rPr>
              <a:t>练习</a:t>
            </a:r>
            <a:r>
              <a:rPr lang="en-US" altLang="zh-CN" dirty="0" smtClean="0">
                <a:solidFill>
                  <a:srgbClr val="0066FF"/>
                </a:solidFill>
              </a:rPr>
              <a:t>】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16</a:t>
            </a:r>
            <a:r>
              <a:rPr lang="zh-CN" altLang="en-US" dirty="0" smtClean="0"/>
              <a:t>进制数</a:t>
            </a:r>
            <a:r>
              <a:rPr lang="en-US" altLang="zh-CN" dirty="0" smtClean="0"/>
              <a:t>1F.C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答案：</a:t>
            </a:r>
            <a:r>
              <a:rPr lang="en-US" altLang="zh-CN" dirty="0" smtClean="0">
                <a:solidFill>
                  <a:srgbClr val="0000FF"/>
                </a:solidFill>
              </a:rPr>
              <a:t>000</a:t>
            </a:r>
            <a:r>
              <a:rPr lang="en-US" altLang="zh-CN" dirty="0" smtClean="0">
                <a:solidFill>
                  <a:srgbClr val="FF0000"/>
                </a:solidFill>
              </a:rPr>
              <a:t>1,1111.1100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774514" y="0"/>
            <a:ext cx="55419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5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二进制与十六进制相互转换</a:t>
            </a:r>
            <a:endParaRPr lang="en-US" altLang="zh-CN" sz="3200" b="1" dirty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5791"/>
            <a:ext cx="8229600" cy="521286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600" dirty="0" smtClean="0">
                <a:solidFill>
                  <a:srgbClr val="0000FF"/>
                </a:solidFill>
              </a:rPr>
              <a:t>【</a:t>
            </a:r>
            <a:r>
              <a:rPr lang="en-US" altLang="zh-CN" sz="1600" dirty="0" smtClean="0">
                <a:solidFill>
                  <a:srgbClr val="0000FF"/>
                </a:solidFill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</a:rPr>
              <a:t>16</a:t>
            </a:r>
            <a:r>
              <a:rPr lang="zh-CN" altLang="en-US" sz="1600" dirty="0" smtClean="0">
                <a:solidFill>
                  <a:srgbClr val="0000FF"/>
                </a:solidFill>
              </a:rPr>
              <a:t>进制转</a:t>
            </a:r>
            <a:r>
              <a:rPr lang="en-US" altLang="zh-CN" sz="1600" dirty="0" smtClean="0">
                <a:solidFill>
                  <a:srgbClr val="0000FF"/>
                </a:solidFill>
              </a:rPr>
              <a:t>2</a:t>
            </a:r>
            <a:r>
              <a:rPr lang="zh-CN" altLang="en-US" sz="1600" dirty="0" smtClean="0">
                <a:solidFill>
                  <a:srgbClr val="0000FF"/>
                </a:solidFill>
              </a:rPr>
              <a:t>进制</a:t>
            </a:r>
            <a:r>
              <a:rPr lang="zh-CN" altLang="en-US" sz="1600" dirty="0" smtClean="0">
                <a:solidFill>
                  <a:srgbClr val="0000FF"/>
                </a:solidFill>
              </a:rPr>
              <a:t>，可小数、去</a:t>
            </a:r>
            <a:r>
              <a:rPr lang="zh-CN" altLang="en-US" sz="1600" dirty="0" smtClean="0">
                <a:solidFill>
                  <a:srgbClr val="0000FF"/>
                </a:solidFill>
              </a:rPr>
              <a:t>前导</a:t>
            </a:r>
            <a:r>
              <a:rPr lang="en-US" altLang="zh-CN" sz="1600" dirty="0" smtClean="0">
                <a:solidFill>
                  <a:srgbClr val="0000FF"/>
                </a:solidFill>
              </a:rPr>
              <a:t>0—hex2bin.cpp 】</a:t>
            </a:r>
          </a:p>
          <a:p>
            <a:pPr lvl="1">
              <a:buNone/>
            </a:pP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smtClean="0"/>
              <a:t>main(){ </a:t>
            </a:r>
          </a:p>
          <a:p>
            <a:pPr lvl="1">
              <a:buNone/>
            </a:pPr>
            <a:r>
              <a:rPr lang="en-US" altLang="zh-CN" sz="1200" dirty="0" smtClean="0"/>
              <a:t>	string </a:t>
            </a:r>
            <a:r>
              <a:rPr lang="en-US" altLang="zh-CN" sz="1200" dirty="0" err="1" smtClean="0"/>
              <a:t>hexs,bins</a:t>
            </a:r>
            <a:r>
              <a:rPr lang="en-US" altLang="zh-CN" sz="1200" dirty="0" smtClean="0"/>
              <a:t>="";	</a:t>
            </a:r>
            <a:r>
              <a:rPr lang="en-US" altLang="zh-CN" sz="1200" dirty="0" smtClean="0"/>
              <a:t> char x;</a:t>
            </a:r>
          </a:p>
          <a:p>
            <a:pPr lvl="1">
              <a:buNone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cin</a:t>
            </a:r>
            <a:r>
              <a:rPr lang="en-US" altLang="zh-CN" sz="1200" dirty="0" smtClean="0"/>
              <a:t>&gt;&gt;</a:t>
            </a:r>
            <a:r>
              <a:rPr lang="en-US" altLang="zh-CN" sz="1200" dirty="0" err="1" smtClean="0"/>
              <a:t>hexs</a:t>
            </a:r>
            <a:r>
              <a:rPr lang="en-US" altLang="zh-CN" sz="1200" dirty="0" smtClean="0"/>
              <a:t>;	//</a:t>
            </a:r>
            <a:r>
              <a:rPr lang="zh-CN" altLang="en-US" sz="1200" dirty="0" smtClean="0"/>
              <a:t>读入</a:t>
            </a:r>
            <a:r>
              <a:rPr lang="en-US" altLang="zh-CN" sz="1200" dirty="0" smtClean="0"/>
              <a:t>16</a:t>
            </a:r>
            <a:r>
              <a:rPr lang="zh-CN" altLang="en-US" sz="1200" dirty="0" smtClean="0"/>
              <a:t>进制数串 	</a:t>
            </a:r>
            <a:endParaRPr lang="en-US" altLang="zh-CN" sz="1200" dirty="0" smtClean="0"/>
          </a:p>
          <a:p>
            <a:pPr lvl="1">
              <a:buNone/>
            </a:pPr>
            <a:r>
              <a:rPr lang="en-US" altLang="zh-CN" sz="1200" dirty="0" smtClean="0"/>
              <a:t>	for(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=0;i&lt;</a:t>
            </a:r>
            <a:r>
              <a:rPr lang="en-US" altLang="zh-CN" sz="1200" dirty="0" err="1" smtClean="0"/>
              <a:t>hexs.size</a:t>
            </a:r>
            <a:r>
              <a:rPr lang="en-US" altLang="zh-CN" sz="1200" dirty="0" smtClean="0"/>
              <a:t>();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++)</a:t>
            </a:r>
            <a:r>
              <a:rPr lang="en-US" altLang="zh-CN" sz="1200" dirty="0" smtClean="0"/>
              <a:t>	</a:t>
            </a:r>
            <a:r>
              <a:rPr lang="en-US" altLang="zh-CN" sz="1200" dirty="0" smtClean="0"/>
              <a:t>{</a:t>
            </a:r>
            <a:r>
              <a:rPr lang="en-US" altLang="zh-CN" sz="1200" dirty="0" smtClean="0"/>
              <a:t>		x=</a:t>
            </a:r>
            <a:r>
              <a:rPr lang="en-US" altLang="zh-CN" sz="1200" dirty="0" err="1" smtClean="0"/>
              <a:t>hexs</a:t>
            </a:r>
            <a:r>
              <a:rPr lang="en-US" altLang="zh-CN" sz="1200" dirty="0" smtClean="0"/>
              <a:t>[</a:t>
            </a:r>
            <a:r>
              <a:rPr lang="en-US" altLang="zh-CN" sz="1200" dirty="0" err="1" smtClean="0"/>
              <a:t>i</a:t>
            </a:r>
            <a:r>
              <a:rPr lang="en-US" altLang="zh-CN" sz="1200" dirty="0" smtClean="0"/>
              <a:t>];</a:t>
            </a:r>
          </a:p>
          <a:p>
            <a:pPr lvl="1">
              <a:buNone/>
            </a:pPr>
            <a:r>
              <a:rPr lang="en-US" altLang="zh-CN" sz="1200" dirty="0" smtClean="0"/>
              <a:t>		switch(x</a:t>
            </a:r>
            <a:r>
              <a:rPr lang="en-US" altLang="zh-CN" sz="1200" dirty="0" smtClean="0"/>
              <a:t>){</a:t>
            </a:r>
            <a:r>
              <a:rPr lang="en-US" altLang="zh-CN" sz="1200" dirty="0" smtClean="0"/>
              <a:t>	case '0':bins+="0000";break;</a:t>
            </a:r>
          </a:p>
          <a:p>
            <a:pPr lvl="1">
              <a:buNone/>
            </a:pPr>
            <a:r>
              <a:rPr lang="en-US" altLang="zh-CN" sz="1200" dirty="0" smtClean="0"/>
              <a:t>			case '1':bins+="0001";break;</a:t>
            </a:r>
          </a:p>
          <a:p>
            <a:pPr lvl="1">
              <a:buNone/>
            </a:pPr>
            <a:r>
              <a:rPr lang="en-US" altLang="zh-CN" sz="1200" dirty="0" smtClean="0"/>
              <a:t>			case '2':bins+="0010";break;</a:t>
            </a:r>
          </a:p>
          <a:p>
            <a:pPr lvl="1">
              <a:buNone/>
            </a:pPr>
            <a:r>
              <a:rPr lang="en-US" altLang="zh-CN" sz="1200" dirty="0" smtClean="0"/>
              <a:t>			case '3':bins+="0011";break;</a:t>
            </a:r>
          </a:p>
          <a:p>
            <a:pPr lvl="1">
              <a:buNone/>
            </a:pPr>
            <a:r>
              <a:rPr lang="en-US" altLang="zh-CN" sz="1200" dirty="0" smtClean="0"/>
              <a:t>			case '4':bins+="0100";break;</a:t>
            </a:r>
          </a:p>
          <a:p>
            <a:pPr lvl="1">
              <a:buNone/>
            </a:pPr>
            <a:r>
              <a:rPr lang="en-US" altLang="zh-CN" sz="1200" dirty="0" smtClean="0"/>
              <a:t>			case '5':bins+="0101";break;</a:t>
            </a:r>
          </a:p>
          <a:p>
            <a:pPr lvl="1">
              <a:buNone/>
            </a:pPr>
            <a:r>
              <a:rPr lang="en-US" altLang="zh-CN" sz="1200" dirty="0" smtClean="0"/>
              <a:t>			case '6':bins+="0110";break;</a:t>
            </a:r>
          </a:p>
          <a:p>
            <a:pPr lvl="1">
              <a:buNone/>
            </a:pPr>
            <a:r>
              <a:rPr lang="en-US" altLang="zh-CN" sz="1200" dirty="0" smtClean="0"/>
              <a:t>			case '7':bins+="0111";break;</a:t>
            </a:r>
          </a:p>
          <a:p>
            <a:pPr lvl="1">
              <a:buNone/>
            </a:pPr>
            <a:r>
              <a:rPr lang="en-US" altLang="zh-CN" sz="1200" dirty="0" smtClean="0"/>
              <a:t>			case '8':bins+="1000";break;</a:t>
            </a:r>
          </a:p>
          <a:p>
            <a:pPr lvl="1">
              <a:buNone/>
            </a:pPr>
            <a:r>
              <a:rPr lang="en-US" altLang="zh-CN" sz="1200" dirty="0" smtClean="0"/>
              <a:t>			case '9':bins+="1001";break;</a:t>
            </a:r>
          </a:p>
          <a:p>
            <a:pPr lvl="1">
              <a:buNone/>
            </a:pPr>
            <a:r>
              <a:rPr lang="en-US" altLang="zh-CN" sz="1200" dirty="0" smtClean="0"/>
              <a:t>			case '</a:t>
            </a:r>
            <a:r>
              <a:rPr lang="en-US" altLang="zh-CN" sz="1200" dirty="0" err="1" smtClean="0"/>
              <a:t>A':bins</a:t>
            </a:r>
            <a:r>
              <a:rPr lang="en-US" altLang="zh-CN" sz="1200" dirty="0" smtClean="0"/>
              <a:t>+="1010";break;</a:t>
            </a:r>
          </a:p>
          <a:p>
            <a:pPr lvl="1">
              <a:buNone/>
            </a:pPr>
            <a:r>
              <a:rPr lang="en-US" altLang="zh-CN" sz="1200" dirty="0" smtClean="0"/>
              <a:t>			case '</a:t>
            </a:r>
            <a:r>
              <a:rPr lang="en-US" altLang="zh-CN" sz="1200" dirty="0" err="1" smtClean="0"/>
              <a:t>B':bins</a:t>
            </a:r>
            <a:r>
              <a:rPr lang="en-US" altLang="zh-CN" sz="1200" dirty="0" smtClean="0"/>
              <a:t>+="1011";break;</a:t>
            </a:r>
          </a:p>
          <a:p>
            <a:pPr lvl="1">
              <a:buNone/>
            </a:pPr>
            <a:r>
              <a:rPr lang="en-US" altLang="zh-CN" sz="1200" dirty="0" smtClean="0"/>
              <a:t>			case '</a:t>
            </a:r>
            <a:r>
              <a:rPr lang="en-US" altLang="zh-CN" sz="1200" dirty="0" err="1" smtClean="0"/>
              <a:t>C':bins</a:t>
            </a:r>
            <a:r>
              <a:rPr lang="en-US" altLang="zh-CN" sz="1200" dirty="0" smtClean="0"/>
              <a:t>+="1100";break;</a:t>
            </a:r>
          </a:p>
          <a:p>
            <a:pPr lvl="1">
              <a:buNone/>
            </a:pPr>
            <a:r>
              <a:rPr lang="en-US" altLang="zh-CN" sz="1200" dirty="0" smtClean="0"/>
              <a:t>			case '</a:t>
            </a:r>
            <a:r>
              <a:rPr lang="en-US" altLang="zh-CN" sz="1200" dirty="0" err="1" smtClean="0"/>
              <a:t>D':bins</a:t>
            </a:r>
            <a:r>
              <a:rPr lang="en-US" altLang="zh-CN" sz="1200" dirty="0" smtClean="0"/>
              <a:t>+="1101";break;</a:t>
            </a:r>
          </a:p>
          <a:p>
            <a:pPr lvl="1">
              <a:buNone/>
            </a:pPr>
            <a:r>
              <a:rPr lang="en-US" altLang="zh-CN" sz="1200" dirty="0" smtClean="0"/>
              <a:t>			case '</a:t>
            </a:r>
            <a:r>
              <a:rPr lang="en-US" altLang="zh-CN" sz="1200" dirty="0" err="1" smtClean="0"/>
              <a:t>E':bins</a:t>
            </a:r>
            <a:r>
              <a:rPr lang="en-US" altLang="zh-CN" sz="1200" dirty="0" smtClean="0"/>
              <a:t>+="1110";break;</a:t>
            </a:r>
          </a:p>
          <a:p>
            <a:pPr lvl="1">
              <a:buNone/>
            </a:pPr>
            <a:r>
              <a:rPr lang="en-US" altLang="zh-CN" sz="1200" dirty="0" smtClean="0"/>
              <a:t>			case '</a:t>
            </a:r>
            <a:r>
              <a:rPr lang="en-US" altLang="zh-CN" sz="1200" dirty="0" err="1" smtClean="0"/>
              <a:t>F':bins</a:t>
            </a:r>
            <a:r>
              <a:rPr lang="en-US" altLang="zh-CN" sz="1200" dirty="0" smtClean="0"/>
              <a:t>+="1111";break;</a:t>
            </a:r>
          </a:p>
          <a:p>
            <a:pPr lvl="1">
              <a:buNone/>
            </a:pPr>
            <a:r>
              <a:rPr lang="en-US" altLang="zh-CN" sz="1200" dirty="0" smtClean="0"/>
              <a:t>			case </a:t>
            </a:r>
            <a:r>
              <a:rPr lang="en-US" altLang="zh-CN" sz="1200" dirty="0" smtClean="0"/>
              <a:t>‘.’:</a:t>
            </a:r>
            <a:r>
              <a:rPr lang="en-US" altLang="zh-CN" sz="1200" dirty="0" smtClean="0"/>
              <a:t>bins</a:t>
            </a:r>
            <a:r>
              <a:rPr lang="en-US" altLang="zh-CN" sz="1200" dirty="0" smtClean="0"/>
              <a:t>+=“.”;</a:t>
            </a:r>
            <a:r>
              <a:rPr lang="en-US" altLang="zh-CN" sz="1200" dirty="0" smtClean="0"/>
              <a:t>break;	//</a:t>
            </a:r>
            <a:r>
              <a:rPr lang="zh-CN" altLang="en-US" sz="1200" dirty="0" smtClean="0"/>
              <a:t>小数点</a:t>
            </a:r>
            <a:r>
              <a:rPr lang="en-US" altLang="zh-CN" sz="1200" dirty="0" smtClean="0"/>
              <a:t>	</a:t>
            </a:r>
            <a:r>
              <a:rPr lang="zh-CN" altLang="en-US" sz="1200" dirty="0" smtClean="0"/>
              <a:t> </a:t>
            </a:r>
            <a:r>
              <a:rPr lang="en-US" altLang="zh-CN" sz="1200" dirty="0" smtClean="0"/>
              <a:t>}</a:t>
            </a:r>
            <a:r>
              <a:rPr lang="en-US" altLang="zh-CN" sz="1200" dirty="0" smtClean="0"/>
              <a:t>	}</a:t>
            </a:r>
          </a:p>
          <a:p>
            <a:pPr lvl="1">
              <a:buNone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int</a:t>
            </a:r>
            <a:r>
              <a:rPr lang="en-US" altLang="zh-CN" sz="1200" dirty="0" smtClean="0"/>
              <a:t> n=</a:t>
            </a:r>
            <a:r>
              <a:rPr lang="en-US" altLang="zh-CN" sz="1200" dirty="0" err="1" smtClean="0"/>
              <a:t>bins.find</a:t>
            </a:r>
            <a:r>
              <a:rPr lang="en-US" altLang="zh-CN" sz="1200" dirty="0" smtClean="0"/>
              <a:t>('1');</a:t>
            </a:r>
          </a:p>
          <a:p>
            <a:pPr lvl="1">
              <a:buNone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bins.erase</a:t>
            </a:r>
            <a:r>
              <a:rPr lang="en-US" altLang="zh-CN" sz="1200" dirty="0" smtClean="0"/>
              <a:t>(0,n);  //</a:t>
            </a:r>
            <a:r>
              <a:rPr lang="zh-CN" altLang="en-US" sz="1200" dirty="0" smtClean="0"/>
              <a:t>删除前导</a:t>
            </a:r>
            <a:r>
              <a:rPr lang="en-US" altLang="zh-CN" sz="1200" dirty="0" smtClean="0"/>
              <a:t>0</a:t>
            </a:r>
          </a:p>
          <a:p>
            <a:pPr lvl="1">
              <a:buNone/>
            </a:pPr>
            <a:r>
              <a:rPr lang="en-US" altLang="zh-CN" sz="1200" dirty="0" smtClean="0"/>
              <a:t>	</a:t>
            </a:r>
            <a:r>
              <a:rPr lang="en-US" altLang="zh-CN" sz="1200" dirty="0" err="1" smtClean="0"/>
              <a:t>cout</a:t>
            </a:r>
            <a:r>
              <a:rPr lang="en-US" altLang="zh-CN" sz="1200" dirty="0" smtClean="0"/>
              <a:t>&lt;&lt;bins&lt;&lt;</a:t>
            </a:r>
            <a:r>
              <a:rPr lang="en-US" altLang="zh-CN" sz="1200" dirty="0" err="1" smtClean="0"/>
              <a:t>endl</a:t>
            </a:r>
            <a:r>
              <a:rPr lang="en-US" altLang="zh-CN" sz="1200" dirty="0" smtClean="0"/>
              <a:t>;</a:t>
            </a:r>
          </a:p>
          <a:p>
            <a:pPr lvl="1">
              <a:buNone/>
            </a:pPr>
            <a:r>
              <a:rPr lang="en-US" altLang="zh-CN" sz="1200" dirty="0" smtClean="0"/>
              <a:t>}</a:t>
            </a:r>
            <a:endParaRPr lang="en-US" altLang="zh-CN" sz="1200" dirty="0" smtClean="0"/>
          </a:p>
          <a:p>
            <a:pPr lvl="1">
              <a:buNone/>
            </a:pPr>
            <a:endParaRPr lang="en-US" altLang="zh-CN" sz="1200" dirty="0" smtClean="0"/>
          </a:p>
          <a:p>
            <a:pPr lvl="1">
              <a:buNone/>
            </a:pPr>
            <a:endParaRPr lang="zh-CN" alt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7799"/>
            <a:ext cx="8229600" cy="514085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进制数转换为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整数部分：从右往左，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位一组，按整数二进制位权*</a:t>
            </a:r>
            <a:r>
              <a:rPr lang="zh-CN" altLang="en-US" dirty="0" smtClean="0"/>
              <a:t>数码</a:t>
            </a:r>
            <a:r>
              <a:rPr lang="en-US" altLang="zh-CN" dirty="0" smtClean="0"/>
              <a:t>(01)</a:t>
            </a:r>
            <a:r>
              <a:rPr lang="zh-CN" altLang="en-US" dirty="0" smtClean="0"/>
              <a:t>，</a:t>
            </a:r>
            <a:r>
              <a:rPr lang="zh-CN" altLang="en-US" dirty="0" smtClean="0"/>
              <a:t>对应到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</a:t>
            </a:r>
            <a:r>
              <a:rPr lang="zh-CN" altLang="en-US" dirty="0" smtClean="0"/>
              <a:t>制数码，相连即整数部分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</a:t>
            </a:r>
            <a:r>
              <a:rPr lang="zh-CN" altLang="en-US" dirty="0" smtClean="0"/>
              <a:t>制数。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小数部分：从左往右</a:t>
            </a:r>
            <a:r>
              <a:rPr lang="zh-CN" altLang="en-US" dirty="0" smtClean="0"/>
              <a:t>，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</a:t>
            </a:r>
            <a:r>
              <a:rPr lang="zh-CN" altLang="en-US" dirty="0" smtClean="0"/>
              <a:t>一组，最后</a:t>
            </a:r>
            <a:r>
              <a:rPr lang="zh-CN" altLang="en-US" dirty="0" smtClean="0"/>
              <a:t>不足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</a:t>
            </a:r>
            <a:r>
              <a:rPr lang="zh-CN" altLang="en-US" dirty="0" smtClean="0"/>
              <a:t>补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，按小数二进制位权*数码</a:t>
            </a:r>
            <a:r>
              <a:rPr lang="en-US" altLang="zh-CN" dirty="0" smtClean="0"/>
              <a:t>(01)</a:t>
            </a:r>
            <a:r>
              <a:rPr lang="zh-CN" altLang="en-US" dirty="0" smtClean="0"/>
              <a:t>，对应</a:t>
            </a:r>
            <a:r>
              <a:rPr lang="zh-CN" altLang="en-US" dirty="0" smtClean="0"/>
              <a:t>到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</a:t>
            </a:r>
            <a:r>
              <a:rPr lang="zh-CN" altLang="en-US" dirty="0" smtClean="0"/>
              <a:t>制数码</a:t>
            </a:r>
            <a:r>
              <a:rPr lang="zh-CN" altLang="en-US" dirty="0" smtClean="0"/>
              <a:t>，</a:t>
            </a:r>
            <a:r>
              <a:rPr lang="zh-CN" altLang="en-US" dirty="0" smtClean="0"/>
              <a:t>相连</a:t>
            </a:r>
            <a:r>
              <a:rPr lang="zh-CN" altLang="en-US" dirty="0" smtClean="0"/>
              <a:t>即</a:t>
            </a:r>
            <a:r>
              <a:rPr lang="zh-CN" altLang="en-US" dirty="0" smtClean="0"/>
              <a:t>小数部分</a:t>
            </a:r>
            <a:r>
              <a:rPr lang="zh-CN" altLang="en-US" dirty="0" smtClean="0"/>
              <a:t>的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</a:t>
            </a:r>
            <a:r>
              <a:rPr lang="zh-CN" altLang="en-US" dirty="0" smtClean="0"/>
              <a:t>制数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66FF"/>
                </a:solidFill>
              </a:rPr>
              <a:t>例</a:t>
            </a:r>
            <a:r>
              <a:rPr lang="zh-CN" altLang="en-US" dirty="0" smtClean="0">
                <a:solidFill>
                  <a:srgbClr val="0066FF"/>
                </a:solidFill>
              </a:rPr>
              <a:t>：</a:t>
            </a:r>
            <a:r>
              <a:rPr lang="en-US" altLang="zh-CN" dirty="0" smtClean="0">
                <a:solidFill>
                  <a:srgbClr val="0066FF"/>
                </a:solidFill>
              </a:rPr>
              <a:t> (</a:t>
            </a:r>
            <a:r>
              <a:rPr lang="en-US" altLang="zh-CN" dirty="0" smtClean="0">
                <a:solidFill>
                  <a:srgbClr val="C00000"/>
                </a:solidFill>
              </a:rPr>
              <a:t>11010.01</a:t>
            </a:r>
            <a:r>
              <a:rPr lang="en-US" altLang="zh-CN" dirty="0" smtClean="0">
                <a:solidFill>
                  <a:srgbClr val="0066FF"/>
                </a:solidFill>
              </a:rPr>
              <a:t>)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2</a:t>
            </a:r>
            <a:r>
              <a:rPr lang="en-US" altLang="zh-CN" dirty="0" smtClean="0">
                <a:solidFill>
                  <a:srgbClr val="C00000"/>
                </a:solidFill>
              </a:rPr>
              <a:t>=</a:t>
            </a:r>
            <a:r>
              <a:rPr lang="en-US" altLang="zh-CN" dirty="0" smtClean="0">
                <a:solidFill>
                  <a:srgbClr val="0066FF"/>
                </a:solidFill>
              </a:rPr>
              <a:t>(</a:t>
            </a:r>
            <a:r>
              <a:rPr lang="en-US" altLang="zh-CN" dirty="0" smtClean="0">
                <a:solidFill>
                  <a:srgbClr val="C00000"/>
                </a:solidFill>
              </a:rPr>
              <a:t>32.2</a:t>
            </a:r>
            <a:r>
              <a:rPr lang="en-US" altLang="zh-CN" dirty="0" smtClean="0">
                <a:solidFill>
                  <a:srgbClr val="0066FF"/>
                </a:solidFill>
              </a:rPr>
              <a:t>)</a:t>
            </a:r>
            <a:r>
              <a:rPr lang="en-US" altLang="zh-CN" baseline="-25000" dirty="0" smtClean="0">
                <a:solidFill>
                  <a:srgbClr val="C00000"/>
                </a:solidFill>
              </a:rPr>
              <a:t>8</a:t>
            </a:r>
            <a:endParaRPr lang="en-US" altLang="zh-CN" baseline="-25000" dirty="0" smtClean="0"/>
          </a:p>
          <a:p>
            <a:pPr lvl="1">
              <a:buNone/>
            </a:pPr>
            <a:r>
              <a:rPr lang="en-US" altLang="zh-CN" dirty="0" smtClean="0">
                <a:solidFill>
                  <a:srgbClr val="0066FF"/>
                </a:solidFill>
              </a:rPr>
              <a:t>【</a:t>
            </a:r>
            <a:r>
              <a:rPr lang="zh-CN" altLang="en-US" dirty="0" smtClean="0">
                <a:solidFill>
                  <a:srgbClr val="0066FF"/>
                </a:solidFill>
              </a:rPr>
              <a:t>练习</a:t>
            </a:r>
            <a:r>
              <a:rPr lang="en-US" altLang="zh-CN" dirty="0" smtClean="0">
                <a:solidFill>
                  <a:srgbClr val="0066FF"/>
                </a:solidFill>
              </a:rPr>
              <a:t>】</a:t>
            </a:r>
            <a:r>
              <a:rPr lang="en-US" altLang="zh-CN" dirty="0" smtClean="0"/>
              <a:t>10101.11</a:t>
            </a:r>
            <a:r>
              <a:rPr lang="zh-CN" altLang="en-US" dirty="0" smtClean="0"/>
              <a:t>转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进制数，保留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位小数。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23.75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标题 1"/>
          <p:cNvSpPr txBox="1">
            <a:spLocks/>
          </p:cNvSpPr>
          <p:nvPr/>
        </p:nvSpPr>
        <p:spPr>
          <a:xfrm>
            <a:off x="3059832" y="0"/>
            <a:ext cx="5410944" cy="547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5 </a:t>
            </a:r>
            <a:r>
              <a:rPr kumimoji="0" lang="zh-CN" altLang="en-US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楷体" pitchFamily="49" charset="-122"/>
                <a:ea typeface="楷体" pitchFamily="49" charset="-122"/>
                <a:cs typeface="+mj-cs"/>
              </a:rPr>
              <a:t>二进制与八进制相互转换</a:t>
            </a:r>
            <a:endParaRPr kumimoji="0" lang="en-US" altLang="zh-CN" sz="32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楷体" pitchFamily="49" charset="-122"/>
              <a:ea typeface="楷体" pitchFamily="49" charset="-122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5791"/>
            <a:ext cx="8229600" cy="521286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【</a:t>
            </a:r>
            <a:r>
              <a:rPr lang="en-US" altLang="zh-CN" dirty="0" smtClean="0"/>
              <a:t> 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进制转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进制，</a:t>
            </a:r>
            <a:r>
              <a:rPr lang="zh-CN" altLang="en-US" dirty="0" smtClean="0"/>
              <a:t>只整数 </a:t>
            </a:r>
            <a:r>
              <a:rPr lang="en-US" altLang="zh-CN" dirty="0" smtClean="0"/>
              <a:t>】</a:t>
            </a:r>
          </a:p>
          <a:p>
            <a:pPr lvl="1">
              <a:buNone/>
            </a:pPr>
            <a:r>
              <a:rPr lang="en-US" altLang="zh-CN" dirty="0" smtClean="0"/>
              <a:t>#</a:t>
            </a:r>
            <a:r>
              <a:rPr lang="en-US" altLang="zh-CN" dirty="0" smtClean="0"/>
              <a:t>include&lt;bits/</a:t>
            </a:r>
            <a:r>
              <a:rPr lang="en-US" altLang="zh-CN" dirty="0" err="1" smtClean="0"/>
              <a:t>stdc</a:t>
            </a:r>
            <a:r>
              <a:rPr lang="en-US" altLang="zh-CN" dirty="0" smtClean="0"/>
              <a:t>++.h&gt; 	</a:t>
            </a:r>
            <a:endParaRPr lang="zh-CN" altLang="en-US" dirty="0" smtClean="0"/>
          </a:p>
          <a:p>
            <a:pPr lvl="1">
              <a:buNone/>
            </a:pPr>
            <a:r>
              <a:rPr lang="en-US" altLang="zh-CN" dirty="0" smtClean="0"/>
              <a:t>using namespace std;</a:t>
            </a:r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main(){ 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m,d</a:t>
            </a:r>
            <a:r>
              <a:rPr lang="en-US" altLang="zh-CN" dirty="0" smtClean="0"/>
              <a:t>[1000],n=0;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&gt;&gt;m;	//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进制数到</a:t>
            </a:r>
            <a:r>
              <a:rPr lang="en-US" altLang="zh-CN" dirty="0" smtClean="0"/>
              <a:t>m</a:t>
            </a:r>
          </a:p>
          <a:p>
            <a:pPr lvl="1">
              <a:buNone/>
            </a:pPr>
            <a:r>
              <a:rPr lang="en-US" altLang="zh-CN" dirty="0" smtClean="0"/>
              <a:t>	while(m){	//</a:t>
            </a:r>
            <a:r>
              <a:rPr lang="zh-CN" altLang="en-US" dirty="0" smtClean="0"/>
              <a:t>整数部分 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d[n]=m%8;</a:t>
            </a:r>
          </a:p>
          <a:p>
            <a:pPr lvl="1">
              <a:buNone/>
            </a:pPr>
            <a:r>
              <a:rPr lang="en-US" altLang="zh-CN" dirty="0" smtClean="0"/>
              <a:t>		n++;</a:t>
            </a:r>
          </a:p>
          <a:p>
            <a:pPr lvl="1">
              <a:buNone/>
            </a:pPr>
            <a:r>
              <a:rPr lang="en-US" altLang="zh-CN" dirty="0" smtClean="0"/>
              <a:t>		m=m/8;</a:t>
            </a:r>
          </a:p>
          <a:p>
            <a:pPr lvl="1">
              <a:buNone/>
            </a:pPr>
            <a:r>
              <a:rPr lang="en-US" altLang="zh-CN" dirty="0" smtClean="0"/>
              <a:t>	 } 	</a:t>
            </a:r>
          </a:p>
          <a:p>
            <a:pPr lvl="1">
              <a:buNone/>
            </a:pPr>
            <a:r>
              <a:rPr lang="en-US" altLang="zh-CN" dirty="0" smtClean="0"/>
              <a:t>	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=n-1;i&gt;=0;i--)	//</a:t>
            </a:r>
            <a:r>
              <a:rPr lang="zh-CN" altLang="en-US" dirty="0" smtClean="0"/>
              <a:t>打印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 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	</a:t>
            </a:r>
          </a:p>
          <a:p>
            <a:pPr lvl="1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5791"/>
            <a:ext cx="8229600" cy="5212866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/>
              <a:t>【</a:t>
            </a:r>
            <a:r>
              <a:rPr lang="en-US" altLang="zh-CN" dirty="0" smtClean="0"/>
              <a:t> 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进制转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进制，</a:t>
            </a:r>
            <a:r>
              <a:rPr lang="zh-CN" altLang="en-US" dirty="0" smtClean="0"/>
              <a:t>只整数 </a:t>
            </a:r>
            <a:r>
              <a:rPr lang="en-US" altLang="zh-CN" dirty="0" smtClean="0"/>
              <a:t>】</a:t>
            </a:r>
          </a:p>
          <a:p>
            <a:pPr lvl="1">
              <a:buNone/>
            </a:pPr>
            <a:r>
              <a:rPr lang="en-US" altLang="zh-CN" dirty="0" smtClean="0"/>
              <a:t>#</a:t>
            </a:r>
            <a:r>
              <a:rPr lang="en-US" altLang="zh-CN" dirty="0" smtClean="0"/>
              <a:t>include&lt;bits/</a:t>
            </a:r>
            <a:r>
              <a:rPr lang="en-US" altLang="zh-CN" dirty="0" err="1" smtClean="0"/>
              <a:t>stdc</a:t>
            </a:r>
            <a:r>
              <a:rPr lang="en-US" altLang="zh-CN" dirty="0" smtClean="0"/>
              <a:t>++.h&gt; 	</a:t>
            </a:r>
            <a:endParaRPr lang="zh-CN" altLang="en-US" dirty="0" smtClean="0"/>
          </a:p>
          <a:p>
            <a:pPr lvl="1">
              <a:buNone/>
            </a:pPr>
            <a:r>
              <a:rPr lang="en-US" altLang="zh-CN" dirty="0" smtClean="0"/>
              <a:t>using namespace std;</a:t>
            </a:r>
          </a:p>
          <a:p>
            <a:pPr lvl="1">
              <a:buNone/>
            </a:pPr>
            <a:r>
              <a:rPr lang="en-US" altLang="zh-CN" dirty="0" err="1" smtClean="0"/>
              <a:t>int</a:t>
            </a:r>
            <a:r>
              <a:rPr lang="en-US" altLang="zh-CN" dirty="0" smtClean="0"/>
              <a:t> main(){ 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m,d</a:t>
            </a:r>
            <a:r>
              <a:rPr lang="en-US" altLang="zh-CN" dirty="0" smtClean="0"/>
              <a:t>[1000],n=0;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cin</a:t>
            </a:r>
            <a:r>
              <a:rPr lang="en-US" altLang="zh-CN" dirty="0" smtClean="0"/>
              <a:t>&gt;&gt;m;	//</a:t>
            </a:r>
            <a:r>
              <a:rPr lang="zh-CN" altLang="en-US" dirty="0" smtClean="0"/>
              <a:t>读取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进制数到</a:t>
            </a:r>
            <a:r>
              <a:rPr lang="en-US" altLang="zh-CN" dirty="0" smtClean="0"/>
              <a:t>m</a:t>
            </a:r>
          </a:p>
          <a:p>
            <a:pPr lvl="1">
              <a:buNone/>
            </a:pPr>
            <a:r>
              <a:rPr lang="en-US" altLang="zh-CN" dirty="0" smtClean="0"/>
              <a:t>	while(m){	//</a:t>
            </a:r>
            <a:r>
              <a:rPr lang="zh-CN" altLang="en-US" dirty="0" smtClean="0"/>
              <a:t>整数部分 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smtClean="0"/>
              <a:t>d[n]=m%8;</a:t>
            </a:r>
          </a:p>
          <a:p>
            <a:pPr lvl="1">
              <a:buNone/>
            </a:pPr>
            <a:r>
              <a:rPr lang="en-US" altLang="zh-CN" dirty="0" smtClean="0"/>
              <a:t>		n++;</a:t>
            </a:r>
          </a:p>
          <a:p>
            <a:pPr lvl="1">
              <a:buNone/>
            </a:pPr>
            <a:r>
              <a:rPr lang="en-US" altLang="zh-CN" dirty="0" smtClean="0"/>
              <a:t>		m=m/8;</a:t>
            </a:r>
          </a:p>
          <a:p>
            <a:pPr lvl="1">
              <a:buNone/>
            </a:pPr>
            <a:r>
              <a:rPr lang="en-US" altLang="zh-CN" dirty="0" smtClean="0"/>
              <a:t>	 } 	</a:t>
            </a:r>
          </a:p>
          <a:p>
            <a:pPr lvl="1">
              <a:buNone/>
            </a:pPr>
            <a:r>
              <a:rPr lang="en-US" altLang="zh-CN" dirty="0" smtClean="0"/>
              <a:t>	for(</a:t>
            </a:r>
            <a:r>
              <a:rPr lang="en-US" altLang="zh-CN" dirty="0" err="1" smtClean="0"/>
              <a:t>int</a:t>
            </a:r>
            <a:r>
              <a:rPr lang="en-US" altLang="zh-CN" dirty="0" smtClean="0"/>
              <a:t> 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=n-1;i&gt;=0;i--)	//</a:t>
            </a:r>
            <a:r>
              <a:rPr lang="zh-CN" altLang="en-US" dirty="0" smtClean="0"/>
              <a:t>打印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 </a:t>
            </a:r>
          </a:p>
          <a:p>
            <a:pPr lvl="1">
              <a:buNone/>
            </a:pPr>
            <a:r>
              <a:rPr lang="zh-CN" altLang="en-US" dirty="0" smtClean="0"/>
              <a:t>	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&lt;&lt;d[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];</a:t>
            </a:r>
          </a:p>
          <a:p>
            <a:pPr lvl="1">
              <a:buNone/>
            </a:pPr>
            <a:r>
              <a:rPr lang="en-US" altLang="zh-CN" dirty="0" smtClean="0"/>
              <a:t>	</a:t>
            </a:r>
            <a:r>
              <a:rPr lang="en-US" altLang="zh-CN" dirty="0" err="1" smtClean="0"/>
              <a:t>cout</a:t>
            </a:r>
            <a:r>
              <a:rPr lang="en-US" altLang="zh-CN" dirty="0" smtClean="0"/>
              <a:t>&lt;&lt;</a:t>
            </a:r>
            <a:r>
              <a:rPr lang="en-US" altLang="zh-CN" dirty="0" err="1" smtClean="0"/>
              <a:t>endl</a:t>
            </a:r>
            <a:r>
              <a:rPr lang="en-US" altLang="zh-CN" dirty="0" smtClean="0"/>
              <a:t>;	</a:t>
            </a:r>
          </a:p>
          <a:p>
            <a:pPr lvl="1">
              <a:buNone/>
            </a:pPr>
            <a:r>
              <a:rPr lang="en-US" altLang="zh-CN" dirty="0" smtClean="0"/>
              <a:t>}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7799"/>
            <a:ext cx="8229600" cy="5140858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进制数转换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每一位转换为</a:t>
            </a:r>
            <a:r>
              <a:rPr lang="en-US" altLang="zh-CN" dirty="0" smtClean="0"/>
              <a:t>3</a:t>
            </a:r>
            <a:r>
              <a:rPr lang="zh-CN" altLang="en-US" dirty="0" smtClean="0"/>
              <a:t>位二进制数，</a:t>
            </a:r>
            <a:r>
              <a:rPr lang="zh-CN" altLang="en-US" dirty="0" smtClean="0"/>
              <a:t>整数、小数</a:t>
            </a:r>
            <a:r>
              <a:rPr lang="zh-CN" altLang="en-US" dirty="0" smtClean="0"/>
              <a:t>部分一样处理。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</a:t>
            </a:r>
            <a:r>
              <a:rPr lang="zh-CN" altLang="en-US" dirty="0" smtClean="0"/>
              <a:t>：</a:t>
            </a:r>
            <a:r>
              <a:rPr lang="en-US" altLang="zh-CN" dirty="0" smtClean="0"/>
              <a:t>(32.2)</a:t>
            </a:r>
            <a:r>
              <a:rPr lang="en-US" altLang="zh-CN" baseline="-25000" dirty="0" smtClean="0"/>
              <a:t>8</a:t>
            </a:r>
            <a:r>
              <a:rPr lang="en-US" altLang="zh-CN" dirty="0" smtClean="0"/>
              <a:t>=(101010.01)</a:t>
            </a:r>
            <a:r>
              <a:rPr lang="en-US" altLang="zh-CN" baseline="-25000" dirty="0" smtClean="0"/>
              <a:t>2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66FF"/>
                </a:solidFill>
              </a:rPr>
              <a:t>【</a:t>
            </a:r>
            <a:r>
              <a:rPr lang="zh-CN" altLang="en-US" dirty="0" smtClean="0">
                <a:solidFill>
                  <a:srgbClr val="0066FF"/>
                </a:solidFill>
              </a:rPr>
              <a:t>练习</a:t>
            </a:r>
            <a:r>
              <a:rPr lang="en-US" altLang="zh-CN" dirty="0" smtClean="0">
                <a:solidFill>
                  <a:srgbClr val="0066FF"/>
                </a:solidFill>
              </a:rPr>
              <a:t>】</a:t>
            </a:r>
          </a:p>
          <a:p>
            <a:pPr lvl="1"/>
            <a:r>
              <a:rPr lang="zh-CN" altLang="en-US" dirty="0" smtClean="0"/>
              <a:t>将</a:t>
            </a:r>
            <a:r>
              <a:rPr lang="en-US" altLang="zh-CN" dirty="0" smtClean="0"/>
              <a:t>8</a:t>
            </a:r>
            <a:r>
              <a:rPr lang="zh-CN" altLang="en-US" dirty="0" smtClean="0"/>
              <a:t>进制数</a:t>
            </a:r>
            <a:r>
              <a:rPr lang="en-US" altLang="zh-CN" dirty="0" smtClean="0"/>
              <a:t>2515.075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答案：</a:t>
            </a:r>
            <a:r>
              <a:rPr lang="en-US" altLang="zh-CN" dirty="0" smtClean="0">
                <a:solidFill>
                  <a:srgbClr val="0000FF"/>
                </a:solidFill>
              </a:rPr>
              <a:t>0</a:t>
            </a:r>
            <a:r>
              <a:rPr lang="en-US" altLang="zh-CN" dirty="0" smtClean="0">
                <a:solidFill>
                  <a:srgbClr val="FF0000"/>
                </a:solidFill>
              </a:rPr>
              <a:t>10,101,001,101,000,111,101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标题 1"/>
          <p:cNvSpPr>
            <a:spLocks noGrp="1"/>
          </p:cNvSpPr>
          <p:nvPr>
            <p:ph type="title"/>
          </p:nvPr>
        </p:nvSpPr>
        <p:spPr>
          <a:xfrm>
            <a:off x="3059832" y="0"/>
            <a:ext cx="5410944" cy="547723"/>
          </a:xfrm>
        </p:spPr>
        <p:txBody>
          <a:bodyPr>
            <a:normAutofit fontScale="90000"/>
          </a:bodyPr>
          <a:lstStyle/>
          <a:p>
            <a:r>
              <a:rPr lang="en-US" altLang="zh-CN" sz="3200" b="1" dirty="0" smtClean="0">
                <a:latin typeface="楷体" pitchFamily="49" charset="-122"/>
                <a:ea typeface="楷体" pitchFamily="49" charset="-122"/>
              </a:rPr>
              <a:t>6 </a:t>
            </a:r>
            <a:r>
              <a:rPr lang="zh-CN" altLang="en-US" sz="3200" b="1" dirty="0" smtClean="0">
                <a:latin typeface="楷体" pitchFamily="49" charset="-122"/>
                <a:ea typeface="楷体" pitchFamily="49" charset="-122"/>
              </a:rPr>
              <a:t>二进制与八进制相互转换</a:t>
            </a:r>
            <a:endParaRPr lang="en-US" altLang="zh-CN" sz="3200" b="1" dirty="0" smtClean="0">
              <a:latin typeface="楷体" pitchFamily="49" charset="-122"/>
              <a:ea typeface="楷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575791"/>
            <a:ext cx="8229600" cy="561662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600" dirty="0" smtClean="0">
                <a:solidFill>
                  <a:srgbClr val="0000FF"/>
                </a:solidFill>
              </a:rPr>
              <a:t>【</a:t>
            </a:r>
            <a:r>
              <a:rPr lang="en-US" altLang="zh-CN" sz="1600" dirty="0" smtClean="0">
                <a:solidFill>
                  <a:srgbClr val="0000FF"/>
                </a:solidFill>
              </a:rPr>
              <a:t> </a:t>
            </a:r>
            <a:r>
              <a:rPr lang="en-US" altLang="zh-CN" sz="1600" dirty="0" smtClean="0">
                <a:solidFill>
                  <a:srgbClr val="0000FF"/>
                </a:solidFill>
              </a:rPr>
              <a:t>8</a:t>
            </a:r>
            <a:r>
              <a:rPr lang="zh-CN" altLang="en-US" sz="1600" dirty="0" smtClean="0">
                <a:solidFill>
                  <a:srgbClr val="0000FF"/>
                </a:solidFill>
              </a:rPr>
              <a:t>进制转</a:t>
            </a:r>
            <a:r>
              <a:rPr lang="en-US" altLang="zh-CN" sz="1600" dirty="0" smtClean="0">
                <a:solidFill>
                  <a:srgbClr val="0000FF"/>
                </a:solidFill>
              </a:rPr>
              <a:t>2</a:t>
            </a:r>
            <a:r>
              <a:rPr lang="zh-CN" altLang="en-US" sz="1600" dirty="0" smtClean="0">
                <a:solidFill>
                  <a:srgbClr val="0000FF"/>
                </a:solidFill>
              </a:rPr>
              <a:t>进制，去前导</a:t>
            </a:r>
            <a:r>
              <a:rPr lang="en-US" altLang="zh-CN" sz="1600" dirty="0" smtClean="0">
                <a:solidFill>
                  <a:srgbClr val="0000FF"/>
                </a:solidFill>
              </a:rPr>
              <a:t>0 </a:t>
            </a:r>
            <a:r>
              <a:rPr lang="en-US" altLang="zh-CN" sz="1600" dirty="0" smtClean="0">
                <a:solidFill>
                  <a:srgbClr val="0000FF"/>
                </a:solidFill>
              </a:rPr>
              <a:t>】</a:t>
            </a:r>
          </a:p>
          <a:p>
            <a:pPr lvl="1">
              <a:buNone/>
            </a:pP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smtClean="0"/>
              <a:t>main(){ </a:t>
            </a:r>
          </a:p>
          <a:p>
            <a:pPr lvl="1">
              <a:buNone/>
            </a:pPr>
            <a:r>
              <a:rPr lang="en-US" altLang="zh-CN" sz="1600" dirty="0" smtClean="0"/>
              <a:t>	string </a:t>
            </a:r>
            <a:r>
              <a:rPr lang="en-US" altLang="zh-CN" sz="1600" dirty="0" err="1" smtClean="0"/>
              <a:t>octs,bins</a:t>
            </a:r>
            <a:r>
              <a:rPr lang="en-US" altLang="zh-CN" sz="1600" dirty="0" smtClean="0"/>
              <a:t>="";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cin</a:t>
            </a:r>
            <a:r>
              <a:rPr lang="en-US" altLang="zh-CN" sz="1600" dirty="0" smtClean="0"/>
              <a:t>&gt;&gt;</a:t>
            </a:r>
            <a:r>
              <a:rPr lang="en-US" altLang="zh-CN" sz="1600" dirty="0" err="1" smtClean="0"/>
              <a:t>octs</a:t>
            </a:r>
            <a:r>
              <a:rPr lang="en-US" altLang="zh-CN" sz="1600" dirty="0" smtClean="0"/>
              <a:t>;	//</a:t>
            </a:r>
            <a:r>
              <a:rPr lang="zh-CN" altLang="en-US" sz="1600" dirty="0" smtClean="0"/>
              <a:t>读入</a:t>
            </a:r>
            <a:r>
              <a:rPr lang="en-US" altLang="zh-CN" sz="1600" dirty="0" smtClean="0"/>
              <a:t>8</a:t>
            </a:r>
            <a:r>
              <a:rPr lang="zh-CN" altLang="en-US" sz="1600" dirty="0" smtClean="0"/>
              <a:t>进制数串 </a:t>
            </a:r>
          </a:p>
          <a:p>
            <a:pPr lvl="1">
              <a:buNone/>
            </a:pPr>
            <a:r>
              <a:rPr lang="zh-CN" altLang="en-US" sz="1600" dirty="0" smtClean="0"/>
              <a:t>	</a:t>
            </a:r>
            <a:r>
              <a:rPr lang="en-US" altLang="zh-CN" sz="1600" dirty="0" smtClean="0"/>
              <a:t>char x;</a:t>
            </a:r>
          </a:p>
          <a:p>
            <a:pPr lvl="1">
              <a:buNone/>
            </a:pPr>
            <a:r>
              <a:rPr lang="en-US" altLang="zh-CN" sz="1600" dirty="0" smtClean="0"/>
              <a:t>	for(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=0;i&lt;</a:t>
            </a:r>
            <a:r>
              <a:rPr lang="en-US" altLang="zh-CN" sz="1600" dirty="0" err="1" smtClean="0"/>
              <a:t>octs.size</a:t>
            </a:r>
            <a:r>
              <a:rPr lang="en-US" altLang="zh-CN" sz="1600" dirty="0" smtClean="0"/>
              <a:t>();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++){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		x=</a:t>
            </a:r>
            <a:r>
              <a:rPr lang="en-US" altLang="zh-CN" sz="1600" dirty="0" err="1" smtClean="0"/>
              <a:t>octs</a:t>
            </a:r>
            <a:r>
              <a:rPr lang="en-US" altLang="zh-CN" sz="1600" dirty="0" smtClean="0"/>
              <a:t>[</a:t>
            </a:r>
            <a:r>
              <a:rPr lang="en-US" altLang="zh-CN" sz="1600" dirty="0" err="1" smtClean="0"/>
              <a:t>i</a:t>
            </a:r>
            <a:r>
              <a:rPr lang="en-US" altLang="zh-CN" sz="1600" dirty="0" smtClean="0"/>
              <a:t>];</a:t>
            </a:r>
          </a:p>
          <a:p>
            <a:pPr lvl="1">
              <a:buNone/>
            </a:pPr>
            <a:r>
              <a:rPr lang="en-US" altLang="zh-CN" sz="1600" dirty="0" smtClean="0"/>
              <a:t>		switch(x</a:t>
            </a:r>
            <a:r>
              <a:rPr lang="en-US" altLang="zh-CN" sz="1600" dirty="0" smtClean="0"/>
              <a:t>)</a:t>
            </a:r>
            <a:r>
              <a:rPr lang="en-US" altLang="zh-CN" sz="1600" dirty="0" smtClean="0"/>
              <a:t>	{</a:t>
            </a:r>
          </a:p>
          <a:p>
            <a:pPr lvl="1">
              <a:buNone/>
            </a:pPr>
            <a:r>
              <a:rPr lang="en-US" altLang="zh-CN" sz="1600" dirty="0" smtClean="0"/>
              <a:t>			case '0':bins+="000";break;</a:t>
            </a:r>
          </a:p>
          <a:p>
            <a:pPr lvl="1">
              <a:buNone/>
            </a:pPr>
            <a:r>
              <a:rPr lang="en-US" altLang="zh-CN" sz="1600" dirty="0" smtClean="0"/>
              <a:t>			case '1':bins+="001";break;</a:t>
            </a:r>
          </a:p>
          <a:p>
            <a:pPr lvl="1">
              <a:buNone/>
            </a:pPr>
            <a:r>
              <a:rPr lang="en-US" altLang="zh-CN" sz="1600" dirty="0" smtClean="0"/>
              <a:t>			case '2':bins+="010";break;</a:t>
            </a:r>
          </a:p>
          <a:p>
            <a:pPr lvl="1">
              <a:buNone/>
            </a:pPr>
            <a:r>
              <a:rPr lang="en-US" altLang="zh-CN" sz="1600" dirty="0" smtClean="0"/>
              <a:t>			case '3':bins+="011";break;</a:t>
            </a:r>
          </a:p>
          <a:p>
            <a:pPr lvl="1">
              <a:buNone/>
            </a:pPr>
            <a:r>
              <a:rPr lang="en-US" altLang="zh-CN" sz="1600" dirty="0" smtClean="0"/>
              <a:t>			case '4':bins+="100";break;</a:t>
            </a:r>
          </a:p>
          <a:p>
            <a:pPr lvl="1">
              <a:buNone/>
            </a:pPr>
            <a:r>
              <a:rPr lang="en-US" altLang="zh-CN" sz="1600" dirty="0" smtClean="0"/>
              <a:t>			case '5':bins+="101";break;</a:t>
            </a:r>
          </a:p>
          <a:p>
            <a:pPr lvl="1">
              <a:buNone/>
            </a:pPr>
            <a:r>
              <a:rPr lang="en-US" altLang="zh-CN" sz="1600" dirty="0" smtClean="0"/>
              <a:t>			case '6':bins+="110";break;</a:t>
            </a:r>
          </a:p>
          <a:p>
            <a:pPr lvl="1">
              <a:buNone/>
            </a:pPr>
            <a:r>
              <a:rPr lang="en-US" altLang="zh-CN" sz="1600" dirty="0" smtClean="0"/>
              <a:t>			case '7':bins+="111";break;			</a:t>
            </a:r>
          </a:p>
          <a:p>
            <a:pPr lvl="1">
              <a:buNone/>
            </a:pPr>
            <a:r>
              <a:rPr lang="en-US" altLang="zh-CN" sz="1600" dirty="0" smtClean="0"/>
              <a:t>			case </a:t>
            </a:r>
            <a:r>
              <a:rPr lang="en-US" altLang="zh-CN" sz="1600" dirty="0" smtClean="0"/>
              <a:t>‘.’:</a:t>
            </a:r>
            <a:r>
              <a:rPr lang="en-US" altLang="zh-CN" sz="1600" dirty="0" smtClean="0"/>
              <a:t>bins</a:t>
            </a:r>
            <a:r>
              <a:rPr lang="en-US" altLang="zh-CN" sz="1600" dirty="0" smtClean="0"/>
              <a:t>+=“.”;</a:t>
            </a:r>
            <a:r>
              <a:rPr lang="en-US" altLang="zh-CN" sz="1600" dirty="0" smtClean="0"/>
              <a:t>break;	//</a:t>
            </a:r>
            <a:r>
              <a:rPr lang="zh-CN" altLang="en-US" sz="1600" dirty="0" smtClean="0"/>
              <a:t>小数点 	</a:t>
            </a:r>
            <a:r>
              <a:rPr lang="en-US" altLang="zh-CN" sz="1600" dirty="0" smtClean="0"/>
              <a:t>}}</a:t>
            </a:r>
            <a:endParaRPr lang="en-US" altLang="zh-CN" sz="1600" dirty="0" smtClean="0"/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int</a:t>
            </a:r>
            <a:r>
              <a:rPr lang="en-US" altLang="zh-CN" sz="1600" dirty="0" smtClean="0"/>
              <a:t> n=</a:t>
            </a:r>
            <a:r>
              <a:rPr lang="en-US" altLang="zh-CN" sz="1600" dirty="0" err="1" smtClean="0"/>
              <a:t>bins.find</a:t>
            </a:r>
            <a:r>
              <a:rPr lang="en-US" altLang="zh-CN" sz="1600" dirty="0" smtClean="0"/>
              <a:t>('1');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bins.erase</a:t>
            </a:r>
            <a:r>
              <a:rPr lang="en-US" altLang="zh-CN" sz="1600" dirty="0" smtClean="0"/>
              <a:t>(0,n);  //</a:t>
            </a:r>
            <a:r>
              <a:rPr lang="zh-CN" altLang="en-US" sz="1600" dirty="0" smtClean="0"/>
              <a:t>删除前导</a:t>
            </a:r>
            <a:r>
              <a:rPr lang="en-US" altLang="zh-CN" sz="1600" dirty="0" smtClean="0"/>
              <a:t>0</a:t>
            </a:r>
          </a:p>
          <a:p>
            <a:pPr lvl="1">
              <a:buNone/>
            </a:pPr>
            <a:r>
              <a:rPr lang="en-US" altLang="zh-CN" sz="1600" dirty="0" smtClean="0"/>
              <a:t>	</a:t>
            </a:r>
            <a:r>
              <a:rPr lang="en-US" altLang="zh-CN" sz="1600" dirty="0" err="1" smtClean="0"/>
              <a:t>cout</a:t>
            </a:r>
            <a:r>
              <a:rPr lang="en-US" altLang="zh-CN" sz="1600" dirty="0" smtClean="0"/>
              <a:t>&lt;&lt;bins&lt;&lt;</a:t>
            </a:r>
            <a:r>
              <a:rPr lang="en-US" altLang="zh-CN" sz="1600" dirty="0" err="1" smtClean="0"/>
              <a:t>endl</a:t>
            </a:r>
            <a:r>
              <a:rPr lang="en-US" altLang="zh-CN" sz="1600" dirty="0" smtClean="0"/>
              <a:t>;</a:t>
            </a:r>
          </a:p>
          <a:p>
            <a:pPr lvl="1">
              <a:buNone/>
            </a:pPr>
            <a:r>
              <a:rPr lang="en-US" altLang="zh-CN" sz="1600" dirty="0" smtClean="0"/>
              <a:t>}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139952" y="0"/>
            <a:ext cx="3384376" cy="532306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进制对应表</a:t>
            </a:r>
            <a:endParaRPr lang="zh-CN" altLang="en-US" sz="3200" dirty="0"/>
          </a:p>
        </p:txBody>
      </p:sp>
      <p:graphicFrame>
        <p:nvGraphicFramePr>
          <p:cNvPr id="4" name="内容占位符 3"/>
          <p:cNvGraphicFramePr>
            <a:graphicFrameLocks noGrp="1"/>
          </p:cNvGraphicFramePr>
          <p:nvPr>
            <p:ph idx="1"/>
          </p:nvPr>
        </p:nvGraphicFramePr>
        <p:xfrm>
          <a:off x="107504" y="863823"/>
          <a:ext cx="4392488" cy="49757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22"/>
                <a:gridCol w="1098122"/>
                <a:gridCol w="1098122"/>
                <a:gridCol w="1098122"/>
              </a:tblGrid>
              <a:tr h="55286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十进制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二进制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十六进制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八进制</a:t>
                      </a:r>
                      <a:endParaRPr lang="zh-CN" altLang="en-US" sz="1700" dirty="0"/>
                    </a:p>
                  </a:txBody>
                  <a:tcPr anchor="ctr"/>
                </a:tc>
              </a:tr>
              <a:tr h="5528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0000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</a:t>
                      </a:r>
                      <a:endParaRPr lang="zh-CN" altLang="en-US" sz="1700" dirty="0"/>
                    </a:p>
                  </a:txBody>
                  <a:tcPr anchor="ctr"/>
                </a:tc>
              </a:tr>
              <a:tr h="5528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0001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</a:t>
                      </a:r>
                      <a:endParaRPr lang="zh-CN" altLang="en-US" sz="1700" dirty="0"/>
                    </a:p>
                  </a:txBody>
                  <a:tcPr anchor="ctr"/>
                </a:tc>
              </a:tr>
              <a:tr h="5528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2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0010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2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2</a:t>
                      </a:r>
                      <a:endParaRPr lang="zh-CN" altLang="en-US" sz="1700" dirty="0"/>
                    </a:p>
                  </a:txBody>
                  <a:tcPr anchor="ctr"/>
                </a:tc>
              </a:tr>
              <a:tr h="5528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3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0011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3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3</a:t>
                      </a:r>
                      <a:endParaRPr lang="zh-CN" altLang="en-US" sz="1700" dirty="0"/>
                    </a:p>
                  </a:txBody>
                  <a:tcPr anchor="ctr"/>
                </a:tc>
              </a:tr>
              <a:tr h="5528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0100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4</a:t>
                      </a:r>
                      <a:endParaRPr lang="zh-CN" altLang="en-US" sz="1700" dirty="0"/>
                    </a:p>
                  </a:txBody>
                  <a:tcPr anchor="ctr"/>
                </a:tc>
              </a:tr>
              <a:tr h="5528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5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0101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5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5</a:t>
                      </a:r>
                      <a:endParaRPr lang="zh-CN" altLang="en-US" sz="1700" dirty="0"/>
                    </a:p>
                  </a:txBody>
                  <a:tcPr anchor="ctr"/>
                </a:tc>
              </a:tr>
              <a:tr h="5528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6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0110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6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6</a:t>
                      </a:r>
                      <a:endParaRPr lang="zh-CN" altLang="en-US" sz="1700" dirty="0"/>
                    </a:p>
                  </a:txBody>
                  <a:tcPr anchor="ctr"/>
                </a:tc>
              </a:tr>
              <a:tr h="5528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0111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7</a:t>
                      </a:r>
                      <a:endParaRPr lang="zh-CN" altLang="en-US" sz="1700" dirty="0"/>
                    </a:p>
                  </a:txBody>
                  <a:tcPr anchor="ctr"/>
                </a:tc>
              </a:tr>
            </a:tbl>
          </a:graphicData>
        </a:graphic>
      </p:graphicFrame>
      <p:graphicFrame>
        <p:nvGraphicFramePr>
          <p:cNvPr id="7" name="内容占位符 3"/>
          <p:cNvGraphicFramePr>
            <a:graphicFrameLocks/>
          </p:cNvGraphicFramePr>
          <p:nvPr/>
        </p:nvGraphicFramePr>
        <p:xfrm>
          <a:off x="4644008" y="863823"/>
          <a:ext cx="4392488" cy="49601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8122"/>
                <a:gridCol w="1098122"/>
                <a:gridCol w="1098122"/>
                <a:gridCol w="1098122"/>
              </a:tblGrid>
              <a:tr h="55113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十进制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二进制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十六进制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700" dirty="0" smtClean="0"/>
                        <a:t>八进制</a:t>
                      </a:r>
                      <a:endParaRPr lang="zh-CN" altLang="en-US" sz="1700" dirty="0"/>
                    </a:p>
                  </a:txBody>
                  <a:tcPr anchor="ctr"/>
                </a:tc>
              </a:tr>
              <a:tr h="551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8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1000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8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anchor="ctr"/>
                </a:tc>
              </a:tr>
              <a:tr h="551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9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1001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9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11</a:t>
                      </a:r>
                      <a:endParaRPr lang="zh-CN" altLang="en-US" sz="1700" dirty="0"/>
                    </a:p>
                  </a:txBody>
                  <a:tcPr anchor="ctr"/>
                </a:tc>
              </a:tr>
              <a:tr h="551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1010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A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12</a:t>
                      </a:r>
                      <a:endParaRPr lang="zh-CN" altLang="en-US" sz="1700" dirty="0"/>
                    </a:p>
                  </a:txBody>
                  <a:tcPr anchor="ctr"/>
                </a:tc>
              </a:tr>
              <a:tr h="551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11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1011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B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13</a:t>
                      </a:r>
                      <a:endParaRPr lang="zh-CN" altLang="en-US" sz="1700" dirty="0"/>
                    </a:p>
                  </a:txBody>
                  <a:tcPr anchor="ctr"/>
                </a:tc>
              </a:tr>
              <a:tr h="551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12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1100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C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14</a:t>
                      </a:r>
                      <a:endParaRPr lang="zh-CN" altLang="en-US" sz="1700" dirty="0"/>
                    </a:p>
                  </a:txBody>
                  <a:tcPr anchor="ctr"/>
                </a:tc>
              </a:tr>
              <a:tr h="551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13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1101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D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15</a:t>
                      </a:r>
                      <a:endParaRPr lang="zh-CN" altLang="en-US" sz="1700" dirty="0"/>
                    </a:p>
                  </a:txBody>
                  <a:tcPr anchor="ctr"/>
                </a:tc>
              </a:tr>
              <a:tr h="551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14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1110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E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16</a:t>
                      </a:r>
                      <a:endParaRPr lang="zh-CN" altLang="en-US" sz="1700" dirty="0"/>
                    </a:p>
                  </a:txBody>
                  <a:tcPr anchor="ctr"/>
                </a:tc>
              </a:tr>
              <a:tr h="55113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15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1111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F</a:t>
                      </a:r>
                      <a:endParaRPr lang="zh-CN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 smtClean="0"/>
                        <a:t>17</a:t>
                      </a:r>
                      <a:endParaRPr lang="zh-CN" altLang="en-US" sz="1700" dirty="0"/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7799"/>
            <a:ext cx="8229600" cy="514085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>
                <a:solidFill>
                  <a:srgbClr val="0066FF"/>
                </a:solidFill>
              </a:rPr>
              <a:t>三</a:t>
            </a:r>
            <a:r>
              <a:rPr lang="en-US" altLang="zh-CN" dirty="0" smtClean="0">
                <a:solidFill>
                  <a:srgbClr val="0066FF"/>
                </a:solidFill>
              </a:rPr>
              <a:t>. 8</a:t>
            </a:r>
            <a:r>
              <a:rPr lang="zh-CN" altLang="en-US" dirty="0" smtClean="0">
                <a:solidFill>
                  <a:srgbClr val="0066FF"/>
                </a:solidFill>
              </a:rPr>
              <a:t>进制数</a:t>
            </a:r>
            <a:endParaRPr lang="en-US" altLang="zh-CN" dirty="0" smtClean="0">
              <a:solidFill>
                <a:srgbClr val="0066FF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</a:rPr>
              <a:t>表示（数码）：０～ </a:t>
            </a:r>
            <a:r>
              <a:rPr lang="en-US" altLang="zh-CN" dirty="0" smtClean="0">
                <a:solidFill>
                  <a:srgbClr val="000000"/>
                </a:solidFill>
              </a:rPr>
              <a:t>7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</a:rPr>
              <a:t>计算的方法：逢</a:t>
            </a:r>
            <a:r>
              <a:rPr lang="en-US" altLang="zh-CN" dirty="0" smtClean="0">
                <a:solidFill>
                  <a:srgbClr val="000000"/>
                </a:solidFill>
              </a:rPr>
              <a:t>8</a:t>
            </a:r>
            <a:r>
              <a:rPr lang="zh-CN" altLang="en-US" dirty="0" smtClean="0">
                <a:solidFill>
                  <a:srgbClr val="000000"/>
                </a:solidFill>
              </a:rPr>
              <a:t>进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000000"/>
                </a:solidFill>
              </a:rPr>
              <a:t>例：</a:t>
            </a:r>
            <a:r>
              <a:rPr lang="en-US" altLang="zh-CN" dirty="0" smtClean="0">
                <a:solidFill>
                  <a:srgbClr val="000000"/>
                </a:solidFill>
              </a:rPr>
              <a:t>765+123=1110</a:t>
            </a:r>
          </a:p>
          <a:p>
            <a:pPr>
              <a:buNone/>
            </a:pPr>
            <a:r>
              <a:rPr lang="zh-CN" altLang="en-US" dirty="0" smtClean="0">
                <a:solidFill>
                  <a:srgbClr val="0066FF"/>
                </a:solidFill>
              </a:rPr>
              <a:t>四</a:t>
            </a:r>
            <a:r>
              <a:rPr lang="en-US" altLang="zh-CN" dirty="0" smtClean="0">
                <a:solidFill>
                  <a:srgbClr val="0066FF"/>
                </a:solidFill>
              </a:rPr>
              <a:t>. 16</a:t>
            </a:r>
            <a:r>
              <a:rPr lang="zh-CN" altLang="en-US" dirty="0" smtClean="0">
                <a:solidFill>
                  <a:srgbClr val="0066FF"/>
                </a:solidFill>
              </a:rPr>
              <a:t>进制数</a:t>
            </a:r>
            <a:endParaRPr lang="en-US" altLang="zh-CN" dirty="0" smtClean="0">
              <a:solidFill>
                <a:srgbClr val="0066FF"/>
              </a:solidFill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</a:rPr>
              <a:t>表示（数码）：０～ </a:t>
            </a:r>
            <a:r>
              <a:rPr lang="en-US" altLang="zh-CN" dirty="0" smtClean="0">
                <a:solidFill>
                  <a:srgbClr val="000000"/>
                </a:solidFill>
              </a:rPr>
              <a:t>9,A,B,C,D,E,F</a:t>
            </a:r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>
                <a:solidFill>
                  <a:srgbClr val="000000"/>
                </a:solidFill>
              </a:rPr>
              <a:t>计算的方法：逢</a:t>
            </a:r>
            <a:r>
              <a:rPr lang="en-US" altLang="zh-CN" dirty="0" smtClean="0">
                <a:solidFill>
                  <a:srgbClr val="000000"/>
                </a:solidFill>
              </a:rPr>
              <a:t>16</a:t>
            </a:r>
            <a:r>
              <a:rPr lang="zh-CN" altLang="en-US" dirty="0" smtClean="0">
                <a:solidFill>
                  <a:srgbClr val="000000"/>
                </a:solidFill>
              </a:rPr>
              <a:t>进</a:t>
            </a:r>
            <a:r>
              <a:rPr lang="en-US" altLang="zh-CN" dirty="0" smtClean="0">
                <a:solidFill>
                  <a:srgbClr val="000000"/>
                </a:solidFill>
              </a:rPr>
              <a:t>1</a:t>
            </a:r>
          </a:p>
          <a:p>
            <a:pPr lvl="2">
              <a:buFont typeface="Wingdings" pitchFamily="2" charset="2"/>
              <a:buChar char="p"/>
            </a:pPr>
            <a:r>
              <a:rPr lang="zh-CN" altLang="en-US" dirty="0" smtClean="0">
                <a:solidFill>
                  <a:srgbClr val="000000"/>
                </a:solidFill>
              </a:rPr>
              <a:t>例：</a:t>
            </a:r>
            <a:r>
              <a:rPr lang="en-US" altLang="zh-CN" dirty="0" smtClean="0">
                <a:solidFill>
                  <a:srgbClr val="000000"/>
                </a:solidFill>
              </a:rPr>
              <a:t>ABF+851=1310</a:t>
            </a:r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0066FF"/>
                </a:solidFill>
              </a:rPr>
              <a:t>五</a:t>
            </a:r>
            <a:r>
              <a:rPr lang="en-US" altLang="zh-CN" dirty="0" smtClean="0">
                <a:solidFill>
                  <a:srgbClr val="0066FF"/>
                </a:solidFill>
              </a:rPr>
              <a:t>. 3</a:t>
            </a:r>
            <a:r>
              <a:rPr lang="zh-CN" altLang="en-US" dirty="0" smtClean="0">
                <a:solidFill>
                  <a:srgbClr val="0066FF"/>
                </a:solidFill>
              </a:rPr>
              <a:t>、</a:t>
            </a:r>
            <a:r>
              <a:rPr lang="en-US" altLang="zh-CN" dirty="0" smtClean="0">
                <a:solidFill>
                  <a:srgbClr val="0066FF"/>
                </a:solidFill>
              </a:rPr>
              <a:t>4</a:t>
            </a:r>
            <a:r>
              <a:rPr lang="zh-CN" altLang="en-US" dirty="0" smtClean="0">
                <a:solidFill>
                  <a:srgbClr val="0066FF"/>
                </a:solidFill>
              </a:rPr>
              <a:t>、</a:t>
            </a:r>
            <a:r>
              <a:rPr lang="en-US" altLang="zh-CN" dirty="0" smtClean="0">
                <a:solidFill>
                  <a:srgbClr val="0066FF"/>
                </a:solidFill>
              </a:rPr>
              <a:t>5</a:t>
            </a:r>
            <a:r>
              <a:rPr lang="zh-CN" altLang="en-US" dirty="0" smtClean="0">
                <a:solidFill>
                  <a:srgbClr val="0066FF"/>
                </a:solidFill>
              </a:rPr>
              <a:t>、</a:t>
            </a:r>
            <a:r>
              <a:rPr lang="en-US" altLang="zh-CN" dirty="0" smtClean="0">
                <a:solidFill>
                  <a:srgbClr val="0066FF"/>
                </a:solidFill>
              </a:rPr>
              <a:t>6</a:t>
            </a:r>
            <a:r>
              <a:rPr lang="zh-CN" altLang="en-US" dirty="0" smtClean="0">
                <a:solidFill>
                  <a:srgbClr val="0066FF"/>
                </a:solidFill>
              </a:rPr>
              <a:t>、</a:t>
            </a:r>
            <a:r>
              <a:rPr lang="en-US" altLang="zh-CN" dirty="0" smtClean="0">
                <a:solidFill>
                  <a:srgbClr val="0066FF"/>
                </a:solidFill>
              </a:rPr>
              <a:t>13</a:t>
            </a:r>
            <a:r>
              <a:rPr lang="zh-CN" altLang="en-US" dirty="0" smtClean="0">
                <a:solidFill>
                  <a:srgbClr val="0066FF"/>
                </a:solidFill>
              </a:rPr>
              <a:t>、</a:t>
            </a:r>
            <a:r>
              <a:rPr lang="en-US" altLang="zh-CN" dirty="0" smtClean="0">
                <a:solidFill>
                  <a:srgbClr val="0066FF"/>
                </a:solidFill>
              </a:rPr>
              <a:t>37...</a:t>
            </a:r>
            <a:r>
              <a:rPr lang="zh-CN" altLang="en-US" dirty="0" smtClean="0">
                <a:solidFill>
                  <a:srgbClr val="0066FF"/>
                </a:solidFill>
              </a:rPr>
              <a:t>进制</a:t>
            </a:r>
            <a:endParaRPr lang="en-US" altLang="zh-CN" dirty="0" smtClean="0">
              <a:solidFill>
                <a:srgbClr val="0066FF"/>
              </a:solidFill>
            </a:endParaRP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7864" y="143743"/>
            <a:ext cx="5122912" cy="388289"/>
          </a:xfrm>
        </p:spPr>
        <p:txBody>
          <a:bodyPr>
            <a:normAutofit fontScale="90000"/>
          </a:bodyPr>
          <a:lstStyle/>
          <a:p>
            <a:r>
              <a:rPr lang="zh-CN" altLang="en-US" sz="3200" dirty="0" smtClean="0"/>
              <a:t>课堂练习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007839"/>
            <a:ext cx="8229600" cy="478081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sz="2800" dirty="0" smtClean="0"/>
              <a:t>1. (259)</a:t>
            </a:r>
            <a:r>
              <a:rPr lang="en-US" altLang="zh-CN" sz="2800" baseline="-25000" dirty="0" smtClean="0"/>
              <a:t>10</a:t>
            </a:r>
            <a:r>
              <a:rPr lang="zh-CN" altLang="en-US" sz="2800" dirty="0" smtClean="0"/>
              <a:t>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进制、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进制、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进制数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2.(24.53)</a:t>
            </a:r>
            <a:r>
              <a:rPr lang="en-US" altLang="zh-CN" sz="2800" baseline="-25000" dirty="0" smtClean="0">
                <a:solidFill>
                  <a:srgbClr val="0000FF"/>
                </a:solidFill>
              </a:rPr>
              <a:t>10</a:t>
            </a:r>
            <a:r>
              <a:rPr lang="zh-CN" altLang="en-US" sz="2800" dirty="0" smtClean="0">
                <a:solidFill>
                  <a:srgbClr val="0000FF"/>
                </a:solidFill>
              </a:rPr>
              <a:t>转</a:t>
            </a:r>
            <a:r>
              <a:rPr lang="en-US" altLang="zh-CN" sz="2800" dirty="0" smtClean="0">
                <a:solidFill>
                  <a:srgbClr val="0000FF"/>
                </a:solidFill>
              </a:rPr>
              <a:t>2</a:t>
            </a:r>
            <a:r>
              <a:rPr lang="zh-CN" altLang="en-US" sz="2800" dirty="0" smtClean="0">
                <a:solidFill>
                  <a:srgbClr val="0000FF"/>
                </a:solidFill>
              </a:rPr>
              <a:t>进制、</a:t>
            </a:r>
            <a:r>
              <a:rPr lang="en-US" altLang="zh-CN" sz="2800" dirty="0" smtClean="0">
                <a:solidFill>
                  <a:srgbClr val="0000FF"/>
                </a:solidFill>
              </a:rPr>
              <a:t>8</a:t>
            </a:r>
            <a:r>
              <a:rPr lang="zh-CN" altLang="en-US" sz="2800" dirty="0" smtClean="0">
                <a:solidFill>
                  <a:srgbClr val="0000FF"/>
                </a:solidFill>
              </a:rPr>
              <a:t>进制、</a:t>
            </a:r>
            <a:r>
              <a:rPr lang="en-US" altLang="zh-CN" sz="2800" dirty="0" smtClean="0">
                <a:solidFill>
                  <a:srgbClr val="0000FF"/>
                </a:solidFill>
              </a:rPr>
              <a:t>16</a:t>
            </a:r>
            <a:r>
              <a:rPr lang="zh-CN" altLang="en-US" sz="2800" dirty="0" smtClean="0">
                <a:solidFill>
                  <a:srgbClr val="0000FF"/>
                </a:solidFill>
              </a:rPr>
              <a:t>进制</a:t>
            </a:r>
            <a:r>
              <a:rPr lang="zh-CN" altLang="en-US" sz="2800" dirty="0" smtClean="0">
                <a:solidFill>
                  <a:srgbClr val="0000FF"/>
                </a:solidFill>
              </a:rPr>
              <a:t>数</a:t>
            </a:r>
            <a:r>
              <a:rPr lang="en-US" altLang="zh-CN" sz="2800" dirty="0" smtClean="0">
                <a:solidFill>
                  <a:srgbClr val="0000FF"/>
                </a:solidFill>
              </a:rPr>
              <a:t>(</a:t>
            </a:r>
            <a:r>
              <a:rPr lang="zh-CN" altLang="en-US" sz="2800" dirty="0" smtClean="0">
                <a:solidFill>
                  <a:srgbClr val="0000FF"/>
                </a:solidFill>
              </a:rPr>
              <a:t>保留</a:t>
            </a:r>
            <a:r>
              <a:rPr lang="en-US" altLang="zh-CN" sz="2800" dirty="0" smtClean="0">
                <a:solidFill>
                  <a:srgbClr val="0000FF"/>
                </a:solidFill>
              </a:rPr>
              <a:t>3</a:t>
            </a:r>
            <a:r>
              <a:rPr lang="zh-CN" altLang="en-US" sz="2800" dirty="0" smtClean="0">
                <a:solidFill>
                  <a:srgbClr val="0000FF"/>
                </a:solidFill>
              </a:rPr>
              <a:t>为小数</a:t>
            </a:r>
            <a:r>
              <a:rPr lang="en-US" altLang="zh-CN" sz="2800" dirty="0" smtClean="0">
                <a:solidFill>
                  <a:srgbClr val="0000FF"/>
                </a:solidFill>
              </a:rPr>
              <a:t>)</a:t>
            </a:r>
          </a:p>
          <a:p>
            <a:pPr>
              <a:buNone/>
            </a:pPr>
            <a:r>
              <a:rPr lang="en-US" altLang="zh-CN" sz="2800" dirty="0" smtClean="0"/>
              <a:t>3.(10110.11)</a:t>
            </a:r>
            <a:r>
              <a:rPr lang="en-US" altLang="zh-CN" sz="2800" baseline="-25000" dirty="0" smtClean="0"/>
              <a:t>2</a:t>
            </a:r>
            <a:r>
              <a:rPr lang="zh-CN" altLang="en-US" sz="2800" dirty="0" smtClean="0"/>
              <a:t>转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进制、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进制、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进制数</a:t>
            </a:r>
            <a:endParaRPr lang="en-US" altLang="zh-CN" sz="2800" dirty="0" smtClean="0"/>
          </a:p>
          <a:p>
            <a:pPr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4.(8E.E7)</a:t>
            </a:r>
            <a:r>
              <a:rPr lang="en-US" altLang="zh-CN" sz="2800" baseline="-25000" dirty="0" smtClean="0">
                <a:solidFill>
                  <a:srgbClr val="0000FF"/>
                </a:solidFill>
              </a:rPr>
              <a:t>16</a:t>
            </a:r>
            <a:r>
              <a:rPr lang="zh-CN" altLang="en-US" sz="2800" dirty="0" smtClean="0">
                <a:solidFill>
                  <a:srgbClr val="0000FF"/>
                </a:solidFill>
              </a:rPr>
              <a:t>转换为</a:t>
            </a:r>
            <a:r>
              <a:rPr lang="en-US" altLang="zh-CN" sz="2800" dirty="0" smtClean="0">
                <a:solidFill>
                  <a:srgbClr val="0000FF"/>
                </a:solidFill>
              </a:rPr>
              <a:t>2</a:t>
            </a:r>
            <a:r>
              <a:rPr lang="zh-CN" altLang="en-US" sz="2800" dirty="0" smtClean="0">
                <a:solidFill>
                  <a:srgbClr val="0000FF"/>
                </a:solidFill>
              </a:rPr>
              <a:t>进制、</a:t>
            </a:r>
            <a:r>
              <a:rPr lang="en-US" altLang="zh-CN" sz="2800" dirty="0" smtClean="0">
                <a:solidFill>
                  <a:srgbClr val="0000FF"/>
                </a:solidFill>
              </a:rPr>
              <a:t>10</a:t>
            </a:r>
            <a:r>
              <a:rPr lang="zh-CN" altLang="en-US" sz="2800" dirty="0" smtClean="0">
                <a:solidFill>
                  <a:srgbClr val="0000FF"/>
                </a:solidFill>
              </a:rPr>
              <a:t>进制数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2800" dirty="0" smtClean="0"/>
              <a:t>5.</a:t>
            </a:r>
            <a:r>
              <a:rPr lang="zh-CN" altLang="en-US" sz="2800" dirty="0" smtClean="0"/>
              <a:t>编程实现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进制数转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8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进制数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整数</a:t>
            </a:r>
            <a:r>
              <a:rPr lang="en-US" altLang="zh-CN" sz="2800" dirty="0" smtClean="0"/>
              <a:t>)</a:t>
            </a:r>
          </a:p>
          <a:p>
            <a:pPr>
              <a:buNone/>
            </a:pPr>
            <a:r>
              <a:rPr lang="en-US" altLang="zh-CN" sz="2800" dirty="0" smtClean="0">
                <a:solidFill>
                  <a:srgbClr val="0000FF"/>
                </a:solidFill>
              </a:rPr>
              <a:t>6.</a:t>
            </a:r>
            <a:r>
              <a:rPr lang="zh-CN" altLang="en-US" sz="2800" dirty="0" smtClean="0">
                <a:solidFill>
                  <a:srgbClr val="0000FF"/>
                </a:solidFill>
              </a:rPr>
              <a:t>编程实现</a:t>
            </a:r>
            <a:r>
              <a:rPr lang="en-US" altLang="zh-CN" sz="2800" dirty="0" smtClean="0">
                <a:solidFill>
                  <a:srgbClr val="0000FF"/>
                </a:solidFill>
              </a:rPr>
              <a:t>2</a:t>
            </a:r>
            <a:r>
              <a:rPr lang="zh-CN" altLang="en-US" sz="2800" dirty="0" smtClean="0">
                <a:solidFill>
                  <a:srgbClr val="0000FF"/>
                </a:solidFill>
              </a:rPr>
              <a:t>进制数转</a:t>
            </a:r>
            <a:r>
              <a:rPr lang="en-US" altLang="zh-CN" sz="2800" dirty="0" smtClean="0">
                <a:solidFill>
                  <a:srgbClr val="0000FF"/>
                </a:solidFill>
              </a:rPr>
              <a:t>8</a:t>
            </a:r>
            <a:r>
              <a:rPr lang="zh-CN" altLang="en-US" sz="2800" dirty="0" smtClean="0">
                <a:solidFill>
                  <a:srgbClr val="0000FF"/>
                </a:solidFill>
              </a:rPr>
              <a:t>、</a:t>
            </a:r>
            <a:r>
              <a:rPr lang="en-US" altLang="zh-CN" sz="2800" dirty="0" smtClean="0">
                <a:solidFill>
                  <a:srgbClr val="0000FF"/>
                </a:solidFill>
              </a:rPr>
              <a:t>10</a:t>
            </a:r>
            <a:r>
              <a:rPr lang="zh-CN" altLang="en-US" sz="2800" dirty="0" smtClean="0">
                <a:solidFill>
                  <a:srgbClr val="0000FF"/>
                </a:solidFill>
              </a:rPr>
              <a:t>、</a:t>
            </a:r>
            <a:r>
              <a:rPr lang="en-US" altLang="zh-CN" sz="2800" dirty="0" smtClean="0">
                <a:solidFill>
                  <a:srgbClr val="0000FF"/>
                </a:solidFill>
              </a:rPr>
              <a:t>16</a:t>
            </a:r>
            <a:r>
              <a:rPr lang="zh-CN" altLang="en-US" sz="2800" dirty="0" smtClean="0">
                <a:solidFill>
                  <a:srgbClr val="0000FF"/>
                </a:solidFill>
              </a:rPr>
              <a:t>进制数</a:t>
            </a:r>
            <a:r>
              <a:rPr lang="en-US" altLang="zh-CN" sz="2800" dirty="0" smtClean="0">
                <a:solidFill>
                  <a:srgbClr val="0000FF"/>
                </a:solidFill>
              </a:rPr>
              <a:t>(</a:t>
            </a:r>
            <a:r>
              <a:rPr lang="zh-CN" altLang="en-US" sz="2800" dirty="0" smtClean="0">
                <a:solidFill>
                  <a:srgbClr val="0000FF"/>
                </a:solidFill>
              </a:rPr>
              <a:t>整数</a:t>
            </a:r>
            <a:r>
              <a:rPr lang="en-US" altLang="zh-CN" sz="2800" dirty="0" smtClean="0">
                <a:solidFill>
                  <a:srgbClr val="0000FF"/>
                </a:solidFill>
              </a:rPr>
              <a:t>)</a:t>
            </a:r>
            <a:endParaRPr lang="en-US" altLang="zh-CN" sz="28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altLang="zh-CN" sz="2800" dirty="0" smtClean="0"/>
              <a:t>7.</a:t>
            </a:r>
            <a:r>
              <a:rPr lang="zh-CN" altLang="en-US" sz="2800" dirty="0" smtClean="0"/>
              <a:t>编程</a:t>
            </a:r>
            <a:r>
              <a:rPr lang="zh-CN" altLang="en-US" sz="2800" dirty="0" smtClean="0"/>
              <a:t>实现</a:t>
            </a:r>
            <a:r>
              <a:rPr lang="en-US" altLang="zh-CN" sz="2800" dirty="0" smtClean="0"/>
              <a:t>16</a:t>
            </a:r>
            <a:r>
              <a:rPr lang="zh-CN" altLang="en-US" sz="2800" dirty="0" smtClean="0"/>
              <a:t>进</a:t>
            </a:r>
            <a:r>
              <a:rPr lang="zh-CN" altLang="en-US" sz="2800" dirty="0" smtClean="0"/>
              <a:t>制数转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、</a:t>
            </a:r>
            <a:r>
              <a:rPr lang="en-US" altLang="zh-CN" sz="2800" dirty="0" smtClean="0"/>
              <a:t>10</a:t>
            </a:r>
            <a:r>
              <a:rPr lang="zh-CN" altLang="en-US" sz="2800" dirty="0" smtClean="0"/>
              <a:t>进</a:t>
            </a:r>
            <a:r>
              <a:rPr lang="zh-CN" altLang="en-US" sz="2800" dirty="0" smtClean="0"/>
              <a:t>制</a:t>
            </a:r>
            <a:r>
              <a:rPr lang="zh-CN" altLang="en-US" sz="2800" dirty="0" smtClean="0"/>
              <a:t>数</a:t>
            </a:r>
            <a:r>
              <a:rPr lang="en-US" altLang="zh-CN" sz="2800" dirty="0" smtClean="0"/>
              <a:t>(</a:t>
            </a:r>
            <a:r>
              <a:rPr lang="zh-CN" altLang="en-US" sz="2800" dirty="0" smtClean="0"/>
              <a:t>整数</a:t>
            </a:r>
            <a:r>
              <a:rPr lang="en-US" altLang="zh-CN" sz="2800" dirty="0" smtClean="0"/>
              <a:t>)</a:t>
            </a:r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en-US" altLang="zh-CN" sz="2800" dirty="0" smtClean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487363" y="1583903"/>
            <a:ext cx="8169275" cy="698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 anchor="ctr">
            <a:spAutoFit/>
          </a:bodyPr>
          <a:lstStyle/>
          <a:p>
            <a:pPr algn="ctr" eaLnBrk="1" hangingPunct="1"/>
            <a:r>
              <a:rPr lang="en-US" altLang="zh-CN" sz="4000" dirty="0"/>
              <a:t>Thank you</a:t>
            </a:r>
            <a:r>
              <a:rPr lang="zh-CN" altLang="en-US" sz="4000" dirty="0"/>
              <a:t>！</a:t>
            </a:r>
          </a:p>
        </p:txBody>
      </p:sp>
      <p:graphicFrame>
        <p:nvGraphicFramePr>
          <p:cNvPr id="5" name="Object 5">
            <a:hlinkClick r:id="" action="ppaction://ole?verb=0"/>
          </p:cNvPr>
          <p:cNvGraphicFramePr>
            <a:graphicFrameLocks/>
          </p:cNvGraphicFramePr>
          <p:nvPr/>
        </p:nvGraphicFramePr>
        <p:xfrm>
          <a:off x="3363913" y="2584028"/>
          <a:ext cx="2414587" cy="2551113"/>
        </p:xfrm>
        <a:graphic>
          <a:graphicData uri="http://schemas.openxmlformats.org/presentationml/2006/ole">
            <p:oleObj spid="_x0000_s1026" name="Microsoft ClipArt Gallery" r:id="rId3" imgW="19659600" imgH="20754975" progId="">
              <p:embed/>
            </p:oleObj>
          </a:graphicData>
        </a:graphic>
      </p:graphicFrame>
    </p:spTree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724944" y="0"/>
            <a:ext cx="5951512" cy="504056"/>
          </a:xfrm>
        </p:spPr>
        <p:txBody>
          <a:bodyPr>
            <a:noAutofit/>
          </a:bodyPr>
          <a:lstStyle/>
          <a:p>
            <a:r>
              <a:rPr lang="en-US" altLang="zh-CN" sz="3200" dirty="0" smtClean="0">
                <a:latin typeface="楷体" pitchFamily="49" charset="-122"/>
                <a:ea typeface="楷体" pitchFamily="49" charset="-122"/>
              </a:rPr>
              <a:t>2 </a:t>
            </a:r>
            <a:r>
              <a:rPr lang="zh-CN" altLang="en-US" sz="3200" dirty="0" smtClean="0">
                <a:latin typeface="楷体" pitchFamily="49" charset="-122"/>
                <a:ea typeface="楷体" pitchFamily="49" charset="-122"/>
              </a:rPr>
              <a:t>十进制与二进制相互转换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9807"/>
            <a:ext cx="8229600" cy="5068850"/>
          </a:xfrm>
        </p:spPr>
        <p:txBody>
          <a:bodyPr/>
          <a:lstStyle/>
          <a:p>
            <a:r>
              <a:rPr lang="zh-CN" altLang="en-US" dirty="0" smtClean="0"/>
              <a:t>一、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进制数转换为二进制数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整数部分：除</a:t>
            </a:r>
            <a:r>
              <a:rPr lang="en-US" altLang="zh-CN" dirty="0" smtClean="0"/>
              <a:t>2</a:t>
            </a:r>
            <a:r>
              <a:rPr lang="zh-CN" altLang="en-US" dirty="0" smtClean="0"/>
              <a:t>取余，到商为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。倒序输出</a:t>
            </a:r>
            <a:endParaRPr lang="en-US" altLang="zh-CN" dirty="0" smtClean="0"/>
          </a:p>
          <a:p>
            <a:pPr lvl="1">
              <a:buFont typeface="Wingdings" pitchFamily="2" charset="2"/>
              <a:buChar char="Ø"/>
            </a:pPr>
            <a:r>
              <a:rPr lang="zh-CN" altLang="en-US" dirty="0" smtClean="0"/>
              <a:t>小数部分：乘</a:t>
            </a:r>
            <a:r>
              <a:rPr lang="en-US" altLang="zh-CN" dirty="0" smtClean="0"/>
              <a:t>2</a:t>
            </a:r>
            <a:r>
              <a:rPr lang="zh-CN" altLang="en-US" dirty="0" smtClean="0"/>
              <a:t>取整，到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，或规定小数位数。正序输出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例：</a:t>
            </a:r>
            <a:r>
              <a:rPr lang="en-US" altLang="zh-CN" dirty="0" smtClean="0">
                <a:solidFill>
                  <a:srgbClr val="C00000"/>
                </a:solidFill>
              </a:rPr>
              <a:t>26.25=11010.01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2699470" y="5039667"/>
            <a:ext cx="360362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/>
              <a:t>3</a:t>
            </a:r>
            <a:endParaRPr lang="en-US" altLang="zh-CN" b="1" dirty="0"/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691680" y="3960167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/>
              <a:t>2</a:t>
            </a:r>
            <a:endParaRPr lang="en-US" altLang="zh-CN" b="1" dirty="0"/>
          </a:p>
        </p:txBody>
      </p: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1979018" y="3960167"/>
            <a:ext cx="1223962" cy="360363"/>
            <a:chOff x="4165" y="2976"/>
            <a:chExt cx="771" cy="227"/>
          </a:xfrm>
        </p:grpSpPr>
        <p:sp>
          <p:nvSpPr>
            <p:cNvPr id="7" name="Line 8"/>
            <p:cNvSpPr>
              <a:spLocks noChangeShapeType="1"/>
            </p:cNvSpPr>
            <p:nvPr/>
          </p:nvSpPr>
          <p:spPr bwMode="auto">
            <a:xfrm>
              <a:off x="4165" y="2976"/>
              <a:ext cx="0" cy="22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9"/>
            <p:cNvSpPr>
              <a:spLocks noChangeShapeType="1"/>
            </p:cNvSpPr>
            <p:nvPr/>
          </p:nvSpPr>
          <p:spPr bwMode="auto">
            <a:xfrm>
              <a:off x="4165" y="3203"/>
              <a:ext cx="771" cy="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" name="Text Box 10"/>
          <p:cNvSpPr txBox="1">
            <a:spLocks noChangeArrowheads="1"/>
          </p:cNvSpPr>
          <p:nvPr/>
        </p:nvSpPr>
        <p:spPr bwMode="auto">
          <a:xfrm>
            <a:off x="1979712" y="3960167"/>
            <a:ext cx="720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/>
              <a:t>26</a:t>
            </a:r>
            <a:endParaRPr lang="en-US" altLang="zh-CN" b="1" dirty="0"/>
          </a:p>
        </p:txBody>
      </p:sp>
      <p:sp>
        <p:nvSpPr>
          <p:cNvPr id="10" name="Text Box 11"/>
          <p:cNvSpPr txBox="1">
            <a:spLocks noChangeArrowheads="1"/>
          </p:cNvSpPr>
          <p:nvPr/>
        </p:nvSpPr>
        <p:spPr bwMode="auto">
          <a:xfrm>
            <a:off x="3348336" y="3960167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0066FF"/>
                </a:solidFill>
              </a:rPr>
              <a:t>0</a:t>
            </a:r>
            <a:endParaRPr lang="en-US" altLang="zh-CN" b="1" dirty="0">
              <a:solidFill>
                <a:srgbClr val="0066FF"/>
              </a:solidFill>
            </a:endParaRPr>
          </a:p>
        </p:txBody>
      </p:sp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3348336" y="4336541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0066FF"/>
                </a:solidFill>
              </a:rPr>
              <a:t>1</a:t>
            </a:r>
            <a:endParaRPr lang="en-US" altLang="zh-CN" b="1" dirty="0">
              <a:solidFill>
                <a:srgbClr val="0066FF"/>
              </a:solidFill>
            </a:endParaRPr>
          </a:p>
        </p:txBody>
      </p:sp>
      <p:sp>
        <p:nvSpPr>
          <p:cNvPr id="12" name="Text Box 13"/>
          <p:cNvSpPr txBox="1">
            <a:spLocks noChangeArrowheads="1"/>
          </p:cNvSpPr>
          <p:nvPr/>
        </p:nvSpPr>
        <p:spPr bwMode="auto">
          <a:xfrm>
            <a:off x="3349923" y="4712915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0066FF"/>
                </a:solidFill>
              </a:rPr>
              <a:t>0</a:t>
            </a:r>
            <a:endParaRPr lang="en-US" altLang="zh-CN" b="1" dirty="0">
              <a:solidFill>
                <a:srgbClr val="0066FF"/>
              </a:solidFill>
            </a:endParaRPr>
          </a:p>
        </p:txBody>
      </p:sp>
      <p:sp>
        <p:nvSpPr>
          <p:cNvPr id="13" name="Text Box 14"/>
          <p:cNvSpPr txBox="1">
            <a:spLocks noChangeArrowheads="1"/>
          </p:cNvSpPr>
          <p:nvPr/>
        </p:nvSpPr>
        <p:spPr bwMode="auto">
          <a:xfrm>
            <a:off x="3349923" y="5089288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0066FF"/>
                </a:solidFill>
              </a:rPr>
              <a:t>1</a:t>
            </a:r>
            <a:endParaRPr lang="en-US" altLang="zh-CN" b="1" dirty="0">
              <a:solidFill>
                <a:srgbClr val="0066FF"/>
              </a:solidFill>
            </a:endParaRP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2195736" y="4341167"/>
            <a:ext cx="7207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/>
              <a:t>13</a:t>
            </a:r>
            <a:endParaRPr lang="en-US" altLang="zh-CN" b="1" dirty="0"/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1891705" y="4341167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/>
              <a:t>2</a:t>
            </a:r>
            <a:endParaRPr lang="en-US" altLang="zh-CN" b="1" dirty="0"/>
          </a:p>
        </p:txBody>
      </p:sp>
      <p:sp>
        <p:nvSpPr>
          <p:cNvPr id="16" name="Text Box 20"/>
          <p:cNvSpPr txBox="1">
            <a:spLocks noChangeArrowheads="1"/>
          </p:cNvSpPr>
          <p:nvPr/>
        </p:nvSpPr>
        <p:spPr bwMode="auto">
          <a:xfrm>
            <a:off x="2411760" y="4722167"/>
            <a:ext cx="576263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/>
              <a:t>6</a:t>
            </a:r>
            <a:endParaRPr lang="en-US" altLang="zh-CN" b="1" dirty="0"/>
          </a:p>
        </p:txBody>
      </p:sp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2091730" y="4722167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/>
              <a:t>2</a:t>
            </a:r>
            <a:endParaRPr lang="en-US" altLang="zh-CN" b="1" dirty="0"/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2291755" y="5039667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/>
              <a:t>2</a:t>
            </a:r>
            <a:endParaRPr lang="en-US" altLang="zh-CN" b="1" dirty="0"/>
          </a:p>
        </p:txBody>
      </p:sp>
      <p:sp>
        <p:nvSpPr>
          <p:cNvPr id="19" name="Line 27"/>
          <p:cNvSpPr>
            <a:spLocks noChangeShapeType="1"/>
          </p:cNvSpPr>
          <p:nvPr/>
        </p:nvSpPr>
        <p:spPr bwMode="auto">
          <a:xfrm flipH="1">
            <a:off x="3347864" y="3888159"/>
            <a:ext cx="472" cy="1944216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 type="triangle" w="sm" len="lg"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" name="Text Box 28"/>
          <p:cNvSpPr txBox="1">
            <a:spLocks noChangeArrowheads="1"/>
          </p:cNvSpPr>
          <p:nvPr/>
        </p:nvSpPr>
        <p:spPr bwMode="auto">
          <a:xfrm>
            <a:off x="2842915" y="5465663"/>
            <a:ext cx="2889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/>
              <a:t>1</a:t>
            </a:r>
            <a:endParaRPr lang="en-US" altLang="zh-CN" b="1" dirty="0"/>
          </a:p>
        </p:txBody>
      </p:sp>
      <p:grpSp>
        <p:nvGrpSpPr>
          <p:cNvPr id="21" name="Group 30"/>
          <p:cNvGrpSpPr>
            <a:grpSpLocks/>
          </p:cNvGrpSpPr>
          <p:nvPr/>
        </p:nvGrpSpPr>
        <p:grpSpPr bwMode="auto">
          <a:xfrm>
            <a:off x="2195910" y="4341440"/>
            <a:ext cx="1008062" cy="360363"/>
            <a:chOff x="4301" y="3216"/>
            <a:chExt cx="635" cy="227"/>
          </a:xfrm>
        </p:grpSpPr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4301" y="3216"/>
              <a:ext cx="0" cy="22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4301" y="3443"/>
              <a:ext cx="635" cy="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4" name="Group 31"/>
          <p:cNvGrpSpPr>
            <a:grpSpLocks/>
          </p:cNvGrpSpPr>
          <p:nvPr/>
        </p:nvGrpSpPr>
        <p:grpSpPr bwMode="auto">
          <a:xfrm>
            <a:off x="2446859" y="4687515"/>
            <a:ext cx="792162" cy="360363"/>
            <a:chOff x="4437" y="3434"/>
            <a:chExt cx="499" cy="227"/>
          </a:xfrm>
        </p:grpSpPr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4437" y="3434"/>
              <a:ext cx="0" cy="22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4437" y="3648"/>
              <a:ext cx="499" cy="5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" name="Group 32"/>
          <p:cNvGrpSpPr>
            <a:grpSpLocks/>
          </p:cNvGrpSpPr>
          <p:nvPr/>
        </p:nvGrpSpPr>
        <p:grpSpPr bwMode="auto">
          <a:xfrm>
            <a:off x="2699594" y="5039940"/>
            <a:ext cx="576262" cy="360363"/>
            <a:chOff x="4573" y="3656"/>
            <a:chExt cx="363" cy="227"/>
          </a:xfrm>
        </p:grpSpPr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4573" y="3656"/>
              <a:ext cx="1" cy="22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4573" y="3883"/>
              <a:ext cx="363" cy="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" name="Text Box 14"/>
          <p:cNvSpPr txBox="1">
            <a:spLocks noChangeArrowheads="1"/>
          </p:cNvSpPr>
          <p:nvPr/>
        </p:nvSpPr>
        <p:spPr bwMode="auto">
          <a:xfrm>
            <a:off x="3347864" y="5465662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0066FF"/>
                </a:solidFill>
              </a:rPr>
              <a:t>1</a:t>
            </a:r>
            <a:endParaRPr lang="en-US" altLang="zh-CN" b="1" dirty="0">
              <a:solidFill>
                <a:srgbClr val="0066FF"/>
              </a:solidFill>
            </a:endParaRPr>
          </a:p>
        </p:txBody>
      </p:sp>
      <p:grpSp>
        <p:nvGrpSpPr>
          <p:cNvPr id="31" name="Group 32"/>
          <p:cNvGrpSpPr>
            <a:grpSpLocks/>
          </p:cNvGrpSpPr>
          <p:nvPr/>
        </p:nvGrpSpPr>
        <p:grpSpPr bwMode="auto">
          <a:xfrm>
            <a:off x="2843610" y="5400004"/>
            <a:ext cx="432246" cy="360363"/>
            <a:chOff x="4573" y="3656"/>
            <a:chExt cx="363" cy="227"/>
          </a:xfrm>
        </p:grpSpPr>
        <p:sp>
          <p:nvSpPr>
            <p:cNvPr id="32" name="Line 25"/>
            <p:cNvSpPr>
              <a:spLocks noChangeShapeType="1"/>
            </p:cNvSpPr>
            <p:nvPr/>
          </p:nvSpPr>
          <p:spPr bwMode="auto">
            <a:xfrm>
              <a:off x="4573" y="3656"/>
              <a:ext cx="1" cy="227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26"/>
            <p:cNvSpPr>
              <a:spLocks noChangeShapeType="1"/>
            </p:cNvSpPr>
            <p:nvPr/>
          </p:nvSpPr>
          <p:spPr bwMode="auto">
            <a:xfrm>
              <a:off x="4573" y="3883"/>
              <a:ext cx="363" cy="0"/>
            </a:xfrm>
            <a:prstGeom prst="line">
              <a:avLst/>
            </a:prstGeom>
            <a:noFill/>
            <a:ln w="19050">
              <a:solidFill>
                <a:srgbClr val="3366CC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4" name="Text Box 24"/>
          <p:cNvSpPr txBox="1">
            <a:spLocks noChangeArrowheads="1"/>
          </p:cNvSpPr>
          <p:nvPr/>
        </p:nvSpPr>
        <p:spPr bwMode="auto">
          <a:xfrm>
            <a:off x="2491780" y="5465662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/>
              <a:t>2</a:t>
            </a:r>
            <a:endParaRPr lang="en-US" altLang="zh-CN" b="1" dirty="0"/>
          </a:p>
        </p:txBody>
      </p:sp>
      <p:sp>
        <p:nvSpPr>
          <p:cNvPr id="35" name="Text Box 24"/>
          <p:cNvSpPr txBox="1">
            <a:spLocks noChangeArrowheads="1"/>
          </p:cNvSpPr>
          <p:nvPr/>
        </p:nvSpPr>
        <p:spPr bwMode="auto">
          <a:xfrm>
            <a:off x="2914923" y="5753694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/>
              <a:t>0</a:t>
            </a:r>
            <a:endParaRPr lang="en-US" altLang="zh-CN" b="1" dirty="0"/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5724128" y="3888159"/>
            <a:ext cx="172819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/>
              <a:t>0.25*2=0.5</a:t>
            </a:r>
            <a:endParaRPr lang="en-US" altLang="zh-CN" b="1" dirty="0"/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7452320" y="3888159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0066FF"/>
                </a:solidFill>
              </a:rPr>
              <a:t>0</a:t>
            </a:r>
            <a:endParaRPr lang="en-US" altLang="zh-CN" b="1" dirty="0">
              <a:solidFill>
                <a:srgbClr val="0066FF"/>
              </a:solidFill>
            </a:endParaRPr>
          </a:p>
        </p:txBody>
      </p:sp>
      <p:sp>
        <p:nvSpPr>
          <p:cNvPr id="38" name="Text Box 10"/>
          <p:cNvSpPr txBox="1">
            <a:spLocks noChangeArrowheads="1"/>
          </p:cNvSpPr>
          <p:nvPr/>
        </p:nvSpPr>
        <p:spPr bwMode="auto">
          <a:xfrm>
            <a:off x="5724128" y="4310915"/>
            <a:ext cx="1728192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/>
              <a:t>0.5*2=1</a:t>
            </a:r>
            <a:endParaRPr lang="en-US" altLang="zh-CN" b="1" dirty="0"/>
          </a:p>
        </p:txBody>
      </p:sp>
      <p:sp>
        <p:nvSpPr>
          <p:cNvPr id="39" name="Text Box 11"/>
          <p:cNvSpPr txBox="1">
            <a:spLocks noChangeArrowheads="1"/>
          </p:cNvSpPr>
          <p:nvPr/>
        </p:nvSpPr>
        <p:spPr bwMode="auto">
          <a:xfrm>
            <a:off x="7452320" y="4310915"/>
            <a:ext cx="28892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>
                <a:solidFill>
                  <a:srgbClr val="0066FF"/>
                </a:solidFill>
              </a:rPr>
              <a:t>1</a:t>
            </a:r>
            <a:endParaRPr lang="en-US" altLang="zh-CN" b="1" dirty="0">
              <a:solidFill>
                <a:srgbClr val="0066FF"/>
              </a:solidFill>
            </a:endParaRPr>
          </a:p>
        </p:txBody>
      </p:sp>
      <p:sp>
        <p:nvSpPr>
          <p:cNvPr id="40" name="Line 27"/>
          <p:cNvSpPr>
            <a:spLocks noChangeShapeType="1"/>
          </p:cNvSpPr>
          <p:nvPr/>
        </p:nvSpPr>
        <p:spPr bwMode="auto">
          <a:xfrm flipH="1">
            <a:off x="7092280" y="3888159"/>
            <a:ext cx="472" cy="1440160"/>
          </a:xfrm>
          <a:prstGeom prst="line">
            <a:avLst/>
          </a:prstGeom>
          <a:noFill/>
          <a:ln w="19050">
            <a:solidFill>
              <a:srgbClr val="FF9900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" name="Text Box 24"/>
          <p:cNvSpPr txBox="1">
            <a:spLocks noChangeArrowheads="1"/>
          </p:cNvSpPr>
          <p:nvPr/>
        </p:nvSpPr>
        <p:spPr bwMode="auto">
          <a:xfrm>
            <a:off x="5724128" y="4752255"/>
            <a:ext cx="2889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 smtClean="0"/>
              <a:t>0</a:t>
            </a:r>
            <a:endParaRPr lang="en-US" altLang="zh-CN" b="1" dirty="0"/>
          </a:p>
        </p:txBody>
      </p:sp>
      <p:sp>
        <p:nvSpPr>
          <p:cNvPr id="42" name="Text Box 10"/>
          <p:cNvSpPr txBox="1">
            <a:spLocks noChangeArrowheads="1"/>
          </p:cNvSpPr>
          <p:nvPr/>
        </p:nvSpPr>
        <p:spPr bwMode="auto">
          <a:xfrm>
            <a:off x="1619672" y="3240087"/>
            <a:ext cx="143177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00B050"/>
                </a:solidFill>
              </a:rPr>
              <a:t>整数部分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  <p:sp>
        <p:nvSpPr>
          <p:cNvPr id="43" name="Text Box 10"/>
          <p:cNvSpPr txBox="1">
            <a:spLocks noChangeArrowheads="1"/>
          </p:cNvSpPr>
          <p:nvPr/>
        </p:nvSpPr>
        <p:spPr bwMode="auto">
          <a:xfrm>
            <a:off x="5588496" y="3240087"/>
            <a:ext cx="1431776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 smtClean="0">
                <a:solidFill>
                  <a:srgbClr val="00B050"/>
                </a:solidFill>
              </a:rPr>
              <a:t>小数部分</a:t>
            </a:r>
            <a:endParaRPr lang="en-US" altLang="zh-CN" b="1" dirty="0">
              <a:solidFill>
                <a:srgbClr val="00B05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00"/>
                            </p:stCondLst>
                            <p:childTnLst>
                              <p:par>
                                <p:cTn id="145" presetID="35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 animBg="1"/>
      <p:bldP spid="19" grpId="1" animBg="1"/>
      <p:bldP spid="20" grpId="0"/>
      <p:bldP spid="30" grpId="0"/>
      <p:bldP spid="34" grpId="0"/>
      <p:bldP spid="35" grpId="0"/>
      <p:bldP spid="36" grpId="0"/>
      <p:bldP spid="37" grpId="0"/>
      <p:bldP spid="38" grpId="0"/>
      <p:bldP spid="39" grpId="0"/>
      <p:bldP spid="40" grpId="0" animBg="1"/>
      <p:bldP spid="40" grpId="1" animBg="1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7799"/>
            <a:ext cx="8229600" cy="5140858"/>
          </a:xfrm>
        </p:spPr>
        <p:txBody>
          <a:bodyPr/>
          <a:lstStyle/>
          <a:p>
            <a:pPr lvl="1">
              <a:buNone/>
            </a:pPr>
            <a:r>
              <a:rPr lang="en-US" altLang="zh-CN" dirty="0" smtClean="0">
                <a:solidFill>
                  <a:srgbClr val="0066FF"/>
                </a:solidFill>
              </a:rPr>
              <a:t>【</a:t>
            </a:r>
            <a:r>
              <a:rPr lang="zh-CN" altLang="en-US" dirty="0" smtClean="0">
                <a:solidFill>
                  <a:srgbClr val="0066FF"/>
                </a:solidFill>
              </a:rPr>
              <a:t>练习</a:t>
            </a:r>
            <a:r>
              <a:rPr lang="en-US" altLang="zh-CN" dirty="0" smtClean="0">
                <a:solidFill>
                  <a:srgbClr val="0066FF"/>
                </a:solidFill>
              </a:rPr>
              <a:t>】</a:t>
            </a:r>
          </a:p>
          <a:p>
            <a:pPr lvl="2"/>
            <a:r>
              <a:rPr lang="zh-CN" altLang="en-US" sz="2800" dirty="0" smtClean="0"/>
              <a:t>将十进制数</a:t>
            </a:r>
            <a:r>
              <a:rPr lang="en-US" altLang="zh-CN" sz="2800" dirty="0" smtClean="0"/>
              <a:t>35.64</a:t>
            </a:r>
            <a:r>
              <a:rPr lang="zh-CN" altLang="en-US" sz="2800" dirty="0" smtClean="0"/>
              <a:t>，转换为二进制数，保留小数点后</a:t>
            </a:r>
            <a:r>
              <a:rPr lang="en-US" altLang="zh-CN" sz="2800" dirty="0" smtClean="0"/>
              <a:t>3</a:t>
            </a:r>
            <a:r>
              <a:rPr lang="zh-CN" altLang="en-US" sz="2800" dirty="0" smtClean="0"/>
              <a:t>位。</a:t>
            </a:r>
            <a:endParaRPr lang="en-US" altLang="zh-CN" sz="2800" dirty="0" smtClean="0"/>
          </a:p>
          <a:p>
            <a:pPr lvl="2"/>
            <a:r>
              <a:rPr lang="zh-CN" altLang="en-US" sz="2800" dirty="0" smtClean="0"/>
              <a:t>答案：</a:t>
            </a:r>
            <a:r>
              <a:rPr lang="en-US" altLang="zh-CN" sz="2800" dirty="0" smtClean="0">
                <a:solidFill>
                  <a:srgbClr val="FF0000"/>
                </a:solidFill>
              </a:rPr>
              <a:t>100011.101</a:t>
            </a:r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pPr lvl="2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7799"/>
            <a:ext cx="8229600" cy="5616624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【10</a:t>
            </a:r>
            <a:r>
              <a:rPr lang="zh-CN" altLang="en-US" dirty="0" smtClean="0">
                <a:solidFill>
                  <a:srgbClr val="0000FF"/>
                </a:solidFill>
              </a:rPr>
              <a:t>进制转二进制代码，只有整数</a:t>
            </a:r>
            <a:r>
              <a:rPr lang="en-US" altLang="zh-CN" dirty="0" smtClean="0">
                <a:solidFill>
                  <a:srgbClr val="0000FF"/>
                </a:solidFill>
              </a:rPr>
              <a:t>-dec2bin.cpp】</a:t>
            </a:r>
          </a:p>
          <a:p>
            <a:pPr lvl="1">
              <a:buNone/>
            </a:pPr>
            <a:r>
              <a:rPr lang="en-US" altLang="zh-CN" sz="3100" dirty="0" smtClean="0"/>
              <a:t>#include&lt;bits/</a:t>
            </a:r>
            <a:r>
              <a:rPr lang="en-US" altLang="zh-CN" sz="3100" dirty="0" err="1" smtClean="0"/>
              <a:t>stdc</a:t>
            </a:r>
            <a:r>
              <a:rPr lang="en-US" altLang="zh-CN" sz="3100" dirty="0" smtClean="0"/>
              <a:t>++.h&gt; 	//10</a:t>
            </a:r>
            <a:r>
              <a:rPr lang="zh-CN" altLang="en-US" sz="3100" dirty="0" smtClean="0"/>
              <a:t>进制转</a:t>
            </a:r>
            <a:r>
              <a:rPr lang="en-US" altLang="zh-CN" sz="3100" dirty="0" smtClean="0"/>
              <a:t>2</a:t>
            </a:r>
            <a:r>
              <a:rPr lang="zh-CN" altLang="en-US" sz="3100" dirty="0" smtClean="0"/>
              <a:t>进制数</a:t>
            </a:r>
          </a:p>
          <a:p>
            <a:pPr lvl="1">
              <a:buNone/>
            </a:pPr>
            <a:r>
              <a:rPr lang="en-US" altLang="zh-CN" sz="3100" dirty="0" smtClean="0"/>
              <a:t>using namespace std;</a:t>
            </a:r>
          </a:p>
          <a:p>
            <a:pPr lvl="1">
              <a:buNone/>
            </a:pPr>
            <a:r>
              <a:rPr lang="en-US" altLang="zh-CN" sz="3100" dirty="0" err="1" smtClean="0"/>
              <a:t>int</a:t>
            </a:r>
            <a:r>
              <a:rPr lang="en-US" altLang="zh-CN" sz="3100" dirty="0" smtClean="0"/>
              <a:t> main(){</a:t>
            </a:r>
          </a:p>
          <a:p>
            <a:pPr lvl="1">
              <a:buNone/>
            </a:pPr>
            <a:r>
              <a:rPr lang="en-US" altLang="zh-CN" sz="3100" dirty="0" smtClean="0"/>
              <a:t>	</a:t>
            </a:r>
            <a:r>
              <a:rPr lang="en-US" altLang="zh-CN" sz="3100" dirty="0" err="1" smtClean="0"/>
              <a:t>int</a:t>
            </a:r>
            <a:r>
              <a:rPr lang="en-US" altLang="zh-CN" sz="3100" dirty="0" smtClean="0"/>
              <a:t> </a:t>
            </a:r>
            <a:r>
              <a:rPr lang="en-US" altLang="zh-CN" sz="3100" dirty="0" err="1" smtClean="0"/>
              <a:t>m,d</a:t>
            </a:r>
            <a:r>
              <a:rPr lang="en-US" altLang="zh-CN" sz="3100" dirty="0" smtClean="0"/>
              <a:t>[1000],n=0;</a:t>
            </a:r>
          </a:p>
          <a:p>
            <a:pPr lvl="1">
              <a:buNone/>
            </a:pPr>
            <a:r>
              <a:rPr lang="en-US" altLang="zh-CN" sz="3100" dirty="0" smtClean="0"/>
              <a:t>	</a:t>
            </a:r>
            <a:r>
              <a:rPr lang="en-US" altLang="zh-CN" sz="3100" dirty="0" err="1" smtClean="0"/>
              <a:t>cin</a:t>
            </a:r>
            <a:r>
              <a:rPr lang="en-US" altLang="zh-CN" sz="3100" dirty="0" smtClean="0"/>
              <a:t>&gt;&gt;m;	//</a:t>
            </a:r>
            <a:r>
              <a:rPr lang="zh-CN" altLang="en-US" sz="3100" dirty="0" smtClean="0"/>
              <a:t>读取</a:t>
            </a:r>
            <a:r>
              <a:rPr lang="en-US" altLang="zh-CN" sz="3100" dirty="0" smtClean="0"/>
              <a:t>10</a:t>
            </a:r>
            <a:r>
              <a:rPr lang="zh-CN" altLang="en-US" sz="3100" dirty="0" smtClean="0"/>
              <a:t>进制数到</a:t>
            </a:r>
            <a:r>
              <a:rPr lang="en-US" altLang="zh-CN" sz="3100" dirty="0" smtClean="0"/>
              <a:t>m</a:t>
            </a:r>
          </a:p>
          <a:p>
            <a:pPr lvl="1">
              <a:buNone/>
            </a:pPr>
            <a:r>
              <a:rPr lang="en-US" altLang="zh-CN" sz="3100" dirty="0" smtClean="0"/>
              <a:t>	while(m)	{</a:t>
            </a:r>
          </a:p>
          <a:p>
            <a:pPr lvl="1">
              <a:buNone/>
            </a:pPr>
            <a:r>
              <a:rPr lang="en-US" altLang="zh-CN" sz="3100" dirty="0" smtClean="0"/>
              <a:t>		d[n]=m%2;</a:t>
            </a:r>
          </a:p>
          <a:p>
            <a:pPr lvl="1">
              <a:buNone/>
            </a:pPr>
            <a:r>
              <a:rPr lang="en-US" altLang="zh-CN" sz="3100" dirty="0" smtClean="0"/>
              <a:t>		n++;</a:t>
            </a:r>
          </a:p>
          <a:p>
            <a:pPr lvl="1">
              <a:buNone/>
            </a:pPr>
            <a:r>
              <a:rPr lang="en-US" altLang="zh-CN" sz="3100" dirty="0" smtClean="0"/>
              <a:t>		m=m/2;</a:t>
            </a:r>
          </a:p>
          <a:p>
            <a:pPr lvl="1">
              <a:buNone/>
            </a:pPr>
            <a:r>
              <a:rPr lang="en-US" altLang="zh-CN" sz="3100" dirty="0" smtClean="0"/>
              <a:t>	 } </a:t>
            </a:r>
          </a:p>
          <a:p>
            <a:pPr lvl="1">
              <a:buNone/>
            </a:pPr>
            <a:r>
              <a:rPr lang="en-US" altLang="zh-CN" sz="3100" dirty="0" smtClean="0"/>
              <a:t>	for(</a:t>
            </a:r>
            <a:r>
              <a:rPr lang="en-US" altLang="zh-CN" sz="3100" dirty="0" err="1" smtClean="0"/>
              <a:t>int</a:t>
            </a:r>
            <a:r>
              <a:rPr lang="en-US" altLang="zh-CN" sz="3100" dirty="0" smtClean="0"/>
              <a:t> </a:t>
            </a:r>
            <a:r>
              <a:rPr lang="en-US" altLang="zh-CN" sz="3100" dirty="0" err="1" smtClean="0"/>
              <a:t>i</a:t>
            </a:r>
            <a:r>
              <a:rPr lang="en-US" altLang="zh-CN" sz="3100" dirty="0" smtClean="0"/>
              <a:t>=n-1;i&gt;=0;i--)	//</a:t>
            </a:r>
            <a:r>
              <a:rPr lang="zh-CN" altLang="en-US" sz="3100" dirty="0" smtClean="0"/>
              <a:t>打印</a:t>
            </a:r>
            <a:r>
              <a:rPr lang="en-US" altLang="zh-CN" sz="3100" dirty="0" smtClean="0"/>
              <a:t>2</a:t>
            </a:r>
            <a:r>
              <a:rPr lang="zh-CN" altLang="en-US" sz="3100" dirty="0" smtClean="0"/>
              <a:t>进制数 </a:t>
            </a:r>
          </a:p>
          <a:p>
            <a:pPr lvl="1">
              <a:buNone/>
            </a:pPr>
            <a:r>
              <a:rPr lang="zh-CN" altLang="en-US" sz="3100" dirty="0" smtClean="0"/>
              <a:t>		</a:t>
            </a:r>
            <a:r>
              <a:rPr lang="en-US" altLang="zh-CN" sz="3100" dirty="0" err="1" smtClean="0"/>
              <a:t>cout</a:t>
            </a:r>
            <a:r>
              <a:rPr lang="en-US" altLang="zh-CN" sz="3100" dirty="0" smtClean="0"/>
              <a:t>&lt;&lt;d[</a:t>
            </a:r>
            <a:r>
              <a:rPr lang="en-US" altLang="zh-CN" sz="3100" dirty="0" err="1" smtClean="0"/>
              <a:t>i</a:t>
            </a:r>
            <a:r>
              <a:rPr lang="en-US" altLang="zh-CN" sz="3100" dirty="0" smtClean="0"/>
              <a:t>];</a:t>
            </a:r>
          </a:p>
          <a:p>
            <a:pPr lvl="1">
              <a:buNone/>
            </a:pPr>
            <a:r>
              <a:rPr lang="en-US" altLang="zh-CN" sz="3100" dirty="0" smtClean="0"/>
              <a:t>	</a:t>
            </a:r>
            <a:r>
              <a:rPr lang="en-US" altLang="zh-CN" sz="3100" dirty="0" err="1" smtClean="0"/>
              <a:t>cout</a:t>
            </a:r>
            <a:r>
              <a:rPr lang="en-US" altLang="zh-CN" sz="3100" dirty="0" smtClean="0"/>
              <a:t>&lt;&lt;</a:t>
            </a:r>
            <a:r>
              <a:rPr lang="en-US" altLang="zh-CN" sz="3100" dirty="0" err="1" smtClean="0"/>
              <a:t>endl</a:t>
            </a:r>
            <a:r>
              <a:rPr lang="en-US" altLang="zh-CN" sz="3100" dirty="0" smtClean="0"/>
              <a:t>;	</a:t>
            </a:r>
          </a:p>
          <a:p>
            <a:pPr lvl="1">
              <a:buNone/>
            </a:pPr>
            <a:r>
              <a:rPr lang="en-US" altLang="zh-CN" sz="3100" dirty="0" smtClean="0"/>
              <a:t>}</a:t>
            </a:r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2"/>
          <p:cNvSpPr txBox="1">
            <a:spLocks/>
          </p:cNvSpPr>
          <p:nvPr/>
        </p:nvSpPr>
        <p:spPr>
          <a:xfrm>
            <a:off x="457200" y="647799"/>
            <a:ext cx="8229600" cy="561662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【10</a:t>
            </a: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进制转二进制代码，</a:t>
            </a:r>
            <a:r>
              <a:rPr lang="zh-CN" altLang="en-US" sz="3200" dirty="0" smtClean="0">
                <a:solidFill>
                  <a:srgbClr val="0000FF"/>
                </a:solidFill>
                <a:latin typeface="+mn-lt"/>
                <a:ea typeface="+mn-ea"/>
              </a:rPr>
              <a:t>保留</a:t>
            </a:r>
            <a:r>
              <a:rPr lang="en-US" altLang="zh-CN" sz="3200" dirty="0" smtClean="0">
                <a:solidFill>
                  <a:srgbClr val="0000FF"/>
                </a:solidFill>
                <a:latin typeface="+mn-lt"/>
                <a:ea typeface="+mn-ea"/>
              </a:rPr>
              <a:t>3</a:t>
            </a:r>
            <a:r>
              <a:rPr lang="zh-CN" altLang="en-US" sz="3200" dirty="0" smtClean="0">
                <a:solidFill>
                  <a:srgbClr val="0000FF"/>
                </a:solidFill>
                <a:latin typeface="+mn-lt"/>
                <a:ea typeface="+mn-ea"/>
              </a:rPr>
              <a:t>位小数</a:t>
            </a:r>
            <a:r>
              <a:rPr kumimoji="0" lang="en-US" altLang="zh-CN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-dec2bin1.cpp】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</a:pPr>
            <a:r>
              <a:rPr lang="en-US" altLang="zh-CN" sz="3100" dirty="0" err="1" smtClean="0">
                <a:latin typeface="+mn-lt"/>
                <a:ea typeface="+mn-ea"/>
              </a:rPr>
              <a:t>int</a:t>
            </a:r>
            <a:r>
              <a:rPr lang="en-US" altLang="zh-CN" sz="3100" dirty="0" smtClean="0">
                <a:latin typeface="+mn-lt"/>
                <a:ea typeface="+mn-ea"/>
              </a:rPr>
              <a:t> main(){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</a:pPr>
            <a:r>
              <a:rPr lang="en-US" altLang="zh-CN" sz="3100" dirty="0" smtClean="0">
                <a:latin typeface="+mn-lt"/>
                <a:ea typeface="+mn-ea"/>
              </a:rPr>
              <a:t>	float d;	//</a:t>
            </a:r>
            <a:r>
              <a:rPr lang="zh-CN" altLang="en-US" sz="3100" dirty="0" smtClean="0">
                <a:latin typeface="+mn-lt"/>
                <a:ea typeface="+mn-ea"/>
              </a:rPr>
              <a:t>保存</a:t>
            </a:r>
            <a:r>
              <a:rPr lang="en-US" altLang="zh-CN" sz="3100" dirty="0" smtClean="0">
                <a:latin typeface="+mn-lt"/>
                <a:ea typeface="+mn-ea"/>
              </a:rPr>
              <a:t>10</a:t>
            </a:r>
            <a:r>
              <a:rPr lang="zh-CN" altLang="en-US" sz="3100" dirty="0" smtClean="0">
                <a:latin typeface="+mn-lt"/>
                <a:ea typeface="+mn-ea"/>
              </a:rPr>
              <a:t>进制数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</a:pPr>
            <a:r>
              <a:rPr lang="zh-CN" altLang="en-US" sz="3100" dirty="0" smtClean="0">
                <a:latin typeface="+mn-lt"/>
                <a:ea typeface="+mn-ea"/>
              </a:rPr>
              <a:t>	</a:t>
            </a:r>
            <a:r>
              <a:rPr lang="en-US" altLang="zh-CN" sz="3100" dirty="0" err="1" smtClean="0">
                <a:latin typeface="+mn-lt"/>
                <a:ea typeface="+mn-ea"/>
              </a:rPr>
              <a:t>int</a:t>
            </a:r>
            <a:r>
              <a:rPr lang="en-US" altLang="zh-CN" sz="3100" dirty="0" smtClean="0">
                <a:latin typeface="+mn-lt"/>
                <a:ea typeface="+mn-ea"/>
              </a:rPr>
              <a:t> </a:t>
            </a:r>
            <a:r>
              <a:rPr lang="en-US" altLang="zh-CN" sz="3100" dirty="0" err="1" smtClean="0">
                <a:latin typeface="+mn-lt"/>
                <a:ea typeface="+mn-ea"/>
              </a:rPr>
              <a:t>dz</a:t>
            </a:r>
            <a:r>
              <a:rPr lang="en-US" altLang="zh-CN" sz="3100" dirty="0" smtClean="0">
                <a:latin typeface="+mn-lt"/>
                <a:ea typeface="+mn-ea"/>
              </a:rPr>
              <a:t>=0,k=0;	//</a:t>
            </a:r>
            <a:r>
              <a:rPr lang="zh-CN" altLang="en-US" sz="3100" dirty="0" smtClean="0">
                <a:latin typeface="+mn-lt"/>
                <a:ea typeface="+mn-ea"/>
              </a:rPr>
              <a:t>整数部分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</a:pPr>
            <a:r>
              <a:rPr lang="zh-CN" altLang="en-US" sz="3100" dirty="0" smtClean="0">
                <a:latin typeface="+mn-lt"/>
                <a:ea typeface="+mn-ea"/>
              </a:rPr>
              <a:t>	</a:t>
            </a:r>
            <a:r>
              <a:rPr lang="en-US" altLang="zh-CN" sz="3100" dirty="0" smtClean="0">
                <a:latin typeface="+mn-lt"/>
                <a:ea typeface="+mn-ea"/>
              </a:rPr>
              <a:t>float </a:t>
            </a:r>
            <a:r>
              <a:rPr lang="en-US" altLang="zh-CN" sz="3100" dirty="0" err="1" smtClean="0">
                <a:latin typeface="+mn-lt"/>
                <a:ea typeface="+mn-ea"/>
              </a:rPr>
              <a:t>dx</a:t>
            </a:r>
            <a:r>
              <a:rPr lang="en-US" altLang="zh-CN" sz="3100" dirty="0" smtClean="0">
                <a:latin typeface="+mn-lt"/>
                <a:ea typeface="+mn-ea"/>
              </a:rPr>
              <a:t>=0; //</a:t>
            </a:r>
            <a:r>
              <a:rPr lang="zh-CN" altLang="en-US" sz="3100" dirty="0" smtClean="0">
                <a:latin typeface="+mn-lt"/>
                <a:ea typeface="+mn-ea"/>
              </a:rPr>
              <a:t>小数部分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</a:pPr>
            <a:r>
              <a:rPr lang="zh-CN" altLang="en-US" sz="3100" dirty="0" smtClean="0">
                <a:latin typeface="+mn-lt"/>
                <a:ea typeface="+mn-ea"/>
              </a:rPr>
              <a:t>	</a:t>
            </a:r>
            <a:r>
              <a:rPr lang="en-US" altLang="zh-CN" sz="3100" dirty="0" err="1" smtClean="0">
                <a:latin typeface="+mn-lt"/>
                <a:ea typeface="+mn-ea"/>
              </a:rPr>
              <a:t>cin</a:t>
            </a:r>
            <a:r>
              <a:rPr lang="en-US" altLang="zh-CN" sz="3100" dirty="0" smtClean="0">
                <a:latin typeface="+mn-lt"/>
                <a:ea typeface="+mn-ea"/>
              </a:rPr>
              <a:t>&gt;&gt;d;	//</a:t>
            </a:r>
            <a:r>
              <a:rPr lang="zh-CN" altLang="en-US" sz="3100" dirty="0" smtClean="0">
                <a:latin typeface="+mn-lt"/>
                <a:ea typeface="+mn-ea"/>
              </a:rPr>
              <a:t>读入</a:t>
            </a:r>
            <a:r>
              <a:rPr lang="en-US" altLang="zh-CN" sz="3100" dirty="0" smtClean="0">
                <a:latin typeface="+mn-lt"/>
                <a:ea typeface="+mn-ea"/>
              </a:rPr>
              <a:t>10</a:t>
            </a:r>
            <a:r>
              <a:rPr lang="zh-CN" altLang="en-US" sz="3100" dirty="0" smtClean="0">
                <a:latin typeface="+mn-lt"/>
                <a:ea typeface="+mn-ea"/>
              </a:rPr>
              <a:t>进制数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</a:pPr>
            <a:r>
              <a:rPr lang="zh-CN" altLang="en-US" sz="3100" dirty="0" smtClean="0">
                <a:latin typeface="+mn-lt"/>
                <a:ea typeface="+mn-ea"/>
              </a:rPr>
              <a:t>	</a:t>
            </a:r>
            <a:r>
              <a:rPr lang="en-US" altLang="zh-CN" sz="3100" dirty="0" err="1" smtClean="0">
                <a:latin typeface="+mn-lt"/>
                <a:ea typeface="+mn-ea"/>
              </a:rPr>
              <a:t>cout</a:t>
            </a:r>
            <a:r>
              <a:rPr lang="en-US" altLang="zh-CN" sz="3100" dirty="0" smtClean="0">
                <a:latin typeface="+mn-lt"/>
                <a:ea typeface="+mn-ea"/>
              </a:rPr>
              <a:t>&lt;&lt;fixed&lt;&lt;</a:t>
            </a:r>
            <a:r>
              <a:rPr lang="en-US" altLang="zh-CN" sz="3100" dirty="0" err="1" smtClean="0">
                <a:latin typeface="+mn-lt"/>
                <a:ea typeface="+mn-ea"/>
              </a:rPr>
              <a:t>setprecision</a:t>
            </a:r>
            <a:r>
              <a:rPr lang="en-US" altLang="zh-CN" sz="3100" dirty="0" smtClean="0">
                <a:latin typeface="+mn-lt"/>
                <a:ea typeface="+mn-ea"/>
              </a:rPr>
              <a:t>(3);	//</a:t>
            </a:r>
            <a:r>
              <a:rPr lang="zh-CN" altLang="en-US" sz="3100" dirty="0" smtClean="0">
                <a:latin typeface="+mn-lt"/>
                <a:ea typeface="+mn-ea"/>
              </a:rPr>
              <a:t>保留</a:t>
            </a:r>
            <a:r>
              <a:rPr lang="en-US" altLang="zh-CN" sz="3100" dirty="0" smtClean="0">
                <a:latin typeface="+mn-lt"/>
                <a:ea typeface="+mn-ea"/>
              </a:rPr>
              <a:t>3</a:t>
            </a:r>
            <a:r>
              <a:rPr lang="zh-CN" altLang="en-US" sz="3100" dirty="0" smtClean="0">
                <a:latin typeface="+mn-lt"/>
                <a:ea typeface="+mn-ea"/>
              </a:rPr>
              <a:t>位小数 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</a:pPr>
            <a:r>
              <a:rPr lang="zh-CN" altLang="en-US" sz="3100" dirty="0" smtClean="0">
                <a:latin typeface="+mn-lt"/>
                <a:ea typeface="+mn-ea"/>
              </a:rPr>
              <a:t>	</a:t>
            </a:r>
            <a:r>
              <a:rPr lang="en-US" altLang="zh-CN" sz="3100" dirty="0" err="1" smtClean="0">
                <a:latin typeface="+mn-lt"/>
                <a:ea typeface="+mn-ea"/>
              </a:rPr>
              <a:t>dz</a:t>
            </a:r>
            <a:r>
              <a:rPr lang="en-US" altLang="zh-CN" sz="3100" dirty="0" smtClean="0">
                <a:latin typeface="+mn-lt"/>
                <a:ea typeface="+mn-ea"/>
              </a:rPr>
              <a:t>=d;	//</a:t>
            </a:r>
            <a:r>
              <a:rPr lang="zh-CN" altLang="en-US" sz="3100" dirty="0" smtClean="0">
                <a:latin typeface="+mn-lt"/>
                <a:ea typeface="+mn-ea"/>
              </a:rPr>
              <a:t>取出整数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</a:pPr>
            <a:r>
              <a:rPr lang="zh-CN" altLang="en-US" sz="3100" dirty="0" smtClean="0">
                <a:latin typeface="+mn-lt"/>
                <a:ea typeface="+mn-ea"/>
              </a:rPr>
              <a:t>	</a:t>
            </a:r>
            <a:r>
              <a:rPr lang="en-US" altLang="zh-CN" sz="3100" dirty="0" err="1" smtClean="0">
                <a:latin typeface="+mn-lt"/>
                <a:ea typeface="+mn-ea"/>
              </a:rPr>
              <a:t>dx</a:t>
            </a:r>
            <a:r>
              <a:rPr lang="en-US" altLang="zh-CN" sz="3100" dirty="0" smtClean="0">
                <a:latin typeface="+mn-lt"/>
                <a:ea typeface="+mn-ea"/>
              </a:rPr>
              <a:t>=d-</a:t>
            </a:r>
            <a:r>
              <a:rPr lang="en-US" altLang="zh-CN" sz="3100" dirty="0" err="1" smtClean="0">
                <a:latin typeface="+mn-lt"/>
                <a:ea typeface="+mn-ea"/>
              </a:rPr>
              <a:t>dz</a:t>
            </a:r>
            <a:r>
              <a:rPr lang="en-US" altLang="zh-CN" sz="3100" dirty="0" smtClean="0">
                <a:latin typeface="+mn-lt"/>
                <a:ea typeface="+mn-ea"/>
              </a:rPr>
              <a:t>;//</a:t>
            </a:r>
            <a:r>
              <a:rPr lang="zh-CN" altLang="en-US" sz="3100" dirty="0" smtClean="0">
                <a:latin typeface="+mn-lt"/>
                <a:ea typeface="+mn-ea"/>
              </a:rPr>
              <a:t>取出小数	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</a:pPr>
            <a:r>
              <a:rPr lang="zh-CN" altLang="en-US" sz="3100" dirty="0" smtClean="0">
                <a:latin typeface="+mn-lt"/>
                <a:ea typeface="+mn-ea"/>
              </a:rPr>
              <a:t>	</a:t>
            </a:r>
            <a:r>
              <a:rPr lang="en-US" altLang="zh-CN" sz="3100" dirty="0" smtClean="0">
                <a:latin typeface="+mn-lt"/>
                <a:ea typeface="+mn-ea"/>
              </a:rPr>
              <a:t>char s[MAXN];	//</a:t>
            </a:r>
            <a:r>
              <a:rPr lang="zh-CN" altLang="en-US" sz="3100" dirty="0" smtClean="0">
                <a:latin typeface="+mn-lt"/>
                <a:ea typeface="+mn-ea"/>
              </a:rPr>
              <a:t>保存转换后的二进制数字串 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</a:pPr>
            <a:r>
              <a:rPr lang="zh-CN" altLang="en-US" sz="3100" dirty="0" smtClean="0">
                <a:latin typeface="+mn-lt"/>
                <a:ea typeface="+mn-ea"/>
              </a:rPr>
              <a:t>	</a:t>
            </a:r>
            <a:r>
              <a:rPr lang="en-US" altLang="zh-CN" sz="3100" dirty="0" smtClean="0">
                <a:latin typeface="+mn-lt"/>
                <a:ea typeface="+mn-ea"/>
              </a:rPr>
              <a:t>while(</a:t>
            </a:r>
            <a:r>
              <a:rPr lang="en-US" altLang="zh-CN" sz="3100" dirty="0" err="1" smtClean="0">
                <a:latin typeface="+mn-lt"/>
                <a:ea typeface="+mn-ea"/>
              </a:rPr>
              <a:t>dz</a:t>
            </a:r>
            <a:r>
              <a:rPr lang="en-US" altLang="zh-CN" sz="3100" dirty="0" smtClean="0">
                <a:latin typeface="+mn-lt"/>
                <a:ea typeface="+mn-ea"/>
              </a:rPr>
              <a:t>)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</a:pPr>
            <a:r>
              <a:rPr lang="en-US" altLang="zh-CN" sz="3100" dirty="0" smtClean="0">
                <a:latin typeface="+mn-lt"/>
                <a:ea typeface="+mn-ea"/>
              </a:rPr>
              <a:t>	{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</a:pPr>
            <a:r>
              <a:rPr lang="en-US" altLang="zh-CN" sz="3100" dirty="0" smtClean="0">
                <a:latin typeface="+mn-lt"/>
                <a:ea typeface="+mn-ea"/>
              </a:rPr>
              <a:t>		s[k]=dz%2+'0';</a:t>
            </a:r>
          </a:p>
          <a:p>
            <a:pPr marL="742950" lvl="1" indent="-285750" fontAlgn="auto">
              <a:spcBef>
                <a:spcPct val="20000"/>
              </a:spcBef>
              <a:spcAft>
                <a:spcPts val="0"/>
              </a:spcAft>
            </a:pPr>
            <a:r>
              <a:rPr lang="en-US" altLang="zh-CN" sz="3100" noProof="0" dirty="0" smtClean="0">
                <a:solidFill>
                  <a:srgbClr val="FF0000"/>
                </a:solidFill>
                <a:latin typeface="+mn-lt"/>
                <a:ea typeface="+mn-ea"/>
              </a:rPr>
              <a:t>………………………………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719807"/>
            <a:ext cx="8229600" cy="5068850"/>
          </a:xfrm>
        </p:spPr>
        <p:txBody>
          <a:bodyPr>
            <a:normAutofit lnSpcReduction="10000"/>
          </a:bodyPr>
          <a:lstStyle/>
          <a:p>
            <a:r>
              <a:rPr lang="zh-CN" altLang="en-US" dirty="0" smtClean="0"/>
              <a:t>二、</a:t>
            </a:r>
            <a:r>
              <a:rPr lang="en-US" altLang="zh-CN" dirty="0" smtClean="0"/>
              <a:t>2</a:t>
            </a:r>
            <a:r>
              <a:rPr lang="zh-CN" altLang="en-US" dirty="0" smtClean="0"/>
              <a:t>进制数转换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位权法（整数</a:t>
            </a:r>
            <a:r>
              <a:rPr lang="en-US" altLang="zh-CN" dirty="0" smtClean="0"/>
              <a:t>n</a:t>
            </a:r>
            <a:r>
              <a:rPr lang="zh-CN" altLang="en-US" dirty="0" smtClean="0"/>
              <a:t>位、小数</a:t>
            </a:r>
            <a:r>
              <a:rPr lang="en-US" altLang="zh-CN" dirty="0" smtClean="0"/>
              <a:t>m</a:t>
            </a:r>
            <a:r>
              <a:rPr lang="zh-CN" altLang="en-US" dirty="0" smtClean="0"/>
              <a:t>位）：</a:t>
            </a:r>
            <a:endParaRPr lang="en-US" altLang="zh-CN" dirty="0" smtClean="0"/>
          </a:p>
          <a:p>
            <a:pPr lvl="2"/>
            <a:r>
              <a:rPr lang="zh-CN" altLang="en-US" dirty="0" smtClean="0"/>
              <a:t>整数部分位权（从右往左）：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0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...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n-1</a:t>
            </a:r>
          </a:p>
          <a:p>
            <a:pPr lvl="2"/>
            <a:r>
              <a:rPr lang="zh-CN" altLang="en-US" dirty="0" smtClean="0"/>
              <a:t>小数部分位权（从左往右）：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-1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-2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-3</a:t>
            </a:r>
            <a:r>
              <a:rPr lang="zh-CN" altLang="en-US" dirty="0" smtClean="0"/>
              <a:t>、</a:t>
            </a:r>
            <a:r>
              <a:rPr lang="en-US" altLang="zh-CN" dirty="0" smtClean="0"/>
              <a:t>...</a:t>
            </a:r>
            <a:r>
              <a:rPr lang="zh-CN" altLang="en-US" dirty="0" smtClean="0"/>
              <a:t>、</a:t>
            </a:r>
            <a:r>
              <a:rPr lang="en-US" altLang="zh-CN" dirty="0" smtClean="0"/>
              <a:t>2</a:t>
            </a:r>
            <a:r>
              <a:rPr lang="en-US" altLang="zh-CN" baseline="30000" dirty="0" smtClean="0"/>
              <a:t>-m</a:t>
            </a:r>
          </a:p>
          <a:p>
            <a:pPr lvl="1"/>
            <a:r>
              <a:rPr lang="en-US" altLang="zh-CN" dirty="0" smtClean="0"/>
              <a:t>10</a:t>
            </a:r>
            <a:r>
              <a:rPr lang="zh-CN" altLang="en-US" dirty="0" smtClean="0"/>
              <a:t>进制数</a:t>
            </a:r>
            <a:r>
              <a:rPr lang="en-US" altLang="zh-CN" dirty="0" smtClean="0"/>
              <a:t>=</a:t>
            </a:r>
            <a:r>
              <a:rPr lang="zh-CN" altLang="en-US" dirty="0" smtClean="0"/>
              <a:t>对应位数码（</a:t>
            </a:r>
            <a:r>
              <a:rPr lang="en-US" altLang="zh-CN" dirty="0" smtClean="0"/>
              <a:t>0,1</a:t>
            </a:r>
            <a:r>
              <a:rPr lang="zh-CN" altLang="en-US" dirty="0" smtClean="0"/>
              <a:t>）乘以位权之和。</a:t>
            </a:r>
            <a:endParaRPr lang="en-US" altLang="zh-CN" dirty="0" smtClean="0"/>
          </a:p>
          <a:p>
            <a:pPr lvl="1"/>
            <a:r>
              <a:rPr lang="zh-CN" altLang="en-US" dirty="0" smtClean="0">
                <a:solidFill>
                  <a:srgbClr val="0066FF"/>
                </a:solidFill>
              </a:rPr>
              <a:t>例：</a:t>
            </a:r>
            <a:r>
              <a:rPr lang="en-US" altLang="zh-CN" dirty="0" smtClean="0"/>
              <a:t>(11010.011)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=1*2</a:t>
            </a:r>
            <a:r>
              <a:rPr lang="en-US" altLang="zh-CN" baseline="30000" dirty="0" smtClean="0"/>
              <a:t>4</a:t>
            </a:r>
            <a:r>
              <a:rPr lang="en-US" altLang="zh-CN" dirty="0" smtClean="0"/>
              <a:t>+1*2</a:t>
            </a:r>
            <a:r>
              <a:rPr lang="en-US" altLang="zh-CN" baseline="30000" dirty="0" smtClean="0"/>
              <a:t>3</a:t>
            </a:r>
            <a:r>
              <a:rPr lang="en-US" altLang="zh-CN" dirty="0" smtClean="0"/>
              <a:t>+0*2</a:t>
            </a:r>
            <a:r>
              <a:rPr lang="en-US" altLang="zh-CN" baseline="30000" dirty="0" smtClean="0"/>
              <a:t>2</a:t>
            </a:r>
            <a:r>
              <a:rPr lang="en-US" altLang="zh-CN" dirty="0" smtClean="0"/>
              <a:t>+1*2</a:t>
            </a:r>
            <a:r>
              <a:rPr lang="en-US" altLang="zh-CN" baseline="30000" dirty="0" smtClean="0"/>
              <a:t>1</a:t>
            </a:r>
            <a:r>
              <a:rPr lang="en-US" altLang="zh-CN" dirty="0" smtClean="0"/>
              <a:t>+0*2</a:t>
            </a:r>
            <a:r>
              <a:rPr lang="en-US" altLang="zh-CN" baseline="30000" dirty="0" smtClean="0"/>
              <a:t>0  </a:t>
            </a:r>
            <a:r>
              <a:rPr lang="en-US" altLang="zh-CN" sz="4400" dirty="0" smtClean="0">
                <a:solidFill>
                  <a:srgbClr val="FF0000"/>
                </a:solidFill>
              </a:rPr>
              <a:t>. </a:t>
            </a:r>
            <a:r>
              <a:rPr lang="en-US" altLang="zh-CN" dirty="0" smtClean="0"/>
              <a:t>0*2</a:t>
            </a:r>
            <a:r>
              <a:rPr lang="en-US" altLang="zh-CN" baseline="30000" dirty="0" smtClean="0"/>
              <a:t>-1</a:t>
            </a:r>
            <a:r>
              <a:rPr lang="en-US" altLang="zh-CN" dirty="0" smtClean="0"/>
              <a:t>+1*2</a:t>
            </a:r>
            <a:r>
              <a:rPr lang="en-US" altLang="zh-CN" baseline="30000" dirty="0" smtClean="0"/>
              <a:t>-2</a:t>
            </a:r>
            <a:r>
              <a:rPr lang="en-US" altLang="zh-CN" dirty="0" smtClean="0"/>
              <a:t>+1*2</a:t>
            </a:r>
            <a:r>
              <a:rPr lang="en-US" altLang="zh-CN" baseline="30000" dirty="0" smtClean="0"/>
              <a:t>-3</a:t>
            </a:r>
            <a:r>
              <a:rPr lang="en-US" altLang="zh-CN" dirty="0" smtClean="0"/>
              <a:t>=(26.375)</a:t>
            </a:r>
            <a:r>
              <a:rPr lang="en-US" altLang="zh-CN" baseline="-25000" dirty="0" smtClean="0"/>
              <a:t>10</a:t>
            </a:r>
          </a:p>
          <a:p>
            <a:pPr>
              <a:buNone/>
            </a:pPr>
            <a:r>
              <a:rPr lang="en-US" altLang="zh-CN" dirty="0" smtClean="0">
                <a:solidFill>
                  <a:srgbClr val="0066FF"/>
                </a:solidFill>
              </a:rPr>
              <a:t>【</a:t>
            </a:r>
            <a:r>
              <a:rPr lang="zh-CN" altLang="en-US" dirty="0" smtClean="0">
                <a:solidFill>
                  <a:srgbClr val="0066FF"/>
                </a:solidFill>
              </a:rPr>
              <a:t>练习</a:t>
            </a:r>
            <a:r>
              <a:rPr lang="en-US" altLang="zh-CN" dirty="0" smtClean="0">
                <a:solidFill>
                  <a:srgbClr val="0066FF"/>
                </a:solidFill>
              </a:rPr>
              <a:t>】</a:t>
            </a:r>
          </a:p>
          <a:p>
            <a:pPr lvl="1"/>
            <a:r>
              <a:rPr lang="zh-CN" altLang="en-US" dirty="0" smtClean="0"/>
              <a:t>将二进制数</a:t>
            </a:r>
            <a:r>
              <a:rPr lang="en-US" altLang="zh-CN" dirty="0" smtClean="0"/>
              <a:t>101011.101</a:t>
            </a:r>
            <a:r>
              <a:rPr lang="zh-CN" altLang="en-US" dirty="0" smtClean="0"/>
              <a:t>转换为</a:t>
            </a:r>
            <a:r>
              <a:rPr lang="en-US" altLang="zh-CN" dirty="0" smtClean="0"/>
              <a:t>10</a:t>
            </a:r>
            <a:r>
              <a:rPr lang="zh-CN" altLang="en-US" dirty="0" smtClean="0"/>
              <a:t>进制数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答案：</a:t>
            </a:r>
            <a:r>
              <a:rPr lang="en-US" altLang="zh-CN" dirty="0" smtClean="0">
                <a:solidFill>
                  <a:srgbClr val="FF0000"/>
                </a:solidFill>
              </a:rPr>
              <a:t>43.625</a:t>
            </a:r>
          </a:p>
          <a:p>
            <a:pPr lvl="1"/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647799"/>
            <a:ext cx="8229600" cy="583237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zh-CN" sz="1400" dirty="0" smtClean="0">
                <a:solidFill>
                  <a:srgbClr val="0000FF"/>
                </a:solidFill>
              </a:rPr>
              <a:t>【2</a:t>
            </a:r>
            <a:r>
              <a:rPr lang="zh-CN" altLang="en-US" sz="1400" dirty="0" smtClean="0">
                <a:solidFill>
                  <a:srgbClr val="0000FF"/>
                </a:solidFill>
              </a:rPr>
              <a:t>进制转</a:t>
            </a:r>
            <a:r>
              <a:rPr lang="en-US" altLang="zh-CN" sz="1400" dirty="0" smtClean="0">
                <a:solidFill>
                  <a:srgbClr val="0000FF"/>
                </a:solidFill>
              </a:rPr>
              <a:t>10</a:t>
            </a:r>
            <a:r>
              <a:rPr lang="zh-CN" altLang="en-US" sz="1400" dirty="0" smtClean="0">
                <a:solidFill>
                  <a:srgbClr val="0000FF"/>
                </a:solidFill>
              </a:rPr>
              <a:t>进制，保留</a:t>
            </a:r>
            <a:r>
              <a:rPr lang="en-US" altLang="zh-CN" sz="1400" dirty="0" smtClean="0">
                <a:solidFill>
                  <a:srgbClr val="0000FF"/>
                </a:solidFill>
              </a:rPr>
              <a:t>3</a:t>
            </a:r>
            <a:r>
              <a:rPr lang="zh-CN" altLang="en-US" sz="1400" dirty="0" smtClean="0">
                <a:solidFill>
                  <a:srgbClr val="0000FF"/>
                </a:solidFill>
              </a:rPr>
              <a:t>位小数</a:t>
            </a:r>
            <a:r>
              <a:rPr lang="en-US" altLang="zh-CN" sz="1400" dirty="0" smtClean="0">
                <a:solidFill>
                  <a:srgbClr val="0000FF"/>
                </a:solidFill>
              </a:rPr>
              <a:t>】</a:t>
            </a:r>
          </a:p>
          <a:p>
            <a:pPr lvl="1">
              <a:buNone/>
            </a:pPr>
            <a:r>
              <a:rPr lang="en-US" altLang="zh-CN" sz="1400" dirty="0" smtClean="0"/>
              <a:t>#include&lt;bits/</a:t>
            </a:r>
            <a:r>
              <a:rPr lang="en-US" altLang="zh-CN" sz="1400" dirty="0" err="1" smtClean="0"/>
              <a:t>stdc</a:t>
            </a:r>
            <a:r>
              <a:rPr lang="en-US" altLang="zh-CN" sz="1400" dirty="0" smtClean="0"/>
              <a:t>++.h&gt; 	//2</a:t>
            </a:r>
            <a:r>
              <a:rPr lang="zh-CN" altLang="en-US" sz="1400" dirty="0" smtClean="0"/>
              <a:t>进制转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进制数，控制</a:t>
            </a:r>
            <a:r>
              <a:rPr lang="en-US" altLang="zh-CN" sz="1400" dirty="0" smtClean="0"/>
              <a:t>3</a:t>
            </a:r>
            <a:r>
              <a:rPr lang="zh-CN" altLang="en-US" sz="1400" dirty="0" smtClean="0"/>
              <a:t>位小数</a:t>
            </a:r>
          </a:p>
          <a:p>
            <a:pPr lvl="1">
              <a:buNone/>
            </a:pPr>
            <a:r>
              <a:rPr lang="en-US" altLang="zh-CN" sz="1400" dirty="0" smtClean="0"/>
              <a:t>using namespace std;</a:t>
            </a:r>
          </a:p>
          <a:p>
            <a:pPr lvl="1">
              <a:buNone/>
            </a:pPr>
            <a:r>
              <a:rPr lang="en-US" altLang="zh-CN" sz="1400" dirty="0" smtClean="0"/>
              <a:t>const 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MAXN=1000;</a:t>
            </a:r>
          </a:p>
          <a:p>
            <a:pPr lvl="1">
              <a:buNone/>
            </a:pP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main(){</a:t>
            </a:r>
          </a:p>
          <a:p>
            <a:pPr lvl="1">
              <a:buNone/>
            </a:pPr>
            <a:r>
              <a:rPr lang="en-US" altLang="zh-CN" sz="1400" dirty="0" smtClean="0"/>
              <a:t>	string b;	//</a:t>
            </a:r>
            <a:r>
              <a:rPr lang="zh-CN" altLang="en-US" sz="1400" dirty="0" smtClean="0"/>
              <a:t>二进制数作为</a:t>
            </a:r>
            <a:r>
              <a:rPr lang="en-US" altLang="zh-CN" sz="1400" dirty="0" smtClean="0"/>
              <a:t>01</a:t>
            </a:r>
            <a:r>
              <a:rPr lang="zh-CN" altLang="en-US" sz="1400" dirty="0" smtClean="0"/>
              <a:t>字符串读入</a:t>
            </a:r>
          </a:p>
          <a:p>
            <a:pPr lvl="1">
              <a:buNone/>
            </a:pPr>
            <a:r>
              <a:rPr lang="zh-CN" altLang="en-US" sz="1400" dirty="0" smtClean="0"/>
              <a:t>	</a:t>
            </a:r>
            <a:r>
              <a:rPr lang="en-US" altLang="zh-CN" sz="1400" dirty="0" smtClean="0"/>
              <a:t>float </a:t>
            </a:r>
            <a:r>
              <a:rPr lang="en-US" altLang="zh-CN" sz="1400" dirty="0" err="1" smtClean="0"/>
              <a:t>dz</a:t>
            </a:r>
            <a:r>
              <a:rPr lang="en-US" altLang="zh-CN" sz="1400" dirty="0" smtClean="0"/>
              <a:t>=0,dx=0; //</a:t>
            </a:r>
            <a:r>
              <a:rPr lang="zh-CN" altLang="en-US" sz="1400" dirty="0" smtClean="0"/>
              <a:t>保存</a:t>
            </a:r>
            <a:r>
              <a:rPr lang="en-US" altLang="zh-CN" sz="1400" dirty="0" smtClean="0"/>
              <a:t>10</a:t>
            </a:r>
            <a:r>
              <a:rPr lang="zh-CN" altLang="en-US" sz="1400" dirty="0" smtClean="0"/>
              <a:t>进制整数、小数 </a:t>
            </a:r>
          </a:p>
          <a:p>
            <a:pPr lvl="1">
              <a:buNone/>
            </a:pPr>
            <a:r>
              <a:rPr lang="zh-CN" altLang="en-US" sz="1400" dirty="0" smtClean="0"/>
              <a:t>	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n,j,k</a:t>
            </a:r>
            <a:r>
              <a:rPr lang="en-US" altLang="zh-CN" sz="1400" dirty="0" smtClean="0"/>
              <a:t>;</a:t>
            </a:r>
          </a:p>
          <a:p>
            <a:pPr lvl="1"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cin</a:t>
            </a:r>
            <a:r>
              <a:rPr lang="en-US" altLang="zh-CN" sz="1400" dirty="0" smtClean="0"/>
              <a:t>&gt;&gt;b;	//</a:t>
            </a:r>
            <a:r>
              <a:rPr lang="zh-CN" altLang="en-US" sz="1400" dirty="0" smtClean="0"/>
              <a:t>读取</a:t>
            </a:r>
            <a:r>
              <a:rPr lang="en-US" altLang="zh-CN" sz="1400" dirty="0" smtClean="0"/>
              <a:t>2</a:t>
            </a:r>
            <a:r>
              <a:rPr lang="zh-CN" altLang="en-US" sz="1400" dirty="0" smtClean="0"/>
              <a:t>进制字串 </a:t>
            </a:r>
          </a:p>
          <a:p>
            <a:pPr lvl="1">
              <a:buNone/>
            </a:pPr>
            <a:r>
              <a:rPr lang="zh-CN" altLang="en-US" sz="1400" dirty="0" smtClean="0"/>
              <a:t>	</a:t>
            </a:r>
            <a:r>
              <a:rPr lang="en-US" altLang="zh-CN" sz="1400" dirty="0" smtClean="0"/>
              <a:t>if((n=</a:t>
            </a:r>
            <a:r>
              <a:rPr lang="en-US" altLang="zh-CN" sz="1400" dirty="0" err="1" smtClean="0"/>
              <a:t>b.find</a:t>
            </a:r>
            <a:r>
              <a:rPr lang="en-US" altLang="zh-CN" sz="1400" dirty="0" smtClean="0"/>
              <a:t>(".")) ==string::</a:t>
            </a:r>
            <a:r>
              <a:rPr lang="en-US" altLang="zh-CN" sz="1400" dirty="0" err="1" smtClean="0"/>
              <a:t>npos</a:t>
            </a:r>
            <a:r>
              <a:rPr lang="en-US" altLang="zh-CN" sz="1400" dirty="0" smtClean="0"/>
              <a:t>)	//</a:t>
            </a:r>
            <a:r>
              <a:rPr lang="zh-CN" altLang="en-US" sz="1400" dirty="0" smtClean="0"/>
              <a:t>查找小数点位置 </a:t>
            </a:r>
          </a:p>
          <a:p>
            <a:pPr lvl="1">
              <a:buNone/>
            </a:pPr>
            <a:r>
              <a:rPr lang="zh-CN" altLang="en-US" sz="1400" dirty="0" smtClean="0"/>
              <a:t>		</a:t>
            </a:r>
            <a:r>
              <a:rPr lang="en-US" altLang="zh-CN" sz="1400" dirty="0" smtClean="0"/>
              <a:t>n=</a:t>
            </a:r>
            <a:r>
              <a:rPr lang="en-US" altLang="zh-CN" sz="1400" dirty="0" err="1" smtClean="0"/>
              <a:t>b.length</a:t>
            </a:r>
            <a:r>
              <a:rPr lang="en-US" altLang="zh-CN" sz="1400" dirty="0" smtClean="0"/>
              <a:t>();	//</a:t>
            </a:r>
            <a:r>
              <a:rPr lang="zh-CN" altLang="en-US" sz="1400" dirty="0" smtClean="0"/>
              <a:t>没小数的字符串长度 </a:t>
            </a:r>
          </a:p>
          <a:p>
            <a:pPr lvl="1">
              <a:buNone/>
            </a:pPr>
            <a:r>
              <a:rPr lang="zh-CN" altLang="en-US" sz="1400" dirty="0" smtClean="0"/>
              <a:t>	</a:t>
            </a:r>
            <a:r>
              <a:rPr lang="en-US" altLang="zh-CN" sz="1400" dirty="0" smtClean="0"/>
              <a:t>k=0;</a:t>
            </a:r>
          </a:p>
          <a:p>
            <a:pPr lvl="1">
              <a:buNone/>
            </a:pPr>
            <a:r>
              <a:rPr lang="en-US" altLang="zh-CN" sz="1400" dirty="0" smtClean="0"/>
              <a:t>	j=n-1;</a:t>
            </a:r>
          </a:p>
          <a:p>
            <a:pPr lvl="1">
              <a:buNone/>
            </a:pPr>
            <a:r>
              <a:rPr lang="en-US" altLang="zh-CN" sz="1400" dirty="0" smtClean="0"/>
              <a:t>	for(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=n-1;i&gt;=0;i--)	{	//</a:t>
            </a:r>
            <a:r>
              <a:rPr lang="zh-CN" altLang="en-US" sz="1400" dirty="0" smtClean="0"/>
              <a:t>整数部分</a:t>
            </a:r>
          </a:p>
          <a:p>
            <a:pPr lvl="1">
              <a:buNone/>
            </a:pPr>
            <a:r>
              <a:rPr lang="zh-CN" altLang="en-US" sz="1400" dirty="0" smtClean="0"/>
              <a:t>		</a:t>
            </a:r>
            <a:r>
              <a:rPr lang="en-US" altLang="zh-CN" sz="1400" dirty="0" err="1" smtClean="0"/>
              <a:t>dz</a:t>
            </a:r>
            <a:r>
              <a:rPr lang="en-US" altLang="zh-CN" sz="1400" dirty="0" smtClean="0"/>
              <a:t>+=(b[j]-'0')*</a:t>
            </a:r>
            <a:r>
              <a:rPr lang="en-US" altLang="zh-CN" sz="1400" dirty="0" err="1" smtClean="0"/>
              <a:t>pow</a:t>
            </a:r>
            <a:r>
              <a:rPr lang="en-US" altLang="zh-CN" sz="1400" dirty="0" smtClean="0"/>
              <a:t>(2,k);</a:t>
            </a:r>
          </a:p>
          <a:p>
            <a:pPr lvl="1">
              <a:buNone/>
            </a:pPr>
            <a:r>
              <a:rPr lang="en-US" altLang="zh-CN" sz="1400" dirty="0" smtClean="0"/>
              <a:t>		j--;</a:t>
            </a:r>
          </a:p>
          <a:p>
            <a:pPr lvl="1">
              <a:buNone/>
            </a:pPr>
            <a:r>
              <a:rPr lang="en-US" altLang="zh-CN" sz="1400" dirty="0" smtClean="0"/>
              <a:t>		k++;			</a:t>
            </a:r>
          </a:p>
          <a:p>
            <a:pPr lvl="1">
              <a:buNone/>
            </a:pPr>
            <a:r>
              <a:rPr lang="en-US" altLang="zh-CN" sz="1400" dirty="0" smtClean="0"/>
              <a:t>	}		 </a:t>
            </a:r>
          </a:p>
          <a:p>
            <a:pPr lvl="1">
              <a:buNone/>
            </a:pPr>
            <a:r>
              <a:rPr lang="en-US" altLang="zh-CN" sz="1400" dirty="0" smtClean="0"/>
              <a:t>	for(</a:t>
            </a:r>
            <a:r>
              <a:rPr lang="en-US" altLang="zh-CN" sz="1400" dirty="0" err="1" smtClean="0"/>
              <a:t>int</a:t>
            </a:r>
            <a:r>
              <a:rPr lang="en-US" altLang="zh-CN" sz="1400" dirty="0" smtClean="0"/>
              <a:t> 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=n+1;i&lt;</a:t>
            </a:r>
            <a:r>
              <a:rPr lang="en-US" altLang="zh-CN" sz="1400" dirty="0" err="1" smtClean="0"/>
              <a:t>b.length</a:t>
            </a:r>
            <a:r>
              <a:rPr lang="en-US" altLang="zh-CN" sz="1400" dirty="0" smtClean="0"/>
              <a:t>();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++)	//</a:t>
            </a:r>
            <a:r>
              <a:rPr lang="zh-CN" altLang="en-US" sz="1400" dirty="0" smtClean="0"/>
              <a:t>处理小数部分</a:t>
            </a:r>
          </a:p>
          <a:p>
            <a:pPr lvl="1">
              <a:buNone/>
            </a:pPr>
            <a:r>
              <a:rPr lang="zh-CN" altLang="en-US" sz="1400" dirty="0" smtClean="0"/>
              <a:t>		</a:t>
            </a:r>
            <a:r>
              <a:rPr lang="en-US" altLang="zh-CN" sz="1400" dirty="0" err="1" smtClean="0"/>
              <a:t>dx</a:t>
            </a:r>
            <a:r>
              <a:rPr lang="en-US" altLang="zh-CN" sz="1400" dirty="0" smtClean="0"/>
              <a:t>+=(b[</a:t>
            </a:r>
            <a:r>
              <a:rPr lang="en-US" altLang="zh-CN" sz="1400" dirty="0" err="1" smtClean="0"/>
              <a:t>i</a:t>
            </a:r>
            <a:r>
              <a:rPr lang="en-US" altLang="zh-CN" sz="1400" dirty="0" smtClean="0"/>
              <a:t>]-'0')*</a:t>
            </a:r>
            <a:r>
              <a:rPr lang="en-US" altLang="zh-CN" sz="1400" dirty="0" err="1" smtClean="0"/>
              <a:t>pow</a:t>
            </a:r>
            <a:r>
              <a:rPr lang="en-US" altLang="zh-CN" sz="1400" dirty="0" smtClean="0"/>
              <a:t>(2,n-i);	</a:t>
            </a:r>
          </a:p>
          <a:p>
            <a:pPr lvl="1">
              <a:buNone/>
            </a:pPr>
            <a:r>
              <a:rPr lang="en-US" altLang="zh-CN" sz="1400" dirty="0" smtClean="0"/>
              <a:t>	</a:t>
            </a:r>
            <a:r>
              <a:rPr lang="en-US" altLang="zh-CN" sz="1400" dirty="0" err="1" smtClean="0"/>
              <a:t>cout</a:t>
            </a:r>
            <a:r>
              <a:rPr lang="en-US" altLang="zh-CN" sz="1400" dirty="0" smtClean="0"/>
              <a:t>&lt;&lt;fixed&lt;&lt;</a:t>
            </a:r>
            <a:r>
              <a:rPr lang="en-US" altLang="zh-CN" sz="1400" dirty="0" err="1" smtClean="0"/>
              <a:t>setprecision</a:t>
            </a:r>
            <a:r>
              <a:rPr lang="en-US" altLang="zh-CN" sz="1400" dirty="0" smtClean="0"/>
              <a:t>(3)&lt;&lt;</a:t>
            </a:r>
            <a:r>
              <a:rPr lang="en-US" altLang="zh-CN" sz="1400" dirty="0" err="1" smtClean="0"/>
              <a:t>dz+dx</a:t>
            </a:r>
            <a:r>
              <a:rPr lang="en-US" altLang="zh-CN" sz="1400" dirty="0" smtClean="0"/>
              <a:t>&lt;&lt;</a:t>
            </a:r>
            <a:r>
              <a:rPr lang="en-US" altLang="zh-CN" sz="1400" dirty="0" err="1" smtClean="0"/>
              <a:t>endl</a:t>
            </a:r>
            <a:r>
              <a:rPr lang="en-US" altLang="zh-CN" sz="1400" dirty="0" smtClean="0"/>
              <a:t>;	//</a:t>
            </a:r>
            <a:r>
              <a:rPr lang="zh-CN" altLang="en-US" sz="1400" dirty="0" smtClean="0"/>
              <a:t>打印结果 </a:t>
            </a:r>
          </a:p>
          <a:p>
            <a:pPr lvl="1">
              <a:buNone/>
            </a:pPr>
            <a:r>
              <a:rPr lang="en-US" altLang="zh-CN" sz="1400" dirty="0" smtClean="0"/>
              <a:t>}</a:t>
            </a:r>
            <a:endParaRPr lang="zh-CN" alt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3607</TotalTime>
  <Words>1690</Words>
  <Application>Microsoft Office PowerPoint</Application>
  <PresentationFormat>自定义</PresentationFormat>
  <Paragraphs>495</Paragraphs>
  <Slides>31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33" baseType="lpstr">
      <vt:lpstr>Office 主题​​</vt:lpstr>
      <vt:lpstr>Microsoft ClipArt Gallery</vt:lpstr>
      <vt:lpstr>数制及转换</vt:lpstr>
      <vt:lpstr>1 数制概念</vt:lpstr>
      <vt:lpstr>幻灯片 3</vt:lpstr>
      <vt:lpstr>2 十进制与二进制相互转换</vt:lpstr>
      <vt:lpstr>幻灯片 5</vt:lpstr>
      <vt:lpstr>幻灯片 6</vt:lpstr>
      <vt:lpstr>幻灯片 7</vt:lpstr>
      <vt:lpstr>幻灯片 8</vt:lpstr>
      <vt:lpstr>幻灯片 9</vt:lpstr>
      <vt:lpstr>3 10进制与8进制相互转换</vt:lpstr>
      <vt:lpstr>幻灯片 11</vt:lpstr>
      <vt:lpstr>幻灯片 12</vt:lpstr>
      <vt:lpstr>3 10进制与8进制相互转换</vt:lpstr>
      <vt:lpstr>4 十进制与十六进制相互转化</vt:lpstr>
      <vt:lpstr>幻灯片 15</vt:lpstr>
      <vt:lpstr>幻灯片 16</vt:lpstr>
      <vt:lpstr>幻灯片 17</vt:lpstr>
      <vt:lpstr>十进制与x进制相互转化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6 二进制与八进制相互转换</vt:lpstr>
      <vt:lpstr>幻灯片 28</vt:lpstr>
      <vt:lpstr>进制对应表</vt:lpstr>
      <vt:lpstr>课堂练习</vt:lpstr>
      <vt:lpstr>幻灯片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admin</cp:lastModifiedBy>
  <cp:revision>246</cp:revision>
  <cp:lastPrinted>2411-12-30T00:00:00Z</cp:lastPrinted>
  <dcterms:created xsi:type="dcterms:W3CDTF">2011-11-16T21:06:00Z</dcterms:created>
  <dcterms:modified xsi:type="dcterms:W3CDTF">2023-04-25T18:01:54Z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F912F7488AFA45FCBAED96AE665D45D2</vt:lpwstr>
  </property>
</Properties>
</file>