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emf" ContentType="image/x-emf"/>
  <Default Extension="wmf" ContentType="image/x-wmf"/>
  <Default Extension="bmp" ContentType="image/bmp"/>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4"/>
  </p:notesMasterIdLst>
  <p:sldIdLst>
    <p:sldId id="612" r:id="rId3"/>
    <p:sldId id="613" r:id="rId4"/>
    <p:sldId id="691" r:id="rId5"/>
    <p:sldId id="614" r:id="rId6"/>
    <p:sldId id="615" r:id="rId7"/>
    <p:sldId id="616" r:id="rId8"/>
    <p:sldId id="692" r:id="rId9"/>
    <p:sldId id="693" r:id="rId10"/>
    <p:sldId id="694" r:id="rId11"/>
    <p:sldId id="695" r:id="rId12"/>
    <p:sldId id="621" r:id="rId13"/>
    <p:sldId id="623" r:id="rId14"/>
    <p:sldId id="696" r:id="rId15"/>
    <p:sldId id="625" r:id="rId16"/>
    <p:sldId id="626" r:id="rId17"/>
    <p:sldId id="627" r:id="rId18"/>
    <p:sldId id="628" r:id="rId19"/>
    <p:sldId id="629" r:id="rId20"/>
    <p:sldId id="630" r:id="rId21"/>
    <p:sldId id="631" r:id="rId22"/>
    <p:sldId id="632" r:id="rId23"/>
    <p:sldId id="633" r:id="rId24"/>
    <p:sldId id="634" r:id="rId25"/>
    <p:sldId id="635" r:id="rId26"/>
    <p:sldId id="636" r:id="rId27"/>
    <p:sldId id="637" r:id="rId28"/>
    <p:sldId id="638" r:id="rId29"/>
    <p:sldId id="639" r:id="rId30"/>
    <p:sldId id="640" r:id="rId31"/>
    <p:sldId id="641" r:id="rId32"/>
    <p:sldId id="697" r:id="rId33"/>
    <p:sldId id="642" r:id="rId34"/>
    <p:sldId id="643" r:id="rId35"/>
    <p:sldId id="644" r:id="rId36"/>
    <p:sldId id="645" r:id="rId37"/>
    <p:sldId id="646" r:id="rId38"/>
    <p:sldId id="647" r:id="rId39"/>
    <p:sldId id="649" r:id="rId40"/>
    <p:sldId id="651" r:id="rId41"/>
    <p:sldId id="698" r:id="rId42"/>
    <p:sldId id="652" r:id="rId43"/>
    <p:sldId id="675" r:id="rId44"/>
    <p:sldId id="676" r:id="rId45"/>
    <p:sldId id="699" r:id="rId46"/>
    <p:sldId id="653" r:id="rId47"/>
    <p:sldId id="654" r:id="rId48"/>
    <p:sldId id="655" r:id="rId49"/>
    <p:sldId id="656" r:id="rId50"/>
    <p:sldId id="657" r:id="rId51"/>
    <p:sldId id="658" r:id="rId52"/>
    <p:sldId id="660" r:id="rId53"/>
    <p:sldId id="661" r:id="rId54"/>
    <p:sldId id="662" r:id="rId55"/>
    <p:sldId id="663" r:id="rId56"/>
    <p:sldId id="664" r:id="rId57"/>
    <p:sldId id="666" r:id="rId58"/>
    <p:sldId id="700" r:id="rId59"/>
    <p:sldId id="668" r:id="rId60"/>
    <p:sldId id="669" r:id="rId61"/>
    <p:sldId id="672" r:id="rId62"/>
    <p:sldId id="673" r:id="rId63"/>
    <p:sldId id="677" r:id="rId64"/>
    <p:sldId id="678" r:id="rId65"/>
    <p:sldId id="679" r:id="rId66"/>
    <p:sldId id="680" r:id="rId67"/>
    <p:sldId id="687" r:id="rId68"/>
    <p:sldId id="689" r:id="rId69"/>
    <p:sldId id="682" r:id="rId70"/>
    <p:sldId id="683" r:id="rId71"/>
    <p:sldId id="684" r:id="rId72"/>
    <p:sldId id="685" r:id="rId73"/>
  </p:sldIdLst>
  <p:sldSz cx="9144000" cy="6858000" type="screen4x3"/>
  <p:notesSz cx="6858000" cy="9144000"/>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CC0000"/>
    <a:srgbClr val="CC6600"/>
    <a:srgbClr val="000099"/>
    <a:srgbClr val="000066"/>
    <a:srgbClr val="00FFFF"/>
    <a:srgbClr val="D0D8E8"/>
    <a:srgbClr val="E9ED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9" autoAdjust="0"/>
    <p:restoredTop sz="92604" autoAdjust="0"/>
  </p:normalViewPr>
  <p:slideViewPr>
    <p:cSldViewPr showGuides="1">
      <p:cViewPr varScale="1">
        <p:scale>
          <a:sx n="78" d="100"/>
          <a:sy n="78" d="100"/>
        </p:scale>
        <p:origin x="84" y="396"/>
      </p:cViewPr>
      <p:guideLst>
        <p:guide orient="horz" pos="2160"/>
        <p:guide pos="2880"/>
      </p:guideLst>
    </p:cSldViewPr>
  </p:slideViewPr>
  <p:notesTextViewPr>
    <p:cViewPr>
      <p:scale>
        <a:sx n="1" d="1"/>
        <a:sy n="1" d="1"/>
      </p:scale>
      <p:origin x="0" y="0"/>
    </p:cViewPr>
  </p:notesTextViewPr>
  <p:gridSpacing cx="36004" cy="36004"/>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notesMaster" Target="notesMasters/notesMaster1.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9.emf"/><Relationship Id="rId1" Type="http://schemas.openxmlformats.org/officeDocument/2006/relationships/image" Target="../media/image20.emf"/></Relationships>
</file>

<file path=ppt/drawings/_rels/vmlDrawing14.vml.rels><?xml version="1.0" encoding="UTF-8" standalone="yes"?>
<Relationships xmlns="http://schemas.openxmlformats.org/package/2006/relationships"><Relationship Id="rId4" Type="http://schemas.openxmlformats.org/officeDocument/2006/relationships/image" Target="../media/image25.e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0.vml.rels><?xml version="1.0" encoding="UTF-8" standalone="yes"?>
<Relationships xmlns="http://schemas.openxmlformats.org/package/2006/relationships"><Relationship Id="rId5" Type="http://schemas.openxmlformats.org/officeDocument/2006/relationships/image" Target="../media/image33.emf"/><Relationship Id="rId4" Type="http://schemas.openxmlformats.org/officeDocument/2006/relationships/image" Target="../media/image32.emf"/><Relationship Id="rId3" Type="http://schemas.openxmlformats.org/officeDocument/2006/relationships/image" Target="../media/image31.png"/><Relationship Id="rId2" Type="http://schemas.openxmlformats.org/officeDocument/2006/relationships/image" Target="../media/image30.emf"/><Relationship Id="rId1" Type="http://schemas.openxmlformats.org/officeDocument/2006/relationships/image" Target="../media/image29.e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image" Target="../media/image35.bmp"/></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png"/><Relationship Id="rId1" Type="http://schemas.openxmlformats.org/officeDocument/2006/relationships/image" Target="../media/image35.bmp"/></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40.emf"/></Relationships>
</file>

<file path=ppt/drawings/_rels/vmlDrawing25.vml.rels><?xml version="1.0" encoding="UTF-8" standalone="yes"?>
<Relationships xmlns="http://schemas.openxmlformats.org/package/2006/relationships"><Relationship Id="rId6" Type="http://schemas.openxmlformats.org/officeDocument/2006/relationships/image" Target="../media/image47.wmf"/><Relationship Id="rId5" Type="http://schemas.openxmlformats.org/officeDocument/2006/relationships/image" Target="../media/image46.wmf"/><Relationship Id="rId4" Type="http://schemas.openxmlformats.org/officeDocument/2006/relationships/image" Target="../media/image44.wmf"/><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41.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image" Target="../media/image53.e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56.emf"/><Relationship Id="rId1" Type="http://schemas.openxmlformats.org/officeDocument/2006/relationships/image" Target="../media/image55.emf"/></Relationships>
</file>

<file path=ppt/drawings/_rels/vmlDrawing29.vml.rels><?xml version="1.0" encoding="UTF-8" standalone="yes"?>
<Relationships xmlns="http://schemas.openxmlformats.org/package/2006/relationships"><Relationship Id="rId2" Type="http://schemas.openxmlformats.org/officeDocument/2006/relationships/image" Target="../media/image58.emf"/><Relationship Id="rId1" Type="http://schemas.openxmlformats.org/officeDocument/2006/relationships/image" Target="../media/image57.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64.wmf"/><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4.wmf"/><Relationship Id="rId3" Type="http://schemas.openxmlformats.org/officeDocument/2006/relationships/image" Target="../media/image59.wmf"/><Relationship Id="rId2" Type="http://schemas.openxmlformats.org/officeDocument/2006/relationships/image" Target="../media/image58.emf"/><Relationship Id="rId1" Type="http://schemas.openxmlformats.org/officeDocument/2006/relationships/image" Target="../media/image57.e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60.wmf"/><Relationship Id="rId1" Type="http://schemas.openxmlformats.org/officeDocument/2006/relationships/image" Target="../media/image58.e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70.wmf"/><Relationship Id="rId5" Type="http://schemas.openxmlformats.org/officeDocument/2006/relationships/image" Target="../media/image69.wmf"/><Relationship Id="rId4" Type="http://schemas.openxmlformats.org/officeDocument/2006/relationships/image" Target="../media/image68.wmf"/><Relationship Id="rId3" Type="http://schemas.openxmlformats.org/officeDocument/2006/relationships/image" Target="../media/image67.wmf"/><Relationship Id="rId2" Type="http://schemas.openxmlformats.org/officeDocument/2006/relationships/image" Target="../media/image66.emf"/><Relationship Id="rId1" Type="http://schemas.openxmlformats.org/officeDocument/2006/relationships/image" Target="../media/image65.emf"/></Relationships>
</file>

<file path=ppt/drawings/_rels/vmlDrawing33.v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image" Target="../media/image66.emf"/><Relationship Id="rId1" Type="http://schemas.openxmlformats.org/officeDocument/2006/relationships/image" Target="../media/image65.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72.emf"/></Relationships>
</file>

<file path=ppt/drawings/_rels/vmlDrawing35.vml.rels><?xml version="1.0" encoding="UTF-8" standalone="yes"?>
<Relationships xmlns="http://schemas.openxmlformats.org/package/2006/relationships"><Relationship Id="rId5" Type="http://schemas.openxmlformats.org/officeDocument/2006/relationships/image" Target="../media/image76.e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 Type="http://schemas.openxmlformats.org/officeDocument/2006/relationships/image" Target="../media/image70.wmf"/></Relationships>
</file>

<file path=ppt/drawings/_rels/vmlDrawing36.vml.rels><?xml version="1.0" encoding="UTF-8" standalone="yes"?>
<Relationships xmlns="http://schemas.openxmlformats.org/package/2006/relationships"><Relationship Id="rId2" Type="http://schemas.openxmlformats.org/officeDocument/2006/relationships/image" Target="../media/image81.emf"/><Relationship Id="rId1" Type="http://schemas.openxmlformats.org/officeDocument/2006/relationships/image" Target="../media/image80.emf"/></Relationships>
</file>

<file path=ppt/drawings/_rels/vmlDrawing37.vml.rels><?xml version="1.0" encoding="UTF-8" standalone="yes"?>
<Relationships xmlns="http://schemas.openxmlformats.org/package/2006/relationships"><Relationship Id="rId5" Type="http://schemas.openxmlformats.org/officeDocument/2006/relationships/image" Target="../media/image86.wmf"/><Relationship Id="rId4" Type="http://schemas.openxmlformats.org/officeDocument/2006/relationships/image" Target="../media/image85.wmf"/><Relationship Id="rId3" Type="http://schemas.openxmlformats.org/officeDocument/2006/relationships/image" Target="../media/image84.emf"/><Relationship Id="rId2" Type="http://schemas.openxmlformats.org/officeDocument/2006/relationships/image" Target="../media/image83.emf"/><Relationship Id="rId1" Type="http://schemas.openxmlformats.org/officeDocument/2006/relationships/image" Target="../media/image82.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87.wmf"/></Relationships>
</file>

<file path=ppt/drawings/_rels/vmlDrawing39.vml.rels><?xml version="1.0" encoding="UTF-8" standalone="yes"?>
<Relationships xmlns="http://schemas.openxmlformats.org/package/2006/relationships"><Relationship Id="rId5" Type="http://schemas.openxmlformats.org/officeDocument/2006/relationships/image" Target="../media/image96.wmf"/><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00.wmf"/><Relationship Id="rId2" Type="http://schemas.openxmlformats.org/officeDocument/2006/relationships/image" Target="../media/image99.emf"/><Relationship Id="rId1" Type="http://schemas.openxmlformats.org/officeDocument/2006/relationships/image" Target="../media/image98.emf"/></Relationships>
</file>

<file path=ppt/drawings/_rels/vmlDrawing41.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e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106.emf"/></Relationships>
</file>

<file path=ppt/drawings/_rels/vmlDrawing43.vml.rels><?xml version="1.0" encoding="UTF-8" standalone="yes"?>
<Relationships xmlns="http://schemas.openxmlformats.org/package/2006/relationships"><Relationship Id="rId2" Type="http://schemas.openxmlformats.org/officeDocument/2006/relationships/image" Target="../media/image108.emf"/><Relationship Id="rId1" Type="http://schemas.openxmlformats.org/officeDocument/2006/relationships/image" Target="../media/image107.e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108.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FF0292-CE89-4AE0-A0A8-DADC9864CE78}"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5BAFB88-D1C7-4D25-8F20-1D80C72D0C00}"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5" Type="http://schemas.openxmlformats.org/officeDocument/2006/relationships/image" Target="../media/image4.png"/><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5" name="标题 1"/>
          <p:cNvSpPr>
            <a:spLocks noGrp="1"/>
          </p:cNvSpPr>
          <p:nvPr>
            <p:ph type="ctrTitle"/>
          </p:nvPr>
        </p:nvSpPr>
        <p:spPr>
          <a:xfrm>
            <a:off x="467544" y="764704"/>
            <a:ext cx="8007325" cy="864096"/>
          </a:xfrm>
          <a:prstGeom prst="rect">
            <a:avLst/>
          </a:prstGeom>
        </p:spPr>
        <p:txBody>
          <a:bodyPr>
            <a:noAutofit/>
          </a:bodyPr>
          <a:lstStyle>
            <a:lvl1pPr>
              <a:defRPr sz="4400" b="1">
                <a:solidFill>
                  <a:schemeClr val="accent1">
                    <a:lumMod val="75000"/>
                  </a:schemeClr>
                </a:solidFill>
                <a:effectLst/>
                <a:latin typeface="黑体" panose="02010609060101010101" pitchFamily="49" charset="-122"/>
                <a:ea typeface="黑体" panose="02010609060101010101" pitchFamily="49" charset="-122"/>
              </a:defRPr>
            </a:lvl1pPr>
          </a:lstStyle>
          <a:p>
            <a:r>
              <a:rPr lang="zh-CN" altLang="en-US" dirty="0" smtClean="0"/>
              <a:t>单击此处编辑母版标题样式</a:t>
            </a:r>
            <a:endParaRPr lang="zh-CN" altLang="en-US" dirty="0"/>
          </a:p>
        </p:txBody>
      </p:sp>
      <p:sp>
        <p:nvSpPr>
          <p:cNvPr id="6" name="副标题 2"/>
          <p:cNvSpPr>
            <a:spLocks noGrp="1"/>
          </p:cNvSpPr>
          <p:nvPr>
            <p:ph type="subTitle" idx="1"/>
          </p:nvPr>
        </p:nvSpPr>
        <p:spPr>
          <a:xfrm>
            <a:off x="1371600" y="1988840"/>
            <a:ext cx="6400800" cy="3649960"/>
          </a:xfrm>
        </p:spPr>
        <p:txBody>
          <a:bodyPr>
            <a:normAutofit/>
          </a:bodyPr>
          <a:lstStyle>
            <a:lvl1pPr marL="0" indent="0" algn="l">
              <a:lnSpc>
                <a:spcPct val="110000"/>
              </a:lnSpc>
              <a:buNone/>
              <a:defRPr sz="3600" b="1">
                <a:solidFill>
                  <a:schemeClr val="tx1"/>
                </a:solidFill>
                <a:latin typeface="黑体" panose="02010609060101010101" pitchFamily="49" charset="-122"/>
                <a:ea typeface="黑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pic>
        <p:nvPicPr>
          <p:cNvPr id="8"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3" name="TextBox 12"/>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3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4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980728"/>
            <a:ext cx="7772400" cy="720080"/>
          </a:xfrm>
          <a:prstGeom prst="rect">
            <a:avLst/>
          </a:prstGeom>
        </p:spPr>
        <p:txBody>
          <a:bodyPr>
            <a:normAutofit/>
          </a:bodyPr>
          <a:lstStyle>
            <a:lvl1pPr>
              <a:defRPr sz="4000">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1988840"/>
            <a:ext cx="6400800" cy="3649960"/>
          </a:xfrm>
        </p:spPr>
        <p:txBody>
          <a:bodyPr/>
          <a:lstStyle>
            <a:lvl1pPr marL="0" indent="0" algn="l">
              <a:buNone/>
              <a:defRPr>
                <a:solidFill>
                  <a:schemeClr val="tx1">
                    <a:tint val="75000"/>
                  </a:schemeClr>
                </a:solidFill>
                <a:latin typeface="楷体" panose="02010609060101010101" pitchFamily="49" charset="-122"/>
                <a:ea typeface="楷体" panose="02010609060101010101" pitchFamily="49"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zh-CN" altLang="en-US" dirty="0"/>
          </a:p>
        </p:txBody>
      </p:sp>
      <p:sp>
        <p:nvSpPr>
          <p:cNvPr id="4" name="日期占位符 3"/>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7" name="AutoShape 4"/>
          <p:cNvSpPr>
            <a:spLocks noChangeArrowheads="1"/>
          </p:cNvSpPr>
          <p:nvPr userDrawn="1"/>
        </p:nvSpPr>
        <p:spPr bwMode="auto">
          <a:xfrm>
            <a:off x="609600" y="1700808"/>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9" name="TextBox 8"/>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10"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4" name="Line 5"/>
          <p:cNvSpPr>
            <a:spLocks noChangeShapeType="1"/>
          </p:cNvSpPr>
          <p:nvPr userDrawn="1"/>
        </p:nvSpPr>
        <p:spPr bwMode="auto">
          <a:xfrm flipV="1">
            <a:off x="609600" y="6429375"/>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4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4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4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4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4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4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4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4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5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5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728700"/>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180020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ch03</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5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5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5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5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5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5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6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6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日期占位符 4"/>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fld>
            <a:endParaRPr lang="zh-CN" altLang="en-US"/>
          </a:p>
        </p:txBody>
      </p:sp>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6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6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6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6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6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6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6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6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7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7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7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7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7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7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7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77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78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79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80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userDrawn="1">
  <p:cSld name="81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82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userDrawn="1">
  <p:cSld name="83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84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5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86_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2238410-958B-4436-8EF9-039AB3ED97F8}" type="datetimeFigureOut">
              <a:rPr lang="zh-CN" altLang="en-US" smtClean="0"/>
            </a:fld>
            <a:endParaRPr lang="zh-CN" altLang="en-US" dirty="0"/>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79137DCB-93B7-43BA-9650-2B9DF94B1A4F}" type="slidenum">
              <a:rPr lang="zh-CN" altLang="en-US" smtClean="0"/>
            </a:fld>
            <a:endParaRPr lang="zh-CN" altLang="en-US"/>
          </a:p>
        </p:txBody>
      </p:sp>
      <p:sp>
        <p:nvSpPr>
          <p:cNvPr id="6" name="AutoShape 4"/>
          <p:cNvSpPr>
            <a:spLocks noChangeArrowheads="1"/>
          </p:cNvSpPr>
          <p:nvPr userDrawn="1"/>
        </p:nvSpPr>
        <p:spPr bwMode="auto">
          <a:xfrm>
            <a:off x="609600" y="674725"/>
            <a:ext cx="7958138" cy="53975"/>
          </a:xfrm>
          <a:custGeom>
            <a:avLst/>
            <a:gdLst>
              <a:gd name="G0" fmla="+- 569 0 0"/>
              <a:gd name="T0" fmla="*/ 0 w 1000"/>
              <a:gd name="T1" fmla="*/ 0 h 1000"/>
              <a:gd name="T2" fmla="*/ 569 w 1000"/>
              <a:gd name="T3" fmla="*/ 0 h 1000"/>
              <a:gd name="T4" fmla="*/ 569 w 1000"/>
              <a:gd name="T5" fmla="*/ 1000 h 1000"/>
              <a:gd name="T6" fmla="*/ 0 w 1000"/>
              <a:gd name="T7" fmla="*/ 1000 h 1000"/>
              <a:gd name="T8" fmla="*/ 0 w 1000"/>
              <a:gd name="T9" fmla="*/ 0 h 1000"/>
              <a:gd name="T10" fmla="*/ 1000 w 1000"/>
              <a:gd name="T11" fmla="*/ 0 h 1000"/>
            </a:gdLst>
            <a:ahLst/>
            <a:cxnLst>
              <a:cxn ang="0">
                <a:pos x="T0" y="T1"/>
              </a:cxn>
              <a:cxn ang="0">
                <a:pos x="T2" y="T3"/>
              </a:cxn>
              <a:cxn ang="0">
                <a:pos x="T4" y="T5"/>
              </a:cxn>
              <a:cxn ang="0">
                <a:pos x="T6" y="T7"/>
              </a:cxn>
              <a:cxn ang="0">
                <a:pos x="T8" y="T9"/>
              </a:cxn>
              <a:cxn ang="0">
                <a:pos x="T10" y="T11"/>
              </a:cxn>
            </a:cxnLst>
            <a:rect l="0" t="0" r="r" b="b"/>
            <a:pathLst>
              <a:path w="1000" h="1000" stroke="0">
                <a:moveTo>
                  <a:pt x="0" y="0"/>
                </a:moveTo>
                <a:lnTo>
                  <a:pt x="569" y="0"/>
                </a:lnTo>
                <a:lnTo>
                  <a:pt x="569" y="1000"/>
                </a:lnTo>
                <a:lnTo>
                  <a:pt x="0" y="1000"/>
                </a:lnTo>
                <a:close/>
              </a:path>
              <a:path w="1000" h="1000">
                <a:moveTo>
                  <a:pt x="0" y="0"/>
                </a:moveTo>
                <a:lnTo>
                  <a:pt x="1000" y="0"/>
                </a:lnTo>
              </a:path>
            </a:pathLst>
          </a:custGeom>
          <a:solidFill>
            <a:srgbClr val="0099CC"/>
          </a:solidFill>
          <a:ln w="12700">
            <a:solidFill>
              <a:srgbClr val="0099CC"/>
            </a:solidFill>
            <a:round/>
          </a:ln>
        </p:spPr>
        <p:txBody>
          <a:bodyPr/>
          <a:lstStyle/>
          <a:p>
            <a:pPr algn="l"/>
            <a:endParaRPr lang="zh-CN" altLang="zh-CN" sz="2400" b="0">
              <a:ea typeface="宋体" panose="02010600030101010101" pitchFamily="2" charset="-122"/>
            </a:endParaRPr>
          </a:p>
        </p:txBody>
      </p:sp>
      <p:sp>
        <p:nvSpPr>
          <p:cNvPr id="8" name="TextBox 7"/>
          <p:cNvSpPr txBox="1"/>
          <p:nvPr userDrawn="1"/>
        </p:nvSpPr>
        <p:spPr>
          <a:xfrm>
            <a:off x="515866" y="6429450"/>
            <a:ext cx="372218" cy="276999"/>
          </a:xfrm>
          <a:prstGeom prst="rect">
            <a:avLst/>
          </a:prstGeom>
          <a:noFill/>
        </p:spPr>
        <p:txBody>
          <a:bodyPr wrap="non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fld id="{70F829D2-C334-4D83-BBFA-28B1390E7F5B}" type="slidenum">
              <a:rPr kumimoji="0" lang="zh-CN" altLang="en-US" sz="1200" b="0" i="1" u="none" strike="noStrike" kern="1200" cap="none" spc="0" normalizeH="0" baseline="0" smtClean="0">
                <a:ln>
                  <a:noFill/>
                </a:ln>
                <a:solidFill>
                  <a:srgbClr val="0099CC"/>
                </a:solidFill>
                <a:effectLst/>
                <a:uLnTx/>
                <a:uFillTx/>
                <a:latin typeface="Arial" panose="020B0604020202020204" pitchFamily="34" charset="0"/>
                <a:ea typeface="华文行楷" panose="02010800040101010101" pitchFamily="2" charset="-122"/>
                <a:cs typeface="+mn-cs"/>
              </a:rPr>
            </a:fld>
            <a:endParaRPr kumimoji="0" lang="zh-CN" altLang="en-US" sz="1200" b="0" i="1" u="none" strike="noStrike" kern="1200" cap="none" spc="0" normalizeH="0" baseline="0" dirty="0">
              <a:ln>
                <a:noFill/>
              </a:ln>
              <a:solidFill>
                <a:srgbClr val="0099CC"/>
              </a:solidFill>
              <a:effectLst/>
              <a:uLnTx/>
              <a:uFillTx/>
              <a:latin typeface="Arial" panose="020B0604020202020204" pitchFamily="34" charset="0"/>
              <a:ea typeface="华文行楷" panose="02010800040101010101" pitchFamily="2" charset="-122"/>
              <a:cs typeface="+mn-cs"/>
            </a:endParaRPr>
          </a:p>
        </p:txBody>
      </p:sp>
      <p:pic>
        <p:nvPicPr>
          <p:cNvPr id="9" name="Picture 12" descr="前进">
            <a:hlinkClick r:id="" action="ppaction://hlinkshowjump?jump=nextslide"/>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308850"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3" descr="播放">
            <a:hlinkClick r:id="" action="ppaction://hlinkshowjump?jump=endshow"/>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993063"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4" descr="后退">
            <a:hlinkClick r:id="" action="ppaction://hlinkshowjump?jump=previousslide"/>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624638" y="6496050"/>
            <a:ext cx="619125" cy="17145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5" descr="机动">
            <a:hlinkClick r:id="" action="ppaction://hlinkshowjump?jump=firstslide"/>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940425" y="6496050"/>
            <a:ext cx="619125" cy="171450"/>
          </a:xfrm>
          <a:prstGeom prst="rect">
            <a:avLst/>
          </a:prstGeom>
          <a:noFill/>
          <a:extLst>
            <a:ext uri="{909E8E84-426E-40DD-AFC4-6F175D3DCCD1}">
              <a14:hiddenFill xmlns:a14="http://schemas.microsoft.com/office/drawing/2010/main">
                <a:solidFill>
                  <a:srgbClr val="FFFFFF"/>
                </a:solidFill>
              </a14:hiddenFill>
            </a:ext>
          </a:extLst>
        </p:spPr>
      </p:pic>
      <p:sp>
        <p:nvSpPr>
          <p:cNvPr id="13" name="Line 5"/>
          <p:cNvSpPr>
            <a:spLocks noChangeShapeType="1"/>
          </p:cNvSpPr>
          <p:nvPr userDrawn="1"/>
        </p:nvSpPr>
        <p:spPr bwMode="auto">
          <a:xfrm flipV="1">
            <a:off x="609600" y="6381328"/>
            <a:ext cx="7956550" cy="0"/>
          </a:xfrm>
          <a:prstGeom prst="line">
            <a:avLst/>
          </a:prstGeom>
          <a:noFill/>
          <a:ln w="12700">
            <a:solidFill>
              <a:srgbClr val="0099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TextBox 13"/>
          <p:cNvSpPr txBox="1"/>
          <p:nvPr userDrawn="1"/>
        </p:nvSpPr>
        <p:spPr>
          <a:xfrm>
            <a:off x="2987824" y="6429450"/>
            <a:ext cx="2520280" cy="27699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rPr>
              <a:t>华中科技大学电信学院     张林   </a:t>
            </a:r>
            <a:endParaRPr kumimoji="0" lang="zh-CN" altLang="en-US" sz="1200" b="0" i="1" u="none" strike="noStrike" kern="1200" cap="none" spc="0" normalizeH="0" baseline="0" noProof="0" dirty="0" smtClean="0">
              <a:ln>
                <a:noFill/>
              </a:ln>
              <a:solidFill>
                <a:srgbClr val="0099CC"/>
              </a:solidFill>
              <a:effectLst/>
              <a:uLnTx/>
              <a:uFillTx/>
              <a:latin typeface="Arial" panose="020B0604020202020204" pitchFamily="34" charset="0"/>
              <a:ea typeface="华文行楷" panose="02010800040101010101" pitchFamily="2" charset="-122"/>
            </a:endParaRPr>
          </a:p>
        </p:txBody>
      </p:sp>
      <p:sp>
        <p:nvSpPr>
          <p:cNvPr id="15" name="Rectangle 18"/>
          <p:cNvSpPr>
            <a:spLocks noChangeArrowheads="1"/>
          </p:cNvSpPr>
          <p:nvPr userDrawn="1"/>
        </p:nvSpPr>
        <p:spPr bwMode="auto">
          <a:xfrm>
            <a:off x="1403350" y="6475616"/>
            <a:ext cx="647700"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b="1">
                <a:solidFill>
                  <a:schemeClr val="tx1"/>
                </a:solidFill>
                <a:latin typeface="Arial Narrow" panose="020B0606020202030204" pitchFamily="34" charset="0"/>
                <a:ea typeface="宋体" panose="02010600030101010101" pitchFamily="2" charset="-122"/>
              </a:defRPr>
            </a:lvl1pPr>
            <a:lvl2pPr marL="742950" indent="-285750" eaLnBrk="0" hangingPunct="0">
              <a:defRPr b="1">
                <a:solidFill>
                  <a:schemeClr val="tx1"/>
                </a:solidFill>
                <a:latin typeface="Arial Narrow" panose="020B0606020202030204" pitchFamily="34" charset="0"/>
                <a:ea typeface="宋体" panose="02010600030101010101" pitchFamily="2" charset="-122"/>
              </a:defRPr>
            </a:lvl2pPr>
            <a:lvl3pPr marL="1143000" indent="-228600" eaLnBrk="0" hangingPunct="0">
              <a:defRPr b="1">
                <a:solidFill>
                  <a:schemeClr val="tx1"/>
                </a:solidFill>
                <a:latin typeface="Arial Narrow" panose="020B0606020202030204" pitchFamily="34" charset="0"/>
                <a:ea typeface="宋体" panose="02010600030101010101" pitchFamily="2" charset="-122"/>
              </a:defRPr>
            </a:lvl3pPr>
            <a:lvl4pPr marL="1600200" indent="-228600" eaLnBrk="0" hangingPunct="0">
              <a:defRPr b="1">
                <a:solidFill>
                  <a:schemeClr val="tx1"/>
                </a:solidFill>
                <a:latin typeface="Arial Narrow" panose="020B0606020202030204" pitchFamily="34" charset="0"/>
                <a:ea typeface="宋体" panose="02010600030101010101" pitchFamily="2" charset="-122"/>
              </a:defRPr>
            </a:lvl4pPr>
            <a:lvl5pPr marL="2057400" indent="-228600" eaLnBrk="0" hangingPunct="0">
              <a:defRPr b="1">
                <a:solidFill>
                  <a:schemeClr val="tx1"/>
                </a:solidFill>
                <a:latin typeface="Arial Narrow" panose="020B0606020202030204" pitchFamily="34" charset="0"/>
                <a:ea typeface="宋体" panose="02010600030101010101" pitchFamily="2" charset="-122"/>
              </a:defRPr>
            </a:lvl5pPr>
            <a:lvl6pPr marL="25146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algn="ctr"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defRPr/>
            </a:pPr>
            <a:r>
              <a:rPr lang="en-US" altLang="zh-CN" sz="1200" b="0" i="1" dirty="0" smtClean="0">
                <a:solidFill>
                  <a:srgbClr val="0099CC"/>
                </a:solidFill>
                <a:latin typeface="Arial" panose="020B0604020202020204" pitchFamily="34" charset="0"/>
              </a:rPr>
              <a:t>ch02</a:t>
            </a:r>
            <a:endParaRPr lang="en-US" altLang="zh-CN" sz="1200" b="0" i="1" dirty="0" smtClean="0">
              <a:solidFill>
                <a:srgbClr val="0099CC"/>
              </a:solidFill>
              <a:latin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92238410-958B-4436-8EF9-039AB3ED97F8}"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37DCB-93B7-43BA-9650-2B9DF94B1A4F}"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7" Type="http://schemas.openxmlformats.org/officeDocument/2006/relationships/theme" Target="../theme/theme1.xml"/><Relationship Id="rId66" Type="http://schemas.openxmlformats.org/officeDocument/2006/relationships/image" Target="../media/image7.png"/><Relationship Id="rId65" Type="http://schemas.openxmlformats.org/officeDocument/2006/relationships/image" Target="../media/image6.png"/><Relationship Id="rId64" Type="http://schemas.openxmlformats.org/officeDocument/2006/relationships/slideLayout" Target="../slideLayouts/slideLayout64.xml"/><Relationship Id="rId63" Type="http://schemas.openxmlformats.org/officeDocument/2006/relationships/slideLayout" Target="../slideLayouts/slideLayout63.xml"/><Relationship Id="rId62" Type="http://schemas.openxmlformats.org/officeDocument/2006/relationships/slideLayout" Target="../slideLayouts/slideLayout62.xml"/><Relationship Id="rId61" Type="http://schemas.openxmlformats.org/officeDocument/2006/relationships/slideLayout" Target="../slideLayouts/slideLayout61.xml"/><Relationship Id="rId60" Type="http://schemas.openxmlformats.org/officeDocument/2006/relationships/slideLayout" Target="../slideLayouts/slideLayout60.xml"/><Relationship Id="rId6" Type="http://schemas.openxmlformats.org/officeDocument/2006/relationships/slideLayout" Target="../slideLayouts/slideLayout6.xml"/><Relationship Id="rId59" Type="http://schemas.openxmlformats.org/officeDocument/2006/relationships/slideLayout" Target="../slideLayouts/slideLayout59.xml"/><Relationship Id="rId58" Type="http://schemas.openxmlformats.org/officeDocument/2006/relationships/slideLayout" Target="../slideLayouts/slideLayout58.xml"/><Relationship Id="rId57" Type="http://schemas.openxmlformats.org/officeDocument/2006/relationships/slideLayout" Target="../slideLayouts/slideLayout57.xml"/><Relationship Id="rId56" Type="http://schemas.openxmlformats.org/officeDocument/2006/relationships/slideLayout" Target="../slideLayouts/slideLayout56.xml"/><Relationship Id="rId55" Type="http://schemas.openxmlformats.org/officeDocument/2006/relationships/slideLayout" Target="../slideLayouts/slideLayout55.xml"/><Relationship Id="rId54" Type="http://schemas.openxmlformats.org/officeDocument/2006/relationships/slideLayout" Target="../slideLayouts/slideLayout54.xml"/><Relationship Id="rId53" Type="http://schemas.openxmlformats.org/officeDocument/2006/relationships/slideLayout" Target="../slideLayouts/slideLayout53.xml"/><Relationship Id="rId52" Type="http://schemas.openxmlformats.org/officeDocument/2006/relationships/slideLayout" Target="../slideLayouts/slideLayout52.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 Type="http://schemas.openxmlformats.org/officeDocument/2006/relationships/slideLayout" Target="../slideLayouts/slideLayout5.xml"/><Relationship Id="rId49" Type="http://schemas.openxmlformats.org/officeDocument/2006/relationships/slideLayout" Target="../slideLayouts/slideLayout4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238410-958B-4436-8EF9-039AB3ED97F8}"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37DCB-93B7-43BA-9650-2B9DF94B1A4F}" type="slidenum">
              <a:rPr lang="zh-CN" altLang="en-US" smtClean="0"/>
            </a:fld>
            <a:endParaRPr lang="zh-CN" altLang="en-US"/>
          </a:p>
        </p:txBody>
      </p:sp>
      <p:pic>
        <p:nvPicPr>
          <p:cNvPr id="8" name="Picture 23" descr="HUSTXiaohui(s)"/>
          <p:cNvPicPr>
            <a:picLocks noChangeAspect="1" noChangeArrowheads="1"/>
          </p:cNvPicPr>
          <p:nvPr userDrawn="1"/>
        </p:nvPicPr>
        <p:blipFill>
          <a:blip r:embed="rId65" cstate="print">
            <a:extLst>
              <a:ext uri="{28A0092B-C50C-407E-A947-70E740481C1C}">
                <a14:useLocalDpi xmlns:a14="http://schemas.microsoft.com/office/drawing/2010/main" val="0"/>
              </a:ext>
            </a:extLst>
          </a:blip>
          <a:srcRect/>
          <a:stretch>
            <a:fillRect/>
          </a:stretch>
        </p:blipFill>
        <p:spPr bwMode="auto">
          <a:xfrm>
            <a:off x="8172400" y="44624"/>
            <a:ext cx="842772" cy="63154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3" descr="未命名-1"/>
          <p:cNvPicPr>
            <a:picLocks noChangeAspect="1" noChangeArrowheads="1"/>
          </p:cNvPicPr>
          <p:nvPr userDrawn="1"/>
        </p:nvPicPr>
        <p:blipFill>
          <a:blip r:embed="rId66" cstate="print">
            <a:extLst>
              <a:ext uri="{28A0092B-C50C-407E-A947-70E740481C1C}">
                <a14:useLocalDpi xmlns:a14="http://schemas.microsoft.com/office/drawing/2010/main" val="0"/>
              </a:ext>
            </a:extLst>
          </a:blip>
          <a:srcRect/>
          <a:stretch>
            <a:fillRect/>
          </a:stretch>
        </p:blipFill>
        <p:spPr bwMode="auto">
          <a:xfrm>
            <a:off x="2692040" y="6461906"/>
            <a:ext cx="331788" cy="171450"/>
          </a:xfrm>
          <a:prstGeom prst="rect">
            <a:avLst/>
          </a:prstGeom>
          <a:noFill/>
          <a:extLst>
            <a:ext uri="{909E8E84-426E-40DD-AFC4-6F175D3DCCD1}">
              <a14:hiddenFill xmlns:a14="http://schemas.microsoft.com/office/drawing/2010/main">
                <a:solidFill>
                  <a:srgbClr val="FFFFFF"/>
                </a:solidFill>
              </a14:hiddenFill>
            </a:ext>
          </a:extLst>
        </p:spPr>
      </p:pic>
      <p:sp>
        <p:nvSpPr>
          <p:cNvPr id="10" name="Line 20"/>
          <p:cNvSpPr>
            <a:spLocks noChangeShapeType="1"/>
          </p:cNvSpPr>
          <p:nvPr userDrawn="1"/>
        </p:nvSpPr>
        <p:spPr bwMode="auto">
          <a:xfrm>
            <a:off x="0" y="0"/>
            <a:ext cx="0" cy="6858000"/>
          </a:xfrm>
          <a:prstGeom prst="line">
            <a:avLst/>
          </a:prstGeom>
          <a:noFill/>
          <a:ln w="254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Line 21"/>
          <p:cNvSpPr>
            <a:spLocks noChangeShapeType="1"/>
          </p:cNvSpPr>
          <p:nvPr userDrawn="1"/>
        </p:nvSpPr>
        <p:spPr bwMode="auto">
          <a:xfrm>
            <a:off x="107504" y="0"/>
            <a:ext cx="0" cy="6858000"/>
          </a:xfrm>
          <a:prstGeom prst="line">
            <a:avLst/>
          </a:prstGeom>
          <a:noFill/>
          <a:ln w="2540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Line 22"/>
          <p:cNvSpPr>
            <a:spLocks noChangeShapeType="1"/>
          </p:cNvSpPr>
          <p:nvPr userDrawn="1"/>
        </p:nvSpPr>
        <p:spPr bwMode="auto">
          <a:xfrm>
            <a:off x="50800" y="0"/>
            <a:ext cx="0" cy="6858000"/>
          </a:xfrm>
          <a:prstGeom prst="line">
            <a:avLst/>
          </a:prstGeom>
          <a:noFill/>
          <a:ln w="25400">
            <a:solidFill>
              <a:srgbClr val="00FF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Lst>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oleObject" Target="../embeddings/oleObject8.bin"/></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3.xml"/><Relationship Id="rId2" Type="http://schemas.openxmlformats.org/officeDocument/2006/relationships/image" Target="../media/image13.emf"/><Relationship Id="rId1" Type="http://schemas.openxmlformats.org/officeDocument/2006/relationships/oleObject" Target="../embeddings/oleObject9.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9" Type="http://schemas.openxmlformats.org/officeDocument/2006/relationships/vmlDrawing" Target="../drawings/vmlDrawing9.vml"/><Relationship Id="rId8" Type="http://schemas.openxmlformats.org/officeDocument/2006/relationships/slideLayout" Target="../slideLayouts/slideLayout3.xml"/><Relationship Id="rId7" Type="http://schemas.openxmlformats.org/officeDocument/2006/relationships/image" Target="../media/image16.emf"/><Relationship Id="rId6" Type="http://schemas.openxmlformats.org/officeDocument/2006/relationships/oleObject" Target="../embeddings/oleObject12.bin"/><Relationship Id="rId5" Type="http://schemas.openxmlformats.org/officeDocument/2006/relationships/image" Target="../media/image15.emf"/><Relationship Id="rId4" Type="http://schemas.openxmlformats.org/officeDocument/2006/relationships/oleObject" Target="../embeddings/oleObject11.bin"/><Relationship Id="rId3" Type="http://schemas.openxmlformats.org/officeDocument/2006/relationships/hyperlink" Target="A02201.AVI" TargetMode="External"/><Relationship Id="rId2" Type="http://schemas.openxmlformats.org/officeDocument/2006/relationships/image" Target="../media/image14.emf"/><Relationship Id="rId1"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3.xml"/><Relationship Id="rId2" Type="http://schemas.openxmlformats.org/officeDocument/2006/relationships/image" Target="../media/image18.emf"/><Relationship Id="rId1" Type="http://schemas.openxmlformats.org/officeDocument/2006/relationships/oleObject" Target="../embeddings/oleObject13.bin"/></Relationships>
</file>

<file path=ppt/slides/_rels/slide22.xml.rels><?xml version="1.0" encoding="UTF-8" standalone="yes"?>
<Relationships xmlns="http://schemas.openxmlformats.org/package/2006/relationships"><Relationship Id="rId6" Type="http://schemas.openxmlformats.org/officeDocument/2006/relationships/vmlDrawing" Target="../drawings/vmlDrawing11.vml"/><Relationship Id="rId5" Type="http://schemas.openxmlformats.org/officeDocument/2006/relationships/slideLayout" Target="../slideLayouts/slideLayout3.xml"/><Relationship Id="rId4" Type="http://schemas.openxmlformats.org/officeDocument/2006/relationships/image" Target="../media/image19.emf"/><Relationship Id="rId3" Type="http://schemas.openxmlformats.org/officeDocument/2006/relationships/oleObject" Target="../embeddings/oleObject15.bin"/><Relationship Id="rId2" Type="http://schemas.openxmlformats.org/officeDocument/2006/relationships/image" Target="../media/image18.emf"/><Relationship Id="rId1"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3.xml"/><Relationship Id="rId2" Type="http://schemas.openxmlformats.org/officeDocument/2006/relationships/image" Target="../media/image20.emf"/><Relationship Id="rId1" Type="http://schemas.openxmlformats.org/officeDocument/2006/relationships/oleObject" Target="../embeddings/oleObject16.bin"/></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13.vml"/><Relationship Id="rId7" Type="http://schemas.openxmlformats.org/officeDocument/2006/relationships/slideLayout" Target="../slideLayouts/slideLayout3.xml"/><Relationship Id="rId6" Type="http://schemas.openxmlformats.org/officeDocument/2006/relationships/image" Target="../media/image21.emf"/><Relationship Id="rId5" Type="http://schemas.openxmlformats.org/officeDocument/2006/relationships/oleObject" Target="../embeddings/oleObject19.bin"/><Relationship Id="rId4" Type="http://schemas.openxmlformats.org/officeDocument/2006/relationships/image" Target="../media/image19.emf"/><Relationship Id="rId3" Type="http://schemas.openxmlformats.org/officeDocument/2006/relationships/oleObject" Target="../embeddings/oleObject18.bin"/><Relationship Id="rId2" Type="http://schemas.openxmlformats.org/officeDocument/2006/relationships/image" Target="../media/image20.emf"/><Relationship Id="rId1" Type="http://schemas.openxmlformats.org/officeDocument/2006/relationships/oleObject" Target="../embeddings/oleObject17.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9" Type="http://schemas.openxmlformats.org/officeDocument/2006/relationships/slideLayout" Target="../slideLayouts/slideLayout3.xml"/><Relationship Id="rId8" Type="http://schemas.openxmlformats.org/officeDocument/2006/relationships/image" Target="../media/image25.emf"/><Relationship Id="rId7" Type="http://schemas.openxmlformats.org/officeDocument/2006/relationships/oleObject" Target="../embeddings/oleObject23.bin"/><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 Id="rId3" Type="http://schemas.openxmlformats.org/officeDocument/2006/relationships/oleObject" Target="../embeddings/oleObject21.bin"/><Relationship Id="rId2" Type="http://schemas.openxmlformats.org/officeDocument/2006/relationships/image" Target="../media/image22.wmf"/><Relationship Id="rId10" Type="http://schemas.openxmlformats.org/officeDocument/2006/relationships/vmlDrawing" Target="../drawings/vmlDrawing14.vml"/><Relationship Id="rId1" Type="http://schemas.openxmlformats.org/officeDocument/2006/relationships/oleObject" Target="../embeddings/oleObject2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3.xml"/><Relationship Id="rId2" Type="http://schemas.openxmlformats.org/officeDocument/2006/relationships/image" Target="../media/image26.emf"/><Relationship Id="rId1"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3.xml"/><Relationship Id="rId2" Type="http://schemas.openxmlformats.org/officeDocument/2006/relationships/image" Target="../media/image26.emf"/><Relationship Id="rId1" Type="http://schemas.openxmlformats.org/officeDocument/2006/relationships/oleObject" Target="../embeddings/oleObject25.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3.xml"/><Relationship Id="rId2" Type="http://schemas.openxmlformats.org/officeDocument/2006/relationships/image" Target="../media/image26.emf"/><Relationship Id="rId1" Type="http://schemas.openxmlformats.org/officeDocument/2006/relationships/oleObject" Target="../embeddings/oleObject26.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3.xml"/><Relationship Id="rId2" Type="http://schemas.openxmlformats.org/officeDocument/2006/relationships/image" Target="../media/image27.emf"/><Relationship Id="rId1"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3.xml"/><Relationship Id="rId2" Type="http://schemas.openxmlformats.org/officeDocument/2006/relationships/image" Target="../media/image28.emf"/><Relationship Id="rId1" Type="http://schemas.openxmlformats.org/officeDocument/2006/relationships/oleObject" Target="../embeddings/oleObject28.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33.bin"/><Relationship Id="rId8" Type="http://schemas.openxmlformats.org/officeDocument/2006/relationships/image" Target="../media/image32.emf"/><Relationship Id="rId7" Type="http://schemas.openxmlformats.org/officeDocument/2006/relationships/oleObject" Target="../embeddings/oleObject32.bin"/><Relationship Id="rId6" Type="http://schemas.openxmlformats.org/officeDocument/2006/relationships/image" Target="../media/image31.png"/><Relationship Id="rId5" Type="http://schemas.openxmlformats.org/officeDocument/2006/relationships/oleObject" Target="../embeddings/oleObject31.bin"/><Relationship Id="rId4" Type="http://schemas.openxmlformats.org/officeDocument/2006/relationships/image" Target="../media/image30.emf"/><Relationship Id="rId3" Type="http://schemas.openxmlformats.org/officeDocument/2006/relationships/oleObject" Target="../embeddings/oleObject30.bin"/><Relationship Id="rId2" Type="http://schemas.openxmlformats.org/officeDocument/2006/relationships/image" Target="../media/image29.emf"/><Relationship Id="rId12" Type="http://schemas.openxmlformats.org/officeDocument/2006/relationships/vmlDrawing" Target="../drawings/vmlDrawing20.vml"/><Relationship Id="rId11" Type="http://schemas.openxmlformats.org/officeDocument/2006/relationships/slideLayout" Target="../slideLayouts/slideLayout3.xml"/><Relationship Id="rId10" Type="http://schemas.openxmlformats.org/officeDocument/2006/relationships/image" Target="../media/image33.emf"/><Relationship Id="rId1" Type="http://schemas.openxmlformats.org/officeDocument/2006/relationships/oleObject" Target="../embeddings/oleObject29.bin"/></Relationships>
</file>

<file path=ppt/slides/_rels/slide36.xml.rels><?xml version="1.0" encoding="UTF-8" standalone="yes"?>
<Relationships xmlns="http://schemas.openxmlformats.org/package/2006/relationships"><Relationship Id="rId4" Type="http://schemas.openxmlformats.org/officeDocument/2006/relationships/vmlDrawing" Target="../drawings/vmlDrawing21.vml"/><Relationship Id="rId3" Type="http://schemas.openxmlformats.org/officeDocument/2006/relationships/slideLayout" Target="../slideLayouts/slideLayout3.xml"/><Relationship Id="rId2" Type="http://schemas.openxmlformats.org/officeDocument/2006/relationships/image" Target="../media/image34.png"/><Relationship Id="rId1" Type="http://schemas.openxmlformats.org/officeDocument/2006/relationships/oleObject" Target="../embeddings/oleObject34.bin"/></Relationships>
</file>

<file path=ppt/slides/_rels/slide37.xml.rels><?xml version="1.0" encoding="UTF-8" standalone="yes"?>
<Relationships xmlns="http://schemas.openxmlformats.org/package/2006/relationships"><Relationship Id="rId6" Type="http://schemas.openxmlformats.org/officeDocument/2006/relationships/vmlDrawing" Target="../drawings/vmlDrawing22.vml"/><Relationship Id="rId5" Type="http://schemas.openxmlformats.org/officeDocument/2006/relationships/slideLayout" Target="../slideLayouts/slideLayout3.xml"/><Relationship Id="rId4" Type="http://schemas.openxmlformats.org/officeDocument/2006/relationships/image" Target="../media/image37.wmf"/><Relationship Id="rId3" Type="http://schemas.openxmlformats.org/officeDocument/2006/relationships/oleObject" Target="../embeddings/oleObject36.bin"/><Relationship Id="rId2" Type="http://schemas.openxmlformats.org/officeDocument/2006/relationships/image" Target="../media/image36.png"/><Relationship Id="rId1" Type="http://schemas.openxmlformats.org/officeDocument/2006/relationships/oleObject" Target="../embeddings/oleObject35.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23.vml"/><Relationship Id="rId5" Type="http://schemas.openxmlformats.org/officeDocument/2006/relationships/slideLayout" Target="../slideLayouts/slideLayout3.xml"/><Relationship Id="rId4" Type="http://schemas.openxmlformats.org/officeDocument/2006/relationships/image" Target="../media/image39.emf"/><Relationship Id="rId3" Type="http://schemas.openxmlformats.org/officeDocument/2006/relationships/oleObject" Target="../embeddings/oleObject38.bin"/><Relationship Id="rId2" Type="http://schemas.openxmlformats.org/officeDocument/2006/relationships/image" Target="../media/image38.emf"/><Relationship Id="rId1" Type="http://schemas.openxmlformats.org/officeDocument/2006/relationships/oleObject" Target="../embeddings/oleObject37.bin"/></Relationships>
</file>

<file path=ppt/slides/_rels/slide39.xml.rels><?xml version="1.0" encoding="UTF-8" standalone="yes"?>
<Relationships xmlns="http://schemas.openxmlformats.org/package/2006/relationships"><Relationship Id="rId4" Type="http://schemas.openxmlformats.org/officeDocument/2006/relationships/vmlDrawing" Target="../drawings/vmlDrawing24.vml"/><Relationship Id="rId3" Type="http://schemas.openxmlformats.org/officeDocument/2006/relationships/slideLayout" Target="../slideLayouts/slideLayout3.xml"/><Relationship Id="rId2" Type="http://schemas.openxmlformats.org/officeDocument/2006/relationships/image" Target="../media/image40.emf"/><Relationship Id="rId1" Type="http://schemas.openxmlformats.org/officeDocument/2006/relationships/oleObject" Target="../embeddings/oleObject39.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9" Type="http://schemas.openxmlformats.org/officeDocument/2006/relationships/image" Target="../media/image44.wmf"/><Relationship Id="rId8" Type="http://schemas.openxmlformats.org/officeDocument/2006/relationships/oleObject" Target="../embeddings/oleObject43.bin"/><Relationship Id="rId7" Type="http://schemas.openxmlformats.org/officeDocument/2006/relationships/image" Target="../media/image43.wmf"/><Relationship Id="rId6" Type="http://schemas.openxmlformats.org/officeDocument/2006/relationships/oleObject" Target="../embeddings/oleObject42.bin"/><Relationship Id="rId5" Type="http://schemas.openxmlformats.org/officeDocument/2006/relationships/image" Target="../media/image42.wmf"/><Relationship Id="rId4" Type="http://schemas.openxmlformats.org/officeDocument/2006/relationships/oleObject" Target="../embeddings/oleObject41.bin"/><Relationship Id="rId3" Type="http://schemas.openxmlformats.org/officeDocument/2006/relationships/image" Target="../media/image41.wmf"/><Relationship Id="rId2" Type="http://schemas.openxmlformats.org/officeDocument/2006/relationships/oleObject" Target="../embeddings/oleObject40.bin"/><Relationship Id="rId16" Type="http://schemas.openxmlformats.org/officeDocument/2006/relationships/vmlDrawing" Target="../drawings/vmlDrawing25.vml"/><Relationship Id="rId15" Type="http://schemas.openxmlformats.org/officeDocument/2006/relationships/slideLayout" Target="../slideLayouts/slideLayout3.xml"/><Relationship Id="rId14" Type="http://schemas.openxmlformats.org/officeDocument/2006/relationships/image" Target="../media/image47.wmf"/><Relationship Id="rId13" Type="http://schemas.openxmlformats.org/officeDocument/2006/relationships/oleObject" Target="../embeddings/oleObject45.bin"/><Relationship Id="rId12" Type="http://schemas.openxmlformats.org/officeDocument/2006/relationships/image" Target="../media/image46.wmf"/><Relationship Id="rId11" Type="http://schemas.openxmlformats.org/officeDocument/2006/relationships/oleObject" Target="../embeddings/oleObject44.bin"/><Relationship Id="rId10" Type="http://schemas.openxmlformats.org/officeDocument/2006/relationships/image" Target="../media/image45.png"/><Relationship Id="rId1" Type="http://schemas.openxmlformats.org/officeDocument/2006/relationships/slide" Target="slide2.xml"/></Relationships>
</file>

<file path=ppt/slides/_rels/slide43.xml.rels><?xml version="1.0" encoding="UTF-8" standalone="yes"?>
<Relationships xmlns="http://schemas.openxmlformats.org/package/2006/relationships"><Relationship Id="rId9" Type="http://schemas.openxmlformats.org/officeDocument/2006/relationships/oleObject" Target="../embeddings/oleObject50.bin"/><Relationship Id="rId8" Type="http://schemas.openxmlformats.org/officeDocument/2006/relationships/image" Target="../media/image51.wmf"/><Relationship Id="rId7" Type="http://schemas.openxmlformats.org/officeDocument/2006/relationships/oleObject" Target="../embeddings/oleObject49.bin"/><Relationship Id="rId6" Type="http://schemas.openxmlformats.org/officeDocument/2006/relationships/image" Target="../media/image50.wmf"/><Relationship Id="rId5" Type="http://schemas.openxmlformats.org/officeDocument/2006/relationships/oleObject" Target="../embeddings/oleObject48.bin"/><Relationship Id="rId4" Type="http://schemas.openxmlformats.org/officeDocument/2006/relationships/image" Target="../media/image49.wmf"/><Relationship Id="rId3" Type="http://schemas.openxmlformats.org/officeDocument/2006/relationships/oleObject" Target="../embeddings/oleObject47.bin"/><Relationship Id="rId2" Type="http://schemas.openxmlformats.org/officeDocument/2006/relationships/image" Target="../media/image48.wmf"/><Relationship Id="rId13" Type="http://schemas.openxmlformats.org/officeDocument/2006/relationships/vmlDrawing" Target="../drawings/vmlDrawing26.vml"/><Relationship Id="rId12" Type="http://schemas.openxmlformats.org/officeDocument/2006/relationships/slideLayout" Target="../slideLayouts/slideLayout3.xml"/><Relationship Id="rId11" Type="http://schemas.openxmlformats.org/officeDocument/2006/relationships/slide" Target="slide2.xml"/><Relationship Id="rId10" Type="http://schemas.openxmlformats.org/officeDocument/2006/relationships/image" Target="../media/image52.wmf"/><Relationship Id="rId1" Type="http://schemas.openxmlformats.org/officeDocument/2006/relationships/oleObject" Target="../embeddings/oleObject46.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6" Type="http://schemas.openxmlformats.org/officeDocument/2006/relationships/vmlDrawing" Target="../drawings/vmlDrawing27.vml"/><Relationship Id="rId5" Type="http://schemas.openxmlformats.org/officeDocument/2006/relationships/slideLayout" Target="../slideLayouts/slideLayout3.xml"/><Relationship Id="rId4" Type="http://schemas.openxmlformats.org/officeDocument/2006/relationships/image" Target="../media/image54.wmf"/><Relationship Id="rId3" Type="http://schemas.openxmlformats.org/officeDocument/2006/relationships/oleObject" Target="../embeddings/oleObject52.bin"/><Relationship Id="rId2" Type="http://schemas.openxmlformats.org/officeDocument/2006/relationships/image" Target="../media/image53.emf"/><Relationship Id="rId1" Type="http://schemas.openxmlformats.org/officeDocument/2006/relationships/oleObject" Target="../embeddings/oleObject51.bin"/></Relationships>
</file>

<file path=ppt/slides/_rels/slide46.xml.rels><?xml version="1.0" encoding="UTF-8" standalone="yes"?>
<Relationships xmlns="http://schemas.openxmlformats.org/package/2006/relationships"><Relationship Id="rId6" Type="http://schemas.openxmlformats.org/officeDocument/2006/relationships/vmlDrawing" Target="../drawings/vmlDrawing28.vml"/><Relationship Id="rId5" Type="http://schemas.openxmlformats.org/officeDocument/2006/relationships/slideLayout" Target="../slideLayouts/slideLayout3.xml"/><Relationship Id="rId4" Type="http://schemas.openxmlformats.org/officeDocument/2006/relationships/image" Target="../media/image56.emf"/><Relationship Id="rId3" Type="http://schemas.openxmlformats.org/officeDocument/2006/relationships/oleObject" Target="../embeddings/oleObject54.bin"/><Relationship Id="rId2" Type="http://schemas.openxmlformats.org/officeDocument/2006/relationships/image" Target="../media/image55.emf"/><Relationship Id="rId1" Type="http://schemas.openxmlformats.org/officeDocument/2006/relationships/oleObject" Target="../embeddings/oleObject53.bin"/></Relationships>
</file>

<file path=ppt/slides/_rels/slide47.xml.rels><?xml version="1.0" encoding="UTF-8" standalone="yes"?>
<Relationships xmlns="http://schemas.openxmlformats.org/package/2006/relationships"><Relationship Id="rId6" Type="http://schemas.openxmlformats.org/officeDocument/2006/relationships/vmlDrawing" Target="../drawings/vmlDrawing29.vml"/><Relationship Id="rId5" Type="http://schemas.openxmlformats.org/officeDocument/2006/relationships/slideLayout" Target="../slideLayouts/slideLayout3.xml"/><Relationship Id="rId4" Type="http://schemas.openxmlformats.org/officeDocument/2006/relationships/image" Target="../media/image58.emf"/><Relationship Id="rId3" Type="http://schemas.openxmlformats.org/officeDocument/2006/relationships/oleObject" Target="../embeddings/oleObject56.bin"/><Relationship Id="rId2" Type="http://schemas.openxmlformats.org/officeDocument/2006/relationships/image" Target="../media/image57.emf"/><Relationship Id="rId1" Type="http://schemas.openxmlformats.org/officeDocument/2006/relationships/oleObject" Target="../embeddings/oleObject55.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61.bin"/><Relationship Id="rId8" Type="http://schemas.openxmlformats.org/officeDocument/2006/relationships/image" Target="../media/image54.wmf"/><Relationship Id="rId7" Type="http://schemas.openxmlformats.org/officeDocument/2006/relationships/oleObject" Target="../embeddings/oleObject60.bin"/><Relationship Id="rId6" Type="http://schemas.openxmlformats.org/officeDocument/2006/relationships/image" Target="../media/image59.wmf"/><Relationship Id="rId5" Type="http://schemas.openxmlformats.org/officeDocument/2006/relationships/oleObject" Target="../embeddings/oleObject59.bin"/><Relationship Id="rId4" Type="http://schemas.openxmlformats.org/officeDocument/2006/relationships/image" Target="../media/image58.emf"/><Relationship Id="rId3" Type="http://schemas.openxmlformats.org/officeDocument/2006/relationships/oleObject" Target="../embeddings/oleObject58.bin"/><Relationship Id="rId20" Type="http://schemas.openxmlformats.org/officeDocument/2006/relationships/vmlDrawing" Target="../drawings/vmlDrawing30.vml"/><Relationship Id="rId2" Type="http://schemas.openxmlformats.org/officeDocument/2006/relationships/image" Target="../media/image57.emf"/><Relationship Id="rId19" Type="http://schemas.openxmlformats.org/officeDocument/2006/relationships/slideLayout" Target="../slideLayouts/slideLayout3.xml"/><Relationship Id="rId18" Type="http://schemas.openxmlformats.org/officeDocument/2006/relationships/image" Target="../media/image64.wmf"/><Relationship Id="rId17" Type="http://schemas.openxmlformats.org/officeDocument/2006/relationships/oleObject" Target="../embeddings/oleObject65.bin"/><Relationship Id="rId16" Type="http://schemas.openxmlformats.org/officeDocument/2006/relationships/image" Target="../media/image63.wmf"/><Relationship Id="rId15" Type="http://schemas.openxmlformats.org/officeDocument/2006/relationships/oleObject" Target="../embeddings/oleObject64.bin"/><Relationship Id="rId14" Type="http://schemas.openxmlformats.org/officeDocument/2006/relationships/image" Target="../media/image62.wmf"/><Relationship Id="rId13" Type="http://schemas.openxmlformats.org/officeDocument/2006/relationships/oleObject" Target="../embeddings/oleObject63.bin"/><Relationship Id="rId12" Type="http://schemas.openxmlformats.org/officeDocument/2006/relationships/image" Target="../media/image61.wmf"/><Relationship Id="rId11" Type="http://schemas.openxmlformats.org/officeDocument/2006/relationships/oleObject" Target="../embeddings/oleObject62.bin"/><Relationship Id="rId10" Type="http://schemas.openxmlformats.org/officeDocument/2006/relationships/image" Target="../media/image60.wmf"/><Relationship Id="rId1" Type="http://schemas.openxmlformats.org/officeDocument/2006/relationships/oleObject" Target="../embeddings/oleObject57.bin"/></Relationships>
</file>

<file path=ppt/slides/_rels/slide49.xml.rels><?xml version="1.0" encoding="UTF-8" standalone="yes"?>
<Relationships xmlns="http://schemas.openxmlformats.org/package/2006/relationships"><Relationship Id="rId8" Type="http://schemas.openxmlformats.org/officeDocument/2006/relationships/vmlDrawing" Target="../drawings/vmlDrawing31.vml"/><Relationship Id="rId7" Type="http://schemas.openxmlformats.org/officeDocument/2006/relationships/slideLayout" Target="../slideLayouts/slideLayout3.xml"/><Relationship Id="rId6" Type="http://schemas.openxmlformats.org/officeDocument/2006/relationships/image" Target="../media/image57.emf"/><Relationship Id="rId5" Type="http://schemas.openxmlformats.org/officeDocument/2006/relationships/oleObject" Target="../embeddings/oleObject68.bin"/><Relationship Id="rId4" Type="http://schemas.openxmlformats.org/officeDocument/2006/relationships/image" Target="../media/image60.wmf"/><Relationship Id="rId3" Type="http://schemas.openxmlformats.org/officeDocument/2006/relationships/oleObject" Target="../embeddings/oleObject67.bin"/><Relationship Id="rId2" Type="http://schemas.openxmlformats.org/officeDocument/2006/relationships/image" Target="../media/image58.emf"/><Relationship Id="rId1" Type="http://schemas.openxmlformats.org/officeDocument/2006/relationships/oleObject" Target="../embeddings/oleObject66.bin"/></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9.emf"/><Relationship Id="rId3" Type="http://schemas.openxmlformats.org/officeDocument/2006/relationships/oleObject" Target="../embeddings/oleObject2.bin"/><Relationship Id="rId2" Type="http://schemas.openxmlformats.org/officeDocument/2006/relationships/image" Target="../media/image8.emf"/><Relationship Id="rId1" Type="http://schemas.openxmlformats.org/officeDocument/2006/relationships/oleObject" Target="../embeddings/oleObject1.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73.bin"/><Relationship Id="rId8" Type="http://schemas.openxmlformats.org/officeDocument/2006/relationships/image" Target="../media/image68.wmf"/><Relationship Id="rId7" Type="http://schemas.openxmlformats.org/officeDocument/2006/relationships/oleObject" Target="../embeddings/oleObject72.bin"/><Relationship Id="rId6" Type="http://schemas.openxmlformats.org/officeDocument/2006/relationships/image" Target="../media/image67.wmf"/><Relationship Id="rId5" Type="http://schemas.openxmlformats.org/officeDocument/2006/relationships/oleObject" Target="../embeddings/oleObject71.bin"/><Relationship Id="rId4" Type="http://schemas.openxmlformats.org/officeDocument/2006/relationships/image" Target="../media/image66.emf"/><Relationship Id="rId3" Type="http://schemas.openxmlformats.org/officeDocument/2006/relationships/oleObject" Target="../embeddings/oleObject70.bin"/><Relationship Id="rId2" Type="http://schemas.openxmlformats.org/officeDocument/2006/relationships/image" Target="../media/image65.emf"/><Relationship Id="rId14" Type="http://schemas.openxmlformats.org/officeDocument/2006/relationships/vmlDrawing" Target="../drawings/vmlDrawing32.vml"/><Relationship Id="rId13" Type="http://schemas.openxmlformats.org/officeDocument/2006/relationships/slideLayout" Target="../slideLayouts/slideLayout3.xml"/><Relationship Id="rId12" Type="http://schemas.openxmlformats.org/officeDocument/2006/relationships/image" Target="../media/image70.wmf"/><Relationship Id="rId11" Type="http://schemas.openxmlformats.org/officeDocument/2006/relationships/oleObject" Target="../embeddings/oleObject74.bin"/><Relationship Id="rId10" Type="http://schemas.openxmlformats.org/officeDocument/2006/relationships/image" Target="../media/image69.wmf"/><Relationship Id="rId1" Type="http://schemas.openxmlformats.org/officeDocument/2006/relationships/oleObject" Target="../embeddings/oleObject69.bin"/></Relationships>
</file>

<file path=ppt/slides/_rels/slide53.xml.rels><?xml version="1.0" encoding="UTF-8" standalone="yes"?>
<Relationships xmlns="http://schemas.openxmlformats.org/package/2006/relationships"><Relationship Id="rId8" Type="http://schemas.openxmlformats.org/officeDocument/2006/relationships/vmlDrawing" Target="../drawings/vmlDrawing33.vml"/><Relationship Id="rId7" Type="http://schemas.openxmlformats.org/officeDocument/2006/relationships/slideLayout" Target="../slideLayouts/slideLayout3.xml"/><Relationship Id="rId6" Type="http://schemas.openxmlformats.org/officeDocument/2006/relationships/image" Target="../media/image71.emf"/><Relationship Id="rId5" Type="http://schemas.openxmlformats.org/officeDocument/2006/relationships/oleObject" Target="../embeddings/oleObject77.bin"/><Relationship Id="rId4" Type="http://schemas.openxmlformats.org/officeDocument/2006/relationships/image" Target="../media/image66.emf"/><Relationship Id="rId3" Type="http://schemas.openxmlformats.org/officeDocument/2006/relationships/oleObject" Target="../embeddings/oleObject76.bin"/><Relationship Id="rId2" Type="http://schemas.openxmlformats.org/officeDocument/2006/relationships/image" Target="../media/image65.emf"/><Relationship Id="rId1" Type="http://schemas.openxmlformats.org/officeDocument/2006/relationships/oleObject" Target="../embeddings/oleObject75.bin"/></Relationships>
</file>

<file path=ppt/slides/_rels/slide54.xml.rels><?xml version="1.0" encoding="UTF-8" standalone="yes"?>
<Relationships xmlns="http://schemas.openxmlformats.org/package/2006/relationships"><Relationship Id="rId4" Type="http://schemas.openxmlformats.org/officeDocument/2006/relationships/vmlDrawing" Target="../drawings/vmlDrawing34.vml"/><Relationship Id="rId3" Type="http://schemas.openxmlformats.org/officeDocument/2006/relationships/slideLayout" Target="../slideLayouts/slideLayout3.xml"/><Relationship Id="rId2" Type="http://schemas.openxmlformats.org/officeDocument/2006/relationships/image" Target="../media/image72.emf"/><Relationship Id="rId1" Type="http://schemas.openxmlformats.org/officeDocument/2006/relationships/oleObject" Target="../embeddings/oleObject78.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83.bin"/><Relationship Id="rId8" Type="http://schemas.openxmlformats.org/officeDocument/2006/relationships/image" Target="../media/image75.wmf"/><Relationship Id="rId7" Type="http://schemas.openxmlformats.org/officeDocument/2006/relationships/oleObject" Target="../embeddings/oleObject82.bin"/><Relationship Id="rId6" Type="http://schemas.openxmlformats.org/officeDocument/2006/relationships/image" Target="../media/image74.wmf"/><Relationship Id="rId5" Type="http://schemas.openxmlformats.org/officeDocument/2006/relationships/oleObject" Target="../embeddings/oleObject81.bin"/><Relationship Id="rId4" Type="http://schemas.openxmlformats.org/officeDocument/2006/relationships/image" Target="../media/image73.wmf"/><Relationship Id="rId3" Type="http://schemas.openxmlformats.org/officeDocument/2006/relationships/oleObject" Target="../embeddings/oleObject80.bin"/><Relationship Id="rId2" Type="http://schemas.openxmlformats.org/officeDocument/2006/relationships/image" Target="../media/image70.wmf"/><Relationship Id="rId12" Type="http://schemas.openxmlformats.org/officeDocument/2006/relationships/vmlDrawing" Target="../drawings/vmlDrawing35.vml"/><Relationship Id="rId11" Type="http://schemas.openxmlformats.org/officeDocument/2006/relationships/slideLayout" Target="../slideLayouts/slideLayout3.xml"/><Relationship Id="rId10" Type="http://schemas.openxmlformats.org/officeDocument/2006/relationships/image" Target="../media/image76.emf"/><Relationship Id="rId1" Type="http://schemas.openxmlformats.org/officeDocument/2006/relationships/oleObject" Target="../embeddings/oleObject79.bin"/></Relationships>
</file>

<file path=ppt/slides/_rels/slide56.xml.rels><?xml version="1.0" encoding="UTF-8" standalone="yes"?>
<Relationships xmlns="http://schemas.openxmlformats.org/package/2006/relationships"><Relationship Id="rId9" Type="http://schemas.openxmlformats.org/officeDocument/2006/relationships/vmlDrawing" Target="../drawings/vmlDrawing36.vml"/><Relationship Id="rId8" Type="http://schemas.openxmlformats.org/officeDocument/2006/relationships/slideLayout" Target="../slideLayouts/slideLayout3.xml"/><Relationship Id="rId7" Type="http://schemas.openxmlformats.org/officeDocument/2006/relationships/image" Target="../media/image81.emf"/><Relationship Id="rId6" Type="http://schemas.openxmlformats.org/officeDocument/2006/relationships/oleObject" Target="../embeddings/oleObject85.bin"/><Relationship Id="rId5" Type="http://schemas.openxmlformats.org/officeDocument/2006/relationships/image" Target="../media/image80.emf"/><Relationship Id="rId4" Type="http://schemas.openxmlformats.org/officeDocument/2006/relationships/oleObject" Target="../embeddings/oleObject84.bin"/><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image" Target="../media/image77.png"/></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90.bin"/><Relationship Id="rId8" Type="http://schemas.openxmlformats.org/officeDocument/2006/relationships/image" Target="../media/image85.wmf"/><Relationship Id="rId7" Type="http://schemas.openxmlformats.org/officeDocument/2006/relationships/oleObject" Target="../embeddings/oleObject89.bin"/><Relationship Id="rId6" Type="http://schemas.openxmlformats.org/officeDocument/2006/relationships/image" Target="../media/image84.emf"/><Relationship Id="rId5" Type="http://schemas.openxmlformats.org/officeDocument/2006/relationships/oleObject" Target="../embeddings/oleObject88.bin"/><Relationship Id="rId4" Type="http://schemas.openxmlformats.org/officeDocument/2006/relationships/image" Target="../media/image83.emf"/><Relationship Id="rId3" Type="http://schemas.openxmlformats.org/officeDocument/2006/relationships/oleObject" Target="../embeddings/oleObject87.bin"/><Relationship Id="rId2" Type="http://schemas.openxmlformats.org/officeDocument/2006/relationships/image" Target="../media/image82.emf"/><Relationship Id="rId12" Type="http://schemas.openxmlformats.org/officeDocument/2006/relationships/vmlDrawing" Target="../drawings/vmlDrawing37.vml"/><Relationship Id="rId11" Type="http://schemas.openxmlformats.org/officeDocument/2006/relationships/slideLayout" Target="../slideLayouts/slideLayout3.xml"/><Relationship Id="rId10" Type="http://schemas.openxmlformats.org/officeDocument/2006/relationships/image" Target="../media/image86.wmf"/><Relationship Id="rId1" Type="http://schemas.openxmlformats.org/officeDocument/2006/relationships/oleObject" Target="../embeddings/oleObject86.bin"/></Relationships>
</file>

<file path=ppt/slides/_rels/slide58.xml.rels><?xml version="1.0" encoding="UTF-8" standalone="yes"?>
<Relationships xmlns="http://schemas.openxmlformats.org/package/2006/relationships"><Relationship Id="rId4" Type="http://schemas.openxmlformats.org/officeDocument/2006/relationships/vmlDrawing" Target="../drawings/vmlDrawing38.vml"/><Relationship Id="rId3" Type="http://schemas.openxmlformats.org/officeDocument/2006/relationships/slideLayout" Target="../slideLayouts/slideLayout3.xml"/><Relationship Id="rId2" Type="http://schemas.openxmlformats.org/officeDocument/2006/relationships/image" Target="../media/image87.wmf"/><Relationship Id="rId1" Type="http://schemas.openxmlformats.org/officeDocument/2006/relationships/oleObject" Target="../embeddings/oleObject91.bin"/></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9.png"/><Relationship Id="rId1" Type="http://schemas.openxmlformats.org/officeDocument/2006/relationships/image" Target="../media/image88.png"/></Relationships>
</file>

<file path=ppt/slides/_rels/slide6.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3.bin"/></Relationships>
</file>

<file path=ppt/slides/_rels/slide60.xml.rels><?xml version="1.0" encoding="UTF-8" standalone="yes"?>
<Relationships xmlns="http://schemas.openxmlformats.org/package/2006/relationships"><Relationship Id="rId9" Type="http://schemas.openxmlformats.org/officeDocument/2006/relationships/oleObject" Target="../embeddings/oleObject95.bin"/><Relationship Id="rId8" Type="http://schemas.openxmlformats.org/officeDocument/2006/relationships/image" Target="../media/image94.wmf"/><Relationship Id="rId7" Type="http://schemas.openxmlformats.org/officeDocument/2006/relationships/oleObject" Target="../embeddings/oleObject94.bin"/><Relationship Id="rId6" Type="http://schemas.openxmlformats.org/officeDocument/2006/relationships/image" Target="../media/image93.wmf"/><Relationship Id="rId5" Type="http://schemas.openxmlformats.org/officeDocument/2006/relationships/oleObject" Target="../embeddings/oleObject93.bin"/><Relationship Id="rId4" Type="http://schemas.openxmlformats.org/officeDocument/2006/relationships/image" Target="../media/image92.wmf"/><Relationship Id="rId3" Type="http://schemas.openxmlformats.org/officeDocument/2006/relationships/oleObject" Target="../embeddings/oleObject92.bin"/><Relationship Id="rId2" Type="http://schemas.openxmlformats.org/officeDocument/2006/relationships/image" Target="../media/image91.png"/><Relationship Id="rId14" Type="http://schemas.openxmlformats.org/officeDocument/2006/relationships/vmlDrawing" Target="../drawings/vmlDrawing39.vml"/><Relationship Id="rId13" Type="http://schemas.openxmlformats.org/officeDocument/2006/relationships/slideLayout" Target="../slideLayouts/slideLayout3.xml"/><Relationship Id="rId12" Type="http://schemas.openxmlformats.org/officeDocument/2006/relationships/image" Target="../media/image96.wmf"/><Relationship Id="rId11" Type="http://schemas.openxmlformats.org/officeDocument/2006/relationships/oleObject" Target="../embeddings/oleObject96.bin"/><Relationship Id="rId10" Type="http://schemas.openxmlformats.org/officeDocument/2006/relationships/image" Target="../media/image95.wmf"/><Relationship Id="rId1" Type="http://schemas.openxmlformats.org/officeDocument/2006/relationships/image" Target="../media/image90.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1.png"/><Relationship Id="rId1" Type="http://schemas.openxmlformats.org/officeDocument/2006/relationships/image" Target="../media/image97.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8" Type="http://schemas.openxmlformats.org/officeDocument/2006/relationships/vmlDrawing" Target="../drawings/vmlDrawing40.vml"/><Relationship Id="rId7" Type="http://schemas.openxmlformats.org/officeDocument/2006/relationships/slideLayout" Target="../slideLayouts/slideLayout3.xml"/><Relationship Id="rId6" Type="http://schemas.openxmlformats.org/officeDocument/2006/relationships/image" Target="../media/image100.wmf"/><Relationship Id="rId5" Type="http://schemas.openxmlformats.org/officeDocument/2006/relationships/oleObject" Target="../embeddings/oleObject99.bin"/><Relationship Id="rId4" Type="http://schemas.openxmlformats.org/officeDocument/2006/relationships/image" Target="../media/image99.emf"/><Relationship Id="rId3" Type="http://schemas.openxmlformats.org/officeDocument/2006/relationships/oleObject" Target="../embeddings/oleObject98.bin"/><Relationship Id="rId2" Type="http://schemas.openxmlformats.org/officeDocument/2006/relationships/image" Target="../media/image98.emf"/><Relationship Id="rId1" Type="http://schemas.openxmlformats.org/officeDocument/2006/relationships/oleObject" Target="../embeddings/oleObject97.bin"/></Relationships>
</file>

<file path=ppt/slides/_rels/slide65.xml.rels><?xml version="1.0" encoding="UTF-8" standalone="yes"?>
<Relationships xmlns="http://schemas.openxmlformats.org/package/2006/relationships"><Relationship Id="rId6" Type="http://schemas.openxmlformats.org/officeDocument/2006/relationships/vmlDrawing" Target="../drawings/vmlDrawing41.vml"/><Relationship Id="rId5" Type="http://schemas.openxmlformats.org/officeDocument/2006/relationships/slideLayout" Target="../slideLayouts/slideLayout3.xml"/><Relationship Id="rId4" Type="http://schemas.openxmlformats.org/officeDocument/2006/relationships/image" Target="../media/image102.wmf"/><Relationship Id="rId3" Type="http://schemas.openxmlformats.org/officeDocument/2006/relationships/oleObject" Target="../embeddings/oleObject101.bin"/><Relationship Id="rId2" Type="http://schemas.openxmlformats.org/officeDocument/2006/relationships/image" Target="../media/image101.emf"/><Relationship Id="rId1" Type="http://schemas.openxmlformats.org/officeDocument/2006/relationships/oleObject" Target="../embeddings/oleObject100.bin"/></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04.png"/><Relationship Id="rId1" Type="http://schemas.openxmlformats.org/officeDocument/2006/relationships/image" Target="../media/image10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5.png"/></Relationships>
</file>

<file path=ppt/slides/_rels/slide68.xml.rels><?xml version="1.0" encoding="UTF-8" standalone="yes"?>
<Relationships xmlns="http://schemas.openxmlformats.org/package/2006/relationships"><Relationship Id="rId4" Type="http://schemas.openxmlformats.org/officeDocument/2006/relationships/vmlDrawing" Target="../drawings/vmlDrawing42.vml"/><Relationship Id="rId3" Type="http://schemas.openxmlformats.org/officeDocument/2006/relationships/slideLayout" Target="../slideLayouts/slideLayout3.xml"/><Relationship Id="rId2" Type="http://schemas.openxmlformats.org/officeDocument/2006/relationships/image" Target="../media/image106.emf"/><Relationship Id="rId1" Type="http://schemas.openxmlformats.org/officeDocument/2006/relationships/oleObject" Target="../embeddings/oleObject102.bin"/></Relationships>
</file>

<file path=ppt/slides/_rels/slide69.xml.rels><?xml version="1.0" encoding="UTF-8" standalone="yes"?>
<Relationships xmlns="http://schemas.openxmlformats.org/package/2006/relationships"><Relationship Id="rId6" Type="http://schemas.openxmlformats.org/officeDocument/2006/relationships/vmlDrawing" Target="../drawings/vmlDrawing43.vml"/><Relationship Id="rId5" Type="http://schemas.openxmlformats.org/officeDocument/2006/relationships/slideLayout" Target="../slideLayouts/slideLayout3.xml"/><Relationship Id="rId4" Type="http://schemas.openxmlformats.org/officeDocument/2006/relationships/image" Target="../media/image108.emf"/><Relationship Id="rId3" Type="http://schemas.openxmlformats.org/officeDocument/2006/relationships/oleObject" Target="../embeddings/oleObject104.bin"/><Relationship Id="rId2" Type="http://schemas.openxmlformats.org/officeDocument/2006/relationships/image" Target="../media/image107.emf"/><Relationship Id="rId1" Type="http://schemas.openxmlformats.org/officeDocument/2006/relationships/oleObject" Target="../embeddings/oleObject103.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4.bin"/></Relationships>
</file>

<file path=ppt/slides/_rels/slide70.xml.rels><?xml version="1.0" encoding="UTF-8" standalone="yes"?>
<Relationships xmlns="http://schemas.openxmlformats.org/package/2006/relationships"><Relationship Id="rId5" Type="http://schemas.openxmlformats.org/officeDocument/2006/relationships/vmlDrawing" Target="../drawings/vmlDrawing44.vml"/><Relationship Id="rId4" Type="http://schemas.openxmlformats.org/officeDocument/2006/relationships/slideLayout" Target="../slideLayouts/slideLayout3.xml"/><Relationship Id="rId3" Type="http://schemas.openxmlformats.org/officeDocument/2006/relationships/image" Target="../media/image108.emf"/><Relationship Id="rId2" Type="http://schemas.openxmlformats.org/officeDocument/2006/relationships/oleObject" Target="../embeddings/oleObject105.bin"/><Relationship Id="rId1" Type="http://schemas.openxmlformats.org/officeDocument/2006/relationships/image" Target="../media/image109.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0.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3.xml"/><Relationship Id="rId2" Type="http://schemas.openxmlformats.org/officeDocument/2006/relationships/image" Target="../media/image11.emf"/><Relationship Id="rId1" Type="http://schemas.openxmlformats.org/officeDocument/2006/relationships/oleObject" Target="../embeddings/oleObject5.bin"/></Relationships>
</file>

<file path=ppt/slides/_rels/slide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3.xml"/><Relationship Id="rId2" Type="http://schemas.openxmlformats.org/officeDocument/2006/relationships/image" Target="../media/image10.emf"/><Relationship Id="rId1" Type="http://schemas.openxmlformats.org/officeDocument/2006/relationships/oleObject" Target="../embeddings/oleObject6.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3.1 </a:t>
            </a:r>
            <a:r>
              <a:rPr lang="zh-CN" altLang="en-US" sz="3200" dirty="0">
                <a:solidFill>
                  <a:schemeClr val="accent2"/>
                </a:solidFill>
                <a:latin typeface="Times New Roman" panose="02020603050405020304" pitchFamily="18" charset="0"/>
              </a:rPr>
              <a:t>半导体的基本知识</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a:t>
            </a:r>
            <a:r>
              <a:rPr lang="zh-CN" altLang="en-US" sz="3200" dirty="0" smtClean="0">
                <a:latin typeface="Times New Roman" panose="02020603050405020304" pitchFamily="18" charset="0"/>
              </a:rPr>
              <a:t>电路及其分析方法</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endParaRPr lang="zh-CN" altLang="en-US" sz="3200" dirty="0">
              <a:latin typeface="Times New Roman" panose="02020603050405020304" pitchFamily="18" charset="0"/>
            </a:endParaRPr>
          </a:p>
        </p:txBody>
      </p:sp>
      <p:sp>
        <p:nvSpPr>
          <p:cNvPr id="4099"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endParaRPr lang="zh-CN" altLang="en-US" sz="3600">
              <a:solidFill>
                <a:srgbClr val="000099"/>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endParaRPr lang="zh-CN" altLang="en-US" sz="2800" dirty="0">
              <a:solidFill>
                <a:srgbClr val="CC0000"/>
              </a:solidFill>
              <a:latin typeface="Times New Roman" panose="02020603050405020304" pitchFamily="18" charset="0"/>
            </a:endParaRP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
        <p:nvSpPr>
          <p:cNvPr id="4" name="Rectangle 15"/>
          <p:cNvSpPr>
            <a:spLocks noChangeArrowheads="1"/>
          </p:cNvSpPr>
          <p:nvPr/>
        </p:nvSpPr>
        <p:spPr bwMode="auto">
          <a:xfrm>
            <a:off x="503238" y="1311151"/>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楷体_GB2312"/>
              </a:rPr>
              <a:t>载流子</a:t>
            </a:r>
            <a:r>
              <a:rPr lang="zh-CN" altLang="en-US" sz="2400" b="1" dirty="0">
                <a:solidFill>
                  <a:srgbClr val="0000CC"/>
                </a:solidFill>
                <a:latin typeface="黑体" panose="02010609060101010101" pitchFamily="49" charset="-122"/>
                <a:ea typeface="黑体" panose="02010609060101010101" pitchFamily="49" charset="-122"/>
                <a:cs typeface="楷体_GB2312"/>
              </a:rPr>
              <a:t>的产生与复合</a:t>
            </a:r>
            <a:endParaRPr lang="zh-CN" altLang="en-US" sz="2400" b="1" dirty="0">
              <a:solidFill>
                <a:srgbClr val="0000CC"/>
              </a:solidFill>
              <a:latin typeface="黑体" panose="02010609060101010101" pitchFamily="49" charset="-122"/>
              <a:ea typeface="黑体" panose="02010609060101010101" pitchFamily="49" charset="-122"/>
              <a:cs typeface="楷体_GB2312"/>
            </a:endParaRPr>
          </a:p>
        </p:txBody>
      </p:sp>
      <p:sp>
        <p:nvSpPr>
          <p:cNvPr id="8" name="Text Box 62"/>
          <p:cNvSpPr txBox="1">
            <a:spLocks noChangeArrowheads="1"/>
          </p:cNvSpPr>
          <p:nvPr/>
        </p:nvSpPr>
        <p:spPr bwMode="auto">
          <a:xfrm>
            <a:off x="488950" y="2024844"/>
            <a:ext cx="3975100" cy="305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当温度升高时，将产生更多的自由电子和空穴，意味着载流子的浓度升高，晶体的导电能力也会增强。即本征半导体的电导率将随温度的升高而增加。</a:t>
            </a:r>
            <a:endParaRPr kumimoji="1" lang="zh-CN" altLang="en-US" sz="2400" dirty="0">
              <a:solidFill>
                <a:srgbClr val="000000"/>
              </a:solidFill>
              <a:latin typeface="楷体_GB2312"/>
            </a:endParaRPr>
          </a:p>
        </p:txBody>
      </p:sp>
      <p:graphicFrame>
        <p:nvGraphicFramePr>
          <p:cNvPr id="9" name="Object 23"/>
          <p:cNvGraphicFramePr>
            <a:graphicFrameLocks noChangeAspect="1"/>
          </p:cNvGraphicFramePr>
          <p:nvPr/>
        </p:nvGraphicFramePr>
        <p:xfrm>
          <a:off x="4456113" y="1942232"/>
          <a:ext cx="4462462" cy="2805112"/>
        </p:xfrm>
        <a:graphic>
          <a:graphicData uri="http://schemas.openxmlformats.org/presentationml/2006/ole">
            <mc:AlternateContent xmlns:mc="http://schemas.openxmlformats.org/markup-compatibility/2006">
              <mc:Choice xmlns:v="urn:schemas-microsoft-com:vml" Requires="v">
                <p:oleObj spid="_x0000_s130119" name="图片" r:id="rId1" imgW="2771775" imgH="2006600" progId="Word.Picture.8">
                  <p:embed/>
                </p:oleObj>
              </mc:Choice>
              <mc:Fallback>
                <p:oleObj name="图片" r:id="rId1" imgW="2771775" imgH="2006600" progId="Word.Picture.8">
                  <p:embed/>
                  <p:pic>
                    <p:nvPicPr>
                      <p:cNvPr id="0" name="图片 130118"/>
                      <p:cNvPicPr>
                        <a:picLocks noChangeAspect="1" noChangeArrowheads="1"/>
                      </p:cNvPicPr>
                      <p:nvPr/>
                    </p:nvPicPr>
                    <p:blipFill>
                      <a:blip r:embed="rId2">
                        <a:extLst>
                          <a:ext uri="{28A0092B-C50C-407E-A947-70E740481C1C}">
                            <a14:useLocalDpi xmlns:a14="http://schemas.microsoft.com/office/drawing/2010/main" val="0"/>
                          </a:ext>
                        </a:extLst>
                      </a:blip>
                      <a:srcRect t="5548" b="7338"/>
                      <a:stretch>
                        <a:fillRect/>
                      </a:stretch>
                    </p:blipFill>
                    <p:spPr bwMode="auto">
                      <a:xfrm>
                        <a:off x="4456113" y="1942232"/>
                        <a:ext cx="4462462"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strips(downRight)">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endParaRPr lang="zh-CN" altLang="en-US" sz="3600" dirty="0">
              <a:solidFill>
                <a:srgbClr val="0000CC"/>
              </a:solidFill>
              <a:latin typeface="Times New Roman" panose="02020603050405020304" pitchFamily="18" charset="0"/>
            </a:endParaRPr>
          </a:p>
        </p:txBody>
      </p:sp>
      <p:sp>
        <p:nvSpPr>
          <p:cNvPr id="4"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
        <p:nvSpPr>
          <p:cNvPr id="6" name="Text Box 69"/>
          <p:cNvSpPr txBox="1">
            <a:spLocks noChangeArrowheads="1"/>
          </p:cNvSpPr>
          <p:nvPr/>
        </p:nvSpPr>
        <p:spPr bwMode="auto">
          <a:xfrm>
            <a:off x="647700" y="1413284"/>
            <a:ext cx="7905750" cy="21431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50000"/>
              </a:spcBef>
              <a:buClrTx/>
              <a:buFontTx/>
              <a:buNone/>
            </a:pPr>
            <a:r>
              <a:rPr kumimoji="1" lang="en-US" altLang="zh-CN" sz="2800" dirty="0">
                <a:latin typeface="楷体_GB2312"/>
              </a:rPr>
              <a:t>     </a:t>
            </a:r>
            <a:r>
              <a:rPr kumimoji="1" lang="zh-CN" altLang="en-US" sz="2800" dirty="0">
                <a:latin typeface="楷体_GB2312"/>
              </a:rPr>
              <a:t>在本征半导体中掺入某些微量元素作为杂质，可使半导体的导电性发生显著变化。掺入的杂质主要是三价或五价元素。掺入杂质的本征半导体称为</a:t>
            </a:r>
            <a:r>
              <a:rPr kumimoji="1" lang="zh-CN" altLang="en-US" sz="2800" dirty="0">
                <a:solidFill>
                  <a:srgbClr val="FF0000"/>
                </a:solidFill>
                <a:latin typeface="楷体_GB2312"/>
              </a:rPr>
              <a:t>杂质半导体</a:t>
            </a:r>
            <a:r>
              <a:rPr kumimoji="1" lang="zh-CN" altLang="en-US" sz="2800" dirty="0">
                <a:latin typeface="楷体_GB2312"/>
              </a:rPr>
              <a:t>。</a:t>
            </a:r>
            <a:endParaRPr kumimoji="1" lang="zh-CN" altLang="en-US" sz="2800" dirty="0">
              <a:latin typeface="楷体_GB2312"/>
            </a:endParaRPr>
          </a:p>
        </p:txBody>
      </p:sp>
      <p:sp>
        <p:nvSpPr>
          <p:cNvPr id="7" name="Text Box 70"/>
          <p:cNvSpPr txBox="1">
            <a:spLocks noChangeArrowheads="1"/>
          </p:cNvSpPr>
          <p:nvPr/>
        </p:nvSpPr>
        <p:spPr bwMode="auto">
          <a:xfrm>
            <a:off x="647700" y="3750084"/>
            <a:ext cx="7905750" cy="11176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a:solidFill>
                  <a:srgbClr val="FF0000"/>
                </a:solidFill>
                <a:latin typeface="楷体_GB2312"/>
              </a:rPr>
              <a:t>    N</a:t>
            </a:r>
            <a:r>
              <a:rPr kumimoji="1" lang="zh-CN" altLang="en-US" sz="2800">
                <a:solidFill>
                  <a:srgbClr val="FF0000"/>
                </a:solidFill>
                <a:latin typeface="楷体_GB2312"/>
              </a:rPr>
              <a:t>型半导体</a:t>
            </a:r>
            <a:r>
              <a:rPr kumimoji="1" lang="en-US" altLang="zh-CN" sz="2800">
                <a:latin typeface="Times New Roman" panose="02020603050405020304" pitchFamily="18" charset="0"/>
              </a:rPr>
              <a:t>——</a:t>
            </a:r>
            <a:r>
              <a:rPr kumimoji="1" lang="zh-CN" altLang="en-US" sz="2800">
                <a:latin typeface="楷体_GB2312"/>
              </a:rPr>
              <a:t>掺入五价杂质元素（如磷）的半导体。</a:t>
            </a:r>
            <a:endParaRPr kumimoji="1" lang="zh-CN" altLang="en-US" sz="2800">
              <a:latin typeface="楷体_GB2312"/>
            </a:endParaRPr>
          </a:p>
        </p:txBody>
      </p:sp>
      <p:sp>
        <p:nvSpPr>
          <p:cNvPr id="8" name="Text Box 71"/>
          <p:cNvSpPr txBox="1">
            <a:spLocks noChangeArrowheads="1"/>
          </p:cNvSpPr>
          <p:nvPr/>
        </p:nvSpPr>
        <p:spPr bwMode="auto">
          <a:xfrm>
            <a:off x="647700" y="4867684"/>
            <a:ext cx="8077200" cy="11176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a:latin typeface="楷体_GB2312"/>
              </a:rPr>
              <a:t>    </a:t>
            </a:r>
            <a:r>
              <a:rPr kumimoji="1" lang="en-US" altLang="zh-CN" sz="2800">
                <a:solidFill>
                  <a:srgbClr val="FF0000"/>
                </a:solidFill>
                <a:latin typeface="楷体_GB2312"/>
              </a:rPr>
              <a:t>P</a:t>
            </a:r>
            <a:r>
              <a:rPr kumimoji="1" lang="zh-CN" altLang="en-US" sz="2800">
                <a:solidFill>
                  <a:srgbClr val="FF0000"/>
                </a:solidFill>
                <a:latin typeface="楷体_GB2312"/>
              </a:rPr>
              <a:t>型半导体</a:t>
            </a:r>
            <a:r>
              <a:rPr kumimoji="1" lang="en-US" altLang="zh-CN" sz="2800">
                <a:latin typeface="Times New Roman" panose="02020603050405020304" pitchFamily="18" charset="0"/>
              </a:rPr>
              <a:t>——</a:t>
            </a:r>
            <a:r>
              <a:rPr kumimoji="1" lang="zh-CN" altLang="en-US" sz="2800">
                <a:latin typeface="楷体_GB2312"/>
              </a:rPr>
              <a:t>掺入三价杂质元素（如硼）的半导体。</a:t>
            </a:r>
            <a:endParaRPr kumimoji="1" lang="zh-CN" altLang="en-US" sz="2800">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arn(outVertic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37"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arn(outVertic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362" name="Object 34"/>
          <p:cNvGraphicFramePr>
            <a:graphicFrameLocks noChangeAspect="1"/>
          </p:cNvGraphicFramePr>
          <p:nvPr/>
        </p:nvGraphicFramePr>
        <p:xfrm>
          <a:off x="3059113" y="820415"/>
          <a:ext cx="5894387" cy="2968625"/>
        </p:xfrm>
        <a:graphic>
          <a:graphicData uri="http://schemas.openxmlformats.org/presentationml/2006/ole">
            <mc:AlternateContent xmlns:mc="http://schemas.openxmlformats.org/markup-compatibility/2006">
              <mc:Choice xmlns:v="urn:schemas-microsoft-com:vml" Requires="v">
                <p:oleObj spid="_x0000_s83023" name="图片" r:id="rId1" imgW="3276600" imgH="1901825" progId="Word.Picture.8">
                  <p:embed/>
                </p:oleObj>
              </mc:Choice>
              <mc:Fallback>
                <p:oleObj name="图片" r:id="rId1" imgW="3276600" imgH="1901825" progId="Word.Picture.8">
                  <p:embed/>
                  <p:pic>
                    <p:nvPicPr>
                      <p:cNvPr id="0" name="图片 83022"/>
                      <p:cNvPicPr>
                        <a:picLocks noChangeAspect="1" noChangeArrowheads="1"/>
                      </p:cNvPicPr>
                      <p:nvPr/>
                    </p:nvPicPr>
                    <p:blipFill>
                      <a:blip r:embed="rId2">
                        <a:extLst>
                          <a:ext uri="{28A0092B-C50C-407E-A947-70E740481C1C}">
                            <a14:useLocalDpi xmlns:a14="http://schemas.microsoft.com/office/drawing/2010/main" val="0"/>
                          </a:ext>
                        </a:extLst>
                      </a:blip>
                      <a:srcRect t="5853" b="7741"/>
                      <a:stretch>
                        <a:fillRect/>
                      </a:stretch>
                    </p:blipFill>
                    <p:spPr bwMode="auto">
                      <a:xfrm>
                        <a:off x="3059113" y="820415"/>
                        <a:ext cx="5894387" cy="296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63" name="Rectangle 14"/>
          <p:cNvSpPr>
            <a:spLocks noChangeArrowheads="1"/>
          </p:cNvSpPr>
          <p:nvPr/>
        </p:nvSpPr>
        <p:spPr bwMode="auto">
          <a:xfrm>
            <a:off x="503238" y="1311151"/>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b="1" dirty="0" smtClean="0">
                <a:solidFill>
                  <a:srgbClr val="0000CC"/>
                </a:solidFill>
                <a:latin typeface="黑体" panose="02010609060101010101" pitchFamily="49" charset="-122"/>
                <a:ea typeface="黑体" panose="02010609060101010101" pitchFamily="49" charset="-122"/>
                <a:cs typeface="楷体_GB2312"/>
              </a:rPr>
              <a:t>P</a:t>
            </a:r>
            <a:r>
              <a:rPr lang="zh-CN" altLang="en-US" sz="2400" b="1" dirty="0">
                <a:solidFill>
                  <a:srgbClr val="0000CC"/>
                </a:solidFill>
                <a:latin typeface="黑体" panose="02010609060101010101" pitchFamily="49" charset="-122"/>
                <a:ea typeface="黑体" panose="02010609060101010101" pitchFamily="49" charset="-122"/>
                <a:cs typeface="楷体_GB2312"/>
              </a:rPr>
              <a:t>型半导体</a:t>
            </a:r>
            <a:endParaRPr lang="zh-CN" altLang="en-US" sz="2400" b="1" dirty="0">
              <a:solidFill>
                <a:srgbClr val="0000CC"/>
              </a:solidFill>
              <a:latin typeface="黑体" panose="02010609060101010101" pitchFamily="49" charset="-122"/>
              <a:ea typeface="黑体" panose="02010609060101010101" pitchFamily="49" charset="-122"/>
              <a:cs typeface="楷体_GB2312"/>
            </a:endParaRPr>
          </a:p>
        </p:txBody>
      </p:sp>
      <p:sp>
        <p:nvSpPr>
          <p:cNvPr id="15365" name="Rectangle 30"/>
          <p:cNvSpPr>
            <a:spLocks noChangeArrowheads="1"/>
          </p:cNvSpPr>
          <p:nvPr/>
        </p:nvSpPr>
        <p:spPr bwMode="auto">
          <a:xfrm>
            <a:off x="0" y="26431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89887" name="Text Box 31"/>
          <p:cNvSpPr txBox="1">
            <a:spLocks noChangeArrowheads="1"/>
          </p:cNvSpPr>
          <p:nvPr/>
        </p:nvSpPr>
        <p:spPr bwMode="auto">
          <a:xfrm>
            <a:off x="257175" y="1780430"/>
            <a:ext cx="2659063" cy="2465388"/>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因三价杂质原子在与硅原子形成共价键时，缺少一个价电子而在共价键中留下一个空穴</a:t>
            </a:r>
            <a:endParaRPr kumimoji="1" lang="zh-CN" altLang="en-US" sz="2400" dirty="0">
              <a:latin typeface="楷体_GB2312"/>
            </a:endParaRPr>
          </a:p>
        </p:txBody>
      </p:sp>
      <p:sp>
        <p:nvSpPr>
          <p:cNvPr id="889888" name="Text Box 32"/>
          <p:cNvSpPr txBox="1">
            <a:spLocks noChangeArrowheads="1"/>
          </p:cNvSpPr>
          <p:nvPr/>
        </p:nvSpPr>
        <p:spPr bwMode="auto">
          <a:xfrm>
            <a:off x="293688" y="4210583"/>
            <a:ext cx="8599487" cy="94932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在</a:t>
            </a:r>
            <a:r>
              <a:rPr kumimoji="1" lang="en-US" altLang="zh-CN" sz="2400" dirty="0">
                <a:latin typeface="楷体_GB2312"/>
              </a:rPr>
              <a:t>P</a:t>
            </a:r>
            <a:r>
              <a:rPr kumimoji="1" lang="zh-CN" altLang="en-US" sz="2400" dirty="0">
                <a:latin typeface="楷体_GB2312"/>
              </a:rPr>
              <a:t>型半导体中</a:t>
            </a:r>
            <a:r>
              <a:rPr kumimoji="1" lang="zh-CN" altLang="en-US" sz="2400" dirty="0">
                <a:solidFill>
                  <a:srgbClr val="FF0000"/>
                </a:solidFill>
                <a:latin typeface="楷体_GB2312"/>
              </a:rPr>
              <a:t>空穴是多数载流子，</a:t>
            </a:r>
            <a:r>
              <a:rPr kumimoji="1" lang="zh-CN" altLang="en-US" sz="2400" dirty="0">
                <a:latin typeface="楷体_GB2312"/>
              </a:rPr>
              <a:t>它主要由掺杂形成；</a:t>
            </a:r>
            <a:r>
              <a:rPr kumimoji="1" lang="zh-CN" altLang="en-US" sz="2400" dirty="0">
                <a:solidFill>
                  <a:srgbClr val="FF3300"/>
                </a:solidFill>
                <a:latin typeface="楷体_GB2312"/>
              </a:rPr>
              <a:t>自由</a:t>
            </a:r>
            <a:r>
              <a:rPr kumimoji="1" lang="zh-CN" altLang="en-US" sz="2400" dirty="0">
                <a:solidFill>
                  <a:srgbClr val="FF0000"/>
                </a:solidFill>
                <a:latin typeface="楷体_GB2312"/>
              </a:rPr>
              <a:t>电子是少数载流子， </a:t>
            </a:r>
            <a:r>
              <a:rPr kumimoji="1" lang="zh-CN" altLang="en-US" sz="2400" dirty="0">
                <a:latin typeface="楷体_GB2312"/>
              </a:rPr>
              <a:t>由热激发形成。</a:t>
            </a:r>
            <a:endParaRPr kumimoji="1" lang="zh-CN" altLang="en-US" sz="2400" dirty="0">
              <a:latin typeface="楷体_GB2312"/>
            </a:endParaRPr>
          </a:p>
        </p:txBody>
      </p:sp>
      <p:sp>
        <p:nvSpPr>
          <p:cNvPr id="889889" name="Text Box 33"/>
          <p:cNvSpPr txBox="1">
            <a:spLocks noChangeArrowheads="1"/>
          </p:cNvSpPr>
          <p:nvPr/>
        </p:nvSpPr>
        <p:spPr bwMode="auto">
          <a:xfrm>
            <a:off x="293688" y="5159908"/>
            <a:ext cx="8339137"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空穴很容易俘获电子，使杂质原子成为</a:t>
            </a:r>
            <a:r>
              <a:rPr kumimoji="1" lang="zh-CN" altLang="en-US" sz="2400" dirty="0">
                <a:solidFill>
                  <a:srgbClr val="FF0000"/>
                </a:solidFill>
                <a:latin typeface="楷体_GB2312"/>
              </a:rPr>
              <a:t>负离子</a:t>
            </a:r>
            <a:r>
              <a:rPr kumimoji="1" lang="zh-CN" altLang="en-US" sz="2400" dirty="0">
                <a:latin typeface="楷体_GB2312"/>
              </a:rPr>
              <a:t>。三价杂质因而也称为</a:t>
            </a:r>
            <a:r>
              <a:rPr kumimoji="1" lang="zh-CN" altLang="en-US" sz="2400" dirty="0">
                <a:solidFill>
                  <a:srgbClr val="FF0000"/>
                </a:solidFill>
                <a:latin typeface="楷体_GB2312"/>
              </a:rPr>
              <a:t>受主杂质</a:t>
            </a:r>
            <a:r>
              <a:rPr kumimoji="1" lang="zh-CN" altLang="en-US" sz="2400" dirty="0">
                <a:latin typeface="楷体_GB2312"/>
              </a:rPr>
              <a:t>。</a:t>
            </a:r>
            <a:endParaRPr kumimoji="1" lang="zh-CN" altLang="en-US" sz="2400" dirty="0">
              <a:latin typeface="楷体_GB2312"/>
            </a:endParaRPr>
          </a:p>
        </p:txBody>
      </p:sp>
      <p:sp>
        <p:nvSpPr>
          <p:cNvPr id="9"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endParaRPr lang="zh-CN" altLang="en-US" sz="3600" dirty="0">
              <a:solidFill>
                <a:srgbClr val="0000CC"/>
              </a:solidFill>
              <a:latin typeface="Times New Roman" panose="02020603050405020304" pitchFamily="18" charset="0"/>
            </a:endParaRPr>
          </a:p>
        </p:txBody>
      </p:sp>
      <p:sp>
        <p:nvSpPr>
          <p:cNvPr id="10"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89887"/>
                                        </p:tgtEl>
                                        <p:attrNameLst>
                                          <p:attrName>style.visibility</p:attrName>
                                        </p:attrNameLst>
                                      </p:cBhvr>
                                      <p:to>
                                        <p:strVal val="visible"/>
                                      </p:to>
                                    </p:set>
                                    <p:anim calcmode="lin" valueType="num">
                                      <p:cBhvr additive="base">
                                        <p:cTn id="7" dur="500" fill="hold"/>
                                        <p:tgtEl>
                                          <p:spTgt spid="889887"/>
                                        </p:tgtEl>
                                        <p:attrNameLst>
                                          <p:attrName>ppt_x</p:attrName>
                                        </p:attrNameLst>
                                      </p:cBhvr>
                                      <p:tavLst>
                                        <p:tav tm="0">
                                          <p:val>
                                            <p:strVal val="0-#ppt_w/2"/>
                                          </p:val>
                                        </p:tav>
                                        <p:tav tm="100000">
                                          <p:val>
                                            <p:strVal val="#ppt_x"/>
                                          </p:val>
                                        </p:tav>
                                      </p:tavLst>
                                    </p:anim>
                                    <p:anim calcmode="lin" valueType="num">
                                      <p:cBhvr additive="base">
                                        <p:cTn id="8" dur="500" fill="hold"/>
                                        <p:tgtEl>
                                          <p:spTgt spid="88988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889888"/>
                                        </p:tgtEl>
                                        <p:attrNameLst>
                                          <p:attrName>style.visibility</p:attrName>
                                        </p:attrNameLst>
                                      </p:cBhvr>
                                      <p:to>
                                        <p:strVal val="visible"/>
                                      </p:to>
                                    </p:set>
                                    <p:animEffect transition="in" filter="dissolve">
                                      <p:cBhvr>
                                        <p:cTn id="13" dur="500"/>
                                        <p:tgtEl>
                                          <p:spTgt spid="889888"/>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889889"/>
                                        </p:tgtEl>
                                        <p:attrNameLst>
                                          <p:attrName>style.visibility</p:attrName>
                                        </p:attrNameLst>
                                      </p:cBhvr>
                                      <p:to>
                                        <p:strVal val="visible"/>
                                      </p:to>
                                    </p:set>
                                    <p:anim calcmode="lin" valueType="num">
                                      <p:cBhvr additive="base">
                                        <p:cTn id="18" dur="500" fill="hold"/>
                                        <p:tgtEl>
                                          <p:spTgt spid="889889"/>
                                        </p:tgtEl>
                                        <p:attrNameLst>
                                          <p:attrName>ppt_x</p:attrName>
                                        </p:attrNameLst>
                                      </p:cBhvr>
                                      <p:tavLst>
                                        <p:tav tm="0">
                                          <p:val>
                                            <p:strVal val="#ppt_x"/>
                                          </p:val>
                                        </p:tav>
                                        <p:tav tm="100000">
                                          <p:val>
                                            <p:strVal val="#ppt_x"/>
                                          </p:val>
                                        </p:tav>
                                      </p:tavLst>
                                    </p:anim>
                                    <p:anim calcmode="lin" valueType="num">
                                      <p:cBhvr additive="base">
                                        <p:cTn id="19" dur="500" fill="hold"/>
                                        <p:tgtEl>
                                          <p:spTgt spid="88988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9887" grpId="0" autoUpdateAnimBg="0"/>
      <p:bldP spid="889888" grpId="0" autoUpdateAnimBg="0"/>
      <p:bldP spid="889889"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4"/>
          <p:cNvSpPr>
            <a:spLocks noChangeArrowheads="1"/>
          </p:cNvSpPr>
          <p:nvPr/>
        </p:nvSpPr>
        <p:spPr bwMode="auto">
          <a:xfrm>
            <a:off x="503238" y="1268760"/>
            <a:ext cx="157767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en-US" altLang="zh-CN" sz="2400" b="1" dirty="0" smtClean="0">
                <a:solidFill>
                  <a:srgbClr val="0000CC"/>
                </a:solidFill>
                <a:latin typeface="黑体" panose="02010609060101010101" pitchFamily="49" charset="-122"/>
                <a:ea typeface="黑体" panose="02010609060101010101" pitchFamily="49" charset="-122"/>
                <a:cs typeface="楷体_GB2312"/>
              </a:rPr>
              <a:t>N</a:t>
            </a:r>
            <a:r>
              <a:rPr lang="zh-CN" altLang="en-US" sz="2400" b="1" dirty="0" smtClean="0">
                <a:solidFill>
                  <a:srgbClr val="0000CC"/>
                </a:solidFill>
                <a:latin typeface="黑体" panose="02010609060101010101" pitchFamily="49" charset="-122"/>
                <a:ea typeface="黑体" panose="02010609060101010101" pitchFamily="49" charset="-122"/>
                <a:cs typeface="楷体_GB2312"/>
              </a:rPr>
              <a:t>型</a:t>
            </a:r>
            <a:r>
              <a:rPr lang="zh-CN" altLang="en-US" sz="2400" b="1" dirty="0">
                <a:solidFill>
                  <a:srgbClr val="0000CC"/>
                </a:solidFill>
                <a:latin typeface="黑体" panose="02010609060101010101" pitchFamily="49" charset="-122"/>
                <a:ea typeface="黑体" panose="02010609060101010101" pitchFamily="49" charset="-122"/>
                <a:cs typeface="楷体_GB2312"/>
              </a:rPr>
              <a:t>半导体</a:t>
            </a:r>
            <a:endParaRPr lang="zh-CN" altLang="en-US" sz="2400" b="1" dirty="0">
              <a:solidFill>
                <a:srgbClr val="0000CC"/>
              </a:solidFill>
              <a:latin typeface="黑体" panose="02010609060101010101" pitchFamily="49" charset="-122"/>
              <a:ea typeface="黑体" panose="02010609060101010101" pitchFamily="49" charset="-122"/>
              <a:cs typeface="楷体_GB2312"/>
            </a:endParaRPr>
          </a:p>
        </p:txBody>
      </p:sp>
      <p:sp>
        <p:nvSpPr>
          <p:cNvPr id="3"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endParaRPr lang="zh-CN" altLang="en-US" sz="3600" dirty="0">
              <a:solidFill>
                <a:srgbClr val="0000CC"/>
              </a:solidFill>
              <a:latin typeface="Times New Roman" panose="02020603050405020304" pitchFamily="18" charset="0"/>
            </a:endParaRPr>
          </a:p>
        </p:txBody>
      </p:sp>
      <p:sp>
        <p:nvSpPr>
          <p:cNvPr id="4"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
        <p:nvSpPr>
          <p:cNvPr id="5" name="Text Box 28"/>
          <p:cNvSpPr txBox="1">
            <a:spLocks noChangeArrowheads="1"/>
          </p:cNvSpPr>
          <p:nvPr/>
        </p:nvSpPr>
        <p:spPr bwMode="auto">
          <a:xfrm>
            <a:off x="499080" y="1753307"/>
            <a:ext cx="3725106" cy="263149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dirty="0">
                <a:latin typeface="楷体_GB2312"/>
              </a:rPr>
              <a:t>    </a:t>
            </a:r>
            <a:r>
              <a:rPr kumimoji="1" lang="zh-CN" altLang="en-US" sz="2200" dirty="0">
                <a:latin typeface="楷体_GB2312"/>
              </a:rPr>
              <a:t>因五价杂质原子中只有四个价电子能与周围四个半导体原子中的价电子形成共价键，而多余的一个价电子因无共价键束缚而很容易形成自由电子。</a:t>
            </a:r>
            <a:endParaRPr kumimoji="1" lang="zh-CN" altLang="en-US" sz="2200" dirty="0">
              <a:latin typeface="楷体_GB2312"/>
            </a:endParaRPr>
          </a:p>
        </p:txBody>
      </p:sp>
      <p:sp>
        <p:nvSpPr>
          <p:cNvPr id="6" name="Text Box 29"/>
          <p:cNvSpPr txBox="1">
            <a:spLocks noChangeArrowheads="1"/>
          </p:cNvSpPr>
          <p:nvPr/>
        </p:nvSpPr>
        <p:spPr bwMode="auto">
          <a:xfrm>
            <a:off x="496277" y="4401108"/>
            <a:ext cx="8336794" cy="938719"/>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dirty="0">
                <a:latin typeface="楷体_GB2312"/>
              </a:rPr>
              <a:t>    </a:t>
            </a:r>
            <a:r>
              <a:rPr kumimoji="1" lang="zh-CN" altLang="en-US" sz="2200" dirty="0">
                <a:latin typeface="楷体_GB2312"/>
              </a:rPr>
              <a:t>在</a:t>
            </a:r>
            <a:r>
              <a:rPr kumimoji="1" lang="en-US" altLang="zh-CN" sz="2200" dirty="0">
                <a:latin typeface="楷体_GB2312"/>
              </a:rPr>
              <a:t>N</a:t>
            </a:r>
            <a:r>
              <a:rPr kumimoji="1" lang="zh-CN" altLang="en-US" sz="2200" dirty="0">
                <a:latin typeface="楷体_GB2312"/>
              </a:rPr>
              <a:t>型半导体中</a:t>
            </a:r>
            <a:r>
              <a:rPr kumimoji="1" lang="zh-CN" altLang="en-US" sz="2200" dirty="0">
                <a:solidFill>
                  <a:srgbClr val="FF3300"/>
                </a:solidFill>
                <a:latin typeface="楷体_GB2312"/>
              </a:rPr>
              <a:t>自由</a:t>
            </a:r>
            <a:r>
              <a:rPr kumimoji="1" lang="zh-CN" altLang="en-US" sz="2200" dirty="0">
                <a:solidFill>
                  <a:srgbClr val="FF0000"/>
                </a:solidFill>
                <a:latin typeface="楷体_GB2312"/>
              </a:rPr>
              <a:t>电子是多数载流子，</a:t>
            </a:r>
            <a:r>
              <a:rPr kumimoji="1" lang="zh-CN" altLang="en-US" sz="2200" dirty="0">
                <a:latin typeface="楷体_GB2312"/>
              </a:rPr>
              <a:t>它主要由杂质原子提供；</a:t>
            </a:r>
            <a:r>
              <a:rPr kumimoji="1" lang="zh-CN" altLang="en-US" sz="2200" dirty="0">
                <a:solidFill>
                  <a:srgbClr val="FF0000"/>
                </a:solidFill>
                <a:latin typeface="楷体_GB2312"/>
              </a:rPr>
              <a:t>空穴是少数载流子</a:t>
            </a:r>
            <a:r>
              <a:rPr kumimoji="1" lang="en-US" altLang="zh-CN" sz="2200" dirty="0">
                <a:solidFill>
                  <a:srgbClr val="FF0000"/>
                </a:solidFill>
                <a:latin typeface="楷体_GB2312"/>
              </a:rPr>
              <a:t>, </a:t>
            </a:r>
            <a:r>
              <a:rPr kumimoji="1" lang="zh-CN" altLang="en-US" sz="2200" dirty="0">
                <a:latin typeface="楷体_GB2312"/>
              </a:rPr>
              <a:t>由热激发形成。</a:t>
            </a:r>
            <a:endParaRPr kumimoji="1" lang="zh-CN" altLang="en-US" sz="2200" dirty="0">
              <a:latin typeface="楷体_GB2312"/>
            </a:endParaRPr>
          </a:p>
        </p:txBody>
      </p:sp>
      <p:sp>
        <p:nvSpPr>
          <p:cNvPr id="7" name="Text Box 30"/>
          <p:cNvSpPr txBox="1">
            <a:spLocks noChangeArrowheads="1"/>
          </p:cNvSpPr>
          <p:nvPr/>
        </p:nvSpPr>
        <p:spPr bwMode="auto">
          <a:xfrm>
            <a:off x="496277" y="5367895"/>
            <a:ext cx="8336794" cy="938719"/>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200">
                <a:latin typeface="楷体_GB2312"/>
              </a:rPr>
              <a:t>    </a:t>
            </a:r>
            <a:r>
              <a:rPr kumimoji="1" lang="zh-CN" altLang="en-US" sz="2200">
                <a:latin typeface="楷体_GB2312"/>
              </a:rPr>
              <a:t>提供自由电子的五价杂质原子因带正电荷而成为</a:t>
            </a:r>
            <a:r>
              <a:rPr kumimoji="1" lang="zh-CN" altLang="en-US" sz="2200">
                <a:solidFill>
                  <a:srgbClr val="FF0000"/>
                </a:solidFill>
                <a:latin typeface="楷体_GB2312"/>
              </a:rPr>
              <a:t>正离子</a:t>
            </a:r>
            <a:r>
              <a:rPr kumimoji="1" lang="zh-CN" altLang="en-US" sz="2200">
                <a:latin typeface="楷体_GB2312"/>
              </a:rPr>
              <a:t>，因此五价杂质原子也称为</a:t>
            </a:r>
            <a:r>
              <a:rPr kumimoji="1" lang="zh-CN" altLang="en-US" sz="2200">
                <a:solidFill>
                  <a:srgbClr val="FF0000"/>
                </a:solidFill>
                <a:latin typeface="楷体_GB2312"/>
              </a:rPr>
              <a:t>施主杂质</a:t>
            </a:r>
            <a:r>
              <a:rPr kumimoji="1" lang="zh-CN" altLang="en-US" sz="2200">
                <a:latin typeface="楷体_GB2312"/>
              </a:rPr>
              <a:t>。</a:t>
            </a:r>
            <a:endParaRPr kumimoji="1" lang="zh-CN" altLang="en-US" sz="2200">
              <a:latin typeface="楷体_GB2312"/>
            </a:endParaRPr>
          </a:p>
        </p:txBody>
      </p:sp>
      <p:graphicFrame>
        <p:nvGraphicFramePr>
          <p:cNvPr id="8" name="Object 33"/>
          <p:cNvGraphicFramePr>
            <a:graphicFrameLocks noChangeAspect="1"/>
          </p:cNvGraphicFramePr>
          <p:nvPr/>
        </p:nvGraphicFramePr>
        <p:xfrm>
          <a:off x="4175956" y="1135497"/>
          <a:ext cx="4494213" cy="3049587"/>
        </p:xfrm>
        <a:graphic>
          <a:graphicData uri="http://schemas.openxmlformats.org/presentationml/2006/ole">
            <mc:AlternateContent xmlns:mc="http://schemas.openxmlformats.org/markup-compatibility/2006">
              <mc:Choice xmlns:v="urn:schemas-microsoft-com:vml" Requires="v">
                <p:oleObj spid="_x0000_s131141" name="图片" r:id="rId1" imgW="2495550" imgH="1863725" progId="Word.Picture.8">
                  <p:embed/>
                </p:oleObj>
              </mc:Choice>
              <mc:Fallback>
                <p:oleObj name="图片" r:id="rId1" imgW="2495550" imgH="1863725" progId="Word.Picture.8">
                  <p:embed/>
                  <p:pic>
                    <p:nvPicPr>
                      <p:cNvPr id="0" name="图片 131140"/>
                      <p:cNvPicPr>
                        <a:picLocks noChangeAspect="1" noChangeArrowheads="1"/>
                      </p:cNvPicPr>
                      <p:nvPr/>
                    </p:nvPicPr>
                    <p:blipFill>
                      <a:blip r:embed="rId2">
                        <a:extLst>
                          <a:ext uri="{28A0092B-C50C-407E-A947-70E740481C1C}">
                            <a14:useLocalDpi xmlns:a14="http://schemas.microsoft.com/office/drawing/2010/main" val="0"/>
                          </a:ext>
                        </a:extLst>
                      </a:blip>
                      <a:srcRect t="5588" b="3853"/>
                      <a:stretch>
                        <a:fillRect/>
                      </a:stretch>
                    </p:blipFill>
                    <p:spPr bwMode="auto">
                      <a:xfrm>
                        <a:off x="4175956" y="1135497"/>
                        <a:ext cx="4494213" cy="304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18"/>
          <p:cNvSpPr txBox="1">
            <a:spLocks noChangeArrowheads="1"/>
          </p:cNvSpPr>
          <p:nvPr/>
        </p:nvSpPr>
        <p:spPr bwMode="auto">
          <a:xfrm>
            <a:off x="685800" y="1292125"/>
            <a:ext cx="800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800" dirty="0">
                <a:latin typeface="楷体_GB2312"/>
              </a:rPr>
              <a:t>    </a:t>
            </a:r>
            <a:r>
              <a:rPr kumimoji="1" lang="zh-CN" altLang="en-US" sz="2800" dirty="0">
                <a:latin typeface="楷体_GB2312"/>
              </a:rPr>
              <a:t>掺入杂质对本征半导体的导电性有很大的影响，以下是一组典型数据</a:t>
            </a:r>
            <a:r>
              <a:rPr kumimoji="1" lang="en-US" altLang="zh-CN" sz="2800" dirty="0">
                <a:latin typeface="楷体_GB2312"/>
              </a:rPr>
              <a:t>:</a:t>
            </a:r>
            <a:endParaRPr kumimoji="1" lang="en-US" altLang="zh-CN" sz="2800" dirty="0">
              <a:latin typeface="楷体_GB2312"/>
            </a:endParaRPr>
          </a:p>
        </p:txBody>
      </p:sp>
      <p:grpSp>
        <p:nvGrpSpPr>
          <p:cNvPr id="938003" name="Group 19"/>
          <p:cNvGrpSpPr/>
          <p:nvPr/>
        </p:nvGrpSpPr>
        <p:grpSpPr bwMode="auto">
          <a:xfrm>
            <a:off x="609600" y="2644675"/>
            <a:ext cx="7696200" cy="946150"/>
            <a:chOff x="912" y="1795"/>
            <a:chExt cx="4560" cy="596"/>
          </a:xfrm>
        </p:grpSpPr>
        <p:sp>
          <p:nvSpPr>
            <p:cNvPr id="17421" name="Text Box 20"/>
            <p:cNvSpPr txBox="1">
              <a:spLocks noChangeArrowheads="1"/>
            </p:cNvSpPr>
            <p:nvPr/>
          </p:nvSpPr>
          <p:spPr bwMode="auto">
            <a:xfrm>
              <a:off x="912" y="1795"/>
              <a:ext cx="456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i="1">
                  <a:solidFill>
                    <a:srgbClr val="003300"/>
                  </a:solidFill>
                  <a:latin typeface="Times New Roman" panose="02020603050405020304" pitchFamily="18" charset="0"/>
                </a:rPr>
                <a:t>      T</a:t>
              </a:r>
              <a:r>
                <a:rPr kumimoji="1" lang="en-US" altLang="zh-CN" sz="2800">
                  <a:solidFill>
                    <a:srgbClr val="003300"/>
                  </a:solidFill>
                  <a:latin typeface="Times New Roman" panose="02020603050405020304" pitchFamily="18" charset="0"/>
                </a:rPr>
                <a:t>=300 K</a:t>
              </a:r>
              <a:r>
                <a:rPr kumimoji="1" lang="zh-CN" altLang="en-US" sz="2800">
                  <a:solidFill>
                    <a:srgbClr val="003300"/>
                  </a:solidFill>
                  <a:latin typeface="Times New Roman" panose="02020603050405020304" pitchFamily="18" charset="0"/>
                </a:rPr>
                <a:t>室温下</a:t>
              </a:r>
              <a:r>
                <a:rPr kumimoji="1" lang="en-US" altLang="zh-CN" sz="2800">
                  <a:solidFill>
                    <a:srgbClr val="003300"/>
                  </a:solidFill>
                  <a:latin typeface="Times New Roman" panose="02020603050405020304" pitchFamily="18" charset="0"/>
                </a:rPr>
                <a:t>,</a:t>
              </a:r>
              <a:r>
                <a:rPr kumimoji="1" lang="zh-CN" altLang="en-US" sz="2800">
                  <a:solidFill>
                    <a:srgbClr val="003300"/>
                  </a:solidFill>
                  <a:latin typeface="Times New Roman" panose="02020603050405020304" pitchFamily="18" charset="0"/>
                </a:rPr>
                <a:t>本征硅的电子和空穴浓度</a:t>
              </a:r>
              <a:r>
                <a:rPr kumimoji="1" lang="en-US" altLang="zh-CN" sz="2800">
                  <a:solidFill>
                    <a:srgbClr val="003300"/>
                  </a:solidFill>
                  <a:latin typeface="Times New Roman" panose="02020603050405020304" pitchFamily="18" charset="0"/>
                </a:rPr>
                <a:t>:</a:t>
              </a:r>
              <a:endParaRPr kumimoji="1" lang="en-US" altLang="zh-CN" sz="2400">
                <a:solidFill>
                  <a:srgbClr val="003300"/>
                </a:solidFill>
                <a:latin typeface="Times New Roman" panose="02020603050405020304" pitchFamily="18" charset="0"/>
              </a:endParaRPr>
            </a:p>
            <a:p>
              <a:pPr eaLnBrk="1" hangingPunct="1">
                <a:spcBef>
                  <a:spcPct val="0"/>
                </a:spcBef>
                <a:buClrTx/>
                <a:buFontTx/>
                <a:buNone/>
              </a:pPr>
              <a:r>
                <a:rPr kumimoji="1" lang="en-US" altLang="zh-CN" sz="2400">
                  <a:solidFill>
                    <a:srgbClr val="003300"/>
                  </a:solidFill>
                  <a:latin typeface="Times New Roman" panose="02020603050405020304" pitchFamily="18" charset="0"/>
                </a:rPr>
                <a:t>                                                 </a:t>
              </a:r>
              <a:r>
                <a:rPr kumimoji="1" lang="en-US" altLang="zh-CN" sz="2800" i="1">
                  <a:solidFill>
                    <a:srgbClr val="FF3300"/>
                  </a:solidFill>
                  <a:latin typeface="Times New Roman" panose="02020603050405020304" pitchFamily="18" charset="0"/>
                </a:rPr>
                <a:t>n </a:t>
              </a:r>
              <a:r>
                <a:rPr kumimoji="1" lang="en-US" altLang="zh-CN" sz="2800">
                  <a:solidFill>
                    <a:srgbClr val="FF3300"/>
                  </a:solidFill>
                  <a:latin typeface="Times New Roman" panose="02020603050405020304" pitchFamily="18" charset="0"/>
                </a:rPr>
                <a:t>= </a:t>
              </a:r>
              <a:r>
                <a:rPr kumimoji="1" lang="en-US" altLang="zh-CN" sz="2800" i="1">
                  <a:solidFill>
                    <a:srgbClr val="FF3300"/>
                  </a:solidFill>
                  <a:latin typeface="Times New Roman" panose="02020603050405020304" pitchFamily="18" charset="0"/>
                </a:rPr>
                <a:t>p </a:t>
              </a:r>
              <a:r>
                <a:rPr kumimoji="1" lang="en-US" altLang="zh-CN" sz="2800">
                  <a:solidFill>
                    <a:srgbClr val="FF3300"/>
                  </a:solidFill>
                  <a:latin typeface="Times New Roman" panose="02020603050405020304" pitchFamily="18" charset="0"/>
                </a:rPr>
                <a:t>=1.4×10</a:t>
              </a:r>
              <a:r>
                <a:rPr kumimoji="1" lang="en-US" altLang="zh-CN" sz="2800" baseline="30000">
                  <a:solidFill>
                    <a:srgbClr val="FF3300"/>
                  </a:solidFill>
                  <a:latin typeface="Times New Roman" panose="02020603050405020304" pitchFamily="18" charset="0"/>
                </a:rPr>
                <a:t>10</a:t>
              </a:r>
              <a:r>
                <a:rPr kumimoji="1" lang="en-US" altLang="zh-CN" sz="2800">
                  <a:solidFill>
                    <a:srgbClr val="FF3300"/>
                  </a:solidFill>
                  <a:latin typeface="Times New Roman" panose="02020603050405020304" pitchFamily="18" charset="0"/>
                </a:rPr>
                <a:t>/cm</a:t>
              </a:r>
              <a:r>
                <a:rPr kumimoji="1" lang="en-US" altLang="zh-CN" sz="2800" baseline="30000">
                  <a:solidFill>
                    <a:srgbClr val="FF3300"/>
                  </a:solidFill>
                  <a:latin typeface="Times New Roman" panose="02020603050405020304" pitchFamily="18" charset="0"/>
                </a:rPr>
                <a:t>3</a:t>
              </a:r>
              <a:endParaRPr kumimoji="1" lang="en-US" altLang="zh-CN" sz="2800">
                <a:solidFill>
                  <a:srgbClr val="003300"/>
                </a:solidFill>
                <a:latin typeface="Times New Roman" panose="02020603050405020304" pitchFamily="18" charset="0"/>
              </a:endParaRPr>
            </a:p>
          </p:txBody>
        </p:sp>
        <p:sp>
          <p:nvSpPr>
            <p:cNvPr id="17422" name="Oval 21"/>
            <p:cNvSpPr>
              <a:spLocks noChangeArrowheads="1"/>
            </p:cNvSpPr>
            <p:nvPr/>
          </p:nvSpPr>
          <p:spPr bwMode="auto">
            <a:xfrm>
              <a:off x="960" y="1824"/>
              <a:ext cx="240" cy="240"/>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1</a:t>
              </a:r>
              <a:endParaRPr kumimoji="1" lang="en-US" altLang="zh-CN" sz="2400">
                <a:latin typeface="Times New Roman" panose="02020603050405020304" pitchFamily="18" charset="0"/>
              </a:endParaRPr>
            </a:p>
          </p:txBody>
        </p:sp>
      </p:grpSp>
      <p:grpSp>
        <p:nvGrpSpPr>
          <p:cNvPr id="938006" name="Group 22"/>
          <p:cNvGrpSpPr/>
          <p:nvPr/>
        </p:nvGrpSpPr>
        <p:grpSpPr bwMode="auto">
          <a:xfrm>
            <a:off x="609600" y="4687788"/>
            <a:ext cx="7315200" cy="519112"/>
            <a:chOff x="912" y="2899"/>
            <a:chExt cx="4608" cy="327"/>
          </a:xfrm>
        </p:grpSpPr>
        <p:sp>
          <p:nvSpPr>
            <p:cNvPr id="17419" name="Text Box 23"/>
            <p:cNvSpPr txBox="1">
              <a:spLocks noChangeArrowheads="1"/>
            </p:cNvSpPr>
            <p:nvPr/>
          </p:nvSpPr>
          <p:spPr bwMode="auto">
            <a:xfrm>
              <a:off x="912" y="2899"/>
              <a:ext cx="46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solidFill>
                    <a:srgbClr val="003300"/>
                  </a:solidFill>
                  <a:latin typeface="Times New Roman" panose="02020603050405020304" pitchFamily="18" charset="0"/>
                </a:rPr>
                <a:t>     </a:t>
              </a:r>
              <a:r>
                <a:rPr kumimoji="1" lang="zh-CN" altLang="en-US" sz="2800">
                  <a:solidFill>
                    <a:srgbClr val="003300"/>
                  </a:solidFill>
                  <a:latin typeface="Times New Roman" panose="02020603050405020304" pitchFamily="18" charset="0"/>
                </a:rPr>
                <a:t>本征硅的原子浓度</a:t>
              </a:r>
              <a:r>
                <a:rPr kumimoji="1" lang="en-US" altLang="zh-CN" sz="2800">
                  <a:solidFill>
                    <a:srgbClr val="003300"/>
                  </a:solidFill>
                  <a:latin typeface="Times New Roman" panose="02020603050405020304" pitchFamily="18" charset="0"/>
                </a:rPr>
                <a:t>: </a:t>
              </a:r>
              <a:r>
                <a:rPr kumimoji="1" lang="en-US" altLang="zh-CN" sz="2800">
                  <a:solidFill>
                    <a:srgbClr val="0000FF"/>
                  </a:solidFill>
                  <a:latin typeface="Times New Roman" panose="02020603050405020304" pitchFamily="18" charset="0"/>
                </a:rPr>
                <a:t>4.96×10</a:t>
              </a:r>
              <a:r>
                <a:rPr kumimoji="1" lang="en-US" altLang="zh-CN" sz="2800" baseline="30000">
                  <a:solidFill>
                    <a:srgbClr val="0000FF"/>
                  </a:solidFill>
                  <a:latin typeface="Times New Roman" panose="02020603050405020304" pitchFamily="18" charset="0"/>
                </a:rPr>
                <a:t>22</a:t>
              </a:r>
              <a:r>
                <a:rPr kumimoji="1" lang="en-US" altLang="zh-CN" sz="2800">
                  <a:solidFill>
                    <a:srgbClr val="0000FF"/>
                  </a:solidFill>
                  <a:latin typeface="Times New Roman" panose="02020603050405020304" pitchFamily="18" charset="0"/>
                </a:rPr>
                <a:t>/cm</a:t>
              </a:r>
              <a:r>
                <a:rPr kumimoji="1" lang="en-US" altLang="zh-CN" sz="2800" baseline="30000">
                  <a:solidFill>
                    <a:srgbClr val="0000FF"/>
                  </a:solidFill>
                  <a:latin typeface="Times New Roman" panose="02020603050405020304" pitchFamily="18" charset="0"/>
                </a:rPr>
                <a:t>3</a:t>
              </a:r>
              <a:r>
                <a:rPr kumimoji="1" lang="en-US" altLang="zh-CN" sz="2400">
                  <a:solidFill>
                    <a:srgbClr val="003300"/>
                  </a:solidFill>
                  <a:latin typeface="Times New Roman" panose="02020603050405020304" pitchFamily="18" charset="0"/>
                </a:rPr>
                <a:t> </a:t>
              </a:r>
              <a:endParaRPr kumimoji="1" lang="en-US" altLang="zh-CN" sz="2400">
                <a:solidFill>
                  <a:srgbClr val="003300"/>
                </a:solidFill>
                <a:latin typeface="Times New Roman" panose="02020603050405020304" pitchFamily="18" charset="0"/>
              </a:endParaRPr>
            </a:p>
          </p:txBody>
        </p:sp>
        <p:sp>
          <p:nvSpPr>
            <p:cNvPr id="17420" name="Oval 24"/>
            <p:cNvSpPr>
              <a:spLocks noChangeArrowheads="1"/>
            </p:cNvSpPr>
            <p:nvPr/>
          </p:nvSpPr>
          <p:spPr bwMode="auto">
            <a:xfrm>
              <a:off x="972" y="2947"/>
              <a:ext cx="228" cy="221"/>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3</a:t>
              </a:r>
              <a:endParaRPr kumimoji="1" lang="en-US" altLang="zh-CN" sz="2400">
                <a:latin typeface="Times New Roman" panose="02020603050405020304" pitchFamily="18" charset="0"/>
              </a:endParaRPr>
            </a:p>
          </p:txBody>
        </p:sp>
      </p:grpSp>
      <p:sp>
        <p:nvSpPr>
          <p:cNvPr id="938009" name="Text Box 25"/>
          <p:cNvSpPr txBox="1">
            <a:spLocks noChangeArrowheads="1"/>
          </p:cNvSpPr>
          <p:nvPr/>
        </p:nvSpPr>
        <p:spPr bwMode="auto">
          <a:xfrm>
            <a:off x="1073150" y="5502175"/>
            <a:ext cx="731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Times New Roman" panose="02020603050405020304" pitchFamily="18" charset="0"/>
              </a:rPr>
              <a:t>以上三个浓度基本上依次相差</a:t>
            </a:r>
            <a:r>
              <a:rPr kumimoji="1" lang="en-US" altLang="zh-CN" sz="2800">
                <a:latin typeface="Times New Roman" panose="02020603050405020304" pitchFamily="18" charset="0"/>
              </a:rPr>
              <a:t>10</a:t>
            </a:r>
            <a:r>
              <a:rPr kumimoji="1" lang="en-US" altLang="zh-CN" sz="2800" baseline="30000">
                <a:latin typeface="Times New Roman" panose="02020603050405020304" pitchFamily="18" charset="0"/>
              </a:rPr>
              <a:t>6</a:t>
            </a:r>
            <a:r>
              <a:rPr kumimoji="1" lang="en-US" altLang="zh-CN" sz="2800">
                <a:latin typeface="Times New Roman" panose="02020603050405020304" pitchFamily="18" charset="0"/>
              </a:rPr>
              <a:t>/cm</a:t>
            </a:r>
            <a:r>
              <a:rPr kumimoji="1" lang="en-US" altLang="zh-CN" sz="2800" baseline="30000">
                <a:latin typeface="Times New Roman" panose="02020603050405020304" pitchFamily="18" charset="0"/>
              </a:rPr>
              <a:t>3</a:t>
            </a:r>
            <a:r>
              <a:rPr kumimoji="1" lang="en-US" altLang="zh-CN" sz="2800">
                <a:latin typeface="Times New Roman" panose="02020603050405020304" pitchFamily="18" charset="0"/>
              </a:rPr>
              <a:t> </a:t>
            </a:r>
            <a:endParaRPr kumimoji="1" lang="en-US" altLang="zh-CN" sz="2800">
              <a:solidFill>
                <a:srgbClr val="FF00FF"/>
              </a:solidFill>
              <a:latin typeface="Times New Roman" panose="02020603050405020304" pitchFamily="18" charset="0"/>
            </a:endParaRPr>
          </a:p>
        </p:txBody>
      </p:sp>
      <p:grpSp>
        <p:nvGrpSpPr>
          <p:cNvPr id="938010" name="Group 26"/>
          <p:cNvGrpSpPr/>
          <p:nvPr/>
        </p:nvGrpSpPr>
        <p:grpSpPr bwMode="auto">
          <a:xfrm>
            <a:off x="685800" y="3697188"/>
            <a:ext cx="6858000" cy="946150"/>
            <a:chOff x="816" y="2332"/>
            <a:chExt cx="4320" cy="596"/>
          </a:xfrm>
        </p:grpSpPr>
        <p:sp>
          <p:nvSpPr>
            <p:cNvPr id="17416" name="Text Box 27"/>
            <p:cNvSpPr txBox="1">
              <a:spLocks noChangeArrowheads="1"/>
            </p:cNvSpPr>
            <p:nvPr/>
          </p:nvSpPr>
          <p:spPr bwMode="auto">
            <a:xfrm>
              <a:off x="816" y="2371"/>
              <a:ext cx="43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a:solidFill>
                    <a:srgbClr val="003300"/>
                  </a:solidFill>
                  <a:latin typeface="Times New Roman" panose="02020603050405020304" pitchFamily="18" charset="0"/>
                </a:rPr>
                <a:t>                                   </a:t>
              </a:r>
              <a:endParaRPr kumimoji="1" lang="en-US" altLang="zh-CN" sz="2400">
                <a:solidFill>
                  <a:srgbClr val="003300"/>
                </a:solidFill>
                <a:latin typeface="Times New Roman" panose="02020603050405020304" pitchFamily="18" charset="0"/>
              </a:endParaRPr>
            </a:p>
          </p:txBody>
        </p:sp>
        <p:sp>
          <p:nvSpPr>
            <p:cNvPr id="17417" name="Oval 28"/>
            <p:cNvSpPr>
              <a:spLocks noChangeArrowheads="1"/>
            </p:cNvSpPr>
            <p:nvPr/>
          </p:nvSpPr>
          <p:spPr bwMode="auto">
            <a:xfrm>
              <a:off x="816" y="2352"/>
              <a:ext cx="263" cy="240"/>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2400">
                  <a:solidFill>
                    <a:srgbClr val="FF3300"/>
                  </a:solidFill>
                  <a:latin typeface="Times New Roman" panose="02020603050405020304" pitchFamily="18" charset="0"/>
                </a:rPr>
                <a:t>2</a:t>
              </a:r>
              <a:endParaRPr kumimoji="1" lang="en-US" altLang="zh-CN" sz="2400">
                <a:latin typeface="Times New Roman" panose="02020603050405020304" pitchFamily="18" charset="0"/>
              </a:endParaRPr>
            </a:p>
          </p:txBody>
        </p:sp>
        <p:sp>
          <p:nvSpPr>
            <p:cNvPr id="17418" name="Text Box 29"/>
            <p:cNvSpPr txBox="1">
              <a:spLocks noChangeArrowheads="1"/>
            </p:cNvSpPr>
            <p:nvPr/>
          </p:nvSpPr>
          <p:spPr bwMode="auto">
            <a:xfrm>
              <a:off x="1084" y="2332"/>
              <a:ext cx="395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solidFill>
                    <a:srgbClr val="003300"/>
                  </a:solidFill>
                  <a:latin typeface="Times New Roman" panose="02020603050405020304" pitchFamily="18" charset="0"/>
                </a:rPr>
                <a:t>掺杂后 </a:t>
              </a:r>
              <a:r>
                <a:rPr kumimoji="1" lang="en-US" altLang="zh-CN" sz="2800">
                  <a:solidFill>
                    <a:srgbClr val="003300"/>
                  </a:solidFill>
                  <a:latin typeface="Times New Roman" panose="02020603050405020304" pitchFamily="18" charset="0"/>
                </a:rPr>
                <a:t>N </a:t>
              </a:r>
              <a:r>
                <a:rPr kumimoji="1" lang="zh-CN" altLang="en-US" sz="2800">
                  <a:solidFill>
                    <a:srgbClr val="003300"/>
                  </a:solidFill>
                  <a:latin typeface="Times New Roman" panose="02020603050405020304" pitchFamily="18" charset="0"/>
                </a:rPr>
                <a:t>型半导体中的自由电子浓度</a:t>
              </a:r>
              <a:r>
                <a:rPr kumimoji="1" lang="en-US" altLang="zh-CN" sz="2800">
                  <a:solidFill>
                    <a:srgbClr val="003300"/>
                  </a:solidFill>
                  <a:latin typeface="Times New Roman" panose="02020603050405020304" pitchFamily="18" charset="0"/>
                </a:rPr>
                <a:t>:</a:t>
              </a:r>
              <a:r>
                <a:rPr kumimoji="1" lang="en-US" altLang="zh-CN" sz="2400">
                  <a:solidFill>
                    <a:srgbClr val="003300"/>
                  </a:solidFill>
                  <a:latin typeface="Times New Roman" panose="02020603050405020304" pitchFamily="18" charset="0"/>
                </a:rPr>
                <a:t> </a:t>
              </a:r>
              <a:endParaRPr kumimoji="1" lang="en-US" altLang="zh-CN" sz="2400">
                <a:solidFill>
                  <a:srgbClr val="003300"/>
                </a:solidFill>
                <a:latin typeface="Times New Roman" panose="02020603050405020304" pitchFamily="18" charset="0"/>
              </a:endParaRPr>
            </a:p>
            <a:p>
              <a:pPr eaLnBrk="1" hangingPunct="1">
                <a:spcBef>
                  <a:spcPct val="0"/>
                </a:spcBef>
                <a:buClrTx/>
                <a:buFontTx/>
                <a:buNone/>
              </a:pPr>
              <a:r>
                <a:rPr kumimoji="1" lang="en-US" altLang="zh-CN" sz="2400">
                  <a:solidFill>
                    <a:srgbClr val="003300"/>
                  </a:solidFill>
                  <a:latin typeface="Times New Roman" panose="02020603050405020304" pitchFamily="18" charset="0"/>
                </a:rPr>
                <a:t>                                          </a:t>
              </a:r>
              <a:r>
                <a:rPr kumimoji="1" lang="en-US" altLang="zh-CN" sz="2800" i="1">
                  <a:solidFill>
                    <a:srgbClr val="FF00FF"/>
                  </a:solidFill>
                  <a:latin typeface="Times New Roman" panose="02020603050405020304" pitchFamily="18" charset="0"/>
                </a:rPr>
                <a:t>n=</a:t>
              </a:r>
              <a:r>
                <a:rPr kumimoji="1" lang="en-US" altLang="zh-CN" sz="2800">
                  <a:solidFill>
                    <a:srgbClr val="FF00FF"/>
                  </a:solidFill>
                  <a:latin typeface="Times New Roman" panose="02020603050405020304" pitchFamily="18" charset="0"/>
                </a:rPr>
                <a:t>5×10</a:t>
              </a:r>
              <a:r>
                <a:rPr kumimoji="1" lang="en-US" altLang="zh-CN" sz="2800" baseline="30000">
                  <a:solidFill>
                    <a:srgbClr val="FF00FF"/>
                  </a:solidFill>
                  <a:latin typeface="Times New Roman" panose="02020603050405020304" pitchFamily="18" charset="0"/>
                </a:rPr>
                <a:t>16</a:t>
              </a:r>
              <a:r>
                <a:rPr kumimoji="1" lang="en-US" altLang="zh-CN" sz="2800">
                  <a:solidFill>
                    <a:srgbClr val="FF00FF"/>
                  </a:solidFill>
                  <a:latin typeface="Times New Roman" panose="02020603050405020304" pitchFamily="18" charset="0"/>
                </a:rPr>
                <a:t>/cm</a:t>
              </a:r>
              <a:r>
                <a:rPr kumimoji="1" lang="en-US" altLang="zh-CN" sz="2800" baseline="30000">
                  <a:solidFill>
                    <a:srgbClr val="FF00FF"/>
                  </a:solidFill>
                  <a:latin typeface="Times New Roman" panose="02020603050405020304" pitchFamily="18" charset="0"/>
                </a:rPr>
                <a:t>3</a:t>
              </a:r>
              <a:endParaRPr kumimoji="1" lang="en-US" altLang="zh-CN" sz="2800" baseline="30000">
                <a:solidFill>
                  <a:srgbClr val="FF00FF"/>
                </a:solidFill>
                <a:latin typeface="Times New Roman" panose="02020603050405020304" pitchFamily="18" charset="0"/>
              </a:endParaRPr>
            </a:p>
          </p:txBody>
        </p:sp>
      </p:grpSp>
      <p:sp>
        <p:nvSpPr>
          <p:cNvPr id="15" name="Rectangle 7"/>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a:solidFill>
                  <a:srgbClr val="0000CC"/>
                </a:solidFill>
                <a:latin typeface="Times New Roman" panose="02020603050405020304" pitchFamily="18" charset="0"/>
              </a:rPr>
              <a:t>3.1  </a:t>
            </a:r>
            <a:r>
              <a:rPr lang="zh-CN" altLang="en-US" sz="3600" dirty="0">
                <a:solidFill>
                  <a:srgbClr val="0000CC"/>
                </a:solidFill>
                <a:latin typeface="Times New Roman" panose="02020603050405020304" pitchFamily="18" charset="0"/>
              </a:rPr>
              <a:t>半导体的基本知识</a:t>
            </a:r>
            <a:endParaRPr lang="zh-CN" altLang="en-US" sz="3600" dirty="0">
              <a:solidFill>
                <a:srgbClr val="0000CC"/>
              </a:solidFill>
              <a:latin typeface="Times New Roman" panose="02020603050405020304" pitchFamily="18" charset="0"/>
            </a:endParaRPr>
          </a:p>
        </p:txBody>
      </p:sp>
      <p:sp>
        <p:nvSpPr>
          <p:cNvPr id="16" name="Rectangle 48"/>
          <p:cNvSpPr>
            <a:spLocks noChangeArrowheads="1"/>
          </p:cNvSpPr>
          <p:nvPr/>
        </p:nvSpPr>
        <p:spPr bwMode="auto">
          <a:xfrm>
            <a:off x="503238" y="749647"/>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4. </a:t>
            </a:r>
            <a:r>
              <a:rPr lang="zh-CN" altLang="en-US" sz="2800" dirty="0" smtClean="0">
                <a:solidFill>
                  <a:srgbClr val="CC0000"/>
                </a:solidFill>
                <a:latin typeface="Times New Roman" panose="02020603050405020304" pitchFamily="18" charset="0"/>
              </a:rPr>
              <a:t>杂质半导体</a:t>
            </a:r>
            <a:endParaRPr lang="zh-CN" altLang="en-US" sz="2800" dirty="0">
              <a:solidFill>
                <a:srgbClr val="CC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38003"/>
                                        </p:tgtEl>
                                        <p:attrNameLst>
                                          <p:attrName>style.visibility</p:attrName>
                                        </p:attrNameLst>
                                      </p:cBhvr>
                                      <p:to>
                                        <p:strVal val="visible"/>
                                      </p:to>
                                    </p:set>
                                    <p:animEffect transition="in" filter="wipe(left)">
                                      <p:cBhvr>
                                        <p:cTn id="7" dur="500"/>
                                        <p:tgtEl>
                                          <p:spTgt spid="9380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8010"/>
                                        </p:tgtEl>
                                        <p:attrNameLst>
                                          <p:attrName>style.visibility</p:attrName>
                                        </p:attrNameLst>
                                      </p:cBhvr>
                                      <p:to>
                                        <p:strVal val="visible"/>
                                      </p:to>
                                    </p:set>
                                    <p:animEffect transition="in" filter="wipe(left)">
                                      <p:cBhvr>
                                        <p:cTn id="12" dur="500"/>
                                        <p:tgtEl>
                                          <p:spTgt spid="9380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8006"/>
                                        </p:tgtEl>
                                        <p:attrNameLst>
                                          <p:attrName>style.visibility</p:attrName>
                                        </p:attrNameLst>
                                      </p:cBhvr>
                                      <p:to>
                                        <p:strVal val="visible"/>
                                      </p:to>
                                    </p:set>
                                    <p:animEffect transition="in" filter="wipe(left)">
                                      <p:cBhvr>
                                        <p:cTn id="17" dur="500"/>
                                        <p:tgtEl>
                                          <p:spTgt spid="9380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38009"/>
                                        </p:tgtEl>
                                        <p:attrNameLst>
                                          <p:attrName>style.visibility</p:attrName>
                                        </p:attrNameLst>
                                      </p:cBhvr>
                                      <p:to>
                                        <p:strVal val="visible"/>
                                      </p:to>
                                    </p:set>
                                    <p:animEffect transition="in" filter="wipe(left)">
                                      <p:cBhvr>
                                        <p:cTn id="22" dur="500"/>
                                        <p:tgtEl>
                                          <p:spTgt spid="9380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8009"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 PN</a:t>
            </a:r>
            <a:r>
              <a:rPr lang="zh-CN" altLang="en-US" sz="3200" dirty="0">
                <a:solidFill>
                  <a:schemeClr val="accent2"/>
                </a:solidFill>
                <a:latin typeface="Times New Roman" panose="02020603050405020304" pitchFamily="18" charset="0"/>
              </a:rPr>
              <a:t>结的形成及特性</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endParaRPr lang="zh-CN" altLang="en-US" sz="3200" dirty="0">
              <a:latin typeface="Times New Roman" panose="02020603050405020304" pitchFamily="18" charset="0"/>
            </a:endParaRPr>
          </a:p>
        </p:txBody>
      </p:sp>
      <p:sp>
        <p:nvSpPr>
          <p:cNvPr id="18435" name="Rectangle 2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endParaRPr lang="zh-CN" altLang="en-US" sz="3600">
              <a:solidFill>
                <a:srgbClr val="000099"/>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0"/>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3.2.1 PN</a:t>
            </a:r>
            <a:r>
              <a:rPr lang="zh-CN" altLang="en-US" sz="3200" dirty="0">
                <a:solidFill>
                  <a:schemeClr val="accent2"/>
                </a:solidFill>
                <a:latin typeface="Times New Roman" panose="02020603050405020304" pitchFamily="18" charset="0"/>
              </a:rPr>
              <a:t>结的形成</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smtClean="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3.2.4 </a:t>
            </a:r>
            <a:r>
              <a:rPr lang="en-US" altLang="zh-CN" sz="3200" dirty="0">
                <a:latin typeface="Times New Roman" panose="02020603050405020304" pitchFamily="18" charset="0"/>
              </a:rPr>
              <a:t>PN</a:t>
            </a:r>
            <a:r>
              <a:rPr lang="zh-CN" altLang="en-US" sz="3200" dirty="0">
                <a:latin typeface="Times New Roman" panose="02020603050405020304" pitchFamily="18" charset="0"/>
              </a:rPr>
              <a:t>结的电容效应</a:t>
            </a:r>
            <a:endParaRPr lang="zh-CN" altLang="en-US" sz="3200" dirty="0">
              <a:latin typeface="Times New Roman" panose="02020603050405020304" pitchFamily="18" charset="0"/>
            </a:endParaRPr>
          </a:p>
        </p:txBody>
      </p:sp>
      <p:sp>
        <p:nvSpPr>
          <p:cNvPr id="19459" name="Rectangle 21"/>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4"/>
          <p:cNvSpPr>
            <a:spLocks noChangeArrowheads="1"/>
          </p:cNvSpPr>
          <p:nvPr/>
        </p:nvSpPr>
        <p:spPr bwMode="auto">
          <a:xfrm>
            <a:off x="503238" y="785651"/>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a:solidFill>
                  <a:srgbClr val="CC0000"/>
                </a:solidFill>
                <a:latin typeface="Times New Roman" panose="02020603050405020304" pitchFamily="18" charset="0"/>
              </a:rPr>
              <a:t>载流子的漂移与扩散</a:t>
            </a:r>
            <a:endParaRPr lang="zh-CN" altLang="en-US" sz="2800" dirty="0">
              <a:solidFill>
                <a:srgbClr val="CC0000"/>
              </a:solidFill>
              <a:latin typeface="Times New Roman" panose="02020603050405020304" pitchFamily="18" charset="0"/>
            </a:endParaRPr>
          </a:p>
        </p:txBody>
      </p:sp>
      <p:sp>
        <p:nvSpPr>
          <p:cNvPr id="20483" name="Rectangle 2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endParaRPr lang="zh-CN" altLang="en-US" sz="3200">
              <a:solidFill>
                <a:srgbClr val="0000CC"/>
              </a:solidFill>
              <a:latin typeface="Times New Roman" panose="02020603050405020304" pitchFamily="18" charset="0"/>
            </a:endParaRPr>
          </a:p>
        </p:txBody>
      </p:sp>
      <p:sp>
        <p:nvSpPr>
          <p:cNvPr id="893975" name="Text Box 23"/>
          <p:cNvSpPr txBox="1">
            <a:spLocks noChangeArrowheads="1"/>
          </p:cNvSpPr>
          <p:nvPr/>
        </p:nvSpPr>
        <p:spPr bwMode="auto">
          <a:xfrm>
            <a:off x="785813" y="1436688"/>
            <a:ext cx="793115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800">
                <a:solidFill>
                  <a:srgbClr val="000000"/>
                </a:solidFill>
                <a:latin typeface="楷体_GB2312"/>
              </a:rPr>
              <a:t>漂移运动：</a:t>
            </a:r>
            <a:endParaRPr kumimoji="1" lang="zh-CN" altLang="en-US" sz="2800">
              <a:solidFill>
                <a:srgbClr val="000000"/>
              </a:solidFill>
              <a:latin typeface="楷体_GB2312"/>
            </a:endParaRPr>
          </a:p>
          <a:p>
            <a:pPr eaLnBrk="1" hangingPunct="1">
              <a:lnSpc>
                <a:spcPct val="140000"/>
              </a:lnSpc>
              <a:spcBef>
                <a:spcPct val="0"/>
              </a:spcBef>
              <a:buClrTx/>
              <a:buFontTx/>
              <a:buNone/>
            </a:pPr>
            <a:r>
              <a:rPr kumimoji="1" lang="zh-CN" altLang="en-US" sz="2800">
                <a:solidFill>
                  <a:srgbClr val="000000"/>
                </a:solidFill>
                <a:latin typeface="楷体_GB2312"/>
              </a:rPr>
              <a:t>    在电场作用下引起的载流子运动</a:t>
            </a:r>
            <a:endParaRPr kumimoji="1" lang="zh-CN" altLang="en-US" sz="2800">
              <a:latin typeface="楷体_GB2312"/>
            </a:endParaRPr>
          </a:p>
        </p:txBody>
      </p:sp>
      <p:sp>
        <p:nvSpPr>
          <p:cNvPr id="893976" name="Text Box 24"/>
          <p:cNvSpPr txBox="1">
            <a:spLocks noChangeArrowheads="1"/>
          </p:cNvSpPr>
          <p:nvPr/>
        </p:nvSpPr>
        <p:spPr bwMode="auto">
          <a:xfrm>
            <a:off x="785813" y="3113088"/>
            <a:ext cx="7785100"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zh-CN" altLang="en-US" sz="2800">
                <a:solidFill>
                  <a:srgbClr val="000000"/>
                </a:solidFill>
                <a:latin typeface="楷体_GB2312"/>
              </a:rPr>
              <a:t>扩散运动：</a:t>
            </a:r>
            <a:endParaRPr kumimoji="1" lang="zh-CN" altLang="en-US" sz="2800">
              <a:solidFill>
                <a:srgbClr val="000000"/>
              </a:solidFill>
              <a:latin typeface="楷体_GB2312"/>
            </a:endParaRPr>
          </a:p>
          <a:p>
            <a:pPr eaLnBrk="1" hangingPunct="1">
              <a:lnSpc>
                <a:spcPct val="140000"/>
              </a:lnSpc>
              <a:spcBef>
                <a:spcPct val="0"/>
              </a:spcBef>
              <a:buClrTx/>
              <a:buFontTx/>
              <a:buNone/>
            </a:pPr>
            <a:r>
              <a:rPr kumimoji="1" lang="zh-CN" altLang="en-US" sz="2800">
                <a:solidFill>
                  <a:srgbClr val="000000"/>
                </a:solidFill>
                <a:latin typeface="楷体_GB2312"/>
              </a:rPr>
              <a:t>    由载流子浓度差引起的载流子运动</a:t>
            </a:r>
            <a:endParaRPr kumimoji="1" lang="zh-CN" altLang="en-US" sz="2800">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93975"/>
                                        </p:tgtEl>
                                        <p:attrNameLst>
                                          <p:attrName>style.visibility</p:attrName>
                                        </p:attrNameLst>
                                      </p:cBhvr>
                                      <p:to>
                                        <p:strVal val="visible"/>
                                      </p:to>
                                    </p:set>
                                    <p:animEffect transition="in" filter="strips(downRight)">
                                      <p:cBhvr>
                                        <p:cTn id="7" dur="500"/>
                                        <p:tgtEl>
                                          <p:spTgt spid="89397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3976"/>
                                        </p:tgtEl>
                                        <p:attrNameLst>
                                          <p:attrName>style.visibility</p:attrName>
                                        </p:attrNameLst>
                                      </p:cBhvr>
                                      <p:to>
                                        <p:strVal val="visible"/>
                                      </p:to>
                                    </p:set>
                                    <p:animEffect transition="in" filter="strips(downRight)">
                                      <p:cBhvr>
                                        <p:cTn id="12" dur="500"/>
                                        <p:tgtEl>
                                          <p:spTgt spid="893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3975" grpId="0" autoUpdateAnimBg="0"/>
      <p:bldP spid="893976"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8"/>
          <p:cNvSpPr>
            <a:spLocks noChangeArrowheads="1"/>
          </p:cNvSpPr>
          <p:nvPr/>
        </p:nvSpPr>
        <p:spPr bwMode="auto">
          <a:xfrm>
            <a:off x="503238" y="749647"/>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2. PN</a:t>
            </a:r>
            <a:r>
              <a:rPr lang="zh-CN" altLang="en-US" sz="2800" dirty="0">
                <a:solidFill>
                  <a:srgbClr val="CC0000"/>
                </a:solidFill>
                <a:latin typeface="Times New Roman" panose="02020603050405020304" pitchFamily="18" charset="0"/>
              </a:rPr>
              <a:t>结的形成</a:t>
            </a:r>
            <a:endParaRPr lang="zh-CN" altLang="en-US" sz="2800" dirty="0">
              <a:solidFill>
                <a:srgbClr val="CC0000"/>
              </a:solidFill>
              <a:latin typeface="Times New Roman" panose="02020603050405020304" pitchFamily="18" charset="0"/>
            </a:endParaRPr>
          </a:p>
        </p:txBody>
      </p:sp>
      <p:sp>
        <p:nvSpPr>
          <p:cNvPr id="21507" name="Rectangle 19"/>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endParaRPr lang="zh-CN" altLang="en-US" sz="3200">
              <a:solidFill>
                <a:srgbClr val="0000CC"/>
              </a:solidFill>
              <a:latin typeface="Times New Roman" panose="02020603050405020304" pitchFamily="18" charset="0"/>
            </a:endParaRPr>
          </a:p>
        </p:txBody>
      </p:sp>
      <p:graphicFrame>
        <p:nvGraphicFramePr>
          <p:cNvPr id="21508" name="Object 21"/>
          <p:cNvGraphicFramePr>
            <a:graphicFrameLocks noChangeAspect="1"/>
          </p:cNvGraphicFramePr>
          <p:nvPr/>
        </p:nvGraphicFramePr>
        <p:xfrm>
          <a:off x="417513" y="1317625"/>
          <a:ext cx="3967162" cy="2100263"/>
        </p:xfrm>
        <a:graphic>
          <a:graphicData uri="http://schemas.openxmlformats.org/presentationml/2006/ole">
            <mc:AlternateContent xmlns:mc="http://schemas.openxmlformats.org/markup-compatibility/2006">
              <mc:Choice xmlns:v="urn:schemas-microsoft-com:vml" Requires="v">
                <p:oleObj spid="_x0000_s85225" name="图片" r:id="rId1" imgW="2638425" imgH="1397635" progId="Word.Picture.8">
                  <p:embed/>
                </p:oleObj>
              </mc:Choice>
              <mc:Fallback>
                <p:oleObj name="图片" r:id="rId1" imgW="2638425" imgH="1397635" progId="Word.Picture.8">
                  <p:embed/>
                  <p:pic>
                    <p:nvPicPr>
                      <p:cNvPr id="0" name="图片 852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7513" y="1317625"/>
                        <a:ext cx="3967162"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94996" name="Object 20">
            <a:hlinkClick r:id="rId3" action="ppaction://hlinkfile"/>
          </p:cNvPr>
          <p:cNvGraphicFramePr>
            <a:graphicFrameLocks noChangeAspect="1"/>
          </p:cNvGraphicFramePr>
          <p:nvPr/>
        </p:nvGraphicFramePr>
        <p:xfrm>
          <a:off x="4751388" y="1281113"/>
          <a:ext cx="3967162" cy="2159000"/>
        </p:xfrm>
        <a:graphic>
          <a:graphicData uri="http://schemas.openxmlformats.org/presentationml/2006/ole">
            <mc:AlternateContent xmlns:mc="http://schemas.openxmlformats.org/markup-compatibility/2006">
              <mc:Choice xmlns:v="urn:schemas-microsoft-com:vml" Requires="v">
                <p:oleObj spid="_x0000_s85226" name="图片" r:id="rId4" imgW="2638425" imgH="1435100" progId="Word.Picture.8">
                  <p:embed/>
                </p:oleObj>
              </mc:Choice>
              <mc:Fallback>
                <p:oleObj name="图片" r:id="rId4" imgW="2638425" imgH="1435100" progId="Word.Picture.8">
                  <p:embed/>
                  <p:pic>
                    <p:nvPicPr>
                      <p:cNvPr id="0" name="图片 852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51388" y="1281113"/>
                        <a:ext cx="3967162" cy="215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1510" name="Rectangle 23"/>
          <p:cNvSpPr>
            <a:spLocks noChangeArrowheads="1"/>
          </p:cNvSpPr>
          <p:nvPr/>
        </p:nvSpPr>
        <p:spPr bwMode="auto">
          <a:xfrm>
            <a:off x="4384675" y="3052763"/>
            <a:ext cx="3746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en-US" altLang="zh-CN" sz="1000" b="0">
                <a:latin typeface="Times New Roman" panose="02020603050405020304" pitchFamily="18" charset="0"/>
                <a:ea typeface="宋体" panose="02010600030101010101" pitchFamily="2" charset="-122"/>
              </a:rPr>
              <a:t>      </a:t>
            </a:r>
            <a:endParaRPr kumimoji="1" lang="en-US" altLang="zh-CN" sz="2400" b="0">
              <a:latin typeface="Times New Roman" panose="02020603050405020304" pitchFamily="18" charset="0"/>
              <a:ea typeface="宋体" panose="02010600030101010101" pitchFamily="2" charset="-122"/>
            </a:endParaRPr>
          </a:p>
        </p:txBody>
      </p:sp>
      <p:sp>
        <p:nvSpPr>
          <p:cNvPr id="21511" name="Rectangle 25"/>
          <p:cNvSpPr>
            <a:spLocks noChangeArrowheads="1"/>
          </p:cNvSpPr>
          <p:nvPr/>
        </p:nvSpPr>
        <p:spPr bwMode="auto">
          <a:xfrm>
            <a:off x="827088" y="3440113"/>
            <a:ext cx="320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20000"/>
              </a:lnSpc>
              <a:spcBef>
                <a:spcPct val="0"/>
              </a:spcBef>
              <a:buClr>
                <a:srgbClr val="0000FF"/>
              </a:buClr>
              <a:buSzPct val="85000"/>
              <a:buFont typeface="Wingdings" panose="05000000000000000000" pitchFamily="2" charset="2"/>
              <a:buNone/>
            </a:pPr>
            <a:r>
              <a:rPr lang="zh-CN" altLang="en-US" sz="2000">
                <a:solidFill>
                  <a:srgbClr val="000000"/>
                </a:solidFill>
                <a:latin typeface="Times New Roman" panose="02020603050405020304" pitchFamily="18" charset="0"/>
                <a:cs typeface="Times New Roman" panose="02020603050405020304" pitchFamily="18" charset="0"/>
              </a:rPr>
              <a:t>多数载流子的扩散</a:t>
            </a:r>
            <a:endParaRPr lang="zh-CN" altLang="en-US" sz="2000">
              <a:solidFill>
                <a:srgbClr val="000000"/>
              </a:solidFill>
              <a:latin typeface="Times New Roman" panose="02020603050405020304" pitchFamily="18" charset="0"/>
              <a:cs typeface="Times New Roman" panose="02020603050405020304" pitchFamily="18" charset="0"/>
            </a:endParaRPr>
          </a:p>
        </p:txBody>
      </p:sp>
      <p:sp>
        <p:nvSpPr>
          <p:cNvPr id="895003" name="Rectangle 27"/>
          <p:cNvSpPr>
            <a:spLocks noChangeArrowheads="1"/>
          </p:cNvSpPr>
          <p:nvPr/>
        </p:nvSpPr>
        <p:spPr bwMode="auto">
          <a:xfrm>
            <a:off x="5148263" y="3440113"/>
            <a:ext cx="32051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6200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811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20000"/>
              </a:lnSpc>
              <a:spcBef>
                <a:spcPct val="0"/>
              </a:spcBef>
              <a:buClr>
                <a:srgbClr val="0000FF"/>
              </a:buClr>
              <a:buSzPct val="85000"/>
              <a:buFont typeface="Wingdings" panose="05000000000000000000" pitchFamily="2" charset="2"/>
              <a:buNone/>
            </a:pPr>
            <a:r>
              <a:rPr lang="zh-CN" altLang="en-US" sz="2000">
                <a:solidFill>
                  <a:srgbClr val="000000"/>
                </a:solidFill>
                <a:latin typeface="Times New Roman" panose="02020603050405020304" pitchFamily="18" charset="0"/>
                <a:cs typeface="Times New Roman" panose="02020603050405020304" pitchFamily="18" charset="0"/>
              </a:rPr>
              <a:t>少数载流子的漂移</a:t>
            </a:r>
            <a:endParaRPr lang="zh-C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3" name="对象 2"/>
          <p:cNvGraphicFramePr>
            <a:graphicFrameLocks noChangeAspect="1"/>
          </p:cNvGraphicFramePr>
          <p:nvPr/>
        </p:nvGraphicFramePr>
        <p:xfrm>
          <a:off x="3201988" y="3940175"/>
          <a:ext cx="4214812" cy="2368550"/>
        </p:xfrm>
        <a:graphic>
          <a:graphicData uri="http://schemas.openxmlformats.org/presentationml/2006/ole">
            <mc:AlternateContent xmlns:mc="http://schemas.openxmlformats.org/markup-compatibility/2006">
              <mc:Choice xmlns:v="urn:schemas-microsoft-com:vml" Requires="v">
                <p:oleObj spid="_x0000_s85227" name="图片" r:id="rId6" imgW="2114550" imgH="1180465" progId="Word.Picture.8">
                  <p:embed/>
                </p:oleObj>
              </mc:Choice>
              <mc:Fallback>
                <p:oleObj name="图片" r:id="rId6" imgW="2114550" imgH="1180465" progId="Word.Picture.8">
                  <p:embed/>
                  <p:pic>
                    <p:nvPicPr>
                      <p:cNvPr id="0" name="图片 852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1988" y="3940175"/>
                        <a:ext cx="4214812"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 name="Text Box 15"/>
          <p:cNvSpPr txBox="1">
            <a:spLocks noChangeArrowheads="1"/>
          </p:cNvSpPr>
          <p:nvPr/>
        </p:nvSpPr>
        <p:spPr bwMode="auto">
          <a:xfrm>
            <a:off x="450850" y="4257675"/>
            <a:ext cx="2500313" cy="1531938"/>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空间电荷区也称为</a:t>
            </a:r>
            <a:r>
              <a:rPr kumimoji="1" lang="zh-CN" altLang="en-US" sz="2400">
                <a:solidFill>
                  <a:srgbClr val="FF0000"/>
                </a:solidFill>
                <a:latin typeface="Times New Roman" panose="02020603050405020304" pitchFamily="18" charset="0"/>
              </a:rPr>
              <a:t>耗尽层</a:t>
            </a:r>
            <a:r>
              <a:rPr kumimoji="1" lang="zh-CN" altLang="en-US" sz="2400">
                <a:latin typeface="Times New Roman" panose="02020603050405020304" pitchFamily="18" charset="0"/>
              </a:rPr>
              <a:t>、</a:t>
            </a:r>
            <a:r>
              <a:rPr kumimoji="1" lang="zh-CN" altLang="en-US" sz="2400">
                <a:solidFill>
                  <a:srgbClr val="FF0000"/>
                </a:solidFill>
                <a:latin typeface="Times New Roman" panose="02020603050405020304" pitchFamily="18" charset="0"/>
              </a:rPr>
              <a:t>势垒区</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94996"/>
                                        </p:tgtEl>
                                        <p:attrNameLst>
                                          <p:attrName>style.visibility</p:attrName>
                                        </p:attrNameLst>
                                      </p:cBhvr>
                                      <p:to>
                                        <p:strVal val="visible"/>
                                      </p:to>
                                    </p:set>
                                    <p:animEffect transition="in" filter="wipe(left)">
                                      <p:cBhvr>
                                        <p:cTn id="7" dur="500"/>
                                        <p:tgtEl>
                                          <p:spTgt spid="89499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895003"/>
                                        </p:tgtEl>
                                        <p:attrNameLst>
                                          <p:attrName>style.visibility</p:attrName>
                                        </p:attrNameLst>
                                      </p:cBhvr>
                                      <p:to>
                                        <p:strVal val="visible"/>
                                      </p:to>
                                    </p:set>
                                    <p:animEffect transition="in" filter="wipe(left)">
                                      <p:cBhvr>
                                        <p:cTn id="10" dur="500"/>
                                        <p:tgtEl>
                                          <p:spTgt spid="89500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 calcmode="lin" valueType="num">
                                      <p:cBhvr additive="base">
                                        <p:cTn id="20" dur="500" fill="hold"/>
                                        <p:tgtEl>
                                          <p:spTgt spid="12"/>
                                        </p:tgtEl>
                                        <p:attrNameLst>
                                          <p:attrName>ppt_x</p:attrName>
                                        </p:attrNameLst>
                                      </p:cBhvr>
                                      <p:tavLst>
                                        <p:tav tm="0">
                                          <p:val>
                                            <p:strVal val="0-#ppt_w/2"/>
                                          </p:val>
                                        </p:tav>
                                        <p:tav tm="100000">
                                          <p:val>
                                            <p:strVal val="#ppt_x"/>
                                          </p:val>
                                        </p:tav>
                                      </p:tavLst>
                                    </p:anim>
                                    <p:anim calcmode="lin" valueType="num">
                                      <p:cBhvr additive="base">
                                        <p:cTn id="21"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5003" grpId="0"/>
      <p:bldP spid="12"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0"/>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3.2.1  PN</a:t>
            </a:r>
            <a:r>
              <a:rPr lang="zh-CN" altLang="en-US" sz="3200">
                <a:solidFill>
                  <a:srgbClr val="0000CC"/>
                </a:solidFill>
                <a:latin typeface="Times New Roman" panose="02020603050405020304" pitchFamily="18" charset="0"/>
              </a:rPr>
              <a:t>结的形成</a:t>
            </a:r>
            <a:endParaRPr lang="zh-CN" altLang="en-US" sz="3200">
              <a:solidFill>
                <a:srgbClr val="0000CC"/>
              </a:solidFill>
              <a:latin typeface="Times New Roman" panose="02020603050405020304" pitchFamily="18" charset="0"/>
            </a:endParaRPr>
          </a:p>
        </p:txBody>
      </p:sp>
      <p:sp>
        <p:nvSpPr>
          <p:cNvPr id="22531" name="Text Box 21"/>
          <p:cNvSpPr txBox="1">
            <a:spLocks noChangeArrowheads="1"/>
          </p:cNvSpPr>
          <p:nvPr/>
        </p:nvSpPr>
        <p:spPr bwMode="auto">
          <a:xfrm>
            <a:off x="533400" y="807944"/>
            <a:ext cx="8077200" cy="146892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600" dirty="0">
                <a:latin typeface="楷体_GB2312"/>
              </a:rPr>
              <a:t>    </a:t>
            </a:r>
            <a:r>
              <a:rPr kumimoji="1" lang="zh-CN" altLang="en-US" sz="2600" dirty="0">
                <a:latin typeface="楷体_GB2312"/>
              </a:rPr>
              <a:t>在一块本征半导体两侧通过扩散不同的杂质</a:t>
            </a:r>
            <a:r>
              <a:rPr kumimoji="1" lang="en-US" altLang="zh-CN" sz="2600" dirty="0">
                <a:latin typeface="楷体_GB2312"/>
              </a:rPr>
              <a:t>,</a:t>
            </a:r>
            <a:r>
              <a:rPr kumimoji="1" lang="zh-CN" altLang="en-US" sz="2600" dirty="0">
                <a:latin typeface="楷体_GB2312"/>
              </a:rPr>
              <a:t>分别形成</a:t>
            </a:r>
            <a:r>
              <a:rPr kumimoji="1" lang="en-US" altLang="zh-CN" sz="2600" dirty="0">
                <a:solidFill>
                  <a:srgbClr val="FF0000"/>
                </a:solidFill>
                <a:latin typeface="楷体_GB2312"/>
              </a:rPr>
              <a:t>N</a:t>
            </a:r>
            <a:r>
              <a:rPr kumimoji="1" lang="zh-CN" altLang="en-US" sz="2600" dirty="0">
                <a:latin typeface="楷体_GB2312"/>
              </a:rPr>
              <a:t>型半导体和</a:t>
            </a:r>
            <a:r>
              <a:rPr kumimoji="1" lang="en-US" altLang="zh-CN" sz="2600" dirty="0">
                <a:solidFill>
                  <a:srgbClr val="FF0000"/>
                </a:solidFill>
                <a:latin typeface="楷体_GB2312"/>
              </a:rPr>
              <a:t>P</a:t>
            </a:r>
            <a:r>
              <a:rPr kumimoji="1" lang="zh-CN" altLang="en-US" sz="2600" dirty="0">
                <a:latin typeface="楷体_GB2312"/>
              </a:rPr>
              <a:t>型半导体。此时将在</a:t>
            </a:r>
            <a:r>
              <a:rPr kumimoji="1" lang="en-US" altLang="zh-CN" sz="2600" dirty="0">
                <a:solidFill>
                  <a:srgbClr val="FF0000"/>
                </a:solidFill>
                <a:latin typeface="楷体_GB2312"/>
              </a:rPr>
              <a:t>N</a:t>
            </a:r>
            <a:r>
              <a:rPr kumimoji="1" lang="zh-CN" altLang="en-US" sz="2600" dirty="0">
                <a:latin typeface="楷体_GB2312"/>
              </a:rPr>
              <a:t>型半导体和</a:t>
            </a:r>
            <a:r>
              <a:rPr kumimoji="1" lang="en-US" altLang="zh-CN" sz="2600" dirty="0">
                <a:solidFill>
                  <a:srgbClr val="FF0000"/>
                </a:solidFill>
                <a:latin typeface="楷体_GB2312"/>
              </a:rPr>
              <a:t>P</a:t>
            </a:r>
            <a:r>
              <a:rPr kumimoji="1" lang="zh-CN" altLang="en-US" sz="2600" dirty="0">
                <a:latin typeface="楷体_GB2312"/>
              </a:rPr>
              <a:t>型半导体的结合面上形成如下物理过程</a:t>
            </a:r>
            <a:r>
              <a:rPr kumimoji="1" lang="en-US" altLang="zh-CN" sz="2600" dirty="0">
                <a:latin typeface="楷体_GB2312"/>
              </a:rPr>
              <a:t>:</a:t>
            </a:r>
            <a:endParaRPr kumimoji="1" lang="en-US" altLang="zh-CN" sz="2600" dirty="0">
              <a:latin typeface="楷体_GB2312"/>
            </a:endParaRPr>
          </a:p>
        </p:txBody>
      </p:sp>
      <p:sp>
        <p:nvSpPr>
          <p:cNvPr id="942102" name="Text Box 22"/>
          <p:cNvSpPr txBox="1">
            <a:spLocks noChangeArrowheads="1"/>
          </p:cNvSpPr>
          <p:nvPr/>
        </p:nvSpPr>
        <p:spPr bwMode="auto">
          <a:xfrm>
            <a:off x="276225" y="2348880"/>
            <a:ext cx="2847975" cy="946150"/>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latin typeface="楷体_GB2312"/>
              </a:rPr>
              <a:t>      </a:t>
            </a:r>
            <a:r>
              <a:rPr kumimoji="1" lang="zh-CN" altLang="en-US" sz="2800">
                <a:latin typeface="楷体_GB2312"/>
              </a:rPr>
              <a:t>因浓度差</a:t>
            </a:r>
            <a:endParaRPr kumimoji="1" lang="zh-CN" altLang="en-US" sz="2800">
              <a:solidFill>
                <a:srgbClr val="FF0000"/>
              </a:solidFill>
              <a:latin typeface="楷体_GB2312"/>
            </a:endParaRPr>
          </a:p>
          <a:p>
            <a:pPr eaLnBrk="1" hangingPunct="1">
              <a:spcBef>
                <a:spcPct val="0"/>
              </a:spcBef>
              <a:buClrTx/>
              <a:buFontTx/>
              <a:buNone/>
            </a:pPr>
            <a:r>
              <a:rPr kumimoji="1" lang="zh-CN" altLang="en-US" sz="2800">
                <a:solidFill>
                  <a:srgbClr val="0000FF"/>
                </a:solidFill>
                <a:latin typeface="楷体_GB2312"/>
              </a:rPr>
              <a:t>         </a:t>
            </a:r>
            <a:r>
              <a:rPr kumimoji="1" lang="zh-CN" altLang="en-US" sz="2800">
                <a:solidFill>
                  <a:srgbClr val="FF0000"/>
                </a:solidFill>
                <a:latin typeface="楷体_GB2312"/>
                <a:sym typeface="Symbol" panose="05050102010706020507" pitchFamily="18" charset="2"/>
              </a:rPr>
              <a:t></a:t>
            </a:r>
            <a:r>
              <a:rPr kumimoji="1" lang="zh-CN" altLang="en-US" sz="2800">
                <a:solidFill>
                  <a:srgbClr val="0000FF"/>
                </a:solidFill>
                <a:latin typeface="楷体_GB2312"/>
              </a:rPr>
              <a:t>      </a:t>
            </a:r>
            <a:endParaRPr kumimoji="1" lang="zh-CN" altLang="en-US" sz="2800">
              <a:solidFill>
                <a:srgbClr val="FF0000"/>
              </a:solidFill>
              <a:latin typeface="楷体_GB2312"/>
              <a:sym typeface="Symbol" panose="05050102010706020507" pitchFamily="18" charset="2"/>
            </a:endParaRPr>
          </a:p>
        </p:txBody>
      </p:sp>
      <p:sp>
        <p:nvSpPr>
          <p:cNvPr id="942103" name="Text Box 23"/>
          <p:cNvSpPr txBox="1">
            <a:spLocks noChangeArrowheads="1"/>
          </p:cNvSpPr>
          <p:nvPr/>
        </p:nvSpPr>
        <p:spPr bwMode="auto">
          <a:xfrm>
            <a:off x="3254375" y="4147518"/>
            <a:ext cx="3756025" cy="5191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rPr>
              <a:t>空间电荷区形成内电场</a:t>
            </a:r>
            <a:endParaRPr kumimoji="1" lang="zh-CN" altLang="en-US" sz="2400">
              <a:latin typeface="楷体_GB2312"/>
            </a:endParaRPr>
          </a:p>
        </p:txBody>
      </p:sp>
      <p:sp>
        <p:nvSpPr>
          <p:cNvPr id="942104" name="Text Box 24"/>
          <p:cNvSpPr txBox="1">
            <a:spLocks noChangeArrowheads="1"/>
          </p:cNvSpPr>
          <p:nvPr/>
        </p:nvSpPr>
        <p:spPr bwMode="auto">
          <a:xfrm>
            <a:off x="276225" y="4666630"/>
            <a:ext cx="4267200" cy="9461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a:solidFill>
                  <a:srgbClr val="FF0000"/>
                </a:solidFill>
                <a:latin typeface="楷体_GB2312"/>
                <a:sym typeface="Symbol" panose="05050102010706020507" pitchFamily="18" charset="2"/>
              </a:rPr>
              <a:t>                  </a:t>
            </a:r>
            <a:endParaRPr kumimoji="1" lang="en-US" altLang="zh-CN" sz="2800">
              <a:solidFill>
                <a:srgbClr val="FF0000"/>
              </a:solidFill>
              <a:latin typeface="楷体_GB2312"/>
              <a:sym typeface="Symbol" panose="05050102010706020507" pitchFamily="18" charset="2"/>
            </a:endParaRPr>
          </a:p>
          <a:p>
            <a:pPr eaLnBrk="1" hangingPunct="1">
              <a:spcBef>
                <a:spcPct val="0"/>
              </a:spcBef>
              <a:buClrTx/>
              <a:buFontTx/>
              <a:buNone/>
            </a:pPr>
            <a:r>
              <a:rPr kumimoji="1" lang="en-US" altLang="zh-CN" sz="2800">
                <a:solidFill>
                  <a:schemeClr val="accent2"/>
                </a:solidFill>
                <a:latin typeface="楷体_GB2312"/>
                <a:sym typeface="Symbol" panose="05050102010706020507" pitchFamily="18" charset="2"/>
              </a:rPr>
              <a:t>   </a:t>
            </a:r>
            <a:r>
              <a:rPr kumimoji="1" lang="zh-CN" altLang="en-US" sz="2800">
                <a:latin typeface="楷体_GB2312"/>
              </a:rPr>
              <a:t>内电场促使少子漂移</a:t>
            </a:r>
            <a:r>
              <a:rPr kumimoji="1" lang="zh-CN" altLang="en-US" sz="2800">
                <a:solidFill>
                  <a:srgbClr val="660066"/>
                </a:solidFill>
                <a:latin typeface="楷体_GB2312"/>
              </a:rPr>
              <a:t>       </a:t>
            </a:r>
            <a:endParaRPr kumimoji="1" lang="zh-CN" altLang="en-US" sz="2800">
              <a:solidFill>
                <a:srgbClr val="660066"/>
              </a:solidFill>
              <a:latin typeface="楷体_GB2312"/>
            </a:endParaRPr>
          </a:p>
        </p:txBody>
      </p:sp>
      <p:sp>
        <p:nvSpPr>
          <p:cNvPr id="942105" name="Text Box 25"/>
          <p:cNvSpPr txBox="1">
            <a:spLocks noChangeArrowheads="1"/>
          </p:cNvSpPr>
          <p:nvPr/>
        </p:nvSpPr>
        <p:spPr bwMode="auto">
          <a:xfrm>
            <a:off x="5105400" y="4689140"/>
            <a:ext cx="3657600" cy="9461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800" dirty="0">
                <a:solidFill>
                  <a:srgbClr val="FF0000"/>
                </a:solidFill>
                <a:latin typeface="楷体_GB2312"/>
                <a:sym typeface="Symbol" panose="05050102010706020507" pitchFamily="18" charset="2"/>
              </a:rPr>
              <a:t>      </a:t>
            </a:r>
            <a:endParaRPr kumimoji="1" lang="en-US" altLang="zh-CN" sz="2800" dirty="0">
              <a:solidFill>
                <a:srgbClr val="CC6600"/>
              </a:solidFill>
              <a:latin typeface="楷体_GB2312"/>
              <a:sym typeface="Symbol" panose="05050102010706020507" pitchFamily="18" charset="2"/>
            </a:endParaRPr>
          </a:p>
          <a:p>
            <a:pPr algn="ctr" eaLnBrk="1" hangingPunct="1">
              <a:spcBef>
                <a:spcPct val="0"/>
              </a:spcBef>
              <a:buClrTx/>
              <a:buFontTx/>
              <a:buNone/>
            </a:pPr>
            <a:r>
              <a:rPr kumimoji="1" lang="zh-CN" altLang="en-US" sz="2800" dirty="0">
                <a:latin typeface="楷体_GB2312"/>
              </a:rPr>
              <a:t>内电场阻止多子扩散</a:t>
            </a:r>
            <a:r>
              <a:rPr kumimoji="1" lang="zh-CN" altLang="en-US" sz="2800" dirty="0">
                <a:solidFill>
                  <a:srgbClr val="660066"/>
                </a:solidFill>
                <a:latin typeface="楷体_GB2312"/>
              </a:rPr>
              <a:t>       </a:t>
            </a:r>
            <a:endParaRPr kumimoji="1" lang="zh-CN" altLang="en-US" sz="2800" dirty="0">
              <a:solidFill>
                <a:srgbClr val="660066"/>
              </a:solidFill>
              <a:latin typeface="楷体_GB2312"/>
            </a:endParaRPr>
          </a:p>
        </p:txBody>
      </p:sp>
      <p:sp>
        <p:nvSpPr>
          <p:cNvPr id="942106" name="Rectangle 26" descr="绿色大理石"/>
          <p:cNvSpPr>
            <a:spLocks noChangeArrowheads="1"/>
          </p:cNvSpPr>
          <p:nvPr/>
        </p:nvSpPr>
        <p:spPr bwMode="auto">
          <a:xfrm>
            <a:off x="831850" y="5734050"/>
            <a:ext cx="7905750" cy="561975"/>
          </a:xfrm>
          <a:prstGeom prst="rect">
            <a:avLst/>
          </a:prstGeom>
          <a:noFill/>
          <a:ln>
            <a:noFill/>
          </a:ln>
          <a:effectLst/>
          <a:extLst>
            <a:ext uri="{909E8E84-426E-40DD-AFC4-6F175D3DCCD1}">
              <a14:hiddenFill xmlns:a14="http://schemas.microsoft.com/office/drawing/2010/main">
                <a:blipFill dpi="0" rotWithShape="0">
                  <a:blip r:embed="rId1"/>
                  <a:srcRect/>
                  <a:tile tx="0" ty="0" sx="100000" sy="100000" flip="none" algn="tl"/>
                </a:blip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10000"/>
              </a:lnSpc>
              <a:spcBef>
                <a:spcPct val="0"/>
              </a:spcBef>
              <a:buClrTx/>
              <a:buFontTx/>
              <a:buNone/>
            </a:pPr>
            <a:r>
              <a:rPr kumimoji="1" lang="zh-CN" altLang="en-US" sz="2800">
                <a:latin typeface="楷体_GB2312"/>
              </a:rPr>
              <a:t>最后</a:t>
            </a:r>
            <a:r>
              <a:rPr kumimoji="1" lang="en-US" altLang="zh-CN" sz="2800">
                <a:latin typeface="楷体_GB2312"/>
              </a:rPr>
              <a:t>,</a:t>
            </a:r>
            <a:r>
              <a:rPr kumimoji="1" lang="zh-CN" altLang="en-US" sz="2800">
                <a:latin typeface="楷体_GB2312"/>
              </a:rPr>
              <a:t>多子的</a:t>
            </a:r>
            <a:r>
              <a:rPr kumimoji="1" lang="zh-CN" altLang="en-US" sz="2800">
                <a:solidFill>
                  <a:srgbClr val="FF0000"/>
                </a:solidFill>
                <a:latin typeface="楷体_GB2312"/>
              </a:rPr>
              <a:t>扩散</a:t>
            </a:r>
            <a:r>
              <a:rPr kumimoji="1" lang="zh-CN" altLang="en-US" sz="2800">
                <a:latin typeface="楷体_GB2312"/>
              </a:rPr>
              <a:t>和少子的</a:t>
            </a:r>
            <a:r>
              <a:rPr kumimoji="1" lang="zh-CN" altLang="en-US" sz="2800">
                <a:solidFill>
                  <a:srgbClr val="FF0000"/>
                </a:solidFill>
                <a:latin typeface="楷体_GB2312"/>
              </a:rPr>
              <a:t>漂移</a:t>
            </a:r>
            <a:r>
              <a:rPr kumimoji="1" lang="zh-CN" altLang="en-US" sz="2800">
                <a:latin typeface="楷体_GB2312"/>
              </a:rPr>
              <a:t>达到</a:t>
            </a:r>
            <a:r>
              <a:rPr kumimoji="1" lang="zh-CN" altLang="en-US" sz="2800">
                <a:solidFill>
                  <a:srgbClr val="FF0000"/>
                </a:solidFill>
                <a:latin typeface="楷体_GB2312"/>
              </a:rPr>
              <a:t>动态平衡</a:t>
            </a:r>
            <a:r>
              <a:rPr kumimoji="1" lang="zh-CN" altLang="en-US" sz="2800">
                <a:latin typeface="楷体_GB2312"/>
              </a:rPr>
              <a:t>。</a:t>
            </a:r>
            <a:endParaRPr kumimoji="1" lang="zh-CN" altLang="en-US" sz="2800">
              <a:latin typeface="楷体_GB2312"/>
            </a:endParaRPr>
          </a:p>
        </p:txBody>
      </p:sp>
      <p:sp>
        <p:nvSpPr>
          <p:cNvPr id="22537" name="Line 27"/>
          <p:cNvSpPr>
            <a:spLocks noChangeShapeType="1"/>
          </p:cNvSpPr>
          <p:nvPr/>
        </p:nvSpPr>
        <p:spPr bwMode="auto">
          <a:xfrm>
            <a:off x="276225" y="5657230"/>
            <a:ext cx="8461375" cy="0"/>
          </a:xfrm>
          <a:prstGeom prst="line">
            <a:avLst/>
          </a:prstGeom>
          <a:noFill/>
          <a:ln w="158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538" name="Line 28"/>
          <p:cNvSpPr>
            <a:spLocks noChangeShapeType="1"/>
          </p:cNvSpPr>
          <p:nvPr/>
        </p:nvSpPr>
        <p:spPr bwMode="auto">
          <a:xfrm>
            <a:off x="276225" y="2311400"/>
            <a:ext cx="8461375" cy="0"/>
          </a:xfrm>
          <a:prstGeom prst="line">
            <a:avLst/>
          </a:prstGeom>
          <a:noFill/>
          <a:ln w="158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42109" name="Text Box 29"/>
          <p:cNvSpPr txBox="1">
            <a:spLocks noChangeArrowheads="1"/>
          </p:cNvSpPr>
          <p:nvPr/>
        </p:nvSpPr>
        <p:spPr bwMode="auto">
          <a:xfrm>
            <a:off x="581025" y="3218830"/>
            <a:ext cx="3305175" cy="519113"/>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rPr>
              <a:t>多子的扩散运动</a:t>
            </a:r>
            <a:r>
              <a:rPr kumimoji="1" lang="zh-CN" altLang="en-US" sz="2800">
                <a:solidFill>
                  <a:srgbClr val="FF0000"/>
                </a:solidFill>
                <a:latin typeface="楷体_GB2312"/>
                <a:sym typeface="Symbol" panose="05050102010706020507" pitchFamily="18" charset="2"/>
              </a:rPr>
              <a:t></a:t>
            </a:r>
            <a:endParaRPr kumimoji="1" lang="zh-CN" altLang="en-US" sz="2800">
              <a:solidFill>
                <a:srgbClr val="FF0000"/>
              </a:solidFill>
              <a:latin typeface="楷体_GB2312"/>
              <a:sym typeface="Symbol" panose="05050102010706020507" pitchFamily="18" charset="2"/>
            </a:endParaRPr>
          </a:p>
        </p:txBody>
      </p:sp>
      <p:sp>
        <p:nvSpPr>
          <p:cNvPr id="942110" name="Text Box 30"/>
          <p:cNvSpPr txBox="1">
            <a:spLocks noChangeArrowheads="1"/>
          </p:cNvSpPr>
          <p:nvPr/>
        </p:nvSpPr>
        <p:spPr bwMode="auto">
          <a:xfrm>
            <a:off x="3562350" y="3237880"/>
            <a:ext cx="4772025" cy="946150"/>
          </a:xfrm>
          <a:prstGeom prst="rect">
            <a:avLst/>
          </a:prstGeom>
          <a:noFill/>
          <a:ln>
            <a:noFill/>
          </a:ln>
          <a:effectLst/>
          <a:extLst>
            <a:ext uri="{909E8E84-426E-40DD-AFC4-6F175D3DCCD1}">
              <a14:hiddenFill xmlns:a14="http://schemas.microsoft.com/office/drawing/2010/main">
                <a:solidFill>
                  <a:srgbClr val="FAFD85"/>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a:latin typeface="楷体_GB2312"/>
                <a:sym typeface="Symbol" panose="05050102010706020507" pitchFamily="18" charset="2"/>
              </a:rPr>
              <a:t>由</a:t>
            </a:r>
            <a:r>
              <a:rPr kumimoji="1" lang="zh-CN" altLang="en-US" sz="2800">
                <a:latin typeface="楷体_GB2312"/>
              </a:rPr>
              <a:t>杂质离子形成空间电荷区</a:t>
            </a:r>
            <a:endParaRPr kumimoji="1" lang="zh-CN" altLang="en-US" sz="2800">
              <a:latin typeface="楷体_GB2312"/>
            </a:endParaRPr>
          </a:p>
          <a:p>
            <a:pPr eaLnBrk="1" hangingPunct="1">
              <a:spcBef>
                <a:spcPct val="0"/>
              </a:spcBef>
              <a:buClrTx/>
              <a:buFontTx/>
              <a:buNone/>
            </a:pPr>
            <a:r>
              <a:rPr kumimoji="1" lang="zh-CN" altLang="en-US" sz="2800">
                <a:solidFill>
                  <a:srgbClr val="FF0000"/>
                </a:solidFill>
                <a:latin typeface="楷体_GB2312"/>
                <a:sym typeface="Symbol" panose="05050102010706020507" pitchFamily="18" charset="2"/>
              </a:rPr>
              <a:t>        </a:t>
            </a:r>
            <a:endParaRPr kumimoji="1" lang="zh-CN" altLang="en-US" sz="2800">
              <a:solidFill>
                <a:srgbClr val="FF0000"/>
              </a:solidFill>
              <a:latin typeface="楷体_GB2312"/>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42102"/>
                                        </p:tgtEl>
                                        <p:attrNameLst>
                                          <p:attrName>style.visibility</p:attrName>
                                        </p:attrNameLst>
                                      </p:cBhvr>
                                      <p:to>
                                        <p:strVal val="visible"/>
                                      </p:to>
                                    </p:set>
                                    <p:animEffect transition="in" filter="wipe(left)">
                                      <p:cBhvr>
                                        <p:cTn id="7" dur="500"/>
                                        <p:tgtEl>
                                          <p:spTgt spid="94210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09"/>
                                        </p:tgtEl>
                                        <p:attrNameLst>
                                          <p:attrName>style.visibility</p:attrName>
                                        </p:attrNameLst>
                                      </p:cBhvr>
                                      <p:to>
                                        <p:strVal val="visible"/>
                                      </p:to>
                                    </p:set>
                                    <p:animEffect transition="in" filter="wipe(left)">
                                      <p:cBhvr>
                                        <p:cTn id="12" dur="500"/>
                                        <p:tgtEl>
                                          <p:spTgt spid="94210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42110"/>
                                        </p:tgtEl>
                                        <p:attrNameLst>
                                          <p:attrName>style.visibility</p:attrName>
                                        </p:attrNameLst>
                                      </p:cBhvr>
                                      <p:to>
                                        <p:strVal val="visible"/>
                                      </p:to>
                                    </p:set>
                                    <p:animEffect transition="in" filter="wipe(up)">
                                      <p:cBhvr>
                                        <p:cTn id="17" dur="500"/>
                                        <p:tgtEl>
                                          <p:spTgt spid="9421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942103"/>
                                        </p:tgtEl>
                                        <p:attrNameLst>
                                          <p:attrName>style.visibility</p:attrName>
                                        </p:attrNameLst>
                                      </p:cBhvr>
                                      <p:to>
                                        <p:strVal val="visible"/>
                                      </p:to>
                                    </p:set>
                                    <p:animEffect transition="in" filter="wipe(up)">
                                      <p:cBhvr>
                                        <p:cTn id="22" dur="500"/>
                                        <p:tgtEl>
                                          <p:spTgt spid="942103"/>
                                        </p:tgtEl>
                                      </p:cBhvr>
                                    </p:animEffect>
                                  </p:childTnLst>
                                </p:cTn>
                              </p:par>
                            </p:childTnLst>
                          </p:cTn>
                        </p:par>
                      </p:childTnLst>
                    </p:cTn>
                  </p:par>
                  <p:par>
                    <p:cTn id="23" fill="hold">
                      <p:stCondLst>
                        <p:cond delay="indefinite"/>
                      </p:stCondLst>
                      <p:childTnLst>
                        <p:par>
                          <p:cTn id="24" fill="hold">
                            <p:stCondLst>
                              <p:cond delay="0"/>
                            </p:stCondLst>
                            <p:childTnLst>
                              <p:par>
                                <p:cTn id="25" presetID="17" presetClass="entr" presetSubtype="8" fill="hold" grpId="0" nodeType="clickEffect">
                                  <p:stCondLst>
                                    <p:cond delay="0"/>
                                  </p:stCondLst>
                                  <p:childTnLst>
                                    <p:set>
                                      <p:cBhvr>
                                        <p:cTn id="26" dur="1" fill="hold">
                                          <p:stCondLst>
                                            <p:cond delay="0"/>
                                          </p:stCondLst>
                                        </p:cTn>
                                        <p:tgtEl>
                                          <p:spTgt spid="942104"/>
                                        </p:tgtEl>
                                        <p:attrNameLst>
                                          <p:attrName>style.visibility</p:attrName>
                                        </p:attrNameLst>
                                      </p:cBhvr>
                                      <p:to>
                                        <p:strVal val="visible"/>
                                      </p:to>
                                    </p:set>
                                    <p:anim calcmode="lin" valueType="num">
                                      <p:cBhvr>
                                        <p:cTn id="27" dur="500" fill="hold"/>
                                        <p:tgtEl>
                                          <p:spTgt spid="942104"/>
                                        </p:tgtEl>
                                        <p:attrNameLst>
                                          <p:attrName>ppt_x</p:attrName>
                                        </p:attrNameLst>
                                      </p:cBhvr>
                                      <p:tavLst>
                                        <p:tav tm="0">
                                          <p:val>
                                            <p:strVal val="#ppt_x-#ppt_w/2"/>
                                          </p:val>
                                        </p:tav>
                                        <p:tav tm="100000">
                                          <p:val>
                                            <p:strVal val="#ppt_x"/>
                                          </p:val>
                                        </p:tav>
                                      </p:tavLst>
                                    </p:anim>
                                    <p:anim calcmode="lin" valueType="num">
                                      <p:cBhvr>
                                        <p:cTn id="28" dur="500" fill="hold"/>
                                        <p:tgtEl>
                                          <p:spTgt spid="942104"/>
                                        </p:tgtEl>
                                        <p:attrNameLst>
                                          <p:attrName>ppt_y</p:attrName>
                                        </p:attrNameLst>
                                      </p:cBhvr>
                                      <p:tavLst>
                                        <p:tav tm="0">
                                          <p:val>
                                            <p:strVal val="#ppt_y"/>
                                          </p:val>
                                        </p:tav>
                                        <p:tav tm="100000">
                                          <p:val>
                                            <p:strVal val="#ppt_y"/>
                                          </p:val>
                                        </p:tav>
                                      </p:tavLst>
                                    </p:anim>
                                    <p:anim calcmode="lin" valueType="num">
                                      <p:cBhvr>
                                        <p:cTn id="29" dur="500" fill="hold"/>
                                        <p:tgtEl>
                                          <p:spTgt spid="942104"/>
                                        </p:tgtEl>
                                        <p:attrNameLst>
                                          <p:attrName>ppt_w</p:attrName>
                                        </p:attrNameLst>
                                      </p:cBhvr>
                                      <p:tavLst>
                                        <p:tav tm="0">
                                          <p:val>
                                            <p:fltVal val="0"/>
                                          </p:val>
                                        </p:tav>
                                        <p:tav tm="100000">
                                          <p:val>
                                            <p:strVal val="#ppt_w"/>
                                          </p:val>
                                        </p:tav>
                                      </p:tavLst>
                                    </p:anim>
                                    <p:anim calcmode="lin" valueType="num">
                                      <p:cBhvr>
                                        <p:cTn id="30" dur="500" fill="hold"/>
                                        <p:tgtEl>
                                          <p:spTgt spid="942104"/>
                                        </p:tgtEl>
                                        <p:attrNameLst>
                                          <p:attrName>ppt_h</p:attrName>
                                        </p:attrNameLst>
                                      </p:cBhvr>
                                      <p:tavLst>
                                        <p:tav tm="0">
                                          <p:val>
                                            <p:strVal val="#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17" presetClass="entr" presetSubtype="2" fill="hold" grpId="0" nodeType="clickEffect">
                                  <p:stCondLst>
                                    <p:cond delay="0"/>
                                  </p:stCondLst>
                                  <p:childTnLst>
                                    <p:set>
                                      <p:cBhvr>
                                        <p:cTn id="34" dur="1" fill="hold">
                                          <p:stCondLst>
                                            <p:cond delay="0"/>
                                          </p:stCondLst>
                                        </p:cTn>
                                        <p:tgtEl>
                                          <p:spTgt spid="942105"/>
                                        </p:tgtEl>
                                        <p:attrNameLst>
                                          <p:attrName>style.visibility</p:attrName>
                                        </p:attrNameLst>
                                      </p:cBhvr>
                                      <p:to>
                                        <p:strVal val="visible"/>
                                      </p:to>
                                    </p:set>
                                    <p:anim calcmode="lin" valueType="num">
                                      <p:cBhvr>
                                        <p:cTn id="35" dur="500" fill="hold"/>
                                        <p:tgtEl>
                                          <p:spTgt spid="942105"/>
                                        </p:tgtEl>
                                        <p:attrNameLst>
                                          <p:attrName>ppt_x</p:attrName>
                                        </p:attrNameLst>
                                      </p:cBhvr>
                                      <p:tavLst>
                                        <p:tav tm="0">
                                          <p:val>
                                            <p:strVal val="#ppt_x+#ppt_w/2"/>
                                          </p:val>
                                        </p:tav>
                                        <p:tav tm="100000">
                                          <p:val>
                                            <p:strVal val="#ppt_x"/>
                                          </p:val>
                                        </p:tav>
                                      </p:tavLst>
                                    </p:anim>
                                    <p:anim calcmode="lin" valueType="num">
                                      <p:cBhvr>
                                        <p:cTn id="36" dur="500" fill="hold"/>
                                        <p:tgtEl>
                                          <p:spTgt spid="942105"/>
                                        </p:tgtEl>
                                        <p:attrNameLst>
                                          <p:attrName>ppt_y</p:attrName>
                                        </p:attrNameLst>
                                      </p:cBhvr>
                                      <p:tavLst>
                                        <p:tav tm="0">
                                          <p:val>
                                            <p:strVal val="#ppt_y"/>
                                          </p:val>
                                        </p:tav>
                                        <p:tav tm="100000">
                                          <p:val>
                                            <p:strVal val="#ppt_y"/>
                                          </p:val>
                                        </p:tav>
                                      </p:tavLst>
                                    </p:anim>
                                    <p:anim calcmode="lin" valueType="num">
                                      <p:cBhvr>
                                        <p:cTn id="37" dur="500" fill="hold"/>
                                        <p:tgtEl>
                                          <p:spTgt spid="942105"/>
                                        </p:tgtEl>
                                        <p:attrNameLst>
                                          <p:attrName>ppt_w</p:attrName>
                                        </p:attrNameLst>
                                      </p:cBhvr>
                                      <p:tavLst>
                                        <p:tav tm="0">
                                          <p:val>
                                            <p:fltVal val="0"/>
                                          </p:val>
                                        </p:tav>
                                        <p:tav tm="100000">
                                          <p:val>
                                            <p:strVal val="#ppt_w"/>
                                          </p:val>
                                        </p:tav>
                                      </p:tavLst>
                                    </p:anim>
                                    <p:anim calcmode="lin" valueType="num">
                                      <p:cBhvr>
                                        <p:cTn id="38" dur="500" fill="hold"/>
                                        <p:tgtEl>
                                          <p:spTgt spid="942105"/>
                                        </p:tgtEl>
                                        <p:attrNameLst>
                                          <p:attrName>ppt_h</p:attrName>
                                        </p:attrNameLst>
                                      </p:cBhvr>
                                      <p:tavLst>
                                        <p:tav tm="0">
                                          <p:val>
                                            <p:strVal val="#ppt_h"/>
                                          </p:val>
                                        </p:tav>
                                        <p:tav tm="100000">
                                          <p:val>
                                            <p:strVal val="#ppt_h"/>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2106"/>
                                        </p:tgtEl>
                                        <p:attrNameLst>
                                          <p:attrName>style.visibility</p:attrName>
                                        </p:attrNameLst>
                                      </p:cBhvr>
                                      <p:to>
                                        <p:strVal val="visible"/>
                                      </p:to>
                                    </p:set>
                                    <p:anim calcmode="lin" valueType="num">
                                      <p:cBhvr additive="base">
                                        <p:cTn id="43" dur="500" fill="hold"/>
                                        <p:tgtEl>
                                          <p:spTgt spid="942106"/>
                                        </p:tgtEl>
                                        <p:attrNameLst>
                                          <p:attrName>ppt_x</p:attrName>
                                        </p:attrNameLst>
                                      </p:cBhvr>
                                      <p:tavLst>
                                        <p:tav tm="0">
                                          <p:val>
                                            <p:strVal val="#ppt_x"/>
                                          </p:val>
                                        </p:tav>
                                        <p:tav tm="100000">
                                          <p:val>
                                            <p:strVal val="#ppt_x"/>
                                          </p:val>
                                        </p:tav>
                                      </p:tavLst>
                                    </p:anim>
                                    <p:anim calcmode="lin" valueType="num">
                                      <p:cBhvr additive="base">
                                        <p:cTn id="44" dur="500" fill="hold"/>
                                        <p:tgtEl>
                                          <p:spTgt spid="94210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02" grpId="0" autoUpdateAnimBg="0"/>
      <p:bldP spid="942103" grpId="0" autoUpdateAnimBg="0"/>
      <p:bldP spid="942104" grpId="0" autoUpdateAnimBg="0"/>
      <p:bldP spid="942105" grpId="0" autoUpdateAnimBg="0"/>
      <p:bldP spid="942106" grpId="0" autoUpdateAnimBg="0"/>
      <p:bldP spid="942109" grpId="0" autoUpdateAnimBg="0"/>
      <p:bldP spid="942110"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4"/>
          <p:cNvSpPr>
            <a:spLocks noChangeArrowheads="1"/>
          </p:cNvSpPr>
          <p:nvPr/>
        </p:nvSpPr>
        <p:spPr bwMode="auto">
          <a:xfrm>
            <a:off x="1042988" y="1341438"/>
            <a:ext cx="6875462"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a:solidFill>
                  <a:schemeClr val="accent2"/>
                </a:solidFill>
                <a:latin typeface="Times New Roman" panose="02020603050405020304" pitchFamily="18" charset="0"/>
              </a:rPr>
              <a:t>3.1.1 </a:t>
            </a:r>
            <a:r>
              <a:rPr lang="zh-CN" altLang="en-US" sz="3200">
                <a:solidFill>
                  <a:schemeClr val="accent2"/>
                </a:solidFill>
                <a:latin typeface="Times New Roman" panose="02020603050405020304" pitchFamily="18" charset="0"/>
              </a:rPr>
              <a:t>本征半导体</a:t>
            </a:r>
            <a:endParaRPr lang="zh-CN" altLang="en-US" sz="320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a:latin typeface="Times New Roman" panose="02020603050405020304" pitchFamily="18" charset="0"/>
              </a:rPr>
              <a:t>3.1.2 </a:t>
            </a:r>
            <a:r>
              <a:rPr lang="zh-CN" altLang="en-US" sz="3200">
                <a:latin typeface="Times New Roman" panose="02020603050405020304" pitchFamily="18" charset="0"/>
              </a:rPr>
              <a:t>杂质半导体</a:t>
            </a:r>
            <a:endParaRPr lang="zh-CN" altLang="en-US" sz="3200">
              <a:latin typeface="Times New Roman" panose="02020603050405020304" pitchFamily="18" charset="0"/>
            </a:endParaRPr>
          </a:p>
        </p:txBody>
      </p:sp>
      <p:sp>
        <p:nvSpPr>
          <p:cNvPr id="512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3.2.2 PN</a:t>
            </a:r>
            <a:r>
              <a:rPr lang="zh-CN" altLang="en-US" sz="3200" dirty="0">
                <a:solidFill>
                  <a:schemeClr val="accent2"/>
                </a:solidFill>
                <a:latin typeface="Times New Roman" panose="02020603050405020304" pitchFamily="18" charset="0"/>
              </a:rPr>
              <a:t>结的单向导电性</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3.2.4 PN</a:t>
            </a:r>
            <a:r>
              <a:rPr lang="zh-CN" altLang="en-US" sz="3200" dirty="0">
                <a:latin typeface="Times New Roman" panose="02020603050405020304" pitchFamily="18" charset="0"/>
              </a:rPr>
              <a:t>结的电容</a:t>
            </a:r>
            <a:r>
              <a:rPr lang="zh-CN" altLang="en-US" sz="3200" dirty="0" smtClean="0">
                <a:latin typeface="Times New Roman" panose="02020603050405020304" pitchFamily="18" charset="0"/>
              </a:rPr>
              <a:t>效应</a:t>
            </a:r>
            <a:endParaRPr lang="zh-CN" altLang="en-US" sz="3200" dirty="0">
              <a:latin typeface="Times New Roman" panose="02020603050405020304" pitchFamily="18" charset="0"/>
            </a:endParaRPr>
          </a:p>
        </p:txBody>
      </p:sp>
      <p:sp>
        <p:nvSpPr>
          <p:cNvPr id="23555"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578" name="Object 57"/>
          <p:cNvGraphicFramePr>
            <a:graphicFrameLocks noChangeAspect="1"/>
          </p:cNvGraphicFramePr>
          <p:nvPr/>
        </p:nvGraphicFramePr>
        <p:xfrm>
          <a:off x="4032250" y="2205038"/>
          <a:ext cx="4725988" cy="2998787"/>
        </p:xfrm>
        <a:graphic>
          <a:graphicData uri="http://schemas.openxmlformats.org/presentationml/2006/ole">
            <mc:AlternateContent xmlns:mc="http://schemas.openxmlformats.org/markup-compatibility/2006">
              <mc:Choice xmlns:v="urn:schemas-microsoft-com:vml" Requires="v">
                <p:oleObj spid="_x0000_s86095" name="图片" r:id="rId1" imgW="2362200" imgH="1502410" progId="Word.Picture.8">
                  <p:embed/>
                </p:oleObj>
              </mc:Choice>
              <mc:Fallback>
                <p:oleObj name="图片" r:id="rId1" imgW="2362200" imgH="1502410" progId="Word.Picture.8">
                  <p:embed/>
                  <p:pic>
                    <p:nvPicPr>
                      <p:cNvPr id="0" name="图片 860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0" y="2205038"/>
                        <a:ext cx="47259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79" name="Rectangle 44"/>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1. </a:t>
            </a:r>
            <a:r>
              <a:rPr lang="zh-CN" altLang="en-US" sz="2800">
                <a:solidFill>
                  <a:srgbClr val="CC0000"/>
                </a:solidFill>
                <a:latin typeface="Times New Roman" panose="02020603050405020304" pitchFamily="18" charset="0"/>
              </a:rPr>
              <a:t>外加正向电压</a:t>
            </a:r>
            <a:endParaRPr lang="zh-CN" altLang="en-US" sz="2800">
              <a:solidFill>
                <a:srgbClr val="CC0000"/>
              </a:solidFill>
              <a:latin typeface="Times New Roman" panose="02020603050405020304" pitchFamily="18" charset="0"/>
            </a:endParaRPr>
          </a:p>
        </p:txBody>
      </p:sp>
      <p:sp>
        <p:nvSpPr>
          <p:cNvPr id="24580" name="Rectangle 45"/>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940078" name="Text Box 46"/>
          <p:cNvSpPr txBox="1">
            <a:spLocks noChangeArrowheads="1"/>
          </p:cNvSpPr>
          <p:nvPr/>
        </p:nvSpPr>
        <p:spPr bwMode="auto">
          <a:xfrm>
            <a:off x="533400" y="1200150"/>
            <a:ext cx="8359775" cy="9683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楷体_GB2312"/>
              </a:rPr>
              <a:t>    </a:t>
            </a:r>
            <a:r>
              <a:rPr kumimoji="1" lang="zh-CN" altLang="en-US" sz="2400">
                <a:latin typeface="Times New Roman" panose="02020603050405020304" pitchFamily="18" charset="0"/>
              </a:rPr>
              <a:t>当外加电压使</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结中</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区的电位高于</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区的电位，称为加</a:t>
            </a:r>
            <a:r>
              <a:rPr kumimoji="1" lang="zh-CN" altLang="en-US" sz="2400">
                <a:solidFill>
                  <a:srgbClr val="FF0000"/>
                </a:solidFill>
                <a:latin typeface="Times New Roman" panose="02020603050405020304" pitchFamily="18" charset="0"/>
              </a:rPr>
              <a:t>正向电压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正偏</a:t>
            </a:r>
            <a:r>
              <a:rPr kumimoji="1" lang="zh-CN" altLang="en-US" sz="2400">
                <a:latin typeface="Times New Roman" panose="02020603050405020304" pitchFamily="18" charset="0"/>
              </a:rPr>
              <a:t>；反之称为加</a:t>
            </a:r>
            <a:r>
              <a:rPr kumimoji="1" lang="zh-CN" altLang="en-US" sz="2400">
                <a:solidFill>
                  <a:srgbClr val="FF0000"/>
                </a:solidFill>
                <a:latin typeface="Times New Roman" panose="02020603050405020304" pitchFamily="18" charset="0"/>
              </a:rPr>
              <a:t>反向电压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反偏</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sp>
        <p:nvSpPr>
          <p:cNvPr id="940081" name="Text Box 49"/>
          <p:cNvSpPr txBox="1">
            <a:spLocks noChangeArrowheads="1"/>
          </p:cNvSpPr>
          <p:nvPr/>
        </p:nvSpPr>
        <p:spPr bwMode="auto">
          <a:xfrm>
            <a:off x="450850" y="22050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外加正向电压</a:t>
            </a:r>
            <a:endParaRPr kumimoji="1" lang="zh-CN" altLang="en-US" sz="2400">
              <a:latin typeface="Times New Roman" panose="02020603050405020304" pitchFamily="18" charset="0"/>
            </a:endParaRPr>
          </a:p>
        </p:txBody>
      </p:sp>
      <p:sp>
        <p:nvSpPr>
          <p:cNvPr id="940082" name="AutoShape 50"/>
          <p:cNvSpPr>
            <a:spLocks noChangeArrowheads="1"/>
          </p:cNvSpPr>
          <p:nvPr/>
        </p:nvSpPr>
        <p:spPr bwMode="auto">
          <a:xfrm>
            <a:off x="576263" y="3355975"/>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3" name="Text Box 51"/>
          <p:cNvSpPr txBox="1">
            <a:spLocks noChangeArrowheads="1"/>
          </p:cNvSpPr>
          <p:nvPr/>
        </p:nvSpPr>
        <p:spPr bwMode="auto">
          <a:xfrm>
            <a:off x="1152525" y="2819400"/>
            <a:ext cx="29146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削弱了内电场的作用，</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结电阻减小</a:t>
            </a:r>
            <a:endParaRPr kumimoji="1" lang="zh-CN" altLang="en-US" sz="2400">
              <a:latin typeface="Times New Roman" panose="02020603050405020304" pitchFamily="18" charset="0"/>
            </a:endParaRPr>
          </a:p>
        </p:txBody>
      </p:sp>
      <p:sp>
        <p:nvSpPr>
          <p:cNvPr id="940084" name="AutoShape 52"/>
          <p:cNvSpPr>
            <a:spLocks noChangeArrowheads="1"/>
          </p:cNvSpPr>
          <p:nvPr/>
        </p:nvSpPr>
        <p:spPr bwMode="auto">
          <a:xfrm>
            <a:off x="576263" y="4397375"/>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5" name="Text Box 53"/>
          <p:cNvSpPr txBox="1">
            <a:spLocks noChangeArrowheads="1"/>
          </p:cNvSpPr>
          <p:nvPr/>
        </p:nvSpPr>
        <p:spPr bwMode="auto">
          <a:xfrm>
            <a:off x="1152525" y="3860800"/>
            <a:ext cx="2447925"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有利于多数载流子的扩散运动</a:t>
            </a:r>
            <a:endParaRPr kumimoji="1" lang="zh-CN" altLang="en-US" sz="2400">
              <a:latin typeface="Times New Roman" panose="02020603050405020304" pitchFamily="18" charset="0"/>
            </a:endParaRPr>
          </a:p>
        </p:txBody>
      </p:sp>
      <p:sp>
        <p:nvSpPr>
          <p:cNvPr id="940086" name="AutoShape 54"/>
          <p:cNvSpPr>
            <a:spLocks noChangeArrowheads="1"/>
          </p:cNvSpPr>
          <p:nvPr/>
        </p:nvSpPr>
        <p:spPr bwMode="auto">
          <a:xfrm>
            <a:off x="576263" y="5438775"/>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940087" name="Text Box 55"/>
          <p:cNvSpPr txBox="1">
            <a:spLocks noChangeArrowheads="1"/>
          </p:cNvSpPr>
          <p:nvPr/>
        </p:nvSpPr>
        <p:spPr bwMode="auto">
          <a:xfrm>
            <a:off x="1152525" y="4914900"/>
            <a:ext cx="42481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楷体_GB2312"/>
                <a:cs typeface="Times New Roman" panose="02020603050405020304" pitchFamily="18" charset="0"/>
              </a:rPr>
              <a:t>回路中产生由多数载流子形成的扩散电流，称为正向电流</a:t>
            </a:r>
            <a:r>
              <a:rPr kumimoji="1" lang="zh-CN" altLang="en-US" sz="2400">
                <a:latin typeface="楷体_GB2312"/>
                <a:cs typeface="Times New Roman" panose="02020603050405020304" pitchFamily="18" charset="0"/>
              </a:rPr>
              <a:t> </a:t>
            </a:r>
            <a:endParaRPr kumimoji="1" lang="zh-CN" altLang="en-US" sz="2400">
              <a:latin typeface="楷体_GB2312"/>
              <a:cs typeface="Times New Roman" panose="02020603050405020304" pitchFamily="18" charset="0"/>
            </a:endParaRPr>
          </a:p>
        </p:txBody>
      </p:sp>
      <p:sp>
        <p:nvSpPr>
          <p:cNvPr id="940088" name="Text Box 56"/>
          <p:cNvSpPr txBox="1">
            <a:spLocks noChangeArrowheads="1"/>
          </p:cNvSpPr>
          <p:nvPr/>
        </p:nvSpPr>
        <p:spPr bwMode="auto">
          <a:xfrm>
            <a:off x="5616575" y="5157788"/>
            <a:ext cx="316865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低电阻</a:t>
            </a:r>
            <a:endParaRPr kumimoji="1" lang="zh-CN" altLang="en-US" sz="2400">
              <a:latin typeface="楷体_GB2312"/>
            </a:endParaRPr>
          </a:p>
          <a:p>
            <a:pPr eaLnBrk="1" hangingPunct="1">
              <a:lnSpc>
                <a:spcPct val="130000"/>
              </a:lnSpc>
              <a:spcBef>
                <a:spcPct val="0"/>
              </a:spcBef>
              <a:buClrTx/>
              <a:buFontTx/>
              <a:buChar char="•"/>
            </a:pPr>
            <a:r>
              <a:rPr kumimoji="1" lang="zh-CN" altLang="en-US" sz="2400">
                <a:latin typeface="楷体_GB2312"/>
              </a:rPr>
              <a:t> 大的正向扩散电流</a:t>
            </a:r>
            <a:endParaRPr kumimoji="1" lang="zh-CN" altLang="en-US" sz="2400">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0078"/>
                                        </p:tgtEl>
                                        <p:attrNameLst>
                                          <p:attrName>style.visibility</p:attrName>
                                        </p:attrNameLst>
                                      </p:cBhvr>
                                      <p:to>
                                        <p:strVal val="visible"/>
                                      </p:to>
                                    </p:set>
                                    <p:animEffect transition="in" filter="strips(downRight)">
                                      <p:cBhvr>
                                        <p:cTn id="7" dur="500"/>
                                        <p:tgtEl>
                                          <p:spTgt spid="9400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940081"/>
                                        </p:tgtEl>
                                        <p:attrNameLst>
                                          <p:attrName>style.visibility</p:attrName>
                                        </p:attrNameLst>
                                      </p:cBhvr>
                                      <p:to>
                                        <p:strVal val="visible"/>
                                      </p:to>
                                    </p:set>
                                    <p:anim calcmode="lin" valueType="num">
                                      <p:cBhvr additive="base">
                                        <p:cTn id="12" dur="500" fill="hold"/>
                                        <p:tgtEl>
                                          <p:spTgt spid="940081"/>
                                        </p:tgtEl>
                                        <p:attrNameLst>
                                          <p:attrName>ppt_x</p:attrName>
                                        </p:attrNameLst>
                                      </p:cBhvr>
                                      <p:tavLst>
                                        <p:tav tm="0">
                                          <p:val>
                                            <p:strVal val="0-#ppt_w/2"/>
                                          </p:val>
                                        </p:tav>
                                        <p:tav tm="100000">
                                          <p:val>
                                            <p:strVal val="#ppt_x"/>
                                          </p:val>
                                        </p:tav>
                                      </p:tavLst>
                                    </p:anim>
                                    <p:anim calcmode="lin" valueType="num">
                                      <p:cBhvr additive="base">
                                        <p:cTn id="13" dur="500" fill="hold"/>
                                        <p:tgtEl>
                                          <p:spTgt spid="940081"/>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940082"/>
                                        </p:tgtEl>
                                        <p:attrNameLst>
                                          <p:attrName>style.visibility</p:attrName>
                                        </p:attrNameLst>
                                      </p:cBhvr>
                                      <p:to>
                                        <p:strVal val="visible"/>
                                      </p:to>
                                    </p:set>
                                    <p:animEffect transition="in" filter="wipe(left)">
                                      <p:cBhvr>
                                        <p:cTn id="18" dur="500"/>
                                        <p:tgtEl>
                                          <p:spTgt spid="940082"/>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940083"/>
                                        </p:tgtEl>
                                        <p:attrNameLst>
                                          <p:attrName>style.visibility</p:attrName>
                                        </p:attrNameLst>
                                      </p:cBhvr>
                                      <p:to>
                                        <p:strVal val="visible"/>
                                      </p:to>
                                    </p:set>
                                    <p:animEffect transition="in" filter="wipe(left)">
                                      <p:cBhvr>
                                        <p:cTn id="22" dur="500"/>
                                        <p:tgtEl>
                                          <p:spTgt spid="94008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40084"/>
                                        </p:tgtEl>
                                        <p:attrNameLst>
                                          <p:attrName>style.visibility</p:attrName>
                                        </p:attrNameLst>
                                      </p:cBhvr>
                                      <p:to>
                                        <p:strVal val="visible"/>
                                      </p:to>
                                    </p:set>
                                    <p:animEffect transition="in" filter="wipe(left)">
                                      <p:cBhvr>
                                        <p:cTn id="27" dur="500"/>
                                        <p:tgtEl>
                                          <p:spTgt spid="940084"/>
                                        </p:tgtEl>
                                      </p:cBhvr>
                                    </p:animEffect>
                                  </p:childTnLst>
                                </p:cTn>
                              </p:par>
                            </p:childTnLst>
                          </p:cTn>
                        </p:par>
                        <p:par>
                          <p:cTn id="28" fill="hold">
                            <p:stCondLst>
                              <p:cond delay="500"/>
                            </p:stCondLst>
                            <p:childTnLst>
                              <p:par>
                                <p:cTn id="29" presetID="22" presetClass="entr" presetSubtype="8" fill="hold" grpId="0" nodeType="afterEffect">
                                  <p:stCondLst>
                                    <p:cond delay="0"/>
                                  </p:stCondLst>
                                  <p:childTnLst>
                                    <p:set>
                                      <p:cBhvr>
                                        <p:cTn id="30" dur="1" fill="hold">
                                          <p:stCondLst>
                                            <p:cond delay="0"/>
                                          </p:stCondLst>
                                        </p:cTn>
                                        <p:tgtEl>
                                          <p:spTgt spid="940085"/>
                                        </p:tgtEl>
                                        <p:attrNameLst>
                                          <p:attrName>style.visibility</p:attrName>
                                        </p:attrNameLst>
                                      </p:cBhvr>
                                      <p:to>
                                        <p:strVal val="visible"/>
                                      </p:to>
                                    </p:set>
                                    <p:animEffect transition="in" filter="wipe(left)">
                                      <p:cBhvr>
                                        <p:cTn id="31" dur="500"/>
                                        <p:tgtEl>
                                          <p:spTgt spid="940085"/>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940086"/>
                                        </p:tgtEl>
                                        <p:attrNameLst>
                                          <p:attrName>style.visibility</p:attrName>
                                        </p:attrNameLst>
                                      </p:cBhvr>
                                      <p:to>
                                        <p:strVal val="visible"/>
                                      </p:to>
                                    </p:set>
                                    <p:animEffect transition="in" filter="wipe(left)">
                                      <p:cBhvr>
                                        <p:cTn id="36" dur="500"/>
                                        <p:tgtEl>
                                          <p:spTgt spid="940086"/>
                                        </p:tgtEl>
                                      </p:cBhvr>
                                    </p:animEffect>
                                  </p:childTnLst>
                                </p:cTn>
                              </p:par>
                            </p:childTnLst>
                          </p:cTn>
                        </p:par>
                        <p:par>
                          <p:cTn id="37" fill="hold">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940087"/>
                                        </p:tgtEl>
                                        <p:attrNameLst>
                                          <p:attrName>style.visibility</p:attrName>
                                        </p:attrNameLst>
                                      </p:cBhvr>
                                      <p:to>
                                        <p:strVal val="visible"/>
                                      </p:to>
                                    </p:set>
                                    <p:animEffect transition="in" filter="wipe(left)">
                                      <p:cBhvr>
                                        <p:cTn id="40" dur="500"/>
                                        <p:tgtEl>
                                          <p:spTgt spid="940087"/>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940088"/>
                                        </p:tgtEl>
                                        <p:attrNameLst>
                                          <p:attrName>style.visibility</p:attrName>
                                        </p:attrNameLst>
                                      </p:cBhvr>
                                      <p:to>
                                        <p:strVal val="visible"/>
                                      </p:to>
                                    </p:set>
                                    <p:animEffect transition="in" filter="strips(downRight)">
                                      <p:cBhvr>
                                        <p:cTn id="45" dur="500"/>
                                        <p:tgtEl>
                                          <p:spTgt spid="9400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0078" grpId="0" autoUpdateAnimBg="0"/>
      <p:bldP spid="940081" grpId="0" autoUpdateAnimBg="0"/>
      <p:bldP spid="940082" grpId="0" animBg="1"/>
      <p:bldP spid="940083" grpId="0" autoUpdateAnimBg="0"/>
      <p:bldP spid="940084" grpId="0" animBg="1"/>
      <p:bldP spid="940085" grpId="0" autoUpdateAnimBg="0"/>
      <p:bldP spid="940086" grpId="0" animBg="1"/>
      <p:bldP spid="940087" grpId="0" autoUpdateAnimBg="0"/>
      <p:bldP spid="94008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57"/>
          <p:cNvGraphicFramePr>
            <a:graphicFrameLocks noChangeAspect="1"/>
          </p:cNvGraphicFramePr>
          <p:nvPr/>
        </p:nvGraphicFramePr>
        <p:xfrm>
          <a:off x="4032250" y="2205038"/>
          <a:ext cx="4725988" cy="2998787"/>
        </p:xfrm>
        <a:graphic>
          <a:graphicData uri="http://schemas.openxmlformats.org/presentationml/2006/ole">
            <mc:AlternateContent xmlns:mc="http://schemas.openxmlformats.org/markup-compatibility/2006">
              <mc:Choice xmlns:v="urn:schemas-microsoft-com:vml" Requires="v">
                <p:oleObj spid="_x0000_s87196" name="图片" r:id="rId1" imgW="2362200" imgH="1502410" progId="Word.Picture.8">
                  <p:embed/>
                </p:oleObj>
              </mc:Choice>
              <mc:Fallback>
                <p:oleObj name="图片" r:id="rId1" imgW="2362200" imgH="1502410" progId="Word.Picture.8">
                  <p:embed/>
                  <p:pic>
                    <p:nvPicPr>
                      <p:cNvPr id="0" name="图片 8719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2250" y="2205038"/>
                        <a:ext cx="472598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3" name="Rectangle 44"/>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1. </a:t>
            </a:r>
            <a:r>
              <a:rPr lang="zh-CN" altLang="en-US" sz="2800">
                <a:solidFill>
                  <a:srgbClr val="CC0000"/>
                </a:solidFill>
                <a:latin typeface="Times New Roman" panose="02020603050405020304" pitchFamily="18" charset="0"/>
              </a:rPr>
              <a:t>外加正向电压</a:t>
            </a:r>
            <a:endParaRPr lang="zh-CN" altLang="en-US" sz="2800">
              <a:solidFill>
                <a:srgbClr val="CC0000"/>
              </a:solidFill>
              <a:latin typeface="Times New Roman" panose="02020603050405020304" pitchFamily="18" charset="0"/>
            </a:endParaRPr>
          </a:p>
        </p:txBody>
      </p:sp>
      <p:sp>
        <p:nvSpPr>
          <p:cNvPr id="25604" name="Rectangle 45"/>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25605" name="Text Box 46"/>
          <p:cNvSpPr txBox="1">
            <a:spLocks noChangeArrowheads="1"/>
          </p:cNvSpPr>
          <p:nvPr/>
        </p:nvSpPr>
        <p:spPr bwMode="auto">
          <a:xfrm>
            <a:off x="533400" y="1200150"/>
            <a:ext cx="8359775" cy="96837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楷体_GB2312"/>
              </a:rPr>
              <a:t>    </a:t>
            </a:r>
            <a:r>
              <a:rPr kumimoji="1" lang="zh-CN" altLang="en-US" sz="2400">
                <a:latin typeface="Times New Roman" panose="02020603050405020304" pitchFamily="18" charset="0"/>
              </a:rPr>
              <a:t>当外加电压使</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结中</a:t>
            </a:r>
            <a:r>
              <a:rPr kumimoji="1" lang="en-US" altLang="zh-CN" sz="2400">
                <a:latin typeface="Times New Roman" panose="02020603050405020304" pitchFamily="18" charset="0"/>
              </a:rPr>
              <a:t>P</a:t>
            </a:r>
            <a:r>
              <a:rPr kumimoji="1" lang="zh-CN" altLang="en-US" sz="2400">
                <a:latin typeface="Times New Roman" panose="02020603050405020304" pitchFamily="18" charset="0"/>
              </a:rPr>
              <a:t>区的电位高于</a:t>
            </a:r>
            <a:r>
              <a:rPr kumimoji="1" lang="en-US" altLang="zh-CN" sz="2400">
                <a:latin typeface="Times New Roman" panose="02020603050405020304" pitchFamily="18" charset="0"/>
              </a:rPr>
              <a:t>N</a:t>
            </a:r>
            <a:r>
              <a:rPr kumimoji="1" lang="zh-CN" altLang="en-US" sz="2400">
                <a:latin typeface="Times New Roman" panose="02020603050405020304" pitchFamily="18" charset="0"/>
              </a:rPr>
              <a:t>区的电位，称为加</a:t>
            </a:r>
            <a:r>
              <a:rPr kumimoji="1" lang="zh-CN" altLang="en-US" sz="2400">
                <a:solidFill>
                  <a:srgbClr val="FF0000"/>
                </a:solidFill>
                <a:latin typeface="Times New Roman" panose="02020603050405020304" pitchFamily="18" charset="0"/>
              </a:rPr>
              <a:t>正向电压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正偏</a:t>
            </a:r>
            <a:r>
              <a:rPr kumimoji="1" lang="zh-CN" altLang="en-US" sz="2400">
                <a:latin typeface="Times New Roman" panose="02020603050405020304" pitchFamily="18" charset="0"/>
              </a:rPr>
              <a:t>；反之称为加</a:t>
            </a:r>
            <a:r>
              <a:rPr kumimoji="1" lang="zh-CN" altLang="en-US" sz="2400">
                <a:solidFill>
                  <a:srgbClr val="FF0000"/>
                </a:solidFill>
                <a:latin typeface="Times New Roman" panose="02020603050405020304" pitchFamily="18" charset="0"/>
              </a:rPr>
              <a:t>反向电压</a:t>
            </a:r>
            <a:r>
              <a:rPr kumimoji="1" lang="zh-CN" altLang="en-US" sz="2400">
                <a:latin typeface="Times New Roman" panose="02020603050405020304" pitchFamily="18" charset="0"/>
              </a:rPr>
              <a:t>，简称</a:t>
            </a:r>
            <a:r>
              <a:rPr kumimoji="1" lang="zh-CN" altLang="en-US" sz="2400">
                <a:solidFill>
                  <a:srgbClr val="FF0000"/>
                </a:solidFill>
                <a:latin typeface="Times New Roman" panose="02020603050405020304" pitchFamily="18" charset="0"/>
              </a:rPr>
              <a:t>反偏</a:t>
            </a:r>
            <a:r>
              <a:rPr kumimoji="1" lang="zh-CN" altLang="en-US" sz="2400">
                <a:latin typeface="Times New Roman" panose="02020603050405020304" pitchFamily="18" charset="0"/>
              </a:rPr>
              <a:t>。 </a:t>
            </a:r>
            <a:endParaRPr kumimoji="1" lang="zh-CN" altLang="en-US" sz="2400">
              <a:latin typeface="Times New Roman" panose="02020603050405020304" pitchFamily="18" charset="0"/>
            </a:endParaRPr>
          </a:p>
        </p:txBody>
      </p:sp>
      <p:sp>
        <p:nvSpPr>
          <p:cNvPr id="25606" name="Text Box 49"/>
          <p:cNvSpPr txBox="1">
            <a:spLocks noChangeArrowheads="1"/>
          </p:cNvSpPr>
          <p:nvPr/>
        </p:nvSpPr>
        <p:spPr bwMode="auto">
          <a:xfrm>
            <a:off x="450850" y="22050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外加正向电压</a:t>
            </a:r>
            <a:endParaRPr kumimoji="1" lang="zh-CN" altLang="en-US" sz="2400">
              <a:latin typeface="Times New Roman" panose="02020603050405020304" pitchFamily="18" charset="0"/>
            </a:endParaRPr>
          </a:p>
        </p:txBody>
      </p:sp>
      <p:sp>
        <p:nvSpPr>
          <p:cNvPr id="25607" name="Text Box 56"/>
          <p:cNvSpPr txBox="1">
            <a:spLocks noChangeArrowheads="1"/>
          </p:cNvSpPr>
          <p:nvPr/>
        </p:nvSpPr>
        <p:spPr bwMode="auto">
          <a:xfrm>
            <a:off x="5616575" y="5157788"/>
            <a:ext cx="316865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低电阻</a:t>
            </a:r>
            <a:endParaRPr kumimoji="1" lang="zh-CN" altLang="en-US" sz="2400">
              <a:latin typeface="楷体_GB2312"/>
            </a:endParaRPr>
          </a:p>
          <a:p>
            <a:pPr eaLnBrk="1" hangingPunct="1">
              <a:lnSpc>
                <a:spcPct val="130000"/>
              </a:lnSpc>
              <a:spcBef>
                <a:spcPct val="0"/>
              </a:spcBef>
              <a:buClrTx/>
              <a:buFontTx/>
              <a:buChar char="•"/>
            </a:pPr>
            <a:r>
              <a:rPr kumimoji="1" lang="zh-CN" altLang="en-US" sz="2400">
                <a:latin typeface="楷体_GB2312"/>
              </a:rPr>
              <a:t> 大的正向扩散电流</a:t>
            </a:r>
            <a:endParaRPr kumimoji="1" lang="zh-CN" altLang="en-US" sz="2400">
              <a:latin typeface="楷体_GB2312"/>
            </a:endParaRPr>
          </a:p>
        </p:txBody>
      </p:sp>
      <p:graphicFrame>
        <p:nvGraphicFramePr>
          <p:cNvPr id="25608" name="对象 13"/>
          <p:cNvGraphicFramePr>
            <a:graphicFrameLocks noChangeAspect="1"/>
          </p:cNvGraphicFramePr>
          <p:nvPr/>
        </p:nvGraphicFramePr>
        <p:xfrm>
          <a:off x="522288" y="3713163"/>
          <a:ext cx="3257550" cy="1679575"/>
        </p:xfrm>
        <a:graphic>
          <a:graphicData uri="http://schemas.openxmlformats.org/presentationml/2006/ole">
            <mc:AlternateContent xmlns:mc="http://schemas.openxmlformats.org/markup-compatibility/2006">
              <mc:Choice xmlns:v="urn:schemas-microsoft-com:vml" Requires="v">
                <p:oleObj spid="_x0000_s87197" name="图片" r:id="rId3" imgW="2714625" imgH="1397635" progId="Word.Picture.8">
                  <p:embed/>
                </p:oleObj>
              </mc:Choice>
              <mc:Fallback>
                <p:oleObj name="图片" r:id="rId3" imgW="2714625" imgH="1397635" progId="Word.Picture.8">
                  <p:embed/>
                  <p:pic>
                    <p:nvPicPr>
                      <p:cNvPr id="0" name="图片 8719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2288" y="3713163"/>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626" name="Object 29"/>
          <p:cNvGraphicFramePr>
            <a:graphicFrameLocks noChangeAspect="1"/>
          </p:cNvGraphicFramePr>
          <p:nvPr/>
        </p:nvGraphicFramePr>
        <p:xfrm>
          <a:off x="4025900" y="692150"/>
          <a:ext cx="4732338" cy="3268663"/>
        </p:xfrm>
        <a:graphic>
          <a:graphicData uri="http://schemas.openxmlformats.org/presentationml/2006/ole">
            <mc:AlternateContent xmlns:mc="http://schemas.openxmlformats.org/markup-compatibility/2006">
              <mc:Choice xmlns:v="urn:schemas-microsoft-com:vml" Requires="v">
                <p:oleObj spid="_x0000_s88143" name="图片" r:id="rId1" imgW="2343785" imgH="1624965" progId="Word.Picture.8">
                  <p:embed/>
                </p:oleObj>
              </mc:Choice>
              <mc:Fallback>
                <p:oleObj name="图片" r:id="rId1" imgW="2343785" imgH="1624965" progId="Word.Picture.8">
                  <p:embed/>
                  <p:pic>
                    <p:nvPicPr>
                      <p:cNvPr id="0" name="图片 88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692150"/>
                        <a:ext cx="4732338"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7" name="Rectangle 11"/>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 </a:t>
            </a:r>
            <a:r>
              <a:rPr lang="zh-CN" altLang="en-US" sz="2800">
                <a:solidFill>
                  <a:srgbClr val="CC0000"/>
                </a:solidFill>
                <a:latin typeface="Times New Roman" panose="02020603050405020304" pitchFamily="18" charset="0"/>
              </a:rPr>
              <a:t>外加反向电压</a:t>
            </a:r>
            <a:endParaRPr lang="zh-CN" altLang="en-US" sz="2800">
              <a:solidFill>
                <a:srgbClr val="CC0000"/>
              </a:solidFill>
              <a:latin typeface="Times New Roman" panose="02020603050405020304" pitchFamily="18" charset="0"/>
            </a:endParaRPr>
          </a:p>
        </p:txBody>
      </p:sp>
      <p:sp>
        <p:nvSpPr>
          <p:cNvPr id="26628" name="Rectangle 1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877583" name="Text Box 15"/>
          <p:cNvSpPr txBox="1">
            <a:spLocks noChangeArrowheads="1"/>
          </p:cNvSpPr>
          <p:nvPr/>
        </p:nvSpPr>
        <p:spPr bwMode="auto">
          <a:xfrm>
            <a:off x="450850" y="12398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外加反向电压</a:t>
            </a:r>
            <a:endParaRPr kumimoji="1" lang="zh-CN" altLang="en-US" sz="2400">
              <a:latin typeface="Times New Roman" panose="02020603050405020304" pitchFamily="18" charset="0"/>
            </a:endParaRPr>
          </a:p>
        </p:txBody>
      </p:sp>
      <p:sp>
        <p:nvSpPr>
          <p:cNvPr id="877585" name="Text Box 17"/>
          <p:cNvSpPr txBox="1">
            <a:spLocks noChangeArrowheads="1"/>
          </p:cNvSpPr>
          <p:nvPr/>
        </p:nvSpPr>
        <p:spPr bwMode="auto">
          <a:xfrm>
            <a:off x="1152525" y="1854200"/>
            <a:ext cx="29146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增强了内电场的作用，</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结电阻增大</a:t>
            </a:r>
            <a:endParaRPr kumimoji="1" lang="zh-CN" altLang="en-US" sz="2400">
              <a:latin typeface="Times New Roman" panose="02020603050405020304" pitchFamily="18" charset="0"/>
            </a:endParaRPr>
          </a:p>
        </p:txBody>
      </p:sp>
      <p:sp>
        <p:nvSpPr>
          <p:cNvPr id="877586" name="AutoShape 18"/>
          <p:cNvSpPr>
            <a:spLocks noChangeArrowheads="1"/>
          </p:cNvSpPr>
          <p:nvPr/>
        </p:nvSpPr>
        <p:spPr bwMode="auto">
          <a:xfrm>
            <a:off x="576263" y="3432175"/>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77587" name="Text Box 19"/>
          <p:cNvSpPr txBox="1">
            <a:spLocks noChangeArrowheads="1"/>
          </p:cNvSpPr>
          <p:nvPr/>
        </p:nvSpPr>
        <p:spPr bwMode="auto">
          <a:xfrm>
            <a:off x="1152525" y="2895600"/>
            <a:ext cx="2519363"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阻止多子扩散，有利于少子漂移</a:t>
            </a:r>
            <a:endParaRPr kumimoji="1" lang="zh-CN" altLang="en-US" sz="2400">
              <a:latin typeface="Times New Roman" panose="02020603050405020304" pitchFamily="18" charset="0"/>
            </a:endParaRPr>
          </a:p>
        </p:txBody>
      </p:sp>
      <p:sp>
        <p:nvSpPr>
          <p:cNvPr id="877588" name="AutoShape 20"/>
          <p:cNvSpPr>
            <a:spLocks noChangeArrowheads="1"/>
          </p:cNvSpPr>
          <p:nvPr/>
        </p:nvSpPr>
        <p:spPr bwMode="auto">
          <a:xfrm>
            <a:off x="576263" y="4473575"/>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77589" name="Text Box 21"/>
          <p:cNvSpPr txBox="1">
            <a:spLocks noChangeArrowheads="1"/>
          </p:cNvSpPr>
          <p:nvPr/>
        </p:nvSpPr>
        <p:spPr bwMode="auto">
          <a:xfrm>
            <a:off x="1152525" y="3949700"/>
            <a:ext cx="4248150" cy="10414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楷体_GB2312"/>
                <a:cs typeface="Times New Roman" panose="02020603050405020304" pitchFamily="18" charset="0"/>
              </a:rPr>
              <a:t>回路中产生由少数载流子形成的漂移电流，称为反向电流</a:t>
            </a:r>
            <a:r>
              <a:rPr kumimoji="1" lang="zh-CN" altLang="en-US" sz="2400">
                <a:latin typeface="楷体_GB2312"/>
                <a:cs typeface="Times New Roman" panose="02020603050405020304" pitchFamily="18" charset="0"/>
              </a:rPr>
              <a:t> </a:t>
            </a:r>
            <a:endParaRPr kumimoji="1" lang="zh-CN" altLang="en-US" sz="2400">
              <a:latin typeface="楷体_GB2312"/>
              <a:cs typeface="Times New Roman" panose="02020603050405020304" pitchFamily="18" charset="0"/>
            </a:endParaRPr>
          </a:p>
        </p:txBody>
      </p:sp>
      <p:sp>
        <p:nvSpPr>
          <p:cNvPr id="877593" name="Text Box 25"/>
          <p:cNvSpPr txBox="1">
            <a:spLocks noChangeArrowheads="1"/>
          </p:cNvSpPr>
          <p:nvPr/>
        </p:nvSpPr>
        <p:spPr bwMode="auto">
          <a:xfrm>
            <a:off x="990600" y="5080000"/>
            <a:ext cx="3868738"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高电阻</a:t>
            </a:r>
            <a:endParaRPr kumimoji="1" lang="zh-CN" altLang="en-US" sz="2400">
              <a:latin typeface="楷体_GB2312"/>
            </a:endParaRPr>
          </a:p>
          <a:p>
            <a:pPr eaLnBrk="1" hangingPunct="1">
              <a:lnSpc>
                <a:spcPct val="130000"/>
              </a:lnSpc>
              <a:spcBef>
                <a:spcPct val="0"/>
              </a:spcBef>
              <a:buClrTx/>
              <a:buFontTx/>
              <a:buChar char="•"/>
            </a:pPr>
            <a:r>
              <a:rPr kumimoji="1" lang="zh-CN" altLang="en-US" sz="2400">
                <a:latin typeface="楷体_GB2312"/>
              </a:rPr>
              <a:t> 很小的反向漂移电流</a:t>
            </a:r>
            <a:endParaRPr kumimoji="1" lang="zh-CN" altLang="en-US" sz="2400">
              <a:latin typeface="楷体_GB2312"/>
            </a:endParaRPr>
          </a:p>
        </p:txBody>
      </p:sp>
      <p:sp>
        <p:nvSpPr>
          <p:cNvPr id="877596" name="Text Box 28"/>
          <p:cNvSpPr txBox="1">
            <a:spLocks noChangeArrowheads="1"/>
          </p:cNvSpPr>
          <p:nvPr/>
        </p:nvSpPr>
        <p:spPr bwMode="auto">
          <a:xfrm>
            <a:off x="5400675" y="3932238"/>
            <a:ext cx="3584575" cy="2390775"/>
          </a:xfrm>
          <a:prstGeom prst="rect">
            <a:avLst/>
          </a:prstGeom>
          <a:solidFill>
            <a:srgbClr val="CC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000">
                <a:latin typeface="楷体_GB2312"/>
              </a:rPr>
              <a:t>    </a:t>
            </a:r>
            <a:r>
              <a:rPr kumimoji="1" lang="zh-CN" altLang="en-US" sz="2000">
                <a:latin typeface="楷体_GB2312"/>
              </a:rPr>
              <a:t>在一定的温度条件下，由本征激发决定的少子浓度是一定的，故少子形成的漂移电流是恒定的，基本上与所加反向电压的大小无关，</a:t>
            </a:r>
            <a:r>
              <a:rPr kumimoji="1" lang="zh-CN" altLang="en-US" sz="2000">
                <a:solidFill>
                  <a:srgbClr val="000000"/>
                </a:solidFill>
                <a:latin typeface="楷体_GB2312"/>
              </a:rPr>
              <a:t>这个电流也称为</a:t>
            </a:r>
            <a:r>
              <a:rPr kumimoji="1" lang="zh-CN" altLang="en-US" sz="2000">
                <a:solidFill>
                  <a:srgbClr val="FF0000"/>
                </a:solidFill>
                <a:latin typeface="楷体_GB2312"/>
              </a:rPr>
              <a:t>反向饱和电流</a:t>
            </a:r>
            <a:r>
              <a:rPr kumimoji="1" lang="zh-CN" altLang="en-US" sz="2000">
                <a:latin typeface="楷体_GB2312"/>
              </a:rPr>
              <a:t>。        </a:t>
            </a:r>
            <a:endParaRPr kumimoji="1" lang="zh-CN" altLang="en-US" sz="2000">
              <a:solidFill>
                <a:srgbClr val="000000"/>
              </a:solidFill>
              <a:latin typeface="楷体_GB2312"/>
            </a:endParaRPr>
          </a:p>
        </p:txBody>
      </p:sp>
      <p:sp>
        <p:nvSpPr>
          <p:cNvPr id="15" name="AutoShape 18"/>
          <p:cNvSpPr>
            <a:spLocks noChangeArrowheads="1"/>
          </p:cNvSpPr>
          <p:nvPr/>
        </p:nvSpPr>
        <p:spPr bwMode="auto">
          <a:xfrm>
            <a:off x="576263" y="2338388"/>
            <a:ext cx="431800" cy="73025"/>
          </a:xfrm>
          <a:prstGeom prst="rightArrow">
            <a:avLst>
              <a:gd name="adj1" fmla="val 50000"/>
              <a:gd name="adj2" fmla="val 147826"/>
            </a:avLst>
          </a:prstGeom>
          <a:noFill/>
          <a:ln w="28575">
            <a:solidFill>
              <a:srgbClr val="FF00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77583"/>
                                        </p:tgtEl>
                                        <p:attrNameLst>
                                          <p:attrName>style.visibility</p:attrName>
                                        </p:attrNameLst>
                                      </p:cBhvr>
                                      <p:to>
                                        <p:strVal val="visible"/>
                                      </p:to>
                                    </p:set>
                                    <p:anim calcmode="lin" valueType="num">
                                      <p:cBhvr additive="base">
                                        <p:cTn id="7" dur="500" fill="hold"/>
                                        <p:tgtEl>
                                          <p:spTgt spid="877583"/>
                                        </p:tgtEl>
                                        <p:attrNameLst>
                                          <p:attrName>ppt_x</p:attrName>
                                        </p:attrNameLst>
                                      </p:cBhvr>
                                      <p:tavLst>
                                        <p:tav tm="0">
                                          <p:val>
                                            <p:strVal val="0-#ppt_w/2"/>
                                          </p:val>
                                        </p:tav>
                                        <p:tav tm="100000">
                                          <p:val>
                                            <p:strVal val="#ppt_x"/>
                                          </p:val>
                                        </p:tav>
                                      </p:tavLst>
                                    </p:anim>
                                    <p:anim calcmode="lin" valueType="num">
                                      <p:cBhvr additive="base">
                                        <p:cTn id="8" dur="500" fill="hold"/>
                                        <p:tgtEl>
                                          <p:spTgt spid="87758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877585"/>
                                        </p:tgtEl>
                                        <p:attrNameLst>
                                          <p:attrName>style.visibility</p:attrName>
                                        </p:attrNameLst>
                                      </p:cBhvr>
                                      <p:to>
                                        <p:strVal val="visible"/>
                                      </p:to>
                                    </p:set>
                                    <p:animEffect transition="in" filter="wipe(left)">
                                      <p:cBhvr>
                                        <p:cTn id="16" dur="500"/>
                                        <p:tgtEl>
                                          <p:spTgt spid="87758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77586"/>
                                        </p:tgtEl>
                                        <p:attrNameLst>
                                          <p:attrName>style.visibility</p:attrName>
                                        </p:attrNameLst>
                                      </p:cBhvr>
                                      <p:to>
                                        <p:strVal val="visible"/>
                                      </p:to>
                                    </p:set>
                                    <p:animEffect transition="in" filter="wipe(left)">
                                      <p:cBhvr>
                                        <p:cTn id="21" dur="500"/>
                                        <p:tgtEl>
                                          <p:spTgt spid="877586"/>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877587"/>
                                        </p:tgtEl>
                                        <p:attrNameLst>
                                          <p:attrName>style.visibility</p:attrName>
                                        </p:attrNameLst>
                                      </p:cBhvr>
                                      <p:to>
                                        <p:strVal val="visible"/>
                                      </p:to>
                                    </p:set>
                                    <p:animEffect transition="in" filter="wipe(left)">
                                      <p:cBhvr>
                                        <p:cTn id="25" dur="500"/>
                                        <p:tgtEl>
                                          <p:spTgt spid="87758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877588"/>
                                        </p:tgtEl>
                                        <p:attrNameLst>
                                          <p:attrName>style.visibility</p:attrName>
                                        </p:attrNameLst>
                                      </p:cBhvr>
                                      <p:to>
                                        <p:strVal val="visible"/>
                                      </p:to>
                                    </p:set>
                                    <p:animEffect transition="in" filter="wipe(left)">
                                      <p:cBhvr>
                                        <p:cTn id="30" dur="500"/>
                                        <p:tgtEl>
                                          <p:spTgt spid="877588"/>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877589"/>
                                        </p:tgtEl>
                                        <p:attrNameLst>
                                          <p:attrName>style.visibility</p:attrName>
                                        </p:attrNameLst>
                                      </p:cBhvr>
                                      <p:to>
                                        <p:strVal val="visible"/>
                                      </p:to>
                                    </p:set>
                                    <p:animEffect transition="in" filter="wipe(left)">
                                      <p:cBhvr>
                                        <p:cTn id="34" dur="500"/>
                                        <p:tgtEl>
                                          <p:spTgt spid="877589"/>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877593"/>
                                        </p:tgtEl>
                                        <p:attrNameLst>
                                          <p:attrName>style.visibility</p:attrName>
                                        </p:attrNameLst>
                                      </p:cBhvr>
                                      <p:to>
                                        <p:strVal val="visible"/>
                                      </p:to>
                                    </p:set>
                                    <p:animEffect transition="in" filter="strips(downRight)">
                                      <p:cBhvr>
                                        <p:cTn id="39" dur="500"/>
                                        <p:tgtEl>
                                          <p:spTgt spid="877593"/>
                                        </p:tgtEl>
                                      </p:cBhvr>
                                    </p:animEffect>
                                  </p:childTnLst>
                                </p:cTn>
                              </p:par>
                            </p:childTnLst>
                          </p:cTn>
                        </p:par>
                      </p:childTnLst>
                    </p:cTn>
                  </p:par>
                  <p:par>
                    <p:cTn id="40" fill="hold">
                      <p:stCondLst>
                        <p:cond delay="indefinite"/>
                      </p:stCondLst>
                      <p:childTnLst>
                        <p:par>
                          <p:cTn id="41" fill="hold">
                            <p:stCondLst>
                              <p:cond delay="0"/>
                            </p:stCondLst>
                            <p:childTnLst>
                              <p:par>
                                <p:cTn id="42" presetID="4" presetClass="entr" presetSubtype="16" fill="hold" grpId="0" nodeType="clickEffect">
                                  <p:stCondLst>
                                    <p:cond delay="0"/>
                                  </p:stCondLst>
                                  <p:childTnLst>
                                    <p:set>
                                      <p:cBhvr>
                                        <p:cTn id="43" dur="1" fill="hold">
                                          <p:stCondLst>
                                            <p:cond delay="0"/>
                                          </p:stCondLst>
                                        </p:cTn>
                                        <p:tgtEl>
                                          <p:spTgt spid="877596"/>
                                        </p:tgtEl>
                                        <p:attrNameLst>
                                          <p:attrName>style.visibility</p:attrName>
                                        </p:attrNameLst>
                                      </p:cBhvr>
                                      <p:to>
                                        <p:strVal val="visible"/>
                                      </p:to>
                                    </p:set>
                                    <p:animEffect transition="in" filter="box(in)">
                                      <p:cBhvr>
                                        <p:cTn id="44" dur="500"/>
                                        <p:tgtEl>
                                          <p:spTgt spid="877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7583" grpId="0" autoUpdateAnimBg="0"/>
      <p:bldP spid="877585" grpId="0"/>
      <p:bldP spid="877586" grpId="0" animBg="1"/>
      <p:bldP spid="877587" grpId="0"/>
      <p:bldP spid="877588" grpId="0" animBg="1"/>
      <p:bldP spid="877589" grpId="0"/>
      <p:bldP spid="877593" grpId="0" autoUpdateAnimBg="0"/>
      <p:bldP spid="877596" grpId="0" animBg="1"/>
      <p:bldP spid="1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0" name="Object 29"/>
          <p:cNvGraphicFramePr>
            <a:graphicFrameLocks noChangeAspect="1"/>
          </p:cNvGraphicFramePr>
          <p:nvPr/>
        </p:nvGraphicFramePr>
        <p:xfrm>
          <a:off x="4025900" y="692150"/>
          <a:ext cx="4732338" cy="3268663"/>
        </p:xfrm>
        <a:graphic>
          <a:graphicData uri="http://schemas.openxmlformats.org/presentationml/2006/ole">
            <mc:AlternateContent xmlns:mc="http://schemas.openxmlformats.org/markup-compatibility/2006">
              <mc:Choice xmlns:v="urn:schemas-microsoft-com:vml" Requires="v">
                <p:oleObj spid="_x0000_s89321" name="图片" r:id="rId1" imgW="2343785" imgH="1624965" progId="Word.Picture.8">
                  <p:embed/>
                </p:oleObj>
              </mc:Choice>
              <mc:Fallback>
                <p:oleObj name="图片" r:id="rId1" imgW="2343785" imgH="1624965" progId="Word.Picture.8">
                  <p:embed/>
                  <p:pic>
                    <p:nvPicPr>
                      <p:cNvPr id="0" name="图片 893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25900" y="692150"/>
                        <a:ext cx="4732338" cy="3268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7651" name="Rectangle 11"/>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2. </a:t>
            </a:r>
            <a:r>
              <a:rPr lang="zh-CN" altLang="en-US" sz="2800">
                <a:solidFill>
                  <a:srgbClr val="CC0000"/>
                </a:solidFill>
                <a:latin typeface="Times New Roman" panose="02020603050405020304" pitchFamily="18" charset="0"/>
              </a:rPr>
              <a:t>外加反向电压</a:t>
            </a:r>
            <a:endParaRPr lang="zh-CN" altLang="en-US" sz="2800">
              <a:solidFill>
                <a:srgbClr val="CC0000"/>
              </a:solidFill>
              <a:latin typeface="Times New Roman" panose="02020603050405020304" pitchFamily="18" charset="0"/>
            </a:endParaRPr>
          </a:p>
        </p:txBody>
      </p:sp>
      <p:sp>
        <p:nvSpPr>
          <p:cNvPr id="27652" name="Rectangle 1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27653" name="Text Box 15"/>
          <p:cNvSpPr txBox="1">
            <a:spLocks noChangeArrowheads="1"/>
          </p:cNvSpPr>
          <p:nvPr/>
        </p:nvSpPr>
        <p:spPr bwMode="auto">
          <a:xfrm>
            <a:off x="450850" y="1239838"/>
            <a:ext cx="3616325" cy="566737"/>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外加反向电压</a:t>
            </a:r>
            <a:endParaRPr kumimoji="1" lang="zh-CN" altLang="en-US" sz="2400">
              <a:latin typeface="Times New Roman" panose="02020603050405020304" pitchFamily="18" charset="0"/>
            </a:endParaRPr>
          </a:p>
        </p:txBody>
      </p:sp>
      <p:sp>
        <p:nvSpPr>
          <p:cNvPr id="27654" name="Text Box 25"/>
          <p:cNvSpPr txBox="1">
            <a:spLocks noChangeArrowheads="1"/>
          </p:cNvSpPr>
          <p:nvPr/>
        </p:nvSpPr>
        <p:spPr bwMode="auto">
          <a:xfrm>
            <a:off x="990600" y="5080000"/>
            <a:ext cx="3868738"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Char char="•"/>
            </a:pPr>
            <a:r>
              <a:rPr kumimoji="1" lang="en-US" altLang="zh-CN" sz="2400">
                <a:latin typeface="楷体_GB2312"/>
              </a:rPr>
              <a:t> </a:t>
            </a:r>
            <a:r>
              <a:rPr kumimoji="1" lang="zh-CN" altLang="en-US" sz="2400">
                <a:latin typeface="楷体_GB2312"/>
              </a:rPr>
              <a:t>高电阻</a:t>
            </a:r>
            <a:endParaRPr kumimoji="1" lang="zh-CN" altLang="en-US" sz="2400">
              <a:latin typeface="楷体_GB2312"/>
            </a:endParaRPr>
          </a:p>
          <a:p>
            <a:pPr eaLnBrk="1" hangingPunct="1">
              <a:lnSpc>
                <a:spcPct val="130000"/>
              </a:lnSpc>
              <a:spcBef>
                <a:spcPct val="0"/>
              </a:spcBef>
              <a:buClrTx/>
              <a:buFontTx/>
              <a:buChar char="•"/>
            </a:pPr>
            <a:r>
              <a:rPr kumimoji="1" lang="zh-CN" altLang="en-US" sz="2400">
                <a:latin typeface="楷体_GB2312"/>
              </a:rPr>
              <a:t> 很小的反向漂移电流</a:t>
            </a:r>
            <a:endParaRPr kumimoji="1" lang="zh-CN" altLang="en-US" sz="2400">
              <a:latin typeface="楷体_GB2312"/>
            </a:endParaRPr>
          </a:p>
        </p:txBody>
      </p:sp>
      <p:sp>
        <p:nvSpPr>
          <p:cNvPr id="27655" name="Text Box 28"/>
          <p:cNvSpPr txBox="1">
            <a:spLocks noChangeArrowheads="1"/>
          </p:cNvSpPr>
          <p:nvPr/>
        </p:nvSpPr>
        <p:spPr bwMode="auto">
          <a:xfrm>
            <a:off x="5400675" y="3932238"/>
            <a:ext cx="3584575" cy="2390775"/>
          </a:xfrm>
          <a:prstGeom prst="rect">
            <a:avLst/>
          </a:prstGeom>
          <a:solidFill>
            <a:srgbClr val="CC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36000" tIns="0" rIns="36000" b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000">
                <a:latin typeface="楷体_GB2312"/>
              </a:rPr>
              <a:t>    </a:t>
            </a:r>
            <a:r>
              <a:rPr kumimoji="1" lang="zh-CN" altLang="en-US" sz="2000">
                <a:latin typeface="楷体_GB2312"/>
              </a:rPr>
              <a:t>在一定的温度条件下，由本征激发决定的少子浓度是一定的，故少子形成的漂移电流是恒定的，基本上与所加反向电压的大小无关，</a:t>
            </a:r>
            <a:r>
              <a:rPr kumimoji="1" lang="zh-CN" altLang="en-US" sz="2000">
                <a:solidFill>
                  <a:srgbClr val="000000"/>
                </a:solidFill>
                <a:latin typeface="楷体_GB2312"/>
              </a:rPr>
              <a:t>这个电流也称为</a:t>
            </a:r>
            <a:r>
              <a:rPr kumimoji="1" lang="zh-CN" altLang="en-US" sz="2000">
                <a:solidFill>
                  <a:srgbClr val="FF0000"/>
                </a:solidFill>
                <a:latin typeface="楷体_GB2312"/>
              </a:rPr>
              <a:t>反向饱和电流</a:t>
            </a:r>
            <a:r>
              <a:rPr kumimoji="1" lang="zh-CN" altLang="en-US" sz="2000">
                <a:latin typeface="楷体_GB2312"/>
              </a:rPr>
              <a:t>。        </a:t>
            </a:r>
            <a:endParaRPr kumimoji="1" lang="zh-CN" altLang="en-US" sz="2000">
              <a:solidFill>
                <a:srgbClr val="000000"/>
              </a:solidFill>
              <a:latin typeface="楷体_GB2312"/>
            </a:endParaRPr>
          </a:p>
        </p:txBody>
      </p:sp>
      <p:graphicFrame>
        <p:nvGraphicFramePr>
          <p:cNvPr id="27656" name="对象 12"/>
          <p:cNvGraphicFramePr>
            <a:graphicFrameLocks noChangeAspect="1"/>
          </p:cNvGraphicFramePr>
          <p:nvPr/>
        </p:nvGraphicFramePr>
        <p:xfrm>
          <a:off x="701675" y="2686050"/>
          <a:ext cx="3257550" cy="1679575"/>
        </p:xfrm>
        <a:graphic>
          <a:graphicData uri="http://schemas.openxmlformats.org/presentationml/2006/ole">
            <mc:AlternateContent xmlns:mc="http://schemas.openxmlformats.org/markup-compatibility/2006">
              <mc:Choice xmlns:v="urn:schemas-microsoft-com:vml" Requires="v">
                <p:oleObj spid="_x0000_s89322" name="图片" r:id="rId3" imgW="2714625" imgH="1397635" progId="Word.Picture.8">
                  <p:embed/>
                </p:oleObj>
              </mc:Choice>
              <mc:Fallback>
                <p:oleObj name="图片" r:id="rId3" imgW="2714625" imgH="1397635" progId="Word.Picture.8">
                  <p:embed/>
                  <p:pic>
                    <p:nvPicPr>
                      <p:cNvPr id="0" name="图片 893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1675" y="2686050"/>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7657" name="对象 13"/>
          <p:cNvGraphicFramePr>
            <a:graphicFrameLocks noChangeAspect="1"/>
          </p:cNvGraphicFramePr>
          <p:nvPr/>
        </p:nvGraphicFramePr>
        <p:xfrm>
          <a:off x="701675" y="2686050"/>
          <a:ext cx="3257550" cy="1679575"/>
        </p:xfrm>
        <a:graphic>
          <a:graphicData uri="http://schemas.openxmlformats.org/presentationml/2006/ole">
            <mc:AlternateContent xmlns:mc="http://schemas.openxmlformats.org/markup-compatibility/2006">
              <mc:Choice xmlns:v="urn:schemas-microsoft-com:vml" Requires="v">
                <p:oleObj spid="_x0000_s89323" name="图片" r:id="rId5" imgW="2714625" imgH="1397635" progId="Word.Picture.8">
                  <p:embed/>
                </p:oleObj>
              </mc:Choice>
              <mc:Fallback>
                <p:oleObj name="图片" r:id="rId5" imgW="2714625" imgH="1397635" progId="Word.Picture.8">
                  <p:embed/>
                  <p:pic>
                    <p:nvPicPr>
                      <p:cNvPr id="0" name="图片 893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675" y="2686050"/>
                        <a:ext cx="3257550" cy="167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2"/>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28675" name="Text Box 53"/>
          <p:cNvSpPr txBox="1">
            <a:spLocks noChangeArrowheads="1"/>
          </p:cNvSpPr>
          <p:nvPr/>
        </p:nvSpPr>
        <p:spPr bwMode="auto">
          <a:xfrm>
            <a:off x="990600" y="1268413"/>
            <a:ext cx="7086600" cy="38925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800">
                <a:latin typeface="Times New Roman" panose="02020603050405020304" pitchFamily="18" charset="0"/>
              </a:rPr>
              <a:t>         </a:t>
            </a:r>
            <a:r>
              <a:rPr kumimoji="1" lang="en-US" altLang="zh-CN" sz="3200">
                <a:latin typeface="Times New Roman" panose="02020603050405020304" pitchFamily="18" charset="0"/>
              </a:rPr>
              <a:t>PN</a:t>
            </a:r>
            <a:r>
              <a:rPr kumimoji="1" lang="zh-CN" altLang="en-US" sz="3200">
                <a:latin typeface="Times New Roman" panose="02020603050405020304" pitchFamily="18" charset="0"/>
              </a:rPr>
              <a:t>结加正向电压时，呈现低电阻，具有较大的正向扩散电流。</a:t>
            </a:r>
            <a:endParaRPr kumimoji="1" lang="zh-CN" altLang="en-US" sz="3200">
              <a:solidFill>
                <a:srgbClr val="FF0000"/>
              </a:solidFill>
              <a:latin typeface="Times New Roman" panose="02020603050405020304" pitchFamily="18" charset="0"/>
            </a:endParaRPr>
          </a:p>
          <a:p>
            <a:pPr eaLnBrk="1" hangingPunct="1">
              <a:lnSpc>
                <a:spcPct val="130000"/>
              </a:lnSpc>
              <a:spcBef>
                <a:spcPct val="0"/>
              </a:spcBef>
              <a:buClrTx/>
              <a:buFontTx/>
              <a:buNone/>
            </a:pPr>
            <a:r>
              <a:rPr kumimoji="1" lang="zh-CN" altLang="en-US" sz="3200">
                <a:latin typeface="Times New Roman" panose="02020603050405020304" pitchFamily="18" charset="0"/>
              </a:rPr>
              <a:t>        </a:t>
            </a:r>
            <a:r>
              <a:rPr kumimoji="1" lang="en-US" altLang="zh-CN" sz="3200">
                <a:latin typeface="Times New Roman" panose="02020603050405020304" pitchFamily="18" charset="0"/>
              </a:rPr>
              <a:t>PN</a:t>
            </a:r>
            <a:r>
              <a:rPr kumimoji="1" lang="zh-CN" altLang="en-US" sz="3200">
                <a:latin typeface="Times New Roman" panose="02020603050405020304" pitchFamily="18" charset="0"/>
              </a:rPr>
              <a:t>结加反向电压时，呈现高电阻，具有很小的反向漂移电流。</a:t>
            </a:r>
            <a:endParaRPr kumimoji="1" lang="zh-CN" altLang="en-US" sz="3200">
              <a:solidFill>
                <a:srgbClr val="0000FF"/>
              </a:solidFill>
              <a:latin typeface="Times New Roman" panose="02020603050405020304" pitchFamily="18" charset="0"/>
            </a:endParaRPr>
          </a:p>
          <a:p>
            <a:pPr eaLnBrk="1" hangingPunct="1">
              <a:lnSpc>
                <a:spcPct val="130000"/>
              </a:lnSpc>
              <a:spcBef>
                <a:spcPct val="0"/>
              </a:spcBef>
              <a:buClrTx/>
              <a:buFontTx/>
              <a:buNone/>
            </a:pPr>
            <a:r>
              <a:rPr kumimoji="1" lang="zh-CN" altLang="en-US" sz="3200">
                <a:solidFill>
                  <a:srgbClr val="0000FF"/>
                </a:solidFill>
                <a:latin typeface="Times New Roman" panose="02020603050405020304" pitchFamily="18" charset="0"/>
              </a:rPr>
              <a:t>        </a:t>
            </a:r>
            <a:r>
              <a:rPr kumimoji="1" lang="zh-CN" altLang="en-US" sz="3200">
                <a:latin typeface="Times New Roman" panose="02020603050405020304" pitchFamily="18" charset="0"/>
              </a:rPr>
              <a:t>由此可以得出结论：</a:t>
            </a:r>
            <a:r>
              <a:rPr kumimoji="1" lang="en-US" altLang="zh-CN" sz="3200">
                <a:solidFill>
                  <a:srgbClr val="FF0000"/>
                </a:solidFill>
                <a:latin typeface="Times New Roman" panose="02020603050405020304" pitchFamily="18" charset="0"/>
              </a:rPr>
              <a:t>PN</a:t>
            </a:r>
            <a:r>
              <a:rPr kumimoji="1" lang="zh-CN" altLang="en-US" sz="3200">
                <a:solidFill>
                  <a:srgbClr val="FF0000"/>
                </a:solidFill>
                <a:latin typeface="Times New Roman" panose="02020603050405020304" pitchFamily="18" charset="0"/>
              </a:rPr>
              <a:t>结具有单向导电性。</a:t>
            </a:r>
            <a:endParaRPr kumimoji="1" lang="zh-CN" altLang="en-US" sz="32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9"/>
          <p:cNvSpPr>
            <a:spLocks noChangeArrowheads="1"/>
          </p:cNvSpPr>
          <p:nvPr/>
        </p:nvSpPr>
        <p:spPr bwMode="auto">
          <a:xfrm>
            <a:off x="503238" y="71437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3. PN</a:t>
            </a:r>
            <a:r>
              <a:rPr lang="zh-CN" altLang="en-US" sz="2800">
                <a:solidFill>
                  <a:srgbClr val="CC0000"/>
                </a:solidFill>
                <a:latin typeface="Times New Roman" panose="02020603050405020304" pitchFamily="18" charset="0"/>
                <a:cs typeface="Times New Roman" panose="02020603050405020304" pitchFamily="18" charset="0"/>
              </a:rPr>
              <a:t>结的</a:t>
            </a:r>
            <a:r>
              <a:rPr lang="en-US" altLang="zh-CN" sz="2800" i="1">
                <a:solidFill>
                  <a:srgbClr val="CC0000"/>
                </a:solidFill>
                <a:latin typeface="Times New Roman" panose="02020603050405020304" pitchFamily="18" charset="0"/>
              </a:rPr>
              <a:t>I</a:t>
            </a:r>
            <a:r>
              <a:rPr lang="en-US" altLang="zh-CN" sz="2800">
                <a:solidFill>
                  <a:srgbClr val="CC0000"/>
                </a:solidFill>
                <a:latin typeface="Times New Roman" panose="02020603050405020304" pitchFamily="18" charset="0"/>
              </a:rPr>
              <a:t>−</a:t>
            </a:r>
            <a:r>
              <a:rPr lang="en-US" altLang="zh-CN" sz="2800" i="1">
                <a:solidFill>
                  <a:srgbClr val="CC0000"/>
                </a:solidFill>
                <a:latin typeface="Times New Roman" panose="02020603050405020304" pitchFamily="18" charset="0"/>
              </a:rPr>
              <a:t>V</a:t>
            </a:r>
            <a:r>
              <a:rPr lang="zh-CN" altLang="en-US" sz="2800">
                <a:solidFill>
                  <a:srgbClr val="CC0000"/>
                </a:solidFill>
                <a:latin typeface="Times New Roman" panose="02020603050405020304" pitchFamily="18" charset="0"/>
              </a:rPr>
              <a:t>特性 </a:t>
            </a:r>
            <a:endParaRPr lang="zh-CN" altLang="en-US" sz="2800">
              <a:solidFill>
                <a:srgbClr val="CC0000"/>
              </a:solidFill>
              <a:latin typeface="Times New Roman" panose="02020603050405020304" pitchFamily="18" charset="0"/>
            </a:endParaRPr>
          </a:p>
        </p:txBody>
      </p:sp>
      <p:sp>
        <p:nvSpPr>
          <p:cNvPr id="29699" name="Rectangle 50"/>
          <p:cNvSpPr>
            <a:spLocks noChangeArrowheads="1"/>
          </p:cNvSpPr>
          <p:nvPr/>
        </p:nvSpPr>
        <p:spPr bwMode="auto">
          <a:xfrm>
            <a:off x="1042988" y="77788"/>
            <a:ext cx="60848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3.2.2  PN</a:t>
            </a:r>
            <a:r>
              <a:rPr lang="zh-CN" altLang="en-US" sz="3200">
                <a:solidFill>
                  <a:srgbClr val="0000CC"/>
                </a:solidFill>
                <a:latin typeface="Times New Roman" panose="02020603050405020304" pitchFamily="18" charset="0"/>
              </a:rPr>
              <a:t>结的单向导电性</a:t>
            </a:r>
            <a:endParaRPr lang="zh-CN" altLang="en-US" sz="3200">
              <a:solidFill>
                <a:srgbClr val="0000CC"/>
              </a:solidFill>
              <a:latin typeface="Times New Roman" panose="02020603050405020304" pitchFamily="18" charset="0"/>
            </a:endParaRPr>
          </a:p>
        </p:txBody>
      </p:sp>
      <p:sp>
        <p:nvSpPr>
          <p:cNvPr id="898099" name="Text Box 51"/>
          <p:cNvSpPr txBox="1">
            <a:spLocks noChangeArrowheads="1"/>
          </p:cNvSpPr>
          <p:nvPr/>
        </p:nvSpPr>
        <p:spPr bwMode="auto">
          <a:xfrm>
            <a:off x="381000" y="2346325"/>
            <a:ext cx="10668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楷体_GB2312"/>
              </a:rPr>
              <a:t>其中</a:t>
            </a:r>
            <a:endParaRPr kumimoji="1" lang="zh-CN" altLang="en-US" sz="2400">
              <a:latin typeface="楷体_GB2312"/>
            </a:endParaRPr>
          </a:p>
        </p:txBody>
      </p:sp>
      <p:sp>
        <p:nvSpPr>
          <p:cNvPr id="29701" name="Text Box 56"/>
          <p:cNvSpPr txBox="1">
            <a:spLocks noChangeArrowheads="1"/>
          </p:cNvSpPr>
          <p:nvPr/>
        </p:nvSpPr>
        <p:spPr bwMode="auto">
          <a:xfrm>
            <a:off x="4679950" y="3567113"/>
            <a:ext cx="3673475" cy="3667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1800">
                <a:latin typeface="Times New Roman" panose="02020603050405020304" pitchFamily="18" charset="0"/>
              </a:rPr>
              <a:t>PN</a:t>
            </a:r>
            <a:r>
              <a:rPr kumimoji="1" lang="zh-CN" altLang="en-US" sz="1800">
                <a:latin typeface="Times New Roman" panose="02020603050405020304" pitchFamily="18" charset="0"/>
              </a:rPr>
              <a:t>结单向导电性的</a:t>
            </a:r>
            <a:r>
              <a:rPr kumimoji="1" lang="en-US" altLang="zh-CN" sz="1800" i="1">
                <a:latin typeface="Times New Roman" panose="02020603050405020304" pitchFamily="18" charset="0"/>
              </a:rPr>
              <a:t>I</a:t>
            </a:r>
            <a:r>
              <a:rPr kumimoji="1" lang="en-US" altLang="zh-CN" sz="1800">
                <a:latin typeface="Times New Roman" panose="02020603050405020304" pitchFamily="18" charset="0"/>
                <a:cs typeface="Times New Roman" panose="02020603050405020304" pitchFamily="18" charset="0"/>
              </a:rPr>
              <a:t>−</a:t>
            </a:r>
            <a:r>
              <a:rPr kumimoji="1" lang="en-US" altLang="zh-CN" sz="1800" i="1">
                <a:latin typeface="Times New Roman" panose="02020603050405020304" pitchFamily="18" charset="0"/>
              </a:rPr>
              <a:t>V</a:t>
            </a:r>
            <a:r>
              <a:rPr kumimoji="1" lang="zh-CN" altLang="en-US" sz="1800">
                <a:latin typeface="Times New Roman" panose="02020603050405020304" pitchFamily="18" charset="0"/>
              </a:rPr>
              <a:t>特性曲线</a:t>
            </a:r>
            <a:endParaRPr kumimoji="1" lang="zh-CN" altLang="en-US" sz="2000" b="0">
              <a:latin typeface="Times New Roman" panose="02020603050405020304" pitchFamily="18" charset="0"/>
            </a:endParaRPr>
          </a:p>
        </p:txBody>
      </p:sp>
      <p:sp>
        <p:nvSpPr>
          <p:cNvPr id="898107" name="Text Box 59"/>
          <p:cNvSpPr txBox="1">
            <a:spLocks noChangeArrowheads="1"/>
          </p:cNvSpPr>
          <p:nvPr/>
        </p:nvSpPr>
        <p:spPr bwMode="auto">
          <a:xfrm>
            <a:off x="685800" y="2878138"/>
            <a:ext cx="3241675"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rPr>
              <a:t>I</a:t>
            </a:r>
            <a:r>
              <a:rPr kumimoji="1" lang="en-US" altLang="zh-CN" sz="2400" baseline="-25000">
                <a:latin typeface="Times New Roman" panose="02020603050405020304" pitchFamily="18" charset="0"/>
              </a:rPr>
              <a:t>S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反向饱和电流</a:t>
            </a:r>
            <a:endParaRPr kumimoji="1" lang="zh-CN" altLang="en-US" sz="2400">
              <a:latin typeface="Times New Roman" panose="02020603050405020304" pitchFamily="18" charset="0"/>
            </a:endParaRPr>
          </a:p>
        </p:txBody>
      </p:sp>
      <p:sp>
        <p:nvSpPr>
          <p:cNvPr id="898108" name="Text Box 60"/>
          <p:cNvSpPr txBox="1">
            <a:spLocks noChangeArrowheads="1"/>
          </p:cNvSpPr>
          <p:nvPr/>
        </p:nvSpPr>
        <p:spPr bwMode="auto">
          <a:xfrm>
            <a:off x="685800" y="3487738"/>
            <a:ext cx="35052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latin typeface="Times New Roman" panose="02020603050405020304" pitchFamily="18" charset="0"/>
              </a:rPr>
              <a:t>V</a:t>
            </a:r>
            <a:r>
              <a:rPr kumimoji="1" lang="en-US" altLang="zh-CN" sz="2400" i="1" baseline="-25000">
                <a:latin typeface="Times New Roman" panose="02020603050405020304" pitchFamily="18" charset="0"/>
              </a:rPr>
              <a:t>T</a:t>
            </a:r>
            <a:r>
              <a:rPr kumimoji="1" lang="en-US" altLang="zh-CN" sz="2400" baseline="-25000">
                <a:latin typeface="Times New Roman" panose="02020603050405020304" pitchFamily="18" charset="0"/>
              </a:rPr>
              <a:t>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温度电压当量</a:t>
            </a:r>
            <a:endParaRPr kumimoji="1" lang="zh-CN" altLang="en-US" sz="2400">
              <a:latin typeface="Times New Roman" panose="02020603050405020304" pitchFamily="18" charset="0"/>
            </a:endParaRPr>
          </a:p>
        </p:txBody>
      </p:sp>
      <p:sp>
        <p:nvSpPr>
          <p:cNvPr id="898109" name="Text Box 61"/>
          <p:cNvSpPr txBox="1">
            <a:spLocks noChangeArrowheads="1"/>
          </p:cNvSpPr>
          <p:nvPr/>
        </p:nvSpPr>
        <p:spPr bwMode="auto">
          <a:xfrm>
            <a:off x="685800" y="4173538"/>
            <a:ext cx="3330575"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latin typeface="Times New Roman" panose="02020603050405020304" pitchFamily="18" charset="0"/>
              </a:rPr>
              <a:t>且在常温下（</a:t>
            </a:r>
            <a:r>
              <a:rPr kumimoji="1" lang="en-US" altLang="zh-CN" sz="2400" i="1">
                <a:latin typeface="Times New Roman" panose="02020603050405020304" pitchFamily="18" charset="0"/>
              </a:rPr>
              <a:t>T</a:t>
            </a:r>
            <a:r>
              <a:rPr kumimoji="1" lang="en-US" altLang="zh-CN" sz="2400">
                <a:latin typeface="Times New Roman" panose="02020603050405020304" pitchFamily="18" charset="0"/>
              </a:rPr>
              <a:t>=300K</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graphicFrame>
        <p:nvGraphicFramePr>
          <p:cNvPr id="898110" name="Object 62"/>
          <p:cNvGraphicFramePr>
            <a:graphicFrameLocks noChangeAspect="1"/>
          </p:cNvGraphicFramePr>
          <p:nvPr/>
        </p:nvGraphicFramePr>
        <p:xfrm>
          <a:off x="1219200" y="4910138"/>
          <a:ext cx="2401888" cy="865187"/>
        </p:xfrm>
        <a:graphic>
          <a:graphicData uri="http://schemas.openxmlformats.org/presentationml/2006/ole">
            <mc:AlternateContent xmlns:mc="http://schemas.openxmlformats.org/markup-compatibility/2006">
              <mc:Choice xmlns:v="urn:schemas-microsoft-com:vml" Requires="v">
                <p:oleObj spid="_x0000_s90422" name="Equation" r:id="rId1" imgW="1091565" imgH="393700" progId="Equation.3">
                  <p:embed/>
                </p:oleObj>
              </mc:Choice>
              <mc:Fallback>
                <p:oleObj name="Equation" r:id="rId1" imgW="1091565" imgH="393700" progId="Equation.3">
                  <p:embed/>
                  <p:pic>
                    <p:nvPicPr>
                      <p:cNvPr id="0" name="图片 904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4910138"/>
                        <a:ext cx="2401888" cy="865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8111" name="Object 63"/>
          <p:cNvGraphicFramePr>
            <a:graphicFrameLocks noChangeAspect="1"/>
          </p:cNvGraphicFramePr>
          <p:nvPr/>
        </p:nvGraphicFramePr>
        <p:xfrm>
          <a:off x="3708400" y="5133975"/>
          <a:ext cx="1200150" cy="361950"/>
        </p:xfrm>
        <a:graphic>
          <a:graphicData uri="http://schemas.openxmlformats.org/presentationml/2006/ole">
            <mc:AlternateContent xmlns:mc="http://schemas.openxmlformats.org/markup-compatibility/2006">
              <mc:Choice xmlns:v="urn:schemas-microsoft-com:vml" Requires="v">
                <p:oleObj spid="_x0000_s90423" name="公式" r:id="rId3" imgW="545465" imgH="165100" progId="Equation.3">
                  <p:embed/>
                </p:oleObj>
              </mc:Choice>
              <mc:Fallback>
                <p:oleObj name="公式" r:id="rId3" imgW="545465" imgH="165100" progId="Equation.3">
                  <p:embed/>
                  <p:pic>
                    <p:nvPicPr>
                      <p:cNvPr id="0" name="图片 904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5133975"/>
                        <a:ext cx="1200150" cy="361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707" name="Rectangle 65"/>
          <p:cNvSpPr>
            <a:spLocks noChangeArrowheads="1"/>
          </p:cNvSpPr>
          <p:nvPr/>
        </p:nvSpPr>
        <p:spPr bwMode="auto">
          <a:xfrm>
            <a:off x="0" y="3309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898112" name="Object 64"/>
          <p:cNvGraphicFramePr>
            <a:graphicFrameLocks noChangeAspect="1"/>
          </p:cNvGraphicFramePr>
          <p:nvPr/>
        </p:nvGraphicFramePr>
        <p:xfrm>
          <a:off x="950913" y="1376363"/>
          <a:ext cx="2349500" cy="809625"/>
        </p:xfrm>
        <a:graphic>
          <a:graphicData uri="http://schemas.openxmlformats.org/presentationml/2006/ole">
            <mc:AlternateContent xmlns:mc="http://schemas.openxmlformats.org/markup-compatibility/2006">
              <mc:Choice xmlns:v="urn:schemas-microsoft-com:vml" Requires="v">
                <p:oleObj spid="_x0000_s90424" name="公式" r:id="rId5" imgW="1054100" imgH="368300" progId="Equation.3">
                  <p:embed/>
                </p:oleObj>
              </mc:Choice>
              <mc:Fallback>
                <p:oleObj name="公式" r:id="rId5" imgW="1054100" imgH="368300" progId="Equation.3">
                  <p:embed/>
                  <p:pic>
                    <p:nvPicPr>
                      <p:cNvPr id="0" name="图片 904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0913" y="1376363"/>
                        <a:ext cx="23495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9709" name="Rectangle 67"/>
          <p:cNvSpPr>
            <a:spLocks noChangeArrowheads="1"/>
          </p:cNvSpPr>
          <p:nvPr/>
        </p:nvSpPr>
        <p:spPr bwMode="auto">
          <a:xfrm>
            <a:off x="0" y="2800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29710" name="Object 66"/>
          <p:cNvGraphicFramePr>
            <a:graphicFrameLocks noChangeAspect="1"/>
          </p:cNvGraphicFramePr>
          <p:nvPr/>
        </p:nvGraphicFramePr>
        <p:xfrm>
          <a:off x="4146550" y="1104900"/>
          <a:ext cx="4638675" cy="2382838"/>
        </p:xfrm>
        <a:graphic>
          <a:graphicData uri="http://schemas.openxmlformats.org/presentationml/2006/ole">
            <mc:AlternateContent xmlns:mc="http://schemas.openxmlformats.org/markup-compatibility/2006">
              <mc:Choice xmlns:v="urn:schemas-microsoft-com:vml" Requires="v">
                <p:oleObj spid="_x0000_s90425" name="图片" r:id="rId7" imgW="2581910" imgH="1321435" progId="Word.Picture.8">
                  <p:embed/>
                </p:oleObj>
              </mc:Choice>
              <mc:Fallback>
                <p:oleObj name="图片" r:id="rId7" imgW="2581910" imgH="1321435" progId="Word.Picture.8">
                  <p:embed/>
                  <p:pic>
                    <p:nvPicPr>
                      <p:cNvPr id="0" name="图片 904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46550" y="1104900"/>
                        <a:ext cx="4638675"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898112"/>
                                        </p:tgtEl>
                                        <p:attrNameLst>
                                          <p:attrName>style.visibility</p:attrName>
                                        </p:attrNameLst>
                                      </p:cBhvr>
                                      <p:to>
                                        <p:strVal val="visible"/>
                                      </p:to>
                                    </p:set>
                                    <p:animEffect transition="in" filter="strips(downRight)">
                                      <p:cBhvr>
                                        <p:cTn id="7" dur="500"/>
                                        <p:tgtEl>
                                          <p:spTgt spid="898112"/>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98099"/>
                                        </p:tgtEl>
                                        <p:attrNameLst>
                                          <p:attrName>style.visibility</p:attrName>
                                        </p:attrNameLst>
                                      </p:cBhvr>
                                      <p:to>
                                        <p:strVal val="visible"/>
                                      </p:to>
                                    </p:set>
                                    <p:animEffect transition="in" filter="strips(downRight)">
                                      <p:cBhvr>
                                        <p:cTn id="12" dur="500"/>
                                        <p:tgtEl>
                                          <p:spTgt spid="898099"/>
                                        </p:tgtEl>
                                      </p:cBhvr>
                                    </p:animEffect>
                                  </p:childTnLst>
                                </p:cTn>
                              </p:par>
                            </p:childTnLst>
                          </p:cTn>
                        </p:par>
                        <p:par>
                          <p:cTn id="13" fill="hold">
                            <p:stCondLst>
                              <p:cond delay="500"/>
                            </p:stCondLst>
                            <p:childTnLst>
                              <p:par>
                                <p:cTn id="14" presetID="18" presetClass="entr" presetSubtype="6" fill="hold" grpId="0" nodeType="afterEffect">
                                  <p:stCondLst>
                                    <p:cond delay="0"/>
                                  </p:stCondLst>
                                  <p:childTnLst>
                                    <p:set>
                                      <p:cBhvr>
                                        <p:cTn id="15" dur="1" fill="hold">
                                          <p:stCondLst>
                                            <p:cond delay="0"/>
                                          </p:stCondLst>
                                        </p:cTn>
                                        <p:tgtEl>
                                          <p:spTgt spid="898107"/>
                                        </p:tgtEl>
                                        <p:attrNameLst>
                                          <p:attrName>style.visibility</p:attrName>
                                        </p:attrNameLst>
                                      </p:cBhvr>
                                      <p:to>
                                        <p:strVal val="visible"/>
                                      </p:to>
                                    </p:set>
                                    <p:animEffect transition="in" filter="strips(downRight)">
                                      <p:cBhvr>
                                        <p:cTn id="16" dur="500"/>
                                        <p:tgtEl>
                                          <p:spTgt spid="898107"/>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898108"/>
                                        </p:tgtEl>
                                        <p:attrNameLst>
                                          <p:attrName>style.visibility</p:attrName>
                                        </p:attrNameLst>
                                      </p:cBhvr>
                                      <p:to>
                                        <p:strVal val="visible"/>
                                      </p:to>
                                    </p:set>
                                    <p:animEffect transition="in" filter="strips(downRight)">
                                      <p:cBhvr>
                                        <p:cTn id="21" dur="500"/>
                                        <p:tgtEl>
                                          <p:spTgt spid="898108"/>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898109"/>
                                        </p:tgtEl>
                                        <p:attrNameLst>
                                          <p:attrName>style.visibility</p:attrName>
                                        </p:attrNameLst>
                                      </p:cBhvr>
                                      <p:to>
                                        <p:strVal val="visible"/>
                                      </p:to>
                                    </p:set>
                                    <p:animEffect transition="in" filter="strips(downRight)">
                                      <p:cBhvr>
                                        <p:cTn id="26" dur="500"/>
                                        <p:tgtEl>
                                          <p:spTgt spid="898109"/>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898110"/>
                                        </p:tgtEl>
                                        <p:attrNameLst>
                                          <p:attrName>style.visibility</p:attrName>
                                        </p:attrNameLst>
                                      </p:cBhvr>
                                      <p:to>
                                        <p:strVal val="visible"/>
                                      </p:to>
                                    </p:set>
                                    <p:animEffect transition="in" filter="strips(downRight)">
                                      <p:cBhvr>
                                        <p:cTn id="31" dur="500"/>
                                        <p:tgtEl>
                                          <p:spTgt spid="898110"/>
                                        </p:tgtEl>
                                      </p:cBhvr>
                                    </p:animEffect>
                                  </p:childTnLst>
                                </p:cTn>
                              </p:par>
                            </p:childTnLst>
                          </p:cTn>
                        </p:par>
                        <p:par>
                          <p:cTn id="32" fill="hold">
                            <p:stCondLst>
                              <p:cond delay="500"/>
                            </p:stCondLst>
                            <p:childTnLst>
                              <p:par>
                                <p:cTn id="33" presetID="18" presetClass="entr" presetSubtype="6" fill="hold" nodeType="afterEffect">
                                  <p:stCondLst>
                                    <p:cond delay="0"/>
                                  </p:stCondLst>
                                  <p:childTnLst>
                                    <p:set>
                                      <p:cBhvr>
                                        <p:cTn id="34" dur="1" fill="hold">
                                          <p:stCondLst>
                                            <p:cond delay="0"/>
                                          </p:stCondLst>
                                        </p:cTn>
                                        <p:tgtEl>
                                          <p:spTgt spid="898111"/>
                                        </p:tgtEl>
                                        <p:attrNameLst>
                                          <p:attrName>style.visibility</p:attrName>
                                        </p:attrNameLst>
                                      </p:cBhvr>
                                      <p:to>
                                        <p:strVal val="visible"/>
                                      </p:to>
                                    </p:set>
                                    <p:animEffect transition="in" filter="strips(downRight)">
                                      <p:cBhvr>
                                        <p:cTn id="35" dur="500"/>
                                        <p:tgtEl>
                                          <p:spTgt spid="8981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8099" grpId="0" autoUpdateAnimBg="0"/>
      <p:bldP spid="898107" grpId="0" autoUpdateAnimBg="0"/>
      <p:bldP spid="898108" grpId="0" autoUpdateAnimBg="0"/>
      <p:bldP spid="898109"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1"/>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3.2.3 PN</a:t>
            </a:r>
            <a:r>
              <a:rPr lang="zh-CN" altLang="en-US" sz="3200" dirty="0">
                <a:solidFill>
                  <a:schemeClr val="accent2"/>
                </a:solidFill>
                <a:latin typeface="Times New Roman" panose="02020603050405020304" pitchFamily="18" charset="0"/>
              </a:rPr>
              <a:t>结的</a:t>
            </a:r>
            <a:r>
              <a:rPr lang="zh-CN" altLang="en-US" sz="3200" dirty="0" smtClean="0">
                <a:solidFill>
                  <a:schemeClr val="accent2"/>
                </a:solidFill>
                <a:latin typeface="Times New Roman" panose="02020603050405020304" pitchFamily="18" charset="0"/>
              </a:rPr>
              <a:t>反向击穿</a:t>
            </a:r>
            <a:endParaRPr lang="en-US" altLang="zh-CN"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3.2.4 PN</a:t>
            </a:r>
            <a:r>
              <a:rPr lang="zh-CN" altLang="en-US" sz="3200" dirty="0">
                <a:latin typeface="Times New Roman" panose="02020603050405020304" pitchFamily="18" charset="0"/>
              </a:rPr>
              <a:t>结的电容效应</a:t>
            </a:r>
            <a:endParaRPr lang="zh-CN" altLang="en-US" sz="3200" dirty="0">
              <a:latin typeface="Times New Roman" panose="02020603050405020304" pitchFamily="18" charset="0"/>
            </a:endParaRPr>
          </a:p>
        </p:txBody>
      </p:sp>
      <p:sp>
        <p:nvSpPr>
          <p:cNvPr id="30723" name="Rectangle 22"/>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sp>
        <p:nvSpPr>
          <p:cNvPr id="900133" name="Text Box 37"/>
          <p:cNvSpPr txBox="1">
            <a:spLocks noChangeArrowheads="1"/>
          </p:cNvSpPr>
          <p:nvPr/>
        </p:nvSpPr>
        <p:spPr bwMode="auto">
          <a:xfrm>
            <a:off x="703263" y="1268413"/>
            <a:ext cx="4048125" cy="216058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dirty="0">
                <a:latin typeface="Times New Roman" panose="02020603050405020304" pitchFamily="18" charset="0"/>
              </a:rPr>
              <a:t>        </a:t>
            </a:r>
            <a:r>
              <a:rPr kumimoji="1" lang="zh-CN" altLang="en-US" sz="2400" dirty="0">
                <a:latin typeface="Times New Roman" panose="02020603050405020304" pitchFamily="18" charset="0"/>
              </a:rPr>
              <a:t>当</a:t>
            </a:r>
            <a:r>
              <a:rPr kumimoji="1" lang="en-US" altLang="zh-CN" sz="2400" dirty="0">
                <a:latin typeface="Times New Roman" panose="02020603050405020304" pitchFamily="18" charset="0"/>
              </a:rPr>
              <a:t>PN</a:t>
            </a:r>
            <a:r>
              <a:rPr kumimoji="1" lang="zh-CN" altLang="en-US" sz="2400" dirty="0">
                <a:latin typeface="Times New Roman" panose="02020603050405020304" pitchFamily="18" charset="0"/>
              </a:rPr>
              <a:t>结的反向电压增加到一定数值时，反向电流突然快速增加，此现象称为</a:t>
            </a:r>
            <a:r>
              <a:rPr kumimoji="1" lang="en-US" altLang="zh-CN" sz="2400" dirty="0">
                <a:latin typeface="Times New Roman" panose="02020603050405020304" pitchFamily="18" charset="0"/>
              </a:rPr>
              <a:t>PN</a:t>
            </a:r>
            <a:r>
              <a:rPr kumimoji="1" lang="zh-CN" altLang="en-US" sz="2400" dirty="0">
                <a:latin typeface="Times New Roman" panose="02020603050405020304" pitchFamily="18" charset="0"/>
              </a:rPr>
              <a:t>结的</a:t>
            </a:r>
            <a:r>
              <a:rPr kumimoji="1" lang="zh-CN" altLang="en-US" sz="2400" dirty="0">
                <a:solidFill>
                  <a:srgbClr val="FF0000"/>
                </a:solidFill>
                <a:latin typeface="Times New Roman" panose="02020603050405020304" pitchFamily="18" charset="0"/>
              </a:rPr>
              <a:t>反向击穿。</a:t>
            </a:r>
            <a:endParaRPr kumimoji="1" lang="zh-CN" altLang="en-US" sz="2400" dirty="0">
              <a:latin typeface="Times New Roman" panose="02020603050405020304" pitchFamily="18" charset="0"/>
            </a:endParaRPr>
          </a:p>
        </p:txBody>
      </p:sp>
      <p:sp>
        <p:nvSpPr>
          <p:cNvPr id="900134" name="Text Box 38"/>
          <p:cNvSpPr txBox="1">
            <a:spLocks noChangeArrowheads="1"/>
          </p:cNvSpPr>
          <p:nvPr/>
        </p:nvSpPr>
        <p:spPr bwMode="auto">
          <a:xfrm>
            <a:off x="719138" y="4006850"/>
            <a:ext cx="2895600"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热击穿</a:t>
            </a:r>
            <a:r>
              <a:rPr kumimoji="1" lang="en-US" altLang="zh-CN" sz="2400">
                <a:latin typeface="Times New Roman" panose="02020603050405020304" pitchFamily="18" charset="0"/>
              </a:rPr>
              <a:t>——</a:t>
            </a:r>
            <a:r>
              <a:rPr kumimoji="1" lang="zh-CN" altLang="en-US" sz="2400">
                <a:latin typeface="楷体_GB2312"/>
              </a:rPr>
              <a:t>不可逆</a:t>
            </a:r>
            <a:endParaRPr kumimoji="1" lang="zh-CN" altLang="en-US" sz="2400">
              <a:latin typeface="楷体_GB2312"/>
            </a:endParaRPr>
          </a:p>
        </p:txBody>
      </p:sp>
      <p:sp>
        <p:nvSpPr>
          <p:cNvPr id="900136" name="Text Box 40"/>
          <p:cNvSpPr txBox="1">
            <a:spLocks noChangeArrowheads="1"/>
          </p:cNvSpPr>
          <p:nvPr/>
        </p:nvSpPr>
        <p:spPr bwMode="auto">
          <a:xfrm>
            <a:off x="719138" y="3500438"/>
            <a:ext cx="3459162"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电击穿</a:t>
            </a:r>
            <a:r>
              <a:rPr kumimoji="1" lang="en-US" altLang="zh-CN" sz="2400">
                <a:latin typeface="Times New Roman" panose="02020603050405020304" pitchFamily="18" charset="0"/>
              </a:rPr>
              <a:t>——</a:t>
            </a:r>
            <a:r>
              <a:rPr kumimoji="1" lang="zh-CN" altLang="en-US" sz="2400">
                <a:latin typeface="楷体_GB2312"/>
              </a:rPr>
              <a:t>可逆</a:t>
            </a:r>
            <a:endParaRPr kumimoji="1" lang="zh-CN" altLang="en-US" sz="2400">
              <a:latin typeface="楷体_GB2312"/>
            </a:endParaRPr>
          </a:p>
        </p:txBody>
      </p:sp>
      <p:sp>
        <p:nvSpPr>
          <p:cNvPr id="31751" name="Rectangle 43"/>
          <p:cNvSpPr>
            <a:spLocks noChangeArrowheads="1"/>
          </p:cNvSpPr>
          <p:nvPr/>
        </p:nvSpPr>
        <p:spPr bwMode="auto">
          <a:xfrm>
            <a:off x="0" y="2547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1752" name="Object 42"/>
          <p:cNvGraphicFramePr>
            <a:graphicFrameLocks noChangeAspect="1"/>
          </p:cNvGraphicFramePr>
          <p:nvPr/>
        </p:nvGraphicFramePr>
        <p:xfrm>
          <a:off x="5060950" y="782638"/>
          <a:ext cx="3141663" cy="3340100"/>
        </p:xfrm>
        <a:graphic>
          <a:graphicData uri="http://schemas.openxmlformats.org/presentationml/2006/ole">
            <mc:AlternateContent xmlns:mc="http://schemas.openxmlformats.org/markup-compatibility/2006">
              <mc:Choice xmlns:v="urn:schemas-microsoft-com:vml" Requires="v">
                <p:oleObj spid="_x0000_s91215" name="图片" r:id="rId1" imgW="1743710" imgH="1854835" progId="Word.Picture.8">
                  <p:embed/>
                </p:oleObj>
              </mc:Choice>
              <mc:Fallback>
                <p:oleObj name="图片" r:id="rId1" imgW="1743710" imgH="1854835" progId="Word.Picture.8">
                  <p:embed/>
                  <p:pic>
                    <p:nvPicPr>
                      <p:cNvPr id="0" name="图片 912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609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0133"/>
                                        </p:tgtEl>
                                        <p:attrNameLst>
                                          <p:attrName>style.visibility</p:attrName>
                                        </p:attrNameLst>
                                      </p:cBhvr>
                                      <p:to>
                                        <p:strVal val="visible"/>
                                      </p:to>
                                    </p:set>
                                    <p:animEffect transition="in" filter="strips(downRight)">
                                      <p:cBhvr>
                                        <p:cTn id="7" dur="500"/>
                                        <p:tgtEl>
                                          <p:spTgt spid="90013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00136"/>
                                        </p:tgtEl>
                                        <p:attrNameLst>
                                          <p:attrName>style.visibility</p:attrName>
                                        </p:attrNameLst>
                                      </p:cBhvr>
                                      <p:to>
                                        <p:strVal val="visible"/>
                                      </p:to>
                                    </p:set>
                                    <p:animEffect transition="in" filter="strips(downRight)">
                                      <p:cBhvr>
                                        <p:cTn id="12" dur="500"/>
                                        <p:tgtEl>
                                          <p:spTgt spid="90013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900134"/>
                                        </p:tgtEl>
                                        <p:attrNameLst>
                                          <p:attrName>style.visibility</p:attrName>
                                        </p:attrNameLst>
                                      </p:cBhvr>
                                      <p:to>
                                        <p:strVal val="visible"/>
                                      </p:to>
                                    </p:set>
                                    <p:animEffect transition="in" filter="strips(downRight)">
                                      <p:cBhvr>
                                        <p:cTn id="17" dur="500"/>
                                        <p:tgtEl>
                                          <p:spTgt spid="900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0133" grpId="0" autoUpdateAnimBg="0"/>
      <p:bldP spid="900134" grpId="0" autoUpdateAnimBg="0"/>
      <p:bldP spid="90013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graphicFrame>
        <p:nvGraphicFramePr>
          <p:cNvPr id="32772" name="Object 42"/>
          <p:cNvGraphicFramePr>
            <a:graphicFrameLocks noChangeAspect="1"/>
          </p:cNvGraphicFramePr>
          <p:nvPr/>
        </p:nvGraphicFramePr>
        <p:xfrm>
          <a:off x="5391150" y="782638"/>
          <a:ext cx="3141663" cy="3340100"/>
        </p:xfrm>
        <a:graphic>
          <a:graphicData uri="http://schemas.openxmlformats.org/presentationml/2006/ole">
            <mc:AlternateContent xmlns:mc="http://schemas.openxmlformats.org/markup-compatibility/2006">
              <mc:Choice xmlns:v="urn:schemas-microsoft-com:vml" Requires="v">
                <p:oleObj spid="_x0000_s92239" name="图片" r:id="rId1" imgW="1743710" imgH="1854835" progId="Word.Picture.8">
                  <p:embed/>
                </p:oleObj>
              </mc:Choice>
              <mc:Fallback>
                <p:oleObj name="图片" r:id="rId1" imgW="1743710" imgH="1854835" progId="Word.Picture.8">
                  <p:embed/>
                  <p:pic>
                    <p:nvPicPr>
                      <p:cNvPr id="0" name="图片 9223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7"/>
          <p:cNvSpPr txBox="1">
            <a:spLocks noChangeArrowheads="1"/>
          </p:cNvSpPr>
          <p:nvPr/>
        </p:nvSpPr>
        <p:spPr bwMode="auto">
          <a:xfrm>
            <a:off x="900113" y="2265363"/>
            <a:ext cx="3635375"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反向电压增大到一定程度</a:t>
            </a:r>
            <a:endParaRPr kumimoji="1" lang="zh-CN" altLang="en-US" sz="2000">
              <a:ea typeface="楷体_GB2312"/>
              <a:cs typeface="楷体_GB2312"/>
            </a:endParaRPr>
          </a:p>
        </p:txBody>
      </p:sp>
      <p:sp>
        <p:nvSpPr>
          <p:cNvPr id="6" name="Text Box 9"/>
          <p:cNvSpPr txBox="1">
            <a:spLocks noChangeArrowheads="1"/>
          </p:cNvSpPr>
          <p:nvPr/>
        </p:nvSpPr>
        <p:spPr bwMode="auto">
          <a:xfrm>
            <a:off x="1404938" y="4838700"/>
            <a:ext cx="4860925"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载流子的倍增效应</a:t>
            </a:r>
            <a:endParaRPr kumimoji="1" lang="zh-CN" altLang="en-US" sz="2000">
              <a:ea typeface="楷体_GB2312"/>
              <a:cs typeface="楷体_GB2312"/>
            </a:endParaRPr>
          </a:p>
        </p:txBody>
      </p:sp>
      <p:sp>
        <p:nvSpPr>
          <p:cNvPr id="7" name="Line 10"/>
          <p:cNvSpPr>
            <a:spLocks noChangeShapeType="1"/>
          </p:cNvSpPr>
          <p:nvPr/>
        </p:nvSpPr>
        <p:spPr bwMode="auto">
          <a:xfrm>
            <a:off x="876300" y="3043238"/>
            <a:ext cx="468313"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8" name="Text Box 11"/>
          <p:cNvSpPr txBox="1">
            <a:spLocks noChangeArrowheads="1"/>
          </p:cNvSpPr>
          <p:nvPr/>
        </p:nvSpPr>
        <p:spPr bwMode="auto">
          <a:xfrm>
            <a:off x="1381125" y="2781300"/>
            <a:ext cx="1979613"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电场足够强</a:t>
            </a:r>
            <a:endParaRPr kumimoji="1" lang="zh-CN" altLang="en-US" sz="2000">
              <a:ea typeface="楷体_GB2312"/>
              <a:cs typeface="楷体_GB2312"/>
            </a:endParaRPr>
          </a:p>
        </p:txBody>
      </p:sp>
      <p:sp>
        <p:nvSpPr>
          <p:cNvPr id="9" name="Line 12"/>
          <p:cNvSpPr>
            <a:spLocks noChangeShapeType="1"/>
          </p:cNvSpPr>
          <p:nvPr/>
        </p:nvSpPr>
        <p:spPr bwMode="auto">
          <a:xfrm>
            <a:off x="900113" y="3532188"/>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 name="Text Box 13"/>
          <p:cNvSpPr txBox="1">
            <a:spLocks noChangeArrowheads="1"/>
          </p:cNvSpPr>
          <p:nvPr/>
        </p:nvSpPr>
        <p:spPr bwMode="auto">
          <a:xfrm>
            <a:off x="1404938" y="3295650"/>
            <a:ext cx="5435600"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漂移运动的少子获得足够的动能</a:t>
            </a:r>
            <a:endParaRPr kumimoji="1" lang="zh-CN" altLang="en-US" sz="2000">
              <a:ea typeface="楷体_GB2312"/>
              <a:cs typeface="楷体_GB2312"/>
            </a:endParaRPr>
          </a:p>
        </p:txBody>
      </p:sp>
      <p:sp>
        <p:nvSpPr>
          <p:cNvPr id="11" name="Line 14"/>
          <p:cNvSpPr>
            <a:spLocks noChangeShapeType="1"/>
          </p:cNvSpPr>
          <p:nvPr/>
        </p:nvSpPr>
        <p:spPr bwMode="auto">
          <a:xfrm>
            <a:off x="900113" y="4027488"/>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2" name="Text Box 15"/>
          <p:cNvSpPr txBox="1">
            <a:spLocks noChangeArrowheads="1"/>
          </p:cNvSpPr>
          <p:nvPr/>
        </p:nvSpPr>
        <p:spPr bwMode="auto">
          <a:xfrm>
            <a:off x="1404938" y="3808413"/>
            <a:ext cx="5435600"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撞击出更多的自由电子</a:t>
            </a:r>
            <a:r>
              <a:rPr kumimoji="1" lang="en-US" altLang="zh-CN" sz="2000">
                <a:ea typeface="楷体_GB2312"/>
                <a:cs typeface="楷体_GB2312"/>
              </a:rPr>
              <a:t>-</a:t>
            </a:r>
            <a:r>
              <a:rPr kumimoji="1" lang="zh-CN" altLang="en-US" sz="2000">
                <a:ea typeface="楷体_GB2312"/>
                <a:cs typeface="楷体_GB2312"/>
              </a:rPr>
              <a:t>空穴对</a:t>
            </a:r>
            <a:endParaRPr kumimoji="1" lang="zh-CN" altLang="en-US" sz="2000">
              <a:ea typeface="楷体_GB2312"/>
              <a:cs typeface="楷体_GB2312"/>
            </a:endParaRPr>
          </a:p>
        </p:txBody>
      </p:sp>
      <p:sp>
        <p:nvSpPr>
          <p:cNvPr id="13" name="Line 16"/>
          <p:cNvSpPr>
            <a:spLocks noChangeShapeType="1"/>
          </p:cNvSpPr>
          <p:nvPr/>
        </p:nvSpPr>
        <p:spPr bwMode="auto">
          <a:xfrm>
            <a:off x="900113" y="4567238"/>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4" name="Text Box 17"/>
          <p:cNvSpPr txBox="1">
            <a:spLocks noChangeArrowheads="1"/>
          </p:cNvSpPr>
          <p:nvPr/>
        </p:nvSpPr>
        <p:spPr bwMode="auto">
          <a:xfrm>
            <a:off x="1404938" y="4348163"/>
            <a:ext cx="6769100" cy="4270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新的自由电子</a:t>
            </a:r>
            <a:r>
              <a:rPr kumimoji="1" lang="en-US" altLang="zh-CN" sz="2000">
                <a:ea typeface="楷体_GB2312"/>
                <a:cs typeface="楷体_GB2312"/>
              </a:rPr>
              <a:t>-</a:t>
            </a:r>
            <a:r>
              <a:rPr kumimoji="1" lang="zh-CN" altLang="en-US" sz="2000">
                <a:ea typeface="楷体_GB2312"/>
                <a:cs typeface="楷体_GB2312"/>
              </a:rPr>
              <a:t>空穴对继续撞击出更多的自由电子</a:t>
            </a:r>
            <a:r>
              <a:rPr kumimoji="1" lang="en-US" altLang="zh-CN" sz="2000">
                <a:ea typeface="楷体_GB2312"/>
                <a:cs typeface="楷体_GB2312"/>
              </a:rPr>
              <a:t>-</a:t>
            </a:r>
            <a:r>
              <a:rPr kumimoji="1" lang="zh-CN" altLang="en-US" sz="2000">
                <a:ea typeface="楷体_GB2312"/>
                <a:cs typeface="楷体_GB2312"/>
              </a:rPr>
              <a:t>空穴对</a:t>
            </a:r>
            <a:endParaRPr kumimoji="1" lang="zh-CN" altLang="en-US" sz="2000">
              <a:ea typeface="楷体_GB2312"/>
              <a:cs typeface="楷体_GB2312"/>
            </a:endParaRPr>
          </a:p>
        </p:txBody>
      </p:sp>
      <p:sp>
        <p:nvSpPr>
          <p:cNvPr id="15" name="Text Box 18"/>
          <p:cNvSpPr txBox="1">
            <a:spLocks noChangeArrowheads="1"/>
          </p:cNvSpPr>
          <p:nvPr/>
        </p:nvSpPr>
        <p:spPr bwMode="auto">
          <a:xfrm>
            <a:off x="539750" y="1196752"/>
            <a:ext cx="2052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ea typeface="黑体" panose="02010609060101010101" pitchFamily="49" charset="-122"/>
              </a:rPr>
              <a:t>雪崩击穿</a:t>
            </a:r>
            <a:endParaRPr lang="zh-CN" altLang="en-US" sz="2400">
              <a:solidFill>
                <a:srgbClr val="000066"/>
              </a:solidFill>
              <a:latin typeface="Times New Roman" panose="02020603050405020304" pitchFamily="18" charset="0"/>
              <a:ea typeface="黑体" panose="02010609060101010101" pitchFamily="49" charset="-122"/>
            </a:endParaRPr>
          </a:p>
        </p:txBody>
      </p:sp>
      <p:sp>
        <p:nvSpPr>
          <p:cNvPr id="16" name="Line 19"/>
          <p:cNvSpPr>
            <a:spLocks noChangeShapeType="1"/>
          </p:cNvSpPr>
          <p:nvPr/>
        </p:nvSpPr>
        <p:spPr bwMode="auto">
          <a:xfrm>
            <a:off x="900113" y="5070475"/>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trips(downRight)">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ipe(left)">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left)">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wipe(left)">
                                      <p:cBhvr>
                                        <p:cTn id="53" dur="500"/>
                                        <p:tgtEl>
                                          <p:spTgt spid="16"/>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6"/>
                                        </p:tgtEl>
                                        <p:attrNameLst>
                                          <p:attrName>style.visibility</p:attrName>
                                        </p:attrNameLst>
                                      </p:cBhvr>
                                      <p:to>
                                        <p:strVal val="visible"/>
                                      </p:to>
                                    </p:set>
                                    <p:animEffect transition="in" filter="wipe(left)">
                                      <p:cBhvr>
                                        <p:cTn id="5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8" grpId="0"/>
      <p:bldP spid="9" grpId="0" animBg="1"/>
      <p:bldP spid="10" grpId="0"/>
      <p:bldP spid="11" grpId="0" animBg="1"/>
      <p:bldP spid="12" grpId="0"/>
      <p:bldP spid="13" grpId="0" animBg="1"/>
      <p:bldP spid="14" grpId="0"/>
      <p:bldP spid="15" grpId="0"/>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a:solidFill>
                  <a:srgbClr val="0000CC"/>
                </a:solidFill>
                <a:latin typeface="Times New Roman" panose="02020603050405020304" pitchFamily="18" charset="0"/>
              </a:rPr>
              <a:t>3.2.3  PN</a:t>
            </a:r>
            <a:r>
              <a:rPr lang="zh-CN" altLang="en-US" sz="3200" dirty="0">
                <a:solidFill>
                  <a:srgbClr val="0000CC"/>
                </a:solidFill>
                <a:latin typeface="Times New Roman" panose="02020603050405020304" pitchFamily="18" charset="0"/>
              </a:rPr>
              <a:t>结的</a:t>
            </a:r>
            <a:r>
              <a:rPr lang="zh-CN" altLang="en-US" sz="3200" dirty="0" smtClean="0">
                <a:solidFill>
                  <a:srgbClr val="0000CC"/>
                </a:solidFill>
                <a:latin typeface="Times New Roman" panose="02020603050405020304" pitchFamily="18" charset="0"/>
              </a:rPr>
              <a:t>反向击穿</a:t>
            </a:r>
            <a:endParaRPr lang="zh-CN" altLang="en-US" sz="3200" dirty="0">
              <a:solidFill>
                <a:srgbClr val="0000CC"/>
              </a:solidFill>
              <a:latin typeface="Times New Roman" panose="02020603050405020304" pitchFamily="18" charset="0"/>
            </a:endParaRPr>
          </a:p>
        </p:txBody>
      </p:sp>
      <p:sp>
        <p:nvSpPr>
          <p:cNvPr id="5" name="Text Box 7"/>
          <p:cNvSpPr txBox="1">
            <a:spLocks noChangeArrowheads="1"/>
          </p:cNvSpPr>
          <p:nvPr/>
        </p:nvSpPr>
        <p:spPr bwMode="auto">
          <a:xfrm>
            <a:off x="900113" y="1835150"/>
            <a:ext cx="3635375"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dirty="0">
                <a:ea typeface="楷体_GB2312"/>
                <a:cs typeface="楷体_GB2312"/>
              </a:rPr>
              <a:t>反向电压增大到一定程度</a:t>
            </a:r>
            <a:endParaRPr kumimoji="1" lang="zh-CN" altLang="en-US" sz="2000" dirty="0">
              <a:ea typeface="楷体_GB2312"/>
              <a:cs typeface="楷体_GB2312"/>
            </a:endParaRPr>
          </a:p>
        </p:txBody>
      </p:sp>
      <p:sp>
        <p:nvSpPr>
          <p:cNvPr id="6" name="Line 9"/>
          <p:cNvSpPr>
            <a:spLocks noChangeShapeType="1"/>
          </p:cNvSpPr>
          <p:nvPr/>
        </p:nvSpPr>
        <p:spPr bwMode="auto">
          <a:xfrm>
            <a:off x="755650" y="2614613"/>
            <a:ext cx="468313"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7" name="Text Box 10"/>
          <p:cNvSpPr txBox="1">
            <a:spLocks noChangeArrowheads="1"/>
          </p:cNvSpPr>
          <p:nvPr/>
        </p:nvSpPr>
        <p:spPr bwMode="auto">
          <a:xfrm>
            <a:off x="1260475" y="2352675"/>
            <a:ext cx="1979613" cy="4270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电场足够强</a:t>
            </a:r>
            <a:endParaRPr kumimoji="1" lang="zh-CN" altLang="en-US" sz="2000">
              <a:ea typeface="楷体_GB2312"/>
              <a:cs typeface="楷体_GB2312"/>
            </a:endParaRPr>
          </a:p>
        </p:txBody>
      </p:sp>
      <p:sp>
        <p:nvSpPr>
          <p:cNvPr id="8" name="Line 11"/>
          <p:cNvSpPr>
            <a:spLocks noChangeShapeType="1"/>
          </p:cNvSpPr>
          <p:nvPr/>
        </p:nvSpPr>
        <p:spPr bwMode="auto">
          <a:xfrm>
            <a:off x="719138" y="3340100"/>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Text Box 12"/>
          <p:cNvSpPr txBox="1">
            <a:spLocks noChangeArrowheads="1"/>
          </p:cNvSpPr>
          <p:nvPr/>
        </p:nvSpPr>
        <p:spPr bwMode="auto">
          <a:xfrm>
            <a:off x="1223963" y="2968625"/>
            <a:ext cx="3836987" cy="7683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dirty="0">
                <a:ea typeface="楷体_GB2312"/>
                <a:cs typeface="楷体_GB2312"/>
              </a:rPr>
              <a:t>破坏共价键的束缚，分离出电子，产生大量的自由电子</a:t>
            </a:r>
            <a:r>
              <a:rPr kumimoji="1" lang="en-US" altLang="zh-CN" sz="2000" dirty="0">
                <a:ea typeface="楷体_GB2312"/>
                <a:cs typeface="楷体_GB2312"/>
              </a:rPr>
              <a:t>-</a:t>
            </a:r>
            <a:r>
              <a:rPr kumimoji="1" lang="zh-CN" altLang="en-US" sz="2000" dirty="0">
                <a:ea typeface="楷体_GB2312"/>
                <a:cs typeface="楷体_GB2312"/>
              </a:rPr>
              <a:t>空穴对</a:t>
            </a:r>
            <a:endParaRPr kumimoji="1" lang="zh-CN" altLang="en-US" sz="2000" dirty="0">
              <a:ea typeface="楷体_GB2312"/>
              <a:cs typeface="楷体_GB2312"/>
            </a:endParaRPr>
          </a:p>
        </p:txBody>
      </p:sp>
      <p:sp>
        <p:nvSpPr>
          <p:cNvPr id="10" name="Line 13"/>
          <p:cNvSpPr>
            <a:spLocks noChangeShapeType="1"/>
          </p:cNvSpPr>
          <p:nvPr/>
        </p:nvSpPr>
        <p:spPr bwMode="auto">
          <a:xfrm>
            <a:off x="719138" y="4076700"/>
            <a:ext cx="468312" cy="0"/>
          </a:xfrm>
          <a:prstGeom prst="line">
            <a:avLst/>
          </a:prstGeom>
          <a:noFill/>
          <a:ln w="28575">
            <a:solidFill>
              <a:schemeClr val="tx1"/>
            </a:solidFill>
            <a:rou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Text Box 14"/>
          <p:cNvSpPr txBox="1">
            <a:spLocks noChangeArrowheads="1"/>
          </p:cNvSpPr>
          <p:nvPr/>
        </p:nvSpPr>
        <p:spPr bwMode="auto">
          <a:xfrm>
            <a:off x="1223963" y="3862388"/>
            <a:ext cx="6084887" cy="43021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pPr>
            <a:r>
              <a:rPr kumimoji="1" lang="zh-CN" altLang="en-US" sz="2000">
                <a:ea typeface="楷体_GB2312"/>
                <a:cs typeface="楷体_GB2312"/>
              </a:rPr>
              <a:t>形成较大的反向电流</a:t>
            </a:r>
            <a:endParaRPr kumimoji="1" lang="zh-CN" altLang="en-US" sz="2000">
              <a:ea typeface="楷体_GB2312"/>
              <a:cs typeface="楷体_GB2312"/>
            </a:endParaRPr>
          </a:p>
        </p:txBody>
      </p:sp>
      <p:sp>
        <p:nvSpPr>
          <p:cNvPr id="33803" name="Text Box 17"/>
          <p:cNvSpPr txBox="1">
            <a:spLocks noChangeArrowheads="1"/>
          </p:cNvSpPr>
          <p:nvPr/>
        </p:nvSpPr>
        <p:spPr bwMode="auto">
          <a:xfrm>
            <a:off x="539750" y="1088740"/>
            <a:ext cx="20526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a:solidFill>
                  <a:srgbClr val="000066"/>
                </a:solidFill>
                <a:latin typeface="Times New Roman" panose="02020603050405020304" pitchFamily="18" charset="0"/>
                <a:ea typeface="黑体" panose="02010609060101010101" pitchFamily="49" charset="-122"/>
              </a:rPr>
              <a:t>齐纳击穿</a:t>
            </a:r>
            <a:endParaRPr lang="zh-CN" altLang="en-US" sz="2400" dirty="0">
              <a:solidFill>
                <a:srgbClr val="000066"/>
              </a:solidFill>
              <a:latin typeface="Times New Roman" panose="02020603050405020304" pitchFamily="18" charset="0"/>
              <a:ea typeface="黑体" panose="02010609060101010101" pitchFamily="49" charset="-122"/>
            </a:endParaRPr>
          </a:p>
        </p:txBody>
      </p:sp>
      <p:graphicFrame>
        <p:nvGraphicFramePr>
          <p:cNvPr id="33804" name="对象 12"/>
          <p:cNvGraphicFramePr>
            <a:graphicFrameLocks noChangeAspect="1"/>
          </p:cNvGraphicFramePr>
          <p:nvPr/>
        </p:nvGraphicFramePr>
        <p:xfrm>
          <a:off x="5391150" y="782638"/>
          <a:ext cx="3141663" cy="3340100"/>
        </p:xfrm>
        <a:graphic>
          <a:graphicData uri="http://schemas.openxmlformats.org/presentationml/2006/ole">
            <mc:AlternateContent xmlns:mc="http://schemas.openxmlformats.org/markup-compatibility/2006">
              <mc:Choice xmlns:v="urn:schemas-microsoft-com:vml" Requires="v">
                <p:oleObj spid="_x0000_s93263" name="图片" r:id="rId1" imgW="1743710" imgH="1854835" progId="Word.Picture.8">
                  <p:embed/>
                </p:oleObj>
              </mc:Choice>
              <mc:Fallback>
                <p:oleObj name="图片" r:id="rId1" imgW="1743710" imgH="1854835" progId="Word.Picture.8">
                  <p:embed/>
                  <p:pic>
                    <p:nvPicPr>
                      <p:cNvPr id="0" name="图片 9326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1150" y="782638"/>
                        <a:ext cx="3141663" cy="334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par>
                          <p:cTn id="13" fill="hold">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wipe(left)">
                                      <p:cBhvr>
                                        <p:cTn id="30" dur="500"/>
                                        <p:tgtEl>
                                          <p:spTgt spid="10"/>
                                        </p:tgtEl>
                                      </p:cBhvr>
                                    </p:animEffect>
                                  </p:childTnLst>
                                </p:cTn>
                              </p:par>
                            </p:childTnLst>
                          </p:cTn>
                        </p:par>
                        <p:par>
                          <p:cTn id="31" fill="hold">
                            <p:stCondLst>
                              <p:cond delay="500"/>
                            </p:stCondLst>
                            <p:childTnLst>
                              <p:par>
                                <p:cTn id="32" presetID="22" presetClass="entr" presetSubtype="8"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p:bldP spid="8" grpId="0" animBg="1"/>
      <p:bldP spid="9" grpId="0"/>
      <p:bldP spid="10" grpId="0" animBg="1"/>
      <p:bldP spid="11"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1"/>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3.2.1 PN</a:t>
            </a:r>
            <a:r>
              <a:rPr lang="zh-CN" altLang="en-US" sz="3200" dirty="0">
                <a:latin typeface="Times New Roman" panose="02020603050405020304" pitchFamily="18" charset="0"/>
              </a:rPr>
              <a:t>结的形成</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3.2.2 PN</a:t>
            </a:r>
            <a:r>
              <a:rPr lang="zh-CN" altLang="en-US" sz="3200" dirty="0">
                <a:latin typeface="Times New Roman" panose="02020603050405020304" pitchFamily="18" charset="0"/>
              </a:rPr>
              <a:t>结的单向导电性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3.2.3 PN</a:t>
            </a:r>
            <a:r>
              <a:rPr lang="zh-CN" altLang="en-US" sz="3200" dirty="0">
                <a:latin typeface="Times New Roman" panose="02020603050405020304" pitchFamily="18" charset="0"/>
              </a:rPr>
              <a:t>结的</a:t>
            </a:r>
            <a:r>
              <a:rPr lang="zh-CN" altLang="en-US" sz="3200" dirty="0" smtClean="0">
                <a:latin typeface="Times New Roman" panose="02020603050405020304" pitchFamily="18" charset="0"/>
              </a:rPr>
              <a:t>反向击穿</a:t>
            </a:r>
            <a:endParaRPr lang="en-US" altLang="zh-CN" sz="3200" dirty="0">
              <a:latin typeface="Times New Roman" panose="02020603050405020304" pitchFamily="18" charset="0"/>
            </a:endParaRPr>
          </a:p>
          <a:p>
            <a:pPr eaLnBrk="1" hangingPunct="1">
              <a:lnSpc>
                <a:spcPct val="140000"/>
              </a:lnSpc>
              <a:spcBef>
                <a:spcPct val="0"/>
              </a:spcBef>
              <a:buClrTx/>
              <a:buNone/>
            </a:pPr>
            <a:r>
              <a:rPr lang="en-US" altLang="zh-CN" sz="3200" dirty="0">
                <a:solidFill>
                  <a:schemeClr val="accent2"/>
                </a:solidFill>
                <a:latin typeface="Times New Roman" panose="02020603050405020304" pitchFamily="18" charset="0"/>
              </a:rPr>
              <a:t>3.2.4 PN</a:t>
            </a:r>
            <a:r>
              <a:rPr lang="zh-CN" altLang="en-US" sz="3200" dirty="0">
                <a:solidFill>
                  <a:schemeClr val="accent2"/>
                </a:solidFill>
                <a:latin typeface="Times New Roman" panose="02020603050405020304" pitchFamily="18" charset="0"/>
              </a:rPr>
              <a:t>结的电容效应</a:t>
            </a:r>
            <a:endParaRPr lang="zh-CN" altLang="en-US" sz="3200" dirty="0">
              <a:solidFill>
                <a:schemeClr val="accent2"/>
              </a:solidFill>
              <a:latin typeface="Times New Roman" panose="02020603050405020304" pitchFamily="18" charset="0"/>
            </a:endParaRPr>
          </a:p>
        </p:txBody>
      </p:sp>
      <p:sp>
        <p:nvSpPr>
          <p:cNvPr id="3" name="Rectangle 22"/>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3.2  PN</a:t>
            </a:r>
            <a:r>
              <a:rPr lang="zh-CN" altLang="en-US" sz="3600">
                <a:solidFill>
                  <a:srgbClr val="0000CC"/>
                </a:solidFill>
                <a:latin typeface="Times New Roman" panose="02020603050405020304" pitchFamily="18" charset="0"/>
              </a:rPr>
              <a:t>结的形成及特性</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5"/>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3.2.4  </a:t>
            </a:r>
            <a:r>
              <a:rPr lang="en-US" altLang="zh-CN" sz="3200" dirty="0">
                <a:solidFill>
                  <a:srgbClr val="0000CC"/>
                </a:solidFill>
                <a:latin typeface="Times New Roman" panose="02020603050405020304" pitchFamily="18" charset="0"/>
              </a:rPr>
              <a:t>PN</a:t>
            </a:r>
            <a:r>
              <a:rPr lang="zh-CN" altLang="en-US" sz="3200" dirty="0">
                <a:solidFill>
                  <a:srgbClr val="0000CC"/>
                </a:solidFill>
                <a:latin typeface="Times New Roman" panose="02020603050405020304" pitchFamily="18" charset="0"/>
              </a:rPr>
              <a:t>结</a:t>
            </a:r>
            <a:r>
              <a:rPr lang="zh-CN" altLang="en-US" sz="3200" dirty="0" smtClean="0">
                <a:solidFill>
                  <a:srgbClr val="0000CC"/>
                </a:solidFill>
                <a:latin typeface="Times New Roman" panose="02020603050405020304" pitchFamily="18" charset="0"/>
              </a:rPr>
              <a:t>的电容</a:t>
            </a:r>
            <a:r>
              <a:rPr lang="zh-CN" altLang="en-US" sz="3200" dirty="0">
                <a:solidFill>
                  <a:srgbClr val="0000CC"/>
                </a:solidFill>
                <a:latin typeface="Times New Roman" panose="02020603050405020304" pitchFamily="18" charset="0"/>
              </a:rPr>
              <a:t>效应</a:t>
            </a:r>
            <a:endParaRPr lang="zh-CN" altLang="en-US" sz="3200" dirty="0">
              <a:solidFill>
                <a:srgbClr val="0000CC"/>
              </a:solidFill>
              <a:latin typeface="Times New Roman" panose="02020603050405020304" pitchFamily="18" charset="0"/>
            </a:endParaRPr>
          </a:p>
        </p:txBody>
      </p:sp>
      <p:sp>
        <p:nvSpPr>
          <p:cNvPr id="34820" name="Text Box 6"/>
          <p:cNvSpPr txBox="1">
            <a:spLocks noChangeArrowheads="1"/>
          </p:cNvSpPr>
          <p:nvPr/>
        </p:nvSpPr>
        <p:spPr bwMode="auto">
          <a:xfrm>
            <a:off x="609600" y="1065212"/>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a:solidFill>
                  <a:srgbClr val="C00000"/>
                </a:solidFill>
                <a:latin typeface="Times New Roman" panose="02020603050405020304" pitchFamily="18" charset="0"/>
              </a:rPr>
              <a:t>扩散电容</a:t>
            </a:r>
            <a:endParaRPr kumimoji="1" lang="zh-CN" altLang="en-US" sz="2800" dirty="0">
              <a:solidFill>
                <a:srgbClr val="C00000"/>
              </a:solidFill>
              <a:latin typeface="Times New Roman" panose="02020603050405020304" pitchFamily="18" charset="0"/>
            </a:endParaRPr>
          </a:p>
        </p:txBody>
      </p:sp>
      <p:sp>
        <p:nvSpPr>
          <p:cNvPr id="947207" name="Text Box 7"/>
          <p:cNvSpPr txBox="1">
            <a:spLocks noChangeArrowheads="1"/>
          </p:cNvSpPr>
          <p:nvPr/>
        </p:nvSpPr>
        <p:spPr bwMode="auto">
          <a:xfrm>
            <a:off x="682625" y="2060575"/>
            <a:ext cx="2592388"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外加电压变化</a:t>
            </a:r>
            <a:endParaRPr kumimoji="1" lang="zh-CN" altLang="en-US" sz="2400">
              <a:latin typeface="楷体_GB2312"/>
            </a:endParaRPr>
          </a:p>
        </p:txBody>
      </p:sp>
      <p:grpSp>
        <p:nvGrpSpPr>
          <p:cNvPr id="947208" name="Group 8"/>
          <p:cNvGrpSpPr/>
          <p:nvPr/>
        </p:nvGrpSpPr>
        <p:grpSpPr bwMode="auto">
          <a:xfrm>
            <a:off x="684213" y="2592388"/>
            <a:ext cx="3249612" cy="1844675"/>
            <a:chOff x="1565" y="2996"/>
            <a:chExt cx="2047" cy="1162"/>
          </a:xfrm>
        </p:grpSpPr>
        <p:sp>
          <p:nvSpPr>
            <p:cNvPr id="34828" name="Text Box 9"/>
            <p:cNvSpPr txBox="1">
              <a:spLocks noChangeArrowheads="1"/>
            </p:cNvSpPr>
            <p:nvPr/>
          </p:nvSpPr>
          <p:spPr bwMode="auto">
            <a:xfrm>
              <a:off x="1973" y="2996"/>
              <a:ext cx="1639" cy="1162"/>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扩散到对方区域在靠近</a:t>
              </a:r>
              <a:r>
                <a:rPr kumimoji="1" lang="en-US" altLang="zh-CN" sz="2400">
                  <a:latin typeface="Times New Roman" panose="02020603050405020304" pitchFamily="18" charset="0"/>
                </a:rPr>
                <a:t>PN</a:t>
              </a:r>
              <a:r>
                <a:rPr kumimoji="1" lang="zh-CN" altLang="en-US" sz="2400">
                  <a:latin typeface="Times New Roman" panose="02020603050405020304" pitchFamily="18" charset="0"/>
                </a:rPr>
                <a:t>结附近累积的载流子浓度发生变化</a:t>
              </a:r>
              <a:endParaRPr kumimoji="1" lang="zh-CN" altLang="en-US" sz="2400">
                <a:latin typeface="Times New Roman" panose="02020603050405020304" pitchFamily="18" charset="0"/>
              </a:endParaRPr>
            </a:p>
          </p:txBody>
        </p:sp>
        <p:sp>
          <p:nvSpPr>
            <p:cNvPr id="34829" name="Line 10"/>
            <p:cNvSpPr>
              <a:spLocks noChangeShapeType="1"/>
            </p:cNvSpPr>
            <p:nvPr/>
          </p:nvSpPr>
          <p:spPr bwMode="auto">
            <a:xfrm>
              <a:off x="1565" y="3576"/>
              <a:ext cx="36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47211" name="Group 11"/>
          <p:cNvGrpSpPr/>
          <p:nvPr/>
        </p:nvGrpSpPr>
        <p:grpSpPr bwMode="auto">
          <a:xfrm>
            <a:off x="684213" y="4652963"/>
            <a:ext cx="3455987" cy="457200"/>
            <a:chOff x="3470" y="3433"/>
            <a:chExt cx="2177" cy="288"/>
          </a:xfrm>
        </p:grpSpPr>
        <p:sp>
          <p:nvSpPr>
            <p:cNvPr id="34826" name="Text Box 12"/>
            <p:cNvSpPr txBox="1">
              <a:spLocks noChangeArrowheads="1"/>
            </p:cNvSpPr>
            <p:nvPr/>
          </p:nvSpPr>
          <p:spPr bwMode="auto">
            <a:xfrm>
              <a:off x="3878" y="3433"/>
              <a:ext cx="176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等效于电容充放电</a:t>
              </a:r>
              <a:endParaRPr kumimoji="1" lang="zh-CN" altLang="en-US" sz="2400">
                <a:latin typeface="楷体_GB2312"/>
              </a:endParaRPr>
            </a:p>
          </p:txBody>
        </p:sp>
        <p:sp>
          <p:nvSpPr>
            <p:cNvPr id="34827" name="Line 13"/>
            <p:cNvSpPr>
              <a:spLocks noChangeShapeType="1"/>
            </p:cNvSpPr>
            <p:nvPr/>
          </p:nvSpPr>
          <p:spPr bwMode="auto">
            <a:xfrm>
              <a:off x="3470" y="3577"/>
              <a:ext cx="36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4824" name="Rectangle 15"/>
          <p:cNvSpPr>
            <a:spLocks noChangeArrowheads="1"/>
          </p:cNvSpPr>
          <p:nvPr/>
        </p:nvSpPr>
        <p:spPr bwMode="auto">
          <a:xfrm>
            <a:off x="0" y="2381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4825" name="Object 14"/>
          <p:cNvGraphicFramePr>
            <a:graphicFrameLocks noChangeAspect="1"/>
          </p:cNvGraphicFramePr>
          <p:nvPr/>
        </p:nvGraphicFramePr>
        <p:xfrm>
          <a:off x="4545013" y="1254125"/>
          <a:ext cx="3914775" cy="3968750"/>
        </p:xfrm>
        <a:graphic>
          <a:graphicData uri="http://schemas.openxmlformats.org/presentationml/2006/ole">
            <mc:AlternateContent xmlns:mc="http://schemas.openxmlformats.org/markup-compatibility/2006">
              <mc:Choice xmlns:v="urn:schemas-microsoft-com:vml" Requires="v">
                <p:oleObj spid="_x0000_s94287" name="图片" r:id="rId1" imgW="2162810" imgH="2196465" progId="Word.Picture.8">
                  <p:embed/>
                </p:oleObj>
              </mc:Choice>
              <mc:Fallback>
                <p:oleObj name="图片" r:id="rId1" imgW="2162810" imgH="2196465" progId="Word.Picture.8">
                  <p:embed/>
                  <p:pic>
                    <p:nvPicPr>
                      <p:cNvPr id="0" name="图片 9428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013" y="1254125"/>
                        <a:ext cx="3914775" cy="396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47207"/>
                                        </p:tgtEl>
                                        <p:attrNameLst>
                                          <p:attrName>style.visibility</p:attrName>
                                        </p:attrNameLst>
                                      </p:cBhvr>
                                      <p:to>
                                        <p:strVal val="visible"/>
                                      </p:to>
                                    </p:set>
                                    <p:animEffect transition="in" filter="strips(downRight)">
                                      <p:cBhvr>
                                        <p:cTn id="7" dur="500"/>
                                        <p:tgtEl>
                                          <p:spTgt spid="94720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47208"/>
                                        </p:tgtEl>
                                        <p:attrNameLst>
                                          <p:attrName>style.visibility</p:attrName>
                                        </p:attrNameLst>
                                      </p:cBhvr>
                                      <p:to>
                                        <p:strVal val="visible"/>
                                      </p:to>
                                    </p:set>
                                    <p:animEffect transition="in" filter="strips(downRight)">
                                      <p:cBhvr>
                                        <p:cTn id="12" dur="500"/>
                                        <p:tgtEl>
                                          <p:spTgt spid="94720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47211"/>
                                        </p:tgtEl>
                                        <p:attrNameLst>
                                          <p:attrName>style.visibility</p:attrName>
                                        </p:attrNameLst>
                                      </p:cBhvr>
                                      <p:to>
                                        <p:strVal val="visible"/>
                                      </p:to>
                                    </p:set>
                                    <p:animEffect transition="in" filter="strips(downRight)">
                                      <p:cBhvr>
                                        <p:cTn id="17" dur="500"/>
                                        <p:tgtEl>
                                          <p:spTgt spid="947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720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3"/>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3.2.4  </a:t>
            </a:r>
            <a:r>
              <a:rPr lang="en-US" altLang="zh-CN" sz="3200" dirty="0">
                <a:solidFill>
                  <a:srgbClr val="0000CC"/>
                </a:solidFill>
                <a:latin typeface="Times New Roman" panose="02020603050405020304" pitchFamily="18" charset="0"/>
              </a:rPr>
              <a:t>PN</a:t>
            </a:r>
            <a:r>
              <a:rPr lang="zh-CN" altLang="en-US" sz="3200" dirty="0">
                <a:solidFill>
                  <a:srgbClr val="0000CC"/>
                </a:solidFill>
                <a:latin typeface="Times New Roman" panose="02020603050405020304" pitchFamily="18" charset="0"/>
              </a:rPr>
              <a:t>结</a:t>
            </a:r>
            <a:r>
              <a:rPr lang="zh-CN" altLang="en-US" sz="3200" dirty="0" smtClean="0">
                <a:solidFill>
                  <a:srgbClr val="0000CC"/>
                </a:solidFill>
                <a:latin typeface="Times New Roman" panose="02020603050405020304" pitchFamily="18" charset="0"/>
              </a:rPr>
              <a:t>的电容</a:t>
            </a:r>
            <a:r>
              <a:rPr lang="zh-CN" altLang="en-US" sz="3200" dirty="0">
                <a:solidFill>
                  <a:srgbClr val="0000CC"/>
                </a:solidFill>
                <a:latin typeface="Times New Roman" panose="02020603050405020304" pitchFamily="18" charset="0"/>
              </a:rPr>
              <a:t>效应</a:t>
            </a:r>
            <a:endParaRPr lang="zh-CN" altLang="en-US" sz="3200" dirty="0">
              <a:solidFill>
                <a:srgbClr val="0000CC"/>
              </a:solidFill>
              <a:latin typeface="Times New Roman" panose="02020603050405020304" pitchFamily="18" charset="0"/>
            </a:endParaRPr>
          </a:p>
        </p:txBody>
      </p:sp>
      <p:sp>
        <p:nvSpPr>
          <p:cNvPr id="35844" name="Text Box 24"/>
          <p:cNvSpPr txBox="1">
            <a:spLocks noChangeArrowheads="1"/>
          </p:cNvSpPr>
          <p:nvPr/>
        </p:nvSpPr>
        <p:spPr bwMode="auto">
          <a:xfrm>
            <a:off x="457200" y="1019175"/>
            <a:ext cx="33528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a:solidFill>
                  <a:srgbClr val="C00000"/>
                </a:solidFill>
                <a:latin typeface="Times New Roman" panose="02020603050405020304" pitchFamily="18" charset="0"/>
              </a:rPr>
              <a:t>势垒电容</a:t>
            </a:r>
            <a:endParaRPr kumimoji="1" lang="zh-CN" altLang="en-US" sz="2800" dirty="0">
              <a:solidFill>
                <a:srgbClr val="C00000"/>
              </a:solidFill>
              <a:latin typeface="Times New Roman" panose="02020603050405020304" pitchFamily="18" charset="0"/>
            </a:endParaRPr>
          </a:p>
        </p:txBody>
      </p:sp>
      <p:sp>
        <p:nvSpPr>
          <p:cNvPr id="901148" name="Text Box 28"/>
          <p:cNvSpPr txBox="1">
            <a:spLocks noChangeArrowheads="1"/>
          </p:cNvSpPr>
          <p:nvPr/>
        </p:nvSpPr>
        <p:spPr bwMode="auto">
          <a:xfrm>
            <a:off x="395288" y="5381625"/>
            <a:ext cx="2376487" cy="4572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外加电压变化</a:t>
            </a:r>
            <a:endParaRPr kumimoji="1" lang="zh-CN" altLang="en-US" sz="2400">
              <a:latin typeface="楷体_GB2312"/>
            </a:endParaRPr>
          </a:p>
        </p:txBody>
      </p:sp>
      <p:grpSp>
        <p:nvGrpSpPr>
          <p:cNvPr id="901149" name="Group 29"/>
          <p:cNvGrpSpPr/>
          <p:nvPr/>
        </p:nvGrpSpPr>
        <p:grpSpPr bwMode="auto">
          <a:xfrm>
            <a:off x="2484438" y="5383213"/>
            <a:ext cx="3249612" cy="457200"/>
            <a:chOff x="1565" y="3433"/>
            <a:chExt cx="2047" cy="288"/>
          </a:xfrm>
        </p:grpSpPr>
        <p:sp>
          <p:nvSpPr>
            <p:cNvPr id="35852" name="Text Box 30"/>
            <p:cNvSpPr txBox="1">
              <a:spLocks noChangeArrowheads="1"/>
            </p:cNvSpPr>
            <p:nvPr/>
          </p:nvSpPr>
          <p:spPr bwMode="auto">
            <a:xfrm>
              <a:off x="1973" y="3433"/>
              <a:ext cx="163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离子层厚薄变化</a:t>
              </a:r>
              <a:endParaRPr kumimoji="1" lang="zh-CN" altLang="en-US" sz="2400">
                <a:latin typeface="楷体_GB2312"/>
              </a:endParaRPr>
            </a:p>
          </p:txBody>
        </p:sp>
        <p:sp>
          <p:nvSpPr>
            <p:cNvPr id="35853" name="Line 31"/>
            <p:cNvSpPr>
              <a:spLocks noChangeShapeType="1"/>
            </p:cNvSpPr>
            <p:nvPr/>
          </p:nvSpPr>
          <p:spPr bwMode="auto">
            <a:xfrm>
              <a:off x="1565" y="3576"/>
              <a:ext cx="36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901152" name="Group 32"/>
          <p:cNvGrpSpPr/>
          <p:nvPr/>
        </p:nvGrpSpPr>
        <p:grpSpPr bwMode="auto">
          <a:xfrm>
            <a:off x="5508625" y="5383213"/>
            <a:ext cx="3455988" cy="457200"/>
            <a:chOff x="3470" y="3433"/>
            <a:chExt cx="2177" cy="288"/>
          </a:xfrm>
        </p:grpSpPr>
        <p:sp>
          <p:nvSpPr>
            <p:cNvPr id="35850" name="Text Box 33"/>
            <p:cNvSpPr txBox="1">
              <a:spLocks noChangeArrowheads="1"/>
            </p:cNvSpPr>
            <p:nvPr/>
          </p:nvSpPr>
          <p:spPr bwMode="auto">
            <a:xfrm>
              <a:off x="3878" y="3433"/>
              <a:ext cx="1769" cy="28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等效于电容充放电</a:t>
              </a:r>
              <a:endParaRPr kumimoji="1" lang="zh-CN" altLang="en-US" sz="2400">
                <a:latin typeface="楷体_GB2312"/>
              </a:endParaRPr>
            </a:p>
          </p:txBody>
        </p:sp>
        <p:sp>
          <p:nvSpPr>
            <p:cNvPr id="35851" name="Line 34"/>
            <p:cNvSpPr>
              <a:spLocks noChangeShapeType="1"/>
            </p:cNvSpPr>
            <p:nvPr/>
          </p:nvSpPr>
          <p:spPr bwMode="auto">
            <a:xfrm>
              <a:off x="3470" y="3577"/>
              <a:ext cx="362" cy="0"/>
            </a:xfrm>
            <a:prstGeom prst="line">
              <a:avLst/>
            </a:prstGeom>
            <a:noFill/>
            <a:ln w="19050">
              <a:solidFill>
                <a:schemeClr val="tx1"/>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35848" name="Rectangle 36"/>
          <p:cNvSpPr>
            <a:spLocks noChangeArrowheads="1"/>
          </p:cNvSpPr>
          <p:nvPr/>
        </p:nvSpPr>
        <p:spPr bwMode="auto">
          <a:xfrm>
            <a:off x="0" y="23764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35849" name="Object 35"/>
          <p:cNvGraphicFramePr>
            <a:graphicFrameLocks noChangeAspect="1"/>
          </p:cNvGraphicFramePr>
          <p:nvPr/>
        </p:nvGraphicFramePr>
        <p:xfrm>
          <a:off x="360363" y="2024063"/>
          <a:ext cx="8604250" cy="3101975"/>
        </p:xfrm>
        <a:graphic>
          <a:graphicData uri="http://schemas.openxmlformats.org/presentationml/2006/ole">
            <mc:AlternateContent xmlns:mc="http://schemas.openxmlformats.org/markup-compatibility/2006">
              <mc:Choice xmlns:v="urn:schemas-microsoft-com:vml" Requires="v">
                <p:oleObj spid="_x0000_s95311" name="图片" r:id="rId1" imgW="6151880" imgH="2216150" progId="Word.Picture.8">
                  <p:embed/>
                </p:oleObj>
              </mc:Choice>
              <mc:Fallback>
                <p:oleObj name="图片" r:id="rId1" imgW="6151880" imgH="2216150" progId="Word.Picture.8">
                  <p:embed/>
                  <p:pic>
                    <p:nvPicPr>
                      <p:cNvPr id="0" name="图片 953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0363" y="2024063"/>
                        <a:ext cx="8604250" cy="310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901148"/>
                                        </p:tgtEl>
                                        <p:attrNameLst>
                                          <p:attrName>style.visibility</p:attrName>
                                        </p:attrNameLst>
                                      </p:cBhvr>
                                      <p:to>
                                        <p:strVal val="visible"/>
                                      </p:to>
                                    </p:set>
                                    <p:animEffect transition="in" filter="strips(downRight)">
                                      <p:cBhvr>
                                        <p:cTn id="7" dur="500"/>
                                        <p:tgtEl>
                                          <p:spTgt spid="90114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901149"/>
                                        </p:tgtEl>
                                        <p:attrNameLst>
                                          <p:attrName>style.visibility</p:attrName>
                                        </p:attrNameLst>
                                      </p:cBhvr>
                                      <p:to>
                                        <p:strVal val="visible"/>
                                      </p:to>
                                    </p:set>
                                    <p:animEffect transition="in" filter="strips(downRight)">
                                      <p:cBhvr>
                                        <p:cTn id="12" dur="500"/>
                                        <p:tgtEl>
                                          <p:spTgt spid="90114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01152"/>
                                        </p:tgtEl>
                                        <p:attrNameLst>
                                          <p:attrName>style.visibility</p:attrName>
                                        </p:attrNameLst>
                                      </p:cBhvr>
                                      <p:to>
                                        <p:strVal val="visible"/>
                                      </p:to>
                                    </p:set>
                                    <p:animEffect transition="in" filter="strips(downRight)">
                                      <p:cBhvr>
                                        <p:cTn id="17" dur="500"/>
                                        <p:tgtEl>
                                          <p:spTgt spid="901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3.3 </a:t>
            </a:r>
            <a:r>
              <a:rPr lang="zh-CN" altLang="en-US" sz="3200" dirty="0">
                <a:solidFill>
                  <a:schemeClr val="accent2"/>
                </a:solidFill>
                <a:latin typeface="Times New Roman" panose="02020603050405020304" pitchFamily="18" charset="0"/>
              </a:rPr>
              <a:t>二极管</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endParaRPr lang="zh-CN" altLang="en-US" sz="3200" dirty="0">
              <a:latin typeface="Times New Roman" panose="02020603050405020304" pitchFamily="18" charset="0"/>
            </a:endParaRPr>
          </a:p>
        </p:txBody>
      </p:sp>
      <p:sp>
        <p:nvSpPr>
          <p:cNvPr id="36867"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endParaRPr lang="zh-CN" altLang="en-US" sz="3600">
              <a:solidFill>
                <a:srgbClr val="000099"/>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endParaRPr lang="zh-CN" altLang="en-US" sz="3600">
              <a:solidFill>
                <a:srgbClr val="0000CC"/>
              </a:solidFill>
              <a:latin typeface="Times New Roman" panose="02020603050405020304" pitchFamily="18" charset="0"/>
            </a:endParaRPr>
          </a:p>
        </p:txBody>
      </p:sp>
      <p:graphicFrame>
        <p:nvGraphicFramePr>
          <p:cNvPr id="37891" name="Object 7"/>
          <p:cNvGraphicFramePr>
            <a:graphicFrameLocks noChangeAspect="1"/>
          </p:cNvGraphicFramePr>
          <p:nvPr/>
        </p:nvGraphicFramePr>
        <p:xfrm>
          <a:off x="7200900" y="1085850"/>
          <a:ext cx="1360488" cy="1639888"/>
        </p:xfrm>
        <a:graphic>
          <a:graphicData uri="http://schemas.openxmlformats.org/presentationml/2006/ole">
            <mc:AlternateContent xmlns:mc="http://schemas.openxmlformats.org/markup-compatibility/2006">
              <mc:Choice xmlns:v="urn:schemas-microsoft-com:vml" Requires="v">
                <p:oleObj spid="_x0000_s96643" name="图片" r:id="rId1" imgW="1229360" imgH="1485265" progId="Word.Picture.8">
                  <p:embed/>
                </p:oleObj>
              </mc:Choice>
              <mc:Fallback>
                <p:oleObj name="图片" r:id="rId1" imgW="1229360" imgH="1485265" progId="Word.Picture.8">
                  <p:embed/>
                  <p:pic>
                    <p:nvPicPr>
                      <p:cNvPr id="0" name="图片 966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900" y="1085850"/>
                        <a:ext cx="1360488" cy="163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7892" name="Object 9"/>
          <p:cNvGraphicFramePr>
            <a:graphicFrameLocks noChangeAspect="1"/>
          </p:cNvGraphicFramePr>
          <p:nvPr/>
        </p:nvGraphicFramePr>
        <p:xfrm>
          <a:off x="5040313" y="1041400"/>
          <a:ext cx="1223962" cy="1939925"/>
        </p:xfrm>
        <a:graphic>
          <a:graphicData uri="http://schemas.openxmlformats.org/presentationml/2006/ole">
            <mc:AlternateContent xmlns:mc="http://schemas.openxmlformats.org/markup-compatibility/2006">
              <mc:Choice xmlns:v="urn:schemas-microsoft-com:vml" Requires="v">
                <p:oleObj spid="_x0000_s96644" name="图片" r:id="rId3" imgW="1743710" imgH="2776855" progId="Word.Picture.8">
                  <p:embed/>
                </p:oleObj>
              </mc:Choice>
              <mc:Fallback>
                <p:oleObj name="图片" r:id="rId3" imgW="1743710" imgH="2776855" progId="Word.Picture.8">
                  <p:embed/>
                  <p:pic>
                    <p:nvPicPr>
                      <p:cNvPr id="0" name="图片 966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0313" y="1041400"/>
                        <a:ext cx="1223962"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1307" name="Object 11"/>
          <p:cNvGraphicFramePr>
            <a:graphicFrameLocks noChangeAspect="1"/>
          </p:cNvGraphicFramePr>
          <p:nvPr/>
        </p:nvGraphicFramePr>
        <p:xfrm>
          <a:off x="4822825" y="3213100"/>
          <a:ext cx="3738563" cy="2822575"/>
        </p:xfrm>
        <a:graphic>
          <a:graphicData uri="http://schemas.openxmlformats.org/presentationml/2006/ole">
            <mc:AlternateContent xmlns:mc="http://schemas.openxmlformats.org/markup-compatibility/2006">
              <mc:Choice xmlns:v="urn:schemas-microsoft-com:vml" Requires="v">
                <p:oleObj spid="_x0000_s96645" name="BMP 图象" r:id="rId5" imgW="3112770" imgH="2359660" progId="Paint.Picture">
                  <p:embed/>
                </p:oleObj>
              </mc:Choice>
              <mc:Fallback>
                <p:oleObj name="BMP 图象" r:id="rId5" imgW="3112770" imgH="2359660" progId="Paint.Picture">
                  <p:embed/>
                  <p:pic>
                    <p:nvPicPr>
                      <p:cNvPr id="0" name="图片 966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22825" y="3213100"/>
                        <a:ext cx="3738563" cy="28225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51315" name="Group 19"/>
          <p:cNvGrpSpPr/>
          <p:nvPr/>
        </p:nvGrpSpPr>
        <p:grpSpPr bwMode="auto">
          <a:xfrm>
            <a:off x="687388" y="1711710"/>
            <a:ext cx="3371850" cy="1465262"/>
            <a:chOff x="433" y="709"/>
            <a:chExt cx="2124" cy="923"/>
          </a:xfrm>
        </p:grpSpPr>
        <p:graphicFrame>
          <p:nvGraphicFramePr>
            <p:cNvPr id="37898" name="Object 12"/>
            <p:cNvGraphicFramePr>
              <a:graphicFrameLocks noChangeAspect="1"/>
            </p:cNvGraphicFramePr>
            <p:nvPr/>
          </p:nvGraphicFramePr>
          <p:xfrm>
            <a:off x="433" y="709"/>
            <a:ext cx="2124" cy="528"/>
          </p:xfrm>
          <a:graphic>
            <a:graphicData uri="http://schemas.openxmlformats.org/presentationml/2006/ole">
              <mc:AlternateContent xmlns:mc="http://schemas.openxmlformats.org/markup-compatibility/2006">
                <mc:Choice xmlns:v="urn:schemas-microsoft-com:vml" Requires="v">
                  <p:oleObj spid="_x0000_s96646" name="图片" r:id="rId7" imgW="1895475" imgH="466090" progId="Word.Picture.8">
                    <p:embed/>
                  </p:oleObj>
                </mc:Choice>
                <mc:Fallback>
                  <p:oleObj name="图片" r:id="rId7" imgW="1895475" imgH="466090" progId="Word.Picture.8">
                    <p:embed/>
                    <p:pic>
                      <p:nvPicPr>
                        <p:cNvPr id="0" name="图片 966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3" y="709"/>
                          <a:ext cx="2124"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9" name="Rectangle 16"/>
            <p:cNvSpPr>
              <a:spLocks noChangeArrowheads="1"/>
            </p:cNvSpPr>
            <p:nvPr/>
          </p:nvSpPr>
          <p:spPr bwMode="auto">
            <a:xfrm>
              <a:off x="1066" y="1344"/>
              <a:ext cx="102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结构示意图</a:t>
              </a:r>
              <a:endParaRPr kumimoji="1" lang="zh-CN" altLang="en-US" sz="2000">
                <a:latin typeface="楷体_GB2312"/>
              </a:endParaRPr>
            </a:p>
          </p:txBody>
        </p:sp>
      </p:grpSp>
      <p:grpSp>
        <p:nvGrpSpPr>
          <p:cNvPr id="951314" name="Group 18"/>
          <p:cNvGrpSpPr/>
          <p:nvPr/>
        </p:nvGrpSpPr>
        <p:grpSpPr bwMode="auto">
          <a:xfrm>
            <a:off x="687388" y="3572805"/>
            <a:ext cx="3371850" cy="1476375"/>
            <a:chOff x="433" y="2137"/>
            <a:chExt cx="2124" cy="930"/>
          </a:xfrm>
        </p:grpSpPr>
        <p:graphicFrame>
          <p:nvGraphicFramePr>
            <p:cNvPr id="37896" name="Object 14"/>
            <p:cNvGraphicFramePr>
              <a:graphicFrameLocks noChangeAspect="1"/>
            </p:cNvGraphicFramePr>
            <p:nvPr/>
          </p:nvGraphicFramePr>
          <p:xfrm>
            <a:off x="433" y="2137"/>
            <a:ext cx="2124" cy="517"/>
          </p:xfrm>
          <a:graphic>
            <a:graphicData uri="http://schemas.openxmlformats.org/presentationml/2006/ole">
              <mc:AlternateContent xmlns:mc="http://schemas.openxmlformats.org/markup-compatibility/2006">
                <mc:Choice xmlns:v="urn:schemas-microsoft-com:vml" Requires="v">
                  <p:oleObj spid="_x0000_s96647" name="图片" r:id="rId9" imgW="1895475" imgH="457200" progId="Word.Picture.8">
                    <p:embed/>
                  </p:oleObj>
                </mc:Choice>
                <mc:Fallback>
                  <p:oleObj name="图片" r:id="rId9" imgW="1895475" imgH="457200" progId="Word.Picture.8">
                    <p:embed/>
                    <p:pic>
                      <p:nvPicPr>
                        <p:cNvPr id="0" name="图片 966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3" y="2137"/>
                          <a:ext cx="2124" cy="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7" name="Rectangle 17"/>
            <p:cNvSpPr>
              <a:spLocks noChangeArrowheads="1"/>
            </p:cNvSpPr>
            <p:nvPr/>
          </p:nvSpPr>
          <p:spPr bwMode="auto">
            <a:xfrm>
              <a:off x="1293" y="2779"/>
              <a:ext cx="4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符号</a:t>
              </a:r>
              <a:endParaRPr kumimoji="1" lang="zh-CN" altLang="en-US" sz="2000">
                <a:latin typeface="楷体_GB2312"/>
              </a:endParaRPr>
            </a:p>
          </p:txBody>
        </p:sp>
      </p:grpSp>
      <p:sp>
        <p:nvSpPr>
          <p:cNvPr id="12"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951315"/>
                                        </p:tgtEl>
                                        <p:attrNameLst>
                                          <p:attrName>style.visibility</p:attrName>
                                        </p:attrNameLst>
                                      </p:cBhvr>
                                      <p:to>
                                        <p:strVal val="visible"/>
                                      </p:to>
                                    </p:set>
                                    <p:animEffect transition="in" filter="wipe(right)">
                                      <p:cBhvr>
                                        <p:cTn id="7" dur="500"/>
                                        <p:tgtEl>
                                          <p:spTgt spid="9513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51314"/>
                                        </p:tgtEl>
                                        <p:attrNameLst>
                                          <p:attrName>style.visibility</p:attrName>
                                        </p:attrNameLst>
                                      </p:cBhvr>
                                      <p:to>
                                        <p:strVal val="visible"/>
                                      </p:to>
                                    </p:set>
                                    <p:animEffect transition="in" filter="wipe(up)">
                                      <p:cBhvr>
                                        <p:cTn id="12" dur="500"/>
                                        <p:tgtEl>
                                          <p:spTgt spid="951314"/>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951307"/>
                                        </p:tgtEl>
                                        <p:attrNameLst>
                                          <p:attrName>style.visibility</p:attrName>
                                        </p:attrNameLst>
                                      </p:cBhvr>
                                      <p:to>
                                        <p:strVal val="visible"/>
                                      </p:to>
                                    </p:set>
                                    <p:animEffect transition="in" filter="box(in)">
                                      <p:cBhvr>
                                        <p:cTn id="17" dur="500"/>
                                        <p:tgtEl>
                                          <p:spTgt spid="9513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endParaRPr lang="zh-CN" altLang="en-US" sz="3600">
              <a:solidFill>
                <a:srgbClr val="0000CC"/>
              </a:solidFill>
              <a:latin typeface="Times New Roman" panose="02020603050405020304" pitchFamily="18" charset="0"/>
            </a:endParaRPr>
          </a:p>
        </p:txBody>
      </p:sp>
      <p:sp>
        <p:nvSpPr>
          <p:cNvPr id="3" name="Text Box 3"/>
          <p:cNvSpPr txBox="1">
            <a:spLocks noChangeArrowheads="1"/>
          </p:cNvSpPr>
          <p:nvPr/>
        </p:nvSpPr>
        <p:spPr bwMode="auto">
          <a:xfrm>
            <a:off x="762000" y="1600944"/>
            <a:ext cx="3402013" cy="519112"/>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olidFill>
                  <a:srgbClr val="CC6600"/>
                </a:solidFill>
                <a:latin typeface="楷体_GB2312"/>
                <a:ea typeface="楷体_GB2312"/>
                <a:cs typeface="楷体_GB2312"/>
              </a:rPr>
              <a:t>(1) </a:t>
            </a:r>
            <a:r>
              <a:rPr kumimoji="1" lang="zh-CN" altLang="en-US">
                <a:solidFill>
                  <a:srgbClr val="CC6600"/>
                </a:solidFill>
                <a:latin typeface="楷体_GB2312"/>
                <a:ea typeface="楷体_GB2312"/>
                <a:cs typeface="楷体_GB2312"/>
              </a:rPr>
              <a:t>点接触型二极管</a:t>
            </a:r>
            <a:endParaRPr kumimoji="1" lang="zh-CN" altLang="en-US" sz="2400">
              <a:solidFill>
                <a:srgbClr val="CC6600"/>
              </a:solidFill>
              <a:latin typeface="楷体_GB2312"/>
              <a:ea typeface="楷体_GB2312"/>
              <a:cs typeface="楷体_GB2312"/>
            </a:endParaRPr>
          </a:p>
        </p:txBody>
      </p:sp>
      <p:grpSp>
        <p:nvGrpSpPr>
          <p:cNvPr id="4" name="Group 4"/>
          <p:cNvGrpSpPr/>
          <p:nvPr/>
        </p:nvGrpSpPr>
        <p:grpSpPr bwMode="auto">
          <a:xfrm>
            <a:off x="533400" y="2362944"/>
            <a:ext cx="5353050" cy="2362200"/>
            <a:chOff x="1124" y="2448"/>
            <a:chExt cx="3372" cy="1488"/>
          </a:xfrm>
        </p:grpSpPr>
        <p:graphicFrame>
          <p:nvGraphicFramePr>
            <p:cNvPr id="38918" name="Object 5"/>
            <p:cNvGraphicFramePr/>
            <p:nvPr/>
          </p:nvGraphicFramePr>
          <p:xfrm>
            <a:off x="1441" y="2448"/>
            <a:ext cx="2831" cy="1161"/>
          </p:xfrm>
          <a:graphic>
            <a:graphicData uri="http://schemas.openxmlformats.org/presentationml/2006/ole">
              <mc:AlternateContent xmlns:mc="http://schemas.openxmlformats.org/markup-compatibility/2006">
                <mc:Choice xmlns:v="urn:schemas-microsoft-com:vml" Requires="v">
                  <p:oleObj spid="_x0000_s97359" name="位图图像" r:id="rId1" imgW="2314575" imgH="1190625" progId="Paint.Picture">
                    <p:embed/>
                  </p:oleObj>
                </mc:Choice>
                <mc:Fallback>
                  <p:oleObj name="位图图像" r:id="rId1" imgW="2314575" imgH="1190625" progId="Paint.Picture">
                    <p:embed/>
                    <p:pic>
                      <p:nvPicPr>
                        <p:cNvPr id="0" name="图片 97358"/>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1" y="2448"/>
                          <a:ext cx="2831" cy="1161"/>
                        </a:xfrm>
                        <a:prstGeom prst="rect">
                          <a:avLst/>
                        </a:prstGeom>
                        <a:noFill/>
                        <a:ln w="38100">
                          <a:pattFill prst="zigZag">
                            <a:fgClr>
                              <a:srgbClr val="000000"/>
                            </a:fgClr>
                            <a:bgClr>
                              <a:srgbClr val="FFFFFF"/>
                            </a:bgClr>
                          </a:pattFill>
                          <a:miter lim="800000"/>
                          <a:headEnd/>
                          <a:tailEnd/>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3397" y="3648"/>
              <a:ext cx="1099" cy="288"/>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(a)</a:t>
              </a:r>
              <a:r>
                <a:rPr kumimoji="1" lang="zh-CN" altLang="zh-CN" sz="2000" kern="0">
                  <a:solidFill>
                    <a:srgbClr val="FF0066"/>
                  </a:solidFill>
                  <a:latin typeface="楷体_GB2312" pitchFamily="49" charset="-122"/>
                  <a:ea typeface="楷体_GB2312" pitchFamily="49" charset="-122"/>
                  <a:cs typeface="楷体_GB2312"/>
                </a:rPr>
                <a:t>点接触型</a:t>
              </a:r>
              <a:r>
                <a:rPr kumimoji="1" lang="zh-CN" altLang="zh-CN" sz="2400" kern="0">
                  <a:solidFill>
                    <a:srgbClr val="FF0066"/>
                  </a:solidFill>
                  <a:latin typeface="楷体_GB2312" pitchFamily="49" charset="-122"/>
                  <a:ea typeface="楷体_GB2312" pitchFamily="49" charset="-122"/>
                  <a:cs typeface="楷体_GB2312"/>
                </a:rPr>
                <a:t> </a:t>
              </a:r>
              <a:endParaRPr kumimoji="1" lang="zh-CN" altLang="en-US" sz="2400" kern="0">
                <a:solidFill>
                  <a:srgbClr val="FF0066"/>
                </a:solidFill>
                <a:latin typeface="楷体_GB2312" pitchFamily="49" charset="-122"/>
                <a:ea typeface="楷体_GB2312" pitchFamily="49" charset="-122"/>
                <a:cs typeface="楷体_GB2312"/>
              </a:endParaRPr>
            </a:p>
          </p:txBody>
        </p:sp>
        <p:sp>
          <p:nvSpPr>
            <p:cNvPr id="7" name="Rectangle 7"/>
            <p:cNvSpPr>
              <a:spLocks noChangeArrowheads="1"/>
            </p:cNvSpPr>
            <p:nvPr/>
          </p:nvSpPr>
          <p:spPr bwMode="auto">
            <a:xfrm>
              <a:off x="1124" y="3667"/>
              <a:ext cx="1565"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defRPr/>
              </a:pPr>
              <a:r>
                <a:rPr kumimoji="1" lang="zh-CN" altLang="en-US" sz="2000" kern="0">
                  <a:solidFill>
                    <a:srgbClr val="FF0066"/>
                  </a:solidFill>
                  <a:latin typeface="楷体_GB2312" pitchFamily="49" charset="-122"/>
                  <a:ea typeface="楷体_GB2312" pitchFamily="49" charset="-122"/>
                  <a:cs typeface="楷体_GB2312"/>
                </a:rPr>
                <a:t>二极管的结构示意图</a:t>
              </a:r>
              <a:endParaRPr kumimoji="1" lang="zh-CN" altLang="en-US" sz="2400" kern="0">
                <a:solidFill>
                  <a:srgbClr val="FF0066"/>
                </a:solidFill>
                <a:latin typeface="楷体_GB2312" pitchFamily="49" charset="-122"/>
                <a:ea typeface="楷体_GB2312" pitchFamily="49" charset="-122"/>
                <a:cs typeface="楷体_GB2312"/>
              </a:endParaRPr>
            </a:p>
          </p:txBody>
        </p:sp>
      </p:grpSp>
      <p:sp>
        <p:nvSpPr>
          <p:cNvPr id="8" name="AutoShape 8"/>
          <p:cNvSpPr>
            <a:spLocks noChangeArrowheads="1"/>
          </p:cNvSpPr>
          <p:nvPr/>
        </p:nvSpPr>
        <p:spPr bwMode="auto">
          <a:xfrm>
            <a:off x="4724400" y="1067544"/>
            <a:ext cx="4191000" cy="1641475"/>
          </a:xfrm>
          <a:prstGeom prst="wedgeEllipseCallout">
            <a:avLst>
              <a:gd name="adj1" fmla="val -65718"/>
              <a:gd name="adj2" fmla="val -6963"/>
            </a:avLst>
          </a:prstGeom>
          <a:gradFill rotWithShape="0">
            <a:gsLst>
              <a:gs pos="0">
                <a:srgbClr val="00FF00"/>
              </a:gs>
              <a:gs pos="100000">
                <a:srgbClr val="66FFFF"/>
              </a:gs>
            </a:gsLst>
            <a:path path="rect">
              <a:fillToRect t="100000" r="100000"/>
            </a:path>
          </a:gradFill>
          <a:ln>
            <a:noFill/>
          </a:ln>
          <a:effectLst/>
          <a:extLst>
            <a:ext uri="{91240B29-F687-4F45-9708-019B960494DF}">
              <a14:hiddenLine xmlns:a14="http://schemas.microsoft.com/office/drawing/2010/main" w="9525">
                <a:pattFill prst="wdUpDiag">
                  <a:fgClr>
                    <a:srgbClr val="FFFF66"/>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solidFill>
                  <a:srgbClr val="000000"/>
                </a:solidFill>
                <a:latin typeface="楷体_GB2312"/>
                <a:ea typeface="楷体_GB2312"/>
                <a:cs typeface="楷体_GB2312"/>
              </a:rPr>
              <a:t>    PN</a:t>
            </a:r>
            <a:r>
              <a:rPr kumimoji="1" lang="zh-CN" altLang="en-US" sz="2400">
                <a:solidFill>
                  <a:srgbClr val="000000"/>
                </a:solidFill>
                <a:latin typeface="楷体_GB2312"/>
                <a:ea typeface="楷体_GB2312"/>
                <a:cs typeface="楷体_GB2312"/>
              </a:rPr>
              <a:t>结面积小，结电容小，用于检波和变频等高频电路。</a:t>
            </a:r>
            <a:endParaRPr kumimoji="1" lang="zh-CN" altLang="en-US" sz="2400">
              <a:solidFill>
                <a:srgbClr val="000000"/>
              </a:solidFill>
              <a:latin typeface="楷体_GB2312"/>
              <a:ea typeface="楷体_GB2312"/>
              <a:cs typeface="楷体_GB2312"/>
            </a:endParaRPr>
          </a:p>
        </p:txBody>
      </p:sp>
      <p:sp>
        <p:nvSpPr>
          <p:cNvPr id="13"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ox(ou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8" grpId="0" animBg="1"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457200" y="1414747"/>
            <a:ext cx="3402013" cy="519113"/>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a:solidFill>
                  <a:srgbClr val="CC6600"/>
                </a:solidFill>
                <a:latin typeface="楷体_GB2312"/>
                <a:ea typeface="楷体_GB2312"/>
                <a:cs typeface="楷体_GB2312"/>
              </a:rPr>
              <a:t>(2) </a:t>
            </a:r>
            <a:r>
              <a:rPr kumimoji="1" lang="zh-CN" altLang="en-US">
                <a:solidFill>
                  <a:srgbClr val="CC6600"/>
                </a:solidFill>
                <a:latin typeface="楷体_GB2312"/>
                <a:ea typeface="楷体_GB2312"/>
                <a:cs typeface="楷体_GB2312"/>
              </a:rPr>
              <a:t>面接触型二极管</a:t>
            </a:r>
            <a:endParaRPr kumimoji="1" lang="zh-CN" altLang="en-US" sz="2400">
              <a:solidFill>
                <a:srgbClr val="000000"/>
              </a:solidFill>
              <a:latin typeface="楷体_GB2312"/>
              <a:ea typeface="楷体_GB2312"/>
              <a:cs typeface="楷体_GB2312"/>
            </a:endParaRPr>
          </a:p>
        </p:txBody>
      </p:sp>
      <p:sp>
        <p:nvSpPr>
          <p:cNvPr id="3" name="AutoShape 3"/>
          <p:cNvSpPr>
            <a:spLocks noChangeArrowheads="1"/>
          </p:cNvSpPr>
          <p:nvPr/>
        </p:nvSpPr>
        <p:spPr bwMode="auto">
          <a:xfrm>
            <a:off x="4356100" y="1594135"/>
            <a:ext cx="4384675" cy="1035050"/>
          </a:xfrm>
          <a:prstGeom prst="wedgeEllipseCallout">
            <a:avLst>
              <a:gd name="adj1" fmla="val -64556"/>
              <a:gd name="adj2" fmla="val -37579"/>
            </a:avLst>
          </a:prstGeom>
          <a:gradFill rotWithShape="0">
            <a:gsLst>
              <a:gs pos="0">
                <a:srgbClr val="FFCCFF"/>
              </a:gs>
              <a:gs pos="50000">
                <a:srgbClr val="FFFFCC"/>
              </a:gs>
              <a:gs pos="100000">
                <a:srgbClr val="FFCCFF"/>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solidFill>
                  <a:srgbClr val="000000"/>
                </a:solidFill>
                <a:latin typeface="楷体_GB2312"/>
                <a:ea typeface="楷体_GB2312"/>
                <a:cs typeface="楷体_GB2312"/>
              </a:rPr>
              <a:t>    PN</a:t>
            </a:r>
            <a:r>
              <a:rPr kumimoji="1" lang="zh-CN" altLang="en-US" sz="2400">
                <a:solidFill>
                  <a:srgbClr val="000000"/>
                </a:solidFill>
                <a:latin typeface="楷体_GB2312"/>
                <a:ea typeface="楷体_GB2312"/>
                <a:cs typeface="楷体_GB2312"/>
              </a:rPr>
              <a:t>结面积大，用于工频大电流整流电路。</a:t>
            </a:r>
            <a:endParaRPr kumimoji="1" lang="zh-CN" altLang="en-US" sz="2400">
              <a:solidFill>
                <a:srgbClr val="000000"/>
              </a:solidFill>
              <a:latin typeface="楷体_GB2312"/>
              <a:ea typeface="楷体_GB2312"/>
              <a:cs typeface="楷体_GB2312"/>
            </a:endParaRPr>
          </a:p>
        </p:txBody>
      </p:sp>
      <p:grpSp>
        <p:nvGrpSpPr>
          <p:cNvPr id="39940" name="Group 4"/>
          <p:cNvGrpSpPr/>
          <p:nvPr/>
        </p:nvGrpSpPr>
        <p:grpSpPr bwMode="auto">
          <a:xfrm>
            <a:off x="1079500" y="2021172"/>
            <a:ext cx="1981200" cy="2743200"/>
            <a:chOff x="680" y="528"/>
            <a:chExt cx="1248" cy="1728"/>
          </a:xfrm>
        </p:grpSpPr>
        <p:graphicFrame>
          <p:nvGraphicFramePr>
            <p:cNvPr id="39947" name="Object 5"/>
            <p:cNvGraphicFramePr/>
            <p:nvPr/>
          </p:nvGraphicFramePr>
          <p:xfrm>
            <a:off x="680" y="528"/>
            <a:ext cx="1248" cy="1440"/>
          </p:xfrm>
          <a:graphic>
            <a:graphicData uri="http://schemas.openxmlformats.org/presentationml/2006/ole">
              <mc:AlternateContent xmlns:mc="http://schemas.openxmlformats.org/markup-compatibility/2006">
                <mc:Choice xmlns:v="urn:schemas-microsoft-com:vml" Requires="v">
                  <p:oleObj spid="_x0000_s98460" name="位图图像" r:id="rId1" imgW="1571625" imgH="1581150" progId="Paint.Picture">
                    <p:embed/>
                  </p:oleObj>
                </mc:Choice>
                <mc:Fallback>
                  <p:oleObj name="位图图像" r:id="rId1" imgW="1571625" imgH="1581150" progId="Paint.Picture">
                    <p:embed/>
                    <p:pic>
                      <p:nvPicPr>
                        <p:cNvPr id="0" name="图片 98459"/>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 y="528"/>
                          <a:ext cx="1248" cy="1440"/>
                        </a:xfrm>
                        <a:prstGeom prst="rect">
                          <a:avLst/>
                        </a:prstGeom>
                        <a:noFill/>
                        <a:ln w="38100">
                          <a:pattFill prst="zigZag">
                            <a:fgClr>
                              <a:srgbClr val="000000"/>
                            </a:fgClr>
                            <a:bgClr>
                              <a:srgbClr val="FFFFFF"/>
                            </a:bgClr>
                          </a:pattFill>
                          <a:miter lim="800000"/>
                          <a:headEnd/>
                          <a:tailEnd/>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787" y="2006"/>
              <a:ext cx="1003"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(b)</a:t>
              </a:r>
              <a:r>
                <a:rPr kumimoji="1" lang="zh-CN" altLang="en-US" sz="2000" kern="0">
                  <a:solidFill>
                    <a:srgbClr val="FF0066"/>
                  </a:solidFill>
                  <a:latin typeface="楷体_GB2312" pitchFamily="49" charset="-122"/>
                  <a:ea typeface="楷体_GB2312" pitchFamily="49" charset="-122"/>
                  <a:cs typeface="楷体_GB2312"/>
                </a:rPr>
                <a:t>面接触型</a:t>
              </a:r>
              <a:endParaRPr kumimoji="1" lang="zh-CN" altLang="en-US" sz="2000" kern="0">
                <a:solidFill>
                  <a:srgbClr val="FF0066"/>
                </a:solidFill>
                <a:latin typeface="楷体_GB2312" pitchFamily="49" charset="-122"/>
                <a:ea typeface="楷体_GB2312" pitchFamily="49" charset="-122"/>
                <a:cs typeface="楷体_GB2312"/>
              </a:endParaRPr>
            </a:p>
          </p:txBody>
        </p:sp>
      </p:grpSp>
      <p:grpSp>
        <p:nvGrpSpPr>
          <p:cNvPr id="7" name="Group 7"/>
          <p:cNvGrpSpPr/>
          <p:nvPr/>
        </p:nvGrpSpPr>
        <p:grpSpPr bwMode="auto">
          <a:xfrm>
            <a:off x="3956050" y="3361022"/>
            <a:ext cx="2870200" cy="2408238"/>
            <a:chOff x="528" y="2689"/>
            <a:chExt cx="1808" cy="1517"/>
          </a:xfrm>
        </p:grpSpPr>
        <p:sp>
          <p:nvSpPr>
            <p:cNvPr id="8" name="Text Box 8"/>
            <p:cNvSpPr txBox="1">
              <a:spLocks noChangeArrowheads="1"/>
            </p:cNvSpPr>
            <p:nvPr/>
          </p:nvSpPr>
          <p:spPr bwMode="auto">
            <a:xfrm>
              <a:off x="528" y="3956"/>
              <a:ext cx="1808" cy="250"/>
            </a:xfrm>
            <a:prstGeom prst="rect">
              <a:avLst/>
            </a:prstGeom>
            <a:noFill/>
            <a:ln>
              <a:noFill/>
            </a:ln>
            <a:effectLst/>
            <a:extLst>
              <a:ext uri="{909E8E84-426E-40DD-AFC4-6F175D3DCCD1}">
                <a14:hiddenFill xmlns:a14="http://schemas.microsoft.com/office/drawing/2010/main">
                  <a:gradFill rotWithShape="0">
                    <a:gsLst>
                      <a:gs pos="0">
                        <a:srgbClr val="00FF00"/>
                      </a:gs>
                      <a:gs pos="100000">
                        <a:srgbClr val="66FFFF"/>
                      </a:gs>
                    </a:gsLst>
                    <a:path path="rect">
                      <a:fillToRect t="100000" r="100000"/>
                    </a:path>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a:spcBef>
                  <a:spcPct val="50000"/>
                </a:spcBef>
                <a:defRPr/>
              </a:pPr>
              <a:r>
                <a:rPr kumimoji="1" lang="en-US" altLang="zh-CN" sz="2000" kern="0">
                  <a:solidFill>
                    <a:srgbClr val="FF0066"/>
                  </a:solidFill>
                  <a:latin typeface="楷体_GB2312" pitchFamily="49" charset="-122"/>
                  <a:ea typeface="楷体_GB2312" pitchFamily="49" charset="-122"/>
                  <a:cs typeface="楷体_GB2312"/>
                </a:rPr>
                <a:t>(c)</a:t>
              </a:r>
              <a:r>
                <a:rPr kumimoji="1" lang="zh-CN" altLang="en-US" sz="2000" kern="0">
                  <a:solidFill>
                    <a:srgbClr val="FF0066"/>
                  </a:solidFill>
                  <a:latin typeface="楷体_GB2312" pitchFamily="49" charset="-122"/>
                  <a:ea typeface="楷体_GB2312" pitchFamily="49" charset="-122"/>
                  <a:cs typeface="楷体_GB2312"/>
                </a:rPr>
                <a:t>集成电路中的平面型</a:t>
              </a:r>
              <a:endParaRPr kumimoji="1" lang="zh-CN" altLang="en-US" sz="2000" kern="0">
                <a:solidFill>
                  <a:srgbClr val="FF0066"/>
                </a:solidFill>
                <a:latin typeface="楷体_GB2312" pitchFamily="49" charset="-122"/>
                <a:ea typeface="楷体_GB2312" pitchFamily="49" charset="-122"/>
                <a:cs typeface="楷体_GB2312"/>
              </a:endParaRPr>
            </a:p>
          </p:txBody>
        </p:sp>
        <p:grpSp>
          <p:nvGrpSpPr>
            <p:cNvPr id="39944" name="Group 9"/>
            <p:cNvGrpSpPr/>
            <p:nvPr/>
          </p:nvGrpSpPr>
          <p:grpSpPr bwMode="auto">
            <a:xfrm>
              <a:off x="720" y="2689"/>
              <a:ext cx="1486" cy="1248"/>
              <a:chOff x="696" y="2880"/>
              <a:chExt cx="1486" cy="1248"/>
            </a:xfrm>
          </p:grpSpPr>
          <p:sp>
            <p:nvSpPr>
              <p:cNvPr id="10" name="Rectangle 10"/>
              <p:cNvSpPr>
                <a:spLocks noChangeArrowheads="1"/>
              </p:cNvSpPr>
              <p:nvPr/>
            </p:nvSpPr>
            <p:spPr bwMode="auto">
              <a:xfrm>
                <a:off x="696" y="2880"/>
                <a:ext cx="1486" cy="1248"/>
              </a:xfrm>
              <a:prstGeom prst="rect">
                <a:avLst/>
              </a:prstGeom>
              <a:solidFill>
                <a:srgbClr val="FFFFFF"/>
              </a:solidFill>
              <a:ln>
                <a:noFill/>
              </a:ln>
              <a:effectLst/>
              <a:extLs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defRPr/>
                </a:pPr>
                <a:endParaRPr lang="zh-CN" altLang="en-US" kern="0">
                  <a:solidFill>
                    <a:srgbClr val="000000"/>
                  </a:solidFill>
                  <a:latin typeface="Arial Narrow" panose="020B0606020202030204" pitchFamily="34" charset="0"/>
                  <a:ea typeface="+mn-ea"/>
                  <a:cs typeface="楷体_GB2312"/>
                </a:endParaRPr>
              </a:p>
            </p:txBody>
          </p:sp>
          <p:graphicFrame>
            <p:nvGraphicFramePr>
              <p:cNvPr id="39946" name="Object 11"/>
              <p:cNvGraphicFramePr>
                <a:graphicFrameLocks noChangeAspect="1"/>
              </p:cNvGraphicFramePr>
              <p:nvPr/>
            </p:nvGraphicFramePr>
            <p:xfrm>
              <a:off x="768" y="2928"/>
              <a:ext cx="1299" cy="1115"/>
            </p:xfrm>
            <a:graphic>
              <a:graphicData uri="http://schemas.openxmlformats.org/presentationml/2006/ole">
                <mc:AlternateContent xmlns:mc="http://schemas.openxmlformats.org/markup-compatibility/2006">
                  <mc:Choice xmlns:v="urn:schemas-microsoft-com:vml" Requires="v">
                    <p:oleObj spid="_x0000_s98461" name="图片" r:id="rId3" imgW="1876425" imgH="1609725" progId="Word.Picture.8">
                      <p:embed/>
                    </p:oleObj>
                  </mc:Choice>
                  <mc:Fallback>
                    <p:oleObj name="图片" r:id="rId3" imgW="1876425" imgH="1609725" progId="Word.Picture.8">
                      <p:embed/>
                      <p:pic>
                        <p:nvPicPr>
                          <p:cNvPr id="0" name="图片 984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8" y="2928"/>
                            <a:ext cx="1299" cy="1115"/>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1270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sp>
        <p:nvSpPr>
          <p:cNvPr id="39942"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endParaRPr lang="zh-CN" altLang="en-US" sz="3600">
              <a:solidFill>
                <a:srgbClr val="0000CC"/>
              </a:solidFill>
              <a:latin typeface="Times New Roman" panose="02020603050405020304" pitchFamily="18" charset="0"/>
            </a:endParaRPr>
          </a:p>
        </p:txBody>
      </p:sp>
      <p:sp>
        <p:nvSpPr>
          <p:cNvPr id="13"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结构</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32"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ox(ou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5"/>
          <p:cNvSpPr>
            <a:spLocks noChangeArrowheads="1"/>
          </p:cNvSpPr>
          <p:nvPr/>
        </p:nvSpPr>
        <p:spPr bwMode="auto">
          <a:xfrm>
            <a:off x="454464" y="791997"/>
            <a:ext cx="149432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i="1" dirty="0" smtClean="0">
                <a:solidFill>
                  <a:srgbClr val="C00000"/>
                </a:solidFill>
                <a:latin typeface="Times New Roman" panose="02020603050405020304" pitchFamily="18" charset="0"/>
              </a:rPr>
              <a:t>I</a:t>
            </a:r>
            <a:r>
              <a:rPr lang="en-US" altLang="zh-CN" sz="2800" dirty="0" smtClean="0">
                <a:solidFill>
                  <a:srgbClr val="C00000"/>
                </a:solidFill>
                <a:latin typeface="Times New Roman" panose="02020603050405020304" pitchFamily="18" charset="0"/>
              </a:rPr>
              <a:t>-</a:t>
            </a:r>
            <a:r>
              <a:rPr lang="en-US" altLang="zh-CN" sz="2800" i="1" dirty="0" smtClean="0">
                <a:solidFill>
                  <a:srgbClr val="C00000"/>
                </a:solidFill>
                <a:latin typeface="Times New Roman" panose="02020603050405020304" pitchFamily="18" charset="0"/>
              </a:rPr>
              <a:t>V</a:t>
            </a:r>
            <a:r>
              <a:rPr lang="zh-CN" altLang="en-US" sz="2800" dirty="0">
                <a:solidFill>
                  <a:srgbClr val="C00000"/>
                </a:solidFill>
                <a:latin typeface="Times New Roman" panose="02020603050405020304" pitchFamily="18" charset="0"/>
              </a:rPr>
              <a:t>特性 </a:t>
            </a:r>
            <a:endParaRPr lang="zh-CN" altLang="en-US" sz="2800" dirty="0">
              <a:solidFill>
                <a:srgbClr val="C00000"/>
              </a:solidFill>
              <a:latin typeface="Times New Roman" panose="02020603050405020304" pitchFamily="18" charset="0"/>
            </a:endParaRPr>
          </a:p>
        </p:txBody>
      </p:sp>
      <p:graphicFrame>
        <p:nvGraphicFramePr>
          <p:cNvPr id="41988" name="Object 6"/>
          <p:cNvGraphicFramePr>
            <a:graphicFrameLocks noChangeAspect="1"/>
          </p:cNvGraphicFramePr>
          <p:nvPr/>
        </p:nvGraphicFramePr>
        <p:xfrm>
          <a:off x="899666" y="992994"/>
          <a:ext cx="3735387" cy="3381375"/>
        </p:xfrm>
        <a:graphic>
          <a:graphicData uri="http://schemas.openxmlformats.org/presentationml/2006/ole">
            <mc:AlternateContent xmlns:mc="http://schemas.openxmlformats.org/markup-compatibility/2006">
              <mc:Choice xmlns:v="urn:schemas-microsoft-com:vml" Requires="v">
                <p:oleObj spid="_x0000_s99484" name="图片" r:id="rId1" imgW="2332355" imgH="2112010" progId="Word.Picture.8">
                  <p:embed/>
                </p:oleObj>
              </mc:Choice>
              <mc:Fallback>
                <p:oleObj name="图片" r:id="rId1" imgW="2332355" imgH="2112010" progId="Word.Picture.8">
                  <p:embed/>
                  <p:pic>
                    <p:nvPicPr>
                      <p:cNvPr id="0" name="图片 9948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666" y="992994"/>
                        <a:ext cx="3735387" cy="338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0280" name="Object 8"/>
          <p:cNvGraphicFramePr>
            <a:graphicFrameLocks noChangeAspect="1"/>
          </p:cNvGraphicFramePr>
          <p:nvPr/>
        </p:nvGraphicFramePr>
        <p:xfrm>
          <a:off x="5076378" y="973944"/>
          <a:ext cx="3613150" cy="3395662"/>
        </p:xfrm>
        <a:graphic>
          <a:graphicData uri="http://schemas.openxmlformats.org/presentationml/2006/ole">
            <mc:AlternateContent xmlns:mc="http://schemas.openxmlformats.org/markup-compatibility/2006">
              <mc:Choice xmlns:v="urn:schemas-microsoft-com:vml" Requires="v">
                <p:oleObj spid="_x0000_s99485" name="图片" r:id="rId3" imgW="2258060" imgH="2120900" progId="Word.Picture.8">
                  <p:embed/>
                </p:oleObj>
              </mc:Choice>
              <mc:Fallback>
                <p:oleObj name="图片" r:id="rId3" imgW="2258060" imgH="2120900" progId="Word.Picture.8">
                  <p:embed/>
                  <p:pic>
                    <p:nvPicPr>
                      <p:cNvPr id="0" name="图片 994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378" y="973944"/>
                        <a:ext cx="3613150" cy="339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1" name="Rectangle 10"/>
          <p:cNvSpPr>
            <a:spLocks noChangeArrowheads="1"/>
          </p:cNvSpPr>
          <p:nvPr/>
        </p:nvSpPr>
        <p:spPr bwMode="auto">
          <a:xfrm>
            <a:off x="1475928" y="4436281"/>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硅二极管</a:t>
            </a:r>
            <a:r>
              <a:rPr kumimoji="1" lang="en-US" altLang="zh-CN" sz="2000">
                <a:latin typeface="Times New Roman" panose="02020603050405020304" pitchFamily="18" charset="0"/>
              </a:rPr>
              <a:t>2CP10 </a:t>
            </a:r>
            <a:endParaRPr kumimoji="1" lang="en-US" altLang="zh-CN" sz="2000">
              <a:latin typeface="Times New Roman" panose="02020603050405020304" pitchFamily="18" charset="0"/>
            </a:endParaRPr>
          </a:p>
        </p:txBody>
      </p:sp>
      <p:sp>
        <p:nvSpPr>
          <p:cNvPr id="950283" name="Rectangle 11"/>
          <p:cNvSpPr>
            <a:spLocks noChangeArrowheads="1"/>
          </p:cNvSpPr>
          <p:nvPr/>
        </p:nvSpPr>
        <p:spPr bwMode="auto">
          <a:xfrm>
            <a:off x="5832028" y="4436281"/>
            <a:ext cx="1990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锗二极管</a:t>
            </a:r>
            <a:r>
              <a:rPr kumimoji="1" lang="en-US" altLang="zh-CN" sz="2000">
                <a:latin typeface="Times New Roman" panose="02020603050405020304" pitchFamily="18" charset="0"/>
              </a:rPr>
              <a:t>2AP15 </a:t>
            </a:r>
            <a:endParaRPr kumimoji="1" lang="en-US" altLang="zh-CN" sz="2000">
              <a:latin typeface="Times New Roman" panose="02020603050405020304" pitchFamily="18" charset="0"/>
            </a:endParaRPr>
          </a:p>
        </p:txBody>
      </p:sp>
      <p:sp>
        <p:nvSpPr>
          <p:cNvPr id="950284" name="Rectangle 12"/>
          <p:cNvSpPr>
            <a:spLocks noChangeArrowheads="1"/>
          </p:cNvSpPr>
          <p:nvPr/>
        </p:nvSpPr>
        <p:spPr bwMode="auto">
          <a:xfrm>
            <a:off x="1042988" y="4849813"/>
            <a:ext cx="3735387"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a:latin typeface="Times New Roman" panose="02020603050405020304" pitchFamily="18" charset="0"/>
              </a:rPr>
              <a:t>① ——</a:t>
            </a:r>
            <a:r>
              <a:rPr kumimoji="1" lang="zh-CN" altLang="en-US" sz="2400">
                <a:latin typeface="Times New Roman" panose="02020603050405020304" pitchFamily="18" charset="0"/>
              </a:rPr>
              <a:t>正向特性</a:t>
            </a:r>
            <a:endParaRPr kumimoji="1" lang="zh-CN" altLang="en-US" sz="2400">
              <a:latin typeface="Times New Roman" panose="02020603050405020304" pitchFamily="18" charset="0"/>
            </a:endParaRPr>
          </a:p>
          <a:p>
            <a:pPr eaLnBrk="1" hangingPunct="1">
              <a:lnSpc>
                <a:spcPct val="120000"/>
              </a:lnSpc>
              <a:spcBef>
                <a:spcPct val="0"/>
              </a:spcBef>
              <a:buClrTx/>
              <a:buFontTx/>
              <a:buNone/>
            </a:pPr>
            <a:r>
              <a:rPr kumimoji="1" lang="zh-CN" altLang="en-US" sz="2400">
                <a:latin typeface="Times New Roman" panose="02020603050405020304" pitchFamily="18" charset="0"/>
              </a:rPr>
              <a:t>②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反向特性</a:t>
            </a:r>
            <a:endParaRPr kumimoji="1" lang="zh-CN" altLang="en-US" sz="2400">
              <a:latin typeface="Times New Roman" panose="02020603050405020304" pitchFamily="18" charset="0"/>
            </a:endParaRPr>
          </a:p>
          <a:p>
            <a:pPr eaLnBrk="1" hangingPunct="1">
              <a:lnSpc>
                <a:spcPct val="120000"/>
              </a:lnSpc>
              <a:spcBef>
                <a:spcPct val="0"/>
              </a:spcBef>
              <a:buClrTx/>
              <a:buFontTx/>
              <a:buNone/>
            </a:pPr>
            <a:r>
              <a:rPr kumimoji="1" lang="zh-CN" altLang="en-US" sz="2400">
                <a:latin typeface="Times New Roman" panose="02020603050405020304" pitchFamily="18" charset="0"/>
              </a:rPr>
              <a:t>③ </a:t>
            </a:r>
            <a:r>
              <a:rPr kumimoji="1" lang="en-US" altLang="zh-CN" sz="2400">
                <a:latin typeface="Times New Roman" panose="02020603050405020304" pitchFamily="18" charset="0"/>
              </a:rPr>
              <a:t>——</a:t>
            </a:r>
            <a:r>
              <a:rPr kumimoji="1" lang="zh-CN" altLang="en-US" sz="2400">
                <a:latin typeface="Times New Roman" panose="02020603050405020304" pitchFamily="18" charset="0"/>
              </a:rPr>
              <a:t>反向击穿特性</a:t>
            </a:r>
            <a:endParaRPr kumimoji="1" lang="zh-CN" altLang="en-US" sz="2400">
              <a:latin typeface="Times New Roman" panose="02020603050405020304" pitchFamily="18" charset="0"/>
            </a:endParaRPr>
          </a:p>
        </p:txBody>
      </p:sp>
      <p:sp>
        <p:nvSpPr>
          <p:cNvPr id="950285" name="Rectangle 13"/>
          <p:cNvSpPr>
            <a:spLocks noChangeArrowheads="1"/>
          </p:cNvSpPr>
          <p:nvPr/>
        </p:nvSpPr>
        <p:spPr bwMode="auto">
          <a:xfrm>
            <a:off x="4895850" y="5068888"/>
            <a:ext cx="3735388"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th </a:t>
            </a:r>
            <a:r>
              <a:rPr kumimoji="1" lang="en-US" altLang="zh-CN" sz="2400">
                <a:latin typeface="Times New Roman" panose="02020603050405020304" pitchFamily="18" charset="0"/>
              </a:rPr>
              <a:t>——</a:t>
            </a:r>
            <a:r>
              <a:rPr kumimoji="1" lang="zh-CN" altLang="en-US" sz="2400">
                <a:latin typeface="楷体_GB2312"/>
              </a:rPr>
              <a:t>门坎电压</a:t>
            </a:r>
            <a:endParaRPr kumimoji="1" lang="zh-CN" altLang="en-US" sz="2400">
              <a:latin typeface="楷体_GB2312"/>
            </a:endParaRPr>
          </a:p>
          <a:p>
            <a:pPr eaLnBrk="1" hangingPunct="1">
              <a:lnSpc>
                <a:spcPct val="120000"/>
              </a:lnSpc>
              <a:spcBef>
                <a:spcPct val="0"/>
              </a:spcBef>
              <a:buClrTx/>
              <a:buFontTx/>
              <a:buNone/>
            </a:pP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BR </a:t>
            </a:r>
            <a:r>
              <a:rPr kumimoji="1" lang="en-US" altLang="zh-CN" sz="2400">
                <a:latin typeface="Times New Roman" panose="02020603050405020304" pitchFamily="18" charset="0"/>
              </a:rPr>
              <a:t>——</a:t>
            </a:r>
            <a:r>
              <a:rPr kumimoji="1" lang="zh-CN" altLang="en-US" sz="2400">
                <a:latin typeface="楷体_GB2312"/>
              </a:rPr>
              <a:t>反向击穿电压</a:t>
            </a:r>
            <a:endParaRPr kumimoji="1" lang="zh-CN" altLang="en-US" sz="2400">
              <a:latin typeface="楷体_GB2312"/>
            </a:endParaRPr>
          </a:p>
        </p:txBody>
      </p:sp>
      <p:sp>
        <p:nvSpPr>
          <p:cNvPr id="11"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50283"/>
                                        </p:tgtEl>
                                        <p:attrNameLst>
                                          <p:attrName>style.visibility</p:attrName>
                                        </p:attrNameLst>
                                      </p:cBhvr>
                                      <p:to>
                                        <p:strVal val="visible"/>
                                      </p:to>
                                    </p:set>
                                    <p:animEffect transition="in" filter="wipe(left)">
                                      <p:cBhvr>
                                        <p:cTn id="7" dur="500"/>
                                        <p:tgtEl>
                                          <p:spTgt spid="950283"/>
                                        </p:tgtEl>
                                      </p:cBhvr>
                                    </p:animEffect>
                                  </p:childTnLst>
                                </p:cTn>
                              </p:par>
                              <p:par>
                                <p:cTn id="8" presetID="22" presetClass="entr" presetSubtype="8" fill="hold" nodeType="withEffect">
                                  <p:stCondLst>
                                    <p:cond delay="0"/>
                                  </p:stCondLst>
                                  <p:childTnLst>
                                    <p:set>
                                      <p:cBhvr>
                                        <p:cTn id="9" dur="1" fill="hold">
                                          <p:stCondLst>
                                            <p:cond delay="0"/>
                                          </p:stCondLst>
                                        </p:cTn>
                                        <p:tgtEl>
                                          <p:spTgt spid="950280"/>
                                        </p:tgtEl>
                                        <p:attrNameLst>
                                          <p:attrName>style.visibility</p:attrName>
                                        </p:attrNameLst>
                                      </p:cBhvr>
                                      <p:to>
                                        <p:strVal val="visible"/>
                                      </p:to>
                                    </p:set>
                                    <p:animEffect transition="in" filter="wipe(left)">
                                      <p:cBhvr>
                                        <p:cTn id="10" dur="500"/>
                                        <p:tgtEl>
                                          <p:spTgt spid="950280"/>
                                        </p:tgtEl>
                                      </p:cBhvr>
                                    </p:animEffect>
                                  </p:childTnLst>
                                </p:cTn>
                              </p:par>
                            </p:childTnLst>
                          </p:cTn>
                        </p:par>
                      </p:childTnLst>
                    </p:cTn>
                  </p:par>
                  <p:par>
                    <p:cTn id="11" fill="hold">
                      <p:stCondLst>
                        <p:cond delay="indefinite"/>
                      </p:stCondLst>
                      <p:childTnLst>
                        <p:par>
                          <p:cTn id="12" fill="hold">
                            <p:stCondLst>
                              <p:cond delay="0"/>
                            </p:stCondLst>
                            <p:childTnLst>
                              <p:par>
                                <p:cTn id="13" presetID="18" presetClass="entr" presetSubtype="6" fill="hold" grpId="0" nodeType="clickEffect">
                                  <p:stCondLst>
                                    <p:cond delay="0"/>
                                  </p:stCondLst>
                                  <p:childTnLst>
                                    <p:set>
                                      <p:cBhvr>
                                        <p:cTn id="14" dur="1" fill="hold">
                                          <p:stCondLst>
                                            <p:cond delay="0"/>
                                          </p:stCondLst>
                                        </p:cTn>
                                        <p:tgtEl>
                                          <p:spTgt spid="950284"/>
                                        </p:tgtEl>
                                        <p:attrNameLst>
                                          <p:attrName>style.visibility</p:attrName>
                                        </p:attrNameLst>
                                      </p:cBhvr>
                                      <p:to>
                                        <p:strVal val="visible"/>
                                      </p:to>
                                    </p:set>
                                    <p:animEffect transition="in" filter="strips(downRight)">
                                      <p:cBhvr>
                                        <p:cTn id="15" dur="500"/>
                                        <p:tgtEl>
                                          <p:spTgt spid="950284"/>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50285"/>
                                        </p:tgtEl>
                                        <p:attrNameLst>
                                          <p:attrName>style.visibility</p:attrName>
                                        </p:attrNameLst>
                                      </p:cBhvr>
                                      <p:to>
                                        <p:strVal val="visible"/>
                                      </p:to>
                                    </p:set>
                                    <p:animEffect transition="in" filter="strips(downRight)">
                                      <p:cBhvr>
                                        <p:cTn id="20" dur="500"/>
                                        <p:tgtEl>
                                          <p:spTgt spid="950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0283" grpId="0"/>
      <p:bldP spid="950284" grpId="0"/>
      <p:bldP spid="95028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035" name="Group 6"/>
          <p:cNvGrpSpPr/>
          <p:nvPr/>
        </p:nvGrpSpPr>
        <p:grpSpPr bwMode="auto">
          <a:xfrm>
            <a:off x="863600" y="1535596"/>
            <a:ext cx="7315200" cy="4738688"/>
            <a:chOff x="672" y="768"/>
            <a:chExt cx="4608" cy="2985"/>
          </a:xfrm>
        </p:grpSpPr>
        <p:sp>
          <p:nvSpPr>
            <p:cNvPr id="44038" name="Text Box 7"/>
            <p:cNvSpPr txBox="1">
              <a:spLocks noChangeArrowheads="1"/>
            </p:cNvSpPr>
            <p:nvPr/>
          </p:nvSpPr>
          <p:spPr bwMode="auto">
            <a:xfrm>
              <a:off x="672" y="768"/>
              <a:ext cx="2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(1) </a:t>
              </a:r>
              <a:r>
                <a:rPr kumimoji="1" lang="zh-CN" altLang="en-US" sz="2800">
                  <a:latin typeface="Times New Roman" panose="02020603050405020304" pitchFamily="18" charset="0"/>
                </a:rPr>
                <a:t>最大整流电流</a:t>
              </a:r>
              <a:r>
                <a:rPr kumimoji="1" lang="en-US" altLang="zh-CN" sz="2800" i="1">
                  <a:latin typeface="Times New Roman" panose="02020603050405020304" pitchFamily="18" charset="0"/>
                </a:rPr>
                <a:t>I</a:t>
              </a:r>
              <a:r>
                <a:rPr kumimoji="1" lang="en-US" altLang="zh-CN" sz="2800" baseline="-25000">
                  <a:latin typeface="Times New Roman" panose="02020603050405020304" pitchFamily="18" charset="0"/>
                </a:rPr>
                <a:t>F</a:t>
              </a:r>
              <a:endParaRPr kumimoji="1" lang="en-US" altLang="zh-CN" sz="2400">
                <a:latin typeface="Times New Roman" panose="02020603050405020304" pitchFamily="18" charset="0"/>
              </a:endParaRPr>
            </a:p>
          </p:txBody>
        </p:sp>
        <p:sp>
          <p:nvSpPr>
            <p:cNvPr id="44039" name="Text Box 8"/>
            <p:cNvSpPr txBox="1">
              <a:spLocks noChangeArrowheads="1"/>
            </p:cNvSpPr>
            <p:nvPr/>
          </p:nvSpPr>
          <p:spPr bwMode="auto">
            <a:xfrm>
              <a:off x="672" y="1262"/>
              <a:ext cx="460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(2) </a:t>
              </a:r>
              <a:r>
                <a:rPr kumimoji="1" lang="zh-CN" altLang="en-US" sz="2800">
                  <a:latin typeface="Times New Roman" panose="02020603050405020304" pitchFamily="18" charset="0"/>
                </a:rPr>
                <a:t>反向击穿电压</a:t>
              </a:r>
              <a:r>
                <a:rPr kumimoji="1" lang="en-US" altLang="zh-CN" sz="2800" i="1">
                  <a:latin typeface="Times New Roman" panose="02020603050405020304" pitchFamily="18" charset="0"/>
                </a:rPr>
                <a:t>V</a:t>
              </a:r>
              <a:r>
                <a:rPr kumimoji="1" lang="en-US" altLang="zh-CN" sz="2800" baseline="-25000">
                  <a:latin typeface="Times New Roman" panose="02020603050405020304" pitchFamily="18" charset="0"/>
                </a:rPr>
                <a:t>BR</a:t>
              </a:r>
              <a:endParaRPr kumimoji="1" lang="en-US" altLang="zh-CN" sz="2400" i="1">
                <a:latin typeface="Times New Roman" panose="02020603050405020304" pitchFamily="18" charset="0"/>
              </a:endParaRPr>
            </a:p>
          </p:txBody>
        </p:sp>
        <p:sp>
          <p:nvSpPr>
            <p:cNvPr id="44040" name="Text Box 9"/>
            <p:cNvSpPr txBox="1">
              <a:spLocks noChangeArrowheads="1"/>
            </p:cNvSpPr>
            <p:nvPr/>
          </p:nvSpPr>
          <p:spPr bwMode="auto">
            <a:xfrm>
              <a:off x="672" y="1756"/>
              <a:ext cx="249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(3) </a:t>
              </a:r>
              <a:r>
                <a:rPr kumimoji="1" lang="zh-CN" altLang="en-US" sz="2800">
                  <a:latin typeface="Times New Roman" panose="02020603050405020304" pitchFamily="18" charset="0"/>
                </a:rPr>
                <a:t>反向电流</a:t>
              </a:r>
              <a:r>
                <a:rPr kumimoji="1" lang="en-US" altLang="zh-CN" sz="2800" i="1">
                  <a:latin typeface="Times New Roman" panose="02020603050405020304" pitchFamily="18" charset="0"/>
                </a:rPr>
                <a:t>I</a:t>
              </a:r>
              <a:r>
                <a:rPr kumimoji="1" lang="en-US" altLang="zh-CN" sz="2800" baseline="-25000">
                  <a:latin typeface="Times New Roman" panose="02020603050405020304" pitchFamily="18" charset="0"/>
                </a:rPr>
                <a:t>R</a:t>
              </a:r>
              <a:endParaRPr kumimoji="1" lang="en-US" altLang="zh-CN" sz="2800">
                <a:latin typeface="Times New Roman" panose="02020603050405020304" pitchFamily="18" charset="0"/>
              </a:endParaRPr>
            </a:p>
          </p:txBody>
        </p:sp>
        <p:sp>
          <p:nvSpPr>
            <p:cNvPr id="44041" name="Text Box 10"/>
            <p:cNvSpPr txBox="1">
              <a:spLocks noChangeArrowheads="1"/>
            </p:cNvSpPr>
            <p:nvPr/>
          </p:nvSpPr>
          <p:spPr bwMode="auto">
            <a:xfrm>
              <a:off x="672" y="2250"/>
              <a:ext cx="397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(4) </a:t>
              </a:r>
              <a:r>
                <a:rPr kumimoji="1" lang="zh-CN" altLang="en-US" sz="2800">
                  <a:latin typeface="Times New Roman" panose="02020603050405020304" pitchFamily="18" charset="0"/>
                </a:rPr>
                <a:t>极间电容</a:t>
              </a:r>
              <a:r>
                <a:rPr kumimoji="1" lang="en-US" altLang="zh-CN" sz="2800" i="1">
                  <a:latin typeface="Times New Roman" panose="02020603050405020304" pitchFamily="18" charset="0"/>
                </a:rPr>
                <a:t>C</a:t>
              </a:r>
              <a:r>
                <a:rPr kumimoji="1" lang="en-US" altLang="zh-CN" sz="2800" baseline="-25000">
                  <a:latin typeface="Times New Roman" panose="02020603050405020304" pitchFamily="18" charset="0"/>
                </a:rPr>
                <a:t>d</a:t>
              </a:r>
              <a:endParaRPr kumimoji="1" lang="en-US" altLang="zh-CN" sz="2800">
                <a:latin typeface="Times New Roman" panose="02020603050405020304" pitchFamily="18" charset="0"/>
              </a:endParaRPr>
            </a:p>
          </p:txBody>
        </p:sp>
        <p:sp>
          <p:nvSpPr>
            <p:cNvPr id="44042" name="Text Box 11"/>
            <p:cNvSpPr txBox="1">
              <a:spLocks noChangeArrowheads="1"/>
            </p:cNvSpPr>
            <p:nvPr/>
          </p:nvSpPr>
          <p:spPr bwMode="auto">
            <a:xfrm>
              <a:off x="672" y="2745"/>
              <a:ext cx="4289" cy="1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800">
                  <a:latin typeface="Times New Roman" panose="02020603050405020304" pitchFamily="18" charset="0"/>
                </a:rPr>
                <a:t>(5) </a:t>
              </a:r>
              <a:r>
                <a:rPr kumimoji="1" lang="zh-CN" altLang="en-US" sz="2800">
                  <a:latin typeface="Times New Roman" panose="02020603050405020304" pitchFamily="18" charset="0"/>
                </a:rPr>
                <a:t>反向恢复时间</a:t>
              </a:r>
              <a:r>
                <a:rPr kumimoji="1" lang="en-US" altLang="zh-CN" sz="2800" i="1">
                  <a:latin typeface="Times New Roman" panose="02020603050405020304" pitchFamily="18" charset="0"/>
                </a:rPr>
                <a:t>T</a:t>
              </a:r>
              <a:r>
                <a:rPr kumimoji="1" lang="en-US" altLang="zh-CN" sz="2800" baseline="-25000">
                  <a:latin typeface="Times New Roman" panose="02020603050405020304" pitchFamily="18" charset="0"/>
                </a:rPr>
                <a:t>RR</a:t>
              </a:r>
              <a:endParaRPr kumimoji="1" lang="en-US" altLang="zh-CN" sz="2800" baseline="-25000">
                <a:latin typeface="Times New Roman" panose="02020603050405020304" pitchFamily="18" charset="0"/>
              </a:endParaRPr>
            </a:p>
            <a:p>
              <a:pPr eaLnBrk="1" hangingPunct="1">
                <a:spcBef>
                  <a:spcPct val="50000"/>
                </a:spcBef>
                <a:buClrTx/>
                <a:buFontTx/>
                <a:buNone/>
              </a:pPr>
              <a:r>
                <a:rPr kumimoji="1" lang="en-US" altLang="zh-CN" sz="2800">
                  <a:solidFill>
                    <a:srgbClr val="FF0000"/>
                  </a:solidFill>
                  <a:latin typeface="Times New Roman" panose="02020603050405020304" pitchFamily="18" charset="0"/>
                </a:rPr>
                <a:t>     指在二极管由正向导通状态切换到反向截止状态时所需的时间</a:t>
              </a:r>
              <a:endParaRPr kumimoji="1" lang="en-US" altLang="zh-CN" sz="2800">
                <a:solidFill>
                  <a:srgbClr val="FF0000"/>
                </a:solidFill>
                <a:latin typeface="Times New Roman" panose="02020603050405020304" pitchFamily="18" charset="0"/>
              </a:endParaRPr>
            </a:p>
          </p:txBody>
        </p:sp>
      </p:grpSp>
      <p:graphicFrame>
        <p:nvGraphicFramePr>
          <p:cNvPr id="39940" name="Object 12"/>
          <p:cNvGraphicFramePr>
            <a:graphicFrameLocks noChangeAspect="1"/>
          </p:cNvGraphicFramePr>
          <p:nvPr/>
        </p:nvGraphicFramePr>
        <p:xfrm>
          <a:off x="4792663" y="3133725"/>
          <a:ext cx="3386137" cy="2441575"/>
        </p:xfrm>
        <a:graphic>
          <a:graphicData uri="http://schemas.openxmlformats.org/presentationml/2006/ole">
            <mc:AlternateContent xmlns:mc="http://schemas.openxmlformats.org/markup-compatibility/2006">
              <mc:Choice xmlns:v="urn:schemas-microsoft-com:vml" Requires="v">
                <p:oleObj spid="_x0000_s100431" name="图片" r:id="rId1" imgW="1886585" imgH="1370965" progId="Word.Picture.8">
                  <p:embed/>
                </p:oleObj>
              </mc:Choice>
              <mc:Fallback>
                <p:oleObj name="图片" r:id="rId1" imgW="1886585" imgH="1370965" progId="Word.Picture.8">
                  <p:embed/>
                  <p:pic>
                    <p:nvPicPr>
                      <p:cNvPr id="0" name="图片 1004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2663" y="3133725"/>
                        <a:ext cx="33861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4"/>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3.3  </a:t>
            </a:r>
            <a:r>
              <a:rPr lang="zh-CN" altLang="en-US" sz="3600">
                <a:solidFill>
                  <a:srgbClr val="0000CC"/>
                </a:solidFill>
                <a:latin typeface="Times New Roman" panose="02020603050405020304" pitchFamily="18" charset="0"/>
              </a:rPr>
              <a:t>二极管</a:t>
            </a:r>
            <a:endParaRPr lang="zh-CN" altLang="en-US" sz="3600">
              <a:solidFill>
                <a:srgbClr val="0000CC"/>
              </a:solidFill>
              <a:latin typeface="Times New Roman" panose="02020603050405020304" pitchFamily="18" charset="0"/>
            </a:endParaRPr>
          </a:p>
        </p:txBody>
      </p:sp>
      <p:sp>
        <p:nvSpPr>
          <p:cNvPr id="12" name="Text Box 6"/>
          <p:cNvSpPr txBox="1">
            <a:spLocks noChangeArrowheads="1"/>
          </p:cNvSpPr>
          <p:nvPr/>
        </p:nvSpPr>
        <p:spPr bwMode="auto">
          <a:xfrm>
            <a:off x="609600" y="826293"/>
            <a:ext cx="3276600" cy="51911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800" dirty="0" smtClean="0">
                <a:solidFill>
                  <a:srgbClr val="C00000"/>
                </a:solidFill>
                <a:latin typeface="Times New Roman" panose="02020603050405020304" pitchFamily="18" charset="0"/>
              </a:rPr>
              <a:t>主要</a:t>
            </a:r>
            <a:r>
              <a:rPr kumimoji="1" lang="zh-CN" altLang="en-US" sz="2800" dirty="0">
                <a:solidFill>
                  <a:srgbClr val="C00000"/>
                </a:solidFill>
                <a:latin typeface="Times New Roman" panose="02020603050405020304" pitchFamily="18" charset="0"/>
              </a:rPr>
              <a:t>参数</a:t>
            </a:r>
            <a:endParaRPr kumimoji="1" lang="zh-CN" altLang="en-US" sz="2800" dirty="0">
              <a:solidFill>
                <a:srgbClr val="C00000"/>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9940"/>
                                        </p:tgtEl>
                                        <p:attrNameLst>
                                          <p:attrName>style.visibility</p:attrName>
                                        </p:attrNameLst>
                                      </p:cBhvr>
                                      <p:to>
                                        <p:strVal val="visible"/>
                                      </p:to>
                                    </p:set>
                                    <p:animEffect transition="in" filter="box(in)">
                                      <p:cBhvr>
                                        <p:cTn id="7" dur="2000"/>
                                        <p:tgtEl>
                                          <p:spTgt spid="3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12"/>
          <p:cNvSpPr>
            <a:spLocks noChangeArrowheads="1"/>
          </p:cNvSpPr>
          <p:nvPr/>
        </p:nvSpPr>
        <p:spPr bwMode="auto">
          <a:xfrm>
            <a:off x="503238" y="785651"/>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smtClean="0">
                <a:solidFill>
                  <a:srgbClr val="CC0000"/>
                </a:solidFill>
                <a:latin typeface="Times New Roman" panose="02020603050405020304" pitchFamily="18" charset="0"/>
              </a:rPr>
              <a:t>半导体材料</a:t>
            </a:r>
            <a:endParaRPr lang="zh-CN" altLang="en-US" sz="2800" dirty="0">
              <a:solidFill>
                <a:srgbClr val="CC0000"/>
              </a:solidFill>
              <a:latin typeface="Times New Roman" panose="02020603050405020304" pitchFamily="18" charset="0"/>
            </a:endParaRPr>
          </a:p>
        </p:txBody>
      </p:sp>
      <p:sp>
        <p:nvSpPr>
          <p:cNvPr id="881680" name="Text Box 16"/>
          <p:cNvSpPr txBox="1">
            <a:spLocks noChangeArrowheads="1"/>
          </p:cNvSpPr>
          <p:nvPr/>
        </p:nvSpPr>
        <p:spPr bwMode="auto">
          <a:xfrm>
            <a:off x="598488" y="1311858"/>
            <a:ext cx="7707312"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dirty="0">
                <a:solidFill>
                  <a:srgbClr val="000000"/>
                </a:solidFill>
                <a:latin typeface="楷体_GB2312"/>
              </a:rPr>
              <a:t>    </a:t>
            </a:r>
            <a:r>
              <a:rPr kumimoji="1" lang="zh-CN" altLang="en-US" sz="2800" dirty="0">
                <a:solidFill>
                  <a:srgbClr val="000000"/>
                </a:solidFill>
                <a:latin typeface="楷体_GB2312"/>
              </a:rPr>
              <a:t>根据物体导电能力</a:t>
            </a:r>
            <a:r>
              <a:rPr kumimoji="1" lang="en-US" altLang="zh-CN" sz="2800" dirty="0">
                <a:solidFill>
                  <a:srgbClr val="000000"/>
                </a:solidFill>
                <a:latin typeface="楷体_GB2312"/>
              </a:rPr>
              <a:t>(</a:t>
            </a:r>
            <a:r>
              <a:rPr kumimoji="1" lang="zh-CN" altLang="en-US" sz="2800" dirty="0">
                <a:solidFill>
                  <a:srgbClr val="000000"/>
                </a:solidFill>
                <a:latin typeface="楷体_GB2312"/>
              </a:rPr>
              <a:t>电阻率</a:t>
            </a:r>
            <a:r>
              <a:rPr kumimoji="1" lang="en-US" altLang="zh-CN" sz="2800" dirty="0">
                <a:solidFill>
                  <a:srgbClr val="000000"/>
                </a:solidFill>
                <a:latin typeface="楷体_GB2312"/>
              </a:rPr>
              <a:t>)</a:t>
            </a:r>
            <a:r>
              <a:rPr kumimoji="1" lang="zh-CN" altLang="en-US" sz="2800" dirty="0">
                <a:solidFill>
                  <a:srgbClr val="000000"/>
                </a:solidFill>
                <a:latin typeface="楷体_GB2312"/>
              </a:rPr>
              <a:t>的不同，来划分导体、绝缘体和半导体。</a:t>
            </a:r>
            <a:endParaRPr kumimoji="1" lang="zh-CN" altLang="en-US" sz="2800" dirty="0">
              <a:latin typeface="楷体_GB2312"/>
            </a:endParaRPr>
          </a:p>
        </p:txBody>
      </p:sp>
      <p:sp>
        <p:nvSpPr>
          <p:cNvPr id="881681" name="Text Box 17"/>
          <p:cNvSpPr txBox="1">
            <a:spLocks noChangeArrowheads="1"/>
          </p:cNvSpPr>
          <p:nvPr/>
        </p:nvSpPr>
        <p:spPr bwMode="auto">
          <a:xfrm>
            <a:off x="628650" y="2708275"/>
            <a:ext cx="785971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a:solidFill>
                  <a:srgbClr val="000000"/>
                </a:solidFill>
                <a:latin typeface="楷体_GB2312"/>
              </a:rPr>
              <a:t>    </a:t>
            </a:r>
            <a:r>
              <a:rPr kumimoji="1" lang="zh-CN" altLang="en-US" sz="2800">
                <a:solidFill>
                  <a:srgbClr val="000000"/>
                </a:solidFill>
                <a:latin typeface="楷体_GB2312"/>
              </a:rPr>
              <a:t>典型的半导体有</a:t>
            </a:r>
            <a:r>
              <a:rPr kumimoji="1" lang="zh-CN" altLang="en-US" sz="2800">
                <a:solidFill>
                  <a:srgbClr val="FF3300"/>
                </a:solidFill>
                <a:latin typeface="楷体_GB2312"/>
              </a:rPr>
              <a:t>硅</a:t>
            </a:r>
            <a:r>
              <a:rPr kumimoji="1" lang="en-US" altLang="zh-CN" sz="2800">
                <a:solidFill>
                  <a:srgbClr val="FF3300"/>
                </a:solidFill>
                <a:latin typeface="楷体_GB2312"/>
              </a:rPr>
              <a:t>(Si)</a:t>
            </a:r>
            <a:r>
              <a:rPr kumimoji="1" lang="zh-CN" altLang="en-US" sz="2800">
                <a:solidFill>
                  <a:srgbClr val="000000"/>
                </a:solidFill>
                <a:latin typeface="楷体_GB2312"/>
              </a:rPr>
              <a:t>和</a:t>
            </a:r>
            <a:r>
              <a:rPr kumimoji="1" lang="zh-CN" altLang="en-US" sz="2800">
                <a:solidFill>
                  <a:srgbClr val="FF0000"/>
                </a:solidFill>
                <a:latin typeface="楷体_GB2312"/>
              </a:rPr>
              <a:t>锗</a:t>
            </a:r>
            <a:r>
              <a:rPr kumimoji="1" lang="en-US" altLang="zh-CN" sz="2800">
                <a:solidFill>
                  <a:srgbClr val="FF0000"/>
                </a:solidFill>
                <a:latin typeface="楷体_GB2312"/>
              </a:rPr>
              <a:t>(Ge)</a:t>
            </a:r>
            <a:r>
              <a:rPr kumimoji="1" lang="zh-CN" altLang="en-US" sz="2800">
                <a:solidFill>
                  <a:srgbClr val="000000"/>
                </a:solidFill>
                <a:latin typeface="楷体_GB2312"/>
              </a:rPr>
              <a:t>以及</a:t>
            </a:r>
            <a:r>
              <a:rPr kumimoji="1" lang="zh-CN" altLang="en-US" sz="2800">
                <a:solidFill>
                  <a:srgbClr val="FF0000"/>
                </a:solidFill>
                <a:latin typeface="楷体_GB2312"/>
              </a:rPr>
              <a:t>砷化镓</a:t>
            </a:r>
            <a:r>
              <a:rPr kumimoji="1" lang="en-US" altLang="zh-CN" sz="2800">
                <a:solidFill>
                  <a:srgbClr val="FF0000"/>
                </a:solidFill>
                <a:latin typeface="楷体_GB2312"/>
              </a:rPr>
              <a:t>(GaAs)</a:t>
            </a:r>
            <a:r>
              <a:rPr kumimoji="1" lang="zh-CN" altLang="en-US" sz="2800">
                <a:solidFill>
                  <a:srgbClr val="000000"/>
                </a:solidFill>
                <a:latin typeface="楷体_GB2312"/>
              </a:rPr>
              <a:t>等。</a:t>
            </a:r>
            <a:endParaRPr kumimoji="1" lang="zh-CN" altLang="en-US" sz="2800">
              <a:latin typeface="楷体_GB2312"/>
            </a:endParaRPr>
          </a:p>
        </p:txBody>
      </p:sp>
      <p:sp>
        <p:nvSpPr>
          <p:cNvPr id="881682" name="Text Box 18"/>
          <p:cNvSpPr txBox="1">
            <a:spLocks noChangeArrowheads="1"/>
          </p:cNvSpPr>
          <p:nvPr/>
        </p:nvSpPr>
        <p:spPr bwMode="auto">
          <a:xfrm>
            <a:off x="628650" y="4221163"/>
            <a:ext cx="7707313" cy="1289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800" dirty="0">
                <a:solidFill>
                  <a:srgbClr val="000000"/>
                </a:solidFill>
                <a:latin typeface="楷体_GB2312"/>
              </a:rPr>
              <a:t>    </a:t>
            </a:r>
            <a:r>
              <a:rPr kumimoji="1" lang="zh-CN" altLang="en-US" sz="2800" dirty="0">
                <a:solidFill>
                  <a:srgbClr val="000000"/>
                </a:solidFill>
                <a:latin typeface="楷体_GB2312"/>
              </a:rPr>
              <a:t>本征半导体是一种完全纯净、结构完整的半导体晶体。</a:t>
            </a:r>
            <a:endParaRPr kumimoji="1" lang="zh-CN" altLang="en-US" sz="2800" dirty="0">
              <a:solidFill>
                <a:srgbClr val="000000"/>
              </a:solidFill>
              <a:latin typeface="楷体_GB2312"/>
            </a:endParaRPr>
          </a:p>
        </p:txBody>
      </p:sp>
      <p:sp>
        <p:nvSpPr>
          <p:cNvPr id="7"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1680"/>
                                        </p:tgtEl>
                                        <p:attrNameLst>
                                          <p:attrName>style.visibility</p:attrName>
                                        </p:attrNameLst>
                                      </p:cBhvr>
                                      <p:to>
                                        <p:strVal val="visible"/>
                                      </p:to>
                                    </p:set>
                                    <p:animEffect transition="in" filter="strips(downRight)">
                                      <p:cBhvr>
                                        <p:cTn id="7" dur="500"/>
                                        <p:tgtEl>
                                          <p:spTgt spid="88168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81681"/>
                                        </p:tgtEl>
                                        <p:attrNameLst>
                                          <p:attrName>style.visibility</p:attrName>
                                        </p:attrNameLst>
                                      </p:cBhvr>
                                      <p:to>
                                        <p:strVal val="visible"/>
                                      </p:to>
                                    </p:set>
                                    <p:animEffect transition="in" filter="strips(downRight)">
                                      <p:cBhvr>
                                        <p:cTn id="12" dur="500"/>
                                        <p:tgtEl>
                                          <p:spTgt spid="881681"/>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881682"/>
                                        </p:tgtEl>
                                        <p:attrNameLst>
                                          <p:attrName>style.visibility</p:attrName>
                                        </p:attrNameLst>
                                      </p:cBhvr>
                                      <p:to>
                                        <p:strVal val="visible"/>
                                      </p:to>
                                    </p:set>
                                    <p:animEffect transition="in" filter="strips(downRight)">
                                      <p:cBhvr>
                                        <p:cTn id="17" dur="500"/>
                                        <p:tgtEl>
                                          <p:spTgt spid="8816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1680" grpId="0" autoUpdateAnimBg="0"/>
      <p:bldP spid="881681" grpId="0" autoUpdateAnimBg="0"/>
      <p:bldP spid="881682"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endParaRPr lang="zh-CN" altLang="en-US" sz="3200" dirty="0">
              <a:latin typeface="Times New Roman" panose="02020603050405020304" pitchFamily="18" charset="0"/>
            </a:endParaRPr>
          </a:p>
          <a:p>
            <a:pPr eaLnBrk="1" hangingPunct="1">
              <a:lnSpc>
                <a:spcPct val="140000"/>
              </a:lnSpc>
              <a:spcBef>
                <a:spcPct val="0"/>
              </a:spcBef>
              <a:buClrTx/>
              <a:buNone/>
            </a:pPr>
            <a:r>
              <a:rPr lang="en-US" altLang="zh-CN" sz="3200" dirty="0">
                <a:solidFill>
                  <a:schemeClr val="accent2"/>
                </a:solidFill>
                <a:latin typeface="Times New Roman" panose="02020603050405020304" pitchFamily="18" charset="0"/>
              </a:rPr>
              <a:t>3.4 </a:t>
            </a:r>
            <a:r>
              <a:rPr lang="zh-CN" altLang="en-US" sz="3200" dirty="0">
                <a:solidFill>
                  <a:schemeClr val="accent2"/>
                </a:solidFill>
                <a:latin typeface="Times New Roman" panose="02020603050405020304" pitchFamily="18" charset="0"/>
              </a:rPr>
              <a:t>二极管基本电路及其分析方法</a:t>
            </a:r>
            <a:endParaRPr lang="zh-CN" altLang="en-US" sz="3200" dirty="0">
              <a:solidFill>
                <a:schemeClr val="accent2"/>
              </a:solidFill>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3.5 </a:t>
            </a:r>
            <a:r>
              <a:rPr lang="zh-CN" altLang="en-US" sz="3200" dirty="0">
                <a:latin typeface="Times New Roman" panose="02020603050405020304" pitchFamily="18" charset="0"/>
              </a:rPr>
              <a:t>特殊二极管</a:t>
            </a:r>
            <a:endParaRPr lang="zh-CN" altLang="en-US" sz="3200" dirty="0">
              <a:latin typeface="Times New Roman" panose="02020603050405020304" pitchFamily="18" charset="0"/>
            </a:endParaRPr>
          </a:p>
        </p:txBody>
      </p:sp>
      <p:sp>
        <p:nvSpPr>
          <p:cNvPr id="3"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endParaRPr lang="zh-CN" altLang="en-US" sz="3600">
              <a:solidFill>
                <a:srgbClr val="000099"/>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ChangeArrowheads="1"/>
          </p:cNvSpPr>
          <p:nvPr/>
        </p:nvSpPr>
        <p:spPr bwMode="auto">
          <a:xfrm>
            <a:off x="1042988" y="1341438"/>
            <a:ext cx="6875462" cy="138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smtClean="0">
                <a:latin typeface="Times New Roman" panose="02020603050405020304" pitchFamily="18" charset="0"/>
              </a:rPr>
              <a:t>3.4.1 </a:t>
            </a:r>
            <a:r>
              <a:rPr lang="zh-CN" altLang="en-US" sz="3200" dirty="0" smtClean="0">
                <a:latin typeface="Times New Roman" panose="02020603050405020304" pitchFamily="18" charset="0"/>
              </a:rPr>
              <a:t>简单二极管电路的图解分析法</a:t>
            </a:r>
            <a:r>
              <a:rPr lang="en-US" altLang="zh-CN" sz="3200" dirty="0" smtClean="0">
                <a:latin typeface="Times New Roman" panose="02020603050405020304" pitchFamily="18" charset="0"/>
              </a:rPr>
              <a:t>3.4.2 </a:t>
            </a:r>
            <a:r>
              <a:rPr lang="zh-CN" altLang="en-US" sz="3200" dirty="0" smtClean="0">
                <a:latin typeface="Times New Roman" panose="02020603050405020304" pitchFamily="18" charset="0"/>
              </a:rPr>
              <a:t>二极管</a:t>
            </a:r>
            <a:r>
              <a:rPr lang="zh-CN" altLang="en-US" sz="3200" dirty="0">
                <a:latin typeface="Times New Roman" panose="02020603050405020304" pitchFamily="18" charset="0"/>
              </a:rPr>
              <a:t>电路</a:t>
            </a:r>
            <a:r>
              <a:rPr lang="zh-CN" altLang="en-US" sz="3200" dirty="0" smtClean="0">
                <a:latin typeface="Times New Roman" panose="02020603050405020304" pitchFamily="18" charset="0"/>
              </a:rPr>
              <a:t>的简化模型分析法</a:t>
            </a:r>
            <a:endParaRPr lang="zh-CN" altLang="en-US" sz="3200" dirty="0">
              <a:solidFill>
                <a:schemeClr val="accent2"/>
              </a:solidFill>
              <a:latin typeface="Times New Roman" panose="02020603050405020304" pitchFamily="18" charset="0"/>
            </a:endParaRPr>
          </a:p>
        </p:txBody>
      </p:sp>
      <p:sp>
        <p:nvSpPr>
          <p:cNvPr id="45059" name="Rectangle 5"/>
          <p:cNvSpPr>
            <a:spLocks noChangeArrowheads="1"/>
          </p:cNvSpPr>
          <p:nvPr/>
        </p:nvSpPr>
        <p:spPr bwMode="auto">
          <a:xfrm>
            <a:off x="1042989" y="0"/>
            <a:ext cx="7094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3.4 </a:t>
            </a:r>
            <a:r>
              <a:rPr lang="zh-CN" altLang="en-US" sz="3600" dirty="0">
                <a:solidFill>
                  <a:srgbClr val="0000CC"/>
                </a:solidFill>
                <a:latin typeface="Times New Roman" panose="02020603050405020304" pitchFamily="18" charset="0"/>
              </a:rPr>
              <a:t>二极管基本电路及其分析方法</a:t>
            </a:r>
            <a:endParaRPr lang="zh-CN" altLang="en-US" sz="36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4"/>
          <p:cNvSpPr>
            <a:spLocks noChangeArrowheads="1"/>
          </p:cNvSpPr>
          <p:nvPr/>
        </p:nvSpPr>
        <p:spPr bwMode="auto">
          <a:xfrm>
            <a:off x="1042988" y="77788"/>
            <a:ext cx="7165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3.4.1 </a:t>
            </a:r>
            <a:r>
              <a:rPr lang="zh-CN" altLang="en-US" sz="3200" dirty="0" smtClean="0">
                <a:solidFill>
                  <a:srgbClr val="0000CC"/>
                </a:solidFill>
                <a:latin typeface="Times New Roman" panose="02020603050405020304" pitchFamily="18" charset="0"/>
              </a:rPr>
              <a:t>简单</a:t>
            </a:r>
            <a:r>
              <a:rPr lang="zh-CN" altLang="en-US" sz="3200" dirty="0">
                <a:solidFill>
                  <a:srgbClr val="0000CC"/>
                </a:solidFill>
                <a:latin typeface="Times New Roman" panose="02020603050405020304" pitchFamily="18" charset="0"/>
              </a:rPr>
              <a:t>二极管电路的图解分析法</a:t>
            </a:r>
            <a:endParaRPr lang="zh-CN" altLang="en-US" sz="3200" dirty="0">
              <a:solidFill>
                <a:srgbClr val="0000CC"/>
              </a:solidFill>
              <a:latin typeface="Times New Roman" panose="02020603050405020304" pitchFamily="18" charset="0"/>
            </a:endParaRPr>
          </a:p>
        </p:txBody>
      </p:sp>
      <p:sp>
        <p:nvSpPr>
          <p:cNvPr id="3" name="Rectangle 2">
            <a:hlinkClick r:id="rId1" action="ppaction://hlinksldjump"/>
          </p:cNvPr>
          <p:cNvSpPr>
            <a:spLocks noChangeArrowheads="1"/>
          </p:cNvSpPr>
          <p:nvPr/>
        </p:nvSpPr>
        <p:spPr bwMode="auto">
          <a:xfrm>
            <a:off x="228600" y="692150"/>
            <a:ext cx="8731250" cy="8763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anose="020B0606020202030204" pitchFamily="34" charset="0"/>
                <a:ea typeface="楷体_GB2312" pitchFamily="49" charset="-122"/>
              </a:defRPr>
            </a:lvl1pPr>
            <a:lvl2pPr algn="l">
              <a:defRPr sz="3600" b="1">
                <a:solidFill>
                  <a:schemeClr val="tx2"/>
                </a:solidFill>
                <a:latin typeface="Arial Narrow" panose="020B0606020202030204" pitchFamily="34" charset="0"/>
                <a:ea typeface="楷体_GB2312" pitchFamily="49" charset="-122"/>
              </a:defRPr>
            </a:lvl2pPr>
            <a:lvl3pPr algn="l">
              <a:defRPr sz="3600" b="1">
                <a:solidFill>
                  <a:schemeClr val="tx2"/>
                </a:solidFill>
                <a:latin typeface="Arial Narrow" panose="020B0606020202030204" pitchFamily="34" charset="0"/>
                <a:ea typeface="楷体_GB2312" pitchFamily="49" charset="-122"/>
              </a:defRPr>
            </a:lvl3pPr>
            <a:lvl4pPr algn="l">
              <a:defRPr sz="3600" b="1">
                <a:solidFill>
                  <a:schemeClr val="tx2"/>
                </a:solidFill>
                <a:latin typeface="Arial Narrow" panose="020B0606020202030204" pitchFamily="34" charset="0"/>
                <a:ea typeface="楷体_GB2312" pitchFamily="49" charset="-122"/>
              </a:defRPr>
            </a:lvl4pPr>
            <a:lvl5pPr algn="l">
              <a:defRPr sz="36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lnSpc>
                <a:spcPct val="120000"/>
              </a:lnSpc>
              <a:defRPr/>
            </a:pPr>
            <a:r>
              <a:rPr lang="zh-CN" altLang="en-US" sz="2200" kern="0" dirty="0" smtClean="0">
                <a:solidFill>
                  <a:srgbClr val="000000"/>
                </a:solidFill>
                <a:latin typeface="Times New Roman" panose="02020603050405020304" pitchFamily="18" charset="0"/>
                <a:cs typeface="楷体_GB2312"/>
              </a:rPr>
              <a:t>例</a:t>
            </a:r>
            <a:r>
              <a:rPr lang="en-US" altLang="zh-CN" sz="2200" kern="0" dirty="0" smtClean="0">
                <a:solidFill>
                  <a:srgbClr val="000000"/>
                </a:solidFill>
                <a:latin typeface="Times New Roman" panose="02020603050405020304" pitchFamily="18" charset="0"/>
                <a:cs typeface="楷体_GB2312"/>
              </a:rPr>
              <a:t>3.4.1  </a:t>
            </a:r>
            <a:r>
              <a:rPr lang="zh-CN" altLang="en-US" sz="2200" kern="0" dirty="0" smtClean="0">
                <a:solidFill>
                  <a:srgbClr val="000000"/>
                </a:solidFill>
                <a:latin typeface="Times New Roman" panose="02020603050405020304" pitchFamily="18" charset="0"/>
                <a:cs typeface="楷体_GB2312"/>
              </a:rPr>
              <a:t>电路如图所示，已知二极管的</a:t>
            </a:r>
            <a:r>
              <a:rPr lang="en-US" altLang="zh-CN" sz="2200" i="1" kern="0" dirty="0" smtClean="0">
                <a:solidFill>
                  <a:srgbClr val="000000"/>
                </a:solidFill>
                <a:latin typeface="Times New Roman" panose="02020603050405020304" pitchFamily="18" charset="0"/>
                <a:cs typeface="楷体_GB2312"/>
              </a:rPr>
              <a:t>V</a:t>
            </a:r>
            <a:r>
              <a:rPr lang="en-US" altLang="zh-CN" sz="2200" kern="0" dirty="0" smtClean="0">
                <a:solidFill>
                  <a:srgbClr val="000000"/>
                </a:solidFill>
                <a:latin typeface="Times New Roman" panose="02020603050405020304" pitchFamily="18" charset="0"/>
                <a:cs typeface="楷体_GB2312"/>
              </a:rPr>
              <a:t>-</a:t>
            </a:r>
            <a:r>
              <a:rPr lang="en-US" altLang="zh-CN" sz="2200" i="1" kern="0" dirty="0" smtClean="0">
                <a:solidFill>
                  <a:srgbClr val="000000"/>
                </a:solidFill>
                <a:latin typeface="Times New Roman" panose="02020603050405020304" pitchFamily="18" charset="0"/>
                <a:cs typeface="楷体_GB2312"/>
              </a:rPr>
              <a:t>I</a:t>
            </a:r>
            <a:r>
              <a:rPr lang="zh-CN" altLang="en-US" sz="2200" kern="0" dirty="0" smtClean="0">
                <a:solidFill>
                  <a:srgbClr val="000000"/>
                </a:solidFill>
                <a:latin typeface="Times New Roman" panose="02020603050405020304" pitchFamily="18" charset="0"/>
                <a:cs typeface="楷体_GB2312"/>
              </a:rPr>
              <a:t>特性曲线、电源</a:t>
            </a:r>
            <a:r>
              <a:rPr lang="en-US" altLang="zh-CN" sz="2200" i="1" kern="0" dirty="0" smtClean="0">
                <a:solidFill>
                  <a:srgbClr val="000000"/>
                </a:solidFill>
                <a:latin typeface="Times New Roman" panose="02020603050405020304" pitchFamily="18" charset="0"/>
                <a:cs typeface="楷体_GB2312"/>
              </a:rPr>
              <a:t>V</a:t>
            </a:r>
            <a:r>
              <a:rPr lang="en-US" altLang="zh-CN" sz="2200" kern="0" baseline="-30000" dirty="0" smtClean="0">
                <a:solidFill>
                  <a:srgbClr val="000000"/>
                </a:solidFill>
                <a:latin typeface="Times New Roman" panose="02020603050405020304" pitchFamily="18" charset="0"/>
                <a:cs typeface="楷体_GB2312"/>
              </a:rPr>
              <a:t>DD</a:t>
            </a:r>
            <a:r>
              <a:rPr lang="zh-CN" altLang="en-US" sz="2200" kern="0" dirty="0" smtClean="0">
                <a:solidFill>
                  <a:srgbClr val="000000"/>
                </a:solidFill>
                <a:latin typeface="Times New Roman" panose="02020603050405020304" pitchFamily="18" charset="0"/>
                <a:cs typeface="楷体_GB2312"/>
              </a:rPr>
              <a:t>和电阻</a:t>
            </a:r>
            <a:r>
              <a:rPr lang="en-US" altLang="zh-CN" sz="2200" i="1" kern="0" dirty="0" smtClean="0">
                <a:solidFill>
                  <a:srgbClr val="000000"/>
                </a:solidFill>
                <a:latin typeface="Times New Roman" panose="02020603050405020304" pitchFamily="18" charset="0"/>
                <a:cs typeface="楷体_GB2312"/>
              </a:rPr>
              <a:t>R</a:t>
            </a:r>
            <a:r>
              <a:rPr lang="zh-CN" altLang="en-US" sz="2200" kern="0" dirty="0" smtClean="0">
                <a:solidFill>
                  <a:srgbClr val="000000"/>
                </a:solidFill>
                <a:latin typeface="Times New Roman" panose="02020603050405020304" pitchFamily="18" charset="0"/>
                <a:cs typeface="楷体_GB2312"/>
              </a:rPr>
              <a:t>，求二极管两端电压</a:t>
            </a:r>
            <a:r>
              <a:rPr lang="en-US" altLang="zh-CN" sz="2200" i="1" kern="0" dirty="0" err="1" smtClean="0">
                <a:solidFill>
                  <a:srgbClr val="000000"/>
                </a:solidFill>
                <a:latin typeface="Book Antiqua" panose="02040602050305030304" pitchFamily="18" charset="0"/>
                <a:cs typeface="楷体_GB2312"/>
              </a:rPr>
              <a:t>v</a:t>
            </a:r>
            <a:r>
              <a:rPr lang="en-US" altLang="zh-CN" sz="2200" kern="0" baseline="-30000" dirty="0" err="1" smtClean="0">
                <a:solidFill>
                  <a:srgbClr val="000000"/>
                </a:solidFill>
                <a:latin typeface="Times New Roman" panose="02020603050405020304" pitchFamily="18" charset="0"/>
                <a:cs typeface="楷体_GB2312"/>
              </a:rPr>
              <a:t>D</a:t>
            </a:r>
            <a:r>
              <a:rPr lang="zh-CN" altLang="en-US" sz="2200" kern="0" dirty="0" smtClean="0">
                <a:solidFill>
                  <a:srgbClr val="000000"/>
                </a:solidFill>
                <a:latin typeface="Times New Roman" panose="02020603050405020304" pitchFamily="18" charset="0"/>
                <a:cs typeface="楷体_GB2312"/>
              </a:rPr>
              <a:t>和流过二极管的电流</a:t>
            </a:r>
            <a:r>
              <a:rPr lang="en-US" altLang="zh-CN" sz="2200" i="1" kern="0" dirty="0" err="1" smtClean="0">
                <a:solidFill>
                  <a:srgbClr val="000000"/>
                </a:solidFill>
                <a:latin typeface="Times New Roman" panose="02020603050405020304" pitchFamily="18" charset="0"/>
                <a:cs typeface="楷体_GB2312"/>
              </a:rPr>
              <a:t>i</a:t>
            </a:r>
            <a:r>
              <a:rPr lang="en-US" altLang="zh-CN" sz="2200" kern="0" baseline="-30000" dirty="0" err="1" smtClean="0">
                <a:solidFill>
                  <a:srgbClr val="000000"/>
                </a:solidFill>
                <a:latin typeface="Times New Roman" panose="02020603050405020304" pitchFamily="18" charset="0"/>
                <a:cs typeface="楷体_GB2312"/>
              </a:rPr>
              <a:t>D</a:t>
            </a:r>
            <a:r>
              <a:rPr lang="en-US" altLang="zh-CN" sz="2200" kern="0" baseline="-30000" dirty="0" smtClean="0">
                <a:solidFill>
                  <a:srgbClr val="000000"/>
                </a:solidFill>
                <a:latin typeface="Times New Roman" panose="02020603050405020304" pitchFamily="18" charset="0"/>
                <a:cs typeface="楷体_GB2312"/>
              </a:rPr>
              <a:t> </a:t>
            </a:r>
            <a:r>
              <a:rPr lang="zh-CN" altLang="en-US" sz="2200" kern="0" dirty="0" smtClean="0">
                <a:solidFill>
                  <a:srgbClr val="000000"/>
                </a:solidFill>
                <a:latin typeface="Times New Roman" panose="02020603050405020304" pitchFamily="18" charset="0"/>
                <a:cs typeface="楷体_GB2312"/>
              </a:rPr>
              <a:t>。 </a:t>
            </a:r>
            <a:endParaRPr lang="zh-CN" altLang="en-US" sz="2200" kern="0" dirty="0" smtClean="0">
              <a:solidFill>
                <a:srgbClr val="000000"/>
              </a:solidFill>
              <a:latin typeface="Times New Roman" panose="02020603050405020304" pitchFamily="18" charset="0"/>
              <a:cs typeface="楷体_GB2312"/>
            </a:endParaRPr>
          </a:p>
        </p:txBody>
      </p:sp>
      <p:graphicFrame>
        <p:nvGraphicFramePr>
          <p:cNvPr id="68612" name="Object 4"/>
          <p:cNvGraphicFramePr>
            <a:graphicFrameLocks noChangeAspect="1"/>
          </p:cNvGraphicFramePr>
          <p:nvPr/>
        </p:nvGraphicFramePr>
        <p:xfrm>
          <a:off x="482600" y="2160588"/>
          <a:ext cx="3297238" cy="2039937"/>
        </p:xfrm>
        <a:graphic>
          <a:graphicData uri="http://schemas.openxmlformats.org/presentationml/2006/ole">
            <mc:AlternateContent xmlns:mc="http://schemas.openxmlformats.org/markup-compatibility/2006">
              <mc:Choice xmlns:v="urn:schemas-microsoft-com:vml" Requires="v">
                <p:oleObj spid="_x0000_s117200" name="图片" r:id="rId2" imgW="1657350" imgH="1019175" progId="Word.Picture.8">
                  <p:embed/>
                </p:oleObj>
              </mc:Choice>
              <mc:Fallback>
                <p:oleObj name="图片" r:id="rId2" imgW="1657350" imgH="1019175" progId="Word.Picture.8">
                  <p:embed/>
                  <p:pic>
                    <p:nvPicPr>
                      <p:cNvPr id="0" name="图片 11719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2600" y="2160588"/>
                        <a:ext cx="3297238" cy="203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Group 5"/>
          <p:cNvGrpSpPr/>
          <p:nvPr/>
        </p:nvGrpSpPr>
        <p:grpSpPr bwMode="auto">
          <a:xfrm>
            <a:off x="403225" y="4616450"/>
            <a:ext cx="6400800" cy="736600"/>
            <a:chOff x="254" y="2832"/>
            <a:chExt cx="4032" cy="464"/>
          </a:xfrm>
        </p:grpSpPr>
        <p:sp>
          <p:nvSpPr>
            <p:cNvPr id="6" name="Rectangle 6"/>
            <p:cNvSpPr>
              <a:spLocks noChangeArrowheads="1"/>
            </p:cNvSpPr>
            <p:nvPr/>
          </p:nvSpPr>
          <p:spPr bwMode="auto">
            <a:xfrm>
              <a:off x="254" y="2915"/>
              <a:ext cx="40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anose="020B0606020202030204" pitchFamily="34" charset="0"/>
                  <a:ea typeface="楷体_GB2312" pitchFamily="49" charset="-122"/>
                </a:defRPr>
              </a:lvl1pPr>
              <a:lvl2pPr algn="l">
                <a:defRPr sz="3600" b="1">
                  <a:solidFill>
                    <a:schemeClr val="tx2"/>
                  </a:solidFill>
                  <a:latin typeface="Arial Narrow" panose="020B0606020202030204" pitchFamily="34" charset="0"/>
                  <a:ea typeface="楷体_GB2312" pitchFamily="49" charset="-122"/>
                </a:defRPr>
              </a:lvl2pPr>
              <a:lvl3pPr algn="l">
                <a:defRPr sz="3600" b="1">
                  <a:solidFill>
                    <a:schemeClr val="tx2"/>
                  </a:solidFill>
                  <a:latin typeface="Arial Narrow" panose="020B0606020202030204" pitchFamily="34" charset="0"/>
                  <a:ea typeface="楷体_GB2312" pitchFamily="49" charset="-122"/>
                </a:defRPr>
              </a:lvl3pPr>
              <a:lvl4pPr algn="l">
                <a:defRPr sz="3600" b="1">
                  <a:solidFill>
                    <a:schemeClr val="tx2"/>
                  </a:solidFill>
                  <a:latin typeface="Arial Narrow" panose="020B0606020202030204" pitchFamily="34" charset="0"/>
                  <a:ea typeface="楷体_GB2312" pitchFamily="49" charset="-122"/>
                </a:defRPr>
              </a:lvl4pPr>
              <a:lvl5pPr algn="l">
                <a:defRPr sz="36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lnSpc>
                  <a:spcPct val="120000"/>
                </a:lnSpc>
                <a:defRPr/>
              </a:pPr>
              <a:r>
                <a:rPr lang="zh-CN" altLang="en-US" sz="2000" kern="0" dirty="0" smtClean="0">
                  <a:solidFill>
                    <a:srgbClr val="000000"/>
                  </a:solidFill>
                  <a:latin typeface="楷体_GB2312" pitchFamily="49" charset="-122"/>
                  <a:cs typeface="楷体_GB2312"/>
                </a:rPr>
                <a:t>解：由电路的</a:t>
              </a:r>
              <a:r>
                <a:rPr lang="en-US" altLang="zh-CN" sz="2000" kern="0" dirty="0" smtClean="0">
                  <a:solidFill>
                    <a:srgbClr val="000000"/>
                  </a:solidFill>
                  <a:latin typeface="楷体_GB2312" pitchFamily="49" charset="-122"/>
                  <a:cs typeface="楷体_GB2312"/>
                </a:rPr>
                <a:t>KVL</a:t>
              </a:r>
              <a:r>
                <a:rPr lang="zh-CN" altLang="en-US" sz="2000" kern="0" dirty="0" smtClean="0">
                  <a:solidFill>
                    <a:srgbClr val="000000"/>
                  </a:solidFill>
                  <a:latin typeface="楷体_GB2312" pitchFamily="49" charset="-122"/>
                  <a:cs typeface="楷体_GB2312"/>
                </a:rPr>
                <a:t>方程，可得 </a:t>
              </a:r>
              <a:endParaRPr lang="zh-CN" altLang="en-US" sz="2000" kern="0" dirty="0" smtClean="0">
                <a:solidFill>
                  <a:srgbClr val="000000"/>
                </a:solidFill>
                <a:latin typeface="楷体_GB2312" pitchFamily="49" charset="-122"/>
                <a:cs typeface="楷体_GB2312"/>
              </a:endParaRPr>
            </a:p>
          </p:txBody>
        </p:sp>
        <p:graphicFrame>
          <p:nvGraphicFramePr>
            <p:cNvPr id="68626" name="Object 7"/>
            <p:cNvGraphicFramePr>
              <a:graphicFrameLocks noChangeAspect="1"/>
            </p:cNvGraphicFramePr>
            <p:nvPr/>
          </p:nvGraphicFramePr>
          <p:xfrm>
            <a:off x="2494" y="2832"/>
            <a:ext cx="1080" cy="464"/>
          </p:xfrm>
          <a:graphic>
            <a:graphicData uri="http://schemas.openxmlformats.org/presentationml/2006/ole">
              <mc:AlternateContent xmlns:mc="http://schemas.openxmlformats.org/markup-compatibility/2006">
                <mc:Choice xmlns:v="urn:schemas-microsoft-com:vml" Requires="v">
                  <p:oleObj spid="_x0000_s117201" name="Equation" r:id="rId4" imgW="862965" imgH="368300" progId="Equation.3">
                    <p:embed/>
                  </p:oleObj>
                </mc:Choice>
                <mc:Fallback>
                  <p:oleObj name="Equation" r:id="rId4" imgW="862965" imgH="368300" progId="Equation.3">
                    <p:embed/>
                    <p:pic>
                      <p:nvPicPr>
                        <p:cNvPr id="0" name="图片 11720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94" y="2832"/>
                          <a:ext cx="1080"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8" name="Group 8"/>
          <p:cNvGrpSpPr/>
          <p:nvPr/>
        </p:nvGrpSpPr>
        <p:grpSpPr bwMode="auto">
          <a:xfrm>
            <a:off x="685800" y="5176838"/>
            <a:ext cx="2987675" cy="736600"/>
            <a:chOff x="432" y="3150"/>
            <a:chExt cx="1882" cy="464"/>
          </a:xfrm>
        </p:grpSpPr>
        <p:graphicFrame>
          <p:nvGraphicFramePr>
            <p:cNvPr id="68623" name="Object 9"/>
            <p:cNvGraphicFramePr>
              <a:graphicFrameLocks noChangeAspect="1"/>
            </p:cNvGraphicFramePr>
            <p:nvPr/>
          </p:nvGraphicFramePr>
          <p:xfrm>
            <a:off x="768" y="3150"/>
            <a:ext cx="1546" cy="464"/>
          </p:xfrm>
          <a:graphic>
            <a:graphicData uri="http://schemas.openxmlformats.org/presentationml/2006/ole">
              <mc:AlternateContent xmlns:mc="http://schemas.openxmlformats.org/markup-compatibility/2006">
                <mc:Choice xmlns:v="urn:schemas-microsoft-com:vml" Requires="v">
                  <p:oleObj spid="_x0000_s117202" name="Equation" r:id="rId6" imgW="1219200" imgH="368300" progId="Equation.3">
                    <p:embed/>
                  </p:oleObj>
                </mc:Choice>
                <mc:Fallback>
                  <p:oleObj name="Equation" r:id="rId6" imgW="1219200" imgH="368300" progId="Equation.3">
                    <p:embed/>
                    <p:pic>
                      <p:nvPicPr>
                        <p:cNvPr id="0" name="图片 11720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3150"/>
                          <a:ext cx="1546" cy="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Rectangle 10">
              <a:hlinkClick r:id="rId1" action="ppaction://hlinksldjump"/>
            </p:cNvPr>
            <p:cNvSpPr>
              <a:spLocks noChangeArrowheads="1"/>
            </p:cNvSpPr>
            <p:nvPr/>
          </p:nvSpPr>
          <p:spPr bwMode="auto">
            <a:xfrm>
              <a:off x="432" y="3240"/>
              <a:ext cx="432"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anose="020B0606020202030204" pitchFamily="34" charset="0"/>
                  <a:ea typeface="楷体_GB2312" pitchFamily="49" charset="-122"/>
                </a:defRPr>
              </a:lvl1pPr>
              <a:lvl2pPr algn="l">
                <a:defRPr sz="3600" b="1">
                  <a:solidFill>
                    <a:schemeClr val="tx2"/>
                  </a:solidFill>
                  <a:latin typeface="Arial Narrow" panose="020B0606020202030204" pitchFamily="34" charset="0"/>
                  <a:ea typeface="楷体_GB2312" pitchFamily="49" charset="-122"/>
                </a:defRPr>
              </a:lvl2pPr>
              <a:lvl3pPr algn="l">
                <a:defRPr sz="3600" b="1">
                  <a:solidFill>
                    <a:schemeClr val="tx2"/>
                  </a:solidFill>
                  <a:latin typeface="Arial Narrow" panose="020B0606020202030204" pitchFamily="34" charset="0"/>
                  <a:ea typeface="楷体_GB2312" pitchFamily="49" charset="-122"/>
                </a:defRPr>
              </a:lvl3pPr>
              <a:lvl4pPr algn="l">
                <a:defRPr sz="3600" b="1">
                  <a:solidFill>
                    <a:schemeClr val="tx2"/>
                  </a:solidFill>
                  <a:latin typeface="Arial Narrow" panose="020B0606020202030204" pitchFamily="34" charset="0"/>
                  <a:ea typeface="楷体_GB2312" pitchFamily="49" charset="-122"/>
                </a:defRPr>
              </a:lvl4pPr>
              <a:lvl5pPr algn="l">
                <a:defRPr sz="36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lnSpc>
                  <a:spcPct val="120000"/>
                </a:lnSpc>
                <a:defRPr/>
              </a:pPr>
              <a:r>
                <a:rPr lang="zh-CN" altLang="en-US" sz="2000" kern="0" smtClean="0">
                  <a:solidFill>
                    <a:srgbClr val="000000"/>
                  </a:solidFill>
                  <a:latin typeface="楷体_GB2312" pitchFamily="49" charset="-122"/>
                  <a:cs typeface="楷体_GB2312"/>
                </a:rPr>
                <a:t>即 </a:t>
              </a:r>
              <a:endParaRPr lang="zh-CN" altLang="en-US" sz="2000" kern="0" smtClean="0">
                <a:solidFill>
                  <a:srgbClr val="000000"/>
                </a:solidFill>
                <a:latin typeface="楷体_GB2312" pitchFamily="49" charset="-122"/>
                <a:cs typeface="楷体_GB2312"/>
              </a:endParaRPr>
            </a:p>
          </p:txBody>
        </p:sp>
      </p:grpSp>
      <p:sp>
        <p:nvSpPr>
          <p:cNvPr id="11" name="Rectangle 11"/>
          <p:cNvSpPr>
            <a:spLocks noChangeArrowheads="1"/>
          </p:cNvSpPr>
          <p:nvPr/>
        </p:nvSpPr>
        <p:spPr bwMode="auto">
          <a:xfrm>
            <a:off x="3733800" y="5357813"/>
            <a:ext cx="5086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anose="020B0606020202030204" pitchFamily="34" charset="0"/>
                <a:ea typeface="楷体_GB2312" pitchFamily="49" charset="-122"/>
              </a:defRPr>
            </a:lvl1pPr>
            <a:lvl2pPr algn="l">
              <a:defRPr sz="3600" b="1">
                <a:solidFill>
                  <a:schemeClr val="tx2"/>
                </a:solidFill>
                <a:latin typeface="Arial Narrow" panose="020B0606020202030204" pitchFamily="34" charset="0"/>
                <a:ea typeface="楷体_GB2312" pitchFamily="49" charset="-122"/>
              </a:defRPr>
            </a:lvl2pPr>
            <a:lvl3pPr algn="l">
              <a:defRPr sz="3600" b="1">
                <a:solidFill>
                  <a:schemeClr val="tx2"/>
                </a:solidFill>
                <a:latin typeface="Arial Narrow" panose="020B0606020202030204" pitchFamily="34" charset="0"/>
                <a:ea typeface="楷体_GB2312" pitchFamily="49" charset="-122"/>
              </a:defRPr>
            </a:lvl3pPr>
            <a:lvl4pPr algn="l">
              <a:defRPr sz="3600" b="1">
                <a:solidFill>
                  <a:schemeClr val="tx2"/>
                </a:solidFill>
                <a:latin typeface="Arial Narrow" panose="020B0606020202030204" pitchFamily="34" charset="0"/>
                <a:ea typeface="楷体_GB2312" pitchFamily="49" charset="-122"/>
              </a:defRPr>
            </a:lvl4pPr>
            <a:lvl5pPr algn="l">
              <a:defRPr sz="36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lnSpc>
                <a:spcPct val="120000"/>
              </a:lnSpc>
              <a:defRPr/>
            </a:pPr>
            <a:r>
              <a:rPr lang="zh-CN" altLang="en-US" sz="2000" kern="0" dirty="0" smtClean="0">
                <a:solidFill>
                  <a:srgbClr val="000000"/>
                </a:solidFill>
                <a:cs typeface="楷体_GB2312"/>
              </a:rPr>
              <a:t>是一条斜率为</a:t>
            </a:r>
            <a:r>
              <a:rPr lang="en-US" altLang="zh-CN" sz="2000" kern="0" dirty="0" smtClean="0">
                <a:solidFill>
                  <a:srgbClr val="000000"/>
                </a:solidFill>
                <a:latin typeface="Times New Roman" panose="02020603050405020304" pitchFamily="18" charset="0"/>
                <a:cs typeface="楷体_GB2312"/>
              </a:rPr>
              <a:t>-1/</a:t>
            </a:r>
            <a:r>
              <a:rPr lang="en-US" altLang="zh-CN" sz="2000" i="1" kern="0" dirty="0" smtClean="0">
                <a:solidFill>
                  <a:srgbClr val="000000"/>
                </a:solidFill>
                <a:latin typeface="Times New Roman" panose="02020603050405020304" pitchFamily="18" charset="0"/>
                <a:cs typeface="楷体_GB2312"/>
              </a:rPr>
              <a:t>R</a:t>
            </a:r>
            <a:r>
              <a:rPr lang="zh-CN" altLang="en-US" sz="2000" kern="0" dirty="0" smtClean="0">
                <a:solidFill>
                  <a:srgbClr val="000000"/>
                </a:solidFill>
                <a:cs typeface="楷体_GB2312"/>
              </a:rPr>
              <a:t>的直线，称为</a:t>
            </a:r>
            <a:r>
              <a:rPr lang="zh-CN" altLang="en-US" sz="2000" kern="0" dirty="0" smtClean="0">
                <a:solidFill>
                  <a:srgbClr val="FF0000"/>
                </a:solidFill>
                <a:cs typeface="楷体_GB2312"/>
              </a:rPr>
              <a:t>负载线</a:t>
            </a:r>
            <a:r>
              <a:rPr lang="zh-CN" altLang="en-US" sz="2000" kern="0" dirty="0" smtClean="0">
                <a:solidFill>
                  <a:srgbClr val="000000"/>
                </a:solidFill>
                <a:cs typeface="楷体_GB2312"/>
              </a:rPr>
              <a:t> </a:t>
            </a:r>
            <a:endParaRPr lang="zh-CN" altLang="en-US" sz="2000" kern="0" dirty="0" smtClean="0">
              <a:solidFill>
                <a:srgbClr val="000000"/>
              </a:solidFill>
              <a:cs typeface="楷体_GB2312"/>
            </a:endParaRPr>
          </a:p>
        </p:txBody>
      </p:sp>
      <p:sp>
        <p:nvSpPr>
          <p:cNvPr id="12" name="Rectangle 12"/>
          <p:cNvSpPr>
            <a:spLocks noChangeArrowheads="1"/>
          </p:cNvSpPr>
          <p:nvPr/>
        </p:nvSpPr>
        <p:spPr bwMode="auto">
          <a:xfrm>
            <a:off x="762000" y="5883275"/>
            <a:ext cx="78486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pPr>
            <a:r>
              <a:rPr lang="en-US" altLang="zh-CN" sz="2000" i="1">
                <a:solidFill>
                  <a:srgbClr val="000000"/>
                </a:solidFill>
                <a:ea typeface="楷体_GB2312"/>
                <a:cs typeface="楷体_GB2312"/>
              </a:rPr>
              <a:t>Q</a:t>
            </a:r>
            <a:r>
              <a:rPr lang="zh-CN" altLang="en-US" sz="2000">
                <a:solidFill>
                  <a:srgbClr val="000000"/>
                </a:solidFill>
                <a:ea typeface="楷体_GB2312"/>
                <a:cs typeface="楷体_GB2312"/>
              </a:rPr>
              <a:t>的坐标值（</a:t>
            </a:r>
            <a:r>
              <a:rPr lang="en-US" altLang="zh-CN" sz="2000" i="1">
                <a:solidFill>
                  <a:srgbClr val="000000"/>
                </a:solidFill>
                <a:ea typeface="楷体_GB2312"/>
                <a:cs typeface="楷体_GB2312"/>
              </a:rPr>
              <a:t>V</a:t>
            </a:r>
            <a:r>
              <a:rPr lang="en-US" altLang="zh-CN" sz="2000" baseline="-30000">
                <a:solidFill>
                  <a:srgbClr val="000000"/>
                </a:solidFill>
                <a:ea typeface="楷体_GB2312"/>
                <a:cs typeface="楷体_GB2312"/>
              </a:rPr>
              <a:t>D</a:t>
            </a:r>
            <a:r>
              <a:rPr lang="zh-CN" altLang="en-US" sz="2000">
                <a:solidFill>
                  <a:srgbClr val="000000"/>
                </a:solidFill>
                <a:ea typeface="楷体_GB2312"/>
                <a:cs typeface="楷体_GB2312"/>
              </a:rPr>
              <a:t>，</a:t>
            </a:r>
            <a:r>
              <a:rPr lang="en-US" altLang="zh-CN" sz="2000" i="1">
                <a:solidFill>
                  <a:srgbClr val="000000"/>
                </a:solidFill>
                <a:ea typeface="楷体_GB2312"/>
                <a:cs typeface="楷体_GB2312"/>
              </a:rPr>
              <a:t>I</a:t>
            </a:r>
            <a:r>
              <a:rPr lang="en-US" altLang="zh-CN" sz="2000" baseline="-30000">
                <a:solidFill>
                  <a:srgbClr val="000000"/>
                </a:solidFill>
                <a:ea typeface="楷体_GB2312"/>
                <a:cs typeface="楷体_GB2312"/>
              </a:rPr>
              <a:t>D</a:t>
            </a:r>
            <a:r>
              <a:rPr lang="zh-CN" altLang="en-US" sz="2000">
                <a:solidFill>
                  <a:srgbClr val="000000"/>
                </a:solidFill>
                <a:ea typeface="楷体_GB2312"/>
                <a:cs typeface="楷体_GB2312"/>
              </a:rPr>
              <a:t>）即为所求。</a:t>
            </a:r>
            <a:r>
              <a:rPr lang="en-US" altLang="zh-CN" sz="2000" i="1">
                <a:solidFill>
                  <a:srgbClr val="000000"/>
                </a:solidFill>
                <a:ea typeface="楷体_GB2312"/>
                <a:cs typeface="楷体_GB2312"/>
              </a:rPr>
              <a:t>Q</a:t>
            </a:r>
            <a:r>
              <a:rPr lang="zh-CN" altLang="en-US" sz="2000">
                <a:solidFill>
                  <a:srgbClr val="000000"/>
                </a:solidFill>
                <a:ea typeface="楷体_GB2312"/>
                <a:cs typeface="楷体_GB2312"/>
              </a:rPr>
              <a:t>点称为电路的</a:t>
            </a:r>
            <a:r>
              <a:rPr lang="zh-CN" altLang="en-US" sz="2000">
                <a:solidFill>
                  <a:srgbClr val="FF0000"/>
                </a:solidFill>
                <a:ea typeface="楷体_GB2312"/>
                <a:cs typeface="楷体_GB2312"/>
              </a:rPr>
              <a:t>工作点</a:t>
            </a:r>
            <a:endParaRPr lang="zh-CN" altLang="en-US" sz="2000">
              <a:solidFill>
                <a:srgbClr val="FF0000"/>
              </a:solidFill>
              <a:ea typeface="楷体_GB2312"/>
              <a:cs typeface="楷体_GB2312"/>
            </a:endParaRPr>
          </a:p>
        </p:txBody>
      </p:sp>
      <p:sp>
        <p:nvSpPr>
          <p:cNvPr id="13" name="Line 28"/>
          <p:cNvSpPr>
            <a:spLocks noChangeShapeType="1"/>
          </p:cNvSpPr>
          <p:nvPr/>
        </p:nvSpPr>
        <p:spPr bwMode="auto">
          <a:xfrm>
            <a:off x="2262188" y="2219325"/>
            <a:ext cx="0" cy="2124075"/>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aphicFrame>
        <p:nvGraphicFramePr>
          <p:cNvPr id="68618" name="对象 1"/>
          <p:cNvGraphicFramePr>
            <a:graphicFrameLocks noChangeAspect="1"/>
          </p:cNvGraphicFramePr>
          <p:nvPr/>
        </p:nvGraphicFramePr>
        <p:xfrm>
          <a:off x="152400" y="152400"/>
          <a:ext cx="228600" cy="320675"/>
        </p:xfrm>
        <a:graphic>
          <a:graphicData uri="http://schemas.openxmlformats.org/presentationml/2006/ole">
            <mc:AlternateContent xmlns:mc="http://schemas.openxmlformats.org/markup-compatibility/2006">
              <mc:Choice xmlns:v="urn:schemas-microsoft-com:vml" Requires="v">
                <p:oleObj spid="_x0000_s117203" name="公式" r:id="rId8" imgW="292100" imgH="393700" progId="Equation.3">
                  <p:embed/>
                </p:oleObj>
              </mc:Choice>
              <mc:Fallback>
                <p:oleObj name="公式" r:id="rId8" imgW="292100" imgH="393700" progId="Equation.3">
                  <p:embed/>
                  <p:pic>
                    <p:nvPicPr>
                      <p:cNvPr id="0" name="图片 1172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 y="152400"/>
                        <a:ext cx="228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9" name="Rectangle 117"/>
          <p:cNvSpPr>
            <a:spLocks noChangeArrowheads="1"/>
          </p:cNvSpPr>
          <p:nvPr/>
        </p:nvSpPr>
        <p:spPr bwMode="auto">
          <a:xfrm>
            <a:off x="152400" y="152400"/>
            <a:ext cx="0" cy="0"/>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latin typeface="Calibri" panose="020F0502020204030204" charset="0"/>
            </a:endParaRPr>
          </a:p>
        </p:txBody>
      </p:sp>
      <p:pic>
        <p:nvPicPr>
          <p:cNvPr id="6862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8388" y="1484313"/>
            <a:ext cx="5291137" cy="331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48" name="对象 47"/>
          <p:cNvGraphicFramePr>
            <a:graphicFrameLocks noChangeAspect="1"/>
          </p:cNvGraphicFramePr>
          <p:nvPr/>
        </p:nvGraphicFramePr>
        <p:xfrm>
          <a:off x="3671888" y="1565275"/>
          <a:ext cx="5181600" cy="3257550"/>
        </p:xfrm>
        <a:graphic>
          <a:graphicData uri="http://schemas.openxmlformats.org/presentationml/2006/ole">
            <mc:AlternateContent xmlns:mc="http://schemas.openxmlformats.org/markup-compatibility/2006">
              <mc:Choice xmlns:v="urn:schemas-microsoft-com:vml" Requires="v">
                <p:oleObj spid="_x0000_s117204" name="图片" r:id="rId11" imgW="2600325" imgH="1638300" progId="Word.Picture.8">
                  <p:embed/>
                </p:oleObj>
              </mc:Choice>
              <mc:Fallback>
                <p:oleObj name="图片" r:id="rId11" imgW="2600325" imgH="1638300" progId="Word.Picture.8">
                  <p:embed/>
                  <p:pic>
                    <p:nvPicPr>
                      <p:cNvPr id="0" name="图片 11720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71888" y="1565275"/>
                        <a:ext cx="51816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9" name="对象 48"/>
          <p:cNvGraphicFramePr>
            <a:graphicFrameLocks noChangeAspect="1"/>
          </p:cNvGraphicFramePr>
          <p:nvPr/>
        </p:nvGraphicFramePr>
        <p:xfrm>
          <a:off x="3671888" y="1565275"/>
          <a:ext cx="5181600" cy="3257550"/>
        </p:xfrm>
        <a:graphic>
          <a:graphicData uri="http://schemas.openxmlformats.org/presentationml/2006/ole">
            <mc:AlternateContent xmlns:mc="http://schemas.openxmlformats.org/markup-compatibility/2006">
              <mc:Choice xmlns:v="urn:schemas-microsoft-com:vml" Requires="v">
                <p:oleObj spid="_x0000_s117205" name="图片" r:id="rId13" imgW="2600325" imgH="1638300" progId="Word.Picture.8">
                  <p:embed/>
                </p:oleObj>
              </mc:Choice>
              <mc:Fallback>
                <p:oleObj name="图片" r:id="rId13" imgW="2600325" imgH="1638300" progId="Word.Picture.8">
                  <p:embed/>
                  <p:pic>
                    <p:nvPicPr>
                      <p:cNvPr id="0" name="图片 11720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71888" y="1565275"/>
                        <a:ext cx="5181600" cy="3257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up)">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strips(downRigh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strips(downRight)">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trips(downRigh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48"/>
                                        </p:tgtEl>
                                        <p:attrNameLst>
                                          <p:attrName>style.visibility</p:attrName>
                                        </p:attrNameLst>
                                      </p:cBhvr>
                                      <p:to>
                                        <p:strVal val="visible"/>
                                      </p:to>
                                    </p:set>
                                    <p:animEffect transition="in" filter="strips(downRight)">
                                      <p:cBhvr>
                                        <p:cTn id="32" dur="500"/>
                                        <p:tgtEl>
                                          <p:spTgt spid="48"/>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12" fill="hold" nodeType="click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strips(downLeft)">
                                      <p:cBhvr>
                                        <p:cTn id="37"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12" grpId="0" autoUpdateAnimBg="0"/>
      <p:bldP spid="13"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6"/>
          <p:cNvSpPr txBox="1">
            <a:spLocks noChangeArrowheads="1"/>
          </p:cNvSpPr>
          <p:nvPr/>
        </p:nvSpPr>
        <p:spPr bwMode="auto">
          <a:xfrm>
            <a:off x="431800" y="5027613"/>
            <a:ext cx="53340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a:latin typeface="Book Antiqua" panose="02040602050305030304" pitchFamily="18" charset="0"/>
                <a:ea typeface="楷体_GB2312"/>
                <a:cs typeface="楷体_GB2312"/>
              </a:rPr>
              <a:t>v</a:t>
            </a:r>
            <a:r>
              <a:rPr kumimoji="1" lang="en-US" altLang="zh-CN" sz="2000" baseline="-30000">
                <a:ea typeface="楷体_GB2312"/>
                <a:cs typeface="楷体_GB2312"/>
              </a:rPr>
              <a:t>s </a:t>
            </a:r>
            <a:r>
              <a:rPr kumimoji="1" lang="en-US" altLang="zh-CN" sz="2000">
                <a:ea typeface="楷体_GB2312"/>
                <a:cs typeface="楷体_GB2312"/>
              </a:rPr>
              <a:t>=</a:t>
            </a:r>
            <a:r>
              <a:rPr kumimoji="1" lang="en-US" altLang="zh-CN" sz="2000" i="1">
                <a:ea typeface="楷体_GB2312"/>
                <a:cs typeface="楷体_GB2312"/>
              </a:rPr>
              <a:t>V</a:t>
            </a:r>
            <a:r>
              <a:rPr kumimoji="1" lang="en-US" altLang="zh-CN" sz="2000" baseline="-30000">
                <a:ea typeface="楷体_GB2312"/>
                <a:cs typeface="楷体_GB2312"/>
              </a:rPr>
              <a:t>m</a:t>
            </a:r>
            <a:r>
              <a:rPr kumimoji="1" lang="en-US" altLang="zh-CN" sz="2000">
                <a:ea typeface="楷体_GB2312"/>
                <a:cs typeface="楷体_GB2312"/>
              </a:rPr>
              <a:t>sin</a:t>
            </a:r>
            <a:r>
              <a:rPr kumimoji="1" lang="en-US" altLang="zh-CN" sz="2000">
                <a:ea typeface="楷体_GB2312"/>
                <a:cs typeface="楷体_GB2312"/>
                <a:sym typeface="Symbol" panose="05050102010706020507" pitchFamily="18" charset="2"/>
              </a:rPr>
              <a:t></a:t>
            </a:r>
            <a:r>
              <a:rPr kumimoji="1" lang="en-US" altLang="zh-CN" sz="2000" i="1">
                <a:ea typeface="楷体_GB2312"/>
                <a:cs typeface="楷体_GB2312"/>
              </a:rPr>
              <a:t>t </a:t>
            </a:r>
            <a:r>
              <a:rPr kumimoji="1" lang="zh-CN" altLang="en-US" sz="2000">
                <a:ea typeface="楷体_GB2312"/>
                <a:cs typeface="楷体_GB2312"/>
              </a:rPr>
              <a:t>时  （</a:t>
            </a:r>
            <a:r>
              <a:rPr kumimoji="1" lang="en-US" altLang="zh-CN" sz="2000" i="1">
                <a:ea typeface="楷体_GB2312"/>
                <a:cs typeface="楷体_GB2312"/>
              </a:rPr>
              <a:t>V</a:t>
            </a:r>
            <a:r>
              <a:rPr kumimoji="1" lang="en-US" altLang="zh-CN" sz="2000" baseline="-30000">
                <a:ea typeface="楷体_GB2312"/>
                <a:cs typeface="楷体_GB2312"/>
              </a:rPr>
              <a:t>m</a:t>
            </a:r>
            <a:r>
              <a:rPr kumimoji="1" lang="en-US" altLang="zh-CN" sz="2000">
                <a:ea typeface="楷体_GB2312"/>
                <a:cs typeface="楷体_GB2312"/>
              </a:rPr>
              <a:t>&lt;&lt;</a:t>
            </a:r>
            <a:r>
              <a:rPr kumimoji="1" lang="en-US" altLang="zh-CN" sz="2000" i="1">
                <a:ea typeface="楷体_GB2312"/>
                <a:cs typeface="楷体_GB2312"/>
              </a:rPr>
              <a:t>V</a:t>
            </a:r>
            <a:r>
              <a:rPr kumimoji="1" lang="en-US" altLang="zh-CN" sz="2000" baseline="-30000">
                <a:ea typeface="楷体_GB2312"/>
                <a:cs typeface="楷体_GB2312"/>
              </a:rPr>
              <a:t>DD </a:t>
            </a:r>
            <a:r>
              <a:rPr kumimoji="1" lang="zh-CN" altLang="en-US" sz="2000">
                <a:ea typeface="楷体_GB2312"/>
                <a:cs typeface="楷体_GB2312"/>
              </a:rPr>
              <a:t>，小信号） </a:t>
            </a:r>
            <a:endParaRPr kumimoji="1" lang="zh-CN" altLang="en-US" sz="2000">
              <a:ea typeface="楷体_GB2312"/>
              <a:cs typeface="楷体_GB2312"/>
            </a:endParaRPr>
          </a:p>
        </p:txBody>
      </p:sp>
      <p:graphicFrame>
        <p:nvGraphicFramePr>
          <p:cNvPr id="69635" name="Object 8"/>
          <p:cNvGraphicFramePr>
            <a:graphicFrameLocks noChangeAspect="1"/>
          </p:cNvGraphicFramePr>
          <p:nvPr/>
        </p:nvGraphicFramePr>
        <p:xfrm>
          <a:off x="173038" y="1808163"/>
          <a:ext cx="2814637" cy="1995487"/>
        </p:xfrm>
        <a:graphic>
          <a:graphicData uri="http://schemas.openxmlformats.org/presentationml/2006/ole">
            <mc:AlternateContent xmlns:mc="http://schemas.openxmlformats.org/markup-compatibility/2006">
              <mc:Choice xmlns:v="urn:schemas-microsoft-com:vml" Requires="v">
                <p:oleObj spid="_x0000_s118147" name="" r:id="rId1" imgW="1562100" imgH="1037590" progId="Word.Picture.8">
                  <p:embed/>
                </p:oleObj>
              </mc:Choice>
              <mc:Fallback>
                <p:oleObj name="" r:id="rId1" imgW="1562100" imgH="1037590" progId="Word.Picture.8">
                  <p:embed/>
                  <p:pic>
                    <p:nvPicPr>
                      <p:cNvPr id="0" name="图片 118146"/>
                      <p:cNvPicPr>
                        <a:picLocks noChangeAspect="1" noChangeArrowheads="1"/>
                      </p:cNvPicPr>
                      <p:nvPr/>
                    </p:nvPicPr>
                    <p:blipFill>
                      <a:blip r:embed="rId2">
                        <a:extLst>
                          <a:ext uri="{28A0092B-C50C-407E-A947-70E740481C1C}">
                            <a14:useLocalDpi xmlns:a14="http://schemas.microsoft.com/office/drawing/2010/main" val="0"/>
                          </a:ext>
                        </a:extLst>
                      </a:blip>
                      <a:srcRect b="-6938"/>
                      <a:stretch>
                        <a:fillRect/>
                      </a:stretch>
                    </p:blipFill>
                    <p:spPr bwMode="auto">
                      <a:xfrm>
                        <a:off x="173038" y="1808163"/>
                        <a:ext cx="2814637" cy="199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36" name="Object 9"/>
          <p:cNvGraphicFramePr>
            <a:graphicFrameLocks noChangeAspect="1"/>
          </p:cNvGraphicFramePr>
          <p:nvPr/>
        </p:nvGraphicFramePr>
        <p:xfrm>
          <a:off x="3146425" y="1211263"/>
          <a:ext cx="5962650" cy="3579812"/>
        </p:xfrm>
        <a:graphic>
          <a:graphicData uri="http://schemas.openxmlformats.org/presentationml/2006/ole">
            <mc:AlternateContent xmlns:mc="http://schemas.openxmlformats.org/markup-compatibility/2006">
              <mc:Choice xmlns:v="urn:schemas-microsoft-com:vml" Requires="v">
                <p:oleObj spid="_x0000_s118148" name="" r:id="rId3" imgW="3314700" imgH="1990090" progId="Word.Picture.8">
                  <p:embed/>
                </p:oleObj>
              </mc:Choice>
              <mc:Fallback>
                <p:oleObj name="" r:id="rId3" imgW="3314700" imgH="1990090" progId="Word.Picture.8">
                  <p:embed/>
                  <p:pic>
                    <p:nvPicPr>
                      <p:cNvPr id="0" name="图片 118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6425" y="1211263"/>
                        <a:ext cx="5962650"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Object 10"/>
          <p:cNvGraphicFramePr>
            <a:graphicFrameLocks noChangeAspect="1"/>
          </p:cNvGraphicFramePr>
          <p:nvPr/>
        </p:nvGraphicFramePr>
        <p:xfrm>
          <a:off x="3146425" y="1212850"/>
          <a:ext cx="5959475" cy="3579813"/>
        </p:xfrm>
        <a:graphic>
          <a:graphicData uri="http://schemas.openxmlformats.org/presentationml/2006/ole">
            <mc:AlternateContent xmlns:mc="http://schemas.openxmlformats.org/markup-compatibility/2006">
              <mc:Choice xmlns:v="urn:schemas-microsoft-com:vml" Requires="v">
                <p:oleObj spid="_x0000_s118149" name="" r:id="rId5" imgW="3314700" imgH="1990090" progId="Word.Picture.8">
                  <p:embed/>
                </p:oleObj>
              </mc:Choice>
              <mc:Fallback>
                <p:oleObj name="" r:id="rId5" imgW="3314700" imgH="1990090" progId="Word.Picture.8">
                  <p:embed/>
                  <p:pic>
                    <p:nvPicPr>
                      <p:cNvPr id="0" name="图片 1181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6425" y="1212850"/>
                        <a:ext cx="5959475"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1"/>
          <p:cNvGraphicFramePr>
            <a:graphicFrameLocks noChangeAspect="1"/>
          </p:cNvGraphicFramePr>
          <p:nvPr/>
        </p:nvGraphicFramePr>
        <p:xfrm>
          <a:off x="3146425" y="1211263"/>
          <a:ext cx="5959475" cy="3579812"/>
        </p:xfrm>
        <a:graphic>
          <a:graphicData uri="http://schemas.openxmlformats.org/presentationml/2006/ole">
            <mc:AlternateContent xmlns:mc="http://schemas.openxmlformats.org/markup-compatibility/2006">
              <mc:Choice xmlns:v="urn:schemas-microsoft-com:vml" Requires="v">
                <p:oleObj spid="_x0000_s118150" name="" r:id="rId7" imgW="3314700" imgH="1990090" progId="Word.Picture.8">
                  <p:embed/>
                </p:oleObj>
              </mc:Choice>
              <mc:Fallback>
                <p:oleObj name="" r:id="rId7" imgW="3314700" imgH="1990090" progId="Word.Picture.8">
                  <p:embed/>
                  <p:pic>
                    <p:nvPicPr>
                      <p:cNvPr id="0" name="图片 1181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46425" y="1211263"/>
                        <a:ext cx="5959475" cy="3579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 name="Object 12"/>
          <p:cNvGraphicFramePr>
            <a:graphicFrameLocks noChangeAspect="1"/>
          </p:cNvGraphicFramePr>
          <p:nvPr/>
        </p:nvGraphicFramePr>
        <p:xfrm>
          <a:off x="357188" y="4200525"/>
          <a:ext cx="3206750" cy="738188"/>
        </p:xfrm>
        <a:graphic>
          <a:graphicData uri="http://schemas.openxmlformats.org/presentationml/2006/ole">
            <mc:AlternateContent xmlns:mc="http://schemas.openxmlformats.org/markup-compatibility/2006">
              <mc:Choice xmlns:v="urn:schemas-microsoft-com:vml" Requires="v">
                <p:oleObj spid="_x0000_s118151" name="Equation" r:id="rId9" imgW="1587500" imgH="368300" progId="Equation.3">
                  <p:embed/>
                </p:oleObj>
              </mc:Choice>
              <mc:Fallback>
                <p:oleObj name="Equation" r:id="rId9" imgW="1587500" imgH="368300" progId="Equation.3">
                  <p:embed/>
                  <p:pic>
                    <p:nvPicPr>
                      <p:cNvPr id="0" name="图片 1181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7188" y="4200525"/>
                        <a:ext cx="3206750"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Text Box 13"/>
          <p:cNvSpPr txBox="1">
            <a:spLocks noChangeArrowheads="1"/>
          </p:cNvSpPr>
          <p:nvPr/>
        </p:nvSpPr>
        <p:spPr bwMode="auto">
          <a:xfrm>
            <a:off x="431800" y="5640388"/>
            <a:ext cx="55626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kumimoji="1" lang="en-US" altLang="zh-CN" sz="2000" i="1">
                <a:ea typeface="楷体_GB2312"/>
                <a:cs typeface="楷体_GB2312"/>
              </a:rPr>
              <a:t>Q</a:t>
            </a:r>
            <a:r>
              <a:rPr kumimoji="1" lang="zh-CN" altLang="en-US" sz="2000">
                <a:ea typeface="楷体_GB2312"/>
                <a:cs typeface="楷体_GB2312"/>
              </a:rPr>
              <a:t>点称为</a:t>
            </a:r>
            <a:r>
              <a:rPr kumimoji="1" lang="zh-CN" altLang="en-US" sz="2000">
                <a:solidFill>
                  <a:srgbClr val="FF0000"/>
                </a:solidFill>
                <a:ea typeface="楷体_GB2312"/>
                <a:cs typeface="楷体_GB2312"/>
              </a:rPr>
              <a:t>静态工作点</a:t>
            </a:r>
            <a:r>
              <a:rPr kumimoji="1" lang="zh-CN" altLang="en-US" sz="2000">
                <a:ea typeface="楷体_GB2312"/>
                <a:cs typeface="楷体_GB2312"/>
              </a:rPr>
              <a:t> ，反映直流时的工作状态。</a:t>
            </a:r>
            <a:endParaRPr kumimoji="1" lang="zh-CN" altLang="en-US" sz="2000">
              <a:ea typeface="楷体_GB2312"/>
              <a:cs typeface="楷体_GB2312"/>
            </a:endParaRPr>
          </a:p>
        </p:txBody>
      </p:sp>
      <p:grpSp>
        <p:nvGrpSpPr>
          <p:cNvPr id="10" name="Group 15"/>
          <p:cNvGrpSpPr/>
          <p:nvPr/>
        </p:nvGrpSpPr>
        <p:grpSpPr bwMode="auto">
          <a:xfrm>
            <a:off x="312738" y="2281238"/>
            <a:ext cx="557212" cy="704850"/>
            <a:chOff x="136" y="1648"/>
            <a:chExt cx="351" cy="444"/>
          </a:xfrm>
        </p:grpSpPr>
        <p:grpSp>
          <p:nvGrpSpPr>
            <p:cNvPr id="69645" name="Group 16"/>
            <p:cNvGrpSpPr/>
            <p:nvPr/>
          </p:nvGrpSpPr>
          <p:grpSpPr bwMode="auto">
            <a:xfrm>
              <a:off x="136" y="1648"/>
              <a:ext cx="181" cy="444"/>
              <a:chOff x="0" y="568"/>
              <a:chExt cx="181" cy="444"/>
            </a:xfrm>
          </p:grpSpPr>
          <p:sp>
            <p:nvSpPr>
              <p:cNvPr id="69647" name="Text Box 17"/>
              <p:cNvSpPr txBox="1">
                <a:spLocks noChangeArrowheads="1"/>
              </p:cNvSpPr>
              <p:nvPr/>
            </p:nvSpPr>
            <p:spPr bwMode="auto">
              <a:xfrm>
                <a:off x="82" y="568"/>
                <a:ext cx="95"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t>+</a:t>
                </a:r>
                <a:endParaRPr lang="en-US" altLang="zh-CN" sz="2000"/>
              </a:p>
            </p:txBody>
          </p:sp>
          <p:sp>
            <p:nvSpPr>
              <p:cNvPr id="69648" name="Text Box 18"/>
              <p:cNvSpPr txBox="1">
                <a:spLocks noChangeArrowheads="1"/>
              </p:cNvSpPr>
              <p:nvPr/>
            </p:nvSpPr>
            <p:spPr bwMode="auto">
              <a:xfrm>
                <a:off x="0" y="686"/>
                <a:ext cx="1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i="1">
                    <a:latin typeface="Book Antiqua" panose="02040602050305030304" pitchFamily="18" charset="0"/>
                  </a:rPr>
                  <a:t>v</a:t>
                </a:r>
                <a:r>
                  <a:rPr lang="en-US" altLang="zh-CN" sz="2000" baseline="-25000"/>
                  <a:t>s</a:t>
                </a:r>
                <a:endParaRPr lang="en-US" altLang="zh-CN" sz="2000"/>
              </a:p>
            </p:txBody>
          </p:sp>
          <p:sp>
            <p:nvSpPr>
              <p:cNvPr id="69649" name="Text Box 19"/>
              <p:cNvSpPr txBox="1">
                <a:spLocks noChangeArrowheads="1"/>
              </p:cNvSpPr>
              <p:nvPr/>
            </p:nvSpPr>
            <p:spPr bwMode="auto">
              <a:xfrm>
                <a:off x="87" y="820"/>
                <a:ext cx="9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000">
                    <a:latin typeface="宋体" panose="02010600030101010101" pitchFamily="2" charset="-122"/>
                  </a:rPr>
                  <a:t>-</a:t>
                </a:r>
                <a:endParaRPr lang="en-US" altLang="zh-CN" sz="2000"/>
              </a:p>
            </p:txBody>
          </p:sp>
        </p:grpSp>
        <p:sp>
          <p:nvSpPr>
            <p:cNvPr id="69646" name="Oval 20"/>
            <p:cNvSpPr>
              <a:spLocks noChangeArrowheads="1"/>
            </p:cNvSpPr>
            <p:nvPr/>
          </p:nvSpPr>
          <p:spPr bwMode="auto">
            <a:xfrm>
              <a:off x="317" y="1797"/>
              <a:ext cx="170" cy="170"/>
            </a:xfrm>
            <a:prstGeom prst="ellipse">
              <a:avLst/>
            </a:prstGeom>
            <a:noFill/>
            <a:ln w="28575">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sp>
        <p:nvSpPr>
          <p:cNvPr id="17" name="Rectangle 2">
            <a:hlinkClick r:id="rId11" action="ppaction://hlinksldjump"/>
          </p:cNvPr>
          <p:cNvSpPr>
            <a:spLocks noChangeArrowheads="1"/>
          </p:cNvSpPr>
          <p:nvPr/>
        </p:nvSpPr>
        <p:spPr bwMode="auto">
          <a:xfrm>
            <a:off x="228600" y="728663"/>
            <a:ext cx="8731250" cy="46037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a:defRPr sz="3600" b="1">
                <a:solidFill>
                  <a:schemeClr val="tx2"/>
                </a:solidFill>
                <a:latin typeface="Arial Narrow" panose="020B0606020202030204" pitchFamily="34" charset="0"/>
                <a:ea typeface="楷体_GB2312" pitchFamily="49" charset="-122"/>
              </a:defRPr>
            </a:lvl1pPr>
            <a:lvl2pPr algn="l">
              <a:defRPr sz="3600" b="1">
                <a:solidFill>
                  <a:schemeClr val="tx2"/>
                </a:solidFill>
                <a:latin typeface="Arial Narrow" panose="020B0606020202030204" pitchFamily="34" charset="0"/>
                <a:ea typeface="楷体_GB2312" pitchFamily="49" charset="-122"/>
              </a:defRPr>
            </a:lvl2pPr>
            <a:lvl3pPr algn="l">
              <a:defRPr sz="3600" b="1">
                <a:solidFill>
                  <a:schemeClr val="tx2"/>
                </a:solidFill>
                <a:latin typeface="Arial Narrow" panose="020B0606020202030204" pitchFamily="34" charset="0"/>
                <a:ea typeface="楷体_GB2312" pitchFamily="49" charset="-122"/>
              </a:defRPr>
            </a:lvl3pPr>
            <a:lvl4pPr algn="l">
              <a:defRPr sz="3600" b="1">
                <a:solidFill>
                  <a:schemeClr val="tx2"/>
                </a:solidFill>
                <a:latin typeface="Arial Narrow" panose="020B0606020202030204" pitchFamily="34" charset="0"/>
                <a:ea typeface="楷体_GB2312" pitchFamily="49" charset="-122"/>
              </a:defRPr>
            </a:lvl4pPr>
            <a:lvl5pPr algn="l">
              <a:defRPr sz="3600" b="1">
                <a:solidFill>
                  <a:schemeClr val="tx2"/>
                </a:solidFill>
                <a:latin typeface="Arial Narrow" panose="020B0606020202030204" pitchFamily="34" charset="0"/>
                <a:ea typeface="楷体_GB2312" pitchFamily="49" charset="-122"/>
              </a:defRPr>
            </a:lvl5pPr>
            <a:lvl6pPr marL="45720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lnSpc>
                <a:spcPct val="120000"/>
              </a:lnSpc>
              <a:defRPr/>
            </a:pPr>
            <a:r>
              <a:rPr lang="zh-CN" altLang="en-US" sz="2200" kern="0" dirty="0" smtClean="0">
                <a:solidFill>
                  <a:srgbClr val="000000"/>
                </a:solidFill>
                <a:latin typeface="Times New Roman" panose="02020603050405020304" pitchFamily="18" charset="0"/>
                <a:cs typeface="楷体_GB2312"/>
              </a:rPr>
              <a:t>例</a:t>
            </a:r>
            <a:r>
              <a:rPr lang="en-US" altLang="zh-CN" sz="2200" kern="0" dirty="0" smtClean="0">
                <a:solidFill>
                  <a:srgbClr val="000000"/>
                </a:solidFill>
                <a:latin typeface="Times New Roman" panose="02020603050405020304" pitchFamily="18" charset="0"/>
                <a:cs typeface="楷体_GB2312"/>
              </a:rPr>
              <a:t>3.4.1  </a:t>
            </a:r>
            <a:r>
              <a:rPr lang="zh-CN" altLang="en-US" sz="2200" kern="0" dirty="0" smtClean="0">
                <a:solidFill>
                  <a:srgbClr val="000000"/>
                </a:solidFill>
                <a:latin typeface="Times New Roman" panose="02020603050405020304" pitchFamily="18" charset="0"/>
                <a:cs typeface="楷体_GB2312"/>
              </a:rPr>
              <a:t>加入小信号激励源后，求二极管电压、电流的变化。 </a:t>
            </a:r>
            <a:endParaRPr lang="zh-CN" altLang="en-US" sz="2200" kern="0" dirty="0" smtClean="0">
              <a:solidFill>
                <a:srgbClr val="000000"/>
              </a:solidFill>
              <a:latin typeface="Times New Roman" panose="02020603050405020304" pitchFamily="18" charset="0"/>
              <a:cs typeface="楷体_GB2312"/>
            </a:endParaRPr>
          </a:p>
        </p:txBody>
      </p:sp>
      <p:sp>
        <p:nvSpPr>
          <p:cNvPr id="69644" name="Line 28"/>
          <p:cNvSpPr>
            <a:spLocks noChangeShapeType="1"/>
          </p:cNvSpPr>
          <p:nvPr/>
        </p:nvSpPr>
        <p:spPr bwMode="auto">
          <a:xfrm>
            <a:off x="1824038" y="2003425"/>
            <a:ext cx="0" cy="1887538"/>
          </a:xfrm>
          <a:prstGeom prst="line">
            <a:avLst/>
          </a:prstGeom>
          <a:noFill/>
          <a:ln w="19050">
            <a:solidFill>
              <a:srgbClr val="FF0000"/>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8" name="Rectangle 4"/>
          <p:cNvSpPr>
            <a:spLocks noChangeArrowheads="1"/>
          </p:cNvSpPr>
          <p:nvPr/>
        </p:nvSpPr>
        <p:spPr bwMode="auto">
          <a:xfrm>
            <a:off x="1042988" y="77788"/>
            <a:ext cx="7165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3.4.1 </a:t>
            </a:r>
            <a:r>
              <a:rPr lang="zh-CN" altLang="en-US" sz="3200" dirty="0" smtClean="0">
                <a:solidFill>
                  <a:srgbClr val="0000CC"/>
                </a:solidFill>
                <a:latin typeface="Times New Roman" panose="02020603050405020304" pitchFamily="18" charset="0"/>
              </a:rPr>
              <a:t>简单</a:t>
            </a:r>
            <a:r>
              <a:rPr lang="zh-CN" altLang="en-US" sz="3200" dirty="0">
                <a:solidFill>
                  <a:srgbClr val="0000CC"/>
                </a:solidFill>
                <a:latin typeface="Times New Roman" panose="02020603050405020304" pitchFamily="18" charset="0"/>
              </a:rPr>
              <a:t>二极管电路的图解分析法</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trips(downRight)">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strips(downRigh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strips(downRigh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12"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strips(down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strips(downRight)">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
          <p:cNvSpPr>
            <a:spLocks noChangeArrowheads="1"/>
          </p:cNvSpPr>
          <p:nvPr/>
        </p:nvSpPr>
        <p:spPr bwMode="auto">
          <a:xfrm>
            <a:off x="1042988" y="1341438"/>
            <a:ext cx="6875462" cy="1389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smtClean="0">
                <a:latin typeface="Times New Roman" panose="02020603050405020304" pitchFamily="18" charset="0"/>
              </a:rPr>
              <a:t>3.4.1 </a:t>
            </a:r>
            <a:r>
              <a:rPr lang="zh-CN" altLang="en-US" sz="3200" dirty="0" smtClean="0">
                <a:latin typeface="Times New Roman" panose="02020603050405020304" pitchFamily="18" charset="0"/>
              </a:rPr>
              <a:t>简单二极管电路的图解分析法</a:t>
            </a:r>
            <a:r>
              <a:rPr lang="en-US" altLang="zh-CN" sz="3200" dirty="0" smtClean="0">
                <a:solidFill>
                  <a:srgbClr val="C00000"/>
                </a:solidFill>
                <a:latin typeface="Times New Roman" panose="02020603050405020304" pitchFamily="18" charset="0"/>
              </a:rPr>
              <a:t>3.4.2 </a:t>
            </a:r>
            <a:r>
              <a:rPr lang="zh-CN" altLang="en-US" sz="3200" dirty="0" smtClean="0">
                <a:solidFill>
                  <a:srgbClr val="C00000"/>
                </a:solidFill>
                <a:latin typeface="Times New Roman" panose="02020603050405020304" pitchFamily="18" charset="0"/>
              </a:rPr>
              <a:t>二极管</a:t>
            </a:r>
            <a:r>
              <a:rPr lang="zh-CN" altLang="en-US" sz="3200" dirty="0">
                <a:solidFill>
                  <a:srgbClr val="C00000"/>
                </a:solidFill>
                <a:latin typeface="Times New Roman" panose="02020603050405020304" pitchFamily="18" charset="0"/>
              </a:rPr>
              <a:t>电路</a:t>
            </a:r>
            <a:r>
              <a:rPr lang="zh-CN" altLang="en-US" sz="3200" dirty="0" smtClean="0">
                <a:solidFill>
                  <a:srgbClr val="C00000"/>
                </a:solidFill>
                <a:latin typeface="Times New Roman" panose="02020603050405020304" pitchFamily="18" charset="0"/>
              </a:rPr>
              <a:t>的简化模型分析法</a:t>
            </a:r>
            <a:endParaRPr lang="zh-CN" altLang="en-US" sz="3200" dirty="0">
              <a:solidFill>
                <a:srgbClr val="C00000"/>
              </a:solidFill>
              <a:latin typeface="Times New Roman" panose="02020603050405020304" pitchFamily="18" charset="0"/>
            </a:endParaRPr>
          </a:p>
        </p:txBody>
      </p:sp>
      <p:sp>
        <p:nvSpPr>
          <p:cNvPr id="3" name="Rectangle 5"/>
          <p:cNvSpPr>
            <a:spLocks noChangeArrowheads="1"/>
          </p:cNvSpPr>
          <p:nvPr/>
        </p:nvSpPr>
        <p:spPr bwMode="auto">
          <a:xfrm>
            <a:off x="1042989" y="0"/>
            <a:ext cx="709453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dirty="0" smtClean="0">
                <a:solidFill>
                  <a:srgbClr val="0000CC"/>
                </a:solidFill>
                <a:latin typeface="Times New Roman" panose="02020603050405020304" pitchFamily="18" charset="0"/>
              </a:rPr>
              <a:t>3.4 </a:t>
            </a:r>
            <a:r>
              <a:rPr lang="zh-CN" altLang="en-US" sz="3600" dirty="0">
                <a:solidFill>
                  <a:srgbClr val="0000CC"/>
                </a:solidFill>
                <a:latin typeface="Times New Roman" panose="02020603050405020304" pitchFamily="18" charset="0"/>
              </a:rPr>
              <a:t>二极管基本电路及其分析方法</a:t>
            </a:r>
            <a:endParaRPr lang="zh-CN" altLang="en-US" sz="36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endParaRPr lang="zh-CN" altLang="en-US" sz="2800" dirty="0">
              <a:solidFill>
                <a:srgbClr val="C00000"/>
              </a:solidFill>
              <a:latin typeface="Times New Roman" panose="02020603050405020304" pitchFamily="18" charset="0"/>
            </a:endParaRPr>
          </a:p>
        </p:txBody>
      </p:sp>
      <p:grpSp>
        <p:nvGrpSpPr>
          <p:cNvPr id="4" name="组合 3"/>
          <p:cNvGrpSpPr/>
          <p:nvPr/>
        </p:nvGrpSpPr>
        <p:grpSpPr>
          <a:xfrm>
            <a:off x="503238" y="2240868"/>
            <a:ext cx="8407173" cy="3787263"/>
            <a:chOff x="503238" y="2240868"/>
            <a:chExt cx="8407173" cy="3787263"/>
          </a:xfrm>
        </p:grpSpPr>
        <p:graphicFrame>
          <p:nvGraphicFramePr>
            <p:cNvPr id="3" name="对象 2"/>
            <p:cNvGraphicFramePr>
              <a:graphicFrameLocks noChangeAspect="1"/>
            </p:cNvGraphicFramePr>
            <p:nvPr/>
          </p:nvGraphicFramePr>
          <p:xfrm>
            <a:off x="611560" y="3320988"/>
            <a:ext cx="8298851" cy="2707143"/>
          </p:xfrm>
          <a:graphic>
            <a:graphicData uri="http://schemas.openxmlformats.org/presentationml/2006/ole">
              <mc:AlternateContent xmlns:mc="http://schemas.openxmlformats.org/markup-compatibility/2006">
                <mc:Choice xmlns:v="urn:schemas-microsoft-com:vml" Requires="v">
                  <p:oleObj spid="_x0000_s101534" name="Picture" r:id="rId1" imgW="4866640" imgH="1588770" progId="Word.Picture.8">
                    <p:embed/>
                  </p:oleObj>
                </mc:Choice>
                <mc:Fallback>
                  <p:oleObj name="Picture" r:id="rId1" imgW="4866640" imgH="1588770" progId="Word.Picture.8">
                    <p:embed/>
                    <p:pic>
                      <p:nvPicPr>
                        <p:cNvPr id="0" name="Object 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3320988"/>
                          <a:ext cx="8298851" cy="270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084" name="Rectangle 6"/>
            <p:cNvSpPr>
              <a:spLocks noChangeArrowheads="1"/>
            </p:cNvSpPr>
            <p:nvPr/>
          </p:nvSpPr>
          <p:spPr bwMode="auto">
            <a:xfrm>
              <a:off x="503238" y="2240868"/>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理想</a:t>
              </a:r>
              <a:r>
                <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p:txBody>
        </p:sp>
      </p:grpSp>
      <p:grpSp>
        <p:nvGrpSpPr>
          <p:cNvPr id="46085" name="Group 7"/>
          <p:cNvGrpSpPr/>
          <p:nvPr/>
        </p:nvGrpSpPr>
        <p:grpSpPr bwMode="auto">
          <a:xfrm>
            <a:off x="838200" y="1235472"/>
            <a:ext cx="7924800" cy="1041400"/>
            <a:chOff x="528" y="864"/>
            <a:chExt cx="4992" cy="656"/>
          </a:xfrm>
        </p:grpSpPr>
        <p:sp>
          <p:nvSpPr>
            <p:cNvPr id="46092" name="Text Box 8"/>
            <p:cNvSpPr txBox="1">
              <a:spLocks noChangeArrowheads="1"/>
            </p:cNvSpPr>
            <p:nvPr/>
          </p:nvSpPr>
          <p:spPr bwMode="auto">
            <a:xfrm>
              <a:off x="528" y="864"/>
              <a:ext cx="4992" cy="656"/>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latin typeface="楷体_GB2312"/>
                </a:rPr>
                <a:t>    </a:t>
              </a:r>
              <a:r>
                <a:rPr kumimoji="1" lang="zh-CN" altLang="en-US" sz="2400" dirty="0">
                  <a:latin typeface="楷体_GB2312"/>
                </a:rPr>
                <a:t>将指数模型               分段线性化，得到二极管特性的等效模型。</a:t>
              </a:r>
              <a:endParaRPr kumimoji="1" lang="zh-CN" altLang="en-US" sz="2400" dirty="0">
                <a:latin typeface="楷体_GB2312"/>
              </a:endParaRPr>
            </a:p>
          </p:txBody>
        </p:sp>
        <p:graphicFrame>
          <p:nvGraphicFramePr>
            <p:cNvPr id="46093" name="Object 9"/>
            <p:cNvGraphicFramePr>
              <a:graphicFrameLocks noChangeAspect="1"/>
            </p:cNvGraphicFramePr>
            <p:nvPr/>
          </p:nvGraphicFramePr>
          <p:xfrm>
            <a:off x="1976" y="896"/>
            <a:ext cx="1417" cy="319"/>
          </p:xfrm>
          <a:graphic>
            <a:graphicData uri="http://schemas.openxmlformats.org/presentationml/2006/ole">
              <mc:AlternateContent xmlns:mc="http://schemas.openxmlformats.org/markup-compatibility/2006">
                <mc:Choice xmlns:v="urn:schemas-microsoft-com:vml" Requires="v">
                  <p:oleObj spid="_x0000_s101535" name="公式" r:id="rId3" imgW="1116965" imgH="254000" progId="Equation.3">
                    <p:embed/>
                  </p:oleObj>
                </mc:Choice>
                <mc:Fallback>
                  <p:oleObj name="公式" r:id="rId3" imgW="1116965" imgH="254000" progId="Equation.3">
                    <p:embed/>
                    <p:pic>
                      <p:nvPicPr>
                        <p:cNvPr id="0" name="图片 10153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6" y="896"/>
                          <a:ext cx="14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3363" name="AutoShape 19"/>
          <p:cNvSpPr>
            <a:spLocks noChangeArrowheads="1"/>
          </p:cNvSpPr>
          <p:nvPr/>
        </p:nvSpPr>
        <p:spPr bwMode="auto">
          <a:xfrm>
            <a:off x="1979613" y="2847169"/>
            <a:ext cx="1752600" cy="609600"/>
          </a:xfrm>
          <a:prstGeom prst="wedgeEllipseCallout">
            <a:avLst>
              <a:gd name="adj1" fmla="val -30708"/>
              <a:gd name="adj2" fmla="val 126824"/>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en-US" altLang="zh-CN" sz="2400" i="1">
                <a:latin typeface="楷体_GB2312"/>
              </a:rPr>
              <a:t>I</a:t>
            </a:r>
            <a:r>
              <a:rPr kumimoji="1" lang="en-US" altLang="zh-CN" sz="2400">
                <a:latin typeface="楷体_GB2312"/>
              </a:rPr>
              <a:t>-</a:t>
            </a:r>
            <a:r>
              <a:rPr kumimoji="1" lang="en-US" altLang="zh-CN" sz="2400" i="1">
                <a:latin typeface="楷体_GB2312"/>
              </a:rPr>
              <a:t>V </a:t>
            </a:r>
            <a:r>
              <a:rPr kumimoji="1" lang="zh-CN" altLang="en-US" sz="2400">
                <a:latin typeface="楷体_GB2312"/>
              </a:rPr>
              <a:t>特性</a:t>
            </a:r>
            <a:endParaRPr kumimoji="1" lang="zh-CN" altLang="en-US" sz="2400">
              <a:latin typeface="楷体_GB2312"/>
            </a:endParaRPr>
          </a:p>
        </p:txBody>
      </p:sp>
      <p:sp>
        <p:nvSpPr>
          <p:cNvPr id="953364" name="AutoShape 20"/>
          <p:cNvSpPr>
            <a:spLocks noChangeArrowheads="1"/>
          </p:cNvSpPr>
          <p:nvPr/>
        </p:nvSpPr>
        <p:spPr bwMode="auto">
          <a:xfrm>
            <a:off x="1979613" y="5557032"/>
            <a:ext cx="1752600" cy="609600"/>
          </a:xfrm>
          <a:prstGeom prst="wedgeEllipseCallout">
            <a:avLst>
              <a:gd name="adj1" fmla="val 47282"/>
              <a:gd name="adj2" fmla="val -162500"/>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代表符号</a:t>
            </a:r>
            <a:endParaRPr kumimoji="1" lang="zh-CN" altLang="en-US" sz="2400">
              <a:latin typeface="楷体_GB2312"/>
            </a:endParaRPr>
          </a:p>
        </p:txBody>
      </p:sp>
      <p:sp>
        <p:nvSpPr>
          <p:cNvPr id="953365" name="AutoShape 21"/>
          <p:cNvSpPr>
            <a:spLocks noChangeArrowheads="1"/>
          </p:cNvSpPr>
          <p:nvPr/>
        </p:nvSpPr>
        <p:spPr bwMode="auto">
          <a:xfrm>
            <a:off x="3962400" y="2432832"/>
            <a:ext cx="2514600" cy="1127125"/>
          </a:xfrm>
          <a:prstGeom prst="wedgeEllipseCallout">
            <a:avLst>
              <a:gd name="adj1" fmla="val 22412"/>
              <a:gd name="adj2" fmla="val 95491"/>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正向偏置时的电路模型</a:t>
            </a:r>
            <a:endParaRPr kumimoji="1" lang="zh-CN" altLang="en-US" sz="2400">
              <a:latin typeface="楷体_GB2312"/>
            </a:endParaRPr>
          </a:p>
        </p:txBody>
      </p:sp>
      <p:sp>
        <p:nvSpPr>
          <p:cNvPr id="953366" name="AutoShape 22"/>
          <p:cNvSpPr>
            <a:spLocks noChangeArrowheads="1"/>
          </p:cNvSpPr>
          <p:nvPr/>
        </p:nvSpPr>
        <p:spPr bwMode="auto">
          <a:xfrm>
            <a:off x="6403975" y="2024844"/>
            <a:ext cx="2514600" cy="1127125"/>
          </a:xfrm>
          <a:prstGeom prst="wedgeEllipseCallout">
            <a:avLst>
              <a:gd name="adj1" fmla="val 9722"/>
              <a:gd name="adj2" fmla="val 132958"/>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rIns="0"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400">
                <a:latin typeface="楷体_GB2312"/>
              </a:rPr>
              <a:t>反向偏置时的电路模型</a:t>
            </a:r>
            <a:endParaRPr kumimoji="1" lang="zh-CN" altLang="en-US" sz="2400">
              <a:latin typeface="楷体_GB2312"/>
            </a:endParaRPr>
          </a:p>
        </p:txBody>
      </p:sp>
      <p:sp>
        <p:nvSpPr>
          <p:cNvPr id="14"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53363"/>
                                        </p:tgtEl>
                                        <p:attrNameLst>
                                          <p:attrName>style.visibility</p:attrName>
                                        </p:attrNameLst>
                                      </p:cBhvr>
                                      <p:to>
                                        <p:strVal val="visible"/>
                                      </p:to>
                                    </p:set>
                                    <p:animEffect transition="in" filter="dissolve">
                                      <p:cBhvr>
                                        <p:cTn id="12" dur="500"/>
                                        <p:tgtEl>
                                          <p:spTgt spid="95336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53364"/>
                                        </p:tgtEl>
                                        <p:attrNameLst>
                                          <p:attrName>style.visibility</p:attrName>
                                        </p:attrNameLst>
                                      </p:cBhvr>
                                      <p:to>
                                        <p:strVal val="visible"/>
                                      </p:to>
                                    </p:set>
                                    <p:animEffect transition="in" filter="dissolve">
                                      <p:cBhvr>
                                        <p:cTn id="17" dur="500"/>
                                        <p:tgtEl>
                                          <p:spTgt spid="95336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953365"/>
                                        </p:tgtEl>
                                        <p:attrNameLst>
                                          <p:attrName>style.visibility</p:attrName>
                                        </p:attrNameLst>
                                      </p:cBhvr>
                                      <p:to>
                                        <p:strVal val="visible"/>
                                      </p:to>
                                    </p:set>
                                    <p:animEffect transition="in" filter="dissolve">
                                      <p:cBhvr>
                                        <p:cTn id="22" dur="500"/>
                                        <p:tgtEl>
                                          <p:spTgt spid="95336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953366"/>
                                        </p:tgtEl>
                                        <p:attrNameLst>
                                          <p:attrName>style.visibility</p:attrName>
                                        </p:attrNameLst>
                                      </p:cBhvr>
                                      <p:to>
                                        <p:strVal val="visible"/>
                                      </p:to>
                                    </p:set>
                                    <p:animEffect transition="in" filter="dissolve">
                                      <p:cBhvr>
                                        <p:cTn id="27" dur="500"/>
                                        <p:tgtEl>
                                          <p:spTgt spid="953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3363" grpId="0" animBg="1" autoUpdateAnimBg="0"/>
      <p:bldP spid="953364" grpId="0" animBg="1" autoUpdateAnimBg="0"/>
      <p:bldP spid="953365" grpId="0" animBg="1" autoUpdateAnimBg="0"/>
      <p:bldP spid="953366" grpId="0" animBg="1"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7"/>
          <p:cNvSpPr>
            <a:spLocks noChangeArrowheads="1"/>
          </p:cNvSpPr>
          <p:nvPr/>
        </p:nvSpPr>
        <p:spPr bwMode="auto">
          <a:xfrm>
            <a:off x="1187624" y="1239143"/>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恒</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压降模型</a:t>
            </a:r>
            <a:endPar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54382" name="Rectangle 14"/>
          <p:cNvSpPr>
            <a:spLocks noChangeArrowheads="1"/>
          </p:cNvSpPr>
          <p:nvPr/>
        </p:nvSpPr>
        <p:spPr bwMode="auto">
          <a:xfrm>
            <a:off x="5454072" y="1239143"/>
            <a:ext cx="142218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折线</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47114" name="Rectangle 15"/>
          <p:cNvSpPr>
            <a:spLocks noChangeArrowheads="1"/>
          </p:cNvSpPr>
          <p:nvPr/>
        </p:nvSpPr>
        <p:spPr bwMode="auto">
          <a:xfrm>
            <a:off x="719138" y="5888124"/>
            <a:ext cx="3735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i="1">
                <a:latin typeface="Times New Roman" panose="02020603050405020304" pitchFamily="18" charset="0"/>
              </a:rPr>
              <a:t>I</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Times New Roman" panose="02020603050405020304" pitchFamily="18" charset="0"/>
              </a:rPr>
              <a:t>特性  （</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）电路模型 </a:t>
            </a:r>
            <a:endParaRPr kumimoji="1" lang="zh-CN" altLang="en-US" sz="2000">
              <a:latin typeface="楷体_GB2312"/>
            </a:endParaRPr>
          </a:p>
        </p:txBody>
      </p:sp>
      <p:sp>
        <p:nvSpPr>
          <p:cNvPr id="954384" name="Rectangle 16"/>
          <p:cNvSpPr>
            <a:spLocks noChangeArrowheads="1"/>
          </p:cNvSpPr>
          <p:nvPr/>
        </p:nvSpPr>
        <p:spPr bwMode="auto">
          <a:xfrm>
            <a:off x="4797425" y="5888124"/>
            <a:ext cx="373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000">
                <a:latin typeface="Times New Roman" panose="02020603050405020304" pitchFamily="18" charset="0"/>
              </a:rPr>
              <a:t>（</a:t>
            </a:r>
            <a:r>
              <a:rPr kumimoji="1" lang="en-US" altLang="zh-CN" sz="2000">
                <a:latin typeface="Times New Roman" panose="02020603050405020304" pitchFamily="18" charset="0"/>
              </a:rPr>
              <a:t>a</a:t>
            </a:r>
            <a:r>
              <a:rPr kumimoji="1" lang="zh-CN" altLang="en-US" sz="2000">
                <a:latin typeface="Times New Roman" panose="02020603050405020304" pitchFamily="18" charset="0"/>
              </a:rPr>
              <a:t>）</a:t>
            </a:r>
            <a:r>
              <a:rPr kumimoji="1" lang="en-US" altLang="zh-CN" sz="2000" i="1">
                <a:latin typeface="Times New Roman" panose="02020603050405020304" pitchFamily="18" charset="0"/>
              </a:rPr>
              <a:t>I</a:t>
            </a:r>
            <a:r>
              <a:rPr kumimoji="1" lang="en-US" altLang="zh-CN" sz="2000">
                <a:latin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Times New Roman" panose="02020603050405020304" pitchFamily="18" charset="0"/>
              </a:rPr>
              <a:t>特性  （</a:t>
            </a:r>
            <a:r>
              <a:rPr kumimoji="1" lang="en-US" altLang="zh-CN" sz="2000">
                <a:latin typeface="Times New Roman" panose="02020603050405020304" pitchFamily="18" charset="0"/>
              </a:rPr>
              <a:t>b</a:t>
            </a:r>
            <a:r>
              <a:rPr kumimoji="1" lang="zh-CN" altLang="en-US" sz="2000">
                <a:latin typeface="Times New Roman" panose="02020603050405020304" pitchFamily="18" charset="0"/>
              </a:rPr>
              <a:t>）电路模型 </a:t>
            </a:r>
            <a:endParaRPr kumimoji="1" lang="zh-CN" altLang="en-US" sz="2000">
              <a:latin typeface="楷体_GB2312"/>
            </a:endParaRPr>
          </a:p>
        </p:txBody>
      </p:sp>
      <p:sp>
        <p:nvSpPr>
          <p:cNvPr id="12"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endParaRPr lang="zh-CN" altLang="en-US" sz="2800" dirty="0">
              <a:solidFill>
                <a:srgbClr val="C00000"/>
              </a:solidFill>
              <a:latin typeface="Times New Roman" panose="02020603050405020304" pitchFamily="18" charset="0"/>
            </a:endParaRPr>
          </a:p>
        </p:txBody>
      </p:sp>
      <p:sp>
        <p:nvSpPr>
          <p:cNvPr id="13"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endParaRPr lang="zh-CN" altLang="en-US" sz="3200" dirty="0">
              <a:solidFill>
                <a:srgbClr val="0000CC"/>
              </a:solidFill>
              <a:latin typeface="Times New Roman" panose="02020603050405020304" pitchFamily="18" charset="0"/>
            </a:endParaRPr>
          </a:p>
        </p:txBody>
      </p:sp>
      <p:graphicFrame>
        <p:nvGraphicFramePr>
          <p:cNvPr id="3" name="对象 2"/>
          <p:cNvGraphicFramePr>
            <a:graphicFrameLocks noChangeAspect="1"/>
          </p:cNvGraphicFramePr>
          <p:nvPr/>
        </p:nvGraphicFramePr>
        <p:xfrm>
          <a:off x="1043608" y="1747499"/>
          <a:ext cx="2371187" cy="4165777"/>
        </p:xfrm>
        <a:graphic>
          <a:graphicData uri="http://schemas.openxmlformats.org/presentationml/2006/ole">
            <mc:AlternateContent xmlns:mc="http://schemas.openxmlformats.org/markup-compatibility/2006">
              <mc:Choice xmlns:v="urn:schemas-microsoft-com:vml" Requires="v">
                <p:oleObj spid="_x0000_s102560" name="Picture" r:id="rId1" imgW="1391285" imgH="2444115" progId="Word.Picture.8">
                  <p:embed/>
                </p:oleObj>
              </mc:Choice>
              <mc:Fallback>
                <p:oleObj name="Picture" r:id="rId1" imgW="1391285" imgH="2444115" progId="Word.Picture.8">
                  <p:embed/>
                  <p:pic>
                    <p:nvPicPr>
                      <p:cNvPr id="0" name="Object 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1747499"/>
                        <a:ext cx="2371187" cy="41657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 name="对象 4"/>
          <p:cNvGraphicFramePr>
            <a:graphicFrameLocks noChangeAspect="1"/>
          </p:cNvGraphicFramePr>
          <p:nvPr/>
        </p:nvGraphicFramePr>
        <p:xfrm>
          <a:off x="5194013" y="1747499"/>
          <a:ext cx="2582343" cy="4068372"/>
        </p:xfrm>
        <a:graphic>
          <a:graphicData uri="http://schemas.openxmlformats.org/presentationml/2006/ole">
            <mc:AlternateContent xmlns:mc="http://schemas.openxmlformats.org/markup-compatibility/2006">
              <mc:Choice xmlns:v="urn:schemas-microsoft-com:vml" Requires="v">
                <p:oleObj spid="_x0000_s102561" name="Picture" r:id="rId3" imgW="1515745" imgH="2386330" progId="Word.Picture.8">
                  <p:embed/>
                </p:oleObj>
              </mc:Choice>
              <mc:Fallback>
                <p:oleObj name="Picture" r:id="rId3" imgW="1515745" imgH="2386330" progId="Word.Picture.8">
                  <p:embed/>
                  <p:pic>
                    <p:nvPicPr>
                      <p:cNvPr id="0" name="Object 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94013" y="1747499"/>
                        <a:ext cx="2582343" cy="4068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54382"/>
                                        </p:tgtEl>
                                        <p:attrNameLst>
                                          <p:attrName>style.visibility</p:attrName>
                                        </p:attrNameLst>
                                      </p:cBhvr>
                                      <p:to>
                                        <p:strVal val="visible"/>
                                      </p:to>
                                    </p:set>
                                    <p:animEffect transition="in" filter="wipe(up)">
                                      <p:cBhvr>
                                        <p:cTn id="7" dur="500"/>
                                        <p:tgtEl>
                                          <p:spTgt spid="95438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954384"/>
                                        </p:tgtEl>
                                        <p:attrNameLst>
                                          <p:attrName>style.visibility</p:attrName>
                                        </p:attrNameLst>
                                      </p:cBhvr>
                                      <p:to>
                                        <p:strVal val="visible"/>
                                      </p:to>
                                    </p:set>
                                    <p:animEffect transition="in" filter="wipe(up)">
                                      <p:cBhvr>
                                        <p:cTn id="15" dur="500"/>
                                        <p:tgtEl>
                                          <p:spTgt spid="954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4382" grpId="0"/>
      <p:bldP spid="954384"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3887924" y="2938141"/>
          <a:ext cx="3199232" cy="3047143"/>
        </p:xfrm>
        <a:graphic>
          <a:graphicData uri="http://schemas.openxmlformats.org/presentationml/2006/ole">
            <mc:AlternateContent xmlns:mc="http://schemas.openxmlformats.org/markup-compatibility/2006">
              <mc:Choice xmlns:v="urn:schemas-microsoft-com:vml" Requires="v">
                <p:oleObj spid="_x0000_s103584" name="Picture" r:id="rId1" imgW="1877695" imgH="1787525" progId="Word.Picture.8">
                  <p:embed/>
                </p:oleObj>
              </mc:Choice>
              <mc:Fallback>
                <p:oleObj name="Picture" r:id="rId1" imgW="1877695" imgH="1787525" progId="Word.Picture.8">
                  <p:embed/>
                  <p:pic>
                    <p:nvPicPr>
                      <p:cNvPr id="0" name="Object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7924" y="2938141"/>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8132" name="Text Box 7"/>
          <p:cNvSpPr txBox="1">
            <a:spLocks noChangeArrowheads="1"/>
          </p:cNvSpPr>
          <p:nvPr/>
        </p:nvSpPr>
        <p:spPr bwMode="auto">
          <a:xfrm>
            <a:off x="719138" y="1775805"/>
            <a:ext cx="7924800"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楷体_GB2312"/>
              </a:rPr>
              <a:t>    </a:t>
            </a:r>
            <a:r>
              <a:rPr kumimoji="1" lang="zh-CN" altLang="en-US" sz="2400">
                <a:latin typeface="楷体_GB2312"/>
              </a:rPr>
              <a:t>二极管上的电压（或二极管中电流）仅在一较小范围内发生变化时所建立的模型称为小信号模型</a:t>
            </a:r>
            <a:endParaRPr kumimoji="1" lang="zh-CN" altLang="en-US" sz="2400">
              <a:latin typeface="楷体_GB2312"/>
            </a:endParaRPr>
          </a:p>
        </p:txBody>
      </p:sp>
      <p:graphicFrame>
        <p:nvGraphicFramePr>
          <p:cNvPr id="955405" name="Object 13"/>
          <p:cNvGraphicFramePr>
            <a:graphicFrameLocks noChangeAspect="1"/>
          </p:cNvGraphicFramePr>
          <p:nvPr/>
        </p:nvGraphicFramePr>
        <p:xfrm>
          <a:off x="6783388" y="3021992"/>
          <a:ext cx="1860550" cy="1463675"/>
        </p:xfrm>
        <a:graphic>
          <a:graphicData uri="http://schemas.openxmlformats.org/presentationml/2006/ole">
            <mc:AlternateContent xmlns:mc="http://schemas.openxmlformats.org/markup-compatibility/2006">
              <mc:Choice xmlns:v="urn:schemas-microsoft-com:vml" Requires="v">
                <p:oleObj spid="_x0000_s103585" name="图片" r:id="rId3" imgW="1085850" imgH="856615" progId="Word.Picture.8">
                  <p:embed/>
                </p:oleObj>
              </mc:Choice>
              <mc:Fallback>
                <p:oleObj name="图片" r:id="rId3" imgW="1085850" imgH="856615" progId="Word.Picture.8">
                  <p:embed/>
                  <p:pic>
                    <p:nvPicPr>
                      <p:cNvPr id="0" name="图片 10358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88" y="3021992"/>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5407" name="Text Box 15"/>
          <p:cNvSpPr txBox="1">
            <a:spLocks noChangeArrowheads="1"/>
          </p:cNvSpPr>
          <p:nvPr/>
        </p:nvSpPr>
        <p:spPr bwMode="auto">
          <a:xfrm>
            <a:off x="719138" y="2901342"/>
            <a:ext cx="2820987" cy="29400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将</a:t>
            </a:r>
            <a:r>
              <a:rPr kumimoji="1" lang="zh-CN" altLang="en-US" sz="2400">
                <a:solidFill>
                  <a:srgbClr val="000000"/>
                </a:solidFill>
                <a:latin typeface="Times New Roman" panose="02020603050405020304" pitchFamily="18" charset="0"/>
                <a:cs typeface="Times New Roman" panose="02020603050405020304" pitchFamily="18" charset="0"/>
              </a:rPr>
              <a:t>二极管</a:t>
            </a:r>
            <a:r>
              <a:rPr kumimoji="1" lang="en-US" altLang="zh-CN" sz="2400" i="1">
                <a:solidFill>
                  <a:srgbClr val="000000"/>
                </a:solidFill>
                <a:latin typeface="Times New Roman" panose="02020603050405020304" pitchFamily="18" charset="0"/>
              </a:rPr>
              <a:t>I</a:t>
            </a:r>
            <a:r>
              <a:rPr kumimoji="1" lang="en-US" altLang="zh-CN" sz="2400">
                <a:solidFill>
                  <a:srgbClr val="000000"/>
                </a:solidFill>
                <a:latin typeface="Times New Roman" panose="02020603050405020304" pitchFamily="18" charset="0"/>
              </a:rPr>
              <a:t>−</a:t>
            </a:r>
            <a:r>
              <a:rPr kumimoji="1" lang="en-US" altLang="zh-CN" sz="2400" i="1">
                <a:solidFill>
                  <a:srgbClr val="000000"/>
                </a:solidFill>
                <a:latin typeface="Times New Roman" panose="02020603050405020304" pitchFamily="18" charset="0"/>
              </a:rPr>
              <a:t>V</a:t>
            </a:r>
            <a:r>
              <a:rPr kumimoji="1" lang="zh-CN" altLang="en-US" sz="2400">
                <a:solidFill>
                  <a:srgbClr val="000000"/>
                </a:solidFill>
                <a:latin typeface="Times New Roman" panose="02020603050405020304" pitchFamily="18" charset="0"/>
              </a:rPr>
              <a:t>特性近似为以</a:t>
            </a:r>
            <a:r>
              <a:rPr kumimoji="1" lang="en-US" altLang="zh-CN" sz="2400" i="1">
                <a:solidFill>
                  <a:srgbClr val="000000"/>
                </a:solidFill>
                <a:latin typeface="Times New Roman" panose="02020603050405020304" pitchFamily="18" charset="0"/>
              </a:rPr>
              <a:t>Q</a:t>
            </a:r>
            <a:r>
              <a:rPr kumimoji="1" lang="zh-CN" altLang="en-US" sz="2400">
                <a:solidFill>
                  <a:srgbClr val="000000"/>
                </a:solidFill>
                <a:latin typeface="Times New Roman" panose="02020603050405020304" pitchFamily="18" charset="0"/>
              </a:rPr>
              <a:t>点为切点的一条直线，其斜率的倒数就是小信号模型的微变电阻</a:t>
            </a:r>
            <a:r>
              <a:rPr kumimoji="1" lang="en-US" altLang="zh-CN" sz="2400" i="1">
                <a:solidFill>
                  <a:srgbClr val="000000"/>
                </a:solidFill>
                <a:latin typeface="Times New Roman" panose="02020603050405020304" pitchFamily="18" charset="0"/>
              </a:rPr>
              <a:t>r</a:t>
            </a:r>
            <a:r>
              <a:rPr kumimoji="1" lang="en-US" altLang="zh-CN" sz="2400" baseline="-30000">
                <a:solidFill>
                  <a:srgbClr val="000000"/>
                </a:solidFill>
                <a:latin typeface="Times New Roman" panose="02020603050405020304" pitchFamily="18" charset="0"/>
              </a:rPr>
              <a:t>d </a:t>
            </a:r>
            <a:endParaRPr kumimoji="1" lang="en-US" altLang="zh-CN" sz="2400">
              <a:latin typeface="Times New Roman" panose="02020603050405020304" pitchFamily="18" charset="0"/>
            </a:endParaRPr>
          </a:p>
        </p:txBody>
      </p:sp>
      <p:sp>
        <p:nvSpPr>
          <p:cNvPr id="8" name="Rectangle 5"/>
          <p:cNvSpPr>
            <a:spLocks noChangeArrowheads="1"/>
          </p:cNvSpPr>
          <p:nvPr/>
        </p:nvSpPr>
        <p:spPr bwMode="auto">
          <a:xfrm>
            <a:off x="582688" y="772120"/>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1.  </a:t>
            </a:r>
            <a:r>
              <a:rPr lang="zh-CN" altLang="en-US" sz="2800" dirty="0">
                <a:solidFill>
                  <a:srgbClr val="C00000"/>
                </a:solidFill>
                <a:latin typeface="Times New Roman" panose="02020603050405020304" pitchFamily="18" charset="0"/>
              </a:rPr>
              <a:t>二极管模型</a:t>
            </a:r>
            <a:endParaRPr lang="zh-CN" altLang="en-US" sz="2800" dirty="0">
              <a:solidFill>
                <a:srgbClr val="C00000"/>
              </a:solidFill>
              <a:latin typeface="Times New Roman" panose="02020603050405020304" pitchFamily="18" charset="0"/>
            </a:endParaRPr>
          </a:p>
        </p:txBody>
      </p:sp>
      <p:sp>
        <p:nvSpPr>
          <p:cNvPr id="9"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endParaRPr lang="zh-CN" altLang="en-US" sz="3200" dirty="0">
              <a:solidFill>
                <a:srgbClr val="0000CC"/>
              </a:solidFill>
              <a:latin typeface="Times New Roman" panose="02020603050405020304" pitchFamily="18" charset="0"/>
            </a:endParaRPr>
          </a:p>
        </p:txBody>
      </p:sp>
      <p:sp>
        <p:nvSpPr>
          <p:cNvPr id="10" name="Rectangle 7"/>
          <p:cNvSpPr>
            <a:spLocks noChangeArrowheads="1"/>
          </p:cNvSpPr>
          <p:nvPr/>
        </p:nvSpPr>
        <p:spPr bwMode="auto">
          <a:xfrm>
            <a:off x="680196" y="1314140"/>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0000CC"/>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0000CC"/>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5407"/>
                                        </p:tgtEl>
                                        <p:attrNameLst>
                                          <p:attrName>style.visibility</p:attrName>
                                        </p:attrNameLst>
                                      </p:cBhvr>
                                      <p:to>
                                        <p:strVal val="visible"/>
                                      </p:to>
                                    </p:set>
                                    <p:animEffect transition="in" filter="strips(downRight)">
                                      <p:cBhvr>
                                        <p:cTn id="12" dur="500"/>
                                        <p:tgtEl>
                                          <p:spTgt spid="9554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5405"/>
                                        </p:tgtEl>
                                        <p:attrNameLst>
                                          <p:attrName>style.visibility</p:attrName>
                                        </p:attrNameLst>
                                      </p:cBhvr>
                                      <p:to>
                                        <p:strVal val="visible"/>
                                      </p:to>
                                    </p:set>
                                    <p:animEffect transition="in" filter="wipe(left)">
                                      <p:cBhvr>
                                        <p:cTn id="17" dur="500"/>
                                        <p:tgtEl>
                                          <p:spTgt spid="955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540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2" name="对象 21"/>
          <p:cNvGraphicFramePr>
            <a:graphicFrameLocks noChangeAspect="1"/>
          </p:cNvGraphicFramePr>
          <p:nvPr/>
        </p:nvGraphicFramePr>
        <p:xfrm>
          <a:off x="3965056" y="921917"/>
          <a:ext cx="3199232" cy="3047143"/>
        </p:xfrm>
        <a:graphic>
          <a:graphicData uri="http://schemas.openxmlformats.org/presentationml/2006/ole">
            <mc:AlternateContent xmlns:mc="http://schemas.openxmlformats.org/markup-compatibility/2006">
              <mc:Choice xmlns:v="urn:schemas-microsoft-com:vml" Requires="v">
                <p:oleObj spid="_x0000_s105143" name="Picture" r:id="rId1" imgW="1877695" imgH="1787525" progId="Word.Picture.8">
                  <p:embed/>
                </p:oleObj>
              </mc:Choice>
              <mc:Fallback>
                <p:oleObj name="Picture" r:id="rId1" imgW="1877695" imgH="1787525" progId="Word.Picture.8">
                  <p:embed/>
                  <p:pic>
                    <p:nvPicPr>
                      <p:cNvPr id="0" name="图片 10514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5056" y="921917"/>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9154" name="Rectangle 4"/>
          <p:cNvSpPr>
            <a:spLocks noChangeArrowheads="1"/>
          </p:cNvSpPr>
          <p:nvPr/>
        </p:nvSpPr>
        <p:spPr bwMode="auto">
          <a:xfrm>
            <a:off x="1042988" y="133472"/>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1.  </a:t>
            </a:r>
            <a:r>
              <a:rPr lang="zh-CN" altLang="en-US" sz="2800" dirty="0">
                <a:solidFill>
                  <a:srgbClr val="0000CC"/>
                </a:solidFill>
                <a:latin typeface="Times New Roman" panose="02020603050405020304" pitchFamily="18" charset="0"/>
              </a:rPr>
              <a:t>二极管模型</a:t>
            </a:r>
            <a:endParaRPr lang="zh-CN" altLang="en-US" sz="2800" dirty="0">
              <a:solidFill>
                <a:srgbClr val="0000CC"/>
              </a:solidFill>
              <a:latin typeface="Times New Roman" panose="02020603050405020304" pitchFamily="18" charset="0"/>
            </a:endParaRPr>
          </a:p>
        </p:txBody>
      </p:sp>
      <p:graphicFrame>
        <p:nvGraphicFramePr>
          <p:cNvPr id="49157" name="Object 8"/>
          <p:cNvGraphicFramePr>
            <a:graphicFrameLocks noChangeAspect="1"/>
          </p:cNvGraphicFramePr>
          <p:nvPr/>
        </p:nvGraphicFramePr>
        <p:xfrm>
          <a:off x="6783388" y="933450"/>
          <a:ext cx="1860550" cy="1463675"/>
        </p:xfrm>
        <a:graphic>
          <a:graphicData uri="http://schemas.openxmlformats.org/presentationml/2006/ole">
            <mc:AlternateContent xmlns:mc="http://schemas.openxmlformats.org/markup-compatibility/2006">
              <mc:Choice xmlns:v="urn:schemas-microsoft-com:vml" Requires="v">
                <p:oleObj spid="_x0000_s105144" name="图片" r:id="rId3" imgW="1085850" imgH="856615" progId="Word.Picture.8">
                  <p:embed/>
                </p:oleObj>
              </mc:Choice>
              <mc:Fallback>
                <p:oleObj name="图片" r:id="rId3" imgW="1085850" imgH="856615" progId="Word.Picture.8">
                  <p:embed/>
                  <p:pic>
                    <p:nvPicPr>
                      <p:cNvPr id="0" name="图片 10514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3388" y="933450"/>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8" name="Text Box 9"/>
          <p:cNvSpPr txBox="1">
            <a:spLocks noChangeArrowheads="1"/>
          </p:cNvSpPr>
          <p:nvPr/>
        </p:nvSpPr>
        <p:spPr bwMode="auto">
          <a:xfrm>
            <a:off x="719138" y="1247775"/>
            <a:ext cx="3529012"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a:solidFill>
                  <a:srgbClr val="000000"/>
                </a:solidFill>
                <a:latin typeface="Times New Roman" panose="02020603050405020304" pitchFamily="18" charset="0"/>
              </a:rPr>
              <a:t>Q</a:t>
            </a:r>
            <a:r>
              <a:rPr kumimoji="1" lang="zh-CN" altLang="en-US" sz="2400">
                <a:solidFill>
                  <a:srgbClr val="000000"/>
                </a:solidFill>
                <a:latin typeface="Times New Roman" panose="02020603050405020304" pitchFamily="18" charset="0"/>
                <a:cs typeface="Times New Roman" panose="02020603050405020304" pitchFamily="18" charset="0"/>
              </a:rPr>
              <a:t>点切线的斜率</a:t>
            </a:r>
            <a:endParaRPr kumimoji="1" lang="zh-CN" altLang="en-US" sz="2400">
              <a:solidFill>
                <a:srgbClr val="000000"/>
              </a:solidFill>
              <a:latin typeface="Times New Roman" panose="02020603050405020304" pitchFamily="18" charset="0"/>
              <a:cs typeface="Times New Roman" panose="02020603050405020304" pitchFamily="18" charset="0"/>
            </a:endParaRPr>
          </a:p>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（电导）：</a:t>
            </a:r>
            <a:endParaRPr kumimoji="1" lang="zh-CN" altLang="en-US" sz="2400" baseline="-30000">
              <a:solidFill>
                <a:srgbClr val="000000"/>
              </a:solidFill>
              <a:latin typeface="Times New Roman" panose="02020603050405020304" pitchFamily="18" charset="0"/>
            </a:endParaRPr>
          </a:p>
        </p:txBody>
      </p:sp>
      <p:graphicFrame>
        <p:nvGraphicFramePr>
          <p:cNvPr id="49159" name="Object 10"/>
          <p:cNvGraphicFramePr>
            <a:graphicFrameLocks noChangeAspect="1"/>
          </p:cNvGraphicFramePr>
          <p:nvPr/>
        </p:nvGraphicFramePr>
        <p:xfrm>
          <a:off x="1368425" y="2200275"/>
          <a:ext cx="1458913" cy="1019175"/>
        </p:xfrm>
        <a:graphic>
          <a:graphicData uri="http://schemas.openxmlformats.org/presentationml/2006/ole">
            <mc:AlternateContent xmlns:mc="http://schemas.openxmlformats.org/markup-compatibility/2006">
              <mc:Choice xmlns:v="urn:schemas-microsoft-com:vml" Requires="v">
                <p:oleObj spid="_x0000_s105145" name="公式" r:id="rId5" imgW="723900" imgH="508000" progId="Equation.3">
                  <p:embed/>
                </p:oleObj>
              </mc:Choice>
              <mc:Fallback>
                <p:oleObj name="公式" r:id="rId5" imgW="723900" imgH="508000" progId="Equation.3">
                  <p:embed/>
                  <p:pic>
                    <p:nvPicPr>
                      <p:cNvPr id="0" name="图片 10514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68425" y="2200275"/>
                        <a:ext cx="1458913"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56438" name="Group 22"/>
          <p:cNvGrpSpPr/>
          <p:nvPr/>
        </p:nvGrpSpPr>
        <p:grpSpPr bwMode="auto">
          <a:xfrm>
            <a:off x="719138" y="3176588"/>
            <a:ext cx="2898775" cy="566737"/>
            <a:chOff x="453" y="2143"/>
            <a:chExt cx="1826" cy="357"/>
          </a:xfrm>
        </p:grpSpPr>
        <p:graphicFrame>
          <p:nvGraphicFramePr>
            <p:cNvPr id="49171" name="Object 14"/>
            <p:cNvGraphicFramePr>
              <a:graphicFrameLocks noChangeAspect="1"/>
            </p:cNvGraphicFramePr>
            <p:nvPr/>
          </p:nvGraphicFramePr>
          <p:xfrm>
            <a:off x="862" y="2181"/>
            <a:ext cx="1417" cy="319"/>
          </p:xfrm>
          <a:graphic>
            <a:graphicData uri="http://schemas.openxmlformats.org/presentationml/2006/ole">
              <mc:AlternateContent xmlns:mc="http://schemas.openxmlformats.org/markup-compatibility/2006">
                <mc:Choice xmlns:v="urn:schemas-microsoft-com:vml" Requires="v">
                  <p:oleObj spid="_x0000_s105146" name="公式" r:id="rId7" imgW="1116965" imgH="254000" progId="Equation.3">
                    <p:embed/>
                  </p:oleObj>
                </mc:Choice>
                <mc:Fallback>
                  <p:oleObj name="公式" r:id="rId7" imgW="1116965" imgH="254000" progId="Equation.3">
                    <p:embed/>
                    <p:pic>
                      <p:nvPicPr>
                        <p:cNvPr id="0" name="图片 10514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2" y="2181"/>
                          <a:ext cx="1417"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72" name="Text Box 15"/>
            <p:cNvSpPr txBox="1">
              <a:spLocks noChangeArrowheads="1"/>
            </p:cNvSpPr>
            <p:nvPr/>
          </p:nvSpPr>
          <p:spPr bwMode="auto">
            <a:xfrm>
              <a:off x="453" y="2143"/>
              <a:ext cx="613" cy="35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由</a:t>
              </a:r>
              <a:endParaRPr kumimoji="1" lang="zh-CN" altLang="en-US" sz="2400" baseline="-30000">
                <a:solidFill>
                  <a:srgbClr val="000000"/>
                </a:solidFill>
                <a:latin typeface="Times New Roman" panose="02020603050405020304" pitchFamily="18" charset="0"/>
              </a:endParaRPr>
            </a:p>
          </p:txBody>
        </p:sp>
      </p:grpSp>
      <p:sp>
        <p:nvSpPr>
          <p:cNvPr id="956432" name="Text Box 16"/>
          <p:cNvSpPr txBox="1">
            <a:spLocks noChangeArrowheads="1"/>
          </p:cNvSpPr>
          <p:nvPr/>
        </p:nvSpPr>
        <p:spPr bwMode="auto">
          <a:xfrm>
            <a:off x="719138" y="3789363"/>
            <a:ext cx="40322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且满足</a:t>
            </a:r>
            <a:r>
              <a:rPr kumimoji="1" lang="en-US" altLang="zh-CN" sz="2400" i="1">
                <a:solidFill>
                  <a:srgbClr val="000000"/>
                </a:solidFill>
                <a:latin typeface="Book Antiqua" panose="0204060205030503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rPr>
              <a:t>D </a:t>
            </a:r>
            <a:r>
              <a:rPr kumimoji="1" lang="en-US" altLang="zh-CN" sz="2400">
                <a:solidFill>
                  <a:srgbClr val="000000"/>
                </a:solidFill>
                <a:latin typeface="Times New Roman" panose="02020603050405020304" pitchFamily="18" charset="0"/>
                <a:ea typeface="宋体" panose="02010600030101010101" pitchFamily="2" charset="-122"/>
              </a:rPr>
              <a:t>&gt;&gt;</a:t>
            </a:r>
            <a:r>
              <a:rPr kumimoji="1" lang="en-US" altLang="zh-CN" sz="2400" i="1">
                <a:solidFill>
                  <a:srgbClr val="000000"/>
                </a:solidFill>
                <a:latin typeface="Times New Roman" panose="02020603050405020304" pitchFamily="18" charset="0"/>
                <a:ea typeface="宋体" panose="02010600030101010101" pitchFamily="2" charset="-122"/>
              </a:rPr>
              <a:t>V</a:t>
            </a:r>
            <a:r>
              <a:rPr kumimoji="1" lang="en-US" altLang="zh-CN" sz="2400" i="1" baseline="-30000">
                <a:solidFill>
                  <a:srgbClr val="000000"/>
                </a:solidFill>
                <a:latin typeface="Times New Roman" panose="02020603050405020304" pitchFamily="18" charset="0"/>
                <a:ea typeface="宋体" panose="02010600030101010101" pitchFamily="2" charset="-122"/>
              </a:rPr>
              <a:t>T </a:t>
            </a:r>
            <a:r>
              <a:rPr kumimoji="1" lang="en-US" altLang="zh-CN" sz="2400">
                <a:solidFill>
                  <a:srgbClr val="000000"/>
                </a:solidFill>
                <a:latin typeface="Times New Roman" panose="02020603050405020304" pitchFamily="18" charset="0"/>
                <a:ea typeface="宋体" panose="02010600030101010101" pitchFamily="2" charset="-122"/>
              </a:rPr>
              <a:t>=26mV</a:t>
            </a:r>
            <a:endParaRPr kumimoji="1" lang="en-US" altLang="zh-CN" sz="2400" baseline="-30000">
              <a:solidFill>
                <a:srgbClr val="000000"/>
              </a:solidFill>
              <a:latin typeface="Times New Roman" panose="02020603050405020304" pitchFamily="18" charset="0"/>
            </a:endParaRPr>
          </a:p>
        </p:txBody>
      </p:sp>
      <p:grpSp>
        <p:nvGrpSpPr>
          <p:cNvPr id="956439" name="Group 23"/>
          <p:cNvGrpSpPr/>
          <p:nvPr/>
        </p:nvGrpSpPr>
        <p:grpSpPr bwMode="auto">
          <a:xfrm>
            <a:off x="719138" y="5345113"/>
            <a:ext cx="4089400" cy="892175"/>
            <a:chOff x="453" y="3113"/>
            <a:chExt cx="2576" cy="562"/>
          </a:xfrm>
        </p:grpSpPr>
        <p:sp>
          <p:nvSpPr>
            <p:cNvPr id="49169" name="Text Box 17"/>
            <p:cNvSpPr txBox="1">
              <a:spLocks noChangeArrowheads="1"/>
            </p:cNvSpPr>
            <p:nvPr/>
          </p:nvSpPr>
          <p:spPr bwMode="auto">
            <a:xfrm>
              <a:off x="453" y="3181"/>
              <a:ext cx="613" cy="35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rPr>
                <a:t>得</a:t>
              </a:r>
              <a:endParaRPr kumimoji="1" lang="zh-CN" altLang="en-US" sz="2400" baseline="-30000">
                <a:solidFill>
                  <a:srgbClr val="000000"/>
                </a:solidFill>
                <a:latin typeface="Times New Roman" panose="02020603050405020304" pitchFamily="18" charset="0"/>
              </a:endParaRPr>
            </a:p>
          </p:txBody>
        </p:sp>
        <p:graphicFrame>
          <p:nvGraphicFramePr>
            <p:cNvPr id="49170" name="Object 18"/>
            <p:cNvGraphicFramePr>
              <a:graphicFrameLocks noChangeAspect="1"/>
            </p:cNvGraphicFramePr>
            <p:nvPr/>
          </p:nvGraphicFramePr>
          <p:xfrm>
            <a:off x="862" y="3113"/>
            <a:ext cx="2167" cy="562"/>
          </p:xfrm>
          <a:graphic>
            <a:graphicData uri="http://schemas.openxmlformats.org/presentationml/2006/ole">
              <mc:AlternateContent xmlns:mc="http://schemas.openxmlformats.org/markup-compatibility/2006">
                <mc:Choice xmlns:v="urn:schemas-microsoft-com:vml" Requires="v">
                  <p:oleObj spid="_x0000_s105147" name="Equation" r:id="rId9" imgW="1714500" imgH="444500" progId="Equation.DSMT4">
                    <p:embed/>
                  </p:oleObj>
                </mc:Choice>
                <mc:Fallback>
                  <p:oleObj name="Equation" r:id="rId9" imgW="1714500" imgH="444500" progId="Equation.DSMT4">
                    <p:embed/>
                    <p:pic>
                      <p:nvPicPr>
                        <p:cNvPr id="0" name="图片 10514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2" y="3113"/>
                          <a:ext cx="2167" cy="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56436" name="Text Box 20"/>
          <p:cNvSpPr txBox="1">
            <a:spLocks noChangeArrowheads="1"/>
          </p:cNvSpPr>
          <p:nvPr/>
        </p:nvSpPr>
        <p:spPr bwMode="auto">
          <a:xfrm>
            <a:off x="5113338" y="5526088"/>
            <a:ext cx="35306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（常温下，</a:t>
            </a:r>
            <a:r>
              <a:rPr kumimoji="1" lang="en-US" altLang="zh-CN" sz="2400" i="1">
                <a:solidFill>
                  <a:srgbClr val="000000"/>
                </a:solidFill>
                <a:latin typeface="Times New Roman" panose="02020603050405020304" pitchFamily="18" charset="0"/>
                <a:cs typeface="Times New Roman" panose="02020603050405020304" pitchFamily="18" charset="0"/>
              </a:rPr>
              <a:t>T</a:t>
            </a:r>
            <a:r>
              <a:rPr kumimoji="1" lang="en-US" altLang="zh-CN" sz="2400">
                <a:solidFill>
                  <a:srgbClr val="000000"/>
                </a:solidFill>
                <a:latin typeface="Times New Roman" panose="02020603050405020304" pitchFamily="18" charset="0"/>
                <a:cs typeface="Times New Roman" panose="02020603050405020304" pitchFamily="18" charset="0"/>
              </a:rPr>
              <a:t>=300K</a:t>
            </a:r>
            <a:r>
              <a:rPr kumimoji="1" lang="zh-CN" altLang="en-US" sz="2400">
                <a:solidFill>
                  <a:srgbClr val="000000"/>
                </a:solidFill>
                <a:latin typeface="Times New Roman" panose="02020603050405020304" pitchFamily="18" charset="0"/>
                <a:cs typeface="Times New Roman" panose="02020603050405020304" pitchFamily="18" charset="0"/>
              </a:rPr>
              <a:t>）</a:t>
            </a:r>
            <a:r>
              <a:rPr kumimoji="1" lang="zh-CN" altLang="en-US" sz="2400" baseline="-30000">
                <a:solidFill>
                  <a:srgbClr val="000000"/>
                </a:solidFill>
                <a:latin typeface="Times New Roman" panose="02020603050405020304" pitchFamily="18" charset="0"/>
                <a:cs typeface="Times New Roman" panose="02020603050405020304" pitchFamily="18" charset="0"/>
              </a:rPr>
              <a:t> </a:t>
            </a:r>
            <a:endParaRPr kumimoji="1" lang="zh-CN" altLang="en-US" sz="2400" baseline="-30000">
              <a:solidFill>
                <a:srgbClr val="000000"/>
              </a:solidFill>
              <a:latin typeface="Times New Roman" panose="02020603050405020304" pitchFamily="18" charset="0"/>
              <a:cs typeface="Times New Roman" panose="02020603050405020304" pitchFamily="18" charset="0"/>
            </a:endParaRPr>
          </a:p>
        </p:txBody>
      </p:sp>
      <p:sp>
        <p:nvSpPr>
          <p:cNvPr id="956437" name="Text Box 21"/>
          <p:cNvSpPr txBox="1">
            <a:spLocks noChangeArrowheads="1"/>
          </p:cNvSpPr>
          <p:nvPr/>
        </p:nvSpPr>
        <p:spPr bwMode="auto">
          <a:xfrm>
            <a:off x="5832475" y="4433888"/>
            <a:ext cx="3055938" cy="831850"/>
          </a:xfrm>
          <a:prstGeom prst="rect">
            <a:avLst/>
          </a:prstGeom>
          <a:solidFill>
            <a:srgbClr val="CCFFCC"/>
          </a:solidFill>
          <a:ln w="9525">
            <a:solidFill>
              <a:srgbClr val="FF0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en-US" altLang="zh-CN" sz="2000" i="1">
                <a:latin typeface="Times New Roman" panose="02020603050405020304" pitchFamily="18" charset="0"/>
              </a:rPr>
              <a:t>Q</a:t>
            </a:r>
            <a:r>
              <a:rPr kumimoji="1" lang="zh-CN" altLang="en-US" sz="2000">
                <a:latin typeface="Times New Roman" panose="02020603050405020304" pitchFamily="18" charset="0"/>
              </a:rPr>
              <a:t>点称为</a:t>
            </a:r>
            <a:r>
              <a:rPr kumimoji="1" lang="zh-CN" altLang="en-US" sz="2000">
                <a:solidFill>
                  <a:srgbClr val="FF0000"/>
                </a:solidFill>
                <a:latin typeface="Times New Roman" panose="02020603050405020304" pitchFamily="18" charset="0"/>
              </a:rPr>
              <a:t>静态工作点</a:t>
            </a:r>
            <a:r>
              <a:rPr kumimoji="1" lang="zh-CN" altLang="en-US" sz="2000">
                <a:latin typeface="Times New Roman" panose="02020603050405020304" pitchFamily="18" charset="0"/>
              </a:rPr>
              <a:t> ，反映直流时的工作状态。</a:t>
            </a:r>
            <a:endParaRPr kumimoji="1" lang="zh-CN" altLang="en-US" sz="2000">
              <a:latin typeface="Times New Roman" panose="02020603050405020304" pitchFamily="18" charset="0"/>
            </a:endParaRPr>
          </a:p>
        </p:txBody>
      </p:sp>
      <p:graphicFrame>
        <p:nvGraphicFramePr>
          <p:cNvPr id="2" name="对象 1"/>
          <p:cNvGraphicFramePr>
            <a:graphicFrameLocks noChangeAspect="1"/>
          </p:cNvGraphicFramePr>
          <p:nvPr/>
        </p:nvGraphicFramePr>
        <p:xfrm>
          <a:off x="503238" y="4392613"/>
          <a:ext cx="1497012" cy="889000"/>
        </p:xfrm>
        <a:graphic>
          <a:graphicData uri="http://schemas.openxmlformats.org/presentationml/2006/ole">
            <mc:AlternateContent xmlns:mc="http://schemas.openxmlformats.org/markup-compatibility/2006">
              <mc:Choice xmlns:v="urn:schemas-microsoft-com:vml" Requires="v">
                <p:oleObj spid="_x0000_s105148" name="公式" r:id="rId11" imgW="685800" imgH="406400" progId="Equation.3">
                  <p:embed/>
                </p:oleObj>
              </mc:Choice>
              <mc:Fallback>
                <p:oleObj name="公式" r:id="rId11" imgW="685800" imgH="406400" progId="Equation.3">
                  <p:embed/>
                  <p:pic>
                    <p:nvPicPr>
                      <p:cNvPr id="0" name="图片 10514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03238" y="4392613"/>
                        <a:ext cx="1497012"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1962150" y="4400550"/>
          <a:ext cx="1700213" cy="887413"/>
        </p:xfrm>
        <a:graphic>
          <a:graphicData uri="http://schemas.openxmlformats.org/presentationml/2006/ole">
            <mc:AlternateContent xmlns:mc="http://schemas.openxmlformats.org/markup-compatibility/2006">
              <mc:Choice xmlns:v="urn:schemas-microsoft-com:vml" Requires="v">
                <p:oleObj spid="_x0000_s105149" name="公式" r:id="rId13" imgW="850265" imgH="444500" progId="Equation.3">
                  <p:embed/>
                </p:oleObj>
              </mc:Choice>
              <mc:Fallback>
                <p:oleObj name="公式" r:id="rId13" imgW="850265" imgH="444500" progId="Equation.3">
                  <p:embed/>
                  <p:pic>
                    <p:nvPicPr>
                      <p:cNvPr id="0" name="图片 10514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962150" y="4400550"/>
                        <a:ext cx="1700213"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4679950" y="4386263"/>
          <a:ext cx="863600" cy="914400"/>
        </p:xfrm>
        <a:graphic>
          <a:graphicData uri="http://schemas.openxmlformats.org/presentationml/2006/ole">
            <mc:AlternateContent xmlns:mc="http://schemas.openxmlformats.org/markup-compatibility/2006">
              <mc:Choice xmlns:v="urn:schemas-microsoft-com:vml" Requires="v">
                <p:oleObj spid="_x0000_s105150" name="公式" r:id="rId15" imgW="431800" imgH="457200" progId="Equation.3">
                  <p:embed/>
                </p:oleObj>
              </mc:Choice>
              <mc:Fallback>
                <p:oleObj name="公式" r:id="rId15" imgW="431800" imgH="457200" progId="Equation.3">
                  <p:embed/>
                  <p:pic>
                    <p:nvPicPr>
                      <p:cNvPr id="0" name="图片 10514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79950" y="4386263"/>
                        <a:ext cx="863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 name="对象 19"/>
          <p:cNvGraphicFramePr>
            <a:graphicFrameLocks noChangeAspect="1"/>
          </p:cNvGraphicFramePr>
          <p:nvPr/>
        </p:nvGraphicFramePr>
        <p:xfrm>
          <a:off x="3671888" y="4405313"/>
          <a:ext cx="963612" cy="862012"/>
        </p:xfrm>
        <a:graphic>
          <a:graphicData uri="http://schemas.openxmlformats.org/presentationml/2006/ole">
            <mc:AlternateContent xmlns:mc="http://schemas.openxmlformats.org/markup-compatibility/2006">
              <mc:Choice xmlns:v="urn:schemas-microsoft-com:vml" Requires="v">
                <p:oleObj spid="_x0000_s105151" name="Equation" r:id="rId17" imgW="482600" imgH="431800" progId="Equation.DSMT4">
                  <p:embed/>
                </p:oleObj>
              </mc:Choice>
              <mc:Fallback>
                <p:oleObj name="Equation" r:id="rId17" imgW="482600" imgH="431800" progId="Equation.DSMT4">
                  <p:embed/>
                  <p:pic>
                    <p:nvPicPr>
                      <p:cNvPr id="0" name="图片 1051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671888" y="4405313"/>
                        <a:ext cx="963612" cy="862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7"/>
          <p:cNvSpPr>
            <a:spLocks noChangeArrowheads="1"/>
          </p:cNvSpPr>
          <p:nvPr/>
        </p:nvSpPr>
        <p:spPr bwMode="auto">
          <a:xfrm>
            <a:off x="647564" y="80709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56438"/>
                                        </p:tgtEl>
                                        <p:attrNameLst>
                                          <p:attrName>style.visibility</p:attrName>
                                        </p:attrNameLst>
                                      </p:cBhvr>
                                      <p:to>
                                        <p:strVal val="visible"/>
                                      </p:to>
                                    </p:set>
                                    <p:animEffect transition="in" filter="strips(downRight)">
                                      <p:cBhvr>
                                        <p:cTn id="7" dur="500"/>
                                        <p:tgtEl>
                                          <p:spTgt spid="956438"/>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6432"/>
                                        </p:tgtEl>
                                        <p:attrNameLst>
                                          <p:attrName>style.visibility</p:attrName>
                                        </p:attrNameLst>
                                      </p:cBhvr>
                                      <p:to>
                                        <p:strVal val="visible"/>
                                      </p:to>
                                    </p:set>
                                    <p:animEffect transition="in" filter="strips(downRight)">
                                      <p:cBhvr>
                                        <p:cTn id="12" dur="500"/>
                                        <p:tgtEl>
                                          <p:spTgt spid="956432"/>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trips(downRight)">
                                      <p:cBhvr>
                                        <p:cTn id="16" dur="500"/>
                                        <p:tgtEl>
                                          <p:spTgt spid="2"/>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strips(downRight)">
                                      <p:cBhvr>
                                        <p:cTn id="21" dur="500"/>
                                        <p:tgtEl>
                                          <p:spTgt spid="3"/>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strips(downRight)">
                                      <p:cBhvr>
                                        <p:cTn id="26" dur="500"/>
                                        <p:tgtEl>
                                          <p:spTgt spid="20"/>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strips(downRight)">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956437"/>
                                        </p:tgtEl>
                                        <p:attrNameLst>
                                          <p:attrName>style.visibility</p:attrName>
                                        </p:attrNameLst>
                                      </p:cBhvr>
                                      <p:to>
                                        <p:strVal val="visible"/>
                                      </p:to>
                                    </p:set>
                                    <p:animEffect transition="in" filter="strips(downRight)">
                                      <p:cBhvr>
                                        <p:cTn id="36" dur="500"/>
                                        <p:tgtEl>
                                          <p:spTgt spid="956437"/>
                                        </p:tgtEl>
                                      </p:cBhvr>
                                    </p:animEffect>
                                  </p:childTnLst>
                                </p:cTn>
                              </p:par>
                            </p:childTnLst>
                          </p:cTn>
                        </p:par>
                      </p:childTnLst>
                    </p:cTn>
                  </p:par>
                  <p:par>
                    <p:cTn id="37" fill="hold">
                      <p:stCondLst>
                        <p:cond delay="indefinite"/>
                      </p:stCondLst>
                      <p:childTnLst>
                        <p:par>
                          <p:cTn id="38" fill="hold">
                            <p:stCondLst>
                              <p:cond delay="0"/>
                            </p:stCondLst>
                            <p:childTnLst>
                              <p:par>
                                <p:cTn id="39" presetID="18" presetClass="entr" presetSubtype="6" fill="hold" nodeType="clickEffect">
                                  <p:stCondLst>
                                    <p:cond delay="0"/>
                                  </p:stCondLst>
                                  <p:childTnLst>
                                    <p:set>
                                      <p:cBhvr>
                                        <p:cTn id="40" dur="1" fill="hold">
                                          <p:stCondLst>
                                            <p:cond delay="0"/>
                                          </p:stCondLst>
                                        </p:cTn>
                                        <p:tgtEl>
                                          <p:spTgt spid="956439"/>
                                        </p:tgtEl>
                                        <p:attrNameLst>
                                          <p:attrName>style.visibility</p:attrName>
                                        </p:attrNameLst>
                                      </p:cBhvr>
                                      <p:to>
                                        <p:strVal val="visible"/>
                                      </p:to>
                                    </p:set>
                                    <p:animEffect transition="in" filter="strips(downRight)">
                                      <p:cBhvr>
                                        <p:cTn id="41" dur="500"/>
                                        <p:tgtEl>
                                          <p:spTgt spid="956439"/>
                                        </p:tgtEl>
                                      </p:cBhvr>
                                    </p:animEffect>
                                  </p:childTnLst>
                                </p:cTn>
                              </p:par>
                            </p:childTnLst>
                          </p:cTn>
                        </p:par>
                        <p:par>
                          <p:cTn id="42" fill="hold">
                            <p:stCondLst>
                              <p:cond delay="500"/>
                            </p:stCondLst>
                            <p:childTnLst>
                              <p:par>
                                <p:cTn id="43" presetID="18" presetClass="entr" presetSubtype="6" fill="hold" grpId="0" nodeType="afterEffect">
                                  <p:stCondLst>
                                    <p:cond delay="0"/>
                                  </p:stCondLst>
                                  <p:childTnLst>
                                    <p:set>
                                      <p:cBhvr>
                                        <p:cTn id="44" dur="1" fill="hold">
                                          <p:stCondLst>
                                            <p:cond delay="0"/>
                                          </p:stCondLst>
                                        </p:cTn>
                                        <p:tgtEl>
                                          <p:spTgt spid="956436"/>
                                        </p:tgtEl>
                                        <p:attrNameLst>
                                          <p:attrName>style.visibility</p:attrName>
                                        </p:attrNameLst>
                                      </p:cBhvr>
                                      <p:to>
                                        <p:strVal val="visible"/>
                                      </p:to>
                                    </p:set>
                                    <p:animEffect transition="in" filter="strips(downRight)">
                                      <p:cBhvr>
                                        <p:cTn id="45" dur="500"/>
                                        <p:tgtEl>
                                          <p:spTgt spid="9564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6432" grpId="0"/>
      <p:bldP spid="956436" grpId="0"/>
      <p:bldP spid="956437"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81" name="Object 8"/>
          <p:cNvGraphicFramePr>
            <a:graphicFrameLocks noChangeAspect="1"/>
          </p:cNvGraphicFramePr>
          <p:nvPr/>
        </p:nvGraphicFramePr>
        <p:xfrm>
          <a:off x="6783388" y="933450"/>
          <a:ext cx="1860550" cy="1463675"/>
        </p:xfrm>
        <a:graphic>
          <a:graphicData uri="http://schemas.openxmlformats.org/presentationml/2006/ole">
            <mc:AlternateContent xmlns:mc="http://schemas.openxmlformats.org/markup-compatibility/2006">
              <mc:Choice xmlns:v="urn:schemas-microsoft-com:vml" Requires="v">
                <p:oleObj spid="_x0000_s105705" name="图片" r:id="rId1" imgW="1085850" imgH="856615" progId="Word.Picture.8">
                  <p:embed/>
                </p:oleObj>
              </mc:Choice>
              <mc:Fallback>
                <p:oleObj name="图片" r:id="rId1" imgW="1085850" imgH="856615" progId="Word.Picture.8">
                  <p:embed/>
                  <p:pic>
                    <p:nvPicPr>
                      <p:cNvPr id="0" name="图片 10570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3388" y="933450"/>
                        <a:ext cx="1860550"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0182" name="Object 18"/>
          <p:cNvGraphicFramePr>
            <a:graphicFrameLocks noChangeAspect="1"/>
          </p:cNvGraphicFramePr>
          <p:nvPr/>
        </p:nvGraphicFramePr>
        <p:xfrm>
          <a:off x="523875" y="2960688"/>
          <a:ext cx="3440113" cy="892175"/>
        </p:xfrm>
        <a:graphic>
          <a:graphicData uri="http://schemas.openxmlformats.org/presentationml/2006/ole">
            <mc:AlternateContent xmlns:mc="http://schemas.openxmlformats.org/markup-compatibility/2006">
              <mc:Choice xmlns:v="urn:schemas-microsoft-com:vml" Requires="v">
                <p:oleObj spid="_x0000_s105706" name="Equation" r:id="rId3" imgW="1714500" imgH="444500" progId="Equation.DSMT4">
                  <p:embed/>
                </p:oleObj>
              </mc:Choice>
              <mc:Fallback>
                <p:oleObj name="Equation" r:id="rId3" imgW="1714500" imgH="444500" progId="Equation.DSMT4">
                  <p:embed/>
                  <p:pic>
                    <p:nvPicPr>
                      <p:cNvPr id="0" name="图片 10570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75" y="2960688"/>
                        <a:ext cx="3440113"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0183" name="Text Box 3"/>
          <p:cNvSpPr txBox="1">
            <a:spLocks noChangeArrowheads="1"/>
          </p:cNvSpPr>
          <p:nvPr/>
        </p:nvSpPr>
        <p:spPr bwMode="auto">
          <a:xfrm>
            <a:off x="576263" y="3998913"/>
            <a:ext cx="8212137" cy="16256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en-US" altLang="zh-CN" sz="2400" dirty="0">
                <a:solidFill>
                  <a:srgbClr val="800000"/>
                </a:solidFill>
                <a:ea typeface="楷体_GB2312"/>
                <a:cs typeface="楷体_GB2312"/>
              </a:rPr>
              <a:t> </a:t>
            </a:r>
            <a:r>
              <a:rPr kumimoji="1" lang="zh-CN" altLang="en-US" sz="2400" dirty="0">
                <a:solidFill>
                  <a:srgbClr val="800000"/>
                </a:solidFill>
                <a:ea typeface="楷体_GB2312"/>
                <a:cs typeface="楷体_GB2312"/>
              </a:rPr>
              <a:t>特别注意：</a:t>
            </a:r>
            <a:endParaRPr kumimoji="1" lang="zh-CN" altLang="en-US" sz="2400" dirty="0">
              <a:solidFill>
                <a:srgbClr val="800000"/>
              </a:solidFill>
              <a:ea typeface="楷体_GB2312"/>
              <a:cs typeface="楷体_GB2312"/>
            </a:endParaRPr>
          </a:p>
          <a:p>
            <a:pPr eaLnBrk="1" hangingPunct="1">
              <a:lnSpc>
                <a:spcPct val="140000"/>
              </a:lnSpc>
              <a:buClr>
                <a:srgbClr val="336699"/>
              </a:buClr>
              <a:buFont typeface="Wingdings" panose="05000000000000000000" pitchFamily="2" charset="2"/>
              <a:buChar char="§"/>
            </a:pPr>
            <a:r>
              <a:rPr kumimoji="1" lang="zh-CN" altLang="en-US" sz="2400" dirty="0">
                <a:solidFill>
                  <a:srgbClr val="800000"/>
                </a:solidFill>
                <a:ea typeface="楷体_GB2312"/>
                <a:cs typeface="楷体_GB2312"/>
              </a:rPr>
              <a:t> 小信号模型中的微变电阻</a:t>
            </a:r>
            <a:r>
              <a:rPr kumimoji="1" lang="en-US" altLang="zh-CN" sz="2400" i="1" dirty="0" err="1">
                <a:solidFill>
                  <a:srgbClr val="800000"/>
                </a:solidFill>
                <a:ea typeface="楷体_GB2312"/>
                <a:cs typeface="楷体_GB2312"/>
              </a:rPr>
              <a:t>r</a:t>
            </a:r>
            <a:r>
              <a:rPr kumimoji="1" lang="en-US" altLang="zh-CN" sz="2400" baseline="-30000" dirty="0" err="1">
                <a:solidFill>
                  <a:srgbClr val="800000"/>
                </a:solidFill>
                <a:ea typeface="楷体_GB2312"/>
                <a:cs typeface="楷体_GB2312"/>
              </a:rPr>
              <a:t>d</a:t>
            </a:r>
            <a:r>
              <a:rPr kumimoji="1" lang="zh-CN" altLang="en-US" sz="2400" dirty="0">
                <a:solidFill>
                  <a:srgbClr val="800000"/>
                </a:solidFill>
                <a:ea typeface="楷体_GB2312"/>
                <a:cs typeface="楷体_GB2312"/>
              </a:rPr>
              <a:t>与静态工作点</a:t>
            </a:r>
            <a:r>
              <a:rPr kumimoji="1" lang="en-US" altLang="zh-CN" sz="2400" i="1" dirty="0">
                <a:solidFill>
                  <a:srgbClr val="800000"/>
                </a:solidFill>
                <a:ea typeface="楷体_GB2312"/>
                <a:cs typeface="楷体_GB2312"/>
              </a:rPr>
              <a:t>Q</a:t>
            </a:r>
            <a:r>
              <a:rPr kumimoji="1" lang="zh-CN" altLang="en-US" sz="2400" dirty="0">
                <a:solidFill>
                  <a:srgbClr val="800000"/>
                </a:solidFill>
                <a:ea typeface="楷体_GB2312"/>
                <a:cs typeface="楷体_GB2312"/>
              </a:rPr>
              <a:t>有关。</a:t>
            </a:r>
            <a:endParaRPr kumimoji="1" lang="zh-CN" altLang="en-US" sz="2400" dirty="0">
              <a:solidFill>
                <a:srgbClr val="800000"/>
              </a:solidFill>
              <a:ea typeface="楷体_GB2312"/>
              <a:cs typeface="楷体_GB2312"/>
            </a:endParaRPr>
          </a:p>
          <a:p>
            <a:pPr eaLnBrk="1" hangingPunct="1">
              <a:lnSpc>
                <a:spcPct val="140000"/>
              </a:lnSpc>
              <a:buClr>
                <a:srgbClr val="336699"/>
              </a:buClr>
              <a:buFont typeface="Wingdings" panose="05000000000000000000" pitchFamily="2" charset="2"/>
              <a:buChar char="§"/>
            </a:pPr>
            <a:r>
              <a:rPr kumimoji="1" lang="zh-CN" altLang="en-US" sz="2400" dirty="0">
                <a:solidFill>
                  <a:srgbClr val="800000"/>
                </a:solidFill>
                <a:ea typeface="楷体_GB2312"/>
                <a:cs typeface="楷体_GB2312"/>
              </a:rPr>
              <a:t> 该模型用于二极管处于正向偏置条件下，且</a:t>
            </a:r>
            <a:r>
              <a:rPr kumimoji="1" lang="en-US" altLang="zh-CN" sz="2400" i="1" dirty="0" err="1">
                <a:solidFill>
                  <a:srgbClr val="800000"/>
                </a:solidFill>
                <a:ea typeface="楷体_GB2312"/>
                <a:cs typeface="楷体_GB2312"/>
              </a:rPr>
              <a:t>v</a:t>
            </a:r>
            <a:r>
              <a:rPr kumimoji="1" lang="en-US" altLang="zh-CN" sz="2400" baseline="-30000" dirty="0" err="1">
                <a:solidFill>
                  <a:srgbClr val="800000"/>
                </a:solidFill>
                <a:ea typeface="楷体_GB2312"/>
                <a:cs typeface="楷体_GB2312"/>
              </a:rPr>
              <a:t>D</a:t>
            </a:r>
            <a:r>
              <a:rPr kumimoji="1" lang="en-US" altLang="zh-CN" sz="2400" dirty="0">
                <a:solidFill>
                  <a:srgbClr val="800000"/>
                </a:solidFill>
                <a:ea typeface="楷体_GB2312"/>
                <a:cs typeface="楷体_GB2312"/>
              </a:rPr>
              <a:t>&gt;&gt;</a:t>
            </a:r>
            <a:r>
              <a:rPr kumimoji="1" lang="en-US" altLang="zh-CN" sz="2400" i="1" dirty="0">
                <a:solidFill>
                  <a:srgbClr val="800000"/>
                </a:solidFill>
                <a:ea typeface="楷体_GB2312"/>
                <a:cs typeface="楷体_GB2312"/>
              </a:rPr>
              <a:t>V</a:t>
            </a:r>
            <a:r>
              <a:rPr kumimoji="1" lang="en-US" altLang="zh-CN" sz="2400" i="1" baseline="-30000" dirty="0">
                <a:solidFill>
                  <a:srgbClr val="800000"/>
                </a:solidFill>
                <a:ea typeface="楷体_GB2312"/>
                <a:cs typeface="楷体_GB2312"/>
              </a:rPr>
              <a:t>T</a:t>
            </a:r>
            <a:r>
              <a:rPr kumimoji="1" lang="en-US" altLang="zh-CN" sz="2400" dirty="0">
                <a:solidFill>
                  <a:srgbClr val="800000"/>
                </a:solidFill>
                <a:ea typeface="楷体_GB2312"/>
                <a:cs typeface="楷体_GB2312"/>
              </a:rPr>
              <a:t> </a:t>
            </a:r>
            <a:r>
              <a:rPr kumimoji="1" lang="zh-CN" altLang="en-US" sz="2400" dirty="0">
                <a:solidFill>
                  <a:srgbClr val="800000"/>
                </a:solidFill>
                <a:ea typeface="楷体_GB2312"/>
                <a:cs typeface="楷体_GB2312"/>
              </a:rPr>
              <a:t>。 </a:t>
            </a:r>
            <a:endParaRPr kumimoji="1" lang="zh-CN" altLang="en-US" sz="2400" dirty="0">
              <a:solidFill>
                <a:srgbClr val="800000"/>
              </a:solidFill>
              <a:ea typeface="楷体_GB2312"/>
              <a:cs typeface="楷体_GB2312"/>
            </a:endParaRPr>
          </a:p>
        </p:txBody>
      </p:sp>
      <p:sp>
        <p:nvSpPr>
          <p:cNvPr id="8" name="Rectangle 4"/>
          <p:cNvSpPr>
            <a:spLocks noChangeArrowheads="1"/>
          </p:cNvSpPr>
          <p:nvPr/>
        </p:nvSpPr>
        <p:spPr bwMode="auto">
          <a:xfrm>
            <a:off x="1042988" y="133472"/>
            <a:ext cx="24368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1.  </a:t>
            </a:r>
            <a:r>
              <a:rPr lang="zh-CN" altLang="en-US" sz="2800" dirty="0">
                <a:solidFill>
                  <a:srgbClr val="0000CC"/>
                </a:solidFill>
                <a:latin typeface="Times New Roman" panose="02020603050405020304" pitchFamily="18" charset="0"/>
              </a:rPr>
              <a:t>二极管模型</a:t>
            </a:r>
            <a:endParaRPr lang="zh-CN" altLang="en-US" sz="2800" dirty="0">
              <a:solidFill>
                <a:srgbClr val="0000CC"/>
              </a:solidFill>
              <a:latin typeface="Times New Roman" panose="02020603050405020304" pitchFamily="18" charset="0"/>
            </a:endParaRPr>
          </a:p>
        </p:txBody>
      </p:sp>
      <p:sp>
        <p:nvSpPr>
          <p:cNvPr id="9" name="Rectangle 7"/>
          <p:cNvSpPr>
            <a:spLocks noChangeArrowheads="1"/>
          </p:cNvSpPr>
          <p:nvPr/>
        </p:nvSpPr>
        <p:spPr bwMode="auto">
          <a:xfrm>
            <a:off x="647564" y="807095"/>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小</a:t>
            </a:r>
            <a:r>
              <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信号</a:t>
            </a:r>
            <a:r>
              <a:rPr lang="zh-CN" altLang="en-US" sz="2400" b="1"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模型</a:t>
            </a:r>
            <a:endParaRPr lang="zh-CN" altLang="en-US" sz="24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0" name="对象 9"/>
          <p:cNvGraphicFramePr>
            <a:graphicFrameLocks noChangeAspect="1"/>
          </p:cNvGraphicFramePr>
          <p:nvPr/>
        </p:nvGraphicFramePr>
        <p:xfrm>
          <a:off x="3965056" y="921917"/>
          <a:ext cx="3199232" cy="3047143"/>
        </p:xfrm>
        <a:graphic>
          <a:graphicData uri="http://schemas.openxmlformats.org/presentationml/2006/ole">
            <mc:AlternateContent xmlns:mc="http://schemas.openxmlformats.org/markup-compatibility/2006">
              <mc:Choice xmlns:v="urn:schemas-microsoft-com:vml" Requires="v">
                <p:oleObj spid="_x0000_s105707" name="Picture" r:id="rId5" imgW="1877695" imgH="1787525" progId="Word.Picture.8">
                  <p:embed/>
                </p:oleObj>
              </mc:Choice>
              <mc:Fallback>
                <p:oleObj name="Picture" r:id="rId5" imgW="1877695" imgH="1787525" progId="Word.Picture.8">
                  <p:embed/>
                  <p:pic>
                    <p:nvPicPr>
                      <p:cNvPr id="0" name="图片 10570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5056" y="921917"/>
                        <a:ext cx="3199232" cy="304714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40"/>
          <p:cNvGraphicFramePr>
            <a:graphicFrameLocks noChangeAspect="1"/>
          </p:cNvGraphicFramePr>
          <p:nvPr/>
        </p:nvGraphicFramePr>
        <p:xfrm>
          <a:off x="3095625" y="1233488"/>
          <a:ext cx="5834063" cy="3689350"/>
        </p:xfrm>
        <a:graphic>
          <a:graphicData uri="http://schemas.openxmlformats.org/presentationml/2006/ole">
            <mc:AlternateContent xmlns:mc="http://schemas.openxmlformats.org/markup-compatibility/2006">
              <mc:Choice xmlns:v="urn:schemas-microsoft-com:vml" Requires="v">
                <p:oleObj spid="_x0000_s76956" name="图片" r:id="rId1" imgW="2905760" imgH="2062480" progId="Word.Picture.8">
                  <p:embed/>
                </p:oleObj>
              </mc:Choice>
              <mc:Fallback>
                <p:oleObj name="图片" r:id="rId1" imgW="2905760" imgH="2062480" progId="Word.Picture.8">
                  <p:embed/>
                  <p:pic>
                    <p:nvPicPr>
                      <p:cNvPr id="0" name="图片 76955"/>
                      <p:cNvPicPr>
                        <a:picLocks noChangeAspect="1" noChangeArrowheads="1"/>
                      </p:cNvPicPr>
                      <p:nvPr/>
                    </p:nvPicPr>
                    <p:blipFill>
                      <a:blip r:embed="rId2">
                        <a:extLst>
                          <a:ext uri="{28A0092B-C50C-407E-A947-70E740481C1C}">
                            <a14:useLocalDpi xmlns:a14="http://schemas.microsoft.com/office/drawing/2010/main" val="0"/>
                          </a:ext>
                        </a:extLst>
                      </a:blip>
                      <a:srcRect t="3481" b="7135"/>
                      <a:stretch>
                        <a:fillRect/>
                      </a:stretch>
                    </p:blipFill>
                    <p:spPr bwMode="auto">
                      <a:xfrm>
                        <a:off x="3095625" y="1233488"/>
                        <a:ext cx="5834063"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Rectangle 32"/>
          <p:cNvSpPr>
            <a:spLocks noChangeArrowheads="1"/>
          </p:cNvSpPr>
          <p:nvPr/>
        </p:nvSpPr>
        <p:spPr bwMode="auto">
          <a:xfrm>
            <a:off x="503238" y="745540"/>
            <a:ext cx="39608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2. </a:t>
            </a:r>
            <a:r>
              <a:rPr lang="zh-CN" altLang="en-US" sz="2800" dirty="0">
                <a:solidFill>
                  <a:srgbClr val="CC0000"/>
                </a:solidFill>
                <a:latin typeface="Times New Roman" panose="02020603050405020304" pitchFamily="18" charset="0"/>
              </a:rPr>
              <a:t>半导体</a:t>
            </a:r>
            <a:r>
              <a:rPr lang="zh-CN" altLang="en-US" sz="2800" dirty="0" smtClean="0">
                <a:solidFill>
                  <a:srgbClr val="CC0000"/>
                </a:solidFill>
                <a:latin typeface="Times New Roman" panose="02020603050405020304" pitchFamily="18" charset="0"/>
              </a:rPr>
              <a:t>的晶体结构</a:t>
            </a:r>
            <a:endParaRPr lang="zh-CN" altLang="en-US" sz="2800" dirty="0">
              <a:solidFill>
                <a:srgbClr val="CC0000"/>
              </a:solidFill>
              <a:latin typeface="Times New Roman" panose="02020603050405020304" pitchFamily="18" charset="0"/>
            </a:endParaRPr>
          </a:p>
        </p:txBody>
      </p:sp>
      <p:graphicFrame>
        <p:nvGraphicFramePr>
          <p:cNvPr id="7173" name="Object 33"/>
          <p:cNvGraphicFramePr>
            <a:graphicFrameLocks noChangeAspect="1"/>
          </p:cNvGraphicFramePr>
          <p:nvPr/>
        </p:nvGraphicFramePr>
        <p:xfrm>
          <a:off x="1042988" y="2552700"/>
          <a:ext cx="1295400" cy="1314450"/>
        </p:xfrm>
        <a:graphic>
          <a:graphicData uri="http://schemas.openxmlformats.org/presentationml/2006/ole">
            <mc:AlternateContent xmlns:mc="http://schemas.openxmlformats.org/markup-compatibility/2006">
              <mc:Choice xmlns:v="urn:schemas-microsoft-com:vml" Requires="v">
                <p:oleObj spid="_x0000_s76957" name="图片" r:id="rId3" imgW="648970" imgH="658495" progId="Word.Picture.8">
                  <p:embed/>
                </p:oleObj>
              </mc:Choice>
              <mc:Fallback>
                <p:oleObj name="图片" r:id="rId3" imgW="648970" imgH="658495" progId="Word.Picture.8">
                  <p:embed/>
                  <p:pic>
                    <p:nvPicPr>
                      <p:cNvPr id="0" name="图片 7695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552700"/>
                        <a:ext cx="1295400" cy="131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4" name="Rectangle 37"/>
          <p:cNvSpPr>
            <a:spLocks noChangeArrowheads="1"/>
          </p:cNvSpPr>
          <p:nvPr/>
        </p:nvSpPr>
        <p:spPr bwMode="auto">
          <a:xfrm>
            <a:off x="503238" y="2009775"/>
            <a:ext cx="259238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楷体_GB2312"/>
              </a:rPr>
              <a:t>硅原子结构简化模型</a:t>
            </a:r>
            <a:endParaRPr kumimoji="1" lang="zh-CN" altLang="en-US" sz="2000">
              <a:latin typeface="楷体_GB2312"/>
            </a:endParaRPr>
          </a:p>
        </p:txBody>
      </p:sp>
      <p:sp>
        <p:nvSpPr>
          <p:cNvPr id="7175" name="Rectangle 38"/>
          <p:cNvSpPr>
            <a:spLocks noChangeArrowheads="1"/>
          </p:cNvSpPr>
          <p:nvPr/>
        </p:nvSpPr>
        <p:spPr bwMode="auto">
          <a:xfrm>
            <a:off x="3959225" y="1035050"/>
            <a:ext cx="29178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楷体_GB2312"/>
              </a:rPr>
              <a:t>硅的二维晶格结构</a:t>
            </a:r>
            <a:endParaRPr kumimoji="1" lang="zh-CN" altLang="en-US" sz="2000">
              <a:latin typeface="楷体_GB2312"/>
            </a:endParaRPr>
          </a:p>
        </p:txBody>
      </p:sp>
      <p:sp>
        <p:nvSpPr>
          <p:cNvPr id="883751" name="Text Box 39"/>
          <p:cNvSpPr txBox="1">
            <a:spLocks noChangeArrowheads="1"/>
          </p:cNvSpPr>
          <p:nvPr/>
        </p:nvSpPr>
        <p:spPr bwMode="auto">
          <a:xfrm>
            <a:off x="628650" y="4797425"/>
            <a:ext cx="8083550" cy="146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在室温（</a:t>
            </a:r>
            <a:r>
              <a:rPr kumimoji="1" lang="en-US" altLang="zh-CN" sz="2400" dirty="0">
                <a:solidFill>
                  <a:srgbClr val="000000"/>
                </a:solidFill>
                <a:latin typeface="楷体_GB2312"/>
              </a:rPr>
              <a:t>300K</a:t>
            </a:r>
            <a:r>
              <a:rPr kumimoji="1" lang="zh-CN" altLang="en-US" sz="2400" dirty="0">
                <a:solidFill>
                  <a:srgbClr val="000000"/>
                </a:solidFill>
                <a:latin typeface="楷体_GB2312"/>
              </a:rPr>
              <a:t>）下，当被束缚的价电子获得足够的随机热振动能量而挣脱共价键束缚成为自由电子时（本征激发），半导体便具备了一定的导电能力。</a:t>
            </a:r>
            <a:endParaRPr kumimoji="1" lang="zh-CN" altLang="en-US" sz="2400" dirty="0">
              <a:solidFill>
                <a:srgbClr val="000000"/>
              </a:solidFill>
              <a:latin typeface="楷体_GB2312"/>
            </a:endParaRPr>
          </a:p>
        </p:txBody>
      </p:sp>
      <p:sp>
        <p:nvSpPr>
          <p:cNvPr id="7177" name="Rectangle 41"/>
          <p:cNvSpPr>
            <a:spLocks noChangeArrowheads="1"/>
          </p:cNvSpPr>
          <p:nvPr/>
        </p:nvSpPr>
        <p:spPr bwMode="auto">
          <a:xfrm>
            <a:off x="0" y="25527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10"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3751"/>
                                        </p:tgtEl>
                                        <p:attrNameLst>
                                          <p:attrName>style.visibility</p:attrName>
                                        </p:attrNameLst>
                                      </p:cBhvr>
                                      <p:to>
                                        <p:strVal val="visible"/>
                                      </p:to>
                                    </p:set>
                                    <p:animEffect transition="in" filter="strips(downRight)">
                                      <p:cBhvr>
                                        <p:cTn id="7" dur="500"/>
                                        <p:tgtEl>
                                          <p:spTgt spid="8837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751"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574675" y="1052513"/>
            <a:ext cx="6624638"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符号中大小写的含义：</a:t>
            </a:r>
            <a:endParaRPr kumimoji="1" lang="zh-CN" altLang="en-US" sz="2400">
              <a:solidFill>
                <a:srgbClr val="000000"/>
              </a:solidFill>
              <a:ea typeface="楷体_GB2312"/>
              <a:cs typeface="楷体_GB2312"/>
            </a:endParaRPr>
          </a:p>
        </p:txBody>
      </p:sp>
      <p:sp>
        <p:nvSpPr>
          <p:cNvPr id="4" name="Text Box 5"/>
          <p:cNvSpPr txBox="1">
            <a:spLocks noChangeArrowheads="1"/>
          </p:cNvSpPr>
          <p:nvPr/>
        </p:nvSpPr>
        <p:spPr bwMode="auto">
          <a:xfrm>
            <a:off x="1008063" y="1628775"/>
            <a:ext cx="734377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大写字母大写下标：静态值（直流），如，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endParaRPr kumimoji="1" lang="en-US" altLang="zh-CN" sz="2400" baseline="-25000">
              <a:solidFill>
                <a:srgbClr val="0000CC"/>
              </a:solidFill>
              <a:ea typeface="楷体_GB2312"/>
              <a:cs typeface="楷体_GB2312"/>
            </a:endParaRPr>
          </a:p>
        </p:txBody>
      </p:sp>
      <p:sp>
        <p:nvSpPr>
          <p:cNvPr id="5" name="Text Box 6"/>
          <p:cNvSpPr txBox="1">
            <a:spLocks noChangeArrowheads="1"/>
          </p:cNvSpPr>
          <p:nvPr/>
        </p:nvSpPr>
        <p:spPr bwMode="auto">
          <a:xfrm>
            <a:off x="2051050" y="3355975"/>
            <a:ext cx="4895850" cy="690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a:solidFill>
                  <a:srgbClr val="0000CC"/>
                </a:solidFill>
                <a:latin typeface="楷体_GB2312"/>
                <a:ea typeface="楷体_GB2312"/>
                <a:cs typeface="楷体_GB2312"/>
              </a:rPr>
              <a:t>（参见</a:t>
            </a:r>
            <a:r>
              <a:rPr kumimoji="1" lang="zh-CN" altLang="en-US">
                <a:solidFill>
                  <a:srgbClr val="0000CC"/>
                </a:solidFill>
                <a:ea typeface="楷体_GB2312"/>
                <a:cs typeface="楷体_GB2312"/>
              </a:rPr>
              <a:t>“</a:t>
            </a:r>
            <a:r>
              <a:rPr kumimoji="1" lang="zh-CN" altLang="en-US">
                <a:solidFill>
                  <a:srgbClr val="0000CC"/>
                </a:solidFill>
                <a:latin typeface="楷体_GB2312"/>
                <a:ea typeface="楷体_GB2312"/>
                <a:cs typeface="楷体_GB2312"/>
              </a:rPr>
              <a:t>本书常用符号表</a:t>
            </a:r>
            <a:r>
              <a:rPr kumimoji="1" lang="zh-CN" altLang="en-US">
                <a:solidFill>
                  <a:srgbClr val="0000CC"/>
                </a:solidFill>
                <a:ea typeface="楷体_GB2312"/>
                <a:cs typeface="楷体_GB2312"/>
              </a:rPr>
              <a:t>”</a:t>
            </a:r>
            <a:r>
              <a:rPr kumimoji="1" lang="zh-CN" altLang="en-US">
                <a:solidFill>
                  <a:srgbClr val="0000CC"/>
                </a:solidFill>
                <a:latin typeface="楷体_GB2312"/>
                <a:ea typeface="楷体_GB2312"/>
                <a:cs typeface="楷体_GB2312"/>
              </a:rPr>
              <a:t>）</a:t>
            </a:r>
            <a:endParaRPr kumimoji="1" lang="zh-CN" altLang="en-US">
              <a:solidFill>
                <a:srgbClr val="0000CC"/>
              </a:solidFill>
              <a:latin typeface="楷体_GB2312"/>
              <a:ea typeface="楷体_GB2312"/>
              <a:cs typeface="楷体_GB2312"/>
            </a:endParaRPr>
          </a:p>
        </p:txBody>
      </p:sp>
      <p:sp>
        <p:nvSpPr>
          <p:cNvPr id="6" name="Text Box 7"/>
          <p:cNvSpPr txBox="1">
            <a:spLocks noChangeArrowheads="1"/>
          </p:cNvSpPr>
          <p:nvPr/>
        </p:nvSpPr>
        <p:spPr bwMode="auto">
          <a:xfrm>
            <a:off x="1008063" y="2133600"/>
            <a:ext cx="7235825"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小写字母大写下标：总量（直流</a:t>
            </a:r>
            <a:r>
              <a:rPr kumimoji="1" lang="en-US" altLang="zh-CN" sz="2400">
                <a:solidFill>
                  <a:srgbClr val="000000"/>
                </a:solidFill>
                <a:ea typeface="楷体_GB2312"/>
                <a:cs typeface="楷体_GB2312"/>
              </a:rPr>
              <a:t>+</a:t>
            </a:r>
            <a:r>
              <a:rPr kumimoji="1" lang="zh-CN" altLang="en-US" sz="2400">
                <a:solidFill>
                  <a:srgbClr val="000000"/>
                </a:solidFill>
                <a:ea typeface="楷体_GB2312"/>
                <a:cs typeface="楷体_GB2312"/>
              </a:rPr>
              <a:t>交流），如，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endParaRPr kumimoji="1" lang="en-US" altLang="zh-CN" sz="2400" baseline="-25000">
              <a:solidFill>
                <a:srgbClr val="0000CC"/>
              </a:solidFill>
              <a:ea typeface="楷体_GB2312"/>
              <a:cs typeface="楷体_GB2312"/>
            </a:endParaRPr>
          </a:p>
        </p:txBody>
      </p:sp>
      <p:sp>
        <p:nvSpPr>
          <p:cNvPr id="7" name="Text Box 8"/>
          <p:cNvSpPr txBox="1">
            <a:spLocks noChangeArrowheads="1"/>
          </p:cNvSpPr>
          <p:nvPr/>
        </p:nvSpPr>
        <p:spPr bwMode="auto">
          <a:xfrm>
            <a:off x="1008063" y="2636838"/>
            <a:ext cx="69850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800" b="1">
                <a:solidFill>
                  <a:schemeClr val="tx1"/>
                </a:solidFill>
                <a:latin typeface="Times New Roman" panose="02020603050405020304" pitchFamily="18" charset="0"/>
                <a:ea typeface="宋体" panose="02010600030101010101" pitchFamily="2" charset="-122"/>
              </a:defRPr>
            </a:lvl1pPr>
            <a:lvl2pPr marL="742950" indent="-285750" eaLnBrk="0" hangingPunct="0">
              <a:defRPr sz="2800" b="1">
                <a:solidFill>
                  <a:schemeClr val="tx1"/>
                </a:solidFill>
                <a:latin typeface="Times New Roman" panose="02020603050405020304" pitchFamily="18" charset="0"/>
                <a:ea typeface="宋体" panose="02010600030101010101" pitchFamily="2" charset="-122"/>
              </a:defRPr>
            </a:lvl2pPr>
            <a:lvl3pPr marL="1143000" indent="-228600" eaLnBrk="0" hangingPunct="0">
              <a:defRPr sz="2800" b="1">
                <a:solidFill>
                  <a:schemeClr val="tx1"/>
                </a:solidFill>
                <a:latin typeface="Times New Roman" panose="02020603050405020304" pitchFamily="18" charset="0"/>
                <a:ea typeface="宋体" panose="02010600030101010101" pitchFamily="2" charset="-122"/>
              </a:defRPr>
            </a:lvl3pPr>
            <a:lvl4pPr marL="1600200" indent="-228600" eaLnBrk="0" hangingPunct="0">
              <a:defRPr sz="2800" b="1">
                <a:solidFill>
                  <a:schemeClr val="tx1"/>
                </a:solidFill>
                <a:latin typeface="Times New Roman" panose="02020603050405020304" pitchFamily="18" charset="0"/>
                <a:ea typeface="宋体" panose="02010600030101010101" pitchFamily="2" charset="-122"/>
              </a:defRPr>
            </a:lvl4pPr>
            <a:lvl5pPr marL="2057400" indent="-228600" eaLnBrk="0" hangingPunct="0">
              <a:defRPr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800" b="1">
                <a:solidFill>
                  <a:schemeClr val="tx1"/>
                </a:solidFill>
                <a:latin typeface="Times New Roman" panose="02020603050405020304" pitchFamily="18" charset="0"/>
                <a:ea typeface="宋体" panose="02010600030101010101" pitchFamily="2" charset="-122"/>
              </a:defRPr>
            </a:lvl9pPr>
          </a:lstStyle>
          <a:p>
            <a:pPr eaLnBrk="1" hangingPunct="1">
              <a:lnSpc>
                <a:spcPct val="140000"/>
              </a:lnSpc>
            </a:pPr>
            <a:r>
              <a:rPr kumimoji="1" lang="zh-CN" altLang="en-US" sz="2400">
                <a:solidFill>
                  <a:srgbClr val="000000"/>
                </a:solidFill>
                <a:ea typeface="楷体_GB2312"/>
                <a:cs typeface="楷体_GB2312"/>
              </a:rPr>
              <a:t>小写字母小写下标：瞬时值（交流），如，</a:t>
            </a:r>
            <a:r>
              <a:rPr kumimoji="1" lang="en-US" altLang="zh-CN" sz="2400" i="1">
                <a:solidFill>
                  <a:srgbClr val="0000CC"/>
                </a:solidFill>
                <a:ea typeface="楷体_GB2312"/>
                <a:cs typeface="楷体_GB2312"/>
              </a:rPr>
              <a:t>i</a:t>
            </a:r>
            <a:r>
              <a:rPr kumimoji="1" lang="en-US" altLang="zh-CN" sz="2400" baseline="-25000">
                <a:solidFill>
                  <a:srgbClr val="0000CC"/>
                </a:solidFill>
                <a:ea typeface="楷体_GB2312"/>
                <a:cs typeface="楷体_GB2312"/>
              </a:rPr>
              <a:t>b</a:t>
            </a:r>
            <a:endParaRPr kumimoji="1" lang="en-US" altLang="zh-CN" sz="2400" baseline="-25000">
              <a:solidFill>
                <a:srgbClr val="0000CC"/>
              </a:solidFill>
              <a:ea typeface="楷体_GB2312"/>
              <a:cs typeface="楷体_GB2312"/>
            </a:endParaRPr>
          </a:p>
        </p:txBody>
      </p:sp>
      <p:sp>
        <p:nvSpPr>
          <p:cNvPr id="8"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strips(down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strips(downRigh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strips(downRigh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strips(down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strips(downRight)">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5" grpId="0" autoUpdateAnimBg="0"/>
      <p:bldP spid="6" grpId="0" autoUpdateAnimBg="0"/>
      <p:bldP spid="7"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p:cNvSpPr>
            <a:spLocks noChangeArrowheads="1"/>
          </p:cNvSpPr>
          <p:nvPr/>
        </p:nvSpPr>
        <p:spPr bwMode="auto">
          <a:xfrm>
            <a:off x="1116267" y="1377268"/>
            <a:ext cx="687546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marL="457200" indent="-457200" eaLnBrk="1" hangingPunct="1">
              <a:lnSpc>
                <a:spcPct val="140000"/>
              </a:lnSpc>
              <a:spcBef>
                <a:spcPct val="0"/>
              </a:spcBef>
              <a:buClrTx/>
            </a:pPr>
            <a:r>
              <a:rPr lang="zh-CN" altLang="en-US" sz="2800" dirty="0" smtClean="0">
                <a:latin typeface="Times New Roman" panose="02020603050405020304" pitchFamily="18" charset="0"/>
              </a:rPr>
              <a:t>整流</a:t>
            </a:r>
            <a:r>
              <a:rPr lang="zh-CN" altLang="en-US" sz="2800" dirty="0">
                <a:latin typeface="Times New Roman" panose="02020603050405020304" pitchFamily="18" charset="0"/>
              </a:rPr>
              <a:t>电路</a:t>
            </a:r>
            <a:endParaRPr lang="zh-CN" altLang="en-US" sz="2800" dirty="0">
              <a:latin typeface="Times New Roman" panose="02020603050405020304" pitchFamily="18" charset="0"/>
            </a:endParaRPr>
          </a:p>
          <a:p>
            <a:pPr marL="457200" indent="-457200" eaLnBrk="1" hangingPunct="1">
              <a:lnSpc>
                <a:spcPct val="140000"/>
              </a:lnSpc>
              <a:spcBef>
                <a:spcPct val="0"/>
              </a:spcBef>
              <a:buClrTx/>
            </a:pPr>
            <a:r>
              <a:rPr lang="zh-CN" altLang="en-US" sz="2800" dirty="0" smtClean="0">
                <a:latin typeface="Times New Roman" panose="02020603050405020304" pitchFamily="18" charset="0"/>
              </a:rPr>
              <a:t>限幅电路</a:t>
            </a:r>
            <a:endParaRPr lang="en-US" altLang="zh-CN" sz="2800" dirty="0" smtClean="0">
              <a:latin typeface="Times New Roman" panose="02020603050405020304" pitchFamily="18" charset="0"/>
            </a:endParaRPr>
          </a:p>
          <a:p>
            <a:pPr marL="457200" indent="-457200" eaLnBrk="1" hangingPunct="1">
              <a:lnSpc>
                <a:spcPct val="140000"/>
              </a:lnSpc>
              <a:spcBef>
                <a:spcPct val="0"/>
              </a:spcBef>
              <a:buClrTx/>
            </a:pPr>
            <a:r>
              <a:rPr lang="zh-CN" altLang="en-US" sz="2800" dirty="0">
                <a:latin typeface="Times New Roman" panose="02020603050405020304" pitchFamily="18" charset="0"/>
              </a:rPr>
              <a:t>钳</a:t>
            </a:r>
            <a:r>
              <a:rPr lang="zh-CN" altLang="en-US" sz="2800" dirty="0" smtClean="0">
                <a:latin typeface="Times New Roman" panose="02020603050405020304" pitchFamily="18" charset="0"/>
              </a:rPr>
              <a:t>位电路</a:t>
            </a:r>
            <a:endParaRPr lang="zh-CN" altLang="en-US" sz="2800" dirty="0">
              <a:latin typeface="Times New Roman" panose="02020603050405020304" pitchFamily="18" charset="0"/>
            </a:endParaRPr>
          </a:p>
          <a:p>
            <a:pPr marL="457200" indent="-457200" eaLnBrk="1" hangingPunct="1">
              <a:lnSpc>
                <a:spcPct val="140000"/>
              </a:lnSpc>
              <a:spcBef>
                <a:spcPct val="0"/>
              </a:spcBef>
              <a:buClrTx/>
            </a:pPr>
            <a:r>
              <a:rPr lang="zh-CN" altLang="en-US" sz="2800" dirty="0" smtClean="0">
                <a:latin typeface="Times New Roman" panose="02020603050405020304" pitchFamily="18" charset="0"/>
              </a:rPr>
              <a:t>开关电路</a:t>
            </a:r>
            <a:endParaRPr lang="en-US" altLang="zh-CN" sz="2800" dirty="0">
              <a:latin typeface="Times New Roman" panose="02020603050405020304" pitchFamily="18" charset="0"/>
            </a:endParaRPr>
          </a:p>
          <a:p>
            <a:pPr marL="457200" indent="-457200" eaLnBrk="1" hangingPunct="1">
              <a:lnSpc>
                <a:spcPct val="140000"/>
              </a:lnSpc>
              <a:spcBef>
                <a:spcPct val="0"/>
              </a:spcBef>
              <a:buClrTx/>
            </a:pPr>
            <a:r>
              <a:rPr lang="zh-CN" altLang="en-US" sz="2800" dirty="0" smtClean="0">
                <a:latin typeface="Times New Roman" panose="02020603050405020304" pitchFamily="18" charset="0"/>
              </a:rPr>
              <a:t>小信号工作情况分析</a:t>
            </a:r>
            <a:endParaRPr lang="zh-CN" altLang="en-US" sz="2800" dirty="0">
              <a:latin typeface="Times New Roman" panose="02020603050405020304" pitchFamily="18" charset="0"/>
            </a:endParaRPr>
          </a:p>
        </p:txBody>
      </p:sp>
      <p:sp>
        <p:nvSpPr>
          <p:cNvPr id="4" name="Rectangle 5"/>
          <p:cNvSpPr>
            <a:spLocks noChangeArrowheads="1"/>
          </p:cNvSpPr>
          <p:nvPr/>
        </p:nvSpPr>
        <p:spPr bwMode="auto">
          <a:xfrm>
            <a:off x="582688" y="772120"/>
            <a:ext cx="387958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00000"/>
                </a:solidFill>
                <a:latin typeface="Times New Roman" panose="02020603050405020304" pitchFamily="18" charset="0"/>
              </a:rPr>
              <a:t>2.  </a:t>
            </a:r>
            <a:r>
              <a:rPr lang="zh-CN" altLang="en-US" sz="2800" dirty="0" smtClean="0">
                <a:solidFill>
                  <a:srgbClr val="C00000"/>
                </a:solidFill>
                <a:latin typeface="Times New Roman" panose="02020603050405020304" pitchFamily="18" charset="0"/>
              </a:rPr>
              <a:t>模型分析法应用举例</a:t>
            </a:r>
            <a:endParaRPr lang="zh-CN" altLang="en-US" sz="2800" dirty="0">
              <a:solidFill>
                <a:srgbClr val="C00000"/>
              </a:solidFill>
              <a:latin typeface="Times New Roman" panose="02020603050405020304" pitchFamily="18" charset="0"/>
            </a:endParaRPr>
          </a:p>
        </p:txBody>
      </p:sp>
      <p:sp>
        <p:nvSpPr>
          <p:cNvPr id="5" name="Rectangle 5"/>
          <p:cNvSpPr>
            <a:spLocks noChangeArrowheads="1"/>
          </p:cNvSpPr>
          <p:nvPr/>
        </p:nvSpPr>
        <p:spPr bwMode="auto">
          <a:xfrm>
            <a:off x="863588" y="107969"/>
            <a:ext cx="73808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200" dirty="0">
                <a:solidFill>
                  <a:srgbClr val="0000CC"/>
                </a:solidFill>
                <a:latin typeface="Times New Roman" panose="02020603050405020304" pitchFamily="18" charset="0"/>
              </a:rPr>
              <a:t>3.4.2 </a:t>
            </a:r>
            <a:r>
              <a:rPr lang="zh-CN" altLang="en-US" sz="3200" dirty="0">
                <a:solidFill>
                  <a:srgbClr val="0000CC"/>
                </a:solidFill>
                <a:latin typeface="Times New Roman" panose="02020603050405020304" pitchFamily="18" charset="0"/>
              </a:rPr>
              <a:t>二极管电路的简化模型分析法</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endParaRPr lang="zh-CN" altLang="en-US" sz="2800" dirty="0">
              <a:solidFill>
                <a:srgbClr val="0000CC"/>
              </a:solidFill>
              <a:latin typeface="Times New Roman" panose="02020603050405020304" pitchFamily="18" charset="0"/>
            </a:endParaRPr>
          </a:p>
        </p:txBody>
      </p:sp>
      <p:sp>
        <p:nvSpPr>
          <p:cNvPr id="54275"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半波</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59496" name="Text Box 8"/>
          <p:cNvSpPr txBox="1">
            <a:spLocks noChangeArrowheads="1"/>
          </p:cNvSpPr>
          <p:nvPr/>
        </p:nvSpPr>
        <p:spPr bwMode="auto">
          <a:xfrm>
            <a:off x="611188" y="1146175"/>
            <a:ext cx="4537075"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cs typeface="Times New Roman" panose="02020603050405020304" pitchFamily="18" charset="0"/>
              </a:rPr>
              <a:t>        </a:t>
            </a:r>
            <a:r>
              <a:rPr kumimoji="1" lang="zh-CN" altLang="en-US" sz="2400">
                <a:solidFill>
                  <a:srgbClr val="000000"/>
                </a:solidFill>
                <a:latin typeface="Times New Roman" panose="02020603050405020304" pitchFamily="18" charset="0"/>
                <a:cs typeface="Times New Roman" panose="02020603050405020304" pitchFamily="18" charset="0"/>
              </a:rPr>
              <a:t>二极管采用理想模型时，负载上的平均电压</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959499" name="Text Box 11"/>
          <p:cNvSpPr txBox="1">
            <a:spLocks noChangeArrowheads="1"/>
          </p:cNvSpPr>
          <p:nvPr/>
        </p:nvSpPr>
        <p:spPr bwMode="auto">
          <a:xfrm>
            <a:off x="2459038" y="3144838"/>
            <a:ext cx="24003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0.45</a:t>
            </a:r>
            <a:r>
              <a:rPr kumimoji="1" lang="en-US" altLang="zh-CN" sz="24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a:t>
            </a:r>
            <a:endPar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graphicFrame>
        <p:nvGraphicFramePr>
          <p:cNvPr id="54278" name="Object 17"/>
          <p:cNvGraphicFramePr>
            <a:graphicFrameLocks noChangeAspect="1"/>
          </p:cNvGraphicFramePr>
          <p:nvPr/>
        </p:nvGraphicFramePr>
        <p:xfrm>
          <a:off x="5399088" y="728663"/>
          <a:ext cx="2551112" cy="1905000"/>
        </p:xfrm>
        <a:graphic>
          <a:graphicData uri="http://schemas.openxmlformats.org/presentationml/2006/ole">
            <mc:AlternateContent xmlns:mc="http://schemas.openxmlformats.org/markup-compatibility/2006">
              <mc:Choice xmlns:v="urn:schemas-microsoft-com:vml" Requires="v">
                <p:oleObj spid="_x0000_s106960" name="图片" r:id="rId1" imgW="1410970" imgH="1055370" progId="Word.Picture.8">
                  <p:embed/>
                </p:oleObj>
              </mc:Choice>
              <mc:Fallback>
                <p:oleObj name="图片" r:id="rId1" imgW="1410970" imgH="1055370" progId="Word.Picture.8">
                  <p:embed/>
                  <p:pic>
                    <p:nvPicPr>
                      <p:cNvPr id="0" name="图片 1069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088" y="728663"/>
                        <a:ext cx="25511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07" name="Object 19"/>
          <p:cNvGraphicFramePr>
            <a:graphicFrameLocks noChangeAspect="1"/>
          </p:cNvGraphicFramePr>
          <p:nvPr/>
        </p:nvGraphicFramePr>
        <p:xfrm>
          <a:off x="5148263" y="2924175"/>
          <a:ext cx="3203575" cy="3052763"/>
        </p:xfrm>
        <a:graphic>
          <a:graphicData uri="http://schemas.openxmlformats.org/presentationml/2006/ole">
            <mc:AlternateContent xmlns:mc="http://schemas.openxmlformats.org/markup-compatibility/2006">
              <mc:Choice xmlns:v="urn:schemas-microsoft-com:vml" Requires="v">
                <p:oleObj spid="_x0000_s106961" name="图片" r:id="rId3" imgW="2114550" imgH="2025015" progId="Word.Picture.8">
                  <p:embed/>
                </p:oleObj>
              </mc:Choice>
              <mc:Fallback>
                <p:oleObj name="图片" r:id="rId3" imgW="2114550" imgH="2025015" progId="Word.Picture.8">
                  <p:embed/>
                  <p:pic>
                    <p:nvPicPr>
                      <p:cNvPr id="0" name="图片 10696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924175"/>
                        <a:ext cx="3203575" cy="305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09" name="Object 21"/>
          <p:cNvGraphicFramePr>
            <a:graphicFrameLocks noChangeAspect="1"/>
          </p:cNvGraphicFramePr>
          <p:nvPr/>
        </p:nvGraphicFramePr>
        <p:xfrm>
          <a:off x="1023938" y="2127250"/>
          <a:ext cx="3511550" cy="812800"/>
        </p:xfrm>
        <a:graphic>
          <a:graphicData uri="http://schemas.openxmlformats.org/presentationml/2006/ole">
            <mc:AlternateContent xmlns:mc="http://schemas.openxmlformats.org/markup-compatibility/2006">
              <mc:Choice xmlns:v="urn:schemas-microsoft-com:vml" Requires="v">
                <p:oleObj spid="_x0000_s106962" name="公式" r:id="rId5" imgW="1739900" imgH="406400" progId="Equation.3">
                  <p:embed/>
                </p:oleObj>
              </mc:Choice>
              <mc:Fallback>
                <p:oleObj name="公式" r:id="rId5" imgW="1739900" imgH="406400" progId="Equation.3">
                  <p:embed/>
                  <p:pic>
                    <p:nvPicPr>
                      <p:cNvPr id="0" name="图片 10696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23938" y="2127250"/>
                        <a:ext cx="351155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59511" name="Object 23"/>
          <p:cNvGraphicFramePr>
            <a:graphicFrameLocks noChangeAspect="1"/>
          </p:cNvGraphicFramePr>
          <p:nvPr/>
        </p:nvGraphicFramePr>
        <p:xfrm>
          <a:off x="1366838" y="3027363"/>
          <a:ext cx="1087437" cy="869950"/>
        </p:xfrm>
        <a:graphic>
          <a:graphicData uri="http://schemas.openxmlformats.org/presentationml/2006/ole">
            <mc:AlternateContent xmlns:mc="http://schemas.openxmlformats.org/markup-compatibility/2006">
              <mc:Choice xmlns:v="urn:schemas-microsoft-com:vml" Requires="v">
                <p:oleObj spid="_x0000_s106963" name="公式" r:id="rId7" imgW="533400" imgH="431800" progId="Equation.3">
                  <p:embed/>
                </p:oleObj>
              </mc:Choice>
              <mc:Fallback>
                <p:oleObj name="公式" r:id="rId7" imgW="533400" imgH="431800" progId="Equation.3">
                  <p:embed/>
                  <p:pic>
                    <p:nvPicPr>
                      <p:cNvPr id="0" name="图片 10696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6838" y="3027363"/>
                        <a:ext cx="1087437"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9513" name="Text Box 25"/>
          <p:cNvSpPr txBox="1">
            <a:spLocks noChangeArrowheads="1"/>
          </p:cNvSpPr>
          <p:nvPr/>
        </p:nvSpPr>
        <p:spPr bwMode="auto">
          <a:xfrm>
            <a:off x="611188" y="3878263"/>
            <a:ext cx="36004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二极管中的整流电流</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959514" name="Object 26"/>
          <p:cNvGraphicFramePr>
            <a:graphicFrameLocks noChangeAspect="1"/>
          </p:cNvGraphicFramePr>
          <p:nvPr/>
        </p:nvGraphicFramePr>
        <p:xfrm>
          <a:off x="1003300" y="4445000"/>
          <a:ext cx="2960688" cy="892175"/>
        </p:xfrm>
        <a:graphic>
          <a:graphicData uri="http://schemas.openxmlformats.org/presentationml/2006/ole">
            <mc:AlternateContent xmlns:mc="http://schemas.openxmlformats.org/markup-compatibility/2006">
              <mc:Choice xmlns:v="urn:schemas-microsoft-com:vml" Requires="v">
                <p:oleObj spid="_x0000_s106964" name="公式" r:id="rId9" imgW="1459865" imgH="444500" progId="Equation.3">
                  <p:embed/>
                </p:oleObj>
              </mc:Choice>
              <mc:Fallback>
                <p:oleObj name="公式" r:id="rId9" imgW="1459865" imgH="444500" progId="Equation.3">
                  <p:embed/>
                  <p:pic>
                    <p:nvPicPr>
                      <p:cNvPr id="0" name="图片 10696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03300" y="4445000"/>
                        <a:ext cx="2960688"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9516" name="Text Box 28"/>
          <p:cNvSpPr txBox="1">
            <a:spLocks noChangeArrowheads="1"/>
          </p:cNvSpPr>
          <p:nvPr/>
        </p:nvSpPr>
        <p:spPr bwMode="auto">
          <a:xfrm>
            <a:off x="611188" y="5257800"/>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二极管承受的最大反向电压</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959517" name="Object 29"/>
          <p:cNvGraphicFramePr>
            <a:graphicFrameLocks noChangeAspect="1"/>
          </p:cNvGraphicFramePr>
          <p:nvPr/>
        </p:nvGraphicFramePr>
        <p:xfrm>
          <a:off x="2255838" y="5873750"/>
          <a:ext cx="746125" cy="508000"/>
        </p:xfrm>
        <a:graphic>
          <a:graphicData uri="http://schemas.openxmlformats.org/presentationml/2006/ole">
            <mc:AlternateContent xmlns:mc="http://schemas.openxmlformats.org/markup-compatibility/2006">
              <mc:Choice xmlns:v="urn:schemas-microsoft-com:vml" Requires="v">
                <p:oleObj spid="_x0000_s106965" name="公式" r:id="rId11" imgW="355600" imgH="254000" progId="Equation.3">
                  <p:embed/>
                </p:oleObj>
              </mc:Choice>
              <mc:Fallback>
                <p:oleObj name="公式" r:id="rId11" imgW="355600" imgH="254000" progId="Equation.3">
                  <p:embed/>
                  <p:pic>
                    <p:nvPicPr>
                      <p:cNvPr id="0" name="图片 10696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5838" y="5873750"/>
                        <a:ext cx="746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9507"/>
                                        </p:tgtEl>
                                        <p:attrNameLst>
                                          <p:attrName>style.visibility</p:attrName>
                                        </p:attrNameLst>
                                      </p:cBhvr>
                                      <p:to>
                                        <p:strVal val="visible"/>
                                      </p:to>
                                    </p:set>
                                    <p:animEffect transition="in" filter="wipe(left)">
                                      <p:cBhvr>
                                        <p:cTn id="7" dur="500"/>
                                        <p:tgtEl>
                                          <p:spTgt spid="959507"/>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59496"/>
                                        </p:tgtEl>
                                        <p:attrNameLst>
                                          <p:attrName>style.visibility</p:attrName>
                                        </p:attrNameLst>
                                      </p:cBhvr>
                                      <p:to>
                                        <p:strVal val="visible"/>
                                      </p:to>
                                    </p:set>
                                    <p:animEffect transition="in" filter="strips(downRight)">
                                      <p:cBhvr>
                                        <p:cTn id="12" dur="500"/>
                                        <p:tgtEl>
                                          <p:spTgt spid="95949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nodeType="clickEffect">
                                  <p:stCondLst>
                                    <p:cond delay="0"/>
                                  </p:stCondLst>
                                  <p:childTnLst>
                                    <p:set>
                                      <p:cBhvr>
                                        <p:cTn id="16" dur="1" fill="hold">
                                          <p:stCondLst>
                                            <p:cond delay="0"/>
                                          </p:stCondLst>
                                        </p:cTn>
                                        <p:tgtEl>
                                          <p:spTgt spid="959509"/>
                                        </p:tgtEl>
                                        <p:attrNameLst>
                                          <p:attrName>style.visibility</p:attrName>
                                        </p:attrNameLst>
                                      </p:cBhvr>
                                      <p:to>
                                        <p:strVal val="visible"/>
                                      </p:to>
                                    </p:set>
                                    <p:animEffect transition="in" filter="strips(downRight)">
                                      <p:cBhvr>
                                        <p:cTn id="17" dur="500"/>
                                        <p:tgtEl>
                                          <p:spTgt spid="959509"/>
                                        </p:tgtEl>
                                      </p:cBhvr>
                                    </p:animEffect>
                                  </p:childTnLst>
                                </p:cTn>
                              </p:par>
                            </p:childTnLst>
                          </p:cTn>
                        </p:par>
                        <p:par>
                          <p:cTn id="18" fill="hold">
                            <p:stCondLst>
                              <p:cond delay="500"/>
                            </p:stCondLst>
                            <p:childTnLst>
                              <p:par>
                                <p:cTn id="19" presetID="18" presetClass="entr" presetSubtype="6" fill="hold" nodeType="afterEffect">
                                  <p:stCondLst>
                                    <p:cond delay="0"/>
                                  </p:stCondLst>
                                  <p:childTnLst>
                                    <p:set>
                                      <p:cBhvr>
                                        <p:cTn id="20" dur="1" fill="hold">
                                          <p:stCondLst>
                                            <p:cond delay="0"/>
                                          </p:stCondLst>
                                        </p:cTn>
                                        <p:tgtEl>
                                          <p:spTgt spid="959511"/>
                                        </p:tgtEl>
                                        <p:attrNameLst>
                                          <p:attrName>style.visibility</p:attrName>
                                        </p:attrNameLst>
                                      </p:cBhvr>
                                      <p:to>
                                        <p:strVal val="visible"/>
                                      </p:to>
                                    </p:set>
                                    <p:animEffect transition="in" filter="strips(downRight)">
                                      <p:cBhvr>
                                        <p:cTn id="21" dur="500"/>
                                        <p:tgtEl>
                                          <p:spTgt spid="959511"/>
                                        </p:tgtEl>
                                      </p:cBhvr>
                                    </p:animEffect>
                                  </p:childTnLst>
                                </p:cTn>
                              </p:par>
                            </p:childTnLst>
                          </p:cTn>
                        </p:par>
                        <p:par>
                          <p:cTn id="22" fill="hold">
                            <p:stCondLst>
                              <p:cond delay="1000"/>
                            </p:stCondLst>
                            <p:childTnLst>
                              <p:par>
                                <p:cTn id="23" presetID="18" presetClass="entr" presetSubtype="6" fill="hold" grpId="0" nodeType="afterEffect">
                                  <p:stCondLst>
                                    <p:cond delay="0"/>
                                  </p:stCondLst>
                                  <p:childTnLst>
                                    <p:set>
                                      <p:cBhvr>
                                        <p:cTn id="24" dur="1" fill="hold">
                                          <p:stCondLst>
                                            <p:cond delay="0"/>
                                          </p:stCondLst>
                                        </p:cTn>
                                        <p:tgtEl>
                                          <p:spTgt spid="959499"/>
                                        </p:tgtEl>
                                        <p:attrNameLst>
                                          <p:attrName>style.visibility</p:attrName>
                                        </p:attrNameLst>
                                      </p:cBhvr>
                                      <p:to>
                                        <p:strVal val="visible"/>
                                      </p:to>
                                    </p:set>
                                    <p:animEffect transition="in" filter="strips(downRight)">
                                      <p:cBhvr>
                                        <p:cTn id="25" dur="500"/>
                                        <p:tgtEl>
                                          <p:spTgt spid="959499"/>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6" fill="hold" grpId="0" nodeType="clickEffect">
                                  <p:stCondLst>
                                    <p:cond delay="0"/>
                                  </p:stCondLst>
                                  <p:childTnLst>
                                    <p:set>
                                      <p:cBhvr>
                                        <p:cTn id="29" dur="1" fill="hold">
                                          <p:stCondLst>
                                            <p:cond delay="0"/>
                                          </p:stCondLst>
                                        </p:cTn>
                                        <p:tgtEl>
                                          <p:spTgt spid="959513"/>
                                        </p:tgtEl>
                                        <p:attrNameLst>
                                          <p:attrName>style.visibility</p:attrName>
                                        </p:attrNameLst>
                                      </p:cBhvr>
                                      <p:to>
                                        <p:strVal val="visible"/>
                                      </p:to>
                                    </p:set>
                                    <p:animEffect transition="in" filter="strips(downRight)">
                                      <p:cBhvr>
                                        <p:cTn id="30" dur="500"/>
                                        <p:tgtEl>
                                          <p:spTgt spid="959513"/>
                                        </p:tgtEl>
                                      </p:cBhvr>
                                    </p:animEffect>
                                  </p:childTnLst>
                                </p:cTn>
                              </p:par>
                            </p:childTnLst>
                          </p:cTn>
                        </p:par>
                        <p:par>
                          <p:cTn id="31" fill="hold">
                            <p:stCondLst>
                              <p:cond delay="500"/>
                            </p:stCondLst>
                            <p:childTnLst>
                              <p:par>
                                <p:cTn id="32" presetID="18" presetClass="entr" presetSubtype="6" fill="hold" nodeType="afterEffect">
                                  <p:stCondLst>
                                    <p:cond delay="0"/>
                                  </p:stCondLst>
                                  <p:childTnLst>
                                    <p:set>
                                      <p:cBhvr>
                                        <p:cTn id="33" dur="1" fill="hold">
                                          <p:stCondLst>
                                            <p:cond delay="0"/>
                                          </p:stCondLst>
                                        </p:cTn>
                                        <p:tgtEl>
                                          <p:spTgt spid="959514"/>
                                        </p:tgtEl>
                                        <p:attrNameLst>
                                          <p:attrName>style.visibility</p:attrName>
                                        </p:attrNameLst>
                                      </p:cBhvr>
                                      <p:to>
                                        <p:strVal val="visible"/>
                                      </p:to>
                                    </p:set>
                                    <p:animEffect transition="in" filter="strips(downRight)">
                                      <p:cBhvr>
                                        <p:cTn id="34" dur="500"/>
                                        <p:tgtEl>
                                          <p:spTgt spid="959514"/>
                                        </p:tgtEl>
                                      </p:cBhvr>
                                    </p:animEffect>
                                  </p:childTnLst>
                                </p:cTn>
                              </p:par>
                            </p:childTnLst>
                          </p:cTn>
                        </p:par>
                      </p:childTnLst>
                    </p:cTn>
                  </p:par>
                  <p:par>
                    <p:cTn id="35" fill="hold">
                      <p:stCondLst>
                        <p:cond delay="indefinite"/>
                      </p:stCondLst>
                      <p:childTnLst>
                        <p:par>
                          <p:cTn id="36" fill="hold">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59516"/>
                                        </p:tgtEl>
                                        <p:attrNameLst>
                                          <p:attrName>style.visibility</p:attrName>
                                        </p:attrNameLst>
                                      </p:cBhvr>
                                      <p:to>
                                        <p:strVal val="visible"/>
                                      </p:to>
                                    </p:set>
                                    <p:animEffect transition="in" filter="strips(downRight)">
                                      <p:cBhvr>
                                        <p:cTn id="39" dur="500"/>
                                        <p:tgtEl>
                                          <p:spTgt spid="959516"/>
                                        </p:tgtEl>
                                      </p:cBhvr>
                                    </p:animEffect>
                                  </p:childTnLst>
                                </p:cTn>
                              </p:par>
                            </p:childTnLst>
                          </p:cTn>
                        </p:par>
                        <p:par>
                          <p:cTn id="40" fill="hold">
                            <p:stCondLst>
                              <p:cond delay="500"/>
                            </p:stCondLst>
                            <p:childTnLst>
                              <p:par>
                                <p:cTn id="41" presetID="18" presetClass="entr" presetSubtype="6" fill="hold" nodeType="afterEffect">
                                  <p:stCondLst>
                                    <p:cond delay="0"/>
                                  </p:stCondLst>
                                  <p:childTnLst>
                                    <p:set>
                                      <p:cBhvr>
                                        <p:cTn id="42" dur="1" fill="hold">
                                          <p:stCondLst>
                                            <p:cond delay="0"/>
                                          </p:stCondLst>
                                        </p:cTn>
                                        <p:tgtEl>
                                          <p:spTgt spid="959517"/>
                                        </p:tgtEl>
                                        <p:attrNameLst>
                                          <p:attrName>style.visibility</p:attrName>
                                        </p:attrNameLst>
                                      </p:cBhvr>
                                      <p:to>
                                        <p:strVal val="visible"/>
                                      </p:to>
                                    </p:set>
                                    <p:animEffect transition="in" filter="strips(downRight)">
                                      <p:cBhvr>
                                        <p:cTn id="43" dur="500"/>
                                        <p:tgtEl>
                                          <p:spTgt spid="959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9496" grpId="0"/>
      <p:bldP spid="959499" grpId="0"/>
      <p:bldP spid="959513" grpId="0"/>
      <p:bldP spid="959516"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Text Box 6"/>
          <p:cNvSpPr txBox="1">
            <a:spLocks noChangeArrowheads="1"/>
          </p:cNvSpPr>
          <p:nvPr/>
        </p:nvSpPr>
        <p:spPr bwMode="auto">
          <a:xfrm>
            <a:off x="611188" y="1196975"/>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采用恒压降模型时</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55301" name="Object 8"/>
          <p:cNvGraphicFramePr>
            <a:graphicFrameLocks noChangeAspect="1"/>
          </p:cNvGraphicFramePr>
          <p:nvPr/>
        </p:nvGraphicFramePr>
        <p:xfrm>
          <a:off x="5399088" y="728663"/>
          <a:ext cx="2551112" cy="1905000"/>
        </p:xfrm>
        <a:graphic>
          <a:graphicData uri="http://schemas.openxmlformats.org/presentationml/2006/ole">
            <mc:AlternateContent xmlns:mc="http://schemas.openxmlformats.org/markup-compatibility/2006">
              <mc:Choice xmlns:v="urn:schemas-microsoft-com:vml" Requires="v">
                <p:oleObj spid="_x0000_s107753" name="图片" r:id="rId1" imgW="1410970" imgH="1055370" progId="Word.Picture.8">
                  <p:embed/>
                </p:oleObj>
              </mc:Choice>
              <mc:Fallback>
                <p:oleObj name="图片" r:id="rId1" imgW="1410970" imgH="1055370" progId="Word.Picture.8">
                  <p:embed/>
                  <p:pic>
                    <p:nvPicPr>
                      <p:cNvPr id="0" name="图片 10775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9088" y="728663"/>
                        <a:ext cx="2551112"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2" name="Object 9"/>
          <p:cNvGraphicFramePr>
            <a:graphicFrameLocks noChangeAspect="1"/>
          </p:cNvGraphicFramePr>
          <p:nvPr/>
        </p:nvGraphicFramePr>
        <p:xfrm>
          <a:off x="5148263" y="2924175"/>
          <a:ext cx="3203575" cy="3052763"/>
        </p:xfrm>
        <a:graphic>
          <a:graphicData uri="http://schemas.openxmlformats.org/presentationml/2006/ole">
            <mc:AlternateContent xmlns:mc="http://schemas.openxmlformats.org/markup-compatibility/2006">
              <mc:Choice xmlns:v="urn:schemas-microsoft-com:vml" Requires="v">
                <p:oleObj spid="_x0000_s107754" name="图片" r:id="rId3" imgW="2114550" imgH="2025015" progId="Word.Picture.8">
                  <p:embed/>
                </p:oleObj>
              </mc:Choice>
              <mc:Fallback>
                <p:oleObj name="图片" r:id="rId3" imgW="2114550" imgH="2025015" progId="Word.Picture.8">
                  <p:embed/>
                  <p:pic>
                    <p:nvPicPr>
                      <p:cNvPr id="0" name="图片 10775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2924175"/>
                        <a:ext cx="3203575" cy="30527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03" name="Object 18"/>
          <p:cNvGraphicFramePr>
            <a:graphicFrameLocks noChangeAspect="1"/>
          </p:cNvGraphicFramePr>
          <p:nvPr/>
        </p:nvGraphicFramePr>
        <p:xfrm>
          <a:off x="900113" y="2097088"/>
          <a:ext cx="3516312" cy="3051175"/>
        </p:xfrm>
        <a:graphic>
          <a:graphicData uri="http://schemas.openxmlformats.org/presentationml/2006/ole">
            <mc:AlternateContent xmlns:mc="http://schemas.openxmlformats.org/markup-compatibility/2006">
              <mc:Choice xmlns:v="urn:schemas-microsoft-com:vml" Requires="v">
                <p:oleObj spid="_x0000_s107755" name="图片" r:id="rId5" imgW="2324100" imgH="2025015" progId="Word.Picture.8">
                  <p:embed/>
                </p:oleObj>
              </mc:Choice>
              <mc:Fallback>
                <p:oleObj name="图片" r:id="rId5" imgW="2324100" imgH="2025015" progId="Word.Picture.8">
                  <p:embed/>
                  <p:pic>
                    <p:nvPicPr>
                      <p:cNvPr id="0" name="图片 10775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097088"/>
                        <a:ext cx="3516312"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endParaRPr lang="zh-CN" altLang="en-US" sz="2800" dirty="0">
              <a:solidFill>
                <a:srgbClr val="0000CC"/>
              </a:solidFill>
              <a:latin typeface="Times New Roman" panose="02020603050405020304" pitchFamily="18" charset="0"/>
            </a:endParaRPr>
          </a:p>
        </p:txBody>
      </p:sp>
      <p:sp>
        <p:nvSpPr>
          <p:cNvPr id="9"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半波</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23"/>
          <p:cNvSpPr>
            <a:spLocks noChangeArrowheads="1"/>
          </p:cNvSpPr>
          <p:nvPr/>
        </p:nvSpPr>
        <p:spPr bwMode="auto">
          <a:xfrm>
            <a:off x="0" y="22288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56325" name="Object 22"/>
          <p:cNvGraphicFramePr>
            <a:graphicFrameLocks noChangeAspect="1"/>
          </p:cNvGraphicFramePr>
          <p:nvPr/>
        </p:nvGraphicFramePr>
        <p:xfrm>
          <a:off x="179388" y="1766888"/>
          <a:ext cx="8885237" cy="3749675"/>
        </p:xfrm>
        <a:graphic>
          <a:graphicData uri="http://schemas.openxmlformats.org/presentationml/2006/ole">
            <mc:AlternateContent xmlns:mc="http://schemas.openxmlformats.org/markup-compatibility/2006">
              <mc:Choice xmlns:v="urn:schemas-microsoft-com:vml" Requires="v">
                <p:oleObj spid="_x0000_s108623" name="图片" r:id="rId1" imgW="5969000" imgH="2510155" progId="Word.Picture.8">
                  <p:embed/>
                </p:oleObj>
              </mc:Choice>
              <mc:Fallback>
                <p:oleObj name="图片" r:id="rId1" imgW="5969000" imgH="2510155" progId="Word.Picture.8">
                  <p:embed/>
                  <p:pic>
                    <p:nvPicPr>
                      <p:cNvPr id="0" name="图片 1086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766888"/>
                        <a:ext cx="8885237" cy="374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endParaRPr lang="zh-CN" altLang="en-US" sz="2800" dirty="0">
              <a:solidFill>
                <a:srgbClr val="0000CC"/>
              </a:solidFill>
              <a:latin typeface="Times New Roman" panose="02020603050405020304" pitchFamily="18" charset="0"/>
            </a:endParaRPr>
          </a:p>
        </p:txBody>
      </p:sp>
      <p:sp>
        <p:nvSpPr>
          <p:cNvPr id="7"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桥式</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Text Box 9"/>
          <p:cNvSpPr txBox="1">
            <a:spLocks noChangeArrowheads="1"/>
          </p:cNvSpPr>
          <p:nvPr/>
        </p:nvSpPr>
        <p:spPr bwMode="auto">
          <a:xfrm>
            <a:off x="611188" y="1146175"/>
            <a:ext cx="4537075" cy="104140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dirty="0">
                <a:solidFill>
                  <a:srgbClr val="000000"/>
                </a:solidFill>
                <a:latin typeface="Times New Roman" panose="02020603050405020304" pitchFamily="18" charset="0"/>
                <a:cs typeface="Times New Roman" panose="02020603050405020304" pitchFamily="18" charset="0"/>
              </a:rPr>
              <a:t>        </a:t>
            </a:r>
            <a:r>
              <a:rPr kumimoji="1" lang="zh-CN" altLang="en-US" sz="2400" dirty="0">
                <a:solidFill>
                  <a:srgbClr val="000000"/>
                </a:solidFill>
                <a:latin typeface="Times New Roman" panose="02020603050405020304" pitchFamily="18" charset="0"/>
                <a:cs typeface="Times New Roman" panose="02020603050405020304" pitchFamily="18" charset="0"/>
              </a:rPr>
              <a:t>二极管采用理想模型时，负载上的平均电压</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sp>
        <p:nvSpPr>
          <p:cNvPr id="962570" name="Text Box 10"/>
          <p:cNvSpPr txBox="1">
            <a:spLocks noChangeArrowheads="1"/>
          </p:cNvSpPr>
          <p:nvPr/>
        </p:nvSpPr>
        <p:spPr bwMode="auto">
          <a:xfrm>
            <a:off x="2532063" y="3163888"/>
            <a:ext cx="175260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kumimoji="1" lang="en-US" altLang="zh-CN" sz="24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 0.9</a:t>
            </a:r>
            <a:r>
              <a:rPr kumimoji="1" lang="en-US" altLang="zh-CN" sz="2400" i="1">
                <a:solidFill>
                  <a:srgbClr val="000000"/>
                </a:solidFill>
                <a:latin typeface="Times New Roman" panose="02020603050405020304" pitchFamily="18" charset="0"/>
                <a:ea typeface="宋体" panose="02010600030101010101" pitchFamily="2" charset="-122"/>
                <a:cs typeface="Times New Roman" panose="02020603050405020304" pitchFamily="18" charset="0"/>
              </a:rPr>
              <a:t>V</a:t>
            </a:r>
            <a:r>
              <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rPr>
              <a:t>s </a:t>
            </a:r>
            <a:endParaRPr kumimoji="1" lang="en-US" altLang="zh-CN" sz="2400" baseline="-3000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62573" name="Text Box 13"/>
          <p:cNvSpPr txBox="1">
            <a:spLocks noChangeArrowheads="1"/>
          </p:cNvSpPr>
          <p:nvPr/>
        </p:nvSpPr>
        <p:spPr bwMode="auto">
          <a:xfrm>
            <a:off x="611188" y="3878263"/>
            <a:ext cx="3600450" cy="566737"/>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二极管中的整流电流</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sp>
        <p:nvSpPr>
          <p:cNvPr id="962575" name="Text Box 15"/>
          <p:cNvSpPr txBox="1">
            <a:spLocks noChangeArrowheads="1"/>
          </p:cNvSpPr>
          <p:nvPr/>
        </p:nvSpPr>
        <p:spPr bwMode="auto">
          <a:xfrm>
            <a:off x="611188" y="5257800"/>
            <a:ext cx="4140200" cy="566738"/>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a:solidFill>
                  <a:srgbClr val="000000"/>
                </a:solidFill>
                <a:latin typeface="Times New Roman" panose="02020603050405020304" pitchFamily="18" charset="0"/>
                <a:cs typeface="Times New Roman" panose="02020603050405020304" pitchFamily="18" charset="0"/>
              </a:rPr>
              <a:t>二极管承受的最大反向电压</a:t>
            </a:r>
            <a:endParaRPr kumimoji="1" lang="zh-CN" altLang="en-US" sz="2400">
              <a:solidFill>
                <a:srgbClr val="000000"/>
              </a:solidFill>
              <a:latin typeface="Times New Roman" panose="02020603050405020304" pitchFamily="18" charset="0"/>
              <a:cs typeface="Times New Roman" panose="02020603050405020304" pitchFamily="18" charset="0"/>
            </a:endParaRPr>
          </a:p>
        </p:txBody>
      </p:sp>
      <p:graphicFrame>
        <p:nvGraphicFramePr>
          <p:cNvPr id="962576" name="Object 16"/>
          <p:cNvGraphicFramePr>
            <a:graphicFrameLocks noChangeAspect="1"/>
          </p:cNvGraphicFramePr>
          <p:nvPr/>
        </p:nvGraphicFramePr>
        <p:xfrm>
          <a:off x="2255838" y="5873750"/>
          <a:ext cx="746125" cy="508000"/>
        </p:xfrm>
        <a:graphic>
          <a:graphicData uri="http://schemas.openxmlformats.org/presentationml/2006/ole">
            <mc:AlternateContent xmlns:mc="http://schemas.openxmlformats.org/markup-compatibility/2006">
              <mc:Choice xmlns:v="urn:schemas-microsoft-com:vml" Requires="v">
                <p:oleObj spid="_x0000_s109955" name="公式" r:id="rId1" imgW="355600" imgH="254000" progId="Equation.3">
                  <p:embed/>
                </p:oleObj>
              </mc:Choice>
              <mc:Fallback>
                <p:oleObj name="公式" r:id="rId1" imgW="355600" imgH="254000" progId="Equation.3">
                  <p:embed/>
                  <p:pic>
                    <p:nvPicPr>
                      <p:cNvPr id="0" name="图片 10995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5838" y="5873750"/>
                        <a:ext cx="7461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78" name="Object 18"/>
          <p:cNvGraphicFramePr>
            <a:graphicFrameLocks noChangeAspect="1"/>
          </p:cNvGraphicFramePr>
          <p:nvPr/>
        </p:nvGraphicFramePr>
        <p:xfrm>
          <a:off x="946150" y="2205038"/>
          <a:ext cx="3325813" cy="812800"/>
        </p:xfrm>
        <a:graphic>
          <a:graphicData uri="http://schemas.openxmlformats.org/presentationml/2006/ole">
            <mc:AlternateContent xmlns:mc="http://schemas.openxmlformats.org/markup-compatibility/2006">
              <mc:Choice xmlns:v="urn:schemas-microsoft-com:vml" Requires="v">
                <p:oleObj spid="_x0000_s109956" name="公式" r:id="rId3" imgW="1663065" imgH="406400" progId="Equation.3">
                  <p:embed/>
                </p:oleObj>
              </mc:Choice>
              <mc:Fallback>
                <p:oleObj name="公式" r:id="rId3" imgW="1663065" imgH="406400" progId="Equation.3">
                  <p:embed/>
                  <p:pic>
                    <p:nvPicPr>
                      <p:cNvPr id="0" name="图片 1099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6150" y="2205038"/>
                        <a:ext cx="3325813"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77" name="Object 17"/>
          <p:cNvGraphicFramePr>
            <a:graphicFrameLocks noChangeAspect="1"/>
          </p:cNvGraphicFramePr>
          <p:nvPr/>
        </p:nvGraphicFramePr>
        <p:xfrm>
          <a:off x="1338263" y="3033713"/>
          <a:ext cx="1219200" cy="863600"/>
        </p:xfrm>
        <a:graphic>
          <a:graphicData uri="http://schemas.openxmlformats.org/presentationml/2006/ole">
            <mc:AlternateContent xmlns:mc="http://schemas.openxmlformats.org/markup-compatibility/2006">
              <mc:Choice xmlns:v="urn:schemas-microsoft-com:vml" Requires="v">
                <p:oleObj spid="_x0000_s109957" name="公式" r:id="rId5" imgW="609600" imgH="431800" progId="Equation.3">
                  <p:embed/>
                </p:oleObj>
              </mc:Choice>
              <mc:Fallback>
                <p:oleObj name="公式" r:id="rId5" imgW="609600" imgH="431800" progId="Equation.3">
                  <p:embed/>
                  <p:pic>
                    <p:nvPicPr>
                      <p:cNvPr id="0" name="图片 10995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8263" y="3033713"/>
                        <a:ext cx="1219200"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2581" name="Object 21"/>
          <p:cNvGraphicFramePr>
            <a:graphicFrameLocks noChangeAspect="1"/>
          </p:cNvGraphicFramePr>
          <p:nvPr/>
        </p:nvGraphicFramePr>
        <p:xfrm>
          <a:off x="1111250" y="4445000"/>
          <a:ext cx="7213600" cy="892175"/>
        </p:xfrm>
        <a:graphic>
          <a:graphicData uri="http://schemas.openxmlformats.org/presentationml/2006/ole">
            <mc:AlternateContent xmlns:mc="http://schemas.openxmlformats.org/markup-compatibility/2006">
              <mc:Choice xmlns:v="urn:schemas-microsoft-com:vml" Requires="v">
                <p:oleObj spid="_x0000_s109958" name="公式" r:id="rId7" imgW="3581400" imgH="444500" progId="Equation.3">
                  <p:embed/>
                </p:oleObj>
              </mc:Choice>
              <mc:Fallback>
                <p:oleObj name="公式" r:id="rId7" imgW="3581400" imgH="444500" progId="Equation.3">
                  <p:embed/>
                  <p:pic>
                    <p:nvPicPr>
                      <p:cNvPr id="0" name="图片 10995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1250" y="4445000"/>
                        <a:ext cx="721360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7356" name="Object 23"/>
          <p:cNvGraphicFramePr>
            <a:graphicFrameLocks noChangeAspect="1"/>
          </p:cNvGraphicFramePr>
          <p:nvPr/>
        </p:nvGraphicFramePr>
        <p:xfrm>
          <a:off x="5435600" y="369888"/>
          <a:ext cx="3357563" cy="3814762"/>
        </p:xfrm>
        <a:graphic>
          <a:graphicData uri="http://schemas.openxmlformats.org/presentationml/2006/ole">
            <mc:AlternateContent xmlns:mc="http://schemas.openxmlformats.org/markup-compatibility/2006">
              <mc:Choice xmlns:v="urn:schemas-microsoft-com:vml" Requires="v">
                <p:oleObj spid="_x0000_s109959" name="图片" r:id="rId9" imgW="1982470" imgH="2243455" progId="Word.Picture.8">
                  <p:embed/>
                </p:oleObj>
              </mc:Choice>
              <mc:Fallback>
                <p:oleObj name="图片" r:id="rId9" imgW="1982470" imgH="2243455" progId="Word.Picture.8">
                  <p:embed/>
                  <p:pic>
                    <p:nvPicPr>
                      <p:cNvPr id="0" name="图片 10995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35600" y="369888"/>
                        <a:ext cx="3357563" cy="38147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Rectangle 4"/>
          <p:cNvSpPr>
            <a:spLocks noChangeArrowheads="1"/>
          </p:cNvSpPr>
          <p:nvPr/>
        </p:nvSpPr>
        <p:spPr bwMode="auto">
          <a:xfrm>
            <a:off x="862409" y="133472"/>
            <a:ext cx="7165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0000CC"/>
                </a:solidFill>
                <a:latin typeface="Times New Roman" panose="02020603050405020304" pitchFamily="18" charset="0"/>
              </a:rPr>
              <a:t>2.  </a:t>
            </a:r>
            <a:r>
              <a:rPr lang="zh-CN" altLang="en-US" sz="2800" dirty="0" smtClean="0">
                <a:solidFill>
                  <a:srgbClr val="0000CC"/>
                </a:solidFill>
                <a:latin typeface="Times New Roman" panose="02020603050405020304" pitchFamily="18" charset="0"/>
              </a:rPr>
              <a:t>模型分析</a:t>
            </a:r>
            <a:r>
              <a:rPr lang="zh-CN" altLang="en-US" sz="2800" dirty="0">
                <a:solidFill>
                  <a:srgbClr val="0000CC"/>
                </a:solidFill>
                <a:latin typeface="Times New Roman" panose="02020603050405020304" pitchFamily="18" charset="0"/>
              </a:rPr>
              <a:t>法应用举例</a:t>
            </a:r>
            <a:endParaRPr lang="zh-CN" altLang="en-US" sz="2800" dirty="0">
              <a:solidFill>
                <a:srgbClr val="0000CC"/>
              </a:solidFill>
              <a:latin typeface="Times New Roman" panose="02020603050405020304" pitchFamily="18" charset="0"/>
            </a:endParaRPr>
          </a:p>
        </p:txBody>
      </p:sp>
      <p:sp>
        <p:nvSpPr>
          <p:cNvPr id="14" name="Rectangle 5"/>
          <p:cNvSpPr>
            <a:spLocks noChangeArrowheads="1"/>
          </p:cNvSpPr>
          <p:nvPr/>
        </p:nvSpPr>
        <p:spPr bwMode="auto">
          <a:xfrm>
            <a:off x="503238" y="728663"/>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桥式</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整流</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62578"/>
                                        </p:tgtEl>
                                        <p:attrNameLst>
                                          <p:attrName>style.visibility</p:attrName>
                                        </p:attrNameLst>
                                      </p:cBhvr>
                                      <p:to>
                                        <p:strVal val="visible"/>
                                      </p:to>
                                    </p:set>
                                    <p:animEffect transition="in" filter="strips(downRight)">
                                      <p:cBhvr>
                                        <p:cTn id="7" dur="500"/>
                                        <p:tgtEl>
                                          <p:spTgt spid="962578"/>
                                        </p:tgtEl>
                                      </p:cBhvr>
                                    </p:animEffect>
                                  </p:childTnLst>
                                </p:cTn>
                              </p:par>
                            </p:childTnLst>
                          </p:cTn>
                        </p:par>
                        <p:par>
                          <p:cTn id="8" fill="hold">
                            <p:stCondLst>
                              <p:cond delay="500"/>
                            </p:stCondLst>
                            <p:childTnLst>
                              <p:par>
                                <p:cTn id="9" presetID="18" presetClass="entr" presetSubtype="6" fill="hold" nodeType="afterEffect">
                                  <p:stCondLst>
                                    <p:cond delay="0"/>
                                  </p:stCondLst>
                                  <p:childTnLst>
                                    <p:set>
                                      <p:cBhvr>
                                        <p:cTn id="10" dur="1" fill="hold">
                                          <p:stCondLst>
                                            <p:cond delay="0"/>
                                          </p:stCondLst>
                                        </p:cTn>
                                        <p:tgtEl>
                                          <p:spTgt spid="962577"/>
                                        </p:tgtEl>
                                        <p:attrNameLst>
                                          <p:attrName>style.visibility</p:attrName>
                                        </p:attrNameLst>
                                      </p:cBhvr>
                                      <p:to>
                                        <p:strVal val="visible"/>
                                      </p:to>
                                    </p:set>
                                    <p:animEffect transition="in" filter="strips(downRight)">
                                      <p:cBhvr>
                                        <p:cTn id="11" dur="500"/>
                                        <p:tgtEl>
                                          <p:spTgt spid="962577"/>
                                        </p:tgtEl>
                                      </p:cBhvr>
                                    </p:animEffect>
                                  </p:childTnLst>
                                </p:cTn>
                              </p:par>
                            </p:childTnLst>
                          </p:cTn>
                        </p:par>
                        <p:par>
                          <p:cTn id="12" fill="hold">
                            <p:stCondLst>
                              <p:cond delay="1000"/>
                            </p:stCondLst>
                            <p:childTnLst>
                              <p:par>
                                <p:cTn id="13" presetID="18" presetClass="entr" presetSubtype="6" fill="hold" grpId="0" nodeType="afterEffect">
                                  <p:stCondLst>
                                    <p:cond delay="0"/>
                                  </p:stCondLst>
                                  <p:childTnLst>
                                    <p:set>
                                      <p:cBhvr>
                                        <p:cTn id="14" dur="1" fill="hold">
                                          <p:stCondLst>
                                            <p:cond delay="0"/>
                                          </p:stCondLst>
                                        </p:cTn>
                                        <p:tgtEl>
                                          <p:spTgt spid="962570"/>
                                        </p:tgtEl>
                                        <p:attrNameLst>
                                          <p:attrName>style.visibility</p:attrName>
                                        </p:attrNameLst>
                                      </p:cBhvr>
                                      <p:to>
                                        <p:strVal val="visible"/>
                                      </p:to>
                                    </p:set>
                                    <p:animEffect transition="in" filter="strips(downRight)">
                                      <p:cBhvr>
                                        <p:cTn id="15" dur="500"/>
                                        <p:tgtEl>
                                          <p:spTgt spid="962570"/>
                                        </p:tgtEl>
                                      </p:cBhvr>
                                    </p:animEffec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grpId="0" nodeType="clickEffect">
                                  <p:stCondLst>
                                    <p:cond delay="0"/>
                                  </p:stCondLst>
                                  <p:childTnLst>
                                    <p:set>
                                      <p:cBhvr>
                                        <p:cTn id="19" dur="1" fill="hold">
                                          <p:stCondLst>
                                            <p:cond delay="0"/>
                                          </p:stCondLst>
                                        </p:cTn>
                                        <p:tgtEl>
                                          <p:spTgt spid="962573"/>
                                        </p:tgtEl>
                                        <p:attrNameLst>
                                          <p:attrName>style.visibility</p:attrName>
                                        </p:attrNameLst>
                                      </p:cBhvr>
                                      <p:to>
                                        <p:strVal val="visible"/>
                                      </p:to>
                                    </p:set>
                                    <p:animEffect transition="in" filter="strips(downRight)">
                                      <p:cBhvr>
                                        <p:cTn id="20" dur="500"/>
                                        <p:tgtEl>
                                          <p:spTgt spid="962573"/>
                                        </p:tgtEl>
                                      </p:cBhvr>
                                    </p:animEffect>
                                  </p:childTnLst>
                                </p:cTn>
                              </p:par>
                            </p:childTnLst>
                          </p:cTn>
                        </p:par>
                        <p:par>
                          <p:cTn id="21" fill="hold">
                            <p:stCondLst>
                              <p:cond delay="500"/>
                            </p:stCondLst>
                            <p:childTnLst>
                              <p:par>
                                <p:cTn id="22" presetID="18" presetClass="entr" presetSubtype="6" fill="hold" nodeType="afterEffect">
                                  <p:stCondLst>
                                    <p:cond delay="0"/>
                                  </p:stCondLst>
                                  <p:childTnLst>
                                    <p:set>
                                      <p:cBhvr>
                                        <p:cTn id="23" dur="1" fill="hold">
                                          <p:stCondLst>
                                            <p:cond delay="0"/>
                                          </p:stCondLst>
                                        </p:cTn>
                                        <p:tgtEl>
                                          <p:spTgt spid="962581"/>
                                        </p:tgtEl>
                                        <p:attrNameLst>
                                          <p:attrName>style.visibility</p:attrName>
                                        </p:attrNameLst>
                                      </p:cBhvr>
                                      <p:to>
                                        <p:strVal val="visible"/>
                                      </p:to>
                                    </p:set>
                                    <p:animEffect transition="in" filter="strips(downRight)">
                                      <p:cBhvr>
                                        <p:cTn id="24" dur="500"/>
                                        <p:tgtEl>
                                          <p:spTgt spid="962581"/>
                                        </p:tgtEl>
                                      </p:cBhvr>
                                    </p:animEffect>
                                  </p:childTnLst>
                                </p:cTn>
                              </p:par>
                            </p:childTnLst>
                          </p:cTn>
                        </p:par>
                      </p:childTnLst>
                    </p:cTn>
                  </p:par>
                  <p:par>
                    <p:cTn id="25" fill="hold">
                      <p:stCondLst>
                        <p:cond delay="indefinite"/>
                      </p:stCondLst>
                      <p:childTnLst>
                        <p:par>
                          <p:cTn id="26" fill="hold">
                            <p:stCondLst>
                              <p:cond delay="0"/>
                            </p:stCondLst>
                            <p:childTnLst>
                              <p:par>
                                <p:cTn id="27" presetID="18" presetClass="entr" presetSubtype="6" fill="hold" grpId="0" nodeType="clickEffect">
                                  <p:stCondLst>
                                    <p:cond delay="0"/>
                                  </p:stCondLst>
                                  <p:childTnLst>
                                    <p:set>
                                      <p:cBhvr>
                                        <p:cTn id="28" dur="1" fill="hold">
                                          <p:stCondLst>
                                            <p:cond delay="0"/>
                                          </p:stCondLst>
                                        </p:cTn>
                                        <p:tgtEl>
                                          <p:spTgt spid="962575"/>
                                        </p:tgtEl>
                                        <p:attrNameLst>
                                          <p:attrName>style.visibility</p:attrName>
                                        </p:attrNameLst>
                                      </p:cBhvr>
                                      <p:to>
                                        <p:strVal val="visible"/>
                                      </p:to>
                                    </p:set>
                                    <p:animEffect transition="in" filter="strips(downRight)">
                                      <p:cBhvr>
                                        <p:cTn id="29" dur="500"/>
                                        <p:tgtEl>
                                          <p:spTgt spid="962575"/>
                                        </p:tgtEl>
                                      </p:cBhvr>
                                    </p:animEffect>
                                  </p:childTnLst>
                                </p:cTn>
                              </p:par>
                            </p:childTnLst>
                          </p:cTn>
                        </p:par>
                        <p:par>
                          <p:cTn id="30" fill="hold">
                            <p:stCondLst>
                              <p:cond delay="500"/>
                            </p:stCondLst>
                            <p:childTnLst>
                              <p:par>
                                <p:cTn id="31" presetID="18" presetClass="entr" presetSubtype="6" fill="hold" nodeType="afterEffect">
                                  <p:stCondLst>
                                    <p:cond delay="0"/>
                                  </p:stCondLst>
                                  <p:childTnLst>
                                    <p:set>
                                      <p:cBhvr>
                                        <p:cTn id="32" dur="1" fill="hold">
                                          <p:stCondLst>
                                            <p:cond delay="0"/>
                                          </p:stCondLst>
                                        </p:cTn>
                                        <p:tgtEl>
                                          <p:spTgt spid="962576"/>
                                        </p:tgtEl>
                                        <p:attrNameLst>
                                          <p:attrName>style.visibility</p:attrName>
                                        </p:attrNameLst>
                                      </p:cBhvr>
                                      <p:to>
                                        <p:strVal val="visible"/>
                                      </p:to>
                                    </p:set>
                                    <p:animEffect transition="in" filter="strips(downRight)">
                                      <p:cBhvr>
                                        <p:cTn id="33" dur="500"/>
                                        <p:tgtEl>
                                          <p:spTgt spid="9625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70" grpId="0"/>
      <p:bldP spid="962573" grpId="0"/>
      <p:bldP spid="96257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59584" y="1492689"/>
            <a:ext cx="2544864" cy="1864303"/>
          </a:xfrm>
          <a:prstGeom prst="rect">
            <a:avLst/>
          </a:prstGeom>
        </p:spPr>
      </p:pic>
      <p:pic>
        <p:nvPicPr>
          <p:cNvPr id="4" name="图片 3" descr="屏幕剪辑"/>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344720" y="1465044"/>
            <a:ext cx="2548484" cy="1911363"/>
          </a:xfrm>
          <a:prstGeom prst="rect">
            <a:avLst/>
          </a:prstGeom>
        </p:spPr>
      </p:pic>
      <p:pic>
        <p:nvPicPr>
          <p:cNvPr id="3" name="图片 2" descr="屏幕剪辑"/>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556" y="1438389"/>
            <a:ext cx="2602784" cy="1918603"/>
          </a:xfrm>
          <a:prstGeom prst="rect">
            <a:avLst/>
          </a:prstGeom>
        </p:spPr>
      </p:pic>
      <p:sp>
        <p:nvSpPr>
          <p:cNvPr id="963590" name="Text Box 6"/>
          <p:cNvSpPr txBox="1">
            <a:spLocks noChangeArrowheads="1"/>
          </p:cNvSpPr>
          <p:nvPr/>
        </p:nvSpPr>
        <p:spPr bwMode="auto">
          <a:xfrm>
            <a:off x="1258888" y="3608388"/>
            <a:ext cx="2224087"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a:solidFill>
                  <a:srgbClr val="000000"/>
                </a:solidFill>
                <a:latin typeface="Times New Roman" panose="02020603050405020304" pitchFamily="18" charset="0"/>
                <a:cs typeface="Times New Roman" panose="02020603050405020304" pitchFamily="18" charset="0"/>
              </a:rPr>
              <a:t>理想模型结果</a:t>
            </a:r>
            <a:endParaRPr kumimoji="1" lang="zh-CN" altLang="en-US" sz="2000">
              <a:solidFill>
                <a:srgbClr val="000000"/>
              </a:solidFill>
              <a:latin typeface="Times New Roman" panose="02020603050405020304" pitchFamily="18" charset="0"/>
              <a:cs typeface="Times New Roman" panose="02020603050405020304" pitchFamily="18" charset="0"/>
            </a:endParaRPr>
          </a:p>
        </p:txBody>
      </p:sp>
      <p:sp>
        <p:nvSpPr>
          <p:cNvPr id="59399" name="Rectangle 18"/>
          <p:cNvSpPr>
            <a:spLocks noChangeArrowheads="1"/>
          </p:cNvSpPr>
          <p:nvPr/>
        </p:nvSpPr>
        <p:spPr bwMode="auto">
          <a:xfrm>
            <a:off x="0" y="1584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963606" name="Object 22"/>
          <p:cNvGraphicFramePr>
            <a:graphicFrameLocks noChangeAspect="1"/>
          </p:cNvGraphicFramePr>
          <p:nvPr/>
        </p:nvGraphicFramePr>
        <p:xfrm>
          <a:off x="503238" y="3968750"/>
          <a:ext cx="3644900" cy="1568450"/>
        </p:xfrm>
        <a:graphic>
          <a:graphicData uri="http://schemas.openxmlformats.org/presentationml/2006/ole">
            <mc:AlternateContent xmlns:mc="http://schemas.openxmlformats.org/markup-compatibility/2006">
              <mc:Choice xmlns:v="urn:schemas-microsoft-com:vml" Requires="v">
                <p:oleObj spid="_x0000_s110973" name="图片" r:id="rId4" imgW="2275840" imgH="979805" progId="Word.Picture.8">
                  <p:embed/>
                </p:oleObj>
              </mc:Choice>
              <mc:Fallback>
                <p:oleObj name="图片" r:id="rId4" imgW="2275840" imgH="979805" progId="Word.Picture.8">
                  <p:embed/>
                  <p:pic>
                    <p:nvPicPr>
                      <p:cNvPr id="0" name="图片 1109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3238" y="3968750"/>
                        <a:ext cx="36449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63605" name="Object 21"/>
          <p:cNvGraphicFramePr>
            <a:graphicFrameLocks noChangeAspect="1"/>
          </p:cNvGraphicFramePr>
          <p:nvPr/>
        </p:nvGraphicFramePr>
        <p:xfrm>
          <a:off x="4479925" y="3968750"/>
          <a:ext cx="3949700" cy="1568450"/>
        </p:xfrm>
        <a:graphic>
          <a:graphicData uri="http://schemas.openxmlformats.org/presentationml/2006/ole">
            <mc:AlternateContent xmlns:mc="http://schemas.openxmlformats.org/markup-compatibility/2006">
              <mc:Choice xmlns:v="urn:schemas-microsoft-com:vml" Requires="v">
                <p:oleObj spid="_x0000_s110974" name="图片" r:id="rId6" imgW="2466340" imgH="979805" progId="Word.Picture.8">
                  <p:embed/>
                </p:oleObj>
              </mc:Choice>
              <mc:Fallback>
                <p:oleObj name="图片" r:id="rId6" imgW="2466340" imgH="979805" progId="Word.Picture.8">
                  <p:embed/>
                  <p:pic>
                    <p:nvPicPr>
                      <p:cNvPr id="0" name="图片 11097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79925" y="3968750"/>
                        <a:ext cx="394970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3609" name="Text Box 25"/>
          <p:cNvSpPr txBox="1">
            <a:spLocks noChangeArrowheads="1"/>
          </p:cNvSpPr>
          <p:nvPr/>
        </p:nvSpPr>
        <p:spPr bwMode="auto">
          <a:xfrm>
            <a:off x="5265738" y="3608388"/>
            <a:ext cx="2747962"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a:solidFill>
                  <a:srgbClr val="000000"/>
                </a:solidFill>
                <a:latin typeface="Times New Roman" panose="02020603050405020304" pitchFamily="18" charset="0"/>
                <a:cs typeface="Times New Roman" panose="02020603050405020304" pitchFamily="18" charset="0"/>
              </a:rPr>
              <a:t>恒压降模型结果</a:t>
            </a:r>
            <a:endParaRPr kumimoji="1" lang="zh-CN" altLang="en-US" sz="2000">
              <a:solidFill>
                <a:srgbClr val="000000"/>
              </a:solidFill>
              <a:latin typeface="Times New Roman" panose="02020603050405020304" pitchFamily="18" charset="0"/>
              <a:cs typeface="Times New Roman" panose="02020603050405020304" pitchFamily="18" charset="0"/>
            </a:endParaRPr>
          </a:p>
        </p:txBody>
      </p:sp>
      <p:sp>
        <p:nvSpPr>
          <p:cNvPr id="963610" name="Text Box 26"/>
          <p:cNvSpPr txBox="1">
            <a:spLocks noChangeArrowheads="1"/>
          </p:cNvSpPr>
          <p:nvPr/>
        </p:nvSpPr>
        <p:spPr bwMode="auto">
          <a:xfrm>
            <a:off x="3851275" y="959830"/>
            <a:ext cx="1366838"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dirty="0">
                <a:solidFill>
                  <a:srgbClr val="000000"/>
                </a:solidFill>
                <a:latin typeface="Times New Roman" panose="02020603050405020304" pitchFamily="18" charset="0"/>
                <a:cs typeface="Times New Roman" panose="02020603050405020304" pitchFamily="18" charset="0"/>
              </a:rPr>
              <a:t>理想模型</a:t>
            </a:r>
            <a:endParaRPr kumimoji="1" lang="zh-CN" altLang="en-US" sz="2000" dirty="0">
              <a:solidFill>
                <a:srgbClr val="000000"/>
              </a:solidFill>
              <a:latin typeface="Times New Roman" panose="02020603050405020304" pitchFamily="18" charset="0"/>
              <a:cs typeface="Times New Roman" panose="02020603050405020304" pitchFamily="18" charset="0"/>
            </a:endParaRPr>
          </a:p>
        </p:txBody>
      </p:sp>
      <p:sp>
        <p:nvSpPr>
          <p:cNvPr id="963611" name="Text Box 27"/>
          <p:cNvSpPr txBox="1">
            <a:spLocks noChangeArrowheads="1"/>
          </p:cNvSpPr>
          <p:nvPr/>
        </p:nvSpPr>
        <p:spPr bwMode="auto">
          <a:xfrm>
            <a:off x="6480175" y="959830"/>
            <a:ext cx="1689100" cy="488950"/>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lnSpc>
                <a:spcPct val="130000"/>
              </a:lnSpc>
              <a:spcBef>
                <a:spcPct val="0"/>
              </a:spcBef>
              <a:buClrTx/>
              <a:buFontTx/>
              <a:buNone/>
            </a:pPr>
            <a:r>
              <a:rPr kumimoji="1" lang="zh-CN" altLang="en-US" sz="2000" dirty="0">
                <a:solidFill>
                  <a:srgbClr val="000000"/>
                </a:solidFill>
                <a:latin typeface="Times New Roman" panose="02020603050405020304" pitchFamily="18" charset="0"/>
                <a:cs typeface="Times New Roman" panose="02020603050405020304" pitchFamily="18" charset="0"/>
              </a:rPr>
              <a:t>恒压降模型</a:t>
            </a:r>
            <a:endParaRPr kumimoji="1" lang="zh-CN" altLang="en-US" sz="2000" dirty="0">
              <a:solidFill>
                <a:srgbClr val="000000"/>
              </a:solidFill>
              <a:latin typeface="Times New Roman" panose="02020603050405020304" pitchFamily="18" charset="0"/>
              <a:cs typeface="Times New Roman" panose="02020603050405020304" pitchFamily="18" charset="0"/>
            </a:endParaRPr>
          </a:p>
        </p:txBody>
      </p:sp>
      <p:sp>
        <p:nvSpPr>
          <p:cNvPr id="13"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限幅</a:t>
            </a:r>
            <a:r>
              <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rPr>
              <a:t>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3610"/>
                                        </p:tgtEl>
                                        <p:attrNameLst>
                                          <p:attrName>style.visibility</p:attrName>
                                        </p:attrNameLst>
                                      </p:cBhvr>
                                      <p:to>
                                        <p:strVal val="visible"/>
                                      </p:to>
                                    </p:set>
                                    <p:animEffect transition="in" filter="wipe(left)">
                                      <p:cBhvr>
                                        <p:cTn id="7" dur="500"/>
                                        <p:tgtEl>
                                          <p:spTgt spid="963610"/>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63606"/>
                                        </p:tgtEl>
                                        <p:attrNameLst>
                                          <p:attrName>style.visibility</p:attrName>
                                        </p:attrNameLst>
                                      </p:cBhvr>
                                      <p:to>
                                        <p:strVal val="visible"/>
                                      </p:to>
                                    </p:set>
                                    <p:animEffect transition="in" filter="wipe(left)">
                                      <p:cBhvr>
                                        <p:cTn id="15" dur="500"/>
                                        <p:tgtEl>
                                          <p:spTgt spid="963606"/>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963590"/>
                                        </p:tgtEl>
                                        <p:attrNameLst>
                                          <p:attrName>style.visibility</p:attrName>
                                        </p:attrNameLst>
                                      </p:cBhvr>
                                      <p:to>
                                        <p:strVal val="visible"/>
                                      </p:to>
                                    </p:set>
                                    <p:animEffect transition="in" filter="wipe(left)">
                                      <p:cBhvr>
                                        <p:cTn id="18" dur="500"/>
                                        <p:tgtEl>
                                          <p:spTgt spid="96359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left)">
                                      <p:cBhvr>
                                        <p:cTn id="23" dur="500"/>
                                        <p:tgtEl>
                                          <p:spTgt spid="5"/>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963611"/>
                                        </p:tgtEl>
                                        <p:attrNameLst>
                                          <p:attrName>style.visibility</p:attrName>
                                        </p:attrNameLst>
                                      </p:cBhvr>
                                      <p:to>
                                        <p:strVal val="visible"/>
                                      </p:to>
                                    </p:set>
                                    <p:animEffect transition="in" filter="wipe(left)">
                                      <p:cBhvr>
                                        <p:cTn id="26" dur="500"/>
                                        <p:tgtEl>
                                          <p:spTgt spid="963611"/>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963605"/>
                                        </p:tgtEl>
                                        <p:attrNameLst>
                                          <p:attrName>style.visibility</p:attrName>
                                        </p:attrNameLst>
                                      </p:cBhvr>
                                      <p:to>
                                        <p:strVal val="visible"/>
                                      </p:to>
                                    </p:set>
                                    <p:animEffect transition="in" filter="wipe(left)">
                                      <p:cBhvr>
                                        <p:cTn id="31" dur="500"/>
                                        <p:tgtEl>
                                          <p:spTgt spid="963605"/>
                                        </p:tgtEl>
                                      </p:cBhvr>
                                    </p:animEffect>
                                  </p:childTnLst>
                                </p:cTn>
                              </p:par>
                              <p:par>
                                <p:cTn id="32" presetID="22" presetClass="entr" presetSubtype="8" fill="hold" grpId="0" nodeType="withEffect">
                                  <p:stCondLst>
                                    <p:cond delay="0"/>
                                  </p:stCondLst>
                                  <p:childTnLst>
                                    <p:set>
                                      <p:cBhvr>
                                        <p:cTn id="33" dur="1" fill="hold">
                                          <p:stCondLst>
                                            <p:cond delay="0"/>
                                          </p:stCondLst>
                                        </p:cTn>
                                        <p:tgtEl>
                                          <p:spTgt spid="963609"/>
                                        </p:tgtEl>
                                        <p:attrNameLst>
                                          <p:attrName>style.visibility</p:attrName>
                                        </p:attrNameLst>
                                      </p:cBhvr>
                                      <p:to>
                                        <p:strVal val="visible"/>
                                      </p:to>
                                    </p:set>
                                    <p:animEffect transition="in" filter="wipe(left)">
                                      <p:cBhvr>
                                        <p:cTn id="34" dur="500"/>
                                        <p:tgtEl>
                                          <p:spTgt spid="963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3590" grpId="0"/>
      <p:bldP spid="963609" grpId="0"/>
      <p:bldP spid="963610" grpId="0"/>
      <p:bldP spid="963611"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对象 15"/>
          <p:cNvGraphicFramePr>
            <a:graphicFrameLocks noChangeAspect="1"/>
          </p:cNvGraphicFramePr>
          <p:nvPr/>
        </p:nvGraphicFramePr>
        <p:xfrm>
          <a:off x="1118491" y="4293096"/>
          <a:ext cx="2877445" cy="1624654"/>
        </p:xfrm>
        <a:graphic>
          <a:graphicData uri="http://schemas.openxmlformats.org/presentationml/2006/ole">
            <mc:AlternateContent xmlns:mc="http://schemas.openxmlformats.org/markup-compatibility/2006">
              <mc:Choice xmlns:v="urn:schemas-microsoft-com:vml" Requires="v">
                <p:oleObj spid="_x0000_s134369" name="Picture" r:id="rId1" imgW="2390775" imgH="1350645" progId="Word.Picture.8">
                  <p:embed/>
                </p:oleObj>
              </mc:Choice>
              <mc:Fallback>
                <p:oleObj name="Picture" r:id="rId1" imgW="2390775" imgH="1350645" progId="Word.Picture.8">
                  <p:embed/>
                  <p:pic>
                    <p:nvPicPr>
                      <p:cNvPr id="0" name="Object 2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8491" y="4293096"/>
                        <a:ext cx="2877445" cy="162465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nvGraphicFramePr>
        <p:xfrm>
          <a:off x="1332884" y="1916832"/>
          <a:ext cx="2591044" cy="2049736"/>
        </p:xfrm>
        <a:graphic>
          <a:graphicData uri="http://schemas.openxmlformats.org/presentationml/2006/ole">
            <mc:AlternateContent xmlns:mc="http://schemas.openxmlformats.org/markup-compatibility/2006">
              <mc:Choice xmlns:v="urn:schemas-microsoft-com:vml" Requires="v">
                <p:oleObj spid="_x0000_s134370" name="Picture" r:id="rId3" imgW="2153920" imgH="1704340" progId="Word.Picture.8">
                  <p:embed/>
                </p:oleObj>
              </mc:Choice>
              <mc:Fallback>
                <p:oleObj name="Picture" r:id="rId3" imgW="2153920" imgH="1704340" progId="Word.Picture.8">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2884" y="1916832"/>
                        <a:ext cx="2591044" cy="20497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钳位电路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8" name="对象 7"/>
          <p:cNvGraphicFramePr>
            <a:graphicFrameLocks noChangeAspect="1"/>
          </p:cNvGraphicFramePr>
          <p:nvPr/>
        </p:nvGraphicFramePr>
        <p:xfrm>
          <a:off x="4716016" y="1916832"/>
          <a:ext cx="3312896" cy="3833092"/>
        </p:xfrm>
        <a:graphic>
          <a:graphicData uri="http://schemas.openxmlformats.org/presentationml/2006/ole">
            <mc:AlternateContent xmlns:mc="http://schemas.openxmlformats.org/markup-compatibility/2006">
              <mc:Choice xmlns:v="urn:schemas-microsoft-com:vml" Requires="v">
                <p:oleObj spid="_x0000_s134371" name="Picture" r:id="rId5" imgW="2753995" imgH="3185160" progId="Word.Picture.8">
                  <p:embed/>
                </p:oleObj>
              </mc:Choice>
              <mc:Fallback>
                <p:oleObj name="Picture" r:id="rId5" imgW="2753995" imgH="3185160" progId="Word.Picture.8">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16016" y="1916832"/>
                        <a:ext cx="3312896" cy="383309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9"/>
          <p:cNvSpPr txBox="1">
            <a:spLocks noChangeArrowheads="1"/>
          </p:cNvSpPr>
          <p:nvPr/>
        </p:nvSpPr>
        <p:spPr bwMode="auto">
          <a:xfrm>
            <a:off x="503238" y="777568"/>
            <a:ext cx="7885248" cy="572464"/>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zh-CN" altLang="en-US" sz="2400" dirty="0" smtClean="0">
                <a:solidFill>
                  <a:srgbClr val="000000"/>
                </a:solidFill>
                <a:latin typeface="Times New Roman" panose="02020603050405020304" pitchFamily="18" charset="0"/>
                <a:cs typeface="Times New Roman" panose="02020603050405020304" pitchFamily="18" charset="0"/>
              </a:rPr>
              <a:t>二极管用</a:t>
            </a:r>
            <a:r>
              <a:rPr kumimoji="1" lang="zh-CN" altLang="en-US" sz="2400" dirty="0">
                <a:solidFill>
                  <a:srgbClr val="000000"/>
                </a:solidFill>
                <a:latin typeface="Times New Roman" panose="02020603050405020304" pitchFamily="18" charset="0"/>
                <a:cs typeface="Times New Roman" panose="02020603050405020304" pitchFamily="18" charset="0"/>
              </a:rPr>
              <a:t>理想</a:t>
            </a:r>
            <a:r>
              <a:rPr kumimoji="1" lang="zh-CN" altLang="en-US" sz="2400" dirty="0" smtClean="0">
                <a:solidFill>
                  <a:srgbClr val="000000"/>
                </a:solidFill>
                <a:latin typeface="Times New Roman" panose="02020603050405020304" pitchFamily="18" charset="0"/>
                <a:cs typeface="Times New Roman" panose="02020603050405020304" pitchFamily="18" charset="0"/>
              </a:rPr>
              <a:t>模型，电路处于稳态时</a:t>
            </a:r>
            <a:endParaRPr kumimoji="1" lang="zh-CN" altLang="en-US" sz="2400" dirty="0">
              <a:solidFill>
                <a:srgbClr val="000000"/>
              </a:solidFill>
              <a:latin typeface="Times New Roman" panose="02020603050405020304" pitchFamily="18" charset="0"/>
              <a:cs typeface="Times New Roman" panose="02020603050405020304" pitchFamily="18" charset="0"/>
            </a:endParaRPr>
          </a:p>
        </p:txBody>
      </p:sp>
      <p:graphicFrame>
        <p:nvGraphicFramePr>
          <p:cNvPr id="11" name="Object 10"/>
          <p:cNvGraphicFramePr>
            <a:graphicFrameLocks noChangeAspect="1"/>
          </p:cNvGraphicFramePr>
          <p:nvPr/>
        </p:nvGraphicFramePr>
        <p:xfrm>
          <a:off x="1358900" y="1386036"/>
          <a:ext cx="1049338" cy="458788"/>
        </p:xfrm>
        <a:graphic>
          <a:graphicData uri="http://schemas.openxmlformats.org/presentationml/2006/ole">
            <mc:AlternateContent xmlns:mc="http://schemas.openxmlformats.org/markup-compatibility/2006">
              <mc:Choice xmlns:v="urn:schemas-microsoft-com:vml" Requires="v">
                <p:oleObj spid="_x0000_s134372" name="Equation" r:id="rId7" imgW="12496800" imgH="5486400" progId="Equation.DSMT4">
                  <p:embed/>
                </p:oleObj>
              </mc:Choice>
              <mc:Fallback>
                <p:oleObj name="Equation" r:id="rId7" imgW="12496800" imgH="5486400" progId="Equation.DSMT4">
                  <p:embed/>
                  <p:pic>
                    <p:nvPicPr>
                      <p:cNvPr id="0" name="图片 134371"/>
                      <p:cNvPicPr>
                        <a:picLocks noChangeAspect="1" noChangeArrowheads="1"/>
                      </p:cNvPicPr>
                      <p:nvPr/>
                    </p:nvPicPr>
                    <p:blipFill>
                      <a:blip r:embed="rId8"/>
                      <a:srcRect/>
                      <a:stretch>
                        <a:fillRect/>
                      </a:stretch>
                    </p:blipFill>
                    <p:spPr bwMode="auto">
                      <a:xfrm>
                        <a:off x="1358900" y="1386036"/>
                        <a:ext cx="10493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10"/>
          <p:cNvGraphicFramePr>
            <a:graphicFrameLocks noChangeAspect="1"/>
          </p:cNvGraphicFramePr>
          <p:nvPr/>
        </p:nvGraphicFramePr>
        <p:xfrm>
          <a:off x="2873486" y="1386036"/>
          <a:ext cx="2814638" cy="458788"/>
        </p:xfrm>
        <a:graphic>
          <a:graphicData uri="http://schemas.openxmlformats.org/presentationml/2006/ole">
            <mc:AlternateContent xmlns:mc="http://schemas.openxmlformats.org/markup-compatibility/2006">
              <mc:Choice xmlns:v="urn:schemas-microsoft-com:vml" Requires="v">
                <p:oleObj spid="_x0000_s134373" name="Equation" r:id="rId9" imgW="33528000" imgH="5486400" progId="Equation.DSMT4">
                  <p:embed/>
                </p:oleObj>
              </mc:Choice>
              <mc:Fallback>
                <p:oleObj name="Equation" r:id="rId9" imgW="33528000" imgH="5486400" progId="Equation.DSMT4">
                  <p:embed/>
                  <p:pic>
                    <p:nvPicPr>
                      <p:cNvPr id="0" name="图片 134372"/>
                      <p:cNvPicPr>
                        <a:picLocks noChangeAspect="1" noChangeArrowheads="1"/>
                      </p:cNvPicPr>
                      <p:nvPr/>
                    </p:nvPicPr>
                    <p:blipFill>
                      <a:blip r:embed="rId10"/>
                      <a:srcRect/>
                      <a:stretch>
                        <a:fillRect/>
                      </a:stretch>
                    </p:blipFill>
                    <p:spPr bwMode="auto">
                      <a:xfrm>
                        <a:off x="2873486" y="1386036"/>
                        <a:ext cx="28146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left)">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4"/>
          <p:cNvSpPr>
            <a:spLocks noChangeArrowheads="1"/>
          </p:cNvSpPr>
          <p:nvPr/>
        </p:nvSpPr>
        <p:spPr bwMode="auto">
          <a:xfrm>
            <a:off x="5486400" y="1130300"/>
            <a:ext cx="3124200" cy="2514600"/>
          </a:xfrm>
          <a:prstGeom prst="rect">
            <a:avLst/>
          </a:prstGeom>
          <a:solidFill>
            <a:schemeClr val="bg1"/>
          </a:solidFill>
          <a:ln>
            <a:noFill/>
          </a:ln>
          <a:effectLst/>
          <a:extLst>
            <a:ext uri="{91240B29-F687-4F45-9708-019B960494DF}">
              <a14:hiddenLine xmlns:a14="http://schemas.microsoft.com/office/drawing/2010/main" w="1905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graphicFrame>
        <p:nvGraphicFramePr>
          <p:cNvPr id="61444" name="Object 6"/>
          <p:cNvGraphicFramePr>
            <a:graphicFrameLocks noChangeAspect="1"/>
          </p:cNvGraphicFramePr>
          <p:nvPr/>
        </p:nvGraphicFramePr>
        <p:xfrm>
          <a:off x="5562600" y="1206500"/>
          <a:ext cx="2895600" cy="2368550"/>
        </p:xfrm>
        <a:graphic>
          <a:graphicData uri="http://schemas.openxmlformats.org/presentationml/2006/ole">
            <mc:AlternateContent xmlns:mc="http://schemas.openxmlformats.org/markup-compatibility/2006">
              <mc:Choice xmlns:v="urn:schemas-microsoft-com:vml" Requires="v">
                <p:oleObj spid="_x0000_s111695" name="Picture2" r:id="rId1" imgW="1828800" imgH="1494790" progId="Word.Picture.8">
                  <p:embed/>
                </p:oleObj>
              </mc:Choice>
              <mc:Fallback>
                <p:oleObj name="Picture2" r:id="rId1" imgW="1828800" imgH="1494790" progId="Word.Picture.8">
                  <p:embed/>
                  <p:pic>
                    <p:nvPicPr>
                      <p:cNvPr id="0" name="图片 11169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206500"/>
                        <a:ext cx="2895600" cy="236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7"/>
          <p:cNvSpPr txBox="1">
            <a:spLocks noChangeArrowheads="1"/>
          </p:cNvSpPr>
          <p:nvPr/>
        </p:nvSpPr>
        <p:spPr bwMode="auto">
          <a:xfrm>
            <a:off x="685800" y="1211263"/>
            <a:ext cx="46482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电路如图所示，求</a:t>
            </a:r>
            <a:r>
              <a:rPr kumimoji="1" lang="en-US" altLang="zh-CN" sz="2400">
                <a:latin typeface="Times New Roman" panose="02020603050405020304" pitchFamily="18" charset="0"/>
              </a:rPr>
              <a:t>AO</a:t>
            </a:r>
            <a:r>
              <a:rPr kumimoji="1" lang="zh-CN" altLang="en-US" sz="2400">
                <a:latin typeface="Times New Roman" panose="02020603050405020304" pitchFamily="18" charset="0"/>
              </a:rPr>
              <a:t>的电压值</a:t>
            </a:r>
            <a:endParaRPr kumimoji="1" lang="zh-CN" altLang="en-US" sz="2400">
              <a:latin typeface="Times New Roman" panose="02020603050405020304" pitchFamily="18" charset="0"/>
            </a:endParaRPr>
          </a:p>
        </p:txBody>
      </p:sp>
      <p:sp>
        <p:nvSpPr>
          <p:cNvPr id="6" name="Text Box 8"/>
          <p:cNvSpPr txBox="1">
            <a:spLocks noChangeArrowheads="1"/>
          </p:cNvSpPr>
          <p:nvPr/>
        </p:nvSpPr>
        <p:spPr bwMode="auto">
          <a:xfrm>
            <a:off x="381000" y="1831975"/>
            <a:ext cx="9144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解：</a:t>
            </a:r>
            <a:endParaRPr kumimoji="1" lang="zh-CN" altLang="en-US" sz="2400">
              <a:latin typeface="Times New Roman" panose="02020603050405020304" pitchFamily="18" charset="0"/>
            </a:endParaRPr>
          </a:p>
        </p:txBody>
      </p:sp>
      <p:sp>
        <p:nvSpPr>
          <p:cNvPr id="7" name="Text Box 9"/>
          <p:cNvSpPr txBox="1">
            <a:spLocks noChangeArrowheads="1"/>
          </p:cNvSpPr>
          <p:nvPr/>
        </p:nvSpPr>
        <p:spPr bwMode="auto">
          <a:xfrm>
            <a:off x="457200" y="1784350"/>
            <a:ext cx="4800600" cy="11144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先断开</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，以</a:t>
            </a:r>
            <a:r>
              <a:rPr kumimoji="1" lang="en-US" altLang="zh-CN" sz="2400">
                <a:latin typeface="Times New Roman" panose="02020603050405020304" pitchFamily="18" charset="0"/>
              </a:rPr>
              <a:t>O</a:t>
            </a:r>
            <a:r>
              <a:rPr kumimoji="1" lang="zh-CN" altLang="en-US" sz="2400">
                <a:latin typeface="Times New Roman" panose="02020603050405020304" pitchFamily="18" charset="0"/>
              </a:rPr>
              <a:t>为基准电位， </a:t>
            </a:r>
            <a:endParaRPr kumimoji="1" lang="zh-CN" altLang="en-US" sz="2400">
              <a:latin typeface="Times New Roman" panose="02020603050405020304" pitchFamily="18" charset="0"/>
            </a:endParaRPr>
          </a:p>
          <a:p>
            <a:pPr eaLnBrk="1" hangingPunct="1">
              <a:lnSpc>
                <a:spcPct val="140000"/>
              </a:lnSpc>
              <a:spcBef>
                <a:spcPct val="0"/>
              </a:spcBef>
              <a:buClrTx/>
              <a:buFontTx/>
              <a:buNone/>
            </a:pPr>
            <a:r>
              <a:rPr kumimoji="1" lang="zh-CN" altLang="en-US" sz="2400">
                <a:latin typeface="Times New Roman" panose="02020603050405020304" pitchFamily="18" charset="0"/>
              </a:rPr>
              <a:t>     即</a:t>
            </a:r>
            <a:r>
              <a:rPr kumimoji="1" lang="en-US" altLang="zh-CN" sz="2400">
                <a:latin typeface="Times New Roman" panose="02020603050405020304" pitchFamily="18" charset="0"/>
              </a:rPr>
              <a:t>O</a:t>
            </a:r>
            <a:r>
              <a:rPr kumimoji="1" lang="zh-CN" altLang="en-US" sz="2400">
                <a:latin typeface="Times New Roman" panose="02020603050405020304" pitchFamily="18" charset="0"/>
              </a:rPr>
              <a:t>点为</a:t>
            </a:r>
            <a:r>
              <a:rPr kumimoji="1" lang="en-US" altLang="zh-CN" sz="2400">
                <a:latin typeface="Times New Roman" panose="02020603050405020304" pitchFamily="18" charset="0"/>
              </a:rPr>
              <a:t>0V</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sp>
        <p:nvSpPr>
          <p:cNvPr id="8" name="Text Box 10"/>
          <p:cNvSpPr txBox="1">
            <a:spLocks noChangeArrowheads="1"/>
          </p:cNvSpPr>
          <p:nvPr/>
        </p:nvSpPr>
        <p:spPr bwMode="auto">
          <a:xfrm>
            <a:off x="228600" y="2819400"/>
            <a:ext cx="5105400" cy="11144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a:latin typeface="Times New Roman" panose="02020603050405020304" pitchFamily="18" charset="0"/>
              </a:rPr>
              <a:t>        </a:t>
            </a:r>
            <a:r>
              <a:rPr kumimoji="1" lang="zh-CN" altLang="en-US" sz="2400">
                <a:latin typeface="Times New Roman" panose="02020603050405020304" pitchFamily="18" charset="0"/>
              </a:rPr>
              <a:t>则接</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阳极的电位为</a:t>
            </a:r>
            <a:r>
              <a:rPr kumimoji="1" lang="en-US" altLang="zh-CN" sz="2400">
                <a:latin typeface="Times New Roman" panose="02020603050405020304" pitchFamily="18" charset="0"/>
              </a:rPr>
              <a:t>-6V</a:t>
            </a:r>
            <a:r>
              <a:rPr kumimoji="1" lang="zh-CN" altLang="en-US" sz="2400">
                <a:latin typeface="Times New Roman" panose="02020603050405020304" pitchFamily="18" charset="0"/>
              </a:rPr>
              <a:t>，接阴极的电位为</a:t>
            </a:r>
            <a:r>
              <a:rPr kumimoji="1" lang="en-US" altLang="zh-CN" sz="2400">
                <a:latin typeface="Times New Roman" panose="02020603050405020304" pitchFamily="18" charset="0"/>
              </a:rPr>
              <a:t>-12V</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sp>
        <p:nvSpPr>
          <p:cNvPr id="9" name="Text Box 11"/>
          <p:cNvSpPr txBox="1">
            <a:spLocks noChangeArrowheads="1"/>
          </p:cNvSpPr>
          <p:nvPr/>
        </p:nvSpPr>
        <p:spPr bwMode="auto">
          <a:xfrm>
            <a:off x="838200" y="3975100"/>
            <a:ext cx="6973888"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阳极电位高于阴极电位，</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接入时正向导通。</a:t>
            </a:r>
            <a:endParaRPr kumimoji="1" lang="zh-CN" altLang="en-US" sz="2400">
              <a:latin typeface="Times New Roman" panose="02020603050405020304" pitchFamily="18" charset="0"/>
            </a:endParaRPr>
          </a:p>
        </p:txBody>
      </p:sp>
      <p:sp>
        <p:nvSpPr>
          <p:cNvPr id="10" name="Text Box 12"/>
          <p:cNvSpPr txBox="1">
            <a:spLocks noChangeArrowheads="1"/>
          </p:cNvSpPr>
          <p:nvPr/>
        </p:nvSpPr>
        <p:spPr bwMode="auto">
          <a:xfrm>
            <a:off x="762000" y="4505325"/>
            <a:ext cx="83820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导通后，</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的压降等于零，即</a:t>
            </a:r>
            <a:r>
              <a:rPr kumimoji="1" lang="en-US" altLang="zh-CN" sz="2400">
                <a:latin typeface="Times New Roman" panose="02020603050405020304" pitchFamily="18" charset="0"/>
              </a:rPr>
              <a:t>A</a:t>
            </a:r>
            <a:r>
              <a:rPr kumimoji="1" lang="zh-CN" altLang="en-US" sz="2400">
                <a:latin typeface="Times New Roman" panose="02020603050405020304" pitchFamily="18" charset="0"/>
              </a:rPr>
              <a:t>点的电位就是</a:t>
            </a:r>
            <a:r>
              <a:rPr kumimoji="1" lang="en-US" altLang="zh-CN" sz="2400">
                <a:latin typeface="Times New Roman" panose="02020603050405020304" pitchFamily="18" charset="0"/>
              </a:rPr>
              <a:t>D</a:t>
            </a:r>
            <a:r>
              <a:rPr kumimoji="1" lang="zh-CN" altLang="en-US" sz="2400">
                <a:latin typeface="Times New Roman" panose="02020603050405020304" pitchFamily="18" charset="0"/>
              </a:rPr>
              <a:t>阳极的电位。</a:t>
            </a:r>
            <a:endParaRPr kumimoji="1" lang="zh-CN" altLang="en-US" sz="2400">
              <a:latin typeface="Times New Roman" panose="02020603050405020304" pitchFamily="18" charset="0"/>
            </a:endParaRPr>
          </a:p>
        </p:txBody>
      </p:sp>
      <p:sp>
        <p:nvSpPr>
          <p:cNvPr id="11" name="Text Box 13"/>
          <p:cNvSpPr txBox="1">
            <a:spLocks noChangeArrowheads="1"/>
          </p:cNvSpPr>
          <p:nvPr/>
        </p:nvSpPr>
        <p:spPr bwMode="auto">
          <a:xfrm>
            <a:off x="304800" y="5032375"/>
            <a:ext cx="4114800" cy="530225"/>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spcBef>
                <a:spcPct val="0"/>
              </a:spcBef>
              <a:buClrTx/>
              <a:buFontTx/>
              <a:buNone/>
            </a:pPr>
            <a:r>
              <a:rPr kumimoji="1" lang="zh-CN" altLang="en-US" sz="2400">
                <a:latin typeface="Times New Roman" panose="02020603050405020304" pitchFamily="18" charset="0"/>
              </a:rPr>
              <a:t>所以，</a:t>
            </a:r>
            <a:r>
              <a:rPr kumimoji="1" lang="en-US" altLang="zh-CN" sz="2400">
                <a:latin typeface="Times New Roman" panose="02020603050405020304" pitchFamily="18" charset="0"/>
              </a:rPr>
              <a:t>AO</a:t>
            </a:r>
            <a:r>
              <a:rPr kumimoji="1" lang="zh-CN" altLang="en-US" sz="2400">
                <a:latin typeface="Times New Roman" panose="02020603050405020304" pitchFamily="18" charset="0"/>
              </a:rPr>
              <a:t>的电压值为</a:t>
            </a:r>
            <a:r>
              <a:rPr kumimoji="1" lang="en-US" altLang="zh-CN" sz="2400">
                <a:latin typeface="Times New Roman" panose="02020603050405020304" pitchFamily="18" charset="0"/>
              </a:rPr>
              <a:t>-6V</a:t>
            </a:r>
            <a:r>
              <a:rPr kumimoji="1" lang="zh-CN" altLang="en-US" sz="2400">
                <a:latin typeface="Times New Roman" panose="02020603050405020304" pitchFamily="18" charset="0"/>
              </a:rPr>
              <a:t>。</a:t>
            </a:r>
            <a:endParaRPr kumimoji="1" lang="zh-CN" altLang="en-US" sz="2400">
              <a:latin typeface="Times New Roman" panose="02020603050405020304" pitchFamily="18" charset="0"/>
            </a:endParaRPr>
          </a:p>
        </p:txBody>
      </p:sp>
      <p:sp>
        <p:nvSpPr>
          <p:cNvPr id="12"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开关电路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strips(down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strips(downRigh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strips(downRigh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8" presetClass="entr" presetSubtype="6"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strips(downRight)">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P spid="7" grpId="0" autoUpdateAnimBg="0"/>
      <p:bldP spid="8" grpId="0" autoUpdateAnimBg="0"/>
      <p:bldP spid="9" grpId="0" autoUpdateAnimBg="0"/>
      <p:bldP spid="10" grpId="0" autoUpdateAnimBg="0"/>
      <p:bldP spid="11"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788023" y="1592796"/>
            <a:ext cx="3919132" cy="2682615"/>
          </a:xfrm>
          <a:prstGeom prst="rect">
            <a:avLst/>
          </a:prstGeom>
        </p:spPr>
      </p:pic>
      <p:pic>
        <p:nvPicPr>
          <p:cNvPr id="2" name="图片 1"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4134" y="1686524"/>
            <a:ext cx="2657846" cy="2462556"/>
          </a:xfrm>
          <a:prstGeom prst="rect">
            <a:avLst/>
          </a:prstGeom>
        </p:spPr>
      </p:pic>
      <p:sp>
        <p:nvSpPr>
          <p:cNvPr id="62469" name="Text Box 7"/>
          <p:cNvSpPr txBox="1">
            <a:spLocks noChangeArrowheads="1"/>
          </p:cNvSpPr>
          <p:nvPr/>
        </p:nvSpPr>
        <p:spPr bwMode="auto">
          <a:xfrm>
            <a:off x="611188" y="752475"/>
            <a:ext cx="7993062" cy="1325563"/>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000">
                <a:solidFill>
                  <a:srgbClr val="000000"/>
                </a:solidFill>
                <a:latin typeface="Times New Roman" panose="02020603050405020304" pitchFamily="18" charset="0"/>
                <a:cs typeface="Times New Roman" panose="02020603050405020304" pitchFamily="18" charset="0"/>
              </a:rPr>
              <a:t>        </a:t>
            </a:r>
            <a:r>
              <a:rPr kumimoji="1" lang="zh-CN" altLang="en-US" sz="2000">
                <a:solidFill>
                  <a:srgbClr val="000000"/>
                </a:solidFill>
                <a:latin typeface="Times New Roman" panose="02020603050405020304" pitchFamily="18" charset="0"/>
                <a:cs typeface="Times New Roman" panose="02020603050405020304" pitchFamily="18" charset="0"/>
              </a:rPr>
              <a:t>例   二极管开关电路如图</a:t>
            </a:r>
            <a:r>
              <a:rPr kumimoji="1" lang="en-US" altLang="zh-CN" sz="2000">
                <a:solidFill>
                  <a:srgbClr val="000000"/>
                </a:solidFill>
                <a:latin typeface="Times New Roman" panose="02020603050405020304" pitchFamily="18" charset="0"/>
                <a:cs typeface="Times New Roman" panose="02020603050405020304" pitchFamily="18" charset="0"/>
              </a:rPr>
              <a:t>3.4.6</a:t>
            </a:r>
            <a:r>
              <a:rPr kumimoji="1" lang="zh-CN" altLang="en-US" sz="2000">
                <a:solidFill>
                  <a:srgbClr val="000000"/>
                </a:solidFill>
                <a:latin typeface="Times New Roman" panose="02020603050405020304" pitchFamily="18" charset="0"/>
                <a:cs typeface="Times New Roman" panose="02020603050405020304" pitchFamily="18" charset="0"/>
              </a:rPr>
              <a:t>所示。利用二极管理想模型求解：当</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I1</a:t>
            </a:r>
            <a:r>
              <a:rPr kumimoji="1" lang="zh-CN" altLang="en-US" sz="2000">
                <a:solidFill>
                  <a:srgbClr val="000000"/>
                </a:solidFill>
                <a:latin typeface="Times New Roman" panose="02020603050405020304" pitchFamily="18" charset="0"/>
                <a:cs typeface="Times New Roman" panose="02020603050405020304" pitchFamily="18" charset="0"/>
              </a:rPr>
              <a:t>和</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I2</a:t>
            </a:r>
            <a:r>
              <a:rPr kumimoji="1" lang="zh-CN" altLang="en-US" sz="2000">
                <a:solidFill>
                  <a:srgbClr val="000000"/>
                </a:solidFill>
                <a:latin typeface="Times New Roman" panose="02020603050405020304" pitchFamily="18" charset="0"/>
                <a:cs typeface="Times New Roman" panose="02020603050405020304" pitchFamily="18" charset="0"/>
              </a:rPr>
              <a:t>为</a:t>
            </a:r>
            <a:r>
              <a:rPr kumimoji="1" lang="en-US" altLang="zh-CN" sz="2000">
                <a:solidFill>
                  <a:srgbClr val="000000"/>
                </a:solidFill>
                <a:latin typeface="Times New Roman" panose="02020603050405020304" pitchFamily="18" charset="0"/>
                <a:cs typeface="Times New Roman" panose="02020603050405020304" pitchFamily="18" charset="0"/>
              </a:rPr>
              <a:t>0V</a:t>
            </a:r>
            <a:r>
              <a:rPr kumimoji="1" lang="zh-CN" altLang="en-US" sz="2000">
                <a:solidFill>
                  <a:srgbClr val="000000"/>
                </a:solidFill>
                <a:latin typeface="Times New Roman" panose="02020603050405020304" pitchFamily="18" charset="0"/>
                <a:cs typeface="Times New Roman" panose="02020603050405020304" pitchFamily="18" charset="0"/>
              </a:rPr>
              <a:t>或</a:t>
            </a:r>
            <a:r>
              <a:rPr kumimoji="1" lang="en-US" altLang="zh-CN" sz="2000">
                <a:solidFill>
                  <a:srgbClr val="000000"/>
                </a:solidFill>
                <a:latin typeface="Times New Roman" panose="02020603050405020304" pitchFamily="18" charset="0"/>
                <a:cs typeface="Times New Roman" panose="02020603050405020304" pitchFamily="18" charset="0"/>
              </a:rPr>
              <a:t>5V</a:t>
            </a:r>
            <a:r>
              <a:rPr kumimoji="1" lang="zh-CN" altLang="en-US" sz="2000">
                <a:solidFill>
                  <a:srgbClr val="000000"/>
                </a:solidFill>
                <a:latin typeface="Times New Roman" panose="02020603050405020304" pitchFamily="18" charset="0"/>
                <a:cs typeface="Times New Roman" panose="02020603050405020304" pitchFamily="18" charset="0"/>
              </a:rPr>
              <a:t>时，求</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I1</a:t>
            </a:r>
            <a:r>
              <a:rPr kumimoji="1" lang="zh-CN" altLang="en-US" sz="2000">
                <a:solidFill>
                  <a:srgbClr val="000000"/>
                </a:solidFill>
                <a:latin typeface="Times New Roman" panose="02020603050405020304" pitchFamily="18" charset="0"/>
                <a:cs typeface="Times New Roman" panose="02020603050405020304" pitchFamily="18" charset="0"/>
              </a:rPr>
              <a:t>和</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I2</a:t>
            </a:r>
            <a:r>
              <a:rPr kumimoji="1" lang="zh-CN" altLang="en-US" sz="2000">
                <a:solidFill>
                  <a:srgbClr val="000000"/>
                </a:solidFill>
                <a:latin typeface="Times New Roman" panose="02020603050405020304" pitchFamily="18" charset="0"/>
                <a:cs typeface="Times New Roman" panose="02020603050405020304" pitchFamily="18" charset="0"/>
              </a:rPr>
              <a:t>电压的不同组合情况下，输出电压</a:t>
            </a:r>
            <a:r>
              <a:rPr kumimoji="1" lang="en-US" altLang="zh-CN" sz="2000" i="1">
                <a:solidFill>
                  <a:srgbClr val="000000"/>
                </a:solidFill>
                <a:latin typeface="Book Antiqua" panose="02040602050305030304" pitchFamily="18" charset="0"/>
                <a:cs typeface="Times New Roman" panose="02020603050405020304" pitchFamily="18" charset="0"/>
              </a:rPr>
              <a:t>v</a:t>
            </a:r>
            <a:r>
              <a:rPr kumimoji="1" lang="en-US" altLang="zh-CN" sz="2000" baseline="-30000">
                <a:solidFill>
                  <a:srgbClr val="000000"/>
                </a:solidFill>
                <a:latin typeface="Times New Roman" panose="02020603050405020304" pitchFamily="18" charset="0"/>
                <a:cs typeface="Times New Roman" panose="02020603050405020304" pitchFamily="18" charset="0"/>
              </a:rPr>
              <a:t>O</a:t>
            </a:r>
            <a:r>
              <a:rPr kumimoji="1" lang="zh-CN" altLang="en-US" sz="2000">
                <a:solidFill>
                  <a:srgbClr val="000000"/>
                </a:solidFill>
                <a:latin typeface="Times New Roman" panose="02020603050405020304" pitchFamily="18" charset="0"/>
                <a:cs typeface="Times New Roman" panose="02020603050405020304" pitchFamily="18" charset="0"/>
              </a:rPr>
              <a:t>的值。</a:t>
            </a:r>
            <a:endParaRPr kumimoji="1" lang="zh-CN" altLang="en-US" sz="2000">
              <a:solidFill>
                <a:srgbClr val="000000"/>
              </a:solidFill>
              <a:latin typeface="Times New Roman" panose="02020603050405020304" pitchFamily="18" charset="0"/>
              <a:cs typeface="Times New Roman" panose="02020603050405020304" pitchFamily="18" charset="0"/>
            </a:endParaRPr>
          </a:p>
        </p:txBody>
      </p:sp>
      <p:graphicFrame>
        <p:nvGraphicFramePr>
          <p:cNvPr id="965245" name="Group 637"/>
          <p:cNvGraphicFramePr>
            <a:graphicFrameLocks noGrp="1"/>
          </p:cNvGraphicFramePr>
          <p:nvPr/>
        </p:nvGraphicFramePr>
        <p:xfrm>
          <a:off x="2528664" y="4185084"/>
          <a:ext cx="4419600" cy="1920875"/>
        </p:xfrm>
        <a:graphic>
          <a:graphicData uri="http://schemas.openxmlformats.org/drawingml/2006/table">
            <a:tbl>
              <a:tblPr/>
              <a:tblGrid>
                <a:gridCol w="792162"/>
                <a:gridCol w="776288"/>
                <a:gridCol w="1133475"/>
                <a:gridCol w="1035050"/>
                <a:gridCol w="682625"/>
              </a:tblGrid>
              <a:tr h="365881">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1" u="none" strike="noStrike" cap="none" normalizeH="0" baseline="0" smtClean="0">
                          <a:ln>
                            <a:noFill/>
                          </a:ln>
                          <a:solidFill>
                            <a:schemeClr val="tx1"/>
                          </a:solidFill>
                          <a:effectLst/>
                          <a:latin typeface="Book Antiqua" panose="02040602050305030304" pitchFamily="18" charset="0"/>
                          <a:ea typeface="宋体" panose="02010600030101010101" pitchFamily="2" charset="-122"/>
                        </a:rPr>
                        <a:t>v</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I1</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cap="flat">
                      <a:noFill/>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1" u="none" strike="noStrike" cap="none" normalizeH="0" baseline="0" smtClean="0">
                          <a:ln>
                            <a:noFill/>
                          </a:ln>
                          <a:solidFill>
                            <a:schemeClr val="tx1"/>
                          </a:solidFill>
                          <a:effectLst/>
                          <a:latin typeface="Book Antiqua" panose="02040602050305030304" pitchFamily="18" charset="0"/>
                          <a:ea typeface="宋体" panose="02010600030101010101" pitchFamily="2" charset="-122"/>
                        </a:rPr>
                        <a:t>v</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I2</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二极管工作状态</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chemeClr val="tx1"/>
                      </a:solidFill>
                      <a:prstDash val="solid"/>
                      <a:round/>
                      <a:headEnd type="none" w="med" len="med"/>
                      <a:tailEnd type="none" w="med" len="med"/>
                    </a:lnB>
                    <a:lnTlToBr>
                      <a:noFill/>
                    </a:lnTlToBr>
                    <a:lnBlToTr>
                      <a:noFill/>
                    </a:lnBlToTr>
                    <a:noFill/>
                  </a:tcPr>
                </a:tc>
                <a:tc hMerge="1">
                  <a:tcPr/>
                </a:tc>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1" u="none" strike="noStrike" cap="none" normalizeH="0" baseline="0" smtClean="0">
                          <a:ln>
                            <a:noFill/>
                          </a:ln>
                          <a:solidFill>
                            <a:schemeClr val="tx1"/>
                          </a:solidFill>
                          <a:effectLst/>
                          <a:latin typeface="Book Antiqua" panose="02040602050305030304" pitchFamily="18" charset="0"/>
                          <a:ea typeface="宋体" panose="02010600030101010101" pitchFamily="2" charset="-122"/>
                        </a:rPr>
                        <a:t>v</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O</a:t>
                      </a: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/V</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65881">
                <a:tc vMerge="1">
                  <a:tcPr/>
                </a:tc>
                <a:tc vMerge="1">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1</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D</a:t>
                      </a:r>
                      <a:r>
                        <a:rPr kumimoji="1" lang="en-US" altLang="zh-CN" sz="18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rPr>
                        <a:t>2</a:t>
                      </a:r>
                      <a:endParaRPr kumimoji="1"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vMerge="1">
                  <a:tcPr/>
                </a:tc>
              </a:tr>
              <a:tr h="1189113">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导通</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导通</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截止</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截止</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导通</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截止</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导通</a:t>
                      </a:r>
                      <a:endPar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800" b="1" i="0" u="none" strike="noStrike" cap="none" normalizeH="0" baseline="0" smtClean="0">
                          <a:ln>
                            <a:noFill/>
                          </a:ln>
                          <a:solidFill>
                            <a:schemeClr val="tx1"/>
                          </a:solidFill>
                          <a:effectLst/>
                          <a:latin typeface="Times New Roman" panose="02020603050405020304" pitchFamily="18" charset="0"/>
                          <a:ea typeface="楷体_GB2312" pitchFamily="49" charset="-122"/>
                        </a:rPr>
                        <a:t>截止</a:t>
                      </a:r>
                      <a:endParaRPr kumimoji="1" lang="zh-CN" altLang="en-US" sz="1800" b="0" i="0" u="none" strike="noStrike" cap="none" normalizeH="0" baseline="0" smtClean="0">
                        <a:ln>
                          <a:noFill/>
                        </a:ln>
                        <a:solidFill>
                          <a:schemeClr val="tx1"/>
                        </a:solidFill>
                        <a:effectLst/>
                        <a:latin typeface="Times New Roman" panose="02020603050405020304" pitchFamily="18" charset="0"/>
                        <a:ea typeface="楷体_GB2312" pitchFamily="49" charset="-122"/>
                      </a:endParaRPr>
                    </a:p>
                  </a:txBody>
                  <a:tcPr marT="45735" marB="4573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0</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rPr>
                        <a:t>5</a:t>
                      </a:r>
                      <a:endParaRPr kumimoji="1" lang="en-US" altLang="zh-CN" sz="1800" b="1" i="0" u="none" strike="noStrike" cap="none" normalizeH="0" baseline="0" dirty="0" smtClean="0">
                        <a:ln>
                          <a:noFill/>
                        </a:ln>
                        <a:solidFill>
                          <a:schemeClr val="tx1"/>
                        </a:solidFill>
                        <a:effectLst/>
                        <a:latin typeface="Times New Roman" panose="02020603050405020304" pitchFamily="18" charset="0"/>
                        <a:ea typeface="宋体" panose="02010600030101010101" pitchFamily="2" charset="-122"/>
                      </a:endParaRPr>
                    </a:p>
                  </a:txBody>
                  <a:tcPr marT="45735" marB="45735"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7" name="Rectangle 5"/>
          <p:cNvSpPr>
            <a:spLocks noChangeArrowheads="1"/>
          </p:cNvSpPr>
          <p:nvPr/>
        </p:nvSpPr>
        <p:spPr bwMode="auto">
          <a:xfrm>
            <a:off x="503238" y="113129"/>
            <a:ext cx="162736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dirty="0" smtClean="0">
                <a:solidFill>
                  <a:srgbClr val="CC0000"/>
                </a:solidFill>
                <a:latin typeface="黑体" panose="02010609060101010101" pitchFamily="49" charset="-122"/>
                <a:ea typeface="黑体" panose="02010609060101010101" pitchFamily="49" charset="-122"/>
                <a:cs typeface="Times New Roman" panose="02020603050405020304" pitchFamily="18" charset="0"/>
              </a:rPr>
              <a:t>开关电路</a:t>
            </a:r>
            <a:endParaRPr lang="zh-CN" altLang="en-US" sz="2800"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65245"/>
                                        </p:tgtEl>
                                        <p:attrNameLst>
                                          <p:attrName>style.visibility</p:attrName>
                                        </p:attrNameLst>
                                      </p:cBhvr>
                                      <p:to>
                                        <p:strVal val="visible"/>
                                      </p:to>
                                    </p:set>
                                    <p:animEffect transition="in" filter="wipe(up)">
                                      <p:cBhvr>
                                        <p:cTn id="12" dur="500"/>
                                        <p:tgtEl>
                                          <p:spTgt spid="965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45"/>
          <p:cNvGraphicFramePr>
            <a:graphicFrameLocks noChangeAspect="1"/>
          </p:cNvGraphicFramePr>
          <p:nvPr/>
        </p:nvGraphicFramePr>
        <p:xfrm>
          <a:off x="3491478" y="1304764"/>
          <a:ext cx="5363852" cy="3370735"/>
        </p:xfrm>
        <a:graphic>
          <a:graphicData uri="http://schemas.openxmlformats.org/presentationml/2006/ole">
            <mc:AlternateContent xmlns:mc="http://schemas.openxmlformats.org/markup-compatibility/2006">
              <mc:Choice xmlns:v="urn:schemas-microsoft-com:vml" Requires="v">
                <p:oleObj spid="_x0000_s77904" name="Picture" r:id="rId1" imgW="2771775" imgH="2006600" progId="Word.Picture.8">
                  <p:embed/>
                </p:oleObj>
              </mc:Choice>
              <mc:Fallback>
                <p:oleObj name="Picture" r:id="rId1" imgW="2771775" imgH="2006600" progId="Word.Picture.8">
                  <p:embed/>
                  <p:pic>
                    <p:nvPicPr>
                      <p:cNvPr id="0" name="图片 77903"/>
                      <p:cNvPicPr>
                        <a:picLocks noChangeAspect="1" noChangeArrowheads="1"/>
                      </p:cNvPicPr>
                      <p:nvPr/>
                    </p:nvPicPr>
                    <p:blipFill>
                      <a:blip r:embed="rId2">
                        <a:extLst>
                          <a:ext uri="{28A0092B-C50C-407E-A947-70E740481C1C}">
                            <a14:useLocalDpi xmlns:a14="http://schemas.microsoft.com/office/drawing/2010/main" val="0"/>
                          </a:ext>
                        </a:extLst>
                      </a:blip>
                      <a:srcRect t="5548" b="7338"/>
                      <a:stretch>
                        <a:fillRect/>
                      </a:stretch>
                    </p:blipFill>
                    <p:spPr bwMode="auto">
                      <a:xfrm>
                        <a:off x="3491478" y="1304764"/>
                        <a:ext cx="5363852" cy="3370735"/>
                      </a:xfrm>
                      <a:prstGeom prst="rect">
                        <a:avLst/>
                      </a:prstGeom>
                      <a:noFill/>
                      <a:ln>
                        <a:noFill/>
                      </a:ln>
                    </p:spPr>
                  </p:pic>
                </p:oleObj>
              </mc:Fallback>
            </mc:AlternateContent>
          </a:graphicData>
        </a:graphic>
      </p:graphicFrame>
      <p:sp>
        <p:nvSpPr>
          <p:cNvPr id="8196"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endParaRPr lang="zh-CN" altLang="en-US" sz="2800" dirty="0">
              <a:solidFill>
                <a:srgbClr val="CC0000"/>
              </a:solidFill>
              <a:latin typeface="Times New Roman" panose="02020603050405020304" pitchFamily="18" charset="0"/>
            </a:endParaRPr>
          </a:p>
        </p:txBody>
      </p:sp>
      <p:sp>
        <p:nvSpPr>
          <p:cNvPr id="882741" name="Text Box 53"/>
          <p:cNvSpPr txBox="1">
            <a:spLocks noChangeArrowheads="1"/>
          </p:cNvSpPr>
          <p:nvPr/>
        </p:nvSpPr>
        <p:spPr bwMode="auto">
          <a:xfrm>
            <a:off x="611560" y="5121188"/>
            <a:ext cx="8243770" cy="1126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但与良导体相比，本征硅晶体内自由电子数量较少，因而其导电性能远不及导体。</a:t>
            </a:r>
            <a:endParaRPr kumimoji="1" lang="zh-CN" altLang="en-US" sz="2400" dirty="0">
              <a:solidFill>
                <a:srgbClr val="000000"/>
              </a:solidFill>
              <a:latin typeface="楷体_GB2312"/>
            </a:endParaRPr>
          </a:p>
        </p:txBody>
      </p:sp>
      <p:sp>
        <p:nvSpPr>
          <p:cNvPr id="7"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
        <p:nvSpPr>
          <p:cNvPr id="9" name="Text Box 39"/>
          <p:cNvSpPr txBox="1">
            <a:spLocks noChangeArrowheads="1"/>
          </p:cNvSpPr>
          <p:nvPr/>
        </p:nvSpPr>
        <p:spPr bwMode="auto">
          <a:xfrm>
            <a:off x="611560" y="1377057"/>
            <a:ext cx="315126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在室温（</a:t>
            </a:r>
            <a:r>
              <a:rPr kumimoji="1" lang="en-US" altLang="zh-CN" sz="2400" dirty="0">
                <a:solidFill>
                  <a:srgbClr val="000000"/>
                </a:solidFill>
                <a:latin typeface="楷体_GB2312"/>
              </a:rPr>
              <a:t>300K</a:t>
            </a:r>
            <a:r>
              <a:rPr kumimoji="1" lang="zh-CN" altLang="en-US" sz="2400" dirty="0">
                <a:solidFill>
                  <a:srgbClr val="000000"/>
                </a:solidFill>
                <a:latin typeface="楷体_GB2312"/>
              </a:rPr>
              <a:t>）下，当被束缚的价电子获得足够的随机热振动能量而挣脱共价键束缚成为自由电子时（本征激发），半导体便具备了一定的导电能力。</a:t>
            </a:r>
            <a:endParaRPr kumimoji="1" lang="zh-CN" altLang="en-US" sz="2400" dirty="0">
              <a:solidFill>
                <a:srgbClr val="000000"/>
              </a:solidFill>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882741"/>
                                        </p:tgtEl>
                                        <p:attrNameLst>
                                          <p:attrName>style.visibility</p:attrName>
                                        </p:attrNameLst>
                                      </p:cBhvr>
                                      <p:to>
                                        <p:strVal val="visible"/>
                                      </p:to>
                                    </p:set>
                                    <p:animEffect transition="in" filter="strips(downRight)">
                                      <p:cBhvr>
                                        <p:cTn id="7" dur="500"/>
                                        <p:tgtEl>
                                          <p:spTgt spid="882741"/>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strips(down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2741" grpId="0" autoUpdateAnimBg="0"/>
      <p:bldP spid="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380879" y="3609020"/>
            <a:ext cx="3547605" cy="2543054"/>
          </a:xfrm>
          <a:prstGeom prst="rect">
            <a:avLst/>
          </a:prstGeom>
        </p:spPr>
      </p:pic>
      <p:pic>
        <p:nvPicPr>
          <p:cNvPr id="14" name="图片 13"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232756"/>
            <a:ext cx="3719555" cy="2461604"/>
          </a:xfrm>
          <a:prstGeom prst="rect">
            <a:avLst/>
          </a:prstGeom>
        </p:spPr>
      </p:pic>
      <p:sp>
        <p:nvSpPr>
          <p:cNvPr id="3" name="Rectangle 3"/>
          <p:cNvSpPr txBox="1">
            <a:spLocks noChangeArrowheads="1"/>
          </p:cNvSpPr>
          <p:nvPr/>
        </p:nvSpPr>
        <p:spPr>
          <a:xfrm>
            <a:off x="301624" y="768350"/>
            <a:ext cx="8734871" cy="464743"/>
          </a:xfrm>
          <a:prstGeom prst="rect">
            <a:avLst/>
          </a:prstGeom>
        </p:spPr>
        <p:txBody>
          <a:bodyPr wrap="square">
            <a:spAutoFit/>
          </a:bodyPr>
          <a:lstStyle>
            <a:lvl1pPr marL="469900" indent="-469900" algn="l" rtl="0" fontAlgn="base">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3000" b="1">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400" b="1">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9pPr>
          </a:lstStyle>
          <a:p>
            <a:pPr>
              <a:lnSpc>
                <a:spcPct val="110000"/>
              </a:lnSpc>
              <a:spcBef>
                <a:spcPct val="0"/>
              </a:spcBef>
              <a:buFont typeface="Wingdings" panose="05000000000000000000" pitchFamily="2" charset="2"/>
              <a:buNone/>
              <a:defRPr/>
            </a:pPr>
            <a:r>
              <a:rPr lang="zh-CN" altLang="en-US" sz="2200" kern="0" dirty="0" smtClean="0">
                <a:solidFill>
                  <a:schemeClr val="accent2"/>
                </a:solidFill>
              </a:rPr>
              <a:t>例：</a:t>
            </a:r>
            <a:r>
              <a:rPr lang="zh-CN" altLang="en-US" sz="2200" kern="0" dirty="0" smtClean="0"/>
              <a:t>求图中输出电压。设</a:t>
            </a:r>
            <a:r>
              <a:rPr lang="en-US" altLang="zh-CN" sz="2200" kern="0" dirty="0" smtClean="0"/>
              <a:t> </a:t>
            </a:r>
            <a:r>
              <a:rPr lang="en-US" altLang="zh-CN" sz="2200" i="1" kern="0" dirty="0" smtClean="0">
                <a:latin typeface="Times New Roman" panose="02020603050405020304" pitchFamily="18" charset="0"/>
              </a:rPr>
              <a:t>V</a:t>
            </a:r>
            <a:r>
              <a:rPr lang="en-US" altLang="zh-CN" sz="2200" kern="0" baseline="-25000" dirty="0" smtClean="0">
                <a:latin typeface="Times New Roman" panose="02020603050405020304" pitchFamily="18" charset="0"/>
              </a:rPr>
              <a:t>DD</a:t>
            </a:r>
            <a:r>
              <a:rPr lang="en-US" altLang="zh-CN" sz="2200" kern="0" dirty="0" smtClean="0">
                <a:latin typeface="Times New Roman" panose="02020603050405020304" pitchFamily="18" charset="0"/>
              </a:rPr>
              <a:t>=5V , </a:t>
            </a:r>
            <a:r>
              <a:rPr lang="en-US" altLang="zh-CN" sz="2200" i="1" kern="0" dirty="0" smtClean="0">
                <a:latin typeface="Times New Roman" panose="02020603050405020304" pitchFamily="18" charset="0"/>
              </a:rPr>
              <a:t>R</a:t>
            </a:r>
            <a:r>
              <a:rPr lang="en-US" altLang="zh-CN" sz="2200" kern="0" dirty="0" smtClean="0">
                <a:latin typeface="Times New Roman" panose="02020603050405020304" pitchFamily="18" charset="0"/>
              </a:rPr>
              <a:t>=5k</a:t>
            </a:r>
            <a:r>
              <a:rPr lang="en-US" altLang="zh-CN" sz="2200" kern="0" dirty="0" smtClean="0">
                <a:latin typeface="Times New Roman" panose="02020603050405020304" pitchFamily="18" charset="0"/>
                <a:sym typeface="Symbol" panose="05050102010706020507" pitchFamily="18" charset="2"/>
              </a:rPr>
              <a:t>, </a:t>
            </a:r>
            <a:r>
              <a:rPr lang="en-US" altLang="zh-CN" sz="2200" i="1" kern="0" dirty="0" smtClean="0">
                <a:latin typeface="Times New Roman" panose="02020603050405020304" pitchFamily="18" charset="0"/>
              </a:rPr>
              <a:t>V</a:t>
            </a:r>
            <a:r>
              <a:rPr lang="en-US" altLang="zh-CN" sz="2200" kern="0" baseline="-25000" dirty="0" smtClean="0">
                <a:latin typeface="Times New Roman" panose="02020603050405020304" pitchFamily="18" charset="0"/>
                <a:sym typeface="Symbol" panose="05050102010706020507" pitchFamily="18" charset="2"/>
              </a:rPr>
              <a:t>D</a:t>
            </a:r>
            <a:r>
              <a:rPr lang="en-US" altLang="zh-CN" sz="2200" kern="0" dirty="0" smtClean="0">
                <a:latin typeface="Times New Roman" panose="02020603050405020304" pitchFamily="18" charset="0"/>
              </a:rPr>
              <a:t>=0.7V</a:t>
            </a:r>
            <a:r>
              <a:rPr lang="en-US" altLang="zh-CN" sz="2200" kern="0" dirty="0" smtClean="0"/>
              <a:t> , </a:t>
            </a:r>
            <a:r>
              <a:rPr lang="en-US" altLang="zh-CN" sz="2200" i="1" kern="0" dirty="0" err="1" smtClean="0">
                <a:latin typeface="Book Antiqua" panose="02040602050305030304" pitchFamily="18" charset="0"/>
              </a:rPr>
              <a:t>v</a:t>
            </a:r>
            <a:r>
              <a:rPr lang="en-US" altLang="zh-CN" sz="2200" kern="0" baseline="-25000" dirty="0" err="1" smtClean="0">
                <a:latin typeface="Times New Roman" panose="02020603050405020304" pitchFamily="18" charset="0"/>
              </a:rPr>
              <a:t>s</a:t>
            </a:r>
            <a:r>
              <a:rPr lang="en-US" altLang="zh-CN" sz="2200" i="1" kern="0" dirty="0" smtClean="0">
                <a:latin typeface="Times New Roman" panose="02020603050405020304" pitchFamily="18" charset="0"/>
              </a:rPr>
              <a:t> </a:t>
            </a:r>
            <a:r>
              <a:rPr lang="en-US" altLang="zh-CN" sz="2200" kern="0" dirty="0" smtClean="0">
                <a:latin typeface="Times New Roman" panose="02020603050405020304" pitchFamily="18" charset="0"/>
              </a:rPr>
              <a:t>=0.1sin</a:t>
            </a:r>
            <a:r>
              <a:rPr lang="en-US" altLang="zh-CN" sz="2200" i="1" kern="0" dirty="0" smtClean="0">
                <a:latin typeface="Symbol" panose="05050102010706020507" pitchFamily="18" charset="2"/>
              </a:rPr>
              <a:t>w</a:t>
            </a:r>
            <a:r>
              <a:rPr lang="en-US" altLang="zh-CN" sz="2200" i="1" kern="0" dirty="0" smtClean="0">
                <a:latin typeface="Times New Roman" panose="02020603050405020304" pitchFamily="18" charset="0"/>
              </a:rPr>
              <a:t>t </a:t>
            </a:r>
            <a:r>
              <a:rPr lang="en-US" altLang="zh-CN" sz="2200" kern="0" dirty="0" smtClean="0">
                <a:latin typeface="Times New Roman" panose="02020603050405020304" pitchFamily="18" charset="0"/>
              </a:rPr>
              <a:t>V.</a:t>
            </a:r>
            <a:endParaRPr lang="en-US" altLang="zh-CN" sz="2200" kern="0" dirty="0">
              <a:latin typeface="Times New Roman" panose="02020603050405020304" pitchFamily="18" charset="0"/>
              <a:sym typeface="Symbol" panose="05050102010706020507" pitchFamily="18" charset="2"/>
            </a:endParaRPr>
          </a:p>
        </p:txBody>
      </p:sp>
      <p:sp>
        <p:nvSpPr>
          <p:cNvPr id="4" name="Rectangle 6"/>
          <p:cNvSpPr>
            <a:spLocks noChangeArrowheads="1"/>
          </p:cNvSpPr>
          <p:nvPr/>
        </p:nvSpPr>
        <p:spPr bwMode="auto">
          <a:xfrm>
            <a:off x="285750" y="1233488"/>
            <a:ext cx="10493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400">
                <a:solidFill>
                  <a:schemeClr val="accent2"/>
                </a:solidFill>
                <a:latin typeface="Arial Rounded MT Bold" panose="020F0704030504030204" pitchFamily="34" charset="0"/>
                <a:ea typeface="宋体" panose="02010600030101010101" pitchFamily="2" charset="-122"/>
              </a:rPr>
              <a:t>解</a:t>
            </a:r>
            <a:r>
              <a:rPr kumimoji="1" lang="en-US" altLang="zh-CN" sz="2400" b="0">
                <a:solidFill>
                  <a:schemeClr val="accent2"/>
                </a:solidFill>
                <a:latin typeface="Arial Rounded MT Bold" panose="020F0704030504030204" pitchFamily="34" charset="0"/>
                <a:ea typeface="宋体" panose="02010600030101010101" pitchFamily="2" charset="-122"/>
              </a:rPr>
              <a:t>:</a:t>
            </a:r>
            <a:r>
              <a:rPr kumimoji="1" lang="en-US" altLang="zh-CN" sz="2000" b="0">
                <a:latin typeface="Arial Rounded MT Bold" panose="020F0704030504030204" pitchFamily="34" charset="0"/>
                <a:ea typeface="宋体" panose="02010600030101010101" pitchFamily="2" charset="-122"/>
              </a:rPr>
              <a:t>   </a:t>
            </a:r>
            <a:endParaRPr kumimoji="1" lang="en-US" altLang="zh-CN" sz="2200">
              <a:latin typeface="Arial Rounded MT Bold" panose="020F0704030504030204" pitchFamily="34" charset="0"/>
              <a:ea typeface="宋体" panose="02010600030101010101" pitchFamily="2" charset="-122"/>
            </a:endParaRPr>
          </a:p>
        </p:txBody>
      </p:sp>
      <p:graphicFrame>
        <p:nvGraphicFramePr>
          <p:cNvPr id="5" name="Object 7"/>
          <p:cNvGraphicFramePr>
            <a:graphicFrameLocks noChangeAspect="1"/>
          </p:cNvGraphicFramePr>
          <p:nvPr/>
        </p:nvGraphicFramePr>
        <p:xfrm>
          <a:off x="1719263" y="1235075"/>
          <a:ext cx="1601787" cy="455613"/>
        </p:xfrm>
        <a:graphic>
          <a:graphicData uri="http://schemas.openxmlformats.org/presentationml/2006/ole">
            <mc:AlternateContent xmlns:mc="http://schemas.openxmlformats.org/markup-compatibility/2006">
              <mc:Choice xmlns:v="urn:schemas-microsoft-com:vml" Requires="v">
                <p:oleObj spid="_x0000_s115209" name="Equation" r:id="rId3" imgW="19202400" imgH="5486400" progId="Equation.DSMT4">
                  <p:embed/>
                </p:oleObj>
              </mc:Choice>
              <mc:Fallback>
                <p:oleObj name="Equation" r:id="rId3" imgW="19202400" imgH="5486400" progId="Equation.DSMT4">
                  <p:embed/>
                  <p:pic>
                    <p:nvPicPr>
                      <p:cNvPr id="0" name="图片 115208"/>
                      <p:cNvPicPr>
                        <a:picLocks noChangeAspect="1" noChangeArrowheads="1"/>
                      </p:cNvPicPr>
                      <p:nvPr/>
                    </p:nvPicPr>
                    <p:blipFill>
                      <a:blip r:embed="rId4"/>
                      <a:srcRect/>
                      <a:stretch>
                        <a:fillRect/>
                      </a:stretch>
                    </p:blipFill>
                    <p:spPr bwMode="auto">
                      <a:xfrm>
                        <a:off x="1719263" y="1235075"/>
                        <a:ext cx="1601787"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Rectangle 8"/>
          <p:cNvSpPr>
            <a:spLocks noChangeArrowheads="1"/>
          </p:cNvSpPr>
          <p:nvPr/>
        </p:nvSpPr>
        <p:spPr bwMode="auto">
          <a:xfrm>
            <a:off x="358775" y="1739900"/>
            <a:ext cx="38798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en-US" altLang="zh-CN" sz="2200" b="0" dirty="0">
                <a:latin typeface="Arial Rounded MT Bold" panose="020F0704030504030204" pitchFamily="34" charset="0"/>
                <a:ea typeface="宋体" panose="02010600030101010101" pitchFamily="2" charset="-122"/>
              </a:rPr>
              <a:t>(1) </a:t>
            </a:r>
            <a:r>
              <a:rPr kumimoji="1" lang="zh-CN" altLang="en-US" sz="2200" dirty="0">
                <a:latin typeface="Arial Rounded MT Bold" panose="020F0704030504030204" pitchFamily="34" charset="0"/>
                <a:ea typeface="宋体" panose="02010600030101010101" pitchFamily="2" charset="-122"/>
              </a:rPr>
              <a:t>直流分析</a:t>
            </a:r>
            <a:r>
              <a:rPr kumimoji="1" lang="en-US" altLang="zh-CN" sz="220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令</a:t>
            </a:r>
            <a:r>
              <a:rPr kumimoji="1" lang="en-US" altLang="zh-CN" sz="2200" dirty="0">
                <a:latin typeface="Arial Rounded MT Bold" panose="020F0704030504030204" pitchFamily="34" charset="0"/>
                <a:ea typeface="宋体" panose="02010600030101010101" pitchFamily="2" charset="-122"/>
              </a:rPr>
              <a:t> </a:t>
            </a:r>
            <a:r>
              <a:rPr kumimoji="1" lang="en-US" altLang="zh-CN" sz="2200" i="1" dirty="0" err="1" smtClean="0">
                <a:latin typeface="Book Antiqua" panose="02040602050305030304" pitchFamily="18" charset="0"/>
                <a:ea typeface="宋体" panose="02010600030101010101" pitchFamily="2" charset="-122"/>
              </a:rPr>
              <a:t>v</a:t>
            </a:r>
            <a:r>
              <a:rPr kumimoji="1" lang="en-US" altLang="zh-CN" sz="2200" baseline="-25000" dirty="0" err="1" smtClean="0">
                <a:latin typeface="Times New Roman" panose="02020603050405020304" pitchFamily="18" charset="0"/>
                <a:ea typeface="宋体" panose="02010600030101010101" pitchFamily="2" charset="-122"/>
              </a:rPr>
              <a:t>s</a:t>
            </a:r>
            <a:r>
              <a:rPr kumimoji="1" lang="en-US" altLang="zh-CN" sz="2200" i="1"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=0</a:t>
            </a:r>
            <a:r>
              <a:rPr kumimoji="1" lang="en-US" altLang="zh-CN" sz="220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则</a:t>
            </a:r>
            <a:endParaRPr kumimoji="1" lang="en-US" altLang="zh-CN" sz="2200" dirty="0">
              <a:latin typeface="Arial Rounded MT Bold" panose="020F0704030504030204" pitchFamily="34" charset="0"/>
              <a:ea typeface="宋体" panose="02010600030101010101" pitchFamily="2" charset="-122"/>
            </a:endParaRPr>
          </a:p>
        </p:txBody>
      </p:sp>
      <p:graphicFrame>
        <p:nvGraphicFramePr>
          <p:cNvPr id="7" name="Object 9"/>
          <p:cNvGraphicFramePr>
            <a:graphicFrameLocks noChangeAspect="1"/>
          </p:cNvGraphicFramePr>
          <p:nvPr/>
        </p:nvGraphicFramePr>
        <p:xfrm>
          <a:off x="1016000" y="2206625"/>
          <a:ext cx="3040062" cy="731838"/>
        </p:xfrm>
        <a:graphic>
          <a:graphicData uri="http://schemas.openxmlformats.org/presentationml/2006/ole">
            <mc:AlternateContent xmlns:mc="http://schemas.openxmlformats.org/markup-compatibility/2006">
              <mc:Choice xmlns:v="urn:schemas-microsoft-com:vml" Requires="v">
                <p:oleObj spid="_x0000_s115210" name="Equation" r:id="rId5" imgW="40538400" imgH="9753600" progId="Equation.DSMT4">
                  <p:embed/>
                </p:oleObj>
              </mc:Choice>
              <mc:Fallback>
                <p:oleObj name="Equation" r:id="rId5" imgW="40538400" imgH="9753600" progId="Equation.DSMT4">
                  <p:embed/>
                  <p:pic>
                    <p:nvPicPr>
                      <p:cNvPr id="0" name="图片 115209"/>
                      <p:cNvPicPr>
                        <a:picLocks noChangeAspect="1" noChangeArrowheads="1"/>
                      </p:cNvPicPr>
                      <p:nvPr/>
                    </p:nvPicPr>
                    <p:blipFill>
                      <a:blip r:embed="rId6"/>
                      <a:srcRect/>
                      <a:stretch>
                        <a:fillRect/>
                      </a:stretch>
                    </p:blipFill>
                    <p:spPr bwMode="auto">
                      <a:xfrm>
                        <a:off x="1016000" y="2206625"/>
                        <a:ext cx="3040062" cy="731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0"/>
          <p:cNvGraphicFramePr>
            <a:graphicFrameLocks noChangeAspect="1"/>
          </p:cNvGraphicFramePr>
          <p:nvPr/>
        </p:nvGraphicFramePr>
        <p:xfrm>
          <a:off x="1016000" y="3068638"/>
          <a:ext cx="3884613" cy="409575"/>
        </p:xfrm>
        <a:graphic>
          <a:graphicData uri="http://schemas.openxmlformats.org/presentationml/2006/ole">
            <mc:AlternateContent xmlns:mc="http://schemas.openxmlformats.org/markup-compatibility/2006">
              <mc:Choice xmlns:v="urn:schemas-microsoft-com:vml" Requires="v">
                <p:oleObj spid="_x0000_s115211" name="Equation" r:id="rId7" imgW="51816000" imgH="5486400" progId="Equation.DSMT4">
                  <p:embed/>
                </p:oleObj>
              </mc:Choice>
              <mc:Fallback>
                <p:oleObj name="Equation" r:id="rId7" imgW="51816000" imgH="5486400" progId="Equation.DSMT4">
                  <p:embed/>
                  <p:pic>
                    <p:nvPicPr>
                      <p:cNvPr id="0" name="图片 115210"/>
                      <p:cNvPicPr>
                        <a:picLocks noChangeAspect="1" noChangeArrowheads="1"/>
                      </p:cNvPicPr>
                      <p:nvPr/>
                    </p:nvPicPr>
                    <p:blipFill>
                      <a:blip r:embed="rId8"/>
                      <a:srcRect/>
                      <a:stretch>
                        <a:fillRect/>
                      </a:stretch>
                    </p:blipFill>
                    <p:spPr bwMode="auto">
                      <a:xfrm>
                        <a:off x="1016000" y="3068638"/>
                        <a:ext cx="3884613" cy="409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Rectangle 11"/>
          <p:cNvSpPr>
            <a:spLocks noChangeArrowheads="1"/>
          </p:cNvSpPr>
          <p:nvPr/>
        </p:nvSpPr>
        <p:spPr bwMode="auto">
          <a:xfrm>
            <a:off x="400050" y="4475163"/>
            <a:ext cx="62150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en-US" altLang="zh-CN" sz="2200" b="0" dirty="0">
                <a:latin typeface="Arial Rounded MT Bold" panose="020F0704030504030204" pitchFamily="34" charset="0"/>
                <a:ea typeface="宋体" panose="02010600030101010101" pitchFamily="2" charset="-122"/>
              </a:rPr>
              <a:t>(2) </a:t>
            </a:r>
            <a:r>
              <a:rPr kumimoji="1" lang="zh-CN" altLang="en-US" sz="2200" dirty="0">
                <a:latin typeface="Arial Rounded MT Bold" panose="020F0704030504030204" pitchFamily="34" charset="0"/>
                <a:ea typeface="宋体" panose="02010600030101010101" pitchFamily="2" charset="-122"/>
              </a:rPr>
              <a:t>交流分析</a:t>
            </a:r>
            <a:r>
              <a:rPr kumimoji="1" lang="en-US" altLang="zh-CN" sz="2200" b="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令</a:t>
            </a:r>
            <a:r>
              <a:rPr kumimoji="1" lang="en-US" altLang="zh-CN" sz="2200" b="0" dirty="0">
                <a:latin typeface="Arial Rounded MT Bold" panose="020F0704030504030204" pitchFamily="34" charset="0"/>
                <a:ea typeface="宋体" panose="02010600030101010101" pitchFamily="2" charset="-122"/>
              </a:rPr>
              <a:t> </a:t>
            </a:r>
            <a:r>
              <a:rPr kumimoji="1" lang="en-US" altLang="zh-CN" sz="2200" i="1" dirty="0" smtClean="0">
                <a:latin typeface="Times New Roman" panose="02020603050405020304" pitchFamily="18" charset="0"/>
                <a:ea typeface="宋体" panose="02010600030101010101" pitchFamily="2" charset="-122"/>
              </a:rPr>
              <a:t>V</a:t>
            </a:r>
            <a:r>
              <a:rPr kumimoji="1" lang="en-US" altLang="zh-CN" sz="2200" baseline="-25000" dirty="0" smtClean="0">
                <a:latin typeface="Times New Roman" panose="02020603050405020304" pitchFamily="18" charset="0"/>
                <a:ea typeface="宋体" panose="02010600030101010101" pitchFamily="2" charset="-122"/>
              </a:rPr>
              <a:t>DD</a:t>
            </a:r>
            <a:r>
              <a:rPr kumimoji="1" lang="en-US" altLang="zh-CN" sz="2200" i="1" dirty="0" smtClean="0">
                <a:latin typeface="Times New Roman" panose="02020603050405020304" pitchFamily="18" charset="0"/>
                <a:ea typeface="宋体" panose="02010600030101010101" pitchFamily="2" charset="-122"/>
              </a:rPr>
              <a:t> </a:t>
            </a:r>
            <a:r>
              <a:rPr kumimoji="1" lang="en-US" altLang="zh-CN" sz="2200" dirty="0">
                <a:latin typeface="Times New Roman" panose="02020603050405020304" pitchFamily="18" charset="0"/>
                <a:ea typeface="宋体" panose="02010600030101010101" pitchFamily="2" charset="-122"/>
              </a:rPr>
              <a:t>=0</a:t>
            </a:r>
            <a:r>
              <a:rPr kumimoji="1" lang="en-US" altLang="zh-CN" sz="2200" b="0" dirty="0">
                <a:latin typeface="Arial Rounded MT Bold" panose="020F0704030504030204" pitchFamily="34" charset="0"/>
                <a:ea typeface="宋体" panose="02010600030101010101" pitchFamily="2" charset="-122"/>
              </a:rPr>
              <a:t>, </a:t>
            </a:r>
            <a:r>
              <a:rPr kumimoji="1" lang="zh-CN" altLang="en-US" sz="2200" dirty="0">
                <a:latin typeface="Arial Rounded MT Bold" panose="020F0704030504030204" pitchFamily="34" charset="0"/>
                <a:ea typeface="宋体" panose="02010600030101010101" pitchFamily="2" charset="-122"/>
              </a:rPr>
              <a:t>则</a:t>
            </a:r>
            <a:endParaRPr kumimoji="1" lang="en-US" altLang="zh-CN" sz="2200" dirty="0">
              <a:latin typeface="Arial Rounded MT Bold" panose="020F0704030504030204" pitchFamily="34" charset="0"/>
              <a:ea typeface="宋体" panose="02010600030101010101" pitchFamily="2" charset="-122"/>
            </a:endParaRPr>
          </a:p>
        </p:txBody>
      </p:sp>
      <p:graphicFrame>
        <p:nvGraphicFramePr>
          <p:cNvPr id="10" name="Object 14"/>
          <p:cNvGraphicFramePr>
            <a:graphicFrameLocks noChangeAspect="1"/>
          </p:cNvGraphicFramePr>
          <p:nvPr/>
        </p:nvGraphicFramePr>
        <p:xfrm>
          <a:off x="1263650" y="3573463"/>
          <a:ext cx="3381375" cy="822325"/>
        </p:xfrm>
        <a:graphic>
          <a:graphicData uri="http://schemas.openxmlformats.org/presentationml/2006/ole">
            <mc:AlternateContent xmlns:mc="http://schemas.openxmlformats.org/markup-compatibility/2006">
              <mc:Choice xmlns:v="urn:schemas-microsoft-com:vml" Requires="v">
                <p:oleObj spid="_x0000_s115212" name="Equation" r:id="rId9" imgW="45110400" imgH="10972800" progId="Equation.DSMT4">
                  <p:embed/>
                </p:oleObj>
              </mc:Choice>
              <mc:Fallback>
                <p:oleObj name="Equation" r:id="rId9" imgW="45110400" imgH="10972800" progId="Equation.DSMT4">
                  <p:embed/>
                  <p:pic>
                    <p:nvPicPr>
                      <p:cNvPr id="0" name="图片 115211"/>
                      <p:cNvPicPr>
                        <a:picLocks noChangeAspect="1" noChangeArrowheads="1"/>
                      </p:cNvPicPr>
                      <p:nvPr/>
                    </p:nvPicPr>
                    <p:blipFill>
                      <a:blip r:embed="rId10"/>
                      <a:srcRect/>
                      <a:stretch>
                        <a:fillRect/>
                      </a:stretch>
                    </p:blipFill>
                    <p:spPr bwMode="auto">
                      <a:xfrm>
                        <a:off x="1263650" y="3573463"/>
                        <a:ext cx="3381375"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15"/>
          <p:cNvGraphicFramePr>
            <a:graphicFrameLocks noChangeAspect="1"/>
          </p:cNvGraphicFramePr>
          <p:nvPr/>
        </p:nvGraphicFramePr>
        <p:xfrm>
          <a:off x="918009" y="4986300"/>
          <a:ext cx="4410075" cy="1143000"/>
        </p:xfrm>
        <a:graphic>
          <a:graphicData uri="http://schemas.openxmlformats.org/presentationml/2006/ole">
            <mc:AlternateContent xmlns:mc="http://schemas.openxmlformats.org/markup-compatibility/2006">
              <mc:Choice xmlns:v="urn:schemas-microsoft-com:vml" Requires="v">
                <p:oleObj spid="_x0000_s115213" name="Equation" r:id="rId11" imgW="58826400" imgH="15240000" progId="Equation.DSMT4">
                  <p:embed/>
                </p:oleObj>
              </mc:Choice>
              <mc:Fallback>
                <p:oleObj name="Equation" r:id="rId11" imgW="58826400" imgH="15240000" progId="Equation.DSMT4">
                  <p:embed/>
                  <p:pic>
                    <p:nvPicPr>
                      <p:cNvPr id="0" name="图片 115212"/>
                      <p:cNvPicPr>
                        <a:picLocks noChangeAspect="1" noChangeArrowheads="1"/>
                      </p:cNvPicPr>
                      <p:nvPr/>
                    </p:nvPicPr>
                    <p:blipFill>
                      <a:blip r:embed="rId12"/>
                      <a:srcRect/>
                      <a:stretch>
                        <a:fillRect/>
                      </a:stretch>
                    </p:blipFill>
                    <p:spPr bwMode="auto">
                      <a:xfrm>
                        <a:off x="918009" y="4986300"/>
                        <a:ext cx="4410075"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Rectangle 5"/>
          <p:cNvSpPr txBox="1">
            <a:spLocks noChangeArrowheads="1"/>
          </p:cNvSpPr>
          <p:nvPr/>
        </p:nvSpPr>
        <p:spPr bwMode="auto">
          <a:xfrm>
            <a:off x="6498406" y="5975992"/>
            <a:ext cx="21780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lgn="l" rtl="0" fontAlgn="base">
              <a:spcBef>
                <a:spcPct val="0"/>
              </a:spcBef>
              <a:spcAft>
                <a:spcPct val="0"/>
              </a:spcAft>
              <a:defRPr sz="3600" b="1">
                <a:solidFill>
                  <a:schemeClr val="tx2"/>
                </a:solidFill>
                <a:latin typeface="+mj-lt"/>
                <a:ea typeface="+mj-ea"/>
                <a:cs typeface="+mj-cs"/>
              </a:defRPr>
            </a:lvl1pPr>
            <a:lvl2pPr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2pPr>
            <a:lvl3pPr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3pPr>
            <a:lvl4pPr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4pPr>
            <a:lvl5pPr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600" b="1">
                <a:solidFill>
                  <a:schemeClr val="tx2"/>
                </a:solidFill>
                <a:latin typeface="Arial Narrow" panose="020B0606020202030204" pitchFamily="34" charset="0"/>
                <a:ea typeface="楷体_GB2312" pitchFamily="49" charset="-122"/>
              </a:defRPr>
            </a:lvl9pPr>
          </a:lstStyle>
          <a:p>
            <a:pPr>
              <a:defRPr/>
            </a:pPr>
            <a:r>
              <a:rPr lang="zh-CN" altLang="en-US" sz="1800" kern="0" dirty="0">
                <a:solidFill>
                  <a:schemeClr val="tx1"/>
                </a:solidFill>
                <a:latin typeface="Arial Rounded MT Bold" panose="020F0704030504030204" pitchFamily="34" charset="0"/>
              </a:rPr>
              <a:t>小</a:t>
            </a:r>
            <a:r>
              <a:rPr lang="zh-CN" altLang="en-US" sz="1800" kern="0" dirty="0" smtClean="0">
                <a:solidFill>
                  <a:schemeClr val="tx1"/>
                </a:solidFill>
                <a:latin typeface="Arial Rounded MT Bold" panose="020F0704030504030204" pitchFamily="34" charset="0"/>
              </a:rPr>
              <a:t>信号等效电路</a:t>
            </a:r>
            <a:endParaRPr lang="en-US" altLang="zh-CN" sz="1800" kern="0" dirty="0">
              <a:solidFill>
                <a:schemeClr val="tx1"/>
              </a:solidFill>
              <a:latin typeface="Arial Rounded MT Bold" panose="020F0704030504030204" pitchFamily="34" charset="0"/>
            </a:endParaRPr>
          </a:p>
        </p:txBody>
      </p:sp>
      <p:sp>
        <p:nvSpPr>
          <p:cNvPr id="22" name="Rectangle 11"/>
          <p:cNvSpPr>
            <a:spLocks noChangeArrowheads="1"/>
          </p:cNvSpPr>
          <p:nvPr/>
        </p:nvSpPr>
        <p:spPr bwMode="auto">
          <a:xfrm>
            <a:off x="400050" y="3752850"/>
            <a:ext cx="715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200">
                <a:latin typeface="Arial Rounded MT Bold" panose="020F0704030504030204" pitchFamily="34" charset="0"/>
                <a:ea typeface="宋体" panose="02010600030101010101" pitchFamily="2" charset="-122"/>
              </a:rPr>
              <a:t>有</a:t>
            </a:r>
            <a:endParaRPr kumimoji="1" lang="en-US" altLang="zh-CN" sz="2200">
              <a:latin typeface="Arial Rounded MT Bold" panose="020F0704030504030204" pitchFamily="34" charset="0"/>
              <a:ea typeface="宋体" panose="02010600030101010101" pitchFamily="2" charset="-122"/>
            </a:endParaRPr>
          </a:p>
        </p:txBody>
      </p:sp>
      <p:sp>
        <p:nvSpPr>
          <p:cNvPr id="23" name="Rectangle 6"/>
          <p:cNvSpPr>
            <a:spLocks noChangeArrowheads="1"/>
          </p:cNvSpPr>
          <p:nvPr/>
        </p:nvSpPr>
        <p:spPr bwMode="auto">
          <a:xfrm>
            <a:off x="911010" y="1268413"/>
            <a:ext cx="10493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200" dirty="0">
                <a:latin typeface="Arial Rounded MT Bold" panose="020F0704030504030204" pitchFamily="34" charset="0"/>
                <a:ea typeface="宋体" panose="02010600030101010101" pitchFamily="2" charset="-122"/>
              </a:rPr>
              <a:t>因为</a:t>
            </a:r>
            <a:endParaRPr kumimoji="1" lang="en-US" altLang="zh-CN" sz="2200" dirty="0">
              <a:latin typeface="Arial Rounded MT Bold" panose="020F0704030504030204" pitchFamily="34" charset="0"/>
              <a:ea typeface="宋体" panose="02010600030101010101" pitchFamily="2" charset="-122"/>
            </a:endParaRPr>
          </a:p>
        </p:txBody>
      </p:sp>
      <p:sp>
        <p:nvSpPr>
          <p:cNvPr id="24" name="Rectangle 4"/>
          <p:cNvSpPr>
            <a:spLocks noChangeArrowheads="1"/>
          </p:cNvSpPr>
          <p:nvPr/>
        </p:nvSpPr>
        <p:spPr bwMode="auto">
          <a:xfrm>
            <a:off x="611560" y="15263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小信号工作情况分析</a:t>
            </a:r>
            <a:endPar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trips(downRigh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strips(downRight)">
                                      <p:cBhvr>
                                        <p:cTn id="12" dur="500"/>
                                        <p:tgtEl>
                                          <p:spTgt spid="23"/>
                                        </p:tgtEl>
                                      </p:cBhvr>
                                    </p:animEffec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strips(downRight)">
                                      <p:cBhvr>
                                        <p:cTn id="16" dur="5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strips(downRigh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8" presetClass="entr" presetSubtype="6"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strips(downRight)">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strips(downRight)">
                                      <p:cBhvr>
                                        <p:cTn id="36" dur="500"/>
                                        <p:tgtEl>
                                          <p:spTgt spid="22"/>
                                        </p:tgtEl>
                                      </p:cBhvr>
                                    </p:animEffect>
                                  </p:childTnLst>
                                </p:cTn>
                              </p:par>
                            </p:childTnLst>
                          </p:cTn>
                        </p:par>
                        <p:par>
                          <p:cTn id="37" fill="hold">
                            <p:stCondLst>
                              <p:cond delay="500"/>
                            </p:stCondLst>
                            <p:childTnLst>
                              <p:par>
                                <p:cTn id="38" presetID="18" presetClass="entr" presetSubtype="6" fill="hold" nodeType="after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strips(downRight)">
                                      <p:cBhvr>
                                        <p:cTn id="40" dur="500"/>
                                        <p:tgtEl>
                                          <p:spTgt spid="10"/>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strips(downRight)">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nodeType="clickEffect">
                                  <p:stCondLst>
                                    <p:cond delay="0"/>
                                  </p:stCondLst>
                                  <p:childTnLst>
                                    <p:set>
                                      <p:cBhvr>
                                        <p:cTn id="49" dur="1" fill="hold">
                                          <p:stCondLst>
                                            <p:cond delay="0"/>
                                          </p:stCondLst>
                                        </p:cTn>
                                        <p:tgtEl>
                                          <p:spTgt spid="2"/>
                                        </p:tgtEl>
                                        <p:attrNameLst>
                                          <p:attrName>style.visibility</p:attrName>
                                        </p:attrNameLst>
                                      </p:cBhvr>
                                      <p:to>
                                        <p:strVal val="visible"/>
                                      </p:to>
                                    </p:set>
                                    <p:animEffect transition="in" filter="wipe(up)">
                                      <p:cBhvr>
                                        <p:cTn id="50" dur="500"/>
                                        <p:tgtEl>
                                          <p:spTgt spid="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childTnLst>
                    </p:cTn>
                  </p:par>
                  <p:par>
                    <p:cTn id="54" fill="hold">
                      <p:stCondLst>
                        <p:cond delay="indefinite"/>
                      </p:stCondLst>
                      <p:childTnLst>
                        <p:par>
                          <p:cTn id="55" fill="hold">
                            <p:stCondLst>
                              <p:cond delay="0"/>
                            </p:stCondLst>
                            <p:childTnLst>
                              <p:par>
                                <p:cTn id="56" presetID="18" presetClass="entr" presetSubtype="6" fill="hold" nodeType="click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strips(downRight)">
                                      <p:cBhvr>
                                        <p:cTn id="5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utoUpdateAnimBg="0"/>
      <p:bldP spid="9" grpId="0" autoUpdateAnimBg="0"/>
      <p:bldP spid="21" grpId="0"/>
      <p:bldP spid="22" grpId="0" autoUpdateAnimBg="0"/>
      <p:bldP spid="23"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47700" y="2833688"/>
            <a:ext cx="5048955" cy="3048425"/>
          </a:xfrm>
          <a:prstGeom prst="rect">
            <a:avLst/>
          </a:prstGeom>
        </p:spPr>
      </p:pic>
      <p:pic>
        <p:nvPicPr>
          <p:cNvPr id="10" name="图片 9"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20072" y="1232756"/>
            <a:ext cx="3719555" cy="2461604"/>
          </a:xfrm>
          <a:prstGeom prst="rect">
            <a:avLst/>
          </a:prstGeom>
        </p:spPr>
      </p:pic>
      <p:sp>
        <p:nvSpPr>
          <p:cNvPr id="66564" name="Text Box 15"/>
          <p:cNvSpPr txBox="1">
            <a:spLocks noChangeArrowheads="1"/>
          </p:cNvSpPr>
          <p:nvPr/>
        </p:nvSpPr>
        <p:spPr bwMode="auto">
          <a:xfrm>
            <a:off x="647700" y="1959287"/>
            <a:ext cx="5005388" cy="572464"/>
          </a:xfrm>
          <a:prstGeom prst="rect">
            <a:avLst/>
          </a:prstGeom>
          <a:noFill/>
          <a:ln>
            <a:noFill/>
          </a:ln>
          <a:effectLst/>
          <a:extLst>
            <a:ext uri="{909E8E84-426E-40DD-AFC4-6F175D3DCCD1}">
              <a14:hiddenFill xmlns:a14="http://schemas.microsoft.com/office/drawing/2010/main">
                <a:gradFill rotWithShape="0">
                  <a:gsLst>
                    <a:gs pos="0">
                      <a:schemeClr val="accent1"/>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0000"/>
              </a:lnSpc>
              <a:spcBef>
                <a:spcPct val="0"/>
              </a:spcBef>
              <a:buClrTx/>
              <a:buFontTx/>
              <a:buNone/>
            </a:pPr>
            <a:r>
              <a:rPr kumimoji="1" lang="en-US" altLang="zh-CN" sz="2400" i="1" dirty="0" err="1">
                <a:latin typeface="Book Antiqua" panose="02040602050305030304" pitchFamily="18" charset="0"/>
              </a:rPr>
              <a:t>v</a:t>
            </a:r>
            <a:r>
              <a:rPr kumimoji="1" lang="en-US" altLang="zh-CN" sz="2400" baseline="-30000" dirty="0" err="1">
                <a:latin typeface="Times New Roman" panose="02020603050405020304" pitchFamily="18" charset="0"/>
              </a:rPr>
              <a:t>O</a:t>
            </a:r>
            <a:r>
              <a:rPr kumimoji="1" lang="en-US" altLang="zh-CN" sz="2400" baseline="-30000" dirty="0">
                <a:latin typeface="Times New Roman" panose="02020603050405020304" pitchFamily="18" charset="0"/>
              </a:rPr>
              <a:t> </a:t>
            </a:r>
            <a:r>
              <a:rPr kumimoji="1" lang="en-US" altLang="zh-CN" sz="2400" dirty="0">
                <a:latin typeface="Times New Roman" panose="02020603050405020304" pitchFamily="18" charset="0"/>
              </a:rPr>
              <a:t>=</a:t>
            </a:r>
            <a:r>
              <a:rPr kumimoji="1" lang="en-US" altLang="zh-CN" sz="2400" i="1" dirty="0">
                <a:latin typeface="Times New Roman" panose="02020603050405020304" pitchFamily="18" charset="0"/>
              </a:rPr>
              <a:t> V</a:t>
            </a:r>
            <a:r>
              <a:rPr kumimoji="1" lang="en-US" altLang="zh-CN" sz="2400" baseline="-30000" dirty="0">
                <a:latin typeface="Times New Roman" panose="02020603050405020304" pitchFamily="18" charset="0"/>
              </a:rPr>
              <a:t>O </a:t>
            </a:r>
            <a:r>
              <a:rPr kumimoji="1" lang="en-US" altLang="zh-CN" sz="2400" dirty="0">
                <a:latin typeface="Times New Roman" panose="02020603050405020304" pitchFamily="18" charset="0"/>
              </a:rPr>
              <a:t>+</a:t>
            </a:r>
            <a:r>
              <a:rPr kumimoji="1" lang="en-US" altLang="zh-CN" sz="2400" i="1" dirty="0">
                <a:latin typeface="Book Antiqua" panose="02040602050305030304" pitchFamily="18" charset="0"/>
              </a:rPr>
              <a:t> </a:t>
            </a:r>
            <a:r>
              <a:rPr kumimoji="1" lang="en-US" altLang="zh-CN" sz="2400" i="1" dirty="0" err="1">
                <a:latin typeface="Book Antiqua" panose="02040602050305030304" pitchFamily="18" charset="0"/>
              </a:rPr>
              <a:t>v</a:t>
            </a:r>
            <a:r>
              <a:rPr kumimoji="1" lang="en-US" altLang="zh-CN" sz="2400" baseline="-30000" dirty="0" err="1">
                <a:latin typeface="Times New Roman" panose="02020603050405020304" pitchFamily="18" charset="0"/>
              </a:rPr>
              <a:t>o</a:t>
            </a:r>
            <a:r>
              <a:rPr kumimoji="1" lang="en-US" altLang="zh-CN" sz="2400" baseline="-30000" dirty="0">
                <a:latin typeface="Times New Roman" panose="02020603050405020304" pitchFamily="18" charset="0"/>
              </a:rPr>
              <a:t> </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4.3</a:t>
            </a:r>
            <a:r>
              <a:rPr kumimoji="1" lang="en-US" altLang="zh-CN" sz="2400" i="1" dirty="0" smtClean="0">
                <a:latin typeface="Times New Roman" panose="02020603050405020304" pitchFamily="18" charset="0"/>
              </a:rPr>
              <a:t> </a:t>
            </a:r>
            <a:r>
              <a:rPr kumimoji="1" lang="en-US" altLang="zh-CN" sz="2400" i="1" dirty="0">
                <a:latin typeface="Times New Roman" panose="02020603050405020304" pitchFamily="18" charset="0"/>
              </a:rPr>
              <a:t>+</a:t>
            </a:r>
            <a:r>
              <a:rPr kumimoji="1" lang="en-US" altLang="zh-CN" sz="2400" dirty="0">
                <a:latin typeface="Times New Roman" panose="02020603050405020304" pitchFamily="18" charset="0"/>
              </a:rPr>
              <a:t> </a:t>
            </a:r>
            <a:r>
              <a:rPr kumimoji="1" lang="en-US" altLang="zh-CN" sz="2400" dirty="0" smtClean="0">
                <a:latin typeface="Times New Roman" panose="02020603050405020304" pitchFamily="18" charset="0"/>
              </a:rPr>
              <a:t>0.0994sin</a:t>
            </a:r>
            <a:r>
              <a:rPr kumimoji="1" lang="en-US" altLang="zh-CN" sz="2400" i="1" dirty="0" smtClean="0">
                <a:latin typeface="Symbol" panose="05050102010706020507" pitchFamily="18" charset="2"/>
              </a:rPr>
              <a:t>w</a:t>
            </a:r>
            <a:r>
              <a:rPr kumimoji="1" lang="en-US" altLang="zh-CN" sz="2400" i="1" dirty="0" smtClean="0">
                <a:latin typeface="Times New Roman" panose="02020603050405020304" pitchFamily="18" charset="0"/>
              </a:rPr>
              <a:t>t  </a:t>
            </a:r>
            <a:r>
              <a:rPr kumimoji="1" lang="en-US" altLang="zh-CN" sz="2400" dirty="0" smtClean="0">
                <a:latin typeface="Times New Roman" panose="02020603050405020304" pitchFamily="18" charset="0"/>
              </a:rPr>
              <a:t>V</a:t>
            </a:r>
            <a:r>
              <a:rPr kumimoji="1" lang="zh-CN" altLang="en-US" sz="2400" dirty="0" smtClean="0">
                <a:latin typeface="Times New Roman" panose="02020603050405020304" pitchFamily="18" charset="0"/>
              </a:rPr>
              <a:t> </a:t>
            </a:r>
            <a:endParaRPr kumimoji="1" lang="zh-CN" altLang="en-US" sz="2400" dirty="0">
              <a:latin typeface="Times New Roman" panose="02020603050405020304" pitchFamily="18" charset="0"/>
            </a:endParaRPr>
          </a:p>
        </p:txBody>
      </p:sp>
      <p:sp>
        <p:nvSpPr>
          <p:cNvPr id="66567" name="Rectangle 6"/>
          <p:cNvSpPr>
            <a:spLocks noChangeArrowheads="1"/>
          </p:cNvSpPr>
          <p:nvPr/>
        </p:nvSpPr>
        <p:spPr bwMode="auto">
          <a:xfrm>
            <a:off x="285750" y="1233488"/>
            <a:ext cx="1049338" cy="423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90000"/>
              </a:lnSpc>
              <a:buClrTx/>
              <a:buFontTx/>
              <a:buNone/>
            </a:pPr>
            <a:r>
              <a:rPr kumimoji="1" lang="zh-CN" altLang="en-US" sz="2400">
                <a:solidFill>
                  <a:schemeClr val="accent2"/>
                </a:solidFill>
                <a:latin typeface="Arial Rounded MT Bold" panose="020F0704030504030204" pitchFamily="34" charset="0"/>
                <a:ea typeface="宋体" panose="02010600030101010101" pitchFamily="2" charset="-122"/>
              </a:rPr>
              <a:t>解</a:t>
            </a:r>
            <a:r>
              <a:rPr kumimoji="1" lang="en-US" altLang="zh-CN" sz="2400" b="0">
                <a:solidFill>
                  <a:schemeClr val="accent2"/>
                </a:solidFill>
                <a:latin typeface="Arial Rounded MT Bold" panose="020F0704030504030204" pitchFamily="34" charset="0"/>
                <a:ea typeface="宋体" panose="02010600030101010101" pitchFamily="2" charset="-122"/>
              </a:rPr>
              <a:t>:</a:t>
            </a:r>
            <a:r>
              <a:rPr kumimoji="1" lang="en-US" altLang="zh-CN" sz="2000" b="0">
                <a:latin typeface="Arial Rounded MT Bold" panose="020F0704030504030204" pitchFamily="34" charset="0"/>
                <a:ea typeface="宋体" panose="02010600030101010101" pitchFamily="2" charset="-122"/>
              </a:rPr>
              <a:t>   </a:t>
            </a:r>
            <a:endParaRPr kumimoji="1" lang="en-US" altLang="zh-CN" sz="2200">
              <a:latin typeface="Arial Rounded MT Bold" panose="020F0704030504030204" pitchFamily="34" charset="0"/>
              <a:ea typeface="宋体" panose="02010600030101010101" pitchFamily="2" charset="-122"/>
            </a:endParaRPr>
          </a:p>
        </p:txBody>
      </p:sp>
      <p:sp>
        <p:nvSpPr>
          <p:cNvPr id="8" name="Rectangle 4"/>
          <p:cNvSpPr>
            <a:spLocks noChangeArrowheads="1"/>
          </p:cNvSpPr>
          <p:nvPr/>
        </p:nvSpPr>
        <p:spPr bwMode="auto">
          <a:xfrm>
            <a:off x="611560" y="152636"/>
            <a:ext cx="343074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rPr>
              <a:t>小信号工作情况分析</a:t>
            </a:r>
            <a:endParaRPr lang="zh-CN" altLang="en-US" sz="2800" b="1" dirty="0">
              <a:solidFill>
                <a:srgbClr val="CC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Rectangle 3"/>
          <p:cNvSpPr txBox="1">
            <a:spLocks noChangeArrowheads="1"/>
          </p:cNvSpPr>
          <p:nvPr/>
        </p:nvSpPr>
        <p:spPr>
          <a:xfrm>
            <a:off x="301624" y="768350"/>
            <a:ext cx="8734871" cy="464743"/>
          </a:xfrm>
          <a:prstGeom prst="rect">
            <a:avLst/>
          </a:prstGeom>
        </p:spPr>
        <p:txBody>
          <a:bodyPr wrap="square">
            <a:spAutoFit/>
          </a:bodyPr>
          <a:lstStyle>
            <a:lvl1pPr marL="469900" indent="-469900" algn="l" rtl="0" fontAlgn="base">
              <a:spcBef>
                <a:spcPct val="20000"/>
              </a:spcBef>
              <a:spcAft>
                <a:spcPct val="0"/>
              </a:spcAft>
              <a:buClr>
                <a:schemeClr val="accent2"/>
              </a:buClr>
              <a:buFont typeface="Wingdings" panose="05000000000000000000" pitchFamily="2" charset="2"/>
              <a:buChar char="o"/>
              <a:defRPr sz="3000" b="1">
                <a:solidFill>
                  <a:schemeClr val="tx1"/>
                </a:solidFill>
                <a:latin typeface="+mn-lt"/>
                <a:ea typeface="+mn-ea"/>
                <a:cs typeface="+mn-cs"/>
              </a:defRPr>
            </a:lvl1pPr>
            <a:lvl2pPr marL="908050" indent="-436880" algn="l" rtl="0" fontAlgn="base">
              <a:spcBef>
                <a:spcPct val="20000"/>
              </a:spcBef>
              <a:spcAft>
                <a:spcPct val="0"/>
              </a:spcAft>
              <a:buClr>
                <a:schemeClr val="accent2"/>
              </a:buClr>
              <a:buFont typeface="Wingdings" panose="05000000000000000000" pitchFamily="2" charset="2"/>
              <a:buChar char="n"/>
              <a:defRPr sz="3000" b="1">
                <a:solidFill>
                  <a:schemeClr val="tx1"/>
                </a:solidFill>
                <a:latin typeface="+mn-lt"/>
                <a:ea typeface="+mn-ea"/>
              </a:defRPr>
            </a:lvl2pPr>
            <a:lvl3pPr marL="1304925" indent="-395605" algn="l" rtl="0" fontAlgn="base">
              <a:spcBef>
                <a:spcPct val="20000"/>
              </a:spcBef>
              <a:spcAft>
                <a:spcPct val="0"/>
              </a:spcAft>
              <a:buClr>
                <a:schemeClr val="accent2"/>
              </a:buClr>
              <a:buFont typeface="Wingdings" panose="05000000000000000000" pitchFamily="2" charset="2"/>
              <a:buChar char="o"/>
              <a:defRPr sz="2800" b="1">
                <a:solidFill>
                  <a:schemeClr val="tx1"/>
                </a:solidFill>
                <a:latin typeface="+mn-lt"/>
                <a:ea typeface="+mn-ea"/>
              </a:defRPr>
            </a:lvl3pPr>
            <a:lvl4pPr marL="1694180" indent="-387350" algn="l" rtl="0" fontAlgn="base">
              <a:spcBef>
                <a:spcPct val="20000"/>
              </a:spcBef>
              <a:spcAft>
                <a:spcPct val="0"/>
              </a:spcAft>
              <a:buClr>
                <a:schemeClr val="accent2"/>
              </a:buClr>
              <a:buFont typeface="Wingdings" panose="05000000000000000000" pitchFamily="2" charset="2"/>
              <a:buChar char="n"/>
              <a:defRPr sz="2400" b="1">
                <a:solidFill>
                  <a:schemeClr val="tx1"/>
                </a:solidFill>
                <a:latin typeface="+mn-lt"/>
                <a:ea typeface="+mn-ea"/>
              </a:defRPr>
            </a:lvl4pPr>
            <a:lvl5pPr marL="20942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400" b="1">
                <a:solidFill>
                  <a:schemeClr val="tx1"/>
                </a:solidFill>
                <a:latin typeface="+mn-lt"/>
                <a:ea typeface="+mn-ea"/>
              </a:defRPr>
            </a:lvl9pPr>
          </a:lstStyle>
          <a:p>
            <a:pPr>
              <a:lnSpc>
                <a:spcPct val="110000"/>
              </a:lnSpc>
              <a:spcBef>
                <a:spcPct val="0"/>
              </a:spcBef>
              <a:buFont typeface="Wingdings" panose="05000000000000000000" pitchFamily="2" charset="2"/>
              <a:buNone/>
              <a:defRPr/>
            </a:pPr>
            <a:r>
              <a:rPr lang="zh-CN" altLang="en-US" sz="2200" kern="0" dirty="0" smtClean="0">
                <a:solidFill>
                  <a:schemeClr val="accent2"/>
                </a:solidFill>
              </a:rPr>
              <a:t>例：</a:t>
            </a:r>
            <a:r>
              <a:rPr lang="zh-CN" altLang="en-US" sz="2200" kern="0" dirty="0" smtClean="0"/>
              <a:t>求图中输出电压。设</a:t>
            </a:r>
            <a:r>
              <a:rPr lang="en-US" altLang="zh-CN" sz="2200" kern="0" dirty="0" smtClean="0"/>
              <a:t> </a:t>
            </a:r>
            <a:r>
              <a:rPr lang="en-US" altLang="zh-CN" sz="2200" i="1" kern="0" dirty="0" smtClean="0">
                <a:latin typeface="Times New Roman" panose="02020603050405020304" pitchFamily="18" charset="0"/>
              </a:rPr>
              <a:t>V</a:t>
            </a:r>
            <a:r>
              <a:rPr lang="en-US" altLang="zh-CN" sz="2200" kern="0" baseline="-25000" dirty="0" smtClean="0">
                <a:latin typeface="Times New Roman" panose="02020603050405020304" pitchFamily="18" charset="0"/>
              </a:rPr>
              <a:t>DD</a:t>
            </a:r>
            <a:r>
              <a:rPr lang="en-US" altLang="zh-CN" sz="2200" kern="0" dirty="0" smtClean="0">
                <a:latin typeface="Times New Roman" panose="02020603050405020304" pitchFamily="18" charset="0"/>
              </a:rPr>
              <a:t>=5V , </a:t>
            </a:r>
            <a:r>
              <a:rPr lang="en-US" altLang="zh-CN" sz="2200" i="1" kern="0" dirty="0" smtClean="0">
                <a:latin typeface="Times New Roman" panose="02020603050405020304" pitchFamily="18" charset="0"/>
              </a:rPr>
              <a:t>R</a:t>
            </a:r>
            <a:r>
              <a:rPr lang="en-US" altLang="zh-CN" sz="2200" kern="0" dirty="0" smtClean="0">
                <a:latin typeface="Times New Roman" panose="02020603050405020304" pitchFamily="18" charset="0"/>
              </a:rPr>
              <a:t>=5k</a:t>
            </a:r>
            <a:r>
              <a:rPr lang="en-US" altLang="zh-CN" sz="2200" kern="0" dirty="0" smtClean="0">
                <a:latin typeface="Times New Roman" panose="02020603050405020304" pitchFamily="18" charset="0"/>
                <a:sym typeface="Symbol" panose="05050102010706020507" pitchFamily="18" charset="2"/>
              </a:rPr>
              <a:t>, </a:t>
            </a:r>
            <a:r>
              <a:rPr lang="en-US" altLang="zh-CN" sz="2200" i="1" kern="0" dirty="0" smtClean="0">
                <a:latin typeface="Times New Roman" panose="02020603050405020304" pitchFamily="18" charset="0"/>
              </a:rPr>
              <a:t>V</a:t>
            </a:r>
            <a:r>
              <a:rPr lang="en-US" altLang="zh-CN" sz="2200" kern="0" baseline="-25000" dirty="0" smtClean="0">
                <a:latin typeface="Times New Roman" panose="02020603050405020304" pitchFamily="18" charset="0"/>
                <a:sym typeface="Symbol" panose="05050102010706020507" pitchFamily="18" charset="2"/>
              </a:rPr>
              <a:t>D</a:t>
            </a:r>
            <a:r>
              <a:rPr lang="en-US" altLang="zh-CN" sz="2200" kern="0" dirty="0" smtClean="0">
                <a:latin typeface="Times New Roman" panose="02020603050405020304" pitchFamily="18" charset="0"/>
              </a:rPr>
              <a:t>=0.7V</a:t>
            </a:r>
            <a:r>
              <a:rPr lang="en-US" altLang="zh-CN" sz="2200" kern="0" dirty="0" smtClean="0"/>
              <a:t> , </a:t>
            </a:r>
            <a:r>
              <a:rPr lang="en-US" altLang="zh-CN" sz="2200" i="1" kern="0" dirty="0" err="1" smtClean="0">
                <a:latin typeface="Book Antiqua" panose="02040602050305030304" pitchFamily="18" charset="0"/>
              </a:rPr>
              <a:t>v</a:t>
            </a:r>
            <a:r>
              <a:rPr lang="en-US" altLang="zh-CN" sz="2200" kern="0" baseline="-25000" dirty="0" err="1" smtClean="0">
                <a:latin typeface="Times New Roman" panose="02020603050405020304" pitchFamily="18" charset="0"/>
              </a:rPr>
              <a:t>s</a:t>
            </a:r>
            <a:r>
              <a:rPr lang="en-US" altLang="zh-CN" sz="2200" i="1" kern="0" dirty="0" smtClean="0">
                <a:latin typeface="Times New Roman" panose="02020603050405020304" pitchFamily="18" charset="0"/>
              </a:rPr>
              <a:t> </a:t>
            </a:r>
            <a:r>
              <a:rPr lang="en-US" altLang="zh-CN" sz="2200" kern="0" dirty="0" smtClean="0">
                <a:latin typeface="Times New Roman" panose="02020603050405020304" pitchFamily="18" charset="0"/>
              </a:rPr>
              <a:t>=0.1sin</a:t>
            </a:r>
            <a:r>
              <a:rPr lang="en-US" altLang="zh-CN" sz="2200" i="1" kern="0" dirty="0" smtClean="0">
                <a:latin typeface="Symbol" panose="05050102010706020507" pitchFamily="18" charset="2"/>
              </a:rPr>
              <a:t>w</a:t>
            </a:r>
            <a:r>
              <a:rPr lang="en-US" altLang="zh-CN" sz="2200" i="1" kern="0" dirty="0" smtClean="0">
                <a:latin typeface="Times New Roman" panose="02020603050405020304" pitchFamily="18" charset="0"/>
              </a:rPr>
              <a:t>t</a:t>
            </a:r>
            <a:r>
              <a:rPr lang="en-US" altLang="zh-CN" sz="2200" kern="0" dirty="0">
                <a:latin typeface="Times New Roman" panose="02020603050405020304" pitchFamily="18" charset="0"/>
              </a:rPr>
              <a:t> </a:t>
            </a:r>
            <a:r>
              <a:rPr lang="en-US" altLang="zh-CN" sz="2200" kern="0" dirty="0" smtClean="0">
                <a:latin typeface="Times New Roman" panose="02020603050405020304" pitchFamily="18" charset="0"/>
              </a:rPr>
              <a:t>V.</a:t>
            </a:r>
            <a:endParaRPr lang="en-US" altLang="zh-CN" sz="2200" kern="0" dirty="0">
              <a:latin typeface="Times New Roman" panose="02020603050405020304" pitchFamily="18" charset="0"/>
              <a:sym typeface="Symbol" panose="05050102010706020507" pitchFamily="18" charset="2"/>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4"/>
          <p:cNvSpPr>
            <a:spLocks noChangeArrowheads="1"/>
          </p:cNvSpPr>
          <p:nvPr/>
        </p:nvSpPr>
        <p:spPr bwMode="auto">
          <a:xfrm>
            <a:off x="1042988" y="1341438"/>
            <a:ext cx="6875462"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3.1 </a:t>
            </a:r>
            <a:r>
              <a:rPr lang="zh-CN" altLang="en-US" sz="3200" dirty="0">
                <a:latin typeface="Times New Roman" panose="02020603050405020304" pitchFamily="18" charset="0"/>
              </a:rPr>
              <a:t>半导体的基本知识</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3.2 PN</a:t>
            </a:r>
            <a:r>
              <a:rPr lang="zh-CN" altLang="en-US" sz="3200" dirty="0">
                <a:latin typeface="Times New Roman" panose="02020603050405020304" pitchFamily="18" charset="0"/>
              </a:rPr>
              <a:t>结的形成及特性</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3.3 </a:t>
            </a:r>
            <a:r>
              <a:rPr lang="zh-CN" altLang="en-US" sz="3200" dirty="0">
                <a:latin typeface="Times New Roman" panose="02020603050405020304" pitchFamily="18" charset="0"/>
              </a:rPr>
              <a:t>二极管</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latin typeface="Times New Roman" panose="02020603050405020304" pitchFamily="18" charset="0"/>
              </a:rPr>
              <a:t>3.4 </a:t>
            </a:r>
            <a:r>
              <a:rPr lang="zh-CN" altLang="en-US" sz="3200" dirty="0">
                <a:latin typeface="Times New Roman" panose="02020603050405020304" pitchFamily="18" charset="0"/>
              </a:rPr>
              <a:t>二极管基本电路及其分析方法</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a:solidFill>
                  <a:schemeClr val="accent2"/>
                </a:solidFill>
                <a:latin typeface="Times New Roman" panose="02020603050405020304" pitchFamily="18" charset="0"/>
              </a:rPr>
              <a:t>3.5 </a:t>
            </a:r>
            <a:r>
              <a:rPr lang="zh-CN" altLang="en-US" sz="3200" dirty="0">
                <a:solidFill>
                  <a:schemeClr val="accent2"/>
                </a:solidFill>
                <a:latin typeface="Times New Roman" panose="02020603050405020304" pitchFamily="18" charset="0"/>
              </a:rPr>
              <a:t>特殊二极管</a:t>
            </a:r>
            <a:endParaRPr lang="zh-CN" altLang="en-US" sz="3200" dirty="0">
              <a:solidFill>
                <a:schemeClr val="accent2"/>
              </a:solidFill>
              <a:latin typeface="Times New Roman" panose="02020603050405020304" pitchFamily="18" charset="0"/>
            </a:endParaRPr>
          </a:p>
        </p:txBody>
      </p:sp>
      <p:sp>
        <p:nvSpPr>
          <p:cNvPr id="70659" name="Rectangle 5"/>
          <p:cNvSpPr>
            <a:spLocks noChangeArrowheads="1"/>
          </p:cNvSpPr>
          <p:nvPr/>
        </p:nvSpPr>
        <p:spPr bwMode="auto">
          <a:xfrm>
            <a:off x="611188" y="0"/>
            <a:ext cx="7607300" cy="649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908050" indent="-43688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304925" indent="-395605"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4180" indent="-38735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94230" indent="-39878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514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086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658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23030" indent="-39878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99"/>
                </a:solidFill>
              </a:rPr>
              <a:t>3  </a:t>
            </a:r>
            <a:r>
              <a:rPr lang="zh-CN" altLang="en-US" sz="3600">
                <a:solidFill>
                  <a:srgbClr val="000099"/>
                </a:solidFill>
              </a:rPr>
              <a:t>二极管及其基本电路</a:t>
            </a:r>
            <a:endParaRPr lang="zh-CN" altLang="en-US" sz="3600">
              <a:solidFill>
                <a:srgbClr val="000099"/>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ChangeArrowheads="1"/>
          </p:cNvSpPr>
          <p:nvPr/>
        </p:nvSpPr>
        <p:spPr bwMode="auto">
          <a:xfrm>
            <a:off x="1042988" y="1341438"/>
            <a:ext cx="6875462" cy="2850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40000"/>
              </a:lnSpc>
              <a:spcBef>
                <a:spcPct val="0"/>
              </a:spcBef>
              <a:buClrTx/>
              <a:buFontTx/>
              <a:buNone/>
            </a:pPr>
            <a:r>
              <a:rPr lang="en-US" altLang="zh-CN" sz="3200" dirty="0">
                <a:latin typeface="Times New Roman" panose="02020603050405020304" pitchFamily="18" charset="0"/>
              </a:rPr>
              <a:t>3.5.1 </a:t>
            </a:r>
            <a:r>
              <a:rPr lang="zh-CN" altLang="en-US" sz="3200" dirty="0">
                <a:latin typeface="Times New Roman" panose="02020603050405020304" pitchFamily="18" charset="0"/>
              </a:rPr>
              <a:t>齐纳二极管</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3.5.2 </a:t>
            </a:r>
            <a:r>
              <a:rPr lang="zh-CN" altLang="en-US" sz="3200" dirty="0">
                <a:latin typeface="Times New Roman" panose="02020603050405020304" pitchFamily="18" charset="0"/>
              </a:rPr>
              <a:t>变容二极管</a:t>
            </a:r>
            <a:endParaRPr lang="zh-CN" altLang="en-US" sz="3200" dirty="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3.5.3 </a:t>
            </a:r>
            <a:r>
              <a:rPr lang="zh-CN" altLang="en-US" sz="3200" dirty="0">
                <a:latin typeface="Times New Roman" panose="02020603050405020304" pitchFamily="18" charset="0"/>
              </a:rPr>
              <a:t>肖特基</a:t>
            </a:r>
            <a:r>
              <a:rPr lang="zh-CN" altLang="en-US" sz="3200" dirty="0" smtClean="0">
                <a:latin typeface="Times New Roman" panose="02020603050405020304" pitchFamily="18" charset="0"/>
              </a:rPr>
              <a:t>二极管</a:t>
            </a:r>
            <a:endParaRPr lang="en-US" altLang="zh-CN" sz="3200" dirty="0" smtClean="0">
              <a:latin typeface="Times New Roman" panose="02020603050405020304" pitchFamily="18" charset="0"/>
            </a:endParaRPr>
          </a:p>
          <a:p>
            <a:pPr eaLnBrk="1" hangingPunct="1">
              <a:lnSpc>
                <a:spcPct val="140000"/>
              </a:lnSpc>
              <a:spcBef>
                <a:spcPct val="0"/>
              </a:spcBef>
              <a:buClrTx/>
              <a:buFontTx/>
              <a:buNone/>
            </a:pPr>
            <a:r>
              <a:rPr lang="en-US" altLang="zh-CN" sz="3200" dirty="0" smtClean="0">
                <a:latin typeface="Times New Roman" panose="02020603050405020304" pitchFamily="18" charset="0"/>
              </a:rPr>
              <a:t>3.5.4 </a:t>
            </a:r>
            <a:r>
              <a:rPr lang="zh-CN" altLang="en-US" sz="3200" dirty="0" smtClean="0">
                <a:latin typeface="Times New Roman" panose="02020603050405020304" pitchFamily="18" charset="0"/>
              </a:rPr>
              <a:t>光电器件</a:t>
            </a:r>
            <a:endParaRPr lang="zh-CN" altLang="en-US" sz="3200" dirty="0">
              <a:latin typeface="Times New Roman" panose="02020603050405020304" pitchFamily="18" charset="0"/>
            </a:endParaRPr>
          </a:p>
        </p:txBody>
      </p:sp>
      <p:sp>
        <p:nvSpPr>
          <p:cNvPr id="71683" name="Rectangle 5"/>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3.5  </a:t>
            </a:r>
            <a:r>
              <a:rPr lang="zh-CN" altLang="en-US" sz="3600">
                <a:solidFill>
                  <a:srgbClr val="0000CC"/>
                </a:solidFill>
                <a:latin typeface="Times New Roman" panose="02020603050405020304" pitchFamily="18" charset="0"/>
              </a:rPr>
              <a:t>特殊二极管</a:t>
            </a:r>
            <a:endParaRPr lang="zh-CN" altLang="en-US" sz="360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06" name="Object 23"/>
          <p:cNvGraphicFramePr>
            <a:graphicFrameLocks noChangeAspect="1"/>
          </p:cNvGraphicFramePr>
          <p:nvPr/>
        </p:nvGraphicFramePr>
        <p:xfrm>
          <a:off x="852488" y="2914650"/>
          <a:ext cx="381000" cy="2286000"/>
        </p:xfrm>
        <a:graphic>
          <a:graphicData uri="http://schemas.openxmlformats.org/presentationml/2006/ole">
            <mc:AlternateContent xmlns:mc="http://schemas.openxmlformats.org/markup-compatibility/2006">
              <mc:Choice xmlns:v="urn:schemas-microsoft-com:vml" Requires="v">
                <p:oleObj spid="_x0000_s119017" name="图片" r:id="rId1" imgW="191135" imgH="1142365" progId="Word.Picture.8">
                  <p:embed/>
                </p:oleObj>
              </mc:Choice>
              <mc:Fallback>
                <p:oleObj name="图片" r:id="rId1" imgW="191135" imgH="1142365" progId="Word.Picture.8">
                  <p:embed/>
                  <p:pic>
                    <p:nvPicPr>
                      <p:cNvPr id="0" name="图片 1190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2488" y="2914650"/>
                        <a:ext cx="38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2707" name="Object 5"/>
          <p:cNvGraphicFramePr>
            <a:graphicFrameLocks noChangeAspect="1"/>
          </p:cNvGraphicFramePr>
          <p:nvPr/>
        </p:nvGraphicFramePr>
        <p:xfrm>
          <a:off x="1789113" y="1736725"/>
          <a:ext cx="4691062" cy="3598863"/>
        </p:xfrm>
        <a:graphic>
          <a:graphicData uri="http://schemas.openxmlformats.org/presentationml/2006/ole">
            <mc:AlternateContent xmlns:mc="http://schemas.openxmlformats.org/markup-compatibility/2006">
              <mc:Choice xmlns:v="urn:schemas-microsoft-com:vml" Requires="v">
                <p:oleObj spid="_x0000_s119018" name="图片" r:id="rId3" imgW="2763520" imgH="2120265" progId="Word.Picture.8">
                  <p:embed/>
                </p:oleObj>
              </mc:Choice>
              <mc:Fallback>
                <p:oleObj name="图片" r:id="rId3" imgW="2763520" imgH="2120265" progId="Word.Picture.8">
                  <p:embed/>
                  <p:pic>
                    <p:nvPicPr>
                      <p:cNvPr id="0" name="图片 1190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9113" y="1736725"/>
                        <a:ext cx="4691062" cy="3598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8" name="Rectangle 7"/>
          <p:cNvSpPr>
            <a:spLocks noChangeArrowheads="1"/>
          </p:cNvSpPr>
          <p:nvPr/>
        </p:nvSpPr>
        <p:spPr bwMode="auto">
          <a:xfrm>
            <a:off x="0" y="8604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2709" name="Text Box 12"/>
          <p:cNvSpPr txBox="1">
            <a:spLocks noChangeArrowheads="1"/>
          </p:cNvSpPr>
          <p:nvPr/>
        </p:nvSpPr>
        <p:spPr bwMode="auto">
          <a:xfrm>
            <a:off x="428625" y="5353050"/>
            <a:ext cx="1206500"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50000"/>
              </a:spcBef>
              <a:buClrTx/>
              <a:buFontTx/>
              <a:buNone/>
            </a:pPr>
            <a:r>
              <a:rPr kumimoji="1" lang="zh-CN" altLang="en-US" sz="2000">
                <a:latin typeface="楷体_GB2312"/>
              </a:rPr>
              <a:t>电路符号</a:t>
            </a:r>
            <a:endParaRPr kumimoji="1" lang="zh-CN" altLang="en-US" sz="2000">
              <a:latin typeface="楷体_GB2312"/>
            </a:endParaRPr>
          </a:p>
        </p:txBody>
      </p:sp>
      <p:sp>
        <p:nvSpPr>
          <p:cNvPr id="72710" name="Text Box 14"/>
          <p:cNvSpPr txBox="1">
            <a:spLocks noChangeArrowheads="1"/>
          </p:cNvSpPr>
          <p:nvPr/>
        </p:nvSpPr>
        <p:spPr bwMode="auto">
          <a:xfrm>
            <a:off x="3211513" y="5353050"/>
            <a:ext cx="1865312" cy="3968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50000"/>
              </a:spcBef>
              <a:buClrTx/>
              <a:buFontTx/>
              <a:buNone/>
            </a:pPr>
            <a:r>
              <a:rPr kumimoji="1" lang="en-US" altLang="zh-CN" sz="2000" i="1">
                <a:latin typeface="Times New Roman" panose="02020603050405020304" pitchFamily="18" charset="0"/>
              </a:rPr>
              <a:t>I</a:t>
            </a:r>
            <a:r>
              <a:rPr kumimoji="1" lang="en-US" altLang="zh-CN" sz="2000">
                <a:latin typeface="Times New Roman" panose="02020603050405020304" pitchFamily="18" charset="0"/>
                <a:cs typeface="Times New Roman" panose="02020603050405020304" pitchFamily="18" charset="0"/>
              </a:rPr>
              <a:t>−</a:t>
            </a:r>
            <a:r>
              <a:rPr kumimoji="1" lang="en-US" altLang="zh-CN" sz="2000" i="1">
                <a:latin typeface="Times New Roman" panose="02020603050405020304" pitchFamily="18" charset="0"/>
              </a:rPr>
              <a:t>V</a:t>
            </a:r>
            <a:r>
              <a:rPr kumimoji="1" lang="zh-CN" altLang="en-US" sz="2000">
                <a:latin typeface="楷体_GB2312"/>
              </a:rPr>
              <a:t>特性</a:t>
            </a:r>
            <a:endParaRPr kumimoji="1" lang="zh-CN" altLang="en-US" sz="2000">
              <a:latin typeface="楷体_GB2312"/>
            </a:endParaRPr>
          </a:p>
        </p:txBody>
      </p:sp>
      <p:grpSp>
        <p:nvGrpSpPr>
          <p:cNvPr id="969750" name="Group 22"/>
          <p:cNvGrpSpPr/>
          <p:nvPr/>
        </p:nvGrpSpPr>
        <p:grpSpPr bwMode="auto">
          <a:xfrm>
            <a:off x="6480175" y="2174875"/>
            <a:ext cx="2422525" cy="3575050"/>
            <a:chOff x="4082" y="1370"/>
            <a:chExt cx="1526" cy="2252"/>
          </a:xfrm>
        </p:grpSpPr>
        <p:graphicFrame>
          <p:nvGraphicFramePr>
            <p:cNvPr id="72715" name="Object 4"/>
            <p:cNvGraphicFramePr>
              <a:graphicFrameLocks noChangeAspect="1"/>
            </p:cNvGraphicFramePr>
            <p:nvPr/>
          </p:nvGraphicFramePr>
          <p:xfrm>
            <a:off x="4354" y="1370"/>
            <a:ext cx="900" cy="1991"/>
          </p:xfrm>
          <a:graphic>
            <a:graphicData uri="http://schemas.openxmlformats.org/presentationml/2006/ole">
              <mc:AlternateContent xmlns:mc="http://schemas.openxmlformats.org/markup-compatibility/2006">
                <mc:Choice xmlns:v="urn:schemas-microsoft-com:vml" Requires="v">
                  <p:oleObj spid="_x0000_s119019" name="图片" r:id="rId5" imgW="715010" imgH="1581785" progId="Word.Picture.8">
                    <p:embed/>
                  </p:oleObj>
                </mc:Choice>
                <mc:Fallback>
                  <p:oleObj name="图片" r:id="rId5" imgW="715010" imgH="1581785" progId="Word.Picture.8">
                    <p:embed/>
                    <p:pic>
                      <p:nvPicPr>
                        <p:cNvPr id="0" name="图片 11901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54" y="1370"/>
                          <a:ext cx="900" cy="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6" name="Rectangle 18"/>
            <p:cNvSpPr>
              <a:spLocks noChangeArrowheads="1"/>
            </p:cNvSpPr>
            <p:nvPr/>
          </p:nvSpPr>
          <p:spPr bwMode="auto">
            <a:xfrm>
              <a:off x="4082" y="3372"/>
              <a:ext cx="152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a:latin typeface="Times New Roman" panose="02020603050405020304" pitchFamily="18" charset="0"/>
                </a:rPr>
                <a:t>反向击穿时的模型 </a:t>
              </a:r>
              <a:endParaRPr kumimoji="1" lang="zh-CN" altLang="en-US" sz="2000">
                <a:latin typeface="Times New Roman" panose="02020603050405020304" pitchFamily="18" charset="0"/>
              </a:endParaRPr>
            </a:p>
          </p:txBody>
        </p:sp>
      </p:grpSp>
      <p:sp>
        <p:nvSpPr>
          <p:cNvPr id="72712" name="Rectangle 19"/>
          <p:cNvSpPr>
            <a:spLocks noChangeArrowheads="1"/>
          </p:cNvSpPr>
          <p:nvPr/>
        </p:nvSpPr>
        <p:spPr bwMode="auto">
          <a:xfrm>
            <a:off x="609600" y="728663"/>
            <a:ext cx="8210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利用二极管反向击穿特性实现稳压。齐纳二极管稳压时工作在反向电击穿状态。</a:t>
            </a:r>
            <a:endParaRPr lang="zh-CN" altLang="en-US" sz="2400">
              <a:solidFill>
                <a:srgbClr val="000000"/>
              </a:solidFill>
              <a:latin typeface="楷体_GB2312"/>
            </a:endParaRPr>
          </a:p>
        </p:txBody>
      </p:sp>
      <p:sp>
        <p:nvSpPr>
          <p:cNvPr id="72713" name="Rectangle 20"/>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3.5.1  </a:t>
            </a:r>
            <a:r>
              <a:rPr lang="zh-CN" altLang="en-US" sz="3200">
                <a:solidFill>
                  <a:srgbClr val="0000CC"/>
                </a:solidFill>
                <a:latin typeface="Times New Roman" panose="02020603050405020304" pitchFamily="18" charset="0"/>
              </a:rPr>
              <a:t>齐纳二极管</a:t>
            </a:r>
            <a:endParaRPr lang="zh-CN" altLang="en-US" sz="3200">
              <a:solidFill>
                <a:srgbClr val="0000CC"/>
              </a:solidFill>
              <a:latin typeface="Times New Roman" panose="02020603050405020304" pitchFamily="18" charset="0"/>
            </a:endParaRPr>
          </a:p>
        </p:txBody>
      </p:sp>
      <p:sp>
        <p:nvSpPr>
          <p:cNvPr id="72714" name="Rectangle 24"/>
          <p:cNvSpPr>
            <a:spLocks noChangeArrowheads="1"/>
          </p:cNvSpPr>
          <p:nvPr/>
        </p:nvSpPr>
        <p:spPr bwMode="auto">
          <a:xfrm>
            <a:off x="0" y="2914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969750"/>
                                        </p:tgtEl>
                                        <p:attrNameLst>
                                          <p:attrName>style.visibility</p:attrName>
                                        </p:attrNameLst>
                                      </p:cBhvr>
                                      <p:to>
                                        <p:strVal val="visible"/>
                                      </p:to>
                                    </p:set>
                                    <p:animEffect transition="in" filter="strips(downRight)">
                                      <p:cBhvr>
                                        <p:cTn id="7" dur="500"/>
                                        <p:tgtEl>
                                          <p:spTgt spid="9697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ChangeArrowheads="1"/>
          </p:cNvSpPr>
          <p:nvPr/>
        </p:nvSpPr>
        <p:spPr bwMode="auto">
          <a:xfrm>
            <a:off x="503238" y="765175"/>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800">
                <a:solidFill>
                  <a:srgbClr val="CC0000"/>
                </a:solidFill>
                <a:latin typeface="Times New Roman" panose="02020603050405020304" pitchFamily="18" charset="0"/>
              </a:rPr>
              <a:t>稳压应用电路</a:t>
            </a:r>
            <a:endParaRPr lang="zh-CN" altLang="en-US" sz="2800">
              <a:solidFill>
                <a:srgbClr val="CC0000"/>
              </a:solidFill>
              <a:latin typeface="Times New Roman" panose="02020603050405020304" pitchFamily="18" charset="0"/>
            </a:endParaRPr>
          </a:p>
        </p:txBody>
      </p:sp>
      <p:graphicFrame>
        <p:nvGraphicFramePr>
          <p:cNvPr id="73731" name="Object 16"/>
          <p:cNvGraphicFramePr>
            <a:graphicFrameLocks noChangeAspect="1"/>
          </p:cNvGraphicFramePr>
          <p:nvPr/>
        </p:nvGraphicFramePr>
        <p:xfrm>
          <a:off x="4306888" y="769938"/>
          <a:ext cx="4297362" cy="2406650"/>
        </p:xfrm>
        <a:graphic>
          <a:graphicData uri="http://schemas.openxmlformats.org/presentationml/2006/ole">
            <mc:AlternateContent xmlns:mc="http://schemas.openxmlformats.org/markup-compatibility/2006">
              <mc:Choice xmlns:v="urn:schemas-microsoft-com:vml" Requires="v">
                <p:oleObj spid="_x0000_s119903" name="图片" r:id="rId1" imgW="2849245" imgH="1604645" progId="Word.Picture.8">
                  <p:embed/>
                </p:oleObj>
              </mc:Choice>
              <mc:Fallback>
                <p:oleObj name="图片" r:id="rId1" imgW="2849245" imgH="1604645" progId="Word.Picture.8">
                  <p:embed/>
                  <p:pic>
                    <p:nvPicPr>
                      <p:cNvPr id="0" name="图片 11990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6888" y="769938"/>
                        <a:ext cx="4297362" cy="240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2" name="Rectangle 20"/>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a:solidFill>
                  <a:srgbClr val="0000CC"/>
                </a:solidFill>
                <a:latin typeface="Times New Roman" panose="02020603050405020304" pitchFamily="18" charset="0"/>
              </a:rPr>
              <a:t>3.5.1  </a:t>
            </a:r>
            <a:r>
              <a:rPr lang="zh-CN" altLang="en-US" sz="3200">
                <a:solidFill>
                  <a:srgbClr val="0000CC"/>
                </a:solidFill>
                <a:latin typeface="Times New Roman" panose="02020603050405020304" pitchFamily="18" charset="0"/>
              </a:rPr>
              <a:t>齐纳二极管</a:t>
            </a:r>
            <a:endParaRPr lang="zh-CN" altLang="en-US" sz="3200">
              <a:solidFill>
                <a:srgbClr val="0000CC"/>
              </a:solidFill>
              <a:latin typeface="Times New Roman" panose="02020603050405020304" pitchFamily="18" charset="0"/>
            </a:endParaRPr>
          </a:p>
        </p:txBody>
      </p:sp>
      <p:sp>
        <p:nvSpPr>
          <p:cNvPr id="6" name="Text Box 3"/>
          <p:cNvSpPr txBox="1">
            <a:spLocks noChangeArrowheads="1"/>
          </p:cNvSpPr>
          <p:nvPr/>
        </p:nvSpPr>
        <p:spPr bwMode="auto">
          <a:xfrm>
            <a:off x="781050" y="1412875"/>
            <a:ext cx="3359150" cy="4572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zh-CN" altLang="en-US" sz="2400">
                <a:latin typeface="Times New Roman" panose="02020603050405020304" pitchFamily="18" charset="0"/>
              </a:rPr>
              <a:t>正常稳压时    </a:t>
            </a: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O</a:t>
            </a:r>
            <a:r>
              <a:rPr kumimoji="1" lang="en-US" altLang="zh-CN" sz="2400">
                <a:latin typeface="Times New Roman" panose="02020603050405020304" pitchFamily="18" charset="0"/>
              </a:rPr>
              <a:t> =</a:t>
            </a:r>
            <a:r>
              <a:rPr kumimoji="1" lang="en-US" altLang="zh-CN" sz="2400" i="1">
                <a:latin typeface="Times New Roman" panose="02020603050405020304" pitchFamily="18" charset="0"/>
              </a:rPr>
              <a:t>V</a:t>
            </a:r>
            <a:r>
              <a:rPr kumimoji="1" lang="en-US" altLang="zh-CN" sz="2400" baseline="-25000">
                <a:latin typeface="Times New Roman" panose="02020603050405020304" pitchFamily="18" charset="0"/>
              </a:rPr>
              <a:t>Z</a:t>
            </a:r>
            <a:endParaRPr kumimoji="1" lang="en-US" altLang="zh-CN" sz="2400" baseline="-25000">
              <a:latin typeface="Times New Roman" panose="02020603050405020304" pitchFamily="18" charset="0"/>
            </a:endParaRPr>
          </a:p>
        </p:txBody>
      </p:sp>
      <p:sp>
        <p:nvSpPr>
          <p:cNvPr id="7" name="Text Box 8"/>
          <p:cNvSpPr txBox="1">
            <a:spLocks noChangeArrowheads="1"/>
          </p:cNvSpPr>
          <p:nvPr/>
        </p:nvSpPr>
        <p:spPr bwMode="auto">
          <a:xfrm>
            <a:off x="750888" y="2673350"/>
            <a:ext cx="3352800" cy="457200"/>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稳压条件是什么？</a:t>
            </a:r>
            <a:endPar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endParaRPr>
          </a:p>
        </p:txBody>
      </p:sp>
      <p:sp>
        <p:nvSpPr>
          <p:cNvPr id="8" name="Text Box 8"/>
          <p:cNvSpPr txBox="1">
            <a:spLocks noChangeArrowheads="1"/>
          </p:cNvSpPr>
          <p:nvPr/>
        </p:nvSpPr>
        <p:spPr bwMode="auto">
          <a:xfrm>
            <a:off x="750888" y="3363913"/>
            <a:ext cx="7750175" cy="46037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当</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V</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I</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变化或</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R</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L</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变化时，为什么</a:t>
            </a:r>
            <a:r>
              <a:rPr kumimoji="1" lang="en-US" altLang="zh-CN" sz="2400" b="1" i="1" dirty="0">
                <a:solidFill>
                  <a:srgbClr val="0000CC"/>
                </a:solidFill>
                <a:latin typeface="Times New Roman" panose="02020603050405020304" pitchFamily="18" charset="0"/>
                <a:ea typeface="楷体_GB2312" pitchFamily="49" charset="-122"/>
                <a:cs typeface="Times New Roman" panose="02020603050405020304" pitchFamily="18" charset="0"/>
              </a:rPr>
              <a:t>V</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O</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能保持基本不变？</a:t>
            </a:r>
            <a:endPar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endParaRPr>
          </a:p>
        </p:txBody>
      </p:sp>
      <p:sp>
        <p:nvSpPr>
          <p:cNvPr id="9" name="Text Box 8"/>
          <p:cNvSpPr txBox="1">
            <a:spLocks noChangeArrowheads="1"/>
          </p:cNvSpPr>
          <p:nvPr/>
        </p:nvSpPr>
        <p:spPr bwMode="auto">
          <a:xfrm>
            <a:off x="750888" y="4047455"/>
            <a:ext cx="7750175" cy="461665"/>
          </a:xfrm>
          <a:prstGeom prst="rect">
            <a:avLst/>
          </a:prstGeom>
          <a:noFill/>
          <a:ln>
            <a:noFill/>
          </a:ln>
          <a:effectLst/>
          <a:extLst>
            <a:ext uri="{909E8E84-426E-40DD-AFC4-6F175D3DCCD1}">
              <a14:hiddenFill xmlns:a14="http://schemas.microsoft.com/office/drawing/2010/main">
                <a:gradFill rotWithShape="0">
                  <a:gsLst>
                    <a:gs pos="0">
                      <a:srgbClr val="0000FF"/>
                    </a:gs>
                    <a:gs pos="100000">
                      <a:srgbClr val="66FFFF"/>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defRPr/>
            </a:pP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选择</a:t>
            </a:r>
            <a:r>
              <a:rPr kumimoji="1" lang="en-US" altLang="zh-CN" sz="2400" b="1" dirty="0">
                <a:solidFill>
                  <a:srgbClr val="0000CC"/>
                </a:solidFill>
                <a:latin typeface="Times New Roman" panose="02020603050405020304" pitchFamily="18" charset="0"/>
                <a:ea typeface="楷体_GB2312" pitchFamily="49" charset="-122"/>
                <a:cs typeface="Times New Roman" panose="02020603050405020304" pitchFamily="18" charset="0"/>
              </a:rPr>
              <a:t>D</a:t>
            </a:r>
            <a:r>
              <a:rPr kumimoji="1" lang="en-US" altLang="zh-CN" sz="2400" b="1" baseline="-25000" dirty="0">
                <a:solidFill>
                  <a:srgbClr val="0000CC"/>
                </a:solidFill>
                <a:latin typeface="Times New Roman" panose="02020603050405020304" pitchFamily="18" charset="0"/>
                <a:ea typeface="楷体_GB2312" pitchFamily="49" charset="-122"/>
                <a:cs typeface="Times New Roman" panose="02020603050405020304" pitchFamily="18" charset="0"/>
              </a:rPr>
              <a:t>Z</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的依据是什么？如何</a:t>
            </a:r>
            <a:r>
              <a:rPr kumimoji="1" lang="zh-CN" altLang="en-US" sz="2400" b="1" dirty="0" smtClean="0">
                <a:solidFill>
                  <a:srgbClr val="0000CC"/>
                </a:solidFill>
                <a:latin typeface="Times New Roman" panose="02020603050405020304" pitchFamily="18" charset="0"/>
                <a:ea typeface="楷体_GB2312" pitchFamily="49" charset="-122"/>
                <a:cs typeface="Times New Roman" panose="02020603050405020304" pitchFamily="18" charset="0"/>
              </a:rPr>
              <a:t>确定限流电阻</a:t>
            </a:r>
            <a:r>
              <a:rPr kumimoji="1" lang="en-US" altLang="zh-CN" sz="2400" b="1" i="1" dirty="0" smtClean="0">
                <a:solidFill>
                  <a:srgbClr val="0000CC"/>
                </a:solidFill>
                <a:latin typeface="Times New Roman" panose="02020603050405020304" pitchFamily="18" charset="0"/>
                <a:ea typeface="楷体_GB2312" pitchFamily="49" charset="-122"/>
                <a:cs typeface="Times New Roman" panose="02020603050405020304" pitchFamily="18" charset="0"/>
              </a:rPr>
              <a:t>R</a:t>
            </a:r>
            <a:r>
              <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rPr>
              <a:t>的阻值？</a:t>
            </a:r>
            <a:endParaRPr kumimoji="1" lang="zh-CN" altLang="en-US" sz="2400" b="1" dirty="0">
              <a:solidFill>
                <a:srgbClr val="0000CC"/>
              </a:solidFill>
              <a:latin typeface="Times New Roman" panose="02020603050405020304" pitchFamily="18" charset="0"/>
              <a:ea typeface="楷体_GB2312" pitchFamily="49" charset="-122"/>
              <a:cs typeface="Times New Roman" panose="02020603050405020304" pitchFamily="18" charset="0"/>
            </a:endParaRPr>
          </a:p>
        </p:txBody>
      </p:sp>
      <p:graphicFrame>
        <p:nvGraphicFramePr>
          <p:cNvPr id="11" name="Object 7"/>
          <p:cNvGraphicFramePr>
            <a:graphicFrameLocks noChangeAspect="1"/>
          </p:cNvGraphicFramePr>
          <p:nvPr/>
        </p:nvGraphicFramePr>
        <p:xfrm>
          <a:off x="2287588" y="4811713"/>
          <a:ext cx="4038600" cy="889000"/>
        </p:xfrm>
        <a:graphic>
          <a:graphicData uri="http://schemas.openxmlformats.org/presentationml/2006/ole">
            <mc:AlternateContent xmlns:mc="http://schemas.openxmlformats.org/markup-compatibility/2006">
              <mc:Choice xmlns:v="urn:schemas-microsoft-com:vml" Requires="v">
                <p:oleObj spid="_x0000_s119904" name="Equation" r:id="rId3" imgW="48463200" imgH="10668000" progId="Equation.DSMT4">
                  <p:embed/>
                </p:oleObj>
              </mc:Choice>
              <mc:Fallback>
                <p:oleObj name="Equation" r:id="rId3" imgW="48463200" imgH="10668000" progId="Equation.DSMT4">
                  <p:embed/>
                  <p:pic>
                    <p:nvPicPr>
                      <p:cNvPr id="0" name="图片 119903"/>
                      <p:cNvPicPr>
                        <a:picLocks noChangeAspect="1" noChangeArrowheads="1"/>
                      </p:cNvPicPr>
                      <p:nvPr/>
                    </p:nvPicPr>
                    <p:blipFill>
                      <a:blip r:embed="rId4"/>
                      <a:srcRect/>
                      <a:stretch>
                        <a:fillRect/>
                      </a:stretch>
                    </p:blipFill>
                    <p:spPr bwMode="auto">
                      <a:xfrm>
                        <a:off x="2287588" y="4811713"/>
                        <a:ext cx="4038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6"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strips(downRight)">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6"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trips(downRight)">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6"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strips(downRigh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6"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strips(downRight)">
                                      <p:cBhvr>
                                        <p:cTn id="2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p:bldP spid="8" grpId="0"/>
      <p:bldP spid="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239863" y="1569828"/>
            <a:ext cx="4896533" cy="3191320"/>
          </a:xfrm>
          <a:prstGeom prst="rect">
            <a:avLst/>
          </a:prstGeom>
        </p:spPr>
      </p:pic>
      <p:sp>
        <p:nvSpPr>
          <p:cNvPr id="80899" name="Rectangle 4"/>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3.5.2  </a:t>
            </a:r>
            <a:r>
              <a:rPr lang="zh-CN" altLang="en-US" sz="3200" dirty="0">
                <a:solidFill>
                  <a:srgbClr val="0000CC"/>
                </a:solidFill>
                <a:latin typeface="Times New Roman" panose="02020603050405020304" pitchFamily="18" charset="0"/>
              </a:rPr>
              <a:t>变容二极管</a:t>
            </a:r>
            <a:endParaRPr lang="zh-CN" altLang="en-US" sz="3200" dirty="0">
              <a:solidFill>
                <a:srgbClr val="0000CC"/>
              </a:solidFill>
              <a:latin typeface="Times New Roman" panose="02020603050405020304" pitchFamily="18" charset="0"/>
            </a:endParaRPr>
          </a:p>
        </p:txBody>
      </p:sp>
      <p:sp>
        <p:nvSpPr>
          <p:cNvPr id="80900" name="Rectangle 5"/>
          <p:cNvSpPr>
            <a:spLocks noChangeArrowheads="1"/>
          </p:cNvSpPr>
          <p:nvPr/>
        </p:nvSpPr>
        <p:spPr bwMode="auto">
          <a:xfrm>
            <a:off x="338138" y="866837"/>
            <a:ext cx="8210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dirty="0">
                <a:solidFill>
                  <a:srgbClr val="000000"/>
                </a:solidFill>
                <a:latin typeface="楷体_GB2312"/>
              </a:rPr>
              <a:t>    </a:t>
            </a:r>
            <a:r>
              <a:rPr lang="zh-CN" altLang="zh-CN" sz="2400" dirty="0">
                <a:solidFill>
                  <a:srgbClr val="000000"/>
                </a:solidFill>
                <a:latin typeface="楷体_GB2312"/>
              </a:rPr>
              <a:t>结电容随反向电压显著变化的二极管</a:t>
            </a:r>
            <a:endParaRPr lang="zh-CN" altLang="en-US" sz="2400" dirty="0">
              <a:solidFill>
                <a:srgbClr val="000000"/>
              </a:solidFill>
              <a:latin typeface="楷体_GB2312"/>
            </a:endParaRPr>
          </a:p>
        </p:txBody>
      </p:sp>
      <p:sp>
        <p:nvSpPr>
          <p:cNvPr id="80901" name="Rectangle 7"/>
          <p:cNvSpPr>
            <a:spLocks noChangeArrowheads="1"/>
          </p:cNvSpPr>
          <p:nvPr/>
        </p:nvSpPr>
        <p:spPr bwMode="auto">
          <a:xfrm>
            <a:off x="1114425" y="4652305"/>
            <a:ext cx="7434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dirty="0">
                <a:latin typeface="Times New Roman" panose="02020603050405020304" pitchFamily="18" charset="0"/>
              </a:rPr>
              <a:t>电路符号                   结电容与电压的关系（纵坐标为对数刻度） </a:t>
            </a:r>
            <a:endParaRPr kumimoji="1" lang="zh-CN" altLang="en-US" sz="2000" dirty="0">
              <a:latin typeface="Times New Roman" panose="02020603050405020304" pitchFamily="18" charset="0"/>
            </a:endParaRPr>
          </a:p>
        </p:txBody>
      </p:sp>
      <p:sp>
        <p:nvSpPr>
          <p:cNvPr id="80902" name="Rectangle 9"/>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0903" name="Rectangle 11"/>
          <p:cNvSpPr>
            <a:spLocks noChangeArrowheads="1"/>
          </p:cNvSpPr>
          <p:nvPr/>
        </p:nvSpPr>
        <p:spPr bwMode="auto">
          <a:xfrm>
            <a:off x="0" y="2786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pic>
        <p:nvPicPr>
          <p:cNvPr id="3" name="图片 2" descr="屏幕剪辑"/>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1640" y="1868225"/>
            <a:ext cx="1019317" cy="2676899"/>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07704" y="1268760"/>
            <a:ext cx="5631966" cy="3414237"/>
          </a:xfrm>
          <a:prstGeom prst="rect">
            <a:avLst/>
          </a:prstGeom>
        </p:spPr>
      </p:pic>
      <p:sp>
        <p:nvSpPr>
          <p:cNvPr id="82947" name="Rectangle 5"/>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82948" name="Rectangle 6"/>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3.5.3  </a:t>
            </a:r>
            <a:r>
              <a:rPr lang="zh-CN" altLang="en-US" sz="3200" dirty="0">
                <a:solidFill>
                  <a:srgbClr val="0000CC"/>
                </a:solidFill>
                <a:latin typeface="Times New Roman" panose="02020603050405020304" pitchFamily="18" charset="0"/>
              </a:rPr>
              <a:t>肖特基二极管</a:t>
            </a:r>
            <a:endParaRPr lang="zh-CN" altLang="en-US" sz="3200" dirty="0">
              <a:solidFill>
                <a:srgbClr val="0000CC"/>
              </a:solidFill>
              <a:latin typeface="Times New Roman" panose="02020603050405020304" pitchFamily="18" charset="0"/>
            </a:endParaRPr>
          </a:p>
        </p:txBody>
      </p:sp>
      <p:sp>
        <p:nvSpPr>
          <p:cNvPr id="82949" name="Rectangle 8"/>
          <p:cNvSpPr>
            <a:spLocks noChangeArrowheads="1"/>
          </p:cNvSpPr>
          <p:nvPr/>
        </p:nvSpPr>
        <p:spPr bwMode="auto">
          <a:xfrm>
            <a:off x="1475656" y="4553893"/>
            <a:ext cx="492955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400" dirty="0">
                <a:latin typeface="Times New Roman" panose="02020603050405020304" pitchFamily="18" charset="0"/>
              </a:rPr>
              <a:t>电路符号  </a:t>
            </a:r>
            <a:r>
              <a:rPr kumimoji="1" lang="zh-CN" altLang="en-US" sz="2400" dirty="0" smtClean="0">
                <a:latin typeface="Times New Roman" panose="02020603050405020304" pitchFamily="18" charset="0"/>
              </a:rPr>
              <a:t>                   </a:t>
            </a:r>
            <a:r>
              <a:rPr kumimoji="1" lang="zh-CN" altLang="en-US" sz="2400" dirty="0">
                <a:latin typeface="Times New Roman" panose="02020603050405020304" pitchFamily="18" charset="0"/>
              </a:rPr>
              <a:t>正向</a:t>
            </a:r>
            <a:r>
              <a:rPr kumimoji="1" lang="en-US" altLang="zh-CN" sz="2400" i="1" dirty="0">
                <a:latin typeface="Times New Roman" panose="02020603050405020304" pitchFamily="18" charset="0"/>
              </a:rPr>
              <a:t>I</a:t>
            </a:r>
            <a:r>
              <a:rPr kumimoji="1" lang="en-US" altLang="zh-CN" sz="2400" dirty="0">
                <a:latin typeface="Times New Roman" panose="02020603050405020304" pitchFamily="18" charset="0"/>
                <a:cs typeface="Times New Roman" panose="02020603050405020304" pitchFamily="18" charset="0"/>
              </a:rPr>
              <a:t>−</a:t>
            </a:r>
            <a:r>
              <a:rPr kumimoji="1" lang="en-US" altLang="zh-CN" sz="2400" i="1" dirty="0">
                <a:latin typeface="Times New Roman" panose="02020603050405020304" pitchFamily="18" charset="0"/>
              </a:rPr>
              <a:t>V</a:t>
            </a:r>
            <a:r>
              <a:rPr kumimoji="1" lang="zh-CN" altLang="en-US" sz="2400" dirty="0">
                <a:latin typeface="Times New Roman" panose="02020603050405020304" pitchFamily="18" charset="0"/>
              </a:rPr>
              <a:t>特性</a:t>
            </a:r>
            <a:endParaRPr kumimoji="1" lang="zh-CN" altLang="en-US" sz="2400" dirty="0">
              <a:latin typeface="Times New Roman" panose="02020603050405020304" pitchFamily="18" charset="0"/>
            </a:endParaRPr>
          </a:p>
        </p:txBody>
      </p:sp>
      <p:sp>
        <p:nvSpPr>
          <p:cNvPr id="82950" name="Rectangle 10"/>
          <p:cNvSpPr>
            <a:spLocks noChangeArrowheads="1"/>
          </p:cNvSpPr>
          <p:nvPr/>
        </p:nvSpPr>
        <p:spPr bwMode="auto">
          <a:xfrm>
            <a:off x="0" y="2743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5778" name="Object 14"/>
          <p:cNvGraphicFramePr>
            <a:graphicFrameLocks noChangeAspect="1"/>
          </p:cNvGraphicFramePr>
          <p:nvPr/>
        </p:nvGraphicFramePr>
        <p:xfrm>
          <a:off x="503238" y="1376363"/>
          <a:ext cx="8280400" cy="3055937"/>
        </p:xfrm>
        <a:graphic>
          <a:graphicData uri="http://schemas.openxmlformats.org/presentationml/2006/ole">
            <mc:AlternateContent xmlns:mc="http://schemas.openxmlformats.org/markup-compatibility/2006">
              <mc:Choice xmlns:v="urn:schemas-microsoft-com:vml" Requires="v">
                <p:oleObj spid="_x0000_s120911" name="图片" r:id="rId1" imgW="4362450" imgH="1607185" progId="Word.Picture.8">
                  <p:embed/>
                </p:oleObj>
              </mc:Choice>
              <mc:Fallback>
                <p:oleObj name="图片" r:id="rId1" imgW="4362450" imgH="1607185" progId="Word.Picture.8">
                  <p:embed/>
                  <p:pic>
                    <p:nvPicPr>
                      <p:cNvPr id="0" name="图片 1209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238" y="1376363"/>
                        <a:ext cx="8280400"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79" name="Rectangle 5"/>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1. </a:t>
            </a:r>
            <a:r>
              <a:rPr lang="zh-CN" altLang="en-US" sz="2800" dirty="0">
                <a:solidFill>
                  <a:srgbClr val="CC0000"/>
                </a:solidFill>
                <a:latin typeface="Times New Roman" panose="02020603050405020304" pitchFamily="18" charset="0"/>
                <a:cs typeface="Times New Roman" panose="02020603050405020304" pitchFamily="18" charset="0"/>
              </a:rPr>
              <a:t>光电二极管</a:t>
            </a:r>
            <a:endParaRPr lang="zh-CN" altLang="en-US" sz="2800" dirty="0">
              <a:solidFill>
                <a:srgbClr val="CC0000"/>
              </a:solidFill>
              <a:latin typeface="Times New Roman" panose="02020603050405020304" pitchFamily="18" charset="0"/>
              <a:cs typeface="Times New Roman" panose="02020603050405020304" pitchFamily="18" charset="0"/>
            </a:endParaRPr>
          </a:p>
        </p:txBody>
      </p:sp>
      <p:sp>
        <p:nvSpPr>
          <p:cNvPr id="75780"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
        <p:nvSpPr>
          <p:cNvPr id="75781" name="Rectangle 10"/>
          <p:cNvSpPr>
            <a:spLocks noChangeArrowheads="1"/>
          </p:cNvSpPr>
          <p:nvPr/>
        </p:nvSpPr>
        <p:spPr bwMode="auto">
          <a:xfrm>
            <a:off x="338138" y="437038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endParaRPr kumimoji="1" lang="zh-CN" altLang="en-US" sz="2000">
              <a:latin typeface="Times New Roman" panose="02020603050405020304" pitchFamily="18" charset="0"/>
            </a:endParaRPr>
          </a:p>
        </p:txBody>
      </p:sp>
      <p:sp>
        <p:nvSpPr>
          <p:cNvPr id="75782" name="Rectangle 11"/>
          <p:cNvSpPr>
            <a:spLocks noChangeArrowheads="1"/>
          </p:cNvSpPr>
          <p:nvPr/>
        </p:nvSpPr>
        <p:spPr bwMode="auto">
          <a:xfrm>
            <a:off x="2452688" y="4370388"/>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电路模型</a:t>
            </a:r>
            <a:endParaRPr kumimoji="1" lang="zh-CN" altLang="en-US" sz="2000">
              <a:latin typeface="Times New Roman" panose="02020603050405020304" pitchFamily="18" charset="0"/>
            </a:endParaRPr>
          </a:p>
        </p:txBody>
      </p:sp>
      <p:sp>
        <p:nvSpPr>
          <p:cNvPr id="75783" name="Rectangle 12"/>
          <p:cNvSpPr>
            <a:spLocks noChangeArrowheads="1"/>
          </p:cNvSpPr>
          <p:nvPr/>
        </p:nvSpPr>
        <p:spPr bwMode="auto">
          <a:xfrm>
            <a:off x="5867400" y="4370388"/>
            <a:ext cx="1270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特性曲线 </a:t>
            </a:r>
            <a:endParaRPr kumimoji="1" lang="zh-CN" altLang="en-US" sz="2000">
              <a:latin typeface="Times New Roman" panose="02020603050405020304" pitchFamily="18" charset="0"/>
            </a:endParaRPr>
          </a:p>
        </p:txBody>
      </p:sp>
      <p:sp>
        <p:nvSpPr>
          <p:cNvPr id="970765" name="Rectangle 13"/>
          <p:cNvSpPr>
            <a:spLocks noChangeArrowheads="1"/>
          </p:cNvSpPr>
          <p:nvPr/>
        </p:nvSpPr>
        <p:spPr bwMode="auto">
          <a:xfrm>
            <a:off x="338138" y="4905375"/>
            <a:ext cx="821055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将光转换为电的二极管，工作在反向偏置状态下，其反向电流随光照强度（简称照度）变化。</a:t>
            </a:r>
            <a:endParaRPr lang="zh-CN" altLang="en-US" sz="2400">
              <a:solidFill>
                <a:srgbClr val="000000"/>
              </a:solidFill>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0765">
                                            <p:txEl>
                                              <p:pRg st="0" end="0"/>
                                            </p:txEl>
                                          </p:spTgt>
                                        </p:tgtEl>
                                        <p:attrNameLst>
                                          <p:attrName>style.visibility</p:attrName>
                                        </p:attrNameLst>
                                      </p:cBhvr>
                                      <p:to>
                                        <p:strVal val="visible"/>
                                      </p:to>
                                    </p:set>
                                    <p:animEffect transition="in" filter="blinds(horizontal)">
                                      <p:cBhvr>
                                        <p:cTn id="7" dur="500"/>
                                        <p:tgtEl>
                                          <p:spTgt spid="97076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0765" grpId="0" autoUpdateAnimBg="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对象 4"/>
          <p:cNvGraphicFramePr>
            <a:graphicFrameLocks noChangeAspect="1"/>
          </p:cNvGraphicFramePr>
          <p:nvPr/>
        </p:nvGraphicFramePr>
        <p:xfrm>
          <a:off x="2015716" y="1916832"/>
          <a:ext cx="6633882" cy="2929018"/>
        </p:xfrm>
        <a:graphic>
          <a:graphicData uri="http://schemas.openxmlformats.org/presentationml/2006/ole">
            <mc:AlternateContent xmlns:mc="http://schemas.openxmlformats.org/markup-compatibility/2006">
              <mc:Choice xmlns:v="urn:schemas-microsoft-com:vml" Requires="v">
                <p:oleObj spid="_x0000_s122016" name="Picture" r:id="rId1" imgW="4134485" imgH="1825625" progId="Word.Picture.8">
                  <p:embed/>
                </p:oleObj>
              </mc:Choice>
              <mc:Fallback>
                <p:oleObj name="Picture" r:id="rId1" imgW="4134485" imgH="1825625" progId="Word.Picture.8">
                  <p:embed/>
                  <p:pic>
                    <p:nvPicPr>
                      <p:cNvPr id="0" name="Object 14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716" y="1916832"/>
                        <a:ext cx="6633882" cy="29290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899592" y="2354160"/>
          <a:ext cx="630430" cy="2154960"/>
        </p:xfrm>
        <a:graphic>
          <a:graphicData uri="http://schemas.openxmlformats.org/presentationml/2006/ole">
            <mc:AlternateContent xmlns:mc="http://schemas.openxmlformats.org/markup-compatibility/2006">
              <mc:Choice xmlns:v="urn:schemas-microsoft-com:vml" Requires="v">
                <p:oleObj spid="_x0000_s122017" name="Picture" r:id="rId3" imgW="316230" imgH="1075690" progId="Word.Picture.8">
                  <p:embed/>
                </p:oleObj>
              </mc:Choice>
              <mc:Fallback>
                <p:oleObj name="Picture" r:id="rId3" imgW="316230" imgH="1075690" progId="Word.Picture.8">
                  <p:embed/>
                  <p:pic>
                    <p:nvPicPr>
                      <p:cNvPr id="0" name="Object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9592" y="2354160"/>
                        <a:ext cx="630430" cy="2154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6804"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2. </a:t>
            </a:r>
            <a:r>
              <a:rPr lang="zh-CN" altLang="en-US" sz="2800" dirty="0">
                <a:solidFill>
                  <a:srgbClr val="CC0000"/>
                </a:solidFill>
                <a:latin typeface="Times New Roman" panose="02020603050405020304" pitchFamily="18" charset="0"/>
                <a:cs typeface="Times New Roman" panose="02020603050405020304" pitchFamily="18" charset="0"/>
              </a:rPr>
              <a:t>发光二极管</a:t>
            </a:r>
            <a:endParaRPr lang="zh-CN" altLang="en-US" sz="2800" dirty="0">
              <a:solidFill>
                <a:srgbClr val="CC0000"/>
              </a:solidFill>
              <a:latin typeface="Times New Roman" panose="02020603050405020304" pitchFamily="18" charset="0"/>
              <a:cs typeface="Times New Roman" panose="02020603050405020304" pitchFamily="18" charset="0"/>
            </a:endParaRPr>
          </a:p>
        </p:txBody>
      </p:sp>
      <p:sp>
        <p:nvSpPr>
          <p:cNvPr id="76808" name="Rectangle 10"/>
          <p:cNvSpPr>
            <a:spLocks noChangeArrowheads="1"/>
          </p:cNvSpPr>
          <p:nvPr/>
        </p:nvSpPr>
        <p:spPr bwMode="auto">
          <a:xfrm>
            <a:off x="503238" y="4588892"/>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endParaRPr kumimoji="1" lang="zh-CN" altLang="en-US" sz="2000">
              <a:latin typeface="Times New Roman" panose="02020603050405020304" pitchFamily="18" charset="0"/>
            </a:endParaRPr>
          </a:p>
        </p:txBody>
      </p:sp>
      <p:sp>
        <p:nvSpPr>
          <p:cNvPr id="971788" name="Rectangle 12"/>
          <p:cNvSpPr>
            <a:spLocks noChangeArrowheads="1"/>
          </p:cNvSpPr>
          <p:nvPr/>
        </p:nvSpPr>
        <p:spPr bwMode="auto">
          <a:xfrm>
            <a:off x="4751388" y="5120357"/>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dirty="0">
                <a:latin typeface="Times New Roman" panose="02020603050405020304" pitchFamily="18" charset="0"/>
              </a:rPr>
              <a:t>光电传输系统  </a:t>
            </a:r>
            <a:endParaRPr kumimoji="1" lang="zh-CN" altLang="en-US" sz="2000" dirty="0">
              <a:latin typeface="Times New Roman" panose="02020603050405020304" pitchFamily="18" charset="0"/>
            </a:endParaRPr>
          </a:p>
        </p:txBody>
      </p:sp>
      <p:sp>
        <p:nvSpPr>
          <p:cNvPr id="76810" name="Rectangle 13"/>
          <p:cNvSpPr>
            <a:spLocks noChangeArrowheads="1"/>
          </p:cNvSpPr>
          <p:nvPr/>
        </p:nvSpPr>
        <p:spPr bwMode="auto">
          <a:xfrm>
            <a:off x="338138" y="1289050"/>
            <a:ext cx="82105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8572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27635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9545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11455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717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30289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861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94335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20000"/>
              </a:lnSpc>
              <a:buFont typeface="Wingdings" panose="05000000000000000000" pitchFamily="2" charset="2"/>
              <a:buNone/>
            </a:pPr>
            <a:r>
              <a:rPr lang="en-US" altLang="zh-CN" sz="2400">
                <a:solidFill>
                  <a:srgbClr val="000000"/>
                </a:solidFill>
                <a:latin typeface="楷体_GB2312"/>
              </a:rPr>
              <a:t>    </a:t>
            </a:r>
            <a:r>
              <a:rPr lang="zh-CN" altLang="en-US" sz="2400">
                <a:solidFill>
                  <a:srgbClr val="000000"/>
                </a:solidFill>
                <a:latin typeface="楷体_GB2312"/>
              </a:rPr>
              <a:t>将电转换为光的二极管，通过一定正向电流时会发光。</a:t>
            </a:r>
            <a:endParaRPr lang="zh-CN" altLang="en-US" sz="2400">
              <a:solidFill>
                <a:srgbClr val="000000"/>
              </a:solidFill>
              <a:latin typeface="楷体_GB2312"/>
            </a:endParaRPr>
          </a:p>
        </p:txBody>
      </p:sp>
      <p:sp>
        <p:nvSpPr>
          <p:cNvPr id="13"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71788"/>
                                        </p:tgtEl>
                                        <p:attrNameLst>
                                          <p:attrName>style.visibility</p:attrName>
                                        </p:attrNameLst>
                                      </p:cBhvr>
                                      <p:to>
                                        <p:strVal val="visible"/>
                                      </p:to>
                                    </p:set>
                                    <p:animEffect transition="in" filter="wipe(left)">
                                      <p:cBhvr>
                                        <p:cTn id="10" dur="500"/>
                                        <p:tgtEl>
                                          <p:spTgt spid="9717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17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endParaRPr lang="zh-CN" altLang="en-US" sz="2800" dirty="0">
              <a:solidFill>
                <a:srgbClr val="CC0000"/>
              </a:solidFill>
              <a:latin typeface="Times New Roman" panose="02020603050405020304" pitchFamily="18" charset="0"/>
            </a:endParaRP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graphicFrame>
        <p:nvGraphicFramePr>
          <p:cNvPr id="4" name="Object 45"/>
          <p:cNvGraphicFramePr>
            <a:graphicFrameLocks noChangeAspect="1"/>
          </p:cNvGraphicFramePr>
          <p:nvPr/>
        </p:nvGraphicFramePr>
        <p:xfrm>
          <a:off x="3491478" y="1304764"/>
          <a:ext cx="5363852" cy="3370735"/>
        </p:xfrm>
        <a:graphic>
          <a:graphicData uri="http://schemas.openxmlformats.org/presentationml/2006/ole">
            <mc:AlternateContent xmlns:mc="http://schemas.openxmlformats.org/markup-compatibility/2006">
              <mc:Choice xmlns:v="urn:schemas-microsoft-com:vml" Requires="v">
                <p:oleObj spid="_x0000_s127050" name="Picture" r:id="rId1" imgW="2771775" imgH="2006600" progId="Word.Picture.8">
                  <p:embed/>
                </p:oleObj>
              </mc:Choice>
              <mc:Fallback>
                <p:oleObj name="Picture" r:id="rId1" imgW="2771775" imgH="2006600" progId="Word.Picture.8">
                  <p:embed/>
                  <p:pic>
                    <p:nvPicPr>
                      <p:cNvPr id="0" name="图片 127049"/>
                      <p:cNvPicPr>
                        <a:picLocks noChangeAspect="1" noChangeArrowheads="1"/>
                      </p:cNvPicPr>
                      <p:nvPr/>
                    </p:nvPicPr>
                    <p:blipFill>
                      <a:blip r:embed="rId2">
                        <a:extLst>
                          <a:ext uri="{28A0092B-C50C-407E-A947-70E740481C1C}">
                            <a14:useLocalDpi xmlns:a14="http://schemas.microsoft.com/office/drawing/2010/main" val="0"/>
                          </a:ext>
                        </a:extLst>
                      </a:blip>
                      <a:srcRect t="5548" b="7338"/>
                      <a:stretch>
                        <a:fillRect/>
                      </a:stretch>
                    </p:blipFill>
                    <p:spPr bwMode="auto">
                      <a:xfrm>
                        <a:off x="3491478" y="1304764"/>
                        <a:ext cx="5363852" cy="3370735"/>
                      </a:xfrm>
                      <a:prstGeom prst="rect">
                        <a:avLst/>
                      </a:prstGeom>
                      <a:noFill/>
                      <a:ln>
                        <a:noFill/>
                      </a:ln>
                    </p:spPr>
                  </p:pic>
                </p:oleObj>
              </mc:Fallback>
            </mc:AlternateContent>
          </a:graphicData>
        </a:graphic>
      </p:graphicFrame>
      <p:sp>
        <p:nvSpPr>
          <p:cNvPr id="5" name="Text Box 43"/>
          <p:cNvSpPr txBox="1">
            <a:spLocks noChangeArrowheads="1"/>
          </p:cNvSpPr>
          <p:nvPr/>
        </p:nvSpPr>
        <p:spPr bwMode="auto">
          <a:xfrm>
            <a:off x="719572" y="1980871"/>
            <a:ext cx="2394099"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空穴就是价电子挣脱束缚成为自由电子后，共价键中留下的空位。</a:t>
            </a:r>
            <a:endParaRPr kumimoji="1" lang="zh-CN" altLang="en-US" sz="2400" dirty="0">
              <a:solidFill>
                <a:srgbClr val="000000"/>
              </a:solidFill>
              <a:latin typeface="楷体_GB2312"/>
            </a:endParaRPr>
          </a:p>
        </p:txBody>
      </p:sp>
      <p:sp>
        <p:nvSpPr>
          <p:cNvPr id="6" name="Text Box 44"/>
          <p:cNvSpPr txBox="1">
            <a:spLocks noChangeArrowheads="1"/>
          </p:cNvSpPr>
          <p:nvPr/>
        </p:nvSpPr>
        <p:spPr bwMode="auto">
          <a:xfrm>
            <a:off x="736595" y="4941168"/>
            <a:ext cx="8118735" cy="1089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因为空穴表示共价键中失去了一个带负电荷的电子，所以认为其带有与电子电荷等量的正电荷。</a:t>
            </a:r>
            <a:endParaRPr kumimoji="1" lang="zh-CN" altLang="en-US" sz="2400" dirty="0">
              <a:solidFill>
                <a:srgbClr val="000000"/>
              </a:solidFill>
              <a:latin typeface="楷体_GB2312"/>
            </a:endParaRPr>
          </a:p>
        </p:txBody>
      </p:sp>
      <p:sp>
        <p:nvSpPr>
          <p:cNvPr id="7" name="Rectangle 40"/>
          <p:cNvSpPr>
            <a:spLocks noChangeArrowheads="1"/>
          </p:cNvSpPr>
          <p:nvPr/>
        </p:nvSpPr>
        <p:spPr bwMode="auto">
          <a:xfrm>
            <a:off x="503238" y="1331719"/>
            <a:ext cx="8034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空穴</a:t>
            </a:r>
            <a:endParaRPr lang="zh-CN" altLang="en-US" sz="2400" dirty="0">
              <a:solidFill>
                <a:srgbClr val="0000CC"/>
              </a:solidFill>
              <a:latin typeface="黑体" panose="02010609060101010101" pitchFamily="49" charset="-122"/>
              <a:ea typeface="黑体" panose="020106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trips(downRigh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6"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75556" y="1376219"/>
            <a:ext cx="5982535" cy="3600953"/>
          </a:xfrm>
          <a:prstGeom prst="rect">
            <a:avLst/>
          </a:prstGeom>
        </p:spPr>
      </p:pic>
      <p:sp>
        <p:nvSpPr>
          <p:cNvPr id="77826"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a:solidFill>
                  <a:srgbClr val="CC0000"/>
                </a:solidFill>
                <a:latin typeface="Times New Roman" panose="02020603050405020304" pitchFamily="18" charset="0"/>
              </a:rPr>
              <a:t>3. </a:t>
            </a:r>
            <a:r>
              <a:rPr lang="zh-CN" altLang="en-US" sz="2800" dirty="0">
                <a:solidFill>
                  <a:srgbClr val="CC0000"/>
                </a:solidFill>
                <a:latin typeface="Times New Roman" panose="02020603050405020304" pitchFamily="18" charset="0"/>
                <a:cs typeface="Times New Roman" panose="02020603050405020304" pitchFamily="18" charset="0"/>
              </a:rPr>
              <a:t>激光二极管</a:t>
            </a:r>
            <a:endParaRPr lang="zh-CN" altLang="en-US" sz="2800" dirty="0">
              <a:solidFill>
                <a:srgbClr val="CC0000"/>
              </a:solidFill>
              <a:latin typeface="Times New Roman" panose="02020603050405020304" pitchFamily="18" charset="0"/>
              <a:cs typeface="Times New Roman" panose="02020603050405020304" pitchFamily="18" charset="0"/>
            </a:endParaRPr>
          </a:p>
        </p:txBody>
      </p:sp>
      <p:sp>
        <p:nvSpPr>
          <p:cNvPr id="77828" name="Rectangle 7"/>
          <p:cNvSpPr>
            <a:spLocks noChangeArrowheads="1"/>
          </p:cNvSpPr>
          <p:nvPr/>
        </p:nvSpPr>
        <p:spPr bwMode="auto">
          <a:xfrm>
            <a:off x="0" y="2590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7829" name="Rectangle 9"/>
          <p:cNvSpPr>
            <a:spLocks noChangeArrowheads="1"/>
          </p:cNvSpPr>
          <p:nvPr/>
        </p:nvSpPr>
        <p:spPr bwMode="auto">
          <a:xfrm>
            <a:off x="0" y="2709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77831" name="Rectangle 10"/>
          <p:cNvSpPr>
            <a:spLocks noChangeArrowheads="1"/>
          </p:cNvSpPr>
          <p:nvPr/>
        </p:nvSpPr>
        <p:spPr bwMode="auto">
          <a:xfrm>
            <a:off x="6857888" y="4699000"/>
            <a:ext cx="12065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kumimoji="1" lang="zh-CN" altLang="en-US" sz="2000">
                <a:latin typeface="Times New Roman" panose="02020603050405020304" pitchFamily="18" charset="0"/>
              </a:rPr>
              <a:t>电路符号</a:t>
            </a:r>
            <a:endParaRPr kumimoji="1" lang="zh-CN" altLang="en-US" sz="2000">
              <a:latin typeface="Times New Roman" panose="02020603050405020304" pitchFamily="18" charset="0"/>
            </a:endParaRPr>
          </a:p>
        </p:txBody>
      </p:sp>
      <p:sp>
        <p:nvSpPr>
          <p:cNvPr id="77832" name="Rectangle 11"/>
          <p:cNvSpPr>
            <a:spLocks noChangeArrowheads="1"/>
          </p:cNvSpPr>
          <p:nvPr/>
        </p:nvSpPr>
        <p:spPr bwMode="auto">
          <a:xfrm>
            <a:off x="2376488" y="4814888"/>
            <a:ext cx="23749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kumimoji="1" lang="zh-CN" altLang="en-US" sz="2000">
                <a:latin typeface="Times New Roman" panose="02020603050405020304" pitchFamily="18" charset="0"/>
              </a:rPr>
              <a:t>物理结构示意图</a:t>
            </a:r>
            <a:endParaRPr kumimoji="1" lang="zh-CN" altLang="en-US" sz="2000">
              <a:latin typeface="Times New Roman" panose="02020603050405020304" pitchFamily="18" charset="0"/>
            </a:endParaRPr>
          </a:p>
        </p:txBody>
      </p:sp>
      <p:sp>
        <p:nvSpPr>
          <p:cNvPr id="10"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graphicFrame>
        <p:nvGraphicFramePr>
          <p:cNvPr id="11" name="对象 10"/>
          <p:cNvGraphicFramePr>
            <a:graphicFrameLocks noChangeAspect="1"/>
          </p:cNvGraphicFramePr>
          <p:nvPr/>
        </p:nvGraphicFramePr>
        <p:xfrm>
          <a:off x="7236296" y="2246148"/>
          <a:ext cx="630430" cy="2154960"/>
        </p:xfrm>
        <a:graphic>
          <a:graphicData uri="http://schemas.openxmlformats.org/presentationml/2006/ole">
            <mc:AlternateContent xmlns:mc="http://schemas.openxmlformats.org/markup-compatibility/2006">
              <mc:Choice xmlns:v="urn:schemas-microsoft-com:vml" Requires="v">
                <p:oleObj spid="_x0000_s123028" name="Picture" r:id="rId2" imgW="316230" imgH="1075690" progId="Word.Picture.8">
                  <p:embed/>
                </p:oleObj>
              </mc:Choice>
              <mc:Fallback>
                <p:oleObj name="Picture" r:id="rId2" imgW="316230" imgH="1075690" progId="Word.Picture.8">
                  <p:embed/>
                  <p:pic>
                    <p:nvPicPr>
                      <p:cNvPr id="0" name="图片 123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6296" y="2246148"/>
                        <a:ext cx="630430" cy="21549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屏幕剪辑"/>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943708" y="1361183"/>
            <a:ext cx="4923207" cy="3368510"/>
          </a:xfrm>
          <a:prstGeom prst="rect">
            <a:avLst/>
          </a:prstGeom>
        </p:spPr>
      </p:pic>
      <p:sp>
        <p:nvSpPr>
          <p:cNvPr id="78850" name="Rectangle 4"/>
          <p:cNvSpPr>
            <a:spLocks noChangeArrowheads="1"/>
          </p:cNvSpPr>
          <p:nvPr/>
        </p:nvSpPr>
        <p:spPr bwMode="auto">
          <a:xfrm>
            <a:off x="503238" y="749648"/>
            <a:ext cx="4248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a:solidFill>
                  <a:srgbClr val="CC0000"/>
                </a:solidFill>
                <a:latin typeface="Times New Roman" panose="02020603050405020304" pitchFamily="18" charset="0"/>
              </a:rPr>
              <a:t>4. </a:t>
            </a:r>
            <a:r>
              <a:rPr lang="zh-CN" altLang="en-US" sz="2800">
                <a:solidFill>
                  <a:srgbClr val="CC0000"/>
                </a:solidFill>
                <a:latin typeface="Times New Roman" panose="02020603050405020304" pitchFamily="18" charset="0"/>
                <a:cs typeface="Times New Roman" panose="02020603050405020304" pitchFamily="18" charset="0"/>
              </a:rPr>
              <a:t>太阳能电池</a:t>
            </a:r>
            <a:endParaRPr lang="zh-CN" altLang="en-US" sz="2800">
              <a:solidFill>
                <a:srgbClr val="CC0000"/>
              </a:solidFill>
              <a:latin typeface="Times New Roman" panose="02020603050405020304" pitchFamily="18" charset="0"/>
              <a:cs typeface="Times New Roman" panose="02020603050405020304" pitchFamily="18" charset="0"/>
            </a:endParaRPr>
          </a:p>
        </p:txBody>
      </p:sp>
      <p:sp>
        <p:nvSpPr>
          <p:cNvPr id="78852" name="Rectangle 7"/>
          <p:cNvSpPr>
            <a:spLocks noChangeArrowheads="1"/>
          </p:cNvSpPr>
          <p:nvPr/>
        </p:nvSpPr>
        <p:spPr bwMode="auto">
          <a:xfrm>
            <a:off x="0" y="2600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endParaRPr lang="zh-CN" altLang="en-US" sz="2800">
              <a:latin typeface="Times New Roman" panose="02020603050405020304" pitchFamily="18" charset="0"/>
            </a:endParaRPr>
          </a:p>
        </p:txBody>
      </p:sp>
      <p:sp>
        <p:nvSpPr>
          <p:cNvPr id="6" name="Rectangle 7"/>
          <p:cNvSpPr>
            <a:spLocks noChangeArrowheads="1"/>
          </p:cNvSpPr>
          <p:nvPr/>
        </p:nvSpPr>
        <p:spPr bwMode="auto">
          <a:xfrm>
            <a:off x="1042988" y="77788"/>
            <a:ext cx="716597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3200" dirty="0" smtClean="0">
                <a:solidFill>
                  <a:srgbClr val="0000CC"/>
                </a:solidFill>
                <a:latin typeface="Times New Roman" panose="02020603050405020304" pitchFamily="18" charset="0"/>
              </a:rPr>
              <a:t>3.5.4  </a:t>
            </a:r>
            <a:r>
              <a:rPr lang="zh-CN" altLang="en-US" sz="3200" dirty="0" smtClean="0">
                <a:solidFill>
                  <a:srgbClr val="0000CC"/>
                </a:solidFill>
                <a:latin typeface="Times New Roman" panose="02020603050405020304" pitchFamily="18" charset="0"/>
              </a:rPr>
              <a:t>光电器件</a:t>
            </a:r>
            <a:endParaRPr lang="zh-CN" altLang="en-US" sz="3200" dirty="0">
              <a:solidFill>
                <a:srgbClr val="0000CC"/>
              </a:solidFill>
              <a:latin typeface="Times New Roman" panose="02020603050405020304" pitchFamily="18" charset="0"/>
            </a:endParaRPr>
          </a:p>
        </p:txBody>
      </p:sp>
      <p:sp>
        <p:nvSpPr>
          <p:cNvPr id="9" name="Text Box 3"/>
          <p:cNvSpPr txBox="1">
            <a:spLocks noChangeArrowheads="1"/>
          </p:cNvSpPr>
          <p:nvPr/>
        </p:nvSpPr>
        <p:spPr bwMode="auto">
          <a:xfrm>
            <a:off x="5112060" y="6309320"/>
            <a:ext cx="76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50000"/>
              </a:spcBef>
              <a:buClrTx/>
              <a:buFontTx/>
              <a:buNone/>
            </a:pPr>
            <a:r>
              <a:rPr kumimoji="1" lang="en-US" altLang="zh-CN" sz="2400" dirty="0">
                <a:solidFill>
                  <a:srgbClr val="FF0000"/>
                </a:solidFill>
                <a:latin typeface="Times New Roman" panose="02020603050405020304" pitchFamily="18" charset="0"/>
                <a:ea typeface="宋体" panose="02010600030101010101" pitchFamily="2" charset="-122"/>
              </a:rPr>
              <a:t>end</a:t>
            </a:r>
            <a:endParaRPr kumimoji="1" lang="en-US" altLang="zh-CN" sz="2400" dirty="0">
              <a:solidFill>
                <a:srgbClr val="FF0000"/>
              </a:solidFill>
              <a:latin typeface="Times New Roman" panose="02020603050405020304" pitchFamily="18" charset="0"/>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endParaRPr lang="zh-CN" altLang="en-US" sz="2800" dirty="0">
              <a:solidFill>
                <a:srgbClr val="CC0000"/>
              </a:solidFill>
              <a:latin typeface="Times New Roman" panose="02020603050405020304" pitchFamily="18" charset="0"/>
            </a:endParaRP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sp>
        <p:nvSpPr>
          <p:cNvPr id="4" name="Rectangle 40"/>
          <p:cNvSpPr>
            <a:spLocks noChangeArrowheads="1"/>
          </p:cNvSpPr>
          <p:nvPr/>
        </p:nvSpPr>
        <p:spPr bwMode="auto">
          <a:xfrm>
            <a:off x="503238" y="1331719"/>
            <a:ext cx="173156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zh-CN" altLang="en-US" sz="2400" dirty="0" smtClean="0">
                <a:solidFill>
                  <a:srgbClr val="0000CC"/>
                </a:solidFill>
                <a:latin typeface="黑体" panose="02010609060101010101" pitchFamily="49" charset="-122"/>
                <a:ea typeface="黑体" panose="02010609060101010101" pitchFamily="49" charset="-122"/>
              </a:rPr>
              <a:t>空穴的移动</a:t>
            </a:r>
            <a:endParaRPr lang="zh-CN" altLang="en-US" sz="2400" dirty="0">
              <a:solidFill>
                <a:srgbClr val="0000CC"/>
              </a:solidFill>
              <a:latin typeface="黑体" panose="02010609060101010101" pitchFamily="49" charset="-122"/>
              <a:ea typeface="黑体" panose="02010609060101010101" pitchFamily="49" charset="-122"/>
            </a:endParaRPr>
          </a:p>
        </p:txBody>
      </p:sp>
      <p:graphicFrame>
        <p:nvGraphicFramePr>
          <p:cNvPr id="5" name="Object 54"/>
          <p:cNvGraphicFramePr>
            <a:graphicFrameLocks noChangeAspect="1"/>
          </p:cNvGraphicFramePr>
          <p:nvPr/>
        </p:nvGraphicFramePr>
        <p:xfrm>
          <a:off x="4787900" y="872716"/>
          <a:ext cx="4070350" cy="4090988"/>
        </p:xfrm>
        <a:graphic>
          <a:graphicData uri="http://schemas.openxmlformats.org/presentationml/2006/ole">
            <mc:AlternateContent xmlns:mc="http://schemas.openxmlformats.org/markup-compatibility/2006">
              <mc:Choice xmlns:v="urn:schemas-microsoft-com:vml" Requires="v">
                <p:oleObj spid="_x0000_s128073" name="图片" r:id="rId1" imgW="2029460" imgH="2044700" progId="Word.Picture.8">
                  <p:embed/>
                </p:oleObj>
              </mc:Choice>
              <mc:Fallback>
                <p:oleObj name="图片" r:id="rId1" imgW="2029460" imgH="2044700" progId="Word.Picture.8">
                  <p:embed/>
                  <p:pic>
                    <p:nvPicPr>
                      <p:cNvPr id="0" name="图片 1280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7900" y="872716"/>
                        <a:ext cx="4070350" cy="409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Text Box 51"/>
          <p:cNvSpPr txBox="1">
            <a:spLocks noChangeArrowheads="1"/>
          </p:cNvSpPr>
          <p:nvPr/>
        </p:nvSpPr>
        <p:spPr bwMode="auto">
          <a:xfrm>
            <a:off x="593725" y="1810829"/>
            <a:ext cx="4194175" cy="3548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smtClean="0">
                <a:solidFill>
                  <a:srgbClr val="000000"/>
                </a:solidFill>
                <a:latin typeface="楷体_GB2312"/>
              </a:rPr>
              <a:t>空穴的移动实际上</a:t>
            </a:r>
            <a:r>
              <a:rPr kumimoji="1" lang="zh-CN" altLang="en-US" sz="2400" dirty="0">
                <a:solidFill>
                  <a:srgbClr val="000000"/>
                </a:solidFill>
                <a:latin typeface="楷体_GB2312"/>
              </a:rPr>
              <a:t>反映了受束缚的价电子的移动，只是移动方向与价电子移动方向相反。</a:t>
            </a:r>
            <a:endParaRPr kumimoji="1" lang="zh-CN" altLang="en-US" sz="2400" dirty="0">
              <a:solidFill>
                <a:srgbClr val="000000"/>
              </a:solidFill>
              <a:latin typeface="楷体_GB2312"/>
            </a:endParaRPr>
          </a:p>
          <a:p>
            <a:pPr eaLnBrk="1" hangingPunct="1">
              <a:lnSpc>
                <a:spcPct val="135000"/>
              </a:lnSpc>
              <a:spcBef>
                <a:spcPct val="0"/>
              </a:spcBef>
              <a:buClrTx/>
              <a:buFontTx/>
              <a:buNone/>
            </a:pPr>
            <a:r>
              <a:rPr kumimoji="1" lang="zh-CN" altLang="en-US" sz="2400" dirty="0">
                <a:solidFill>
                  <a:srgbClr val="000000"/>
                </a:solidFill>
                <a:latin typeface="楷体_GB2312"/>
              </a:rPr>
              <a:t>    可以用空穴移动产生的电流来代表价电子移动产生的电流。</a:t>
            </a:r>
            <a:endParaRPr kumimoji="1" lang="zh-CN" altLang="en-US" sz="2400" dirty="0">
              <a:solidFill>
                <a:srgbClr val="000000"/>
              </a:solidFill>
              <a:latin typeface="楷体_GB2312"/>
            </a:endParaRPr>
          </a:p>
        </p:txBody>
      </p:sp>
      <p:sp>
        <p:nvSpPr>
          <p:cNvPr id="7" name="Text Box 56"/>
          <p:cNvSpPr txBox="1">
            <a:spLocks noChangeArrowheads="1"/>
          </p:cNvSpPr>
          <p:nvPr/>
        </p:nvSpPr>
        <p:spPr bwMode="auto">
          <a:xfrm>
            <a:off x="593725" y="5411279"/>
            <a:ext cx="7939088"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a:solidFill>
                  <a:srgbClr val="000000"/>
                </a:solidFill>
                <a:latin typeface="楷体_GB2312"/>
              </a:rPr>
              <a:t>    </a:t>
            </a:r>
            <a:r>
              <a:rPr kumimoji="1" lang="zh-CN" altLang="en-US" sz="2400">
                <a:solidFill>
                  <a:srgbClr val="000000"/>
                </a:solidFill>
                <a:latin typeface="楷体_GB2312"/>
              </a:rPr>
              <a:t>空穴的出现是半导体区别于导体的一个重要特点。    </a:t>
            </a:r>
            <a:endParaRPr kumimoji="1" lang="zh-CN" altLang="en-US" sz="2400">
              <a:solidFill>
                <a:srgbClr val="000000"/>
              </a:solidFill>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Righ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48"/>
          <p:cNvSpPr>
            <a:spLocks noChangeArrowheads="1"/>
          </p:cNvSpPr>
          <p:nvPr/>
        </p:nvSpPr>
        <p:spPr bwMode="auto">
          <a:xfrm>
            <a:off x="503238" y="749647"/>
            <a:ext cx="39608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spcBef>
                <a:spcPct val="0"/>
              </a:spcBef>
              <a:buClrTx/>
              <a:buFontTx/>
              <a:buNone/>
            </a:pPr>
            <a:r>
              <a:rPr lang="en-US" altLang="zh-CN" sz="2800" dirty="0" smtClean="0">
                <a:solidFill>
                  <a:srgbClr val="CC0000"/>
                </a:solidFill>
                <a:latin typeface="Times New Roman" panose="02020603050405020304" pitchFamily="18" charset="0"/>
              </a:rPr>
              <a:t>3. </a:t>
            </a:r>
            <a:r>
              <a:rPr lang="zh-CN" altLang="en-US" sz="2800" dirty="0" smtClean="0">
                <a:solidFill>
                  <a:srgbClr val="CC0000"/>
                </a:solidFill>
                <a:latin typeface="Times New Roman" panose="02020603050405020304" pitchFamily="18" charset="0"/>
              </a:rPr>
              <a:t>本征半导体</a:t>
            </a:r>
            <a:r>
              <a:rPr lang="zh-CN" altLang="en-US" sz="2800" dirty="0">
                <a:solidFill>
                  <a:srgbClr val="CC0000"/>
                </a:solidFill>
                <a:latin typeface="Times New Roman" panose="02020603050405020304" pitchFamily="18" charset="0"/>
              </a:rPr>
              <a:t>的导电性</a:t>
            </a:r>
            <a:endParaRPr lang="zh-CN" altLang="en-US" sz="2800" dirty="0">
              <a:solidFill>
                <a:srgbClr val="CC0000"/>
              </a:solidFill>
              <a:latin typeface="Times New Roman" panose="02020603050405020304" pitchFamily="18" charset="0"/>
            </a:endParaRPr>
          </a:p>
        </p:txBody>
      </p:sp>
      <p:sp>
        <p:nvSpPr>
          <p:cNvPr id="3" name="Rectangle 6"/>
          <p:cNvSpPr>
            <a:spLocks noChangeArrowheads="1"/>
          </p:cNvSpPr>
          <p:nvPr/>
        </p:nvSpPr>
        <p:spPr bwMode="auto">
          <a:xfrm>
            <a:off x="1547813" y="0"/>
            <a:ext cx="6084887"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algn="ctr" eaLnBrk="1" hangingPunct="1">
              <a:spcBef>
                <a:spcPct val="0"/>
              </a:spcBef>
              <a:buClrTx/>
              <a:buFontTx/>
              <a:buNone/>
            </a:pPr>
            <a:r>
              <a:rPr lang="en-US" altLang="zh-CN" sz="3600">
                <a:solidFill>
                  <a:srgbClr val="0000CC"/>
                </a:solidFill>
                <a:latin typeface="Times New Roman" panose="02020603050405020304" pitchFamily="18" charset="0"/>
              </a:rPr>
              <a:t>3.1  </a:t>
            </a:r>
            <a:r>
              <a:rPr lang="zh-CN" altLang="en-US" sz="3600">
                <a:solidFill>
                  <a:srgbClr val="0000CC"/>
                </a:solidFill>
                <a:latin typeface="Times New Roman" panose="02020603050405020304" pitchFamily="18" charset="0"/>
              </a:rPr>
              <a:t>半导体的基本知识</a:t>
            </a:r>
            <a:endParaRPr lang="zh-CN" altLang="en-US" sz="3600">
              <a:solidFill>
                <a:srgbClr val="0000CC"/>
              </a:solidFill>
              <a:latin typeface="Times New Roman" panose="02020603050405020304" pitchFamily="18" charset="0"/>
            </a:endParaRPr>
          </a:p>
        </p:txBody>
      </p:sp>
      <p:graphicFrame>
        <p:nvGraphicFramePr>
          <p:cNvPr id="4" name="Object 23"/>
          <p:cNvGraphicFramePr>
            <a:graphicFrameLocks noChangeAspect="1"/>
          </p:cNvGraphicFramePr>
          <p:nvPr/>
        </p:nvGraphicFramePr>
        <p:xfrm>
          <a:off x="4456113" y="1942232"/>
          <a:ext cx="4462462" cy="2805112"/>
        </p:xfrm>
        <a:graphic>
          <a:graphicData uri="http://schemas.openxmlformats.org/presentationml/2006/ole">
            <mc:AlternateContent xmlns:mc="http://schemas.openxmlformats.org/markup-compatibility/2006">
              <mc:Choice xmlns:v="urn:schemas-microsoft-com:vml" Requires="v">
                <p:oleObj spid="_x0000_s129096" name="图片" r:id="rId1" imgW="2771775" imgH="2006600" progId="Word.Picture.8">
                  <p:embed/>
                </p:oleObj>
              </mc:Choice>
              <mc:Fallback>
                <p:oleObj name="图片" r:id="rId1" imgW="2771775" imgH="2006600" progId="Word.Picture.8">
                  <p:embed/>
                  <p:pic>
                    <p:nvPicPr>
                      <p:cNvPr id="0" name="图片 129095"/>
                      <p:cNvPicPr>
                        <a:picLocks noChangeAspect="1" noChangeArrowheads="1"/>
                      </p:cNvPicPr>
                      <p:nvPr/>
                    </p:nvPicPr>
                    <p:blipFill>
                      <a:blip r:embed="rId2">
                        <a:extLst>
                          <a:ext uri="{28A0092B-C50C-407E-A947-70E740481C1C}">
                            <a14:useLocalDpi xmlns:a14="http://schemas.microsoft.com/office/drawing/2010/main" val="0"/>
                          </a:ext>
                        </a:extLst>
                      </a:blip>
                      <a:srcRect t="5548" b="7338"/>
                      <a:stretch>
                        <a:fillRect/>
                      </a:stretch>
                    </p:blipFill>
                    <p:spPr bwMode="auto">
                      <a:xfrm>
                        <a:off x="4456113" y="1942232"/>
                        <a:ext cx="4462462"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15"/>
          <p:cNvSpPr>
            <a:spLocks noChangeArrowheads="1"/>
          </p:cNvSpPr>
          <p:nvPr/>
        </p:nvSpPr>
        <p:spPr bwMode="auto">
          <a:xfrm>
            <a:off x="503238" y="1311151"/>
            <a:ext cx="296908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rgbClr val="FF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0"/>
              </a:spcBef>
            </a:pPr>
            <a:r>
              <a:rPr lang="zh-CN" altLang="en-US" sz="2400" b="1" dirty="0" smtClean="0">
                <a:solidFill>
                  <a:srgbClr val="0000CC"/>
                </a:solidFill>
                <a:latin typeface="黑体" panose="02010609060101010101" pitchFamily="49" charset="-122"/>
                <a:ea typeface="黑体" panose="02010609060101010101" pitchFamily="49" charset="-122"/>
                <a:cs typeface="楷体_GB2312"/>
              </a:rPr>
              <a:t>载流子</a:t>
            </a:r>
            <a:r>
              <a:rPr lang="zh-CN" altLang="en-US" sz="2400" b="1" dirty="0">
                <a:solidFill>
                  <a:srgbClr val="0000CC"/>
                </a:solidFill>
                <a:latin typeface="黑体" panose="02010609060101010101" pitchFamily="49" charset="-122"/>
                <a:ea typeface="黑体" panose="02010609060101010101" pitchFamily="49" charset="-122"/>
                <a:cs typeface="楷体_GB2312"/>
              </a:rPr>
              <a:t>的产生与复合</a:t>
            </a:r>
            <a:endParaRPr lang="zh-CN" altLang="en-US" sz="2400" b="1" dirty="0">
              <a:solidFill>
                <a:srgbClr val="0000CC"/>
              </a:solidFill>
              <a:latin typeface="黑体" panose="02010609060101010101" pitchFamily="49" charset="-122"/>
              <a:ea typeface="黑体" panose="02010609060101010101" pitchFamily="49" charset="-122"/>
              <a:cs typeface="楷体_GB2312"/>
            </a:endParaRPr>
          </a:p>
        </p:txBody>
      </p:sp>
      <p:sp>
        <p:nvSpPr>
          <p:cNvPr id="6" name="Text Box 16"/>
          <p:cNvSpPr txBox="1">
            <a:spLocks noChangeArrowheads="1"/>
          </p:cNvSpPr>
          <p:nvPr/>
        </p:nvSpPr>
        <p:spPr bwMode="auto">
          <a:xfrm>
            <a:off x="3707904" y="1239990"/>
            <a:ext cx="5131533" cy="590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zh-CN" altLang="en-US" sz="2400" dirty="0">
                <a:solidFill>
                  <a:srgbClr val="000000"/>
                </a:solidFill>
                <a:latin typeface="楷体_GB2312"/>
              </a:rPr>
              <a:t>载流子</a:t>
            </a:r>
            <a:r>
              <a:rPr kumimoji="1" lang="en-US" altLang="zh-CN" sz="2400" dirty="0">
                <a:solidFill>
                  <a:srgbClr val="000000"/>
                </a:solidFill>
                <a:latin typeface="Times New Roman" panose="02020603050405020304" pitchFamily="18" charset="0"/>
              </a:rPr>
              <a:t>——</a:t>
            </a:r>
            <a:r>
              <a:rPr kumimoji="1" lang="zh-CN" altLang="en-US" sz="2400" dirty="0">
                <a:solidFill>
                  <a:srgbClr val="000000"/>
                </a:solidFill>
                <a:latin typeface="楷体_GB2312"/>
              </a:rPr>
              <a:t>可以自由移动的</a:t>
            </a:r>
            <a:r>
              <a:rPr kumimoji="1" lang="zh-CN" altLang="en-US" sz="2400" dirty="0" smtClean="0">
                <a:solidFill>
                  <a:srgbClr val="000000"/>
                </a:solidFill>
                <a:latin typeface="楷体_GB2312"/>
              </a:rPr>
              <a:t>带电粒子</a:t>
            </a:r>
            <a:endParaRPr kumimoji="1" lang="zh-CN" altLang="en-US" sz="2400" dirty="0">
              <a:solidFill>
                <a:srgbClr val="000000"/>
              </a:solidFill>
              <a:latin typeface="楷体_GB2312"/>
            </a:endParaRPr>
          </a:p>
        </p:txBody>
      </p:sp>
      <p:sp>
        <p:nvSpPr>
          <p:cNvPr id="7" name="Text Box 19"/>
          <p:cNvSpPr txBox="1">
            <a:spLocks noChangeArrowheads="1"/>
          </p:cNvSpPr>
          <p:nvPr/>
        </p:nvSpPr>
        <p:spPr bwMode="auto">
          <a:xfrm>
            <a:off x="484188" y="2555007"/>
            <a:ext cx="39751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本征激发产生的自由电子和空穴总是成对出现的。</a:t>
            </a:r>
            <a:endParaRPr kumimoji="1" lang="zh-CN" altLang="en-US" sz="2400" dirty="0">
              <a:solidFill>
                <a:srgbClr val="000000"/>
              </a:solidFill>
              <a:latin typeface="楷体_GB2312"/>
            </a:endParaRPr>
          </a:p>
        </p:txBody>
      </p:sp>
      <p:sp>
        <p:nvSpPr>
          <p:cNvPr id="8" name="Text Box 20"/>
          <p:cNvSpPr txBox="1">
            <a:spLocks noChangeArrowheads="1"/>
          </p:cNvSpPr>
          <p:nvPr/>
        </p:nvSpPr>
        <p:spPr bwMode="auto">
          <a:xfrm>
            <a:off x="484188" y="1916832"/>
            <a:ext cx="433705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zh-CN" altLang="en-US" sz="2400">
                <a:solidFill>
                  <a:srgbClr val="000000"/>
                </a:solidFill>
                <a:latin typeface="楷体_GB2312"/>
              </a:rPr>
              <a:t>自由电子和空穴都是载流子</a:t>
            </a:r>
            <a:endParaRPr kumimoji="1" lang="zh-CN" altLang="en-US" sz="2400">
              <a:solidFill>
                <a:srgbClr val="000000"/>
              </a:solidFill>
              <a:latin typeface="楷体_GB2312"/>
            </a:endParaRPr>
          </a:p>
        </p:txBody>
      </p:sp>
      <p:sp>
        <p:nvSpPr>
          <p:cNvPr id="9" name="Text Box 21"/>
          <p:cNvSpPr txBox="1">
            <a:spLocks noChangeArrowheads="1"/>
          </p:cNvSpPr>
          <p:nvPr/>
        </p:nvSpPr>
        <p:spPr bwMode="auto">
          <a:xfrm>
            <a:off x="484188" y="3634507"/>
            <a:ext cx="3975100" cy="1573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a:solidFill>
                  <a:srgbClr val="000000"/>
                </a:solidFill>
                <a:latin typeface="楷体_GB2312"/>
              </a:rPr>
              <a:t>    </a:t>
            </a:r>
            <a:r>
              <a:rPr kumimoji="1" lang="zh-CN" altLang="en-US" sz="2400">
                <a:solidFill>
                  <a:srgbClr val="000000"/>
                </a:solidFill>
                <a:latin typeface="楷体_GB2312"/>
              </a:rPr>
              <a:t>自由电子与空穴相遇时，两者同时消失，称为自由电子与空穴的复合。</a:t>
            </a:r>
            <a:endParaRPr kumimoji="1" lang="zh-CN" altLang="en-US" sz="2400">
              <a:solidFill>
                <a:srgbClr val="000000"/>
              </a:solidFill>
              <a:latin typeface="楷体_GB2312"/>
            </a:endParaRPr>
          </a:p>
        </p:txBody>
      </p:sp>
      <p:sp>
        <p:nvSpPr>
          <p:cNvPr id="10" name="Text Box 22"/>
          <p:cNvSpPr txBox="1">
            <a:spLocks noChangeArrowheads="1"/>
          </p:cNvSpPr>
          <p:nvPr/>
        </p:nvSpPr>
        <p:spPr bwMode="auto">
          <a:xfrm>
            <a:off x="484188" y="5207719"/>
            <a:ext cx="8156575"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pattFill prst="pct50">
                  <a:fgClr>
                    <a:schemeClr val="tx1"/>
                  </a:fgClr>
                  <a:bgClr>
                    <a:srgbClr val="FFFFFF"/>
                  </a:bgClr>
                </a:patt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a:cs typeface="楷体_GB2312"/>
              </a:defRPr>
            </a:lvl1pPr>
            <a:lvl2pPr marL="742950" indent="-285750" eaLnBrk="0" hangingPunct="0">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a:cs typeface="楷体_GB2312"/>
              </a:defRPr>
            </a:lvl2pPr>
            <a:lvl3pPr marL="1143000" indent="-228600" eaLnBrk="0" hangingPunct="0">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a:cs typeface="楷体_GB2312"/>
              </a:defRPr>
            </a:lvl3pPr>
            <a:lvl4pPr marL="1600200" indent="-228600" eaLnBrk="0" hangingPunct="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a:cs typeface="楷体_GB2312"/>
              </a:defRPr>
            </a:lvl4pPr>
            <a:lvl5pPr marL="2057400" indent="-228600" eaLnBrk="0" hangingPunct="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a:cs typeface="楷体_GB2312"/>
              </a:defRPr>
            </a:lvl9pPr>
          </a:lstStyle>
          <a:p>
            <a:pPr eaLnBrk="1" hangingPunct="1">
              <a:lnSpc>
                <a:spcPct val="135000"/>
              </a:lnSpc>
              <a:spcBef>
                <a:spcPct val="0"/>
              </a:spcBef>
              <a:buClrTx/>
              <a:buFontTx/>
              <a:buNone/>
            </a:pPr>
            <a:r>
              <a:rPr kumimoji="1" lang="en-US" altLang="zh-CN" sz="2400" dirty="0">
                <a:solidFill>
                  <a:srgbClr val="000000"/>
                </a:solidFill>
                <a:latin typeface="楷体_GB2312"/>
              </a:rPr>
              <a:t>    </a:t>
            </a:r>
            <a:r>
              <a:rPr kumimoji="1" lang="zh-CN" altLang="en-US" sz="2400" dirty="0">
                <a:solidFill>
                  <a:srgbClr val="000000"/>
                </a:solidFill>
                <a:latin typeface="楷体_GB2312"/>
              </a:rPr>
              <a:t>外部环境不变的情况下，载流子的产生与复合达到动态平衡。</a:t>
            </a:r>
            <a:endParaRPr kumimoji="1" lang="zh-CN" altLang="en-US" sz="2400" dirty="0">
              <a:solidFill>
                <a:srgbClr val="000000"/>
              </a:solidFill>
              <a:latin typeface="楷体_GB231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trips(downRigh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trips(downRigh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strips(downRigh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strips(downRigh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strips(downRigh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P spid="7" grpId="0" autoUpdateAnimBg="0"/>
      <p:bldP spid="8" grpId="0" autoUpdateAnimBg="0"/>
      <p:bldP spid="9" grpId="0" autoUpdateAnimBg="0"/>
      <p:bldP spid="10" grpId="0" autoUpdateAnimBg="0"/>
    </p:bldLst>
  </p:timing>
</p:sld>
</file>

<file path=ppt/tags/tag1.xml><?xml version="1.0" encoding="utf-8"?>
<p:tagLst xmlns:p="http://schemas.openxmlformats.org/presentationml/2006/main">
  <p:tag name="commondata" val="eyJoZGlkIjoiMzk3MzljMGRjNmJmNWVmZmI0YWE3YzE5ZGNkOWUzZG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6455</Words>
  <Application>WPS 演示</Application>
  <PresentationFormat>全屏显示(4:3)</PresentationFormat>
  <Paragraphs>776</Paragraphs>
  <Slides>71</Slides>
  <Notes>0</Notes>
  <HiddenSlides>0</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105</vt:i4>
      </vt:variant>
      <vt:variant>
        <vt:lpstr>幻灯片标题</vt:lpstr>
      </vt:variant>
      <vt:variant>
        <vt:i4>71</vt:i4>
      </vt:variant>
    </vt:vector>
  </HeadingPairs>
  <TitlesOfParts>
    <vt:vector size="194" baseType="lpstr">
      <vt:lpstr>Arial</vt:lpstr>
      <vt:lpstr>宋体</vt:lpstr>
      <vt:lpstr>Wingdings</vt:lpstr>
      <vt:lpstr>黑体</vt:lpstr>
      <vt:lpstr>华文行楷</vt:lpstr>
      <vt:lpstr>楷体</vt:lpstr>
      <vt:lpstr>Arial Narrow</vt:lpstr>
      <vt:lpstr>楷体_GB2312</vt:lpstr>
      <vt:lpstr>新宋体</vt:lpstr>
      <vt:lpstr>Times New Roman</vt:lpstr>
      <vt:lpstr>Calibri</vt:lpstr>
      <vt:lpstr>微软雅黑</vt:lpstr>
      <vt:lpstr>Arial Unicode MS</vt:lpstr>
      <vt:lpstr>Symbol</vt:lpstr>
      <vt:lpstr>楷体_GB2312</vt:lpstr>
      <vt:lpstr>Book Antiqua</vt:lpstr>
      <vt:lpstr>Arial Rounded MT Bold</vt:lpstr>
      <vt:lpstr>Office 主题​​</vt:lpstr>
      <vt:lpstr>Word.Picture.8</vt:lpstr>
      <vt:lpstr>Word.Picture.8</vt:lpstr>
      <vt:lpstr>Word.Picture.8</vt:lpstr>
      <vt:lpstr>Equation.DSMT4</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Word.Picture.8</vt:lpstr>
      <vt:lpstr>Equation.3</vt:lpstr>
      <vt:lpstr>Equation.3</vt:lpstr>
      <vt:lpstr>Equation.3</vt:lpstr>
      <vt:lpstr>Word.Picture.8</vt:lpstr>
      <vt:lpstr>Word.Picture.8</vt:lpstr>
      <vt:lpstr>Word.Picture.8</vt:lpstr>
      <vt:lpstr>Word.Picture.8</vt:lpstr>
      <vt:lpstr>Word.Picture.8</vt:lpstr>
      <vt:lpstr>Word.Picture.8</vt:lpstr>
      <vt:lpstr>Word.Picture.8</vt:lpstr>
      <vt:lpstr>Word.Picture.8</vt:lpstr>
      <vt:lpstr>Word.Picture.8</vt:lpstr>
      <vt:lpstr>Paint.Picture</vt:lpstr>
      <vt:lpstr>Word.Picture.8</vt:lpstr>
      <vt:lpstr>Word.Picture.8</vt:lpstr>
      <vt:lpstr>Paint.Picture</vt:lpstr>
      <vt:lpstr>Paint.Picture</vt:lpstr>
      <vt:lpstr>Word.Picture.8</vt:lpstr>
      <vt:lpstr>Word.Picture.8</vt:lpstr>
      <vt:lpstr>Word.Picture.8</vt:lpstr>
      <vt:lpstr>Word.Picture.8</vt:lpstr>
      <vt:lpstr>Word.Picture.8</vt:lpstr>
      <vt:lpstr>Word.Picture.8</vt:lpstr>
      <vt:lpstr>Equation.3</vt:lpstr>
      <vt:lpstr>Equation.3</vt:lpstr>
      <vt:lpstr>Equation.3</vt:lpstr>
      <vt:lpstr>Word.Picture.8</vt:lpstr>
      <vt:lpstr>Word.Picture.8</vt:lpstr>
      <vt:lpstr>Word.Picture.8</vt:lpstr>
      <vt:lpstr>Word.Picture.8</vt:lpstr>
      <vt:lpstr>Word.Picture.8</vt:lpstr>
      <vt:lpstr>Word.Picture.8</vt:lpstr>
      <vt:lpstr>Word.Picture.8</vt:lpstr>
      <vt:lpstr>Equation.3</vt:lpstr>
      <vt:lpstr>Word.Picture.8</vt:lpstr>
      <vt:lpstr>Equation.3</vt:lpstr>
      <vt:lpstr>Word.Picture.8</vt:lpstr>
      <vt:lpstr>Word.Picture.8</vt:lpstr>
      <vt:lpstr>Word.Picture.8</vt:lpstr>
      <vt:lpstr>Word.Picture.8</vt:lpstr>
      <vt:lpstr>Word.Picture.8</vt:lpstr>
      <vt:lpstr>Word.Picture.8</vt:lpstr>
      <vt:lpstr>Equation.3</vt:lpstr>
      <vt:lpstr>Word.Picture.8</vt:lpstr>
      <vt:lpstr>Equation.3</vt:lpstr>
      <vt:lpstr>Equation.DSMT4</vt:lpstr>
      <vt:lpstr>Equation.3</vt:lpstr>
      <vt:lpstr>Equation.3</vt:lpstr>
      <vt:lpstr>Equation.3</vt:lpstr>
      <vt:lpstr>Equation.DSMT4</vt:lpstr>
      <vt:lpstr>Word.Picture.8</vt:lpstr>
      <vt:lpstr>Equation.DSMT4</vt:lpstr>
      <vt:lpstr>Word.Picture.8</vt:lpstr>
      <vt:lpstr>Word.Picture.8</vt:lpstr>
      <vt:lpstr>Word.Picture.8</vt:lpstr>
      <vt:lpstr>Word.Picture.8</vt:lpstr>
      <vt:lpstr>Equation.3</vt:lpstr>
      <vt:lpstr>Equation.3</vt:lpstr>
      <vt:lpstr>Equation.3</vt:lpstr>
      <vt:lpstr>Equation.3</vt:lpstr>
      <vt:lpstr>Word.Picture.8</vt:lpstr>
      <vt:lpstr>Word.Picture.8</vt:lpstr>
      <vt:lpstr>Word.Picture.8</vt:lpstr>
      <vt:lpstr>Word.Picture.8</vt:lpstr>
      <vt:lpstr>Equation.3</vt:lpstr>
      <vt:lpstr>Word.Picture.8</vt:lpstr>
      <vt:lpstr>Equation.3</vt:lpstr>
      <vt:lpstr>Equation.3</vt:lpstr>
      <vt:lpstr>Equation.3</vt:lpstr>
      <vt:lpstr>Word.Picture.8</vt:lpstr>
      <vt:lpstr>Word.Picture.8</vt:lpstr>
      <vt:lpstr>Word.Picture.8</vt:lpstr>
      <vt:lpstr>Word.Picture.8</vt:lpstr>
      <vt:lpstr>Word.Picture.8</vt:lpstr>
      <vt:lpstr>Word.Picture.8</vt:lpstr>
      <vt:lpstr>Equation.DSMT4</vt:lpstr>
      <vt:lpstr>Word.Picture.8</vt:lpstr>
      <vt:lpstr>Equation.DSMT4</vt:lpstr>
      <vt:lpstr>Word.Picture.8</vt:lpstr>
      <vt:lpstr>Equation.DSMT4</vt:lpstr>
      <vt:lpstr>Equation.DSMT4</vt:lpstr>
      <vt:lpstr>Equation.DSMT4</vt:lpstr>
      <vt:lpstr>Equation.DSMT4</vt:lpstr>
      <vt:lpstr>Equation.DSMT4</vt:lpstr>
      <vt:lpstr>Word.Picture.8</vt:lpstr>
      <vt:lpstr>Word.Picture.8</vt:lpstr>
      <vt:lpstr>Word.Picture.8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Lin Zhang</dc:creator>
  <cp:lastModifiedBy>WPS_1661702256</cp:lastModifiedBy>
  <cp:revision>1267</cp:revision>
  <dcterms:created xsi:type="dcterms:W3CDTF">2014-01-02T08:12:00Z</dcterms:created>
  <dcterms:modified xsi:type="dcterms:W3CDTF">2024-04-01T06:37:23Z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74E684A5DC6B4B71B2538621A0DFED8A_12</vt:lpwstr>
  </property>
  <property fmtid="{D5CDD505-2E9C-101B-9397-08002B2CF9AE}" pid="3" name="KSOProductBuildVer">
    <vt:lpwstr>2052-12.1.0.16704</vt:lpwstr>
  </property>
</Properties>
</file>